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816" r:id="rId2"/>
  </p:sldMasterIdLst>
  <p:notesMasterIdLst>
    <p:notesMasterId r:id="rId21"/>
  </p:notesMasterIdLst>
  <p:handoutMasterIdLst>
    <p:handoutMasterId r:id="rId22"/>
  </p:handoutMasterIdLst>
  <p:sldIdLst>
    <p:sldId id="987" r:id="rId3"/>
    <p:sldId id="988" r:id="rId4"/>
    <p:sldId id="989" r:id="rId5"/>
    <p:sldId id="990" r:id="rId6"/>
    <p:sldId id="563" r:id="rId7"/>
    <p:sldId id="567" r:id="rId8"/>
    <p:sldId id="961" r:id="rId9"/>
    <p:sldId id="967" r:id="rId10"/>
    <p:sldId id="978" r:id="rId11"/>
    <p:sldId id="968" r:id="rId12"/>
    <p:sldId id="970" r:id="rId13"/>
    <p:sldId id="973" r:id="rId14"/>
    <p:sldId id="975" r:id="rId15"/>
    <p:sldId id="974" r:id="rId16"/>
    <p:sldId id="580" r:id="rId17"/>
    <p:sldId id="976" r:id="rId18"/>
    <p:sldId id="650" r:id="rId19"/>
    <p:sldId id="977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7030A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000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8" y="5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除非特殊声明，本课程中用到的向量均指列向量。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8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28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89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事实</a:t>
            </a:r>
            <a:r>
              <a:rPr lang="en-US" altLang="zh-CN" dirty="0"/>
              <a:t>1.6</a:t>
            </a:r>
            <a:r>
              <a:rPr lang="zh-CN" altLang="en-US" dirty="0"/>
              <a:t>和命题</a:t>
            </a:r>
            <a:r>
              <a:rPr lang="en-US" altLang="zh-CN" dirty="0"/>
              <a:t>1.7</a:t>
            </a:r>
            <a:r>
              <a:rPr lang="zh-CN" altLang="en-US" dirty="0"/>
              <a:t>均留作作业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83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07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1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8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C73A-8BC4-4669-B124-9FB9C88171EB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987-007D-4B1D-B2E2-7FCA24482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7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D07-57E6-4CD0-B37C-2DD4CD569584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6EC-3F23-4F97-BD32-5E5E31B0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2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A17C-2A5E-45C5-9D6D-46A2B01163A3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4FCC-B9E2-4623-93AC-575B923D0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4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187-EC14-4A7B-AF68-932D5A937D68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FA09-B151-4175-9D47-A1553DA9C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26C-2CA2-4476-83E5-026572A9CFFF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0551-15E5-48C4-B4B8-8BA8886D5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8D86-6EBF-43EE-B2FF-5E3FAB1CDA56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DAC5-F82E-4ED7-85EC-2DA0E71E0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2023/9/13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682-2E1E-427D-B0CF-CEC3FF816D3D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D3C7-3221-438F-A071-2620CB858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0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2023/9/13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9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BDD-FB4F-4BCC-9591-E1BCBD803257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748E-C9C6-4FD2-A5F1-63AFC15B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935B-27B1-4411-865B-0C47E3E1F088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177-3494-456D-9518-4A27037BD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80EF-D09E-4127-A1D5-6D78B8015B4C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C273-386B-45A0-BE35-04A1DC12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梯度法：凸性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凸优化与近似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A52D54-8D83-48DE-B6F7-E4F41F3A1F81}" type="datetimeFigureOut">
              <a:rPr lang="zh-CN" altLang="en-US"/>
              <a:pPr>
                <a:defRPr/>
              </a:pPr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44946-B748-402D-B878-C7B296323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93700" y="6515100"/>
            <a:ext cx="256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 1</a:t>
            </a:r>
            <a:r>
              <a:rPr kumimoji="0" lang="en-US" altLang="zh-CN" sz="1200" b="1" baseline="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章  引言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9227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  <p:extLst>
      <p:ext uri="{BB962C8B-B14F-4D97-AF65-F5344CB8AC3E}">
        <p14:creationId xmlns:p14="http://schemas.microsoft.com/office/powerpoint/2010/main" val="42272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12" Type="http://schemas.openxmlformats.org/officeDocument/2006/relationships/image" Target="../media/image18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60.png"/><Relationship Id="rId11" Type="http://schemas.openxmlformats.org/officeDocument/2006/relationships/image" Target="../media/image171.png"/><Relationship Id="rId5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7.emf"/><Relationship Id="rId11" Type="http://schemas.openxmlformats.org/officeDocument/2006/relationships/image" Target="../media/image53.png"/><Relationship Id="rId5" Type="http://schemas.openxmlformats.org/officeDocument/2006/relationships/image" Target="../media/image60.png"/><Relationship Id="rId10" Type="http://schemas.openxmlformats.org/officeDocument/2006/relationships/image" Target="../media/image52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54.png"/><Relationship Id="rId12" Type="http://schemas.openxmlformats.org/officeDocument/2006/relationships/image" Target="../media/image1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11" Type="http://schemas.openxmlformats.org/officeDocument/2006/relationships/image" Target="../media/image180.png"/><Relationship Id="rId5" Type="http://schemas.openxmlformats.org/officeDocument/2006/relationships/image" Target="../media/image39.jpg"/><Relationship Id="rId10" Type="http://schemas.openxmlformats.org/officeDocument/2006/relationships/image" Target="../media/image170.png"/><Relationship Id="rId4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6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65.png"/><Relationship Id="rId1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1" Type="http://schemas.openxmlformats.org/officeDocument/2006/relationships/tags" Target="../tags/tag11.xml"/><Relationship Id="rId11" Type="http://schemas.openxmlformats.org/officeDocument/2006/relationships/image" Target="../media/image64.png"/><Relationship Id="rId5" Type="http://schemas.openxmlformats.org/officeDocument/2006/relationships/image" Target="../media/image670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image" Target="../media/image580.png"/><Relationship Id="rId9" Type="http://schemas.openxmlformats.org/officeDocument/2006/relationships/image" Target="../media/image78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2.png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1.png"/><Relationship Id="rId11" Type="http://schemas.openxmlformats.org/officeDocument/2006/relationships/image" Target="../media/image89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2.png"/><Relationship Id="rId12" Type="http://schemas.openxmlformats.org/officeDocument/2006/relationships/image" Target="../media/image720.png"/><Relationship Id="rId17" Type="http://schemas.openxmlformats.org/officeDocument/2006/relationships/image" Target="../media/image6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png"/><Relationship Id="rId1" Type="http://schemas.openxmlformats.org/officeDocument/2006/relationships/tags" Target="../tags/tag13.xml"/><Relationship Id="rId6" Type="http://schemas.openxmlformats.org/officeDocument/2006/relationships/image" Target="../media/image910.png"/><Relationship Id="rId11" Type="http://schemas.openxmlformats.org/officeDocument/2006/relationships/image" Target="../media/image101.png"/><Relationship Id="rId15" Type="http://schemas.openxmlformats.org/officeDocument/2006/relationships/image" Target="../media/image99.png"/><Relationship Id="rId10" Type="http://schemas.openxmlformats.org/officeDocument/2006/relationships/image" Target="../media/image100.png"/><Relationship Id="rId9" Type="http://schemas.openxmlformats.org/officeDocument/2006/relationships/image" Target="../media/image98.png"/><Relationship Id="rId14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8.wmf"/><Relationship Id="rId17" Type="http://schemas.openxmlformats.org/officeDocument/2006/relationships/image" Target="../media/image3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hyperlink" Target="http://en.wikipedia.org/wiki/File:Rosenbrock_function.svg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3.png"/><Relationship Id="rId7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tags" Target="../tags/tag3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24" Type="http://schemas.openxmlformats.org/officeDocument/2006/relationships/image" Target="../media/image26.png"/><Relationship Id="rId5" Type="http://schemas.openxmlformats.org/officeDocument/2006/relationships/image" Target="../media/image15.emf"/><Relationship Id="rId15" Type="http://schemas.openxmlformats.org/officeDocument/2006/relationships/image" Target="../media/image440.png"/><Relationship Id="rId23" Type="http://schemas.openxmlformats.org/officeDocument/2006/relationships/image" Target="../media/image25.png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1.bin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31.png"/><Relationship Id="rId7" Type="http://schemas.openxmlformats.org/officeDocument/2006/relationships/image" Target="../media/image30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210.png"/><Relationship Id="rId11" Type="http://schemas.openxmlformats.org/officeDocument/2006/relationships/image" Target="../media/image35.png"/><Relationship Id="rId10" Type="http://schemas.openxmlformats.org/officeDocument/2006/relationships/image" Target="../media/image340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1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8D2A7AA-BB8D-4FEC-8AD4-2534E563B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27" y="133564"/>
            <a:ext cx="3442599" cy="5409344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979488" y="481013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0" lang="zh-CN" altLang="en-US" sz="4000" b="1" kern="0" dirty="0">
                <a:ea typeface="黑体" pitchFamily="2" charset="-122"/>
              </a:rPr>
              <a:t>最优化方法</a:t>
            </a:r>
            <a:br>
              <a:rPr kumimoji="0" lang="zh-CN" altLang="en-US" sz="4000" b="1" kern="0" dirty="0">
                <a:ea typeface="黑体" pitchFamily="2" charset="-122"/>
              </a:rPr>
            </a:br>
            <a:r>
              <a:rPr kumimoji="0" lang="en-US" altLang="zh-CN" sz="2400" b="1" kern="0" dirty="0">
                <a:ea typeface="黑体" pitchFamily="2" charset="-122"/>
              </a:rPr>
              <a:t>48 </a:t>
            </a:r>
            <a:r>
              <a:rPr kumimoji="0" lang="zh-CN" altLang="en-US" sz="2400" b="1" kern="0" dirty="0">
                <a:ea typeface="黑体" pitchFamily="2" charset="-122"/>
              </a:rPr>
              <a:t>课时</a:t>
            </a:r>
            <a:r>
              <a:rPr kumimoji="0" lang="en-US" altLang="zh-CN" sz="2400" b="1" kern="0" dirty="0">
                <a:ea typeface="黑体" pitchFamily="2" charset="-122"/>
              </a:rPr>
              <a:t>/3</a:t>
            </a:r>
            <a:r>
              <a:rPr kumimoji="0" lang="zh-CN" altLang="en-US" sz="2400" b="1" kern="0" dirty="0">
                <a:ea typeface="黑体" pitchFamily="2" charset="-122"/>
              </a:rPr>
              <a:t>学分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9962" y="1820863"/>
            <a:ext cx="4964112" cy="266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刘红英</a:t>
            </a:r>
          </a:p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北航数学科学学院</a:t>
            </a:r>
          </a:p>
          <a:p>
            <a:pPr eaLnBrk="1" hangingPunct="1"/>
            <a:r>
              <a:rPr kumimoji="0" lang="en-US" altLang="zh-CN" sz="2400" b="1" u="sng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liuhongying@buaa.edu.cn</a:t>
            </a:r>
            <a:endParaRPr kumimoji="0" lang="en-US" altLang="zh-CN" sz="2400" b="1" kern="0" dirty="0">
              <a:solidFill>
                <a:srgbClr val="008080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课程资料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https://bhpan.buaa.edu.cn/link/AAF9F1AE5F51634D0EB89359838F34CF14</a:t>
            </a:r>
            <a:endParaRPr kumimoji="0" lang="zh-CN" altLang="en-US" sz="2000" kern="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E6AD66B2-1D9E-4AE4-B7B0-57547546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72" y="5412208"/>
            <a:ext cx="70819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周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-14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周，每周四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20:00-22:00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线上答疑：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腾讯会议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(ID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868-7339-7070).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532A7E9A-EFAF-4AF8-AEA8-E9F35D20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15" y="483936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答疑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50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66847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典型凸集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873759" y="1125711"/>
                <a:ext cx="5251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第一卦限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9" y="1125711"/>
                <a:ext cx="5251619" cy="461665"/>
              </a:xfrm>
              <a:prstGeom prst="rect">
                <a:avLst/>
              </a:prstGeom>
              <a:blipFill>
                <a:blip r:embed="rId5"/>
                <a:stretch>
                  <a:fillRect l="-1508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9313D03-2100-4DF0-8366-5D7B2D638803}"/>
                  </a:ext>
                </a:extLst>
              </p:cNvPr>
              <p:cNvSpPr/>
              <p:nvPr/>
            </p:nvSpPr>
            <p:spPr>
              <a:xfrm>
                <a:off x="1265292" y="4514072"/>
                <a:ext cx="33177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9313D03-2100-4DF0-8366-5D7B2D63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92" y="4514072"/>
                <a:ext cx="3317724" cy="461665"/>
              </a:xfrm>
              <a:prstGeom prst="rect">
                <a:avLst/>
              </a:prstGeom>
              <a:blipFill>
                <a:blip r:embed="rId6"/>
                <a:stretch>
                  <a:fillRect l="-2574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3611A2FE-A8C2-4C58-B5A5-7330864F7C89}"/>
              </a:ext>
            </a:extLst>
          </p:cNvPr>
          <p:cNvGrpSpPr/>
          <p:nvPr/>
        </p:nvGrpSpPr>
        <p:grpSpPr>
          <a:xfrm>
            <a:off x="1234815" y="4939585"/>
            <a:ext cx="7116371" cy="778868"/>
            <a:chOff x="596936" y="3810724"/>
            <a:chExt cx="7116371" cy="778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3FB02F3-C65F-49DF-917B-B31D212545C2}"/>
                    </a:ext>
                  </a:extLst>
                </p:cNvPr>
                <p:cNvSpPr/>
                <p:nvPr/>
              </p:nvSpPr>
              <p:spPr>
                <a:xfrm>
                  <a:off x="596936" y="3972737"/>
                  <a:ext cx="384298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维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标准单纯形：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3FB02F3-C65F-49DF-917B-B31D21254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36" y="3972737"/>
                  <a:ext cx="384298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22" t="-14667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FFA4819-1756-4922-81B4-97AD32340F13}"/>
                    </a:ext>
                  </a:extLst>
                </p:cNvPr>
                <p:cNvSpPr/>
                <p:nvPr/>
              </p:nvSpPr>
              <p:spPr>
                <a:xfrm>
                  <a:off x="3641423" y="3810724"/>
                  <a:ext cx="4071884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≥0,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FFA4819-1756-4922-81B4-97AD32340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423" y="3810724"/>
                  <a:ext cx="4071884" cy="7788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27D719-DD60-4E05-BDEC-830D67B411D3}"/>
              </a:ext>
            </a:extLst>
          </p:cNvPr>
          <p:cNvGrpSpPr/>
          <p:nvPr/>
        </p:nvGrpSpPr>
        <p:grpSpPr>
          <a:xfrm>
            <a:off x="1234813" y="5668836"/>
            <a:ext cx="6772579" cy="778868"/>
            <a:chOff x="576616" y="4963388"/>
            <a:chExt cx="6772579" cy="778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7AED96C-5A7C-4E50-9F33-7A4BBFD350C8}"/>
                    </a:ext>
                  </a:extLst>
                </p:cNvPr>
                <p:cNvSpPr/>
                <p:nvPr/>
              </p:nvSpPr>
              <p:spPr>
                <a:xfrm>
                  <a:off x="576616" y="5120817"/>
                  <a:ext cx="384298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维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标准单纯形：</a:t>
                  </a: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7AED96C-5A7C-4E50-9F33-7A4BBFD35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16" y="5120817"/>
                  <a:ext cx="384298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222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EAE50E9-9FF7-477F-A712-C93329C4A146}"/>
                    </a:ext>
                  </a:extLst>
                </p:cNvPr>
                <p:cNvSpPr/>
                <p:nvPr/>
              </p:nvSpPr>
              <p:spPr>
                <a:xfrm>
                  <a:off x="3266090" y="4963388"/>
                  <a:ext cx="4083105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≥0,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EAE50E9-9FF7-477F-A712-C93329C4A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90" y="4963388"/>
                  <a:ext cx="4083105" cy="77886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E9FC8F-0F09-44E3-A7C5-8AD5F5F738C4}"/>
                  </a:ext>
                </a:extLst>
              </p:cNvPr>
              <p:cNvSpPr txBox="1"/>
              <p:nvPr/>
            </p:nvSpPr>
            <p:spPr>
              <a:xfrm>
                <a:off x="865970" y="2832245"/>
                <a:ext cx="7752081" cy="151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线性无关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顶点为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维单纯形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≥0,</m:t>
                          </m:r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E9FC8F-0F09-44E3-A7C5-8AD5F5F7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0" y="2832245"/>
                <a:ext cx="7752081" cy="1517531"/>
              </a:xfrm>
              <a:prstGeom prst="rect">
                <a:avLst/>
              </a:prstGeom>
              <a:blipFill>
                <a:blip r:embed="rId11"/>
                <a:stretch>
                  <a:fillRect l="-1022" t="-4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336104-49C7-494B-8262-5E36A7D752A8}"/>
                  </a:ext>
                </a:extLst>
              </p:cNvPr>
              <p:cNvSpPr txBox="1"/>
              <p:nvPr/>
            </p:nvSpPr>
            <p:spPr>
              <a:xfrm>
                <a:off x="867684" y="1596971"/>
                <a:ext cx="6166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半正定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≽0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   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336104-49C7-494B-8262-5E36A7D75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4" y="1596971"/>
                <a:ext cx="6166052" cy="1200329"/>
              </a:xfrm>
              <a:prstGeom prst="rect">
                <a:avLst/>
              </a:prstGeom>
              <a:blipFill>
                <a:blip r:embed="rId12"/>
                <a:stretch>
                  <a:fillRect l="-1285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54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D5406C-983B-4014-85A4-11F53102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32" y="2771630"/>
            <a:ext cx="4026099" cy="3954289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66847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22951" y="1301606"/>
                <a:ext cx="807952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1.4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凸集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上是凸的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)∀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51" y="1301606"/>
                <a:ext cx="8079526" cy="800219"/>
              </a:xfrm>
              <a:prstGeom prst="rect">
                <a:avLst/>
              </a:prstGeom>
              <a:blipFill>
                <a:blip r:embed="rId5"/>
                <a:stretch>
                  <a:fillRect l="-1208" t="-8397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73F670-F00A-4AFA-A13E-7FB572B18695}"/>
                  </a:ext>
                </a:extLst>
              </p:cNvPr>
              <p:cNvSpPr txBox="1"/>
              <p:nvPr/>
            </p:nvSpPr>
            <p:spPr>
              <a:xfrm>
                <a:off x="722950" y="2195686"/>
                <a:ext cx="6220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1.5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上图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(epigraph)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epi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73F670-F00A-4AFA-A13E-7FB572B1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50" y="2195686"/>
                <a:ext cx="6220936" cy="830997"/>
              </a:xfrm>
              <a:prstGeom prst="rect">
                <a:avLst/>
              </a:prstGeom>
              <a:blipFill>
                <a:blip r:embed="rId8"/>
                <a:stretch>
                  <a:fillRect l="-1569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F25582-C561-4C7F-8A7E-EAAB6ABB8390}"/>
                  </a:ext>
                </a:extLst>
              </p:cNvPr>
              <p:cNvSpPr txBox="1"/>
              <p:nvPr/>
            </p:nvSpPr>
            <p:spPr>
              <a:xfrm>
                <a:off x="691786" y="3365646"/>
                <a:ext cx="39560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1.6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是凸的当且仅当它的上图是凸的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F25582-C561-4C7F-8A7E-EAAB6ABB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86" y="3365646"/>
                <a:ext cx="3956010" cy="830997"/>
              </a:xfrm>
              <a:prstGeom prst="rect">
                <a:avLst/>
              </a:prstGeom>
              <a:blipFill>
                <a:blip r:embed="rId9"/>
                <a:stretch>
                  <a:fillRect l="-2311" t="-8088" r="-200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4F32272-3841-4CC5-8EFB-24DD2701BCE8}"/>
              </a:ext>
            </a:extLst>
          </p:cNvPr>
          <p:cNvGrpSpPr/>
          <p:nvPr/>
        </p:nvGrpSpPr>
        <p:grpSpPr>
          <a:xfrm>
            <a:off x="733110" y="4376983"/>
            <a:ext cx="5072778" cy="2070437"/>
            <a:chOff x="733110" y="4387257"/>
            <a:chExt cx="5072778" cy="2070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585975-9D89-4A4F-B100-E08EAF2F0227}"/>
                    </a:ext>
                  </a:extLst>
                </p:cNvPr>
                <p:cNvSpPr/>
                <p:nvPr/>
              </p:nvSpPr>
              <p:spPr>
                <a:xfrm>
                  <a:off x="887348" y="5281218"/>
                  <a:ext cx="3967884" cy="11764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≥0∀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en-US" altLang="zh-CN" sz="2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, </a:t>
                  </a:r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585975-9D89-4A4F-B100-E08EAF2F0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48" y="5281218"/>
                  <a:ext cx="3967884" cy="1176476"/>
                </a:xfrm>
                <a:prstGeom prst="rect">
                  <a:avLst/>
                </a:prstGeom>
                <a:blipFill>
                  <a:blip r:embed="rId10"/>
                  <a:stretch>
                    <a:fillRect r="-1385" b="-673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F2D5806-F1E7-47D4-975E-30BB6EA02B29}"/>
                    </a:ext>
                  </a:extLst>
                </p:cNvPr>
                <p:cNvSpPr txBox="1"/>
                <p:nvPr/>
              </p:nvSpPr>
              <p:spPr>
                <a:xfrm>
                  <a:off x="733110" y="4387257"/>
                  <a:ext cx="5072778" cy="8309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1.7 (Jensen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不等式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是凸的</a:t>
                  </a:r>
                  <a:r>
                    <a:rPr lang="zh-CN" altLang="en-US" dirty="0">
                      <a:solidFill>
                        <a:srgbClr val="FF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当且仅当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，有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F2D5806-F1E7-47D4-975E-30BB6EA02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10" y="4387257"/>
                  <a:ext cx="5072778" cy="830997"/>
                </a:xfrm>
                <a:prstGeom prst="rect">
                  <a:avLst/>
                </a:prstGeom>
                <a:blipFill>
                  <a:blip r:embed="rId11"/>
                  <a:stretch>
                    <a:fillRect l="-1803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0367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刻画凸函数</a:t>
            </a:r>
            <a:r>
              <a:rPr kumimoji="0" lang="en-US" altLang="zh-CN" sz="4400" kern="0" dirty="0">
                <a:ea typeface="黑体" pitchFamily="2" charset="-122"/>
              </a:rPr>
              <a:t>——</a:t>
            </a:r>
            <a:r>
              <a:rPr kumimoji="0" lang="zh-CN" altLang="en-US" sz="4400" kern="0" dirty="0">
                <a:ea typeface="黑体" pitchFamily="2" charset="-122"/>
              </a:rPr>
              <a:t>一阶刻画</a:t>
            </a:r>
            <a:endParaRPr lang="zh-CN" altLang="en-US" sz="44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/>
              <p:nvPr/>
            </p:nvSpPr>
            <p:spPr>
              <a:xfrm>
                <a:off x="718340" y="1141935"/>
                <a:ext cx="7447280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1.10 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梯度不等式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是可微的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" y="1141935"/>
                <a:ext cx="7447280" cy="1231940"/>
              </a:xfrm>
              <a:prstGeom prst="rect">
                <a:avLst/>
              </a:prstGeom>
              <a:blipFill>
                <a:blip r:embed="rId5"/>
                <a:stretch>
                  <a:fillRect l="-1309" t="-5446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BBAC25D-193B-473A-82D0-E10AAA89E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543" y="2638958"/>
            <a:ext cx="3587270" cy="3531219"/>
          </a:xfrm>
          <a:prstGeom prst="rect">
            <a:avLst/>
          </a:prstGeom>
        </p:spPr>
      </p:pic>
      <p:sp>
        <p:nvSpPr>
          <p:cNvPr id="20" name="Text Box 3">
            <a:extLst>
              <a:ext uri="{FF2B5EF4-FFF2-40B4-BE49-F238E27FC236}">
                <a16:creationId xmlns:a16="http://schemas.microsoft.com/office/drawing/2014/main" id="{93B58F9D-FD51-4788-AA05-856F11DE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4" y="2659484"/>
            <a:ext cx="42151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几何直观：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函数图形在任一点的切线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支撑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函数图形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6C2F2979-EDFC-4AAE-9136-3051E1209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90" y="5793898"/>
                <a:ext cx="516610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特别地，如果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上的全局极小点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6C2F2979-EDFC-4AAE-9136-3051E120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90" y="5793898"/>
                <a:ext cx="5166106" cy="830997"/>
              </a:xfrm>
              <a:prstGeom prst="rect">
                <a:avLst/>
              </a:prstGeom>
              <a:blipFill>
                <a:blip r:embed="rId7"/>
                <a:stretch>
                  <a:fillRect l="-1889" t="-8029" r="-354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A610868-B117-4EB1-8B5A-E6F3F1D5EB23}"/>
              </a:ext>
            </a:extLst>
          </p:cNvPr>
          <p:cNvGrpSpPr/>
          <p:nvPr/>
        </p:nvGrpSpPr>
        <p:grpSpPr>
          <a:xfrm>
            <a:off x="704621" y="3553826"/>
            <a:ext cx="4863974" cy="2124957"/>
            <a:chOff x="704621" y="3553826"/>
            <a:chExt cx="4863974" cy="2124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4457AC8-5F90-4C7A-9581-4A785ACFB901}"/>
                    </a:ext>
                  </a:extLst>
                </p:cNvPr>
                <p:cNvSpPr txBox="1"/>
                <p:nvPr/>
              </p:nvSpPr>
              <p:spPr>
                <a:xfrm>
                  <a:off x="704621" y="3553826"/>
                  <a:ext cx="486397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推论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1.11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凸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集，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在包含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的开集上是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可微凸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4457AC8-5F90-4C7A-9581-4A785ACF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21" y="3553826"/>
                  <a:ext cx="4863974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2008" t="-8088" r="-200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FF4F6D8-49FC-44D5-B4CC-EDBD8A206327}"/>
                    </a:ext>
                  </a:extLst>
                </p:cNvPr>
                <p:cNvSpPr txBox="1"/>
                <p:nvPr/>
              </p:nvSpPr>
              <p:spPr>
                <a:xfrm>
                  <a:off x="754253" y="4835423"/>
                  <a:ext cx="373909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当且仅当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zh-CN" alt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并且</a:t>
                  </a:r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FF4F6D8-49FC-44D5-B4CC-EDBD8A206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53" y="4835423"/>
                  <a:ext cx="3739097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2121" t="-14085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BF5BB0B-2E00-41A1-97A6-D4A6F679F3BF}"/>
                    </a:ext>
                  </a:extLst>
                </p:cNvPr>
                <p:cNvSpPr txBox="1"/>
                <p:nvPr/>
              </p:nvSpPr>
              <p:spPr>
                <a:xfrm>
                  <a:off x="1180824" y="4230144"/>
                  <a:ext cx="3806105" cy="640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BF5BB0B-2E00-41A1-97A6-D4A6F679F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824" y="4230144"/>
                  <a:ext cx="3806105" cy="640303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700CCAE-C646-4CFE-98D1-807B3F13B4D6}"/>
                    </a:ext>
                  </a:extLst>
                </p:cNvPr>
                <p:cNvSpPr txBox="1"/>
                <p:nvPr/>
              </p:nvSpPr>
              <p:spPr>
                <a:xfrm>
                  <a:off x="873484" y="5217118"/>
                  <a:ext cx="4441333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≥0  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700CCAE-C646-4CFE-98D1-807B3F13B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84" y="5217118"/>
                  <a:ext cx="444133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3337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1170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梯度的推广</a:t>
            </a:r>
            <a:r>
              <a:rPr kumimoji="0" lang="en-US" altLang="zh-CN" sz="4400" kern="0" dirty="0">
                <a:ea typeface="黑体" pitchFamily="2" charset="-122"/>
              </a:rPr>
              <a:t>——</a:t>
            </a:r>
            <a:r>
              <a:rPr kumimoji="0" lang="zh-CN" altLang="en-US" sz="4400" kern="0" dirty="0">
                <a:ea typeface="黑体" pitchFamily="2" charset="-122"/>
              </a:rPr>
              <a:t>次梯度</a:t>
            </a:r>
            <a:endParaRPr lang="zh-CN" altLang="en-US" sz="44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/>
              <p:nvPr/>
            </p:nvSpPr>
            <p:spPr>
              <a:xfrm>
                <a:off x="828509" y="1009731"/>
                <a:ext cx="76569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1.11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，若向量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次梯度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subgradient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处的次梯度的全体为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次微分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(sub-differential).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非空，称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次可微的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9" y="1009731"/>
                <a:ext cx="7656990" cy="1938992"/>
              </a:xfrm>
              <a:prstGeom prst="rect">
                <a:avLst/>
              </a:prstGeom>
              <a:blipFill>
                <a:blip r:embed="rId3"/>
                <a:stretch>
                  <a:fillRect l="-1274" t="-3459" r="-1035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C73B3A7B-BC1A-4D4A-B6AE-33EF034A4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853" y="5199421"/>
                <a:ext cx="812690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的全局极小点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C73B3A7B-BC1A-4D4A-B6AE-33EF034A4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853" y="5199421"/>
                <a:ext cx="8126909" cy="461665"/>
              </a:xfrm>
              <a:prstGeom prst="rect">
                <a:avLst/>
              </a:prstGeom>
              <a:blipFill>
                <a:blip r:embed="rId4"/>
                <a:stretch>
                  <a:fillRect l="-1200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3F49B6-0BCD-40DC-9EAB-0A246A237D3B}"/>
              </a:ext>
            </a:extLst>
          </p:cNvPr>
          <p:cNvGrpSpPr/>
          <p:nvPr/>
        </p:nvGrpSpPr>
        <p:grpSpPr>
          <a:xfrm>
            <a:off x="810607" y="2977320"/>
            <a:ext cx="7371029" cy="2162709"/>
            <a:chOff x="821624" y="3281337"/>
            <a:chExt cx="7371029" cy="216270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519EA5-B464-4496-B718-4EF24D5531BC}"/>
                </a:ext>
              </a:extLst>
            </p:cNvPr>
            <p:cNvGrpSpPr/>
            <p:nvPr/>
          </p:nvGrpSpPr>
          <p:grpSpPr>
            <a:xfrm>
              <a:off x="821624" y="3281337"/>
              <a:ext cx="7371029" cy="2162709"/>
              <a:chOff x="807769" y="3342297"/>
              <a:chExt cx="7917871" cy="2326330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49205E0A-26E7-4D16-B428-5E5F30E0F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916" y="3487402"/>
                <a:ext cx="6943724" cy="2181225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609FC91-69CE-46C4-9B9B-827E9065D500}"/>
                  </a:ext>
                </a:extLst>
              </p:cNvPr>
              <p:cNvSpPr txBox="1"/>
              <p:nvPr/>
            </p:nvSpPr>
            <p:spPr>
              <a:xfrm>
                <a:off x="807769" y="3342297"/>
                <a:ext cx="3305532" cy="49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次梯度的几何直观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9EF86FF-0000-4C64-A28D-D78BF154AB46}"/>
                </a:ext>
              </a:extLst>
            </p:cNvPr>
            <p:cNvGrpSpPr/>
            <p:nvPr/>
          </p:nvGrpSpPr>
          <p:grpSpPr>
            <a:xfrm>
              <a:off x="3735907" y="3914128"/>
              <a:ext cx="1070897" cy="731498"/>
              <a:chOff x="3755103" y="3914128"/>
              <a:chExt cx="1070897" cy="731498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374C8505-DFC1-4F66-9CF0-DBE41BDBA6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01748" y="4213255"/>
                <a:ext cx="636801" cy="432371"/>
              </a:xfrm>
              <a:prstGeom prst="straightConnector1">
                <a:avLst/>
              </a:prstGeom>
              <a:ln w="158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8EEB3F8-2B6E-4D38-B712-768AC4C7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103" y="3914128"/>
                    <a:ext cx="10708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7F9E220-6191-4F1D-BB70-3CB682FA81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103" y="3914128"/>
                    <a:ext cx="107089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B7295A-EF9B-4FBC-8B24-0EA2C951C7BA}"/>
                </a:ext>
              </a:extLst>
            </p:cNvPr>
            <p:cNvGrpSpPr/>
            <p:nvPr/>
          </p:nvGrpSpPr>
          <p:grpSpPr>
            <a:xfrm>
              <a:off x="4853507" y="3924288"/>
              <a:ext cx="1070897" cy="996575"/>
              <a:chOff x="4872703" y="3924288"/>
              <a:chExt cx="1070897" cy="996575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78689FA8-C5AC-4A9C-948B-6A0667D11A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171440" y="4246958"/>
                <a:ext cx="142240" cy="673905"/>
              </a:xfrm>
              <a:prstGeom prst="straightConnector1">
                <a:avLst/>
              </a:prstGeom>
              <a:ln w="158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ABF51B9-4673-43E1-A22F-CCE3B81025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72703" y="3924288"/>
                    <a:ext cx="10708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CFEA248-48FC-40C9-86D9-365F2044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2703" y="3924288"/>
                    <a:ext cx="107089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4E8F05F-4D16-4CD2-BB27-F806B18935A9}"/>
                </a:ext>
              </a:extLst>
            </p:cNvPr>
            <p:cNvGrpSpPr/>
            <p:nvPr/>
          </p:nvGrpSpPr>
          <p:grpSpPr>
            <a:xfrm>
              <a:off x="4081347" y="4298595"/>
              <a:ext cx="1202977" cy="632427"/>
              <a:chOff x="4100543" y="4278275"/>
              <a:chExt cx="1202977" cy="632427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90E752E6-2488-40AA-8B9D-4D1E8A5A3B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836160" y="4278275"/>
                <a:ext cx="467360" cy="632427"/>
              </a:xfrm>
              <a:prstGeom prst="straightConnector1">
                <a:avLst/>
              </a:prstGeom>
              <a:ln w="158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49B504-65F1-48D2-ABC7-AE757AC20622}"/>
                      </a:ext>
                    </a:extLst>
                  </p:cNvPr>
                  <p:cNvSpPr txBox="1"/>
                  <p:nvPr/>
                </p:nvSpPr>
                <p:spPr>
                  <a:xfrm>
                    <a:off x="4100543" y="4493248"/>
                    <a:ext cx="10708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DA94D87C-AA29-4D6A-A96D-122B700E4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0543" y="4493248"/>
                    <a:ext cx="107089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D66BF93-0DB3-45AB-BF16-DBEAB95F5BD8}"/>
              </a:ext>
            </a:extLst>
          </p:cNvPr>
          <p:cNvGrpSpPr/>
          <p:nvPr/>
        </p:nvGrpSpPr>
        <p:grpSpPr>
          <a:xfrm>
            <a:off x="797495" y="3828980"/>
            <a:ext cx="3059528" cy="1241222"/>
            <a:chOff x="807769" y="4367941"/>
            <a:chExt cx="3059528" cy="124122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940C61A-DF95-47BB-A4B1-22F1A172F90C}"/>
                </a:ext>
              </a:extLst>
            </p:cNvPr>
            <p:cNvSpPr txBox="1"/>
            <p:nvPr/>
          </p:nvSpPr>
          <p:spPr>
            <a:xfrm>
              <a:off x="807769" y="4367941"/>
              <a:ext cx="1311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F6FAD0-2FAF-4C59-87EA-5713547D38A3}"/>
                    </a:ext>
                  </a:extLst>
                </p:cNvPr>
                <p:cNvSpPr txBox="1"/>
                <p:nvPr/>
              </p:nvSpPr>
              <p:spPr>
                <a:xfrm>
                  <a:off x="1188492" y="4778166"/>
                  <a:ext cx="267880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F6FAD0-2FAF-4C59-87EA-5713547D3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492" y="4778166"/>
                  <a:ext cx="2678805" cy="830997"/>
                </a:xfrm>
                <a:prstGeom prst="rect">
                  <a:avLst/>
                </a:prstGeom>
                <a:blipFill>
                  <a:blip r:embed="rId13"/>
                  <a:stretch>
                    <a:fillRect l="-1818" b="-94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B8EF2DA-C14B-4C03-BBB4-CBBAA725D3CE}"/>
                  </a:ext>
                </a:extLst>
              </p:cNvPr>
              <p:cNvSpPr txBox="1"/>
              <p:nvPr/>
            </p:nvSpPr>
            <p:spPr>
              <a:xfrm>
                <a:off x="825473" y="5740026"/>
                <a:ext cx="79506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dom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)≠∅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处可微，则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B8EF2DA-C14B-4C03-BBB4-CBBAA72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73" y="5740026"/>
                <a:ext cx="7950639" cy="830997"/>
              </a:xfrm>
              <a:prstGeom prst="rect">
                <a:avLst/>
              </a:prstGeom>
              <a:blipFill>
                <a:blip r:embed="rId14"/>
                <a:stretch>
                  <a:fillRect l="-1149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7474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刻画凸函数</a:t>
            </a:r>
            <a:r>
              <a:rPr kumimoji="0" lang="en-US" altLang="zh-CN" sz="4400" kern="0" dirty="0">
                <a:ea typeface="黑体" pitchFamily="2" charset="-122"/>
              </a:rPr>
              <a:t>——</a:t>
            </a:r>
            <a:r>
              <a:rPr kumimoji="0" lang="zh-CN" altLang="en-US" sz="4400" kern="0" dirty="0">
                <a:ea typeface="黑体" pitchFamily="2" charset="-122"/>
              </a:rPr>
              <a:t>二阶刻画</a:t>
            </a:r>
            <a:endParaRPr lang="zh-CN" altLang="en-US" sz="44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0286CF-DB9E-4E91-8812-259F675F6375}"/>
                  </a:ext>
                </a:extLst>
              </p:cNvPr>
              <p:cNvSpPr txBox="1"/>
              <p:nvPr/>
            </p:nvSpPr>
            <p:spPr>
              <a:xfrm>
                <a:off x="795459" y="1573435"/>
                <a:ext cx="74472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1.14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二次连续可微的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是半正定的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0286CF-DB9E-4E91-8812-259F675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9" y="1573435"/>
                <a:ext cx="7447280" cy="830997"/>
              </a:xfrm>
              <a:prstGeom prst="rect">
                <a:avLst/>
              </a:prstGeom>
              <a:blipFill>
                <a:blip r:embed="rId2"/>
                <a:stretch>
                  <a:fillRect l="-1227" t="-8088" r="-90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3785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kern="0" dirty="0">
                <a:ea typeface="黑体" pitchFamily="2" charset="-122"/>
              </a:rPr>
              <a:t>典型凸函数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6258967" y="4688197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既凸又凹！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4943718" y="5635327"/>
            <a:ext cx="34880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7030A0"/>
                </a:solidFill>
                <a:cs typeface="Times New Roman" pitchFamily="18" charset="0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) </a:t>
            </a:r>
            <a:r>
              <a:rPr lang="zh-CN" altLang="en-US" sz="2400" b="1" dirty="0">
                <a:solidFill>
                  <a:srgbClr val="7030A0"/>
                </a:solidFill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凸函数当且仅当</a:t>
            </a:r>
            <a:r>
              <a:rPr lang="en-US" altLang="zh-CN" sz="2400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阵 </a:t>
            </a:r>
            <a:r>
              <a:rPr lang="en-US" altLang="zh-CN" sz="2800" b="1" i="1" dirty="0">
                <a:solidFill>
                  <a:srgbClr val="7030A0"/>
                </a:solidFill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</a:rPr>
              <a:t>半正定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943718" y="4062186"/>
            <a:ext cx="2881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任一范数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！</a:t>
            </a:r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941388" y="1178560"/>
            <a:ext cx="5599112" cy="2590800"/>
            <a:chOff x="561" y="2320"/>
            <a:chExt cx="3266" cy="1408"/>
          </a:xfrm>
        </p:grpSpPr>
        <p:pic>
          <p:nvPicPr>
            <p:cNvPr id="2254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" y="2320"/>
              <a:ext cx="29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" y="2638"/>
              <a:ext cx="31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" y="2935"/>
              <a:ext cx="3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" y="3227"/>
              <a:ext cx="3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3500"/>
              <a:ext cx="205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065530" y="5684520"/>
            <a:ext cx="362838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0" lang="zh-CN" altLang="en-US" sz="2400" dirty="0">
                <a:solidFill>
                  <a:schemeClr val="tx1"/>
                </a:solidFill>
                <a:ea typeface="黑体" pitchFamily="2" charset="-122"/>
              </a:rPr>
              <a:t>其中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</a:rPr>
              <a:t>G</a:t>
            </a:r>
            <a:r>
              <a:rPr kumimoji="0" lang="en-US" altLang="zh-CN" sz="2400" i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  <a:ea typeface="黑体" pitchFamily="2" charset="-122"/>
              </a:rPr>
              <a:t>是</a:t>
            </a:r>
            <a:r>
              <a:rPr kumimoji="0" lang="zh-CN" altLang="en-US" sz="2400" dirty="0">
                <a:solidFill>
                  <a:srgbClr val="7030A0"/>
                </a:solidFill>
                <a:ea typeface="黑体" pitchFamily="2" charset="-122"/>
              </a:rPr>
              <a:t>对称</a:t>
            </a:r>
            <a:r>
              <a:rPr kumimoji="0" lang="zh-CN" altLang="en-US" sz="2400" dirty="0">
                <a:solidFill>
                  <a:schemeClr val="tx1"/>
                </a:solidFill>
                <a:ea typeface="黑体" pitchFamily="2" charset="-122"/>
              </a:rPr>
              <a:t>矩阵；</a:t>
            </a:r>
            <a:endParaRPr kumimoji="0" lang="en-US" altLang="zh-CN" sz="2400" dirty="0">
              <a:solidFill>
                <a:schemeClr val="tx1"/>
              </a:solidFill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800" b="1" i="1" dirty="0">
                <a:solidFill>
                  <a:schemeClr val="tx1"/>
                </a:solidFill>
                <a:ea typeface="黑体" pitchFamily="2" charset="-122"/>
              </a:rPr>
              <a:t>b</a:t>
            </a:r>
            <a:r>
              <a:rPr kumimoji="0" lang="en-US" altLang="zh-CN" sz="2400" i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  <a:ea typeface="黑体" pitchFamily="2" charset="-122"/>
              </a:rPr>
              <a:t>是常向量；</a:t>
            </a:r>
            <a:r>
              <a:rPr kumimoji="0" lang="en-US" altLang="zh-CN" sz="2800" i="1" dirty="0">
                <a:solidFill>
                  <a:schemeClr val="tx1"/>
                </a:solidFill>
                <a:ea typeface="黑体" pitchFamily="2" charset="-122"/>
              </a:rPr>
              <a:t>c</a:t>
            </a:r>
            <a:r>
              <a:rPr kumimoji="0" lang="en-US" altLang="zh-CN" sz="2400" i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  <a:ea typeface="黑体" pitchFamily="2" charset="-122"/>
              </a:rPr>
              <a:t>是常数</a:t>
            </a:r>
          </a:p>
        </p:txBody>
      </p:sp>
      <p:sp>
        <p:nvSpPr>
          <p:cNvPr id="22538" name="TextBox 1"/>
          <p:cNvSpPr txBox="1">
            <a:spLocks noChangeArrowheads="1"/>
          </p:cNvSpPr>
          <p:nvPr/>
        </p:nvSpPr>
        <p:spPr bwMode="auto">
          <a:xfrm>
            <a:off x="862013" y="3843020"/>
            <a:ext cx="517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6) 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 f 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) =  </a:t>
            </a:r>
            <a:r>
              <a:rPr lang="en-US" altLang="zh-CN" sz="2400" b="1" i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log</a:t>
            </a:r>
            <a:r>
              <a:rPr lang="en-US" altLang="zh-CN" sz="2400" b="1" i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,   x &gt;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0.</a:t>
            </a:r>
            <a:endParaRPr lang="zh-CN" altLang="en-US" sz="2400" b="1" dirty="0">
              <a:solidFill>
                <a:schemeClr val="tx1"/>
              </a:solidFill>
              <a:latin typeface="Cambria Math" pitchFamily="18" charset="0"/>
              <a:ea typeface="黑体" pitchFamily="2" charset="-122"/>
              <a:cs typeface="Arial" pitchFamily="34" charset="0"/>
            </a:endParaRPr>
          </a:p>
        </p:txBody>
      </p:sp>
      <p:grpSp>
        <p:nvGrpSpPr>
          <p:cNvPr id="22536" name="Group 23"/>
          <p:cNvGrpSpPr>
            <a:grpSpLocks/>
          </p:cNvGrpSpPr>
          <p:nvPr/>
        </p:nvGrpSpPr>
        <p:grpSpPr bwMode="auto">
          <a:xfrm>
            <a:off x="1160463" y="4723130"/>
            <a:ext cx="4981575" cy="434975"/>
            <a:chOff x="643" y="2556"/>
            <a:chExt cx="3529" cy="298"/>
          </a:xfrm>
        </p:grpSpPr>
        <p:pic>
          <p:nvPicPr>
            <p:cNvPr id="22540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" y="2591"/>
              <a:ext cx="15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1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" y="2556"/>
              <a:ext cx="188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7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43" y="5187315"/>
            <a:ext cx="4008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5743AB59-B5CE-43DB-A863-685EDC23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4310787"/>
            <a:ext cx="3831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线性函数和二次函数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 autoUpdateAnimBg="0"/>
      <p:bldP spid="455688" grpId="0" autoUpdateAnimBg="0"/>
      <p:bldP spid="317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凸优化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37776" y="1181368"/>
                <a:ext cx="49113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6" y="1181368"/>
                <a:ext cx="4911332" cy="461665"/>
              </a:xfrm>
              <a:prstGeom prst="rect">
                <a:avLst/>
              </a:prstGeom>
              <a:blipFill>
                <a:blip r:embed="rId4"/>
                <a:stretch>
                  <a:fillRect l="-186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483928" y="1142492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28" y="1142492"/>
                <a:ext cx="1842654" cy="573106"/>
              </a:xfrm>
              <a:prstGeom prst="rect">
                <a:avLst/>
              </a:prstGeom>
              <a:blipFill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80343" y="1819649"/>
                <a:ext cx="1607127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43" y="1819649"/>
                <a:ext cx="1607127" cy="573106"/>
              </a:xfrm>
              <a:prstGeom prst="rect">
                <a:avLst/>
              </a:prstGeom>
              <a:blipFill>
                <a:blip r:embed="rId8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3272" y="1811384"/>
                <a:ext cx="1607127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72" y="1811384"/>
                <a:ext cx="1607127" cy="616644"/>
              </a:xfrm>
              <a:prstGeom prst="rect">
                <a:avLst/>
              </a:prstGeom>
              <a:blipFill>
                <a:blip r:embed="rId9"/>
                <a:stretch>
                  <a:fillRect r="-16288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84859" y="1850193"/>
            <a:ext cx="1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事实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9C8B97-9121-4A6C-8F0F-C8104AC0AD08}"/>
              </a:ext>
            </a:extLst>
          </p:cNvPr>
          <p:cNvGrpSpPr/>
          <p:nvPr/>
        </p:nvGrpSpPr>
        <p:grpSpPr>
          <a:xfrm>
            <a:off x="1101449" y="2966398"/>
            <a:ext cx="7601876" cy="1592239"/>
            <a:chOff x="1079415" y="2966398"/>
            <a:chExt cx="7601876" cy="1592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79415" y="4096972"/>
                  <a:ext cx="76018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0" i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conv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++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 ∀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15" y="4096972"/>
                  <a:ext cx="760187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283" t="-94737" r="-160" b="-15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2016225" y="2966398"/>
              <a:ext cx="6252984" cy="1135400"/>
              <a:chOff x="2016225" y="2966398"/>
              <a:chExt cx="6252984" cy="11354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016225" y="2966398"/>
                    <a:ext cx="625298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设</a:t>
                    </a:r>
                    <a14:m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是</a:t>
                    </a:r>
                    <a:r>
                      <a:rPr lang="zh-CN" altLang="en-US" dirty="0">
                        <a:solidFill>
                          <a:srgbClr val="7030A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凹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函数，那么</a:t>
                    </a:r>
                    <a:endPara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6225" y="2966398"/>
                    <a:ext cx="625298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62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组合 2"/>
              <p:cNvGrpSpPr/>
              <p:nvPr/>
            </p:nvGrpSpPr>
            <p:grpSpPr>
              <a:xfrm>
                <a:off x="2106569" y="3481051"/>
                <a:ext cx="3593778" cy="620747"/>
                <a:chOff x="2106569" y="3481051"/>
                <a:chExt cx="3593778" cy="62074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2106569" y="3483171"/>
                      <a:ext cx="1830710" cy="5731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oMath>
                        </m:oMathPara>
                      </a14:m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6569" y="3483171"/>
                      <a:ext cx="1830710" cy="57310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矩形 3"/>
                    <p:cNvSpPr/>
                    <p:nvPr/>
                  </p:nvSpPr>
                  <p:spPr>
                    <a:xfrm>
                      <a:off x="3535011" y="3481051"/>
                      <a:ext cx="2165336" cy="6207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conv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4" name="矩形 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5011" y="3481051"/>
                      <a:ext cx="2165336" cy="62074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507" t="-7843" r="-1408" b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DE43A11-2191-4D17-9925-ECA1F84AC717}"/>
              </a:ext>
            </a:extLst>
          </p:cNvPr>
          <p:cNvGrpSpPr/>
          <p:nvPr/>
        </p:nvGrpSpPr>
        <p:grpSpPr>
          <a:xfrm>
            <a:off x="1176411" y="4783189"/>
            <a:ext cx="5676081" cy="622606"/>
            <a:chOff x="1176411" y="4783189"/>
            <a:chExt cx="5676081" cy="622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028214" y="4803751"/>
                  <a:ext cx="2192416" cy="57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214" y="4803751"/>
                  <a:ext cx="2192416" cy="573106"/>
                </a:xfrm>
                <a:prstGeom prst="rect">
                  <a:avLst/>
                </a:prstGeom>
                <a:blipFill>
                  <a:blip r:embed="rId14"/>
                  <a:stretch>
                    <a:fillRect b="-5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959313" y="4783189"/>
                  <a:ext cx="2893179" cy="62260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conv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epi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313" y="4783189"/>
                  <a:ext cx="2893179" cy="622606"/>
                </a:xfrm>
                <a:prstGeom prst="rect">
                  <a:avLst/>
                </a:prstGeom>
                <a:blipFill>
                  <a:blip r:embed="rId1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1176411" y="4785105"/>
              <a:ext cx="1210730" cy="61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结论</a:t>
              </a:r>
              <a:r>
                <a: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03C45B8-A8DA-445F-BCEB-20BF80ED08B5}"/>
              </a:ext>
            </a:extLst>
          </p:cNvPr>
          <p:cNvSpPr txBox="1"/>
          <p:nvPr/>
        </p:nvSpPr>
        <p:spPr>
          <a:xfrm>
            <a:off x="1112831" y="5433915"/>
            <a:ext cx="768317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该结论表明：几乎所有优化问题可以重新表述成凸优化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167112-594B-4ADE-9C2A-E22D6E1A4143}"/>
              </a:ext>
            </a:extLst>
          </p:cNvPr>
          <p:cNvGrpSpPr/>
          <p:nvPr/>
        </p:nvGrpSpPr>
        <p:grpSpPr>
          <a:xfrm>
            <a:off x="1081415" y="1833418"/>
            <a:ext cx="6586324" cy="1022493"/>
            <a:chOff x="1081415" y="1833418"/>
            <a:chExt cx="6586324" cy="10224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532172" y="1833418"/>
                  <a:ext cx="2135567" cy="620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epi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2172" y="1833418"/>
                  <a:ext cx="2135567" cy="620747"/>
                </a:xfrm>
                <a:prstGeom prst="rect">
                  <a:avLst/>
                </a:prstGeom>
                <a:blipFill>
                  <a:blip r:embed="rId1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DA68E67-5FC7-407C-A8AD-EEDB67DCC480}"/>
                    </a:ext>
                  </a:extLst>
                </p:cNvPr>
                <p:cNvSpPr txBox="1"/>
                <p:nvPr/>
              </p:nvSpPr>
              <p:spPr>
                <a:xfrm>
                  <a:off x="1081415" y="2394246"/>
                  <a:ext cx="59612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epi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DA68E67-5FC7-407C-A8AD-EEDB67DCC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415" y="2394246"/>
                  <a:ext cx="5961297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534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1B1412A-0A98-4555-9CC9-EB663C0AE247}"/>
              </a:ext>
            </a:extLst>
          </p:cNvPr>
          <p:cNvSpPr txBox="1"/>
          <p:nvPr/>
        </p:nvSpPr>
        <p:spPr>
          <a:xfrm>
            <a:off x="6217971" y="6107088"/>
            <a:ext cx="264404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凸优化并不容易！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A463F8-13AC-4AB2-BC88-B0A2BB4E4946}"/>
              </a:ext>
            </a:extLst>
          </p:cNvPr>
          <p:cNvSpPr/>
          <p:nvPr/>
        </p:nvSpPr>
        <p:spPr>
          <a:xfrm>
            <a:off x="1084161" y="2972801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事实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5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402866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为什么希望问题具有凸性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07769" y="1847463"/>
                <a:ext cx="77303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1.15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上的局部极小点，那么它也是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上的全局极小点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69" y="1847463"/>
                <a:ext cx="7730303" cy="830997"/>
              </a:xfrm>
              <a:prstGeom prst="rect">
                <a:avLst/>
              </a:prstGeom>
              <a:blipFill>
                <a:blip r:embed="rId4"/>
                <a:stretch>
                  <a:fillRect l="-1262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29802" y="1302698"/>
                <a:ext cx="6485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信息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可以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推断出</m:t>
                    </m:r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全局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信息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2" y="1302698"/>
                <a:ext cx="6485397" cy="461665"/>
              </a:xfrm>
              <a:prstGeom prst="rect">
                <a:avLst/>
              </a:prstGeom>
              <a:blipFill>
                <a:blip r:embed="rId5"/>
                <a:stretch>
                  <a:fillRect l="-141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D545DB-ADEB-421D-969F-AB36F12E0E48}"/>
                  </a:ext>
                </a:extLst>
              </p:cNvPr>
              <p:cNvSpPr txBox="1"/>
              <p:nvPr/>
            </p:nvSpPr>
            <p:spPr>
              <a:xfrm>
                <a:off x="855576" y="2991382"/>
                <a:ext cx="7869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特别地，如果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 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的全局极小点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出发，沿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走，函数值会减小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D545DB-ADEB-421D-969F-AB36F12E0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6" y="2991382"/>
                <a:ext cx="7869783" cy="1200329"/>
              </a:xfrm>
              <a:prstGeom prst="rect">
                <a:avLst/>
              </a:prstGeom>
              <a:blipFill>
                <a:blip r:embed="rId6"/>
                <a:stretch>
                  <a:fillRect l="-1162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230DE4-DB1D-4AD3-B361-77AEF5219233}"/>
                  </a:ext>
                </a:extLst>
              </p:cNvPr>
              <p:cNvSpPr txBox="1"/>
              <p:nvPr/>
            </p:nvSpPr>
            <p:spPr>
              <a:xfrm>
                <a:off x="1209988" y="4439848"/>
                <a:ext cx="3778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230DE4-DB1D-4AD3-B361-77AEF521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88" y="4439848"/>
                <a:ext cx="3778785" cy="461665"/>
              </a:xfrm>
              <a:prstGeom prst="rect">
                <a:avLst/>
              </a:prstGeom>
              <a:blipFill>
                <a:blip r:embed="rId7"/>
                <a:stretch>
                  <a:fillRect l="-241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A0589DB-15EA-413D-9734-333C754ACC19}"/>
                  </a:ext>
                </a:extLst>
              </p:cNvPr>
              <p:cNvSpPr/>
              <p:nvPr/>
            </p:nvSpPr>
            <p:spPr>
              <a:xfrm>
                <a:off x="1127488" y="4983471"/>
                <a:ext cx="6430079" cy="46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A0589DB-15EA-413D-9734-333C754AC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88" y="4983471"/>
                <a:ext cx="6430079" cy="466666"/>
              </a:xfrm>
              <a:prstGeom prst="rect">
                <a:avLst/>
              </a:prstGeom>
              <a:blipFill>
                <a:blip r:embed="rId8"/>
                <a:stretch>
                  <a:fillRect l="-1517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1B2A808-9E00-4491-84E4-1FC617E55471}"/>
              </a:ext>
            </a:extLst>
          </p:cNvPr>
          <p:cNvGrpSpPr/>
          <p:nvPr/>
        </p:nvGrpSpPr>
        <p:grpSpPr>
          <a:xfrm>
            <a:off x="1110833" y="5425542"/>
            <a:ext cx="6182332" cy="1031687"/>
            <a:chOff x="1110833" y="5172152"/>
            <a:chExt cx="6182332" cy="1031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B9649A7-1C45-4B06-99E9-DE333E281FE4}"/>
                    </a:ext>
                  </a:extLst>
                </p:cNvPr>
                <p:cNvSpPr txBox="1"/>
                <p:nvPr/>
              </p:nvSpPr>
              <p:spPr>
                <a:xfrm>
                  <a:off x="1110833" y="5172152"/>
                  <a:ext cx="5080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知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B9649A7-1C45-4B06-99E9-DE333E281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833" y="5172152"/>
                  <a:ext cx="508064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79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FFA8B78-F2E5-40D7-B27D-70243C926AFF}"/>
                    </a:ext>
                  </a:extLst>
                </p:cNvPr>
                <p:cNvSpPr txBox="1"/>
                <p:nvPr/>
              </p:nvSpPr>
              <p:spPr>
                <a:xfrm>
                  <a:off x="1143884" y="5694661"/>
                  <a:ext cx="6149281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充分小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FFA8B78-F2E5-40D7-B27D-70243C926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84" y="5694661"/>
                  <a:ext cx="6149281" cy="509178"/>
                </a:xfrm>
                <a:prstGeom prst="rect">
                  <a:avLst/>
                </a:prstGeom>
                <a:blipFill>
                  <a:blip r:embed="rId12"/>
                  <a:stretch>
                    <a:fillRect l="-1587" t="-9524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6A07D4E-682B-4CE8-AC51-89E2A54DFABE}"/>
              </a:ext>
            </a:extLst>
          </p:cNvPr>
          <p:cNvSpPr txBox="1"/>
          <p:nvPr/>
        </p:nvSpPr>
        <p:spPr>
          <a:xfrm>
            <a:off x="7061808" y="5216804"/>
            <a:ext cx="166355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梯度下降法的动机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5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2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141558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有效性指什么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37429" y="1881634"/>
                <a:ext cx="3764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oracle: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返回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29" y="1881634"/>
                <a:ext cx="3764232" cy="461665"/>
              </a:xfrm>
              <a:prstGeom prst="rect">
                <a:avLst/>
              </a:prstGeom>
              <a:blipFill>
                <a:blip r:embed="rId6"/>
                <a:stretch>
                  <a:fillRect l="-226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73870" y="1478964"/>
                <a:ext cx="6485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对任何已知点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0" y="1478964"/>
                <a:ext cx="6485397" cy="461665"/>
              </a:xfrm>
              <a:prstGeom prst="rect">
                <a:avLst/>
              </a:prstGeom>
              <a:blipFill>
                <a:blip r:embed="rId7"/>
                <a:stretch>
                  <a:fillRect l="-1222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F8F76F-6A4C-44EC-BA63-CC0A974FF746}"/>
                  </a:ext>
                </a:extLst>
              </p:cNvPr>
              <p:cNvSpPr txBox="1"/>
              <p:nvPr/>
            </p:nvSpPr>
            <p:spPr>
              <a:xfrm>
                <a:off x="1270480" y="2319742"/>
                <a:ext cx="3764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oracle: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返回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F8F76F-6A4C-44EC-BA63-CC0A974FF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80" y="2319742"/>
                <a:ext cx="3764232" cy="461665"/>
              </a:xfrm>
              <a:prstGeom prst="rect">
                <a:avLst/>
              </a:prstGeom>
              <a:blipFill>
                <a:blip r:embed="rId8"/>
                <a:stretch>
                  <a:fillRect l="-210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397F12-122E-4B64-BCF5-90FDF1C0BF1E}"/>
                  </a:ext>
                </a:extLst>
              </p:cNvPr>
              <p:cNvSpPr txBox="1"/>
              <p:nvPr/>
            </p:nvSpPr>
            <p:spPr>
              <a:xfrm>
                <a:off x="1281496" y="2794864"/>
                <a:ext cx="3764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零阶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函数值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oracle: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397F12-122E-4B64-BCF5-90FDF1C0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96" y="2794864"/>
                <a:ext cx="3764232" cy="461665"/>
              </a:xfrm>
              <a:prstGeom prst="rect">
                <a:avLst/>
              </a:prstGeom>
              <a:blipFill>
                <a:blip r:embed="rId9"/>
                <a:stretch>
                  <a:fillRect l="-210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AC2458C-56C7-4034-92B3-2D364F2BB408}"/>
              </a:ext>
            </a:extLst>
          </p:cNvPr>
          <p:cNvSpPr txBox="1"/>
          <p:nvPr/>
        </p:nvSpPr>
        <p:spPr>
          <a:xfrm>
            <a:off x="5179635" y="1934881"/>
            <a:ext cx="252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一阶方法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梯度法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ADA85B-3DE4-465F-9273-FBF2BEAAA007}"/>
              </a:ext>
            </a:extLst>
          </p:cNvPr>
          <p:cNvSpPr txBox="1"/>
          <p:nvPr/>
        </p:nvSpPr>
        <p:spPr>
          <a:xfrm>
            <a:off x="5168618" y="2350955"/>
            <a:ext cx="170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二阶方法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20898B-F748-48F2-8BE2-A0A1774E385D}"/>
              </a:ext>
            </a:extLst>
          </p:cNvPr>
          <p:cNvSpPr txBox="1"/>
          <p:nvPr/>
        </p:nvSpPr>
        <p:spPr>
          <a:xfrm>
            <a:off x="5168619" y="2804043"/>
            <a:ext cx="18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无导数方法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D7147-7314-4036-861B-D52744720A80}"/>
              </a:ext>
            </a:extLst>
          </p:cNvPr>
          <p:cNvSpPr txBox="1"/>
          <p:nvPr/>
        </p:nvSpPr>
        <p:spPr>
          <a:xfrm>
            <a:off x="903382" y="3205908"/>
            <a:ext cx="679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量化算法代价：统计访问某个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DD1CE-956F-4F87-9C4B-CDC32DDDFA65}"/>
                  </a:ext>
                </a:extLst>
              </p:cNvPr>
              <p:cNvSpPr txBox="1"/>
              <p:nvPr/>
            </p:nvSpPr>
            <p:spPr>
              <a:xfrm>
                <a:off x="850487" y="1016113"/>
                <a:ext cx="513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凸函数：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DD1CE-956F-4F87-9C4B-CDC32DDD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87" y="1016113"/>
                <a:ext cx="5131672" cy="461665"/>
              </a:xfrm>
              <a:prstGeom prst="rect">
                <a:avLst/>
              </a:prstGeom>
              <a:blipFill>
                <a:blip r:embed="rId10"/>
                <a:stretch>
                  <a:fillRect l="-1665" t="-14667" r="-238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720A50D-7145-41D4-8EA1-1200D5E5383A}"/>
                  </a:ext>
                </a:extLst>
              </p:cNvPr>
              <p:cNvSpPr txBox="1"/>
              <p:nvPr/>
            </p:nvSpPr>
            <p:spPr>
              <a:xfrm>
                <a:off x="5494943" y="977237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720A50D-7145-41D4-8EA1-1200D5E5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43" y="977237"/>
                <a:ext cx="1842654" cy="573106"/>
              </a:xfrm>
              <a:prstGeom prst="rect">
                <a:avLst/>
              </a:prstGeom>
              <a:blipFill>
                <a:blip r:embed="rId11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CCD4E52-EE6A-4C79-B1AB-60C31C32EB40}"/>
              </a:ext>
            </a:extLst>
          </p:cNvPr>
          <p:cNvGrpSpPr/>
          <p:nvPr/>
        </p:nvGrpSpPr>
        <p:grpSpPr>
          <a:xfrm>
            <a:off x="1232894" y="3669319"/>
            <a:ext cx="6125741" cy="1410802"/>
            <a:chOff x="914399" y="3720689"/>
            <a:chExt cx="6125741" cy="1410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22C08D1-89E0-4088-A7C8-8A32A8B28F05}"/>
                    </a:ext>
                  </a:extLst>
                </p:cNvPr>
                <p:cNvSpPr txBox="1"/>
                <p:nvPr/>
              </p:nvSpPr>
              <p:spPr>
                <a:xfrm>
                  <a:off x="914399" y="3720689"/>
                  <a:ext cx="59380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典型目标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：证明算法找到点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22C08D1-89E0-4088-A7C8-8A32A8B28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3720689"/>
                  <a:ext cx="593809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540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E279A52-3845-430E-A7F4-3B9892B26E27}"/>
                    </a:ext>
                  </a:extLst>
                </p:cNvPr>
                <p:cNvSpPr txBox="1"/>
                <p:nvPr/>
              </p:nvSpPr>
              <p:spPr>
                <a:xfrm>
                  <a:off x="1102046" y="4187774"/>
                  <a:ext cx="5938094" cy="57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E279A52-3845-430E-A7F4-3B9892B26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46" y="4187774"/>
                  <a:ext cx="5938094" cy="573106"/>
                </a:xfrm>
                <a:prstGeom prst="rect">
                  <a:avLst/>
                </a:prstGeom>
                <a:blipFill>
                  <a:blip r:embed="rId13"/>
                  <a:stretch>
                    <a:fillRect t="-2128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C907068-D1DC-4DDF-A410-4B2CF0468574}"/>
                    </a:ext>
                  </a:extLst>
                </p:cNvPr>
                <p:cNvSpPr txBox="1"/>
                <p:nvPr/>
              </p:nvSpPr>
              <p:spPr>
                <a:xfrm>
                  <a:off x="959949" y="4669826"/>
                  <a:ext cx="53762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所需的代价，其中</a:t>
                  </a:r>
                  <a14:m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是某个正误差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C907068-D1DC-4DDF-A410-4B2CF0468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49" y="4669826"/>
                  <a:ext cx="5376235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814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B6DA08-6515-408D-842A-3F64324661A3}"/>
                  </a:ext>
                </a:extLst>
              </p:cNvPr>
              <p:cNvSpPr txBox="1"/>
              <p:nvPr/>
            </p:nvSpPr>
            <p:spPr>
              <a:xfrm>
                <a:off x="965068" y="5140980"/>
                <a:ext cx="5215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算法的代价与目标的误差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B6DA08-6515-408D-842A-3F643246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68" y="5140980"/>
                <a:ext cx="5215394" cy="461665"/>
              </a:xfrm>
              <a:prstGeom prst="rect">
                <a:avLst/>
              </a:prstGeom>
              <a:blipFill>
                <a:blip r:embed="rId15"/>
                <a:stretch>
                  <a:fillRect l="-151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49D68D3-016A-4F9D-B226-7716BB7920ED}"/>
                  </a:ext>
                </a:extLst>
              </p:cNvPr>
              <p:cNvSpPr txBox="1"/>
              <p:nvPr/>
            </p:nvSpPr>
            <p:spPr>
              <a:xfrm>
                <a:off x="1222871" y="5523279"/>
                <a:ext cx="8049941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高度实用算法的代价通常和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的多项式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有关，比如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49D68D3-016A-4F9D-B226-7716BB79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71" y="5523279"/>
                <a:ext cx="8049941" cy="599010"/>
              </a:xfrm>
              <a:prstGeom prst="rect">
                <a:avLst/>
              </a:prstGeom>
              <a:blipFill>
                <a:blip r:embed="rId16"/>
                <a:stretch>
                  <a:fillRect l="-833" r="-98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2FC2F95-415B-4D6D-9893-88305BEBA372}"/>
                  </a:ext>
                </a:extLst>
              </p:cNvPr>
              <p:cNvSpPr txBox="1"/>
              <p:nvPr/>
            </p:nvSpPr>
            <p:spPr>
              <a:xfrm>
                <a:off x="1222871" y="5998638"/>
                <a:ext cx="7656728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有算法理论上能得到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，但实际计算成本高的惊人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.</a:t>
                </a:r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2FC2F95-415B-4D6D-9893-88305BEBA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71" y="5998638"/>
                <a:ext cx="7656728" cy="599010"/>
              </a:xfrm>
              <a:prstGeom prst="rect">
                <a:avLst/>
              </a:prstGeom>
              <a:blipFill>
                <a:blip r:embed="rId17"/>
                <a:stretch>
                  <a:fillRect l="-87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80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4" grpId="0"/>
      <p:bldP spid="15" grpId="0"/>
      <p:bldP spid="17" grpId="0"/>
      <p:bldP spid="6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493160" y="-31803"/>
            <a:ext cx="832206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chemeClr val="tx2"/>
                </a:solidFill>
                <a:ea typeface="黑体" pitchFamily="2" charset="-122"/>
              </a:rPr>
              <a:t>多元函数：梯度与</a:t>
            </a:r>
            <a:r>
              <a:rPr kumimoji="0"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Hesse</a:t>
            </a:r>
            <a:r>
              <a:rPr kumimoji="0" lang="zh-CN" altLang="en-US" kern="0" dirty="0">
                <a:solidFill>
                  <a:schemeClr val="tx2"/>
                </a:solidFill>
                <a:ea typeface="黑体" pitchFamily="2" charset="-122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695662" y="1594461"/>
                <a:ext cx="7965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Hesse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2" y="1594461"/>
                <a:ext cx="7965440" cy="461665"/>
              </a:xfrm>
              <a:prstGeom prst="rect">
                <a:avLst/>
              </a:prstGeom>
              <a:blipFill>
                <a:blip r:embed="rId4"/>
                <a:stretch>
                  <a:fillRect l="-99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2A693B-032B-4027-906A-703F76D59EDC}"/>
                  </a:ext>
                </a:extLst>
              </p:cNvPr>
              <p:cNvSpPr/>
              <p:nvPr/>
            </p:nvSpPr>
            <p:spPr>
              <a:xfrm>
                <a:off x="744984" y="4923306"/>
                <a:ext cx="8413522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常用事实：</a:t>
                </a:r>
                <a:endParaRPr lang="en-US" altLang="zh-CN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一阶偏导数存在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二阶混合偏导数存在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2A693B-032B-4027-906A-703F76D59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4" y="4923306"/>
                <a:ext cx="8413522" cy="1569660"/>
              </a:xfrm>
              <a:prstGeom prst="rect">
                <a:avLst/>
              </a:prstGeom>
              <a:blipFill>
                <a:blip r:embed="rId5"/>
                <a:stretch>
                  <a:fillRect l="-942" t="-3113" r="-21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A8596-A6DE-4151-8DB1-30880712DD35}"/>
                  </a:ext>
                </a:extLst>
              </p:cNvPr>
              <p:cNvSpPr/>
              <p:nvPr/>
            </p:nvSpPr>
            <p:spPr>
              <a:xfrm>
                <a:off x="744984" y="3694233"/>
                <a:ext cx="5928674" cy="1209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 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且对称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仿射函数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二次函数：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A8596-A6DE-4151-8DB1-30880712D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4" y="3694233"/>
                <a:ext cx="5928674" cy="1209562"/>
              </a:xfrm>
              <a:prstGeom prst="rect">
                <a:avLst/>
              </a:prstGeom>
              <a:blipFill>
                <a:blip r:embed="rId6"/>
                <a:stretch>
                  <a:fillRect l="-1336" t="-5556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750C1E5-5AF0-47F5-BF16-45FE642AE6A6}"/>
                  </a:ext>
                </a:extLst>
              </p:cNvPr>
              <p:cNvSpPr/>
              <p:nvPr/>
            </p:nvSpPr>
            <p:spPr>
              <a:xfrm>
                <a:off x="919786" y="1949007"/>
                <a:ext cx="6593717" cy="1755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750C1E5-5AF0-47F5-BF16-45FE642AE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86" y="1949007"/>
                <a:ext cx="6593717" cy="1755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500A907-E3B3-4FC3-8940-9CD385A7A826}"/>
              </a:ext>
            </a:extLst>
          </p:cNvPr>
          <p:cNvSpPr txBox="1"/>
          <p:nvPr/>
        </p:nvSpPr>
        <p:spPr>
          <a:xfrm>
            <a:off x="3966073" y="952783"/>
            <a:ext cx="499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在分析或者表述时，向量不分行列；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在矩阵向量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中，所有向量均是列向量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5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AAD106-74F5-40B2-8DB1-923FACEEA021}"/>
              </a:ext>
            </a:extLst>
          </p:cNvPr>
          <p:cNvGrpSpPr/>
          <p:nvPr/>
        </p:nvGrpSpPr>
        <p:grpSpPr>
          <a:xfrm>
            <a:off x="882364" y="3409655"/>
            <a:ext cx="5631223" cy="686416"/>
            <a:chOff x="882364" y="4155459"/>
            <a:chExt cx="5631223" cy="686416"/>
          </a:xfrm>
        </p:grpSpPr>
        <p:pic>
          <p:nvPicPr>
            <p:cNvPr id="2151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892" y="4155459"/>
              <a:ext cx="5597695" cy="68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2E13A6E-9FBC-40D4-B10F-492E6FB9FF31}"/>
                    </a:ext>
                  </a:extLst>
                </p:cNvPr>
                <p:cNvSpPr txBox="1"/>
                <p:nvPr/>
              </p:nvSpPr>
              <p:spPr>
                <a:xfrm>
                  <a:off x="882364" y="4233228"/>
                  <a:ext cx="82525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2E13A6E-9FBC-40D4-B10F-492E6FB9F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64" y="4233228"/>
                  <a:ext cx="82525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222" r="-2370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356" name="Picture 20" descr="300px-Rosenbrock_function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0"/>
            <a:ext cx="41624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63385"/>
            <a:ext cx="640873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49313" y="907934"/>
            <a:ext cx="3313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 err="1">
                <a:solidFill>
                  <a:schemeClr val="tx1"/>
                </a:solidFill>
                <a:ea typeface="黑体" pitchFamily="2" charset="-122"/>
              </a:rPr>
              <a:t>Rosenbrock</a:t>
            </a:r>
            <a:r>
              <a:rPr kumimoji="0" lang="zh-CN" altLang="en-US" b="1" dirty="0">
                <a:solidFill>
                  <a:srgbClr val="7030A0"/>
                </a:solidFill>
                <a:ea typeface="黑体" pitchFamily="2" charset="-122"/>
              </a:rPr>
              <a:t>山谷</a:t>
            </a:r>
            <a:r>
              <a:rPr kumimoji="0" lang="en-US" altLang="zh-CN" b="1" dirty="0">
                <a:solidFill>
                  <a:srgbClr val="7030A0"/>
                </a:solidFill>
                <a:ea typeface="黑体" pitchFamily="2" charset="-122"/>
              </a:rPr>
              <a:t>/</a:t>
            </a:r>
            <a:r>
              <a:rPr kumimoji="0" lang="zh-CN" altLang="en-US" b="1" dirty="0">
                <a:solidFill>
                  <a:srgbClr val="7030A0"/>
                </a:solidFill>
                <a:ea typeface="黑体" pitchFamily="2" charset="-122"/>
              </a:rPr>
              <a:t>香蕉</a:t>
            </a:r>
            <a:r>
              <a:rPr kumimoji="0" lang="zh-CN" altLang="en-US" b="1" dirty="0">
                <a:solidFill>
                  <a:schemeClr val="tx1"/>
                </a:solidFill>
                <a:ea typeface="黑体" pitchFamily="2" charset="-122"/>
              </a:rPr>
              <a:t>函数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</a:rPr>
              <a:t>(1961)</a:t>
            </a:r>
            <a:endParaRPr kumimoji="0" lang="zh-CN" altLang="en-US" b="1" dirty="0">
              <a:solidFill>
                <a:schemeClr val="tx1"/>
              </a:solidFill>
              <a:ea typeface="黑体" pitchFamily="2" charset="-122"/>
            </a:endParaRPr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005437"/>
            <a:ext cx="4570986" cy="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2DC003-4069-4175-AC0B-4FE7866A27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232" y="5178409"/>
            <a:ext cx="1721682" cy="50059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50276A-4FA3-4CAA-B3D7-9540359A4F23}"/>
              </a:ext>
            </a:extLst>
          </p:cNvPr>
          <p:cNvSpPr/>
          <p:nvPr/>
        </p:nvSpPr>
        <p:spPr>
          <a:xfrm>
            <a:off x="1640948" y="136199"/>
            <a:ext cx="6045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梯度与</a:t>
            </a:r>
            <a:r>
              <a:rPr kumimoji="0" lang="en-US" altLang="zh-CN" sz="4400" kern="0" dirty="0">
                <a:ea typeface="黑体" pitchFamily="2" charset="-122"/>
              </a:rPr>
              <a:t>Hesse</a:t>
            </a:r>
            <a:r>
              <a:rPr kumimoji="0" lang="zh-CN" altLang="en-US" sz="4400" kern="0" dirty="0">
                <a:ea typeface="黑体" pitchFamily="2" charset="-122"/>
              </a:rPr>
              <a:t>矩阵</a:t>
            </a:r>
            <a:r>
              <a:rPr kumimoji="0" lang="en-US" altLang="zh-CN" sz="4400" kern="0" dirty="0">
                <a:ea typeface="黑体" pitchFamily="2" charset="-122"/>
              </a:rPr>
              <a:t>—</a:t>
            </a:r>
            <a:r>
              <a:rPr kumimoji="0" lang="zh-CN" altLang="en-US" sz="4400" kern="0" dirty="0">
                <a:ea typeface="黑体" pitchFamily="2" charset="-122"/>
              </a:rPr>
              <a:t>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6AC215-4A5B-4D64-8337-341E2582EB32}"/>
              </a:ext>
            </a:extLst>
          </p:cNvPr>
          <p:cNvGrpSpPr/>
          <p:nvPr/>
        </p:nvGrpSpPr>
        <p:grpSpPr>
          <a:xfrm>
            <a:off x="702932" y="4303124"/>
            <a:ext cx="5667438" cy="595988"/>
            <a:chOff x="803610" y="4887835"/>
            <a:chExt cx="6969083" cy="833516"/>
          </a:xfrm>
        </p:grpSpPr>
        <p:pic>
          <p:nvPicPr>
            <p:cNvPr id="21520" name="Picture 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245" y="4887835"/>
              <a:ext cx="6712448" cy="833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49A4E4-A7E4-495F-AEFD-E17671221142}"/>
                    </a:ext>
                  </a:extLst>
                </p:cNvPr>
                <p:cNvSpPr txBox="1"/>
                <p:nvPr/>
              </p:nvSpPr>
              <p:spPr>
                <a:xfrm>
                  <a:off x="803610" y="4941971"/>
                  <a:ext cx="1353463" cy="6456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49A4E4-A7E4-495F-AEFD-E17671221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4941971"/>
                  <a:ext cx="1353463" cy="645659"/>
                </a:xfrm>
                <a:prstGeom prst="rect">
                  <a:avLst/>
                </a:prstGeom>
                <a:blipFill>
                  <a:blip r:embed="rId17"/>
                  <a:stretch>
                    <a:fillRect l="-1105" r="-552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10C727-9E62-4349-A9DF-709C90685C03}"/>
                  </a:ext>
                </a:extLst>
              </p:cNvPr>
              <p:cNvSpPr txBox="1"/>
              <p:nvPr/>
            </p:nvSpPr>
            <p:spPr>
              <a:xfrm>
                <a:off x="2726206" y="5058358"/>
                <a:ext cx="5371192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=(−2,0)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10C727-9E62-4349-A9DF-709C9068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06" y="5058358"/>
                <a:ext cx="5371192" cy="7496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2541EA3-9B41-4A2E-9712-C43A1FFF37F1}"/>
              </a:ext>
            </a:extLst>
          </p:cNvPr>
          <p:cNvGrpSpPr/>
          <p:nvPr/>
        </p:nvGrpSpPr>
        <p:grpSpPr>
          <a:xfrm>
            <a:off x="785123" y="5830636"/>
            <a:ext cx="5301648" cy="461665"/>
            <a:chOff x="785123" y="5830636"/>
            <a:chExt cx="5301648" cy="461665"/>
          </a:xfrm>
        </p:grpSpPr>
        <p:pic>
          <p:nvPicPr>
            <p:cNvPr id="21518" name="Picture 14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447" y="5920999"/>
              <a:ext cx="2840324" cy="37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D125DC-BA27-4A49-9DD1-E7C151C7FE6E}"/>
                </a:ext>
              </a:extLst>
            </p:cNvPr>
            <p:cNvSpPr txBox="1"/>
            <p:nvPr/>
          </p:nvSpPr>
          <p:spPr>
            <a:xfrm>
              <a:off x="785123" y="5830636"/>
              <a:ext cx="2636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等高线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等值线：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30037A5-7B25-4BF3-8A7F-D7534EDED7D6}"/>
              </a:ext>
            </a:extLst>
          </p:cNvPr>
          <p:cNvSpPr txBox="1"/>
          <p:nvPr/>
        </p:nvSpPr>
        <p:spPr>
          <a:xfrm>
            <a:off x="6278675" y="5967233"/>
            <a:ext cx="266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Matlab:contour.m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570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752475"/>
            <a:ext cx="74295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5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18"/>
          <p:cNvGraphicFramePr>
            <a:graphicFrameLocks noChangeAspect="1"/>
          </p:cNvGraphicFramePr>
          <p:nvPr>
            <p:extLst/>
          </p:nvPr>
        </p:nvGraphicFramePr>
        <p:xfrm>
          <a:off x="4382814" y="3444819"/>
          <a:ext cx="4740275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Visio" r:id="rId4" imgW="2582103" imgH="1884721" progId="Visio.Drawing.11">
                  <p:embed/>
                </p:oleObj>
              </mc:Choice>
              <mc:Fallback>
                <p:oleObj name="Visio" r:id="rId4" imgW="2582103" imgH="1884721" progId="Visio.Drawing.11">
                  <p:embed/>
                  <p:pic>
                    <p:nvPicPr>
                      <p:cNvPr id="51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14" y="3444819"/>
                        <a:ext cx="4740275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37" name="Rectangle 9"/>
              <p:cNvSpPr>
                <a:spLocks noChangeArrowheads="1"/>
              </p:cNvSpPr>
              <p:nvPr/>
            </p:nvSpPr>
            <p:spPr bwMode="auto">
              <a:xfrm>
                <a:off x="3071157" y="1369796"/>
                <a:ext cx="33118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直线：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kumimoji="0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𝛾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 </m:t>
                        </m:r>
                        <m:r>
                          <a:rPr kumimoji="0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𝛾</m:t>
                        </m:r>
                        <m:r>
                          <a:rPr kumimoji="0"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13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157" y="1369796"/>
                <a:ext cx="3311869" cy="461665"/>
              </a:xfrm>
              <a:prstGeom prst="rect">
                <a:avLst/>
              </a:prstGeom>
              <a:blipFill>
                <a:blip r:embed="rId6"/>
                <a:stretch>
                  <a:fillRect l="-2947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5" name="Rectangle 11"/>
              <p:cNvSpPr>
                <a:spLocks noChangeArrowheads="1"/>
              </p:cNvSpPr>
              <p:nvPr/>
            </p:nvSpPr>
            <p:spPr bwMode="auto">
              <a:xfrm>
                <a:off x="3093191" y="1795071"/>
                <a:ext cx="44152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射线：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kumimoji="0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𝛾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 </m:t>
                        </m:r>
                        <m:r>
                          <a:rPr kumimoji="0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𝛾</m:t>
                        </m:r>
                        <m: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13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3191" y="1795071"/>
                <a:ext cx="4415261" cy="461665"/>
              </a:xfrm>
              <a:prstGeom prst="rect">
                <a:avLst/>
              </a:prstGeom>
              <a:blipFill>
                <a:blip r:embed="rId7"/>
                <a:stretch>
                  <a:fillRect l="-2069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46971" y="2312997"/>
            <a:ext cx="4615716" cy="486057"/>
            <a:chOff x="733425" y="5607050"/>
            <a:chExt cx="4616027" cy="486057"/>
          </a:xfrm>
        </p:grpSpPr>
        <p:sp>
          <p:nvSpPr>
            <p:cNvPr id="5133" name="Text Box 16"/>
            <p:cNvSpPr txBox="1">
              <a:spLocks noChangeArrowheads="1"/>
            </p:cNvSpPr>
            <p:nvPr/>
          </p:nvSpPr>
          <p:spPr bwMode="auto">
            <a:xfrm>
              <a:off x="733425" y="5607050"/>
              <a:ext cx="11734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线段：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4" name="对象 3"/>
                <p:cNvSpPr txBox="1"/>
                <p:nvPr/>
              </p:nvSpPr>
              <p:spPr bwMode="auto">
                <a:xfrm>
                  <a:off x="1599331" y="5642257"/>
                  <a:ext cx="3750121" cy="45085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+</m:t>
                            </m:r>
                            <m:r>
                              <a:rPr kumimoji="0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𝒅</m:t>
                            </m:r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: </m:t>
                            </m:r>
                            <m:r>
                              <a:rPr kumimoji="0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  <m:r>
                              <a:rPr kumimoji="0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34" name="对象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9331" y="5642257"/>
                  <a:ext cx="3750121" cy="450850"/>
                </a:xfrm>
                <a:prstGeom prst="rect">
                  <a:avLst/>
                </a:prstGeom>
                <a:blipFill>
                  <a:blip r:embed="rId8"/>
                  <a:stretch>
                    <a:fillRect b="-12162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FC7666-8716-40A6-9E96-D6470B432EC2}"/>
                  </a:ext>
                </a:extLst>
              </p:cNvPr>
              <p:cNvSpPr txBox="1"/>
              <p:nvPr/>
            </p:nvSpPr>
            <p:spPr>
              <a:xfrm>
                <a:off x="7023410" y="3198167"/>
                <a:ext cx="1821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FC7666-8716-40A6-9E96-D6470B43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10" y="3198167"/>
                <a:ext cx="1821497" cy="461665"/>
              </a:xfrm>
              <a:prstGeom prst="rect">
                <a:avLst/>
              </a:prstGeom>
              <a:blipFill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DB5684-934B-48A0-8CB0-A614B4A68FFA}"/>
                  </a:ext>
                </a:extLst>
              </p:cNvPr>
              <p:cNvSpPr txBox="1"/>
              <p:nvPr/>
            </p:nvSpPr>
            <p:spPr>
              <a:xfrm>
                <a:off x="7134661" y="3592279"/>
                <a:ext cx="1732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DB5684-934B-48A0-8CB0-A614B4A6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61" y="3592279"/>
                <a:ext cx="1732280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DB24E9E-8E54-4142-B4C7-8267593CA099}"/>
              </a:ext>
            </a:extLst>
          </p:cNvPr>
          <p:cNvSpPr/>
          <p:nvPr/>
        </p:nvSpPr>
        <p:spPr>
          <a:xfrm>
            <a:off x="521862" y="208930"/>
            <a:ext cx="8467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多元函数在直线上的限制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A5F65F3-2B65-4EA4-83BA-BAB2BE5B4FC2}"/>
              </a:ext>
            </a:extLst>
          </p:cNvPr>
          <p:cNvGrpSpPr/>
          <p:nvPr/>
        </p:nvGrpSpPr>
        <p:grpSpPr>
          <a:xfrm>
            <a:off x="395336" y="4489950"/>
            <a:ext cx="4570986" cy="886656"/>
            <a:chOff x="362285" y="4489950"/>
            <a:chExt cx="4570986" cy="886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21E4364-8FD7-4CDC-BE48-00825BA1DC2E}"/>
                    </a:ext>
                  </a:extLst>
                </p:cNvPr>
                <p:cNvSpPr txBox="1"/>
                <p:nvPr/>
              </p:nvSpPr>
              <p:spPr>
                <a:xfrm>
                  <a:off x="484663" y="4914941"/>
                  <a:ext cx="3522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21E4364-8FD7-4CDC-BE48-00825BA1D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63" y="4914941"/>
                  <a:ext cx="3522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533F017A-E0E8-4ECA-A4E5-68B6D7990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85" y="4489950"/>
              <a:ext cx="4570986" cy="38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883A140-3866-44BD-8E03-A61B4BCF33DA}"/>
              </a:ext>
            </a:extLst>
          </p:cNvPr>
          <p:cNvSpPr txBox="1"/>
          <p:nvPr/>
        </p:nvSpPr>
        <p:spPr>
          <a:xfrm>
            <a:off x="7660497" y="5093574"/>
            <a:ext cx="3944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</a:t>
            </a:r>
            <a:endParaRPr lang="zh-CN" altLang="en-US" b="1" i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70F922-3A15-44D4-9E1D-13AA02AF019A}"/>
              </a:ext>
            </a:extLst>
          </p:cNvPr>
          <p:cNvSpPr txBox="1"/>
          <p:nvPr/>
        </p:nvSpPr>
        <p:spPr>
          <a:xfrm>
            <a:off x="8408006" y="4442939"/>
            <a:ext cx="3944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767153-8631-4521-81E5-5ACB2D44FEF6}"/>
                  </a:ext>
                </a:extLst>
              </p:cNvPr>
              <p:cNvSpPr txBox="1"/>
              <p:nvPr/>
            </p:nvSpPr>
            <p:spPr>
              <a:xfrm>
                <a:off x="3091039" y="901069"/>
                <a:ext cx="3503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767153-8631-4521-81E5-5ACB2D44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39" y="901069"/>
                <a:ext cx="3503365" cy="461665"/>
              </a:xfrm>
              <a:prstGeom prst="rect">
                <a:avLst/>
              </a:prstGeom>
              <a:blipFill>
                <a:blip r:embed="rId19"/>
                <a:stretch>
                  <a:fillRect l="-260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6E92B-C16C-452B-B2A7-31F101077F33}"/>
                  </a:ext>
                </a:extLst>
              </p:cNvPr>
              <p:cNvSpPr txBox="1"/>
              <p:nvPr/>
            </p:nvSpPr>
            <p:spPr>
              <a:xfrm>
                <a:off x="644103" y="1251824"/>
                <a:ext cx="2360956" cy="156966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将多元函数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限制</a:t>
                </a:r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在定义域中的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某条直线上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6E92B-C16C-452B-B2A7-31F10107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03" y="1251824"/>
                <a:ext cx="2360956" cy="1569660"/>
              </a:xfrm>
              <a:prstGeom prst="rect">
                <a:avLst/>
              </a:prstGeom>
              <a:blipFill>
                <a:blip r:embed="rId20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325EE-E503-4E42-BC76-8E45D78704E6}"/>
                  </a:ext>
                </a:extLst>
              </p:cNvPr>
              <p:cNvSpPr txBox="1"/>
              <p:nvPr/>
            </p:nvSpPr>
            <p:spPr>
              <a:xfrm>
                <a:off x="532623" y="2910729"/>
                <a:ext cx="3380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+</m:t>
                      </m:r>
                      <m:r>
                        <a:rPr kumimoji="0"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𝛾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325EE-E503-4E42-BC76-8E45D787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3" y="2910729"/>
                <a:ext cx="3380196" cy="461665"/>
              </a:xfrm>
              <a:prstGeom prst="rect">
                <a:avLst/>
              </a:prstGeom>
              <a:blipFill>
                <a:blip r:embed="rId2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67CB183-4606-480D-A558-984BACDFF10E}"/>
                  </a:ext>
                </a:extLst>
              </p:cNvPr>
              <p:cNvSpPr txBox="1"/>
              <p:nvPr/>
            </p:nvSpPr>
            <p:spPr>
              <a:xfrm>
                <a:off x="419130" y="3344819"/>
                <a:ext cx="4038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+</m:t>
                      </m:r>
                      <m:r>
                        <a:rPr kumimoji="0"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𝛾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67CB183-4606-480D-A558-984BACDF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0" y="3344819"/>
                <a:ext cx="4038042" cy="461665"/>
              </a:xfrm>
              <a:prstGeom prst="rect">
                <a:avLst/>
              </a:prstGeom>
              <a:blipFill>
                <a:blip r:embed="rId2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85A19E-0140-435D-9B58-465AF2C7E206}"/>
                  </a:ext>
                </a:extLst>
              </p:cNvPr>
              <p:cNvSpPr txBox="1"/>
              <p:nvPr/>
            </p:nvSpPr>
            <p:spPr>
              <a:xfrm>
                <a:off x="523502" y="3762059"/>
                <a:ext cx="412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+</m:t>
                          </m:r>
                          <m:r>
                            <a:rPr kumimoji="0"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𝛾</m:t>
                          </m:r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85A19E-0140-435D-9B58-465AF2C7E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02" y="3762059"/>
                <a:ext cx="4120960" cy="461665"/>
              </a:xfrm>
              <a:prstGeom prst="rect">
                <a:avLst/>
              </a:prstGeom>
              <a:blipFill>
                <a:blip r:embed="rId2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E2B21326-6AC2-472D-BBBF-124837E25987}"/>
              </a:ext>
            </a:extLst>
          </p:cNvPr>
          <p:cNvGrpSpPr/>
          <p:nvPr/>
        </p:nvGrpSpPr>
        <p:grpSpPr>
          <a:xfrm>
            <a:off x="265249" y="5530043"/>
            <a:ext cx="2382529" cy="1076767"/>
            <a:chOff x="265249" y="5530043"/>
            <a:chExt cx="2382529" cy="1076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39E3CA6-A169-4600-8DAC-56535CA621F4}"/>
                    </a:ext>
                  </a:extLst>
                </p:cNvPr>
                <p:cNvSpPr txBox="1"/>
                <p:nvPr/>
              </p:nvSpPr>
              <p:spPr>
                <a:xfrm>
                  <a:off x="348646" y="5530043"/>
                  <a:ext cx="22991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39E3CA6-A169-4600-8DAC-56535CA62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46" y="5530043"/>
                  <a:ext cx="2299132" cy="461665"/>
                </a:xfrm>
                <a:prstGeom prst="rect">
                  <a:avLst/>
                </a:prstGeom>
                <a:blipFill>
                  <a:blip r:embed="rId2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4040D56-2296-42D2-9244-29F0003F910A}"/>
                    </a:ext>
                  </a:extLst>
                </p:cNvPr>
                <p:cNvSpPr txBox="1"/>
                <p:nvPr/>
              </p:nvSpPr>
              <p:spPr>
                <a:xfrm>
                  <a:off x="265249" y="6145145"/>
                  <a:ext cx="22062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4040D56-2296-42D2-9244-29F0003F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9" y="6145145"/>
                  <a:ext cx="2206257" cy="461665"/>
                </a:xfrm>
                <a:prstGeom prst="rect">
                  <a:avLst/>
                </a:prstGeom>
                <a:blipFill>
                  <a:blip r:embed="rId2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2"/>
    </p:custDataLst>
    <p:extLst>
      <p:ext uri="{BB962C8B-B14F-4D97-AF65-F5344CB8AC3E}">
        <p14:creationId xmlns:p14="http://schemas.microsoft.com/office/powerpoint/2010/main" val="1888716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/>
      <p:bldP spid="5135" grpId="0"/>
      <p:bldP spid="16" grpId="0"/>
      <p:bldP spid="1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kumimoji="0" lang="en-US" altLang="zh-CN" sz="4400" kern="0" dirty="0">
                <a:ea typeface="黑体" pitchFamily="2" charset="-122"/>
              </a:rPr>
              <a:t>Taylor</a:t>
            </a:r>
            <a:r>
              <a:rPr kumimoji="0" lang="zh-CN" altLang="en-US" sz="4400" kern="0" dirty="0">
                <a:ea typeface="黑体" pitchFamily="2" charset="-122"/>
              </a:rPr>
              <a:t>展式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38193" y="15890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pitchFamily="34" charset="0"/>
              </a:rPr>
              <a:t>Peano</a:t>
            </a:r>
            <a:r>
              <a:rPr kumimoji="0" lang="zh-CN" altLang="en-US" sz="2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</a:rPr>
              <a:t>型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余项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06EE0A-50D9-4555-A726-C8887C2B253C}"/>
              </a:ext>
            </a:extLst>
          </p:cNvPr>
          <p:cNvSpPr txBox="1"/>
          <p:nvPr/>
        </p:nvSpPr>
        <p:spPr>
          <a:xfrm>
            <a:off x="992495" y="1068195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一元函数的</a:t>
            </a:r>
            <a:r>
              <a:rPr lang="en-US" altLang="zh-CN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展式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AC633A-E47E-4C8C-A549-778164990185}"/>
              </a:ext>
            </a:extLst>
          </p:cNvPr>
          <p:cNvGrpSpPr/>
          <p:nvPr/>
        </p:nvGrpSpPr>
        <p:grpSpPr>
          <a:xfrm>
            <a:off x="1028912" y="4616447"/>
            <a:ext cx="6473575" cy="1899410"/>
            <a:chOff x="1028912" y="4616447"/>
            <a:chExt cx="6473575" cy="1899410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455E5B36-C9B0-4BCA-8CB1-1BC7329D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12" y="4616447"/>
              <a:ext cx="33845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kumimoji="0"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70C0"/>
                  </a:solidFill>
                  <a:latin typeface="Arial" pitchFamily="34" charset="0"/>
                  <a:ea typeface="黑体" pitchFamily="2" charset="-122"/>
                </a:rPr>
                <a:t>积分型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余项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148CBDE-851D-473C-B880-93AE16699E2B}"/>
                    </a:ext>
                  </a:extLst>
                </p:cNvPr>
                <p:cNvSpPr txBox="1"/>
                <p:nvPr/>
              </p:nvSpPr>
              <p:spPr>
                <a:xfrm>
                  <a:off x="1565412" y="5022522"/>
                  <a:ext cx="3384551" cy="816762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148CBDE-851D-473C-B880-93AE16699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412" y="5022522"/>
                  <a:ext cx="3384551" cy="8167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D56EDA8-564B-43B5-8C5F-9328468254EF}"/>
                    </a:ext>
                  </a:extLst>
                </p:cNvPr>
                <p:cNvSpPr txBox="1"/>
                <p:nvPr/>
              </p:nvSpPr>
              <p:spPr>
                <a:xfrm>
                  <a:off x="1511370" y="5623177"/>
                  <a:ext cx="5991117" cy="892680"/>
                </a:xfrm>
                <a:prstGeom prst="rect">
                  <a:avLst/>
                </a:prstGeom>
                <a:solidFill>
                  <a:srgbClr val="92D050">
                    <a:alpha val="31000"/>
                  </a:srgb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0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𝛾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  <m:t>𝛾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D56EDA8-564B-43B5-8C5F-932846825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370" y="5623177"/>
                  <a:ext cx="5991117" cy="892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0E8753-E20F-47F3-B64A-6DECEA7A5060}"/>
                  </a:ext>
                </a:extLst>
              </p:cNvPr>
              <p:cNvSpPr txBox="1"/>
              <p:nvPr/>
            </p:nvSpPr>
            <p:spPr>
              <a:xfrm>
                <a:off x="1375623" y="2091619"/>
                <a:ext cx="4002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0E8753-E20F-47F3-B64A-6DECEA7A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23" y="2091619"/>
                <a:ext cx="4002442" cy="369332"/>
              </a:xfrm>
              <a:prstGeom prst="rect">
                <a:avLst/>
              </a:prstGeom>
              <a:blipFill>
                <a:blip r:embed="rId4"/>
                <a:stretch>
                  <a:fillRect l="-2134" r="-2134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344ACA-8D28-4718-8B13-5299E2541066}"/>
                  </a:ext>
                </a:extLst>
              </p:cNvPr>
              <p:cNvSpPr txBox="1"/>
              <p:nvPr/>
            </p:nvSpPr>
            <p:spPr>
              <a:xfrm>
                <a:off x="1375623" y="2419325"/>
                <a:ext cx="588462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344ACA-8D28-4718-8B13-5299E254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23" y="2419325"/>
                <a:ext cx="588462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ECF2FBE-4647-4959-93D7-6AA3FEB8238D}"/>
              </a:ext>
            </a:extLst>
          </p:cNvPr>
          <p:cNvGrpSpPr/>
          <p:nvPr/>
        </p:nvGrpSpPr>
        <p:grpSpPr>
          <a:xfrm>
            <a:off x="1007659" y="3036828"/>
            <a:ext cx="7328557" cy="1560180"/>
            <a:chOff x="1007659" y="3036828"/>
            <a:chExt cx="7328557" cy="1560180"/>
          </a:xfrm>
        </p:grpSpPr>
        <p:sp>
          <p:nvSpPr>
            <p:cNvPr id="9220" name="Rectangle 8"/>
            <p:cNvSpPr>
              <a:spLocks noChangeArrowheads="1"/>
            </p:cNvSpPr>
            <p:nvPr/>
          </p:nvSpPr>
          <p:spPr bwMode="auto">
            <a:xfrm>
              <a:off x="1007659" y="3036828"/>
              <a:ext cx="3384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kumimoji="0" lang="en-US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sz="2400" dirty="0">
                  <a:solidFill>
                    <a:srgbClr val="0070C0"/>
                  </a:solidFill>
                  <a:latin typeface="Arial" pitchFamily="34" charset="0"/>
                  <a:ea typeface="黑体" pitchFamily="2" charset="-122"/>
                </a:rPr>
                <a:t>Lagrange</a:t>
              </a:r>
              <a:r>
                <a:rPr kumimoji="0"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型余项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0B8D506-C0CA-47D4-A35D-DEF28FEADE41}"/>
                    </a:ext>
                  </a:extLst>
                </p:cNvPr>
                <p:cNvSpPr txBox="1"/>
                <p:nvPr/>
              </p:nvSpPr>
              <p:spPr>
                <a:xfrm>
                  <a:off x="1375464" y="3586688"/>
                  <a:ext cx="50359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0B8D506-C0CA-47D4-A35D-DEF28FEAD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464" y="3586688"/>
                  <a:ext cx="503593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74" t="-8197" r="-1574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CEC0883-6A56-41BF-AED9-500CDF5A5371}"/>
                    </a:ext>
                  </a:extLst>
                </p:cNvPr>
                <p:cNvSpPr txBox="1"/>
                <p:nvPr/>
              </p:nvSpPr>
              <p:spPr>
                <a:xfrm>
                  <a:off x="1375464" y="3905537"/>
                  <a:ext cx="6960752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，其中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CEC0883-6A56-41BF-AED9-500CDF5A5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464" y="3905537"/>
                  <a:ext cx="6960752" cy="6914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1056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66847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54164" y="1172714"/>
                <a:ext cx="74777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(convex)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，如果连接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中任何两点的线段也包含在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4" y="1172714"/>
                <a:ext cx="7477760" cy="1200329"/>
              </a:xfrm>
              <a:prstGeom prst="rect">
                <a:avLst/>
              </a:prstGeom>
              <a:blipFill>
                <a:blip r:embed="rId3"/>
                <a:stretch>
                  <a:fillRect l="-1305" t="-5584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A943DB-8DFE-469E-B00E-CE19721B6775}"/>
                  </a:ext>
                </a:extLst>
              </p:cNvPr>
              <p:cNvSpPr txBox="1"/>
              <p:nvPr/>
            </p:nvSpPr>
            <p:spPr>
              <a:xfrm>
                <a:off x="985520" y="3076043"/>
                <a:ext cx="7477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(hyperplane)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是超平面的</a:t>
                </a:r>
                <a:r>
                  <a:rPr lang="zh-CN" altLang="en-US" b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法向量</a:t>
                </a:r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A943DB-8DFE-469E-B00E-CE19721B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3076043"/>
                <a:ext cx="7477760" cy="830997"/>
              </a:xfrm>
              <a:prstGeom prst="rect">
                <a:avLst/>
              </a:prstGeom>
              <a:blipFill>
                <a:blip r:embed="rId6"/>
                <a:stretch>
                  <a:fillRect l="-1142" t="-8088" r="-163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944091-03CE-4B22-BC9F-B5E7934D6F59}"/>
                  </a:ext>
                </a:extLst>
              </p:cNvPr>
              <p:cNvSpPr txBox="1"/>
              <p:nvPr/>
            </p:nvSpPr>
            <p:spPr>
              <a:xfrm>
                <a:off x="996537" y="3943711"/>
                <a:ext cx="79146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仿射半空间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half space).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944091-03CE-4B22-BC9F-B5E7934D6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7" y="3943711"/>
                <a:ext cx="7914640" cy="830997"/>
              </a:xfrm>
              <a:prstGeom prst="rect">
                <a:avLst/>
              </a:prstGeom>
              <a:blipFill>
                <a:blip r:embed="rId7"/>
                <a:stretch>
                  <a:fillRect l="-1001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E3E263-02D0-4CBA-BE36-B95D86C19A24}"/>
                  </a:ext>
                </a:extLst>
              </p:cNvPr>
              <p:cNvSpPr txBox="1"/>
              <p:nvPr/>
            </p:nvSpPr>
            <p:spPr>
              <a:xfrm>
                <a:off x="1039872" y="5965349"/>
                <a:ext cx="726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多面集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(polyhedral set)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E3E263-02D0-4CBA-BE36-B95D86C1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2" y="5965349"/>
                <a:ext cx="7264400" cy="461665"/>
              </a:xfrm>
              <a:prstGeom prst="rect">
                <a:avLst/>
              </a:prstGeom>
              <a:blipFill>
                <a:blip r:embed="rId8"/>
                <a:stretch>
                  <a:fillRect l="-1175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E725B3-DFD4-459F-BDED-257BF2967646}"/>
                  </a:ext>
                </a:extLst>
              </p:cNvPr>
              <p:cNvSpPr txBox="1"/>
              <p:nvPr/>
            </p:nvSpPr>
            <p:spPr>
              <a:xfrm>
                <a:off x="1028855" y="5459616"/>
                <a:ext cx="8036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仿射子空间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集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subspace/set)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E725B3-DFD4-459F-BDED-257BF296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55" y="5459616"/>
                <a:ext cx="8036560" cy="461665"/>
              </a:xfrm>
              <a:prstGeom prst="rect">
                <a:avLst/>
              </a:prstGeom>
              <a:blipFill>
                <a:blip r:embed="rId9"/>
                <a:stretch>
                  <a:fillRect l="-1062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15FFC7-04AD-470B-9068-81C3C809D17E}"/>
                  </a:ext>
                </a:extLst>
              </p:cNvPr>
              <p:cNvSpPr txBox="1"/>
              <p:nvPr/>
            </p:nvSpPr>
            <p:spPr>
              <a:xfrm>
                <a:off x="778892" y="4950710"/>
                <a:ext cx="509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15FFC7-04AD-470B-9068-81C3C809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2" y="4950710"/>
                <a:ext cx="5093097" cy="461665"/>
              </a:xfrm>
              <a:prstGeom prst="rect">
                <a:avLst/>
              </a:prstGeom>
              <a:blipFill>
                <a:blip r:embed="rId10"/>
                <a:stretch>
                  <a:fillRect l="-191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00C3C75-2FBA-4FC6-B3CD-FE6BB0CAAE2C}"/>
              </a:ext>
            </a:extLst>
          </p:cNvPr>
          <p:cNvSpPr txBox="1"/>
          <p:nvPr/>
        </p:nvSpPr>
        <p:spPr>
          <a:xfrm>
            <a:off x="4693920" y="4551974"/>
            <a:ext cx="40132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任意多个凸集的交还是凸集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8592B-F568-4CE1-9962-F0FCA9C8645A}"/>
                  </a:ext>
                </a:extLst>
              </p:cNvPr>
              <p:cNvSpPr txBox="1"/>
              <p:nvPr/>
            </p:nvSpPr>
            <p:spPr>
              <a:xfrm>
                <a:off x="776198" y="2657176"/>
                <a:ext cx="5690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和标量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8592B-F568-4CE1-9962-F0FCA9C8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8" y="2657176"/>
                <a:ext cx="5690704" cy="461665"/>
              </a:xfrm>
              <a:prstGeom prst="rect">
                <a:avLst/>
              </a:prstGeom>
              <a:blipFill>
                <a:blip r:embed="rId11"/>
                <a:stretch>
                  <a:fillRect l="-160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57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66847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分离定理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873760" y="1237471"/>
                <a:ext cx="74777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1.2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集，并且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没有公共点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那么存在向量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对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所有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对所有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" y="1237471"/>
                <a:ext cx="7477760" cy="1569660"/>
              </a:xfrm>
              <a:prstGeom prst="rect">
                <a:avLst/>
              </a:prstGeom>
              <a:blipFill>
                <a:blip r:embed="rId4"/>
                <a:stretch>
                  <a:fillRect l="-1222" t="-428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0B7330-4484-4B0C-9B5B-B4DA7032E3E0}"/>
                  </a:ext>
                </a:extLst>
              </p:cNvPr>
              <p:cNvSpPr txBox="1"/>
              <p:nvPr/>
            </p:nvSpPr>
            <p:spPr>
              <a:xfrm>
                <a:off x="873760" y="2807131"/>
                <a:ext cx="7477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之一是闭集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，并且至少其中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之一有界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，那么可用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严格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不等式替换上面的不等式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0B7330-4484-4B0C-9B5B-B4DA7032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" y="2807131"/>
                <a:ext cx="7477760" cy="830997"/>
              </a:xfrm>
              <a:prstGeom prst="rect">
                <a:avLst/>
              </a:prstGeom>
              <a:blipFill>
                <a:blip r:embed="rId5"/>
                <a:stretch>
                  <a:fillRect l="-1222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F4C980-B234-4917-9265-59F310E6D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10" y="379535"/>
            <a:ext cx="3187700" cy="314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6D05D3-AF2C-48C7-8075-4410C6F2D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0" y="1756921"/>
            <a:ext cx="3747380" cy="35444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AC107B-1653-42E2-9939-F4A71EC91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85" y="1703876"/>
            <a:ext cx="596900" cy="308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CBB418-ADB4-4EF5-8BD8-747C07449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9" y="3429000"/>
            <a:ext cx="313055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E44453-10BD-45BC-A6D5-696584AEBBA7}"/>
                  </a:ext>
                </a:extLst>
              </p:cNvPr>
              <p:cNvSpPr txBox="1"/>
              <p:nvPr/>
            </p:nvSpPr>
            <p:spPr>
              <a:xfrm>
                <a:off x="534318" y="872879"/>
                <a:ext cx="57756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凸集分离定理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]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集，二者可分离</a:t>
                </a:r>
                <a:r>
                  <a:rPr lang="zh-CN" altLang="en-US" dirty="0">
                    <a:solidFill>
                      <a:srgbClr val="00808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E44453-10BD-45BC-A6D5-696584AE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8" y="872879"/>
                <a:ext cx="5775655" cy="830997"/>
              </a:xfrm>
              <a:prstGeom prst="rect">
                <a:avLst/>
              </a:prstGeom>
              <a:blipFill>
                <a:blip r:embed="rId8"/>
                <a:stretch>
                  <a:fillRect l="-1690" t="-8029" r="-2746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F0FCEC-9F55-44A9-8AF9-34F2D782CC17}"/>
                  </a:ext>
                </a:extLst>
              </p:cNvPr>
              <p:cNvSpPr txBox="1"/>
              <p:nvPr/>
            </p:nvSpPr>
            <p:spPr>
              <a:xfrm>
                <a:off x="908129" y="5722203"/>
                <a:ext cx="3411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分别表示集合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相对内部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F0FCEC-9F55-44A9-8AF9-34F2D782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9" y="5722203"/>
                <a:ext cx="3411556" cy="830997"/>
              </a:xfrm>
              <a:prstGeom prst="rect">
                <a:avLst/>
              </a:prstGeom>
              <a:blipFill>
                <a:blip r:embed="rId9"/>
                <a:stretch>
                  <a:fillRect l="-2857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65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23.1|2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7|1.2|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4.2|35.2|17.2|228.6|3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140.3|17.2|18.1|23.7|4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2.8|3.1|13.4|4|4.5|9.3|20|39.9|1.9|3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31.1|14.1|12.9|17.4|3.1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1.2|4.2|2.6|5.5|10.5|75.1|3.7|8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50.7|75.5|1.4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|28.4|20.3|3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4.3|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3|69|1.5|60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duction_401">
  <a:themeElements>
    <a:clrScheme name="Introduction_4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ntroduction_40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Introduction_4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24542</TotalTime>
  <Words>1773</Words>
  <Application>Microsoft Office PowerPoint</Application>
  <PresentationFormat>全屏显示(4:3)</PresentationFormat>
  <Paragraphs>183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Introduction_401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3006</cp:revision>
  <cp:lastPrinted>2023-09-13T06:45:32Z</cp:lastPrinted>
  <dcterms:created xsi:type="dcterms:W3CDTF">1997-11-08T17:22:06Z</dcterms:created>
  <dcterms:modified xsi:type="dcterms:W3CDTF">2023-09-13T11:06:35Z</dcterms:modified>
</cp:coreProperties>
</file>