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8"/>
  </p:notesMasterIdLst>
  <p:handoutMasterIdLst>
    <p:handoutMasterId r:id="rId19"/>
  </p:handoutMasterIdLst>
  <p:sldIdLst>
    <p:sldId id="678" r:id="rId2"/>
    <p:sldId id="685" r:id="rId3"/>
    <p:sldId id="688" r:id="rId4"/>
    <p:sldId id="699" r:id="rId5"/>
    <p:sldId id="512" r:id="rId6"/>
    <p:sldId id="513" r:id="rId7"/>
    <p:sldId id="514" r:id="rId8"/>
    <p:sldId id="515" r:id="rId9"/>
    <p:sldId id="689" r:id="rId10"/>
    <p:sldId id="690" r:id="rId11"/>
    <p:sldId id="692" r:id="rId12"/>
    <p:sldId id="691" r:id="rId13"/>
    <p:sldId id="694" r:id="rId14"/>
    <p:sldId id="695" r:id="rId15"/>
    <p:sldId id="516" r:id="rId16"/>
    <p:sldId id="700" r:id="rId17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8" autoAdjust="0"/>
    <p:restoredTop sz="84021" autoAdjust="0"/>
  </p:normalViewPr>
  <p:slideViewPr>
    <p:cSldViewPr snapToGrid="0">
      <p:cViewPr varScale="1">
        <p:scale>
          <a:sx n="52" d="100"/>
          <a:sy n="52" d="100"/>
        </p:scale>
        <p:origin x="196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现在将利用二阶信息以期获得更快的收敛速率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4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914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86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计算梯度映射的</a:t>
            </a:r>
            <a:r>
              <a:rPr lang="en-US" altLang="zh-CN" dirty="0"/>
              <a:t>Jacobi</a:t>
            </a:r>
            <a:r>
              <a:rPr lang="zh-CN" altLang="en-US" dirty="0"/>
              <a:t>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99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请注意，这里的步长取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00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当初始点在局部极小点的充分小邻域内时，牛顿法二次收敛到该局部极小点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306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322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44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18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70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非凸无约束问题：牛顿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5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7.png"/><Relationship Id="rId11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66.png"/><Relationship Id="rId9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9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8.png"/><Relationship Id="rId12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2.png"/><Relationship Id="rId11" Type="http://schemas.openxmlformats.org/officeDocument/2006/relationships/image" Target="../media/image85.png"/><Relationship Id="rId5" Type="http://schemas.openxmlformats.org/officeDocument/2006/relationships/image" Target="../media/image660.png"/><Relationship Id="rId10" Type="http://schemas.openxmlformats.org/officeDocument/2006/relationships/image" Target="../media/image91.png"/><Relationship Id="rId4" Type="http://schemas.openxmlformats.org/officeDocument/2006/relationships/image" Target="../media/image67.emf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9.png"/><Relationship Id="rId5" Type="http://schemas.openxmlformats.org/officeDocument/2006/relationships/image" Target="../media/image87.png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png"/><Relationship Id="rId12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60.png"/><Relationship Id="rId11" Type="http://schemas.openxmlformats.org/officeDocument/2006/relationships/image" Target="../media/image44.png"/><Relationship Id="rId10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6.png"/><Relationship Id="rId5" Type="http://schemas.openxmlformats.org/officeDocument/2006/relationships/image" Target="../media/image49.png"/><Relationship Id="rId10" Type="http://schemas.openxmlformats.org/officeDocument/2006/relationships/image" Target="../media/image50.png"/><Relationship Id="rId4" Type="http://schemas.openxmlformats.org/officeDocument/2006/relationships/image" Target="../media/image420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牛顿法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52235" y="2110304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到目前为止，仅考虑了优化函数的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一阶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7BBF0B-36EA-DB56-1411-651EE8AEA276}"/>
                  </a:ext>
                </a:extLst>
              </p:cNvPr>
              <p:cNvSpPr txBox="1"/>
              <p:nvPr/>
            </p:nvSpPr>
            <p:spPr>
              <a:xfrm>
                <a:off x="622300" y="1139283"/>
                <a:ext cx="6681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: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，考虑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7BBF0B-36EA-DB56-1411-651EE8AE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39283"/>
                <a:ext cx="6681749" cy="461665"/>
              </a:xfrm>
              <a:prstGeom prst="rect">
                <a:avLst/>
              </a:prstGeom>
              <a:blipFill>
                <a:blip r:embed="rId4"/>
                <a:stretch>
                  <a:fillRect l="-136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A9D54D7-96FE-5F53-CC5B-02639F4928A2}"/>
              </a:ext>
            </a:extLst>
          </p:cNvPr>
          <p:cNvSpPr txBox="1"/>
          <p:nvPr/>
        </p:nvSpPr>
        <p:spPr>
          <a:xfrm>
            <a:off x="622300" y="4132756"/>
            <a:ext cx="786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基于此理解，得到一种更新步，在某些条件下，所得方法享有比梯度下降法显著更快的收敛速率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D7D8FB-1986-4128-9D12-E9939685FCD6}"/>
              </a:ext>
            </a:extLst>
          </p:cNvPr>
          <p:cNvGrpSpPr/>
          <p:nvPr/>
        </p:nvGrpSpPr>
        <p:grpSpPr>
          <a:xfrm>
            <a:off x="622300" y="3079010"/>
            <a:ext cx="8521700" cy="991520"/>
            <a:chOff x="622300" y="3079010"/>
            <a:chExt cx="7899400" cy="991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7D3427-2868-D97D-73AD-A08FE3ECC6A2}"/>
                    </a:ext>
                  </a:extLst>
                </p:cNvPr>
                <p:cNvSpPr txBox="1"/>
                <p:nvPr/>
              </p:nvSpPr>
              <p:spPr>
                <a:xfrm>
                  <a:off x="972000" y="3608865"/>
                  <a:ext cx="72000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:=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7D3427-2868-D97D-73AD-A08FE3ECC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000" y="3608865"/>
                  <a:ext cx="720000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346AE47-8A56-4500-8F71-A0E17DDBC9B1}"/>
                    </a:ext>
                  </a:extLst>
                </p:cNvPr>
                <p:cNvSpPr txBox="1"/>
                <p:nvPr/>
              </p:nvSpPr>
              <p:spPr>
                <a:xfrm>
                  <a:off x="622300" y="3079010"/>
                  <a:ext cx="78994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假设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牛顿法的思想是置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梯度的一阶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Taylor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展式为零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：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346AE47-8A56-4500-8F71-A0E17DDBC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0" y="3079010"/>
                  <a:ext cx="7899400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1073" t="-80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E4F60C-8EAA-4173-8AC2-54CCB987AFCC}"/>
                  </a:ext>
                </a:extLst>
              </p:cNvPr>
              <p:cNvSpPr txBox="1"/>
              <p:nvPr/>
            </p:nvSpPr>
            <p:spPr>
              <a:xfrm>
                <a:off x="2639111" y="1556867"/>
                <a:ext cx="3237581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E4F60C-8EAA-4173-8AC2-54CCB987A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111" y="1556867"/>
                <a:ext cx="3237581" cy="573106"/>
              </a:xfrm>
              <a:prstGeom prst="rect">
                <a:avLst/>
              </a:prstGeom>
              <a:blipFill>
                <a:blip r:embed="rId7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051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BDD90AE-FF8B-72FA-9CCE-93BEA04E6E34}"/>
              </a:ext>
            </a:extLst>
          </p:cNvPr>
          <p:cNvSpPr txBox="1"/>
          <p:nvPr/>
        </p:nvSpPr>
        <p:spPr>
          <a:xfrm>
            <a:off x="612563" y="987145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由基本牛顿法的定义，有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/>
              <p:nvPr/>
            </p:nvSpPr>
            <p:spPr>
              <a:xfrm>
                <a:off x="575597" y="4452417"/>
                <a:ext cx="888967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断言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24.3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box>
                      <m:box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97" y="4452417"/>
                <a:ext cx="8889677" cy="515654"/>
              </a:xfrm>
              <a:prstGeom prst="rect">
                <a:avLst/>
              </a:prstGeom>
              <a:blipFill>
                <a:blip r:embed="rId4"/>
                <a:stretch>
                  <a:fillRect l="-1028" t="-10588" b="-1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C29ECD-3726-99D3-E165-A89A79205BC2}"/>
                  </a:ext>
                </a:extLst>
              </p:cNvPr>
              <p:cNvSpPr txBox="1"/>
              <p:nvPr/>
            </p:nvSpPr>
            <p:spPr>
              <a:xfrm>
                <a:off x="937065" y="1519887"/>
                <a:ext cx="17057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C29ECD-3726-99D3-E165-A89A7920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5" y="1519887"/>
                <a:ext cx="1705774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DF6D260A-D8E0-4ED6-B679-E766A46890F5}"/>
              </a:ext>
            </a:extLst>
          </p:cNvPr>
          <p:cNvGrpSpPr/>
          <p:nvPr/>
        </p:nvGrpSpPr>
        <p:grpSpPr>
          <a:xfrm>
            <a:off x="322396" y="2446376"/>
            <a:ext cx="8316551" cy="876323"/>
            <a:chOff x="323733" y="2446376"/>
            <a:chExt cx="8166742" cy="876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20966DC-E99D-6DC6-2437-B71AD64E1EA4}"/>
                    </a:ext>
                  </a:extLst>
                </p:cNvPr>
                <p:cNvSpPr txBox="1"/>
                <p:nvPr/>
              </p:nvSpPr>
              <p:spPr>
                <a:xfrm>
                  <a:off x="323733" y="2861034"/>
                  <a:ext cx="194036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20966DC-E99D-6DC6-2437-B71AD64E1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33" y="2861034"/>
                  <a:ext cx="194036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0186AF1-A0C3-E4BE-FAEE-95DBBBCBC036}"/>
                </a:ext>
              </a:extLst>
            </p:cNvPr>
            <p:cNvSpPr txBox="1"/>
            <p:nvPr/>
          </p:nvSpPr>
          <p:spPr>
            <a:xfrm>
              <a:off x="591075" y="2446376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这蕴含着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727857-64FA-192E-8EE6-FF281216527E}"/>
                  </a:ext>
                </a:extLst>
              </p:cNvPr>
              <p:cNvSpPr txBox="1"/>
              <p:nvPr/>
            </p:nvSpPr>
            <p:spPr>
              <a:xfrm>
                <a:off x="1882286" y="2870460"/>
                <a:ext cx="7200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727857-64FA-192E-8EE6-FF2812165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86" y="2870460"/>
                <a:ext cx="7200000" cy="430887"/>
              </a:xfrm>
              <a:prstGeom prst="rect">
                <a:avLst/>
              </a:prstGeom>
              <a:blipFill>
                <a:blip r:embed="rId7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F0C9730-880B-4C97-A1CD-8EDF2A7C9AF3}"/>
              </a:ext>
            </a:extLst>
          </p:cNvPr>
          <p:cNvSpPr txBox="1"/>
          <p:nvPr/>
        </p:nvSpPr>
        <p:spPr>
          <a:xfrm>
            <a:off x="739548" y="247113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局部二次收敛性的证明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89780F9-D447-4816-AAEF-C655F120B77A}"/>
                  </a:ext>
                </a:extLst>
              </p:cNvPr>
              <p:cNvSpPr txBox="1"/>
              <p:nvPr/>
            </p:nvSpPr>
            <p:spPr>
              <a:xfrm>
                <a:off x="584918" y="3725750"/>
                <a:ext cx="8185587" cy="50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断言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24.2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正定，且满足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box>
                      <m:box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89780F9-D447-4816-AAEF-C655F120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8" y="3725750"/>
                <a:ext cx="8185587" cy="506998"/>
              </a:xfrm>
              <a:prstGeom prst="rect">
                <a:avLst/>
              </a:prstGeom>
              <a:blipFill>
                <a:blip r:embed="rId8"/>
                <a:stretch>
                  <a:fillRect l="-1191" t="-13253" b="-19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CBDC348-7E67-40E4-9607-D80872C22F80}"/>
              </a:ext>
            </a:extLst>
          </p:cNvPr>
          <p:cNvSpPr txBox="1"/>
          <p:nvPr/>
        </p:nvSpPr>
        <p:spPr>
          <a:xfrm>
            <a:off x="628783" y="5047945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将两个断言放在一起，得牛顿法是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良定义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的，且有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67973D-3BCB-4774-832A-D8DE02070606}"/>
                  </a:ext>
                </a:extLst>
              </p:cNvPr>
              <p:cNvSpPr txBox="1"/>
              <p:nvPr/>
            </p:nvSpPr>
            <p:spPr>
              <a:xfrm>
                <a:off x="1058354" y="5683952"/>
                <a:ext cx="7077624" cy="545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67973D-3BCB-4774-832A-D8DE02070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4" y="5683952"/>
                <a:ext cx="7077624" cy="545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4C689B-DAAC-4FC0-83BD-C2CFA05AE05A}"/>
                  </a:ext>
                </a:extLst>
              </p:cNvPr>
              <p:cNvSpPr txBox="1"/>
              <p:nvPr/>
            </p:nvSpPr>
            <p:spPr>
              <a:xfrm>
                <a:off x="2153615" y="1535342"/>
                <a:ext cx="45066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4C689B-DAAC-4FC0-83BD-C2CFA05AE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15" y="1535342"/>
                <a:ext cx="4506677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DE1B924-6110-4C26-B69C-CE65CF48E1F7}"/>
              </a:ext>
            </a:extLst>
          </p:cNvPr>
          <p:cNvGrpSpPr/>
          <p:nvPr/>
        </p:nvGrpSpPr>
        <p:grpSpPr>
          <a:xfrm>
            <a:off x="2016272" y="1550467"/>
            <a:ext cx="7066014" cy="1021008"/>
            <a:chOff x="2030382" y="1550467"/>
            <a:chExt cx="6667645" cy="10210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28A88669-5029-11DB-8931-00166998E567}"/>
                    </a:ext>
                  </a:extLst>
                </p:cNvPr>
                <p:cNvSpPr txBox="1"/>
                <p:nvPr/>
              </p:nvSpPr>
              <p:spPr>
                <a:xfrm>
                  <a:off x="2030382" y="2062297"/>
                  <a:ext cx="6667645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28A88669-5029-11DB-8931-00166998E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82" y="2062297"/>
                  <a:ext cx="6667645" cy="50917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02BA10F-5872-45AE-A536-F7C90F454701}"/>
                    </a:ext>
                  </a:extLst>
                </p:cNvPr>
                <p:cNvSpPr txBox="1"/>
                <p:nvPr/>
              </p:nvSpPr>
              <p:spPr>
                <a:xfrm>
                  <a:off x="6273847" y="1550467"/>
                  <a:ext cx="2424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已知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02BA10F-5872-45AE-A536-F7C90F454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847" y="1550467"/>
                  <a:ext cx="2424180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555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2231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6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690620" y="4485458"/>
                <a:ext cx="7899400" cy="53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因此由已知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≽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box>
                      <m:box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这蕴含着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20" y="4485458"/>
                <a:ext cx="7899400" cy="535981"/>
              </a:xfrm>
              <a:prstGeom prst="rect">
                <a:avLst/>
              </a:prstGeom>
              <a:blipFill>
                <a:blip r:embed="rId4"/>
                <a:stretch>
                  <a:fillRect l="-1157" t="-1250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BB606D-F7A6-2E21-ECF2-EBD62CB5E810}"/>
                  </a:ext>
                </a:extLst>
              </p:cNvPr>
              <p:cNvSpPr txBox="1"/>
              <p:nvPr/>
            </p:nvSpPr>
            <p:spPr>
              <a:xfrm>
                <a:off x="537798" y="1081784"/>
                <a:ext cx="82704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Wielandt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-Hoffman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Hermite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对任何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1,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BB606D-F7A6-2E21-ECF2-EBD62CB5E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8" y="1081784"/>
                <a:ext cx="8270459" cy="830997"/>
              </a:xfrm>
              <a:prstGeom prst="rect">
                <a:avLst/>
              </a:prstGeom>
              <a:blipFill>
                <a:blip r:embed="rId5"/>
                <a:stretch>
                  <a:fillRect l="-1105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2B1240CD-3D91-4C00-A152-28ED34FDF9E9}"/>
              </a:ext>
            </a:extLst>
          </p:cNvPr>
          <p:cNvGrpSpPr/>
          <p:nvPr/>
        </p:nvGrpSpPr>
        <p:grpSpPr>
          <a:xfrm>
            <a:off x="717902" y="5510025"/>
            <a:ext cx="7899400" cy="972896"/>
            <a:chOff x="717902" y="5510025"/>
            <a:chExt cx="7899400" cy="972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6F33807-0EF1-7FCF-889E-A0A2EA0D475C}"/>
                    </a:ext>
                  </a:extLst>
                </p:cNvPr>
                <p:cNvSpPr txBox="1"/>
                <p:nvPr/>
              </p:nvSpPr>
              <p:spPr>
                <a:xfrm>
                  <a:off x="717902" y="5510025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所以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是正定的，并且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6F33807-0EF1-7FCF-889E-A0A2EA0D4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02" y="5510025"/>
                  <a:ext cx="789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235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20966DC-E99D-6DC6-2437-B71AD64E1EA4}"/>
                    </a:ext>
                  </a:extLst>
                </p:cNvPr>
                <p:cNvSpPr txBox="1"/>
                <p:nvPr/>
              </p:nvSpPr>
              <p:spPr>
                <a:xfrm>
                  <a:off x="1031104" y="5957071"/>
                  <a:ext cx="7200000" cy="5258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box>
                          <m:box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box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20966DC-E99D-6DC6-2437-B71AD64E1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104" y="5957071"/>
                  <a:ext cx="7200000" cy="5258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5DA9C4A-14A2-40FA-A94F-BF4FDF6C85DE}"/>
              </a:ext>
            </a:extLst>
          </p:cNvPr>
          <p:cNvGrpSpPr/>
          <p:nvPr/>
        </p:nvGrpSpPr>
        <p:grpSpPr>
          <a:xfrm>
            <a:off x="938725" y="3879047"/>
            <a:ext cx="7691460" cy="472013"/>
            <a:chOff x="938725" y="3879047"/>
            <a:chExt cx="7691460" cy="472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FDD4528-A635-2AE6-22AD-C83BC21C9777}"/>
                    </a:ext>
                  </a:extLst>
                </p:cNvPr>
                <p:cNvSpPr txBox="1"/>
                <p:nvPr/>
              </p:nvSpPr>
              <p:spPr>
                <a:xfrm>
                  <a:off x="3720962" y="3879047"/>
                  <a:ext cx="49092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FDD4528-A635-2AE6-22AD-C83BC21C9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962" y="3879047"/>
                  <a:ext cx="490922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02ED756-A12F-F9A4-0480-CC75D436E244}"/>
                    </a:ext>
                  </a:extLst>
                </p:cNvPr>
                <p:cNvSpPr txBox="1"/>
                <p:nvPr/>
              </p:nvSpPr>
              <p:spPr>
                <a:xfrm>
                  <a:off x="938725" y="3889395"/>
                  <a:ext cx="41646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由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-Lipschitz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连续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02ED756-A12F-F9A4-0480-CC75D436E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25" y="3889395"/>
                  <a:ext cx="4164613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343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7AF5C9-404A-EA3F-DAD1-7B33DF47EDB8}"/>
                  </a:ext>
                </a:extLst>
              </p:cNvPr>
              <p:cNvSpPr txBox="1"/>
              <p:nvPr/>
            </p:nvSpPr>
            <p:spPr>
              <a:xfrm>
                <a:off x="1027858" y="5012381"/>
                <a:ext cx="7200000" cy="524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7AF5C9-404A-EA3F-DAD1-7B33DF47E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58" y="5012381"/>
                <a:ext cx="7200000" cy="524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3C8444-2A25-4531-97ED-A0B53AC13892}"/>
                  </a:ext>
                </a:extLst>
              </p:cNvPr>
              <p:cNvSpPr txBox="1"/>
              <p:nvPr/>
            </p:nvSpPr>
            <p:spPr>
              <a:xfrm>
                <a:off x="285141" y="273258"/>
                <a:ext cx="9049733" cy="575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断言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24.2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正定，且满足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box>
                      <m:box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3C8444-2A25-4531-97ED-A0B53AC13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1" y="273258"/>
                <a:ext cx="9049733" cy="575927"/>
              </a:xfrm>
              <a:prstGeom prst="rect">
                <a:avLst/>
              </a:prstGeom>
              <a:blipFill>
                <a:blip r:embed="rId11"/>
                <a:stretch>
                  <a:fillRect t="-13830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F254BC6-E7DA-46FC-88B3-15926CD814E4}"/>
                  </a:ext>
                </a:extLst>
              </p:cNvPr>
              <p:cNvSpPr txBox="1"/>
              <p:nvPr/>
            </p:nvSpPr>
            <p:spPr>
              <a:xfrm>
                <a:off x="1556391" y="1929625"/>
                <a:ext cx="5865541" cy="81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F254BC6-E7DA-46FC-88B3-15926CD81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91" y="1929625"/>
                <a:ext cx="5865541" cy="8179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D8FBFC-3CF0-4C12-9553-EA8BE01E845A}"/>
              </a:ext>
            </a:extLst>
          </p:cNvPr>
          <p:cNvGrpSpPr/>
          <p:nvPr/>
        </p:nvGrpSpPr>
        <p:grpSpPr>
          <a:xfrm>
            <a:off x="619046" y="2735155"/>
            <a:ext cx="7853544" cy="924570"/>
            <a:chOff x="619046" y="2883438"/>
            <a:chExt cx="7853544" cy="924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AE19AED-3F37-92E5-2A9E-74CF11D69CB4}"/>
                    </a:ext>
                  </a:extLst>
                </p:cNvPr>
                <p:cNvSpPr txBox="1"/>
                <p:nvPr/>
              </p:nvSpPr>
              <p:spPr>
                <a:xfrm>
                  <a:off x="687204" y="3298830"/>
                  <a:ext cx="7785386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AE19AED-3F37-92E5-2A9E-74CF11D69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04" y="3298830"/>
                  <a:ext cx="7785386" cy="50917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0839035-9751-474A-8F05-5678ECE315D6}"/>
                    </a:ext>
                  </a:extLst>
                </p:cNvPr>
                <p:cNvSpPr/>
                <p:nvPr/>
              </p:nvSpPr>
              <p:spPr>
                <a:xfrm>
                  <a:off x="619046" y="2883438"/>
                  <a:ext cx="18533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=2</m:t>
                      </m:r>
                    </m:oMath>
                  </a14:m>
                  <a:r>
                    <a:rPr lang="zh-CN" altLang="en-US" dirty="0"/>
                    <a:t>，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得</a:t>
                  </a: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0839035-9751-474A-8F05-5678ECE315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46" y="2883438"/>
                  <a:ext cx="1853392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5263" t="-14667" r="-394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6612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3C01ED3-C2B0-48E0-9CE4-B995FA83863E}"/>
              </a:ext>
            </a:extLst>
          </p:cNvPr>
          <p:cNvGrpSpPr/>
          <p:nvPr/>
        </p:nvGrpSpPr>
        <p:grpSpPr>
          <a:xfrm>
            <a:off x="288666" y="1293613"/>
            <a:ext cx="8620554" cy="1281182"/>
            <a:chOff x="622300" y="1528393"/>
            <a:chExt cx="7899400" cy="12811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CF4C3BC-BDE0-C32C-A112-E63193C96B1D}"/>
                    </a:ext>
                  </a:extLst>
                </p:cNvPr>
                <p:cNvSpPr txBox="1"/>
                <p:nvPr/>
              </p:nvSpPr>
              <p:spPr>
                <a:xfrm>
                  <a:off x="622300" y="1528393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证明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对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应用微积分基本定理，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CF4C3BC-BDE0-C32C-A112-E63193C96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0" y="1528393"/>
                  <a:ext cx="789940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061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6695902-6DA6-CFF4-0B6A-8F3435529FBE}"/>
                    </a:ext>
                  </a:extLst>
                </p:cNvPr>
                <p:cNvSpPr txBox="1"/>
                <p:nvPr/>
              </p:nvSpPr>
              <p:spPr>
                <a:xfrm>
                  <a:off x="726266" y="1887591"/>
                  <a:ext cx="7118801" cy="9219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d</m:t>
                            </m:r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</m:nary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6695902-6DA6-CFF4-0B6A-8F3435529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266" y="1887591"/>
                  <a:ext cx="7118801" cy="9219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0966DC-E99D-6DC6-2437-B71AD64E1EA4}"/>
                  </a:ext>
                </a:extLst>
              </p:cNvPr>
              <p:cNvSpPr txBox="1"/>
              <p:nvPr/>
            </p:nvSpPr>
            <p:spPr>
              <a:xfrm>
                <a:off x="1568433" y="2791332"/>
                <a:ext cx="5820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0966DC-E99D-6DC6-2437-B71AD64E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33" y="2791332"/>
                <a:ext cx="5820908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1275EFC4-6AD3-4DA0-AE7A-7988D95E2CE1}"/>
              </a:ext>
            </a:extLst>
          </p:cNvPr>
          <p:cNvGrpSpPr/>
          <p:nvPr/>
        </p:nvGrpSpPr>
        <p:grpSpPr>
          <a:xfrm>
            <a:off x="498730" y="2438069"/>
            <a:ext cx="8165996" cy="1808199"/>
            <a:chOff x="498730" y="2438069"/>
            <a:chExt cx="8165996" cy="180819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BB606D-F7A6-2E21-ECF2-EBD62CB5E810}"/>
                </a:ext>
              </a:extLst>
            </p:cNvPr>
            <p:cNvSpPr txBox="1"/>
            <p:nvPr/>
          </p:nvSpPr>
          <p:spPr>
            <a:xfrm>
              <a:off x="498730" y="2438069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因此有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F3EDAED-4B4D-5A13-9B2A-03C6DC45066D}"/>
                    </a:ext>
                  </a:extLst>
                </p:cNvPr>
                <p:cNvSpPr txBox="1"/>
                <p:nvPr/>
              </p:nvSpPr>
              <p:spPr>
                <a:xfrm>
                  <a:off x="1372461" y="3317296"/>
                  <a:ext cx="7292265" cy="9289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∇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∇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nary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F3EDAED-4B4D-5A13-9B2A-03C6DC450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461" y="3317296"/>
                  <a:ext cx="7292265" cy="9289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958CAE-C256-F142-B689-80DEC0F671DA}"/>
                  </a:ext>
                </a:extLst>
              </p:cNvPr>
              <p:cNvSpPr txBox="1"/>
              <p:nvPr/>
            </p:nvSpPr>
            <p:spPr>
              <a:xfrm>
                <a:off x="1440654" y="4243406"/>
                <a:ext cx="7187000" cy="921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958CAE-C256-F142-B689-80DEC0F67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54" y="4243406"/>
                <a:ext cx="7187000" cy="921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4BAA2A9-4B2C-4EF1-1FCB-480465D5DDE6}"/>
                  </a:ext>
                </a:extLst>
              </p:cNvPr>
              <p:cNvSpPr txBox="1"/>
              <p:nvPr/>
            </p:nvSpPr>
            <p:spPr>
              <a:xfrm>
                <a:off x="1160367" y="6035769"/>
                <a:ext cx="2503279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4BAA2A9-4B2C-4EF1-1FCB-480465D5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67" y="6035769"/>
                <a:ext cx="2503279" cy="543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2FFC77D2-342F-43E7-94F2-E99D2D24E439}"/>
              </a:ext>
            </a:extLst>
          </p:cNvPr>
          <p:cNvGrpSpPr/>
          <p:nvPr/>
        </p:nvGrpSpPr>
        <p:grpSpPr>
          <a:xfrm>
            <a:off x="1291122" y="5057791"/>
            <a:ext cx="7250034" cy="933012"/>
            <a:chOff x="1291122" y="5057791"/>
            <a:chExt cx="7250034" cy="933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CBC180A-DB34-1369-E70D-0D191955675D}"/>
                    </a:ext>
                  </a:extLst>
                </p:cNvPr>
                <p:cNvSpPr txBox="1"/>
                <p:nvPr/>
              </p:nvSpPr>
              <p:spPr>
                <a:xfrm>
                  <a:off x="1291122" y="5057791"/>
                  <a:ext cx="3685392" cy="9330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𝛾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d</m:t>
                                </m:r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𝛾</m:t>
                                </m:r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CBC180A-DB34-1369-E70D-0D1919556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122" y="5057791"/>
                  <a:ext cx="3685392" cy="9330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DB2C16D-BABC-9933-FAAB-279D10349B0C}"/>
                    </a:ext>
                  </a:extLst>
                </p:cNvPr>
                <p:cNvSpPr txBox="1"/>
                <p:nvPr/>
              </p:nvSpPr>
              <p:spPr>
                <a:xfrm>
                  <a:off x="4855765" y="5306367"/>
                  <a:ext cx="36853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 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-Lipschitz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DB2C16D-BABC-9933-FAAB-279D10349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765" y="5306367"/>
                  <a:ext cx="368539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649" t="-14474" r="-2483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F07DFA6-A3CE-4FA9-8D9A-1B9D0F88F17E}"/>
                  </a:ext>
                </a:extLst>
              </p:cNvPr>
              <p:cNvSpPr txBox="1"/>
              <p:nvPr/>
            </p:nvSpPr>
            <p:spPr>
              <a:xfrm>
                <a:off x="106237" y="474635"/>
                <a:ext cx="9049733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断言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24.3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box>
                      <m:box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F07DFA6-A3CE-4FA9-8D9A-1B9D0F88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7" y="474635"/>
                <a:ext cx="9049733" cy="515654"/>
              </a:xfrm>
              <a:prstGeom prst="rect">
                <a:avLst/>
              </a:prstGeom>
              <a:blipFill>
                <a:blip r:embed="rId12"/>
                <a:stretch>
                  <a:fillRect t="-10714" b="-20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296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E884C7-C3B3-42D3-B067-786126114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97" y="829473"/>
            <a:ext cx="4040552" cy="3030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202166" y="1208316"/>
                <a:ext cx="8170415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正定，但牛顿步可能很大，局部二次近似失效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有可能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不正定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66" y="1208316"/>
                <a:ext cx="8170415" cy="907941"/>
              </a:xfrm>
              <a:prstGeom prst="rect">
                <a:avLst/>
              </a:prstGeom>
              <a:blipFill>
                <a:blip r:embed="rId5"/>
                <a:stretch>
                  <a:fillRect t="-7383" r="-448" b="-1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2ED756-A12F-F9A4-0480-CC75D436E244}"/>
                  </a:ext>
                </a:extLst>
              </p:cNvPr>
              <p:cNvSpPr txBox="1"/>
              <p:nvPr/>
            </p:nvSpPr>
            <p:spPr>
              <a:xfrm>
                <a:off x="638906" y="2124092"/>
                <a:ext cx="6248057" cy="50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例子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绝对值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的光滑近似：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2ED756-A12F-F9A4-0480-CC75D436E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6" y="2124092"/>
                <a:ext cx="6248057" cy="506805"/>
              </a:xfrm>
              <a:prstGeom prst="rect">
                <a:avLst/>
              </a:prstGeom>
              <a:blipFill>
                <a:blip r:embed="rId6"/>
                <a:stretch>
                  <a:fillRect l="-1561" t="-4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0D0ED1-CE5F-EFBE-E151-ADD3E5DC1704}"/>
              </a:ext>
            </a:extLst>
          </p:cNvPr>
          <p:cNvSpPr txBox="1"/>
          <p:nvPr/>
        </p:nvSpPr>
        <p:spPr>
          <a:xfrm>
            <a:off x="505203" y="354096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基本牛顿法存在的问题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CE6D4F-901B-0699-4D3F-366416D4A8C3}"/>
                  </a:ext>
                </a:extLst>
              </p:cNvPr>
              <p:cNvSpPr txBox="1"/>
              <p:nvPr/>
            </p:nvSpPr>
            <p:spPr>
              <a:xfrm>
                <a:off x="2100004" y="3999600"/>
                <a:ext cx="5870103" cy="602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−3/2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CE6D4F-901B-0699-4D3F-366416D4A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004" y="3999600"/>
                <a:ext cx="5870103" cy="602665"/>
              </a:xfrm>
              <a:prstGeom prst="rect">
                <a:avLst/>
              </a:prstGeom>
              <a:blipFill>
                <a:blip r:embed="rId7"/>
                <a:stretch>
                  <a:fillRect t="-5051" b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3D7CC9-7DE9-BC9F-3944-E0079E3D0F57}"/>
                  </a:ext>
                </a:extLst>
              </p:cNvPr>
              <p:cNvSpPr txBox="1"/>
              <p:nvPr/>
            </p:nvSpPr>
            <p:spPr>
              <a:xfrm>
                <a:off x="779013" y="3614353"/>
                <a:ext cx="79570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是严格凸函数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0&lt;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，并且是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光滑的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3D7CC9-7DE9-BC9F-3944-E0079E3D0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13" y="3614353"/>
                <a:ext cx="7957003" cy="461665"/>
              </a:xfrm>
              <a:prstGeom prst="rect">
                <a:avLst/>
              </a:prstGeom>
              <a:blipFill>
                <a:blip r:embed="rId8"/>
                <a:stretch>
                  <a:fillRect l="-107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22C603-AA14-2269-0B5F-6F4F080700D3}"/>
                  </a:ext>
                </a:extLst>
              </p:cNvPr>
              <p:cNvSpPr txBox="1"/>
              <p:nvPr/>
            </p:nvSpPr>
            <p:spPr>
              <a:xfrm>
                <a:off x="892785" y="4959448"/>
                <a:ext cx="3042906" cy="873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22C603-AA14-2269-0B5F-6F4F0807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85" y="4959448"/>
                <a:ext cx="3042906" cy="8738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6778FD-99B3-477C-8F57-80C8E90C6FCE}"/>
                  </a:ext>
                </a:extLst>
              </p:cNvPr>
              <p:cNvSpPr txBox="1"/>
              <p:nvPr/>
            </p:nvSpPr>
            <p:spPr>
              <a:xfrm>
                <a:off x="836616" y="2768534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处取到最小值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6778FD-99B3-477C-8F57-80C8E90C6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6" y="2768534"/>
                <a:ext cx="7899400" cy="461665"/>
              </a:xfrm>
              <a:prstGeom prst="rect">
                <a:avLst/>
              </a:prstGeom>
              <a:blipFill>
                <a:blip r:embed="rId10"/>
                <a:stretch>
                  <a:fillRect l="-100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E4C0EF8-4528-4D0F-AD1D-8733BDADE74D}"/>
                  </a:ext>
                </a:extLst>
              </p:cNvPr>
              <p:cNvSpPr txBox="1"/>
              <p:nvPr/>
            </p:nvSpPr>
            <p:spPr>
              <a:xfrm>
                <a:off x="816087" y="4566537"/>
                <a:ext cx="5139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极小化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的基本牛顿迭代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E4C0EF8-4528-4D0F-AD1D-8733BDADE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87" y="4566537"/>
                <a:ext cx="5139870" cy="461665"/>
              </a:xfrm>
              <a:prstGeom prst="rect">
                <a:avLst/>
              </a:prstGeom>
              <a:blipFill>
                <a:blip r:embed="rId11"/>
                <a:stretch>
                  <a:fillRect l="-1661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22B8790-73A3-4C17-9B80-E8BCFAC4EFFC}"/>
                  </a:ext>
                </a:extLst>
              </p:cNvPr>
              <p:cNvSpPr txBox="1"/>
              <p:nvPr/>
            </p:nvSpPr>
            <p:spPr>
              <a:xfrm>
                <a:off x="3693638" y="5180005"/>
                <a:ext cx="54113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特别地，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算法三次收敛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; </a:t>
                </a: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(ii)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之间振荡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(iii)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算法发散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22B8790-73A3-4C17-9B80-E8BCFAC4E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38" y="5180005"/>
                <a:ext cx="5411311" cy="1200329"/>
              </a:xfrm>
              <a:prstGeom prst="rect">
                <a:avLst/>
              </a:prstGeom>
              <a:blipFill>
                <a:blip r:embed="rId12"/>
                <a:stretch>
                  <a:fillRect l="-1802" t="-5584" r="-450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3F01DF-B6E4-4EC3-BFB2-C768419879B1}"/>
                  </a:ext>
                </a:extLst>
              </p:cNvPr>
              <p:cNvSpPr txBox="1"/>
              <p:nvPr/>
            </p:nvSpPr>
            <p:spPr>
              <a:xfrm>
                <a:off x="1729299" y="5870493"/>
                <a:ext cx="1582844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3F01DF-B6E4-4EC3-BFB2-C76841987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299" y="5870493"/>
                <a:ext cx="1582844" cy="465961"/>
              </a:xfrm>
              <a:prstGeom prst="rect">
                <a:avLst/>
              </a:prstGeom>
              <a:blipFill>
                <a:blip r:embed="rId1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05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7" grpId="0"/>
      <p:bldP spid="9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3D7CC9-7DE9-BC9F-3944-E0079E3D0F57}"/>
                  </a:ext>
                </a:extLst>
              </p:cNvPr>
              <p:cNvSpPr txBox="1"/>
              <p:nvPr/>
            </p:nvSpPr>
            <p:spPr>
              <a:xfrm>
                <a:off x="1133934" y="3791972"/>
                <a:ext cx="7340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可用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回溯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线搜索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选取步长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3D7CC9-7DE9-BC9F-3944-E0079E3D0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34" y="3791972"/>
                <a:ext cx="7340993" cy="461665"/>
              </a:xfrm>
              <a:prstGeom prst="rect">
                <a:avLst/>
              </a:prstGeom>
              <a:blipFill>
                <a:blip r:embed="rId4"/>
                <a:stretch>
                  <a:fillRect l="-108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1598B2-9989-6331-712F-0FC1DBF5D78F}"/>
                  </a:ext>
                </a:extLst>
              </p:cNvPr>
              <p:cNvSpPr txBox="1"/>
              <p:nvPr/>
            </p:nvSpPr>
            <p:spPr>
              <a:xfrm>
                <a:off x="971998" y="3136603"/>
                <a:ext cx="72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1598B2-9989-6331-712F-0FC1DBF5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98" y="3136603"/>
                <a:ext cx="7200000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7EAC78F-5D8E-4EAE-AA11-DBE799DF988F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阻尼更新与回溯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Armijo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线搜索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C6D90B-1568-4472-949F-1334B6EC26C4}"/>
              </a:ext>
            </a:extLst>
          </p:cNvPr>
          <p:cNvSpPr/>
          <p:nvPr/>
        </p:nvSpPr>
        <p:spPr>
          <a:xfrm>
            <a:off x="811426" y="1601391"/>
            <a:ext cx="7521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例子表明即使对光滑的严格凸函数，也只能保证牛顿法是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局部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收敛的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44B7A5-4519-4503-B8BA-BCDC2646CABB}"/>
                  </a:ext>
                </a:extLst>
              </p:cNvPr>
              <p:cNvSpPr/>
              <p:nvPr/>
            </p:nvSpPr>
            <p:spPr>
              <a:xfrm>
                <a:off x="823782" y="2707721"/>
                <a:ext cx="79097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，使用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阻尼步长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线搜索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技术避免发散：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44B7A5-4519-4503-B8BA-BCDC2646C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2" y="2707721"/>
                <a:ext cx="7909705" cy="461665"/>
              </a:xfrm>
              <a:prstGeom prst="rect">
                <a:avLst/>
              </a:prstGeom>
              <a:blipFill>
                <a:blip r:embed="rId6"/>
                <a:stretch>
                  <a:fillRect l="-100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3B2569-4785-4654-B168-82CB17A49F3C}"/>
                  </a:ext>
                </a:extLst>
              </p:cNvPr>
              <p:cNvSpPr txBox="1"/>
              <p:nvPr/>
            </p:nvSpPr>
            <p:spPr>
              <a:xfrm>
                <a:off x="1121577" y="4443735"/>
                <a:ext cx="73409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通常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是好的首次选取值，因为如果已经在收敛域内，则步长取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从而保证二次收敛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3B2569-4785-4654-B168-82CB17A49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77" y="4443735"/>
                <a:ext cx="7340993" cy="830997"/>
              </a:xfrm>
              <a:prstGeom prst="rect">
                <a:avLst/>
              </a:prstGeom>
              <a:blipFill>
                <a:blip r:embed="rId7"/>
                <a:stretch>
                  <a:fillRect l="-1163" t="-8088" r="-1246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9472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274763"/>
            <a:ext cx="58451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阻尼牛顿法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527800" y="2032000"/>
            <a:ext cx="2400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典型行为：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局部二阶收敛！</a:t>
            </a: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5711825"/>
            <a:ext cx="56197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6502400" y="3322638"/>
            <a:ext cx="24003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回溯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Armijo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线搜索确定步长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EAC78F-5D8E-4EAE-AA11-DBE799DF988F}"/>
                  </a:ext>
                </a:extLst>
              </p:cNvPr>
              <p:cNvSpPr txBox="1"/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4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不正定</a:t>
                </a:r>
                <a:r>
                  <a:rPr lang="en-US" altLang="zh-CN" sz="4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修正牛顿法</a:t>
                </a:r>
                <a:endParaRPr lang="zh-CN" altLang="en-US" sz="28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EAC78F-5D8E-4EAE-AA11-DBE799DF9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blipFill>
                <a:blip r:embed="rId4"/>
                <a:stretch>
                  <a:fillRect t="-18898" b="-36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8EF77B3-3BA1-4464-8B01-EFE32DD494E6}"/>
                  </a:ext>
                </a:extLst>
              </p:cNvPr>
              <p:cNvSpPr txBox="1"/>
              <p:nvPr/>
            </p:nvSpPr>
            <p:spPr>
              <a:xfrm>
                <a:off x="961241" y="1103211"/>
                <a:ext cx="6835874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加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对角矩阵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是正定的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8EF77B3-3BA1-4464-8B01-EFE32DD4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41" y="1103211"/>
                <a:ext cx="6835874" cy="1277273"/>
              </a:xfrm>
              <a:prstGeom prst="rect">
                <a:avLst/>
              </a:prstGeom>
              <a:blipFill>
                <a:blip r:embed="rId5"/>
                <a:stretch>
                  <a:fillRect l="-1249" t="-5263" b="-1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CBA80F8-F5D4-4294-A839-3D8B32665F79}"/>
              </a:ext>
            </a:extLst>
          </p:cNvPr>
          <p:cNvSpPr txBox="1"/>
          <p:nvPr/>
        </p:nvSpPr>
        <p:spPr>
          <a:xfrm>
            <a:off x="973596" y="4850205"/>
            <a:ext cx="448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三次正则化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牛顿法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45A7C9-3626-4432-BC9F-5D1589A62BBB}"/>
              </a:ext>
            </a:extLst>
          </p:cNvPr>
          <p:cNvSpPr txBox="1"/>
          <p:nvPr/>
        </p:nvSpPr>
        <p:spPr>
          <a:xfrm>
            <a:off x="887097" y="2455117"/>
            <a:ext cx="319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信赖域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769EDB2-31B5-4C6A-A584-AF59B1A82E92}"/>
              </a:ext>
            </a:extLst>
          </p:cNvPr>
          <p:cNvGrpSpPr/>
          <p:nvPr/>
        </p:nvGrpSpPr>
        <p:grpSpPr>
          <a:xfrm>
            <a:off x="1246653" y="3110534"/>
            <a:ext cx="7909704" cy="1516651"/>
            <a:chOff x="1246653" y="3110534"/>
            <a:chExt cx="7909704" cy="151665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883E9C3-D0DC-4F8D-8895-566554A3F163}"/>
                </a:ext>
              </a:extLst>
            </p:cNvPr>
            <p:cNvGrpSpPr/>
            <p:nvPr/>
          </p:nvGrpSpPr>
          <p:grpSpPr>
            <a:xfrm>
              <a:off x="1246653" y="3110534"/>
              <a:ext cx="7909704" cy="1053088"/>
              <a:chOff x="1246653" y="3110534"/>
              <a:chExt cx="7909704" cy="10530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29046BBD-27BD-48BE-B85B-C0D802F6175A}"/>
                      </a:ext>
                    </a:extLst>
                  </p:cNvPr>
                  <p:cNvSpPr txBox="1"/>
                  <p:nvPr/>
                </p:nvSpPr>
                <p:spPr>
                  <a:xfrm>
                    <a:off x="1246653" y="3110534"/>
                    <a:ext cx="7909704" cy="605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/>
                              </m:limLow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29046BBD-27BD-48BE-B85B-C0D802F617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6653" y="3110534"/>
                    <a:ext cx="7909704" cy="6050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438E314F-2DFB-45CE-A7FF-99AB7FD4FB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14697" y="3701957"/>
                    <a:ext cx="483896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subject to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b/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438E314F-2DFB-45CE-A7FF-99AB7FD4F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4697" y="3701957"/>
                    <a:ext cx="483896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18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CFFDAAA-F7F1-414E-B957-7F0F318D31D9}"/>
                    </a:ext>
                  </a:extLst>
                </p:cNvPr>
                <p:cNvSpPr txBox="1"/>
                <p:nvPr/>
              </p:nvSpPr>
              <p:spPr>
                <a:xfrm>
                  <a:off x="1320795" y="4165520"/>
                  <a:ext cx="48389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处的信赖域半径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CFFDAAA-F7F1-414E-B957-7F0F318D3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795" y="4165520"/>
                  <a:ext cx="483896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018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A86E41-E4DD-462A-A07F-3A8113311B6A}"/>
                  </a:ext>
                </a:extLst>
              </p:cNvPr>
              <p:cNvSpPr txBox="1"/>
              <p:nvPr/>
            </p:nvSpPr>
            <p:spPr>
              <a:xfrm>
                <a:off x="3180571" y="2219892"/>
                <a:ext cx="55025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展式的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信赖域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(trust region)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/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A86E41-E4DD-462A-A07F-3A811331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71" y="2219892"/>
                <a:ext cx="5502578" cy="830997"/>
              </a:xfrm>
              <a:prstGeom prst="rect">
                <a:avLst/>
              </a:prstGeom>
              <a:blipFill>
                <a:blip r:embed="rId9"/>
                <a:stretch>
                  <a:fillRect l="-1774" t="-8088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39228B-AED7-40C5-85DC-DE4CE0550B14}"/>
              </a:ext>
            </a:extLst>
          </p:cNvPr>
          <p:cNvGrpSpPr/>
          <p:nvPr/>
        </p:nvGrpSpPr>
        <p:grpSpPr>
          <a:xfrm>
            <a:off x="961241" y="5284482"/>
            <a:ext cx="8309875" cy="1151371"/>
            <a:chOff x="961241" y="5284482"/>
            <a:chExt cx="8309875" cy="11513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005D41-46D3-4D06-9F49-F123C70F7BB5}"/>
                    </a:ext>
                  </a:extLst>
                </p:cNvPr>
                <p:cNvSpPr txBox="1"/>
                <p:nvPr/>
              </p:nvSpPr>
              <p:spPr>
                <a:xfrm>
                  <a:off x="961241" y="5284482"/>
                  <a:ext cx="8309875" cy="619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/>
                            </m:limLow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005D41-46D3-4D06-9F49-F123C70F7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241" y="5284482"/>
                  <a:ext cx="8309875" cy="6193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B5D1EFD-3A44-45CF-85FF-2DA41AF76587}"/>
                    </a:ext>
                  </a:extLst>
                </p:cNvPr>
                <p:cNvSpPr txBox="1"/>
                <p:nvPr/>
              </p:nvSpPr>
              <p:spPr>
                <a:xfrm>
                  <a:off x="1327674" y="5974188"/>
                  <a:ext cx="48389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处的正则化参数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B5D1EFD-3A44-45CF-85FF-2DA41AF76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674" y="5974188"/>
                  <a:ext cx="4838966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015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4669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A6C8A186-A500-41D3-B108-B8F9CED6A8EB}"/>
              </a:ext>
            </a:extLst>
          </p:cNvPr>
          <p:cNvGrpSpPr/>
          <p:nvPr/>
        </p:nvGrpSpPr>
        <p:grpSpPr>
          <a:xfrm>
            <a:off x="615809" y="2020244"/>
            <a:ext cx="7899400" cy="903500"/>
            <a:chOff x="615809" y="2020244"/>
            <a:chExt cx="7899400" cy="90350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CF4C3BC-BDE0-C32C-A112-E63193C96B1D}"/>
                </a:ext>
              </a:extLst>
            </p:cNvPr>
            <p:cNvSpPr txBox="1"/>
            <p:nvPr/>
          </p:nvSpPr>
          <p:spPr>
            <a:xfrm>
              <a:off x="615809" y="2020244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由一阶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Taylor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展式，得到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5AE701E-6157-5C42-0A01-03BAB1A7A829}"/>
                    </a:ext>
                  </a:extLst>
                </p:cNvPr>
                <p:cNvSpPr txBox="1"/>
                <p:nvPr/>
              </p:nvSpPr>
              <p:spPr>
                <a:xfrm>
                  <a:off x="635258" y="2462079"/>
                  <a:ext cx="635866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5AE701E-6157-5C42-0A01-03BAB1A7A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58" y="2462079"/>
                  <a:ext cx="635866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2B4CE8F-36D8-4E90-B2B8-49506929171A}"/>
              </a:ext>
            </a:extLst>
          </p:cNvPr>
          <p:cNvGrpSpPr/>
          <p:nvPr/>
        </p:nvGrpSpPr>
        <p:grpSpPr>
          <a:xfrm>
            <a:off x="604658" y="2985672"/>
            <a:ext cx="5499580" cy="1264304"/>
            <a:chOff x="604658" y="2985672"/>
            <a:chExt cx="5089604" cy="1264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9758E1E-CC95-251B-382C-95305C8EFBB2}"/>
                    </a:ext>
                  </a:extLst>
                </p:cNvPr>
                <p:cNvSpPr txBox="1"/>
                <p:nvPr/>
              </p:nvSpPr>
              <p:spPr>
                <a:xfrm>
                  <a:off x="615809" y="2985672"/>
                  <a:ext cx="36997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记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等价地有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9758E1E-CC95-251B-382C-95305C8EF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09" y="2985672"/>
                  <a:ext cx="3699708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87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27BF575-5B84-D05B-7FF9-BEFC9D5FC2B2}"/>
                    </a:ext>
                  </a:extLst>
                </p:cNvPr>
                <p:cNvSpPr txBox="1"/>
                <p:nvPr/>
              </p:nvSpPr>
              <p:spPr>
                <a:xfrm>
                  <a:off x="604658" y="3427507"/>
                  <a:ext cx="5089604" cy="8224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27BF575-5B84-D05B-7FF9-BEFC9D5FC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58" y="3427507"/>
                  <a:ext cx="5089604" cy="8224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4999DA-6EA0-47D2-8E16-AC84DD3A5D06}"/>
              </a:ext>
            </a:extLst>
          </p:cNvPr>
          <p:cNvGrpSpPr/>
          <p:nvPr/>
        </p:nvGrpSpPr>
        <p:grpSpPr>
          <a:xfrm>
            <a:off x="615809" y="3896656"/>
            <a:ext cx="7899400" cy="837202"/>
            <a:chOff x="615809" y="3896656"/>
            <a:chExt cx="7899400" cy="837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7DC6699-AC79-59ED-34DE-C26EC82F0F4B}"/>
                    </a:ext>
                  </a:extLst>
                </p:cNvPr>
                <p:cNvSpPr txBox="1"/>
                <p:nvPr/>
              </p:nvSpPr>
              <p:spPr>
                <a:xfrm>
                  <a:off x="615809" y="3896656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忽略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项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，得到关于 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线性方程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：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7DC6699-AC79-59ED-34DE-C26EC82F0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09" y="3896656"/>
                  <a:ext cx="789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157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DBCFFCC-3C21-AF8B-19C3-47C89B1BD48C}"/>
                    </a:ext>
                  </a:extLst>
                </p:cNvPr>
                <p:cNvSpPr txBox="1"/>
                <p:nvPr/>
              </p:nvSpPr>
              <p:spPr>
                <a:xfrm>
                  <a:off x="965509" y="4272193"/>
                  <a:ext cx="41417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DBCFFCC-3C21-AF8B-19C3-47C89B1BD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09" y="4272193"/>
                  <a:ext cx="4141750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9EE0A47-4525-4123-B6E7-E56A374EC769}"/>
              </a:ext>
            </a:extLst>
          </p:cNvPr>
          <p:cNvGrpSpPr/>
          <p:nvPr/>
        </p:nvGrpSpPr>
        <p:grpSpPr>
          <a:xfrm>
            <a:off x="628775" y="4834558"/>
            <a:ext cx="3452571" cy="871649"/>
            <a:chOff x="628775" y="4834558"/>
            <a:chExt cx="3452571" cy="87164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6A0C74-CAF8-70C6-55E1-E0EC3CBF8383}"/>
                </a:ext>
              </a:extLst>
            </p:cNvPr>
            <p:cNvSpPr txBox="1"/>
            <p:nvPr/>
          </p:nvSpPr>
          <p:spPr>
            <a:xfrm>
              <a:off x="628775" y="5015378"/>
              <a:ext cx="1278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得到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A75042-B707-C96B-113A-FB0EE4D20F84}"/>
                    </a:ext>
                  </a:extLst>
                </p:cNvPr>
                <p:cNvSpPr txBox="1"/>
                <p:nvPr/>
              </p:nvSpPr>
              <p:spPr>
                <a:xfrm>
                  <a:off x="1427356" y="4834558"/>
                  <a:ext cx="2653990" cy="8716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A75042-B707-C96B-113A-FB0EE4D20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356" y="4834558"/>
                  <a:ext cx="2653990" cy="8716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02FDCD-FE96-4E27-B6F4-05283237654C}"/>
              </a:ext>
            </a:extLst>
          </p:cNvPr>
          <p:cNvGrpSpPr/>
          <p:nvPr/>
        </p:nvGrpSpPr>
        <p:grpSpPr>
          <a:xfrm>
            <a:off x="635258" y="5672749"/>
            <a:ext cx="4998000" cy="871649"/>
            <a:chOff x="635258" y="5672749"/>
            <a:chExt cx="4998000" cy="87164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0DA66FB-59AA-E610-C1CC-8D2DE9E3C51F}"/>
                </a:ext>
              </a:extLst>
            </p:cNvPr>
            <p:cNvSpPr txBox="1"/>
            <p:nvPr/>
          </p:nvSpPr>
          <p:spPr>
            <a:xfrm>
              <a:off x="635258" y="5860750"/>
              <a:ext cx="2788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由此得到迭代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4E31024-E09F-C1F1-9CD6-86B51AE768B1}"/>
                    </a:ext>
                  </a:extLst>
                </p:cNvPr>
                <p:cNvSpPr txBox="1"/>
                <p:nvPr/>
              </p:nvSpPr>
              <p:spPr>
                <a:xfrm>
                  <a:off x="2198036" y="5672749"/>
                  <a:ext cx="3435222" cy="8716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4E31024-E09F-C1F1-9CD6-86B51AE76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036" y="5672749"/>
                  <a:ext cx="3435222" cy="8716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2B0C0F0-09E0-4344-A393-5DD7CEE821D2}"/>
                  </a:ext>
                </a:extLst>
              </p:cNvPr>
              <p:cNvSpPr txBox="1"/>
              <p:nvPr/>
            </p:nvSpPr>
            <p:spPr>
              <a:xfrm>
                <a:off x="530968" y="1075916"/>
                <a:ext cx="3929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考虑单变量函数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2B0C0F0-09E0-4344-A393-5DD7CEE8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68" y="1075916"/>
                <a:ext cx="3929520" cy="461665"/>
              </a:xfrm>
              <a:prstGeom prst="rect">
                <a:avLst/>
              </a:prstGeom>
              <a:blipFill>
                <a:blip r:embed="rId11"/>
                <a:stretch>
                  <a:fillRect l="-2326" t="-14474" r="-15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666617-FA35-447B-A7E2-588FD51A483E}"/>
                  </a:ext>
                </a:extLst>
              </p:cNvPr>
              <p:cNvSpPr txBox="1"/>
              <p:nvPr/>
            </p:nvSpPr>
            <p:spPr>
              <a:xfrm>
                <a:off x="530968" y="1504992"/>
                <a:ext cx="48487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目标：求解非线性方程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666617-FA35-447B-A7E2-588FD51A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68" y="1504992"/>
                <a:ext cx="4848742" cy="461665"/>
              </a:xfrm>
              <a:prstGeom prst="rect">
                <a:avLst/>
              </a:prstGeom>
              <a:blipFill>
                <a:blip r:embed="rId12"/>
                <a:stretch>
                  <a:fillRect l="-188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EDA5AC0-9248-4825-9E84-EA1F102955EE}"/>
              </a:ext>
            </a:extLst>
          </p:cNvPr>
          <p:cNvSpPr txBox="1"/>
          <p:nvPr/>
        </p:nvSpPr>
        <p:spPr>
          <a:xfrm>
            <a:off x="739548" y="247113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单变量函数求根的牛顿法</a:t>
            </a:r>
          </a:p>
        </p:txBody>
      </p:sp>
      <p:sp>
        <p:nvSpPr>
          <p:cNvPr id="18" name="Text Box 30">
            <a:extLst>
              <a:ext uri="{FF2B5EF4-FFF2-40B4-BE49-F238E27FC236}">
                <a16:creationId xmlns:a16="http://schemas.microsoft.com/office/drawing/2014/main" id="{0F969358-0DB7-4600-AD71-ECEB43CEE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498" y="1031111"/>
            <a:ext cx="2933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线性近似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的思想！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AB48B5B8-6D16-42B3-9B47-415071539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710" y="1581429"/>
            <a:ext cx="34497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几何直观：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直线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近似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代替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4B44094-A25C-4D87-B94E-CCB29019A9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88175" y="3444414"/>
            <a:ext cx="3699708" cy="30549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67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299" y="1113613"/>
                <a:ext cx="65033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已知映射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解方程组：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1113613"/>
                <a:ext cx="6503329" cy="461665"/>
              </a:xfrm>
              <a:prstGeom prst="rect">
                <a:avLst/>
              </a:prstGeom>
              <a:blipFill>
                <a:blip r:embed="rId4"/>
                <a:stretch>
                  <a:fillRect l="-1406" t="-14667" r="-75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B3882E7-5117-4E3E-B626-C4FA577D17DE}"/>
              </a:ext>
            </a:extLst>
          </p:cNvPr>
          <p:cNvGrpSpPr/>
          <p:nvPr/>
        </p:nvGrpSpPr>
        <p:grpSpPr>
          <a:xfrm>
            <a:off x="622300" y="1849555"/>
            <a:ext cx="7899400" cy="1226871"/>
            <a:chOff x="622300" y="1994519"/>
            <a:chExt cx="7899400" cy="1226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DD90AE-FF8B-72FA-9CCE-93BEA04E6E34}"/>
                    </a:ext>
                  </a:extLst>
                </p:cNvPr>
                <p:cNvSpPr txBox="1"/>
                <p:nvPr/>
              </p:nvSpPr>
              <p:spPr>
                <a:xfrm>
                  <a:off x="935949" y="2759725"/>
                  <a:ext cx="40932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Jacobi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矩阵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 </a:t>
                  </a: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DD90AE-FF8B-72FA-9CCE-93BEA04E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49" y="2759725"/>
                  <a:ext cx="409325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385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44DA6A9-CB01-4170-BC15-8457B21D1636}"/>
                </a:ext>
              </a:extLst>
            </p:cNvPr>
            <p:cNvGrpSpPr/>
            <p:nvPr/>
          </p:nvGrpSpPr>
          <p:grpSpPr>
            <a:xfrm>
              <a:off x="622300" y="1994519"/>
              <a:ext cx="7899400" cy="841157"/>
              <a:chOff x="622300" y="1994519"/>
              <a:chExt cx="7899400" cy="841157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BB606D-F7A6-2E21-ECF2-EBD62CB5E810}"/>
                  </a:ext>
                </a:extLst>
              </p:cNvPr>
              <p:cNvSpPr txBox="1"/>
              <p:nvPr/>
            </p:nvSpPr>
            <p:spPr>
              <a:xfrm>
                <a:off x="622300" y="1994519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定理得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AE19AED-3F37-92E5-2A9E-74CF11D69CB4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250" y="2374011"/>
                    <a:ext cx="720000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+∆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AE19AED-3F37-92E5-2A9E-74CF11D69C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250" y="2374011"/>
                    <a:ext cx="720000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4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48C4AD-CCFC-CE42-AD58-EEEA964C9739}"/>
                  </a:ext>
                </a:extLst>
              </p:cNvPr>
              <p:cNvSpPr txBox="1"/>
              <p:nvPr/>
            </p:nvSpPr>
            <p:spPr>
              <a:xfrm>
                <a:off x="891341" y="3203507"/>
                <a:ext cx="7200000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可逆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，这时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48C4AD-CCFC-CE42-AD58-EEEA964C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41" y="3203507"/>
                <a:ext cx="7200000" cy="466090"/>
              </a:xfrm>
              <a:prstGeom prst="rect">
                <a:avLst/>
              </a:prstGeom>
              <a:blipFill>
                <a:blip r:embed="rId7"/>
                <a:stretch>
                  <a:fillRect l="-127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FF4FD2-5694-D470-F16D-05AB49EC92EE}"/>
                  </a:ext>
                </a:extLst>
              </p:cNvPr>
              <p:cNvSpPr txBox="1"/>
              <p:nvPr/>
            </p:nvSpPr>
            <p:spPr>
              <a:xfrm>
                <a:off x="901077" y="3847171"/>
                <a:ext cx="5907495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牛顿迭代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FF4FD2-5694-D470-F16D-05AB49EC9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7" y="3847171"/>
                <a:ext cx="5907495" cy="466090"/>
              </a:xfrm>
              <a:prstGeom prst="rect">
                <a:avLst/>
              </a:prstGeom>
              <a:blipFill>
                <a:blip r:embed="rId8"/>
                <a:stretch>
                  <a:fillRect l="-1651" t="-14286" b="-2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6F27C29A-366F-492B-892F-4A2FC61EDDAB}"/>
              </a:ext>
            </a:extLst>
          </p:cNvPr>
          <p:cNvSpPr txBox="1"/>
          <p:nvPr/>
        </p:nvSpPr>
        <p:spPr>
          <a:xfrm>
            <a:off x="739548" y="247113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解非线性方程组的牛顿法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3FB2D0E-22C4-447E-B2E1-4367D514F547}"/>
                  </a:ext>
                </a:extLst>
              </p:cNvPr>
              <p:cNvSpPr txBox="1"/>
              <p:nvPr/>
            </p:nvSpPr>
            <p:spPr>
              <a:xfrm>
                <a:off x="622300" y="1565898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3FB2D0E-22C4-447E-B2E1-4367D514F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565898"/>
                <a:ext cx="789940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9B47E6-6543-4288-A729-E0A74BD90365}"/>
              </a:ext>
            </a:extLst>
          </p:cNvPr>
          <p:cNvGrpSpPr/>
          <p:nvPr/>
        </p:nvGrpSpPr>
        <p:grpSpPr>
          <a:xfrm>
            <a:off x="622299" y="4440541"/>
            <a:ext cx="7899400" cy="1090801"/>
            <a:chOff x="622299" y="4662966"/>
            <a:chExt cx="7899400" cy="109080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B3068B-C5BF-4415-9FDB-759C8B8201CA}"/>
                </a:ext>
              </a:extLst>
            </p:cNvPr>
            <p:cNvSpPr txBox="1"/>
            <p:nvPr/>
          </p:nvSpPr>
          <p:spPr>
            <a:xfrm>
              <a:off x="1426602" y="5292102"/>
              <a:ext cx="22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应用此种更新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.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A1E553D-9761-4588-9F5F-D10A38DF3385}"/>
                    </a:ext>
                  </a:extLst>
                </p:cNvPr>
                <p:cNvSpPr txBox="1"/>
                <p:nvPr/>
              </p:nvSpPr>
              <p:spPr>
                <a:xfrm>
                  <a:off x="622299" y="4662966"/>
                  <a:ext cx="78994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应用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：已知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: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ℝ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最优化中的牛顿法对 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A1E553D-9761-4588-9F5F-D10A38DF3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99" y="4662966"/>
                  <a:ext cx="7899400" cy="830997"/>
                </a:xfrm>
                <a:prstGeom prst="rect">
                  <a:avLst/>
                </a:prstGeom>
                <a:blipFill>
                  <a:blip r:embed="rId10"/>
                  <a:stretch>
                    <a:fillRect l="-1003" t="-8029" b="-160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418B4E1-1B7F-447F-9AEF-E042D2962A71}"/>
              </a:ext>
            </a:extLst>
          </p:cNvPr>
          <p:cNvGrpSpPr/>
          <p:nvPr/>
        </p:nvGrpSpPr>
        <p:grpSpPr>
          <a:xfrm>
            <a:off x="960662" y="5575033"/>
            <a:ext cx="5670873" cy="900951"/>
            <a:chOff x="980552" y="5697395"/>
            <a:chExt cx="5670873" cy="900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0C9B3F1-5821-47BA-8315-62A782A463CC}"/>
                    </a:ext>
                  </a:extLst>
                </p:cNvPr>
                <p:cNvSpPr txBox="1"/>
                <p:nvPr/>
              </p:nvSpPr>
              <p:spPr>
                <a:xfrm>
                  <a:off x="2331257" y="6136681"/>
                  <a:ext cx="432016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0C9B3F1-5821-47BA-8315-62A782A46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257" y="6136681"/>
                  <a:ext cx="4320168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79BA76C3-24E6-4AFE-9E8A-0088333FA2FC}"/>
                    </a:ext>
                  </a:extLst>
                </p:cNvPr>
                <p:cNvSpPr/>
                <p:nvPr/>
              </p:nvSpPr>
              <p:spPr>
                <a:xfrm>
                  <a:off x="980552" y="5697395"/>
                  <a:ext cx="507456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如果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正定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，得基本牛顿法：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79BA76C3-24E6-4AFE-9E8A-0088333FA2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52" y="5697395"/>
                  <a:ext cx="5074560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923" t="-14474" r="-120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2767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F27C29A-366F-492B-892F-4A2FC61EDDAB}"/>
              </a:ext>
            </a:extLst>
          </p:cNvPr>
          <p:cNvSpPr txBox="1"/>
          <p:nvPr/>
        </p:nvSpPr>
        <p:spPr>
          <a:xfrm>
            <a:off x="739548" y="247113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最优化中的牛顿法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0C9B3F1-5821-47BA-8315-62A782A463CC}"/>
                  </a:ext>
                </a:extLst>
              </p:cNvPr>
              <p:cNvSpPr txBox="1"/>
              <p:nvPr/>
            </p:nvSpPr>
            <p:spPr>
              <a:xfrm>
                <a:off x="739548" y="4717112"/>
                <a:ext cx="750027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由此得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基本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牛顿法：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0C9B3F1-5821-47BA-8315-62A782A4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8" y="4717112"/>
                <a:ext cx="7500277" cy="830997"/>
              </a:xfrm>
              <a:prstGeom prst="rect">
                <a:avLst/>
              </a:prstGeom>
              <a:blipFill>
                <a:blip r:embed="rId4"/>
                <a:stretch>
                  <a:fillRect l="-1219" t="-5882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1E553D-9761-4588-9F5F-D10A38DF3385}"/>
                  </a:ext>
                </a:extLst>
              </p:cNvPr>
              <p:cNvSpPr txBox="1"/>
              <p:nvPr/>
            </p:nvSpPr>
            <p:spPr>
              <a:xfrm>
                <a:off x="622299" y="1074771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1E553D-9761-4588-9F5F-D10A38DF3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1074771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9BA76C3-24E6-4AFE-9E8A-0088333FA2FC}"/>
                  </a:ext>
                </a:extLst>
              </p:cNvPr>
              <p:cNvSpPr/>
              <p:nvPr/>
            </p:nvSpPr>
            <p:spPr>
              <a:xfrm>
                <a:off x="739547" y="3764719"/>
                <a:ext cx="77821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展式的全局极小点是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9BA76C3-24E6-4AFE-9E8A-0088333FA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7" y="3764719"/>
                <a:ext cx="7782152" cy="461665"/>
              </a:xfrm>
              <a:prstGeom prst="rect">
                <a:avLst/>
              </a:prstGeom>
              <a:blipFill>
                <a:blip r:embed="rId6"/>
                <a:stretch>
                  <a:fillRect l="-1175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BFD324-0C44-4444-AACA-CC97FC57579F}"/>
                  </a:ext>
                </a:extLst>
              </p:cNvPr>
              <p:cNvSpPr txBox="1"/>
              <p:nvPr/>
            </p:nvSpPr>
            <p:spPr>
              <a:xfrm>
                <a:off x="2847551" y="1388160"/>
                <a:ext cx="3237581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BFD324-0C44-4444-AACA-CC97FC575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551" y="1388160"/>
                <a:ext cx="3237581" cy="573106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D0D60E2-0F83-4DB4-8FDF-56F2E77B7092}"/>
                  </a:ext>
                </a:extLst>
              </p:cNvPr>
              <p:cNvSpPr txBox="1"/>
              <p:nvPr/>
            </p:nvSpPr>
            <p:spPr>
              <a:xfrm>
                <a:off x="643878" y="2894890"/>
                <a:ext cx="8376553" cy="523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D0D60E2-0F83-4DB4-8FDF-56F2E77B7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78" y="2894890"/>
                <a:ext cx="8376553" cy="5230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D7F4F2-9B99-4DD4-A3FF-1AE7D52D492A}"/>
                  </a:ext>
                </a:extLst>
              </p:cNvPr>
              <p:cNvSpPr txBox="1"/>
              <p:nvPr/>
            </p:nvSpPr>
            <p:spPr>
              <a:xfrm>
                <a:off x="665406" y="2258898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正定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，极小化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的二阶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D7F4F2-9B99-4DD4-A3FF-1AE7D52D4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6" y="2258898"/>
                <a:ext cx="7899400" cy="461665"/>
              </a:xfrm>
              <a:prstGeom prst="rect">
                <a:avLst/>
              </a:prstGeom>
              <a:blipFill>
                <a:blip r:embed="rId9"/>
                <a:stretch>
                  <a:fillRect l="-1157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C37514-5594-45B3-9681-96678A97DBFB}"/>
                  </a:ext>
                </a:extLst>
              </p:cNvPr>
              <p:cNvSpPr txBox="1"/>
              <p:nvPr/>
            </p:nvSpPr>
            <p:spPr>
              <a:xfrm>
                <a:off x="716202" y="5623338"/>
                <a:ext cx="43006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这里的“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基本”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指步长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=1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C37514-5594-45B3-9681-96678A97D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02" y="5623338"/>
                <a:ext cx="4300641" cy="461665"/>
              </a:xfrm>
              <a:prstGeom prst="rect">
                <a:avLst/>
              </a:prstGeom>
              <a:blipFill>
                <a:blip r:embed="rId10"/>
                <a:stretch>
                  <a:fillRect l="-212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341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21" grpId="0"/>
      <p:bldP spid="2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基本牛顿法－例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9750" y="99695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kumimoji="0" lang="en-US" altLang="zh-CN" sz="2800" b="1">
                <a:solidFill>
                  <a:schemeClr val="tx1"/>
                </a:solidFill>
                <a:latin typeface="宋体" pitchFamily="2" charset="-122"/>
              </a:rPr>
              <a:t>1.</a:t>
            </a:r>
            <a:r>
              <a:rPr kumimoji="0"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103313"/>
            <a:ext cx="3073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1304925" y="2625725"/>
            <a:ext cx="6546850" cy="520700"/>
            <a:chOff x="822" y="1654"/>
            <a:chExt cx="4124" cy="328"/>
          </a:xfrm>
        </p:grpSpPr>
        <p:pic>
          <p:nvPicPr>
            <p:cNvPr id="2253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" y="1656"/>
              <a:ext cx="23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0" name="Text Box 9"/>
            <p:cNvSpPr txBox="1">
              <a:spLocks noChangeArrowheads="1"/>
            </p:cNvSpPr>
            <p:nvPr/>
          </p:nvSpPr>
          <p:spPr bwMode="auto">
            <a:xfrm>
              <a:off x="822" y="1654"/>
              <a:ext cx="18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唯一的全局极小点：</a:t>
              </a:r>
            </a:p>
          </p:txBody>
        </p:sp>
      </p:grpSp>
      <p:sp>
        <p:nvSpPr>
          <p:cNvPr id="27657" name="Text Box 16"/>
          <p:cNvSpPr txBox="1">
            <a:spLocks noChangeArrowheads="1"/>
          </p:cNvSpPr>
          <p:nvPr/>
        </p:nvSpPr>
        <p:spPr bwMode="auto">
          <a:xfrm>
            <a:off x="1403350" y="4137025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牛顿法产生的序列：</a:t>
            </a:r>
          </a:p>
        </p:txBody>
      </p:sp>
      <p:pic>
        <p:nvPicPr>
          <p:cNvPr id="27658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3222625"/>
            <a:ext cx="59626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678363"/>
            <a:ext cx="396716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F32D130-8CE2-43C4-82BF-EDC2238653AC}"/>
              </a:ext>
            </a:extLst>
          </p:cNvPr>
          <p:cNvGrpSpPr/>
          <p:nvPr/>
        </p:nvGrpSpPr>
        <p:grpSpPr>
          <a:xfrm>
            <a:off x="1500188" y="1527175"/>
            <a:ext cx="4013200" cy="523875"/>
            <a:chOff x="1500188" y="1527175"/>
            <a:chExt cx="4013200" cy="523875"/>
          </a:xfrm>
        </p:grpSpPr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13" y="1527175"/>
              <a:ext cx="37496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75E4D50-4A17-4A51-AF56-5143D325B03E}"/>
                    </a:ext>
                  </a:extLst>
                </p:cNvPr>
                <p:cNvSpPr txBox="1"/>
                <p:nvPr/>
              </p:nvSpPr>
              <p:spPr>
                <a:xfrm>
                  <a:off x="1500188" y="1555105"/>
                  <a:ext cx="102132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75E4D50-4A17-4A51-AF56-5143D325B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188" y="1555105"/>
                  <a:ext cx="102132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190" r="-7738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8FB8F9-8688-42C9-BF25-DCFE524A2B05}"/>
              </a:ext>
            </a:extLst>
          </p:cNvPr>
          <p:cNvGrpSpPr/>
          <p:nvPr/>
        </p:nvGrpSpPr>
        <p:grpSpPr>
          <a:xfrm>
            <a:off x="1450975" y="2110421"/>
            <a:ext cx="3473450" cy="518787"/>
            <a:chOff x="1450975" y="2021213"/>
            <a:chExt cx="3473450" cy="518787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50" y="2032000"/>
              <a:ext cx="3343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09BEC39-530C-4857-A8A1-F7C87156FE34}"/>
                    </a:ext>
                  </a:extLst>
                </p:cNvPr>
                <p:cNvSpPr txBox="1"/>
                <p:nvPr/>
              </p:nvSpPr>
              <p:spPr>
                <a:xfrm>
                  <a:off x="1450975" y="2021213"/>
                  <a:ext cx="1021328" cy="470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09BEC39-530C-4857-A8A1-F7C87156F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5" y="2021213"/>
                  <a:ext cx="1021328" cy="470000"/>
                </a:xfrm>
                <a:prstGeom prst="rect">
                  <a:avLst/>
                </a:prstGeom>
                <a:blipFill>
                  <a:blip r:embed="rId10"/>
                  <a:stretch>
                    <a:fillRect l="-1190" r="-16667" b="-194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16783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基本牛顿法－例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12775" y="1425575"/>
            <a:ext cx="835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用</a:t>
            </a:r>
            <a:r>
              <a:rPr kumimoji="0" lang="zh-CN" altLang="en-US" u="sng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不同初值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得到的迭代序列－</a:t>
            </a:r>
            <a:r>
              <a:rPr kumimoji="0" lang="zh-CN" altLang="en-US" u="sng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二次收敛区域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  <a:sym typeface="Wingdings" pitchFamily="2" charset="2"/>
              </a:rPr>
              <a:t>(0, 0.2857143)</a:t>
            </a:r>
            <a:endParaRPr kumimoji="0" lang="en-US" altLang="zh-CN" b="1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2001838"/>
            <a:ext cx="797083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6576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基本牛顿法－例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9750" y="99695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例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2.</a:t>
            </a:r>
            <a:r>
              <a:rPr kumimoji="0" lang="en-US" altLang="zh-CN" sz="3200">
                <a:solidFill>
                  <a:schemeClr val="accent2"/>
                </a:solidFill>
                <a:ea typeface="黑体" pitchFamily="2" charset="-122"/>
                <a:cs typeface="Times New Roman" pitchFamily="18" charset="0"/>
              </a:rPr>
              <a:t> </a:t>
            </a:r>
          </a:p>
        </p:txBody>
      </p:sp>
      <p:pic>
        <p:nvPicPr>
          <p:cNvPr id="245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176338"/>
            <a:ext cx="67548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C61A110-BA82-44F0-AC2E-D56A817243EE}"/>
                  </a:ext>
                </a:extLst>
              </p:cNvPr>
              <p:cNvSpPr txBox="1"/>
              <p:nvPr/>
            </p:nvSpPr>
            <p:spPr>
              <a:xfrm>
                <a:off x="1246823" y="4132858"/>
                <a:ext cx="58451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𝟐𝟗𝟓𝟖𝟑𝟔𝟖𝟔𝟔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C61A110-BA82-44F0-AC2E-D56A81724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4132858"/>
                <a:ext cx="584519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5EE59E30-8565-4FAC-9720-413FAE599683}"/>
              </a:ext>
            </a:extLst>
          </p:cNvPr>
          <p:cNvGrpSpPr/>
          <p:nvPr/>
        </p:nvGrpSpPr>
        <p:grpSpPr>
          <a:xfrm>
            <a:off x="1242727" y="1512784"/>
            <a:ext cx="4816195" cy="1171575"/>
            <a:chOff x="1242727" y="1512784"/>
            <a:chExt cx="4816195" cy="1171575"/>
          </a:xfrm>
        </p:grpSpPr>
        <p:pic>
          <p:nvPicPr>
            <p:cNvPr id="29703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885" y="1512784"/>
              <a:ext cx="4745037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5004EBA-DCDC-449C-B001-99804B62A43A}"/>
                    </a:ext>
                  </a:extLst>
                </p:cNvPr>
                <p:cNvSpPr txBox="1"/>
                <p:nvPr/>
              </p:nvSpPr>
              <p:spPr>
                <a:xfrm>
                  <a:off x="1242727" y="1833208"/>
                  <a:ext cx="102132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5004EBA-DCDC-449C-B001-99804B62A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727" y="1833208"/>
                  <a:ext cx="102132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796" r="-7784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7730D41-6439-49DA-936A-312A59BF1E73}"/>
              </a:ext>
            </a:extLst>
          </p:cNvPr>
          <p:cNvGrpSpPr/>
          <p:nvPr/>
        </p:nvGrpSpPr>
        <p:grpSpPr>
          <a:xfrm>
            <a:off x="1242727" y="2778443"/>
            <a:ext cx="7812373" cy="1208087"/>
            <a:chOff x="1242727" y="2778443"/>
            <a:chExt cx="7812373" cy="1208087"/>
          </a:xfrm>
        </p:grpSpPr>
        <p:pic>
          <p:nvPicPr>
            <p:cNvPr id="29704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50" y="2778443"/>
              <a:ext cx="7766050" cy="120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88157D9-A9BF-4BD2-A24F-AD8A6949359C}"/>
                    </a:ext>
                  </a:extLst>
                </p:cNvPr>
                <p:cNvSpPr txBox="1"/>
                <p:nvPr/>
              </p:nvSpPr>
              <p:spPr>
                <a:xfrm>
                  <a:off x="1242727" y="3135064"/>
                  <a:ext cx="1021328" cy="470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88157D9-A9BF-4BD2-A24F-AD8A69493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727" y="3135064"/>
                  <a:ext cx="1021328" cy="470000"/>
                </a:xfrm>
                <a:prstGeom prst="rect">
                  <a:avLst/>
                </a:prstGeom>
                <a:blipFill>
                  <a:blip r:embed="rId10"/>
                  <a:stretch>
                    <a:fillRect l="-1796" r="-16766" b="-194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7071A30-9C4D-4CCC-BB62-C95BD1BE579F}"/>
              </a:ext>
            </a:extLst>
          </p:cNvPr>
          <p:cNvGrpSpPr/>
          <p:nvPr/>
        </p:nvGrpSpPr>
        <p:grpSpPr>
          <a:xfrm>
            <a:off x="1301750" y="4721225"/>
            <a:ext cx="6199284" cy="1261320"/>
            <a:chOff x="1301750" y="4721225"/>
            <a:chExt cx="6199284" cy="1261320"/>
          </a:xfrm>
        </p:grpSpPr>
        <p:sp>
          <p:nvSpPr>
            <p:cNvPr id="24585" name="Text Box 12"/>
            <p:cNvSpPr txBox="1">
              <a:spLocks noChangeArrowheads="1"/>
            </p:cNvSpPr>
            <p:nvPr/>
          </p:nvSpPr>
          <p:spPr bwMode="auto">
            <a:xfrm>
              <a:off x="1301750" y="4721225"/>
              <a:ext cx="41767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基本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牛顿法产生的序列：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6675571-C589-465F-8D06-15917E2CF85F}"/>
                    </a:ext>
                  </a:extLst>
                </p:cNvPr>
                <p:cNvSpPr txBox="1"/>
                <p:nvPr/>
              </p:nvSpPr>
              <p:spPr>
                <a:xfrm>
                  <a:off x="1958878" y="5390973"/>
                  <a:ext cx="5542156" cy="591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6675571-C589-465F-8D06-15917E2CF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78" y="5390973"/>
                  <a:ext cx="5542156" cy="5915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715974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基本牛顿法－例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5788025" y="5013325"/>
            <a:ext cx="269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唯一的全局极小点</a:t>
            </a:r>
          </a:p>
        </p:txBody>
      </p:sp>
      <p:pic>
        <p:nvPicPr>
          <p:cNvPr id="2560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4621213"/>
            <a:ext cx="62261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668463"/>
            <a:ext cx="83439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6033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F3CC4D-BF71-6727-8520-43853F7C99A9}"/>
                  </a:ext>
                </a:extLst>
              </p:cNvPr>
              <p:cNvSpPr txBox="1"/>
              <p:nvPr/>
            </p:nvSpPr>
            <p:spPr>
              <a:xfrm>
                <a:off x="653444" y="2160604"/>
                <a:ext cx="79607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的满足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二阶充分条件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的局部极小点，即存在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≽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则当初始点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满足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F3CC4D-BF71-6727-8520-43853F7C9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44" y="2160604"/>
                <a:ext cx="7960789" cy="830997"/>
              </a:xfrm>
              <a:prstGeom prst="rect">
                <a:avLst/>
              </a:prstGeom>
              <a:blipFill>
                <a:blip r:embed="rId4"/>
                <a:stretch>
                  <a:fillRect l="-1149" t="-8029" r="-1225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/>
              <p:nvPr/>
            </p:nvSpPr>
            <p:spPr>
              <a:xfrm>
                <a:off x="619046" y="949879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24.1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-Lipschitz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连续的，即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46" y="949879"/>
                <a:ext cx="7899400" cy="830997"/>
              </a:xfrm>
              <a:prstGeom prst="rect">
                <a:avLst/>
              </a:prstGeom>
              <a:blipFill>
                <a:blip r:embed="rId5"/>
                <a:stretch>
                  <a:fillRect l="-1236" t="-8088" r="-1236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0966DC-E99D-6DC6-2437-B71AD64E1EA4}"/>
                  </a:ext>
                </a:extLst>
              </p:cNvPr>
              <p:cNvSpPr txBox="1"/>
              <p:nvPr/>
            </p:nvSpPr>
            <p:spPr>
              <a:xfrm>
                <a:off x="1031104" y="1677687"/>
                <a:ext cx="72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0966DC-E99D-6DC6-2437-B71AD64E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04" y="1677687"/>
                <a:ext cx="7200000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56D75CE-6E9D-4174-8D5E-916627EF9FE6}"/>
              </a:ext>
            </a:extLst>
          </p:cNvPr>
          <p:cNvSpPr txBox="1"/>
          <p:nvPr/>
        </p:nvSpPr>
        <p:spPr>
          <a:xfrm>
            <a:off x="739548" y="247113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牛顿法的局部二次收敛性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BDC0F92-E2D9-4537-88B6-EE05AC5D5926}"/>
                  </a:ext>
                </a:extLst>
              </p:cNvPr>
              <p:cNvSpPr txBox="1"/>
              <p:nvPr/>
            </p:nvSpPr>
            <p:spPr>
              <a:xfrm>
                <a:off x="739548" y="3588942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牛顿法是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良定义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的，且满足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BDC0F92-E2D9-4537-88B6-EE05AC5D5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8" y="3588942"/>
                <a:ext cx="7899400" cy="461665"/>
              </a:xfrm>
              <a:prstGeom prst="rect">
                <a:avLst/>
              </a:prstGeom>
              <a:blipFill>
                <a:blip r:embed="rId7"/>
                <a:stretch>
                  <a:fillRect l="-77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1B1CE9-B02A-408E-9A5E-AFF372F59317}"/>
                  </a:ext>
                </a:extLst>
              </p:cNvPr>
              <p:cNvSpPr txBox="1"/>
              <p:nvPr/>
            </p:nvSpPr>
            <p:spPr>
              <a:xfrm>
                <a:off x="2559702" y="3046054"/>
                <a:ext cx="3482752" cy="54995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1B1CE9-B02A-408E-9A5E-AFF372F5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02" y="3046054"/>
                <a:ext cx="3482752" cy="549959"/>
              </a:xfrm>
              <a:prstGeom prst="rect">
                <a:avLst/>
              </a:prstGeom>
              <a:blipFill>
                <a:blip r:embed="rId8"/>
                <a:stretch>
                  <a:fillRect b="-1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14ACFB-2178-49BD-9995-BF531BD75FEC}"/>
                  </a:ext>
                </a:extLst>
              </p:cNvPr>
              <p:cNvSpPr txBox="1"/>
              <p:nvPr/>
            </p:nvSpPr>
            <p:spPr>
              <a:xfrm>
                <a:off x="1089248" y="4140864"/>
                <a:ext cx="7200000" cy="545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14ACFB-2178-49BD-9995-BF531BD7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48" y="4140864"/>
                <a:ext cx="7200000" cy="545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09632E9F-82FA-4C46-820D-9983C25C04E5}"/>
              </a:ext>
            </a:extLst>
          </p:cNvPr>
          <p:cNvSpPr txBox="1"/>
          <p:nvPr/>
        </p:nvSpPr>
        <p:spPr>
          <a:xfrm>
            <a:off x="701895" y="4827071"/>
            <a:ext cx="77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证明中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并不需要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凸性！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72C617-E555-46ED-9B20-4FCFCB1F67D3}"/>
                  </a:ext>
                </a:extLst>
              </p:cNvPr>
              <p:cNvSpPr txBox="1"/>
              <p:nvPr/>
            </p:nvSpPr>
            <p:spPr>
              <a:xfrm>
                <a:off x="678158" y="5276025"/>
                <a:ext cx="7733702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如果当前迭代点已经在局部极小点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的局部邻域内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，那么仅在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box>
                                  <m:box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步就能达到误差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将这称作二次收敛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72C617-E555-46ED-9B20-4FCFCB1F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8" y="5276025"/>
                <a:ext cx="7733702" cy="1264192"/>
              </a:xfrm>
              <a:prstGeom prst="rect">
                <a:avLst/>
              </a:prstGeom>
              <a:blipFill>
                <a:blip r:embed="rId10"/>
                <a:stretch>
                  <a:fillRect l="-1024" t="-5288" r="-1261" b="-10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790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4|15.7|83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42.7|11.3|37.1|4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7.4|13.2|29.1|7.8|52.9|91.3|1.3|6.1|7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|63|92.3|37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|63|92.3|3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.7|22.2|22.2|1.6|67.9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8|81.8|42.6|14.5|4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46.7|188|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1.9|22.8|20.5|97.8|1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6.3|17.9|1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8.4|1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39.2|26.7|11.5|31.9|4.5|91.5|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8|74.8|75|9.8|15.3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34512</TotalTime>
  <Words>1469</Words>
  <Application>Microsoft Office PowerPoint</Application>
  <PresentationFormat>全屏显示(4:3)</PresentationFormat>
  <Paragraphs>164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4465</cp:revision>
  <cp:lastPrinted>2023-11-15T08:14:31Z</cp:lastPrinted>
  <dcterms:created xsi:type="dcterms:W3CDTF">1997-11-08T17:22:06Z</dcterms:created>
  <dcterms:modified xsi:type="dcterms:W3CDTF">2023-11-15T11:27:51Z</dcterms:modified>
</cp:coreProperties>
</file>