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activeX/activeX1.xml" ContentType="application/vnd.ms-office.activeX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9"/>
  </p:notesMasterIdLst>
  <p:handoutMasterIdLst>
    <p:handoutMasterId r:id="rId20"/>
  </p:handoutMasterIdLst>
  <p:sldIdLst>
    <p:sldId id="696" r:id="rId2"/>
    <p:sldId id="697" r:id="rId3"/>
    <p:sldId id="702" r:id="rId4"/>
    <p:sldId id="527" r:id="rId5"/>
    <p:sldId id="641" r:id="rId6"/>
    <p:sldId id="646" r:id="rId7"/>
    <p:sldId id="647" r:id="rId8"/>
    <p:sldId id="643" r:id="rId9"/>
    <p:sldId id="698" r:id="rId10"/>
    <p:sldId id="531" r:id="rId11"/>
    <p:sldId id="532" r:id="rId12"/>
    <p:sldId id="703" r:id="rId13"/>
    <p:sldId id="701" r:id="rId14"/>
    <p:sldId id="594" r:id="rId15"/>
    <p:sldId id="533" r:id="rId16"/>
    <p:sldId id="534" r:id="rId17"/>
    <p:sldId id="639" r:id="rId18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 autoAdjust="0"/>
    <p:restoredTop sz="84021" autoAdjust="0"/>
  </p:normalViewPr>
  <p:slideViewPr>
    <p:cSldViewPr snapToGrid="0">
      <p:cViewPr varScale="1">
        <p:scale>
          <a:sx n="52" d="100"/>
          <a:sy n="52" d="100"/>
        </p:scale>
        <p:origin x="196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C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21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存在多个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满足该条件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可以添加其它约束来缩小特定选取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存在多个 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𝐵_𝑡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满足该条件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可以添加其它约束来缩小特定选取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87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存在多个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满足该条件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可以添加其它约束来缩小特定选取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存在多个 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𝐵_𝑡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满足该条件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可以添加其它约束来缩小特定选取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endPara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09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73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8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17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652465" y="6500812"/>
            <a:ext cx="26082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非凸无约束优化：拟牛顿法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259634" y="6467472"/>
            <a:ext cx="12318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378960" y="6510338"/>
            <a:ext cx="125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31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0.png"/><Relationship Id="rId9" Type="http://schemas.openxmlformats.org/officeDocument/2006/relationships/image" Target="../media/image4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19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" TargetMode="External"/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en.wikipedia.org/wiki/Optimization_(mathematics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mputer_memory" TargetMode="External"/><Relationship Id="rId5" Type="http://schemas.openxmlformats.org/officeDocument/2006/relationships/hyperlink" Target="https://en.wikipedia.org/wiki/BFGS_method" TargetMode="External"/><Relationship Id="rId4" Type="http://schemas.openxmlformats.org/officeDocument/2006/relationships/hyperlink" Target="https://en.wikipedia.org/wiki/Quasi-Newton_metho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87886" y="1190594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将梯度下降法和牛顿法放到一起比较：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0D0ED1-CE5F-EFBE-E151-ADD3E5DC1704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拟牛顿法的动机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22C603-AA14-2269-0B5F-6F4F080700D3}"/>
                  </a:ext>
                </a:extLst>
              </p:cNvPr>
              <p:cNvSpPr txBox="1"/>
              <p:nvPr/>
            </p:nvSpPr>
            <p:spPr>
              <a:xfrm>
                <a:off x="2627692" y="1700066"/>
                <a:ext cx="40841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22C603-AA14-2269-0B5F-6F4F0807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2" y="1700066"/>
                <a:ext cx="4084121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CECFB7-D203-D178-11C9-437ACE612E6D}"/>
                  </a:ext>
                </a:extLst>
              </p:cNvPr>
              <p:cNvSpPr txBox="1"/>
              <p:nvPr/>
            </p:nvSpPr>
            <p:spPr>
              <a:xfrm>
                <a:off x="1025229" y="2192929"/>
                <a:ext cx="72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CECFB7-D203-D178-11C9-437ACE612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29" y="2192929"/>
                <a:ext cx="7200000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C086DD3-DE15-EE1A-CB19-DF231C7C7772}"/>
              </a:ext>
            </a:extLst>
          </p:cNvPr>
          <p:cNvSpPr txBox="1"/>
          <p:nvPr/>
        </p:nvSpPr>
        <p:spPr>
          <a:xfrm>
            <a:off x="6711814" y="1659348"/>
            <a:ext cx="219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梯度下降法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F404C6-0748-56F1-8769-CD062BD6A7A4}"/>
              </a:ext>
            </a:extLst>
          </p:cNvPr>
          <p:cNvSpPr txBox="1"/>
          <p:nvPr/>
        </p:nvSpPr>
        <p:spPr>
          <a:xfrm>
            <a:off x="7272777" y="2152219"/>
            <a:ext cx="130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牛顿法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1F95792-C82F-6E12-D295-3EB9305886FA}"/>
                  </a:ext>
                </a:extLst>
              </p:cNvPr>
              <p:cNvSpPr txBox="1"/>
              <p:nvPr/>
            </p:nvSpPr>
            <p:spPr>
              <a:xfrm>
                <a:off x="733929" y="4307530"/>
                <a:ext cx="719236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拟牛顿法：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ts val="32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用某个矩阵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近似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，或者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ts val="32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直接用矩阵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近似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以避免需要二阶导数和矩阵求逆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1F95792-C82F-6E12-D295-3EB93058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9" y="4307530"/>
                <a:ext cx="7192360" cy="1692771"/>
              </a:xfrm>
              <a:prstGeom prst="rect">
                <a:avLst/>
              </a:prstGeom>
              <a:blipFill>
                <a:blip r:embed="rId6"/>
                <a:stretch>
                  <a:fillRect l="-1271" t="-3610" b="-7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904AB3CE-E283-4640-AA4E-70BE85377E3C}"/>
              </a:ext>
            </a:extLst>
          </p:cNvPr>
          <p:cNvGrpSpPr/>
          <p:nvPr/>
        </p:nvGrpSpPr>
        <p:grpSpPr>
          <a:xfrm>
            <a:off x="720278" y="2690497"/>
            <a:ext cx="7899400" cy="1289538"/>
            <a:chOff x="720278" y="2690497"/>
            <a:chExt cx="7899400" cy="1289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02ED756-A12F-F9A4-0480-CC75D436E244}"/>
                    </a:ext>
                  </a:extLst>
                </p:cNvPr>
                <p:cNvSpPr txBox="1"/>
                <p:nvPr/>
              </p:nvSpPr>
              <p:spPr>
                <a:xfrm>
                  <a:off x="720278" y="3518370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或者它的某种近似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02ED756-A12F-F9A4-0480-CC75D436E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78" y="3518370"/>
                  <a:ext cx="789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157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A6C751-C356-E9A9-199F-CEC0D4BC86C3}"/>
                </a:ext>
              </a:extLst>
            </p:cNvPr>
            <p:cNvSpPr txBox="1"/>
            <p:nvPr/>
          </p:nvSpPr>
          <p:spPr>
            <a:xfrm>
              <a:off x="720278" y="2690497"/>
              <a:ext cx="47907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统一格式：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196431C-A4E7-4F31-81CE-58D2246FE102}"/>
                    </a:ext>
                  </a:extLst>
                </p:cNvPr>
                <p:cNvSpPr txBox="1"/>
                <p:nvPr/>
              </p:nvSpPr>
              <p:spPr>
                <a:xfrm>
                  <a:off x="1921102" y="2984525"/>
                  <a:ext cx="4790712" cy="475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196431C-A4E7-4F31-81CE-58D2246FE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102" y="2984525"/>
                  <a:ext cx="4790712" cy="475515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4232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BFGS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Text Box 8"/>
              <p:cNvSpPr txBox="1">
                <a:spLocks noChangeArrowheads="1"/>
              </p:cNvSpPr>
              <p:nvPr/>
            </p:nvSpPr>
            <p:spPr bwMode="auto">
              <a:xfrm>
                <a:off x="622300" y="1188544"/>
                <a:ext cx="79375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目的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的前提下，给出切实可行的更新公式使得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既满足割线方程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，又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！</a:t>
                </a:r>
              </a:p>
            </p:txBody>
          </p:sp>
        </mc:Choice>
        <mc:Fallback xmlns="">
          <p:sp>
            <p:nvSpPr>
              <p:cNvPr id="6144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00" y="1188544"/>
                <a:ext cx="7937500" cy="830997"/>
              </a:xfrm>
              <a:prstGeom prst="rect">
                <a:avLst/>
              </a:prstGeom>
              <a:blipFill>
                <a:blip r:embed="rId3"/>
                <a:stretch>
                  <a:fillRect l="-1152" t="-7353" b="-1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7185B68D-66D0-4055-8071-47865ECE2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300" y="2142253"/>
                <a:ext cx="7531100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对称秩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校正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待定系数法，设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𝑏𝑣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Text Box 14">
                <a:extLst>
                  <a:ext uri="{FF2B5EF4-FFF2-40B4-BE49-F238E27FC236}">
                    <a16:creationId xmlns:a16="http://schemas.microsoft.com/office/drawing/2014/main" id="{7185B68D-66D0-4055-8071-47865ECE2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00" y="2142253"/>
                <a:ext cx="7531100" cy="1569660"/>
              </a:xfrm>
              <a:prstGeom prst="rect">
                <a:avLst/>
              </a:prstGeom>
              <a:blipFill>
                <a:blip r:embed="rId4"/>
                <a:stretch>
                  <a:fillRect l="-1052" t="-1938" b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711F2EE4-2131-4409-9C69-C71DAFC6D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300" y="3847166"/>
                <a:ext cx="6772817" cy="696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置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711F2EE4-2131-4409-9C69-C71DAFC6D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00" y="3847166"/>
                <a:ext cx="6772817" cy="696409"/>
              </a:xfrm>
              <a:prstGeom prst="rect">
                <a:avLst/>
              </a:prstGeom>
              <a:blipFill>
                <a:blip r:embed="rId5"/>
                <a:stretch>
                  <a:fillRect l="-11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FD65E12-DD97-41E3-AAF8-E52C1507D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300" y="4474500"/>
                <a:ext cx="7937500" cy="133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BFGS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法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BFGS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aseline="30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FD65E12-DD97-41E3-AAF8-E52C1507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00" y="4474500"/>
                <a:ext cx="7937500" cy="1336713"/>
              </a:xfrm>
              <a:prstGeom prst="rect">
                <a:avLst/>
              </a:prstGeom>
              <a:blipFill>
                <a:blip r:embed="rId6"/>
                <a:stretch>
                  <a:fillRect l="-998" t="-9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0ED0D8DC-1836-4668-8D06-E734A8BB3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150" y="5785292"/>
                <a:ext cx="7937499" cy="480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对称正定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GS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对称正定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baseline="30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0ED0D8DC-1836-4668-8D06-E734A8BB3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5785292"/>
                <a:ext cx="7937499" cy="480196"/>
              </a:xfrm>
              <a:prstGeom prst="rect">
                <a:avLst/>
              </a:prstGeom>
              <a:blipFill>
                <a:blip r:embed="rId7"/>
                <a:stretch>
                  <a:fillRect l="-1152" t="-10127" b="-24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2467" name="Text Box 3"/>
              <p:cNvSpPr txBox="1">
                <a:spLocks noChangeArrowheads="1"/>
              </p:cNvSpPr>
              <p:nvPr/>
            </p:nvSpPr>
            <p:spPr bwMode="auto">
              <a:xfrm>
                <a:off x="494464" y="1014333"/>
                <a:ext cx="8442100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非奇异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i="1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P=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非奇异， 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𝑈𝑆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非奇异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endParaRPr lang="en-US" altLang="zh-CN" b="1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4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464" y="1014333"/>
                <a:ext cx="8442100" cy="1015663"/>
              </a:xfrm>
              <a:prstGeom prst="rect">
                <a:avLst/>
              </a:prstGeom>
              <a:blipFill>
                <a:blip r:embed="rId4"/>
                <a:stretch>
                  <a:fillRect l="-1083" t="-5389" b="-143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473" name="Text Box 7"/>
              <p:cNvSpPr txBox="1">
                <a:spLocks noChangeArrowheads="1"/>
              </p:cNvSpPr>
              <p:nvPr/>
            </p:nvSpPr>
            <p:spPr bwMode="auto">
              <a:xfrm>
                <a:off x="618034" y="2187372"/>
                <a:ext cx="803993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47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034" y="2187372"/>
                <a:ext cx="8039936" cy="461665"/>
              </a:xfrm>
              <a:prstGeom prst="rect">
                <a:avLst/>
              </a:prstGeom>
              <a:blipFill>
                <a:blip r:embed="rId5"/>
                <a:stretch>
                  <a:fillRect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88" name="Rectangle 14"/>
              <p:cNvSpPr>
                <a:spLocks noChangeArrowheads="1"/>
              </p:cNvSpPr>
              <p:nvPr/>
            </p:nvSpPr>
            <p:spPr bwMode="auto">
              <a:xfrm>
                <a:off x="494464" y="5176805"/>
                <a:ext cx="8493031" cy="835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/>
              <a:p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Karmarka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内点法的复杂性分析中，利用这个公式，将复杂性从</a:t>
                </a:r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降到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3.5</m:t>
                        </m:r>
                      </m:sup>
                    </m:sSup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488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464" y="5176805"/>
                <a:ext cx="8493031" cy="835165"/>
              </a:xfrm>
              <a:prstGeom prst="rect">
                <a:avLst/>
              </a:prstGeom>
              <a:blipFill>
                <a:blip r:embed="rId6"/>
                <a:stretch>
                  <a:fillRect l="-1077" t="-6569" b="-175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883354" y="336313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b="1" dirty="0">
                <a:ea typeface="黑体" panose="02010609060101010101" pitchFamily="49" charset="-122"/>
                <a:cs typeface="Times New Roman" panose="02020603050405020304" pitchFamily="18" charset="0"/>
              </a:rPr>
              <a:t>Sherman-Morrison</a:t>
            </a:r>
            <a:r>
              <a:rPr lang="zh-CN" altLang="en-US" sz="4400" b="1" dirty="0">
                <a:ea typeface="黑体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en-US" altLang="zh-CN" sz="4400" dirty="0">
              <a:solidFill>
                <a:srgbClr val="0070C0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30D75E-8170-41D5-AEED-9873871034B1}"/>
              </a:ext>
            </a:extLst>
          </p:cNvPr>
          <p:cNvGrpSpPr/>
          <p:nvPr/>
        </p:nvGrpSpPr>
        <p:grpSpPr>
          <a:xfrm>
            <a:off x="659226" y="3296446"/>
            <a:ext cx="8163506" cy="1232950"/>
            <a:chOff x="494464" y="2262695"/>
            <a:chExt cx="8534400" cy="12329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47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94464" y="2262695"/>
                  <a:ext cx="853440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例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=1,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=1,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，则</a:t>
                  </a:r>
                </a:p>
              </p:txBody>
            </p:sp>
          </mc:Choice>
          <mc:Fallback>
            <p:sp>
              <p:nvSpPr>
                <p:cNvPr id="6247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64" y="2262695"/>
                  <a:ext cx="8534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120" t="-14667" b="-32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EB8CE43-092E-4397-8D0A-D54BFD7BFB8F}"/>
                    </a:ext>
                  </a:extLst>
                </p:cNvPr>
                <p:cNvSpPr/>
                <p:nvPr/>
              </p:nvSpPr>
              <p:spPr>
                <a:xfrm>
                  <a:off x="1255535" y="2703249"/>
                  <a:ext cx="6801070" cy="7923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EB8CE43-092E-4397-8D0A-D54BFD7BFB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535" y="2703249"/>
                  <a:ext cx="6801070" cy="7923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819150" y="17334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BFGS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6">
                <a:extLst>
                  <a:ext uri="{FF2B5EF4-FFF2-40B4-BE49-F238E27FC236}">
                    <a16:creationId xmlns:a16="http://schemas.microsoft.com/office/drawing/2014/main" id="{450A8FFC-CD36-4353-A982-4425B9E68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440" y="846925"/>
                <a:ext cx="7588446" cy="1125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逆的秩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校正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𝑏𝑣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 Box 26">
                <a:extLst>
                  <a:ext uri="{FF2B5EF4-FFF2-40B4-BE49-F238E27FC236}">
                    <a16:creationId xmlns:a16="http://schemas.microsoft.com/office/drawing/2014/main" id="{450A8FFC-CD36-4353-A982-4425B9E6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440" y="846925"/>
                <a:ext cx="7588446" cy="1125116"/>
              </a:xfrm>
              <a:prstGeom prst="rect">
                <a:avLst/>
              </a:prstGeom>
              <a:blipFill>
                <a:blip r:embed="rId4"/>
                <a:stretch>
                  <a:fillRect l="-1205" t="-48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8BA7BA0-B92C-4B42-BA31-8FC68E2A713D}"/>
                  </a:ext>
                </a:extLst>
              </p:cNvPr>
              <p:cNvSpPr/>
              <p:nvPr/>
            </p:nvSpPr>
            <p:spPr>
              <a:xfrm>
                <a:off x="1106912" y="3847397"/>
                <a:ext cx="3598486" cy="16355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P=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8BA7BA0-B92C-4B42-BA31-8FC68E2A7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2" y="3847397"/>
                <a:ext cx="3598486" cy="1635512"/>
              </a:xfrm>
              <a:prstGeom prst="rect">
                <a:avLst/>
              </a:prstGeom>
              <a:blipFill>
                <a:blip r:embed="rId5"/>
                <a:stretch>
                  <a:fillRect l="-2712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26">
                <a:extLst>
                  <a:ext uri="{FF2B5EF4-FFF2-40B4-BE49-F238E27FC236}">
                    <a16:creationId xmlns:a16="http://schemas.microsoft.com/office/drawing/2014/main" id="{A6708EC0-E0B0-44C1-8FF7-B7A737398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8165" y="1841724"/>
                <a:ext cx="5277350" cy="2001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Sherman-Morrison</a:t>
                </a:r>
                <a:r>
                  <a:rPr lang="zh-CN" altLang="en-US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公式中，</a:t>
                </a:r>
                <a:endParaRPr lang="en-US" altLang="zh-CN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=2,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×2, 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×2, 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 Box 26">
                <a:extLst>
                  <a:ext uri="{FF2B5EF4-FFF2-40B4-BE49-F238E27FC236}">
                    <a16:creationId xmlns:a16="http://schemas.microsoft.com/office/drawing/2014/main" id="{A6708EC0-E0B0-44C1-8FF7-B7A737398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8165" y="1841724"/>
                <a:ext cx="5277350" cy="2001638"/>
              </a:xfrm>
              <a:prstGeom prst="rect">
                <a:avLst/>
              </a:prstGeom>
              <a:blipFill>
                <a:blip r:embed="rId6"/>
                <a:stretch>
                  <a:fillRect l="-1732" t="-24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3805869-0902-48FF-A941-AA9D7D677AB9}"/>
                  </a:ext>
                </a:extLst>
              </p:cNvPr>
              <p:cNvSpPr/>
              <p:nvPr/>
            </p:nvSpPr>
            <p:spPr>
              <a:xfrm>
                <a:off x="4449244" y="4251019"/>
                <a:ext cx="3645037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𝐻𝑢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𝐻𝑣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3805869-0902-48FF-A941-AA9D7D677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4" y="4251019"/>
                <a:ext cx="3645037" cy="1266180"/>
              </a:xfrm>
              <a:prstGeom prst="rect">
                <a:avLst/>
              </a:prstGeom>
              <a:blipFill>
                <a:blip r:embed="rId9"/>
                <a:stretch>
                  <a:fillRect l="-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6">
                <a:extLst>
                  <a:ext uri="{FF2B5EF4-FFF2-40B4-BE49-F238E27FC236}">
                    <a16:creationId xmlns:a16="http://schemas.microsoft.com/office/drawing/2014/main" id="{D3C68DD3-D526-463A-8244-474087C58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360" y="5574329"/>
                <a:ext cx="6439490" cy="657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特别地，取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𝐵𝑝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𝐵𝑝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 Box 26">
                <a:extLst>
                  <a:ext uri="{FF2B5EF4-FFF2-40B4-BE49-F238E27FC236}">
                    <a16:creationId xmlns:a16="http://schemas.microsoft.com/office/drawing/2014/main" id="{D3C68DD3-D526-463A-8244-474087C58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360" y="5574329"/>
                <a:ext cx="6439490" cy="657103"/>
              </a:xfrm>
              <a:prstGeom prst="rect">
                <a:avLst/>
              </a:prstGeom>
              <a:blipFill>
                <a:blip r:embed="rId10"/>
                <a:stretch>
                  <a:fillRect l="-1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60881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819150" y="445188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BFGS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F0D0B7-5976-4AC8-8232-22544C493C02}"/>
                  </a:ext>
                </a:extLst>
              </p:cNvPr>
              <p:cNvSpPr/>
              <p:nvPr/>
            </p:nvSpPr>
            <p:spPr>
              <a:xfrm>
                <a:off x="559614" y="1873336"/>
                <a:ext cx="4551374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𝐻𝑣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𝐵𝑝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𝐻𝑣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F0D0B7-5976-4AC8-8232-22544C493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4" y="1873336"/>
                <a:ext cx="4551374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984FFF6-DC60-4782-B373-03396FAA45E1}"/>
                  </a:ext>
                </a:extLst>
              </p:cNvPr>
              <p:cNvSpPr/>
              <p:nvPr/>
            </p:nvSpPr>
            <p:spPr>
              <a:xfrm>
                <a:off x="646153" y="1257462"/>
                <a:ext cx="5692905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𝐻𝑢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𝐻𝑢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984FFF6-DC60-4782-B373-03396FAA4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53" y="1257462"/>
                <a:ext cx="5692905" cy="615874"/>
              </a:xfrm>
              <a:prstGeom prst="rect">
                <a:avLst/>
              </a:prstGeom>
              <a:blipFill>
                <a:blip r:embed="rId5"/>
                <a:stretch>
                  <a:fillRect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D83EA6-67A7-4046-93AB-68AD056F3A88}"/>
                  </a:ext>
                </a:extLst>
              </p:cNvPr>
              <p:cNvSpPr/>
              <p:nvPr/>
            </p:nvSpPr>
            <p:spPr>
              <a:xfrm>
                <a:off x="586055" y="2836606"/>
                <a:ext cx="3000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𝐻𝑣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𝐵𝑝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3D83EA6-67A7-4046-93AB-68AD056F3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5" y="2836606"/>
                <a:ext cx="3000245" cy="461665"/>
              </a:xfrm>
              <a:prstGeom prst="rect">
                <a:avLst/>
              </a:prstGeom>
              <a:blipFill>
                <a:blip r:embed="rId6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B13D407-57AE-47BE-BE15-63E0871F05CB}"/>
                  </a:ext>
                </a:extLst>
              </p:cNvPr>
              <p:cNvSpPr/>
              <p:nvPr/>
            </p:nvSpPr>
            <p:spPr>
              <a:xfrm>
                <a:off x="594566" y="3931045"/>
                <a:ext cx="4923335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B13D407-57AE-47BE-BE15-63E0871F0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6" y="3931045"/>
                <a:ext cx="4923335" cy="914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7326026-7E42-4A51-A32A-B16B33147D1D}"/>
                  </a:ext>
                </a:extLst>
              </p:cNvPr>
              <p:cNvSpPr/>
              <p:nvPr/>
            </p:nvSpPr>
            <p:spPr>
              <a:xfrm>
                <a:off x="1256061" y="4780597"/>
                <a:ext cx="400744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7326026-7E42-4A51-A32A-B16B33147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61" y="4780597"/>
                <a:ext cx="4007444" cy="1452962"/>
              </a:xfrm>
              <a:prstGeom prst="rect">
                <a:avLst/>
              </a:prstGeom>
              <a:blipFill>
                <a:blip r:embed="rId8"/>
                <a:stretch>
                  <a:fillRect l="-2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1F69022-ADF9-40D6-A9A4-7AFAFBC26171}"/>
                  </a:ext>
                </a:extLst>
              </p:cNvPr>
              <p:cNvSpPr/>
              <p:nvPr/>
            </p:nvSpPr>
            <p:spPr>
              <a:xfrm>
                <a:off x="4869858" y="2018582"/>
                <a:ext cx="3909532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𝐻𝑢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𝐻𝑣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1F69022-ADF9-40D6-A9A4-7AFAFBC26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58" y="2018582"/>
                <a:ext cx="3909532" cy="1266180"/>
              </a:xfrm>
              <a:prstGeom prst="rect">
                <a:avLst/>
              </a:prstGeom>
              <a:blipFill>
                <a:blip r:embed="rId9"/>
                <a:stretch>
                  <a:fillRect l="-2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7C919C5-3263-4BA1-868B-55E7B1D87580}"/>
                  </a:ext>
                </a:extLst>
              </p:cNvPr>
              <p:cNvSpPr/>
              <p:nvPr/>
            </p:nvSpPr>
            <p:spPr>
              <a:xfrm>
                <a:off x="5701108" y="5745613"/>
                <a:ext cx="1524648" cy="700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/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7C919C5-3263-4BA1-868B-55E7B1D87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08" y="5745613"/>
                <a:ext cx="1524648" cy="700833"/>
              </a:xfrm>
              <a:prstGeom prst="rect">
                <a:avLst/>
              </a:prstGeom>
              <a:blipFill>
                <a:blip r:embed="rId10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4AB1FD-A661-4E5B-A7EF-CAD0FF289140}"/>
                  </a:ext>
                </a:extLst>
              </p:cNvPr>
              <p:cNvSpPr/>
              <p:nvPr/>
            </p:nvSpPr>
            <p:spPr>
              <a:xfrm>
                <a:off x="5163955" y="3242038"/>
                <a:ext cx="3189271" cy="93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4AB1FD-A661-4E5B-A7EF-CAD0FF289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55" y="3242038"/>
                <a:ext cx="3189271" cy="934166"/>
              </a:xfrm>
              <a:prstGeom prst="rect">
                <a:avLst/>
              </a:prstGeom>
              <a:blipFill>
                <a:blip r:embed="rId11"/>
                <a:stretch>
                  <a:fillRect l="-2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73436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2" grpId="0"/>
      <p:bldP spid="13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BFGS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6" name="Text Box 32"/>
              <p:cNvSpPr txBox="1">
                <a:spLocks noChangeArrowheads="1"/>
              </p:cNvSpPr>
              <p:nvPr/>
            </p:nvSpPr>
            <p:spPr bwMode="auto">
              <a:xfrm>
                <a:off x="761162" y="5089637"/>
                <a:ext cx="7309701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DFP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BFGS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是互为对偶的：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49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162" y="5089637"/>
                <a:ext cx="7309701" cy="1015663"/>
              </a:xfrm>
              <a:prstGeom prst="rect">
                <a:avLst/>
              </a:prstGeom>
              <a:blipFill>
                <a:blip r:embed="rId3"/>
                <a:stretch>
                  <a:fillRect l="-1168" t="-5389" b="-137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62ADA661-A5A7-4AB6-B6E0-73B693A5FB6D}"/>
              </a:ext>
            </a:extLst>
          </p:cNvPr>
          <p:cNvGrpSpPr/>
          <p:nvPr/>
        </p:nvGrpSpPr>
        <p:grpSpPr>
          <a:xfrm>
            <a:off x="736447" y="3399009"/>
            <a:ext cx="7554938" cy="1549888"/>
            <a:chOff x="662305" y="3670860"/>
            <a:chExt cx="7309702" cy="1549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5">
                  <a:extLst>
                    <a:ext uri="{FF2B5EF4-FFF2-40B4-BE49-F238E27FC236}">
                      <a16:creationId xmlns:a16="http://schemas.microsoft.com/office/drawing/2014/main" id="{0A4D7607-271A-4CF4-B0F3-146660261A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2305" y="3670860"/>
                  <a:ext cx="7309702" cy="9264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marL="342900" indent="-342900">
                    <a:spcBef>
                      <a:spcPct val="50000"/>
                    </a:spcBef>
                    <a:buFont typeface="Wingdings" panose="05000000000000000000" pitchFamily="2" charset="2"/>
                    <a:buChar char="l"/>
                  </a:pP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BFGS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拟牛顿更新 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     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BFGS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</m:oMath>
                  </a14:m>
                  <a:endParaRPr lang="zh-CN" altLang="en-US" baseline="30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Text Box 5">
                  <a:extLst>
                    <a:ext uri="{FF2B5EF4-FFF2-40B4-BE49-F238E27FC236}">
                      <a16:creationId xmlns:a16="http://schemas.microsoft.com/office/drawing/2014/main" id="{0A4D7607-271A-4CF4-B0F3-14666026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305" y="3670860"/>
                  <a:ext cx="7309702" cy="926472"/>
                </a:xfrm>
                <a:prstGeom prst="rect">
                  <a:avLst/>
                </a:prstGeom>
                <a:blipFill>
                  <a:blip r:embed="rId4"/>
                  <a:stretch>
                    <a:fillRect l="-1130" t="-65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117A97F-6B9E-481E-BFD2-63433C9CB2FF}"/>
                    </a:ext>
                  </a:extLst>
                </p:cNvPr>
                <p:cNvSpPr/>
                <p:nvPr/>
              </p:nvSpPr>
              <p:spPr>
                <a:xfrm>
                  <a:off x="1029244" y="4541075"/>
                  <a:ext cx="1962332" cy="6796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117A97F-6B9E-481E-BFD2-63433C9CB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44" y="4541075"/>
                  <a:ext cx="1962332" cy="679673"/>
                </a:xfrm>
                <a:prstGeom prst="rect">
                  <a:avLst/>
                </a:prstGeom>
                <a:blipFill>
                  <a:blip r:embed="rId5"/>
                  <a:stretch>
                    <a:fillRect l="-45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8E577B2-ED47-4334-A01F-AA4C3B43CAE6}"/>
                  </a:ext>
                </a:extLst>
              </p:cNvPr>
              <p:cNvSpPr/>
              <p:nvPr/>
            </p:nvSpPr>
            <p:spPr>
              <a:xfrm>
                <a:off x="1011946" y="1348132"/>
                <a:ext cx="6698672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  <m:sup/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𝜌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𝜌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8E577B2-ED47-4334-A01F-AA4C3B43C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46" y="1348132"/>
                <a:ext cx="6698672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036573F-8EF6-4863-A1C4-4A2A7E962B7F}"/>
                  </a:ext>
                </a:extLst>
              </p:cNvPr>
              <p:cNvSpPr/>
              <p:nvPr/>
            </p:nvSpPr>
            <p:spPr>
              <a:xfrm>
                <a:off x="1669781" y="2292859"/>
                <a:ext cx="61767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036573F-8EF6-4863-A1C4-4A2A7E962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81" y="2292859"/>
                <a:ext cx="6176759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04D0D1-03D9-4F35-9E86-A84F2479D74D}"/>
                  </a:ext>
                </a:extLst>
              </p:cNvPr>
              <p:cNvSpPr/>
              <p:nvPr/>
            </p:nvSpPr>
            <p:spPr>
              <a:xfrm>
                <a:off x="819150" y="922148"/>
                <a:ext cx="1697068" cy="700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/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/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04D0D1-03D9-4F35-9E86-A84F2479D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922148"/>
                <a:ext cx="1697068" cy="700833"/>
              </a:xfrm>
              <a:prstGeom prst="rect">
                <a:avLst/>
              </a:prstGeom>
              <a:blipFill>
                <a:blip r:embed="rId8"/>
                <a:stretch>
                  <a:fillRect l="-5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5C0760-02D0-42B9-9284-08310D2C37ED}"/>
                  </a:ext>
                </a:extLst>
              </p:cNvPr>
              <p:cNvSpPr/>
              <p:nvPr/>
            </p:nvSpPr>
            <p:spPr>
              <a:xfrm>
                <a:off x="1546216" y="2812744"/>
                <a:ext cx="66986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𝜌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𝐻𝑞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𝜌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5C0760-02D0-42B9-9284-08310D2C3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6" y="2812744"/>
                <a:ext cx="6698672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/>
      <p:bldP spid="3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09B652-B400-4976-8350-E05D02B3A1A8}"/>
                  </a:ext>
                </a:extLst>
              </p:cNvPr>
              <p:cNvSpPr txBox="1"/>
              <p:nvPr/>
            </p:nvSpPr>
            <p:spPr>
              <a:xfrm>
                <a:off x="430208" y="631913"/>
                <a:ext cx="8577272" cy="507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1: Given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convergence tolerance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positive definite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inverse Hessian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2: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3: 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do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4: compute search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5: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computed from a line search procedure to satisfy the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Wolfe condition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or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strong Wolfe condition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6: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7: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with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BFGS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;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8: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9: end while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09B652-B400-4976-8350-E05D02B3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8" y="631913"/>
                <a:ext cx="8577272" cy="5079596"/>
              </a:xfrm>
              <a:prstGeom prst="rect">
                <a:avLst/>
              </a:prstGeom>
              <a:blipFill>
                <a:blip r:embed="rId3"/>
                <a:stretch>
                  <a:fillRect l="-1137" t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20" name="Text Box 7"/>
              <p:cNvSpPr txBox="1">
                <a:spLocks noChangeArrowheads="1"/>
              </p:cNvSpPr>
              <p:nvPr/>
            </p:nvSpPr>
            <p:spPr bwMode="auto">
              <a:xfrm>
                <a:off x="611188" y="5750915"/>
                <a:ext cx="77057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⊙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计算搜索方向</a:t>
                </a:r>
                <a:r>
                  <a:rPr kumimoji="0"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不用计算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二阶导数，计算量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5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5750915"/>
                <a:ext cx="7705725" cy="461665"/>
              </a:xfrm>
              <a:prstGeom prst="rect">
                <a:avLst/>
              </a:prstGeom>
              <a:blipFill>
                <a:blip r:embed="rId4"/>
                <a:stretch>
                  <a:fillRect l="-1187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831850" y="152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BFGS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458788" y="5343828"/>
            <a:ext cx="8520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注：使用满足</a:t>
            </a:r>
            <a:r>
              <a:rPr kumimoji="0" lang="en-US" altLang="zh-CN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Wolfe</a:t>
            </a:r>
            <a:r>
              <a:rPr kumimoji="0"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的一维搜索，且每次</a:t>
            </a:r>
            <a:r>
              <a:rPr kumimoji="0"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先试</a:t>
            </a:r>
            <a:r>
              <a:rPr kumimoji="0" lang="en-US" altLang="zh-CN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是否满足；</a:t>
            </a:r>
          </a:p>
        </p:txBody>
      </p:sp>
      <p:sp>
        <p:nvSpPr>
          <p:cNvPr id="542729" name="Text Box 9"/>
          <p:cNvSpPr txBox="1">
            <a:spLocks noChangeArrowheads="1"/>
          </p:cNvSpPr>
          <p:nvPr/>
        </p:nvSpPr>
        <p:spPr bwMode="auto">
          <a:xfrm>
            <a:off x="604838" y="6111405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1"/>
                </a:solidFill>
                <a:latin typeface="宋体" pitchFamily="2" charset="-122"/>
              </a:rPr>
              <a:t>⊙ </a:t>
            </a:r>
            <a:r>
              <a:rPr kumimoji="0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适当的条件下是</a:t>
            </a:r>
            <a:r>
              <a:rPr kumimoji="0"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超线性</a:t>
            </a:r>
            <a:r>
              <a:rPr kumimoji="0"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收敛的</a:t>
            </a:r>
            <a:endParaRPr kumimoji="0"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/>
      <p:bldP spid="542728" grpId="0"/>
      <p:bldP spid="5427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DFP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BFGS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法的性质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9" name="Text Box 9"/>
              <p:cNvSpPr txBox="1">
                <a:spLocks noChangeArrowheads="1"/>
              </p:cNvSpPr>
              <p:nvPr/>
            </p:nvSpPr>
            <p:spPr bwMode="auto">
              <a:xfrm>
                <a:off x="749300" y="1214835"/>
                <a:ext cx="7926070" cy="2091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 </a:t>
                </a:r>
                <a:r>
                  <a:rPr lang="en-US" altLang="zh-CN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DFP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BFGS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法应用于二次函数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spcBef>
                    <a:spcPts val="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阶对称正定矩阵，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是任意初始点，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是任意的 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阶对称正定矩阵，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精确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步长，则以下结论成立：</a:t>
                </a:r>
              </a:p>
            </p:txBody>
          </p:sp>
        </mc:Choice>
        <mc:Fallback xmlns="">
          <p:sp>
            <p:nvSpPr>
              <p:cNvPr id="665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300" y="1214835"/>
                <a:ext cx="7926070" cy="2091214"/>
              </a:xfrm>
              <a:prstGeom prst="rect">
                <a:avLst/>
              </a:prstGeom>
              <a:blipFill>
                <a:blip r:embed="rId2"/>
                <a:stretch>
                  <a:fillRect l="-1231" t="-2041" b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6" name="Text Box 5"/>
              <p:cNvSpPr txBox="1">
                <a:spLocks noChangeArrowheads="1"/>
              </p:cNvSpPr>
              <p:nvPr/>
            </p:nvSpPr>
            <p:spPr bwMode="auto">
              <a:xfrm>
                <a:off x="784568" y="3457491"/>
                <a:ext cx="7759700" cy="2220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(a) (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遗传性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割线方程对以前的迭代都成立，即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−1,…, 1, 0.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(b)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i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，则搜索方向是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共轭的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20000"/>
                  </a:spcBef>
                  <a:spcAft>
                    <a:spcPct val="20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(c) 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至多迭代 </a:t>
                </a:r>
                <a:r>
                  <a:rPr lang="en-US" altLang="zh-CN" i="1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步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就收敛；如果迭代了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步，则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656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568" y="3457491"/>
                <a:ext cx="7759700" cy="2220223"/>
              </a:xfrm>
              <a:prstGeom prst="rect">
                <a:avLst/>
              </a:prstGeom>
              <a:blipFill>
                <a:blip r:embed="rId3"/>
                <a:stretch>
                  <a:fillRect l="-1257" t="-1923" b="-68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拟牛顿法的数值表现</a:t>
            </a: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856564" y="4195679"/>
            <a:ext cx="6062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⊙ </a:t>
            </a:r>
            <a:r>
              <a:rPr kumimoji="0" lang="en-US" altLang="zh-CN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Rosenbrock</a:t>
            </a: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函数，初始点</a:t>
            </a: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(-1.2, 1)</a:t>
            </a: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843864" y="4747523"/>
            <a:ext cx="6049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⊙ </a:t>
            </a: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精度要求：梯度</a:t>
            </a: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范数小于</a:t>
            </a: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10e-5</a:t>
            </a: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1" name="Text Box 7"/>
              <p:cNvSpPr txBox="1">
                <a:spLocks noChangeArrowheads="1"/>
              </p:cNvSpPr>
              <p:nvPr/>
            </p:nvSpPr>
            <p:spPr bwMode="auto">
              <a:xfrm>
                <a:off x="831850" y="5309739"/>
                <a:ext cx="72741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⊙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表中列出的是最后几次迭代的误差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0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54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850" y="5309739"/>
                <a:ext cx="7274182" cy="461665"/>
              </a:xfrm>
              <a:prstGeom prst="rect">
                <a:avLst/>
              </a:prstGeom>
              <a:blipFill>
                <a:blip r:embed="rId2"/>
                <a:stretch>
                  <a:fillRect l="-1256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2" name="Text Box 8"/>
          <p:cNvSpPr txBox="1">
            <a:spLocks noChangeArrowheads="1"/>
          </p:cNvSpPr>
          <p:nvPr/>
        </p:nvSpPr>
        <p:spPr bwMode="auto">
          <a:xfrm>
            <a:off x="568582" y="3281661"/>
            <a:ext cx="6845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迭代次数：     </a:t>
            </a: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5264                   34                    21</a:t>
            </a:r>
          </a:p>
        </p:txBody>
      </p:sp>
      <p:sp>
        <p:nvSpPr>
          <p:cNvPr id="65543" name="Text Box 9"/>
          <p:cNvSpPr txBox="1">
            <a:spLocks noChangeArrowheads="1"/>
          </p:cNvSpPr>
          <p:nvPr/>
        </p:nvSpPr>
        <p:spPr bwMode="auto">
          <a:xfrm>
            <a:off x="844550" y="5805189"/>
            <a:ext cx="453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⊙ </a:t>
            </a: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线搜索满足</a:t>
            </a: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Wolfe</a:t>
            </a:r>
            <a:r>
              <a:rPr kumimoji="0"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</a:p>
        </p:txBody>
      </p:sp>
      <p:pic>
        <p:nvPicPr>
          <p:cNvPr id="6554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417124"/>
            <a:ext cx="5391150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23D7CC9-7DE9-BC9F-3944-E0079E3D0F57}"/>
              </a:ext>
            </a:extLst>
          </p:cNvPr>
          <p:cNvSpPr txBox="1"/>
          <p:nvPr/>
        </p:nvSpPr>
        <p:spPr>
          <a:xfrm>
            <a:off x="921215" y="2499350"/>
            <a:ext cx="7899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第一个等式表明该二次近似中的一阶项是精确的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第二个等式说明梯度在前一个迭代处也是正确的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CECFB7-D203-D178-11C9-437ACE612E6D}"/>
                  </a:ext>
                </a:extLst>
              </p:cNvPr>
              <p:cNvSpPr txBox="1"/>
              <p:nvPr/>
            </p:nvSpPr>
            <p:spPr>
              <a:xfrm>
                <a:off x="284012" y="1018612"/>
                <a:ext cx="8575975" cy="45467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CECFB7-D203-D178-11C9-437ACE612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2" y="1018612"/>
                <a:ext cx="8575975" cy="454676"/>
              </a:xfrm>
              <a:prstGeom prst="rect">
                <a:avLst/>
              </a:prstGeom>
              <a:blipFill>
                <a:blip r:embed="rId4"/>
                <a:stretch>
                  <a:fillRect t="-13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0A6C751-C356-E9A9-199F-CEC0D4BC86C3}"/>
              </a:ext>
            </a:extLst>
          </p:cNvPr>
          <p:cNvSpPr txBox="1"/>
          <p:nvPr/>
        </p:nvSpPr>
        <p:spPr>
          <a:xfrm>
            <a:off x="628781" y="1567773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想要这个二次近似满足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CE6D4F-901B-0699-4D3F-366416D4A8C3}"/>
                  </a:ext>
                </a:extLst>
              </p:cNvPr>
              <p:cNvSpPr txBox="1"/>
              <p:nvPr/>
            </p:nvSpPr>
            <p:spPr>
              <a:xfrm>
                <a:off x="1033188" y="1933556"/>
                <a:ext cx="7077624" cy="52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CE6D4F-901B-0699-4D3F-366416D4A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88" y="1933556"/>
                <a:ext cx="7077624" cy="524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487D9A-39CA-7424-75E4-FF9824156156}"/>
                  </a:ext>
                </a:extLst>
              </p:cNvPr>
              <p:cNvSpPr txBox="1"/>
              <p:nvPr/>
            </p:nvSpPr>
            <p:spPr>
              <a:xfrm>
                <a:off x="1477792" y="4215229"/>
                <a:ext cx="7077624" cy="526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487D9A-39CA-7424-75E4-FF9824156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792" y="4215229"/>
                <a:ext cx="7077624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DDDFED5-2EDC-4290-B3A0-85E34F8C0C02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割线方程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361FEA1-6492-4941-A8E8-653B47C78209}"/>
                  </a:ext>
                </a:extLst>
              </p:cNvPr>
              <p:cNvSpPr txBox="1"/>
              <p:nvPr/>
            </p:nvSpPr>
            <p:spPr>
              <a:xfrm>
                <a:off x="1237785" y="5300324"/>
                <a:ext cx="4123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割线方程：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361FEA1-6492-4941-A8E8-653B47C78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85" y="5300324"/>
                <a:ext cx="4123029" cy="461665"/>
              </a:xfrm>
              <a:prstGeom prst="rect">
                <a:avLst/>
              </a:prstGeom>
              <a:blipFill>
                <a:blip r:embed="rId7"/>
                <a:stretch>
                  <a:fillRect l="-221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B347729-21D7-478F-824D-F0BCC1E4BE84}"/>
                  </a:ext>
                </a:extLst>
              </p:cNvPr>
              <p:cNvSpPr txBox="1"/>
              <p:nvPr/>
            </p:nvSpPr>
            <p:spPr>
              <a:xfrm>
                <a:off x="792249" y="4811071"/>
                <a:ext cx="76474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B347729-21D7-478F-824D-F0BCC1E4B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49" y="4811071"/>
                <a:ext cx="7647416" cy="461665"/>
              </a:xfrm>
              <a:prstGeom prst="rect">
                <a:avLst/>
              </a:prstGeom>
              <a:blipFill>
                <a:blip r:embed="rId8"/>
                <a:stretch>
                  <a:fillRect l="-111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D3973D4-C73F-4D21-877A-BA7DFB3B0BAC}"/>
                  </a:ext>
                </a:extLst>
              </p:cNvPr>
              <p:cNvSpPr txBox="1"/>
              <p:nvPr/>
            </p:nvSpPr>
            <p:spPr>
              <a:xfrm>
                <a:off x="1198605" y="5846401"/>
                <a:ext cx="6499654" cy="467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或者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          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D3973D4-C73F-4D21-877A-BA7DFB3B0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605" y="5846401"/>
                <a:ext cx="6499654" cy="467051"/>
              </a:xfrm>
              <a:prstGeom prst="rect">
                <a:avLst/>
              </a:prstGeom>
              <a:blipFill>
                <a:blip r:embed="rId9"/>
                <a:stretch>
                  <a:fillRect l="-844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6A5D689-8E5A-4612-8130-0710CB412D4F}"/>
                  </a:ext>
                </a:extLst>
              </p:cNvPr>
              <p:cNvSpPr/>
              <p:nvPr/>
            </p:nvSpPr>
            <p:spPr>
              <a:xfrm>
                <a:off x="1237785" y="3389398"/>
                <a:ext cx="68730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如果上两次的梯度是正确的，期待沿着方向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Hesse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矩阵的近似是合理的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6A5D689-8E5A-4612-8130-0710CB412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85" y="3389398"/>
                <a:ext cx="6873027" cy="830997"/>
              </a:xfrm>
              <a:prstGeom prst="rect">
                <a:avLst/>
              </a:prstGeom>
              <a:blipFill>
                <a:blip r:embed="rId10"/>
                <a:stretch>
                  <a:fillRect l="-1330" t="-8088" r="-133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523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18" grpId="0"/>
      <p:bldP spid="1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DDDFED5-2EDC-4290-B3A0-85E34F8C0C02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割线方程的几何直观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361FEA1-6492-4941-A8E8-653B47C78209}"/>
                  </a:ext>
                </a:extLst>
              </p:cNvPr>
              <p:cNvSpPr txBox="1"/>
              <p:nvPr/>
            </p:nvSpPr>
            <p:spPr>
              <a:xfrm>
                <a:off x="1237785" y="1631292"/>
                <a:ext cx="4123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割线方程：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361FEA1-6492-4941-A8E8-653B47C78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85" y="1631292"/>
                <a:ext cx="4123029" cy="461665"/>
              </a:xfrm>
              <a:prstGeom prst="rect">
                <a:avLst/>
              </a:prstGeom>
              <a:blipFill>
                <a:blip r:embed="rId4"/>
                <a:stretch>
                  <a:fillRect l="-2219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B347729-21D7-478F-824D-F0BCC1E4BE84}"/>
                  </a:ext>
                </a:extLst>
              </p:cNvPr>
              <p:cNvSpPr txBox="1"/>
              <p:nvPr/>
            </p:nvSpPr>
            <p:spPr>
              <a:xfrm>
                <a:off x="792248" y="1154396"/>
                <a:ext cx="76721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B347729-21D7-478F-824D-F0BCC1E4B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48" y="1154396"/>
                <a:ext cx="7672129" cy="461665"/>
              </a:xfrm>
              <a:prstGeom prst="rect">
                <a:avLst/>
              </a:prstGeom>
              <a:blipFill>
                <a:blip r:embed="rId5"/>
                <a:stretch>
                  <a:fillRect l="-111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D3973D4-C73F-4D21-877A-BA7DFB3B0BAC}"/>
                  </a:ext>
                </a:extLst>
              </p:cNvPr>
              <p:cNvSpPr txBox="1"/>
              <p:nvPr/>
            </p:nvSpPr>
            <p:spPr>
              <a:xfrm>
                <a:off x="1924748" y="2157616"/>
                <a:ext cx="5748799" cy="463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或者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  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D3973D4-C73F-4D21-877A-BA7DFB3B0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48" y="2157616"/>
                <a:ext cx="5748799" cy="463332"/>
              </a:xfrm>
              <a:prstGeom prst="rect">
                <a:avLst/>
              </a:prstGeom>
              <a:blipFill>
                <a:blip r:embed="rId6"/>
                <a:stretch>
                  <a:fillRect l="-954"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C67B277-CCA1-42C1-990A-B894AC4E7980}"/>
                  </a:ext>
                </a:extLst>
              </p:cNvPr>
              <p:cNvSpPr/>
              <p:nvPr/>
            </p:nvSpPr>
            <p:spPr>
              <a:xfrm>
                <a:off x="763085" y="3127515"/>
                <a:ext cx="7565370" cy="1882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流行要求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是正定的、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对于某种度量尽可能接近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或者要求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是以前迭代的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低秩更新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，以便可通过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Sherman-Morrison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公式完成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的更新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C67B277-CCA1-42C1-990A-B894AC4E7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5" y="3127515"/>
                <a:ext cx="7565370" cy="1882823"/>
              </a:xfrm>
              <a:prstGeom prst="rect">
                <a:avLst/>
              </a:prstGeom>
              <a:blipFill>
                <a:blip r:embed="rId7"/>
                <a:stretch>
                  <a:fillRect l="-1209" t="-3560" r="-1289" b="-6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06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2700" y="287338"/>
            <a:ext cx="9144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曲率条件与非精确线搜索的</a:t>
            </a:r>
            <a:r>
              <a:rPr lang="en-US" altLang="zh-CN" sz="40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Wolfe</a:t>
            </a:r>
            <a:r>
              <a:rPr lang="zh-CN" altLang="en-US" sz="40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准则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Text Box 3"/>
              <p:cNvSpPr txBox="1">
                <a:spLocks noChangeArrowheads="1"/>
              </p:cNvSpPr>
              <p:nvPr/>
            </p:nvSpPr>
            <p:spPr bwMode="auto">
              <a:xfrm>
                <a:off x="609600" y="1189335"/>
                <a:ext cx="82042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能找到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b="1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既满足割线方程又正定的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itchFamily="2" charset="-122"/>
                    <a:ea typeface="黑体" pitchFamily="2" charset="-122"/>
                  </a:rPr>
                  <a:t>必要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条件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39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89335"/>
                <a:ext cx="8204200" cy="461665"/>
              </a:xfrm>
              <a:prstGeom prst="rect">
                <a:avLst/>
              </a:prstGeom>
              <a:blipFill>
                <a:blip r:embed="rId2"/>
                <a:stretch>
                  <a:fillRect l="-1114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343400" y="1778080"/>
            <a:ext cx="421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曲率条件</a:t>
            </a:r>
            <a:r>
              <a:rPr lang="en-US" altLang="zh-CN" b="1" dirty="0">
                <a:solidFill>
                  <a:schemeClr val="tx1"/>
                </a:solidFill>
              </a:rPr>
              <a:t>(curvature condition)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372629" y="2273300"/>
            <a:ext cx="6680200" cy="1130300"/>
            <a:chOff x="872" y="1768"/>
            <a:chExt cx="4208" cy="712"/>
          </a:xfrm>
        </p:grpSpPr>
        <p:sp>
          <p:nvSpPr>
            <p:cNvPr id="59406" name="Text Box 16"/>
            <p:cNvSpPr txBox="1">
              <a:spLocks noChangeArrowheads="1"/>
            </p:cNvSpPr>
            <p:nvPr/>
          </p:nvSpPr>
          <p:spPr bwMode="auto">
            <a:xfrm>
              <a:off x="872" y="2192"/>
              <a:ext cx="4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7030A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步长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满足</a:t>
              </a:r>
              <a:r>
                <a:rPr lang="en-US" altLang="zh-CN" b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Wolfe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条件或者强</a:t>
              </a:r>
              <a:r>
                <a:rPr lang="en-US" altLang="zh-CN" b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Wolfe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条件*****</a:t>
              </a:r>
            </a:p>
          </p:txBody>
        </p:sp>
        <p:sp>
          <p:nvSpPr>
            <p:cNvPr id="59407" name="AutoShape 17"/>
            <p:cNvSpPr>
              <a:spLocks noChangeArrowheads="1"/>
            </p:cNvSpPr>
            <p:nvPr/>
          </p:nvSpPr>
          <p:spPr bwMode="auto">
            <a:xfrm>
              <a:off x="2376" y="1768"/>
              <a:ext cx="112" cy="464"/>
            </a:xfrm>
            <a:prstGeom prst="upArrow">
              <a:avLst>
                <a:gd name="adj1" fmla="val 50000"/>
                <a:gd name="adj2" fmla="val 10357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46769D-897F-4447-8111-4C743A08C6C8}"/>
                  </a:ext>
                </a:extLst>
              </p:cNvPr>
              <p:cNvSpPr txBox="1"/>
              <p:nvPr/>
            </p:nvSpPr>
            <p:spPr>
              <a:xfrm>
                <a:off x="3103391" y="1773709"/>
                <a:ext cx="1387818" cy="46429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46769D-897F-4447-8111-4C743A08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91" y="1773709"/>
                <a:ext cx="1387818" cy="464294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B049C91-2191-41F5-AD9B-1895DC320AA9}"/>
                  </a:ext>
                </a:extLst>
              </p:cNvPr>
              <p:cNvSpPr txBox="1"/>
              <p:nvPr/>
            </p:nvSpPr>
            <p:spPr>
              <a:xfrm>
                <a:off x="762000" y="3604666"/>
                <a:ext cx="7671882" cy="857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B049C91-2191-41F5-AD9B-1895DC320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04666"/>
                <a:ext cx="7671882" cy="857414"/>
              </a:xfrm>
              <a:prstGeom prst="rect">
                <a:avLst/>
              </a:prstGeom>
              <a:blipFill>
                <a:blip r:embed="rId4"/>
                <a:stretch>
                  <a:fillRect l="-1191" t="-7092" b="-7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54DC8F-0381-42E3-81EC-548022F4990F}"/>
                  </a:ext>
                </a:extLst>
              </p:cNvPr>
              <p:cNvSpPr txBox="1"/>
              <p:nvPr/>
            </p:nvSpPr>
            <p:spPr>
              <a:xfrm>
                <a:off x="737286" y="4436423"/>
                <a:ext cx="8076514" cy="464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已知参数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0&lt;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这里</a:t>
                </a:r>
                <a:r>
                  <a:rPr lang="en-US" altLang="zh-CN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54DC8F-0381-42E3-81EC-548022F49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6" y="4436423"/>
                <a:ext cx="8076514" cy="464294"/>
              </a:xfrm>
              <a:prstGeom prst="rect">
                <a:avLst/>
              </a:prstGeom>
              <a:blipFill>
                <a:blip r:embed="rId5"/>
                <a:stretch>
                  <a:fillRect l="-1208"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E9977BF-8E13-40D8-A8C6-7DFF594C036A}"/>
                  </a:ext>
                </a:extLst>
              </p:cNvPr>
              <p:cNvSpPr txBox="1"/>
              <p:nvPr/>
            </p:nvSpPr>
            <p:spPr>
              <a:xfrm>
                <a:off x="711344" y="5046360"/>
                <a:ext cx="79878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：要求步长满足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𝜎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E9977BF-8E13-40D8-A8C6-7DFF594C0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4" y="5046360"/>
                <a:ext cx="7987811" cy="461665"/>
              </a:xfrm>
              <a:prstGeom prst="rect">
                <a:avLst/>
              </a:prstGeom>
              <a:blipFill>
                <a:blip r:embed="rId6"/>
                <a:stretch>
                  <a:fillRect l="-122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C05D548-AE46-4C89-8E96-6A80ED5F95B6}"/>
                  </a:ext>
                </a:extLst>
              </p:cNvPr>
              <p:cNvSpPr txBox="1"/>
              <p:nvPr/>
            </p:nvSpPr>
            <p:spPr>
              <a:xfrm>
                <a:off x="705437" y="5552133"/>
                <a:ext cx="798781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：要求步长满足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条件，且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≤−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C05D548-AE46-4C89-8E96-6A80ED5F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37" y="5552133"/>
                <a:ext cx="7987811" cy="830997"/>
              </a:xfrm>
              <a:prstGeom prst="rect">
                <a:avLst/>
              </a:prstGeom>
              <a:blipFill>
                <a:blip r:embed="rId7"/>
                <a:stretch>
                  <a:fillRect l="-1221" t="-8088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844550" y="762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拟牛顿法－简介</a:t>
            </a:r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695325" y="1808163"/>
            <a:ext cx="80327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1959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年，</a:t>
            </a:r>
            <a:r>
              <a:rPr kumimoji="0" lang="zh-CN" altLang="en-US" sz="22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美国</a:t>
            </a:r>
            <a:r>
              <a:rPr kumimoji="0" lang="en-US" altLang="zh-CN" sz="22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Argonne</a:t>
            </a:r>
            <a:r>
              <a:rPr kumimoji="0" lang="zh-CN" altLang="en-US" sz="22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国家实验室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的物理学家</a:t>
            </a:r>
            <a:r>
              <a:rPr kumimoji="0" lang="en-US" altLang="zh-CN" sz="2200" b="1" dirty="0" err="1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Davidon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提</a:t>
            </a:r>
            <a:endParaRPr kumimoji="0" lang="en-US" altLang="zh-CN" sz="2200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/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出第一个拟牛顿法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zh-CN" altLang="en-US" sz="22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革命性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思想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；   </a:t>
            </a:r>
          </a:p>
          <a:p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 </a:t>
            </a:r>
            <a:endParaRPr kumimoji="0" lang="en-US" altLang="zh-CN" sz="2000" b="1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749300" y="4397067"/>
            <a:ext cx="79184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en-US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sz="22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目前：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最有效的拟牛顿法</a:t>
            </a:r>
            <a:r>
              <a:rPr kumimoji="0" lang="zh-CN" altLang="en-US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－－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BFGS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(+</a:t>
            </a:r>
            <a:r>
              <a:rPr kumimoji="0" lang="zh-CN" altLang="en-US" sz="22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非精确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</a:p>
          <a:p>
            <a:pPr eaLnBrk="1" hangingPunct="1"/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</a:t>
            </a:r>
            <a:r>
              <a:rPr kumimoji="0" lang="en-US" altLang="zh-CN" sz="2200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Broyden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 Fletcher,  Goldfarb</a:t>
            </a:r>
            <a:r>
              <a:rPr kumimoji="0" lang="zh-CN" altLang="en-US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kumimoji="0" lang="en-US" altLang="zh-CN" sz="2200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Shanno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(1970)</a:t>
            </a: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762000" y="5174865"/>
            <a:ext cx="81851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en-US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sz="22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推广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：有限内存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BFGS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方法求解</a:t>
            </a:r>
            <a:r>
              <a:rPr kumimoji="0" lang="zh-CN" altLang="en-US" sz="22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大规模无约束优化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；</a:t>
            </a:r>
          </a:p>
          <a:p>
            <a:pPr eaLnBrk="1" hangingPunct="1"/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将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SR1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BFGS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法的修正技术用在约束优化问题的算法中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992188" y="812954"/>
            <a:ext cx="7694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sz="20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美国</a:t>
            </a:r>
            <a:r>
              <a:rPr kumimoji="0" lang="en-US" altLang="zh-CN" sz="2000" b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Argonne</a:t>
            </a:r>
            <a:r>
              <a:rPr kumimoji="0" lang="zh-CN" altLang="en-US" sz="20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国家实验室</a:t>
            </a:r>
            <a:r>
              <a:rPr kumimoji="0" lang="zh-CN" altLang="en-US" sz="2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于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1946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年特许成立的美国</a:t>
            </a:r>
            <a:r>
              <a:rPr lang="zh-CN" altLang="en-US" sz="2000" u="sng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第一个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国家实验室，是美国政府</a:t>
            </a:r>
            <a:r>
              <a:rPr lang="zh-CN" altLang="en-US" sz="2000" u="sng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最老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和</a:t>
            </a:r>
            <a:r>
              <a:rPr lang="zh-CN" altLang="en-US" sz="2000" u="sng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最大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的科学与工程研究实验室之一，也是美国能源部所属的</a:t>
            </a:r>
            <a:r>
              <a:rPr lang="zh-CN" altLang="en-US" sz="2000" u="sng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最大</a:t>
            </a:r>
            <a:r>
              <a:rPr lang="zh-CN" altLang="en-US" sz="2000" u="sng" dirty="0"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000" dirty="0">
                <a:ea typeface="黑体" pitchFamily="2" charset="-122"/>
                <a:cs typeface="Times New Roman" pitchFamily="18" charset="0"/>
              </a:rPr>
              <a:t>研究中心之一 。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49300" y="3518986"/>
            <a:ext cx="81915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0" lang="en-US" altLang="en-US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sz="2200" dirty="0">
                <a:ea typeface="黑体" pitchFamily="2" charset="-122"/>
                <a:cs typeface="Times New Roman" pitchFamily="18" charset="0"/>
              </a:rPr>
              <a:t>  </a:t>
            </a:r>
            <a:r>
              <a:rPr kumimoji="0" lang="en-US" altLang="zh-CN" sz="2200" b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Fletcher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kumimoji="0" lang="en-US" altLang="zh-CN" sz="2200" b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Powell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(1963</a:t>
            </a:r>
            <a:r>
              <a:rPr kumimoji="0" lang="zh-CN" altLang="en-US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证明新算法比其它现有方法更</a:t>
            </a:r>
          </a:p>
          <a:p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 快更可靠－－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DFP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(+</a:t>
            </a:r>
            <a:r>
              <a:rPr kumimoji="0" lang="zh-CN" altLang="en-US" sz="22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精确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</a:t>
            </a:r>
            <a:r>
              <a:rPr kumimoji="0" lang="en-US" altLang="zh-CN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zh-CN" altLang="en-US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；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04900" y="5976938"/>
            <a:ext cx="7229475" cy="6461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7030A0"/>
                </a:solidFill>
              </a:rPr>
              <a:t>J. </a:t>
            </a:r>
            <a:r>
              <a:rPr lang="en-US" altLang="zh-CN" sz="1800" b="1" dirty="0" err="1">
                <a:solidFill>
                  <a:srgbClr val="7030A0"/>
                </a:solidFill>
              </a:rPr>
              <a:t>Nocedal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solidFill>
                  <a:schemeClr val="tx1"/>
                </a:solidFill>
              </a:rPr>
              <a:t>Updating Quasi-Newton Matrices with Limited Storage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Mathematics of Computation, 1980 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Vol. 35, No. 151, pp. 773-782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04900" y="2589213"/>
            <a:ext cx="69881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1991</a:t>
            </a:r>
            <a:r>
              <a:rPr kumimoji="0" lang="zh-CN" altLang="en-US" sz="18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之前</a:t>
            </a:r>
            <a:r>
              <a:rPr kumimoji="0" lang="zh-CN" altLang="en-US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 </a:t>
            </a:r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Davidon</a:t>
            </a:r>
            <a:r>
              <a:rPr kumimoji="0" lang="zh-CN" altLang="en-US" sz="18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的工作一直是一篇工作报告，</a:t>
            </a:r>
          </a:p>
          <a:p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Variable Metric Method for Minimization, </a:t>
            </a:r>
          </a:p>
          <a:p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SIAM J. Optimization</a:t>
            </a:r>
            <a:r>
              <a:rPr kumimoji="0" lang="zh-CN" altLang="en-US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</a:t>
            </a:r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Vol.1, No.1, pp.1-17, 1991</a:t>
            </a:r>
          </a:p>
        </p:txBody>
      </p:sp>
    </p:spTree>
    <p:custDataLst>
      <p:tags r:id="rId2"/>
    </p:custDataLst>
    <p:controls>
      <mc:AlternateContent xmlns:mc="http://schemas.openxmlformats.org/markup-compatibility/2006">
        <mc:Choice xmlns:v="urn:schemas-microsoft-com:vml" Requires="v">
          <p:control spid="1113" name="DefaultOcx" r:id="rId3" imgW="914400" imgH="228600"/>
        </mc:Choice>
        <mc:Fallback>
          <p:control name="DefaultOcx" r:id="rId3" imgW="914400" imgH="22860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-4367213" y="3017838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2628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/>
      <p:bldP spid="535556" grpId="0"/>
      <p:bldP spid="535557" grpId="0"/>
      <p:bldP spid="10249" grpId="0"/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A01814-1F9A-49CB-BC17-AC375CDECBFB}"/>
              </a:ext>
            </a:extLst>
          </p:cNvPr>
          <p:cNvSpPr txBox="1"/>
          <p:nvPr/>
        </p:nvSpPr>
        <p:spPr>
          <a:xfrm>
            <a:off x="883920" y="447974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从左至右依次为</a:t>
            </a:r>
            <a:endParaRPr lang="en-US" altLang="zh-CN" sz="28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Davidon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, Fletcher, Powell 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D0BF50-91CF-446E-8F8B-47AF0F70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2" y="1402081"/>
            <a:ext cx="6804015" cy="46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8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5E1D27-2987-4A9A-9738-083E63B3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64" y="1682780"/>
            <a:ext cx="6472472" cy="4540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F22C68-FBE7-4910-85BC-31B2E28C191B}"/>
              </a:ext>
            </a:extLst>
          </p:cNvPr>
          <p:cNvSpPr txBox="1"/>
          <p:nvPr/>
        </p:nvSpPr>
        <p:spPr>
          <a:xfrm>
            <a:off x="822960" y="728673"/>
            <a:ext cx="751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从左至右依次为</a:t>
            </a:r>
            <a:endParaRPr lang="en-US" altLang="zh-CN" sz="28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Broyden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, Fletcher, Goldfarb, </a:t>
            </a:r>
            <a:r>
              <a:rPr lang="en-US" altLang="zh-C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Shanno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9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1"/>
          <p:cNvSpPr>
            <a:spLocks noChangeArrowheads="1"/>
          </p:cNvSpPr>
          <p:nvPr/>
        </p:nvSpPr>
        <p:spPr bwMode="auto">
          <a:xfrm>
            <a:off x="635000" y="452438"/>
            <a:ext cx="78740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Limited-memory BFGS</a:t>
            </a:r>
            <a:r>
              <a:rPr lang="en-US" altLang="zh-CN"/>
              <a:t> (</a:t>
            </a:r>
            <a:r>
              <a:rPr lang="en-US" altLang="zh-CN" b="1"/>
              <a:t>L-BFGS</a:t>
            </a:r>
            <a:r>
              <a:rPr lang="en-US" altLang="zh-CN"/>
              <a:t> or </a:t>
            </a:r>
            <a:r>
              <a:rPr lang="en-US" altLang="zh-CN" b="1"/>
              <a:t>LM-BFGS</a:t>
            </a:r>
            <a:r>
              <a:rPr lang="en-US" altLang="zh-CN"/>
              <a:t>) is </a:t>
            </a:r>
            <a:r>
              <a:rPr lang="en-US" altLang="zh-CN" sz="2000"/>
              <a:t>an </a:t>
            </a:r>
            <a:r>
              <a:rPr lang="en-US" altLang="zh-CN" sz="2000">
                <a:hlinkClick r:id="rId2" tooltip="Optimization (mathematics)"/>
              </a:rPr>
              <a:t>optimization</a:t>
            </a:r>
            <a:r>
              <a:rPr lang="en-US" altLang="zh-CN" sz="2000"/>
              <a:t> </a:t>
            </a:r>
            <a:r>
              <a:rPr lang="en-US" altLang="zh-CN" sz="2000">
                <a:hlinkClick r:id="rId3" tooltip="Algorithm"/>
              </a:rPr>
              <a:t>algorithm</a:t>
            </a:r>
            <a:r>
              <a:rPr lang="en-US" altLang="zh-CN" sz="2000"/>
              <a:t> in the family of </a:t>
            </a:r>
            <a:r>
              <a:rPr lang="en-US" altLang="zh-CN" sz="2000">
                <a:hlinkClick r:id="rId4" tooltip="Quasi-Newton method"/>
              </a:rPr>
              <a:t>quasi-Newton methods</a:t>
            </a:r>
            <a:r>
              <a:rPr lang="en-US" altLang="zh-CN" sz="2000"/>
              <a:t> that approximates the </a:t>
            </a:r>
            <a:r>
              <a:rPr lang="en-US" altLang="zh-CN" sz="2000">
                <a:hlinkClick r:id="rId5" tooltip="BFGS method"/>
              </a:rPr>
              <a:t>Broyden–Fletcher–Goldfarb–Shanno (BFGS)</a:t>
            </a:r>
            <a:r>
              <a:rPr lang="en-US" altLang="zh-CN" sz="2000"/>
              <a:t> algorithm using a limited amount of </a:t>
            </a:r>
            <a:r>
              <a:rPr lang="en-US" altLang="zh-CN" sz="2000">
                <a:hlinkClick r:id="rId6" tooltip="Computer memory"/>
              </a:rPr>
              <a:t>computer memory</a:t>
            </a:r>
            <a:r>
              <a:rPr lang="en-US" altLang="zh-CN" sz="2000"/>
              <a:t>. It is a popular algorithm for parameter estimation in </a:t>
            </a:r>
            <a:r>
              <a:rPr lang="en-US" altLang="zh-CN" sz="2000">
                <a:hlinkClick r:id="rId7" tooltip="Machine learning"/>
              </a:rPr>
              <a:t>machine learning</a:t>
            </a:r>
            <a:r>
              <a:rPr lang="en-US" altLang="zh-CN" sz="2000"/>
              <a:t>.</a:t>
            </a:r>
            <a:endParaRPr lang="zh-CN" altLang="en-US" sz="2000"/>
          </a:p>
        </p:txBody>
      </p:sp>
      <p:sp>
        <p:nvSpPr>
          <p:cNvPr id="56323" name="矩形 2"/>
          <p:cNvSpPr>
            <a:spLocks noChangeArrowheads="1"/>
          </p:cNvSpPr>
          <p:nvPr/>
        </p:nvSpPr>
        <p:spPr bwMode="auto">
          <a:xfrm>
            <a:off x="533400" y="2397125"/>
            <a:ext cx="83185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Like the original BFGS, L-BFGS uses an estimation to the inverse </a:t>
            </a:r>
            <a:r>
              <a:rPr lang="en-US" altLang="zh-CN" sz="2000" dirty="0">
                <a:hlinkClick r:id="rId8" tooltip="Hessian matrix"/>
              </a:rPr>
              <a:t>Hessian matrix</a:t>
            </a:r>
            <a:r>
              <a:rPr lang="en-US" altLang="zh-CN" sz="2000" dirty="0"/>
              <a:t> to steer its search through variable space, but where BFGS stores a dense </a:t>
            </a:r>
            <a:r>
              <a:rPr lang="en-US" altLang="zh-CN" sz="2000" i="1" dirty="0" err="1"/>
              <a:t>n</a:t>
            </a:r>
            <a:r>
              <a:rPr lang="en-US" altLang="zh-CN" sz="2000" dirty="0" err="1"/>
              <a:t>×</a:t>
            </a:r>
            <a:r>
              <a:rPr lang="en-US" altLang="zh-CN" sz="2000" i="1" dirty="0" err="1"/>
              <a:t>n</a:t>
            </a:r>
            <a:r>
              <a:rPr lang="en-US" altLang="zh-CN" sz="2000" dirty="0"/>
              <a:t> approximation to the inverse Hessian (</a:t>
            </a:r>
            <a:r>
              <a:rPr lang="en-US" altLang="zh-CN" sz="2000" i="1" dirty="0"/>
              <a:t>n</a:t>
            </a:r>
            <a:r>
              <a:rPr lang="en-US" altLang="zh-CN" sz="2000" dirty="0"/>
              <a:t> being the number of variables in the problem), </a:t>
            </a:r>
            <a:r>
              <a:rPr lang="en-US" altLang="zh-CN" sz="2000" b="1" dirty="0">
                <a:solidFill>
                  <a:srgbClr val="7030A0"/>
                </a:solidFill>
              </a:rPr>
              <a:t>L-BFGS stores only a few vectors that represent the approximation implicitly</a:t>
            </a:r>
            <a:r>
              <a:rPr lang="en-US" altLang="zh-CN" sz="2000" dirty="0"/>
              <a:t>. Due to its resulting linear memory requirement, the L-BFGS method is particularly well suited for optimization problems with a large number of variables. Instead of the inverse Hessian </a:t>
            </a:r>
            <a:r>
              <a:rPr lang="en-US" altLang="zh-CN" sz="2000" b="1" dirty="0" err="1"/>
              <a:t>H</a:t>
            </a:r>
            <a:r>
              <a:rPr lang="en-US" altLang="zh-CN" sz="2000" i="1" baseline="-25000" dirty="0" err="1"/>
              <a:t>k</a:t>
            </a:r>
            <a:r>
              <a:rPr lang="en-US" altLang="zh-CN" sz="2000" dirty="0"/>
              <a:t>, L-BFGS maintains a history of </a:t>
            </a:r>
            <a:r>
              <a:rPr lang="en-US" altLang="zh-CN" sz="2000" b="1" dirty="0">
                <a:solidFill>
                  <a:srgbClr val="7030A0"/>
                </a:solidFill>
              </a:rPr>
              <a:t>the past </a:t>
            </a:r>
            <a:r>
              <a:rPr lang="en-US" altLang="zh-CN" sz="2000" b="1" i="1" dirty="0">
                <a:solidFill>
                  <a:srgbClr val="7030A0"/>
                </a:solidFill>
              </a:rPr>
              <a:t>m</a:t>
            </a:r>
            <a:r>
              <a:rPr lang="en-US" altLang="zh-CN" sz="2000" b="1" dirty="0">
                <a:solidFill>
                  <a:srgbClr val="7030A0"/>
                </a:solidFill>
              </a:rPr>
              <a:t> updates of the position x and gradient ∇</a:t>
            </a:r>
            <a:r>
              <a:rPr lang="en-US" altLang="zh-CN" sz="2000" b="1" i="1" dirty="0">
                <a:solidFill>
                  <a:srgbClr val="7030A0"/>
                </a:solidFill>
              </a:rPr>
              <a:t>f</a:t>
            </a:r>
            <a:r>
              <a:rPr lang="en-US" altLang="zh-CN" sz="2000" b="1" dirty="0">
                <a:solidFill>
                  <a:srgbClr val="7030A0"/>
                </a:solidFill>
              </a:rPr>
              <a:t>(x)</a:t>
            </a:r>
            <a:r>
              <a:rPr lang="en-US" altLang="zh-CN" sz="2000" b="1" dirty="0"/>
              <a:t>, </a:t>
            </a:r>
            <a:r>
              <a:rPr lang="en-US" altLang="zh-CN" sz="2000" dirty="0"/>
              <a:t>where generally the history size </a:t>
            </a:r>
            <a:r>
              <a:rPr lang="en-US" altLang="zh-CN" sz="2000" i="1" dirty="0"/>
              <a:t>m</a:t>
            </a:r>
            <a:r>
              <a:rPr lang="en-US" altLang="zh-CN" sz="2000" dirty="0"/>
              <a:t> can be small (</a:t>
            </a:r>
            <a:r>
              <a:rPr lang="en-US" altLang="zh-CN" sz="2000" b="1" dirty="0">
                <a:solidFill>
                  <a:srgbClr val="7030A0"/>
                </a:solidFill>
              </a:rPr>
              <a:t>often </a:t>
            </a:r>
            <a:r>
              <a:rPr lang="en-US" altLang="zh-CN" sz="2000" b="1" i="1" dirty="0">
                <a:solidFill>
                  <a:srgbClr val="7030A0"/>
                </a:solidFill>
              </a:rPr>
              <a:t>m</a:t>
            </a:r>
            <a:r>
              <a:rPr lang="en-US" altLang="zh-CN" sz="2000" b="1" dirty="0">
                <a:solidFill>
                  <a:srgbClr val="7030A0"/>
                </a:solidFill>
              </a:rPr>
              <a:t>&lt;10</a:t>
            </a:r>
            <a:r>
              <a:rPr lang="en-US" altLang="zh-CN" sz="2000" dirty="0"/>
              <a:t>). These updates are used to implicitly do operations </a:t>
            </a:r>
            <a:r>
              <a:rPr lang="en-US" altLang="zh-CN" sz="2000" b="1" dirty="0">
                <a:solidFill>
                  <a:srgbClr val="7030A0"/>
                </a:solidFill>
              </a:rPr>
              <a:t>requiring the </a:t>
            </a:r>
            <a:r>
              <a:rPr lang="en-US" altLang="zh-CN" sz="2000" b="1" dirty="0" err="1">
                <a:solidFill>
                  <a:srgbClr val="7030A0"/>
                </a:solidFill>
              </a:rPr>
              <a:t>H</a:t>
            </a:r>
            <a:r>
              <a:rPr lang="en-US" altLang="zh-CN" sz="2000" b="1" i="1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000" b="1" dirty="0">
                <a:solidFill>
                  <a:srgbClr val="7030A0"/>
                </a:solidFill>
              </a:rPr>
              <a:t>-vector product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881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DFP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Text Box 7"/>
              <p:cNvSpPr txBox="1">
                <a:spLocks noChangeArrowheads="1"/>
              </p:cNvSpPr>
              <p:nvPr/>
            </p:nvSpPr>
            <p:spPr bwMode="auto">
              <a:xfrm>
                <a:off x="698500" y="1092588"/>
                <a:ext cx="79375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目的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的前提下，给出切实可行的更新公式使得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既满足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割线方程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，又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！</a:t>
                </a:r>
              </a:p>
            </p:txBody>
          </p:sp>
        </mc:Choice>
        <mc:Fallback xmlns="">
          <p:sp>
            <p:nvSpPr>
              <p:cNvPr id="6041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500" y="1092588"/>
                <a:ext cx="7937500" cy="830997"/>
              </a:xfrm>
              <a:prstGeom prst="rect">
                <a:avLst/>
              </a:prstGeom>
              <a:blipFill>
                <a:blip r:embed="rId3"/>
                <a:stretch>
                  <a:fillRect l="-1229" t="-6569" b="-145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28" name="Text Box 5"/>
              <p:cNvSpPr txBox="1">
                <a:spLocks noChangeArrowheads="1"/>
              </p:cNvSpPr>
              <p:nvPr/>
            </p:nvSpPr>
            <p:spPr bwMode="auto">
              <a:xfrm>
                <a:off x="698500" y="4342429"/>
                <a:ext cx="7654668" cy="133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DFP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法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DFP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aseline="30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042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500" y="4342429"/>
                <a:ext cx="7654668" cy="1336713"/>
              </a:xfrm>
              <a:prstGeom prst="rect">
                <a:avLst/>
              </a:prstGeom>
              <a:blipFill>
                <a:blip r:embed="rId4"/>
                <a:stretch>
                  <a:fillRect l="-1116" t="-9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23" name="Text Box 14"/>
              <p:cNvSpPr txBox="1">
                <a:spLocks noChangeArrowheads="1"/>
              </p:cNvSpPr>
              <p:nvPr/>
            </p:nvSpPr>
            <p:spPr bwMode="auto">
              <a:xfrm>
                <a:off x="698500" y="1986637"/>
                <a:ext cx="7531100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对称秩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校正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待定系数法，设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𝑎𝑢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𝑏𝑣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0423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500" y="1986637"/>
                <a:ext cx="7531100" cy="1569660"/>
              </a:xfrm>
              <a:prstGeom prst="rect">
                <a:avLst/>
              </a:prstGeom>
              <a:blipFill>
                <a:blip r:embed="rId5"/>
                <a:stretch>
                  <a:fillRect l="-1134" t="-2335" b="-77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D3B2A8DB-E92A-4894-9F58-B53FB9CDD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500" y="3701162"/>
                <a:ext cx="7531100" cy="696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置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D3B2A8DB-E92A-4894-9F58-B53FB9CD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500" y="3701162"/>
                <a:ext cx="7531100" cy="696409"/>
              </a:xfrm>
              <a:prstGeom prst="rect">
                <a:avLst/>
              </a:prstGeom>
              <a:blipFill>
                <a:blip r:embed="rId6"/>
                <a:stretch>
                  <a:fillRect l="-11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45D47FE4-B175-4039-BECE-F784531EA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010" y="5844958"/>
                <a:ext cx="7937499" cy="475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对称正定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DFP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对称正定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baseline="30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45D47FE4-B175-4039-BECE-F784531E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010" y="5844958"/>
                <a:ext cx="7937499" cy="475451"/>
              </a:xfrm>
              <a:prstGeom prst="rect">
                <a:avLst/>
              </a:prstGeom>
              <a:blipFill>
                <a:blip r:embed="rId7"/>
                <a:stretch>
                  <a:fillRect l="-1152" t="-10256" b="-256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016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8" grpId="0"/>
      <p:bldP spid="60423" grpId="0"/>
      <p:bldP spid="18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3.2|67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4.8|5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4.8|2.6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8.5|84.9|1.5|75|17.6|2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|16.9|45.2|66.5|26.5|2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3.6|213.5|5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6|124.5|2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9.4|17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2.2|40.4|1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8.3|29.3|11.2|41|60.8|21.4|2.7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34815</TotalTime>
  <Words>1889</Words>
  <Application>Microsoft Office PowerPoint</Application>
  <PresentationFormat>全屏显示(4:3)</PresentationFormat>
  <Paragraphs>157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4517</cp:revision>
  <cp:lastPrinted>2023-11-15T09:47:42Z</cp:lastPrinted>
  <dcterms:created xsi:type="dcterms:W3CDTF">1997-11-08T17:22:06Z</dcterms:created>
  <dcterms:modified xsi:type="dcterms:W3CDTF">2023-11-20T08:34:43Z</dcterms:modified>
</cp:coreProperties>
</file>