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25"/>
  </p:notesMasterIdLst>
  <p:handoutMasterIdLst>
    <p:handoutMasterId r:id="rId26"/>
  </p:handoutMasterIdLst>
  <p:sldIdLst>
    <p:sldId id="691" r:id="rId2"/>
    <p:sldId id="876" r:id="rId3"/>
    <p:sldId id="692" r:id="rId4"/>
    <p:sldId id="685" r:id="rId5"/>
    <p:sldId id="719" r:id="rId6"/>
    <p:sldId id="921" r:id="rId7"/>
    <p:sldId id="720" r:id="rId8"/>
    <p:sldId id="721" r:id="rId9"/>
    <p:sldId id="913" r:id="rId10"/>
    <p:sldId id="914" r:id="rId11"/>
    <p:sldId id="915" r:id="rId12"/>
    <p:sldId id="916" r:id="rId13"/>
    <p:sldId id="919" r:id="rId14"/>
    <p:sldId id="918" r:id="rId15"/>
    <p:sldId id="920" r:id="rId16"/>
    <p:sldId id="814" r:id="rId17"/>
    <p:sldId id="816" r:id="rId18"/>
    <p:sldId id="819" r:id="rId19"/>
    <p:sldId id="896" r:id="rId20"/>
    <p:sldId id="898" r:id="rId21"/>
    <p:sldId id="834" r:id="rId22"/>
    <p:sldId id="891" r:id="rId23"/>
    <p:sldId id="922" r:id="rId24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0000"/>
    <a:srgbClr val="7030A0"/>
    <a:srgbClr val="CC0000"/>
    <a:srgbClr val="FFCCFF"/>
    <a:srgbClr val="FFFF99"/>
    <a:srgbClr val="3399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08" autoAdjust="0"/>
    <p:restoredTop sz="83885" autoAdjust="0"/>
  </p:normalViewPr>
  <p:slideViewPr>
    <p:cSldViewPr snapToGrid="0">
      <p:cViewPr varScale="1">
        <p:scale>
          <a:sx n="52" d="100"/>
          <a:sy n="52" d="100"/>
        </p:scale>
        <p:origin x="1968" y="5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16" y="-9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7D1D5005-FA64-4B68-8718-C69E96C4B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081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97" y="4716867"/>
            <a:ext cx="4982885" cy="446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DB9E98CC-3F06-4AE5-9B38-CBF5B5B55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741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1123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</a:t>
            </a:r>
            <a:r>
              <a:rPr lang="en-US" altLang="zh-CN" dirty="0"/>
              <a:t>L_1</a:t>
            </a:r>
            <a:r>
              <a:rPr lang="zh-CN" altLang="en-US" dirty="0"/>
              <a:t>单位球！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3831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</a:t>
            </a:r>
            <a:r>
              <a:rPr lang="en-US" altLang="zh-CN" dirty="0"/>
              <a:t>L_1</a:t>
            </a:r>
            <a:r>
              <a:rPr lang="zh-CN" altLang="en-US" dirty="0"/>
              <a:t>单位球！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5590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</a:t>
            </a:r>
            <a:r>
              <a:rPr lang="en-US" altLang="zh-CN" dirty="0"/>
              <a:t>L_1</a:t>
            </a:r>
            <a:r>
              <a:rPr lang="zh-CN" altLang="en-US" dirty="0"/>
              <a:t>单位球！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779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</a:t>
            </a:r>
            <a:r>
              <a:rPr lang="en-US" altLang="zh-CN" dirty="0"/>
              <a:t>L_1</a:t>
            </a:r>
            <a:r>
              <a:rPr lang="zh-CN" altLang="en-US" dirty="0"/>
              <a:t>单位球！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50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949325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949325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949325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949325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DD5985E-40AA-4A84-BC1C-3BD0762F739A}" type="slidenum">
              <a:rPr lang="en-US" altLang="zh-CN" sz="1200" smtClean="0">
                <a:solidFill>
                  <a:schemeClr val="tx1"/>
                </a:solidFill>
                <a:ea typeface="仿宋_GB2312" pitchFamily="49" charset="-122"/>
              </a:rPr>
              <a:pPr eaLnBrk="1" hangingPunct="1"/>
              <a:t>18</a:t>
            </a:fld>
            <a:endParaRPr lang="en-US" altLang="zh-CN" sz="1200">
              <a:solidFill>
                <a:schemeClr val="tx1"/>
              </a:solidFill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\Omega_1={x\in R^2: x_2=x_1^2}, \Omega_2={x\in R^2: x_2&gt;=x_1^2}, \bar x=(0,0). </a:t>
            </a:r>
            <a:r>
              <a:rPr lang="zh-CN" altLang="en-US" dirty="0"/>
              <a:t>写出二者的切锥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515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515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181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0934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9636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</a:t>
            </a:r>
            <a:r>
              <a:rPr lang="en-US" altLang="zh-CN" dirty="0"/>
              <a:t>L_1</a:t>
            </a:r>
            <a:r>
              <a:rPr lang="zh-CN" altLang="en-US" dirty="0"/>
              <a:t>单位球！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4836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</a:t>
            </a:r>
            <a:r>
              <a:rPr lang="en-US" altLang="zh-CN" dirty="0"/>
              <a:t>L_1</a:t>
            </a:r>
            <a:r>
              <a:rPr lang="zh-CN" altLang="en-US" dirty="0"/>
              <a:t>单位球！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772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</a:t>
            </a:r>
            <a:r>
              <a:rPr lang="en-US" altLang="zh-CN" dirty="0"/>
              <a:t>L_1</a:t>
            </a:r>
            <a:r>
              <a:rPr lang="zh-CN" altLang="en-US" dirty="0"/>
              <a:t>单位球！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33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AD7D-0C96-481A-B2FF-C2A4F0F631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6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2FBEF-62E4-4215-8DDE-F1A21BD90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4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E9AD06-A5D8-4920-A8A1-E4FE10CD1C56}" type="datetimeFigureOut">
              <a:rPr lang="zh-CN" altLang="en-US"/>
              <a:pPr>
                <a:defRPr/>
              </a:pPr>
              <a:t>2023/11/22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EE14A5-72EC-40B3-9961-5EB8EB821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323850" y="6515100"/>
            <a:ext cx="35258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约束问题：最优性条件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LHY-SMS-BUAA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4699000" y="6510338"/>
            <a:ext cx="2033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最优化方法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6.png"/><Relationship Id="rId4" Type="http://schemas.openxmlformats.org/officeDocument/2006/relationships/image" Target="../media/image61.png"/><Relationship Id="rId9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0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79.png"/><Relationship Id="rId11" Type="http://schemas.openxmlformats.org/officeDocument/2006/relationships/image" Target="../media/image83.png"/><Relationship Id="rId5" Type="http://schemas.openxmlformats.org/officeDocument/2006/relationships/image" Target="../media/image78.png"/><Relationship Id="rId10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81.png"/><Relationship Id="rId14" Type="http://schemas.openxmlformats.org/officeDocument/2006/relationships/image" Target="../media/image84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2.png"/><Relationship Id="rId18" Type="http://schemas.openxmlformats.org/officeDocument/2006/relationships/image" Target="../media/image94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1.png"/><Relationship Id="rId1" Type="http://schemas.openxmlformats.org/officeDocument/2006/relationships/tags" Target="../tags/tag1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15" Type="http://schemas.openxmlformats.org/officeDocument/2006/relationships/image" Target="../media/image90.png"/><Relationship Id="rId4" Type="http://schemas.openxmlformats.org/officeDocument/2006/relationships/image" Target="../media/image85.png"/><Relationship Id="rId14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39.emf"/><Relationship Id="rId3" Type="http://schemas.openxmlformats.org/officeDocument/2006/relationships/image" Target="../media/image77.png"/><Relationship Id="rId7" Type="http://schemas.openxmlformats.org/officeDocument/2006/relationships/oleObject" Target="../embeddings/oleObject1.bin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11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38.emf"/><Relationship Id="rId11" Type="http://schemas.openxmlformats.org/officeDocument/2006/relationships/image" Target="../media/image39.emf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10.png"/><Relationship Id="rId10" Type="http://schemas.openxmlformats.org/officeDocument/2006/relationships/oleObject" Target="../embeddings/oleObject2.bin"/><Relationship Id="rId4" Type="http://schemas.openxmlformats.org/officeDocument/2006/relationships/image" Target="../media/image104.png"/><Relationship Id="rId9" Type="http://schemas.openxmlformats.org/officeDocument/2006/relationships/image" Target="../media/image108.png"/><Relationship Id="rId14" Type="http://schemas.openxmlformats.org/officeDocument/2006/relationships/image" Target="../media/image10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6.png"/><Relationship Id="rId26" Type="http://schemas.openxmlformats.org/officeDocument/2006/relationships/image" Target="../media/image127.png"/><Relationship Id="rId3" Type="http://schemas.openxmlformats.org/officeDocument/2006/relationships/image" Target="../media/image106.png"/><Relationship Id="rId21" Type="http://schemas.openxmlformats.org/officeDocument/2006/relationships/image" Target="../media/image1160.png"/><Relationship Id="rId7" Type="http://schemas.openxmlformats.org/officeDocument/2006/relationships/image" Target="../media/image105.emf"/><Relationship Id="rId12" Type="http://schemas.openxmlformats.org/officeDocument/2006/relationships/image" Target="../media/image105.emf"/><Relationship Id="rId25" Type="http://schemas.openxmlformats.org/officeDocument/2006/relationships/image" Target="../media/image126.png"/><Relationship Id="rId2" Type="http://schemas.openxmlformats.org/officeDocument/2006/relationships/slideLayout" Target="../slideLayouts/slideLayout1.xml"/><Relationship Id="rId20" Type="http://schemas.openxmlformats.org/officeDocument/2006/relationships/image" Target="../media/image1150.pn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29.png"/><Relationship Id="rId5" Type="http://schemas.openxmlformats.org/officeDocument/2006/relationships/image" Target="../media/image105.emf"/><Relationship Id="rId23" Type="http://schemas.openxmlformats.org/officeDocument/2006/relationships/image" Target="../media/image125.png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24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115.png"/><Relationship Id="rId14" Type="http://schemas.openxmlformats.org/officeDocument/2006/relationships/image" Target="../media/image117.png"/><Relationship Id="rId22" Type="http://schemas.openxmlformats.org/officeDocument/2006/relationships/image" Target="../media/image117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07.png"/><Relationship Id="rId7" Type="http://schemas.openxmlformats.org/officeDocument/2006/relationships/image" Target="../media/image119.png"/><Relationship Id="rId12" Type="http://schemas.openxmlformats.org/officeDocument/2006/relationships/image" Target="../media/image1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11" Type="http://schemas.openxmlformats.org/officeDocument/2006/relationships/image" Target="../media/image131.png"/><Relationship Id="rId5" Type="http://schemas.openxmlformats.org/officeDocument/2006/relationships/image" Target="../media/image113.png"/><Relationship Id="rId10" Type="http://schemas.openxmlformats.org/officeDocument/2006/relationships/image" Target="../media/image120.png"/><Relationship Id="rId4" Type="http://schemas.openxmlformats.org/officeDocument/2006/relationships/image" Target="../media/image112.png"/><Relationship Id="rId9" Type="http://schemas.openxmlformats.org/officeDocument/2006/relationships/image" Target="../media/image1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34.png"/><Relationship Id="rId7" Type="http://schemas.openxmlformats.org/officeDocument/2006/relationships/image" Target="../media/image130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2.png"/><Relationship Id="rId5" Type="http://schemas.openxmlformats.org/officeDocument/2006/relationships/image" Target="../media/image136.png"/><Relationship Id="rId4" Type="http://schemas.openxmlformats.org/officeDocument/2006/relationships/image" Target="../media/image1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3.png"/><Relationship Id="rId4" Type="http://schemas.openxmlformats.org/officeDocument/2006/relationships/image" Target="../media/image1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7" Type="http://schemas.openxmlformats.org/officeDocument/2006/relationships/image" Target="../media/image610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5" Type="http://schemas.openxmlformats.org/officeDocument/2006/relationships/image" Target="../media/image410.png"/><Relationship Id="rId4" Type="http://schemas.openxmlformats.org/officeDocument/2006/relationships/image" Target="../media/image3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0.png"/><Relationship Id="rId3" Type="http://schemas.openxmlformats.org/officeDocument/2006/relationships/image" Target="../media/image140.png"/><Relationship Id="rId7" Type="http://schemas.openxmlformats.org/officeDocument/2006/relationships/image" Target="../media/image89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10.png"/><Relationship Id="rId5" Type="http://schemas.openxmlformats.org/officeDocument/2006/relationships/image" Target="../media/image139.emf"/><Relationship Id="rId10" Type="http://schemas.openxmlformats.org/officeDocument/2006/relationships/image" Target="../media/image1210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105.pn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50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90.png"/><Relationship Id="rId12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80.png"/><Relationship Id="rId11" Type="http://schemas.openxmlformats.org/officeDocument/2006/relationships/image" Target="../media/image230.png"/><Relationship Id="rId5" Type="http://schemas.openxmlformats.org/officeDocument/2006/relationships/image" Target="../media/image170.png"/><Relationship Id="rId10" Type="http://schemas.openxmlformats.org/officeDocument/2006/relationships/image" Target="../media/image220.png"/><Relationship Id="rId4" Type="http://schemas.openxmlformats.org/officeDocument/2006/relationships/image" Target="../media/image160.png"/><Relationship Id="rId9" Type="http://schemas.openxmlformats.org/officeDocument/2006/relationships/image" Target="../media/image210.pn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3.png"/><Relationship Id="rId12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320.png"/><Relationship Id="rId11" Type="http://schemas.openxmlformats.org/officeDocument/2006/relationships/image" Target="../media/image38.png"/><Relationship Id="rId5" Type="http://schemas.openxmlformats.org/officeDocument/2006/relationships/image" Target="../media/image310.png"/><Relationship Id="rId10" Type="http://schemas.openxmlformats.org/officeDocument/2006/relationships/image" Target="../media/image36.png"/><Relationship Id="rId4" Type="http://schemas.openxmlformats.org/officeDocument/2006/relationships/image" Target="../media/image300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5333" y="216065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约束优化的最优性条件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564B51C-5650-446F-9028-6838DF416D6C}"/>
                  </a:ext>
                </a:extLst>
              </p:cNvPr>
              <p:cNvSpPr txBox="1"/>
              <p:nvPr/>
            </p:nvSpPr>
            <p:spPr>
              <a:xfrm>
                <a:off x="707159" y="882984"/>
                <a:ext cx="755650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已知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ℝ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考虑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564B51C-5650-446F-9028-6838DF416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59" y="882984"/>
                <a:ext cx="7556500" cy="491417"/>
              </a:xfrm>
              <a:prstGeom prst="rect">
                <a:avLst/>
              </a:prstGeom>
              <a:blipFill>
                <a:blip r:embed="rId4"/>
                <a:stretch>
                  <a:fillRect l="-1210" t="-13750" b="-2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EBAE43A-AC6C-4561-AF27-74CD0226FB03}"/>
                  </a:ext>
                </a:extLst>
              </p:cNvPr>
              <p:cNvSpPr txBox="1"/>
              <p:nvPr/>
            </p:nvSpPr>
            <p:spPr>
              <a:xfrm>
                <a:off x="734262" y="5925751"/>
                <a:ext cx="8276202" cy="49885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/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时，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刻画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问题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(P)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的局部极小点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EBAE43A-AC6C-4561-AF27-74CD0226F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62" y="5925751"/>
                <a:ext cx="8276202" cy="498855"/>
              </a:xfrm>
              <a:prstGeom prst="rect">
                <a:avLst/>
              </a:prstGeom>
              <a:blipFill>
                <a:blip r:embed="rId5"/>
                <a:stretch>
                  <a:fillRect l="-957" t="-13415" b="-2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A06B671-78A8-4D9E-B2C6-71F993C5D446}"/>
                  </a:ext>
                </a:extLst>
              </p:cNvPr>
              <p:cNvSpPr txBox="1"/>
              <p:nvPr/>
            </p:nvSpPr>
            <p:spPr>
              <a:xfrm>
                <a:off x="742975" y="3320557"/>
                <a:ext cx="77408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18.1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局部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极小点，如果存在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使得对所有满足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. 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A06B671-78A8-4D9E-B2C6-71F993C5D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75" y="3320557"/>
                <a:ext cx="7740864" cy="830997"/>
              </a:xfrm>
              <a:prstGeom prst="rect">
                <a:avLst/>
              </a:prstGeom>
              <a:blipFill>
                <a:blip r:embed="rId6"/>
                <a:stretch>
                  <a:fillRect l="-1260" t="-8088" r="-15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161DD99-2856-4697-9CA4-C5A9B9D5BAF8}"/>
                  </a:ext>
                </a:extLst>
              </p:cNvPr>
              <p:cNvSpPr txBox="1"/>
              <p:nvPr/>
            </p:nvSpPr>
            <p:spPr>
              <a:xfrm>
                <a:off x="732794" y="4173135"/>
                <a:ext cx="77408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18.2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全局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极小点，如果对所有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成立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161DD99-2856-4697-9CA4-C5A9B9D5B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94" y="4173135"/>
                <a:ext cx="7740864" cy="830997"/>
              </a:xfrm>
              <a:prstGeom prst="rect">
                <a:avLst/>
              </a:prstGeom>
              <a:blipFill>
                <a:blip r:embed="rId7"/>
                <a:stretch>
                  <a:fillRect l="-1181" t="-8088" r="-1260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9649C6E-9AEE-4567-BDA7-E6FEACF56729}"/>
                  </a:ext>
                </a:extLst>
              </p:cNvPr>
              <p:cNvSpPr txBox="1"/>
              <p:nvPr/>
            </p:nvSpPr>
            <p:spPr>
              <a:xfrm>
                <a:off x="1338146" y="5028132"/>
                <a:ext cx="74375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如果上述定义中的不等式对于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是严格的，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分别称作“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严格局部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极小点”和“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严格全局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极小点”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9649C6E-9AEE-4567-BDA7-E6FEACF56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146" y="5028132"/>
                <a:ext cx="7437536" cy="830997"/>
              </a:xfrm>
              <a:prstGeom prst="rect">
                <a:avLst/>
              </a:prstGeom>
              <a:blipFill>
                <a:blip r:embed="rId8"/>
                <a:stretch>
                  <a:fillRect l="-1311" t="-808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A7BA5BD-88A7-4642-B350-96CB4FB2B7D7}"/>
                  </a:ext>
                </a:extLst>
              </p:cNvPr>
              <p:cNvSpPr txBox="1"/>
              <p:nvPr/>
            </p:nvSpPr>
            <p:spPr>
              <a:xfrm>
                <a:off x="704698" y="2445630"/>
                <a:ext cx="7556500" cy="886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可行域：</a:t>
                </a:r>
                <a:endParaRPr lang="en-US" altLang="zh-CN" dirty="0">
                  <a:solidFill>
                    <a:srgbClr val="0070C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≤0,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≤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=0,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≤ ℓ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A7BA5BD-88A7-4642-B350-96CB4FB2B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98" y="2445630"/>
                <a:ext cx="7556500" cy="886268"/>
              </a:xfrm>
              <a:prstGeom prst="rect">
                <a:avLst/>
              </a:prstGeom>
              <a:blipFill>
                <a:blip r:embed="rId9"/>
                <a:stretch>
                  <a:fillRect l="-1130" t="-75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AB946C6-7D88-4BA7-8B4F-D8EDA8B0DAE9}"/>
                  </a:ext>
                </a:extLst>
              </p:cNvPr>
              <p:cNvSpPr txBox="1"/>
              <p:nvPr/>
            </p:nvSpPr>
            <p:spPr>
              <a:xfrm>
                <a:off x="596959" y="1276182"/>
                <a:ext cx="7108534" cy="947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inimize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altLang="zh-CN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ℝ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  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  <m:e/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subject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to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                  </m:t>
                          </m:r>
                        </m: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mr>
                    </m:m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AB946C6-7D88-4BA7-8B4F-D8EDA8B0D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59" y="1276182"/>
                <a:ext cx="7108534" cy="9473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5B54AD6-B97B-48CA-9B04-0305562D6069}"/>
                  </a:ext>
                </a:extLst>
              </p:cNvPr>
              <p:cNvSpPr/>
              <p:nvPr/>
            </p:nvSpPr>
            <p:spPr>
              <a:xfrm>
                <a:off x="2895132" y="2171628"/>
                <a:ext cx="3030638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=1,⋯,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5B54AD6-B97B-48CA-9B04-0305562D60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132" y="2171628"/>
                <a:ext cx="3030638" cy="491417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210C7F6-7ECE-4396-8069-B1C5C79B176C}"/>
                  </a:ext>
                </a:extLst>
              </p:cNvPr>
              <p:cNvSpPr/>
              <p:nvPr/>
            </p:nvSpPr>
            <p:spPr>
              <a:xfrm>
                <a:off x="2879158" y="1712148"/>
                <a:ext cx="31341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≤0,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=1,⋯,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210C7F6-7ECE-4396-8069-B1C5C79B17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158" y="1712148"/>
                <a:ext cx="3134191" cy="461665"/>
              </a:xfrm>
              <a:prstGeom prst="rect">
                <a:avLst/>
              </a:prstGeom>
              <a:blipFill>
                <a:blip r:embed="rId1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0771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23" grpId="0"/>
      <p:bldP spid="24" grpId="0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072" y="178252"/>
            <a:ext cx="9020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线性无关约束品性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F5E9FF-9816-4067-AA60-345B9B370DB6}"/>
                  </a:ext>
                </a:extLst>
              </p:cNvPr>
              <p:cNvSpPr txBox="1"/>
              <p:nvPr/>
            </p:nvSpPr>
            <p:spPr>
              <a:xfrm>
                <a:off x="517546" y="805157"/>
                <a:ext cx="81089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pt-B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处积极约束的梯度线性无关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F5E9FF-9816-4067-AA60-345B9B370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46" y="805157"/>
                <a:ext cx="8108907" cy="461665"/>
              </a:xfrm>
              <a:prstGeom prst="rect">
                <a:avLst/>
              </a:prstGeom>
              <a:blipFill>
                <a:blip r:embed="rId4"/>
                <a:stretch>
                  <a:fillRect l="-1203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E3F9BF9-B5FD-4C09-B9DC-C7E26A16310D}"/>
                  </a:ext>
                </a:extLst>
              </p:cNvPr>
              <p:cNvSpPr txBox="1"/>
              <p:nvPr/>
            </p:nvSpPr>
            <p:spPr>
              <a:xfrm>
                <a:off x="1308515" y="3659710"/>
                <a:ext cx="7282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任取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构造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点列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⊆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和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正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标量序列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  <a:endParaRPr lang="zh-CN" altLang="en-US" dirty="0"/>
              </a:p>
              <a:p>
                <a:pPr algn="just"/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E3F9BF9-B5FD-4C09-B9DC-C7E26A163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515" y="3659710"/>
                <a:ext cx="7282074" cy="1200329"/>
              </a:xfrm>
              <a:prstGeom prst="rect">
                <a:avLst/>
              </a:prstGeom>
              <a:blipFill>
                <a:blip r:embed="rId5"/>
                <a:stretch>
                  <a:fillRect l="-1340" t="-5584" r="-1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95FFCF6D-150B-47B5-9FDC-763F042CA4E1}"/>
              </a:ext>
            </a:extLst>
          </p:cNvPr>
          <p:cNvGrpSpPr/>
          <p:nvPr/>
        </p:nvGrpSpPr>
        <p:grpSpPr>
          <a:xfrm>
            <a:off x="417484" y="2716539"/>
            <a:ext cx="7622545" cy="1435814"/>
            <a:chOff x="417484" y="2716539"/>
            <a:chExt cx="7622545" cy="14358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3B8BBC94-41FF-4F0A-9E01-7A403E01166A}"/>
                    </a:ext>
                  </a:extLst>
                </p:cNvPr>
                <p:cNvSpPr txBox="1"/>
                <p:nvPr/>
              </p:nvSpPr>
              <p:spPr>
                <a:xfrm>
                  <a:off x="419490" y="2716539"/>
                  <a:ext cx="7620539" cy="8674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altLang="zh-CN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rgbClr val="0070C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命题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假设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 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如果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acc>
                      <m:r>
                        <a:rPr lang="pt-BR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处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LICQ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成立，那么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Ω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3B8BBC94-41FF-4F0A-9E01-7A403E0116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490" y="2716539"/>
                  <a:ext cx="7620539" cy="867417"/>
                </a:xfrm>
                <a:prstGeom prst="rect">
                  <a:avLst/>
                </a:prstGeom>
                <a:blipFill>
                  <a:blip r:embed="rId6"/>
                  <a:stretch>
                    <a:fillRect l="-160" t="-7746" b="-16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18EA9D2-28E5-4A65-9A7C-0A6EA5561021}"/>
                </a:ext>
              </a:extLst>
            </p:cNvPr>
            <p:cNvSpPr txBox="1"/>
            <p:nvPr/>
          </p:nvSpPr>
          <p:spPr>
            <a:xfrm>
              <a:off x="417484" y="3690688"/>
              <a:ext cx="993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 </a:t>
              </a:r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证明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5F7E4B0-E0D5-4DAB-B176-B1C4FEAF50B3}"/>
                  </a:ext>
                </a:extLst>
              </p:cNvPr>
              <p:cNvSpPr/>
              <p:nvPr/>
            </p:nvSpPr>
            <p:spPr>
              <a:xfrm>
                <a:off x="3313918" y="4157320"/>
                <a:ext cx="2335063" cy="836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5F7E4B0-E0D5-4DAB-B176-B1C4FEAF50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918" y="4157320"/>
                <a:ext cx="2335063" cy="836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C23C7E4-2D72-4300-8445-11CC302AF88B}"/>
                  </a:ext>
                </a:extLst>
              </p:cNvPr>
              <p:cNvSpPr txBox="1"/>
              <p:nvPr/>
            </p:nvSpPr>
            <p:spPr>
              <a:xfrm>
                <a:off x="602510" y="4910815"/>
                <a:ext cx="77244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为此，不妨设</a:t>
                </a:r>
                <a14:m>
                  <m:oMath xmlns:m="http://schemas.openxmlformats.org/officeDocument/2006/math">
                    <m:r>
                      <a:rPr lang="zh-CN" alt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𝒜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={1,⋯,ℓ}∪{1,⋯,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即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=0,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&lt;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0, 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&gt;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C23C7E4-2D72-4300-8445-11CC302AF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10" y="4910815"/>
                <a:ext cx="7724411" cy="830997"/>
              </a:xfrm>
              <a:prstGeom prst="rect">
                <a:avLst/>
              </a:prstGeom>
              <a:blipFill>
                <a:blip r:embed="rId8"/>
                <a:stretch>
                  <a:fillRect l="-1263" t="-8088" b="-6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AFBB075-BA0F-43D0-B055-35C52901683A}"/>
                  </a:ext>
                </a:extLst>
              </p:cNvPr>
              <p:cNvSpPr txBox="1"/>
              <p:nvPr/>
            </p:nvSpPr>
            <p:spPr>
              <a:xfrm>
                <a:off x="647527" y="5842352"/>
                <a:ext cx="77244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因为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处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LICQ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成立，所以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不妨设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ℓ+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AFBB075-BA0F-43D0-B055-35C529016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27" y="5842352"/>
                <a:ext cx="7724411" cy="461665"/>
              </a:xfrm>
              <a:prstGeom prst="rect">
                <a:avLst/>
              </a:prstGeom>
              <a:blipFill>
                <a:blip r:embed="rId9"/>
                <a:stretch>
                  <a:fillRect l="-1184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8848B83-C4CE-41A0-B5E3-632E4C996BF8}"/>
                  </a:ext>
                </a:extLst>
              </p:cNvPr>
              <p:cNvSpPr txBox="1"/>
              <p:nvPr/>
            </p:nvSpPr>
            <p:spPr>
              <a:xfrm>
                <a:off x="1436064" y="1299183"/>
                <a:ext cx="6319578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⋯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pt-B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ℐ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线性无关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8848B83-C4CE-41A0-B5E3-632E4C996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064" y="1299183"/>
                <a:ext cx="6319578" cy="461665"/>
              </a:xfrm>
              <a:prstGeom prst="rect">
                <a:avLst/>
              </a:prstGeom>
              <a:blipFill>
                <a:blip r:embed="rId10"/>
                <a:stretch>
                  <a:fillRect t="-14474" r="-193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DE3BF83-4F3C-4500-AB79-C86939353F25}"/>
                  </a:ext>
                </a:extLst>
              </p:cNvPr>
              <p:cNvSpPr txBox="1"/>
              <p:nvPr/>
            </p:nvSpPr>
            <p:spPr>
              <a:xfrm>
                <a:off x="541400" y="1781258"/>
                <a:ext cx="810890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称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处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线性无关约束品性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(linear impendence constraint quality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LICQ)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成立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DE3BF83-4F3C-4500-AB79-C86939353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0" y="1781258"/>
                <a:ext cx="8108907" cy="830997"/>
              </a:xfrm>
              <a:prstGeom prst="rect">
                <a:avLst/>
              </a:prstGeom>
              <a:blipFill>
                <a:blip r:embed="rId11"/>
                <a:stretch>
                  <a:fillRect l="-1203" t="-802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3662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072" y="178252"/>
            <a:ext cx="9020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线性无关约束品性</a:t>
            </a:r>
            <a:r>
              <a:rPr lang="en-US" altLang="zh-CN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40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18EA9D2-28E5-4A65-9A7C-0A6EA5561021}"/>
              </a:ext>
            </a:extLst>
          </p:cNvPr>
          <p:cNvSpPr txBox="1"/>
          <p:nvPr/>
        </p:nvSpPr>
        <p:spPr>
          <a:xfrm>
            <a:off x="497774" y="852672"/>
            <a:ext cx="1977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证明（续）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ABC099-AC56-4761-BF2B-AFE96CDFB42B}"/>
              </a:ext>
            </a:extLst>
          </p:cNvPr>
          <p:cNvSpPr txBox="1"/>
          <p:nvPr/>
        </p:nvSpPr>
        <p:spPr>
          <a:xfrm>
            <a:off x="1006159" y="1152508"/>
            <a:ext cx="2107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构造方程组：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DBEA8FD-E5C4-4889-923E-E0A41C85AC34}"/>
                  </a:ext>
                </a:extLst>
              </p:cNvPr>
              <p:cNvSpPr txBox="1"/>
              <p:nvPr/>
            </p:nvSpPr>
            <p:spPr>
              <a:xfrm>
                <a:off x="2923564" y="876182"/>
                <a:ext cx="4681568" cy="868379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𝜃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=0,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≤ℓ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𝜃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=0,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DBEA8FD-E5C4-4889-923E-E0A41C85A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564" y="876182"/>
                <a:ext cx="4681568" cy="868379"/>
              </a:xfrm>
              <a:prstGeom prst="rect">
                <a:avLst/>
              </a:prstGeom>
              <a:blipFill>
                <a:blip r:embed="rId4"/>
                <a:stretch>
                  <a:fillRect b="-6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88076B5-B32E-4489-AED9-2D044540CC98}"/>
                  </a:ext>
                </a:extLst>
              </p:cNvPr>
              <p:cNvSpPr txBox="1"/>
              <p:nvPr/>
            </p:nvSpPr>
            <p:spPr>
              <a:xfrm>
                <a:off x="607495" y="1854821"/>
                <a:ext cx="8126626" cy="1241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由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隐函数定理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，存在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的开邻域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𝜃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的开邻域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满足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just">
                  <a:lnSpc>
                    <a:spcPts val="3200"/>
                  </a:lnSpc>
                  <a:spcBef>
                    <a:spcPts val="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对任意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𝜃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该方程组有唯一解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，并且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just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(ii)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𝑥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𝜃</m:t>
                        </m:r>
                      </m:e>
                    </m:d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关于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连续可微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88076B5-B32E-4489-AED9-2D044540C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95" y="1854821"/>
                <a:ext cx="8126626" cy="1241365"/>
              </a:xfrm>
              <a:prstGeom prst="rect">
                <a:avLst/>
              </a:prstGeom>
              <a:blipFill>
                <a:blip r:embed="rId5"/>
                <a:stretch>
                  <a:fillRect l="-1200" t="-5392" b="-10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3EB082B-EF04-4D1F-A4C3-6418AEF868D1}"/>
                  </a:ext>
                </a:extLst>
              </p:cNvPr>
              <p:cNvSpPr txBox="1"/>
              <p:nvPr/>
            </p:nvSpPr>
            <p:spPr>
              <a:xfrm>
                <a:off x="1215184" y="3069990"/>
                <a:ext cx="2336296" cy="642740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d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d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𝜃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|</m:t>
                        </m:r>
                      </m:e>
                      <m:sub>
                        <m:r>
                          <a:rPr lang="zh-CN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𝜃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=0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3EB082B-EF04-4D1F-A4C3-6418AEF86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184" y="3069990"/>
                <a:ext cx="2336296" cy="642740"/>
              </a:xfrm>
              <a:prstGeom prst="rect">
                <a:avLst/>
              </a:prstGeom>
              <a:blipFill>
                <a:blip r:embed="rId6"/>
                <a:stretch>
                  <a:fillRect l="-3906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779390B-B2CF-4DA6-9E95-626701795551}"/>
                  </a:ext>
                </a:extLst>
              </p:cNvPr>
              <p:cNvSpPr txBox="1"/>
              <p:nvPr/>
            </p:nvSpPr>
            <p:spPr>
              <a:xfrm>
                <a:off x="668892" y="3707598"/>
                <a:ext cx="8307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𝑥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代入方程组，由隐函数求导法则和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LICQ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成立得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779390B-B2CF-4DA6-9E95-626701795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92" y="3707598"/>
                <a:ext cx="8307840" cy="461665"/>
              </a:xfrm>
              <a:prstGeom prst="rect">
                <a:avLst/>
              </a:prstGeom>
              <a:blipFill>
                <a:blip r:embed="rId7"/>
                <a:stretch>
                  <a:fillRect l="-1174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EE56586-71F2-452F-B132-35B6772A2B33}"/>
                  </a:ext>
                </a:extLst>
              </p:cNvPr>
              <p:cNvSpPr txBox="1"/>
              <p:nvPr/>
            </p:nvSpPr>
            <p:spPr>
              <a:xfrm>
                <a:off x="497774" y="4258829"/>
                <a:ext cx="78062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从而，取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EE56586-71F2-452F-B132-35B6772A2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74" y="4258829"/>
                <a:ext cx="7806215" cy="461665"/>
              </a:xfrm>
              <a:prstGeom prst="rect">
                <a:avLst/>
              </a:prstGeom>
              <a:blipFill>
                <a:blip r:embed="rId8"/>
                <a:stretch>
                  <a:fillRect l="-1250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71C30FC-50FA-4FEF-B7DD-3AE99F975378}"/>
                  </a:ext>
                </a:extLst>
              </p:cNvPr>
              <p:cNvSpPr txBox="1"/>
              <p:nvPr/>
            </p:nvSpPr>
            <p:spPr>
              <a:xfrm>
                <a:off x="668892" y="5971764"/>
                <a:ext cx="3148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从而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𝑑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Ω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71C30FC-50FA-4FEF-B7DD-3AE99F975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92" y="5971764"/>
                <a:ext cx="3148018" cy="461665"/>
              </a:xfrm>
              <a:prstGeom prst="rect">
                <a:avLst/>
              </a:prstGeom>
              <a:blipFill>
                <a:blip r:embed="rId9"/>
                <a:stretch>
                  <a:fillRect l="-3101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1E62714-30B3-4453-B663-3A296DE5D1D2}"/>
                  </a:ext>
                </a:extLst>
              </p:cNvPr>
              <p:cNvSpPr txBox="1"/>
              <p:nvPr/>
            </p:nvSpPr>
            <p:spPr>
              <a:xfrm>
                <a:off x="607495" y="4709339"/>
                <a:ext cx="81266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由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知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𝑥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满足方程组；进一步由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知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⊆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1E62714-30B3-4453-B663-3A296DE5D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95" y="4709339"/>
                <a:ext cx="8126626" cy="461665"/>
              </a:xfrm>
              <a:prstGeom prst="rect">
                <a:avLst/>
              </a:prstGeom>
              <a:blipFill>
                <a:blip r:embed="rId10"/>
                <a:stretch>
                  <a:fillRect l="-1200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219D2DDE-0B61-416D-8628-F711BFD2FC62}"/>
              </a:ext>
            </a:extLst>
          </p:cNvPr>
          <p:cNvGrpSpPr/>
          <p:nvPr/>
        </p:nvGrpSpPr>
        <p:grpSpPr>
          <a:xfrm>
            <a:off x="607495" y="5132605"/>
            <a:ext cx="6120455" cy="871457"/>
            <a:chOff x="817414" y="5192230"/>
            <a:chExt cx="6120455" cy="871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0FDD4571-1350-4A4B-A626-E0C1330A7B57}"/>
                    </a:ext>
                  </a:extLst>
                </p:cNvPr>
                <p:cNvSpPr/>
                <p:nvPr/>
              </p:nvSpPr>
              <p:spPr>
                <a:xfrm>
                  <a:off x="2293200" y="5192230"/>
                  <a:ext cx="4644669" cy="8714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altLang="zh-C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</m:acc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e>
                        </m:func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Arial" panose="020B0604020202020204" pitchFamily="34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</m:acc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e>
                        </m:func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0FDD4571-1350-4A4B-A626-E0C1330A7B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3200" y="5192230"/>
                  <a:ext cx="4644669" cy="87145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32DB3DD-46D5-445A-837B-144D1EFCE6A3}"/>
                </a:ext>
              </a:extLst>
            </p:cNvPr>
            <p:cNvSpPr txBox="1"/>
            <p:nvPr/>
          </p:nvSpPr>
          <p:spPr>
            <a:xfrm>
              <a:off x="817414" y="5429164"/>
              <a:ext cx="1488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由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(ii)</a:t>
              </a: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，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993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/>
      <p:bldP spid="2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072" y="178252"/>
            <a:ext cx="9020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线性约束品性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F5E9FF-9816-4067-AA60-345B9B370DB6}"/>
                  </a:ext>
                </a:extLst>
              </p:cNvPr>
              <p:cNvSpPr txBox="1"/>
              <p:nvPr/>
            </p:nvSpPr>
            <p:spPr>
              <a:xfrm>
                <a:off x="616402" y="1017029"/>
                <a:ext cx="83045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pt-B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处积极约束都是线性的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：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⋯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pt-B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ℐ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是线性函数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</a:t>
                </a:r>
              </a:p>
              <a:p>
                <a:pPr algn="just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称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处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线性约束品性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(linearity constraint quality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LCQ)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成立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F5E9FF-9816-4067-AA60-345B9B370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02" y="1017029"/>
                <a:ext cx="8304574" cy="1200329"/>
              </a:xfrm>
              <a:prstGeom prst="rect">
                <a:avLst/>
              </a:prstGeom>
              <a:blipFill>
                <a:blip r:embed="rId4"/>
                <a:stretch>
                  <a:fillRect l="-1101" t="-5584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B8BBC94-41FF-4F0A-9E01-7A403E01166A}"/>
                  </a:ext>
                </a:extLst>
              </p:cNvPr>
              <p:cNvSpPr txBox="1"/>
              <p:nvPr/>
            </p:nvSpPr>
            <p:spPr>
              <a:xfrm>
                <a:off x="513708" y="2533703"/>
                <a:ext cx="8149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命题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pt-B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处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LCQ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成立，那么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Ω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B8BBC94-41FF-4F0A-9E01-7A403E011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08" y="2533703"/>
                <a:ext cx="8149815" cy="461665"/>
              </a:xfrm>
              <a:prstGeom prst="rect">
                <a:avLst/>
              </a:prstGeom>
              <a:blipFill>
                <a:blip r:embed="rId5"/>
                <a:stretch>
                  <a:fillRect l="-75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1FE1C515-53C2-46B7-AC09-FAD38395B3F2}"/>
              </a:ext>
            </a:extLst>
          </p:cNvPr>
          <p:cNvGrpSpPr/>
          <p:nvPr/>
        </p:nvGrpSpPr>
        <p:grpSpPr>
          <a:xfrm>
            <a:off x="554616" y="3087621"/>
            <a:ext cx="8077409" cy="476432"/>
            <a:chOff x="554616" y="3087621"/>
            <a:chExt cx="8077409" cy="4764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DE3F9BF9-B5FD-4C09-B9DC-C7E26A16310D}"/>
                    </a:ext>
                  </a:extLst>
                </p:cNvPr>
                <p:cNvSpPr txBox="1"/>
                <p:nvPr/>
              </p:nvSpPr>
              <p:spPr>
                <a:xfrm>
                  <a:off x="1349951" y="3087621"/>
                  <a:ext cx="7282074" cy="47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ts val="3200"/>
                    </a:lnSpc>
                  </a:pP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任取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, </a:t>
                  </a: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DE3F9BF9-B5FD-4C09-B9DC-C7E26A163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951" y="3087621"/>
                  <a:ext cx="7282074" cy="476221"/>
                </a:xfrm>
                <a:prstGeom prst="rect">
                  <a:avLst/>
                </a:prstGeom>
                <a:blipFill>
                  <a:blip r:embed="rId6"/>
                  <a:stretch>
                    <a:fillRect l="-1255" t="-11392" b="-265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18EA9D2-28E5-4A65-9A7C-0A6EA5561021}"/>
                </a:ext>
              </a:extLst>
            </p:cNvPr>
            <p:cNvSpPr txBox="1"/>
            <p:nvPr/>
          </p:nvSpPr>
          <p:spPr>
            <a:xfrm>
              <a:off x="554616" y="3102388"/>
              <a:ext cx="993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 </a:t>
              </a:r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证明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5F7E4B0-E0D5-4DAB-B176-B1C4FEAF50B3}"/>
                  </a:ext>
                </a:extLst>
              </p:cNvPr>
              <p:cNvSpPr/>
              <p:nvPr/>
            </p:nvSpPr>
            <p:spPr>
              <a:xfrm>
                <a:off x="3406025" y="4543507"/>
                <a:ext cx="2335063" cy="836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5F7E4B0-E0D5-4DAB-B176-B1C4FEAF50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025" y="4543507"/>
                <a:ext cx="2335063" cy="836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C0E716B-0777-410F-A2CA-BF5F83714A78}"/>
                  </a:ext>
                </a:extLst>
              </p:cNvPr>
              <p:cNvSpPr txBox="1"/>
              <p:nvPr/>
            </p:nvSpPr>
            <p:spPr>
              <a:xfrm>
                <a:off x="981307" y="3574821"/>
                <a:ext cx="7746407" cy="530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32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pt-B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𝑡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，易见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是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正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标量序列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，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→0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; 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C0E716B-0777-410F-A2CA-BF5F83714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307" y="3574821"/>
                <a:ext cx="7746407" cy="530979"/>
              </a:xfrm>
              <a:prstGeom prst="rect">
                <a:avLst/>
              </a:prstGeom>
              <a:blipFill>
                <a:blip r:embed="rId8"/>
                <a:stretch>
                  <a:fillRect l="-1259" t="-15909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A22AA1F-E25B-4350-985B-28B9A5D62172}"/>
                  </a:ext>
                </a:extLst>
              </p:cNvPr>
              <p:cNvSpPr txBox="1"/>
              <p:nvPr/>
            </p:nvSpPr>
            <p:spPr>
              <a:xfrm>
                <a:off x="621196" y="5535839"/>
                <a:ext cx="785265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应用：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对只含线性约束的优化问题，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比如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线性规划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和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二次规划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Ω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自然成立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A22AA1F-E25B-4350-985B-28B9A5D62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96" y="5535839"/>
                <a:ext cx="7852653" cy="830997"/>
              </a:xfrm>
              <a:prstGeom prst="rect">
                <a:avLst/>
              </a:prstGeom>
              <a:blipFill>
                <a:blip r:embed="rId9"/>
                <a:stretch>
                  <a:fillRect l="-1242" t="-8088" r="-1165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3EBE15C-E64F-4F50-AF2D-4343B0627BBF}"/>
                  </a:ext>
                </a:extLst>
              </p:cNvPr>
              <p:cNvSpPr/>
              <p:nvPr/>
            </p:nvSpPr>
            <p:spPr>
              <a:xfrm>
                <a:off x="862703" y="4961923"/>
                <a:ext cx="21967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从而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𝑑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Ω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3EBE15C-E64F-4F50-AF2D-4343B0627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03" y="4961923"/>
                <a:ext cx="2196755" cy="461665"/>
              </a:xfrm>
              <a:prstGeom prst="rect">
                <a:avLst/>
              </a:prstGeom>
              <a:blipFill>
                <a:blip r:embed="rId10"/>
                <a:stretch>
                  <a:fillRect l="-4444" t="-14474" r="-638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2486550-DDCD-4A07-930E-6A5FC7CE9870}"/>
                  </a:ext>
                </a:extLst>
              </p:cNvPr>
              <p:cNvSpPr txBox="1"/>
              <p:nvPr/>
            </p:nvSpPr>
            <p:spPr>
              <a:xfrm>
                <a:off x="862703" y="4070272"/>
                <a:ext cx="7852653" cy="466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32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再由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的定义和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LCQ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成立，可验证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⊆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并且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2486550-DDCD-4A07-930E-6A5FC7CE9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03" y="4070272"/>
                <a:ext cx="7852653" cy="466859"/>
              </a:xfrm>
              <a:prstGeom prst="rect">
                <a:avLst/>
              </a:prstGeom>
              <a:blipFill>
                <a:blip r:embed="rId11"/>
                <a:stretch>
                  <a:fillRect l="-1242" t="-13158" r="-932" b="-3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8539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4" grpId="0"/>
      <p:bldP spid="22" grpId="0"/>
      <p:bldP spid="3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-135923" y="169267"/>
            <a:ext cx="9020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KKT</a:t>
            </a:r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条件的引入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C1F3CA0-FAF0-4CD9-B23A-8D8215BE5726}"/>
                  </a:ext>
                </a:extLst>
              </p:cNvPr>
              <p:cNvSpPr txBox="1"/>
              <p:nvPr/>
            </p:nvSpPr>
            <p:spPr>
              <a:xfrm>
                <a:off x="721156" y="877153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回顾几何最优性条件：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 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，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C1F3CA0-FAF0-4CD9-B23A-8D8215BE5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56" y="877153"/>
                <a:ext cx="7899400" cy="461665"/>
              </a:xfrm>
              <a:prstGeom prst="rect">
                <a:avLst/>
              </a:prstGeom>
              <a:blipFill>
                <a:blip r:embed="rId4"/>
                <a:stretch>
                  <a:fillRect l="-1003" t="-14474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1AB87C0-EA42-45DA-9D27-5CF4A209E8E1}"/>
                  </a:ext>
                </a:extLst>
              </p:cNvPr>
              <p:cNvSpPr/>
              <p:nvPr/>
            </p:nvSpPr>
            <p:spPr>
              <a:xfrm>
                <a:off x="993754" y="1464238"/>
                <a:ext cx="77334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(P)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的局部极小点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⟹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≥0   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Ω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1AB87C0-EA42-45DA-9D27-5CF4A209E8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54" y="1464238"/>
                <a:ext cx="7733488" cy="461665"/>
              </a:xfrm>
              <a:prstGeom prst="rect">
                <a:avLst/>
              </a:prstGeom>
              <a:blipFill>
                <a:blip r:embed="rId5"/>
                <a:stretch>
                  <a:fillRect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AF178E3-62A0-4E0E-A12C-32B16951D17F}"/>
                  </a:ext>
                </a:extLst>
              </p:cNvPr>
              <p:cNvSpPr txBox="1"/>
              <p:nvPr/>
            </p:nvSpPr>
            <p:spPr>
              <a:xfrm>
                <a:off x="671728" y="2792860"/>
                <a:ext cx="31308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引入约束规范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AF178E3-62A0-4E0E-A12C-32B16951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28" y="2792860"/>
                <a:ext cx="3130838" cy="461665"/>
              </a:xfrm>
              <a:prstGeom prst="rect">
                <a:avLst/>
              </a:prstGeom>
              <a:blipFill>
                <a:blip r:embed="rId6"/>
                <a:stretch>
                  <a:fillRect l="-2529" t="-14474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6FACDD2-F95A-43C2-AF57-25219625F1EB}"/>
                  </a:ext>
                </a:extLst>
              </p:cNvPr>
              <p:cNvSpPr txBox="1"/>
              <p:nvPr/>
            </p:nvSpPr>
            <p:spPr>
              <a:xfrm>
                <a:off x="1042396" y="3261655"/>
                <a:ext cx="4705840" cy="867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假设某种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CQ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成立，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Ω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6FACDD2-F95A-43C2-AF57-25219625F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96" y="3261655"/>
                <a:ext cx="4705840" cy="867417"/>
              </a:xfrm>
              <a:prstGeom prst="rect">
                <a:avLst/>
              </a:prstGeom>
              <a:blipFill>
                <a:blip r:embed="rId7"/>
                <a:stretch>
                  <a:fillRect l="-2073" t="-7746" r="-1943" b="-133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72EAF81E-97F5-4FE7-A585-2DF9496799AC}"/>
              </a:ext>
            </a:extLst>
          </p:cNvPr>
          <p:cNvGrpSpPr/>
          <p:nvPr/>
        </p:nvGrpSpPr>
        <p:grpSpPr>
          <a:xfrm>
            <a:off x="5668326" y="4180147"/>
            <a:ext cx="3383797" cy="2008356"/>
            <a:chOff x="5668326" y="4180147"/>
            <a:chExt cx="3383797" cy="2008356"/>
          </a:xfrm>
        </p:grpSpPr>
        <p:sp>
          <p:nvSpPr>
            <p:cNvPr id="3" name="箭头: 上下 2">
              <a:extLst>
                <a:ext uri="{FF2B5EF4-FFF2-40B4-BE49-F238E27FC236}">
                  <a16:creationId xmlns:a16="http://schemas.microsoft.com/office/drawing/2014/main" id="{4EC7B5DE-2179-4B39-9ED7-ACF4ADB9DDC4}"/>
                </a:ext>
              </a:extLst>
            </p:cNvPr>
            <p:cNvSpPr/>
            <p:nvPr/>
          </p:nvSpPr>
          <p:spPr bwMode="auto">
            <a:xfrm>
              <a:off x="6389960" y="4180147"/>
              <a:ext cx="247135" cy="649440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0857993C-34ED-425F-94FB-8C8A36769BD5}"/>
                </a:ext>
              </a:extLst>
            </p:cNvPr>
            <p:cNvGrpSpPr/>
            <p:nvPr/>
          </p:nvGrpSpPr>
          <p:grpSpPr>
            <a:xfrm>
              <a:off x="5668326" y="4952844"/>
              <a:ext cx="3383797" cy="1235659"/>
              <a:chOff x="5359406" y="4952844"/>
              <a:chExt cx="3383797" cy="12356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023ADD3F-6FC4-47BC-86F4-79A038F7B225}"/>
                      </a:ext>
                    </a:extLst>
                  </p:cNvPr>
                  <p:cNvSpPr txBox="1"/>
                  <p:nvPr/>
                </p:nvSpPr>
                <p:spPr>
                  <a:xfrm>
                    <a:off x="5359406" y="4952844"/>
                    <a:ext cx="3067904" cy="1235659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∇</m:t>
                                </m:r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&lt;0</m:t>
                                </m:r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              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∇</m:t>
                                </m:r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=0,</m:t>
                                </m:r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≤ ℓ  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∇</m:t>
                                </m:r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≤0,</m:t>
                                </m:r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pt-BR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∈</m:t>
                                </m:r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ℐ</m:t>
                                </m:r>
                                <m:d>
                                  <m:d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oMath>
                      </m:oMathPara>
                    </a14:m>
                    <a:endParaRPr lang="zh-CN" altLang="en-US" sz="2200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023ADD3F-6FC4-47BC-86F4-79A038F7B2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9406" y="4952844"/>
                    <a:ext cx="3067904" cy="123565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6B93610-E6AB-44C9-934A-75E76487C240}"/>
                  </a:ext>
                </a:extLst>
              </p:cNvPr>
              <p:cNvSpPr txBox="1"/>
              <p:nvPr/>
            </p:nvSpPr>
            <p:spPr>
              <a:xfrm>
                <a:off x="7628203" y="4961878"/>
                <a:ext cx="11150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22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无解！</a:t>
                </a:r>
              </a:p>
            </p:txBody>
          </p:sp>
        </p:grp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F5FA1EDE-3C79-43E8-9AE0-403BE0EBE154}"/>
              </a:ext>
            </a:extLst>
          </p:cNvPr>
          <p:cNvSpPr txBox="1"/>
          <p:nvPr/>
        </p:nvSpPr>
        <p:spPr>
          <a:xfrm>
            <a:off x="5828885" y="6236279"/>
            <a:ext cx="2660135" cy="4308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仍然不容易验证！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BFEBCA-8079-4C14-AF3D-716F9E16737D}"/>
              </a:ext>
            </a:extLst>
          </p:cNvPr>
          <p:cNvGrpSpPr/>
          <p:nvPr/>
        </p:nvGrpSpPr>
        <p:grpSpPr>
          <a:xfrm>
            <a:off x="2698591" y="1998541"/>
            <a:ext cx="5687125" cy="751645"/>
            <a:chOff x="2352906" y="2020843"/>
            <a:chExt cx="5834349" cy="7516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B10796C8-19AA-4A8A-B496-895EF408B1AB}"/>
                    </a:ext>
                  </a:extLst>
                </p:cNvPr>
                <p:cNvSpPr txBox="1"/>
                <p:nvPr/>
              </p:nvSpPr>
              <p:spPr>
                <a:xfrm>
                  <a:off x="2352906" y="2310823"/>
                  <a:ext cx="583434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: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&lt;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⋂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Ω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∅.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B10796C8-19AA-4A8A-B496-895EF408B1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2906" y="2310823"/>
                  <a:ext cx="5834349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箭头: 上下 27">
              <a:extLst>
                <a:ext uri="{FF2B5EF4-FFF2-40B4-BE49-F238E27FC236}">
                  <a16:creationId xmlns:a16="http://schemas.microsoft.com/office/drawing/2014/main" id="{9667EA0F-5DAA-495D-801E-C893B7C97CFE}"/>
                </a:ext>
              </a:extLst>
            </p:cNvPr>
            <p:cNvSpPr/>
            <p:nvPr/>
          </p:nvSpPr>
          <p:spPr bwMode="auto">
            <a:xfrm>
              <a:off x="6046484" y="2020843"/>
              <a:ext cx="168469" cy="336426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086A0C4-34B5-40FA-8417-562D1A232472}"/>
              </a:ext>
            </a:extLst>
          </p:cNvPr>
          <p:cNvGrpSpPr/>
          <p:nvPr/>
        </p:nvGrpSpPr>
        <p:grpSpPr>
          <a:xfrm>
            <a:off x="135923" y="4915773"/>
            <a:ext cx="5612312" cy="1242789"/>
            <a:chOff x="135923" y="4915773"/>
            <a:chExt cx="5612312" cy="124278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C201B7A-C1F1-406A-B2DB-08B76328DDF9}"/>
                </a:ext>
              </a:extLst>
            </p:cNvPr>
            <p:cNvGrpSpPr/>
            <p:nvPr/>
          </p:nvGrpSpPr>
          <p:grpSpPr>
            <a:xfrm>
              <a:off x="135923" y="4915773"/>
              <a:ext cx="5031545" cy="1242789"/>
              <a:chOff x="86495" y="4866345"/>
              <a:chExt cx="5031545" cy="12427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4E1FDFEE-27E0-49DA-B486-E4270C75C6F3}"/>
                      </a:ext>
                    </a:extLst>
                  </p:cNvPr>
                  <p:cNvSpPr txBox="1"/>
                  <p:nvPr/>
                </p:nvSpPr>
                <p:spPr>
                  <a:xfrm>
                    <a:off x="951467" y="4873475"/>
                    <a:ext cx="4166573" cy="12356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inimize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∇</m:t>
                                </m:r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            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subject</m:t>
                                </m:r>
                                <m:r>
                                  <a:rPr lang="en-US" altLang="zh-CN" sz="2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to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∇</m:t>
                                </m:r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=0</m:t>
                                </m:r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≤ ℓ     </m:t>
                                </m:r>
                              </m:e>
                            </m:mr>
                            <m:mr>
                              <m:e/>
                              <m:e>
                                <m:sSup>
                                  <m:sSup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∇</m:t>
                                </m:r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≤0,</m:t>
                                </m:r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pt-BR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∈</m:t>
                                </m:r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ℐ</m:t>
                                </m:r>
                                <m:d>
                                  <m:d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oMath>
                      </m:oMathPara>
                    </a14:m>
                    <a:endParaRPr lang="zh-CN" altLang="en-US" sz="2200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4E1FDFEE-27E0-49DA-B486-E4270C75C6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1467" y="4873475"/>
                    <a:ext cx="4166573" cy="123565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58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93238DB8-7274-4A1C-8074-3655B43A8A31}"/>
                      </a:ext>
                    </a:extLst>
                  </p:cNvPr>
                  <p:cNvSpPr txBox="1"/>
                  <p:nvPr/>
                </p:nvSpPr>
                <p:spPr>
                  <a:xfrm>
                    <a:off x="86495" y="4866345"/>
                    <a:ext cx="1065561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altLang="zh-CN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arg</m:t>
                          </m:r>
                        </m:oMath>
                      </m:oMathPara>
                    </a14:m>
                    <a:endParaRPr lang="zh-CN" altLang="en-US" sz="2200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93238DB8-7274-4A1C-8074-3655B43A8A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495" y="4866345"/>
                    <a:ext cx="1065561" cy="430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571" b="-1126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箭头: 左 13">
              <a:extLst>
                <a:ext uri="{FF2B5EF4-FFF2-40B4-BE49-F238E27FC236}">
                  <a16:creationId xmlns:a16="http://schemas.microsoft.com/office/drawing/2014/main" id="{3706BD37-5F62-4754-B963-99F3E101DC37}"/>
                </a:ext>
              </a:extLst>
            </p:cNvPr>
            <p:cNvSpPr/>
            <p:nvPr/>
          </p:nvSpPr>
          <p:spPr bwMode="auto">
            <a:xfrm>
              <a:off x="5155111" y="5392765"/>
              <a:ext cx="593124" cy="302834"/>
            </a:xfrm>
            <a:prstGeom prst="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4CBFE01-C738-4DCF-8AE4-457FB55FD1F3}"/>
              </a:ext>
            </a:extLst>
          </p:cNvPr>
          <p:cNvGrpSpPr/>
          <p:nvPr/>
        </p:nvGrpSpPr>
        <p:grpSpPr>
          <a:xfrm>
            <a:off x="4028844" y="3010827"/>
            <a:ext cx="4936739" cy="1203596"/>
            <a:chOff x="4028844" y="3010827"/>
            <a:chExt cx="4936739" cy="12035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78CEE716-7F37-4D39-8571-6EAF96C4DD53}"/>
                    </a:ext>
                  </a:extLst>
                </p:cNvPr>
                <p:cNvSpPr/>
                <p:nvPr/>
              </p:nvSpPr>
              <p:spPr>
                <a:xfrm>
                  <a:off x="4028844" y="3752758"/>
                  <a:ext cx="493673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: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&lt;0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⋂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∅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78CEE716-7F37-4D39-8571-6EAF96C4DD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844" y="3752758"/>
                  <a:ext cx="4936739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箭头: 下 11">
              <a:extLst>
                <a:ext uri="{FF2B5EF4-FFF2-40B4-BE49-F238E27FC236}">
                  <a16:creationId xmlns:a16="http://schemas.microsoft.com/office/drawing/2014/main" id="{3A4753B1-F8A8-4D3E-864C-909525F61F36}"/>
                </a:ext>
              </a:extLst>
            </p:cNvPr>
            <p:cNvSpPr/>
            <p:nvPr/>
          </p:nvSpPr>
          <p:spPr bwMode="auto">
            <a:xfrm>
              <a:off x="6302557" y="3010827"/>
              <a:ext cx="247135" cy="724905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953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072" y="338892"/>
            <a:ext cx="9020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从线性规划的最优性条件到</a:t>
            </a:r>
            <a:r>
              <a:rPr lang="en-US" altLang="zh-CN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KKT</a:t>
            </a:r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8CEE716-7F37-4D39-8571-6EAF96C4DD53}"/>
                  </a:ext>
                </a:extLst>
              </p:cNvPr>
              <p:cNvSpPr/>
              <p:nvPr/>
            </p:nvSpPr>
            <p:spPr>
              <a:xfrm>
                <a:off x="470459" y="1749407"/>
                <a:ext cx="35669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(P)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的局部极小点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⟹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8CEE716-7F37-4D39-8571-6EAF96C4DD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59" y="1749407"/>
                <a:ext cx="3566915" cy="461665"/>
              </a:xfrm>
              <a:prstGeom prst="rect">
                <a:avLst/>
              </a:prstGeom>
              <a:blipFill>
                <a:blip r:embed="rId4"/>
                <a:stretch>
                  <a:fillRect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C92BE3E-27B0-4AC0-BF8B-292E406E0A3C}"/>
                  </a:ext>
                </a:extLst>
              </p:cNvPr>
              <p:cNvSpPr/>
              <p:nvPr/>
            </p:nvSpPr>
            <p:spPr>
              <a:xfrm>
                <a:off x="568148" y="4216499"/>
                <a:ext cx="3379384" cy="831253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为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非积极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约束补充定义乘子：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∉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ℐ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C92BE3E-27B0-4AC0-BF8B-292E406E0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48" y="4216499"/>
                <a:ext cx="3379384" cy="831253"/>
              </a:xfrm>
              <a:prstGeom prst="rect">
                <a:avLst/>
              </a:prstGeom>
              <a:blipFill>
                <a:blip r:embed="rId5"/>
                <a:stretch>
                  <a:fillRect l="-2703" t="-5882" b="-13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B544388B-F6BA-4033-A63D-74C96B57686A}"/>
              </a:ext>
            </a:extLst>
          </p:cNvPr>
          <p:cNvGrpSpPr/>
          <p:nvPr/>
        </p:nvGrpSpPr>
        <p:grpSpPr>
          <a:xfrm>
            <a:off x="1661531" y="4170239"/>
            <a:ext cx="6868816" cy="2312052"/>
            <a:chOff x="2050319" y="4170239"/>
            <a:chExt cx="6587647" cy="231205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C0C70A3-097E-432F-8960-DE932B20D06A}"/>
                </a:ext>
              </a:extLst>
            </p:cNvPr>
            <p:cNvGrpSpPr/>
            <p:nvPr/>
          </p:nvGrpSpPr>
          <p:grpSpPr>
            <a:xfrm>
              <a:off x="2050319" y="4170239"/>
              <a:ext cx="6587647" cy="2276802"/>
              <a:chOff x="2050319" y="4170239"/>
              <a:chExt cx="6587647" cy="2276802"/>
            </a:xfrm>
          </p:grpSpPr>
          <p:sp>
            <p:nvSpPr>
              <p:cNvPr id="37" name="箭头: 上下 36">
                <a:extLst>
                  <a:ext uri="{FF2B5EF4-FFF2-40B4-BE49-F238E27FC236}">
                    <a16:creationId xmlns:a16="http://schemas.microsoft.com/office/drawing/2014/main" id="{76F9A18C-D602-40EC-90AE-2D4DD1DE55A7}"/>
                  </a:ext>
                </a:extLst>
              </p:cNvPr>
              <p:cNvSpPr/>
              <p:nvPr/>
            </p:nvSpPr>
            <p:spPr bwMode="auto">
              <a:xfrm>
                <a:off x="5610582" y="4170239"/>
                <a:ext cx="209451" cy="585427"/>
              </a:xfrm>
              <a:prstGeom prst="upDown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rgbClr val="000066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4E65ED22-2250-4D6D-89CF-F5A5F64959B2}"/>
                      </a:ext>
                    </a:extLst>
                  </p:cNvPr>
                  <p:cNvSpPr/>
                  <p:nvPr/>
                </p:nvSpPr>
                <p:spPr>
                  <a:xfrm>
                    <a:off x="3990987" y="4754222"/>
                    <a:ext cx="4646979" cy="50372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存在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≥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 ℓ </m:t>
                        </m:r>
                      </m:oMath>
                    </a14:m>
                    <a:r>
                      <a: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使得</a:t>
                    </a:r>
                  </a:p>
                </p:txBody>
              </p:sp>
            </mc:Choice>
            <mc:Fallback xmlns=""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4E65ED22-2250-4D6D-89CF-F5A5F64959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0987" y="4754222"/>
                    <a:ext cx="4646979" cy="50372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887" t="-13253" b="-1445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22301E5F-F0E2-4B2D-9F92-032334FF9B66}"/>
                      </a:ext>
                    </a:extLst>
                  </p:cNvPr>
                  <p:cNvSpPr txBox="1"/>
                  <p:nvPr/>
                </p:nvSpPr>
                <p:spPr>
                  <a:xfrm>
                    <a:off x="2050319" y="5118718"/>
                    <a:ext cx="6409062" cy="9040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ℓ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nary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oMath>
                      </m:oMathPara>
                    </a14:m>
                    <a:endPara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22301E5F-F0E2-4B2D-9F92-032334FF9B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0319" y="5118718"/>
                    <a:ext cx="6409062" cy="9040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矩形 39">
                    <a:extLst>
                      <a:ext uri="{FF2B5EF4-FFF2-40B4-BE49-F238E27FC236}">
                        <a16:creationId xmlns:a16="http://schemas.microsoft.com/office/drawing/2014/main" id="{B62E2994-EE2C-41B1-BF92-A27B44AA9D67}"/>
                      </a:ext>
                    </a:extLst>
                  </p:cNvPr>
                  <p:cNvSpPr/>
                  <p:nvPr/>
                </p:nvSpPr>
                <p:spPr>
                  <a:xfrm>
                    <a:off x="5651498" y="5985120"/>
                    <a:ext cx="2807884" cy="4619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=0,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≤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0" name="矩形 39">
                    <a:extLst>
                      <a:ext uri="{FF2B5EF4-FFF2-40B4-BE49-F238E27FC236}">
                        <a16:creationId xmlns:a16="http://schemas.microsoft.com/office/drawing/2014/main" id="{B62E2994-EE2C-41B1-BF92-A27B44AA9D6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51498" y="5985120"/>
                    <a:ext cx="2807884" cy="46192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F982500-C515-4945-953D-65137D2BF4E9}"/>
                </a:ext>
              </a:extLst>
            </p:cNvPr>
            <p:cNvSpPr/>
            <p:nvPr/>
          </p:nvSpPr>
          <p:spPr>
            <a:xfrm>
              <a:off x="3323383" y="6020626"/>
              <a:ext cx="2332544" cy="46166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互补松弛</a:t>
              </a: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条件：</a:t>
              </a:r>
              <a:endParaRPr lang="zh-CN" altLang="en-US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A39B92D-CC73-4531-886B-BCAF55E449E3}"/>
              </a:ext>
            </a:extLst>
          </p:cNvPr>
          <p:cNvGrpSpPr/>
          <p:nvPr/>
        </p:nvGrpSpPr>
        <p:grpSpPr>
          <a:xfrm>
            <a:off x="3498099" y="1534869"/>
            <a:ext cx="5143056" cy="1346727"/>
            <a:chOff x="-25016" y="4832892"/>
            <a:chExt cx="5143056" cy="1346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E265761D-FD6B-48E2-91D1-49A913941828}"/>
                    </a:ext>
                  </a:extLst>
                </p:cNvPr>
                <p:cNvSpPr txBox="1"/>
                <p:nvPr/>
              </p:nvSpPr>
              <p:spPr>
                <a:xfrm>
                  <a:off x="951467" y="4840022"/>
                  <a:ext cx="4166573" cy="13395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inimize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∇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                  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subject</m:t>
                              </m:r>
                              <m: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to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=0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≤ ℓ     </m:t>
                              </m:r>
                            </m:e>
                          </m:mr>
                          <m:mr>
                            <m:e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≤0,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pt-B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ℐ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E265761D-FD6B-48E2-91D1-49A9139418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467" y="4840022"/>
                  <a:ext cx="4166573" cy="1339597"/>
                </a:xfrm>
                <a:prstGeom prst="rect">
                  <a:avLst/>
                </a:prstGeom>
                <a:blipFill>
                  <a:blip r:embed="rId14"/>
                  <a:stretch>
                    <a:fillRect r="-150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37192501-37EF-4E01-AF45-8A9D99DE9330}"/>
                    </a:ext>
                  </a:extLst>
                </p:cNvPr>
                <p:cNvSpPr txBox="1"/>
                <p:nvPr/>
              </p:nvSpPr>
              <p:spPr>
                <a:xfrm>
                  <a:off x="-25016" y="4832892"/>
                  <a:ext cx="11965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arg</m:t>
                        </m:r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37192501-37EF-4E01-AF45-8A9D99DE93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5016" y="4832892"/>
                  <a:ext cx="1196571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D782988-B426-4C1D-9DED-DE3F02203595}"/>
              </a:ext>
            </a:extLst>
          </p:cNvPr>
          <p:cNvGrpSpPr/>
          <p:nvPr/>
        </p:nvGrpSpPr>
        <p:grpSpPr>
          <a:xfrm>
            <a:off x="731104" y="1056647"/>
            <a:ext cx="7899400" cy="791430"/>
            <a:chOff x="664198" y="1056647"/>
            <a:chExt cx="7899400" cy="7914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2AF178E3-62A0-4E0E-A12C-32B16951D17F}"/>
                    </a:ext>
                  </a:extLst>
                </p:cNvPr>
                <p:cNvSpPr txBox="1"/>
                <p:nvPr/>
              </p:nvSpPr>
              <p:spPr>
                <a:xfrm>
                  <a:off x="664198" y="1056647"/>
                  <a:ext cx="7899400" cy="498085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设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假设某种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CQ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成立</m:t>
                      </m:r>
                      <m:r>
                        <a:rPr lang="zh-CN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，</m:t>
                      </m:r>
                      <m:r>
                        <a:rPr lang="zh-CN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从而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Ω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2AF178E3-62A0-4E0E-A12C-32B16951D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198" y="1056647"/>
                  <a:ext cx="7899400" cy="498085"/>
                </a:xfrm>
                <a:prstGeom prst="rect">
                  <a:avLst/>
                </a:prstGeom>
                <a:blipFill>
                  <a:blip r:embed="rId18"/>
                  <a:stretch>
                    <a:fillRect l="-1235" t="-13415" b="-207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箭头: 下 9">
              <a:extLst>
                <a:ext uri="{FF2B5EF4-FFF2-40B4-BE49-F238E27FC236}">
                  <a16:creationId xmlns:a16="http://schemas.microsoft.com/office/drawing/2014/main" id="{83DDB0B8-ABFE-48E5-A9F9-F26445F5E3BE}"/>
                </a:ext>
              </a:extLst>
            </p:cNvPr>
            <p:cNvSpPr/>
            <p:nvPr/>
          </p:nvSpPr>
          <p:spPr bwMode="auto">
            <a:xfrm>
              <a:off x="3345366" y="1520812"/>
              <a:ext cx="175035" cy="327265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DA08568-E158-4D75-ACE6-C1A03121C657}"/>
              </a:ext>
            </a:extLst>
          </p:cNvPr>
          <p:cNvGrpSpPr/>
          <p:nvPr/>
        </p:nvGrpSpPr>
        <p:grpSpPr>
          <a:xfrm>
            <a:off x="1215483" y="2466642"/>
            <a:ext cx="7087617" cy="2168216"/>
            <a:chOff x="1215483" y="2466642"/>
            <a:chExt cx="7087617" cy="2168216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691AAA3C-9684-49BE-8EF4-4D85A5882340}"/>
                </a:ext>
              </a:extLst>
            </p:cNvPr>
            <p:cNvGrpSpPr/>
            <p:nvPr/>
          </p:nvGrpSpPr>
          <p:grpSpPr>
            <a:xfrm>
              <a:off x="1215483" y="3049691"/>
              <a:ext cx="7087617" cy="1585167"/>
              <a:chOff x="1776381" y="3105446"/>
              <a:chExt cx="6537870" cy="15851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574DAB37-8BD2-49A9-AFF3-143F8124C315}"/>
                      </a:ext>
                    </a:extLst>
                  </p:cNvPr>
                  <p:cNvSpPr/>
                  <p:nvPr/>
                </p:nvSpPr>
                <p:spPr>
                  <a:xfrm>
                    <a:off x="3412272" y="3105446"/>
                    <a:ext cx="4877265" cy="50372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存在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pt-B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ℐ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 ℓ </m:t>
                        </m:r>
                      </m:oMath>
                    </a14:m>
                    <a:r>
                      <a: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使得</a:t>
                    </a:r>
                  </a:p>
                </p:txBody>
              </p:sp>
            </mc:Choice>
            <mc:Fallback xmlns=""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574DAB37-8BD2-49A9-AFF3-143F8124C3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2272" y="3105446"/>
                    <a:ext cx="4877265" cy="50372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728" t="-13253" b="-1445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195A348E-0DB5-4934-855A-B87B55FD0ED8}"/>
                      </a:ext>
                    </a:extLst>
                  </p:cNvPr>
                  <p:cNvSpPr txBox="1"/>
                  <p:nvPr/>
                </p:nvSpPr>
                <p:spPr>
                  <a:xfrm>
                    <a:off x="1776381" y="3415199"/>
                    <a:ext cx="6537870" cy="12754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ℓ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nary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pt-B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ℐ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oMath>
                      </m:oMathPara>
                    </a14:m>
                    <a:endParaRPr lang="zh-CN" altLang="en-US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195A348E-0DB5-4934-855A-B87B55FD0E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6381" y="3415199"/>
                    <a:ext cx="6537870" cy="127541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箭头: 上下 2">
              <a:extLst>
                <a:ext uri="{FF2B5EF4-FFF2-40B4-BE49-F238E27FC236}">
                  <a16:creationId xmlns:a16="http://schemas.microsoft.com/office/drawing/2014/main" id="{B9B70E98-83B9-4050-909A-B66D68649351}"/>
                </a:ext>
              </a:extLst>
            </p:cNvPr>
            <p:cNvSpPr/>
            <p:nvPr/>
          </p:nvSpPr>
          <p:spPr bwMode="auto">
            <a:xfrm flipH="1">
              <a:off x="5132205" y="2466642"/>
              <a:ext cx="280053" cy="649868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640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072" y="104112"/>
            <a:ext cx="9020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err="1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Karush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-Kuhn-Tucker(KKT)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AF178E3-62A0-4E0E-A12C-32B16951D17F}"/>
                  </a:ext>
                </a:extLst>
              </p:cNvPr>
              <p:cNvSpPr txBox="1"/>
              <p:nvPr/>
            </p:nvSpPr>
            <p:spPr>
              <a:xfrm>
                <a:off x="622300" y="720430"/>
                <a:ext cx="7899400" cy="909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定理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一阶必要条件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(P)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的局部极小点并且在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LICQ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或者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LCQ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成立，那么存在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满足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AF178E3-62A0-4E0E-A12C-32B16951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720430"/>
                <a:ext cx="7899400" cy="909480"/>
              </a:xfrm>
              <a:prstGeom prst="rect">
                <a:avLst/>
              </a:prstGeom>
              <a:blipFill>
                <a:blip r:embed="rId4"/>
                <a:stretch>
                  <a:fillRect l="-1157" t="-7383" r="-1235" b="-10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2301E5F-F0E2-4B2D-9F92-032334FF9B66}"/>
                  </a:ext>
                </a:extLst>
              </p:cNvPr>
              <p:cNvSpPr txBox="1"/>
              <p:nvPr/>
            </p:nvSpPr>
            <p:spPr>
              <a:xfrm>
                <a:off x="708798" y="1573844"/>
                <a:ext cx="6754679" cy="90409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ℓ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2301E5F-F0E2-4B2D-9F92-032334FF9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98" y="1573844"/>
                <a:ext cx="6754679" cy="9040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FAE6BE09-15C7-41D8-B938-BC49EE6C7013}"/>
              </a:ext>
            </a:extLst>
          </p:cNvPr>
          <p:cNvGrpSpPr/>
          <p:nvPr/>
        </p:nvGrpSpPr>
        <p:grpSpPr>
          <a:xfrm>
            <a:off x="1851105" y="3857319"/>
            <a:ext cx="5546676" cy="465740"/>
            <a:chOff x="1956288" y="4120730"/>
            <a:chExt cx="5546676" cy="4657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B62E2994-EE2C-41B1-BF92-A27B44AA9D67}"/>
                    </a:ext>
                  </a:extLst>
                </p:cNvPr>
                <p:cNvSpPr/>
                <p:nvPr/>
              </p:nvSpPr>
              <p:spPr>
                <a:xfrm>
                  <a:off x="4501117" y="4124549"/>
                  <a:ext cx="3001847" cy="46192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=0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，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B62E2994-EE2C-41B1-BF92-A27B44AA9D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1117" y="4124549"/>
                  <a:ext cx="3001847" cy="461921"/>
                </a:xfrm>
                <a:prstGeom prst="rect">
                  <a:avLst/>
                </a:prstGeom>
                <a:blipFill>
                  <a:blip r:embed="rId6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F982500-C515-4945-953D-65137D2BF4E9}"/>
                </a:ext>
              </a:extLst>
            </p:cNvPr>
            <p:cNvSpPr/>
            <p:nvPr/>
          </p:nvSpPr>
          <p:spPr>
            <a:xfrm>
              <a:off x="1956288" y="4120730"/>
              <a:ext cx="2569184" cy="46166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互补松弛条件：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8879535-FDC0-402B-A20C-2441BE4CC23C}"/>
                  </a:ext>
                </a:extLst>
              </p:cNvPr>
              <p:cNvSpPr txBox="1"/>
              <p:nvPr/>
            </p:nvSpPr>
            <p:spPr>
              <a:xfrm>
                <a:off x="5131022" y="2441626"/>
                <a:ext cx="2332455" cy="461921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74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≥0</m:t>
                      </m:r>
                      <m:r>
                        <a:rPr lang="zh-CN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，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8879535-FDC0-402B-A20C-2441BE4CC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022" y="2441626"/>
                <a:ext cx="2332455" cy="461921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9FC6B10A-7188-402E-B19C-EC9D0FE6D6FA}"/>
              </a:ext>
            </a:extLst>
          </p:cNvPr>
          <p:cNvGrpSpPr/>
          <p:nvPr/>
        </p:nvGrpSpPr>
        <p:grpSpPr>
          <a:xfrm>
            <a:off x="2375214" y="2896871"/>
            <a:ext cx="4983691" cy="946021"/>
            <a:chOff x="3070533" y="3063839"/>
            <a:chExt cx="4578299" cy="946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91E1EB00-E5BB-4C94-B83C-AADD06C3B7CE}"/>
                    </a:ext>
                  </a:extLst>
                </p:cNvPr>
                <p:cNvSpPr txBox="1"/>
                <p:nvPr/>
              </p:nvSpPr>
              <p:spPr>
                <a:xfrm>
                  <a:off x="4926914" y="3063839"/>
                  <a:ext cx="2684848" cy="491417"/>
                </a:xfrm>
                <a:prstGeom prst="rect">
                  <a:avLst/>
                </a:prstGeom>
                <a:gradFill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46000">
                      <a:schemeClr val="accent3">
                        <a:lumMod val="95000"/>
                        <a:lumOff val="5000"/>
                      </a:schemeClr>
                    </a:gs>
                    <a:gs pos="100000">
                      <a:schemeClr val="accent3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</a:gradFill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=0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，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 ℓ</m:t>
                        </m:r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91E1EB00-E5BB-4C94-B83C-AADD06C3B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6914" y="3063839"/>
                  <a:ext cx="2684848" cy="491417"/>
                </a:xfrm>
                <a:prstGeom prst="rect">
                  <a:avLst/>
                </a:prstGeom>
                <a:blipFill>
                  <a:blip r:embed="rId8"/>
                  <a:stretch>
                    <a:fillRect r="-625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B8B2EBE4-41E5-4972-9EB0-B3E4463AD486}"/>
                    </a:ext>
                  </a:extLst>
                </p:cNvPr>
                <p:cNvSpPr txBox="1"/>
                <p:nvPr/>
              </p:nvSpPr>
              <p:spPr>
                <a:xfrm>
                  <a:off x="4926914" y="3548195"/>
                  <a:ext cx="2721918" cy="461665"/>
                </a:xfrm>
                <a:prstGeom prst="rect">
                  <a:avLst/>
                </a:prstGeom>
                <a:gradFill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46000">
                      <a:schemeClr val="accent3">
                        <a:lumMod val="95000"/>
                        <a:lumOff val="5000"/>
                      </a:schemeClr>
                    </a:gs>
                    <a:gs pos="100000">
                      <a:schemeClr val="accent3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</a:gradFill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，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B8B2EBE4-41E5-4972-9EB0-B3E4463AD4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6914" y="3548195"/>
                  <a:ext cx="2721918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B1A8F5A-2961-4FB0-B24B-2C0B56FBECBA}"/>
                </a:ext>
              </a:extLst>
            </p:cNvPr>
            <p:cNvSpPr/>
            <p:nvPr/>
          </p:nvSpPr>
          <p:spPr>
            <a:xfrm>
              <a:off x="3070533" y="3109374"/>
              <a:ext cx="1866354" cy="830997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原始可行性：</a:t>
              </a:r>
              <a:endParaRPr lang="zh-CN" altLang="en-US" dirty="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83177E7-12BA-4DE4-B211-73A47314E86A}"/>
              </a:ext>
            </a:extLst>
          </p:cNvPr>
          <p:cNvSpPr txBox="1"/>
          <p:nvPr/>
        </p:nvSpPr>
        <p:spPr>
          <a:xfrm>
            <a:off x="7444496" y="1621543"/>
            <a:ext cx="1161538" cy="83099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对偶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可行性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4AA0CF0-9B82-454B-9587-9707205CD49E}"/>
                  </a:ext>
                </a:extLst>
              </p:cNvPr>
              <p:cNvSpPr txBox="1"/>
              <p:nvPr/>
            </p:nvSpPr>
            <p:spPr>
              <a:xfrm>
                <a:off x="733516" y="4321767"/>
                <a:ext cx="7676970" cy="839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称满足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KKT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条件的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sSubSup>
                      <m:sSub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/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/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KKT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对，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是问题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(P)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KKT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点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对应的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Lagrange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乘子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4AA0CF0-9B82-454B-9587-9707205CD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16" y="4321767"/>
                <a:ext cx="7676970" cy="839140"/>
              </a:xfrm>
              <a:prstGeom prst="rect">
                <a:avLst/>
              </a:prstGeom>
              <a:blipFill>
                <a:blip r:embed="rId10"/>
                <a:stretch>
                  <a:fillRect l="-1032" t="-8696" r="-1190" b="-15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D151D3F-5F45-446E-95B8-F12035C8E8E5}"/>
                  </a:ext>
                </a:extLst>
              </p:cNvPr>
              <p:cNvSpPr txBox="1"/>
              <p:nvPr/>
            </p:nvSpPr>
            <p:spPr>
              <a:xfrm>
                <a:off x="722363" y="5084734"/>
                <a:ext cx="7788186" cy="831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当对每个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中仅有一个等于零时，称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严格互补松弛条件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成立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D151D3F-5F45-446E-95B8-F12035C8E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63" y="5084734"/>
                <a:ext cx="7788186" cy="831253"/>
              </a:xfrm>
              <a:prstGeom prst="rect">
                <a:avLst/>
              </a:prstGeom>
              <a:blipFill>
                <a:blip r:embed="rId11"/>
                <a:stretch>
                  <a:fillRect l="-1017" t="-8824" r="-1174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D4A6CD8-CFE1-44A1-9A6C-288CF7FF53C9}"/>
                  </a:ext>
                </a:extLst>
              </p:cNvPr>
              <p:cNvSpPr txBox="1"/>
              <p:nvPr/>
            </p:nvSpPr>
            <p:spPr>
              <a:xfrm>
                <a:off x="721157" y="5826170"/>
                <a:ext cx="789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LICQ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成立时，与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对应的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Lagrange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乘子唯一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D4A6CD8-CFE1-44A1-9A6C-288CF7FF5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57" y="5826170"/>
                <a:ext cx="7899400" cy="461665"/>
              </a:xfrm>
              <a:prstGeom prst="rect">
                <a:avLst/>
              </a:prstGeom>
              <a:blipFill>
                <a:blip r:embed="rId12"/>
                <a:stretch>
                  <a:fillRect l="-1003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DCE8D3C4-6395-4798-8878-74679693D4E5}"/>
              </a:ext>
            </a:extLst>
          </p:cNvPr>
          <p:cNvSpPr txBox="1"/>
          <p:nvPr/>
        </p:nvSpPr>
        <p:spPr>
          <a:xfrm>
            <a:off x="721157" y="6177301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CQ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不成立，局部极小点不一定是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KKT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点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270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819150" y="215282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一阶条件</a:t>
            </a:r>
            <a:r>
              <a:rPr lang="en-US" altLang="zh-CN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——</a:t>
            </a:r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例</a:t>
            </a:r>
            <a:endParaRPr lang="en-US" altLang="zh-CN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大黑体"/>
            </a:endParaRPr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062038"/>
            <a:ext cx="4375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5" y="2119313"/>
            <a:ext cx="43434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C6C707FA-24E9-4912-ACE5-81396A46D8C2}"/>
              </a:ext>
            </a:extLst>
          </p:cNvPr>
          <p:cNvGrpSpPr/>
          <p:nvPr/>
        </p:nvGrpSpPr>
        <p:grpSpPr>
          <a:xfrm>
            <a:off x="4659447" y="3230222"/>
            <a:ext cx="3751263" cy="2733675"/>
            <a:chOff x="4659447" y="3230222"/>
            <a:chExt cx="3751263" cy="273367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058" name="Object 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19366303"/>
                    </p:ext>
                  </p:extLst>
                </p:nvPr>
              </p:nvGraphicFramePr>
              <p:xfrm>
                <a:off x="4659447" y="3230222"/>
                <a:ext cx="3751263" cy="27336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458" name="Visio" r:id="rId5" imgW="2018995" imgH="1471493" progId="Visio.Drawing.11">
                        <p:embed/>
                      </p:oleObj>
                    </mc:Choice>
                    <mc:Fallback>
                      <p:oleObj name="Visio" r:id="rId5" imgW="2018995" imgH="1471493" progId="Visio.Drawing.11">
                        <p:embed/>
                        <p:pic>
                          <p:nvPicPr>
                            <p:cNvPr id="2058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59447" y="3230222"/>
                              <a:ext cx="3751263" cy="27336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058" name="Object 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19366303"/>
                    </p:ext>
                  </p:extLst>
                </p:nvPr>
              </p:nvGraphicFramePr>
              <p:xfrm>
                <a:off x="4659447" y="3230222"/>
                <a:ext cx="3751263" cy="27336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62" name="Visio" r:id="rId7" imgW="2018995" imgH="1471493" progId="Visio.Drawing.11">
                        <p:embed/>
                      </p:oleObj>
                    </mc:Choice>
                    <mc:Fallback>
                      <p:oleObj name="Visio" r:id="rId7" imgW="2018995" imgH="1471493" progId="Visio.Drawing.11">
                        <p:embed/>
                        <p:pic>
                          <p:nvPicPr>
                            <p:cNvPr id="2058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59447" y="3230222"/>
                              <a:ext cx="3751263" cy="27336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487D088-2B45-4391-A606-65E63818607F}"/>
                    </a:ext>
                  </a:extLst>
                </p:cNvPr>
                <p:cNvSpPr txBox="1"/>
                <p:nvPr/>
              </p:nvSpPr>
              <p:spPr>
                <a:xfrm flipH="1">
                  <a:off x="5416324" y="3288410"/>
                  <a:ext cx="767470" cy="43088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sz="2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2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487D088-2B45-4391-A606-65E6381860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16324" y="3288410"/>
                  <a:ext cx="767470" cy="430887"/>
                </a:xfrm>
                <a:prstGeom prst="rect">
                  <a:avLst/>
                </a:prstGeom>
                <a:blipFill>
                  <a:blip r:embed="rId9"/>
                  <a:stretch>
                    <a:fillRect b="-1126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5E185CCD-C5CB-4548-ABAF-B8588B09ECF9}"/>
              </a:ext>
            </a:extLst>
          </p:cNvPr>
          <p:cNvSpPr txBox="1"/>
          <p:nvPr/>
        </p:nvSpPr>
        <p:spPr>
          <a:xfrm>
            <a:off x="5860984" y="4042883"/>
            <a:ext cx="355693" cy="751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F69C212-EFB2-478F-9A4C-E6BDC11895D8}"/>
              </a:ext>
            </a:extLst>
          </p:cNvPr>
          <p:cNvSpPr txBox="1"/>
          <p:nvPr/>
        </p:nvSpPr>
        <p:spPr>
          <a:xfrm rot="20015436">
            <a:off x="6583789" y="4998776"/>
            <a:ext cx="86318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endParaRPr lang="zh-CN" altLang="en-US" sz="2200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02C3C72-627B-4907-B68C-AD2D02642847}"/>
              </a:ext>
            </a:extLst>
          </p:cNvPr>
          <p:cNvGrpSpPr/>
          <p:nvPr/>
        </p:nvGrpSpPr>
        <p:grpSpPr>
          <a:xfrm>
            <a:off x="434882" y="2579367"/>
            <a:ext cx="3990975" cy="3557587"/>
            <a:chOff x="535241" y="2579367"/>
            <a:chExt cx="3990975" cy="3557587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1" name="Object 8">
                  <a:extLst>
                    <a:ext uri="{FF2B5EF4-FFF2-40B4-BE49-F238E27FC236}">
                      <a16:creationId xmlns:a16="http://schemas.microsoft.com/office/drawing/2014/main" id="{7B1D2D80-B603-43E4-86FD-83B61FD414C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65776755"/>
                    </p:ext>
                  </p:extLst>
                </p:nvPr>
              </p:nvGraphicFramePr>
              <p:xfrm>
                <a:off x="695579" y="2579367"/>
                <a:ext cx="3830637" cy="355758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459" name="Visio" r:id="rId10" imgW="2231624" imgH="2072965" progId="Visio.Drawing.11">
                        <p:embed/>
                      </p:oleObj>
                    </mc:Choice>
                    <mc:Fallback>
                      <p:oleObj name="Visio" r:id="rId10" imgW="2231624" imgH="2072965" progId="Visio.Drawing.11">
                        <p:embed/>
                        <p:pic>
                          <p:nvPicPr>
                            <p:cNvPr id="2056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95579" y="2579367"/>
                              <a:ext cx="3830637" cy="355758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1" name="Object 8">
                  <a:extLst>
                    <a:ext uri="{FF2B5EF4-FFF2-40B4-BE49-F238E27FC236}">
                      <a16:creationId xmlns:a16="http://schemas.microsoft.com/office/drawing/2014/main" id="{7B1D2D80-B603-43E4-86FD-83B61FD414C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65776755"/>
                    </p:ext>
                  </p:extLst>
                </p:nvPr>
              </p:nvGraphicFramePr>
              <p:xfrm>
                <a:off x="695579" y="2579367"/>
                <a:ext cx="3830637" cy="355758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363" name="Visio" r:id="rId12" imgW="2231624" imgH="2072965" progId="Visio.Drawing.11">
                        <p:embed/>
                      </p:oleObj>
                    </mc:Choice>
                    <mc:Fallback>
                      <p:oleObj name="Visio" r:id="rId12" imgW="2231624" imgH="2072965" progId="Visio.Drawing.11">
                        <p:embed/>
                        <p:pic>
                          <p:nvPicPr>
                            <p:cNvPr id="2056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95579" y="2579367"/>
                              <a:ext cx="3830637" cy="355758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063491DB-073E-49E5-A214-DA7AA018D7E7}"/>
                </a:ext>
              </a:extLst>
            </p:cNvPr>
            <p:cNvGrpSpPr/>
            <p:nvPr/>
          </p:nvGrpSpPr>
          <p:grpSpPr>
            <a:xfrm>
              <a:off x="535241" y="2718482"/>
              <a:ext cx="3470758" cy="3196584"/>
              <a:chOff x="757665" y="3113902"/>
              <a:chExt cx="3470758" cy="31965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F97F0A64-08CE-45A7-B3D5-87F4A5C0C792}"/>
                      </a:ext>
                    </a:extLst>
                  </p:cNvPr>
                  <p:cNvSpPr txBox="1"/>
                  <p:nvPr/>
                </p:nvSpPr>
                <p:spPr>
                  <a:xfrm>
                    <a:off x="1733206" y="3176186"/>
                    <a:ext cx="543697" cy="4308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zh-CN" altLang="en-US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zh-CN" sz="2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200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F97F0A64-08CE-45A7-B3D5-87F4A5C0C7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3206" y="3176186"/>
                    <a:ext cx="543697" cy="43088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111" r="-8889" b="-28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391D6559-340C-414B-B5F1-5EAE71CA1274}"/>
                      </a:ext>
                    </a:extLst>
                  </p:cNvPr>
                  <p:cNvSpPr txBox="1"/>
                  <p:nvPr/>
                </p:nvSpPr>
                <p:spPr>
                  <a:xfrm>
                    <a:off x="757665" y="5879599"/>
                    <a:ext cx="543697" cy="4308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zh-CN" altLang="en-US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zh-CN" sz="2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200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391D6559-340C-414B-B5F1-5EAE71CA12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665" y="5879599"/>
                    <a:ext cx="543697" cy="43088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111" r="-8889" b="-2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文本框 1">
                    <a:extLst>
                      <a:ext uri="{FF2B5EF4-FFF2-40B4-BE49-F238E27FC236}">
                        <a16:creationId xmlns:a16="http://schemas.microsoft.com/office/drawing/2014/main" id="{4D414454-4500-47B6-AC31-9D11B4289F51}"/>
                      </a:ext>
                    </a:extLst>
                  </p:cNvPr>
                  <p:cNvSpPr txBox="1"/>
                  <p:nvPr/>
                </p:nvSpPr>
                <p:spPr>
                  <a:xfrm>
                    <a:off x="3684726" y="3113902"/>
                    <a:ext cx="543697" cy="4308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zh-CN" altLang="en-US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zh-CN" sz="2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200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" name="文本框 1">
                    <a:extLst>
                      <a:ext uri="{FF2B5EF4-FFF2-40B4-BE49-F238E27FC236}">
                        <a16:creationId xmlns:a16="http://schemas.microsoft.com/office/drawing/2014/main" id="{4D414454-4500-47B6-AC31-9D11B4289F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4726" y="3113902"/>
                    <a:ext cx="543697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8889" b="-140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19150" y="3683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endParaRPr lang="en-US" altLang="zh-CN" sz="3600" b="1" dirty="0">
              <a:solidFill>
                <a:srgbClr val="CC0000"/>
              </a:solidFill>
              <a:latin typeface="大黑体"/>
              <a:ea typeface="大黑体"/>
              <a:cs typeface="大黑体"/>
            </a:endParaRPr>
          </a:p>
        </p:txBody>
      </p:sp>
      <p:pic>
        <p:nvPicPr>
          <p:cNvPr id="9221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1206500"/>
            <a:ext cx="4487863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Text Box 13"/>
          <p:cNvSpPr txBox="1">
            <a:spLocks noChangeArrowheads="1"/>
          </p:cNvSpPr>
          <p:nvPr/>
        </p:nvSpPr>
        <p:spPr bwMode="auto">
          <a:xfrm>
            <a:off x="2692400" y="2108200"/>
            <a:ext cx="1739900" cy="457200"/>
          </a:xfrm>
          <a:prstGeom prst="rect">
            <a:avLst/>
          </a:prstGeom>
          <a:solidFill>
            <a:srgbClr val="339966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3ED6579A-1F2E-4C5A-8E00-B925C52BC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一阶条件</a:t>
            </a:r>
            <a:r>
              <a:rPr lang="en-US" altLang="zh-CN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——</a:t>
            </a:r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例</a:t>
            </a:r>
            <a:r>
              <a:rPr lang="en-US" altLang="zh-CN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1)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769B4C8-EA85-46BB-98A3-3069C34DFD12}"/>
              </a:ext>
            </a:extLst>
          </p:cNvPr>
          <p:cNvGrpSpPr/>
          <p:nvPr/>
        </p:nvGrpSpPr>
        <p:grpSpPr>
          <a:xfrm>
            <a:off x="251297" y="2541241"/>
            <a:ext cx="4459326" cy="2071688"/>
            <a:chOff x="463169" y="2641600"/>
            <a:chExt cx="4459326" cy="2071688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219" name="Object 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86051290"/>
                    </p:ext>
                  </p:extLst>
                </p:nvPr>
              </p:nvGraphicFramePr>
              <p:xfrm>
                <a:off x="474320" y="2641600"/>
                <a:ext cx="4448175" cy="207168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482" name="Visio" r:id="rId4" imgW="2948513" imgH="1372657" progId="Visio.Drawing.11">
                        <p:embed/>
                      </p:oleObj>
                    </mc:Choice>
                    <mc:Fallback>
                      <p:oleObj name="Visio" r:id="rId4" imgW="2948513" imgH="1372657" progId="Visio.Drawing.11">
                        <p:embed/>
                        <p:pic>
                          <p:nvPicPr>
                            <p:cNvPr id="9219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4320" y="2641600"/>
                              <a:ext cx="4448175" cy="20716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9219" name="Object 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86051290"/>
                    </p:ext>
                  </p:extLst>
                </p:nvPr>
              </p:nvGraphicFramePr>
              <p:xfrm>
                <a:off x="474320" y="2641600"/>
                <a:ext cx="4448175" cy="207168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210" name="Visio" r:id="rId6" imgW="2948513" imgH="1372657" progId="Visio.Drawing.11">
                        <p:embed/>
                      </p:oleObj>
                    </mc:Choice>
                    <mc:Fallback>
                      <p:oleObj name="Visio" r:id="rId6" imgW="2948513" imgH="1372657" progId="Visio.Drawing.11">
                        <p:embed/>
                        <p:pic>
                          <p:nvPicPr>
                            <p:cNvPr id="9219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4320" y="2641600"/>
                              <a:ext cx="4448175" cy="20716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B3201E93-A655-4ABC-9981-C684FB221353}"/>
                    </a:ext>
                  </a:extLst>
                </p:cNvPr>
                <p:cNvSpPr txBox="1"/>
                <p:nvPr/>
              </p:nvSpPr>
              <p:spPr>
                <a:xfrm flipH="1">
                  <a:off x="463169" y="3548748"/>
                  <a:ext cx="767470" cy="43088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sz="2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2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B3201E93-A655-4ABC-9981-C684FB2213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3169" y="3548748"/>
                  <a:ext cx="767470" cy="430887"/>
                </a:xfrm>
                <a:prstGeom prst="rect">
                  <a:avLst/>
                </a:prstGeom>
                <a:blipFill>
                  <a:blip r:embed="rId8"/>
                  <a:stretch>
                    <a:fillRect b="-1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64DF4B3E-71DE-478A-87F6-C86BD7D6BBFA}"/>
                    </a:ext>
                  </a:extLst>
                </p:cNvPr>
                <p:cNvSpPr txBox="1"/>
                <p:nvPr/>
              </p:nvSpPr>
              <p:spPr>
                <a:xfrm flipH="1">
                  <a:off x="1844671" y="4206316"/>
                  <a:ext cx="767470" cy="43088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sz="2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2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64DF4B3E-71DE-478A-87F6-C86BD7D6BB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44671" y="4206316"/>
                  <a:ext cx="767470" cy="430887"/>
                </a:xfrm>
                <a:prstGeom prst="rect">
                  <a:avLst/>
                </a:prstGeom>
                <a:blipFill>
                  <a:blip r:embed="rId9"/>
                  <a:stretch>
                    <a:fillRect b="-1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AB5CC8ED-BAE3-4F16-9885-056B69207BE9}"/>
              </a:ext>
            </a:extLst>
          </p:cNvPr>
          <p:cNvGrpSpPr/>
          <p:nvPr/>
        </p:nvGrpSpPr>
        <p:grpSpPr>
          <a:xfrm>
            <a:off x="4679288" y="2582015"/>
            <a:ext cx="4202042" cy="1976438"/>
            <a:chOff x="4891158" y="2726981"/>
            <a:chExt cx="4202042" cy="1976438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220" name="Object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33509825"/>
                    </p:ext>
                  </p:extLst>
                </p:nvPr>
              </p:nvGraphicFramePr>
              <p:xfrm>
                <a:off x="4894263" y="2726981"/>
                <a:ext cx="4198937" cy="197643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483" name="Visio" r:id="rId10" imgW="2988178" imgH="1404518" progId="Visio.Drawing.11">
                        <p:embed/>
                      </p:oleObj>
                    </mc:Choice>
                    <mc:Fallback>
                      <p:oleObj name="Visio" r:id="rId10" imgW="2988178" imgH="1404518" progId="Visio.Drawing.11">
                        <p:embed/>
                        <p:pic>
                          <p:nvPicPr>
                            <p:cNvPr id="9220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94263" y="2726981"/>
                              <a:ext cx="4198937" cy="19764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9220" name="Object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33509825"/>
                    </p:ext>
                  </p:extLst>
                </p:nvPr>
              </p:nvGraphicFramePr>
              <p:xfrm>
                <a:off x="4894263" y="2726981"/>
                <a:ext cx="4198937" cy="197643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387" name="Visio" r:id="rId11" imgW="2988178" imgH="1404518" progId="Visio.Drawing.11">
                        <p:embed/>
                      </p:oleObj>
                    </mc:Choice>
                    <mc:Fallback>
                      <p:oleObj name="Visio" r:id="rId11" imgW="2988178" imgH="1404518" progId="Visio.Drawing.11">
                        <p:embed/>
                        <p:pic>
                          <p:nvPicPr>
                            <p:cNvPr id="9220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94263" y="2726981"/>
                              <a:ext cx="4198937" cy="19764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6781B5F6-1BE4-46ED-8B97-C2429C923F34}"/>
                    </a:ext>
                  </a:extLst>
                </p:cNvPr>
                <p:cNvSpPr txBox="1"/>
                <p:nvPr/>
              </p:nvSpPr>
              <p:spPr>
                <a:xfrm flipH="1">
                  <a:off x="4891158" y="3563518"/>
                  <a:ext cx="767470" cy="43088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sz="2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2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6781B5F6-1BE4-46ED-8B97-C2429C923F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91158" y="3563518"/>
                  <a:ext cx="767470" cy="430887"/>
                </a:xfrm>
                <a:prstGeom prst="rect">
                  <a:avLst/>
                </a:prstGeom>
                <a:blipFill>
                  <a:blip r:embed="rId13"/>
                  <a:stretch>
                    <a:fillRect b="-1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4ACC495-1289-454A-92E5-598627302E3D}"/>
                    </a:ext>
                  </a:extLst>
                </p:cNvPr>
                <p:cNvSpPr txBox="1"/>
                <p:nvPr/>
              </p:nvSpPr>
              <p:spPr>
                <a:xfrm flipH="1">
                  <a:off x="6216034" y="4243480"/>
                  <a:ext cx="767470" cy="43088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sz="2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2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4ACC495-1289-454A-92E5-598627302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216034" y="4243480"/>
                  <a:ext cx="767470" cy="430887"/>
                </a:xfrm>
                <a:prstGeom prst="rect">
                  <a:avLst/>
                </a:prstGeom>
                <a:blipFill>
                  <a:blip r:embed="rId14"/>
                  <a:stretch>
                    <a:fillRect b="-1126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17E2C08-47DE-4D2C-8FBE-EF61F401FFB3}"/>
                  </a:ext>
                </a:extLst>
              </p:cNvPr>
              <p:cNvSpPr txBox="1"/>
              <p:nvPr/>
            </p:nvSpPr>
            <p:spPr>
              <a:xfrm>
                <a:off x="50800" y="4594534"/>
                <a:ext cx="3246223" cy="470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=(−</m:t>
                      </m:r>
                      <m:rad>
                        <m:radPr>
                          <m:degHide m:val="on"/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ra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,0)</m:t>
                      </m:r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17E2C08-47DE-4D2C-8FBE-EF61F401F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" y="4594534"/>
                <a:ext cx="3246223" cy="47083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0E5FF77C-8424-4DA9-9F22-C8F22B0575C1}"/>
              </a:ext>
            </a:extLst>
          </p:cNvPr>
          <p:cNvGrpSpPr/>
          <p:nvPr/>
        </p:nvGrpSpPr>
        <p:grpSpPr>
          <a:xfrm>
            <a:off x="321294" y="5079110"/>
            <a:ext cx="3158506" cy="1474090"/>
            <a:chOff x="321294" y="5079110"/>
            <a:chExt cx="3158506" cy="1474090"/>
          </a:xfrm>
        </p:grpSpPr>
        <p:sp>
          <p:nvSpPr>
            <p:cNvPr id="9236" name="Text Box 20"/>
            <p:cNvSpPr txBox="1">
              <a:spLocks noChangeArrowheads="1"/>
            </p:cNvSpPr>
            <p:nvPr/>
          </p:nvSpPr>
          <p:spPr bwMode="auto">
            <a:xfrm>
              <a:off x="1892300" y="6122313"/>
              <a:ext cx="15875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2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是</a:t>
              </a:r>
              <a:r>
                <a:rPr lang="en-US" altLang="zh-CN" sz="22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KKT</a:t>
              </a:r>
              <a:r>
                <a:rPr lang="zh-CN" altLang="en-US" sz="22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点</a:t>
              </a:r>
              <a:r>
                <a:rPr lang="en-US" altLang="zh-CN" sz="22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5A20075F-AC64-4F13-8A03-4A0B9225EF1F}"/>
                    </a:ext>
                  </a:extLst>
                </p:cNvPr>
                <p:cNvSpPr txBox="1"/>
                <p:nvPr/>
              </p:nvSpPr>
              <p:spPr>
                <a:xfrm>
                  <a:off x="321294" y="5079110"/>
                  <a:ext cx="194767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ℐ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)=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1, 2</m:t>
                            </m:r>
                          </m:e>
                        </m:d>
                      </m:oMath>
                    </m:oMathPara>
                  </a14:m>
                  <a:endPara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5A20075F-AC64-4F13-8A03-4A0B9225EF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294" y="5079110"/>
                  <a:ext cx="1947676" cy="430887"/>
                </a:xfrm>
                <a:prstGeom prst="rect">
                  <a:avLst/>
                </a:prstGeom>
                <a:blipFill>
                  <a:blip r:embed="rId20"/>
                  <a:stretch>
                    <a:fillRect b="-183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854910AF-96FD-4A9C-AA3B-99443DEE99DB}"/>
                    </a:ext>
                  </a:extLst>
                </p:cNvPr>
                <p:cNvSpPr txBox="1"/>
                <p:nvPr/>
              </p:nvSpPr>
              <p:spPr>
                <a:xfrm>
                  <a:off x="742180" y="5453916"/>
                  <a:ext cx="1947676" cy="853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,1</m:t>
                            </m:r>
                          </m:e>
                        </m:d>
                      </m:oMath>
                    </m:oMathPara>
                  </a14:m>
                  <a:endPara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854910AF-96FD-4A9C-AA3B-99443DEE99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80" y="5453916"/>
                  <a:ext cx="1947676" cy="85305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C1DB60B-4CB6-4B5F-AB3C-BBB6E1D38FC7}"/>
                  </a:ext>
                </a:extLst>
              </p:cNvPr>
              <p:cNvSpPr txBox="1"/>
              <p:nvPr/>
            </p:nvSpPr>
            <p:spPr>
              <a:xfrm>
                <a:off x="5557151" y="1071833"/>
                <a:ext cx="324622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=(1,0)</m:t>
                      </m:r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C1DB60B-4CB6-4B5F-AB3C-BBB6E1D38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151" y="1071833"/>
                <a:ext cx="3246223" cy="430887"/>
              </a:xfrm>
              <a:prstGeom prst="rect">
                <a:avLst/>
              </a:prstGeom>
              <a:blipFill>
                <a:blip r:embed="rId22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3979E5F2-83DC-462B-AB52-505F3F56CF26}"/>
              </a:ext>
            </a:extLst>
          </p:cNvPr>
          <p:cNvGrpSpPr/>
          <p:nvPr/>
        </p:nvGrpSpPr>
        <p:grpSpPr>
          <a:xfrm>
            <a:off x="5958438" y="1502720"/>
            <a:ext cx="1947676" cy="974503"/>
            <a:chOff x="5958438" y="1502720"/>
            <a:chExt cx="1947676" cy="974503"/>
          </a:xfrm>
        </p:grpSpPr>
        <p:sp>
          <p:nvSpPr>
            <p:cNvPr id="9230" name="Text Box 26"/>
            <p:cNvSpPr txBox="1">
              <a:spLocks noChangeArrowheads="1"/>
            </p:cNvSpPr>
            <p:nvPr/>
          </p:nvSpPr>
          <p:spPr bwMode="auto">
            <a:xfrm>
              <a:off x="6317564" y="2046336"/>
              <a:ext cx="15875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非</a:t>
              </a:r>
              <a:r>
                <a: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KKT</a:t>
              </a:r>
              <a:r>
                <a: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点</a:t>
              </a:r>
              <a:r>
                <a: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C0883E60-F142-4A6A-8078-9EF6B10815EE}"/>
                    </a:ext>
                  </a:extLst>
                </p:cNvPr>
                <p:cNvSpPr txBox="1"/>
                <p:nvPr/>
              </p:nvSpPr>
              <p:spPr>
                <a:xfrm>
                  <a:off x="5958438" y="1502720"/>
                  <a:ext cx="194767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ℐ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)=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 2</m:t>
                            </m:r>
                          </m:e>
                        </m:d>
                      </m:oMath>
                    </m:oMathPara>
                  </a14:m>
                  <a:endPara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C0883E60-F142-4A6A-8078-9EF6B10815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8438" y="1502720"/>
                  <a:ext cx="1947676" cy="430887"/>
                </a:xfrm>
                <a:prstGeom prst="rect">
                  <a:avLst/>
                </a:prstGeom>
                <a:blipFill>
                  <a:blip r:embed="rId2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AAF7951-0FD1-4F6D-B963-B5E732A2D4EB}"/>
                  </a:ext>
                </a:extLst>
              </p:cNvPr>
              <p:cNvSpPr txBox="1"/>
              <p:nvPr/>
            </p:nvSpPr>
            <p:spPr>
              <a:xfrm>
                <a:off x="5009361" y="4535629"/>
                <a:ext cx="3246223" cy="470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=(</m:t>
                      </m:r>
                      <m:rad>
                        <m:radPr>
                          <m:degHide m:val="on"/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ra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,0)</m:t>
                      </m:r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AAF7951-0FD1-4F6D-B963-B5E732A2D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61" y="4535629"/>
                <a:ext cx="3246223" cy="47083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4C6BEE5D-9539-48AC-8FB6-D58FDFB11AF4}"/>
              </a:ext>
            </a:extLst>
          </p:cNvPr>
          <p:cNvGrpSpPr/>
          <p:nvPr/>
        </p:nvGrpSpPr>
        <p:grpSpPr>
          <a:xfrm>
            <a:off x="5378105" y="4960267"/>
            <a:ext cx="2846303" cy="1439857"/>
            <a:chOff x="5378105" y="4960267"/>
            <a:chExt cx="2846303" cy="14398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E674ABB0-2F25-47B3-9BBE-E8537C0F16F8}"/>
                    </a:ext>
                  </a:extLst>
                </p:cNvPr>
                <p:cNvSpPr txBox="1"/>
                <p:nvPr/>
              </p:nvSpPr>
              <p:spPr>
                <a:xfrm>
                  <a:off x="5694364" y="5297312"/>
                  <a:ext cx="2530044" cy="853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,1</m:t>
                            </m:r>
                          </m:e>
                        </m:d>
                      </m:oMath>
                    </m:oMathPara>
                  </a14:m>
                  <a:endPara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E674ABB0-2F25-47B3-9BBE-E8537C0F16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4364" y="5297312"/>
                  <a:ext cx="2530044" cy="85305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33" name="Text Box 25"/>
            <p:cNvSpPr txBox="1">
              <a:spLocks noChangeArrowheads="1"/>
            </p:cNvSpPr>
            <p:nvPr/>
          </p:nvSpPr>
          <p:spPr bwMode="auto">
            <a:xfrm>
              <a:off x="5378105" y="5969237"/>
              <a:ext cx="15875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2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非</a:t>
              </a:r>
              <a:r>
                <a:rPr lang="en-US" altLang="zh-CN" sz="22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KKT</a:t>
              </a:r>
              <a:r>
                <a:rPr lang="zh-CN" altLang="en-US" sz="22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点</a:t>
              </a:r>
              <a:r>
                <a:rPr lang="en-US" altLang="zh-CN" sz="22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B69E08B7-6B0B-42E6-B9CD-D2734A3C1511}"/>
                    </a:ext>
                  </a:extLst>
                </p:cNvPr>
                <p:cNvSpPr txBox="1"/>
                <p:nvPr/>
              </p:nvSpPr>
              <p:spPr>
                <a:xfrm>
                  <a:off x="5405464" y="4960267"/>
                  <a:ext cx="194767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ℐ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)=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1, 2</m:t>
                            </m:r>
                          </m:e>
                        </m:d>
                      </m:oMath>
                    </m:oMathPara>
                  </a14:m>
                  <a:endPara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B69E08B7-6B0B-42E6-B9CD-D2734A3C1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64" y="4960267"/>
                  <a:ext cx="1947676" cy="430887"/>
                </a:xfrm>
                <a:prstGeom prst="rect">
                  <a:avLst/>
                </a:prstGeom>
                <a:blipFill>
                  <a:blip r:embed="rId2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3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831" y="4101231"/>
            <a:ext cx="1250950" cy="328612"/>
          </a:xfrm>
          <a:prstGeom prst="rect">
            <a:avLst/>
          </a:prstGeom>
          <a:solidFill>
            <a:srgbClr val="92D050">
              <a:alpha val="39000"/>
            </a:srgbClr>
          </a:solidFill>
          <a:ln w="9525" algn="ctr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207553" y="4087557"/>
            <a:ext cx="1449387" cy="461665"/>
          </a:xfrm>
          <a:prstGeom prst="rect">
            <a:avLst/>
          </a:prstGeom>
          <a:solidFill>
            <a:srgbClr val="92D050">
              <a:alpha val="47000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781050" y="3556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乘子的解释－灵敏度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038610" y="2679263"/>
            <a:ext cx="4368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对约束进行</a:t>
            </a:r>
            <a:r>
              <a:rPr lang="zh-CN" altLang="en-US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扰动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，得扰动问题</a:t>
            </a:r>
          </a:p>
        </p:txBody>
      </p:sp>
      <p:sp>
        <p:nvSpPr>
          <p:cNvPr id="11268" name="Text Box 20"/>
          <p:cNvSpPr txBox="1">
            <a:spLocks noChangeArrowheads="1"/>
          </p:cNvSpPr>
          <p:nvPr/>
        </p:nvSpPr>
        <p:spPr bwMode="auto">
          <a:xfrm>
            <a:off x="977900" y="973127"/>
            <a:ext cx="1762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考虑</a:t>
            </a:r>
          </a:p>
        </p:txBody>
      </p:sp>
      <p:pic>
        <p:nvPicPr>
          <p:cNvPr id="11269" name="Picture 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88" y="1089181"/>
            <a:ext cx="42640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1" name="Picture 3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363" y="3153628"/>
            <a:ext cx="5246687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2" name="Picture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756" y="4051151"/>
            <a:ext cx="26320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4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4005149"/>
            <a:ext cx="323532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574506" y="2376999"/>
            <a:ext cx="29956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大黑体"/>
              </a:rPr>
              <a:t>灵敏度问题的实例：</a:t>
            </a:r>
            <a:r>
              <a:rPr lang="zh-CN" altLang="en-US" b="1" dirty="0">
                <a:solidFill>
                  <a:srgbClr val="7030A0"/>
                </a:solidFill>
                <a:latin typeface="大黑体"/>
                <a:ea typeface="黑体" pitchFamily="2" charset="-122"/>
                <a:cs typeface="大黑体"/>
              </a:rPr>
              <a:t>参见</a:t>
            </a:r>
            <a:r>
              <a:rPr lang="en-US" altLang="zh-CN" b="1" dirty="0">
                <a:solidFill>
                  <a:srgbClr val="7030A0"/>
                </a:solidFill>
                <a:latin typeface="大黑体"/>
                <a:ea typeface="黑体" pitchFamily="2" charset="-122"/>
                <a:cs typeface="大黑体"/>
              </a:rPr>
              <a:t>HW6</a:t>
            </a:r>
            <a:endParaRPr lang="zh-CN" altLang="en-US" b="1" dirty="0">
              <a:solidFill>
                <a:srgbClr val="7030A0"/>
              </a:solidFill>
              <a:latin typeface="大黑体"/>
              <a:ea typeface="黑体" pitchFamily="2" charset="-122"/>
              <a:cs typeface="大黑体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21772B2-94B3-41BA-AF7D-86A83FF4E5DC}"/>
              </a:ext>
            </a:extLst>
          </p:cNvPr>
          <p:cNvGrpSpPr/>
          <p:nvPr/>
        </p:nvGrpSpPr>
        <p:grpSpPr>
          <a:xfrm>
            <a:off x="1008371" y="1931470"/>
            <a:ext cx="4304227" cy="745460"/>
            <a:chOff x="919163" y="2243705"/>
            <a:chExt cx="4304227" cy="745460"/>
          </a:xfrm>
        </p:grpSpPr>
        <p:sp>
          <p:nvSpPr>
            <p:cNvPr id="11276" name="Text Box 20"/>
            <p:cNvSpPr txBox="1">
              <a:spLocks noChangeArrowheads="1"/>
            </p:cNvSpPr>
            <p:nvPr/>
          </p:nvSpPr>
          <p:spPr bwMode="auto">
            <a:xfrm>
              <a:off x="919163" y="2367260"/>
              <a:ext cx="7032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得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0284C6B9-9C3C-452F-9394-4D57F634FDD4}"/>
                    </a:ext>
                  </a:extLst>
                </p:cNvPr>
                <p:cNvSpPr txBox="1"/>
                <p:nvPr/>
              </p:nvSpPr>
              <p:spPr>
                <a:xfrm>
                  <a:off x="1622425" y="2243705"/>
                  <a:ext cx="3600965" cy="7454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pt-BR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zh-CN" alt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0284C6B9-9C3C-452F-9394-4D57F634F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2425" y="2243705"/>
                  <a:ext cx="3600965" cy="74546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2F24E6F-65C1-4861-B128-FEE0A7AB3EB1}"/>
                  </a:ext>
                </a:extLst>
              </p:cNvPr>
              <p:cNvSpPr/>
              <p:nvPr/>
            </p:nvSpPr>
            <p:spPr>
              <a:xfrm>
                <a:off x="1029098" y="5678037"/>
                <a:ext cx="7505181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       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是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KKT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点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，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对应的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Lagrange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乘子是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2F24E6F-65C1-4861-B128-FEE0A7AB3E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098" y="5678037"/>
                <a:ext cx="7505181" cy="830997"/>
              </a:xfrm>
              <a:prstGeom prst="rect">
                <a:avLst/>
              </a:prstGeom>
              <a:blipFill>
                <a:blip r:embed="rId9"/>
                <a:stretch>
                  <a:fillRect l="-1300" t="-802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CA046143-6559-4C56-88A4-CB2566FEC967}"/>
              </a:ext>
            </a:extLst>
          </p:cNvPr>
          <p:cNvGrpSpPr/>
          <p:nvPr/>
        </p:nvGrpSpPr>
        <p:grpSpPr>
          <a:xfrm>
            <a:off x="1029098" y="4735548"/>
            <a:ext cx="4848779" cy="1376734"/>
            <a:chOff x="1029098" y="4735548"/>
            <a:chExt cx="4848779" cy="137673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4EFC4BC-685B-42A0-8931-48ECC4F387B8}"/>
                </a:ext>
              </a:extLst>
            </p:cNvPr>
            <p:cNvGrpSpPr/>
            <p:nvPr/>
          </p:nvGrpSpPr>
          <p:grpSpPr>
            <a:xfrm>
              <a:off x="1107998" y="4735548"/>
              <a:ext cx="4769879" cy="973181"/>
              <a:chOff x="1107998" y="4724397"/>
              <a:chExt cx="4769879" cy="973181"/>
            </a:xfrm>
          </p:grpSpPr>
          <p:sp>
            <p:nvSpPr>
              <p:cNvPr id="15" name="Text Box 20">
                <a:extLst>
                  <a:ext uri="{FF2B5EF4-FFF2-40B4-BE49-F238E27FC236}">
                    <a16:creationId xmlns:a16="http://schemas.microsoft.com/office/drawing/2014/main" id="{AF45572E-5110-4291-A465-D665C76814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7998" y="4724397"/>
                <a:ext cx="7874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916ABEFA-E475-48BD-BB19-51D39B6E7526}"/>
                  </a:ext>
                </a:extLst>
              </p:cNvPr>
              <p:cNvGrpSpPr/>
              <p:nvPr/>
            </p:nvGrpSpPr>
            <p:grpSpPr>
              <a:xfrm>
                <a:off x="1654098" y="4800597"/>
                <a:ext cx="4223779" cy="896981"/>
                <a:chOff x="1676400" y="1143000"/>
                <a:chExt cx="4223779" cy="896981"/>
              </a:xfrm>
            </p:grpSpPr>
            <p:pic>
              <p:nvPicPr>
                <p:cNvPr id="17" name="Picture 19">
                  <a:extLst>
                    <a:ext uri="{FF2B5EF4-FFF2-40B4-BE49-F238E27FC236}">
                      <a16:creationId xmlns:a16="http://schemas.microsoft.com/office/drawing/2014/main" id="{D31C729D-6C6D-453B-97B9-B965C5DE6CF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1143000"/>
                  <a:ext cx="4098925" cy="8937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文本框 17">
                      <a:extLst>
                        <a:ext uri="{FF2B5EF4-FFF2-40B4-BE49-F238E27FC236}">
                          <a16:creationId xmlns:a16="http://schemas.microsoft.com/office/drawing/2014/main" id="{552F2700-A44D-45A4-B7A6-F43794747F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61892" y="1609094"/>
                      <a:ext cx="1538287" cy="43088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 algn="just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𝒈</m:t>
                            </m:r>
                            <m:r>
                              <a:rPr lang="en-US" altLang="zh-CN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zh-CN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lang="en-US" altLang="zh-CN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) ≤</m:t>
                            </m:r>
                            <m:r>
                              <a:rPr lang="en-US" altLang="zh-CN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𝟎</m:t>
                            </m:r>
                          </m:oMath>
                        </m:oMathPara>
                      </a14:m>
                      <a:endParaRPr lang="zh-CN" altLang="en-US" sz="2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文本框 17">
                      <a:extLst>
                        <a:ext uri="{FF2B5EF4-FFF2-40B4-BE49-F238E27FC236}">
                          <a16:creationId xmlns:a16="http://schemas.microsoft.com/office/drawing/2014/main" id="{552F2700-A44D-45A4-B7A6-F43794747F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1892" y="1609094"/>
                      <a:ext cx="1538287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2A6F7F27-22BD-4EB7-9C41-349B5AABA0E8}"/>
                    </a:ext>
                  </a:extLst>
                </p:cNvPr>
                <p:cNvSpPr/>
                <p:nvPr/>
              </p:nvSpPr>
              <p:spPr>
                <a:xfrm>
                  <a:off x="1029098" y="5650617"/>
                  <a:ext cx="27383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Arial" panose="020B0604020202020204" pitchFamily="34" charset="0"/>
                    </a:rPr>
                    <a:t>其中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: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ℝ</m:t>
                      </m:r>
                    </m:oMath>
                  </a14:m>
                  <a:r>
                    <a:rPr lang="en-US" altLang="zh-CN" dirty="0"/>
                    <a:t>. 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2A6F7F27-22BD-4EB7-9C41-349B5AABA0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98" y="5650617"/>
                  <a:ext cx="2738314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3563" t="-14474" r="-2450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315" grpId="0"/>
      <p:bldP spid="2" grpId="0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781050" y="3556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乘子的解释－灵敏度</a:t>
            </a:r>
            <a:r>
              <a:rPr lang="en-US" altLang="zh-CN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)</a:t>
            </a:r>
            <a:endParaRPr lang="zh-CN" altLang="en-US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大黑体"/>
            </a:endParaRPr>
          </a:p>
        </p:txBody>
      </p:sp>
      <p:sp>
        <p:nvSpPr>
          <p:cNvPr id="703496" name="Text Box 8"/>
          <p:cNvSpPr txBox="1">
            <a:spLocks noChangeArrowheads="1"/>
          </p:cNvSpPr>
          <p:nvPr/>
        </p:nvSpPr>
        <p:spPr bwMode="auto">
          <a:xfrm>
            <a:off x="789103" y="5135915"/>
            <a:ext cx="75657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>
              <a:spcBef>
                <a:spcPct val="100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Lagrange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乘子的</a:t>
            </a:r>
            <a:r>
              <a:rPr lang="zh-CN" altLang="en-US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解释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：最优值关于约束的灵敏度；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32" name="Text Box 10"/>
              <p:cNvSpPr txBox="1">
                <a:spLocks noChangeArrowheads="1"/>
              </p:cNvSpPr>
              <p:nvPr/>
            </p:nvSpPr>
            <p:spPr bwMode="auto">
              <a:xfrm>
                <a:off x="1194254" y="2928212"/>
                <a:ext cx="70739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记扰动问题的解和乘子分别为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𝜖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𝜆</m:t>
                    </m:r>
                    <m:d>
                      <m:d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zh-CN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𝜖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，则</a:t>
                </a:r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332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4254" y="2928212"/>
                <a:ext cx="7073900" cy="461665"/>
              </a:xfrm>
              <a:prstGeom prst="rect">
                <a:avLst/>
              </a:prstGeom>
              <a:blipFill>
                <a:blip r:embed="rId2"/>
                <a:stretch>
                  <a:fillRect l="-1379" t="-13158" b="-263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07" name="Text Box 26"/>
              <p:cNvSpPr txBox="1">
                <a:spLocks noChangeArrowheads="1"/>
              </p:cNvSpPr>
              <p:nvPr/>
            </p:nvSpPr>
            <p:spPr bwMode="auto">
              <a:xfrm>
                <a:off x="1219200" y="2220820"/>
                <a:ext cx="512015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那么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07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2220820"/>
                <a:ext cx="5120159" cy="461665"/>
              </a:xfrm>
              <a:prstGeom prst="rect">
                <a:avLst/>
              </a:prstGeom>
              <a:blipFill>
                <a:blip r:embed="rId3"/>
                <a:stretch>
                  <a:fillRect l="-1786" t="-13158" b="-263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91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216" y="3662763"/>
            <a:ext cx="54594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304" name="Text Box 29"/>
              <p:cNvSpPr txBox="1">
                <a:spLocks noChangeArrowheads="1"/>
              </p:cNvSpPr>
              <p:nvPr/>
            </p:nvSpPr>
            <p:spPr bwMode="auto">
              <a:xfrm>
                <a:off x="1194254" y="4356797"/>
                <a:ext cx="253206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𝜆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12304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4254" y="4356797"/>
                <a:ext cx="2532063" cy="461665"/>
              </a:xfrm>
              <a:prstGeom prst="rect">
                <a:avLst/>
              </a:prstGeom>
              <a:blipFill>
                <a:blip r:embed="rId5"/>
                <a:stretch>
                  <a:fillRect l="-3855" t="-14667" b="-2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3342803" y="4372830"/>
            <a:ext cx="4432300" cy="460375"/>
            <a:chOff x="3392493" y="5204768"/>
            <a:chExt cx="4432376" cy="461665"/>
          </a:xfrm>
        </p:grpSpPr>
        <p:sp>
          <p:nvSpPr>
            <p:cNvPr id="12302" name="矩形 1"/>
            <p:cNvSpPr>
              <a:spLocks noChangeArrowheads="1"/>
            </p:cNvSpPr>
            <p:nvPr/>
          </p:nvSpPr>
          <p:spPr bwMode="auto">
            <a:xfrm>
              <a:off x="3392493" y="5204768"/>
              <a:ext cx="44323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从而</a:t>
              </a:r>
              <a:r>
                <a:rPr lang="zh-CN" altLang="en-US" b="1" dirty="0">
                  <a:solidFill>
                    <a:schemeClr val="tx1"/>
                  </a:solidFill>
                </a:rPr>
                <a:t> </a:t>
              </a:r>
              <a:r>
                <a:rPr lang="zh-CN" altLang="en-US" b="1" dirty="0"/>
                <a:t>                                      </a:t>
              </a:r>
              <a:r>
                <a:rPr lang="en-US" altLang="zh-CN" b="1" dirty="0"/>
                <a:t>.</a:t>
              </a:r>
              <a:endParaRPr lang="zh-CN" altLang="en-US" dirty="0"/>
            </a:p>
          </p:txBody>
        </p:sp>
        <p:pic>
          <p:nvPicPr>
            <p:cNvPr id="12303" name="Picture 2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0342" y="5278645"/>
              <a:ext cx="2833053" cy="3235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35EB877-28AA-435D-8D3B-ADD42BAD182A}"/>
              </a:ext>
            </a:extLst>
          </p:cNvPr>
          <p:cNvGrpSpPr/>
          <p:nvPr/>
        </p:nvGrpSpPr>
        <p:grpSpPr>
          <a:xfrm>
            <a:off x="876300" y="1132961"/>
            <a:ext cx="6059488" cy="956387"/>
            <a:chOff x="876300" y="2738735"/>
            <a:chExt cx="6059488" cy="956387"/>
          </a:xfrm>
        </p:grpSpPr>
        <p:sp>
          <p:nvSpPr>
            <p:cNvPr id="13315" name="Text Box 3"/>
            <p:cNvSpPr txBox="1">
              <a:spLocks noChangeArrowheads="1"/>
            </p:cNvSpPr>
            <p:nvPr/>
          </p:nvSpPr>
          <p:spPr bwMode="auto">
            <a:xfrm>
              <a:off x="876300" y="2738735"/>
              <a:ext cx="2768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marL="342900" indent="-3429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Char char="l"/>
              </a:pPr>
              <a:r>
                <a:rPr lang="zh-CN" altLang="en-US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扰动问题</a:t>
              </a:r>
              <a:endParaRPr lang="zh-CN" altLang="en-US" b="1" dirty="0">
                <a:solidFill>
                  <a:srgbClr val="7030A0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850A67A-EE2C-4791-920D-806817A34921}"/>
                </a:ext>
              </a:extLst>
            </p:cNvPr>
            <p:cNvGrpSpPr/>
            <p:nvPr/>
          </p:nvGrpSpPr>
          <p:grpSpPr>
            <a:xfrm>
              <a:off x="2810990" y="2818419"/>
              <a:ext cx="4124798" cy="876703"/>
              <a:chOff x="2810990" y="2818419"/>
              <a:chExt cx="4124798" cy="876703"/>
            </a:xfrm>
          </p:grpSpPr>
          <p:pic>
            <p:nvPicPr>
              <p:cNvPr id="11290" name="Picture 26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90" y="2818419"/>
                <a:ext cx="4095750" cy="865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F7B00933-DC00-4107-8CFC-6F3EA25E69C9}"/>
                      </a:ext>
                    </a:extLst>
                  </p:cNvPr>
                  <p:cNvSpPr txBox="1"/>
                  <p:nvPr/>
                </p:nvSpPr>
                <p:spPr>
                  <a:xfrm>
                    <a:off x="5397501" y="3233457"/>
                    <a:ext cx="1538287" cy="461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𝒈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) ≤</m:t>
                          </m:r>
                          <m:r>
                            <a:rPr lang="zh-CN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𝝐</m:t>
                          </m:r>
                        </m:oMath>
                      </m:oMathPara>
                    </a14:m>
                    <a:endParaRPr lang="zh-CN" altLang="en-US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F7B00933-DC00-4107-8CFC-6F3EA25E69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7501" y="3233457"/>
                    <a:ext cx="1538287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973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2" name="Text Box 8">
            <a:extLst>
              <a:ext uri="{FF2B5EF4-FFF2-40B4-BE49-F238E27FC236}">
                <a16:creationId xmlns:a16="http://schemas.microsoft.com/office/drawing/2014/main" id="{8663B6EE-C9D4-496A-A912-7B8B3958B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364" y="5816158"/>
            <a:ext cx="7811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10000"/>
              </a:spcBef>
              <a:defRPr/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当约束右端项增加一个单位时，最优值改变量的相反数！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3000"/>
                                        <p:tgtEl>
                                          <p:spTgt spid="70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6" grpId="0"/>
      <p:bldP spid="13332" grpId="0"/>
      <p:bldP spid="12307" grpId="0"/>
      <p:bldP spid="12304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14300" y="444500"/>
            <a:ext cx="89154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切锥的例子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65202" y="1054100"/>
                <a:ext cx="3205954" cy="465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≥</m:t>
                          </m:r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2" y="1054100"/>
                <a:ext cx="3205954" cy="465961"/>
              </a:xfrm>
              <a:prstGeom prst="rect">
                <a:avLst/>
              </a:prstGeom>
              <a:blipFill>
                <a:blip r:embed="rId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1">
                <a:extLst>
                  <a:ext uri="{FF2B5EF4-FFF2-40B4-BE49-F238E27FC236}">
                    <a16:creationId xmlns:a16="http://schemas.microsoft.com/office/drawing/2014/main" id="{C8AE9846-9C00-4B63-891A-083FCE32D06D}"/>
                  </a:ext>
                </a:extLst>
              </p:cNvPr>
              <p:cNvSpPr txBox="1"/>
              <p:nvPr/>
            </p:nvSpPr>
            <p:spPr>
              <a:xfrm>
                <a:off x="950220" y="1649413"/>
                <a:ext cx="2680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考虑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=(0,0)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7" name="TextBox 1">
                <a:extLst>
                  <a:ext uri="{FF2B5EF4-FFF2-40B4-BE49-F238E27FC236}">
                    <a16:creationId xmlns:a16="http://schemas.microsoft.com/office/drawing/2014/main" id="{C8AE9846-9C00-4B63-891A-083FCE32D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220" y="1649413"/>
                <a:ext cx="2680908" cy="461665"/>
              </a:xfrm>
              <a:prstGeom prst="rect">
                <a:avLst/>
              </a:prstGeom>
              <a:blipFill>
                <a:blip r:embed="rId3"/>
                <a:stretch>
                  <a:fillRect l="-3636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1D68443-E79E-4E45-AC70-61379FB12525}"/>
                  </a:ext>
                </a:extLst>
              </p:cNvPr>
              <p:cNvSpPr/>
              <p:nvPr/>
            </p:nvSpPr>
            <p:spPr>
              <a:xfrm>
                <a:off x="669427" y="5766484"/>
                <a:ext cx="4828951" cy="49340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ℝ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1D68443-E79E-4E45-AC70-61379FB125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27" y="5766484"/>
                <a:ext cx="4828951" cy="4934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46C2E1BE-C52C-45E6-B926-21E766BD4947}"/>
              </a:ext>
            </a:extLst>
          </p:cNvPr>
          <p:cNvGrpSpPr/>
          <p:nvPr/>
        </p:nvGrpSpPr>
        <p:grpSpPr>
          <a:xfrm>
            <a:off x="770731" y="2410171"/>
            <a:ext cx="3400425" cy="1816100"/>
            <a:chOff x="770731" y="2743805"/>
            <a:chExt cx="3400425" cy="1816100"/>
          </a:xfrm>
        </p:grpSpPr>
        <p:pic>
          <p:nvPicPr>
            <p:cNvPr id="1639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731" y="2743805"/>
              <a:ext cx="3400425" cy="1816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3C9E3DB-ED69-41D7-B74F-BAD19D92B6A0}"/>
                    </a:ext>
                  </a:extLst>
                </p:cNvPr>
                <p:cNvSpPr txBox="1"/>
                <p:nvPr/>
              </p:nvSpPr>
              <p:spPr>
                <a:xfrm>
                  <a:off x="2633403" y="3310133"/>
                  <a:ext cx="333631" cy="43088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3C9E3DB-ED69-41D7-B74F-BAD19D92B6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3403" y="3310133"/>
                  <a:ext cx="333631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3636" r="-54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14BD287-B689-41AE-843D-7037576EBFC1}"/>
                  </a:ext>
                </a:extLst>
              </p:cNvPr>
              <p:cNvSpPr txBox="1"/>
              <p:nvPr/>
            </p:nvSpPr>
            <p:spPr>
              <a:xfrm>
                <a:off x="2162433" y="3929446"/>
                <a:ext cx="494271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14BD287-B689-41AE-843D-7037576EB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433" y="3929446"/>
                <a:ext cx="494271" cy="430887"/>
              </a:xfrm>
              <a:prstGeom prst="rect">
                <a:avLst/>
              </a:prstGeom>
              <a:blipFill>
                <a:blip r:embed="rId7"/>
                <a:stretch>
                  <a:fillRect r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AAB7D5FE-E897-43D8-817B-7DE1DB30942D}"/>
              </a:ext>
            </a:extLst>
          </p:cNvPr>
          <p:cNvGrpSpPr/>
          <p:nvPr/>
        </p:nvGrpSpPr>
        <p:grpSpPr>
          <a:xfrm>
            <a:off x="4772929" y="2341602"/>
            <a:ext cx="3387363" cy="2121704"/>
            <a:chOff x="4772929" y="2341602"/>
            <a:chExt cx="3387363" cy="2121704"/>
          </a:xfrm>
        </p:grpSpPr>
        <p:pic>
          <p:nvPicPr>
            <p:cNvPr id="16393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2929" y="2341602"/>
              <a:ext cx="3387363" cy="1921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AD0B0BA-6E97-47E1-8B0A-6D3C52F0B553}"/>
                </a:ext>
              </a:extLst>
            </p:cNvPr>
            <p:cNvGrpSpPr/>
            <p:nvPr/>
          </p:nvGrpSpPr>
          <p:grpSpPr>
            <a:xfrm>
              <a:off x="6194861" y="3981516"/>
              <a:ext cx="915816" cy="481790"/>
              <a:chOff x="6194861" y="3944445"/>
              <a:chExt cx="915816" cy="4817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E08EC64E-6C24-4C8E-975E-DEAAF8185749}"/>
                      </a:ext>
                    </a:extLst>
                  </p:cNvPr>
                  <p:cNvSpPr txBox="1"/>
                  <p:nvPr/>
                </p:nvSpPr>
                <p:spPr>
                  <a:xfrm>
                    <a:off x="6777046" y="3944445"/>
                    <a:ext cx="333631" cy="4308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𝑑</m:t>
                          </m:r>
                        </m:oMath>
                      </m:oMathPara>
                    </a14:m>
                    <a:endParaRPr lang="zh-CN" altLang="en-US" sz="2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E08EC64E-6C24-4C8E-975E-DEAAF81857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7046" y="3944445"/>
                    <a:ext cx="333631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704" r="-740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本框 43">
                    <a:extLst>
                      <a:ext uri="{FF2B5EF4-FFF2-40B4-BE49-F238E27FC236}">
                        <a16:creationId xmlns:a16="http://schemas.microsoft.com/office/drawing/2014/main" id="{AE58A443-47EC-4BEE-870A-4C9A3486E20E}"/>
                      </a:ext>
                    </a:extLst>
                  </p:cNvPr>
                  <p:cNvSpPr txBox="1"/>
                  <p:nvPr/>
                </p:nvSpPr>
                <p:spPr>
                  <a:xfrm>
                    <a:off x="6194861" y="3995348"/>
                    <a:ext cx="494271" cy="4308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altLang="zh-C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zh-CN" altLang="en-US" sz="2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文本框 43">
                    <a:extLst>
                      <a:ext uri="{FF2B5EF4-FFF2-40B4-BE49-F238E27FC236}">
                        <a16:creationId xmlns:a16="http://schemas.microsoft.com/office/drawing/2014/main" id="{AE58A443-47EC-4BEE-870A-4C9A3486E2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94861" y="3995348"/>
                    <a:ext cx="494271" cy="430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3209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B1A4AC4-2BC6-4597-A349-94E74973CCB3}"/>
                  </a:ext>
                </a:extLst>
              </p:cNvPr>
              <p:cNvSpPr/>
              <p:nvPr/>
            </p:nvSpPr>
            <p:spPr>
              <a:xfrm>
                <a:off x="746017" y="4545680"/>
                <a:ext cx="32530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B1A4AC4-2BC6-4597-A349-94E74973CC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17" y="4545680"/>
                <a:ext cx="3253070" cy="461665"/>
              </a:xfrm>
              <a:prstGeom prst="rect">
                <a:avLst/>
              </a:prstGeom>
              <a:blipFill>
                <a:blip r:embed="rId11"/>
                <a:stretch>
                  <a:fillRect l="-2434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507D6679-12AC-4B15-B0B0-95294E911B99}"/>
                  </a:ext>
                </a:extLst>
              </p:cNvPr>
              <p:cNvSpPr/>
              <p:nvPr/>
            </p:nvSpPr>
            <p:spPr>
              <a:xfrm>
                <a:off x="746017" y="5153976"/>
                <a:ext cx="30937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≠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507D6679-12AC-4B15-B0B0-95294E911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17" y="5153976"/>
                <a:ext cx="3093732" cy="461665"/>
              </a:xfrm>
              <a:prstGeom prst="rect">
                <a:avLst/>
              </a:prstGeom>
              <a:blipFill>
                <a:blip r:embed="rId12"/>
                <a:stretch>
                  <a:fillRect l="-2559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6931398E-4903-4237-8690-294A041EA1A9}"/>
              </a:ext>
            </a:extLst>
          </p:cNvPr>
          <p:cNvGrpSpPr/>
          <p:nvPr/>
        </p:nvGrpSpPr>
        <p:grpSpPr>
          <a:xfrm>
            <a:off x="4846316" y="1019361"/>
            <a:ext cx="3248311" cy="1057796"/>
            <a:chOff x="4846316" y="1019361"/>
            <a:chExt cx="3248311" cy="10577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">
                  <a:extLst>
                    <a:ext uri="{FF2B5EF4-FFF2-40B4-BE49-F238E27FC236}">
                      <a16:creationId xmlns:a16="http://schemas.microsoft.com/office/drawing/2014/main" id="{765DE686-5618-4AB3-A0C9-E0DFF38A4B4F}"/>
                    </a:ext>
                  </a:extLst>
                </p:cNvPr>
                <p:cNvSpPr txBox="1"/>
                <p:nvPr/>
              </p:nvSpPr>
              <p:spPr>
                <a:xfrm>
                  <a:off x="4888673" y="1019361"/>
                  <a:ext cx="3205954" cy="4659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＝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">
                  <a:extLst>
                    <a:ext uri="{FF2B5EF4-FFF2-40B4-BE49-F238E27FC236}">
                      <a16:creationId xmlns:a16="http://schemas.microsoft.com/office/drawing/2014/main" id="{765DE686-5618-4AB3-A0C9-E0DFF38A4B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8673" y="1019361"/>
                  <a:ext cx="3205954" cy="465961"/>
                </a:xfrm>
                <a:prstGeom prst="rect">
                  <a:avLst/>
                </a:prstGeom>
                <a:blipFill>
                  <a:blip r:embed="rId13"/>
                  <a:stretch>
                    <a:fillRect b="-38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1">
                  <a:extLst>
                    <a:ext uri="{FF2B5EF4-FFF2-40B4-BE49-F238E27FC236}">
                      <a16:creationId xmlns:a16="http://schemas.microsoft.com/office/drawing/2014/main" id="{C19FDA0C-9BC5-4D61-9329-4919C5D77473}"/>
                    </a:ext>
                  </a:extLst>
                </p:cNvPr>
                <p:cNvSpPr txBox="1"/>
                <p:nvPr/>
              </p:nvSpPr>
              <p:spPr>
                <a:xfrm>
                  <a:off x="4846316" y="1615492"/>
                  <a:ext cx="26809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考虑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=(0,0)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, </a:t>
                  </a:r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9" name="TextBox 1">
                  <a:extLst>
                    <a:ext uri="{FF2B5EF4-FFF2-40B4-BE49-F238E27FC236}">
                      <a16:creationId xmlns:a16="http://schemas.microsoft.com/office/drawing/2014/main" id="{C19FDA0C-9BC5-4D61-9329-4919C5D774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6316" y="1615492"/>
                  <a:ext cx="2680908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3409"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22CF973-51ED-439E-BD00-97A87A55B027}"/>
                  </a:ext>
                </a:extLst>
              </p:cNvPr>
              <p:cNvSpPr/>
              <p:nvPr/>
            </p:nvSpPr>
            <p:spPr>
              <a:xfrm>
                <a:off x="4725696" y="5183912"/>
                <a:ext cx="3672287" cy="49340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,0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ℝ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22CF973-51ED-439E-BD00-97A87A55B0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696" y="5183912"/>
                <a:ext cx="3672287" cy="493405"/>
              </a:xfrm>
              <a:prstGeom prst="rect">
                <a:avLst/>
              </a:prstGeom>
              <a:blipFill>
                <a:blip r:embed="rId15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  <p:bldP spid="47" grpId="0"/>
      <p:bldP spid="5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1504950" y="187821"/>
            <a:ext cx="61341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4400" dirty="0">
                <a:solidFill>
                  <a:srgbClr val="0070C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关于</a:t>
            </a:r>
            <a:r>
              <a:rPr lang="en-US" altLang="zh-CN" sz="4400" dirty="0">
                <a:solidFill>
                  <a:srgbClr val="0070C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KKT</a:t>
            </a:r>
            <a:r>
              <a:rPr lang="zh-CN" altLang="en-US" sz="4400" dirty="0">
                <a:solidFill>
                  <a:srgbClr val="0070C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条件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1621E74-D0DD-4192-8422-C1C909519501}"/>
              </a:ext>
            </a:extLst>
          </p:cNvPr>
          <p:cNvGrpSpPr/>
          <p:nvPr/>
        </p:nvGrpSpPr>
        <p:grpSpPr>
          <a:xfrm>
            <a:off x="1233141" y="5272051"/>
            <a:ext cx="7124700" cy="1232634"/>
            <a:chOff x="1361832" y="5317556"/>
            <a:chExt cx="7124700" cy="12326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43" name="对象 2"/>
                <p:cNvSpPr txBox="1"/>
                <p:nvPr/>
              </p:nvSpPr>
              <p:spPr bwMode="auto">
                <a:xfrm>
                  <a:off x="2358936" y="5317556"/>
                  <a:ext cx="3801333" cy="876300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minimize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subject</m:t>
                              </m:r>
                              <m:r>
                                <m:rPr>
                                  <m:nor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to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243" name="对象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58936" y="5317556"/>
                  <a:ext cx="3801333" cy="8763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68" name="TextBox 3"/>
                <p:cNvSpPr txBox="1">
                  <a:spLocks noChangeArrowheads="1"/>
                </p:cNvSpPr>
                <p:nvPr/>
              </p:nvSpPr>
              <p:spPr bwMode="auto">
                <a:xfrm>
                  <a:off x="1361832" y="6088525"/>
                  <a:ext cx="7124700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zh-CN" altLang="en-US" dirty="0">
                      <a:solidFill>
                        <a:schemeClr val="tx1"/>
                      </a:solidFill>
                      <a:ea typeface="黑体" pitchFamily="2" charset="-122"/>
                      <a:cs typeface="Times New Roman" pitchFamily="18" charset="0"/>
                    </a:rPr>
                    <a:t>易见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黑体" pitchFamily="2" charset="-122"/>
                      <a:cs typeface="Times New Roman" pitchFamily="18" charset="0"/>
                    </a:rPr>
                    <a:t> </a:t>
                  </a:r>
                  <a:r>
                    <a:rPr lang="en-US" altLang="zh-CN" b="1" dirty="0">
                      <a:solidFill>
                        <a:schemeClr val="tx1"/>
                      </a:solidFill>
                      <a:ea typeface="黑体" pitchFamily="2" charset="-122"/>
                      <a:cs typeface="Times New Roman" pitchFamily="18" charset="0"/>
                    </a:rPr>
                    <a:t>=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itchFamily="2" charset="-122"/>
                      <a:cs typeface="Times New Roman" pitchFamily="18" charset="0"/>
                    </a:rPr>
                    <a:t> </a:t>
                  </a:r>
                  <a:r>
                    <a:rPr lang="en-US" altLang="zh-CN" b="1" dirty="0">
                      <a:solidFill>
                        <a:schemeClr val="tx1"/>
                      </a:solidFill>
                      <a:ea typeface="黑体" pitchFamily="2" charset="-122"/>
                      <a:cs typeface="Times New Roman" pitchFamily="18" charset="0"/>
                    </a:rPr>
                    <a:t>0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itchFamily="2" charset="-122"/>
                      <a:cs typeface="Times New Roman" pitchFamily="18" charset="0"/>
                    </a:rPr>
                    <a:t>是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itchFamily="2" charset="-122"/>
                      <a:cs typeface="Times New Roman" pitchFamily="18" charset="0"/>
                    </a:rPr>
                    <a:t>KKT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itchFamily="2" charset="-122"/>
                      <a:cs typeface="Times New Roman" pitchFamily="18" charset="0"/>
                    </a:rPr>
                    <a:t>点，但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黑体" pitchFamily="2" charset="-122"/>
                      <a:cs typeface="Times New Roman" pitchFamily="18" charset="0"/>
                    </a:rPr>
                    <a:t> </a:t>
                  </a:r>
                  <a:r>
                    <a:rPr lang="en-US" altLang="zh-CN" b="1" dirty="0">
                      <a:solidFill>
                        <a:schemeClr val="tx1"/>
                      </a:solidFill>
                      <a:ea typeface="黑体" pitchFamily="2" charset="-122"/>
                      <a:cs typeface="Times New Roman" pitchFamily="18" charset="0"/>
                    </a:rPr>
                    <a:t>= 0 </a:t>
                  </a:r>
                  <a:r>
                    <a:rPr lang="zh-CN" altLang="en-US" b="1" dirty="0">
                      <a:solidFill>
                        <a:schemeClr val="tx1"/>
                      </a:solidFill>
                      <a:ea typeface="黑体" pitchFamily="2" charset="-122"/>
                      <a:cs typeface="Times New Roman" pitchFamily="18" charset="0"/>
                    </a:rPr>
                    <a:t>不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itchFamily="2" charset="-122"/>
                      <a:cs typeface="Times New Roman" pitchFamily="18" charset="0"/>
                    </a:rPr>
                    <a:t>是局部极小点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itchFamily="2" charset="-122"/>
                      <a:cs typeface="Times New Roman" pitchFamily="18" charset="0"/>
                    </a:rPr>
                    <a:t>. </a:t>
                  </a:r>
                  <a:endPara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1268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61832" y="6088525"/>
                  <a:ext cx="7124700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1283" t="-14474" b="-3026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245" name="TextBox 1"/>
          <p:cNvSpPr txBox="1">
            <a:spLocks noChangeArrowheads="1"/>
          </p:cNvSpPr>
          <p:nvPr/>
        </p:nvSpPr>
        <p:spPr bwMode="auto">
          <a:xfrm>
            <a:off x="819150" y="995560"/>
            <a:ext cx="7645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仅当所考虑的点是目标和约束函数的</a:t>
            </a:r>
            <a:r>
              <a:rPr lang="zh-CN" altLang="en-US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可微点，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且该点处某种</a:t>
            </a:r>
            <a:r>
              <a:rPr lang="zh-CN" altLang="en-US" dirty="0">
                <a:solidFill>
                  <a:srgbClr val="C00000"/>
                </a:solidFill>
                <a:ea typeface="黑体" pitchFamily="2" charset="-122"/>
                <a:cs typeface="Times New Roman" pitchFamily="18" charset="0"/>
              </a:rPr>
              <a:t>约束品性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成立时，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KKT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点才是最优解的必要条件！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939800" y="4809741"/>
            <a:ext cx="7404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即使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KKT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条件成立，也只是一个必要条件！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endParaRPr lang="zh-CN" altLang="en-US" dirty="0">
              <a:solidFill>
                <a:schemeClr val="tx1"/>
              </a:solidFill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FE821C2-3ED7-41BE-B90F-2E624DA60591}"/>
              </a:ext>
            </a:extLst>
          </p:cNvPr>
          <p:cNvGrpSpPr/>
          <p:nvPr/>
        </p:nvGrpSpPr>
        <p:grpSpPr>
          <a:xfrm>
            <a:off x="1370910" y="1710087"/>
            <a:ext cx="4727575" cy="2165873"/>
            <a:chOff x="1370910" y="1977415"/>
            <a:chExt cx="4727575" cy="2165873"/>
          </a:xfrm>
        </p:grpSpPr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5C81356F-F61E-4746-AE1A-DCAB97BD3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2942" y="1977415"/>
              <a:ext cx="110854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考虑：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973D151-7538-4BE7-85F8-2EC63CB20801}"/>
                </a:ext>
              </a:extLst>
            </p:cNvPr>
            <p:cNvGrpSpPr/>
            <p:nvPr/>
          </p:nvGrpSpPr>
          <p:grpSpPr>
            <a:xfrm>
              <a:off x="1397262" y="2323584"/>
              <a:ext cx="4693603" cy="884238"/>
              <a:chOff x="1829752" y="3244851"/>
              <a:chExt cx="4693603" cy="884238"/>
            </a:xfrm>
          </p:grpSpPr>
          <p:grpSp>
            <p:nvGrpSpPr>
              <p:cNvPr id="10" name="Group 18">
                <a:extLst>
                  <a:ext uri="{FF2B5EF4-FFF2-40B4-BE49-F238E27FC236}">
                    <a16:creationId xmlns:a16="http://schemas.microsoft.com/office/drawing/2014/main" id="{CABAE8F7-2BA6-41B9-927B-99B222D798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08580" y="3244851"/>
                <a:ext cx="3914775" cy="884238"/>
                <a:chOff x="536" y="387"/>
                <a:chExt cx="2466" cy="557"/>
              </a:xfrm>
            </p:grpSpPr>
            <p:pic>
              <p:nvPicPr>
                <p:cNvPr id="12" name="Picture 19">
                  <a:extLst>
                    <a:ext uri="{FF2B5EF4-FFF2-40B4-BE49-F238E27FC236}">
                      <a16:creationId xmlns:a16="http://schemas.microsoft.com/office/drawing/2014/main" id="{BFFA165F-5361-4170-936E-0BB2BC1339E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00" y="668"/>
                  <a:ext cx="1502" cy="2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" name="Text Box 20">
                  <a:extLst>
                    <a:ext uri="{FF2B5EF4-FFF2-40B4-BE49-F238E27FC236}">
                      <a16:creationId xmlns:a16="http://schemas.microsoft.com/office/drawing/2014/main" id="{8025A6F3-69C2-42C0-BDD4-6E863C9B7F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6" y="387"/>
                  <a:ext cx="15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b">
                  <a:spAutoFit/>
                </a:bodyPr>
                <a:lstStyle>
                  <a:lvl1pPr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/>
                    <a:t>minimize  </a:t>
                  </a:r>
                  <a:r>
                    <a:rPr lang="en-US" altLang="zh-CN" b="1" i="1" dirty="0"/>
                    <a:t>x</a:t>
                  </a:r>
                  <a:r>
                    <a:rPr lang="en-US" altLang="zh-CN" b="1" baseline="-25000" dirty="0"/>
                    <a:t>2</a:t>
                  </a:r>
                </a:p>
              </p:txBody>
            </p:sp>
            <p:sp>
              <p:nvSpPr>
                <p:cNvPr id="14" name="Text Box 21">
                  <a:extLst>
                    <a:ext uri="{FF2B5EF4-FFF2-40B4-BE49-F238E27FC236}">
                      <a16:creationId xmlns:a16="http://schemas.microsoft.com/office/drawing/2014/main" id="{6DB84567-4C1D-4410-AB03-4C92DEF7C2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4" y="651"/>
                  <a:ext cx="10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b">
                  <a:spAutoFit/>
                </a:bodyPr>
                <a:lstStyle>
                  <a:lvl1pPr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b="1"/>
                    <a:t>subject to</a:t>
                  </a:r>
                </a:p>
              </p:txBody>
            </p:sp>
          </p:grp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C027246-C820-40D7-AF87-3AE01B176932}"/>
                  </a:ext>
                </a:extLst>
              </p:cNvPr>
              <p:cNvSpPr txBox="1"/>
              <p:nvPr/>
            </p:nvSpPr>
            <p:spPr>
              <a:xfrm>
                <a:off x="1829752" y="3448560"/>
                <a:ext cx="9956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(P1)</a:t>
                </a:r>
                <a:endParaRPr lang="zh-CN" altLang="en-US" dirty="0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9CEBEEBC-F639-466B-B99C-C29B09AD0F00}"/>
                </a:ext>
              </a:extLst>
            </p:cNvPr>
            <p:cNvGrpSpPr/>
            <p:nvPr/>
          </p:nvGrpSpPr>
          <p:grpSpPr>
            <a:xfrm>
              <a:off x="1370910" y="3259048"/>
              <a:ext cx="4727575" cy="884240"/>
              <a:chOff x="1813560" y="4386262"/>
              <a:chExt cx="4727575" cy="884240"/>
            </a:xfrm>
          </p:grpSpPr>
          <p:grpSp>
            <p:nvGrpSpPr>
              <p:cNvPr id="16" name="Group 22">
                <a:extLst>
                  <a:ext uri="{FF2B5EF4-FFF2-40B4-BE49-F238E27FC236}">
                    <a16:creationId xmlns:a16="http://schemas.microsoft.com/office/drawing/2014/main" id="{EFF46200-EA4E-460B-AE93-DC0A4494EC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26360" y="4386262"/>
                <a:ext cx="3914775" cy="884240"/>
                <a:chOff x="3128" y="387"/>
                <a:chExt cx="2466" cy="557"/>
              </a:xfrm>
            </p:grpSpPr>
            <p:pic>
              <p:nvPicPr>
                <p:cNvPr id="18" name="Picture 23">
                  <a:extLst>
                    <a:ext uri="{FF2B5EF4-FFF2-40B4-BE49-F238E27FC236}">
                      <a16:creationId xmlns:a16="http://schemas.microsoft.com/office/drawing/2014/main" id="{E87310C3-47F3-43C2-BC66-D53A7FE9EEC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92" y="668"/>
                  <a:ext cx="1502" cy="2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9" name="Text Box 24">
                  <a:extLst>
                    <a:ext uri="{FF2B5EF4-FFF2-40B4-BE49-F238E27FC236}">
                      <a16:creationId xmlns:a16="http://schemas.microsoft.com/office/drawing/2014/main" id="{3AA02D41-3266-444B-99FD-5EA16E524C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28" y="387"/>
                  <a:ext cx="15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b">
                  <a:spAutoFit/>
                </a:bodyPr>
                <a:lstStyle>
                  <a:lvl1pPr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/>
                    <a:t>minimize  </a:t>
                  </a:r>
                  <a:r>
                    <a:rPr lang="en-US" altLang="zh-CN" b="1" i="1" dirty="0"/>
                    <a:t>x</a:t>
                  </a:r>
                  <a:r>
                    <a:rPr lang="en-US" altLang="zh-CN" b="1" baseline="-25000" dirty="0"/>
                    <a:t>1</a:t>
                  </a:r>
                </a:p>
              </p:txBody>
            </p:sp>
            <p:sp>
              <p:nvSpPr>
                <p:cNvPr id="20" name="Text Box 25">
                  <a:extLst>
                    <a:ext uri="{FF2B5EF4-FFF2-40B4-BE49-F238E27FC236}">
                      <a16:creationId xmlns:a16="http://schemas.microsoft.com/office/drawing/2014/main" id="{A377115E-7F16-48C1-A033-D09D76DD1F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6" y="651"/>
                  <a:ext cx="10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b">
                  <a:spAutoFit/>
                </a:bodyPr>
                <a:lstStyle>
                  <a:lvl1pPr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/>
                    <a:t>subject to</a:t>
                  </a:r>
                </a:p>
              </p:txBody>
            </p:sp>
          </p:grp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6FC88EE-2C13-4C63-B3D8-282F9BF2C5E1}"/>
                  </a:ext>
                </a:extLst>
              </p:cNvPr>
              <p:cNvSpPr txBox="1"/>
              <p:nvPr/>
            </p:nvSpPr>
            <p:spPr>
              <a:xfrm>
                <a:off x="1813560" y="4591571"/>
                <a:ext cx="805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(P2)</a:t>
                </a:r>
                <a:endParaRPr lang="zh-CN" alt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7">
                <a:extLst>
                  <a:ext uri="{FF2B5EF4-FFF2-40B4-BE49-F238E27FC236}">
                    <a16:creationId xmlns:a16="http://schemas.microsoft.com/office/drawing/2014/main" id="{F1C81E44-D780-425D-B38E-BF90ACA8D1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211" y="3925435"/>
                <a:ext cx="740410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marL="342900" indent="-342900">
                  <a:spcBef>
                    <a:spcPts val="0"/>
                  </a:spcBef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是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P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e>
                    </m:d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和</m:t>
                    </m:r>
                    <m:r>
                      <m:rPr>
                        <m:nor/>
                      </m:rP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m:rPr>
                        <m:nor/>
                      </m:rP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P</m:t>
                    </m:r>
                    <m:r>
                      <m:rPr>
                        <m:nor/>
                      </m:rP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2)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的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最优解</m:t>
                    </m:r>
                    <m:r>
                      <a:rPr kumimoji="0"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 </m:t>
                    </m:r>
                  </m:oMath>
                </a14:m>
                <a:endParaRPr kumimoji="0"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spcBef>
                    <a:spcPts val="0"/>
                  </a:spcBef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(0,0)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(P1)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KKT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点，但不是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(P2)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KKT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点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 Box 7">
                <a:extLst>
                  <a:ext uri="{FF2B5EF4-FFF2-40B4-BE49-F238E27FC236}">
                    <a16:creationId xmlns:a16="http://schemas.microsoft.com/office/drawing/2014/main" id="{F1C81E44-D780-425D-B38E-BF90ACA8D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8211" y="3925435"/>
                <a:ext cx="7404100" cy="830997"/>
              </a:xfrm>
              <a:prstGeom prst="rect">
                <a:avLst/>
              </a:prstGeom>
              <a:blipFill>
                <a:blip r:embed="rId5"/>
                <a:stretch>
                  <a:fillRect l="-1153" t="-1471" b="-176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82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714375" y="24908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kumimoji="0"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凸规划</a:t>
            </a:r>
            <a:endParaRPr kumimoji="0" lang="en-US" altLang="zh-CN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3258" name="Text Box 10"/>
              <p:cNvSpPr txBox="1">
                <a:spLocks noChangeArrowheads="1"/>
              </p:cNvSpPr>
              <p:nvPr/>
            </p:nvSpPr>
            <p:spPr bwMode="auto">
              <a:xfrm>
                <a:off x="922962" y="4642413"/>
                <a:ext cx="7837978" cy="83099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定理</a:t>
                </a:r>
                <a:r>
                  <a:rPr kumimoji="0"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假设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是凸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函数</m:t>
                    </m:r>
                    <m:r>
                      <m:rPr>
                        <m:nor/>
                      </m:rPr>
                      <a:rPr lang="en-US" altLang="zh-CN" b="0" i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kumimoji="0"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b>
                    </m:sSub>
                    <m:r>
                      <a:rPr kumimoji="0"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是</m:t>
                    </m:r>
                  </m:oMath>
                </a14:m>
                <a:r>
                  <a:rPr kumimoji="0"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(P)</a:t>
                </a:r>
                <a:r>
                  <a:rPr kumimoji="0"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kumimoji="0"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KKT</a:t>
                </a:r>
                <a:r>
                  <a:rPr kumimoji="0"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点，那么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kumimoji="0"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kumimoji="0"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(P)</a:t>
                </a:r>
                <a:r>
                  <a:rPr kumimoji="0"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的全局极小点</a:t>
                </a:r>
                <a:r>
                  <a:rPr kumimoji="0"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93258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2962" y="4642413"/>
                <a:ext cx="7837978" cy="830997"/>
              </a:xfrm>
              <a:prstGeom prst="rect">
                <a:avLst/>
              </a:prstGeom>
              <a:blipFill>
                <a:blip r:embed="rId2"/>
                <a:stretch>
                  <a:fillRect l="-1166" t="-8088" b="-16912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29" name="Text Box 6"/>
              <p:cNvSpPr txBox="1">
                <a:spLocks noChangeArrowheads="1"/>
              </p:cNvSpPr>
              <p:nvPr/>
            </p:nvSpPr>
            <p:spPr bwMode="auto">
              <a:xfrm>
                <a:off x="2961044" y="941043"/>
                <a:ext cx="491020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0"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凸</a:t>
                </a:r>
                <a:r>
                  <a:rPr kumimoji="0"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zh-CN" alt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kumimoji="0"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kumimoji="0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0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</a:t>
                </a:r>
                <a:r>
                  <a:rPr kumimoji="0"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极小</a:t>
                </a:r>
                <a:r>
                  <a:rPr kumimoji="0"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化</a:t>
                </a:r>
                <a:r>
                  <a:rPr kumimoji="0"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凸</a:t>
                </a:r>
                <a:r>
                  <a:rPr kumimoji="0"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kumimoji="0"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r>
                      <a:rPr kumimoji="0"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kumimoji="0"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kumimoji="0"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kumimoji="0"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332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1044" y="941043"/>
                <a:ext cx="4910208" cy="461665"/>
              </a:xfrm>
              <a:prstGeom prst="rect">
                <a:avLst/>
              </a:prstGeom>
              <a:blipFill>
                <a:blip r:embed="rId3"/>
                <a:stretch>
                  <a:fillRect l="-1988" t="-14474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825177" y="908032"/>
            <a:ext cx="24130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凸规划</a:t>
            </a:r>
            <a:r>
              <a:rPr lang="en-US" altLang="zh-CN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优化</a:t>
            </a:r>
            <a:r>
              <a:rPr lang="en-US" altLang="zh-CN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693251" name="Rectangle 3"/>
          <p:cNvSpPr>
            <a:spLocks noChangeArrowheads="1"/>
          </p:cNvSpPr>
          <p:nvPr/>
        </p:nvSpPr>
        <p:spPr bwMode="auto">
          <a:xfrm>
            <a:off x="802776" y="1379019"/>
            <a:ext cx="7408568" cy="43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凸规划的</a:t>
            </a:r>
            <a:r>
              <a:rPr lang="zh-CN" altLang="en-US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局部极小点也是全局极小点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 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947154" y="5464525"/>
            <a:ext cx="8196846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事实：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(a) </a:t>
            </a:r>
            <a:r>
              <a:rPr lang="zh-CN" altLang="en-US" u="sng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线性规划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是凸规划；</a:t>
            </a:r>
            <a:endParaRPr lang="en-US" altLang="zh-CN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(b) </a:t>
            </a:r>
            <a:r>
              <a:rPr lang="zh-CN" altLang="en-US" sz="23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lang="zh-CN" altLang="en-US" sz="2300" u="sng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二次规划，</a:t>
            </a:r>
            <a:r>
              <a:rPr lang="zh-CN" altLang="en-US" sz="2300" u="sng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zh-CN" altLang="en-US" sz="23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目标函数的</a:t>
            </a:r>
            <a:r>
              <a:rPr lang="en-US" altLang="zh-CN" sz="23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Hesse</a:t>
            </a:r>
            <a:r>
              <a:rPr lang="zh-CN" altLang="en-US" sz="23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矩阵半正定时是凸规划</a:t>
            </a:r>
            <a:r>
              <a:rPr lang="en-US" altLang="zh-CN" sz="23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B3D15D4-6214-4759-B603-4123D74D17A3}"/>
                  </a:ext>
                </a:extLst>
              </p:cNvPr>
              <p:cNvSpPr txBox="1"/>
              <p:nvPr/>
            </p:nvSpPr>
            <p:spPr>
              <a:xfrm>
                <a:off x="850511" y="1768199"/>
                <a:ext cx="8106447" cy="1229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引理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凸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下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水平集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lower level set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dom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)≤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凸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集，其中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B3D15D4-6214-4759-B603-4123D74D1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11" y="1768199"/>
                <a:ext cx="8106447" cy="1229824"/>
              </a:xfrm>
              <a:prstGeom prst="rect">
                <a:avLst/>
              </a:prstGeom>
              <a:blipFill>
                <a:blip r:embed="rId4"/>
                <a:stretch>
                  <a:fillRect l="-1204" t="-5446" b="-8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6DA8A75E-7EDE-4392-A603-F1BB87E5A3D5}"/>
              </a:ext>
            </a:extLst>
          </p:cNvPr>
          <p:cNvGrpSpPr/>
          <p:nvPr/>
        </p:nvGrpSpPr>
        <p:grpSpPr>
          <a:xfrm>
            <a:off x="864657" y="2810031"/>
            <a:ext cx="7809784" cy="1747075"/>
            <a:chOff x="914085" y="2921244"/>
            <a:chExt cx="7809784" cy="17470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95D2AF8A-8E99-4B97-B8BE-565019277C0E}"/>
                    </a:ext>
                  </a:extLst>
                </p:cNvPr>
                <p:cNvSpPr txBox="1"/>
                <p:nvPr/>
              </p:nvSpPr>
              <p:spPr>
                <a:xfrm>
                  <a:off x="2725618" y="2921244"/>
                  <a:ext cx="5998251" cy="83074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inimize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                                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subject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to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≤0,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=1,⋯,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</m:mr>
                      </m:m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95D2AF8A-8E99-4B97-B8BE-565019277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618" y="2921244"/>
                  <a:ext cx="5998251" cy="8307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272B5DA6-07DE-4336-BBEA-1DFD92803DBE}"/>
                    </a:ext>
                  </a:extLst>
                </p:cNvPr>
                <p:cNvSpPr/>
                <p:nvPr/>
              </p:nvSpPr>
              <p:spPr>
                <a:xfrm>
                  <a:off x="4567888" y="3707543"/>
                  <a:ext cx="2927148" cy="5236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=1,⋯, ℓ</m:t>
                      </m:r>
                    </m:oMath>
                  </a14:m>
                  <a:r>
                    <a:rPr lang="en-US" altLang="zh-CN" dirty="0"/>
                    <a:t>.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272B5DA6-07DE-4336-BBEA-1DFD92803D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7888" y="3707543"/>
                  <a:ext cx="2927148" cy="523670"/>
                </a:xfrm>
                <a:prstGeom prst="rect">
                  <a:avLst/>
                </a:prstGeom>
                <a:blipFill>
                  <a:blip r:embed="rId6"/>
                  <a:stretch>
                    <a:fillRect t="-5814" r="-2500" b="-174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5D594146-B11C-4FC1-AABC-92C5CF3927FB}"/>
                    </a:ext>
                  </a:extLst>
                </p:cNvPr>
                <p:cNvSpPr txBox="1"/>
                <p:nvPr/>
              </p:nvSpPr>
              <p:spPr>
                <a:xfrm>
                  <a:off x="1504802" y="4168439"/>
                  <a:ext cx="7110176" cy="4998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ts val="3200"/>
                    </a:lnSpc>
                  </a:pP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Arial" panose="020B0604020202020204" pitchFamily="34" charset="0"/>
                    </a:rPr>
                    <a:t>其中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</m:t>
                      </m:r>
                      <m:r>
                        <a:rPr lang="en-US" altLang="zh-CN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zh-CN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是凸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函数</m:t>
                      </m:r>
                      <m:r>
                        <a:rPr lang="zh-CN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，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=1,⋯, ℓ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 </a:t>
                  </a:r>
                  <a:endPara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5D594146-B11C-4FC1-AABC-92C5CF3927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4802" y="4168439"/>
                  <a:ext cx="7110176" cy="499880"/>
                </a:xfrm>
                <a:prstGeom prst="rect">
                  <a:avLst/>
                </a:prstGeom>
                <a:blipFill>
                  <a:blip r:embed="rId7"/>
                  <a:stretch>
                    <a:fillRect l="-1372" t="-12195" b="-219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 Box 16">
              <a:extLst>
                <a:ext uri="{FF2B5EF4-FFF2-40B4-BE49-F238E27FC236}">
                  <a16:creationId xmlns:a16="http://schemas.microsoft.com/office/drawing/2014/main" id="{8B482DEE-E1C8-4BC0-B750-D7B906DCF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085" y="3037185"/>
              <a:ext cx="269984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zh-CN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狭义</a:t>
              </a:r>
              <a:r>
                <a:rPr lang="en-US" altLang="zh-CN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</a:p>
            <a:p>
              <a:pPr>
                <a:spcBef>
                  <a:spcPts val="0"/>
                </a:spcBef>
              </a:pPr>
              <a:r>
                <a:rPr lang="zh-CN" altLang="en-US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凸规划</a:t>
              </a:r>
              <a:r>
                <a:rPr lang="en-US" altLang="zh-CN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优化</a:t>
              </a:r>
              <a:r>
                <a:rPr lang="en-US" altLang="zh-CN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en-US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69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3000"/>
                                        <p:tgtEl>
                                          <p:spTgt spid="69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8" grpId="0" animBg="1"/>
      <p:bldP spid="693251" grpId="0"/>
      <p:bldP spid="16411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819150" y="294844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kumimoji="0"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凸规划</a:t>
            </a:r>
            <a:r>
              <a:rPr kumimoji="0" lang="en-US" altLang="zh-CN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kumimoji="0"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kumimoji="0" lang="en-US" altLang="zh-CN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339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34" y="1684530"/>
            <a:ext cx="4446489" cy="193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4763" name="Object 11"/>
          <p:cNvGraphicFramePr>
            <a:graphicFrameLocks noChangeAspect="1"/>
          </p:cNvGraphicFramePr>
          <p:nvPr/>
        </p:nvGraphicFramePr>
        <p:xfrm>
          <a:off x="4984750" y="1270000"/>
          <a:ext cx="3735388" cy="257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4" imgW="2910149" imgH="2010217" progId="Visio.Drawing.11">
                  <p:embed/>
                </p:oleObj>
              </mc:Choice>
              <mc:Fallback>
                <p:oleObj name="Visio" r:id="rId4" imgW="2910149" imgH="2010217" progId="Visio.Drawing.11">
                  <p:embed/>
                  <p:pic>
                    <p:nvPicPr>
                      <p:cNvPr id="7476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1270000"/>
                        <a:ext cx="3735388" cy="257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346" name="Text Box 18"/>
              <p:cNvSpPr txBox="1">
                <a:spLocks noChangeArrowheads="1"/>
              </p:cNvSpPr>
              <p:nvPr/>
            </p:nvSpPr>
            <p:spPr bwMode="auto">
              <a:xfrm>
                <a:off x="850899" y="5105121"/>
                <a:ext cx="5788025" cy="497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Lagrange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乘子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=(</m:t>
                    </m:r>
                    <m:box>
                      <m:box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e>
                    </m:box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box>
                      <m:box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e>
                    </m:box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0,0)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46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0899" y="5105121"/>
                <a:ext cx="5788025" cy="497637"/>
              </a:xfrm>
              <a:prstGeom prst="rect">
                <a:avLst/>
              </a:prstGeom>
              <a:blipFill>
                <a:blip r:embed="rId6"/>
                <a:stretch>
                  <a:fillRect l="-1686" t="-12195" b="-2195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772" name="Text Box 20"/>
              <p:cNvSpPr txBox="1">
                <a:spLocks noChangeArrowheads="1"/>
              </p:cNvSpPr>
              <p:nvPr/>
            </p:nvSpPr>
            <p:spPr bwMode="auto">
              <a:xfrm>
                <a:off x="812800" y="5786735"/>
                <a:ext cx="63754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因为待求问题是凸规划，所以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是全局解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4772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2800" y="5786735"/>
                <a:ext cx="6375400" cy="461665"/>
              </a:xfrm>
              <a:prstGeom prst="rect">
                <a:avLst/>
              </a:prstGeom>
              <a:blipFill>
                <a:blip r:embed="rId7"/>
                <a:stretch>
                  <a:fillRect l="-1434" t="-13158" b="-315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D1F522E-EA69-432E-B5B7-04C1D6885206}"/>
                  </a:ext>
                </a:extLst>
              </p:cNvPr>
              <p:cNvSpPr txBox="1"/>
              <p:nvPr/>
            </p:nvSpPr>
            <p:spPr>
              <a:xfrm>
                <a:off x="6765925" y="2946756"/>
                <a:ext cx="168395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=(1,0)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D1F522E-EA69-432E-B5B7-04C1D6885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925" y="2946756"/>
                <a:ext cx="1683951" cy="461665"/>
              </a:xfrm>
              <a:prstGeom prst="rect">
                <a:avLst/>
              </a:prstGeom>
              <a:blipFill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EFB180A-4276-4FA1-8243-6A31E6562C7E}"/>
                  </a:ext>
                </a:extLst>
              </p:cNvPr>
              <p:cNvSpPr txBox="1"/>
              <p:nvPr/>
            </p:nvSpPr>
            <p:spPr>
              <a:xfrm>
                <a:off x="886254" y="3877708"/>
                <a:ext cx="6626654" cy="1089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EFB180A-4276-4FA1-8243-6A31E6562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54" y="3877708"/>
                <a:ext cx="6626654" cy="10894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9E5DB8E-E32B-4EC0-8844-674A76755504}"/>
                  </a:ext>
                </a:extLst>
              </p:cNvPr>
              <p:cNvSpPr/>
              <p:nvPr/>
            </p:nvSpPr>
            <p:spPr>
              <a:xfrm>
                <a:off x="6664885" y="3528368"/>
                <a:ext cx="20395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ℐ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={1, 2}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9E5DB8E-E32B-4EC0-8844-674A76755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885" y="3528368"/>
                <a:ext cx="2039597" cy="461665"/>
              </a:xfrm>
              <a:prstGeom prst="rect">
                <a:avLst/>
              </a:prstGeom>
              <a:blipFill>
                <a:blip r:embed="rId10"/>
                <a:stretch>
                  <a:fillRect r="-299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226D39D4-C557-4CB0-B7CC-BEA0D403ECB3}"/>
              </a:ext>
            </a:extLst>
          </p:cNvPr>
          <p:cNvSpPr txBox="1"/>
          <p:nvPr/>
        </p:nvSpPr>
        <p:spPr>
          <a:xfrm>
            <a:off x="850899" y="1270000"/>
            <a:ext cx="2039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例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 </a:t>
            </a:r>
            <a:endParaRPr lang="zh-CN" altLang="en-US" dirty="0">
              <a:solidFill>
                <a:srgbClr val="0070C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" grpId="0"/>
      <p:bldP spid="74772" grpId="0"/>
      <p:bldP spid="4" grpId="0" animBg="1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223" y="2075341"/>
            <a:ext cx="5380037" cy="127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kumimoji="0"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凸规划的解不一定是</a:t>
            </a:r>
            <a:r>
              <a:rPr kumimoji="0"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KKT</a:t>
            </a:r>
            <a:r>
              <a:rPr kumimoji="0"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endParaRPr kumimoji="0" lang="en-US" altLang="zh-CN" sz="44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0750" y="1169433"/>
            <a:ext cx="538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0070C0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zh-CN" altLang="en-US" dirty="0">
                <a:solidFill>
                  <a:srgbClr val="7030A0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缺乏</a:t>
            </a:r>
            <a:r>
              <a:rPr lang="en-US" altLang="zh-CN" dirty="0">
                <a:solidFill>
                  <a:srgbClr val="7030A0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CQ</a:t>
            </a:r>
            <a:r>
              <a:rPr lang="zh-CN" altLang="en-US" dirty="0">
                <a:solidFill>
                  <a:srgbClr val="7030A0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dirty="0">
                <a:solidFill>
                  <a:srgbClr val="7030A0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KKT</a:t>
            </a:r>
            <a:r>
              <a:rPr lang="zh-CN" altLang="en-US" dirty="0">
                <a:solidFill>
                  <a:srgbClr val="7030A0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条件失效</a:t>
            </a:r>
            <a:r>
              <a:rPr lang="en-US" altLang="zh-CN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solidFill>
                <a:schemeClr val="tx1"/>
              </a:solidFill>
              <a:ea typeface="黑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5200" y="1498600"/>
            <a:ext cx="48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B3AE18-F15B-48AF-955D-321E0B3C1D94}"/>
              </a:ext>
            </a:extLst>
          </p:cNvPr>
          <p:cNvSpPr/>
          <p:nvPr/>
        </p:nvSpPr>
        <p:spPr>
          <a:xfrm>
            <a:off x="1019606" y="4164973"/>
            <a:ext cx="73177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按语</a:t>
            </a:r>
            <a:r>
              <a:rPr lang="zh-CN" altLang="en-US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：如果约束品性不成立，凸规划的局部极小点也不一定是</a:t>
            </a:r>
            <a:r>
              <a:rPr lang="en-US" altLang="zh-CN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KKT</a:t>
            </a:r>
            <a:r>
              <a:rPr lang="zh-CN" altLang="en-US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点</a:t>
            </a:r>
            <a:r>
              <a:rPr lang="en-US" altLang="zh-CN" dirty="0">
                <a:solidFill>
                  <a:schemeClr val="tx1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57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集合在一点的切锥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37E12C5-609F-89CD-CAA3-A2FA516497DF}"/>
                  </a:ext>
                </a:extLst>
              </p:cNvPr>
              <p:cNvSpPr txBox="1"/>
              <p:nvPr/>
            </p:nvSpPr>
            <p:spPr>
              <a:xfrm>
                <a:off x="940927" y="1040021"/>
                <a:ext cx="722688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定义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⊆</m:t>
                    </m:r>
                    <m:sSup>
                      <m:sSup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非空，且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pt-BR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cl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集合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处的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切锥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(tangent cone)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定义为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37E12C5-609F-89CD-CAA3-A2FA51649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27" y="1040021"/>
                <a:ext cx="7226889" cy="830997"/>
              </a:xfrm>
              <a:prstGeom prst="rect">
                <a:avLst/>
              </a:prstGeom>
              <a:blipFill>
                <a:blip r:embed="rId4"/>
                <a:stretch>
                  <a:fillRect l="-1265" t="-8088" r="-1265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7EF9EA8-9888-C301-A0A9-1BC319EEC07F}"/>
                  </a:ext>
                </a:extLst>
              </p:cNvPr>
              <p:cNvSpPr txBox="1"/>
              <p:nvPr/>
            </p:nvSpPr>
            <p:spPr>
              <a:xfrm>
                <a:off x="694841" y="1735893"/>
                <a:ext cx="8224789" cy="1271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Ω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: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→∞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pt-BR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pt-BR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Arial" panose="020B060402020202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den>
                                  </m:f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 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其中</m:t>
                                  </m:r>
                                  <m:r>
                                    <a:rPr lang="zh-CN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𝜆</m:t>
                                  </m:r>
                                  <m:r>
                                    <a:rPr lang="zh-CN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≥0,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</m:e>
                              </m:func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并且对每个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Ω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≠</m:t>
                              </m:r>
                              <m:acc>
                                <m:accPr>
                                  <m:chr m:val="̅"/>
                                  <m:ctrlPr>
                                    <a:rPr lang="pt-BR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eqArr>
                        </m:e>
                      </m:d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7EF9EA8-9888-C301-A0A9-1BC319EEC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41" y="1735893"/>
                <a:ext cx="8224789" cy="12714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0664BBC-CAD6-4F2E-915D-C4A68BC71D4E}"/>
                  </a:ext>
                </a:extLst>
              </p:cNvPr>
              <p:cNvSpPr/>
              <p:nvPr/>
            </p:nvSpPr>
            <p:spPr>
              <a:xfrm>
                <a:off x="894993" y="5978619"/>
                <a:ext cx="765364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集合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的切锥由所有满足上述事实的向量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𝑑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组成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0664BBC-CAD6-4F2E-915D-C4A68BC71D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93" y="5978619"/>
                <a:ext cx="7653642" cy="461665"/>
              </a:xfrm>
              <a:prstGeom prst="rect">
                <a:avLst/>
              </a:prstGeom>
              <a:blipFill>
                <a:blip r:embed="rId6"/>
                <a:stretch>
                  <a:fillRect l="-1116" t="-14667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6D5CBC03-D4BF-4BA0-9C1C-2B4DB83684B9}"/>
              </a:ext>
            </a:extLst>
          </p:cNvPr>
          <p:cNvGrpSpPr/>
          <p:nvPr/>
        </p:nvGrpSpPr>
        <p:grpSpPr>
          <a:xfrm>
            <a:off x="881558" y="3011971"/>
            <a:ext cx="7918784" cy="1666674"/>
            <a:chOff x="858577" y="3133237"/>
            <a:chExt cx="7918784" cy="1666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555C88AE-F564-4880-825C-A7A2F5741434}"/>
                    </a:ext>
                  </a:extLst>
                </p:cNvPr>
                <p:cNvSpPr/>
                <p:nvPr/>
              </p:nvSpPr>
              <p:spPr>
                <a:xfrm>
                  <a:off x="858577" y="3133237"/>
                  <a:ext cx="7918784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l"/>
                  </a:pP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Arial" panose="020B0604020202020204" pitchFamily="34" charset="0"/>
                    </a:rPr>
                    <a:t>已知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acc>
                      <m:r>
                        <a:rPr lang="pt-BR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cl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Arial" panose="020B0604020202020204" pitchFamily="34" charset="0"/>
                    </a:rPr>
                    <a:t>.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Arial" panose="020B0604020202020204" pitchFamily="34" charset="0"/>
                    </a:rPr>
                    <a:t>设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满足</a:t>
                  </a:r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555C88AE-F564-4880-825C-A7A2F57414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577" y="3133237"/>
                  <a:ext cx="7918784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1078" t="-14474" b="-26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1DDA9C00-17D9-450E-8B61-FBF2286FE038}"/>
                    </a:ext>
                  </a:extLst>
                </p:cNvPr>
                <p:cNvSpPr/>
                <p:nvPr/>
              </p:nvSpPr>
              <p:spPr>
                <a:xfrm>
                  <a:off x="2744022" y="3529630"/>
                  <a:ext cx="2335062" cy="836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</m:acc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1DDA9C00-17D9-450E-8B61-FBF2286FE0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4022" y="3529630"/>
                  <a:ext cx="2335062" cy="8368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73EE09CF-6591-459F-8A54-0B14AB866724}"/>
                    </a:ext>
                  </a:extLst>
                </p:cNvPr>
                <p:cNvSpPr/>
                <p:nvPr/>
              </p:nvSpPr>
              <p:spPr>
                <a:xfrm>
                  <a:off x="1163388" y="4338246"/>
                  <a:ext cx="4751754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Arial" panose="020B0604020202020204" pitchFamily="34" charset="0"/>
                    </a:rPr>
                    <a:t>其中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&gt;0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,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Arial" panose="020B0604020202020204" pitchFamily="34" charset="0"/>
                    </a:rPr>
                    <a:t> 且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acc>
                        <m:accPr>
                          <m:chr m:val="̅"/>
                          <m:ctrlPr>
                            <a:rPr lang="pt-B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acc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73EE09CF-6591-459F-8A54-0B14AB8667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3388" y="4338246"/>
                  <a:ext cx="4751754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2054" t="-14667" r="-2182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47A731C-9BD0-448D-A5EE-FBFC36AF14F6}"/>
                  </a:ext>
                </a:extLst>
              </p:cNvPr>
              <p:cNvSpPr txBox="1"/>
              <p:nvPr/>
            </p:nvSpPr>
            <p:spPr>
              <a:xfrm>
                <a:off x="1085272" y="4739678"/>
                <a:ext cx="6674771" cy="1311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另一种表述：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使得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:=</m:t>
                    </m:r>
                    <m:acc>
                      <m:accPr>
                        <m:chr m:val="̅"/>
                        <m:ctrlPr>
                          <a:rPr lang="pt-BR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just"/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pt-B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，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且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&gt;0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47A731C-9BD0-448D-A5EE-FBFC36AF1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272" y="4739678"/>
                <a:ext cx="6674771" cy="1311706"/>
              </a:xfrm>
              <a:prstGeom prst="rect">
                <a:avLst/>
              </a:prstGeom>
              <a:blipFill>
                <a:blip r:embed="rId10"/>
                <a:stretch>
                  <a:fillRect l="-1370" t="-5116" b="-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F8DD3E0-B36A-43FC-8571-B0B43A3FA6BB}"/>
                  </a:ext>
                </a:extLst>
              </p:cNvPr>
              <p:cNvSpPr/>
              <p:nvPr/>
            </p:nvSpPr>
            <p:spPr>
              <a:xfrm>
                <a:off x="5949334" y="3960502"/>
                <a:ext cx="2599301" cy="83099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其中</a:t>
                </a:r>
                <a:endParaRPr lang="en-US" altLang="zh-CN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acc>
                        <m:accPr>
                          <m:chr m:val="̅"/>
                          <m:ctrlPr>
                            <a:rPr lang="pt-B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⟺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F8DD3E0-B36A-43FC-8571-B0B43A3FA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334" y="3960502"/>
                <a:ext cx="2599301" cy="830997"/>
              </a:xfrm>
              <a:prstGeom prst="rect">
                <a:avLst/>
              </a:prstGeom>
              <a:blipFill>
                <a:blip r:embed="rId11"/>
                <a:stretch>
                  <a:fillRect l="-3756" t="-5882" b="-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8201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153145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几何最优性条件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/>
              <p:nvPr/>
            </p:nvSpPr>
            <p:spPr>
              <a:xfrm>
                <a:off x="612563" y="809258"/>
                <a:ext cx="7899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命题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是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(P)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的局部极小点，并且假设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在包含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的开集上是连续可微的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，那么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63" y="809258"/>
                <a:ext cx="7899400" cy="830997"/>
              </a:xfrm>
              <a:prstGeom prst="rect">
                <a:avLst/>
              </a:prstGeom>
              <a:blipFill>
                <a:blip r:embed="rId4"/>
                <a:stretch>
                  <a:fillRect l="-1157" t="-8088" r="-1235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821A92C-502D-4E0C-9363-FE2C4F492D74}"/>
                  </a:ext>
                </a:extLst>
              </p:cNvPr>
              <p:cNvSpPr txBox="1"/>
              <p:nvPr/>
            </p:nvSpPr>
            <p:spPr>
              <a:xfrm>
                <a:off x="622300" y="2816017"/>
                <a:ext cx="38632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证明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任取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Ω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821A92C-502D-4E0C-9363-FE2C4F492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2816017"/>
                <a:ext cx="3863203" cy="461665"/>
              </a:xfrm>
              <a:prstGeom prst="rect">
                <a:avLst/>
              </a:prstGeom>
              <a:blipFill>
                <a:blip r:embed="rId5"/>
                <a:stretch>
                  <a:fillRect l="-2366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D5D6288-4F3A-47B1-9CBA-5DAA36C77421}"/>
                  </a:ext>
                </a:extLst>
              </p:cNvPr>
              <p:cNvSpPr txBox="1"/>
              <p:nvPr/>
            </p:nvSpPr>
            <p:spPr>
              <a:xfrm>
                <a:off x="486926" y="4188154"/>
                <a:ext cx="74527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𝑜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D5D6288-4F3A-47B1-9CBA-5DAA36C77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26" y="4188154"/>
                <a:ext cx="7452742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2EF8E35-FF85-4A8B-9027-64D2D00DB744}"/>
                  </a:ext>
                </a:extLst>
              </p:cNvPr>
              <p:cNvSpPr txBox="1"/>
              <p:nvPr/>
            </p:nvSpPr>
            <p:spPr>
              <a:xfrm>
                <a:off x="6039641" y="4767448"/>
                <a:ext cx="2838950" cy="150810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23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sz="23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:r>
                  <a:rPr lang="en-US" altLang="zh-CN" sz="23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(P)</a:t>
                </a:r>
                <a:r>
                  <a:rPr lang="zh-CN" altLang="en-US" sz="23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的局部极小点，且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sSub>
                      <m:sSubPr>
                        <m:ctrlPr>
                          <a:rPr lang="en-US" altLang="zh-C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zh-CN" altLang="en-US" sz="23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所以对充分大的 </a:t>
                </a:r>
                <a14:m>
                  <m:oMath xmlns:m="http://schemas.openxmlformats.org/officeDocument/2006/math">
                    <m:r>
                      <a:rPr lang="en-US" altLang="zh-CN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lang="en-US" altLang="zh-CN" sz="23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3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endParaRPr lang="en-US" altLang="zh-CN" sz="23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altLang="zh-CN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 ≥0</m:t>
                    </m:r>
                    <m:r>
                      <a:rPr lang="en-US" altLang="zh-CN" sz="23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zh-CN" altLang="en-US" sz="23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endParaRPr lang="en-US" altLang="zh-CN" sz="23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2EF8E35-FF85-4A8B-9027-64D2D00DB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641" y="4767448"/>
                <a:ext cx="2838950" cy="1508105"/>
              </a:xfrm>
              <a:prstGeom prst="rect">
                <a:avLst/>
              </a:prstGeom>
              <a:blipFill>
                <a:blip r:embed="rId7"/>
                <a:stretch>
                  <a:fillRect l="-3226" t="-4049" r="-3226" b="-56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342AD75-EE33-4F53-8A33-84CBE0709A4D}"/>
                  </a:ext>
                </a:extLst>
              </p:cNvPr>
              <p:cNvSpPr txBox="1"/>
              <p:nvPr/>
            </p:nvSpPr>
            <p:spPr>
              <a:xfrm>
                <a:off x="2009355" y="1589999"/>
                <a:ext cx="456796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   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Ω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342AD75-EE33-4F53-8A33-84CBE0709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355" y="1589999"/>
                <a:ext cx="4567968" cy="461665"/>
              </a:xfrm>
              <a:prstGeom prst="rect">
                <a:avLst/>
              </a:prstGeom>
              <a:blipFill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BC5EF07-5189-4878-BB6F-776E729DA37A}"/>
                  </a:ext>
                </a:extLst>
              </p:cNvPr>
              <p:cNvSpPr txBox="1"/>
              <p:nvPr/>
            </p:nvSpPr>
            <p:spPr>
              <a:xfrm>
                <a:off x="1382135" y="2380408"/>
                <a:ext cx="588846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: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&lt;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⋂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Ω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∅.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BC5EF07-5189-4878-BB6F-776E729DA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135" y="2380408"/>
                <a:ext cx="5888461" cy="461665"/>
              </a:xfrm>
              <a:prstGeom prst="rect">
                <a:avLst/>
              </a:prstGeom>
              <a:blipFill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箭头: 上下 2">
            <a:extLst>
              <a:ext uri="{FF2B5EF4-FFF2-40B4-BE49-F238E27FC236}">
                <a16:creationId xmlns:a16="http://schemas.microsoft.com/office/drawing/2014/main" id="{7D2F312A-A659-4254-93C1-99940C3279FA}"/>
              </a:ext>
            </a:extLst>
          </p:cNvPr>
          <p:cNvSpPr/>
          <p:nvPr/>
        </p:nvSpPr>
        <p:spPr bwMode="auto">
          <a:xfrm>
            <a:off x="3806549" y="2056975"/>
            <a:ext cx="163789" cy="336426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875CAD6-894D-4DEF-AA6D-7D7C889658B5}"/>
                  </a:ext>
                </a:extLst>
              </p:cNvPr>
              <p:cNvSpPr/>
              <p:nvPr/>
            </p:nvSpPr>
            <p:spPr>
              <a:xfrm>
                <a:off x="6458265" y="3161704"/>
                <a:ext cx="2444515" cy="787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875CAD6-894D-4DEF-AA6D-7D7C88965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265" y="3161704"/>
                <a:ext cx="2444515" cy="7872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1BE93A6D-1AF3-4E0E-B108-561AFFDCB848}"/>
              </a:ext>
            </a:extLst>
          </p:cNvPr>
          <p:cNvGrpSpPr/>
          <p:nvPr/>
        </p:nvGrpSpPr>
        <p:grpSpPr>
          <a:xfrm>
            <a:off x="610831" y="2821149"/>
            <a:ext cx="7592764" cy="921049"/>
            <a:chOff x="612563" y="3135579"/>
            <a:chExt cx="7592764" cy="9210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37E94BEF-8C88-4867-8510-E6F07E209EC3}"/>
                    </a:ext>
                  </a:extLst>
                </p:cNvPr>
                <p:cNvSpPr/>
                <p:nvPr/>
              </p:nvSpPr>
              <p:spPr>
                <a:xfrm>
                  <a:off x="612563" y="3594963"/>
                  <a:ext cx="6848285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⊆</m:t>
                      </m:r>
                      <m:r>
                        <m:rPr>
                          <m:sty m:val="p"/>
                        </m:rPr>
                        <a:rPr lang="el-GR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l-GR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∖</m:t>
                      </m:r>
                      <m:d>
                        <m:dPr>
                          <m:begChr m:val="{"/>
                          <m:endChr m:val="}"/>
                          <m:ctrl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Arial" panose="020B0604020202020204" pitchFamily="34" charset="0"/>
                    </a:rPr>
                    <a:t>和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Arial" panose="020B0604020202020204" pitchFamily="34" charset="0"/>
                    </a:rPr>
                    <a:t>正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Arial" panose="020B0604020202020204" pitchFamily="34" charset="0"/>
                    </a:rPr>
                    <a:t>标量序列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→0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满足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37E94BEF-8C88-4867-8510-E6F07E209E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563" y="3594963"/>
                  <a:ext cx="6848285" cy="461665"/>
                </a:xfrm>
                <a:prstGeom prst="rect">
                  <a:avLst/>
                </a:prstGeom>
                <a:blipFill>
                  <a:blip r:embed="rId11"/>
                  <a:stretch>
                    <a:fillRect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864EC79-AF30-4BCA-99A4-CE68175CD4B0}"/>
                </a:ext>
              </a:extLst>
            </p:cNvPr>
            <p:cNvSpPr/>
            <p:nvPr/>
          </p:nvSpPr>
          <p:spPr>
            <a:xfrm>
              <a:off x="4342124" y="3135579"/>
              <a:ext cx="386320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rPr>
                <a:t>由切向量的定义，存在点列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A96094A-F181-484A-A4D7-21AE07E90A85}"/>
                  </a:ext>
                </a:extLst>
              </p:cNvPr>
              <p:cNvSpPr txBox="1"/>
              <p:nvPr/>
            </p:nvSpPr>
            <p:spPr>
              <a:xfrm>
                <a:off x="617193" y="3792449"/>
                <a:ext cx="35969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由一阶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Taylor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展式 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，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A96094A-F181-484A-A4D7-21AE07E90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93" y="3792449"/>
                <a:ext cx="3596972" cy="461665"/>
              </a:xfrm>
              <a:prstGeom prst="rect">
                <a:avLst/>
              </a:prstGeom>
              <a:blipFill>
                <a:blip r:embed="rId12"/>
                <a:stretch>
                  <a:fillRect l="-2542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D5F897C-6795-4A5F-90BA-7DF83F50A4FF}"/>
                  </a:ext>
                </a:extLst>
              </p:cNvPr>
              <p:cNvSpPr txBox="1"/>
              <p:nvPr/>
            </p:nvSpPr>
            <p:spPr>
              <a:xfrm>
                <a:off x="-92034" y="4768578"/>
                <a:ext cx="6376384" cy="871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𝑜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D5F897C-6795-4A5F-90BA-7DF83F50A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034" y="4768578"/>
                <a:ext cx="6376384" cy="87145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62BB397-7E61-4D85-8FAD-3FDCA6488B00}"/>
                  </a:ext>
                </a:extLst>
              </p:cNvPr>
              <p:cNvSpPr txBox="1"/>
              <p:nvPr/>
            </p:nvSpPr>
            <p:spPr>
              <a:xfrm>
                <a:off x="610831" y="5593868"/>
                <a:ext cx="576693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→∞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，由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是局部极小点，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和向量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的定义得</a:t>
                </a:r>
                <a:r>
                  <a:rPr lang="zh-CN" altLang="en-US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≥0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62BB397-7E61-4D85-8FAD-3FDCA6488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31" y="5593868"/>
                <a:ext cx="5766930" cy="830997"/>
              </a:xfrm>
              <a:prstGeom prst="rect">
                <a:avLst/>
              </a:prstGeom>
              <a:blipFill>
                <a:blip r:embed="rId14"/>
                <a:stretch>
                  <a:fillRect l="-1586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6670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5" grpId="0" animBg="1"/>
      <p:bldP spid="20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线性化可行方向锥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3AD28D1-25D2-4817-9359-92D11342139C}"/>
                  </a:ext>
                </a:extLst>
              </p:cNvPr>
              <p:cNvSpPr txBox="1"/>
              <p:nvPr/>
            </p:nvSpPr>
            <p:spPr>
              <a:xfrm>
                <a:off x="664917" y="1034959"/>
                <a:ext cx="7556500" cy="886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问题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可行域：</a:t>
                </a:r>
                <a:endParaRPr lang="en-US" altLang="zh-CN" dirty="0">
                  <a:solidFill>
                    <a:srgbClr val="0070C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≤0,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≤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=0,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≤ ℓ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3AD28D1-25D2-4817-9359-92D113421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17" y="1034959"/>
                <a:ext cx="7556500" cy="886268"/>
              </a:xfrm>
              <a:prstGeom prst="rect">
                <a:avLst/>
              </a:prstGeom>
              <a:blipFill>
                <a:blip r:embed="rId4"/>
                <a:stretch>
                  <a:fillRect l="-1210" t="-7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32B776A-8B67-446D-AE6D-44197993E22C}"/>
                  </a:ext>
                </a:extLst>
              </p:cNvPr>
              <p:cNvSpPr txBox="1"/>
              <p:nvPr/>
            </p:nvSpPr>
            <p:spPr>
              <a:xfrm>
                <a:off x="664917" y="2024458"/>
                <a:ext cx="815569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定义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已知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</a:t>
                </a:r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可行点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pt-B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  <m: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定义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处的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积极集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(active set)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l-G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𝒜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1,⋯,ℓ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∪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ℐ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,  </m:t>
                      </m:r>
                    </m:oMath>
                  </m:oMathPara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其中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ℐ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pt-BR" altLang="zh-CN" i="1">
                                    <a:solidFill>
                                      <a:srgbClr val="00808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00808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a:rPr lang="en-US" altLang="zh-CN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32B776A-8B67-446D-AE6D-44197993E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17" y="2024458"/>
                <a:ext cx="8155697" cy="1200329"/>
              </a:xfrm>
              <a:prstGeom prst="rect">
                <a:avLst/>
              </a:prstGeom>
              <a:blipFill>
                <a:blip r:embed="rId5"/>
                <a:stretch>
                  <a:fillRect l="-1121" t="-5584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2865F07-AF24-48E4-A44C-5E37C8D5D03F}"/>
                  </a:ext>
                </a:extLst>
              </p:cNvPr>
              <p:cNvSpPr txBox="1"/>
              <p:nvPr/>
            </p:nvSpPr>
            <p:spPr>
              <a:xfrm>
                <a:off x="664917" y="3766407"/>
                <a:ext cx="7911560" cy="1658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定义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处的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线性化可行方向锥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(linearized feasible direction cone)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为</a:t>
                </a:r>
                <a:endParaRPr lang="en-US" altLang="zh-CN" dirty="0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: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=0,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≤ ℓ   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≤0,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pt-B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ℐ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2865F07-AF24-48E4-A44C-5E37C8D5D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17" y="3766407"/>
                <a:ext cx="7911560" cy="1658018"/>
              </a:xfrm>
              <a:prstGeom prst="rect">
                <a:avLst/>
              </a:prstGeom>
              <a:blipFill>
                <a:blip r:embed="rId6"/>
                <a:stretch>
                  <a:fillRect l="-1156" t="-4044" r="-1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4853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4">
                <a:extLst>
                  <a:ext uri="{FF2B5EF4-FFF2-40B4-BE49-F238E27FC236}">
                    <a16:creationId xmlns:a16="http://schemas.microsoft.com/office/drawing/2014/main" id="{16AAA3D7-C982-4327-9E76-68678E0ED1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478" y="906894"/>
                <a:ext cx="7499043" cy="1283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kumimoji="0" lang="en-US" altLang="zh-CN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 </a:t>
                </a:r>
                <a:r>
                  <a:rPr kumimoji="0"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求</a:t>
                </a:r>
                <a:endParaRPr kumimoji="0"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≥0</m:t>
                          </m:r>
                        </m:e>
                      </m:d>
                    </m:oMath>
                  </m:oMathPara>
                </a14:m>
                <a:endParaRPr kumimoji="0"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ts val="600"/>
                  </a:spcBef>
                </a:pPr>
                <a:r>
                  <a:rPr kumimoji="0"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=(0,0)</m:t>
                    </m:r>
                  </m:oMath>
                </a14:m>
                <a:r>
                  <a:rPr kumimoji="0"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的切锥和线性化可行方向锥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kumimoji="0"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kumimoji="0"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Text Box 4">
                <a:extLst>
                  <a:ext uri="{FF2B5EF4-FFF2-40B4-BE49-F238E27FC236}">
                    <a16:creationId xmlns:a16="http://schemas.microsoft.com/office/drawing/2014/main" id="{16AAA3D7-C982-4327-9E76-68678E0ED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478" y="906894"/>
                <a:ext cx="7499043" cy="1283365"/>
              </a:xfrm>
              <a:prstGeom prst="rect">
                <a:avLst/>
              </a:prstGeom>
              <a:blipFill>
                <a:blip r:embed="rId4"/>
                <a:stretch>
                  <a:fillRect l="-1301" t="-3810" b="-90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4">
            <a:extLst>
              <a:ext uri="{FF2B5EF4-FFF2-40B4-BE49-F238E27FC236}">
                <a16:creationId xmlns:a16="http://schemas.microsoft.com/office/drawing/2014/main" id="{FE98A443-8867-4AC1-A6FB-C6F644BE8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616" y="2186919"/>
            <a:ext cx="31038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解答</a:t>
            </a:r>
            <a:r>
              <a:rPr kumimoji="0"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kumimoji="0"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32E7C9E-E90D-4736-9914-7C86C9767DBE}"/>
                  </a:ext>
                </a:extLst>
              </p:cNvPr>
              <p:cNvSpPr/>
              <p:nvPr/>
            </p:nvSpPr>
            <p:spPr>
              <a:xfrm>
                <a:off x="3869877" y="2654254"/>
                <a:ext cx="46260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0,1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0,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32E7C9E-E90D-4736-9914-7C86C9767D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877" y="2654254"/>
                <a:ext cx="4626075" cy="461665"/>
              </a:xfrm>
              <a:prstGeom prst="rect">
                <a:avLst/>
              </a:prstGeom>
              <a:blipFill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7D701C1-594E-48C4-8708-869422C9A523}"/>
                  </a:ext>
                </a:extLst>
              </p:cNvPr>
              <p:cNvSpPr/>
              <p:nvPr/>
            </p:nvSpPr>
            <p:spPr>
              <a:xfrm>
                <a:off x="1572731" y="3224088"/>
                <a:ext cx="41653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,0)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ℝ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7D701C1-594E-48C4-8708-869422C9A5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31" y="3224088"/>
                <a:ext cx="4165369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4">
                <a:extLst>
                  <a:ext uri="{FF2B5EF4-FFF2-40B4-BE49-F238E27FC236}">
                    <a16:creationId xmlns:a16="http://schemas.microsoft.com/office/drawing/2014/main" id="{A6EC4A7F-7FDE-47B8-880A-94A01C1316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2189" y="2188461"/>
                <a:ext cx="646321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ts val="60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由几何直观，得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Ω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,0)∈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0"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kumimoji="0"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Text Box 4">
                <a:extLst>
                  <a:ext uri="{FF2B5EF4-FFF2-40B4-BE49-F238E27FC236}">
                    <a16:creationId xmlns:a16="http://schemas.microsoft.com/office/drawing/2014/main" id="{A6EC4A7F-7FDE-47B8-880A-94A01C131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2189" y="2188461"/>
                <a:ext cx="6463218" cy="461665"/>
              </a:xfrm>
              <a:prstGeom prst="rect">
                <a:avLst/>
              </a:prstGeom>
              <a:blipFill>
                <a:blip r:embed="rId7"/>
                <a:stretch>
                  <a:fillRect l="-1226" t="-14474" r="-1321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4">
                <a:extLst>
                  <a:ext uri="{FF2B5EF4-FFF2-40B4-BE49-F238E27FC236}">
                    <a16:creationId xmlns:a16="http://schemas.microsoft.com/office/drawing/2014/main" id="{C5BF1A58-4304-4C22-98BF-9379A5352B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3798" y="3649611"/>
                <a:ext cx="3346910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Ω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⊂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kumimoji="0"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kumimoji="0"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真</a:t>
                </a:r>
                <a:r>
                  <a:rPr kumimoji="0"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包含！</a:t>
                </a:r>
                <a:r>
                  <a:rPr kumimoji="0"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kumimoji="0"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Text Box 4">
                <a:extLst>
                  <a:ext uri="{FF2B5EF4-FFF2-40B4-BE49-F238E27FC236}">
                    <a16:creationId xmlns:a16="http://schemas.microsoft.com/office/drawing/2014/main" id="{C5BF1A58-4304-4C22-98BF-9379A5352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3798" y="3649611"/>
                <a:ext cx="3346910" cy="461665"/>
              </a:xfrm>
              <a:prstGeom prst="rect">
                <a:avLst/>
              </a:prstGeom>
              <a:blipFill>
                <a:blip r:embed="rId8"/>
                <a:stretch>
                  <a:fillRect l="-2732" t="-14667" r="-5100" b="-26667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0D1592A-4483-4AA3-8965-0560F8991C74}"/>
                  </a:ext>
                </a:extLst>
              </p:cNvPr>
              <p:cNvSpPr/>
              <p:nvPr/>
            </p:nvSpPr>
            <p:spPr>
              <a:xfrm>
                <a:off x="1606184" y="2717001"/>
                <a:ext cx="21252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ℐ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，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0D1592A-4483-4AA3-8965-0560F8991C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184" y="2717001"/>
                <a:ext cx="212526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E59643B5-8C3E-4703-A9A1-5285C2E2876B}"/>
              </a:ext>
            </a:extLst>
          </p:cNvPr>
          <p:cNvSpPr txBox="1"/>
          <p:nvPr/>
        </p:nvSpPr>
        <p:spPr>
          <a:xfrm>
            <a:off x="486926" y="197466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切锥与线性化可行方向锥的关系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BF9CA36-ED3C-491C-914A-234E199CC7D0}"/>
                  </a:ext>
                </a:extLst>
              </p:cNvPr>
              <p:cNvSpPr txBox="1"/>
              <p:nvPr/>
            </p:nvSpPr>
            <p:spPr>
              <a:xfrm>
                <a:off x="725098" y="4203959"/>
                <a:ext cx="7899400" cy="916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命题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pt-B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，且假设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在包含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的开集上连续可微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Ω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⊆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BF9CA36-ED3C-491C-914A-234E199CC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98" y="4203959"/>
                <a:ext cx="7899400" cy="916918"/>
              </a:xfrm>
              <a:prstGeom prst="rect">
                <a:avLst/>
              </a:prstGeom>
              <a:blipFill>
                <a:blip r:embed="rId10"/>
                <a:stretch>
                  <a:fillRect l="-1235" t="-7333" r="-1157" b="-1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F1165A5-BFE2-4D34-BF68-9188123A9B89}"/>
                  </a:ext>
                </a:extLst>
              </p:cNvPr>
              <p:cNvSpPr txBox="1"/>
              <p:nvPr/>
            </p:nvSpPr>
            <p:spPr>
              <a:xfrm>
                <a:off x="722661" y="5131844"/>
                <a:ext cx="38632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证明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任取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Ω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F1165A5-BFE2-4D34-BF68-9188123A9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61" y="5131844"/>
                <a:ext cx="3863203" cy="461665"/>
              </a:xfrm>
              <a:prstGeom prst="rect">
                <a:avLst/>
              </a:prstGeom>
              <a:blipFill>
                <a:blip r:embed="rId11"/>
                <a:stretch>
                  <a:fillRect l="-2528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>
            <a:extLst>
              <a:ext uri="{FF2B5EF4-FFF2-40B4-BE49-F238E27FC236}">
                <a16:creationId xmlns:a16="http://schemas.microsoft.com/office/drawing/2014/main" id="{65915E47-7FE3-4F37-94BB-E958F5832DC8}"/>
              </a:ext>
            </a:extLst>
          </p:cNvPr>
          <p:cNvGrpSpPr/>
          <p:nvPr/>
        </p:nvGrpSpPr>
        <p:grpSpPr>
          <a:xfrm>
            <a:off x="779481" y="5046793"/>
            <a:ext cx="7543336" cy="859264"/>
            <a:chOff x="661991" y="3110865"/>
            <a:chExt cx="7543336" cy="859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9A1E0D25-05DC-4A72-8024-B9A6F2B95E17}"/>
                    </a:ext>
                  </a:extLst>
                </p:cNvPr>
                <p:cNvSpPr/>
                <p:nvPr/>
              </p:nvSpPr>
              <p:spPr>
                <a:xfrm>
                  <a:off x="661991" y="3508464"/>
                  <a:ext cx="6848285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⊆</m:t>
                      </m:r>
                      <m:r>
                        <m:rPr>
                          <m:sty m:val="p"/>
                        </m:rPr>
                        <a:rPr lang="el-GR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Ω</m:t>
                      </m:r>
                      <m:r>
                        <a:rPr lang="el-GR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∖</m:t>
                      </m:r>
                      <m:d>
                        <m:dPr>
                          <m:begChr m:val="{"/>
                          <m:endChr m:val="}"/>
                          <m:ctrl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Arial" panose="020B0604020202020204" pitchFamily="34" charset="0"/>
                    </a:rPr>
                    <a:t>和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Arial" panose="020B0604020202020204" pitchFamily="34" charset="0"/>
                    </a:rPr>
                    <a:t>正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Arial" panose="020B0604020202020204" pitchFamily="34" charset="0"/>
                    </a:rPr>
                    <a:t>标量序列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→0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满足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9A1E0D25-05DC-4A72-8024-B9A6F2B95E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91" y="3508464"/>
                  <a:ext cx="6848285" cy="461665"/>
                </a:xfrm>
                <a:prstGeom prst="rect">
                  <a:avLst/>
                </a:prstGeom>
                <a:blipFill>
                  <a:blip r:embed="rId12"/>
                  <a:stretch>
                    <a:fillRect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28DF1CC-BFEA-444E-9156-FE7DD3C7EFB4}"/>
                </a:ext>
              </a:extLst>
            </p:cNvPr>
            <p:cNvSpPr/>
            <p:nvPr/>
          </p:nvSpPr>
          <p:spPr>
            <a:xfrm>
              <a:off x="4342124" y="3110865"/>
              <a:ext cx="386320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rPr>
                <a:t>由切向量的定义，存在点列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88FE23E-7F03-4365-B2AB-8F79A421207D}"/>
                  </a:ext>
                </a:extLst>
              </p:cNvPr>
              <p:cNvSpPr/>
              <p:nvPr/>
            </p:nvSpPr>
            <p:spPr>
              <a:xfrm>
                <a:off x="2792447" y="5839345"/>
                <a:ext cx="2335063" cy="836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88FE23E-7F03-4365-B2AB-8F79A42120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447" y="5839345"/>
                <a:ext cx="2335063" cy="8368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2301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10" grpId="0"/>
      <p:bldP spid="14" grpId="0" animBg="1"/>
      <p:bldP spid="2" grpId="0"/>
      <p:bldP spid="17" grpId="0"/>
      <p:bldP spid="20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切锥与线性化可行方向锥的关系</a:t>
            </a:r>
            <a:r>
              <a:rPr lang="en-US" altLang="zh-CN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40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EEFB8CB-3626-48E0-B433-951E1B8683BF}"/>
                  </a:ext>
                </a:extLst>
              </p:cNvPr>
              <p:cNvSpPr txBox="1"/>
              <p:nvPr/>
            </p:nvSpPr>
            <p:spPr>
              <a:xfrm>
                <a:off x="907356" y="1645066"/>
                <a:ext cx="6848285" cy="4990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pt-BR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𝑜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EEFB8CB-3626-48E0-B433-951E1B868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356" y="1645066"/>
                <a:ext cx="6848285" cy="499047"/>
              </a:xfrm>
              <a:prstGeom prst="rect">
                <a:avLst/>
              </a:prstGeom>
              <a:blipFill>
                <a:blip r:embed="rId4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A54CAB9-BAD5-4828-943E-B06B878784D4}"/>
                  </a:ext>
                </a:extLst>
              </p:cNvPr>
              <p:cNvSpPr txBox="1"/>
              <p:nvPr/>
            </p:nvSpPr>
            <p:spPr>
              <a:xfrm>
                <a:off x="758240" y="1053465"/>
                <a:ext cx="47579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 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，由一阶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Taylor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展式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A54CAB9-BAD5-4828-943E-B06B87878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40" y="1053465"/>
                <a:ext cx="4757996" cy="461665"/>
              </a:xfrm>
              <a:prstGeom prst="rect">
                <a:avLst/>
              </a:prstGeom>
              <a:blipFill>
                <a:blip r:embed="rId5"/>
                <a:stretch>
                  <a:fillRect l="-1665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DF2F05C-B746-41A8-A0EA-E78FE8739534}"/>
                  </a:ext>
                </a:extLst>
              </p:cNvPr>
              <p:cNvSpPr txBox="1"/>
              <p:nvPr/>
            </p:nvSpPr>
            <p:spPr>
              <a:xfrm>
                <a:off x="681318" y="2305054"/>
                <a:ext cx="6376384" cy="8821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pt-BR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pt-BR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𝑜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DF2F05C-B746-41A8-A0EA-E78FE8739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2305054"/>
                <a:ext cx="6376384" cy="8821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21D69A9-3871-41F5-9B23-DCD7D53AC4EF}"/>
                  </a:ext>
                </a:extLst>
              </p:cNvPr>
              <p:cNvSpPr txBox="1"/>
              <p:nvPr/>
            </p:nvSpPr>
            <p:spPr>
              <a:xfrm>
                <a:off x="1259315" y="3149806"/>
                <a:ext cx="7516691" cy="4990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→∞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，由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可行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𝒯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Ω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21D69A9-3871-41F5-9B23-DCD7D53AC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315" y="3149806"/>
                <a:ext cx="7516691" cy="499047"/>
              </a:xfrm>
              <a:prstGeom prst="rect">
                <a:avLst/>
              </a:prstGeom>
              <a:blipFill>
                <a:blip r:embed="rId7"/>
                <a:stretch>
                  <a:fillRect l="-1298" t="-13415" b="-15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EFFF1A4-B4E9-4F6D-9D6E-7666C8E11687}"/>
                  </a:ext>
                </a:extLst>
              </p:cNvPr>
              <p:cNvSpPr txBox="1"/>
              <p:nvPr/>
            </p:nvSpPr>
            <p:spPr>
              <a:xfrm>
                <a:off x="933877" y="4337423"/>
                <a:ext cx="698381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pt-BR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𝑜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EFFF1A4-B4E9-4F6D-9D6E-7666C8E11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877" y="4337423"/>
                <a:ext cx="6983817" cy="461665"/>
              </a:xfrm>
              <a:prstGeom prst="rect">
                <a:avLst/>
              </a:prstGeom>
              <a:blipFill>
                <a:blip r:embed="rId8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4E2492C-D503-4012-8155-E6827A96FC6F}"/>
                  </a:ext>
                </a:extLst>
              </p:cNvPr>
              <p:cNvSpPr txBox="1"/>
              <p:nvPr/>
            </p:nvSpPr>
            <p:spPr>
              <a:xfrm>
                <a:off x="591443" y="4957686"/>
                <a:ext cx="6376384" cy="871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pt-BR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pt-BR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𝑜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4E2492C-D503-4012-8155-E6827A96F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43" y="4957686"/>
                <a:ext cx="6376384" cy="8714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C288698-6103-492B-B3A9-B334B506CF41}"/>
                  </a:ext>
                </a:extLst>
              </p:cNvPr>
              <p:cNvSpPr/>
              <p:nvPr/>
            </p:nvSpPr>
            <p:spPr>
              <a:xfrm>
                <a:off x="836702" y="3721549"/>
                <a:ext cx="46405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pt-B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ℐ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dirty="0"/>
                  <a:t>，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由一阶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Taylor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展式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C288698-6103-492B-B3A9-B334B506C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02" y="3721549"/>
                <a:ext cx="4640501" cy="461665"/>
              </a:xfrm>
              <a:prstGeom prst="rect">
                <a:avLst/>
              </a:prstGeom>
              <a:blipFill>
                <a:blip r:embed="rId10"/>
                <a:stretch>
                  <a:fillRect l="-1708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C3CF18B-B1FD-4E02-9C48-E7554F578B93}"/>
                  </a:ext>
                </a:extLst>
              </p:cNvPr>
              <p:cNvSpPr txBox="1"/>
              <p:nvPr/>
            </p:nvSpPr>
            <p:spPr>
              <a:xfrm>
                <a:off x="1078844" y="5754101"/>
                <a:ext cx="736262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→∞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，由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可行，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Ω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，得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∇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C3CF18B-B1FD-4E02-9C48-E7554F578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44" y="5754101"/>
                <a:ext cx="7362628" cy="830997"/>
              </a:xfrm>
              <a:prstGeom prst="rect">
                <a:avLst/>
              </a:prstGeom>
              <a:blipFill>
                <a:blip r:embed="rId11"/>
                <a:stretch>
                  <a:fillRect l="-1325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6795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8" grpId="0"/>
      <p:bldP spid="19" grpId="0"/>
      <p:bldP spid="20" grpId="0"/>
      <p:bldP spid="2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072" y="178252"/>
            <a:ext cx="9020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约束品性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49173D0-A9A9-451D-9297-55614BF8D6FF}"/>
              </a:ext>
            </a:extLst>
          </p:cNvPr>
          <p:cNvSpPr txBox="1"/>
          <p:nvPr/>
        </p:nvSpPr>
        <p:spPr>
          <a:xfrm>
            <a:off x="730252" y="973657"/>
            <a:ext cx="7401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线性化可行方向锥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E204F2C-27E3-4D22-BD6A-F7FDE9FA001B}"/>
              </a:ext>
            </a:extLst>
          </p:cNvPr>
          <p:cNvSpPr txBox="1"/>
          <p:nvPr/>
        </p:nvSpPr>
        <p:spPr>
          <a:xfrm>
            <a:off x="724311" y="2518152"/>
            <a:ext cx="7401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切锥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DAAA4CD-3DDF-4411-B32A-725E8E25A746}"/>
                  </a:ext>
                </a:extLst>
              </p:cNvPr>
              <p:cNvSpPr txBox="1"/>
              <p:nvPr/>
            </p:nvSpPr>
            <p:spPr>
              <a:xfrm>
                <a:off x="751987" y="4095892"/>
                <a:ext cx="73110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约束品性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(constraint quality, CQ)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保证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⊆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Ω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的充分条件</a:t>
                </a: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DAAA4CD-3DDF-4411-B32A-725E8E25A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87" y="4095892"/>
                <a:ext cx="7311030" cy="830997"/>
              </a:xfrm>
              <a:prstGeom prst="rect">
                <a:avLst/>
              </a:prstGeom>
              <a:blipFill>
                <a:blip r:embed="rId4"/>
                <a:stretch>
                  <a:fillRect l="-1083" t="-8088" b="-1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E99F036-F756-4A0E-8A35-11D642107279}"/>
                  </a:ext>
                </a:extLst>
              </p:cNvPr>
              <p:cNvSpPr txBox="1"/>
              <p:nvPr/>
            </p:nvSpPr>
            <p:spPr>
              <a:xfrm>
                <a:off x="648963" y="1465246"/>
                <a:ext cx="740169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受可行域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的代数表示方式的影响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易于计算，但有可能反应不了可行域的本质特征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E99F036-F756-4A0E-8A35-11D642107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63" y="1465246"/>
                <a:ext cx="7401697" cy="830997"/>
              </a:xfrm>
              <a:prstGeom prst="rect">
                <a:avLst/>
              </a:prstGeom>
              <a:blipFill>
                <a:blip r:embed="rId5"/>
                <a:stretch>
                  <a:fillRect t="-8029" r="-988" b="-13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78E109C3-A3E7-4E0D-9E8C-637DD09ECA47}"/>
              </a:ext>
            </a:extLst>
          </p:cNvPr>
          <p:cNvSpPr txBox="1"/>
          <p:nvPr/>
        </p:nvSpPr>
        <p:spPr>
          <a:xfrm>
            <a:off x="720037" y="3063366"/>
            <a:ext cx="7401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仅由可行域决定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反应了可行域的本质特征，但不容易计算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9A654D5-4025-48B0-84FB-AE8BA2EE3C07}"/>
                  </a:ext>
                </a:extLst>
              </p:cNvPr>
              <p:cNvSpPr txBox="1"/>
              <p:nvPr/>
            </p:nvSpPr>
            <p:spPr>
              <a:xfrm>
                <a:off x="763773" y="4936699"/>
                <a:ext cx="76776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有各种各样的约束品性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当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CQ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成立时，可用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代替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Ω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来刻画最优解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9A654D5-4025-48B0-84FB-AE8BA2EE3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73" y="4936699"/>
                <a:ext cx="7677699" cy="830997"/>
              </a:xfrm>
              <a:prstGeom prst="rect">
                <a:avLst/>
              </a:prstGeom>
              <a:blipFill>
                <a:blip r:embed="rId6"/>
                <a:stretch>
                  <a:fillRect t="-808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3727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714500"/>
            <a:ext cx="8760278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19150" y="3302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各种约束品性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032145-EF02-4C08-85C3-993F14E88A64}"/>
              </a:ext>
            </a:extLst>
          </p:cNvPr>
          <p:cNvSpPr txBox="1"/>
          <p:nvPr/>
        </p:nvSpPr>
        <p:spPr>
          <a:xfrm>
            <a:off x="187960" y="5516880"/>
            <a:ext cx="8724718" cy="508000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418E1D-C2F6-4C90-BFEF-25B97B6131E1}"/>
              </a:ext>
            </a:extLst>
          </p:cNvPr>
          <p:cNvSpPr txBox="1"/>
          <p:nvPr/>
        </p:nvSpPr>
        <p:spPr>
          <a:xfrm>
            <a:off x="223520" y="1920240"/>
            <a:ext cx="8684078" cy="1015663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494469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defRPr sz="2200" dirty="0" smtClean="0">
            <a:solidFill>
              <a:srgbClr val="C00000"/>
            </a:solidFill>
            <a:latin typeface="Arial" panose="020B0604020202020204" pitchFamily="34" charset="0"/>
            <a:ea typeface="黑体" panose="02010609060101010101" pitchFamily="49" charset="-122"/>
            <a:cs typeface="Arial" panose="020B0604020202020204" pitchFamily="34" charset="0"/>
          </a:defRPr>
        </a:defPPr>
      </a:lstStyle>
    </a:tx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34827</TotalTime>
  <Words>2508</Words>
  <Application>Microsoft Office PowerPoint</Application>
  <PresentationFormat>全屏显示(4:3)</PresentationFormat>
  <Paragraphs>277</Paragraphs>
  <Slides>23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大黑体</vt:lpstr>
      <vt:lpstr>仿宋_GB2312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最优化理论与算法模板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BUAA</cp:lastModifiedBy>
  <cp:revision>4672</cp:revision>
  <cp:lastPrinted>2022-11-13T06:42:56Z</cp:lastPrinted>
  <dcterms:created xsi:type="dcterms:W3CDTF">1997-11-08T17:22:06Z</dcterms:created>
  <dcterms:modified xsi:type="dcterms:W3CDTF">2023-11-22T12:02:50Z</dcterms:modified>
</cp:coreProperties>
</file>