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4"/>
  </p:notesMasterIdLst>
  <p:handoutMasterIdLst>
    <p:handoutMasterId r:id="rId15"/>
  </p:handoutMasterIdLst>
  <p:sldIdLst>
    <p:sldId id="923" r:id="rId2"/>
    <p:sldId id="928" r:id="rId3"/>
    <p:sldId id="932" r:id="rId4"/>
    <p:sldId id="924" r:id="rId5"/>
    <p:sldId id="929" r:id="rId6"/>
    <p:sldId id="930" r:id="rId7"/>
    <p:sldId id="931" r:id="rId8"/>
    <p:sldId id="822" r:id="rId9"/>
    <p:sldId id="925" r:id="rId10"/>
    <p:sldId id="922" r:id="rId11"/>
    <p:sldId id="926" r:id="rId12"/>
    <p:sldId id="927" r:id="rId1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80"/>
    <a:srgbClr val="7030A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8" autoAdjust="0"/>
    <p:restoredTop sz="83885" autoAdjust="0"/>
  </p:normalViewPr>
  <p:slideViewPr>
    <p:cSldViewPr snapToGrid="0">
      <p:cViewPr varScale="1">
        <p:scale>
          <a:sx n="52" d="100"/>
          <a:sy n="52" d="100"/>
        </p:scale>
        <p:origin x="1968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 err="1"/>
              <a:t>d^T</a:t>
            </a:r>
            <a:r>
              <a:rPr lang="en-US" altLang="zh-CN" dirty="0"/>
              <a:t>\</a:t>
            </a:r>
            <a:r>
              <a:rPr lang="en-US" altLang="zh-CN" dirty="0" err="1"/>
              <a:t>nabla</a:t>
            </a:r>
            <a:r>
              <a:rPr lang="en-US" altLang="zh-CN" dirty="0"/>
              <a:t> f(x_*)=0</a:t>
            </a:r>
            <a:r>
              <a:rPr lang="zh-CN" altLang="en-US" dirty="0"/>
              <a:t>，根据一阶导数没办法判断</a:t>
            </a:r>
            <a:r>
              <a:rPr lang="en-US" altLang="zh-CN" dirty="0"/>
              <a:t>x_*</a:t>
            </a:r>
            <a:r>
              <a:rPr lang="zh-CN" altLang="en-US" dirty="0"/>
              <a:t>的最优性。需要借助二阶导数来判断。二阶条件借助</a:t>
            </a:r>
            <a:r>
              <a:rPr lang="en-US" altLang="zh-CN" dirty="0"/>
              <a:t>Lagrange</a:t>
            </a:r>
            <a:r>
              <a:rPr lang="zh-CN" altLang="en-US" dirty="0"/>
              <a:t>函数沿这些方向的曲率来判断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2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非凸约束优化：二阶最优性条件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4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85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56.png"/><Relationship Id="rId4" Type="http://schemas.openxmlformats.org/officeDocument/2006/relationships/image" Target="../media/image35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330.png"/><Relationship Id="rId3" Type="http://schemas.openxmlformats.org/officeDocument/2006/relationships/image" Target="../media/image4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20.png"/><Relationship Id="rId1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0.png"/><Relationship Id="rId11" Type="http://schemas.openxmlformats.org/officeDocument/2006/relationships/image" Target="../media/image310.png"/><Relationship Id="rId5" Type="http://schemas.openxmlformats.org/officeDocument/2006/relationships/image" Target="../media/image59.png"/><Relationship Id="rId15" Type="http://schemas.openxmlformats.org/officeDocument/2006/relationships/image" Target="../media/image62.png"/><Relationship Id="rId10" Type="http://schemas.openxmlformats.org/officeDocument/2006/relationships/image" Target="../media/image40.e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1.png"/><Relationship Id="rId21" Type="http://schemas.openxmlformats.org/officeDocument/2006/relationships/image" Target="../media/image690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72.png"/><Relationship Id="rId11" Type="http://schemas.openxmlformats.org/officeDocument/2006/relationships/image" Target="../media/image46.png"/><Relationship Id="rId5" Type="http://schemas.openxmlformats.org/officeDocument/2006/relationships/image" Target="../media/image43.emf"/><Relationship Id="rId15" Type="http://schemas.openxmlformats.org/officeDocument/2006/relationships/image" Target="../media/image480.png"/><Relationship Id="rId10" Type="http://schemas.openxmlformats.org/officeDocument/2006/relationships/image" Target="../media/image7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5.png"/><Relationship Id="rId14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15B799-8629-40CD-9EA6-1D2CC69F389C}"/>
                  </a:ext>
                </a:extLst>
              </p:cNvPr>
              <p:cNvSpPr txBox="1"/>
              <p:nvPr/>
            </p:nvSpPr>
            <p:spPr>
              <a:xfrm>
                <a:off x="737178" y="4086467"/>
                <a:ext cx="786842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的行线性无关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15B799-8629-40CD-9EA6-1D2CC69F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78" y="4086467"/>
                <a:ext cx="7868427" cy="468205"/>
              </a:xfrm>
              <a:prstGeom prst="rect">
                <a:avLst/>
              </a:prstGeom>
              <a:blipFill>
                <a:blip r:embed="rId2"/>
                <a:stretch>
                  <a:fillRect l="-1239" t="-1298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DD9FED-61E9-41DF-807F-CEDB4D24F230}"/>
                  </a:ext>
                </a:extLst>
              </p:cNvPr>
              <p:cNvSpPr txBox="1"/>
              <p:nvPr/>
            </p:nvSpPr>
            <p:spPr>
              <a:xfrm>
                <a:off x="737178" y="5743453"/>
                <a:ext cx="4843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𝑊𝑑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DD9FED-61E9-41DF-807F-CEDB4D24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78" y="5743453"/>
                <a:ext cx="4843488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二阶必要最优性条件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86AB9-A8B2-416B-9521-47A2F4E54541}"/>
                  </a:ext>
                </a:extLst>
              </p:cNvPr>
              <p:cNvSpPr txBox="1"/>
              <p:nvPr/>
            </p:nvSpPr>
            <p:spPr>
              <a:xfrm>
                <a:off x="708802" y="1236567"/>
                <a:ext cx="7899400" cy="1279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二阶必要条件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那么存在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条件，并且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86AB9-A8B2-416B-9521-47A2F4E5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2" y="1236567"/>
                <a:ext cx="7899400" cy="1279581"/>
              </a:xfrm>
              <a:prstGeom prst="rect">
                <a:avLst/>
              </a:prstGeom>
              <a:blipFill>
                <a:blip r:embed="rId4"/>
                <a:stretch>
                  <a:fillRect l="-1157" t="-5238" r="-1235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046009-9C68-4BD6-97F8-91DEC9160043}"/>
                  </a:ext>
                </a:extLst>
              </p:cNvPr>
              <p:cNvSpPr txBox="1"/>
              <p:nvPr/>
            </p:nvSpPr>
            <p:spPr>
              <a:xfrm>
                <a:off x="737178" y="2346322"/>
                <a:ext cx="80506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 ∀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</a:p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ts val="3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 ℓ,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BR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046009-9C68-4BD6-97F8-91DEC916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78" y="2346322"/>
                <a:ext cx="8050690" cy="1323439"/>
              </a:xfrm>
              <a:prstGeom prst="rect">
                <a:avLst/>
              </a:prstGeom>
              <a:blipFill>
                <a:blip r:embed="rId5"/>
                <a:stretch>
                  <a:fillRect l="-1211" t="-2765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E788DCA-E77F-42EF-8541-DD138924FC6E}"/>
                  </a:ext>
                </a:extLst>
              </p:cNvPr>
              <p:cNvSpPr/>
              <p:nvPr/>
            </p:nvSpPr>
            <p:spPr>
              <a:xfrm>
                <a:off x="5282254" y="5743453"/>
                <a:ext cx="23906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𝑊𝑍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半正定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E788DCA-E77F-42EF-8541-DD138924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54" y="5743453"/>
                <a:ext cx="2390654" cy="461665"/>
              </a:xfrm>
              <a:prstGeom prst="rect">
                <a:avLst/>
              </a:prstGeom>
              <a:blipFill>
                <a:blip r:embed="rId6"/>
                <a:stretch>
                  <a:fillRect t="-14474" r="-280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96933-6B07-4313-B64C-817854287A4F}"/>
                  </a:ext>
                </a:extLst>
              </p:cNvPr>
              <p:cNvSpPr/>
              <p:nvPr/>
            </p:nvSpPr>
            <p:spPr>
              <a:xfrm>
                <a:off x="906512" y="4666214"/>
                <a:ext cx="8050690" cy="84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nu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ll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的一个基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Z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⋯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96933-6B07-4313-B64C-817854287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12" y="4666214"/>
                <a:ext cx="8050690" cy="846322"/>
              </a:xfrm>
              <a:prstGeom prst="rect">
                <a:avLst/>
              </a:prstGeom>
              <a:blipFill>
                <a:blip r:embed="rId7"/>
                <a:stretch>
                  <a:fillRect l="-1212" t="-7914" b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82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3" grpId="0"/>
      <p:bldP spid="16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15985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二阶条件：例子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5" name="Text Box 6"/>
              <p:cNvSpPr txBox="1">
                <a:spLocks noChangeArrowheads="1"/>
              </p:cNvSpPr>
              <p:nvPr/>
            </p:nvSpPr>
            <p:spPr bwMode="auto">
              <a:xfrm>
                <a:off x="739140" y="953094"/>
                <a:ext cx="47274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是否满足问题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0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" y="953094"/>
                <a:ext cx="4727489" cy="461665"/>
              </a:xfrm>
              <a:prstGeom prst="rect">
                <a:avLst/>
              </a:prstGeom>
              <a:blipFill>
                <a:blip r:embed="rId3"/>
                <a:stretch>
                  <a:fillRect l="-1933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6">
            <a:extLst>
              <a:ext uri="{FF2B5EF4-FFF2-40B4-BE49-F238E27FC236}">
                <a16:creationId xmlns:a16="http://schemas.microsoft.com/office/drawing/2014/main" id="{0E31A342-2059-4F82-8198-BEC60522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722" y="2470283"/>
            <a:ext cx="4727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的二阶最优性条件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3A851D7D-D1DE-46DC-A724-B7F0E5A3F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460" y="1416602"/>
                <a:ext cx="4727489" cy="955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imize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)≡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to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3A851D7D-D1DE-46DC-A724-B7F0E5A3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0460" y="1416602"/>
                <a:ext cx="4727489" cy="955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D1598-339C-475C-8218-1B2FDB66CFC1}"/>
                  </a:ext>
                </a:extLst>
              </p:cNvPr>
              <p:cNvSpPr txBox="1"/>
              <p:nvPr/>
            </p:nvSpPr>
            <p:spPr>
              <a:xfrm>
                <a:off x="1200459" y="3033154"/>
                <a:ext cx="6856145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=(0,0)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不等式约束是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处的积极约束，且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,0)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LICQ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D1598-339C-475C-8218-1B2FDB66C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9" y="3033154"/>
                <a:ext cx="6856145" cy="791692"/>
              </a:xfrm>
              <a:prstGeom prst="rect">
                <a:avLst/>
              </a:prstGeom>
              <a:blipFill>
                <a:blip r:embed="rId5"/>
                <a:stretch>
                  <a:fillRect l="-978" t="-5426" r="-1156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4C200-A627-481C-8F27-4B13F8FFF22C}"/>
                  </a:ext>
                </a:extLst>
              </p:cNvPr>
              <p:cNvSpPr txBox="1"/>
              <p:nvPr/>
            </p:nvSpPr>
            <p:spPr>
              <a:xfrm>
                <a:off x="1200459" y="3990130"/>
                <a:ext cx="458960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点，且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p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*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4C200-A627-481C-8F27-4B13F8FF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9" y="3990130"/>
                <a:ext cx="4589608" cy="453137"/>
              </a:xfrm>
              <a:prstGeom prst="rect">
                <a:avLst/>
              </a:prstGeom>
              <a:blipFill>
                <a:blip r:embed="rId6"/>
                <a:stretch>
                  <a:fillRect l="-1859" t="-9459" b="-28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F041C8-D13D-4DF0-B469-2E834271E883}"/>
                  </a:ext>
                </a:extLst>
              </p:cNvPr>
              <p:cNvSpPr txBox="1"/>
              <p:nvPr/>
            </p:nvSpPr>
            <p:spPr>
              <a:xfrm>
                <a:off x="1702077" y="4505776"/>
                <a:ext cx="6144461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F041C8-D13D-4DF0-B469-2E834271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077" y="4505776"/>
                <a:ext cx="6144461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8F7875-62D2-422B-A0E8-4CEBB3B18D8C}"/>
                  </a:ext>
                </a:extLst>
              </p:cNvPr>
              <p:cNvSpPr txBox="1"/>
              <p:nvPr/>
            </p:nvSpPr>
            <p:spPr>
              <a:xfrm>
                <a:off x="1200459" y="5255405"/>
                <a:ext cx="4589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8F7875-62D2-422B-A0E8-4CEBB3B1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9" y="5255405"/>
                <a:ext cx="4589608" cy="461665"/>
              </a:xfrm>
              <a:prstGeom prst="rect">
                <a:avLst/>
              </a:prstGeom>
              <a:blipFill>
                <a:blip r:embed="rId8"/>
                <a:stretch>
                  <a:fillRect l="-185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4473CB-3479-4785-AEAF-0D11C169F905}"/>
                  </a:ext>
                </a:extLst>
              </p:cNvPr>
              <p:cNvSpPr txBox="1"/>
              <p:nvPr/>
            </p:nvSpPr>
            <p:spPr>
              <a:xfrm>
                <a:off x="1173549" y="5667433"/>
                <a:ext cx="758739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满足二阶必要最优性条件，但是不满足二阶充分最优性条件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4473CB-3479-4785-AEAF-0D11C169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49" y="5667433"/>
                <a:ext cx="7587392" cy="800219"/>
              </a:xfrm>
              <a:prstGeom prst="rect">
                <a:avLst/>
              </a:prstGeom>
              <a:blipFill>
                <a:blip r:embed="rId9"/>
                <a:stretch>
                  <a:fillRect l="-1286" t="-8397" r="-1125" b="-15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353894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二阶条件：例子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5" name="Text Box 6"/>
              <p:cNvSpPr txBox="1">
                <a:spLocks noChangeArrowheads="1"/>
              </p:cNvSpPr>
              <p:nvPr/>
            </p:nvSpPr>
            <p:spPr bwMode="auto">
              <a:xfrm>
                <a:off x="661284" y="1108353"/>
                <a:ext cx="8034157" cy="1340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最小特征值的变分刻画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对称矩阵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imize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≡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to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≡1−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 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0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84" y="1108353"/>
                <a:ext cx="8034157" cy="1340560"/>
              </a:xfrm>
              <a:prstGeom prst="rect">
                <a:avLst/>
              </a:prstGeom>
              <a:blipFill>
                <a:blip r:embed="rId2"/>
                <a:stretch>
                  <a:fillRect l="-1138" t="-4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02704D9-845D-4948-83CC-34EEF1666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284" y="2420138"/>
                <a:ext cx="8034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证明该问题的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最优值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最小特征值，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最优解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是与该特征值对应的单位特征向量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002704D9-845D-4948-83CC-34EEF166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84" y="2420138"/>
                <a:ext cx="8034157" cy="830997"/>
              </a:xfrm>
              <a:prstGeom prst="rect">
                <a:avLst/>
              </a:prstGeom>
              <a:blipFill>
                <a:blip r:embed="rId3"/>
                <a:stretch>
                  <a:fillRect l="-1138" t="-7353" b="-1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345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353894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最优性条件总结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pic>
        <p:nvPicPr>
          <p:cNvPr id="2458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170363"/>
            <a:ext cx="647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647700" y="4127500"/>
            <a:ext cx="16764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A9AB3-454F-42D3-8B55-6D0B26F6220B}"/>
              </a:ext>
            </a:extLst>
          </p:cNvPr>
          <p:cNvSpPr txBox="1"/>
          <p:nvPr/>
        </p:nvSpPr>
        <p:spPr>
          <a:xfrm>
            <a:off x="744538" y="836287"/>
            <a:ext cx="437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约束优化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D54A134-7DF6-4FD8-AE76-230040A2F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41951"/>
                  </p:ext>
                </p:extLst>
              </p:nvPr>
            </p:nvGraphicFramePr>
            <p:xfrm>
              <a:off x="1013254" y="1231003"/>
              <a:ext cx="7636776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56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712942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3846266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可微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必要</a:t>
                          </a:r>
                          <a:r>
                            <a:rPr lang="en-US" altLang="zh-CN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必要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≽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altLang="zh-CN" sz="2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充分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≻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凸</a:t>
                          </a:r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充分必要</a:t>
                          </a:r>
                          <a:r>
                            <a:rPr lang="en-US" altLang="zh-CN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D54A134-7DF6-4FD8-AE76-230040A2F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741951"/>
                  </p:ext>
                </p:extLst>
              </p:nvPr>
            </p:nvGraphicFramePr>
            <p:xfrm>
              <a:off x="1013254" y="1231003"/>
              <a:ext cx="7636776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56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712942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3846266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可微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00" t="-62931" r="-142921" b="-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8732" t="-62931" r="-792" b="-71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凸</a:t>
                          </a:r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00" t="-290769" r="-14292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0581A87-9D03-4922-BA79-7D2BFD85A13F}"/>
              </a:ext>
            </a:extLst>
          </p:cNvPr>
          <p:cNvSpPr txBox="1"/>
          <p:nvPr/>
        </p:nvSpPr>
        <p:spPr>
          <a:xfrm>
            <a:off x="666852" y="2856381"/>
            <a:ext cx="437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约束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4C33DDBB-2512-4A72-8BA7-0A4D0B75C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0340066"/>
                  </p:ext>
                </p:extLst>
              </p:nvPr>
            </p:nvGraphicFramePr>
            <p:xfrm>
              <a:off x="868108" y="3293074"/>
              <a:ext cx="7905493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851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459686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4547289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511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可微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 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solidFill>
                                      <a:srgbClr val="C00000"/>
                                    </a:solidFill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必要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：若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LI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CQ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成立，必是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KKT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点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altLang="zh-CN" sz="2000" b="0" i="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latin typeface="Cambria Math" panose="02040503050406030204" pitchFamily="18" charset="0"/>
                                  </a:rPr>
                                  <m:t>且</m:t>
                                </m:r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≥0 ∀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充分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：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 i="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LI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CQ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成立，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是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KKT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点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 i="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</m:oMath>
                          </a14:m>
                          <a:endParaRPr lang="en-US" altLang="zh-CN" sz="2000" b="0" i="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0" i="1" dirty="0" smtClean="0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&gt;0,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0≠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凸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充分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点必是全局极小点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4C33DDBB-2512-4A72-8BA7-0A4D0B75C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0340066"/>
                  </p:ext>
                </p:extLst>
              </p:nvPr>
            </p:nvGraphicFramePr>
            <p:xfrm>
              <a:off x="868108" y="3293074"/>
              <a:ext cx="7905493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851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459686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4547289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可微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 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3896" t="-33796" r="-535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凸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充分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点必是全局极小点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8AE556-4664-455C-8EA5-E12729D75CF8}"/>
                  </a:ext>
                </a:extLst>
              </p:cNvPr>
              <p:cNvSpPr txBox="1"/>
              <p:nvPr/>
            </p:nvSpPr>
            <p:spPr>
              <a:xfrm>
                <a:off x="4534929" y="4994614"/>
                <a:ext cx="4131822" cy="169604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点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可行，且存在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  <m:sup/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8AE556-4664-455C-8EA5-E12729D7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29" y="4994614"/>
                <a:ext cx="4131822" cy="1696042"/>
              </a:xfrm>
              <a:prstGeom prst="rect">
                <a:avLst/>
              </a:prstGeom>
              <a:blipFill>
                <a:blip r:embed="rId5"/>
                <a:stretch>
                  <a:fillRect l="-2360" t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5B20439-881A-46AC-8189-B82D25E2AFC4}"/>
              </a:ext>
            </a:extLst>
          </p:cNvPr>
          <p:cNvSpPr txBox="1"/>
          <p:nvPr/>
        </p:nvSpPr>
        <p:spPr>
          <a:xfrm>
            <a:off x="5997855" y="2793355"/>
            <a:ext cx="281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zh-CN" altLang="en-US" sz="22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驻点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推广成</a:t>
            </a:r>
            <a:r>
              <a:rPr lang="en-US" altLang="zh-CN" sz="22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KKT</a:t>
            </a:r>
            <a:r>
              <a:rPr lang="zh-CN" altLang="en-US" sz="22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39711171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二阶必要最优性条件</a:t>
            </a:r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的证明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883D3-3CC1-48C4-A875-2CFD871D4378}"/>
                  </a:ext>
                </a:extLst>
              </p:cNvPr>
              <p:cNvSpPr txBox="1"/>
              <p:nvPr/>
            </p:nvSpPr>
            <p:spPr>
              <a:xfrm>
                <a:off x="742561" y="1182631"/>
                <a:ext cx="3248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证明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883D3-3CC1-48C4-A875-2CFD871D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1" y="1182631"/>
                <a:ext cx="3248671" cy="461665"/>
              </a:xfrm>
              <a:prstGeom prst="rect">
                <a:avLst/>
              </a:prstGeom>
              <a:blipFill>
                <a:blip r:embed="rId2"/>
                <a:stretch>
                  <a:fillRect l="-3002" t="-144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74B241-ADC9-447C-9BD4-E97CD128C754}"/>
                  </a:ext>
                </a:extLst>
              </p:cNvPr>
              <p:cNvSpPr txBox="1"/>
              <p:nvPr/>
            </p:nvSpPr>
            <p:spPr>
              <a:xfrm>
                <a:off x="3703651" y="1176042"/>
                <a:ext cx="3112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74B241-ADC9-447C-9BD4-E97CD12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51" y="1176042"/>
                <a:ext cx="3112162" cy="461665"/>
              </a:xfrm>
              <a:prstGeom prst="rect">
                <a:avLst/>
              </a:prstGeom>
              <a:blipFill>
                <a:blip r:embed="rId3"/>
                <a:stretch>
                  <a:fillRect l="-313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3C293D-7475-48D1-8C44-4C8363C74BC9}"/>
                  </a:ext>
                </a:extLst>
              </p:cNvPr>
              <p:cNvSpPr/>
              <p:nvPr/>
            </p:nvSpPr>
            <p:spPr>
              <a:xfrm>
                <a:off x="752556" y="3237471"/>
                <a:ext cx="7848438" cy="1509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由隐函数定理构造点列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正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标量序列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dirty="0"/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3C293D-7475-48D1-8C44-4C8363C74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6" y="3237471"/>
                <a:ext cx="7848438" cy="1509709"/>
              </a:xfrm>
              <a:prstGeom prst="rect">
                <a:avLst/>
              </a:prstGeom>
              <a:blipFill>
                <a:blip r:embed="rId4"/>
                <a:stretch>
                  <a:fillRect l="-1165" t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1183CE1-89AE-4EE2-94BE-6C647AE41BDE}"/>
              </a:ext>
            </a:extLst>
          </p:cNvPr>
          <p:cNvGrpSpPr/>
          <p:nvPr/>
        </p:nvGrpSpPr>
        <p:grpSpPr>
          <a:xfrm>
            <a:off x="751411" y="4857317"/>
            <a:ext cx="7560701" cy="782381"/>
            <a:chOff x="3337484" y="2303685"/>
            <a:chExt cx="5073483" cy="7823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EE3043C-5CFD-4B8F-941E-1B49A398F013}"/>
                    </a:ext>
                  </a:extLst>
                </p:cNvPr>
                <p:cNvSpPr/>
                <p:nvPr/>
              </p:nvSpPr>
              <p:spPr>
                <a:xfrm>
                  <a:off x="3337484" y="2303685"/>
                  <a:ext cx="382943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特别地，因为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，所以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EE3043C-5CFD-4B8F-941E-1B49A398F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84" y="2303685"/>
                  <a:ext cx="38294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603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A652A165-939C-44A8-A44B-5F3446E6CCB9}"/>
                    </a:ext>
                  </a:extLst>
                </p:cNvPr>
                <p:cNvSpPr/>
                <p:nvPr/>
              </p:nvSpPr>
              <p:spPr>
                <a:xfrm>
                  <a:off x="4832777" y="2624401"/>
                  <a:ext cx="3578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pt-B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ℐ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          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(a)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A652A165-939C-44A8-A44B-5F3446E6C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777" y="2624401"/>
                  <a:ext cx="3578190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B7EFA6E-0898-4F17-8027-7DEECC9BC2EC}"/>
              </a:ext>
            </a:extLst>
          </p:cNvPr>
          <p:cNvGrpSpPr/>
          <p:nvPr/>
        </p:nvGrpSpPr>
        <p:grpSpPr>
          <a:xfrm>
            <a:off x="742484" y="1672671"/>
            <a:ext cx="6469845" cy="1294193"/>
            <a:chOff x="742484" y="1672671"/>
            <a:chExt cx="6469845" cy="129419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367CFFF-197D-4B28-ABB2-93146E50BE8C}"/>
                </a:ext>
              </a:extLst>
            </p:cNvPr>
            <p:cNvSpPr txBox="1"/>
            <p:nvPr/>
          </p:nvSpPr>
          <p:spPr>
            <a:xfrm>
              <a:off x="742484" y="1672671"/>
              <a:ext cx="204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考虑方程组：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698CBB5-7B82-4F11-A7CC-417906E7723C}"/>
                    </a:ext>
                  </a:extLst>
                </p:cNvPr>
                <p:cNvSpPr txBox="1"/>
                <p:nvPr/>
              </p:nvSpPr>
              <p:spPr>
                <a:xfrm>
                  <a:off x="2211862" y="2098485"/>
                  <a:ext cx="5000467" cy="86837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=0,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pt-B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ℐ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698CBB5-7B82-4F11-A7CC-417906E77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862" y="2098485"/>
                  <a:ext cx="5000467" cy="868379"/>
                </a:xfrm>
                <a:prstGeom prst="rect">
                  <a:avLst/>
                </a:prstGeom>
                <a:blipFill>
                  <a:blip r:embed="rId7"/>
                  <a:stretch>
                    <a:fillRect b="-55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60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270887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二阶必要最优性条件</a:t>
            </a:r>
            <a:r>
              <a:rPr kumimoji="0" lang="zh-CN" altLang="en-US" sz="4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的证明</a:t>
            </a:r>
            <a:r>
              <a:rPr kumimoji="0" lang="en-US" altLang="zh-CN" sz="4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4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0" lang="en-US" altLang="zh-CN" sz="4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en-US" altLang="zh-CN" sz="4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562548-51F8-4736-A198-EC1FD7E449D6}"/>
                  </a:ext>
                </a:extLst>
              </p:cNvPr>
              <p:cNvSpPr txBox="1"/>
              <p:nvPr/>
            </p:nvSpPr>
            <p:spPr>
              <a:xfrm>
                <a:off x="104775" y="2965203"/>
                <a:ext cx="9144000" cy="823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(b)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562548-51F8-4736-A198-EC1FD7E4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965203"/>
                <a:ext cx="9144000" cy="823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F5FA2B-A61D-407C-A822-7EC35E7FA9DB}"/>
                  </a:ext>
                </a:extLst>
              </p:cNvPr>
              <p:cNvSpPr txBox="1"/>
              <p:nvPr/>
            </p:nvSpPr>
            <p:spPr>
              <a:xfrm>
                <a:off x="667920" y="5144925"/>
                <a:ext cx="764661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(b)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中，令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是局部极小点，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的定义，得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F5FA2B-A61D-407C-A822-7EC35E7F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0" y="5144925"/>
                <a:ext cx="7646612" cy="830997"/>
              </a:xfrm>
              <a:prstGeom prst="rect">
                <a:avLst/>
              </a:prstGeom>
              <a:blipFill>
                <a:blip r:embed="rId3"/>
                <a:stretch>
                  <a:fillRect l="-1276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7F1767-5A2B-4855-A47A-8E8581B33E34}"/>
                  </a:ext>
                </a:extLst>
              </p:cNvPr>
              <p:cNvSpPr/>
              <p:nvPr/>
            </p:nvSpPr>
            <p:spPr>
              <a:xfrm>
                <a:off x="1474890" y="4568010"/>
                <a:ext cx="5755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7F1767-5A2B-4855-A47A-8E8581B33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90" y="4568010"/>
                <a:ext cx="575548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E0BA23-BE14-4D66-B819-8B79A63D59B7}"/>
                  </a:ext>
                </a:extLst>
              </p:cNvPr>
              <p:cNvSpPr txBox="1"/>
              <p:nvPr/>
            </p:nvSpPr>
            <p:spPr>
              <a:xfrm>
                <a:off x="531995" y="3954025"/>
                <a:ext cx="5421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(a)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和乘子的性质，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E0BA23-BE14-4D66-B819-8B79A63D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5" y="3954025"/>
                <a:ext cx="5421291" cy="461665"/>
              </a:xfrm>
              <a:prstGeom prst="rect">
                <a:avLst/>
              </a:prstGeom>
              <a:blipFill>
                <a:blip r:embed="rId5"/>
                <a:stretch>
                  <a:fillRect l="-168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210067-D4DE-4B65-813B-A4C61760F934}"/>
                  </a:ext>
                </a:extLst>
              </p:cNvPr>
              <p:cNvSpPr txBox="1"/>
              <p:nvPr/>
            </p:nvSpPr>
            <p:spPr>
              <a:xfrm>
                <a:off x="-24609" y="1833232"/>
                <a:ext cx="77152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210067-D4DE-4B65-813B-A4C61760F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09" y="1833232"/>
                <a:ext cx="7715249" cy="461665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AAF580D-967C-4A04-8B4F-EB3EDC9C8756}"/>
                  </a:ext>
                </a:extLst>
              </p:cNvPr>
              <p:cNvSpPr txBox="1"/>
              <p:nvPr/>
            </p:nvSpPr>
            <p:spPr>
              <a:xfrm>
                <a:off x="571261" y="1269968"/>
                <a:ext cx="3596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由二阶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AAF580D-967C-4A04-8B4F-EB3EDC9C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1" y="1269968"/>
                <a:ext cx="3596972" cy="461665"/>
              </a:xfrm>
              <a:prstGeom prst="rect">
                <a:avLst/>
              </a:prstGeom>
              <a:blipFill>
                <a:blip r:embed="rId7"/>
                <a:stretch>
                  <a:fillRect l="-271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54E53D-1321-415E-9EA8-EB48DDEFD520}"/>
                  </a:ext>
                </a:extLst>
              </p:cNvPr>
              <p:cNvSpPr txBox="1"/>
              <p:nvPr/>
            </p:nvSpPr>
            <p:spPr>
              <a:xfrm>
                <a:off x="880185" y="2278903"/>
                <a:ext cx="7728357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54E53D-1321-415E-9EA8-EB48DDEF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" y="2278903"/>
                <a:ext cx="7728357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8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5" grpId="0"/>
      <p:bldP spid="30" grpId="0"/>
      <p:bldP spid="2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二阶充分最优性条件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86AB9-A8B2-416B-9521-47A2F4E54541}"/>
                  </a:ext>
                </a:extLst>
              </p:cNvPr>
              <p:cNvSpPr txBox="1"/>
              <p:nvPr/>
            </p:nvSpPr>
            <p:spPr>
              <a:xfrm>
                <a:off x="615951" y="1085083"/>
                <a:ext cx="7918449" cy="1279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二阶充分条件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的可行解且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86AB9-A8B2-416B-9521-47A2F4E5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1" y="1085083"/>
                <a:ext cx="7918449" cy="1279581"/>
              </a:xfrm>
              <a:prstGeom prst="rect">
                <a:avLst/>
              </a:prstGeom>
              <a:blipFill>
                <a:blip r:embed="rId3"/>
                <a:stretch>
                  <a:fillRect l="-1155" t="-5238" r="-1232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046009-9C68-4BD6-97F8-91DEC9160043}"/>
                  </a:ext>
                </a:extLst>
              </p:cNvPr>
              <p:cNvSpPr txBox="1"/>
              <p:nvPr/>
            </p:nvSpPr>
            <p:spPr>
              <a:xfrm>
                <a:off x="494273" y="2163031"/>
                <a:ext cx="8620306" cy="2159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∀0≠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 ℓ,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ℐ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046009-9C68-4BD6-97F8-91DEC916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3" y="2163031"/>
                <a:ext cx="8620306" cy="2159630"/>
              </a:xfrm>
              <a:prstGeom prst="rect">
                <a:avLst/>
              </a:prstGeom>
              <a:blipFill>
                <a:blip r:embed="rId4"/>
                <a:stretch>
                  <a:fillRect l="-1061" t="-2825" r="-778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DA270AC-6F0F-4993-A3FE-B948D2E72005}"/>
              </a:ext>
            </a:extLst>
          </p:cNvPr>
          <p:cNvSpPr txBox="1"/>
          <p:nvPr/>
        </p:nvSpPr>
        <p:spPr>
          <a:xfrm>
            <a:off x="703591" y="4493337"/>
            <a:ext cx="844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按语：</a:t>
            </a:r>
            <a:r>
              <a:rPr lang="en-US" altLang="zh-CN" dirty="0">
                <a:solidFill>
                  <a:schemeClr val="tx1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B3C259B-18D9-4F9F-83B0-A70B16F0EADD}"/>
                  </a:ext>
                </a:extLst>
              </p:cNvPr>
              <p:cNvSpPr txBox="1"/>
              <p:nvPr/>
            </p:nvSpPr>
            <p:spPr>
              <a:xfrm>
                <a:off x="756589" y="4865509"/>
                <a:ext cx="77778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arenBoth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KKT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B3C259B-18D9-4F9F-83B0-A70B16F0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89" y="4865509"/>
                <a:ext cx="7777811" cy="830997"/>
              </a:xfrm>
              <a:prstGeom prst="rect">
                <a:avLst/>
              </a:prstGeom>
              <a:blipFill>
                <a:blip r:embed="rId5"/>
                <a:stretch>
                  <a:fillRect l="-78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7F7209-56AF-4588-B3EE-4FFDFD75D499}"/>
                  </a:ext>
                </a:extLst>
              </p:cNvPr>
              <p:cNvSpPr txBox="1"/>
              <p:nvPr/>
            </p:nvSpPr>
            <p:spPr>
              <a:xfrm>
                <a:off x="813112" y="5525211"/>
                <a:ext cx="1801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 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7F7209-56AF-4588-B3EE-4FFDFD75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12" y="5525211"/>
                <a:ext cx="1801260" cy="461665"/>
              </a:xfrm>
              <a:prstGeom prst="rect">
                <a:avLst/>
              </a:prstGeom>
              <a:blipFill>
                <a:blip r:embed="rId6"/>
                <a:stretch>
                  <a:fillRect l="-5068" t="-10526" r="-101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8AE39D-B616-4C6C-9EDE-C426154E7246}"/>
                  </a:ext>
                </a:extLst>
              </p:cNvPr>
              <p:cNvSpPr/>
              <p:nvPr/>
            </p:nvSpPr>
            <p:spPr>
              <a:xfrm>
                <a:off x="813112" y="6056272"/>
                <a:ext cx="76883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仅有等式约束，或者严格互补松弛条件满足时，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8AE39D-B616-4C6C-9EDE-C426154E7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12" y="6056272"/>
                <a:ext cx="7688335" cy="461665"/>
              </a:xfrm>
              <a:prstGeom prst="rect">
                <a:avLst/>
              </a:prstGeom>
              <a:blipFill>
                <a:blip r:embed="rId7"/>
                <a:stretch>
                  <a:fillRect l="-118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1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二阶充分最优性条件</a:t>
            </a:r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的证明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A883D3-3CC1-48C4-A875-2CFD871D4378}"/>
              </a:ext>
            </a:extLst>
          </p:cNvPr>
          <p:cNvSpPr txBox="1"/>
          <p:nvPr/>
        </p:nvSpPr>
        <p:spPr>
          <a:xfrm>
            <a:off x="742560" y="1116026"/>
            <a:ext cx="259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证明 用反证法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03899-A2A9-4865-875B-A5D8DC6A2E2D}"/>
              </a:ext>
            </a:extLst>
          </p:cNvPr>
          <p:cNvGrpSpPr/>
          <p:nvPr/>
        </p:nvGrpSpPr>
        <p:grpSpPr>
          <a:xfrm>
            <a:off x="760331" y="1498600"/>
            <a:ext cx="7598898" cy="914158"/>
            <a:chOff x="760331" y="1498600"/>
            <a:chExt cx="7598898" cy="9141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74B241-ADC9-447C-9BD4-E97CD128C754}"/>
                    </a:ext>
                  </a:extLst>
                </p:cNvPr>
                <p:cNvSpPr txBox="1"/>
                <p:nvPr/>
              </p:nvSpPr>
              <p:spPr>
                <a:xfrm>
                  <a:off x="760331" y="1498600"/>
                  <a:ext cx="7598898" cy="615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存在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,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74B241-ADC9-447C-9BD4-E97CD128C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31" y="1498600"/>
                  <a:ext cx="7598898" cy="615810"/>
                </a:xfrm>
                <a:prstGeom prst="rect">
                  <a:avLst/>
                </a:prstGeom>
                <a:blipFill>
                  <a:blip r:embed="rId2"/>
                  <a:stretch>
                    <a:fillRect l="-1284" b="-79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377B542-1AA2-49A9-8D2F-9936B2B6C1B0}"/>
                    </a:ext>
                  </a:extLst>
                </p:cNvPr>
                <p:cNvSpPr/>
                <p:nvPr/>
              </p:nvSpPr>
              <p:spPr>
                <a:xfrm>
                  <a:off x="3583609" y="1951093"/>
                  <a:ext cx="46643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altLang="zh-CN" dirty="0"/>
                    <a:t>.                           (1)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377B542-1AA2-49A9-8D2F-9936B2B6C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609" y="1951093"/>
                  <a:ext cx="46643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61" t="-10526" r="-196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0E3514-7FBC-45B0-8B33-56D5FE14D1EF}"/>
                  </a:ext>
                </a:extLst>
              </p:cNvPr>
              <p:cNvSpPr txBox="1"/>
              <p:nvPr/>
            </p:nvSpPr>
            <p:spPr>
              <a:xfrm>
                <a:off x="732652" y="4096547"/>
                <a:ext cx="3596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由一阶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0E3514-7FBC-45B0-8B33-56D5FE14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2" y="4096547"/>
                <a:ext cx="3596972" cy="461665"/>
              </a:xfrm>
              <a:prstGeom prst="rect">
                <a:avLst/>
              </a:prstGeom>
              <a:blipFill>
                <a:blip r:embed="rId4"/>
                <a:stretch>
                  <a:fillRect l="-254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9A37198-6FAF-4279-A8DB-8AD640108536}"/>
                  </a:ext>
                </a:extLst>
              </p:cNvPr>
              <p:cNvSpPr txBox="1"/>
              <p:nvPr/>
            </p:nvSpPr>
            <p:spPr>
              <a:xfrm>
                <a:off x="1029323" y="4605931"/>
                <a:ext cx="637638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9A37198-6FAF-4279-A8DB-8AD640108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23" y="4605931"/>
                <a:ext cx="6376384" cy="871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83DE8A-54BE-48CB-98B1-D19B9B536FB0}"/>
                  </a:ext>
                </a:extLst>
              </p:cNvPr>
              <p:cNvSpPr txBox="1"/>
              <p:nvPr/>
            </p:nvSpPr>
            <p:spPr>
              <a:xfrm>
                <a:off x="732652" y="5460497"/>
                <a:ext cx="51615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(1)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的定义，得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83DE8A-54BE-48CB-98B1-D19B9B536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2" y="5460497"/>
                <a:ext cx="5161520" cy="461665"/>
              </a:xfrm>
              <a:prstGeom prst="rect">
                <a:avLst/>
              </a:prstGeom>
              <a:blipFill>
                <a:blip r:embed="rId6"/>
                <a:stretch>
                  <a:fillRect l="-1771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5C04D49-3AE6-4216-9CB6-58932F63DA80}"/>
                  </a:ext>
                </a:extLst>
              </p:cNvPr>
              <p:cNvSpPr txBox="1"/>
              <p:nvPr/>
            </p:nvSpPr>
            <p:spPr>
              <a:xfrm>
                <a:off x="742561" y="2406843"/>
                <a:ext cx="7598898" cy="112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一方面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并且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收敛子列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5C04D49-3AE6-4216-9CB6-58932F63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1" y="2406843"/>
                <a:ext cx="7598898" cy="1120178"/>
              </a:xfrm>
              <a:prstGeom prst="rect">
                <a:avLst/>
              </a:prstGeom>
              <a:blipFill>
                <a:blip r:embed="rId7"/>
                <a:stretch>
                  <a:fillRect l="-1284" t="-5978" r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F77BD8B-0093-430B-A702-AED71065F63F}"/>
                  </a:ext>
                </a:extLst>
              </p:cNvPr>
              <p:cNvSpPr txBox="1"/>
              <p:nvPr/>
            </p:nvSpPr>
            <p:spPr>
              <a:xfrm>
                <a:off x="3424650" y="2886614"/>
                <a:ext cx="3729910" cy="63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F77BD8B-0093-430B-A702-AED71065F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50" y="2886614"/>
                <a:ext cx="3729910" cy="632289"/>
              </a:xfrm>
              <a:prstGeom prst="rect">
                <a:avLst/>
              </a:prstGeom>
              <a:blipFill>
                <a:blip r:embed="rId8"/>
                <a:stretch>
                  <a:fillRect l="-2614" t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B2B7A8D-019D-4F57-8D60-6EFA7BA68A3B}"/>
                  </a:ext>
                </a:extLst>
              </p:cNvPr>
              <p:cNvSpPr txBox="1"/>
              <p:nvPr/>
            </p:nvSpPr>
            <p:spPr>
              <a:xfrm>
                <a:off x="705489" y="3562836"/>
                <a:ext cx="3829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≠0 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B2B7A8D-019D-4F57-8D60-6EFA7BA68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9" y="3562836"/>
                <a:ext cx="3829440" cy="461665"/>
              </a:xfrm>
              <a:prstGeom prst="rect">
                <a:avLst/>
              </a:prstGeom>
              <a:blipFill>
                <a:blip r:embed="rId9"/>
                <a:stretch>
                  <a:fillRect l="-254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32405A4-56A5-4B57-B00A-027E643D688A}"/>
                  </a:ext>
                </a:extLst>
              </p:cNvPr>
              <p:cNvSpPr txBox="1"/>
              <p:nvPr/>
            </p:nvSpPr>
            <p:spPr>
              <a:xfrm>
                <a:off x="4073913" y="3549086"/>
                <a:ext cx="4563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再由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   </a:t>
                </a: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32405A4-56A5-4B57-B00A-027E643D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913" y="3549086"/>
                <a:ext cx="4563460" cy="461665"/>
              </a:xfrm>
              <a:prstGeom prst="rect">
                <a:avLst/>
              </a:prstGeom>
              <a:blipFill>
                <a:blip r:embed="rId10"/>
                <a:stretch>
                  <a:fillRect l="-2003" t="-14474" r="-93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1AB7DBA-CF6C-4650-BBC9-0B6BE5EDAADD}"/>
                  </a:ext>
                </a:extLst>
              </p:cNvPr>
              <p:cNvSpPr txBox="1"/>
              <p:nvPr/>
            </p:nvSpPr>
            <p:spPr>
              <a:xfrm>
                <a:off x="732650" y="6052022"/>
                <a:ext cx="84113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再结合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KKT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条件中的对偶可行性和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1AB7DBA-CF6C-4650-BBC9-0B6BE5ED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0" y="6052022"/>
                <a:ext cx="8411350" cy="461665"/>
              </a:xfrm>
              <a:prstGeom prst="rect">
                <a:avLst/>
              </a:prstGeom>
              <a:blipFill>
                <a:blip r:embed="rId11"/>
                <a:stretch>
                  <a:fillRect l="-108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9E0E13-4660-4A6C-A7BC-C4CB6491AC63}"/>
                  </a:ext>
                </a:extLst>
              </p:cNvPr>
              <p:cNvSpPr/>
              <p:nvPr/>
            </p:nvSpPr>
            <p:spPr>
              <a:xfrm>
                <a:off x="2939311" y="1111298"/>
                <a:ext cx="59451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满足条件，但不是严格局部极小点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9E0E13-4660-4A6C-A7BC-C4CB6491A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11" y="1111298"/>
                <a:ext cx="5945195" cy="461665"/>
              </a:xfrm>
              <a:prstGeom prst="rect">
                <a:avLst/>
              </a:prstGeom>
              <a:blipFill>
                <a:blip r:embed="rId12"/>
                <a:stretch>
                  <a:fillRect l="-153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31" grpId="0"/>
      <p:bldP spid="32" grpId="0"/>
      <p:bldP spid="33" grpId="0"/>
      <p:bldP spid="34" grpId="0"/>
      <p:bldP spid="3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20834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二阶充分最优性条件</a:t>
            </a:r>
            <a:r>
              <a:rPr kumimoji="0"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的证明</a:t>
            </a:r>
            <a:r>
              <a:rPr kumimoji="0"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kumimoji="0"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5C04D49-3AE6-4216-9CB6-58932F63DA80}"/>
                  </a:ext>
                </a:extLst>
              </p:cNvPr>
              <p:cNvSpPr txBox="1"/>
              <p:nvPr/>
            </p:nvSpPr>
            <p:spPr>
              <a:xfrm>
                <a:off x="742561" y="958591"/>
                <a:ext cx="5398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另一方面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由二阶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5C04D49-3AE6-4216-9CB6-58932F63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1" y="958591"/>
                <a:ext cx="5398747" cy="461665"/>
              </a:xfrm>
              <a:prstGeom prst="rect">
                <a:avLst/>
              </a:prstGeom>
              <a:blipFill>
                <a:blip r:embed="rId2"/>
                <a:stretch>
                  <a:fillRect l="-180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3927272-A1A0-4CF8-9004-64B56313C82A}"/>
                  </a:ext>
                </a:extLst>
              </p:cNvPr>
              <p:cNvSpPr txBox="1"/>
              <p:nvPr/>
            </p:nvSpPr>
            <p:spPr>
              <a:xfrm>
                <a:off x="420239" y="1371802"/>
                <a:ext cx="74757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3927272-A1A0-4CF8-9004-64B56313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9" y="1371802"/>
                <a:ext cx="7475729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C4FCC60-88B7-42C0-8C81-D676A1F1CC59}"/>
                  </a:ext>
                </a:extLst>
              </p:cNvPr>
              <p:cNvSpPr txBox="1"/>
              <p:nvPr/>
            </p:nvSpPr>
            <p:spPr>
              <a:xfrm>
                <a:off x="792702" y="4964223"/>
                <a:ext cx="74616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(2)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式中，令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的定义，得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C4FCC60-88B7-42C0-8C81-D676A1F1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2" y="4964223"/>
                <a:ext cx="7461610" cy="830997"/>
              </a:xfrm>
              <a:prstGeom prst="rect">
                <a:avLst/>
              </a:prstGeom>
              <a:blipFill>
                <a:blip r:embed="rId4"/>
                <a:stretch>
                  <a:fillRect l="-1225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58B14D8-128A-4A60-B933-7E233651C7C8}"/>
                  </a:ext>
                </a:extLst>
              </p:cNvPr>
              <p:cNvSpPr txBox="1"/>
              <p:nvPr/>
            </p:nvSpPr>
            <p:spPr>
              <a:xfrm>
                <a:off x="1228240" y="1768052"/>
                <a:ext cx="8468049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/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58B14D8-128A-4A60-B933-7E233651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40" y="1768052"/>
                <a:ext cx="8468049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BED8439-795D-4B2B-9AD3-9EF3571B4E4D}"/>
                  </a:ext>
                </a:extLst>
              </p:cNvPr>
              <p:cNvSpPr/>
              <p:nvPr/>
            </p:nvSpPr>
            <p:spPr>
              <a:xfrm>
                <a:off x="1647887" y="4532604"/>
                <a:ext cx="58244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BED8439-795D-4B2B-9AD3-9EF3571B4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87" y="4532604"/>
                <a:ext cx="582441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C32BB28-7F46-488F-A1A6-3EB9B16B34D6}"/>
                  </a:ext>
                </a:extLst>
              </p:cNvPr>
              <p:cNvSpPr txBox="1"/>
              <p:nvPr/>
            </p:nvSpPr>
            <p:spPr>
              <a:xfrm>
                <a:off x="766775" y="4118149"/>
                <a:ext cx="4993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和乘子的性质，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C32BB28-7F46-488F-A1A6-3EB9B16B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5" y="4118149"/>
                <a:ext cx="4993140" cy="461665"/>
              </a:xfrm>
              <a:prstGeom prst="rect">
                <a:avLst/>
              </a:prstGeom>
              <a:blipFill>
                <a:blip r:embed="rId7"/>
                <a:stretch>
                  <a:fillRect l="-195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934089B-756A-4E32-9818-AA336DC9C910}"/>
                  </a:ext>
                </a:extLst>
              </p:cNvPr>
              <p:cNvSpPr txBox="1"/>
              <p:nvPr/>
            </p:nvSpPr>
            <p:spPr>
              <a:xfrm>
                <a:off x="841417" y="5849941"/>
                <a:ext cx="8080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与已知条件矛盾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从而假设错误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命题得证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934089B-756A-4E32-9818-AA336DC9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17" y="5849941"/>
                <a:ext cx="8080402" cy="461665"/>
              </a:xfrm>
              <a:prstGeom prst="rect">
                <a:avLst/>
              </a:prstGeom>
              <a:blipFill>
                <a:blip r:embed="rId8"/>
                <a:stretch>
                  <a:fillRect l="-1131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5E6BE2F-E043-475E-BB45-CB6B6F2E45EA}"/>
                  </a:ext>
                </a:extLst>
              </p:cNvPr>
              <p:cNvSpPr txBox="1"/>
              <p:nvPr/>
            </p:nvSpPr>
            <p:spPr>
              <a:xfrm>
                <a:off x="1266744" y="2496452"/>
                <a:ext cx="3846722" cy="830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5E6BE2F-E043-475E-BB45-CB6B6F2E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44" y="2496452"/>
                <a:ext cx="3846722" cy="830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2F2BE2-300F-4D60-B8C5-FF4513DCE8A2}"/>
                  </a:ext>
                </a:extLst>
              </p:cNvPr>
              <p:cNvSpPr txBox="1"/>
              <p:nvPr/>
            </p:nvSpPr>
            <p:spPr>
              <a:xfrm>
                <a:off x="318392" y="3185717"/>
                <a:ext cx="7972991" cy="920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(2)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2F2BE2-300F-4D60-B8C5-FF4513DCE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2" y="3185717"/>
                <a:ext cx="7972991" cy="920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4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6" grpId="0"/>
      <p:bldP spid="27" grpId="0"/>
      <p:bldP spid="28" grpId="0"/>
      <p:bldP spid="29" grpId="0"/>
      <p:bldP spid="2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一个不同的二阶最优性条件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A9C269-2154-4BBA-974F-3F2D6178EC76}"/>
              </a:ext>
            </a:extLst>
          </p:cNvPr>
          <p:cNvSpPr txBox="1"/>
          <p:nvPr/>
        </p:nvSpPr>
        <p:spPr>
          <a:xfrm>
            <a:off x="918003" y="1036477"/>
            <a:ext cx="511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临界锥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(critical cone)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8681CA-9D32-42D9-B1CB-441C5D5DAE89}"/>
                  </a:ext>
                </a:extLst>
              </p:cNvPr>
              <p:cNvSpPr txBox="1"/>
              <p:nvPr/>
            </p:nvSpPr>
            <p:spPr>
              <a:xfrm>
                <a:off x="852506" y="1477576"/>
                <a:ext cx="710624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with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8681CA-9D32-42D9-B1CB-441C5D5DA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6" y="1477576"/>
                <a:ext cx="7106241" cy="377219"/>
              </a:xfrm>
              <a:prstGeom prst="rect">
                <a:avLst/>
              </a:prstGeom>
              <a:blipFill>
                <a:blip r:embed="rId2"/>
                <a:stretch>
                  <a:fillRect l="-51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F517336-0389-484C-9044-A295723F3D87}"/>
                  </a:ext>
                </a:extLst>
              </p:cNvPr>
              <p:cNvSpPr txBox="1"/>
              <p:nvPr/>
            </p:nvSpPr>
            <p:spPr>
              <a:xfrm>
                <a:off x="539758" y="1855592"/>
                <a:ext cx="7806353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)=0,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 ℓ                     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=0,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ℐ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with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&gt;0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≤0,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ℐ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with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F517336-0389-484C-9044-A295723F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8" y="1855592"/>
                <a:ext cx="7806353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5D0C8A-339F-40EB-B6E6-D755AA740EA7}"/>
                  </a:ext>
                </a:extLst>
              </p:cNvPr>
              <p:cNvSpPr txBox="1"/>
              <p:nvPr/>
            </p:nvSpPr>
            <p:spPr>
              <a:xfrm>
                <a:off x="1009417" y="3247194"/>
                <a:ext cx="2563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zh-CN" altLang="en-US" b="0" dirty="0">
                    <a:solidFill>
                      <a:srgbClr val="C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关系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5D0C8A-339F-40EB-B6E6-D755AA74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17" y="3247194"/>
                <a:ext cx="2563459" cy="369332"/>
              </a:xfrm>
              <a:prstGeom prst="rect">
                <a:avLst/>
              </a:prstGeom>
              <a:blipFill>
                <a:blip r:embed="rId4"/>
                <a:stretch>
                  <a:fillRect l="-7381" t="-31667" r="-1429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DCA8850-6D21-4528-A123-0E5A96A1BE1A}"/>
              </a:ext>
            </a:extLst>
          </p:cNvPr>
          <p:cNvGrpSpPr/>
          <p:nvPr/>
        </p:nvGrpSpPr>
        <p:grpSpPr>
          <a:xfrm>
            <a:off x="881799" y="3721675"/>
            <a:ext cx="7921517" cy="1259590"/>
            <a:chOff x="881799" y="3598105"/>
            <a:chExt cx="7921517" cy="1259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A52F906-4A75-4D01-B7AF-0AA251A17828}"/>
                    </a:ext>
                  </a:extLst>
                </p:cNvPr>
                <p:cNvSpPr txBox="1"/>
                <p:nvPr/>
              </p:nvSpPr>
              <p:spPr>
                <a:xfrm>
                  <a:off x="881799" y="3598105"/>
                  <a:ext cx="7896803" cy="910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二阶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必要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条件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(P)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的局部极小点且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LICQ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成立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则存在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使得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KKT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条件，并且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A52F906-4A75-4D01-B7AF-0AA251A17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99" y="3598105"/>
                  <a:ext cx="7896803" cy="910249"/>
                </a:xfrm>
                <a:prstGeom prst="rect">
                  <a:avLst/>
                </a:prstGeom>
                <a:blipFill>
                  <a:blip r:embed="rId5"/>
                  <a:stretch>
                    <a:fillRect l="-1236" t="-7333" r="-115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02C6592-3A17-4CFD-9749-F2E0C818369D}"/>
                    </a:ext>
                  </a:extLst>
                </p:cNvPr>
                <p:cNvSpPr txBox="1"/>
                <p:nvPr/>
              </p:nvSpPr>
              <p:spPr>
                <a:xfrm>
                  <a:off x="906513" y="4354993"/>
                  <a:ext cx="7896803" cy="502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≥0 ∀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02C6592-3A17-4CFD-9749-F2E0C8183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13" y="4354993"/>
                  <a:ext cx="7896803" cy="5027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88991B3-C1DB-409E-AC5A-FD90CDC24046}"/>
                  </a:ext>
                </a:extLst>
              </p:cNvPr>
              <p:cNvSpPr txBox="1"/>
              <p:nvPr/>
            </p:nvSpPr>
            <p:spPr>
              <a:xfrm>
                <a:off x="881799" y="4907123"/>
                <a:ext cx="7769117" cy="1648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充分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如果存在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条件，并且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 ∀0≠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的严格局部极小点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88991B3-C1DB-409E-AC5A-FD90CDC24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99" y="4907123"/>
                <a:ext cx="7769117" cy="1648913"/>
              </a:xfrm>
              <a:prstGeom prst="rect">
                <a:avLst/>
              </a:prstGeom>
              <a:blipFill>
                <a:blip r:embed="rId7"/>
                <a:stretch>
                  <a:fillRect l="-1256" t="-4074" r="-1177" b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2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弱积极约束与强积极约束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8602" y="1229207"/>
            <a:ext cx="7618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◎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非积极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约束；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积极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积极约束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积极约束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en-US" altLang="zh-CN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47EACB-225C-4F49-99DE-04B1DECD5F29}"/>
              </a:ext>
            </a:extLst>
          </p:cNvPr>
          <p:cNvGrpSpPr/>
          <p:nvPr/>
        </p:nvGrpSpPr>
        <p:grpSpPr>
          <a:xfrm>
            <a:off x="676921" y="3879909"/>
            <a:ext cx="8232300" cy="2474736"/>
            <a:chOff x="713992" y="667139"/>
            <a:chExt cx="8348980" cy="24747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0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13992" y="667139"/>
                  <a:ext cx="8348980" cy="907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0" lang="en-US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◎ </a:t>
                  </a:r>
                  <a:r>
                    <a:rPr kumimoji="0"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若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严格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互补条件成立，则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.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局部二阶必要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/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充分 最优性条件与</a:t>
                  </a:r>
                </a:p>
              </p:txBody>
            </p:sp>
          </mc:Choice>
          <mc:Fallback>
            <p:sp>
              <p:nvSpPr>
                <p:cNvPr id="2560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992" y="667139"/>
                  <a:ext cx="8348980" cy="907941"/>
                </a:xfrm>
                <a:prstGeom prst="rect">
                  <a:avLst/>
                </a:prstGeom>
                <a:blipFill>
                  <a:blip r:embed="rId3"/>
                  <a:stretch>
                    <a:fillRect l="-1111" t="-6040" b="-154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06" name="Text Box 3"/>
            <p:cNvSpPr txBox="1">
              <a:spLocks noChangeArrowheads="1"/>
            </p:cNvSpPr>
            <p:nvPr/>
          </p:nvSpPr>
          <p:spPr bwMode="auto">
            <a:xfrm>
              <a:off x="1177326" y="2680210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的相同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2C8F47D-EEC2-4725-9D2F-46C599CE8DFA}"/>
                    </a:ext>
                  </a:extLst>
                </p:cNvPr>
                <p:cNvSpPr txBox="1"/>
                <p:nvPr/>
              </p:nvSpPr>
              <p:spPr>
                <a:xfrm>
                  <a:off x="1288939" y="1520910"/>
                  <a:ext cx="6665378" cy="9473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inimize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lim>
                                </m:limLow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  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</m:t>
                            </m:r>
                          </m:e>
                          <m:e/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subject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to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mr>
                      </m:m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2C8F47D-EEC2-4725-9D2F-46C599CE8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939" y="1520910"/>
                  <a:ext cx="6665378" cy="9473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9F5DEC-8156-498F-9A28-2F1654B4E516}"/>
                    </a:ext>
                  </a:extLst>
                </p:cNvPr>
                <p:cNvSpPr/>
                <p:nvPr/>
              </p:nvSpPr>
              <p:spPr>
                <a:xfrm>
                  <a:off x="3084406" y="2382900"/>
                  <a:ext cx="3030638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=1,⋯,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9F5DEC-8156-498F-9A28-2F1654B4E5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406" y="2382900"/>
                  <a:ext cx="3030638" cy="491417"/>
                </a:xfrm>
                <a:prstGeom prst="rect">
                  <a:avLst/>
                </a:prstGeom>
                <a:blipFill>
                  <a:blip r:embed="rId5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9214316-5DFB-4835-8E27-0BC4D4E9887C}"/>
                    </a:ext>
                  </a:extLst>
                </p:cNvPr>
                <p:cNvSpPr/>
                <p:nvPr/>
              </p:nvSpPr>
              <p:spPr>
                <a:xfrm>
                  <a:off x="3059692" y="1939440"/>
                  <a:ext cx="28075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ℐ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9214316-5DFB-4835-8E27-0BC4D4E98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692" y="1939440"/>
                  <a:ext cx="280756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A4F397-24F3-45E9-90B5-6D0401B00AE5}"/>
              </a:ext>
            </a:extLst>
          </p:cNvPr>
          <p:cNvGrpSpPr/>
          <p:nvPr/>
        </p:nvGrpSpPr>
        <p:grpSpPr>
          <a:xfrm>
            <a:off x="553352" y="1747406"/>
            <a:ext cx="8261148" cy="2139950"/>
            <a:chOff x="553352" y="1722692"/>
            <a:chExt cx="8261148" cy="21399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314BA0F-61D9-4E56-92F0-A72D6968C3C6}"/>
                </a:ext>
              </a:extLst>
            </p:cNvPr>
            <p:cNvGrpSpPr/>
            <p:nvPr/>
          </p:nvGrpSpPr>
          <p:grpSpPr>
            <a:xfrm>
              <a:off x="553352" y="1722692"/>
              <a:ext cx="8261148" cy="2139950"/>
              <a:chOff x="553352" y="1611481"/>
              <a:chExt cx="8261148" cy="213995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94" name="Object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88807212"/>
                      </p:ext>
                    </p:extLst>
                  </p:nvPr>
                </p:nvGraphicFramePr>
                <p:xfrm>
                  <a:off x="553352" y="1611481"/>
                  <a:ext cx="7986712" cy="21399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505" name="Visio" r:id="rId7" imgW="4611502" imgH="1359327" progId="Visio.Drawing.11">
                          <p:embed/>
                        </p:oleObj>
                      </mc:Choice>
                      <mc:Fallback>
                        <p:oleObj name="Visio" r:id="rId7" imgW="4611502" imgH="1359327" progId="Visio.Drawing.11">
                          <p:embed/>
                          <p:pic>
                            <p:nvPicPr>
                              <p:cNvPr id="8194" name="Object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3352" y="1611481"/>
                                <a:ext cx="7986712" cy="2139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94" name="Object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88807212"/>
                      </p:ext>
                    </p:extLst>
                  </p:nvPr>
                </p:nvGraphicFramePr>
                <p:xfrm>
                  <a:off x="553352" y="1611481"/>
                  <a:ext cx="7986712" cy="21399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256" name="Visio" r:id="rId9" imgW="4611502" imgH="1359327" progId="Visio.Drawing.11">
                          <p:embed/>
                        </p:oleObj>
                      </mc:Choice>
                      <mc:Fallback>
                        <p:oleObj name="Visio" r:id="rId9" imgW="4611502" imgH="1359327" progId="Visio.Drawing.11">
                          <p:embed/>
                          <p:pic>
                            <p:nvPicPr>
                              <p:cNvPr id="8194" name="Object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3352" y="1611481"/>
                                <a:ext cx="7986712" cy="2139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BCCC27D1-F819-4790-ADA8-CA89DF956AA7}"/>
                      </a:ext>
                    </a:extLst>
                  </p:cNvPr>
                  <p:cNvSpPr txBox="1"/>
                  <p:nvPr/>
                </p:nvSpPr>
                <p:spPr>
                  <a:xfrm>
                    <a:off x="1964724" y="3293312"/>
                    <a:ext cx="144574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BCCC27D1-F819-4790-ADA8-CA89DF956A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4724" y="3293312"/>
                    <a:ext cx="1445740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22" b="-11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74F0316-6EEB-49E2-9D2D-B5414E91F73E}"/>
                      </a:ext>
                    </a:extLst>
                  </p:cNvPr>
                  <p:cNvSpPr txBox="1"/>
                  <p:nvPr/>
                </p:nvSpPr>
                <p:spPr>
                  <a:xfrm>
                    <a:off x="4687336" y="3248000"/>
                    <a:ext cx="144574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74F0316-6EEB-49E2-9D2D-B5414E91F7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336" y="3248000"/>
                    <a:ext cx="1445740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44" b="-11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C464C54F-8909-4C03-ACA4-14EDB519930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8760" y="3186217"/>
                    <a:ext cx="1445740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&lt;0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C464C54F-8909-4C03-ACA4-14EDB51993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8760" y="3186217"/>
                    <a:ext cx="144574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" r="-422" b="-11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35C14A6-08FB-4C06-B6F2-FA9CFC1FCAEF}"/>
                    </a:ext>
                  </a:extLst>
                </p:cNvPr>
                <p:cNvSpPr txBox="1"/>
                <p:nvPr/>
              </p:nvSpPr>
              <p:spPr>
                <a:xfrm>
                  <a:off x="1458101" y="2372504"/>
                  <a:ext cx="55605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35C14A6-08FB-4C06-B6F2-FA9CFC1FC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101" y="2372504"/>
                  <a:ext cx="556054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8F17BCE-463F-4923-8584-AC3B0174017B}"/>
                    </a:ext>
                  </a:extLst>
                </p:cNvPr>
                <p:cNvSpPr txBox="1"/>
                <p:nvPr/>
              </p:nvSpPr>
              <p:spPr>
                <a:xfrm>
                  <a:off x="4131285" y="2636117"/>
                  <a:ext cx="55605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8F17BCE-463F-4923-8584-AC3B0174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285" y="2636117"/>
                  <a:ext cx="556054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6AFFDDC-6DA2-4B6D-815A-BE847CAB346C}"/>
                    </a:ext>
                  </a:extLst>
                </p:cNvPr>
                <p:cNvSpPr txBox="1"/>
                <p:nvPr/>
              </p:nvSpPr>
              <p:spPr>
                <a:xfrm>
                  <a:off x="6479079" y="2599046"/>
                  <a:ext cx="55605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6AFFDDC-6DA2-4B6D-815A-BE847CAB3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079" y="2599046"/>
                  <a:ext cx="55605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1C5114-9F06-4500-AB2D-F9DB189068B7}"/>
                  </a:ext>
                </a:extLst>
              </p:cNvPr>
              <p:cNvSpPr txBox="1"/>
              <p:nvPr/>
            </p:nvSpPr>
            <p:spPr>
              <a:xfrm>
                <a:off x="573793" y="3632692"/>
                <a:ext cx="4443950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1−2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1C5114-9F06-4500-AB2D-F9DB1890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3" y="3632692"/>
                <a:ext cx="4443950" cy="77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15985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二阶条件：例子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graphicFrame>
        <p:nvGraphicFramePr>
          <p:cNvPr id="24582" name="Object 15"/>
          <p:cNvGraphicFramePr>
            <a:graphicFrameLocks noChangeAspect="1"/>
          </p:cNvGraphicFramePr>
          <p:nvPr/>
        </p:nvGraphicFramePr>
        <p:xfrm>
          <a:off x="4678363" y="2638425"/>
          <a:ext cx="4275137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2" name="Visio" r:id="rId4" imgW="2846426" imgH="2546990" progId="Visio.Drawing.11">
                  <p:embed/>
                </p:oleObj>
              </mc:Choice>
              <mc:Fallback>
                <p:oleObj name="Visio" r:id="rId4" imgW="2846426" imgH="2546990" progId="Visio.Drawing.11">
                  <p:embed/>
                  <p:pic>
                    <p:nvPicPr>
                      <p:cNvPr id="2458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638425"/>
                        <a:ext cx="4275137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605" name="Text Box 6"/>
              <p:cNvSpPr txBox="1">
                <a:spLocks noChangeArrowheads="1"/>
              </p:cNvSpPr>
              <p:nvPr/>
            </p:nvSpPr>
            <p:spPr bwMode="auto">
              <a:xfrm>
                <a:off x="831914" y="1794196"/>
                <a:ext cx="472748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讨论参数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取何值时，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是问题的局部极小点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0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914" y="1794196"/>
                <a:ext cx="4727489" cy="830997"/>
              </a:xfrm>
              <a:prstGeom prst="rect">
                <a:avLst/>
              </a:prstGeom>
              <a:blipFill>
                <a:blip r:embed="rId6"/>
                <a:stretch>
                  <a:fillRect l="-1933" t="-6569" b="-175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2" name="TextBox 37"/>
              <p:cNvSpPr txBox="1">
                <a:spLocks noChangeArrowheads="1"/>
              </p:cNvSpPr>
              <p:nvPr/>
            </p:nvSpPr>
            <p:spPr bwMode="auto">
              <a:xfrm>
                <a:off x="741641" y="3170945"/>
                <a:ext cx="42751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92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641" y="3170945"/>
                <a:ext cx="4275136" cy="461665"/>
              </a:xfrm>
              <a:prstGeom prst="rect">
                <a:avLst/>
              </a:prstGeom>
              <a:blipFill>
                <a:blip r:embed="rId7"/>
                <a:stretch>
                  <a:fillRect l="-2282" t="-14474" r="-999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7" name="矩形 43"/>
              <p:cNvSpPr>
                <a:spLocks noChangeArrowheads="1"/>
              </p:cNvSpPr>
              <p:nvPr/>
            </p:nvSpPr>
            <p:spPr bwMode="auto">
              <a:xfrm>
                <a:off x="791069" y="6106710"/>
                <a:ext cx="51308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严格局部极小点</a:t>
                </a:r>
              </a:p>
            </p:txBody>
          </p:sp>
        </mc:Choice>
        <mc:Fallback xmlns="">
          <p:sp>
            <p:nvSpPr>
              <p:cNvPr id="24597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069" y="6106710"/>
                <a:ext cx="5130800" cy="461665"/>
              </a:xfrm>
              <a:prstGeom prst="rect">
                <a:avLst/>
              </a:prstGeom>
              <a:blipFill>
                <a:blip r:embed="rId8"/>
                <a:stretch>
                  <a:fillRect l="-1902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5" name="TextBox 38"/>
              <p:cNvSpPr txBox="1">
                <a:spLocks noChangeArrowheads="1"/>
              </p:cNvSpPr>
              <p:nvPr/>
            </p:nvSpPr>
            <p:spPr bwMode="auto">
              <a:xfrm>
                <a:off x="716927" y="5210457"/>
                <a:ext cx="546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是严格局部极小点</a:t>
                </a:r>
              </a:p>
            </p:txBody>
          </p:sp>
        </mc:Choice>
        <mc:Fallback xmlns="">
          <p:sp>
            <p:nvSpPr>
              <p:cNvPr id="24595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27" y="5210457"/>
                <a:ext cx="5461000" cy="461665"/>
              </a:xfrm>
              <a:prstGeom prst="rect">
                <a:avLst/>
              </a:prstGeom>
              <a:blipFill>
                <a:blip r:embed="rId9"/>
                <a:stretch>
                  <a:fillRect l="-1788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3" name="TextBox 42"/>
              <p:cNvSpPr txBox="1">
                <a:spLocks noChangeArrowheads="1"/>
              </p:cNvSpPr>
              <p:nvPr/>
            </p:nvSpPr>
            <p:spPr bwMode="auto">
              <a:xfrm>
                <a:off x="813981" y="5654071"/>
                <a:ext cx="546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不是局部极小点；</a:t>
                </a:r>
              </a:p>
            </p:txBody>
          </p:sp>
        </mc:Choice>
        <mc:Fallback xmlns="">
          <p:sp>
            <p:nvSpPr>
              <p:cNvPr id="2459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981" y="5654071"/>
                <a:ext cx="5461000" cy="461665"/>
              </a:xfrm>
              <a:prstGeom prst="rect">
                <a:avLst/>
              </a:prstGeom>
              <a:blipFill>
                <a:blip r:embed="rId10"/>
                <a:stretch>
                  <a:fillRect l="-1788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0FC8C5E0-2C20-4DFC-9E1D-5F502B1DE3C3}"/>
              </a:ext>
            </a:extLst>
          </p:cNvPr>
          <p:cNvGrpSpPr/>
          <p:nvPr/>
        </p:nvGrpSpPr>
        <p:grpSpPr>
          <a:xfrm>
            <a:off x="940594" y="975039"/>
            <a:ext cx="5148262" cy="824854"/>
            <a:chOff x="985838" y="1147763"/>
            <a:chExt cx="5148262" cy="824854"/>
          </a:xfrm>
        </p:grpSpPr>
        <p:pic>
          <p:nvPicPr>
            <p:cNvPr id="24583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38" y="1147763"/>
              <a:ext cx="5148262" cy="80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8AA3ED-C594-4774-80D3-59B39BC8BCD3}"/>
                    </a:ext>
                  </a:extLst>
                </p:cNvPr>
                <p:cNvSpPr txBox="1"/>
                <p:nvPr/>
              </p:nvSpPr>
              <p:spPr>
                <a:xfrm>
                  <a:off x="2603500" y="1541730"/>
                  <a:ext cx="637403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𝒉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8AA3ED-C594-4774-80D3-59B39BC8B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00" y="1541730"/>
                  <a:ext cx="63740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923" r="-25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B64B94-6C94-4C67-B044-9953978F0610}"/>
                  </a:ext>
                </a:extLst>
              </p:cNvPr>
              <p:cNvSpPr txBox="1"/>
              <p:nvPr/>
            </p:nvSpPr>
            <p:spPr>
              <a:xfrm>
                <a:off x="542893" y="2666141"/>
                <a:ext cx="4743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−1,0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B64B94-6C94-4C67-B044-9953978F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93" y="2666141"/>
                <a:ext cx="4743868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2882EFD-24DE-415E-9A0D-2A403D681604}"/>
                  </a:ext>
                </a:extLst>
              </p:cNvPr>
              <p:cNvSpPr txBox="1"/>
              <p:nvPr/>
            </p:nvSpPr>
            <p:spPr>
              <a:xfrm>
                <a:off x="5286761" y="2567285"/>
                <a:ext cx="63740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2882EFD-24DE-415E-9A0D-2A403D68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61" y="2567285"/>
                <a:ext cx="637403" cy="430887"/>
              </a:xfrm>
              <a:prstGeom prst="rect">
                <a:avLst/>
              </a:prstGeom>
              <a:blipFill>
                <a:blip r:embed="rId14"/>
                <a:stretch>
                  <a:fillRect l="-952" r="-20952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A027D9-13D1-4F7E-A408-F482E5951C73}"/>
                  </a:ext>
                </a:extLst>
              </p:cNvPr>
              <p:cNvSpPr txBox="1"/>
              <p:nvPr/>
            </p:nvSpPr>
            <p:spPr>
              <a:xfrm>
                <a:off x="6431348" y="6060110"/>
                <a:ext cx="63740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A027D9-13D1-4F7E-A408-F482E595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348" y="6060110"/>
                <a:ext cx="637403" cy="430887"/>
              </a:xfrm>
              <a:prstGeom prst="rect">
                <a:avLst/>
              </a:prstGeom>
              <a:blipFill>
                <a:blip r:embed="rId15"/>
                <a:stretch>
                  <a:fillRect l="-952" r="-20952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F601473-5578-46DD-B271-37E4F8DD5D84}"/>
                  </a:ext>
                </a:extLst>
              </p:cNvPr>
              <p:cNvSpPr txBox="1"/>
              <p:nvPr/>
            </p:nvSpPr>
            <p:spPr>
              <a:xfrm>
                <a:off x="752582" y="4283112"/>
                <a:ext cx="4186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 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F601473-5578-46DD-B271-37E4F8DD5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2" y="4283112"/>
                <a:ext cx="4186753" cy="461665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61A960A-FBB4-4665-BCA5-58D0647FABC7}"/>
                  </a:ext>
                </a:extLst>
              </p:cNvPr>
              <p:cNvSpPr txBox="1"/>
              <p:nvPr/>
            </p:nvSpPr>
            <p:spPr>
              <a:xfrm>
                <a:off x="4869379" y="1822773"/>
                <a:ext cx="3963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61A960A-FBB4-4665-BCA5-58D0647F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79" y="1822773"/>
                <a:ext cx="3963085" cy="461665"/>
              </a:xfrm>
              <a:prstGeom prst="rect">
                <a:avLst/>
              </a:prstGeom>
              <a:blipFill>
                <a:blip r:embed="rId1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82AB765-CCD2-4A32-BABA-67E4308A9FDA}"/>
                  </a:ext>
                </a:extLst>
              </p:cNvPr>
              <p:cNvSpPr txBox="1"/>
              <p:nvPr/>
            </p:nvSpPr>
            <p:spPr>
              <a:xfrm>
                <a:off x="752196" y="4695165"/>
                <a:ext cx="4186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(1−2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82AB765-CCD2-4A32-BABA-67E4308A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6" y="4695165"/>
                <a:ext cx="4186753" cy="461665"/>
              </a:xfrm>
              <a:prstGeom prst="rect">
                <a:avLst/>
              </a:prstGeom>
              <a:blipFill>
                <a:blip r:embed="rId18"/>
                <a:stretch>
                  <a:fillRect l="-291" r="-1164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BA7184-F620-4739-9758-A9C7FB691C09}"/>
                  </a:ext>
                </a:extLst>
              </p:cNvPr>
              <p:cNvSpPr txBox="1"/>
              <p:nvPr/>
            </p:nvSpPr>
            <p:spPr>
              <a:xfrm>
                <a:off x="4637914" y="4341355"/>
                <a:ext cx="55605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BA7184-F620-4739-9758-A9C7FB691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914" y="4341355"/>
                <a:ext cx="556054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37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192" grpId="0"/>
      <p:bldP spid="24597" grpId="0"/>
      <p:bldP spid="24595" grpId="0"/>
      <p:bldP spid="24593" grpId="0"/>
      <p:bldP spid="9" grpId="0"/>
      <p:bldP spid="11" grpId="0"/>
      <p:bldP spid="40" grpId="0"/>
      <p:bldP spid="42" grpId="0"/>
    </p:bld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rgbClr val="C00000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35069</TotalTime>
  <Words>1459</Words>
  <Application>Microsoft Office PowerPoint</Application>
  <PresentationFormat>全屏显示(4:3)</PresentationFormat>
  <Paragraphs>151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4760</cp:revision>
  <cp:lastPrinted>2023-11-22T09:24:32Z</cp:lastPrinted>
  <dcterms:created xsi:type="dcterms:W3CDTF">1997-11-08T17:22:06Z</dcterms:created>
  <dcterms:modified xsi:type="dcterms:W3CDTF">2023-11-27T13:24:05Z</dcterms:modified>
</cp:coreProperties>
</file>