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5"/>
  </p:notesMasterIdLst>
  <p:handoutMasterIdLst>
    <p:handoutMasterId r:id="rId16"/>
  </p:handoutMasterIdLst>
  <p:sldIdLst>
    <p:sldId id="678" r:id="rId2"/>
    <p:sldId id="685" r:id="rId3"/>
    <p:sldId id="689" r:id="rId4"/>
    <p:sldId id="690" r:id="rId5"/>
    <p:sldId id="691" r:id="rId6"/>
    <p:sldId id="692" r:id="rId7"/>
    <p:sldId id="694" r:id="rId8"/>
    <p:sldId id="695" r:id="rId9"/>
    <p:sldId id="696" r:id="rId10"/>
    <p:sldId id="698" r:id="rId11"/>
    <p:sldId id="699" r:id="rId12"/>
    <p:sldId id="700" r:id="rId13"/>
    <p:sldId id="701" r:id="rId14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94711" autoAdjust="0"/>
  </p:normalViewPr>
  <p:slideViewPr>
    <p:cSldViewPr snapToGrid="0">
      <p:cViewPr varScale="1">
        <p:scale>
          <a:sx n="41" d="100"/>
          <a:sy n="41" d="100"/>
        </p:scale>
        <p:origin x="852" y="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13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0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78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2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41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75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上面的命题表明障碍问题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的全局最优解收敛到全局约束最优解。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上面的命题表明障碍问题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𝐵_(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𝜇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_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𝑡 )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的全局最优解收敛到全局约束最优解。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1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在勾勒出整个扩展的基本思想后，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5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39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1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约束优化：障碍法入门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6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5.png"/><Relationship Id="rId11" Type="http://schemas.openxmlformats.org/officeDocument/2006/relationships/image" Target="../media/image69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7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0.png"/><Relationship Id="rId5" Type="http://schemas.openxmlformats.org/officeDocument/2006/relationships/image" Target="../media/image73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3.xml"/><Relationship Id="rId11" Type="http://schemas.openxmlformats.org/officeDocument/2006/relationships/image" Target="../media/image16.png"/><Relationship Id="rId15" Type="http://schemas.openxmlformats.org/officeDocument/2006/relationships/image" Target="../media/image1.emf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.emf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Relationship Id="rId1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22300" y="5298148"/>
            <a:ext cx="7899399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障碍法用所谓的“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障碍函数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”代替不等式约束，并将它加到优化问题的目标函数中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6C619B-98C3-4728-9720-15D18BC97AB3}"/>
              </a:ext>
            </a:extLst>
          </p:cNvPr>
          <p:cNvGrpSpPr/>
          <p:nvPr/>
        </p:nvGrpSpPr>
        <p:grpSpPr>
          <a:xfrm>
            <a:off x="622300" y="3870604"/>
            <a:ext cx="7899400" cy="1060475"/>
            <a:chOff x="622300" y="4896764"/>
            <a:chExt cx="7899400" cy="1060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9F4F60-A612-33CB-4C9C-5FFE36D76CAD}"/>
                    </a:ext>
                  </a:extLst>
                </p:cNvPr>
                <p:cNvSpPr txBox="1"/>
                <p:nvPr/>
              </p:nvSpPr>
              <p:spPr>
                <a:xfrm>
                  <a:off x="622300" y="4896764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 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1(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约束域的内部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 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约束域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相对于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的内部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定义为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9F4F60-A612-33CB-4C9C-5FFE36D76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4896764"/>
                  <a:ext cx="78994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5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2CC2A0A-2D07-E09D-8BC9-691FCF59A740}"/>
                    </a:ext>
                  </a:extLst>
                </p:cNvPr>
                <p:cNvSpPr txBox="1"/>
                <p:nvPr/>
              </p:nvSpPr>
              <p:spPr>
                <a:xfrm>
                  <a:off x="1201458" y="5440303"/>
                  <a:ext cx="7200000" cy="5169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&lt;0,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=1,⋯,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2CC2A0A-2D07-E09D-8BC9-691FCF59A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458" y="5440303"/>
                  <a:ext cx="7200000" cy="5169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F14805-5185-46DF-A30B-ED7410E5381A}"/>
              </a:ext>
            </a:extLst>
          </p:cNvPr>
          <p:cNvGrpSpPr/>
          <p:nvPr/>
        </p:nvGrpSpPr>
        <p:grpSpPr>
          <a:xfrm>
            <a:off x="1919183" y="1559852"/>
            <a:ext cx="5616794" cy="870175"/>
            <a:chOff x="1275312" y="2177066"/>
            <a:chExt cx="5616794" cy="870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7D3427-2868-D97D-73AD-A08FE3ECC6A2}"/>
                    </a:ext>
                  </a:extLst>
                </p:cNvPr>
                <p:cNvSpPr txBox="1"/>
                <p:nvPr/>
              </p:nvSpPr>
              <p:spPr>
                <a:xfrm>
                  <a:off x="1275312" y="2177066"/>
                  <a:ext cx="2759360" cy="870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≤0,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=1,⋯,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7D3427-2868-D97D-73AD-A08FE3ECC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5312" y="2177066"/>
                  <a:ext cx="2759360" cy="870175"/>
                </a:xfrm>
                <a:prstGeom prst="rect">
                  <a:avLst/>
                </a:prstGeom>
                <a:blipFill>
                  <a:blip r:embed="rId6"/>
                  <a:stretch>
                    <a:fillRect r="-55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9D421B-DFF2-D0E9-C6B8-26341121C56A}"/>
                </a:ext>
              </a:extLst>
            </p:cNvPr>
            <p:cNvSpPr txBox="1"/>
            <p:nvPr/>
          </p:nvSpPr>
          <p:spPr>
            <a:xfrm>
              <a:off x="5811921" y="2250301"/>
              <a:ext cx="1080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(1)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E13525C-6CCC-4FCF-8BF5-3C46CBD4ABE6}"/>
              </a:ext>
            </a:extLst>
          </p:cNvPr>
          <p:cNvSpPr txBox="1"/>
          <p:nvPr/>
        </p:nvSpPr>
        <p:spPr>
          <a:xfrm>
            <a:off x="665747" y="1109928"/>
            <a:ext cx="311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考虑优化问题：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0F8C4C-CBE6-4311-BE50-BED0C849710E}"/>
                  </a:ext>
                </a:extLst>
              </p:cNvPr>
              <p:cNvSpPr txBox="1"/>
              <p:nvPr/>
            </p:nvSpPr>
            <p:spPr>
              <a:xfrm>
                <a:off x="657723" y="2422621"/>
                <a:ext cx="8150997" cy="125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连续可微，并且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是闭凸集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为了简单，本讲剩余部分，假设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是连续凸函数，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表示问题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0F8C4C-CBE6-4311-BE50-BED0C8497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3" y="2422621"/>
                <a:ext cx="8150997" cy="1259832"/>
              </a:xfrm>
              <a:prstGeom prst="rect">
                <a:avLst/>
              </a:prstGeom>
              <a:blipFill>
                <a:blip r:embed="rId7"/>
                <a:stretch>
                  <a:fillRect l="-1197" t="-5314" r="-1122" b="-10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牛顿减量与误差度量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5994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59944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E976663-7AFD-4BB2-9A3B-6C2404265AE5}"/>
              </a:ext>
            </a:extLst>
          </p:cNvPr>
          <p:cNvGrpSpPr/>
          <p:nvPr/>
        </p:nvGrpSpPr>
        <p:grpSpPr>
          <a:xfrm>
            <a:off x="622300" y="3883221"/>
            <a:ext cx="7955837" cy="1244837"/>
            <a:chOff x="635267" y="3624278"/>
            <a:chExt cx="7955837" cy="12448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A9D54D7-96FE-5F53-CC5B-02639F4928A2}"/>
                    </a:ext>
                  </a:extLst>
                </p:cNvPr>
                <p:cNvSpPr txBox="1"/>
                <p:nvPr/>
              </p:nvSpPr>
              <p:spPr>
                <a:xfrm>
                  <a:off x="635267" y="3624278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命题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3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和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&lt;1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基本牛顿迭代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A9D54D7-96FE-5F53-CC5B-02639F492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7" y="3624278"/>
                  <a:ext cx="7899400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157" t="-8088" r="-1235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9B8388-AC32-52C3-8421-04D436736228}"/>
                    </a:ext>
                  </a:extLst>
                </p:cNvPr>
                <p:cNvSpPr txBox="1"/>
                <p:nvPr/>
              </p:nvSpPr>
              <p:spPr>
                <a:xfrm>
                  <a:off x="671104" y="4407450"/>
                  <a:ext cx="7920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9B8388-AC32-52C3-8421-04D436736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04" y="4407450"/>
                  <a:ext cx="792000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52B13A-2596-5138-3EDF-C7C56D2DC2C2}"/>
                  </a:ext>
                </a:extLst>
              </p:cNvPr>
              <p:cNvSpPr txBox="1"/>
              <p:nvPr/>
            </p:nvSpPr>
            <p:spPr>
              <a:xfrm>
                <a:off x="725003" y="5139180"/>
                <a:ext cx="7719928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结论表明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：固定障碍因子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，从满足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的严格可行点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出发，基本牛顿迭代是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良定义</a:t>
                </a:r>
                <a:r>
                  <a:rPr lang="zh-CN" altLang="en-US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，且属于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中心路径上的点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二次收敛域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52B13A-2596-5138-3EDF-C7C56D2D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3" y="5139180"/>
                <a:ext cx="7719928" cy="1230080"/>
              </a:xfrm>
              <a:prstGeom prst="rect">
                <a:avLst/>
              </a:prstGeom>
              <a:blipFill>
                <a:blip r:embed="rId7"/>
                <a:stretch>
                  <a:fillRect l="-1264" t="-5446" r="-1185" b="-8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/>
              <p:nvPr/>
            </p:nvSpPr>
            <p:spPr>
              <a:xfrm>
                <a:off x="1031104" y="1603930"/>
                <a:ext cx="72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4" y="1603930"/>
                <a:ext cx="7200000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98D538-2D5A-9839-AFEB-2B024AC1C684}"/>
                  </a:ext>
                </a:extLst>
              </p:cNvPr>
              <p:cNvSpPr txBox="1"/>
              <p:nvPr/>
            </p:nvSpPr>
            <p:spPr>
              <a:xfrm>
                <a:off x="635267" y="2200177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动机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：如果维持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98D538-2D5A-9839-AFEB-2B024AC1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7" y="2200177"/>
                <a:ext cx="7899400" cy="830997"/>
              </a:xfrm>
              <a:prstGeom prst="rect">
                <a:avLst/>
              </a:prstGeom>
              <a:blipFill>
                <a:blip r:embed="rId9"/>
                <a:stretch>
                  <a:fillRect l="-1157" t="-8088" r="-123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2926B7-6433-45AF-862E-9148039835BD}"/>
                  </a:ext>
                </a:extLst>
              </p:cNvPr>
              <p:cNvSpPr txBox="1"/>
              <p:nvPr/>
            </p:nvSpPr>
            <p:spPr>
              <a:xfrm>
                <a:off x="622299" y="3135402"/>
                <a:ext cx="8103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更新方式使得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趋于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2926B7-6433-45AF-862E-914803983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3135402"/>
                <a:ext cx="8103059" cy="461665"/>
              </a:xfrm>
              <a:prstGeom prst="rect">
                <a:avLst/>
              </a:prstGeom>
              <a:blipFill>
                <a:blip r:embed="rId10"/>
                <a:stretch>
                  <a:fillRect l="-112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10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41747" y="1920187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假设正数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1/2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置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47" y="1920187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/>
              <p:nvPr/>
            </p:nvSpPr>
            <p:spPr>
              <a:xfrm>
                <a:off x="1145799" y="2505128"/>
                <a:ext cx="6897795" cy="667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99" y="2505128"/>
                <a:ext cx="6897795" cy="667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DB3824C-7821-52F8-9940-47B04227C18F}"/>
              </a:ext>
            </a:extLst>
          </p:cNvPr>
          <p:cNvSpPr txBox="1"/>
          <p:nvPr/>
        </p:nvSpPr>
        <p:spPr>
          <a:xfrm>
            <a:off x="686440" y="294004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那么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CCACA8-719B-798D-9638-1A1EABEA2ED2}"/>
                  </a:ext>
                </a:extLst>
              </p:cNvPr>
              <p:cNvSpPr txBox="1"/>
              <p:nvPr/>
            </p:nvSpPr>
            <p:spPr>
              <a:xfrm>
                <a:off x="184081" y="3175305"/>
                <a:ext cx="6897795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CCACA8-719B-798D-9638-1A1EABEA2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1" y="3175305"/>
                <a:ext cx="6897795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769FBE6-2522-4D57-A667-02FCEF1DDCD4}"/>
              </a:ext>
            </a:extLst>
          </p:cNvPr>
          <p:cNvGrpSpPr/>
          <p:nvPr/>
        </p:nvGrpSpPr>
        <p:grpSpPr>
          <a:xfrm>
            <a:off x="686440" y="4093615"/>
            <a:ext cx="7899400" cy="1543761"/>
            <a:chOff x="686440" y="4093615"/>
            <a:chExt cx="7899400" cy="154376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29A38C8-7749-41C6-F3D3-18953C843EF7}"/>
                </a:ext>
              </a:extLst>
            </p:cNvPr>
            <p:cNvSpPr txBox="1"/>
            <p:nvPr/>
          </p:nvSpPr>
          <p:spPr>
            <a:xfrm>
              <a:off x="686440" y="4093615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短步路径跟踪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算法：</a:t>
              </a:r>
              <a:endPara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67FE68F-BCBF-1647-69D0-46657B230059}"/>
                    </a:ext>
                  </a:extLst>
                </p:cNvPr>
                <p:cNvSpPr txBox="1"/>
                <p:nvPr/>
              </p:nvSpPr>
              <p:spPr>
                <a:xfrm>
                  <a:off x="1164165" y="4419254"/>
                  <a:ext cx="6897795" cy="5939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67FE68F-BCBF-1647-69D0-46657B230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5" y="4419254"/>
                  <a:ext cx="6897795" cy="5939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B9E5161-122C-D181-9D52-A7199C73BB31}"/>
                    </a:ext>
                  </a:extLst>
                </p:cNvPr>
                <p:cNvSpPr txBox="1"/>
                <p:nvPr/>
              </p:nvSpPr>
              <p:spPr>
                <a:xfrm>
                  <a:off x="2098579" y="4969757"/>
                  <a:ext cx="3233582" cy="6676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box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B9E5161-122C-D181-9D52-A7199C73B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79" y="4969757"/>
                  <a:ext cx="3233582" cy="6676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819424-1945-4E38-A676-9BFA7AC34A92}"/>
                  </a:ext>
                </a:extLst>
              </p:cNvPr>
              <p:cNvSpPr/>
              <p:nvPr/>
            </p:nvSpPr>
            <p:spPr>
              <a:xfrm>
                <a:off x="641747" y="1263990"/>
                <a:ext cx="65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此外，希望对于某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也有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819424-1945-4E38-A676-9BFA7AC34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47" y="1263990"/>
                <a:ext cx="6592173" cy="461665"/>
              </a:xfrm>
              <a:prstGeom prst="rect">
                <a:avLst/>
              </a:prstGeom>
              <a:blipFill>
                <a:blip r:embed="rId9"/>
                <a:stretch>
                  <a:fillRect l="-1386" t="-14474" r="-7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B066404-87CE-48C4-924A-004B8B418712}"/>
              </a:ext>
            </a:extLst>
          </p:cNvPr>
          <p:cNvSpPr txBox="1"/>
          <p:nvPr/>
        </p:nvSpPr>
        <p:spPr>
          <a:xfrm>
            <a:off x="486926" y="331563"/>
            <a:ext cx="8420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障碍参数的更新规则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4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299" y="964123"/>
                <a:ext cx="7899400" cy="835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5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那么上述算法在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次迭代后满足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964123"/>
                <a:ext cx="7899400" cy="835100"/>
              </a:xfrm>
              <a:prstGeom prst="rect">
                <a:avLst/>
              </a:prstGeom>
              <a:blipFill>
                <a:blip r:embed="rId4"/>
                <a:stretch>
                  <a:fillRect l="-1157" t="-8029" r="-1235" b="-13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/>
              <p:nvPr/>
            </p:nvSpPr>
            <p:spPr>
              <a:xfrm>
                <a:off x="1132831" y="1909988"/>
                <a:ext cx="68977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31" y="1909988"/>
                <a:ext cx="689779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71FA1E-A267-25C6-6F99-CD1FEBA8F756}"/>
                  </a:ext>
                </a:extLst>
              </p:cNvPr>
              <p:cNvSpPr txBox="1"/>
              <p:nvPr/>
            </p:nvSpPr>
            <p:spPr>
              <a:xfrm>
                <a:off x="641748" y="2442774"/>
                <a:ext cx="7899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因为牛顿步保持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在可行域的内部，使用上面的三个命题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71FA1E-A267-25C6-6F99-CD1FEBA8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48" y="2442774"/>
                <a:ext cx="7899400" cy="769441"/>
              </a:xfrm>
              <a:prstGeom prst="rect">
                <a:avLst/>
              </a:prstGeom>
              <a:blipFill>
                <a:blip r:embed="rId6"/>
                <a:stretch>
                  <a:fillRect l="-1003" t="-7937" r="-1003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8A0B04B-0E83-A85F-E7F2-B3C214001991}"/>
                  </a:ext>
                </a:extLst>
              </p:cNvPr>
              <p:cNvSpPr txBox="1"/>
              <p:nvPr/>
            </p:nvSpPr>
            <p:spPr>
              <a:xfrm>
                <a:off x="1739316" y="3123791"/>
                <a:ext cx="35396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8A0B04B-0E83-A85F-E7F2-B3C21400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16" y="3123791"/>
                <a:ext cx="3539659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49520B-5A21-B290-6A5F-7A67A5590501}"/>
                  </a:ext>
                </a:extLst>
              </p:cNvPr>
              <p:cNvSpPr txBox="1"/>
              <p:nvPr/>
            </p:nvSpPr>
            <p:spPr>
              <a:xfrm>
                <a:off x="1132831" y="3674634"/>
                <a:ext cx="6897795" cy="73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6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49520B-5A21-B290-6A5F-7A67A559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31" y="3674634"/>
                <a:ext cx="6897795" cy="7360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25E212-0E22-052D-C0B2-B81CA5D4E92F}"/>
                  </a:ext>
                </a:extLst>
              </p:cNvPr>
              <p:cNvSpPr txBox="1"/>
              <p:nvPr/>
            </p:nvSpPr>
            <p:spPr>
              <a:xfrm>
                <a:off x="2480987" y="4629059"/>
                <a:ext cx="4282988" cy="667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25E212-0E22-052D-C0B2-B81CA5D4E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987" y="4629059"/>
                <a:ext cx="4282988" cy="667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B31977A-BE74-41AA-896B-C1670EA27226}"/>
              </a:ext>
            </a:extLst>
          </p:cNvPr>
          <p:cNvGrpSpPr/>
          <p:nvPr/>
        </p:nvGrpSpPr>
        <p:grpSpPr>
          <a:xfrm>
            <a:off x="747400" y="5356345"/>
            <a:ext cx="7899400" cy="885179"/>
            <a:chOff x="747400" y="5356345"/>
            <a:chExt cx="7899400" cy="885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29A38C8-7749-41C6-F3D3-18953C843EF7}"/>
                    </a:ext>
                  </a:extLst>
                </p:cNvPr>
                <p:cNvSpPr txBox="1"/>
                <p:nvPr/>
              </p:nvSpPr>
              <p:spPr>
                <a:xfrm>
                  <a:off x="747400" y="5356345"/>
                  <a:ext cx="7899400" cy="885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因此当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≥6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rad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box>
                        </m:e>
                      </m:func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时，误差为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那么能得到算法在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/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次迭代后，误差达到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29A38C8-7749-41C6-F3D3-18953C843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00" y="5356345"/>
                  <a:ext cx="7899400" cy="885179"/>
                </a:xfrm>
                <a:prstGeom prst="rect">
                  <a:avLst/>
                </a:prstGeom>
                <a:blipFill>
                  <a:blip r:embed="rId10"/>
                  <a:stretch>
                    <a:fillRect l="-1236" t="-6897" r="-1236" b="-158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8BD52AB-FF77-3746-359D-7D8C0EAC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0626" y="5962230"/>
              <a:ext cx="205758" cy="213378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82640-29FC-4A0D-8562-A3CF68D8EB5B}"/>
              </a:ext>
            </a:extLst>
          </p:cNvPr>
          <p:cNvSpPr txBox="1"/>
          <p:nvPr/>
        </p:nvSpPr>
        <p:spPr>
          <a:xfrm>
            <a:off x="486926" y="331563"/>
            <a:ext cx="8420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短步路径跟踪算法的收敛性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2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844296" y="3617881"/>
                <a:ext cx="76607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短步路径跟踪算法，尽管收敛速率有理论上的保证，但在实践中，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小的减少量和单步牛顿法的结合很慢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" y="3617881"/>
                <a:ext cx="7660725" cy="830997"/>
              </a:xfrm>
              <a:prstGeom prst="rect">
                <a:avLst/>
              </a:prstGeom>
              <a:blipFill>
                <a:blip r:embed="rId4"/>
                <a:stretch>
                  <a:fillRect l="-1115" t="-5839" r="-1274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6F33807-0EF1-7FCF-889E-A0A2EA0D475C}"/>
              </a:ext>
            </a:extLst>
          </p:cNvPr>
          <p:cNvSpPr txBox="1"/>
          <p:nvPr/>
        </p:nvSpPr>
        <p:spPr>
          <a:xfrm>
            <a:off x="844296" y="1133531"/>
            <a:ext cx="745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这部分内容选自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DD237D-4A57-4650-8871-493D9BC8E865}"/>
              </a:ext>
            </a:extLst>
          </p:cNvPr>
          <p:cNvSpPr txBox="1"/>
          <p:nvPr/>
        </p:nvSpPr>
        <p:spPr>
          <a:xfrm>
            <a:off x="486926" y="331563"/>
            <a:ext cx="8420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短步路径跟踪算法的劣势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9921AA-57FB-4E43-B819-10AC022B4624}"/>
                  </a:ext>
                </a:extLst>
              </p:cNvPr>
              <p:cNvSpPr txBox="1"/>
              <p:nvPr/>
            </p:nvSpPr>
            <p:spPr>
              <a:xfrm>
                <a:off x="833280" y="2542853"/>
                <a:ext cx="7455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尚未说明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如何选择初始障碍因子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和获得满足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9921AA-57FB-4E43-B819-10AC022B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0" y="2542853"/>
                <a:ext cx="7455406" cy="830997"/>
              </a:xfrm>
              <a:prstGeom prst="rect">
                <a:avLst/>
              </a:prstGeom>
              <a:blipFill>
                <a:blip r:embed="rId5"/>
                <a:stretch>
                  <a:fillRect l="-1145" t="-8088" r="-122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E368D7-3BFC-4496-B96C-FF054C97A566}"/>
                  </a:ext>
                </a:extLst>
              </p:cNvPr>
              <p:cNvSpPr txBox="1"/>
              <p:nvPr/>
            </p:nvSpPr>
            <p:spPr>
              <a:xfrm>
                <a:off x="844297" y="4714314"/>
                <a:ext cx="7455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更实用的方法是所谓的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长步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法，其中每次迭代产生的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减小的速率更快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E368D7-3BFC-4496-B96C-FF054C97A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7" y="4714314"/>
                <a:ext cx="7455406" cy="830997"/>
              </a:xfrm>
              <a:prstGeom prst="rect">
                <a:avLst/>
              </a:prstGeom>
              <a:blipFill>
                <a:blip r:embed="rId6"/>
                <a:stretch>
                  <a:fillRect l="-1146" t="-5839" r="-13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6D844A8-22E8-417A-9B99-B5AD330C5E40}"/>
              </a:ext>
            </a:extLst>
          </p:cNvPr>
          <p:cNvSpPr txBox="1"/>
          <p:nvPr/>
        </p:nvSpPr>
        <p:spPr>
          <a:xfrm>
            <a:off x="1188880" y="1588196"/>
            <a:ext cx="745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M. H. Wright. Interior methods for constrained optimization. Acta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Numerica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1:341-407, 1992.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5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03888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连续，且当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趋于可行域的边界时趋于正无穷，即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03888"/>
                <a:ext cx="7899400" cy="830997"/>
              </a:xfrm>
              <a:prstGeom prst="rect">
                <a:avLst/>
              </a:prstGeom>
              <a:blipFill>
                <a:blip r:embed="rId4"/>
                <a:stretch>
                  <a:fillRect l="-1157" t="-8088" r="-1235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7BF575-5B84-D05B-7FF9-BEFC9D5FC2B2}"/>
                  </a:ext>
                </a:extLst>
              </p:cNvPr>
              <p:cNvSpPr txBox="1"/>
              <p:nvPr/>
            </p:nvSpPr>
            <p:spPr>
              <a:xfrm>
                <a:off x="1014900" y="1818038"/>
                <a:ext cx="7200000" cy="660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=+∞,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7BF575-5B84-D05B-7FF9-BEFC9D5F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00" y="1818038"/>
                <a:ext cx="7200000" cy="660181"/>
              </a:xfrm>
              <a:prstGeom prst="rect">
                <a:avLst/>
              </a:prstGeom>
              <a:blipFill>
                <a:blip r:embed="rId5"/>
                <a:stretch>
                  <a:fillRect b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7DC6699-AC79-59ED-34DE-C26EC82F0F4B}"/>
              </a:ext>
            </a:extLst>
          </p:cNvPr>
          <p:cNvSpPr txBox="1"/>
          <p:nvPr/>
        </p:nvSpPr>
        <p:spPr>
          <a:xfrm>
            <a:off x="671682" y="2998418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典型例子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DA66FB-59AA-E610-C1CC-8D2DE9E3C51F}"/>
                  </a:ext>
                </a:extLst>
              </p:cNvPr>
              <p:cNvSpPr txBox="1"/>
              <p:nvPr/>
            </p:nvSpPr>
            <p:spPr>
              <a:xfrm>
                <a:off x="708100" y="5485316"/>
                <a:ext cx="8105394" cy="49141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如果所有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是凸的，则这两个障碍函数也是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DA66FB-59AA-E610-C1CC-8D2DE9E3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0" y="5485316"/>
                <a:ext cx="8105394" cy="491417"/>
              </a:xfrm>
              <a:prstGeom prst="rect">
                <a:avLst/>
              </a:prstGeom>
              <a:blipFill>
                <a:blip r:embed="rId6"/>
                <a:stretch>
                  <a:fillRect l="-1128" t="-13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E5ADCCC6-A0FE-41D3-A66A-C1EDD54EFAB0}"/>
              </a:ext>
            </a:extLst>
          </p:cNvPr>
          <p:cNvGrpSpPr/>
          <p:nvPr/>
        </p:nvGrpSpPr>
        <p:grpSpPr>
          <a:xfrm>
            <a:off x="1104341" y="3176074"/>
            <a:ext cx="6309291" cy="1142364"/>
            <a:chOff x="1104341" y="3392891"/>
            <a:chExt cx="6309291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/>
                <p:nvPr/>
              </p:nvSpPr>
              <p:spPr>
                <a:xfrm>
                  <a:off x="3718893" y="3392891"/>
                  <a:ext cx="3694739" cy="1142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93" y="3392891"/>
                  <a:ext cx="3694739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6A0C74-CAF8-70C6-55E1-E0EC3CBF8383}"/>
                </a:ext>
              </a:extLst>
            </p:cNvPr>
            <p:cNvSpPr txBox="1"/>
            <p:nvPr/>
          </p:nvSpPr>
          <p:spPr>
            <a:xfrm>
              <a:off x="1104341" y="3681859"/>
              <a:ext cx="277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对数障碍函数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8F5B2E-F96C-4F1D-B84E-81ADB12BDF9F}"/>
              </a:ext>
            </a:extLst>
          </p:cNvPr>
          <p:cNvGrpSpPr/>
          <p:nvPr/>
        </p:nvGrpSpPr>
        <p:grpSpPr>
          <a:xfrm>
            <a:off x="1115042" y="4113004"/>
            <a:ext cx="5676469" cy="1142364"/>
            <a:chOff x="1115042" y="4471224"/>
            <a:chExt cx="5676469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A75042-B707-C96B-113A-FB0EE4D20F84}"/>
                    </a:ext>
                  </a:extLst>
                </p:cNvPr>
                <p:cNvSpPr txBox="1"/>
                <p:nvPr/>
              </p:nvSpPr>
              <p:spPr>
                <a:xfrm>
                  <a:off x="3432657" y="4471224"/>
                  <a:ext cx="3358854" cy="1142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A75042-B707-C96B-113A-FB0EE4D20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657" y="4471224"/>
                  <a:ext cx="3358854" cy="11423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367008-BD85-1B5A-413B-776F2BBFE647}"/>
                </a:ext>
              </a:extLst>
            </p:cNvPr>
            <p:cNvSpPr txBox="1"/>
            <p:nvPr/>
          </p:nvSpPr>
          <p:spPr>
            <a:xfrm>
              <a:off x="1115042" y="4778783"/>
              <a:ext cx="2766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倒数障碍函数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54A7D-2615-4E1D-BC56-D0F6C12B59EE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163612-5B56-47EC-AF80-132425121A6D}"/>
                  </a:ext>
                </a:extLst>
              </p:cNvPr>
              <p:cNvSpPr/>
              <p:nvPr/>
            </p:nvSpPr>
            <p:spPr>
              <a:xfrm>
                <a:off x="708100" y="2055835"/>
                <a:ext cx="54996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障碍函数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(barrier function)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163612-5B56-47EC-AF80-132425121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0" y="2055835"/>
                <a:ext cx="5499660" cy="830997"/>
              </a:xfrm>
              <a:prstGeom prst="rect">
                <a:avLst/>
              </a:prstGeom>
              <a:blipFill>
                <a:blip r:embed="rId9"/>
                <a:stretch>
                  <a:fillRect l="-1663" r="-1663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744850" y="1815641"/>
                <a:ext cx="4656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是正参数，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0" y="1815641"/>
                <a:ext cx="4656710" cy="461665"/>
              </a:xfrm>
              <a:prstGeom prst="rect">
                <a:avLst/>
              </a:prstGeom>
              <a:blipFill>
                <a:blip r:embed="rId4"/>
                <a:stretch>
                  <a:fillRect l="-196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/>
              <p:nvPr/>
            </p:nvSpPr>
            <p:spPr>
              <a:xfrm>
                <a:off x="734091" y="1208286"/>
                <a:ext cx="3988737" cy="57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1" y="1208286"/>
                <a:ext cx="3988737" cy="573106"/>
              </a:xfrm>
              <a:prstGeom prst="rect">
                <a:avLst/>
              </a:prstGeom>
              <a:blipFill>
                <a:blip r:embed="rId7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BEE3C-AF0F-4C07-9BC7-D7CEA21738E1}"/>
                  </a:ext>
                </a:extLst>
              </p:cNvPr>
              <p:cNvSpPr txBox="1"/>
              <p:nvPr/>
            </p:nvSpPr>
            <p:spPr>
              <a:xfrm>
                <a:off x="773127" y="3158704"/>
                <a:ext cx="3995625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变小时，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的极小点会更接近可行域的边界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BEE3C-AF0F-4C07-9BC7-D7CEA217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27" y="3158704"/>
                <a:ext cx="3995625" cy="860748"/>
              </a:xfrm>
              <a:prstGeom prst="rect">
                <a:avLst/>
              </a:prstGeom>
              <a:blipFill>
                <a:blip r:embed="rId8"/>
                <a:stretch>
                  <a:fillRect l="-2137" t="-7801" r="-2290" b="-16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87103CD-A467-4AB6-A8F2-47A4D978C4A0}"/>
              </a:ext>
            </a:extLst>
          </p:cNvPr>
          <p:cNvGrpSpPr/>
          <p:nvPr/>
        </p:nvGrpSpPr>
        <p:grpSpPr>
          <a:xfrm>
            <a:off x="744850" y="4312832"/>
            <a:ext cx="7899400" cy="896990"/>
            <a:chOff x="773128" y="4676917"/>
            <a:chExt cx="7899400" cy="896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/>
                <p:nvPr/>
              </p:nvSpPr>
              <p:spPr>
                <a:xfrm>
                  <a:off x="5065612" y="5112242"/>
                  <a:ext cx="19794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612" y="5112242"/>
                  <a:ext cx="197949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615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A9C385F-623F-4B3B-19D4-A37F06695622}"/>
                    </a:ext>
                  </a:extLst>
                </p:cNvPr>
                <p:cNvSpPr txBox="1"/>
                <p:nvPr/>
              </p:nvSpPr>
              <p:spPr>
                <a:xfrm>
                  <a:off x="1031104" y="5102086"/>
                  <a:ext cx="46519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=0,1,⋯,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A9C385F-623F-4B3B-19D4-A37F06695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104" y="5102086"/>
                  <a:ext cx="465199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576A380-FC9D-41FC-9694-3BD665970DA0}"/>
                    </a:ext>
                  </a:extLst>
                </p:cNvPr>
                <p:cNvSpPr txBox="1"/>
                <p:nvPr/>
              </p:nvSpPr>
              <p:spPr>
                <a:xfrm>
                  <a:off x="773128" y="4676917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引入序列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来定义障碍法，该序列满足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576A380-FC9D-41FC-9694-3BD665970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28" y="4676917"/>
                  <a:ext cx="789940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003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A99FBD6-6C08-4740-A365-A23A1D97C53F}"/>
              </a:ext>
            </a:extLst>
          </p:cNvPr>
          <p:cNvSpPr txBox="1"/>
          <p:nvPr/>
        </p:nvSpPr>
        <p:spPr>
          <a:xfrm>
            <a:off x="788909" y="2209377"/>
            <a:ext cx="465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称作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障碍因子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27FF43-7CF5-4639-919C-B4036128C5E9}"/>
              </a:ext>
            </a:extLst>
          </p:cNvPr>
          <p:cNvGrpSpPr/>
          <p:nvPr/>
        </p:nvGrpSpPr>
        <p:grpSpPr>
          <a:xfrm>
            <a:off x="733892" y="5370217"/>
            <a:ext cx="7606363" cy="979107"/>
            <a:chOff x="765170" y="5613945"/>
            <a:chExt cx="7606363" cy="97910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5F2C66B-C908-4D48-BC76-5B80D6915D28}"/>
                </a:ext>
              </a:extLst>
            </p:cNvPr>
            <p:cNvGrpSpPr/>
            <p:nvPr/>
          </p:nvGrpSpPr>
          <p:grpSpPr>
            <a:xfrm>
              <a:off x="1031104" y="5952364"/>
              <a:ext cx="7340429" cy="640688"/>
              <a:chOff x="1031104" y="5443315"/>
              <a:chExt cx="7340429" cy="640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20966DC-E99D-6DC6-2437-B71AD64E1EA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104" y="5443315"/>
                    <a:ext cx="7200000" cy="6406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Ω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20966DC-E99D-6DC6-2437-B71AD64E1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104" y="5443315"/>
                    <a:ext cx="7200000" cy="64068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D08876D-6DD8-2EFE-2CFB-9B3387CB561C}"/>
                      </a:ext>
                    </a:extLst>
                  </p:cNvPr>
                  <p:cNvSpPr txBox="1"/>
                  <p:nvPr/>
                </p:nvSpPr>
                <p:spPr>
                  <a:xfrm>
                    <a:off x="7291348" y="5454835"/>
                    <a:ext cx="1080185" cy="495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D08876D-6DD8-2EFE-2CFB-9B3387CB5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1348" y="5454835"/>
                    <a:ext cx="1080185" cy="4953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40" t="-9756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51FE451-08EB-477E-88FD-E2126A731F4C}"/>
                    </a:ext>
                  </a:extLst>
                </p:cNvPr>
                <p:cNvSpPr txBox="1"/>
                <p:nvPr/>
              </p:nvSpPr>
              <p:spPr>
                <a:xfrm>
                  <a:off x="765170" y="5613945"/>
                  <a:ext cx="30753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找到序列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51FE451-08EB-477E-88FD-E2126A731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0" y="5613945"/>
                  <a:ext cx="3075310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574" t="-14474" r="-1782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304569-325C-428E-B27E-20D607B064A3}"/>
              </a:ext>
            </a:extLst>
          </p:cNvPr>
          <p:cNvGrpSpPr/>
          <p:nvPr/>
        </p:nvGrpSpPr>
        <p:grpSpPr>
          <a:xfrm>
            <a:off x="4328318" y="694059"/>
            <a:ext cx="4710910" cy="3222779"/>
            <a:chOff x="4046580" y="1112524"/>
            <a:chExt cx="5227625" cy="328913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BDE8DFF-5423-4DFC-9B61-CAB04506A730}"/>
                </a:ext>
              </a:extLst>
            </p:cNvPr>
            <p:cNvGrpSpPr/>
            <p:nvPr/>
          </p:nvGrpSpPr>
          <p:grpSpPr>
            <a:xfrm>
              <a:off x="4722828" y="1112524"/>
              <a:ext cx="3862901" cy="3289133"/>
              <a:chOff x="4631104" y="1320923"/>
              <a:chExt cx="4409561" cy="362251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533992B-96F5-449E-8E77-839025F6F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1104" y="1320923"/>
                <a:ext cx="4409561" cy="292457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DBDD90AE-FF8B-72FA-9CCE-93BEA04E6E3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9111" y="4455855"/>
                    <a:ext cx="3554890" cy="48758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障碍项 </a:t>
                    </a:r>
                    <a14:m>
                      <m:oMath xmlns:m="http://schemas.openxmlformats.org/officeDocument/2006/math"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a14:m>
                    <a:r>
                      <a:rPr lang="en-US" altLang="zh-C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</a:t>
                    </a:r>
                    <a:r>
                      <a: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的形状</a:t>
                    </a:r>
                    <a:endParaRPr lang="en-US" altLang="zh-CN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DBDD90AE-FF8B-72FA-9CCE-93BEA04E6E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9111" y="4455855"/>
                    <a:ext cx="3554890" cy="48758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52" t="-12500" r="-173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6A8131C-0216-44B7-8504-8D61CAB68D59}"/>
                    </a:ext>
                  </a:extLst>
                </p:cNvPr>
                <p:cNvSpPr txBox="1"/>
                <p:nvPr/>
              </p:nvSpPr>
              <p:spPr>
                <a:xfrm>
                  <a:off x="7740065" y="2103964"/>
                  <a:ext cx="1534140" cy="4711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的边界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6A8131C-0216-44B7-8504-8D61CAB68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065" y="2103964"/>
                  <a:ext cx="1534140" cy="471170"/>
                </a:xfrm>
                <a:prstGeom prst="rect">
                  <a:avLst/>
                </a:prstGeom>
                <a:blipFill>
                  <a:blip r:embed="rId17"/>
                  <a:stretch>
                    <a:fillRect l="-881" t="-14474" r="-132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0F28735-D3E6-4E47-8F5F-B6CF974B92EA}"/>
                    </a:ext>
                  </a:extLst>
                </p:cNvPr>
                <p:cNvSpPr txBox="1"/>
                <p:nvPr/>
              </p:nvSpPr>
              <p:spPr>
                <a:xfrm>
                  <a:off x="4046580" y="2068711"/>
                  <a:ext cx="1744007" cy="4711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的边界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0F28735-D3E6-4E47-8F5F-B6CF974B9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580" y="2068711"/>
                  <a:ext cx="1744007" cy="471170"/>
                </a:xfrm>
                <a:prstGeom prst="rect">
                  <a:avLst/>
                </a:prstGeom>
                <a:blipFill>
                  <a:blip r:embed="rId18"/>
                  <a:stretch>
                    <a:fillRect l="-775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554C5-4BF0-40AF-B31E-9C239D45D595}"/>
                    </a:ext>
                  </a:extLst>
                </p:cNvPr>
                <p:cNvSpPr txBox="1"/>
                <p:nvPr/>
              </p:nvSpPr>
              <p:spPr>
                <a:xfrm>
                  <a:off x="6286979" y="3577132"/>
                  <a:ext cx="4994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554C5-4BF0-40AF-B31E-9C239D45D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79" y="3577132"/>
                  <a:ext cx="49941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8E9FD2-BD8C-4052-A259-AEB5C0779D78}"/>
                  </a:ext>
                </a:extLst>
              </p:cNvPr>
              <p:cNvSpPr txBox="1"/>
              <p:nvPr/>
            </p:nvSpPr>
            <p:spPr>
              <a:xfrm>
                <a:off x="773128" y="2694849"/>
                <a:ext cx="5098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用来控制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近似解距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边界的距离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8E9FD2-BD8C-4052-A259-AEB5C07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28" y="2694849"/>
                <a:ext cx="5098862" cy="461665"/>
              </a:xfrm>
              <a:prstGeom prst="rect">
                <a:avLst/>
              </a:prstGeom>
              <a:blipFill>
                <a:blip r:embed="rId20"/>
                <a:stretch>
                  <a:fillRect l="-167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AC5D787-2AE0-4C7C-8372-6CE6A43AE862}"/>
              </a:ext>
            </a:extLst>
          </p:cNvPr>
          <p:cNvSpPr txBox="1"/>
          <p:nvPr/>
        </p:nvSpPr>
        <p:spPr>
          <a:xfrm>
            <a:off x="373803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7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DE51E01-B27E-44CA-ACE8-A85975026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90" y="1136139"/>
            <a:ext cx="3862888" cy="38114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540259" y="1153467"/>
            <a:ext cx="46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 (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对数障碍函数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28775" y="2612866"/>
                <a:ext cx="4130512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对数障碍函数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5" y="2612866"/>
                <a:ext cx="4130512" cy="860748"/>
              </a:xfrm>
              <a:prstGeom prst="rect">
                <a:avLst/>
              </a:prstGeom>
              <a:blipFill>
                <a:blip r:embed="rId5"/>
                <a:stretch>
                  <a:fillRect l="-1917" t="-7801" b="-1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/>
              <p:nvPr/>
            </p:nvSpPr>
            <p:spPr>
              <a:xfrm>
                <a:off x="622140" y="1638628"/>
                <a:ext cx="3277831" cy="800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minimize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subject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0" y="1638628"/>
                <a:ext cx="3277831" cy="800540"/>
              </a:xfrm>
              <a:prstGeom prst="rect">
                <a:avLst/>
              </a:prstGeom>
              <a:blipFill>
                <a:blip r:embed="rId6"/>
                <a:stretch>
                  <a:fillRect r="-5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/>
              <p:nvPr/>
            </p:nvSpPr>
            <p:spPr>
              <a:xfrm>
                <a:off x="628773" y="3536495"/>
                <a:ext cx="43398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趋于零，这允许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越来越接近边界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3" y="3536495"/>
                <a:ext cx="4339833" cy="1200329"/>
              </a:xfrm>
              <a:prstGeom prst="rect">
                <a:avLst/>
              </a:prstGeom>
              <a:blipFill>
                <a:blip r:embed="rId7"/>
                <a:stretch>
                  <a:fillRect l="-1826" t="-5584" r="-224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5BF4B7-82DC-24C3-27AE-9B437DEF2983}"/>
                  </a:ext>
                </a:extLst>
              </p:cNvPr>
              <p:cNvSpPr txBox="1"/>
              <p:nvPr/>
            </p:nvSpPr>
            <p:spPr>
              <a:xfrm>
                <a:off x="622140" y="5802167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由障碍法产生的序列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的每个聚点是原始优化问题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的全局极小点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5BF4B7-82DC-24C3-27AE-9B437DEF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0" y="5802167"/>
                <a:ext cx="7899400" cy="830997"/>
              </a:xfrm>
              <a:prstGeom prst="rect">
                <a:avLst/>
              </a:prstGeom>
              <a:blipFill>
                <a:blip r:embed="rId8"/>
                <a:stretch>
                  <a:fillRect l="-1157" t="-8088" r="-123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7BC8E64-4AB9-42B6-927C-E2D82C9E084E}"/>
              </a:ext>
            </a:extLst>
          </p:cNvPr>
          <p:cNvSpPr txBox="1"/>
          <p:nvPr/>
        </p:nvSpPr>
        <p:spPr>
          <a:xfrm>
            <a:off x="373803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对数障碍法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A479FE-86E3-48F2-BE9F-8405EB7B1A8F}"/>
                  </a:ext>
                </a:extLst>
              </p:cNvPr>
              <p:cNvSpPr txBox="1"/>
              <p:nvPr/>
            </p:nvSpPr>
            <p:spPr>
              <a:xfrm>
                <a:off x="622140" y="4925503"/>
                <a:ext cx="80591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因此，直观上不管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的内部还是在它的边界上，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都应该逼近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A479FE-86E3-48F2-BE9F-8405EB7B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0" y="4925503"/>
                <a:ext cx="8059152" cy="830997"/>
              </a:xfrm>
              <a:prstGeom prst="rect">
                <a:avLst/>
              </a:prstGeom>
              <a:blipFill>
                <a:blip r:embed="rId9"/>
                <a:stretch>
                  <a:fillRect l="-983" t="-8088" r="-121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57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76DA95-4EBC-4C25-86E5-3E315DD05F0D}"/>
                  </a:ext>
                </a:extLst>
              </p:cNvPr>
              <p:cNvSpPr txBox="1"/>
              <p:nvPr/>
            </p:nvSpPr>
            <p:spPr>
              <a:xfrm>
                <a:off x="1203288" y="5225288"/>
                <a:ext cx="7899399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设计一种方法能找到严格可行点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来初始化算法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设计求解子问题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的有效方法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设计障碍因子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的更新策略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76DA95-4EBC-4C25-86E5-3E315DD0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88" y="5225288"/>
                <a:ext cx="7899399" cy="1233992"/>
              </a:xfrm>
              <a:prstGeom prst="rect">
                <a:avLst/>
              </a:prstGeom>
              <a:blipFill>
                <a:blip r:embed="rId4"/>
                <a:stretch>
                  <a:fillRect l="-1003" t="-5419" b="-10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859985" y="2182646"/>
                <a:ext cx="81407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几何直观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对足够大的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通常易于得到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初始内点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每次迭代，使用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作为初始点，用牛顿法找到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85" y="2182646"/>
                <a:ext cx="8140795" cy="1200329"/>
              </a:xfrm>
              <a:prstGeom prst="rect">
                <a:avLst/>
              </a:prstGeom>
              <a:blipFill>
                <a:blip r:embed="rId5"/>
                <a:stretch>
                  <a:fillRect l="-973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6F33807-0EF1-7FCF-889E-A0A2EA0D475C}"/>
              </a:ext>
            </a:extLst>
          </p:cNvPr>
          <p:cNvSpPr txBox="1"/>
          <p:nvPr/>
        </p:nvSpPr>
        <p:spPr>
          <a:xfrm>
            <a:off x="871002" y="4763623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从实践角度讲，需要解决以下三个问题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1D571F-73B2-47D3-A73E-B9D39489F27E}"/>
              </a:ext>
            </a:extLst>
          </p:cNvPr>
          <p:cNvSpPr txBox="1"/>
          <p:nvPr/>
        </p:nvSpPr>
        <p:spPr>
          <a:xfrm>
            <a:off x="373803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对数障碍法的实现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DCC4E-72C5-4738-B967-7874C65E37A8}"/>
              </a:ext>
            </a:extLst>
          </p:cNvPr>
          <p:cNvSpPr txBox="1"/>
          <p:nvPr/>
        </p:nvSpPr>
        <p:spPr>
          <a:xfrm>
            <a:off x="915071" y="1584698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如何求解这一系列的最优化问题？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ED9E8C-3E71-4969-9891-95D43E98BA11}"/>
                  </a:ext>
                </a:extLst>
              </p:cNvPr>
              <p:cNvSpPr txBox="1"/>
              <p:nvPr/>
            </p:nvSpPr>
            <p:spPr>
              <a:xfrm>
                <a:off x="1305678" y="3365453"/>
                <a:ext cx="7030049" cy="86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靠近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期望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也靠近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有理由认为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的牛顿法的局部二次收敛域内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ED9E8C-3E71-4969-9891-95D43E98B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78" y="3365453"/>
                <a:ext cx="7030049" cy="866071"/>
              </a:xfrm>
              <a:prstGeom prst="rect">
                <a:avLst/>
              </a:prstGeom>
              <a:blipFill>
                <a:blip r:embed="rId6"/>
                <a:stretch>
                  <a:fillRect l="-1127" t="-7746" r="-1388" b="-1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DE38DDC-5C7C-40AC-9220-3E98180BE6EB}"/>
              </a:ext>
            </a:extLst>
          </p:cNvPr>
          <p:cNvSpPr txBox="1"/>
          <p:nvPr/>
        </p:nvSpPr>
        <p:spPr>
          <a:xfrm>
            <a:off x="915071" y="4299439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用这种方式可将牛顿法的局部收敛保证延拓成全局性质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07B916-9A8B-408C-8EE8-9CA7952F2B7E}"/>
              </a:ext>
            </a:extLst>
          </p:cNvPr>
          <p:cNvGrpSpPr/>
          <p:nvPr/>
        </p:nvGrpSpPr>
        <p:grpSpPr>
          <a:xfrm>
            <a:off x="1181005" y="1042326"/>
            <a:ext cx="7340429" cy="640688"/>
            <a:chOff x="1031104" y="5402675"/>
            <a:chExt cx="7340429" cy="6406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6501BD-FB92-4164-A1D4-C233E30A95CE}"/>
                    </a:ext>
                  </a:extLst>
                </p:cNvPr>
                <p:cNvSpPr txBox="1"/>
                <p:nvPr/>
              </p:nvSpPr>
              <p:spPr>
                <a:xfrm>
                  <a:off x="1031104" y="5402675"/>
                  <a:ext cx="7200000" cy="6406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 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6501BD-FB92-4164-A1D4-C233E30A9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104" y="5402675"/>
                  <a:ext cx="7200000" cy="640688"/>
                </a:xfrm>
                <a:prstGeom prst="rect">
                  <a:avLst/>
                </a:prstGeom>
                <a:blipFill>
                  <a:blip r:embed="rId7"/>
                  <a:stretch>
                    <a:fillRect b="-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52D1583-13CE-45BB-9128-8B2A39A9DAAA}"/>
                    </a:ext>
                  </a:extLst>
                </p:cNvPr>
                <p:cNvSpPr txBox="1"/>
                <p:nvPr/>
              </p:nvSpPr>
              <p:spPr>
                <a:xfrm>
                  <a:off x="7291348" y="5454835"/>
                  <a:ext cx="10801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D08876D-6DD8-2EFE-2CFB-9B3387CB5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348" y="5454835"/>
                  <a:ext cx="1080185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7345" t="-7895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6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22300" y="1093842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线性规划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(LP)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9D54D7-96FE-5F53-CC5B-02639F4928A2}"/>
                  </a:ext>
                </a:extLst>
              </p:cNvPr>
              <p:cNvSpPr txBox="1"/>
              <p:nvPr/>
            </p:nvSpPr>
            <p:spPr>
              <a:xfrm>
                <a:off x="772005" y="2291610"/>
                <a:ext cx="61906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rank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9D54D7-96FE-5F53-CC5B-02639F492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5" y="2291610"/>
                <a:ext cx="6190655" cy="461665"/>
              </a:xfrm>
              <a:prstGeom prst="rect">
                <a:avLst/>
              </a:prstGeom>
              <a:blipFill>
                <a:blip r:embed="rId4"/>
                <a:stretch>
                  <a:fillRect l="-157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7048875-1429-49AD-9E03-9BAF3F498102}"/>
              </a:ext>
            </a:extLst>
          </p:cNvPr>
          <p:cNvGrpSpPr/>
          <p:nvPr/>
        </p:nvGrpSpPr>
        <p:grpSpPr>
          <a:xfrm>
            <a:off x="797423" y="1492677"/>
            <a:ext cx="4893890" cy="789190"/>
            <a:chOff x="797423" y="1602847"/>
            <a:chExt cx="4893890" cy="789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7D3427-2868-D97D-73AD-A08FE3ECC6A2}"/>
                    </a:ext>
                  </a:extLst>
                </p:cNvPr>
                <p:cNvSpPr txBox="1"/>
                <p:nvPr/>
              </p:nvSpPr>
              <p:spPr>
                <a:xfrm>
                  <a:off x="797423" y="1602847"/>
                  <a:ext cx="3146647" cy="789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7D3427-2868-D97D-73AD-A08FE3ECC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23" y="1602847"/>
                  <a:ext cx="3146647" cy="789190"/>
                </a:xfrm>
                <a:prstGeom prst="rect">
                  <a:avLst/>
                </a:prstGeom>
                <a:blipFill>
                  <a:blip r:embed="rId5"/>
                  <a:stretch>
                    <a:fillRect r="-15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9D421B-DFF2-D0E9-C6B8-26341121C56A}"/>
                </a:ext>
              </a:extLst>
            </p:cNvPr>
            <p:cNvSpPr txBox="1"/>
            <p:nvPr/>
          </p:nvSpPr>
          <p:spPr>
            <a:xfrm>
              <a:off x="4880504" y="1704197"/>
              <a:ext cx="810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(LP)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2CBF9E-F269-46ED-904D-BFE6BF8BF245}"/>
              </a:ext>
            </a:extLst>
          </p:cNvPr>
          <p:cNvGrpSpPr/>
          <p:nvPr/>
        </p:nvGrpSpPr>
        <p:grpSpPr>
          <a:xfrm>
            <a:off x="412977" y="4779036"/>
            <a:ext cx="4981276" cy="1459240"/>
            <a:chOff x="645782" y="4439218"/>
            <a:chExt cx="4981276" cy="145924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49F4F60-A612-33CB-4C9C-5FFE36D76CAD}"/>
                </a:ext>
              </a:extLst>
            </p:cNvPr>
            <p:cNvSpPr txBox="1"/>
            <p:nvPr/>
          </p:nvSpPr>
          <p:spPr>
            <a:xfrm>
              <a:off x="719731" y="4439218"/>
              <a:ext cx="4737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对数障碍函数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9B8388-AC32-52C3-8421-04D436736228}"/>
                    </a:ext>
                  </a:extLst>
                </p:cNvPr>
                <p:cNvSpPr txBox="1"/>
                <p:nvPr/>
              </p:nvSpPr>
              <p:spPr>
                <a:xfrm>
                  <a:off x="645782" y="4756094"/>
                  <a:ext cx="4981276" cy="1142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nary>
                          <m:naryPr>
                            <m:chr m:val="∑"/>
                            <m:ctrl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3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3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zh-CN" altLang="en-US" sz="2300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9B8388-AC32-52C3-8421-04D436736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82" y="4756094"/>
                  <a:ext cx="4981276" cy="11423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789B14-D026-49D5-8A68-57AD19EDEB6D}"/>
                  </a:ext>
                </a:extLst>
              </p:cNvPr>
              <p:cNvSpPr txBox="1"/>
              <p:nvPr/>
            </p:nvSpPr>
            <p:spPr>
              <a:xfrm>
                <a:off x="5231820" y="3644573"/>
                <a:ext cx="3357673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事实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对任何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最优解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存在且唯一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789B14-D026-49D5-8A68-57AD19EDE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20" y="3644573"/>
                <a:ext cx="3357673" cy="860748"/>
              </a:xfrm>
              <a:prstGeom prst="rect">
                <a:avLst/>
              </a:prstGeom>
              <a:blipFill>
                <a:blip r:embed="rId7"/>
                <a:stretch>
                  <a:fillRect l="-2722" t="-7801" r="-2904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18A93F-A92A-4D70-B8BB-FAB8D5B774C2}"/>
                  </a:ext>
                </a:extLst>
              </p:cNvPr>
              <p:cNvSpPr txBox="1"/>
              <p:nvPr/>
            </p:nvSpPr>
            <p:spPr>
              <a:xfrm>
                <a:off x="4934960" y="4564045"/>
                <a:ext cx="4099468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矩阵正定，所以是严格凸函数；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能说明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有驻点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18A93F-A92A-4D70-B8BB-FAB8D5B7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60" y="4564045"/>
                <a:ext cx="4099468" cy="1629164"/>
              </a:xfrm>
              <a:prstGeom prst="rect">
                <a:avLst/>
              </a:prstGeom>
              <a:blipFill>
                <a:blip r:embed="rId8"/>
                <a:stretch>
                  <a:fillRect l="-2381" t="-4120" r="-2232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6B861D2-65DE-46CD-B8A3-EFAE245B3C9D}"/>
                  </a:ext>
                </a:extLst>
              </p:cNvPr>
              <p:cNvSpPr/>
              <p:nvPr/>
            </p:nvSpPr>
            <p:spPr>
              <a:xfrm>
                <a:off x="5154703" y="2966991"/>
                <a:ext cx="3576320" cy="64030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6B861D2-65DE-46CD-B8A3-EFAE245B3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03" y="2966991"/>
                <a:ext cx="3576320" cy="640303"/>
              </a:xfrm>
              <a:prstGeom prst="rect">
                <a:avLst/>
              </a:prstGeom>
              <a:blipFill>
                <a:blip r:embed="rId9"/>
                <a:stretch>
                  <a:fillRect l="-2730" t="-10476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52B13A-2596-5138-3EDF-C7C56D2DC2C2}"/>
                  </a:ext>
                </a:extLst>
              </p:cNvPr>
              <p:cNvSpPr txBox="1"/>
              <p:nvPr/>
            </p:nvSpPr>
            <p:spPr>
              <a:xfrm>
                <a:off x="772005" y="3074714"/>
                <a:ext cx="4737733" cy="92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行，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个分量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52B13A-2596-5138-3EDF-C7C56D2D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5" y="3074714"/>
                <a:ext cx="4737733" cy="922753"/>
              </a:xfrm>
              <a:prstGeom prst="rect">
                <a:avLst/>
              </a:prstGeom>
              <a:blipFill>
                <a:blip r:embed="rId10"/>
                <a:stretch>
                  <a:fillRect l="-2059" t="-5921" b="-1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68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DD7814-12F2-4CC2-8578-2FE71A73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451" y="25056"/>
            <a:ext cx="3830955" cy="3429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中心路径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565788" y="2003897"/>
                <a:ext cx="5148580" cy="88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中心路径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(central path)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是点集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8" y="2003897"/>
                <a:ext cx="5148580" cy="886268"/>
              </a:xfrm>
              <a:prstGeom prst="rect">
                <a:avLst/>
              </a:prstGeom>
              <a:blipFill>
                <a:blip r:embed="rId5"/>
                <a:stretch>
                  <a:fillRect l="-1896" t="-7586" r="-1896" b="-1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733637E-BED1-40F4-8323-C17B4FE91C17}"/>
              </a:ext>
            </a:extLst>
          </p:cNvPr>
          <p:cNvGrpSpPr/>
          <p:nvPr/>
        </p:nvGrpSpPr>
        <p:grpSpPr>
          <a:xfrm>
            <a:off x="486926" y="5344582"/>
            <a:ext cx="7939235" cy="892552"/>
            <a:chOff x="565787" y="5797147"/>
            <a:chExt cx="7899401" cy="8925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9F4F60-A612-33CB-4C9C-5FFE36D76CAD}"/>
                    </a:ext>
                  </a:extLst>
                </p:cNvPr>
                <p:cNvSpPr txBox="1"/>
                <p:nvPr/>
              </p:nvSpPr>
              <p:spPr>
                <a:xfrm>
                  <a:off x="565788" y="6228034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00100" lvl="1" indent="-342900" algn="just">
                    <a:buFont typeface="Wingdings" panose="05000000000000000000" pitchFamily="2" charset="2"/>
                    <a:buChar char="ü"/>
                  </a:pP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如何更新障碍参数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?</a:t>
                  </a: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9F4F60-A612-33CB-4C9C-5FFE36D76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88" y="6228034"/>
                  <a:ext cx="789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9D54D7-96FE-5F53-CC5B-02639F4928A2}"/>
                </a:ext>
              </a:extLst>
            </p:cNvPr>
            <p:cNvSpPr txBox="1"/>
            <p:nvPr/>
          </p:nvSpPr>
          <p:spPr>
            <a:xfrm>
              <a:off x="565787" y="5797147"/>
              <a:ext cx="609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单步牛顿法在</a:t>
              </a: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什么条件下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能够工作？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6C81BC9-8EA1-4ECE-B133-55CF7E55C195}"/>
              </a:ext>
            </a:extLst>
          </p:cNvPr>
          <p:cNvSpPr txBox="1"/>
          <p:nvPr/>
        </p:nvSpPr>
        <p:spPr>
          <a:xfrm>
            <a:off x="565788" y="3232046"/>
            <a:ext cx="657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目标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：设计算法，能够近似地跟踪中心路径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6430E0-09BF-4FBF-A558-4AFBE56B533C}"/>
              </a:ext>
            </a:extLst>
          </p:cNvPr>
          <p:cNvSpPr txBox="1"/>
          <p:nvPr/>
        </p:nvSpPr>
        <p:spPr>
          <a:xfrm>
            <a:off x="929555" y="4272622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那么每一步，可应用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单步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牛顿法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15FC1A-CEF3-415F-AB53-BADE2B410D03}"/>
              </a:ext>
            </a:extLst>
          </p:cNvPr>
          <p:cNvSpPr txBox="1"/>
          <p:nvPr/>
        </p:nvSpPr>
        <p:spPr>
          <a:xfrm>
            <a:off x="553625" y="4882917"/>
            <a:ext cx="658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为了保证算法收敛，需要回答如下问题：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5C7516-03F3-4506-ACDB-A66E38A09B2E}"/>
              </a:ext>
            </a:extLst>
          </p:cNvPr>
          <p:cNvSpPr txBox="1"/>
          <p:nvPr/>
        </p:nvSpPr>
        <p:spPr>
          <a:xfrm>
            <a:off x="929555" y="3752334"/>
            <a:ext cx="57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假设已经有一个“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足够好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”的初始点，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A5AB41-002B-4859-8DF2-3F060BA14C82}"/>
                  </a:ext>
                </a:extLst>
              </p:cNvPr>
              <p:cNvSpPr/>
              <p:nvPr/>
            </p:nvSpPr>
            <p:spPr>
              <a:xfrm>
                <a:off x="995680" y="1162038"/>
                <a:ext cx="3576320" cy="64678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argmin</m:t>
                            </m:r>
                          </m:e>
                          <m:lim/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A5AB41-002B-4859-8DF2-3F060BA14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1162038"/>
                <a:ext cx="3576320" cy="646780"/>
              </a:xfrm>
              <a:prstGeom prst="rect">
                <a:avLst/>
              </a:prstGeom>
              <a:blipFill>
                <a:blip r:embed="rId7"/>
                <a:stretch>
                  <a:fillRect l="-2555" t="-10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66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牛顿更新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552896" y="1152855"/>
                <a:ext cx="78994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导数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6" y="1152855"/>
                <a:ext cx="7899400" cy="491417"/>
              </a:xfrm>
              <a:prstGeom prst="rect">
                <a:avLst/>
              </a:prstGeom>
              <a:blipFill>
                <a:blip r:embed="rId4"/>
                <a:stretch>
                  <a:fillRect l="-1080" t="-1358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9D54D7-96FE-5F53-CC5B-02639F4928A2}"/>
                  </a:ext>
                </a:extLst>
              </p:cNvPr>
              <p:cNvSpPr txBox="1"/>
              <p:nvPr/>
            </p:nvSpPr>
            <p:spPr>
              <a:xfrm>
                <a:off x="860017" y="3495536"/>
                <a:ext cx="7899400" cy="893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1,1,⋯,1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是由松弛变量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构成的对角矩阵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9D54D7-96FE-5F53-CC5B-02639F492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" y="3495536"/>
                <a:ext cx="7899400" cy="893001"/>
              </a:xfrm>
              <a:prstGeom prst="rect">
                <a:avLst/>
              </a:prstGeom>
              <a:blipFill>
                <a:blip r:embed="rId5"/>
                <a:stretch>
                  <a:fillRect l="-1157" t="-7483" r="-123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/>
              <p:nvPr/>
            </p:nvSpPr>
            <p:spPr>
              <a:xfrm>
                <a:off x="685515" y="1523120"/>
                <a:ext cx="6453411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EF5C5D-8DE8-C249-62DB-41CABA51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5" y="1523120"/>
                <a:ext cx="6453411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31F99-FF22-7C69-6BB0-9679FE77456B}"/>
                  </a:ext>
                </a:extLst>
              </p:cNvPr>
              <p:cNvSpPr txBox="1"/>
              <p:nvPr/>
            </p:nvSpPr>
            <p:spPr>
              <a:xfrm>
                <a:off x="648988" y="2510504"/>
                <a:ext cx="4917697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31F99-FF22-7C69-6BB0-9679FE77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8" y="2510504"/>
                <a:ext cx="4917697" cy="11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9B8388-AC32-52C3-8421-04D436736228}"/>
                  </a:ext>
                </a:extLst>
              </p:cNvPr>
              <p:cNvSpPr txBox="1"/>
              <p:nvPr/>
            </p:nvSpPr>
            <p:spPr>
              <a:xfrm>
                <a:off x="916873" y="4633529"/>
                <a:ext cx="4657661" cy="590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9B8388-AC32-52C3-8421-04D43673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73" y="4633529"/>
                <a:ext cx="4657661" cy="590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2BE48E4-B141-4460-A37A-7E303CF23F14}"/>
              </a:ext>
            </a:extLst>
          </p:cNvPr>
          <p:cNvSpPr txBox="1"/>
          <p:nvPr/>
        </p:nvSpPr>
        <p:spPr>
          <a:xfrm>
            <a:off x="607981" y="4305311"/>
            <a:ext cx="26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基本牛顿更新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5A44C55-9D10-43EB-B3E5-92FDE6976A31}"/>
                  </a:ext>
                </a:extLst>
              </p:cNvPr>
              <p:cNvSpPr txBox="1"/>
              <p:nvPr/>
            </p:nvSpPr>
            <p:spPr>
              <a:xfrm>
                <a:off x="1446044" y="5355796"/>
                <a:ext cx="51417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5A44C55-9D10-43EB-B3E5-92FDE697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44" y="5355796"/>
                <a:ext cx="5141772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E842B0CA-27B4-4F5A-A90D-BDC9AD34F69E}"/>
              </a:ext>
            </a:extLst>
          </p:cNvPr>
          <p:cNvSpPr/>
          <p:nvPr/>
        </p:nvSpPr>
        <p:spPr>
          <a:xfrm>
            <a:off x="3245703" y="6008968"/>
            <a:ext cx="5421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为了设计和分析算法，引入牛顿减量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4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9D54D7-96FE-5F53-CC5B-02639F4928A2}"/>
              </a:ext>
            </a:extLst>
          </p:cNvPr>
          <p:cNvSpPr txBox="1"/>
          <p:nvPr/>
        </p:nvSpPr>
        <p:spPr>
          <a:xfrm>
            <a:off x="758073" y="2619147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Hesse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矩阵定义的局部范数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来度量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牛顿方向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的幅度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26E4DE0-B50A-4404-8639-7F927F00F107}"/>
              </a:ext>
            </a:extLst>
          </p:cNvPr>
          <p:cNvGrpSpPr/>
          <p:nvPr/>
        </p:nvGrpSpPr>
        <p:grpSpPr>
          <a:xfrm>
            <a:off x="736382" y="1165086"/>
            <a:ext cx="6788138" cy="1252398"/>
            <a:chOff x="736382" y="1407455"/>
            <a:chExt cx="6788138" cy="125239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CF4C3BC-BDE0-C32C-A112-E63193C96B1D}"/>
                </a:ext>
              </a:extLst>
            </p:cNvPr>
            <p:cNvSpPr txBox="1"/>
            <p:nvPr/>
          </p:nvSpPr>
          <p:spPr>
            <a:xfrm>
              <a:off x="736382" y="1407455"/>
              <a:ext cx="6788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定义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牛顿减量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(Newton decrement)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定义为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E31F99-FF22-7C69-6BB0-9679FE77456B}"/>
                    </a:ext>
                  </a:extLst>
                </p:cNvPr>
                <p:cNvSpPr txBox="1"/>
                <p:nvPr/>
              </p:nvSpPr>
              <p:spPr>
                <a:xfrm>
                  <a:off x="837737" y="1881883"/>
                  <a:ext cx="5333397" cy="777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𝜇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E31F99-FF22-7C69-6BB0-9679FE774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37" y="1881883"/>
                  <a:ext cx="5333397" cy="7779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5CB3910-E5C9-45E3-8E49-985C06F9D6AF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牛顿减量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708486-4463-4290-B8D2-752B129F2120}"/>
                  </a:ext>
                </a:extLst>
              </p:cNvPr>
              <p:cNvSpPr txBox="1"/>
              <p:nvPr/>
            </p:nvSpPr>
            <p:spPr>
              <a:xfrm>
                <a:off x="758073" y="3313246"/>
                <a:ext cx="824304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与其二阶近似的最小值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之差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关联起来：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708486-4463-4290-B8D2-752B129F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73" y="3313246"/>
                <a:ext cx="8243049" cy="491417"/>
              </a:xfrm>
              <a:prstGeom prst="rect">
                <a:avLst/>
              </a:prstGeom>
              <a:blipFill>
                <a:blip r:embed="rId5"/>
                <a:stretch>
                  <a:fillRect l="-961" t="-137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461026-2FAF-4D7B-B534-0B3F58ADA81A}"/>
                  </a:ext>
                </a:extLst>
              </p:cNvPr>
              <p:cNvSpPr txBox="1"/>
              <p:nvPr/>
            </p:nvSpPr>
            <p:spPr>
              <a:xfrm>
                <a:off x="978755" y="3831896"/>
                <a:ext cx="8346332" cy="657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461026-2FAF-4D7B-B534-0B3F58AD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55" y="3831896"/>
                <a:ext cx="8346332" cy="657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DBE827-D316-4AC7-A783-0CBF262C61B4}"/>
                  </a:ext>
                </a:extLst>
              </p:cNvPr>
              <p:cNvSpPr txBox="1"/>
              <p:nvPr/>
            </p:nvSpPr>
            <p:spPr>
              <a:xfrm>
                <a:off x="561085" y="4387033"/>
                <a:ext cx="6545455" cy="691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∇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DBE827-D316-4AC7-A783-0CBF262C6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85" y="4387033"/>
                <a:ext cx="6545455" cy="691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FEF163-105C-46A4-935E-9498CF8E2B2C}"/>
                  </a:ext>
                </a:extLst>
              </p:cNvPr>
              <p:cNvSpPr txBox="1"/>
              <p:nvPr/>
            </p:nvSpPr>
            <p:spPr>
              <a:xfrm>
                <a:off x="691515" y="5079133"/>
                <a:ext cx="4328433" cy="596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FEF163-105C-46A4-935E-9498CF8E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" y="5079133"/>
                <a:ext cx="4328433" cy="5962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71C9D89-1730-4015-A9B2-AD754AE2647F}"/>
              </a:ext>
            </a:extLst>
          </p:cNvPr>
          <p:cNvSpPr txBox="1"/>
          <p:nvPr/>
        </p:nvSpPr>
        <p:spPr>
          <a:xfrm>
            <a:off x="5343077" y="5556450"/>
            <a:ext cx="3120425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使用牛顿减量找出保证算法收敛的条件！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378F2A-77B7-4101-BD63-DC1458731696}"/>
                  </a:ext>
                </a:extLst>
              </p:cNvPr>
              <p:cNvSpPr/>
              <p:nvPr/>
            </p:nvSpPr>
            <p:spPr>
              <a:xfrm>
                <a:off x="5593609" y="1653827"/>
                <a:ext cx="3385479" cy="51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𝐻𝑥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378F2A-77B7-4101-BD63-DC145873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9" y="1653827"/>
                <a:ext cx="3385479" cy="510011"/>
              </a:xfrm>
              <a:prstGeom prst="rect">
                <a:avLst/>
              </a:prstGeom>
              <a:blipFill>
                <a:blip r:embed="rId9"/>
                <a:stretch>
                  <a:fillRect l="-360" t="-4762" r="-1802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707B23-D614-4D17-B290-387691CCD328}"/>
                  </a:ext>
                </a:extLst>
              </p:cNvPr>
              <p:cNvSpPr/>
              <p:nvPr/>
            </p:nvSpPr>
            <p:spPr>
              <a:xfrm>
                <a:off x="758073" y="5772245"/>
                <a:ext cx="1851917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707B23-D614-4D17-B290-387691CCD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73" y="5772245"/>
                <a:ext cx="1851917" cy="5230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22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  <p:bldP spid="15" grpId="0"/>
      <p:bldP spid="17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|5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25.4|13.4|8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5|5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8|10.8|39|11.5|57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1|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5.9|2.1|26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4.8|12.8|104|35.4|1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23.4|107.6|35.3|2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77.5|58.1|12.3|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|65.7|49.8|21.5|2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3|20.9|3.3|56.1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7|76.8|1.9|22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|23.1|117.9|19.5|3|98.7|13.3|59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35331</TotalTime>
  <Words>1607</Words>
  <Application>Microsoft Office PowerPoint</Application>
  <PresentationFormat>全屏显示(4:3)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4526</cp:revision>
  <cp:lastPrinted>2023-11-27T10:38:55Z</cp:lastPrinted>
  <dcterms:created xsi:type="dcterms:W3CDTF">1997-11-08T17:22:06Z</dcterms:created>
  <dcterms:modified xsi:type="dcterms:W3CDTF">2023-11-29T12:07:14Z</dcterms:modified>
</cp:coreProperties>
</file>