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733" r:id="rId2"/>
    <p:sldId id="678" r:id="rId3"/>
    <p:sldId id="701" r:id="rId4"/>
    <p:sldId id="702" r:id="rId5"/>
    <p:sldId id="686" r:id="rId6"/>
    <p:sldId id="712" r:id="rId7"/>
    <p:sldId id="734" r:id="rId8"/>
    <p:sldId id="735" r:id="rId9"/>
    <p:sldId id="736" r:id="rId10"/>
    <p:sldId id="737" r:id="rId11"/>
    <p:sldId id="700" r:id="rId12"/>
    <p:sldId id="709" r:id="rId13"/>
    <p:sldId id="707" r:id="rId14"/>
    <p:sldId id="710" r:id="rId15"/>
    <p:sldId id="713" r:id="rId16"/>
    <p:sldId id="714" r:id="rId17"/>
    <p:sldId id="690" r:id="rId18"/>
    <p:sldId id="711" r:id="rId19"/>
    <p:sldId id="694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  <p:cmAuthor id="2" name="yzm" initials="y" lastIdx="1" clrIdx="1">
    <p:extLst>
      <p:ext uri="{19B8F6BF-5375-455C-9EA6-DF929625EA0E}">
        <p15:presenceInfo xmlns:p15="http://schemas.microsoft.com/office/powerpoint/2012/main" userId="yz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7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沿着中心路径，可将我们引导至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靠近边界意味或贫富差距悬殊！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02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29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这里的坐标做了变换，是</a:t>
            </a:r>
            <a:r>
              <a:rPr lang="en-US" altLang="zh-CN" dirty="0" err="1"/>
              <a:t>s_ix_i</a:t>
            </a:r>
            <a:r>
              <a:rPr lang="zh-CN" altLang="en-US" dirty="0"/>
              <a:t>， 所以搜索方向从直线变成了曲线。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7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35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3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(B_{\mu})</a:t>
            </a:r>
            <a:r>
              <a:rPr lang="zh-CN" altLang="en-US" dirty="0"/>
              <a:t>是凸规划，且</a:t>
            </a:r>
            <a:r>
              <a:rPr lang="en-US" altLang="zh-CN" dirty="0"/>
              <a:t>LCQ</a:t>
            </a:r>
            <a:r>
              <a:rPr lang="zh-CN" altLang="en-US" dirty="0"/>
              <a:t>成立，所以</a:t>
            </a:r>
            <a:r>
              <a:rPr lang="en-US" altLang="zh-CN" dirty="0"/>
              <a:t>x_{\mu}^*</a:t>
            </a:r>
            <a:r>
              <a:rPr lang="zh-CN" altLang="en-US" dirty="0"/>
              <a:t>求解它当且仅当是它的</a:t>
            </a:r>
            <a:r>
              <a:rPr lang="en-US" altLang="zh-CN" dirty="0"/>
              <a:t>KKT</a:t>
            </a:r>
            <a:r>
              <a:rPr lang="zh-CN" altLang="en-US" dirty="0"/>
              <a:t>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69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E98CC-3F06-4AE5-9B38-CBF5B5B550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+mn-cs"/>
              </a:rPr>
              <a:pPr marL="0" marR="0" lvl="0" indent="0" algn="r" defTabSz="91690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8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69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E98CC-3F06-4AE5-9B38-CBF5B5B550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+mn-cs"/>
              </a:rPr>
              <a:pPr marL="0" marR="0" lvl="0" indent="0" algn="r" defTabSz="91690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75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06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2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69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E98CC-3F06-4AE5-9B38-CBF5B5B550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+mn-cs"/>
              </a:rPr>
              <a:pPr marL="0" marR="0" lvl="0" indent="0" algn="r" defTabSz="91690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为了达到共同富裕的目标，贫富差距不能太大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以便在减小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和提高中心性这两个目标之间折中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为了达到共同富裕的目标，贫富差距不能太大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取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𝜎∈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0,1)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以便在减小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𝜇 ̅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和提高中心性这两个目标之间折中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81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这里的函数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几乎是线性的，但不完全是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这里的函数 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𝐹_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𝜇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几乎是线性的，但不完全是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9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约束优化：原始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对偶内点法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0.png"/><Relationship Id="rId12" Type="http://schemas.openxmlformats.org/officeDocument/2006/relationships/image" Target="../media/image4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390.png"/><Relationship Id="rId10" Type="http://schemas.openxmlformats.org/officeDocument/2006/relationships/image" Target="../media/image440.png"/><Relationship Id="rId4" Type="http://schemas.openxmlformats.org/officeDocument/2006/relationships/image" Target="../media/image68.png"/><Relationship Id="rId9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530.png"/><Relationship Id="rId4" Type="http://schemas.openxmlformats.org/officeDocument/2006/relationships/image" Target="../media/image73.png"/><Relationship Id="rId9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70.png"/><Relationship Id="rId12" Type="http://schemas.openxmlformats.org/officeDocument/2006/relationships/image" Target="../media/image6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60.png"/><Relationship Id="rId11" Type="http://schemas.openxmlformats.org/officeDocument/2006/relationships/image" Target="../media/image79.png"/><Relationship Id="rId10" Type="http://schemas.openxmlformats.org/officeDocument/2006/relationships/image" Target="../media/image600.png"/><Relationship Id="rId4" Type="http://schemas.openxmlformats.org/officeDocument/2006/relationships/image" Target="../media/image76.png"/><Relationship Id="rId9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50.png"/><Relationship Id="rId5" Type="http://schemas.openxmlformats.org/officeDocument/2006/relationships/image" Target="../media/image8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4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3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7.png"/><Relationship Id="rId12" Type="http://schemas.openxmlformats.org/officeDocument/2006/relationships/image" Target="../media/image8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6.png"/><Relationship Id="rId11" Type="http://schemas.openxmlformats.org/officeDocument/2006/relationships/image" Target="../media/image810.png"/><Relationship Id="rId5" Type="http://schemas.openxmlformats.org/officeDocument/2006/relationships/image" Target="../media/image85.png"/><Relationship Id="rId10" Type="http://schemas.openxmlformats.org/officeDocument/2006/relationships/image" Target="../media/image800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2.png"/><Relationship Id="rId12" Type="http://schemas.openxmlformats.org/officeDocument/2006/relationships/image" Target="../media/image9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1.png"/><Relationship Id="rId11" Type="http://schemas.openxmlformats.org/officeDocument/2006/relationships/image" Target="../media/image910.png"/><Relationship Id="rId5" Type="http://schemas.openxmlformats.org/officeDocument/2006/relationships/image" Target="../media/image90.png"/><Relationship Id="rId10" Type="http://schemas.openxmlformats.org/officeDocument/2006/relationships/image" Target="../media/image900.png"/><Relationship Id="rId4" Type="http://schemas.openxmlformats.org/officeDocument/2006/relationships/image" Target="../media/image89.png"/><Relationship Id="rId9" Type="http://schemas.openxmlformats.org/officeDocument/2006/relationships/image" Target="../media/image8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693277-49DB-443D-B0C0-50CF6C4FF9C0}"/>
              </a:ext>
            </a:extLst>
          </p:cNvPr>
          <p:cNvSpPr/>
          <p:nvPr/>
        </p:nvSpPr>
        <p:spPr>
          <a:xfrm>
            <a:off x="1680072" y="211536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2班. 寇成浩</a:t>
            </a: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4班. 王明璟</a:t>
            </a: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5班. 朴恩菲</a:t>
            </a: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6班. 曹博, 宏广琦, 贾蒙杨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554E9B-3CC0-4915-8D5F-21C74E7ACA88}"/>
              </a:ext>
            </a:extLst>
          </p:cNvPr>
          <p:cNvSpPr txBox="1"/>
          <p:nvPr/>
        </p:nvSpPr>
        <p:spPr>
          <a:xfrm>
            <a:off x="1101686" y="1234725"/>
            <a:ext cx="74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请以下同学登陆云盘查询大作业提交反馈信息</a:t>
            </a:r>
          </a:p>
        </p:txBody>
      </p:sp>
    </p:spTree>
    <p:extLst>
      <p:ext uri="{BB962C8B-B14F-4D97-AF65-F5344CB8AC3E}">
        <p14:creationId xmlns:p14="http://schemas.microsoft.com/office/powerpoint/2010/main" val="180250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A3EEAD-F4D8-4356-AE15-A7E441B2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" y="1036721"/>
            <a:ext cx="8628163" cy="3708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0ED1FC-1E38-4922-8402-EB66B36E1910}"/>
              </a:ext>
            </a:extLst>
          </p:cNvPr>
          <p:cNvSpPr txBox="1"/>
          <p:nvPr/>
        </p:nvSpPr>
        <p:spPr>
          <a:xfrm>
            <a:off x="361826" y="26728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短步路径跟踪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原始内点法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4893C-5437-467D-B751-F3585CD93DF6}"/>
              </a:ext>
            </a:extLst>
          </p:cNvPr>
          <p:cNvSpPr txBox="1"/>
          <p:nvPr/>
        </p:nvSpPr>
        <p:spPr>
          <a:xfrm>
            <a:off x="361826" y="1036721"/>
            <a:ext cx="84203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Path following algorithm for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F9B0A1-924B-480B-AC4E-312DFF9B5C29}"/>
              </a:ext>
            </a:extLst>
          </p:cNvPr>
          <p:cNvGrpSpPr/>
          <p:nvPr/>
        </p:nvGrpSpPr>
        <p:grpSpPr>
          <a:xfrm>
            <a:off x="552898" y="4845830"/>
            <a:ext cx="8038203" cy="1449755"/>
            <a:chOff x="552898" y="4845830"/>
            <a:chExt cx="8038203" cy="1449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73C1DAC-FC0E-4D05-80FB-4275BD4085E5}"/>
                    </a:ext>
                  </a:extLst>
                </p:cNvPr>
                <p:cNvSpPr/>
                <p:nvPr/>
              </p:nvSpPr>
              <p:spPr>
                <a:xfrm>
                  <a:off x="552898" y="4845830"/>
                  <a:ext cx="8038203" cy="8351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9.5.7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那么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该算法最多在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步终止，并且得到的解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满足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73C1DAC-FC0E-4D05-80FB-4275BD408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98" y="4845830"/>
                  <a:ext cx="8038203" cy="835100"/>
                </a:xfrm>
                <a:prstGeom prst="rect">
                  <a:avLst/>
                </a:prstGeom>
                <a:blipFill>
                  <a:blip r:embed="rId3"/>
                  <a:stretch>
                    <a:fillRect l="-1214" t="-8029" b="-13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95333B6-2804-48A3-8311-FEE2B853400E}"/>
                    </a:ext>
                  </a:extLst>
                </p:cNvPr>
                <p:cNvSpPr txBox="1"/>
                <p:nvPr/>
              </p:nvSpPr>
              <p:spPr>
                <a:xfrm>
                  <a:off x="3178365" y="5680930"/>
                  <a:ext cx="3145317" cy="614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95333B6-2804-48A3-8311-FEE2B8534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365" y="5680930"/>
                  <a:ext cx="3145317" cy="614655"/>
                </a:xfrm>
                <a:prstGeom prst="rect">
                  <a:avLst/>
                </a:prstGeom>
                <a:blipFill>
                  <a:blip r:embed="rId4"/>
                  <a:stretch>
                    <a:fillRect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224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54896" y="105219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严格可行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EAB01A-C5CE-4355-8A0B-B8CF2872A683}"/>
              </a:ext>
            </a:extLst>
          </p:cNvPr>
          <p:cNvGrpSpPr/>
          <p:nvPr/>
        </p:nvGrpSpPr>
        <p:grpSpPr>
          <a:xfrm>
            <a:off x="628775" y="2162658"/>
            <a:ext cx="7899400" cy="1265682"/>
            <a:chOff x="628775" y="2223618"/>
            <a:chExt cx="7899400" cy="1265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E2F7DB7-212A-F6A0-F681-8D385E8428FB}"/>
                    </a:ext>
                  </a:extLst>
                </p:cNvPr>
                <p:cNvSpPr txBox="1"/>
                <p:nvPr/>
              </p:nvSpPr>
              <p:spPr>
                <a:xfrm>
                  <a:off x="628775" y="2223618"/>
                  <a:ext cx="7899400" cy="470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 algn="just">
                    <a:buFont typeface="Wingdings" panose="05000000000000000000" pitchFamily="2" charset="2"/>
                    <a:buChar char="l"/>
                    <a:defRPr/>
                  </a:pPr>
                  <a:r>
                    <a:rPr kumimoji="1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对于 </a:t>
                  </a:r>
                  <a14:m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)∈</m:t>
                      </m:r>
                      <m:sSup>
                        <m:sSupPr>
                          <m:ctrlP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l-GR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Ο</m:t>
                          </m:r>
                        </m:sup>
                      </m:sSup>
                    </m:oMath>
                  </a14:m>
                  <a:r>
                    <a:rPr kumimoji="1" lang="en-US" altLang="zh-C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kumimoji="1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对偶性度量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duality measure)</a:t>
                  </a:r>
                  <a:endParaRPr kumimoji="1" lang="en-US" altLang="zh-CN" b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E2F7DB7-212A-F6A0-F681-8D385E842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75" y="2223618"/>
                  <a:ext cx="7899400" cy="470450"/>
                </a:xfrm>
                <a:prstGeom prst="rect">
                  <a:avLst/>
                </a:prstGeom>
                <a:blipFill>
                  <a:blip r:embed="rId4"/>
                  <a:stretch>
                    <a:fillRect l="-1003" t="-12987" b="-29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DAF04F1-182F-FFF5-E19E-49F4814587B5}"/>
                    </a:ext>
                  </a:extLst>
                </p:cNvPr>
                <p:cNvSpPr txBox="1"/>
                <p:nvPr/>
              </p:nvSpPr>
              <p:spPr>
                <a:xfrm>
                  <a:off x="1014897" y="2682156"/>
                  <a:ext cx="2876384" cy="807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kumimoji="1" lang="zh-CN" alt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kumimoji="1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kumimoji="1" lang="zh-CN" altLang="en-US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≔</m:t>
                        </m:r>
                        <m:f>
                          <m:fPr>
                            <m:ctrlP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1" lang="en-US" altLang="zh-CN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kumimoji="1" lang="en-US" altLang="zh-CN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DAF04F1-182F-FFF5-E19E-49F481458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97" y="2682156"/>
                  <a:ext cx="2876384" cy="8071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/>
              <p:nvPr/>
            </p:nvSpPr>
            <p:spPr>
              <a:xfrm>
                <a:off x="619198" y="3733752"/>
                <a:ext cx="7789664" cy="47045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动机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：在线性约束集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上极小化双线性目标函数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8" y="3733752"/>
                <a:ext cx="7789664" cy="470450"/>
              </a:xfrm>
              <a:prstGeom prst="rect">
                <a:avLst/>
              </a:prstGeom>
              <a:blipFill>
                <a:blip r:embed="rId6"/>
                <a:stretch>
                  <a:fillRect l="-1253" t="-12821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/>
              <p:nvPr/>
            </p:nvSpPr>
            <p:spPr>
              <a:xfrm>
                <a:off x="600528" y="1471900"/>
                <a:ext cx="8262678" cy="470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l-GR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Ο</m:t>
                          </m:r>
                        </m:sup>
                      </m:sSup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++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++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8" y="1471900"/>
                <a:ext cx="8262678" cy="470450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F576E4-DD83-9921-773B-A26A8765F890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对偶性度量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79B916-D080-4EE7-A47F-A6F4D603715F}"/>
              </a:ext>
            </a:extLst>
          </p:cNvPr>
          <p:cNvGrpSpPr/>
          <p:nvPr/>
        </p:nvGrpSpPr>
        <p:grpSpPr>
          <a:xfrm>
            <a:off x="597164" y="4484965"/>
            <a:ext cx="8194715" cy="1893024"/>
            <a:chOff x="619198" y="4374795"/>
            <a:chExt cx="8194715" cy="1893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99E127D-B9E7-460A-B858-1A78B6FEDB72}"/>
                    </a:ext>
                  </a:extLst>
                </p:cNvPr>
                <p:cNvSpPr txBox="1"/>
                <p:nvPr/>
              </p:nvSpPr>
              <p:spPr>
                <a:xfrm>
                  <a:off x="619198" y="4374795"/>
                  <a:ext cx="8194715" cy="83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方法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：已知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Ο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欲产生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Ο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99E127D-B9E7-460A-B858-1A78B6FED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98" y="4374795"/>
                  <a:ext cx="8194715" cy="839782"/>
                </a:xfrm>
                <a:prstGeom prst="rect">
                  <a:avLst/>
                </a:prstGeom>
                <a:blipFill>
                  <a:blip r:embed="rId8"/>
                  <a:stretch>
                    <a:fillRect l="-1190" t="-7299" b="-145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10608EE-4044-4463-86AF-A247BBF3965F}"/>
                    </a:ext>
                  </a:extLst>
                </p:cNvPr>
                <p:cNvSpPr txBox="1"/>
                <p:nvPr/>
              </p:nvSpPr>
              <p:spPr>
                <a:xfrm>
                  <a:off x="1014896" y="4864394"/>
                  <a:ext cx="7200000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10608EE-4044-4463-86AF-A247BBF39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96" y="4864394"/>
                  <a:ext cx="7200000" cy="5091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D00A16C-466F-4B51-A468-C9A7D7131A78}"/>
                    </a:ext>
                  </a:extLst>
                </p:cNvPr>
                <p:cNvSpPr txBox="1"/>
                <p:nvPr/>
              </p:nvSpPr>
              <p:spPr>
                <a:xfrm>
                  <a:off x="639792" y="5436822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(0,1)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是与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有关的常数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D00A16C-466F-4B51-A468-C9A7D7131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92" y="5436822"/>
                  <a:ext cx="7899400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1157" t="-8088" r="-1235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0E608A-1D45-4D5C-8689-A4F0B1E8F733}"/>
                  </a:ext>
                </a:extLst>
              </p:cNvPr>
              <p:cNvSpPr txBox="1"/>
              <p:nvPr/>
            </p:nvSpPr>
            <p:spPr>
              <a:xfrm>
                <a:off x="3317935" y="2631356"/>
                <a:ext cx="3105023" cy="807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0E608A-1D45-4D5C-8689-A4F0B1E8F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35" y="2631356"/>
                <a:ext cx="3105023" cy="8071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32635E-CFBF-4159-8D13-E3C48AC29A50}"/>
                  </a:ext>
                </a:extLst>
              </p:cNvPr>
              <p:cNvSpPr txBox="1"/>
              <p:nvPr/>
            </p:nvSpPr>
            <p:spPr>
              <a:xfrm>
                <a:off x="5561193" y="2605276"/>
                <a:ext cx="2460355" cy="807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kumimoji="1" lang="en-US" altLang="zh-CN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32635E-CFBF-4159-8D13-E3C48AC2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93" y="2605276"/>
                <a:ext cx="2460355" cy="8071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40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950068"/>
                <a:ext cx="7899400" cy="47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：为了找到三元对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950068"/>
                <a:ext cx="7899400" cy="470450"/>
              </a:xfrm>
              <a:prstGeom prst="rect">
                <a:avLst/>
              </a:prstGeom>
              <a:blipFill>
                <a:blip r:embed="rId4"/>
                <a:stretch>
                  <a:fillRect l="-115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A4F6791-5934-43CC-BCC9-179F8C75A659}"/>
              </a:ext>
            </a:extLst>
          </p:cNvPr>
          <p:cNvSpPr txBox="1"/>
          <p:nvPr/>
        </p:nvSpPr>
        <p:spPr>
          <a:xfrm>
            <a:off x="466606" y="2301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中心化参数</a:t>
            </a:r>
            <a:endParaRPr lang="en-US" altLang="zh-CN" sz="4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B90C479-9AC6-465E-B341-3F323A989D6D}"/>
                  </a:ext>
                </a:extLst>
              </p:cNvPr>
              <p:cNvSpPr/>
              <p:nvPr/>
            </p:nvSpPr>
            <p:spPr>
              <a:xfrm>
                <a:off x="1595054" y="1470866"/>
                <a:ext cx="6362767" cy="470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退而求其次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近似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B90C479-9AC6-465E-B341-3F323A98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54" y="1470866"/>
                <a:ext cx="6362767" cy="470450"/>
              </a:xfrm>
              <a:prstGeom prst="rect">
                <a:avLst/>
              </a:prstGeom>
              <a:blipFill>
                <a:blip r:embed="rId5"/>
                <a:stretch>
                  <a:fillRect l="-1534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2FF257-55B0-4A4F-A926-FC8C3D7DA53B}"/>
                  </a:ext>
                </a:extLst>
              </p:cNvPr>
              <p:cNvSpPr txBox="1"/>
              <p:nvPr/>
            </p:nvSpPr>
            <p:spPr>
              <a:xfrm>
                <a:off x="609416" y="2052014"/>
                <a:ext cx="8134728" cy="47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中心化参数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2FF257-55B0-4A4F-A926-FC8C3D7D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6" y="2052014"/>
                <a:ext cx="8134728" cy="470450"/>
              </a:xfrm>
              <a:prstGeom prst="rect">
                <a:avLst/>
              </a:prstGeom>
              <a:blipFill>
                <a:blip r:embed="rId6"/>
                <a:stretch>
                  <a:fillRect l="-1049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72D458-71D5-45C3-85AD-1EBDB3EB35C9}"/>
                  </a:ext>
                </a:extLst>
              </p:cNvPr>
              <p:cNvSpPr txBox="1"/>
              <p:nvPr/>
            </p:nvSpPr>
            <p:spPr>
              <a:xfrm>
                <a:off x="609416" y="261815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72D458-71D5-45C3-85AD-1EBDB3EB3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6" y="2618152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1080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CB722B3-F53E-42F1-9FC5-100B0BCC97B8}"/>
                  </a:ext>
                </a:extLst>
              </p:cNvPr>
              <p:cNvSpPr/>
              <p:nvPr/>
            </p:nvSpPr>
            <p:spPr>
              <a:xfrm>
                <a:off x="916184" y="3709011"/>
                <a:ext cx="7526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CB722B3-F53E-42F1-9FC5-100B0BCC9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4" y="3709011"/>
                <a:ext cx="7526530" cy="461665"/>
              </a:xfrm>
              <a:prstGeom prst="rect">
                <a:avLst/>
              </a:prstGeom>
              <a:blipFill>
                <a:blip r:embed="rId8"/>
                <a:stretch>
                  <a:fillRect l="-1053" t="-52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344C8C8-8457-4A95-B6DE-3819829D19E4}"/>
              </a:ext>
            </a:extLst>
          </p:cNvPr>
          <p:cNvSpPr/>
          <p:nvPr/>
        </p:nvSpPr>
        <p:spPr>
          <a:xfrm>
            <a:off x="786701" y="4800083"/>
            <a:ext cx="752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中心化方向通常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强烈偏向非负卦线的内部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很少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能在对偶性度量方面取得进展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7CBBAE-B229-4546-B36F-00116188BAB2}"/>
              </a:ext>
            </a:extLst>
          </p:cNvPr>
          <p:cNvSpPr/>
          <p:nvPr/>
        </p:nvSpPr>
        <p:spPr>
          <a:xfrm>
            <a:off x="808734" y="4276395"/>
            <a:ext cx="793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牛顿增量定义了一个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中心化方向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(centering direction)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E507C4-834A-4C73-9A40-D905DBADC4A6}"/>
                  </a:ext>
                </a:extLst>
              </p:cNvPr>
              <p:cNvSpPr/>
              <p:nvPr/>
            </p:nvSpPr>
            <p:spPr>
              <a:xfrm>
                <a:off x="748259" y="5669417"/>
                <a:ext cx="8241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靠近中心路径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为了下一次能本质地减小对偶性度量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E507C4-834A-4C73-9A40-D905DBADC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59" y="5669417"/>
                <a:ext cx="8241504" cy="461665"/>
              </a:xfrm>
              <a:prstGeom prst="rect">
                <a:avLst/>
              </a:prstGeom>
              <a:blipFill>
                <a:blip r:embed="rId9"/>
                <a:stretch>
                  <a:fillRect t="-14474" r="-44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A27C4B-0254-47DD-AD10-7342E457A08F}"/>
                  </a:ext>
                </a:extLst>
              </p:cNvPr>
              <p:cNvSpPr/>
              <p:nvPr/>
            </p:nvSpPr>
            <p:spPr>
              <a:xfrm>
                <a:off x="951546" y="3100016"/>
                <a:ext cx="7935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 求解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条件对应方程组的牛顿增量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A27C4B-0254-47DD-AD10-7342E457A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6" y="3100016"/>
                <a:ext cx="7935408" cy="461665"/>
              </a:xfrm>
              <a:prstGeom prst="rect">
                <a:avLst/>
              </a:prstGeom>
              <a:blipFill>
                <a:blip r:embed="rId10"/>
                <a:stretch>
                  <a:fillRect l="-998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47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8" grpId="0"/>
      <p:bldP spid="12" grpId="0"/>
      <p:bldP spid="9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185ACA-7992-1A7B-0C1B-0BE88789DB5F}"/>
                  </a:ext>
                </a:extLst>
              </p:cNvPr>
              <p:cNvSpPr txBox="1"/>
              <p:nvPr/>
            </p:nvSpPr>
            <p:spPr>
              <a:xfrm>
                <a:off x="1697774" y="3470638"/>
                <a:ext cx="3680150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185ACA-7992-1A7B-0C1B-0BE88789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74" y="3470638"/>
                <a:ext cx="3680150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76FD3F2-41B8-4DC8-BFEE-89A13D5102C4}"/>
              </a:ext>
            </a:extLst>
          </p:cNvPr>
          <p:cNvSpPr txBox="1"/>
          <p:nvPr/>
        </p:nvSpPr>
        <p:spPr>
          <a:xfrm>
            <a:off x="121186" y="225772"/>
            <a:ext cx="909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用解非线性方程组的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牛顿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步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做搜索方向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989858-C06F-4FDD-B84A-229E5822FFCE}"/>
                  </a:ext>
                </a:extLst>
              </p:cNvPr>
              <p:cNvSpPr txBox="1"/>
              <p:nvPr/>
            </p:nvSpPr>
            <p:spPr>
              <a:xfrm>
                <a:off x="5399958" y="1526029"/>
                <a:ext cx="30853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Diag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Diag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分别表示以向量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作对角线元素的对角矩阵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989858-C06F-4FDD-B84A-229E5822F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8" y="1526029"/>
                <a:ext cx="3085339" cy="1569660"/>
              </a:xfrm>
              <a:prstGeom prst="rect">
                <a:avLst/>
              </a:prstGeom>
              <a:blipFill>
                <a:blip r:embed="rId6"/>
                <a:stretch>
                  <a:fillRect l="-3162" t="-4264" r="-29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2AA753A8-0DF5-45AD-97B4-43B198156607}"/>
              </a:ext>
            </a:extLst>
          </p:cNvPr>
          <p:cNvGrpSpPr/>
          <p:nvPr/>
        </p:nvGrpSpPr>
        <p:grpSpPr>
          <a:xfrm>
            <a:off x="1043207" y="2124756"/>
            <a:ext cx="4545100" cy="1069139"/>
            <a:chOff x="996991" y="2357557"/>
            <a:chExt cx="4545100" cy="10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FF6402-50C6-4E2C-8D1E-10126311D585}"/>
                    </a:ext>
                  </a:extLst>
                </p:cNvPr>
                <p:cNvSpPr txBox="1"/>
                <p:nvPr/>
              </p:nvSpPr>
              <p:spPr>
                <a:xfrm>
                  <a:off x="996991" y="2679252"/>
                  <a:ext cx="2576716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Jacobi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矩阵：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FF6402-50C6-4E2C-8D1E-10126311D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91" y="2679252"/>
                  <a:ext cx="2576716" cy="491417"/>
                </a:xfrm>
                <a:prstGeom prst="rect">
                  <a:avLst/>
                </a:prstGeom>
                <a:blipFill>
                  <a:blip r:embed="rId7"/>
                  <a:stretch>
                    <a:fillRect l="-473" t="-13580" r="-3546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5C6A25-1914-4F34-B570-40687C2DAF61}"/>
                    </a:ext>
                  </a:extLst>
                </p:cNvPr>
                <p:cNvSpPr txBox="1"/>
                <p:nvPr/>
              </p:nvSpPr>
              <p:spPr>
                <a:xfrm>
                  <a:off x="2965375" y="2357557"/>
                  <a:ext cx="2576716" cy="10691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5C6A25-1914-4F34-B570-40687C2DA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375" y="2357557"/>
                  <a:ext cx="2576716" cy="10691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B3F08D-487C-4B9F-970B-61F998B84412}"/>
                  </a:ext>
                </a:extLst>
              </p:cNvPr>
              <p:cNvSpPr txBox="1"/>
              <p:nvPr/>
            </p:nvSpPr>
            <p:spPr>
              <a:xfrm>
                <a:off x="658703" y="1025586"/>
                <a:ext cx="6502261" cy="47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中心化参数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∈(0,1)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B3F08D-487C-4B9F-970B-61F998B8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3" y="1025586"/>
                <a:ext cx="6502261" cy="470450"/>
              </a:xfrm>
              <a:prstGeom prst="rect">
                <a:avLst/>
              </a:prstGeom>
              <a:blipFill>
                <a:blip r:embed="rId9"/>
                <a:stretch>
                  <a:fillRect l="-1218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CE8D01-50EA-4C65-A42C-95B5F9EE474F}"/>
                  </a:ext>
                </a:extLst>
              </p:cNvPr>
              <p:cNvSpPr txBox="1"/>
              <p:nvPr/>
            </p:nvSpPr>
            <p:spPr>
              <a:xfrm>
                <a:off x="658703" y="1707124"/>
                <a:ext cx="3029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CE8D01-50EA-4C65-A42C-95B5F9EE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3" y="1707124"/>
                <a:ext cx="3029377" cy="461665"/>
              </a:xfrm>
              <a:prstGeom prst="rect">
                <a:avLst/>
              </a:prstGeom>
              <a:blipFill>
                <a:blip r:embed="rId10"/>
                <a:stretch>
                  <a:fillRect l="-2616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20A33CA-E17F-4A0D-9ADC-11CE1ED3F9DE}"/>
              </a:ext>
            </a:extLst>
          </p:cNvPr>
          <p:cNvGrpSpPr/>
          <p:nvPr/>
        </p:nvGrpSpPr>
        <p:grpSpPr>
          <a:xfrm>
            <a:off x="984796" y="3160950"/>
            <a:ext cx="5829217" cy="1581122"/>
            <a:chOff x="918737" y="3392043"/>
            <a:chExt cx="5829217" cy="1581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3939A7A-5536-3ABE-3BB0-E63D13C688B5}"/>
                    </a:ext>
                  </a:extLst>
                </p:cNvPr>
                <p:cNvSpPr txBox="1"/>
                <p:nvPr/>
              </p:nvSpPr>
              <p:spPr>
                <a:xfrm>
                  <a:off x="918737" y="3392043"/>
                  <a:ext cx="2732961" cy="470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由于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Ο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3939A7A-5536-3ABE-3BB0-E63D13C6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37" y="3392043"/>
                  <a:ext cx="2732961" cy="470450"/>
                </a:xfrm>
                <a:prstGeom prst="rect">
                  <a:avLst/>
                </a:prstGeom>
                <a:blipFill>
                  <a:blip r:embed="rId11"/>
                  <a:stretch>
                    <a:fillRect l="-3571" t="-12987" r="-2455" b="-29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7269933-B9FB-47A3-A66C-077044E2DD5E}"/>
                    </a:ext>
                  </a:extLst>
                </p:cNvPr>
                <p:cNvSpPr txBox="1"/>
                <p:nvPr/>
              </p:nvSpPr>
              <p:spPr>
                <a:xfrm>
                  <a:off x="5203634" y="3706985"/>
                  <a:ext cx="1544320" cy="12661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∘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7269933-B9FB-47A3-A66C-077044E2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634" y="3706985"/>
                  <a:ext cx="1544320" cy="1266180"/>
                </a:xfrm>
                <a:prstGeom prst="rect">
                  <a:avLst/>
                </a:prstGeom>
                <a:blipFill>
                  <a:blip r:embed="rId12"/>
                  <a:stretch>
                    <a:fillRect r="-33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C55C6E-263F-495C-984B-D1E356CA8864}"/>
              </a:ext>
            </a:extLst>
          </p:cNvPr>
          <p:cNvGrpSpPr/>
          <p:nvPr/>
        </p:nvGrpSpPr>
        <p:grpSpPr>
          <a:xfrm>
            <a:off x="657846" y="4774479"/>
            <a:ext cx="7155832" cy="1824559"/>
            <a:chOff x="657846" y="4774479"/>
            <a:chExt cx="7155832" cy="18245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C1FDAC-B07A-4D87-A762-9E662A9AC083}"/>
                </a:ext>
              </a:extLst>
            </p:cNvPr>
            <p:cNvGrpSpPr/>
            <p:nvPr/>
          </p:nvGrpSpPr>
          <p:grpSpPr>
            <a:xfrm>
              <a:off x="657846" y="4774479"/>
              <a:ext cx="7155832" cy="1491190"/>
              <a:chOff x="657846" y="4774479"/>
              <a:chExt cx="7155832" cy="1491190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8E0B62-C393-4E57-AEB7-C11FCA6F6416}"/>
                  </a:ext>
                </a:extLst>
              </p:cNvPr>
              <p:cNvSpPr txBox="1"/>
              <p:nvPr/>
            </p:nvSpPr>
            <p:spPr>
              <a:xfrm>
                <a:off x="657846" y="4774479"/>
                <a:ext cx="5069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方程组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443DFCF-55B9-001E-9CE1-C0652B1D753C}"/>
                      </a:ext>
                    </a:extLst>
                  </p:cNvPr>
                  <p:cNvSpPr txBox="1"/>
                  <p:nvPr/>
                </p:nvSpPr>
                <p:spPr>
                  <a:xfrm>
                    <a:off x="2331565" y="4999489"/>
                    <a:ext cx="5482113" cy="12661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∘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443DFCF-55B9-001E-9CE1-C0652B1D75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565" y="4999489"/>
                    <a:ext cx="5482113" cy="12661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0D00417-7507-4F25-B2A7-47F2E37107FC}"/>
                </a:ext>
              </a:extLst>
            </p:cNvPr>
            <p:cNvSpPr/>
            <p:nvPr/>
          </p:nvSpPr>
          <p:spPr>
            <a:xfrm>
              <a:off x="1054224" y="613737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得到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牛顿增量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73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432946" y="23272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中心路径的邻域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D49B42-8EB1-4EFC-AF1C-4AC9B4318A35}"/>
                  </a:ext>
                </a:extLst>
              </p:cNvPr>
              <p:cNvSpPr/>
              <p:nvPr/>
            </p:nvSpPr>
            <p:spPr>
              <a:xfrm>
                <a:off x="668275" y="4395940"/>
                <a:ext cx="78423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的点，每个逐对乘积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必须至少是它们平均值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倍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D49B42-8EB1-4EFC-AF1C-4AC9B4318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" y="4395940"/>
                <a:ext cx="7842366" cy="830997"/>
              </a:xfrm>
              <a:prstGeom prst="rect">
                <a:avLst/>
              </a:prstGeom>
              <a:blipFill>
                <a:blip r:embed="rId4"/>
                <a:stretch>
                  <a:fillRect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9BA18D9-1AAF-4971-B4AE-A51B5C03AFD4}"/>
              </a:ext>
            </a:extLst>
          </p:cNvPr>
          <p:cNvGrpSpPr/>
          <p:nvPr/>
        </p:nvGrpSpPr>
        <p:grpSpPr>
          <a:xfrm>
            <a:off x="740332" y="3263311"/>
            <a:ext cx="7587285" cy="1046947"/>
            <a:chOff x="796774" y="4385971"/>
            <a:chExt cx="7587285" cy="1046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C30C2B9-5425-4784-B149-4926D89E96AD}"/>
                    </a:ext>
                  </a:extLst>
                </p:cNvPr>
                <p:cNvSpPr txBox="1"/>
                <p:nvPr/>
              </p:nvSpPr>
              <p:spPr>
                <a:xfrm>
                  <a:off x="1184059" y="4767095"/>
                  <a:ext cx="7200000" cy="6658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−∞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Ο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:  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C30C2B9-5425-4784-B149-4926D89E9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059" y="4767095"/>
                  <a:ext cx="7200000" cy="66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301D2B-BD24-407B-9C47-66702A7F1BE7}"/>
                    </a:ext>
                  </a:extLst>
                </p:cNvPr>
                <p:cNvSpPr/>
                <p:nvPr/>
              </p:nvSpPr>
              <p:spPr>
                <a:xfrm>
                  <a:off x="796774" y="4385971"/>
                  <a:ext cx="384634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中心路径的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邻域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301D2B-BD24-407B-9C47-66702A7F1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74" y="4385971"/>
                  <a:ext cx="384634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060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C8F367-0379-455F-A6A4-4C1ED1AEC794}"/>
              </a:ext>
            </a:extLst>
          </p:cNvPr>
          <p:cNvSpPr/>
          <p:nvPr/>
        </p:nvSpPr>
        <p:spPr>
          <a:xfrm>
            <a:off x="706300" y="979616"/>
            <a:ext cx="773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24A06F-BA14-497A-B95B-89C25DE656F7}"/>
              </a:ext>
            </a:extLst>
          </p:cNvPr>
          <p:cNvSpPr/>
          <p:nvPr/>
        </p:nvSpPr>
        <p:spPr>
          <a:xfrm>
            <a:off x="668275" y="1441281"/>
            <a:ext cx="773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通过阻止迭代太靠近非负卦线的边界，以确保沿着每个搜索方向可以取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非平凡步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59F96B-5002-4C9B-9DE0-B6AB5F466313}"/>
                  </a:ext>
                </a:extLst>
              </p:cNvPr>
              <p:cNvSpPr/>
              <p:nvPr/>
            </p:nvSpPr>
            <p:spPr>
              <a:xfrm>
                <a:off x="668275" y="2333984"/>
                <a:ext cx="7731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同时，当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，强迫对偶性度量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从而确保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点越来越近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59F96B-5002-4C9B-9DE0-B6AB5F46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" y="2333984"/>
                <a:ext cx="7731400" cy="830997"/>
              </a:xfrm>
              <a:prstGeom prst="rect">
                <a:avLst/>
              </a:prstGeom>
              <a:blipFill>
                <a:blip r:embed="rId7"/>
                <a:stretch>
                  <a:fillRect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5F7461D-E0FD-4963-8A1C-A410C854ACA7}"/>
                  </a:ext>
                </a:extLst>
              </p:cNvPr>
              <p:cNvSpPr/>
              <p:nvPr/>
            </p:nvSpPr>
            <p:spPr>
              <a:xfrm>
                <a:off x="668275" y="6015505"/>
                <a:ext cx="59682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参数典型取值：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5F7461D-E0FD-4963-8A1C-A410C854A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" y="6015505"/>
                <a:ext cx="5968253" cy="461665"/>
              </a:xfrm>
              <a:prstGeom prst="rect">
                <a:avLst/>
              </a:prstGeom>
              <a:blipFill>
                <a:blip r:embed="rId8"/>
                <a:stretch>
                  <a:fillRect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029EAB3-7B04-46B5-A079-21B5B47A9324}"/>
                  </a:ext>
                </a:extLst>
              </p:cNvPr>
              <p:cNvSpPr/>
              <p:nvPr/>
            </p:nvSpPr>
            <p:spPr>
              <a:xfrm>
                <a:off x="668275" y="5385996"/>
                <a:ext cx="7842366" cy="470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通过选取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能包括大部分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029EAB3-7B04-46B5-A079-21B5B47A9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" y="5385996"/>
                <a:ext cx="7842366" cy="470450"/>
              </a:xfrm>
              <a:prstGeom prst="rect">
                <a:avLst/>
              </a:prstGeom>
              <a:blipFill>
                <a:blip r:embed="rId9"/>
                <a:stretch>
                  <a:fillRect t="-1168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39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6CB5E1-0167-45AB-8CEB-1503B45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1357459"/>
            <a:ext cx="6995702" cy="3866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E31844-B6DF-4998-96C5-8171E98D9E5B}"/>
                  </a:ext>
                </a:extLst>
              </p:cNvPr>
              <p:cNvSpPr/>
              <p:nvPr/>
            </p:nvSpPr>
            <p:spPr>
              <a:xfrm>
                <a:off x="1150070" y="5500541"/>
                <a:ext cx="740004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对偶中心路径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，投影到原始变量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空间，显示了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的一个典型邻域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E31844-B6DF-4998-96C5-8171E98D9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70" y="5500541"/>
                <a:ext cx="7400041" cy="830997"/>
              </a:xfrm>
              <a:prstGeom prst="rect">
                <a:avLst/>
              </a:prstGeom>
              <a:blipFill>
                <a:blip r:embed="rId5"/>
                <a:stretch>
                  <a:fillRect l="-1318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361826" y="311348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中心路径与邻域的几何直观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52C092-3CEA-4CE2-A9D7-6919A61000A6}"/>
              </a:ext>
            </a:extLst>
          </p:cNvPr>
          <p:cNvSpPr/>
          <p:nvPr/>
        </p:nvSpPr>
        <p:spPr>
          <a:xfrm>
            <a:off x="497840" y="298250"/>
            <a:ext cx="8148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长步路径跟踪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原始对偶内点法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8E7656-B596-4291-AFB2-4F3F3D39AAEC}"/>
              </a:ext>
            </a:extLst>
          </p:cNvPr>
          <p:cNvSpPr/>
          <p:nvPr/>
        </p:nvSpPr>
        <p:spPr>
          <a:xfrm>
            <a:off x="598189" y="1151848"/>
            <a:ext cx="7537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长步路径跟踪算法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(Long-step path-following algorithm)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70CAEE-60A7-45CD-BBB5-0D7E63ADB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5" y="1697670"/>
            <a:ext cx="7863962" cy="46050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21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9E2E76-B8D3-AB40-AF0E-E1018506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68" y="1638693"/>
            <a:ext cx="4143023" cy="3913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1B94F0-96F6-49BA-816B-DEE173B30B0A}"/>
                  </a:ext>
                </a:extLst>
              </p:cNvPr>
              <p:cNvSpPr/>
              <p:nvPr/>
            </p:nvSpPr>
            <p:spPr>
              <a:xfrm>
                <a:off x="4572000" y="5561348"/>
                <a:ext cx="4226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=2, 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空间中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，长步路径跟踪算法迭代过程的几何直观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1B94F0-96F6-49BA-816B-DEE173B30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61348"/>
                <a:ext cx="4226560" cy="830997"/>
              </a:xfrm>
              <a:prstGeom prst="rect">
                <a:avLst/>
              </a:prstGeom>
              <a:blipFill>
                <a:blip r:embed="rId5"/>
                <a:stretch>
                  <a:fillRect l="-2165" t="-8029" r="-1443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2A496BE-587B-4EBC-8B32-79F2C20E6483}"/>
              </a:ext>
            </a:extLst>
          </p:cNvPr>
          <p:cNvSpPr/>
          <p:nvPr/>
        </p:nvSpPr>
        <p:spPr>
          <a:xfrm>
            <a:off x="497840" y="3282916"/>
            <a:ext cx="3891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沿着搜索方向的小步能提高中心性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8F416C-5A25-4C9A-A38A-72E5E35E73C1}"/>
              </a:ext>
            </a:extLst>
          </p:cNvPr>
          <p:cNvSpPr/>
          <p:nvPr/>
        </p:nvSpPr>
        <p:spPr>
          <a:xfrm>
            <a:off x="314960" y="199099"/>
            <a:ext cx="8646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路径跟踪算法迭代过程的几何直观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/>
              <p:nvPr/>
            </p:nvSpPr>
            <p:spPr>
              <a:xfrm>
                <a:off x="497840" y="944581"/>
                <a:ext cx="43640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对于恰当的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想要选取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严格变小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944581"/>
                <a:ext cx="4364004" cy="1938992"/>
              </a:xfrm>
              <a:prstGeom prst="rect">
                <a:avLst/>
              </a:prstGeom>
              <a:blipFill>
                <a:blip r:embed="rId6"/>
                <a:stretch>
                  <a:fillRect l="-2235" t="-345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29129A-F768-47C6-98F1-329C0899807D}"/>
                  </a:ext>
                </a:extLst>
              </p:cNvPr>
              <p:cNvSpPr/>
              <p:nvPr/>
            </p:nvSpPr>
            <p:spPr>
              <a:xfrm>
                <a:off x="497839" y="4307516"/>
                <a:ext cx="436400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随着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增加，在用线性函数作为非线性函数的近似产生的误差将变得更显著，所以较大的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值将把迭代再次带到邻域外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29129A-F768-47C6-98F1-329C08998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9" y="4307516"/>
                <a:ext cx="4364003" cy="1938992"/>
              </a:xfrm>
              <a:prstGeom prst="rect">
                <a:avLst/>
              </a:prstGeom>
              <a:blipFill>
                <a:blip r:embed="rId7"/>
                <a:stretch>
                  <a:fillRect l="-1955" t="-3459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5B4125-0377-4EA5-959D-AC3030A2A723}"/>
              </a:ext>
            </a:extLst>
          </p:cNvPr>
          <p:cNvSpPr txBox="1"/>
          <p:nvPr/>
        </p:nvSpPr>
        <p:spPr>
          <a:xfrm>
            <a:off x="7921128" y="5089793"/>
            <a:ext cx="725033" cy="471555"/>
          </a:xfrm>
          <a:prstGeom prst="rect">
            <a:avLst/>
          </a:prstGeom>
          <a:solidFill>
            <a:srgbClr val="92D050">
              <a:alpha val="44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DEA9F4-D86F-43BD-A5CA-32EC8B395A40}"/>
              </a:ext>
            </a:extLst>
          </p:cNvPr>
          <p:cNvSpPr txBox="1"/>
          <p:nvPr/>
        </p:nvSpPr>
        <p:spPr>
          <a:xfrm>
            <a:off x="4499325" y="1714022"/>
            <a:ext cx="725033" cy="471555"/>
          </a:xfrm>
          <a:prstGeom prst="rect">
            <a:avLst/>
          </a:prstGeom>
          <a:solidFill>
            <a:srgbClr val="92D050">
              <a:alpha val="44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6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AF04F1-182F-FFF5-E19E-49F4814587B5}"/>
                  </a:ext>
                </a:extLst>
              </p:cNvPr>
              <p:cNvSpPr txBox="1"/>
              <p:nvPr/>
            </p:nvSpPr>
            <p:spPr>
              <a:xfrm>
                <a:off x="759593" y="3242066"/>
                <a:ext cx="4772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(ii)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AF04F1-182F-FFF5-E19E-49F48145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3" y="3242066"/>
                <a:ext cx="4772692" cy="461665"/>
              </a:xfrm>
              <a:prstGeom prst="rect">
                <a:avLst/>
              </a:prstGeom>
              <a:blipFill>
                <a:blip r:embed="rId4"/>
                <a:stretch>
                  <a:fillRect l="-20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/>
              <p:nvPr/>
            </p:nvSpPr>
            <p:spPr>
              <a:xfrm>
                <a:off x="635267" y="1362897"/>
                <a:ext cx="6162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7" y="1362897"/>
                <a:ext cx="6162140" cy="461665"/>
              </a:xfrm>
              <a:prstGeom prst="rect">
                <a:avLst/>
              </a:prstGeom>
              <a:blipFill>
                <a:blip r:embed="rId5"/>
                <a:stretch>
                  <a:fillRect l="-148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6D6421-F989-773C-B4F6-E19E600355B6}"/>
                  </a:ext>
                </a:extLst>
              </p:cNvPr>
              <p:cNvSpPr txBox="1"/>
              <p:nvPr/>
            </p:nvSpPr>
            <p:spPr>
              <a:xfrm>
                <a:off x="759593" y="2052093"/>
                <a:ext cx="447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6D6421-F989-773C-B4F6-E19E6003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3" y="2052093"/>
                <a:ext cx="4472807" cy="461665"/>
              </a:xfrm>
              <a:prstGeom prst="rect">
                <a:avLst/>
              </a:prstGeom>
              <a:blipFill>
                <a:blip r:embed="rId6"/>
                <a:stretch>
                  <a:fillRect l="-218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94816A0-5B28-4B48-9281-8A6C51E353DD}"/>
              </a:ext>
            </a:extLst>
          </p:cNvPr>
          <p:cNvSpPr/>
          <p:nvPr/>
        </p:nvSpPr>
        <p:spPr>
          <a:xfrm>
            <a:off x="247879" y="219599"/>
            <a:ext cx="8648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收敛速率分析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59F980-4B4C-4557-885B-E72BDA14C670}"/>
                  </a:ext>
                </a:extLst>
              </p:cNvPr>
              <p:cNvSpPr txBox="1"/>
              <p:nvPr/>
            </p:nvSpPr>
            <p:spPr>
              <a:xfrm>
                <a:off x="3484880" y="2463424"/>
                <a:ext cx="5161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59F980-4B4C-4557-885B-E72BDA14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80" y="2463424"/>
                <a:ext cx="516128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879A77-2BE8-4F4F-A425-594326F4F28A}"/>
                  </a:ext>
                </a:extLst>
              </p:cNvPr>
              <p:cNvSpPr txBox="1"/>
              <p:nvPr/>
            </p:nvSpPr>
            <p:spPr>
              <a:xfrm>
                <a:off x="4197426" y="837947"/>
                <a:ext cx="4616067" cy="47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879A77-2BE8-4F4F-A425-594326F4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26" y="837947"/>
                <a:ext cx="4616067" cy="470450"/>
              </a:xfrm>
              <a:prstGeom prst="rect">
                <a:avLst/>
              </a:prstGeom>
              <a:blipFill>
                <a:blip r:embed="rId8"/>
                <a:stretch>
                  <a:fillRect l="-2114" t="-1282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10844E-08DC-4670-B7CF-006E9B1B9EE8}"/>
                  </a:ext>
                </a:extLst>
              </p:cNvPr>
              <p:cNvSpPr txBox="1"/>
              <p:nvPr/>
            </p:nvSpPr>
            <p:spPr>
              <a:xfrm>
                <a:off x="1056361" y="4763314"/>
                <a:ext cx="4573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10844E-08DC-4670-B7CF-006E9B1B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61" y="4763314"/>
                <a:ext cx="4573258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BDC14F-A6C5-47D0-9091-7D3D0728F953}"/>
                  </a:ext>
                </a:extLst>
              </p:cNvPr>
              <p:cNvSpPr txBox="1"/>
              <p:nvPr/>
            </p:nvSpPr>
            <p:spPr>
              <a:xfrm>
                <a:off x="2526730" y="5303659"/>
                <a:ext cx="5788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BDC14F-A6C5-47D0-9091-7D3D0728F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30" y="5303659"/>
                <a:ext cx="57888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C4C2D74-54D6-494B-B2F3-BF1FF6551602}"/>
              </a:ext>
            </a:extLst>
          </p:cNvPr>
          <p:cNvGrpSpPr/>
          <p:nvPr/>
        </p:nvGrpSpPr>
        <p:grpSpPr>
          <a:xfrm>
            <a:off x="1950502" y="2483432"/>
            <a:ext cx="1853969" cy="689196"/>
            <a:chOff x="2747086" y="3350578"/>
            <a:chExt cx="1853969" cy="689196"/>
          </a:xfrm>
        </p:grpSpPr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F40FA05D-29B8-4BB6-950C-DBDC347B25DD}"/>
                </a:ext>
              </a:extLst>
            </p:cNvPr>
            <p:cNvSpPr/>
            <p:nvPr/>
          </p:nvSpPr>
          <p:spPr bwMode="auto">
            <a:xfrm>
              <a:off x="3139440" y="3350578"/>
              <a:ext cx="345440" cy="31533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4A07F79-7A4D-4508-AA7A-3329FD767DC6}"/>
                    </a:ext>
                  </a:extLst>
                </p:cNvPr>
                <p:cNvSpPr/>
                <p:nvPr/>
              </p:nvSpPr>
              <p:spPr>
                <a:xfrm>
                  <a:off x="2747086" y="3578109"/>
                  <a:ext cx="18539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l-G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l-G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4A07F79-7A4D-4508-AA7A-3329FD767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086" y="3578109"/>
                  <a:ext cx="185396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781B9D-A9FC-4784-9EB7-3F2F7E479AFB}"/>
              </a:ext>
            </a:extLst>
          </p:cNvPr>
          <p:cNvGrpSpPr/>
          <p:nvPr/>
        </p:nvGrpSpPr>
        <p:grpSpPr>
          <a:xfrm>
            <a:off x="1088450" y="3729732"/>
            <a:ext cx="3948838" cy="703167"/>
            <a:chOff x="1289680" y="4402569"/>
            <a:chExt cx="3948838" cy="703167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2F9A17C1-7DCC-44A2-84C9-9A1428738D9B}"/>
                </a:ext>
              </a:extLst>
            </p:cNvPr>
            <p:cNvSpPr/>
            <p:nvPr/>
          </p:nvSpPr>
          <p:spPr bwMode="auto">
            <a:xfrm>
              <a:off x="2600960" y="4402569"/>
              <a:ext cx="254000" cy="28133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0F27E0F-D234-4374-8F8C-6DE20FFD408A}"/>
                    </a:ext>
                  </a:extLst>
                </p:cNvPr>
                <p:cNvSpPr/>
                <p:nvPr/>
              </p:nvSpPr>
              <p:spPr>
                <a:xfrm>
                  <a:off x="1289680" y="4644071"/>
                  <a:ext cx="39488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zh-CN" dirty="0"/>
                    <a:t>+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0F27E0F-D234-4374-8F8C-6DE20FFD4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680" y="4644071"/>
                  <a:ext cx="3948838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427A8A-3D8A-4FEE-B5B0-1694F559B840}"/>
                  </a:ext>
                </a:extLst>
              </p:cNvPr>
              <p:cNvSpPr txBox="1"/>
              <p:nvPr/>
            </p:nvSpPr>
            <p:spPr>
              <a:xfrm>
                <a:off x="2620679" y="5851468"/>
                <a:ext cx="31311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427A8A-3D8A-4FEE-B5B0-1694F559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79" y="5851468"/>
                <a:ext cx="3131187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/>
              <p:nvPr/>
            </p:nvSpPr>
            <p:spPr>
              <a:xfrm>
                <a:off x="615818" y="1471018"/>
                <a:ext cx="61375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  <m:brk m:alnAt="7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A19E1-2AA5-C43B-13BB-CFF81615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8" y="1471018"/>
                <a:ext cx="6137522" cy="461665"/>
              </a:xfrm>
              <a:prstGeom prst="rect">
                <a:avLst/>
              </a:prstGeom>
              <a:blipFill>
                <a:blip r:embed="rId4"/>
                <a:stretch>
                  <a:fillRect l="-149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94816A0-5B28-4B48-9281-8A6C51E353DD}"/>
              </a:ext>
            </a:extLst>
          </p:cNvPr>
          <p:cNvSpPr/>
          <p:nvPr/>
        </p:nvSpPr>
        <p:spPr>
          <a:xfrm>
            <a:off x="497840" y="298250"/>
            <a:ext cx="8148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收敛速率分析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59F980-4B4C-4557-885B-E72BDA14C670}"/>
                  </a:ext>
                </a:extLst>
              </p:cNvPr>
              <p:cNvSpPr txBox="1"/>
              <p:nvPr/>
            </p:nvSpPr>
            <p:spPr>
              <a:xfrm>
                <a:off x="670598" y="2022760"/>
                <a:ext cx="5090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59F980-4B4C-4557-885B-E72BDA14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8" y="2022760"/>
                <a:ext cx="5090122" cy="461665"/>
              </a:xfrm>
              <a:prstGeom prst="rect">
                <a:avLst/>
              </a:prstGeom>
              <a:blipFill>
                <a:blip r:embed="rId5"/>
                <a:stretch>
                  <a:fillRect l="-1557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879A77-2BE8-4F4F-A425-594326F4F28A}"/>
                  </a:ext>
                </a:extLst>
              </p:cNvPr>
              <p:cNvSpPr txBox="1"/>
              <p:nvPr/>
            </p:nvSpPr>
            <p:spPr>
              <a:xfrm>
                <a:off x="3403672" y="950436"/>
                <a:ext cx="4714095" cy="47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Ο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879A77-2BE8-4F4F-A425-594326F4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72" y="950436"/>
                <a:ext cx="4714095" cy="470450"/>
              </a:xfrm>
              <a:prstGeom prst="rect">
                <a:avLst/>
              </a:prstGeom>
              <a:blipFill>
                <a:blip r:embed="rId6"/>
                <a:stretch>
                  <a:fillRect l="-1938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10844E-08DC-4670-B7CF-006E9B1B9EE8}"/>
                  </a:ext>
                </a:extLst>
              </p:cNvPr>
              <p:cNvSpPr txBox="1"/>
              <p:nvPr/>
            </p:nvSpPr>
            <p:spPr>
              <a:xfrm>
                <a:off x="677366" y="2583255"/>
                <a:ext cx="54526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10844E-08DC-4670-B7CF-006E9B1B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6" y="2583255"/>
                <a:ext cx="5452611" cy="461665"/>
              </a:xfrm>
              <a:prstGeom prst="rect">
                <a:avLst/>
              </a:prstGeom>
              <a:blipFill>
                <a:blip r:embed="rId7"/>
                <a:stretch>
                  <a:fillRect l="-1453" t="-5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BF0D8B-9DF6-4FBF-86F2-6743BE32F56A}"/>
                  </a:ext>
                </a:extLst>
              </p:cNvPr>
              <p:cNvSpPr txBox="1"/>
              <p:nvPr/>
            </p:nvSpPr>
            <p:spPr>
              <a:xfrm>
                <a:off x="2471161" y="3141648"/>
                <a:ext cx="35429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(1−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BF0D8B-9DF6-4FBF-86F2-6743BE32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61" y="3141648"/>
                <a:ext cx="3542948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3D9531-8B99-4176-9CE6-C18C1B9C3037}"/>
                  </a:ext>
                </a:extLst>
              </p:cNvPr>
              <p:cNvSpPr txBox="1"/>
              <p:nvPr/>
            </p:nvSpPr>
            <p:spPr>
              <a:xfrm>
                <a:off x="670598" y="3720183"/>
                <a:ext cx="67768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能证明：存在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与维数相关的常数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3D9531-8B99-4176-9CE6-C18C1B9C3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8" y="3720183"/>
                <a:ext cx="6776804" cy="830997"/>
              </a:xfrm>
              <a:prstGeom prst="rect">
                <a:avLst/>
              </a:prstGeom>
              <a:blipFill>
                <a:blip r:embed="rId9"/>
                <a:stretch>
                  <a:fillRect l="-1169" t="-802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440DDCE-6146-438E-AD7B-56F7C820EB46}"/>
                  </a:ext>
                </a:extLst>
              </p:cNvPr>
              <p:cNvSpPr txBox="1"/>
              <p:nvPr/>
            </p:nvSpPr>
            <p:spPr>
              <a:xfrm>
                <a:off x="661266" y="4615498"/>
                <a:ext cx="772857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结论：已知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长步路径跟踪算法</a:t>
                </a:r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是线性收敛的</a:t>
                </a:r>
                <a:r>
                  <a: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440DDCE-6146-438E-AD7B-56F7C820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66" y="4615498"/>
                <a:ext cx="7728570" cy="830997"/>
              </a:xfrm>
              <a:prstGeom prst="rect">
                <a:avLst/>
              </a:prstGeom>
              <a:blipFill>
                <a:blip r:embed="rId10"/>
                <a:stretch>
                  <a:fillRect l="-1183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A5952E-9802-4B83-940D-7DC8778AC589}"/>
                  </a:ext>
                </a:extLst>
              </p:cNvPr>
              <p:cNvSpPr txBox="1"/>
              <p:nvPr/>
            </p:nvSpPr>
            <p:spPr>
              <a:xfrm>
                <a:off x="615818" y="5570567"/>
                <a:ext cx="5882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用技术性更强的分析能够证明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d>
                      <m:dPr>
                        <m:ctrl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A5952E-9802-4B83-940D-7DC8778A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8" y="5570567"/>
                <a:ext cx="5882753" cy="461665"/>
              </a:xfrm>
              <a:prstGeom prst="rect">
                <a:avLst/>
              </a:prstGeom>
              <a:blipFill>
                <a:blip r:embed="rId11"/>
                <a:stretch>
                  <a:fillRect l="-155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07FA54A-E7A0-48D5-A520-44711A51F7F7}"/>
                  </a:ext>
                </a:extLst>
              </p:cNvPr>
              <p:cNvSpPr txBox="1"/>
              <p:nvPr/>
            </p:nvSpPr>
            <p:spPr>
              <a:xfrm>
                <a:off x="6364334" y="5569048"/>
                <a:ext cx="2510589" cy="8440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07FA54A-E7A0-48D5-A520-44711A51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334" y="5569048"/>
                <a:ext cx="2510589" cy="844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原始内点法与原始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对偶内点法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92934" y="1219529"/>
            <a:ext cx="77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短步路径跟踪算法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A1400-2A2F-4454-9C62-1F5F9FC58E0A}"/>
              </a:ext>
            </a:extLst>
          </p:cNvPr>
          <p:cNvSpPr txBox="1"/>
          <p:nvPr/>
        </p:nvSpPr>
        <p:spPr>
          <a:xfrm>
            <a:off x="692934" y="3590695"/>
            <a:ext cx="77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长步路径跟踪算法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198305-F0D0-46D4-97A3-6C374FEF5A04}"/>
              </a:ext>
            </a:extLst>
          </p:cNvPr>
          <p:cNvSpPr txBox="1"/>
          <p:nvPr/>
        </p:nvSpPr>
        <p:spPr>
          <a:xfrm>
            <a:off x="1054877" y="1650416"/>
            <a:ext cx="534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原始内点法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障碍法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)&amp;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短步法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D719-3C53-4EE2-A78A-A3208E5BDA58}"/>
              </a:ext>
            </a:extLst>
          </p:cNvPr>
          <p:cNvSpPr txBox="1"/>
          <p:nvPr/>
        </p:nvSpPr>
        <p:spPr>
          <a:xfrm>
            <a:off x="1054877" y="2189668"/>
            <a:ext cx="534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并证明收敛是有保证的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尽管慢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A954A-48E7-4A7E-9081-009B3F4DCE96}"/>
              </a:ext>
            </a:extLst>
          </p:cNvPr>
          <p:cNvSpPr txBox="1"/>
          <p:nvPr/>
        </p:nvSpPr>
        <p:spPr>
          <a:xfrm>
            <a:off x="579812" y="4269090"/>
            <a:ext cx="77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对偶内点法，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0C903-B144-4D58-9757-F886E1D58FF6}"/>
              </a:ext>
            </a:extLst>
          </p:cNvPr>
          <p:cNvSpPr txBox="1"/>
          <p:nvPr/>
        </p:nvSpPr>
        <p:spPr>
          <a:xfrm>
            <a:off x="579812" y="4818502"/>
            <a:ext cx="77581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只要迭代位于中心路径的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邻域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内，由此寻找一个更大胆的步长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F576E4-DD83-9921-773B-A26A8765F890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原始内点法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CC4A0E-50BF-4ABF-A17D-2B72071D9F9F}"/>
                  </a:ext>
                </a:extLst>
              </p:cNvPr>
              <p:cNvSpPr txBox="1"/>
              <p:nvPr/>
            </p:nvSpPr>
            <p:spPr>
              <a:xfrm>
                <a:off x="678862" y="1078985"/>
                <a:ext cx="6290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rank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CC4A0E-50BF-4ABF-A17D-2B72071D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2" y="1078985"/>
                <a:ext cx="6290772" cy="461665"/>
              </a:xfrm>
              <a:prstGeom prst="rect">
                <a:avLst/>
              </a:prstGeom>
              <a:blipFill>
                <a:blip r:embed="rId4"/>
                <a:stretch>
                  <a:fillRect l="-145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343861-CF4B-45AF-BA17-2A8735012992}"/>
              </a:ext>
            </a:extLst>
          </p:cNvPr>
          <p:cNvGrpSpPr/>
          <p:nvPr/>
        </p:nvGrpSpPr>
        <p:grpSpPr>
          <a:xfrm>
            <a:off x="782851" y="2017327"/>
            <a:ext cx="7691422" cy="480519"/>
            <a:chOff x="726289" y="1931889"/>
            <a:chExt cx="7691422" cy="480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A94AF41-4E23-457B-ABF1-F295120CA928}"/>
                    </a:ext>
                  </a:extLst>
                </p:cNvPr>
                <p:cNvSpPr txBox="1"/>
                <p:nvPr/>
              </p:nvSpPr>
              <p:spPr>
                <a:xfrm>
                  <a:off x="726289" y="1950743"/>
                  <a:ext cx="54199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≥0,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A94AF41-4E23-457B-ABF1-F295120CA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89" y="1950743"/>
                  <a:ext cx="541998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F62383-40E9-4A7B-9664-AC71F73A95EE}"/>
                </a:ext>
              </a:extLst>
            </p:cNvPr>
            <p:cNvSpPr txBox="1"/>
            <p:nvPr/>
          </p:nvSpPr>
          <p:spPr>
            <a:xfrm>
              <a:off x="7337526" y="1931889"/>
              <a:ext cx="1080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(LP</a:t>
              </a:r>
              <a:r>
                <a:rPr lang="en-US" altLang="zh-CN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S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22BA3D-8039-49B8-B648-534A5B4AD7CD}"/>
                  </a:ext>
                </a:extLst>
              </p:cNvPr>
              <p:cNvSpPr txBox="1"/>
              <p:nvPr/>
            </p:nvSpPr>
            <p:spPr>
              <a:xfrm>
                <a:off x="4126932" y="3020649"/>
                <a:ext cx="36941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1" lang="zh-CN" alt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置</a:t>
                </a:r>
                <a:r>
                  <a:rPr kumimoji="1" lang="zh-CN" alt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kumimoji="1" lang="en-US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22BA3D-8039-49B8-B648-534A5B4A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32" y="3020649"/>
                <a:ext cx="3694149" cy="461665"/>
              </a:xfrm>
              <a:prstGeom prst="rect">
                <a:avLst/>
              </a:prstGeom>
              <a:blipFill>
                <a:blip r:embed="rId6"/>
                <a:stretch>
                  <a:fillRect l="-264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52B682-6B16-457A-897A-9FB34D18EF80}"/>
                  </a:ext>
                </a:extLst>
              </p:cNvPr>
              <p:cNvSpPr txBox="1"/>
              <p:nvPr/>
            </p:nvSpPr>
            <p:spPr>
              <a:xfrm>
                <a:off x="706490" y="5984839"/>
                <a:ext cx="7899400" cy="51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中心路径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(central path)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曲线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点集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52B682-6B16-457A-897A-9FB34D18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0" y="5984839"/>
                <a:ext cx="7899400" cy="516936"/>
              </a:xfrm>
              <a:prstGeom prst="rect">
                <a:avLst/>
              </a:prstGeom>
              <a:blipFill>
                <a:blip r:embed="rId7"/>
                <a:stretch>
                  <a:fillRect l="-1080" t="-941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0C2E818-7751-45C9-B5A7-456669E388AC}"/>
              </a:ext>
            </a:extLst>
          </p:cNvPr>
          <p:cNvGrpSpPr/>
          <p:nvPr/>
        </p:nvGrpSpPr>
        <p:grpSpPr>
          <a:xfrm>
            <a:off x="689136" y="3321182"/>
            <a:ext cx="6531293" cy="1098570"/>
            <a:chOff x="789490" y="3457235"/>
            <a:chExt cx="6531293" cy="109857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2C4F36-1789-453B-955B-4B265E54D1A8}"/>
                </a:ext>
              </a:extLst>
            </p:cNvPr>
            <p:cNvSpPr txBox="1"/>
            <p:nvPr/>
          </p:nvSpPr>
          <p:spPr>
            <a:xfrm>
              <a:off x="789490" y="3820550"/>
              <a:ext cx="2434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增广成本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函数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8342EFA-63A5-4CEA-BD01-F1E26585A283}"/>
                    </a:ext>
                  </a:extLst>
                </p:cNvPr>
                <p:cNvSpPr txBox="1"/>
                <p:nvPr/>
              </p:nvSpPr>
              <p:spPr>
                <a:xfrm>
                  <a:off x="3087017" y="3457235"/>
                  <a:ext cx="4233766" cy="1098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8342EFA-63A5-4CEA-BD01-F1E26585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17" y="3457235"/>
                  <a:ext cx="4233766" cy="10985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CCFEBEB-D055-4B97-B52B-CB16BA20AF2B}"/>
              </a:ext>
            </a:extLst>
          </p:cNvPr>
          <p:cNvSpPr txBox="1"/>
          <p:nvPr/>
        </p:nvSpPr>
        <p:spPr>
          <a:xfrm>
            <a:off x="4126932" y="2615901"/>
            <a:ext cx="445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用障碍函数代替不等式约束！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AD6C10E-2A67-4BF7-A631-3CA8220E3E52}"/>
                  </a:ext>
                </a:extLst>
              </p:cNvPr>
              <p:cNvSpPr/>
              <p:nvPr/>
            </p:nvSpPr>
            <p:spPr>
              <a:xfrm>
                <a:off x="1296313" y="4189170"/>
                <a:ext cx="3922713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AD6C10E-2A67-4BF7-A631-3CA8220E3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13" y="4189170"/>
                <a:ext cx="3922713" cy="640303"/>
              </a:xfrm>
              <a:prstGeom prst="rect">
                <a:avLst/>
              </a:prstGeom>
              <a:blipFill>
                <a:blip r:embed="rId9"/>
                <a:stretch>
                  <a:fillRect l="-2488" t="-1047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0315E75-DD91-45A2-A5F2-F6E9D93B68CD}"/>
                  </a:ext>
                </a:extLst>
              </p:cNvPr>
              <p:cNvSpPr txBox="1"/>
              <p:nvPr/>
            </p:nvSpPr>
            <p:spPr>
              <a:xfrm>
                <a:off x="1088135" y="2497876"/>
                <a:ext cx="2865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是逐分量的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0315E75-DD91-45A2-A5F2-F6E9D93B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5" y="2497876"/>
                <a:ext cx="2865616" cy="461665"/>
              </a:xfrm>
              <a:prstGeom prst="rect">
                <a:avLst/>
              </a:prstGeom>
              <a:blipFill>
                <a:blip r:embed="rId12"/>
                <a:stretch>
                  <a:fillRect l="-3185" t="-14667" r="-106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0414C1E-2094-4586-AA77-9700E99878CE}"/>
              </a:ext>
            </a:extLst>
          </p:cNvPr>
          <p:cNvSpPr/>
          <p:nvPr/>
        </p:nvSpPr>
        <p:spPr>
          <a:xfrm>
            <a:off x="706490" y="1673051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线性规划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标准形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05B163-8351-40D2-AD66-448E95C3A148}"/>
              </a:ext>
            </a:extLst>
          </p:cNvPr>
          <p:cNvGrpSpPr/>
          <p:nvPr/>
        </p:nvGrpSpPr>
        <p:grpSpPr>
          <a:xfrm>
            <a:off x="937868" y="4627347"/>
            <a:ext cx="7163348" cy="1403002"/>
            <a:chOff x="937868" y="4627347"/>
            <a:chExt cx="7163348" cy="140300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BB97FD1-6D29-4C58-8FAD-3148D3AAB2F3}"/>
                </a:ext>
              </a:extLst>
            </p:cNvPr>
            <p:cNvGrpSpPr/>
            <p:nvPr/>
          </p:nvGrpSpPr>
          <p:grpSpPr>
            <a:xfrm>
              <a:off x="937868" y="4627347"/>
              <a:ext cx="7163348" cy="1142364"/>
              <a:chOff x="-3334488" y="4396463"/>
              <a:chExt cx="8805376" cy="11423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8525A4FF-D42E-4819-A77A-18D4F7CDFDCA}"/>
                      </a:ext>
                    </a:extLst>
                  </p:cNvPr>
                  <p:cNvSpPr/>
                  <p:nvPr/>
                </p:nvSpPr>
                <p:spPr>
                  <a:xfrm>
                    <a:off x="-3334488" y="4396463"/>
                    <a:ext cx="7414405" cy="11423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8525A4FF-D42E-4819-A77A-18D4F7CDFD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34488" y="4396463"/>
                    <a:ext cx="7414405" cy="114236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2AE9277-9F6B-442A-A2A4-D2E2CF1A3F79}"/>
                      </a:ext>
                    </a:extLst>
                  </p:cNvPr>
                  <p:cNvSpPr txBox="1"/>
                  <p:nvPr/>
                </p:nvSpPr>
                <p:spPr>
                  <a:xfrm>
                    <a:off x="4390703" y="4772723"/>
                    <a:ext cx="1080185" cy="4914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2AE9277-9F6B-442A-A2A4-D2E2CF1A3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0703" y="4772723"/>
                    <a:ext cx="1080185" cy="49141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0000" r="-10417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06D3428-FAB1-446A-88D7-3E3CDA40659B}"/>
                    </a:ext>
                  </a:extLst>
                </p:cNvPr>
                <p:cNvSpPr/>
                <p:nvPr/>
              </p:nvSpPr>
              <p:spPr>
                <a:xfrm>
                  <a:off x="2624946" y="5568684"/>
                  <a:ext cx="17357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06D3428-FAB1-446A-88D7-3E3CDA406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946" y="5568684"/>
                  <a:ext cx="17357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279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F576E4-DD83-9921-773B-A26A8765F890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中心路径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1F8D8-9D96-434C-8477-4ADB7C8CA81C}"/>
                  </a:ext>
                </a:extLst>
              </p:cNvPr>
              <p:cNvSpPr txBox="1"/>
              <p:nvPr/>
            </p:nvSpPr>
            <p:spPr>
              <a:xfrm>
                <a:off x="782851" y="1940374"/>
                <a:ext cx="234763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1F8D8-9D96-434C-8477-4ADB7C8C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1" y="1940374"/>
                <a:ext cx="2347630" cy="491417"/>
              </a:xfrm>
              <a:prstGeom prst="rect">
                <a:avLst/>
              </a:prstGeom>
              <a:blipFill>
                <a:blip r:embed="rId4"/>
                <a:stretch>
                  <a:fillRect l="-3886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42089DD-2BEC-41BA-91B9-69335F804805}"/>
              </a:ext>
            </a:extLst>
          </p:cNvPr>
          <p:cNvGrpSpPr/>
          <p:nvPr/>
        </p:nvGrpSpPr>
        <p:grpSpPr>
          <a:xfrm>
            <a:off x="490735" y="2526540"/>
            <a:ext cx="4081265" cy="1161041"/>
            <a:chOff x="370203" y="4247795"/>
            <a:chExt cx="4081265" cy="11610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4718DEE-C79C-4304-89A6-2A55B6B4CE5A}"/>
                    </a:ext>
                  </a:extLst>
                </p:cNvPr>
                <p:cNvSpPr/>
                <p:nvPr/>
              </p:nvSpPr>
              <p:spPr>
                <a:xfrm>
                  <a:off x="370203" y="4247795"/>
                  <a:ext cx="2502545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 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4718DEE-C79C-4304-89A6-2A55B6B4C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03" y="4247795"/>
                  <a:ext cx="2502545" cy="1138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DD93033-D306-4033-8292-5F50A833F346}"/>
                    </a:ext>
                  </a:extLst>
                </p:cNvPr>
                <p:cNvSpPr txBox="1"/>
                <p:nvPr/>
              </p:nvSpPr>
              <p:spPr>
                <a:xfrm>
                  <a:off x="2679229" y="4947171"/>
                  <a:ext cx="17722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DD93033-D306-4033-8292-5F50A833F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229" y="4947171"/>
                  <a:ext cx="177223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155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C9E9E-4973-45EE-9995-D0249A77C453}"/>
                  </a:ext>
                </a:extLst>
              </p:cNvPr>
              <p:cNvSpPr txBox="1"/>
              <p:nvPr/>
            </p:nvSpPr>
            <p:spPr>
              <a:xfrm>
                <a:off x="782851" y="1065861"/>
                <a:ext cx="7600861" cy="82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中心路径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(central path)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是曲线：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是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 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KKT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点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C9E9E-4973-45EE-9995-D0249A77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1" y="1065861"/>
                <a:ext cx="7600861" cy="820096"/>
              </a:xfrm>
              <a:prstGeom prst="rect">
                <a:avLst/>
              </a:prstGeom>
              <a:blipFill>
                <a:blip r:embed="rId7"/>
                <a:stretch>
                  <a:fillRect l="-882" t="-7463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8670CBCF-641A-431C-B009-A20696E01248}"/>
              </a:ext>
            </a:extLst>
          </p:cNvPr>
          <p:cNvGrpSpPr/>
          <p:nvPr/>
        </p:nvGrpSpPr>
        <p:grpSpPr>
          <a:xfrm>
            <a:off x="4645721" y="1922556"/>
            <a:ext cx="4292375" cy="2225497"/>
            <a:chOff x="4572000" y="4035666"/>
            <a:chExt cx="4292375" cy="222549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118E68-333F-424B-AB48-37AFF7765663}"/>
                </a:ext>
              </a:extLst>
            </p:cNvPr>
            <p:cNvSpPr txBox="1"/>
            <p:nvPr/>
          </p:nvSpPr>
          <p:spPr>
            <a:xfrm>
              <a:off x="4572000" y="4035666"/>
              <a:ext cx="42133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(LP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S</a:t>
              </a:r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)</a:t>
              </a: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的</a:t>
              </a:r>
              <a:r>
                <a:rPr lang="en-US" altLang="zh-CN" sz="2200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KKT</a:t>
              </a:r>
              <a:r>
                <a:rPr lang="zh-CN" altLang="en-US" sz="2200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条件</a:t>
              </a:r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</a:t>
              </a:r>
              <a:r>
                <a:rPr lang="zh-CN" altLang="en-US" sz="2200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互补松弛定理</a:t>
              </a:r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7E2AF6A-D5E5-4FCC-97CE-CCAB91718654}"/>
                </a:ext>
              </a:extLst>
            </p:cNvPr>
            <p:cNvGrpSpPr/>
            <p:nvPr/>
          </p:nvGrpSpPr>
          <p:grpSpPr>
            <a:xfrm>
              <a:off x="4758471" y="4608441"/>
              <a:ext cx="4063246" cy="1138773"/>
              <a:chOff x="232035" y="4851971"/>
              <a:chExt cx="4063246" cy="113877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87BE5E3-6CD1-4FFC-82A2-B907B1EC49D7}"/>
                      </a:ext>
                    </a:extLst>
                  </p:cNvPr>
                  <p:cNvSpPr/>
                  <p:nvPr/>
                </p:nvSpPr>
                <p:spPr>
                  <a:xfrm>
                    <a:off x="232035" y="4851971"/>
                    <a:ext cx="2469907" cy="11387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    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87BE5E3-6CD1-4FFC-82A2-B907B1EC49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35" y="4851971"/>
                    <a:ext cx="2469907" cy="11387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E0CE007-CED6-48FB-890B-A4D6CE8F8E4E}"/>
                      </a:ext>
                    </a:extLst>
                  </p:cNvPr>
                  <p:cNvSpPr txBox="1"/>
                  <p:nvPr/>
                </p:nvSpPr>
                <p:spPr>
                  <a:xfrm>
                    <a:off x="2523042" y="5525061"/>
                    <a:ext cx="17722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0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E0CE007-CED6-48FB-890B-A4D6CE8F8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3042" y="5525061"/>
                    <a:ext cx="177223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517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FCD7F62-316A-4831-8AF2-639023D14226}"/>
                </a:ext>
              </a:extLst>
            </p:cNvPr>
            <p:cNvGrpSpPr/>
            <p:nvPr/>
          </p:nvGrpSpPr>
          <p:grpSpPr>
            <a:xfrm>
              <a:off x="5097920" y="5766537"/>
              <a:ext cx="3766455" cy="494626"/>
              <a:chOff x="666533" y="5718830"/>
              <a:chExt cx="3766455" cy="4946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D298D769-88BB-4258-ACE1-0D967229B6AA}"/>
                      </a:ext>
                    </a:extLst>
                  </p:cNvPr>
                  <p:cNvSpPr/>
                  <p:nvPr/>
                </p:nvSpPr>
                <p:spPr>
                  <a:xfrm>
                    <a:off x="666533" y="5718830"/>
                    <a:ext cx="225882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D298D769-88BB-4258-ACE1-0D967229B6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533" y="5718830"/>
                    <a:ext cx="22588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C103FD91-E112-497E-85BB-97C2168AD180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49" y="5751791"/>
                    <a:ext cx="17722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0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C103FD91-E112-497E-85BB-97C2168AD1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749" y="5751791"/>
                    <a:ext cx="177223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082618C-11BD-4827-8993-639DA78249E4}"/>
              </a:ext>
            </a:extLst>
          </p:cNvPr>
          <p:cNvGrpSpPr/>
          <p:nvPr/>
        </p:nvGrpSpPr>
        <p:grpSpPr>
          <a:xfrm>
            <a:off x="834341" y="3726861"/>
            <a:ext cx="3725359" cy="463804"/>
            <a:chOff x="676807" y="5287320"/>
            <a:chExt cx="3725359" cy="463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979CC33-E021-4D64-B8F9-045255ED2FD5}"/>
                    </a:ext>
                  </a:extLst>
                </p:cNvPr>
                <p:cNvSpPr/>
                <p:nvPr/>
              </p:nvSpPr>
              <p:spPr>
                <a:xfrm>
                  <a:off x="676807" y="5287320"/>
                  <a:ext cx="22588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979CC33-E021-4D64-B8F9-045255ED2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07" y="5287320"/>
                  <a:ext cx="2258823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780B86D-0D11-4BCD-9C2A-AF8FA9030E72}"/>
                    </a:ext>
                  </a:extLst>
                </p:cNvPr>
                <p:cNvSpPr txBox="1"/>
                <p:nvPr/>
              </p:nvSpPr>
              <p:spPr>
                <a:xfrm>
                  <a:off x="2629927" y="5289459"/>
                  <a:ext cx="17722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780B86D-0D11-4BCD-9C2A-AF8FA9030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27" y="5289459"/>
                  <a:ext cx="177223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035EEDD-BA2D-4EB9-873E-4E043B149560}"/>
              </a:ext>
            </a:extLst>
          </p:cNvPr>
          <p:cNvSpPr txBox="1"/>
          <p:nvPr/>
        </p:nvSpPr>
        <p:spPr>
          <a:xfrm>
            <a:off x="1212355" y="3277457"/>
            <a:ext cx="7510405" cy="461665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405BD19-2C15-4F67-8CD5-7536D61C85AF}"/>
                  </a:ext>
                </a:extLst>
              </p:cNvPr>
              <p:cNvSpPr txBox="1"/>
              <p:nvPr/>
            </p:nvSpPr>
            <p:spPr>
              <a:xfrm>
                <a:off x="4601653" y="4233545"/>
                <a:ext cx="4213360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405BD19-2C15-4F67-8CD5-7536D61C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53" y="4233545"/>
                <a:ext cx="4213360" cy="12661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F1488FD-CB94-4CDE-A99A-DF5BD8A6F927}"/>
                  </a:ext>
                </a:extLst>
              </p:cNvPr>
              <p:cNvSpPr/>
              <p:nvPr/>
            </p:nvSpPr>
            <p:spPr>
              <a:xfrm>
                <a:off x="834341" y="4343715"/>
                <a:ext cx="3512757" cy="1070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F1488FD-CB94-4CDE-A99A-DF5BD8A6F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1" y="4343715"/>
                <a:ext cx="3512757" cy="1070037"/>
              </a:xfrm>
              <a:prstGeom prst="rect">
                <a:avLst/>
              </a:prstGeom>
              <a:blipFill>
                <a:blip r:embed="rId1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071408-6B85-480F-B814-6EEECDF66701}"/>
                  </a:ext>
                </a:extLst>
              </p:cNvPr>
              <p:cNvSpPr txBox="1"/>
              <p:nvPr/>
            </p:nvSpPr>
            <p:spPr>
              <a:xfrm>
                <a:off x="629632" y="5583683"/>
                <a:ext cx="8396600" cy="82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对偶中心路径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++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++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  </m:t>
                          </m:r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&gt;0,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071408-6B85-480F-B814-6EEECDF66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2" y="5583683"/>
                <a:ext cx="8396600" cy="820930"/>
              </a:xfrm>
              <a:prstGeom prst="rect">
                <a:avLst/>
              </a:prstGeom>
              <a:blipFill>
                <a:blip r:embed="rId16"/>
                <a:stretch>
                  <a:fillRect l="-798" t="-7407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58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animBg="1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/>
              <p:nvPr/>
            </p:nvSpPr>
            <p:spPr>
              <a:xfrm>
                <a:off x="813909" y="1933392"/>
                <a:ext cx="72878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弱对偶性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任何原始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对偶可行对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939A7A-5536-3ABE-3BB0-E63D13C6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9" y="1933392"/>
                <a:ext cx="7287803" cy="830997"/>
              </a:xfrm>
              <a:prstGeom prst="rect">
                <a:avLst/>
              </a:prstGeom>
              <a:blipFill>
                <a:blip r:embed="rId4"/>
                <a:stretch>
                  <a:fillRect l="-133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5017E4C-C8AF-4C45-9623-45BFD1FB3C43}"/>
              </a:ext>
            </a:extLst>
          </p:cNvPr>
          <p:cNvSpPr txBox="1"/>
          <p:nvPr/>
        </p:nvSpPr>
        <p:spPr>
          <a:xfrm>
            <a:off x="488022" y="12254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对偶问题与对偶定理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98EA27-5DA1-40F2-A9D9-758839F38FAB}"/>
                  </a:ext>
                </a:extLst>
              </p:cNvPr>
              <p:cNvSpPr txBox="1"/>
              <p:nvPr/>
            </p:nvSpPr>
            <p:spPr>
              <a:xfrm>
                <a:off x="786627" y="2578713"/>
                <a:ext cx="7642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对偶可行对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的最优解，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98EA27-5DA1-40F2-A9D9-758839F3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27" y="2578713"/>
                <a:ext cx="7642312" cy="830997"/>
              </a:xfrm>
              <a:prstGeom prst="rect">
                <a:avLst/>
              </a:prstGeom>
              <a:blipFill>
                <a:blip r:embed="rId5"/>
                <a:stretch>
                  <a:fillRect l="-1196" t="-8088" r="-119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31BA336-6A71-4654-8D0E-3B83441969E4}"/>
              </a:ext>
            </a:extLst>
          </p:cNvPr>
          <p:cNvSpPr txBox="1"/>
          <p:nvPr/>
        </p:nvSpPr>
        <p:spPr>
          <a:xfrm>
            <a:off x="813909" y="3451813"/>
            <a:ext cx="778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推论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之一无界，那么另一个问题不可行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845878-93B2-4F7C-9B5F-C75FC2FB33C4}"/>
                  </a:ext>
                </a:extLst>
              </p:cNvPr>
              <p:cNvSpPr txBox="1"/>
              <p:nvPr/>
            </p:nvSpPr>
            <p:spPr>
              <a:xfrm>
                <a:off x="786627" y="4899153"/>
                <a:ext cx="78231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互补松弛定理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已知原始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对偶可行对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的最优解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845878-93B2-4F7C-9B5F-C75FC2FB3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27" y="4899153"/>
                <a:ext cx="7823139" cy="830997"/>
              </a:xfrm>
              <a:prstGeom prst="rect">
                <a:avLst/>
              </a:prstGeom>
              <a:blipFill>
                <a:blip r:embed="rId6"/>
                <a:stretch>
                  <a:fillRect l="-1169" t="-8088" r="-12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F9B2A4F-5E5A-4B03-936B-43321B81278F}"/>
              </a:ext>
            </a:extLst>
          </p:cNvPr>
          <p:cNvSpPr txBox="1"/>
          <p:nvPr/>
        </p:nvSpPr>
        <p:spPr>
          <a:xfrm>
            <a:off x="786627" y="3997630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定理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强对偶性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之一有最优解，那么另一个也有最优解，并且最优值相等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B091B5-2C29-4EBE-BB8F-F37285E47452}"/>
                  </a:ext>
                </a:extLst>
              </p:cNvPr>
              <p:cNvSpPr txBox="1"/>
              <p:nvPr/>
            </p:nvSpPr>
            <p:spPr>
              <a:xfrm>
                <a:off x="2651241" y="5592819"/>
                <a:ext cx="34521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⇕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KKT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B091B5-2C29-4EBE-BB8F-F37285E4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41" y="5592819"/>
                <a:ext cx="3452104" cy="954107"/>
              </a:xfrm>
              <a:prstGeom prst="rect">
                <a:avLst/>
              </a:prstGeom>
              <a:blipFill>
                <a:blip r:embed="rId7"/>
                <a:stretch>
                  <a:fillRect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8CD5F93-A61B-4FC4-A1FF-2E69A1850F93}"/>
              </a:ext>
            </a:extLst>
          </p:cNvPr>
          <p:cNvSpPr txBox="1"/>
          <p:nvPr/>
        </p:nvSpPr>
        <p:spPr>
          <a:xfrm>
            <a:off x="627744" y="755059"/>
            <a:ext cx="374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(LPs)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对偶问题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28DFFC-6738-48E7-B06D-CAA22A4579F7}"/>
                  </a:ext>
                </a:extLst>
              </p:cNvPr>
              <p:cNvSpPr txBox="1"/>
              <p:nvPr/>
            </p:nvSpPr>
            <p:spPr>
              <a:xfrm>
                <a:off x="1637218" y="1062234"/>
                <a:ext cx="3874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ax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28DFFC-6738-48E7-B06D-CAA22A45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18" y="1062234"/>
                <a:ext cx="387404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D8C089-0F12-4E60-9B9F-C186133D42CB}"/>
                  </a:ext>
                </a:extLst>
              </p:cNvPr>
              <p:cNvSpPr txBox="1"/>
              <p:nvPr/>
            </p:nvSpPr>
            <p:spPr>
              <a:xfrm>
                <a:off x="1431900" y="1497145"/>
                <a:ext cx="5352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⟺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D8C089-0F12-4E60-9B9F-C186133D4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00" y="1497145"/>
                <a:ext cx="5352677" cy="461665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42D82E-D322-4612-8E21-B33C3AC8771B}"/>
                  </a:ext>
                </a:extLst>
              </p:cNvPr>
              <p:cNvSpPr/>
              <p:nvPr/>
            </p:nvSpPr>
            <p:spPr>
              <a:xfrm>
                <a:off x="5355313" y="1111573"/>
                <a:ext cx="3243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松弛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42D82E-D322-4612-8E21-B33C3AC87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313" y="1111573"/>
                <a:ext cx="3243067" cy="461665"/>
              </a:xfrm>
              <a:prstGeom prst="rect">
                <a:avLst/>
              </a:prstGeom>
              <a:blipFill>
                <a:blip r:embed="rId10"/>
                <a:stretch>
                  <a:fillRect l="-2820" t="-14474" r="-20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584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5" grpId="0"/>
      <p:bldP spid="18" grpId="0"/>
      <p:bldP spid="19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6CB5E1-0167-45AB-8CEB-1503B45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50" y="2269987"/>
            <a:ext cx="6454107" cy="3567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E31844-B6DF-4998-96C5-8171E98D9E5B}"/>
                  </a:ext>
                </a:extLst>
              </p:cNvPr>
              <p:cNvSpPr/>
              <p:nvPr/>
            </p:nvSpPr>
            <p:spPr>
              <a:xfrm>
                <a:off x="2247441" y="5942224"/>
                <a:ext cx="6205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对偶中心路径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，投影到原始变量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空间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E31844-B6DF-4998-96C5-8171E98D9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1" y="5942224"/>
                <a:ext cx="6205896" cy="461665"/>
              </a:xfrm>
              <a:prstGeom prst="rect">
                <a:avLst/>
              </a:prstGeom>
              <a:blipFill>
                <a:blip r:embed="rId3"/>
                <a:stretch>
                  <a:fillRect l="-1277" t="-14474" r="-147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361826" y="311348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中心路径的几何直观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/>
              <p:nvPr/>
            </p:nvSpPr>
            <p:spPr>
              <a:xfrm>
                <a:off x="721937" y="915776"/>
                <a:ext cx="794833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中心路径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每个点保持了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的分量是正的，同时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相同的速率</a:t>
                </a:r>
                <a:r>
                  <a:rPr lang="zh-CN" altLang="en-US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逐对乘积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减少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至零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37" y="915776"/>
                <a:ext cx="7948338" cy="1200329"/>
              </a:xfrm>
              <a:prstGeom prst="rect">
                <a:avLst/>
              </a:prstGeom>
              <a:blipFill>
                <a:blip r:embed="rId4"/>
                <a:stretch>
                  <a:fillRect l="-997" t="-4061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61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361826" y="311348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用牛顿法求解子问题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/>
              <p:nvPr/>
            </p:nvSpPr>
            <p:spPr>
              <a:xfrm>
                <a:off x="710921" y="1080789"/>
                <a:ext cx="65161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1" y="1080789"/>
                <a:ext cx="6516145" cy="461665"/>
              </a:xfrm>
              <a:prstGeom prst="rect">
                <a:avLst/>
              </a:prstGeom>
              <a:blipFill>
                <a:blip r:embed="rId2"/>
                <a:stretch>
                  <a:fillRect l="-149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CA23087-AF25-48B1-8BCC-50EB317BB332}"/>
                  </a:ext>
                </a:extLst>
              </p:cNvPr>
              <p:cNvSpPr/>
              <p:nvPr/>
            </p:nvSpPr>
            <p:spPr>
              <a:xfrm>
                <a:off x="693798" y="2180256"/>
                <a:ext cx="8179691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牛顿增量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用牛顿法求解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的子问题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CA23087-AF25-48B1-8BCC-50EB317BB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8" y="2180256"/>
                <a:ext cx="8179691" cy="491417"/>
              </a:xfrm>
              <a:prstGeom prst="rect">
                <a:avLst/>
              </a:prstGeom>
              <a:blipFill>
                <a:blip r:embed="rId3"/>
                <a:stretch>
                  <a:fillRect l="-1043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C102F5-6A86-436E-9678-7F675501E1E4}"/>
              </a:ext>
            </a:extLst>
          </p:cNvPr>
          <p:cNvGrpSpPr/>
          <p:nvPr/>
        </p:nvGrpSpPr>
        <p:grpSpPr>
          <a:xfrm>
            <a:off x="1138184" y="2641921"/>
            <a:ext cx="5432509" cy="1069723"/>
            <a:chOff x="937868" y="4627347"/>
            <a:chExt cx="5432509" cy="1069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DB39F0D-2A3D-4507-AACC-126325396BFC}"/>
                    </a:ext>
                  </a:extLst>
                </p:cNvPr>
                <p:cNvSpPr/>
                <p:nvPr/>
              </p:nvSpPr>
              <p:spPr>
                <a:xfrm>
                  <a:off x="937868" y="4627347"/>
                  <a:ext cx="5432509" cy="6391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zh-CN" alt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DB39F0D-2A3D-4507-AACC-126325396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68" y="4627347"/>
                  <a:ext cx="5432509" cy="639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D474CEC-FB05-48CD-827A-815876855D48}"/>
                    </a:ext>
                  </a:extLst>
                </p:cNvPr>
                <p:cNvSpPr/>
                <p:nvPr/>
              </p:nvSpPr>
              <p:spPr>
                <a:xfrm>
                  <a:off x="1081769" y="5235405"/>
                  <a:ext cx="26164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subject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to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D474CEC-FB05-48CD-827A-81587685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69" y="5235405"/>
                  <a:ext cx="261642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19E92D9-3131-43C2-AA1A-0A9EBF630C9A}"/>
                  </a:ext>
                </a:extLst>
              </p:cNvPr>
              <p:cNvSpPr/>
              <p:nvPr/>
            </p:nvSpPr>
            <p:spPr>
              <a:xfrm>
                <a:off x="5296526" y="5047875"/>
                <a:ext cx="35769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基本牛顿迭代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19E92D9-3131-43C2-AA1A-0A9EBF630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26" y="5047875"/>
                <a:ext cx="3576963" cy="461665"/>
              </a:xfrm>
              <a:prstGeom prst="rect">
                <a:avLst/>
              </a:prstGeom>
              <a:blipFill>
                <a:blip r:embed="rId6"/>
                <a:stretch>
                  <a:fillRect l="-272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38F44ACC-EC0A-4BC6-AA1C-4BD44B7AE1E5}"/>
              </a:ext>
            </a:extLst>
          </p:cNvPr>
          <p:cNvGrpSpPr/>
          <p:nvPr/>
        </p:nvGrpSpPr>
        <p:grpSpPr>
          <a:xfrm>
            <a:off x="4596356" y="4198130"/>
            <a:ext cx="4121037" cy="657681"/>
            <a:chOff x="4596356" y="4198130"/>
            <a:chExt cx="4121037" cy="657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461EE9E-3CE4-4AB0-9074-FBF8C83201E0}"/>
                    </a:ext>
                  </a:extLst>
                </p:cNvPr>
                <p:cNvSpPr/>
                <p:nvPr/>
              </p:nvSpPr>
              <p:spPr>
                <a:xfrm>
                  <a:off x="5046003" y="4198130"/>
                  <a:ext cx="3671390" cy="657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  <a:r>
                    <a:rPr lang="en-US" altLang="zh-CN" dirty="0"/>
                    <a:t>(1)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461EE9E-3CE4-4AB0-9074-FBF8C83201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003" y="4198130"/>
                  <a:ext cx="3671390" cy="657681"/>
                </a:xfrm>
                <a:prstGeom prst="rect">
                  <a:avLst/>
                </a:prstGeom>
                <a:blipFill>
                  <a:blip r:embed="rId7"/>
                  <a:stretch>
                    <a:fillRect r="-1661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776B9FD-397C-4FFF-9616-D7C1F36FF61C}"/>
                    </a:ext>
                  </a:extLst>
                </p:cNvPr>
                <p:cNvSpPr/>
                <p:nvPr/>
              </p:nvSpPr>
              <p:spPr>
                <a:xfrm>
                  <a:off x="4596356" y="4309712"/>
                  <a:ext cx="6238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776B9FD-397C-4FFF-9616-D7C1F36FF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356" y="4309712"/>
                  <a:ext cx="6238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900595F-AD71-4973-99EA-184CD1F1E242}"/>
              </a:ext>
            </a:extLst>
          </p:cNvPr>
          <p:cNvGrpSpPr/>
          <p:nvPr/>
        </p:nvGrpSpPr>
        <p:grpSpPr>
          <a:xfrm>
            <a:off x="974523" y="4288955"/>
            <a:ext cx="3809120" cy="968243"/>
            <a:chOff x="974523" y="4288955"/>
            <a:chExt cx="3809120" cy="96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21C42E4-ACA3-447C-BCDC-845D0A33713B}"/>
                    </a:ext>
                  </a:extLst>
                </p:cNvPr>
                <p:cNvSpPr/>
                <p:nvPr/>
              </p:nvSpPr>
              <p:spPr>
                <a:xfrm>
                  <a:off x="3253152" y="4795533"/>
                  <a:ext cx="12025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21C42E4-ACA3-447C-BCDC-845D0A337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152" y="4795533"/>
                  <a:ext cx="120257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08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3C8A6A0-E57B-4436-A498-C4C2A3AF4D4D}"/>
                    </a:ext>
                  </a:extLst>
                </p:cNvPr>
                <p:cNvSpPr/>
                <p:nvPr/>
              </p:nvSpPr>
              <p:spPr>
                <a:xfrm>
                  <a:off x="974523" y="4288955"/>
                  <a:ext cx="3809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3C8A6A0-E57B-4436-A498-C4C2A3AF4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523" y="4288955"/>
                  <a:ext cx="380912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3ECEE2-63DE-4078-921F-5D6B3BB75FCB}"/>
              </a:ext>
            </a:extLst>
          </p:cNvPr>
          <p:cNvGrpSpPr/>
          <p:nvPr/>
        </p:nvGrpSpPr>
        <p:grpSpPr>
          <a:xfrm>
            <a:off x="913274" y="4929026"/>
            <a:ext cx="4535793" cy="896445"/>
            <a:chOff x="913274" y="4929026"/>
            <a:chExt cx="4535793" cy="896445"/>
          </a:xfrm>
        </p:grpSpPr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8D554DD1-A555-4140-A51D-1BC374DB4EC0}"/>
                </a:ext>
              </a:extLst>
            </p:cNvPr>
            <p:cNvSpPr/>
            <p:nvPr/>
          </p:nvSpPr>
          <p:spPr bwMode="auto">
            <a:xfrm>
              <a:off x="2280492" y="4929026"/>
              <a:ext cx="231354" cy="37409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5BD580-1BBF-4271-A711-41B042C7BBB0}"/>
                    </a:ext>
                  </a:extLst>
                </p:cNvPr>
                <p:cNvSpPr/>
                <p:nvPr/>
              </p:nvSpPr>
              <p:spPr>
                <a:xfrm>
                  <a:off x="913274" y="5363806"/>
                  <a:ext cx="45357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𝐴𝑋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𝑋𝑐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 </a:t>
                  </a:r>
                  <a:r>
                    <a:rPr lang="en-US" altLang="zh-CN" dirty="0"/>
                    <a:t>(2)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5BD580-1BBF-4271-A711-41B042C7B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74" y="5363806"/>
                  <a:ext cx="4535793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403" t="-10526" r="-1210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B654C8C5-3EFA-4681-8E17-5D1534E725E0}"/>
              </a:ext>
            </a:extLst>
          </p:cNvPr>
          <p:cNvSpPr/>
          <p:nvPr/>
        </p:nvSpPr>
        <p:spPr>
          <a:xfrm>
            <a:off x="991645" y="3714363"/>
            <a:ext cx="5432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该问题是凸二次规划，对应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5FD25DE7-1B97-4785-B4F1-4DC354F13AA4}"/>
              </a:ext>
            </a:extLst>
          </p:cNvPr>
          <p:cNvSpPr/>
          <p:nvPr/>
        </p:nvSpPr>
        <p:spPr bwMode="auto">
          <a:xfrm rot="12390847">
            <a:off x="4997218" y="4673856"/>
            <a:ext cx="230393" cy="8669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C1DD38-1FE9-4AC9-A1EF-7872F322ED47}"/>
                  </a:ext>
                </a:extLst>
              </p:cNvPr>
              <p:cNvSpPr/>
              <p:nvPr/>
            </p:nvSpPr>
            <p:spPr>
              <a:xfrm>
                <a:off x="710920" y="5951104"/>
                <a:ext cx="509544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&gt;0?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下一步怎么办？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C1DD38-1FE9-4AC9-A1EF-7872F322E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0" y="5951104"/>
                <a:ext cx="5095440" cy="461665"/>
              </a:xfrm>
              <a:prstGeom prst="rect">
                <a:avLst/>
              </a:prstGeom>
              <a:blipFill>
                <a:blip r:embed="rId12"/>
                <a:stretch>
                  <a:fillRect l="-1677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703EED-4E32-4A32-9152-37F447D01D71}"/>
              </a:ext>
            </a:extLst>
          </p:cNvPr>
          <p:cNvGrpSpPr/>
          <p:nvPr/>
        </p:nvGrpSpPr>
        <p:grpSpPr>
          <a:xfrm>
            <a:off x="710920" y="1424342"/>
            <a:ext cx="8189778" cy="707886"/>
            <a:chOff x="710920" y="1424342"/>
            <a:chExt cx="818977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C93D041-A4F6-41A5-8D4B-5DD7A65E61C2}"/>
                    </a:ext>
                  </a:extLst>
                </p:cNvPr>
                <p:cNvSpPr/>
                <p:nvPr/>
              </p:nvSpPr>
              <p:spPr>
                <a:xfrm>
                  <a:off x="710920" y="1600802"/>
                  <a:ext cx="4687437" cy="4988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b="1" dirty="0"/>
                    <a:t>1</a:t>
                  </a:r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C93D041-A4F6-41A5-8D4B-5DD7A65E61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20" y="1600802"/>
                  <a:ext cx="4687437" cy="498855"/>
                </a:xfrm>
                <a:prstGeom prst="rect">
                  <a:avLst/>
                </a:prstGeom>
                <a:blipFill>
                  <a:blip r:embed="rId13"/>
                  <a:stretch>
                    <a:fillRect l="-390" t="-864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EF65AB6-1791-408A-9FE4-C3D1F79D0756}"/>
                    </a:ext>
                  </a:extLst>
                </p:cNvPr>
                <p:cNvSpPr/>
                <p:nvPr/>
              </p:nvSpPr>
              <p:spPr>
                <a:xfrm>
                  <a:off x="5635239" y="1424342"/>
                  <a:ext cx="326545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Diag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表示以向量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作对角线元素的对角矩阵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EF65AB6-1791-408A-9FE4-C3D1F79D0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239" y="1424342"/>
                  <a:ext cx="3265459" cy="707886"/>
                </a:xfrm>
                <a:prstGeom prst="rect">
                  <a:avLst/>
                </a:prstGeom>
                <a:blipFill>
                  <a:blip r:embed="rId14"/>
                  <a:stretch>
                    <a:fillRect l="-1866" t="-6897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70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0" grpId="0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361826" y="26728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贴近性度量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/>
              <p:nvPr/>
            </p:nvSpPr>
            <p:spPr>
              <a:xfrm>
                <a:off x="710920" y="991781"/>
                <a:ext cx="65161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AA12AB-03C7-4A78-90D0-D5BC05482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0" y="991781"/>
                <a:ext cx="6516145" cy="461665"/>
              </a:xfrm>
              <a:prstGeom prst="rect">
                <a:avLst/>
              </a:prstGeom>
              <a:blipFill>
                <a:blip r:embed="rId3"/>
                <a:stretch>
                  <a:fillRect l="-1497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93D041-A4F6-41A5-8D4B-5DD7A65E61C2}"/>
                  </a:ext>
                </a:extLst>
              </p:cNvPr>
              <p:cNvSpPr/>
              <p:nvPr/>
            </p:nvSpPr>
            <p:spPr>
              <a:xfrm>
                <a:off x="710920" y="1478394"/>
                <a:ext cx="2727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93D041-A4F6-41A5-8D4B-5DD7A65E6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0" y="1478394"/>
                <a:ext cx="2727350" cy="461665"/>
              </a:xfrm>
              <a:prstGeom prst="rect">
                <a:avLst/>
              </a:prstGeom>
              <a:blipFill>
                <a:blip r:embed="rId4"/>
                <a:stretch>
                  <a:fillRect l="-3579" t="-14667" r="-246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86D7B8C-D226-415E-B292-6BEE1670E534}"/>
                  </a:ext>
                </a:extLst>
              </p:cNvPr>
              <p:cNvSpPr/>
              <p:nvPr/>
            </p:nvSpPr>
            <p:spPr>
              <a:xfrm>
                <a:off x="3219844" y="1484386"/>
                <a:ext cx="5171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86D7B8C-D226-415E-B292-6BEE1670E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44" y="1484386"/>
                <a:ext cx="5171159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996F2D45-C24D-4518-AB38-C5A3A2801D81}"/>
              </a:ext>
            </a:extLst>
          </p:cNvPr>
          <p:cNvSpPr/>
          <p:nvPr/>
        </p:nvSpPr>
        <p:spPr>
          <a:xfrm>
            <a:off x="990562" y="34031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易于验证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FEFBCE-1130-4A93-8950-D0301D011405}"/>
              </a:ext>
            </a:extLst>
          </p:cNvPr>
          <p:cNvGrpSpPr/>
          <p:nvPr/>
        </p:nvGrpSpPr>
        <p:grpSpPr>
          <a:xfrm>
            <a:off x="960027" y="3772812"/>
            <a:ext cx="7659966" cy="970443"/>
            <a:chOff x="982061" y="3916033"/>
            <a:chExt cx="7659966" cy="97044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EEF875F-9CA2-4366-96B3-9F90254BEA05}"/>
                </a:ext>
              </a:extLst>
            </p:cNvPr>
            <p:cNvGrpSpPr/>
            <p:nvPr/>
          </p:nvGrpSpPr>
          <p:grpSpPr>
            <a:xfrm>
              <a:off x="982061" y="3916033"/>
              <a:ext cx="7659966" cy="495058"/>
              <a:chOff x="982061" y="3916033"/>
              <a:chExt cx="7659966" cy="495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D8AB5C5-307D-448C-BE41-4CAFC549650C}"/>
                      </a:ext>
                    </a:extLst>
                  </p:cNvPr>
                  <p:cNvSpPr/>
                  <p:nvPr/>
                </p:nvSpPr>
                <p:spPr>
                  <a:xfrm>
                    <a:off x="982061" y="3916033"/>
                    <a:ext cx="409977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𝑋𝑐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D8AB5C5-307D-448C-BE41-4CAFC54965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061" y="3916033"/>
                    <a:ext cx="409977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8847C47E-9EC9-428F-8B9B-A4C3AEE47C6B}"/>
                      </a:ext>
                    </a:extLst>
                  </p:cNvPr>
                  <p:cNvSpPr/>
                  <p:nvPr/>
                </p:nvSpPr>
                <p:spPr>
                  <a:xfrm>
                    <a:off x="4913827" y="3949426"/>
                    <a:ext cx="3728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和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 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(3)</a:t>
                    </a:r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8847C47E-9EC9-428F-8B9B-A4C3AEE47C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27" y="3949426"/>
                    <a:ext cx="372820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451" t="-14474" r="-163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E16A20F-4C9F-452F-A3B4-DB02ADF67E1A}"/>
                </a:ext>
              </a:extLst>
            </p:cNvPr>
            <p:cNvSpPr/>
            <p:nvPr/>
          </p:nvSpPr>
          <p:spPr>
            <a:xfrm>
              <a:off x="1000232" y="4424811"/>
              <a:ext cx="20826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(9.5.1)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的解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7B427A-D831-447C-82EA-BA1F5ADBC24E}"/>
              </a:ext>
            </a:extLst>
          </p:cNvPr>
          <p:cNvGrpSpPr/>
          <p:nvPr/>
        </p:nvGrpSpPr>
        <p:grpSpPr>
          <a:xfrm>
            <a:off x="710919" y="4933458"/>
            <a:ext cx="4885647" cy="1363077"/>
            <a:chOff x="710919" y="5142781"/>
            <a:chExt cx="4885647" cy="136307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F38792-58CE-4DF1-9AA5-562C188C907F}"/>
                </a:ext>
              </a:extLst>
            </p:cNvPr>
            <p:cNvSpPr/>
            <p:nvPr/>
          </p:nvSpPr>
          <p:spPr>
            <a:xfrm>
              <a:off x="710919" y="5142781"/>
              <a:ext cx="48856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贴近性度量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(proximity measure)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60C6F61-971F-4A62-A391-E54F70F35929}"/>
                    </a:ext>
                  </a:extLst>
                </p:cNvPr>
                <p:cNvSpPr txBox="1"/>
                <p:nvPr/>
              </p:nvSpPr>
              <p:spPr>
                <a:xfrm>
                  <a:off x="1233886" y="5543672"/>
                  <a:ext cx="4362680" cy="962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60C6F61-971F-4A62-A391-E54F70F35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886" y="5543672"/>
                  <a:ext cx="4362680" cy="9621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ED08E97-3262-4E7A-B63F-EF59FD1DC377}"/>
                  </a:ext>
                </a:extLst>
              </p:cNvPr>
              <p:cNvSpPr/>
              <p:nvPr/>
            </p:nvSpPr>
            <p:spPr>
              <a:xfrm>
                <a:off x="5898201" y="4281590"/>
                <a:ext cx="2622834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(1’)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ED08E97-3262-4E7A-B63F-EF59FD1DC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01" y="4281590"/>
                <a:ext cx="2622834" cy="657681"/>
              </a:xfrm>
              <a:prstGeom prst="rect">
                <a:avLst/>
              </a:prstGeom>
              <a:blipFill>
                <a:blip r:embed="rId9"/>
                <a:stretch>
                  <a:fillRect r="-255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F84F498-05F5-4474-9606-51ED620B0E5D}"/>
                  </a:ext>
                </a:extLst>
              </p:cNvPr>
              <p:cNvSpPr/>
              <p:nvPr/>
            </p:nvSpPr>
            <p:spPr>
              <a:xfrm>
                <a:off x="5805423" y="5609266"/>
                <a:ext cx="28083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在中心路径上，则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F84F498-05F5-4474-9606-51ED620B0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423" y="5609266"/>
                <a:ext cx="2808390" cy="830997"/>
              </a:xfrm>
              <a:prstGeom prst="rect">
                <a:avLst/>
              </a:prstGeom>
              <a:blipFill>
                <a:blip r:embed="rId10"/>
                <a:stretch>
                  <a:fillRect l="-3254" t="-8088" r="-282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DEF1114A-9B20-47C5-861F-C144355A7CBD}"/>
              </a:ext>
            </a:extLst>
          </p:cNvPr>
          <p:cNvGrpSpPr/>
          <p:nvPr/>
        </p:nvGrpSpPr>
        <p:grpSpPr>
          <a:xfrm>
            <a:off x="710920" y="1995169"/>
            <a:ext cx="7768218" cy="1614194"/>
            <a:chOff x="710920" y="2105339"/>
            <a:chExt cx="7768218" cy="1614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31B19CF-6EA5-4EFA-ADD7-D52A6EFCAAE7}"/>
                    </a:ext>
                  </a:extLst>
                </p:cNvPr>
                <p:cNvSpPr/>
                <p:nvPr/>
              </p:nvSpPr>
              <p:spPr>
                <a:xfrm>
                  <a:off x="710920" y="2105339"/>
                  <a:ext cx="41020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松弛掉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求解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31B19CF-6EA5-4EFA-ADD7-D52A6EFCA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20" y="2105339"/>
                  <a:ext cx="410202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080" t="-14474" r="-1189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AB6D6F-4CEE-4B34-BFF9-33E2ECC35457}"/>
                </a:ext>
              </a:extLst>
            </p:cNvPr>
            <p:cNvGrpSpPr/>
            <p:nvPr/>
          </p:nvGrpSpPr>
          <p:grpSpPr>
            <a:xfrm>
              <a:off x="1539680" y="2615641"/>
              <a:ext cx="6939458" cy="1103892"/>
              <a:chOff x="1539680" y="2615641"/>
              <a:chExt cx="6939458" cy="110389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706617E-A50B-4374-827A-E35CABC3B3F8}"/>
                  </a:ext>
                </a:extLst>
              </p:cNvPr>
              <p:cNvGrpSpPr/>
              <p:nvPr/>
            </p:nvGrpSpPr>
            <p:grpSpPr>
              <a:xfrm>
                <a:off x="1539680" y="2615641"/>
                <a:ext cx="5432509" cy="1103892"/>
                <a:chOff x="937868" y="4627347"/>
                <a:chExt cx="5432509" cy="11038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51FA700E-614F-410A-81FC-17F31103F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868" y="4627347"/>
                      <a:ext cx="5432509" cy="6422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imize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lim>
                                </m:limLow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ox>
                                  <m:box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𝑋𝑠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51FA700E-614F-410A-81FC-17F31103F9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868" y="4627347"/>
                      <a:ext cx="5432509" cy="64222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D79AC62A-2586-4415-9DC8-2D9D5C2F4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6970" y="5269574"/>
                      <a:ext cx="3268202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to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D79AC62A-2586-4415-9DC8-2D9D5C2F4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6970" y="5269574"/>
                      <a:ext cx="3268202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378112-FA2D-4C89-B65E-54FF9DC8FB11}"/>
                  </a:ext>
                </a:extLst>
              </p:cNvPr>
              <p:cNvSpPr txBox="1"/>
              <p:nvPr/>
            </p:nvSpPr>
            <p:spPr>
              <a:xfrm>
                <a:off x="7227065" y="2858918"/>
                <a:ext cx="1252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(9.5.1)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2A5547-0253-4FAF-8D3A-EC492F760B76}"/>
                  </a:ext>
                </a:extLst>
              </p:cNvPr>
              <p:cNvSpPr/>
              <p:nvPr/>
            </p:nvSpPr>
            <p:spPr>
              <a:xfrm>
                <a:off x="5856304" y="4929637"/>
                <a:ext cx="2435410" cy="65768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2A5547-0253-4FAF-8D3A-EC492F76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4" y="4929637"/>
                <a:ext cx="2435410" cy="6576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FF9246-BCB8-4656-BEF2-3186D761B70E}"/>
              </a:ext>
            </a:extLst>
          </p:cNvPr>
          <p:cNvSpPr txBox="1"/>
          <p:nvPr/>
        </p:nvSpPr>
        <p:spPr>
          <a:xfrm>
            <a:off x="361826" y="26728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贴近性度量的特殊性质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9561EC-C582-412E-8DDE-EE42DF467F8F}"/>
                  </a:ext>
                </a:extLst>
              </p:cNvPr>
              <p:cNvSpPr/>
              <p:nvPr/>
            </p:nvSpPr>
            <p:spPr>
              <a:xfrm>
                <a:off x="710920" y="1000185"/>
                <a:ext cx="80382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9.5.3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则基本牛顿迭代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也是严格可行的，并且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9561EC-C582-412E-8DDE-EE42DF467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0" y="1000185"/>
                <a:ext cx="8038203" cy="830997"/>
              </a:xfrm>
              <a:prstGeom prst="rect">
                <a:avLst/>
              </a:prstGeom>
              <a:blipFill>
                <a:blip r:embed="rId3"/>
                <a:stretch>
                  <a:fillRect l="-121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9FC3C8A-8495-4C94-9C10-FC8E8D28A6B0}"/>
                  </a:ext>
                </a:extLst>
              </p:cNvPr>
              <p:cNvSpPr/>
              <p:nvPr/>
            </p:nvSpPr>
            <p:spPr>
              <a:xfrm>
                <a:off x="710919" y="3192869"/>
                <a:ext cx="8038203" cy="1021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9.5.5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9FC3C8A-8495-4C94-9C10-FC8E8D28A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3192869"/>
                <a:ext cx="8038203" cy="1021755"/>
              </a:xfrm>
              <a:prstGeom prst="rect">
                <a:avLst/>
              </a:prstGeom>
              <a:blipFill>
                <a:blip r:embed="rId4"/>
                <a:stretch>
                  <a:fillRect l="-1214" b="-1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835CBD0-9797-42F9-950E-AF0B12776238}"/>
                  </a:ext>
                </a:extLst>
              </p:cNvPr>
              <p:cNvSpPr/>
              <p:nvPr/>
            </p:nvSpPr>
            <p:spPr>
              <a:xfrm>
                <a:off x="732954" y="4180310"/>
                <a:ext cx="8038203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则基本牛顿迭代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835CBD0-9797-42F9-950E-AF0B12776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54" y="4180310"/>
                <a:ext cx="8038203" cy="613886"/>
              </a:xfrm>
              <a:prstGeom prst="rect">
                <a:avLst/>
              </a:prstGeom>
              <a:blipFill>
                <a:blip r:embed="rId5"/>
                <a:stretch>
                  <a:fillRect l="-113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395B5B1-A9BC-4D50-91B8-87F5D7D10A63}"/>
                  </a:ext>
                </a:extLst>
              </p:cNvPr>
              <p:cNvSpPr/>
              <p:nvPr/>
            </p:nvSpPr>
            <p:spPr>
              <a:xfrm>
                <a:off x="710919" y="1902649"/>
                <a:ext cx="80382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9.5.4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那么任何严格可行点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395B5B1-A9BC-4D50-91B8-87F5D7D10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1902649"/>
                <a:ext cx="8038203" cy="830997"/>
              </a:xfrm>
              <a:prstGeom prst="rect">
                <a:avLst/>
              </a:prstGeom>
              <a:blipFill>
                <a:blip r:embed="rId6"/>
                <a:stretch>
                  <a:fillRect l="-121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AA94DCD-6657-48CC-A02A-7460D0E81A19}"/>
                  </a:ext>
                </a:extLst>
              </p:cNvPr>
              <p:cNvSpPr/>
              <p:nvPr/>
            </p:nvSpPr>
            <p:spPr>
              <a:xfrm>
                <a:off x="2789878" y="2442375"/>
                <a:ext cx="3564244" cy="838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ad>
                            <m:radPr>
                              <m:degHide m:val="on"/>
                              <m:ctrlP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AA94DCD-6657-48CC-A02A-7460D0E81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78" y="2442375"/>
                <a:ext cx="3564244" cy="838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EA744A6-9B5E-45B3-B56D-A07ED7F8582F}"/>
                  </a:ext>
                </a:extLst>
              </p:cNvPr>
              <p:cNvSpPr/>
              <p:nvPr/>
            </p:nvSpPr>
            <p:spPr>
              <a:xfrm>
                <a:off x="699904" y="4838262"/>
                <a:ext cx="80382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9.5.6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设严格可行点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，并且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确定，那么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，并且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EA744A6-9B5E-45B3-B56D-A07ED7F8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4" y="4838262"/>
                <a:ext cx="8038203" cy="830997"/>
              </a:xfrm>
              <a:prstGeom prst="rect">
                <a:avLst/>
              </a:prstGeom>
              <a:blipFill>
                <a:blip r:embed="rId8"/>
                <a:stretch>
                  <a:fillRect l="-1214" t="-8088" r="-455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BF5A85-2EC8-4945-8D57-3409CEF067AD}"/>
                  </a:ext>
                </a:extLst>
              </p:cNvPr>
              <p:cNvSpPr txBox="1"/>
              <p:nvPr/>
            </p:nvSpPr>
            <p:spPr>
              <a:xfrm>
                <a:off x="1313617" y="5737140"/>
                <a:ext cx="7191405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BF5A85-2EC8-4945-8D57-3409CEF0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17" y="5737140"/>
                <a:ext cx="7191405" cy="465769"/>
              </a:xfrm>
              <a:prstGeom prst="rect">
                <a:avLst/>
              </a:prstGeom>
              <a:blipFill>
                <a:blip r:embed="rId9"/>
                <a:stretch>
                  <a:fillRect l="-169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70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5.3|36.5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3|1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4|109.6|36|22.3|31|4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51.1|42.6|44.9|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12.8|10.4|19.4|56.3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3.6|0.8|56.6|32.5|1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2|2.1|20.6|19.3|12.6|13.9|41.9|28.6|13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84.7|77.8|100.8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8.7|24.6|77.5|12.2|44.2|17.6|39.9|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74|28.4|27.4|3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4|2.8|40.7|29.3|48.2|16.5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35329</TotalTime>
  <Words>2145</Words>
  <Application>Microsoft Office PowerPoint</Application>
  <PresentationFormat>全屏显示(4:3)</PresentationFormat>
  <Paragraphs>209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4579</cp:revision>
  <cp:lastPrinted>2023-12-04T11:17:47Z</cp:lastPrinted>
  <dcterms:created xsi:type="dcterms:W3CDTF">1997-11-08T17:22:06Z</dcterms:created>
  <dcterms:modified xsi:type="dcterms:W3CDTF">2023-12-04T13:22:28Z</dcterms:modified>
</cp:coreProperties>
</file>