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78" r:id="rId2"/>
    <p:sldId id="685" r:id="rId3"/>
    <p:sldId id="688" r:id="rId4"/>
    <p:sldId id="689" r:id="rId5"/>
    <p:sldId id="690" r:id="rId6"/>
    <p:sldId id="691" r:id="rId7"/>
    <p:sldId id="692" r:id="rId8"/>
    <p:sldId id="693" r:id="rId9"/>
    <p:sldId id="695" r:id="rId10"/>
    <p:sldId id="696" r:id="rId11"/>
    <p:sldId id="697" r:id="rId12"/>
    <p:sldId id="698" r:id="rId13"/>
    <p:sldId id="700" r:id="rId14"/>
    <p:sldId id="701" r:id="rId15"/>
    <p:sldId id="702" r:id="rId16"/>
    <p:sldId id="703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7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分析一般的“非凸性”影响很困难，因为它可以指任何非凸问题，这是非常广泛的一类问题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7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17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56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12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9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75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也有针对其它非凸目标的凸松弛。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72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5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02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25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23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为了得到关于此问题的切入点，将研究矩阵的另一个好性质，所谓的受限等距性质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RIP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93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05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非凸约束优化：非凸目标函数与凸松驰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3" Type="http://schemas.openxmlformats.org/officeDocument/2006/relationships/notesSlide" Target="../notesSlides/notesSlide12.xml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6.png"/><Relationship Id="rId11" Type="http://schemas.openxmlformats.org/officeDocument/2006/relationships/image" Target="../media/image87.png"/><Relationship Id="rId5" Type="http://schemas.openxmlformats.org/officeDocument/2006/relationships/image" Target="../media/image85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0.png"/><Relationship Id="rId1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10.png"/><Relationship Id="rId5" Type="http://schemas.openxmlformats.org/officeDocument/2006/relationships/image" Target="../media/image100.jpg"/><Relationship Id="rId10" Type="http://schemas.openxmlformats.org/officeDocument/2006/relationships/image" Target="../media/image114.png"/><Relationship Id="rId4" Type="http://schemas.openxmlformats.org/officeDocument/2006/relationships/image" Target="../media/image1080.png"/><Relationship Id="rId9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png"/><Relationship Id="rId12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5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非凸目标函数与凸松弛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/>
              <p:nvPr/>
            </p:nvSpPr>
            <p:spPr>
              <a:xfrm>
                <a:off x="652235" y="2076309"/>
                <a:ext cx="78994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是已知数据，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是超参数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5" y="2076309"/>
                <a:ext cx="7899400" cy="468205"/>
              </a:xfrm>
              <a:prstGeom prst="rect">
                <a:avLst/>
              </a:prstGeom>
              <a:blipFill>
                <a:blip r:embed="rId4"/>
                <a:stretch>
                  <a:fillRect l="-1235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8C741A-889C-E719-A3DD-A2DDA2EADBDB}"/>
                  </a:ext>
                </a:extLst>
              </p:cNvPr>
              <p:cNvSpPr txBox="1"/>
              <p:nvPr/>
            </p:nvSpPr>
            <p:spPr>
              <a:xfrm>
                <a:off x="1011560" y="1444164"/>
                <a:ext cx="4494625" cy="663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 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8C741A-889C-E719-A3DD-A2DDA2EA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60" y="1444164"/>
                <a:ext cx="4494625" cy="6632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8A8D81-42B1-BBA2-3D83-7B0334473A41}"/>
                  </a:ext>
                </a:extLst>
              </p:cNvPr>
              <p:cNvSpPr txBox="1"/>
              <p:nvPr/>
            </p:nvSpPr>
            <p:spPr>
              <a:xfrm>
                <a:off x="7101268" y="1526924"/>
                <a:ext cx="11006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(29.1)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8A8D81-42B1-BBA2-3D83-7B033447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68" y="1526924"/>
                <a:ext cx="1100667" cy="430887"/>
              </a:xfrm>
              <a:prstGeom prst="rect">
                <a:avLst/>
              </a:prstGeom>
              <a:blipFill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49F4F60-A612-33CB-4C9C-5FFE36D76CAD}"/>
              </a:ext>
            </a:extLst>
          </p:cNvPr>
          <p:cNvSpPr txBox="1"/>
          <p:nvPr/>
        </p:nvSpPr>
        <p:spPr>
          <a:xfrm>
            <a:off x="652235" y="3377629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8906F8-A088-4FB0-922E-4BE80FDA49A9}"/>
                  </a:ext>
                </a:extLst>
              </p:cNvPr>
              <p:cNvSpPr txBox="1"/>
              <p:nvPr/>
            </p:nvSpPr>
            <p:spPr>
              <a:xfrm>
                <a:off x="2688115" y="2932155"/>
                <a:ext cx="5803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证明求解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的一般形式很难！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针对一类问题，证明它存在有效凸松弛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8906F8-A088-4FB0-922E-4BE80FDA4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15" y="2932155"/>
                <a:ext cx="5803650" cy="830997"/>
              </a:xfrm>
              <a:prstGeom prst="rect">
                <a:avLst/>
              </a:prstGeom>
              <a:blipFill>
                <a:blip r:embed="rId7"/>
                <a:stretch>
                  <a:fillRect l="-1681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B62D04C-5473-4E11-B0E6-36BE174118E3}"/>
              </a:ext>
            </a:extLst>
          </p:cNvPr>
          <p:cNvSpPr txBox="1"/>
          <p:nvPr/>
        </p:nvSpPr>
        <p:spPr>
          <a:xfrm>
            <a:off x="652235" y="1011558"/>
            <a:ext cx="7899400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带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稀疏约束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的最小二乘问题：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BB2896-1D23-4F08-AE6A-932C40D4405F}"/>
                  </a:ext>
                </a:extLst>
              </p:cNvPr>
              <p:cNvSpPr/>
              <p:nvPr/>
            </p:nvSpPr>
            <p:spPr>
              <a:xfrm>
                <a:off x="1331966" y="4141072"/>
                <a:ext cx="698907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目的：减少所需测量的数目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比如说，一个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MRI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，因为保留了关于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的稀疏约束，因此能够从更少的测量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恢复出信号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BB2896-1D23-4F08-AE6A-932C40D44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66" y="4141072"/>
                <a:ext cx="6989074" cy="707886"/>
              </a:xfrm>
              <a:prstGeom prst="rect">
                <a:avLst/>
              </a:prstGeom>
              <a:blipFill>
                <a:blip r:embed="rId8"/>
                <a:stretch>
                  <a:fillRect l="-872" t="-6034" r="-697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26F9A9-3021-4826-A979-9F8F49BC1C3E}"/>
                  </a:ext>
                </a:extLst>
              </p:cNvPr>
              <p:cNvSpPr txBox="1"/>
              <p:nvPr/>
            </p:nvSpPr>
            <p:spPr>
              <a:xfrm>
                <a:off x="1011560" y="4848958"/>
                <a:ext cx="7899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稀疏线性回归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是数据矩阵，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是某个结果变量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26F9A9-3021-4826-A979-9F8F49BC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60" y="4848958"/>
                <a:ext cx="7899400" cy="430887"/>
              </a:xfrm>
              <a:prstGeom prst="rect">
                <a:avLst/>
              </a:prstGeom>
              <a:blipFill>
                <a:blip r:embed="rId10"/>
                <a:stretch>
                  <a:fillRect l="-849" t="-12676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3B044C-1600-41C7-8E31-BAF3345D4393}"/>
                  </a:ext>
                </a:extLst>
              </p:cNvPr>
              <p:cNvSpPr txBox="1"/>
              <p:nvPr/>
            </p:nvSpPr>
            <p:spPr>
              <a:xfrm>
                <a:off x="1335044" y="5297028"/>
                <a:ext cx="72165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目的：在稀疏的特征集合上恢复权重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以解释结果变量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遗传学上，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是病人的基因水平，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表示是否患有特定疾病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目标就是在预测是否有疾病的稀疏基因集上恢复权重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3B044C-1600-41C7-8E31-BAF3345D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44" y="5297028"/>
                <a:ext cx="7216592" cy="1015663"/>
              </a:xfrm>
              <a:prstGeom prst="rect">
                <a:avLst/>
              </a:prstGeom>
              <a:blipFill>
                <a:blip r:embed="rId11"/>
                <a:stretch>
                  <a:fillRect l="-845" t="-4790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9E23BA-A3D2-4DCD-93CC-B72818C45E44}"/>
                  </a:ext>
                </a:extLst>
              </p:cNvPr>
              <p:cNvSpPr txBox="1"/>
              <p:nvPr/>
            </p:nvSpPr>
            <p:spPr>
              <a:xfrm>
                <a:off x="1001935" y="3759351"/>
                <a:ext cx="7899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压缩感知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是测量模型，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是某个稀疏信号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的测量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9E23BA-A3D2-4DCD-93CC-B72818C4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35" y="3759351"/>
                <a:ext cx="7899400" cy="430887"/>
              </a:xfrm>
              <a:prstGeom prst="rect">
                <a:avLst/>
              </a:prstGeom>
              <a:blipFill>
                <a:blip r:embed="rId12"/>
                <a:stretch>
                  <a:fillRect l="-849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9065D0-4BD0-49F1-876E-78A9CE04B560}"/>
                  </a:ext>
                </a:extLst>
              </p:cNvPr>
              <p:cNvSpPr/>
              <p:nvPr/>
            </p:nvSpPr>
            <p:spPr>
              <a:xfrm>
                <a:off x="652235" y="2539378"/>
                <a:ext cx="432695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≠0,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=1, ⋯,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9065D0-4BD0-49F1-876E-78A9CE04B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5" y="2539378"/>
                <a:ext cx="4326954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64B8303-D3F3-0C92-5508-7119355B7B0E}"/>
              </a:ext>
            </a:extLst>
          </p:cNvPr>
          <p:cNvSpPr txBox="1"/>
          <p:nvPr/>
        </p:nvSpPr>
        <p:spPr>
          <a:xfrm>
            <a:off x="530910" y="109719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/>
              <p:nvPr/>
            </p:nvSpPr>
            <p:spPr>
              <a:xfrm>
                <a:off x="1764792" y="1018611"/>
                <a:ext cx="71435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的前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大元素的指标集合，其中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指逐分量绝对值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92" y="1018611"/>
                <a:ext cx="7143504" cy="830997"/>
              </a:xfrm>
              <a:prstGeom prst="rect">
                <a:avLst/>
              </a:prstGeom>
              <a:blipFill>
                <a:blip r:embed="rId4"/>
                <a:stretch>
                  <a:fillRect l="-1366" t="-8088" r="-136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3E5F5C-8D66-48EC-9080-D0E36814BEF1}"/>
                  </a:ext>
                </a:extLst>
              </p:cNvPr>
              <p:cNvSpPr txBox="1"/>
              <p:nvPr/>
            </p:nvSpPr>
            <p:spPr>
              <a:xfrm>
                <a:off x="530910" y="1778339"/>
                <a:ext cx="7200000" cy="573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是充分的，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3E5F5C-8D66-48EC-9080-D0E36814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0" y="1778339"/>
                <a:ext cx="7200000" cy="573298"/>
              </a:xfrm>
              <a:prstGeom prst="rect">
                <a:avLst/>
              </a:prstGeom>
              <a:blipFill>
                <a:blip r:embed="rId5"/>
                <a:stretch>
                  <a:fillRect l="-1270" t="-8511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9707F5-F3B8-D1EF-D47B-0B2B7AE08AA3}"/>
              </a:ext>
            </a:extLst>
          </p:cNvPr>
          <p:cNvSpPr txBox="1"/>
          <p:nvPr/>
        </p:nvSpPr>
        <p:spPr>
          <a:xfrm>
            <a:off x="600249" y="3137632"/>
            <a:ext cx="789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A2E9CE-5EA8-1311-8485-FA917ABEA26C}"/>
                  </a:ext>
                </a:extLst>
              </p:cNvPr>
              <p:cNvSpPr txBox="1"/>
              <p:nvPr/>
            </p:nvSpPr>
            <p:spPr>
              <a:xfrm>
                <a:off x="562663" y="3609386"/>
                <a:ext cx="7899400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进行剖分：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A2E9CE-5EA8-1311-8485-FA917ABE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3" y="3609386"/>
                <a:ext cx="7899400" cy="462434"/>
              </a:xfrm>
              <a:prstGeom prst="rect">
                <a:avLst/>
              </a:prstGeom>
              <a:blipFill>
                <a:blip r:embed="rId6"/>
                <a:stretch>
                  <a:fillRect l="-115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ED80F7-6075-A750-34E0-0CB4F1714BC1}"/>
                  </a:ext>
                </a:extLst>
              </p:cNvPr>
              <p:cNvSpPr txBox="1"/>
              <p:nvPr/>
            </p:nvSpPr>
            <p:spPr>
              <a:xfrm>
                <a:off x="725438" y="4133168"/>
                <a:ext cx="2078709" cy="142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ED80F7-6075-A750-34E0-0CB4F1714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38" y="4133168"/>
                <a:ext cx="2078709" cy="1427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1A1A406-5C27-4BC9-ABA9-26ACE60AB9DA}"/>
              </a:ext>
            </a:extLst>
          </p:cNvPr>
          <p:cNvSpPr txBox="1"/>
          <p:nvPr/>
        </p:nvSpPr>
        <p:spPr>
          <a:xfrm>
            <a:off x="37675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受限等距性质与受限零空间性质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0FDD0A-13EA-4229-9A80-21FD408537E5}"/>
              </a:ext>
            </a:extLst>
          </p:cNvPr>
          <p:cNvGrpSpPr/>
          <p:nvPr/>
        </p:nvGrpSpPr>
        <p:grpSpPr>
          <a:xfrm>
            <a:off x="2494737" y="3629867"/>
            <a:ext cx="5811981" cy="890266"/>
            <a:chOff x="2494737" y="3629867"/>
            <a:chExt cx="5811981" cy="89026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C8D1DC1-4D45-4DD5-907A-FFD2658EC60E}"/>
                </a:ext>
              </a:extLst>
            </p:cNvPr>
            <p:cNvSpPr txBox="1"/>
            <p:nvPr/>
          </p:nvSpPr>
          <p:spPr>
            <a:xfrm>
              <a:off x="2804147" y="3629867"/>
              <a:ext cx="333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其中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1FF272C-EB2D-496D-92E4-5E916A019019}"/>
                    </a:ext>
                  </a:extLst>
                </p:cNvPr>
                <p:cNvSpPr txBox="1"/>
                <p:nvPr/>
              </p:nvSpPr>
              <p:spPr>
                <a:xfrm>
                  <a:off x="2494737" y="4057699"/>
                  <a:ext cx="5811981" cy="46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中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的前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大元素对应的指标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1FF272C-EB2D-496D-92E4-5E916A019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737" y="4057699"/>
                  <a:ext cx="5811981" cy="462434"/>
                </a:xfrm>
                <a:prstGeom prst="rect">
                  <a:avLst/>
                </a:prstGeom>
                <a:blipFill>
                  <a:blip r:embed="rId8"/>
                  <a:stretch>
                    <a:fillRect t="-14667" r="-146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0A50A0-D448-4B6D-B4BD-67C83F66DC45}"/>
                  </a:ext>
                </a:extLst>
              </p:cNvPr>
              <p:cNvSpPr txBox="1"/>
              <p:nvPr/>
            </p:nvSpPr>
            <p:spPr>
              <a:xfrm>
                <a:off x="2182151" y="4529063"/>
                <a:ext cx="6726145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\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的前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大元素对应的指标集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0A50A0-D448-4B6D-B4BD-67C83F66D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1" y="4529063"/>
                <a:ext cx="6726145" cy="462434"/>
              </a:xfrm>
              <a:prstGeom prst="rect">
                <a:avLst/>
              </a:prstGeom>
              <a:blipFill>
                <a:blip r:embed="rId9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89DF35F-28AC-462D-941F-35FCA1A34643}"/>
                  </a:ext>
                </a:extLst>
              </p:cNvPr>
              <p:cNvSpPr txBox="1"/>
              <p:nvPr/>
            </p:nvSpPr>
            <p:spPr>
              <a:xfrm>
                <a:off x="2182151" y="5107555"/>
                <a:ext cx="7078473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\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\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的前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大元素对应的指标集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89DF35F-28AC-462D-941F-35FCA1A3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1" y="5107555"/>
                <a:ext cx="7078473" cy="462434"/>
              </a:xfrm>
              <a:prstGeom prst="rect">
                <a:avLst/>
              </a:prstGeom>
              <a:blipFill>
                <a:blip r:embed="rId10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6A10F8-B1AB-465F-862C-59F25762AF8B}"/>
                  </a:ext>
                </a:extLst>
              </p:cNvPr>
              <p:cNvSpPr txBox="1"/>
              <p:nvPr/>
            </p:nvSpPr>
            <p:spPr>
              <a:xfrm>
                <a:off x="2494737" y="5622407"/>
                <a:ext cx="2687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以此类推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6A10F8-B1AB-465F-862C-59F25762A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37" y="5622407"/>
                <a:ext cx="2687269" cy="461665"/>
              </a:xfrm>
              <a:prstGeom prst="rect">
                <a:avLst/>
              </a:prstGeom>
              <a:blipFill>
                <a:blip r:embed="rId11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0DE1E-76CC-43D6-BAAD-7E6721AD211E}"/>
                  </a:ext>
                </a:extLst>
              </p:cNvPr>
              <p:cNvSpPr txBox="1"/>
              <p:nvPr/>
            </p:nvSpPr>
            <p:spPr>
              <a:xfrm>
                <a:off x="512113" y="2461522"/>
                <a:ext cx="82849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因为如果上式成立的话，对任何别的满足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上式也成立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0DE1E-76CC-43D6-BAAD-7E6721AD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" y="2461522"/>
                <a:ext cx="8284991" cy="830997"/>
              </a:xfrm>
              <a:prstGeom prst="rect">
                <a:avLst/>
              </a:prstGeom>
              <a:blipFill>
                <a:blip r:embed="rId12"/>
                <a:stretch>
                  <a:fillRect l="-1104" t="-8088" r="-117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51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7" grpId="0"/>
      <p:bldP spid="8" grpId="0"/>
      <p:bldP spid="15" grpId="0"/>
      <p:bldP spid="16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373FD3-9ADB-F69E-835E-520B415F556F}"/>
                  </a:ext>
                </a:extLst>
              </p:cNvPr>
              <p:cNvSpPr txBox="1"/>
              <p:nvPr/>
            </p:nvSpPr>
            <p:spPr>
              <a:xfrm>
                <a:off x="622300" y="1064323"/>
                <a:ext cx="7899400" cy="53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已经将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分解成大小为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的块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373FD3-9ADB-F69E-835E-520B415F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64323"/>
                <a:ext cx="7899400" cy="534826"/>
              </a:xfrm>
              <a:prstGeom prst="rect">
                <a:avLst/>
              </a:prstGeom>
              <a:blipFill>
                <a:blip r:embed="rId4"/>
                <a:stretch>
                  <a:fillRect l="-1157" t="-111494" b="-159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6155391-7D02-40FA-B069-D923C222A3A4}"/>
              </a:ext>
            </a:extLst>
          </p:cNvPr>
          <p:cNvGrpSpPr/>
          <p:nvPr/>
        </p:nvGrpSpPr>
        <p:grpSpPr>
          <a:xfrm>
            <a:off x="637230" y="4361305"/>
            <a:ext cx="7899400" cy="1828205"/>
            <a:chOff x="671685" y="4044981"/>
            <a:chExt cx="7899400" cy="1828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562C42A-899E-9DE6-ACB4-865F96C7BFE5}"/>
                    </a:ext>
                  </a:extLst>
                </p:cNvPr>
                <p:cNvSpPr txBox="1"/>
                <p:nvPr/>
              </p:nvSpPr>
              <p:spPr>
                <a:xfrm>
                  <a:off x="671685" y="4044981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由假设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null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有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562C42A-899E-9DE6-ACB4-865F96C7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85" y="4044981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3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4F0C379-918D-F020-50C0-7CCE7879C719}"/>
                    </a:ext>
                  </a:extLst>
                </p:cNvPr>
                <p:cNvSpPr txBox="1"/>
                <p:nvPr/>
              </p:nvSpPr>
              <p:spPr>
                <a:xfrm>
                  <a:off x="1021385" y="4826296"/>
                  <a:ext cx="7200000" cy="10468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=0⟹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≥1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4F0C379-918D-F020-50C0-7CCE7879C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85" y="4826296"/>
                  <a:ext cx="7200000" cy="10468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B47B293-D070-4A53-ABFC-71269F3D7DDB}"/>
              </a:ext>
            </a:extLst>
          </p:cNvPr>
          <p:cNvSpPr txBox="1"/>
          <p:nvPr/>
        </p:nvSpPr>
        <p:spPr>
          <a:xfrm>
            <a:off x="37675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受限等距性质与受限零空间性质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8AF4E1-7A85-4014-8091-4B8F897FE49E}"/>
                  </a:ext>
                </a:extLst>
              </p:cNvPr>
              <p:cNvSpPr txBox="1"/>
              <p:nvPr/>
            </p:nvSpPr>
            <p:spPr>
              <a:xfrm>
                <a:off x="3652045" y="3063681"/>
                <a:ext cx="2569169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8AF4E1-7A85-4014-8091-4B8F897F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45" y="3063681"/>
                <a:ext cx="256916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4A6E87-75F8-453E-ACEE-5706431B6D13}"/>
                  </a:ext>
                </a:extLst>
              </p:cNvPr>
              <p:cNvSpPr txBox="1"/>
              <p:nvPr/>
            </p:nvSpPr>
            <p:spPr>
              <a:xfrm>
                <a:off x="2735709" y="3803530"/>
                <a:ext cx="4974096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4A6E87-75F8-453E-ACEE-5706431B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09" y="3803530"/>
                <a:ext cx="4974096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44211F-B5C5-4A9C-A8FB-6473872D375F}"/>
                  </a:ext>
                </a:extLst>
              </p:cNvPr>
              <p:cNvSpPr txBox="1"/>
              <p:nvPr/>
            </p:nvSpPr>
            <p:spPr>
              <a:xfrm>
                <a:off x="622300" y="1572647"/>
                <a:ext cx="7884470" cy="569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首先，由范数的定义，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rad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               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(a)</a:t>
                </a:r>
                <a:r>
                  <a:rPr lang="zh-CN" altLang="en-US" dirty="0"/>
                  <a:t>            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44211F-B5C5-4A9C-A8FB-6473872D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572647"/>
                <a:ext cx="7884470" cy="569964"/>
              </a:xfrm>
              <a:prstGeom prst="rect">
                <a:avLst/>
              </a:prstGeom>
              <a:blipFill>
                <a:blip r:embed="rId10"/>
                <a:stretch>
                  <a:fillRect l="-1160" t="-8602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18B2324-CCE9-4D58-9967-9E3633AB8CB6}"/>
              </a:ext>
            </a:extLst>
          </p:cNvPr>
          <p:cNvGrpSpPr/>
          <p:nvPr/>
        </p:nvGrpSpPr>
        <p:grpSpPr>
          <a:xfrm>
            <a:off x="637230" y="2254340"/>
            <a:ext cx="7489462" cy="786177"/>
            <a:chOff x="637230" y="2254340"/>
            <a:chExt cx="7489462" cy="7861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13AD887-AE2A-71AD-73A5-66C654248926}"/>
                    </a:ext>
                  </a:extLst>
                </p:cNvPr>
                <p:cNvSpPr txBox="1"/>
                <p:nvPr/>
              </p:nvSpPr>
              <p:spPr>
                <a:xfrm>
                  <a:off x="926692" y="2254340"/>
                  <a:ext cx="7200000" cy="7861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13AD887-AE2A-71AD-73A5-66C654248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92" y="2254340"/>
                  <a:ext cx="7200000" cy="7861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D671B60-513B-454C-BA7D-5EF7DF85D310}"/>
                </a:ext>
              </a:extLst>
            </p:cNvPr>
            <p:cNvSpPr/>
            <p:nvPr/>
          </p:nvSpPr>
          <p:spPr>
            <a:xfrm>
              <a:off x="637230" y="2376593"/>
              <a:ext cx="13131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再由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RIP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4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BCF532-ABB0-A3FA-19C0-9E151477DEED}"/>
              </a:ext>
            </a:extLst>
          </p:cNvPr>
          <p:cNvSpPr txBox="1"/>
          <p:nvPr/>
        </p:nvSpPr>
        <p:spPr>
          <a:xfrm>
            <a:off x="444199" y="98982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因此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3AD887-AE2A-71AD-73A5-66C654248926}"/>
                  </a:ext>
                </a:extLst>
              </p:cNvPr>
              <p:cNvSpPr txBox="1"/>
              <p:nvPr/>
            </p:nvSpPr>
            <p:spPr>
              <a:xfrm>
                <a:off x="1132542" y="825078"/>
                <a:ext cx="4893730" cy="732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3AD887-AE2A-71AD-73A5-66C65424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42" y="825078"/>
                <a:ext cx="4893730" cy="732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65F2F2-E6AC-ED58-3020-C2CBE3AFEB45}"/>
                  </a:ext>
                </a:extLst>
              </p:cNvPr>
              <p:cNvSpPr txBox="1"/>
              <p:nvPr/>
            </p:nvSpPr>
            <p:spPr>
              <a:xfrm>
                <a:off x="1318730" y="3481972"/>
                <a:ext cx="6248419" cy="10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65F2F2-E6AC-ED58-3020-C2CBE3AF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30" y="3481972"/>
                <a:ext cx="6248419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7424A8-F4DC-95B7-C221-EDF1FAA0D6A8}"/>
                  </a:ext>
                </a:extLst>
              </p:cNvPr>
              <p:cNvSpPr txBox="1"/>
              <p:nvPr/>
            </p:nvSpPr>
            <p:spPr>
              <a:xfrm>
                <a:off x="1187642" y="4517983"/>
                <a:ext cx="5424811" cy="10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7424A8-F4DC-95B7-C221-EDF1FAA0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42" y="4517983"/>
                <a:ext cx="5424811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4C0B890-3B06-4CF9-8F07-30396A8AB45F}"/>
              </a:ext>
            </a:extLst>
          </p:cNvPr>
          <p:cNvGrpSpPr/>
          <p:nvPr/>
        </p:nvGrpSpPr>
        <p:grpSpPr>
          <a:xfrm>
            <a:off x="1318731" y="1533791"/>
            <a:ext cx="7913402" cy="1030347"/>
            <a:chOff x="833988" y="3804171"/>
            <a:chExt cx="7597022" cy="1030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D0B8351-CD86-9F6F-4269-683D5D083BF9}"/>
                    </a:ext>
                  </a:extLst>
                </p:cNvPr>
                <p:cNvSpPr txBox="1"/>
                <p:nvPr/>
              </p:nvSpPr>
              <p:spPr>
                <a:xfrm>
                  <a:off x="833988" y="3804171"/>
                  <a:ext cx="6486618" cy="10303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≥1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D0B8351-CD86-9F6F-4269-683D5D083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88" y="3804171"/>
                  <a:ext cx="6486618" cy="10303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184D4DD-9EC4-BE9E-5DA4-28156608373C}"/>
                    </a:ext>
                  </a:extLst>
                </p:cNvPr>
                <p:cNvSpPr txBox="1"/>
                <p:nvPr/>
              </p:nvSpPr>
              <p:spPr>
                <a:xfrm>
                  <a:off x="6377554" y="3931285"/>
                  <a:ext cx="2053456" cy="625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由于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a14:m>
                  <a:endPara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184D4DD-9EC4-BE9E-5DA4-281566083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554" y="3931285"/>
                  <a:ext cx="2053456" cy="625492"/>
                </a:xfrm>
                <a:prstGeom prst="rect">
                  <a:avLst/>
                </a:prstGeom>
                <a:blipFill>
                  <a:blip r:embed="rId10"/>
                  <a:stretch>
                    <a:fillRect l="-2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A5CBE3C-54DB-4A0E-8A5B-9375BA8AA2BE}"/>
              </a:ext>
            </a:extLst>
          </p:cNvPr>
          <p:cNvSpPr txBox="1"/>
          <p:nvPr/>
        </p:nvSpPr>
        <p:spPr>
          <a:xfrm>
            <a:off x="37675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受限等距性质与受限零空间性质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5CB90F-034D-1CDF-0A67-3F1A3258AC7A}"/>
                  </a:ext>
                </a:extLst>
              </p:cNvPr>
              <p:cNvSpPr txBox="1"/>
              <p:nvPr/>
            </p:nvSpPr>
            <p:spPr>
              <a:xfrm>
                <a:off x="6921412" y="2769774"/>
                <a:ext cx="2188685" cy="51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5CB90F-034D-1CDF-0A67-3F1A3258A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12" y="2769774"/>
                <a:ext cx="2188685" cy="511871"/>
              </a:xfrm>
              <a:prstGeom prst="rect">
                <a:avLst/>
              </a:prstGeom>
              <a:blipFill>
                <a:blip r:embed="rId11"/>
                <a:stretch>
                  <a:fillRect l="-279" t="-10714" b="-15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ED5DE5-F26B-475D-A2E7-798CCE7218A5}"/>
                  </a:ext>
                </a:extLst>
              </p:cNvPr>
              <p:cNvSpPr txBox="1"/>
              <p:nvPr/>
            </p:nvSpPr>
            <p:spPr>
              <a:xfrm>
                <a:off x="1804385" y="2549150"/>
                <a:ext cx="5785446" cy="10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ED5DE5-F26B-475D-A2E7-798CCE72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85" y="2549150"/>
                <a:ext cx="5785446" cy="10303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51C64-B565-4CE5-B45B-8331380D03EC}"/>
              </a:ext>
            </a:extLst>
          </p:cNvPr>
          <p:cNvGrpSpPr/>
          <p:nvPr/>
        </p:nvGrpSpPr>
        <p:grpSpPr>
          <a:xfrm>
            <a:off x="6026272" y="4316126"/>
            <a:ext cx="3128946" cy="1194625"/>
            <a:chOff x="6026272" y="4490916"/>
            <a:chExt cx="3128946" cy="1194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AA7DACA-CC87-44CD-8EE1-CCACC87EE093}"/>
                    </a:ext>
                  </a:extLst>
                </p:cNvPr>
                <p:cNvSpPr txBox="1"/>
                <p:nvPr/>
              </p:nvSpPr>
              <p:spPr>
                <a:xfrm>
                  <a:off x="6026272" y="5096662"/>
                  <a:ext cx="3128946" cy="5888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AA7DACA-CC87-44CD-8EE1-CCACC87E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272" y="5096662"/>
                  <a:ext cx="3128946" cy="5888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D9A4C1-5A5E-473C-B3DF-80290B07E3AC}"/>
                </a:ext>
              </a:extLst>
            </p:cNvPr>
            <p:cNvSpPr/>
            <p:nvPr/>
          </p:nvSpPr>
          <p:spPr>
            <a:xfrm>
              <a:off x="6575021" y="4490916"/>
              <a:ext cx="22220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由已知和引理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29.8</a:t>
              </a:r>
              <a:endParaRPr lang="zh-CN" alt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8592E8-2232-4CD8-B040-BACDA2EEABF0}"/>
                  </a:ext>
                </a:extLst>
              </p:cNvPr>
              <p:cNvSpPr txBox="1"/>
              <p:nvPr/>
            </p:nvSpPr>
            <p:spPr>
              <a:xfrm>
                <a:off x="6630574" y="3648604"/>
                <a:ext cx="218868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8592E8-2232-4CD8-B040-BACDA2EE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4" y="3648604"/>
                <a:ext cx="2188685" cy="509178"/>
              </a:xfrm>
              <a:prstGeom prst="rect">
                <a:avLst/>
              </a:prstGeom>
              <a:blipFill>
                <a:blip r:embed="rId14"/>
                <a:stretch>
                  <a:fillRect l="-557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72939-0C7A-42BC-8EDD-245EC2A3ECD4}"/>
                  </a:ext>
                </a:extLst>
              </p:cNvPr>
              <p:cNvSpPr txBox="1"/>
              <p:nvPr/>
            </p:nvSpPr>
            <p:spPr>
              <a:xfrm>
                <a:off x="815921" y="5668142"/>
                <a:ext cx="5210351" cy="7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所以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F72939-0C7A-42BC-8EDD-245EC2A3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1" y="5668142"/>
                <a:ext cx="5210351" cy="729559"/>
              </a:xfrm>
              <a:prstGeom prst="rect">
                <a:avLst/>
              </a:prstGeom>
              <a:blipFill>
                <a:blip r:embed="rId15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2A3D749-7A50-45AA-8FC5-89362136143B}"/>
              </a:ext>
            </a:extLst>
          </p:cNvPr>
          <p:cNvSpPr txBox="1"/>
          <p:nvPr/>
        </p:nvSpPr>
        <p:spPr>
          <a:xfrm>
            <a:off x="6008703" y="5833792"/>
            <a:ext cx="231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将此代入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7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  <p:bldP spid="1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9A308F-0E77-9D30-730D-2AC81CE0946D}"/>
                  </a:ext>
                </a:extLst>
              </p:cNvPr>
              <p:cNvSpPr txBox="1"/>
              <p:nvPr/>
            </p:nvSpPr>
            <p:spPr>
              <a:xfrm>
                <a:off x="147873" y="1031289"/>
                <a:ext cx="3575830" cy="569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rad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9A308F-0E77-9D30-730D-2AC81CE0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3" y="1031289"/>
                <a:ext cx="3575830" cy="56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0BBFC3-D2B9-6B3A-F8E5-FEB5257B2671}"/>
                  </a:ext>
                </a:extLst>
              </p:cNvPr>
              <p:cNvSpPr txBox="1"/>
              <p:nvPr/>
            </p:nvSpPr>
            <p:spPr>
              <a:xfrm>
                <a:off x="464892" y="1644474"/>
                <a:ext cx="5205240" cy="10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ra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0BBFC3-D2B9-6B3A-F8E5-FEB5257B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2" y="1644474"/>
                <a:ext cx="5205240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5F1BD8-0CAE-E22C-AE52-1FCD4DF4F107}"/>
                  </a:ext>
                </a:extLst>
              </p:cNvPr>
              <p:cNvSpPr txBox="1"/>
              <p:nvPr/>
            </p:nvSpPr>
            <p:spPr>
              <a:xfrm>
                <a:off x="1387369" y="2674821"/>
                <a:ext cx="3163436" cy="1030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5F1BD8-0CAE-E22C-AE52-1FCD4DF4F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69" y="2674821"/>
                <a:ext cx="3163436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4598F-B895-0CBB-093D-0C7E949E76DC}"/>
                  </a:ext>
                </a:extLst>
              </p:cNvPr>
              <p:cNvSpPr txBox="1"/>
              <p:nvPr/>
            </p:nvSpPr>
            <p:spPr>
              <a:xfrm>
                <a:off x="1431437" y="3681124"/>
                <a:ext cx="4414967" cy="1046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4598F-B895-0CBB-093D-0C7E949E7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37" y="3681124"/>
                <a:ext cx="4414967" cy="10468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14F02C3-FE52-4E6B-9F7A-9A7309959D60}"/>
              </a:ext>
            </a:extLst>
          </p:cNvPr>
          <p:cNvGrpSpPr/>
          <p:nvPr/>
        </p:nvGrpSpPr>
        <p:grpSpPr>
          <a:xfrm>
            <a:off x="619039" y="4775139"/>
            <a:ext cx="7899400" cy="946803"/>
            <a:chOff x="622300" y="4626716"/>
            <a:chExt cx="7899400" cy="94680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C9707F5-F3B8-D1EF-D47B-0B2B7AE08AA3}"/>
                </a:ext>
              </a:extLst>
            </p:cNvPr>
            <p:cNvSpPr txBox="1"/>
            <p:nvPr/>
          </p:nvSpPr>
          <p:spPr>
            <a:xfrm>
              <a:off x="622300" y="4626716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这等价于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B413318-F378-A0EC-C5E4-5137A8DBFC9B}"/>
                    </a:ext>
                  </a:extLst>
                </p:cNvPr>
                <p:cNvSpPr txBox="1"/>
                <p:nvPr/>
              </p:nvSpPr>
              <p:spPr>
                <a:xfrm>
                  <a:off x="1001935" y="4779071"/>
                  <a:ext cx="7200000" cy="7944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B413318-F378-A0EC-C5E4-5137A8DBF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35" y="4779071"/>
                  <a:ext cx="7200000" cy="7944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63846A-6A55-4FE9-C994-16161BFD513F}"/>
                  </a:ext>
                </a:extLst>
              </p:cNvPr>
              <p:cNvSpPr txBox="1"/>
              <p:nvPr/>
            </p:nvSpPr>
            <p:spPr>
              <a:xfrm>
                <a:off x="619039" y="5766010"/>
                <a:ext cx="7716257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代数演算表明：只要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就有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63846A-6A55-4FE9-C994-16161BFD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9" y="5766010"/>
                <a:ext cx="7716257" cy="615746"/>
              </a:xfrm>
              <a:prstGeom prst="rect">
                <a:avLst/>
              </a:prstGeom>
              <a:blipFill>
                <a:blip r:embed="rId9"/>
                <a:stretch>
                  <a:fillRect l="-1265" t="-990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CADAA9DA-CC49-FDD5-A42A-6F8321037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5349" y="5903889"/>
            <a:ext cx="266723" cy="2743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ECDD30-0E1A-498E-951D-1FDF1A582880}"/>
              </a:ext>
            </a:extLst>
          </p:cNvPr>
          <p:cNvSpPr txBox="1"/>
          <p:nvPr/>
        </p:nvSpPr>
        <p:spPr>
          <a:xfrm>
            <a:off x="37675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受限等距性质与受限零空间性质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59A120-C459-441D-B906-1448F045314B}"/>
              </a:ext>
            </a:extLst>
          </p:cNvPr>
          <p:cNvGrpSpPr/>
          <p:nvPr/>
        </p:nvGrpSpPr>
        <p:grpSpPr>
          <a:xfrm>
            <a:off x="4442321" y="1687343"/>
            <a:ext cx="4399751" cy="1120062"/>
            <a:chOff x="310986" y="2700897"/>
            <a:chExt cx="4399751" cy="112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8BD2091-3F92-4F56-9F6E-D85DC505CC90}"/>
                    </a:ext>
                  </a:extLst>
                </p:cNvPr>
                <p:cNvSpPr txBox="1"/>
                <p:nvPr/>
              </p:nvSpPr>
              <p:spPr>
                <a:xfrm>
                  <a:off x="625529" y="2700897"/>
                  <a:ext cx="40852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由构造方式知，对每个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≥1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8BD2091-3F92-4F56-9F6E-D85DC505C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29" y="2700897"/>
                  <a:ext cx="4085208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23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3039A4E-CB01-4913-B67F-1F9D3BD08547}"/>
                    </a:ext>
                  </a:extLst>
                </p:cNvPr>
                <p:cNvSpPr txBox="1"/>
                <p:nvPr/>
              </p:nvSpPr>
              <p:spPr>
                <a:xfrm>
                  <a:off x="310986" y="3030358"/>
                  <a:ext cx="4261014" cy="7906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3039A4E-CB01-4913-B67F-1F9D3BD0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86" y="3030358"/>
                  <a:ext cx="4261014" cy="79060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B48707-B856-44E5-B084-E73C3C69A017}"/>
                  </a:ext>
                </a:extLst>
              </p:cNvPr>
              <p:cNvSpPr txBox="1"/>
              <p:nvPr/>
            </p:nvSpPr>
            <p:spPr>
              <a:xfrm>
                <a:off x="4769324" y="929223"/>
                <a:ext cx="3548627" cy="69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B48707-B856-44E5-B084-E73C3C6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24" y="929223"/>
                <a:ext cx="3548627" cy="690445"/>
              </a:xfrm>
              <a:prstGeom prst="rect">
                <a:avLst/>
              </a:prstGeom>
              <a:blipFill>
                <a:blip r:embed="rId13"/>
                <a:stretch>
                  <a:fillRect l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6479874-191C-4F43-A3BE-825439F0C7E0}"/>
              </a:ext>
            </a:extLst>
          </p:cNvPr>
          <p:cNvGrpSpPr/>
          <p:nvPr/>
        </p:nvGrpSpPr>
        <p:grpSpPr>
          <a:xfrm>
            <a:off x="5103594" y="2682820"/>
            <a:ext cx="3095080" cy="1153712"/>
            <a:chOff x="5103594" y="2682820"/>
            <a:chExt cx="3095080" cy="1153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8565C35-AB90-45F6-BCFD-D76FD7F5B5D5}"/>
                    </a:ext>
                  </a:extLst>
                </p:cNvPr>
                <p:cNvSpPr txBox="1"/>
                <p:nvPr/>
              </p:nvSpPr>
              <p:spPr>
                <a:xfrm>
                  <a:off x="5103594" y="2981233"/>
                  <a:ext cx="3095080" cy="8552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8565C35-AB90-45F6-BCFD-D76FD7F5B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594" y="2981233"/>
                  <a:ext cx="3095080" cy="8552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1348DB22-765F-4762-A846-62DFA25AC293}"/>
                </a:ext>
              </a:extLst>
            </p:cNvPr>
            <p:cNvSpPr/>
            <p:nvPr/>
          </p:nvSpPr>
          <p:spPr bwMode="auto">
            <a:xfrm>
              <a:off x="6264973" y="2682820"/>
              <a:ext cx="190912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/>
              <p:nvPr/>
            </p:nvSpPr>
            <p:spPr>
              <a:xfrm>
                <a:off x="644983" y="948953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现在证明了如果矩阵享有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RIP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松弛可以工作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3" y="948953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23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/>
              <p:nvPr/>
            </p:nvSpPr>
            <p:spPr>
              <a:xfrm>
                <a:off x="647563" y="4359526"/>
                <a:ext cx="7899400" cy="1020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29.11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子采样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Fourier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，那么针对不小于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具有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4359526"/>
                <a:ext cx="7899400" cy="1020921"/>
              </a:xfrm>
              <a:prstGeom prst="rect">
                <a:avLst/>
              </a:prstGeom>
              <a:blipFill>
                <a:blip r:embed="rId5"/>
                <a:stretch>
                  <a:fillRect l="-1157" t="-5952" r="-1235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9707F5-F3B8-D1EF-D47B-0B2B7AE08AA3}"/>
                  </a:ext>
                </a:extLst>
              </p:cNvPr>
              <p:cNvSpPr txBox="1"/>
              <p:nvPr/>
            </p:nvSpPr>
            <p:spPr>
              <a:xfrm>
                <a:off x="622283" y="5530052"/>
                <a:ext cx="7899400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该结论源于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[HR15]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[RV07, Bou14, CT06]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的工作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是一个公开猜想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9707F5-F3B8-D1EF-D47B-0B2B7AE08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3" y="5530052"/>
                <a:ext cx="7899400" cy="1014380"/>
              </a:xfrm>
              <a:prstGeom prst="rect">
                <a:avLst/>
              </a:prstGeom>
              <a:blipFill>
                <a:blip r:embed="rId6"/>
                <a:stretch>
                  <a:fillRect l="-1157" t="-6587" r="-1235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D01CED-554B-D399-0626-F7141FA389D4}"/>
                  </a:ext>
                </a:extLst>
              </p:cNvPr>
              <p:cNvSpPr txBox="1"/>
              <p:nvPr/>
            </p:nvSpPr>
            <p:spPr>
              <a:xfrm>
                <a:off x="635259" y="1824731"/>
                <a:ext cx="7899400" cy="160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29.10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且各元素是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独立同分布的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那么对于不小于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3D01CED-554B-D399-0626-F7141FA3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9" y="1824731"/>
                <a:ext cx="7899400" cy="1604222"/>
              </a:xfrm>
              <a:prstGeom prst="rect">
                <a:avLst/>
              </a:prstGeom>
              <a:blipFill>
                <a:blip r:embed="rId7"/>
                <a:stretch>
                  <a:fillRect l="-1157" t="-4183" r="-1235" b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B961C05-9697-05AF-949B-DD3BD9AB8F19}"/>
              </a:ext>
            </a:extLst>
          </p:cNvPr>
          <p:cNvSpPr txBox="1"/>
          <p:nvPr/>
        </p:nvSpPr>
        <p:spPr>
          <a:xfrm>
            <a:off x="644983" y="3439989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次高斯分布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而言，同样的结论也成立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对于更加结构化的矩阵也有类似的结论，诸如子采样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Fourier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矩阵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F03220-DCC9-43D2-B481-BDB9782A230F}"/>
              </a:ext>
            </a:extLst>
          </p:cNvPr>
          <p:cNvSpPr txBox="1"/>
          <p:nvPr/>
        </p:nvSpPr>
        <p:spPr>
          <a:xfrm>
            <a:off x="37675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享有受限等距性质的矩阵类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3FD67D-7499-443A-8BD4-3255E4A62CE6}"/>
                  </a:ext>
                </a:extLst>
              </p:cNvPr>
              <p:cNvSpPr/>
              <p:nvPr/>
            </p:nvSpPr>
            <p:spPr>
              <a:xfrm>
                <a:off x="644983" y="1395232"/>
                <a:ext cx="4534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在压缩感知中，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就是采样个数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3FD67D-7499-443A-8BD4-3255E4A62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83" y="1395232"/>
                <a:ext cx="4534062" cy="461665"/>
              </a:xfrm>
              <a:prstGeom prst="rect">
                <a:avLst/>
              </a:prstGeom>
              <a:blipFill>
                <a:blip r:embed="rId8"/>
                <a:stretch>
                  <a:fillRect l="-2151" t="-14474" r="-10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49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7438CC-1B3E-B9A9-D8B5-AB44A5489EB7}"/>
                  </a:ext>
                </a:extLst>
              </p:cNvPr>
              <p:cNvSpPr txBox="1"/>
              <p:nvPr/>
            </p:nvSpPr>
            <p:spPr>
              <a:xfrm>
                <a:off x="929463" y="423169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7438CC-1B3E-B9A9-D8B5-AB44A548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63" y="4231692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B08E598-B2F6-4CB3-B1B9-2EBA25F44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3" y="3974796"/>
            <a:ext cx="4024433" cy="23992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BCF532-ABB0-A3FA-19C0-9E151477DEED}"/>
              </a:ext>
            </a:extLst>
          </p:cNvPr>
          <p:cNvSpPr txBox="1"/>
          <p:nvPr/>
        </p:nvSpPr>
        <p:spPr>
          <a:xfrm>
            <a:off x="638502" y="111409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基追踪消噪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(Basic pursuit denoising, BPDN)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9707F5-F3B8-D1EF-D47B-0B2B7AE08AA3}"/>
              </a:ext>
            </a:extLst>
          </p:cNvPr>
          <p:cNvSpPr txBox="1"/>
          <p:nvPr/>
        </p:nvSpPr>
        <p:spPr>
          <a:xfrm>
            <a:off x="652235" y="4888723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型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惩罚型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LASSO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961C05-9697-05AF-949B-DD3BD9AB8F19}"/>
              </a:ext>
            </a:extLst>
          </p:cNvPr>
          <p:cNvSpPr txBox="1"/>
          <p:nvPr/>
        </p:nvSpPr>
        <p:spPr>
          <a:xfrm>
            <a:off x="644983" y="2813775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约束型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LASSO 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(Least Absolute Shrinkage and Selection Operator)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7CBC5B-7A1D-3469-488B-CECC5D09DF5D}"/>
                  </a:ext>
                </a:extLst>
              </p:cNvPr>
              <p:cNvSpPr txBox="1"/>
              <p:nvPr/>
            </p:nvSpPr>
            <p:spPr>
              <a:xfrm>
                <a:off x="1001935" y="1614046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7CBC5B-7A1D-3469-488B-CECC5D09D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35" y="1614046"/>
                <a:ext cx="7200000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E12404-9816-9FD3-E730-9CACBADE00CC}"/>
                  </a:ext>
                </a:extLst>
              </p:cNvPr>
              <p:cNvSpPr txBox="1"/>
              <p:nvPr/>
            </p:nvSpPr>
            <p:spPr>
              <a:xfrm>
                <a:off x="1055182" y="223395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E12404-9816-9FD3-E730-9CACBAD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82" y="2233959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CDB0A4-619E-7CA8-901C-D51F65898D8B}"/>
                  </a:ext>
                </a:extLst>
              </p:cNvPr>
              <p:cNvSpPr txBox="1"/>
              <p:nvPr/>
            </p:nvSpPr>
            <p:spPr>
              <a:xfrm>
                <a:off x="998691" y="3637089"/>
                <a:ext cx="4853469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CDB0A4-619E-7CA8-901C-D51F6589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91" y="3637089"/>
                <a:ext cx="4853469" cy="466666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0FBEAF-742A-C262-DDA4-B830EFCCACC4}"/>
                  </a:ext>
                </a:extLst>
              </p:cNvPr>
              <p:cNvSpPr txBox="1"/>
              <p:nvPr/>
            </p:nvSpPr>
            <p:spPr>
              <a:xfrm>
                <a:off x="995463" y="5358809"/>
                <a:ext cx="411501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0FBEAF-742A-C262-DDA4-B830EFCC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63" y="5358809"/>
                <a:ext cx="4115017" cy="466666"/>
              </a:xfrm>
              <a:prstGeom prst="rect">
                <a:avLst/>
              </a:prstGeom>
              <a:blipFill>
                <a:blip r:embed="rId9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B6050-A93F-96FD-CD28-93350F4438E7}"/>
                  </a:ext>
                </a:extLst>
              </p:cNvPr>
              <p:cNvSpPr txBox="1"/>
              <p:nvPr/>
            </p:nvSpPr>
            <p:spPr>
              <a:xfrm>
                <a:off x="1057135" y="5833512"/>
                <a:ext cx="4115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是参数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B6050-A93F-96FD-CD28-93350F44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5" y="5833512"/>
                <a:ext cx="4115017" cy="461665"/>
              </a:xfrm>
              <a:prstGeom prst="rect">
                <a:avLst/>
              </a:prstGeom>
              <a:blipFill>
                <a:blip r:embed="rId10"/>
                <a:stretch>
                  <a:fillRect l="-222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151C9BF-25CC-4058-8991-3203A791511E}"/>
              </a:ext>
            </a:extLst>
          </p:cNvPr>
          <p:cNvSpPr txBox="1"/>
          <p:nvPr/>
        </p:nvSpPr>
        <p:spPr>
          <a:xfrm>
            <a:off x="652235" y="380102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关于稀疏性的各种凸松驰变形</a:t>
            </a:r>
            <a:endParaRPr lang="en-US" altLang="zh-CN" sz="4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33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BA2E9CE-5EA8-1311-8485-FA917ABEA26C}"/>
              </a:ext>
            </a:extLst>
          </p:cNvPr>
          <p:cNvSpPr txBox="1"/>
          <p:nvPr/>
        </p:nvSpPr>
        <p:spPr>
          <a:xfrm>
            <a:off x="696209" y="4105012"/>
            <a:ext cx="313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核范数极小化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B6050-A93F-96FD-CD28-93350F4438E7}"/>
                  </a:ext>
                </a:extLst>
              </p:cNvPr>
              <p:cNvSpPr txBox="1"/>
              <p:nvPr/>
            </p:nvSpPr>
            <p:spPr>
              <a:xfrm>
                <a:off x="696209" y="2727823"/>
                <a:ext cx="6442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已知线性算子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和观测矩阵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1B6050-A93F-96FD-CD28-93350F44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09" y="2727823"/>
                <a:ext cx="6442721" cy="461665"/>
              </a:xfrm>
              <a:prstGeom prst="rect">
                <a:avLst/>
              </a:prstGeom>
              <a:blipFill>
                <a:blip r:embed="rId4"/>
                <a:stretch>
                  <a:fillRect l="-123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8EF58-B627-1837-2C57-EF5248B1EA95}"/>
                  </a:ext>
                </a:extLst>
              </p:cNvPr>
              <p:cNvSpPr txBox="1"/>
              <p:nvPr/>
            </p:nvSpPr>
            <p:spPr>
              <a:xfrm>
                <a:off x="852745" y="3294819"/>
                <a:ext cx="5699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imize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rank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8EF58-B627-1837-2C57-EF5248B1E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45" y="3294819"/>
                <a:ext cx="569905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1F41F9-9CC5-4507-9CA7-E2EDE7F025AD}"/>
              </a:ext>
            </a:extLst>
          </p:cNvPr>
          <p:cNvGrpSpPr/>
          <p:nvPr/>
        </p:nvGrpSpPr>
        <p:grpSpPr>
          <a:xfrm>
            <a:off x="751387" y="4551036"/>
            <a:ext cx="6794209" cy="1007163"/>
            <a:chOff x="751387" y="4551036"/>
            <a:chExt cx="6794209" cy="1007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9BE4E75-316D-B93C-4496-2C17592BF16B}"/>
                    </a:ext>
                  </a:extLst>
                </p:cNvPr>
                <p:cNvSpPr txBox="1"/>
                <p:nvPr/>
              </p:nvSpPr>
              <p:spPr>
                <a:xfrm>
                  <a:off x="1064975" y="5096213"/>
                  <a:ext cx="6480621" cy="461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是矩阵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的奇异值之和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9BE4E75-316D-B93C-4496-2C17592BF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975" y="5096213"/>
                  <a:ext cx="6480621" cy="461986"/>
                </a:xfrm>
                <a:prstGeom prst="rect">
                  <a:avLst/>
                </a:prstGeom>
                <a:blipFill>
                  <a:blip r:embed="rId6"/>
                  <a:stretch>
                    <a:fillRect l="-1505" t="-128947" b="-196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77F490B-6EB1-2C9E-CD7A-3C7E91F0BF58}"/>
                    </a:ext>
                  </a:extLst>
                </p:cNvPr>
                <p:cNvSpPr txBox="1"/>
                <p:nvPr/>
              </p:nvSpPr>
              <p:spPr>
                <a:xfrm>
                  <a:off x="751387" y="4551036"/>
                  <a:ext cx="65738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imize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subject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to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 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77F490B-6EB1-2C9E-CD7A-3C7E91F0B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87" y="4551036"/>
                  <a:ext cx="657386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7C9D868-9484-42D8-84A1-085AD037858F}"/>
              </a:ext>
            </a:extLst>
          </p:cNvPr>
          <p:cNvSpPr txBox="1"/>
          <p:nvPr/>
        </p:nvSpPr>
        <p:spPr>
          <a:xfrm>
            <a:off x="751387" y="385968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其它非凸目标函数的凸松驰</a:t>
            </a:r>
            <a:endParaRPr lang="en-US" altLang="zh-CN" sz="44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1B9332-6620-4F73-8474-9DFE3C9CDB5B}"/>
              </a:ext>
            </a:extLst>
          </p:cNvPr>
          <p:cNvSpPr txBox="1"/>
          <p:nvPr/>
        </p:nvSpPr>
        <p:spPr>
          <a:xfrm>
            <a:off x="741431" y="1548226"/>
            <a:ext cx="720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节，描述了经常出现在针对图像的低秩估计或者矩阵补全问题：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E3E6C2-2955-4229-83A9-068715698908}"/>
              </a:ext>
            </a:extLst>
          </p:cNvPr>
          <p:cNvSpPr/>
          <p:nvPr/>
        </p:nvSpPr>
        <p:spPr>
          <a:xfrm>
            <a:off x="6551800" y="3256459"/>
            <a:ext cx="1415772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非凸问题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3DBD8C-E924-40CD-AB1C-EE2EE6ED85D8}"/>
              </a:ext>
            </a:extLst>
          </p:cNvPr>
          <p:cNvSpPr/>
          <p:nvPr/>
        </p:nvSpPr>
        <p:spPr>
          <a:xfrm>
            <a:off x="6551800" y="4489266"/>
            <a:ext cx="1107996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凸问题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FFC2E7-2040-4C8C-BB0E-7BEA28F71DBB}"/>
              </a:ext>
            </a:extLst>
          </p:cNvPr>
          <p:cNvGrpSpPr/>
          <p:nvPr/>
        </p:nvGrpSpPr>
        <p:grpSpPr>
          <a:xfrm>
            <a:off x="3457064" y="3756885"/>
            <a:ext cx="1629980" cy="821738"/>
            <a:chOff x="3457064" y="3756885"/>
            <a:chExt cx="1629980" cy="821738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B4581775-CE3D-43D5-A5A7-582B21F1A142}"/>
                </a:ext>
              </a:extLst>
            </p:cNvPr>
            <p:cNvSpPr/>
            <p:nvPr/>
          </p:nvSpPr>
          <p:spPr bwMode="auto">
            <a:xfrm>
              <a:off x="3457064" y="3756885"/>
              <a:ext cx="373256" cy="82173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68F794-8029-4293-B375-26F63806490D}"/>
                </a:ext>
              </a:extLst>
            </p:cNvPr>
            <p:cNvSpPr txBox="1"/>
            <p:nvPr/>
          </p:nvSpPr>
          <p:spPr>
            <a:xfrm>
              <a:off x="3888164" y="3928077"/>
              <a:ext cx="1198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凸松弛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466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8" grpId="0"/>
      <p:bldP spid="2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3AB4-3DF2-410B-8410-13D589DF6846}"/>
              </a:ext>
            </a:extLst>
          </p:cNvPr>
          <p:cNvGrpSpPr/>
          <p:nvPr/>
        </p:nvGrpSpPr>
        <p:grpSpPr>
          <a:xfrm>
            <a:off x="623766" y="1153469"/>
            <a:ext cx="7899400" cy="1355537"/>
            <a:chOff x="725366" y="2803795"/>
            <a:chExt cx="7899400" cy="135553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7FEA08-CE38-46AD-A507-8189D7CF58B7}"/>
                </a:ext>
              </a:extLst>
            </p:cNvPr>
            <p:cNvGrpSpPr/>
            <p:nvPr/>
          </p:nvGrpSpPr>
          <p:grpSpPr>
            <a:xfrm>
              <a:off x="907094" y="3349238"/>
              <a:ext cx="7410002" cy="810094"/>
              <a:chOff x="972000" y="3032470"/>
              <a:chExt cx="7410002" cy="810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BBA408DF-8783-51AB-6411-D55A603DC53F}"/>
                      </a:ext>
                    </a:extLst>
                  </p:cNvPr>
                  <p:cNvSpPr txBox="1"/>
                  <p:nvPr/>
                </p:nvSpPr>
                <p:spPr>
                  <a:xfrm>
                    <a:off x="972000" y="3032470"/>
                    <a:ext cx="7200000" cy="810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inimize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subject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to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BBA408DF-8783-51AB-6411-D55A603DC5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000" y="3032470"/>
                    <a:ext cx="7200000" cy="8100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FEBA0A27-62CA-ACE2-CC71-0950D63F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7281335" y="3189469"/>
                    <a:ext cx="1100667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(29.2)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FEBA0A27-62CA-ACE2-CC71-0950D63F32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1335" y="3189469"/>
                    <a:ext cx="110066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6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9758E1E-CC95-251B-382C-95305C8EFBB2}"/>
                    </a:ext>
                  </a:extLst>
                </p:cNvPr>
                <p:cNvSpPr txBox="1"/>
                <p:nvPr/>
              </p:nvSpPr>
              <p:spPr>
                <a:xfrm>
                  <a:off x="725366" y="2803795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当测量是精确的时，问题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(29.1)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简化成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极小化问题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9758E1E-CC95-251B-382C-95305C8EF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6" y="2803795"/>
                  <a:ext cx="789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7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A7EF662-21D0-4E67-B0EA-C2C1673C06A8}"/>
              </a:ext>
            </a:extLst>
          </p:cNvPr>
          <p:cNvSpPr txBox="1"/>
          <p:nvPr/>
        </p:nvSpPr>
        <p:spPr>
          <a:xfrm>
            <a:off x="464892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精确测量情况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48C203-28DC-434D-8A8A-3A2B58EA8D36}"/>
                  </a:ext>
                </a:extLst>
              </p:cNvPr>
              <p:cNvSpPr txBox="1"/>
              <p:nvPr/>
            </p:nvSpPr>
            <p:spPr>
              <a:xfrm>
                <a:off x="623766" y="4555139"/>
                <a:ext cx="6711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事实：精确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NP-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完全的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48C203-28DC-434D-8A8A-3A2B58EA8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6" y="4555139"/>
                <a:ext cx="6711020" cy="461665"/>
              </a:xfrm>
              <a:prstGeom prst="rect">
                <a:avLst/>
              </a:prstGeom>
              <a:blipFill>
                <a:blip r:embed="rId7"/>
                <a:stretch>
                  <a:fillRect l="-136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4B06C31-CA2E-4017-B1A0-076B758AEFF0}"/>
                  </a:ext>
                </a:extLst>
              </p:cNvPr>
              <p:cNvSpPr txBox="1"/>
              <p:nvPr/>
            </p:nvSpPr>
            <p:spPr>
              <a:xfrm>
                <a:off x="623766" y="5113310"/>
                <a:ext cx="6711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的特例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4B06C31-CA2E-4017-B1A0-076B758A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6" y="5113310"/>
                <a:ext cx="6711020" cy="461665"/>
              </a:xfrm>
              <a:prstGeom prst="rect">
                <a:avLst/>
              </a:prstGeom>
              <a:blipFill>
                <a:blip r:embed="rId8"/>
                <a:stretch>
                  <a:fillRect l="-136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2463C5-A137-427F-A485-9BD9BB02D239}"/>
                  </a:ext>
                </a:extLst>
              </p:cNvPr>
              <p:cNvSpPr txBox="1"/>
              <p:nvPr/>
            </p:nvSpPr>
            <p:spPr>
              <a:xfrm>
                <a:off x="656817" y="5696228"/>
                <a:ext cx="74295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从而这个简化版的问题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(29.2)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也是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NP-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难的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2463C5-A137-427F-A485-9BD9BB02D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17" y="5696228"/>
                <a:ext cx="7429564" cy="461665"/>
              </a:xfrm>
              <a:prstGeom prst="rect">
                <a:avLst/>
              </a:prstGeom>
              <a:blipFill>
                <a:blip r:embed="rId9"/>
                <a:stretch>
                  <a:fillRect l="-131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290162-8881-486F-BB84-04FEB04CBB9B}"/>
                  </a:ext>
                </a:extLst>
              </p:cNvPr>
              <p:cNvSpPr txBox="1"/>
              <p:nvPr/>
            </p:nvSpPr>
            <p:spPr>
              <a:xfrm>
                <a:off x="623766" y="2650705"/>
                <a:ext cx="7899400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29.1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集合精确覆盖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元素子集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=|{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如果存在集合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称集合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精确覆盖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E290162-8881-486F-BB84-04FEB04C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6" y="2650705"/>
                <a:ext cx="7899400" cy="1599412"/>
              </a:xfrm>
              <a:prstGeom prst="rect">
                <a:avLst/>
              </a:prstGeom>
              <a:blipFill>
                <a:blip r:embed="rId10"/>
                <a:stretch>
                  <a:fillRect l="-1157" t="-4198" r="-1235" b="-8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2563" y="31689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集合精确覆盖问题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589248" y="2730081"/>
                <a:ext cx="8250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29.3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针对一般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NP-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难的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8" y="2730081"/>
                <a:ext cx="8250339" cy="461665"/>
              </a:xfrm>
              <a:prstGeom prst="rect">
                <a:avLst/>
              </a:prstGeom>
              <a:blipFill>
                <a:blip r:embed="rId4"/>
                <a:stretch>
                  <a:fillRect l="-1183" t="-14474" r="-10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589249" y="1745868"/>
                <a:ext cx="7899400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支集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定义为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supp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9" y="1745868"/>
                <a:ext cx="7899400" cy="837537"/>
              </a:xfrm>
              <a:prstGeom prst="rect">
                <a:avLst/>
              </a:prstGeom>
              <a:blipFill>
                <a:blip r:embed="rId5"/>
                <a:stretch>
                  <a:fillRect l="-1236" t="-7246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D2B1A16-F1E8-4DA8-9CAA-BAA3F3ED3460}"/>
                  </a:ext>
                </a:extLst>
              </p:cNvPr>
              <p:cNvSpPr/>
              <p:nvPr/>
            </p:nvSpPr>
            <p:spPr>
              <a:xfrm>
                <a:off x="612562" y="1175394"/>
                <a:ext cx="56560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记号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D2B1A16-F1E8-4DA8-9CAA-BAA3F3ED3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2" y="1175394"/>
                <a:ext cx="5656035" cy="461665"/>
              </a:xfrm>
              <a:prstGeom prst="rect">
                <a:avLst/>
              </a:prstGeom>
              <a:blipFill>
                <a:blip r:embed="rId6"/>
                <a:stretch>
                  <a:fillRect l="-161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549CC14-26CD-4238-B65F-201039F97D2D}"/>
              </a:ext>
            </a:extLst>
          </p:cNvPr>
          <p:cNvGrpSpPr/>
          <p:nvPr/>
        </p:nvGrpSpPr>
        <p:grpSpPr>
          <a:xfrm>
            <a:off x="589249" y="3567165"/>
            <a:ext cx="8443662" cy="1592559"/>
            <a:chOff x="589249" y="4633071"/>
            <a:chExt cx="7918189" cy="159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3C3E63E-24DF-4AC7-9AA0-06F585F59124}"/>
                    </a:ext>
                  </a:extLst>
                </p:cNvPr>
                <p:cNvSpPr txBox="1"/>
                <p:nvPr/>
              </p:nvSpPr>
              <p:spPr>
                <a:xfrm>
                  <a:off x="589249" y="4633071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证明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元素子集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矩阵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: 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3C3E63E-24DF-4AC7-9AA0-06F585F59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49" y="4633071"/>
                  <a:ext cx="7899400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159" t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C05B61B-5E80-4BC9-867F-3C21DA861C8E}"/>
                    </a:ext>
                  </a:extLst>
                </p:cNvPr>
                <p:cNvSpPr txBox="1"/>
                <p:nvPr/>
              </p:nvSpPr>
              <p:spPr>
                <a:xfrm>
                  <a:off x="608038" y="5763965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取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是全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向量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C05B61B-5E80-4BC9-867F-3C21DA861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38" y="5763965"/>
                  <a:ext cx="78994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58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50AE94-349C-4DE8-9575-53D2B8169396}"/>
                    </a:ext>
                  </a:extLst>
                </p:cNvPr>
                <p:cNvSpPr txBox="1"/>
                <p:nvPr/>
              </p:nvSpPr>
              <p:spPr>
                <a:xfrm>
                  <a:off x="880750" y="4919401"/>
                  <a:ext cx="7200000" cy="1051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如果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否则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50AE94-349C-4DE8-9575-53D2B8169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50" y="4919401"/>
                  <a:ext cx="7200000" cy="10515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D76AFE-81C8-4445-AC14-CBED7A02E169}"/>
                  </a:ext>
                </a:extLst>
              </p:cNvPr>
              <p:cNvSpPr txBox="1"/>
              <p:nvPr/>
            </p:nvSpPr>
            <p:spPr>
              <a:xfrm>
                <a:off x="2610999" y="5126126"/>
                <a:ext cx="4594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观察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的每列有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个非零元素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D76AFE-81C8-4445-AC14-CBED7A02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999" y="5126126"/>
                <a:ext cx="4594260" cy="461665"/>
              </a:xfrm>
              <a:prstGeom prst="rect">
                <a:avLst/>
              </a:prstGeom>
              <a:blipFill>
                <a:blip r:embed="rId10"/>
                <a:stretch>
                  <a:fillRect l="-198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B13C7FD-398A-4667-AD89-DC652F655332}"/>
                  </a:ext>
                </a:extLst>
              </p:cNvPr>
              <p:cNvSpPr txBox="1"/>
              <p:nvPr/>
            </p:nvSpPr>
            <p:spPr>
              <a:xfrm>
                <a:off x="3161841" y="5805655"/>
                <a:ext cx="567774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对任何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向量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B13C7FD-398A-4667-AD89-DC652F65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841" y="5805655"/>
                <a:ext cx="5677747" cy="468205"/>
              </a:xfrm>
              <a:prstGeom prst="rect">
                <a:avLst/>
              </a:prstGeom>
              <a:blipFill>
                <a:blip r:embed="rId11"/>
                <a:stretch>
                  <a:fillRect l="-1719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67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32020" y="1076465"/>
            <a:ext cx="12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447302" y="3039095"/>
                <a:ext cx="7899400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supp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2" y="3039095"/>
                <a:ext cx="7899400" cy="586443"/>
              </a:xfrm>
              <a:prstGeom prst="rect">
                <a:avLst/>
              </a:prstGeom>
              <a:blipFill>
                <a:blip r:embed="rId4"/>
                <a:stretch>
                  <a:fillRect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C81820-F0F8-A86D-4759-6D3F708AE498}"/>
                  </a:ext>
                </a:extLst>
              </p:cNvPr>
              <p:cNvSpPr txBox="1"/>
              <p:nvPr/>
            </p:nvSpPr>
            <p:spPr>
              <a:xfrm>
                <a:off x="418458" y="3594911"/>
                <a:ext cx="7899400" cy="58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则不存在精确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C81820-F0F8-A86D-4759-6D3F708AE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8" y="3594911"/>
                <a:ext cx="7899400" cy="586443"/>
              </a:xfrm>
              <a:prstGeom prst="rect">
                <a:avLst/>
              </a:prstGeom>
              <a:blipFill>
                <a:blip r:embed="rId5"/>
                <a:stretch>
                  <a:fillRect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025501-A54C-AE84-BEF7-8E0E5AED9F3F}"/>
                  </a:ext>
                </a:extLst>
              </p:cNvPr>
              <p:cNvSpPr txBox="1"/>
              <p:nvPr/>
            </p:nvSpPr>
            <p:spPr>
              <a:xfrm>
                <a:off x="806835" y="5268962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这样，通过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能求解精确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必是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NP-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难的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025501-A54C-AE84-BEF7-8E0E5AED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5" y="5268962"/>
                <a:ext cx="7899400" cy="830997"/>
              </a:xfrm>
              <a:prstGeom prst="rect">
                <a:avLst/>
              </a:prstGeom>
              <a:blipFill>
                <a:blip r:embed="rId6"/>
                <a:stretch>
                  <a:fillRect l="-1157" t="-8029" r="-123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4DFA0A-42CE-44A5-8830-ACF719EA7D60}"/>
                  </a:ext>
                </a:extLst>
              </p:cNvPr>
              <p:cNvSpPr txBox="1"/>
              <p:nvPr/>
            </p:nvSpPr>
            <p:spPr>
              <a:xfrm>
                <a:off x="1485620" y="1094959"/>
                <a:ext cx="68610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考虑关于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，并设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是它的最优解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4DFA0A-42CE-44A5-8830-ACF719EA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20" y="1094959"/>
                <a:ext cx="6861082" cy="830997"/>
              </a:xfrm>
              <a:prstGeom prst="rect">
                <a:avLst/>
              </a:prstGeom>
              <a:blipFill>
                <a:blip r:embed="rId7"/>
                <a:stretch>
                  <a:fillRect l="-1422" t="-8088" r="-133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4C2038-B6E9-48CE-A53C-EDF46A4BC304}"/>
                  </a:ext>
                </a:extLst>
              </p:cNvPr>
              <p:cNvSpPr txBox="1"/>
              <p:nvPr/>
            </p:nvSpPr>
            <p:spPr>
              <a:xfrm>
                <a:off x="703832" y="1925956"/>
                <a:ext cx="5243624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4C2038-B6E9-48CE-A53C-EDF46A4BC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32" y="1925956"/>
                <a:ext cx="5243624" cy="640625"/>
              </a:xfrm>
              <a:prstGeom prst="rect">
                <a:avLst/>
              </a:prstGeom>
              <a:blipFill>
                <a:blip r:embed="rId8"/>
                <a:stretch>
                  <a:fillRect l="-1742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DAEA7FE-FFFD-44D7-9366-5ECB2B9E0B86}"/>
              </a:ext>
            </a:extLst>
          </p:cNvPr>
          <p:cNvSpPr txBox="1"/>
          <p:nvPr/>
        </p:nvSpPr>
        <p:spPr>
          <a:xfrm>
            <a:off x="714849" y="2533363"/>
            <a:ext cx="269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存在两种情况：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F474BA-43D2-4085-A426-5D45CF7BA010}"/>
                  </a:ext>
                </a:extLst>
              </p:cNvPr>
              <p:cNvSpPr txBox="1"/>
              <p:nvPr/>
            </p:nvSpPr>
            <p:spPr>
              <a:xfrm>
                <a:off x="371546" y="238161"/>
                <a:ext cx="84203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集合精确覆盖问题的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sz="4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</a:t>
                </a:r>
                <a:r>
                  <a:rPr lang="zh-CN" altLang="en-US" sz="4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表述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F474BA-43D2-4085-A426-5D45CF7B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6" y="238161"/>
                <a:ext cx="8420348" cy="707886"/>
              </a:xfrm>
              <a:prstGeom prst="rect">
                <a:avLst/>
              </a:prstGeom>
              <a:blipFill>
                <a:blip r:embed="rId9"/>
                <a:stretch>
                  <a:fillRect l="-797" t="-19828" r="-869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6428F7-4E25-46C9-B7C5-02976E6A300C}"/>
                  </a:ext>
                </a:extLst>
              </p:cNvPr>
              <p:cNvSpPr/>
              <p:nvPr/>
            </p:nvSpPr>
            <p:spPr>
              <a:xfrm>
                <a:off x="806835" y="4199081"/>
                <a:ext cx="7718732" cy="95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反证法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：若存在精确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覆盖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，它将满足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    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这与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的最优性相矛盾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6428F7-4E25-46C9-B7C5-02976E6A3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5" y="4199081"/>
                <a:ext cx="7718732" cy="955774"/>
              </a:xfrm>
              <a:prstGeom prst="rect">
                <a:avLst/>
              </a:prstGeom>
              <a:blipFill>
                <a:blip r:embed="rId10"/>
                <a:stretch>
                  <a:fillRect l="-1184" t="-3185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69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近似稀疏向量集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486926" y="1160224"/>
                <a:ext cx="828497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将证明对有限类的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，能将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极小化问题松弛成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160224"/>
                <a:ext cx="8284974" cy="461665"/>
              </a:xfrm>
              <a:prstGeom prst="rect">
                <a:avLst/>
              </a:prstGeom>
              <a:blipFill>
                <a:blip r:embed="rId4"/>
                <a:stretch>
                  <a:fillRect l="-1177" t="-14474" r="-29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/>
              <p:nvPr/>
            </p:nvSpPr>
            <p:spPr>
              <a:xfrm>
                <a:off x="581472" y="4370014"/>
                <a:ext cx="621556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的零空间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null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∆∈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∆=0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F6A6CA-5D15-CB57-EE5E-DA79A08E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" y="4370014"/>
                <a:ext cx="6215567" cy="509178"/>
              </a:xfrm>
              <a:prstGeom prst="rect">
                <a:avLst/>
              </a:prstGeom>
              <a:blipFill>
                <a:blip r:embed="rId5"/>
                <a:stretch>
                  <a:fillRect t="-9639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7318DB-9D86-4419-B330-46AB03EAC7EA}"/>
              </a:ext>
            </a:extLst>
          </p:cNvPr>
          <p:cNvGrpSpPr/>
          <p:nvPr/>
        </p:nvGrpSpPr>
        <p:grpSpPr>
          <a:xfrm>
            <a:off x="581473" y="1831438"/>
            <a:ext cx="7943468" cy="2362732"/>
            <a:chOff x="581473" y="2189421"/>
            <a:chExt cx="7943468" cy="2362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6CF5C98-3114-D6B2-511F-9CB4434702EF}"/>
                    </a:ext>
                  </a:extLst>
                </p:cNvPr>
                <p:cNvSpPr txBox="1"/>
                <p:nvPr/>
              </p:nvSpPr>
              <p:spPr>
                <a:xfrm>
                  <a:off x="581473" y="3095479"/>
                  <a:ext cx="7899400" cy="46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并且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</m:oMath>
                  </a14:m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在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上的限制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6CF5C98-3114-D6B2-511F-9CB443470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73" y="3095479"/>
                  <a:ext cx="7899400" cy="462434"/>
                </a:xfrm>
                <a:prstGeom prst="rect">
                  <a:avLst/>
                </a:prstGeom>
                <a:blipFill>
                  <a:blip r:embed="rId6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17FB1D3-FA99-5877-A080-AE2837BA28BF}"/>
                    </a:ext>
                  </a:extLst>
                </p:cNvPr>
                <p:cNvSpPr txBox="1"/>
                <p:nvPr/>
              </p:nvSpPr>
              <p:spPr>
                <a:xfrm>
                  <a:off x="625541" y="2189421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29.4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支集为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近似稀疏向量集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17FB1D3-FA99-5877-A080-AE2837BA2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1" y="2189421"/>
                  <a:ext cx="789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36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A7B14ED-8C36-C54D-6D1D-60733BE7A3D6}"/>
                    </a:ext>
                  </a:extLst>
                </p:cNvPr>
                <p:cNvSpPr txBox="1"/>
                <p:nvPr/>
              </p:nvSpPr>
              <p:spPr>
                <a:xfrm>
                  <a:off x="1001935" y="2668640"/>
                  <a:ext cx="7200000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∆∈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A7B14ED-8C36-C54D-6D1D-60733BE7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35" y="2668640"/>
                  <a:ext cx="7200000" cy="5091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B0A794F-D3D9-4C38-1E5B-FFEDCD29F8BD}"/>
                    </a:ext>
                  </a:extLst>
                </p:cNvPr>
                <p:cNvSpPr txBox="1"/>
                <p:nvPr/>
              </p:nvSpPr>
              <p:spPr>
                <a:xfrm>
                  <a:off x="2101148" y="3636005"/>
                  <a:ext cx="3887497" cy="9161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如果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否则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B0A794F-D3D9-4C38-1E5B-FFEDCD29F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148" y="3636005"/>
                  <a:ext cx="3887497" cy="9161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6A6177-85E6-4C8B-ACFB-FA1128F11C37}"/>
                  </a:ext>
                </a:extLst>
              </p:cNvPr>
              <p:cNvSpPr txBox="1"/>
              <p:nvPr/>
            </p:nvSpPr>
            <p:spPr>
              <a:xfrm>
                <a:off x="5699908" y="3205942"/>
                <a:ext cx="3207366" cy="120032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质量被指标集合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中的分量的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质量控制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6A6177-85E6-4C8B-ACFB-FA1128F11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908" y="3205942"/>
                <a:ext cx="3207366" cy="1200329"/>
              </a:xfrm>
              <a:prstGeom prst="rect">
                <a:avLst/>
              </a:prstGeom>
              <a:blipFill>
                <a:blip r:embed="rId10"/>
                <a:stretch>
                  <a:fillRect l="-2852" t="-5584" r="-3042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60FC8FE-7644-4A17-98CC-1FADFCD57DBD}"/>
                  </a:ext>
                </a:extLst>
              </p:cNvPr>
              <p:cNvSpPr txBox="1"/>
              <p:nvPr/>
            </p:nvSpPr>
            <p:spPr>
              <a:xfrm>
                <a:off x="791891" y="5948055"/>
                <a:ext cx="78104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也是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60FC8FE-7644-4A17-98CC-1FADFCD5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91" y="5948055"/>
                <a:ext cx="7810417" cy="461665"/>
              </a:xfrm>
              <a:prstGeom prst="rect">
                <a:avLst/>
              </a:prstGeom>
              <a:blipFill>
                <a:blip r:embed="rId11"/>
                <a:stretch>
                  <a:fillRect l="-23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77CE486-8BF4-4250-9D96-5BDFDF4B34B8}"/>
              </a:ext>
            </a:extLst>
          </p:cNvPr>
          <p:cNvSpPr txBox="1"/>
          <p:nvPr/>
        </p:nvSpPr>
        <p:spPr>
          <a:xfrm>
            <a:off x="703579" y="4903723"/>
            <a:ext cx="644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零空间在估计问题中是“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坏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”向量的集合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28E7AA8-A21A-43AD-9B44-29C4D9A7BC6E}"/>
                  </a:ext>
                </a:extLst>
              </p:cNvPr>
              <p:cNvSpPr/>
              <p:nvPr/>
            </p:nvSpPr>
            <p:spPr>
              <a:xfrm>
                <a:off x="703580" y="5368231"/>
                <a:ext cx="60934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∆∈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null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由于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28E7AA8-A21A-43AD-9B44-29C4D9A7B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0" y="5368231"/>
                <a:ext cx="6093460" cy="461665"/>
              </a:xfrm>
              <a:prstGeom prst="rect">
                <a:avLst/>
              </a:prstGeom>
              <a:blipFill>
                <a:blip r:embed="rId12"/>
                <a:stretch>
                  <a:fillRect l="-150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55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53960C-DAEF-4994-9296-E98BC1303FE5}"/>
                  </a:ext>
                </a:extLst>
              </p:cNvPr>
              <p:cNvSpPr txBox="1"/>
              <p:nvPr/>
            </p:nvSpPr>
            <p:spPr>
              <a:xfrm>
                <a:off x="751250" y="5293948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差向量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由定义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都满足约束条件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53960C-DAEF-4994-9296-E98BC1303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0" y="5293948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157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BDD90AE-FF8B-72FA-9CCE-93BEA04E6E34}"/>
              </a:ext>
            </a:extLst>
          </p:cNvPr>
          <p:cNvSpPr txBox="1"/>
          <p:nvPr/>
        </p:nvSpPr>
        <p:spPr>
          <a:xfrm>
            <a:off x="638502" y="1137662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专注于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零空间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所关心稀疏向量集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交集是零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的那些矩阵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025501-A54C-AE84-BEF7-8E0E5AED9F3F}"/>
                  </a:ext>
                </a:extLst>
              </p:cNvPr>
              <p:cNvSpPr txBox="1"/>
              <p:nvPr/>
            </p:nvSpPr>
            <p:spPr>
              <a:xfrm>
                <a:off x="683217" y="1728887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29.5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关于支集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受限零空间性质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(restricted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nullspace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property, RNP)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null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={0}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025501-A54C-AE84-BEF7-8E0E5AED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7" y="1728887"/>
                <a:ext cx="7899400" cy="1200329"/>
              </a:xfrm>
              <a:prstGeom prst="rect">
                <a:avLst/>
              </a:prstGeom>
              <a:blipFill>
                <a:blip r:embed="rId5"/>
                <a:stretch>
                  <a:fillRect l="-1157" t="-5584" r="-123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/>
              <p:nvPr/>
            </p:nvSpPr>
            <p:spPr>
              <a:xfrm>
                <a:off x="683217" y="2965021"/>
                <a:ext cx="789940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29.6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(29.2)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的支集为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，并且矩阵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关于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满足受限零空间性质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7" y="2965021"/>
                <a:ext cx="7899400" cy="1206869"/>
              </a:xfrm>
              <a:prstGeom prst="rect">
                <a:avLst/>
              </a:prstGeom>
              <a:blipFill>
                <a:blip r:embed="rId6"/>
                <a:stretch>
                  <a:fillRect l="-1157" t="-5051" r="-123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248880B6-0807-4DA5-850C-B528440099F0}"/>
              </a:ext>
            </a:extLst>
          </p:cNvPr>
          <p:cNvGrpSpPr/>
          <p:nvPr/>
        </p:nvGrpSpPr>
        <p:grpSpPr>
          <a:xfrm>
            <a:off x="988202" y="4205403"/>
            <a:ext cx="7393800" cy="803553"/>
            <a:chOff x="988202" y="4249473"/>
            <a:chExt cx="7393800" cy="803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F1022FB-CBCF-3A8C-B67B-3BC9BB843C05}"/>
                    </a:ext>
                  </a:extLst>
                </p:cNvPr>
                <p:cNvSpPr txBox="1"/>
                <p:nvPr/>
              </p:nvSpPr>
              <p:spPr>
                <a:xfrm>
                  <a:off x="988202" y="4249473"/>
                  <a:ext cx="7200000" cy="803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F1022FB-CBCF-3A8C-B67B-3BC9BB84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202" y="4249473"/>
                  <a:ext cx="7200000" cy="8035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FC48579-EFDD-DB20-BB9C-7C7E26592E09}"/>
                    </a:ext>
                  </a:extLst>
                </p:cNvPr>
                <p:cNvSpPr txBox="1"/>
                <p:nvPr/>
              </p:nvSpPr>
              <p:spPr>
                <a:xfrm>
                  <a:off x="7281335" y="4269237"/>
                  <a:ext cx="11006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.3)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FC48579-EFDD-DB20-BB9C-7C7E26592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335" y="4269237"/>
                  <a:ext cx="110066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31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4B8303-D3F3-0C92-5508-7119355B7B0E}"/>
                  </a:ext>
                </a:extLst>
              </p:cNvPr>
              <p:cNvSpPr txBox="1"/>
              <p:nvPr/>
            </p:nvSpPr>
            <p:spPr>
              <a:xfrm>
                <a:off x="751250" y="481428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4B8303-D3F3-0C92-5508-7119355B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0" y="4814289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17120D7C-1E86-43C2-B0EF-D8153881EB57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受限零空间性质与凸松驰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A91175-8372-4464-A166-C11316E25FA5}"/>
                  </a:ext>
                </a:extLst>
              </p:cNvPr>
              <p:cNvSpPr txBox="1"/>
              <p:nvPr/>
            </p:nvSpPr>
            <p:spPr>
              <a:xfrm>
                <a:off x="3991283" y="6130367"/>
                <a:ext cx="3029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这蕴含着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∆∈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null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A91175-8372-4464-A166-C11316E2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283" y="6130367"/>
                <a:ext cx="3029264" cy="461665"/>
              </a:xfrm>
              <a:prstGeom prst="rect">
                <a:avLst/>
              </a:prstGeom>
              <a:blipFill>
                <a:blip r:embed="rId10"/>
                <a:stretch>
                  <a:fillRect l="-321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C4F6B63-EB94-4E2A-ACC2-299A4A6A6FEC}"/>
                  </a:ext>
                </a:extLst>
              </p:cNvPr>
              <p:cNvSpPr txBox="1"/>
              <p:nvPr/>
            </p:nvSpPr>
            <p:spPr>
              <a:xfrm>
                <a:off x="660499" y="6139170"/>
                <a:ext cx="34409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∆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C4F6B63-EB94-4E2A-ACC2-299A4A6A6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9" y="6139170"/>
                <a:ext cx="3440952" cy="461665"/>
              </a:xfrm>
              <a:prstGeom prst="rect">
                <a:avLst/>
              </a:prstGeom>
              <a:blipFill>
                <a:blip r:embed="rId11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782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5" grpId="0"/>
      <p:bldP spid="12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BDD90AE-FF8B-72FA-9CCE-93BEA04E6E34}"/>
              </a:ext>
            </a:extLst>
          </p:cNvPr>
          <p:cNvSpPr txBox="1"/>
          <p:nvPr/>
        </p:nvSpPr>
        <p:spPr>
          <a:xfrm>
            <a:off x="619047" y="1160874"/>
            <a:ext cx="192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/>
              <p:nvPr/>
            </p:nvSpPr>
            <p:spPr>
              <a:xfrm>
                <a:off x="1921093" y="1180246"/>
                <a:ext cx="7035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欲证明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那么由受限零空间性质将有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BCF532-ABB0-A3FA-19C0-9E151477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93" y="1180246"/>
                <a:ext cx="7035619" cy="461665"/>
              </a:xfrm>
              <a:prstGeom prst="rect">
                <a:avLst/>
              </a:prstGeom>
              <a:blipFill>
                <a:blip r:embed="rId4"/>
                <a:stretch>
                  <a:fillRect l="-130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0677C54-405D-4DC8-904F-2D80C0EEB113}"/>
              </a:ext>
            </a:extLst>
          </p:cNvPr>
          <p:cNvGrpSpPr/>
          <p:nvPr/>
        </p:nvGrpSpPr>
        <p:grpSpPr>
          <a:xfrm>
            <a:off x="619046" y="2654959"/>
            <a:ext cx="7899400" cy="839700"/>
            <a:chOff x="619046" y="2985465"/>
            <a:chExt cx="7899400" cy="839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F1022FB-CBCF-3A8C-B67B-3BC9BB843C05}"/>
                    </a:ext>
                  </a:extLst>
                </p:cNvPr>
                <p:cNvSpPr txBox="1"/>
                <p:nvPr/>
              </p:nvSpPr>
              <p:spPr>
                <a:xfrm>
                  <a:off x="729558" y="3363500"/>
                  <a:ext cx="45233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F1022FB-CBCF-3A8C-B67B-3BC9BB84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58" y="3363500"/>
                  <a:ext cx="452337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2667"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4B8303-D3F3-0C92-5508-7119355B7B0E}"/>
                </a:ext>
              </a:extLst>
            </p:cNvPr>
            <p:cNvSpPr txBox="1"/>
            <p:nvPr/>
          </p:nvSpPr>
          <p:spPr>
            <a:xfrm>
              <a:off x="619046" y="2985465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那么有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E2E2C4-F4E5-A3F5-B513-1997BFD693D3}"/>
                  </a:ext>
                </a:extLst>
              </p:cNvPr>
              <p:cNvSpPr txBox="1"/>
              <p:nvPr/>
            </p:nvSpPr>
            <p:spPr>
              <a:xfrm>
                <a:off x="697131" y="3617865"/>
                <a:ext cx="49513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E2E2C4-F4E5-A3F5-B513-1997BFD6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1" y="3617865"/>
                <a:ext cx="495139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0A6C9D-BB49-81DB-F4C1-D3B041514C50}"/>
                  </a:ext>
                </a:extLst>
              </p:cNvPr>
              <p:cNvSpPr txBox="1"/>
              <p:nvPr/>
            </p:nvSpPr>
            <p:spPr>
              <a:xfrm>
                <a:off x="1977022" y="5151505"/>
                <a:ext cx="4036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0A6C9D-BB49-81DB-F4C1-D3B04151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22" y="5151505"/>
                <a:ext cx="403699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4C27499-AA5C-4226-AB30-0C78ACFDA324}"/>
              </a:ext>
            </a:extLst>
          </p:cNvPr>
          <p:cNvGrpSpPr/>
          <p:nvPr/>
        </p:nvGrpSpPr>
        <p:grpSpPr>
          <a:xfrm>
            <a:off x="1667359" y="4091278"/>
            <a:ext cx="7162796" cy="876390"/>
            <a:chOff x="1744478" y="4300601"/>
            <a:chExt cx="6874232" cy="87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6F6E2F0-9322-2072-DB0F-95FA932D5D6B}"/>
                    </a:ext>
                  </a:extLst>
                </p:cNvPr>
                <p:cNvSpPr txBox="1"/>
                <p:nvPr/>
              </p:nvSpPr>
              <p:spPr>
                <a:xfrm>
                  <a:off x="1744478" y="4300601"/>
                  <a:ext cx="4656319" cy="557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6F6E2F0-9322-2072-DB0F-95FA932D5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478" y="4300601"/>
                  <a:ext cx="4656319" cy="5572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06B7DE6-0DA8-9BF5-597F-A84ACAF3EEFF}"/>
                    </a:ext>
                  </a:extLst>
                </p:cNvPr>
                <p:cNvSpPr txBox="1"/>
                <p:nvPr/>
              </p:nvSpPr>
              <p:spPr>
                <a:xfrm>
                  <a:off x="6154106" y="4345994"/>
                  <a:ext cx="24646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通过拆分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范数 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06B7DE6-0DA8-9BF5-597F-A84ACAF3E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106" y="4345994"/>
                  <a:ext cx="2464604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3555" t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D572FA-3ACD-444B-824C-673A36423D5E}"/>
              </a:ext>
            </a:extLst>
          </p:cNvPr>
          <p:cNvGrpSpPr/>
          <p:nvPr/>
        </p:nvGrpSpPr>
        <p:grpSpPr>
          <a:xfrm>
            <a:off x="1552542" y="4646380"/>
            <a:ext cx="6995088" cy="479142"/>
            <a:chOff x="1552542" y="4822652"/>
            <a:chExt cx="6995088" cy="479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87ABE7B-4A69-CBDF-B81B-7ACA3B1EB4F4}"/>
                    </a:ext>
                  </a:extLst>
                </p:cNvPr>
                <p:cNvSpPr txBox="1"/>
                <p:nvPr/>
              </p:nvSpPr>
              <p:spPr>
                <a:xfrm>
                  <a:off x="1552542" y="4822652"/>
                  <a:ext cx="43871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87ABE7B-4A69-CBDF-B81B-7ACA3B1EB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542" y="4822652"/>
                  <a:ext cx="4387187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6997075-6B47-E82A-E8F6-9958BB541A19}"/>
                    </a:ext>
                  </a:extLst>
                </p:cNvPr>
                <p:cNvSpPr txBox="1"/>
                <p:nvPr/>
              </p:nvSpPr>
              <p:spPr>
                <a:xfrm>
                  <a:off x="5508434" y="4840129"/>
                  <a:ext cx="30391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支集的假设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6997075-6B47-E82A-E8F6-9958BB541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434" y="4840129"/>
                  <a:ext cx="303919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213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/>
              <p:nvPr/>
            </p:nvSpPr>
            <p:spPr>
              <a:xfrm>
                <a:off x="625529" y="5656162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这蕴含着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9" y="5656162"/>
                <a:ext cx="7899400" cy="461665"/>
              </a:xfrm>
              <a:prstGeom prst="rect">
                <a:avLst/>
              </a:prstGeom>
              <a:blipFill>
                <a:blip r:embed="rId12"/>
                <a:stretch>
                  <a:fillRect l="-123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9A8D871-03AB-46E4-B5D0-547E163EAB6D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受限零空间性质与凸松驰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5E13D2-81C6-44AA-BCA7-FCC23070E14D}"/>
              </a:ext>
            </a:extLst>
          </p:cNvPr>
          <p:cNvGrpSpPr/>
          <p:nvPr/>
        </p:nvGrpSpPr>
        <p:grpSpPr>
          <a:xfrm>
            <a:off x="625529" y="1774027"/>
            <a:ext cx="7899400" cy="830331"/>
            <a:chOff x="625529" y="2258769"/>
            <a:chExt cx="7899400" cy="830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/>
                <p:nvPr/>
              </p:nvSpPr>
              <p:spPr>
                <a:xfrm>
                  <a:off x="1014900" y="2627435"/>
                  <a:ext cx="7200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00" y="2627435"/>
                  <a:ext cx="7200000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2632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E5D46CE-5C3B-4026-8A6B-FBD26F684D54}"/>
                    </a:ext>
                  </a:extLst>
                </p:cNvPr>
                <p:cNvSpPr txBox="1"/>
                <p:nvPr/>
              </p:nvSpPr>
              <p:spPr>
                <a:xfrm>
                  <a:off x="625529" y="2258769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首先，由于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是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(29.3)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的最优解，从而有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E5D46CE-5C3B-4026-8A6B-FBD26F68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29" y="2258769"/>
                  <a:ext cx="7899400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36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917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BCF532-ABB0-A3FA-19C0-9E151477DEED}"/>
              </a:ext>
            </a:extLst>
          </p:cNvPr>
          <p:cNvSpPr txBox="1"/>
          <p:nvPr/>
        </p:nvSpPr>
        <p:spPr>
          <a:xfrm>
            <a:off x="753335" y="1101004"/>
            <a:ext cx="622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问题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：哪些矩阵满足受限零空间性质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(RNP)?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1EA065-57DC-4F76-81AD-5FBDC522CB3C}"/>
              </a:ext>
            </a:extLst>
          </p:cNvPr>
          <p:cNvGrpSpPr/>
          <p:nvPr/>
        </p:nvGrpSpPr>
        <p:grpSpPr>
          <a:xfrm>
            <a:off x="550342" y="1773924"/>
            <a:ext cx="8337584" cy="1267079"/>
            <a:chOff x="753336" y="2283092"/>
            <a:chExt cx="7899400" cy="1267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64B8303-D3F3-0C92-5508-7119355B7B0E}"/>
                    </a:ext>
                  </a:extLst>
                </p:cNvPr>
                <p:cNvSpPr txBox="1"/>
                <p:nvPr/>
              </p:nvSpPr>
              <p:spPr>
                <a:xfrm>
                  <a:off x="753336" y="2283092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29.7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称矩阵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享有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受限等距性质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(Restricted isometry property, RIP)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如果对任何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稀疏向量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64B8303-D3F3-0C92-5508-7119355B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36" y="2283092"/>
                  <a:ext cx="789940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096" t="-8088" r="-1170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/>
                <p:nvPr/>
              </p:nvSpPr>
              <p:spPr>
                <a:xfrm>
                  <a:off x="1097100" y="3083505"/>
                  <a:ext cx="7200000" cy="466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00" y="3083505"/>
                  <a:ext cx="7200000" cy="466666"/>
                </a:xfrm>
                <a:prstGeom prst="rect">
                  <a:avLst/>
                </a:prstGeom>
                <a:blipFill>
                  <a:blip r:embed="rId5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/>
              <p:nvPr/>
            </p:nvSpPr>
            <p:spPr>
              <a:xfrm>
                <a:off x="594410" y="3165835"/>
                <a:ext cx="49691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直观上，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像等距算子那样作用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真正的等距算子满足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5A8D9B6-134B-D046-A652-158F5DAE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0" y="3165835"/>
                <a:ext cx="4969108" cy="830997"/>
              </a:xfrm>
              <a:prstGeom prst="rect">
                <a:avLst/>
              </a:prstGeom>
              <a:blipFill>
                <a:blip r:embed="rId6"/>
                <a:stretch>
                  <a:fillRect l="-1963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43ACBD5-E392-4262-84AC-87E9A6D04080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FBDCB-0F5B-4C9E-A5DA-C990CA8948CE}"/>
              </a:ext>
            </a:extLst>
          </p:cNvPr>
          <p:cNvSpPr txBox="1"/>
          <p:nvPr/>
        </p:nvSpPr>
        <p:spPr>
          <a:xfrm>
            <a:off x="622300" y="4188026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很有用，由于它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50D34C-1860-4AC7-9655-6608EF75C4C8}"/>
                  </a:ext>
                </a:extLst>
              </p:cNvPr>
              <p:cNvSpPr txBox="1"/>
              <p:nvPr/>
            </p:nvSpPr>
            <p:spPr>
              <a:xfrm>
                <a:off x="747400" y="473474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蕴含着不能将两个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稀疏向量之差映射到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50D34C-1860-4AC7-9655-6608EF7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0" y="4734748"/>
                <a:ext cx="7899400" cy="461665"/>
              </a:xfrm>
              <a:prstGeom prst="rect">
                <a:avLst/>
              </a:prstGeom>
              <a:blipFill>
                <a:blip r:embed="rId7"/>
                <a:stretch>
                  <a:fillRect l="-108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FA7EA04-D669-4BD9-BF6C-CCE283FF585E}"/>
              </a:ext>
            </a:extLst>
          </p:cNvPr>
          <p:cNvSpPr txBox="1"/>
          <p:nvPr/>
        </p:nvSpPr>
        <p:spPr>
          <a:xfrm>
            <a:off x="747400" y="534910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也蕴含着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9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96D832C-2012-44F6-8F9D-EA43EF67EC85}"/>
              </a:ext>
            </a:extLst>
          </p:cNvPr>
          <p:cNvGrpSpPr/>
          <p:nvPr/>
        </p:nvGrpSpPr>
        <p:grpSpPr>
          <a:xfrm>
            <a:off x="608167" y="1658988"/>
            <a:ext cx="7943468" cy="2146970"/>
            <a:chOff x="608167" y="1658988"/>
            <a:chExt cx="7943468" cy="21469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1BCF532-ABB0-A3FA-19C0-9E151477DEED}"/>
                    </a:ext>
                  </a:extLst>
                </p:cNvPr>
                <p:cNvSpPr txBox="1"/>
                <p:nvPr/>
              </p:nvSpPr>
              <p:spPr>
                <a:xfrm>
                  <a:off x="652235" y="1658988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引理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29.8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享有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-RIP,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那么对于所有基数为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的指标子集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1BCF532-ABB0-A3FA-19C0-9E151477D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35" y="1658988"/>
                  <a:ext cx="789940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235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64B8303-D3F3-0C92-5508-7119355B7B0E}"/>
                    </a:ext>
                  </a:extLst>
                </p:cNvPr>
                <p:cNvSpPr txBox="1"/>
                <p:nvPr/>
              </p:nvSpPr>
              <p:spPr>
                <a:xfrm>
                  <a:off x="608167" y="2974961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是将矩阵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的列置为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得到的矩阵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是将单位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的对角线元素置为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得到的矩阵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64B8303-D3F3-0C92-5508-7119355B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7" y="2974961"/>
                  <a:ext cx="7899400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235" t="-8088" r="-1157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/>
                <p:nvPr/>
              </p:nvSpPr>
              <p:spPr>
                <a:xfrm>
                  <a:off x="792875" y="2417693"/>
                  <a:ext cx="7200000" cy="557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83AE3D1-655B-309D-6AD8-07482A64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75" y="2417693"/>
                  <a:ext cx="7200000" cy="5572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A8D9B6-134B-D046-A652-158F5DAEF392}"/>
              </a:ext>
            </a:extLst>
          </p:cNvPr>
          <p:cNvSpPr txBox="1"/>
          <p:nvPr/>
        </p:nvSpPr>
        <p:spPr>
          <a:xfrm>
            <a:off x="652235" y="108138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蕴含着受限零空间性质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这需要如下重要引理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0E0DB8-A2E8-456F-9F82-4D1C689AC3B2}"/>
                  </a:ext>
                </a:extLst>
              </p:cNvPr>
              <p:cNvSpPr txBox="1"/>
              <p:nvPr/>
            </p:nvSpPr>
            <p:spPr>
              <a:xfrm>
                <a:off x="638502" y="4099673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29.9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享有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-RIP,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那么对于所有基数满足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均享有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RNP.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0E0DB8-A2E8-456F-9F82-4D1C689A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2" y="4099673"/>
                <a:ext cx="7899400" cy="830997"/>
              </a:xfrm>
              <a:prstGeom prst="rect">
                <a:avLst/>
              </a:prstGeom>
              <a:blipFill>
                <a:blip r:embed="rId7"/>
                <a:stretch>
                  <a:fillRect l="-1235" t="-8088" r="-115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FCAC417-4776-4164-A9A2-1BAFDB75D5D7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受限等距性质与受限零空间性质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0DC80E-F62C-478E-8428-C995D91D3F95}"/>
                  </a:ext>
                </a:extLst>
              </p:cNvPr>
              <p:cNvSpPr txBox="1"/>
              <p:nvPr/>
            </p:nvSpPr>
            <p:spPr>
              <a:xfrm>
                <a:off x="608167" y="5176296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null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是任意非零向量，则必须针对任意满足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的指标子集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0DC80E-F62C-478E-8428-C995D91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7" y="5176296"/>
                <a:ext cx="7899400" cy="830997"/>
              </a:xfrm>
              <a:prstGeom prst="rect">
                <a:avLst/>
              </a:prstGeom>
              <a:blipFill>
                <a:blip r:embed="rId8"/>
                <a:stretch>
                  <a:fillRect l="-1235" t="-8088" r="-1157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363A05-3031-4324-951C-811CC333534D}"/>
                  </a:ext>
                </a:extLst>
              </p:cNvPr>
              <p:cNvSpPr txBox="1"/>
              <p:nvPr/>
            </p:nvSpPr>
            <p:spPr>
              <a:xfrm>
                <a:off x="4392875" y="5554372"/>
                <a:ext cx="158702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363A05-3031-4324-951C-811CC333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75" y="5554372"/>
                <a:ext cx="1587029" cy="430887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24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1|39.5|51.4|8.1|1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42.9|56.8|2.7|10.6|8.6|39.2|0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7.7|8.5|60|25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|11.3|6.3|12.6|72.7|92.3|3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4.5|2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.1|32.4|4.3|6.8|1.2|2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67.2|61.3|358.5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27|21.4|108.2|5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1.1|45.4|2.7|32|7.8|4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|103.3|30.6|13.2|7.3|1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44.3|108.8|2.7|21.7|45.3|5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3.7|57.2|17.6|16|13.8|1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51|12.2|3.7|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34453</TotalTime>
  <Words>2178</Words>
  <Application>Microsoft Office PowerPoint</Application>
  <PresentationFormat>全屏显示(4:3)</PresentationFormat>
  <Paragraphs>206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4470</cp:revision>
  <cp:lastPrinted>2023-12-04T07:28:51Z</cp:lastPrinted>
  <dcterms:created xsi:type="dcterms:W3CDTF">1997-11-08T17:22:06Z</dcterms:created>
  <dcterms:modified xsi:type="dcterms:W3CDTF">2023-12-07T12:58:23Z</dcterms:modified>
</cp:coreProperties>
</file>