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4"/>
  </p:notesMasterIdLst>
  <p:handoutMasterIdLst>
    <p:handoutMasterId r:id="rId15"/>
  </p:handoutMasterIdLst>
  <p:sldIdLst>
    <p:sldId id="696" r:id="rId2"/>
    <p:sldId id="684" r:id="rId3"/>
    <p:sldId id="698" r:id="rId4"/>
    <p:sldId id="697" r:id="rId5"/>
    <p:sldId id="686" r:id="rId6"/>
    <p:sldId id="685" r:id="rId7"/>
    <p:sldId id="695" r:id="rId8"/>
    <p:sldId id="652" r:id="rId9"/>
    <p:sldId id="683" r:id="rId10"/>
    <p:sldId id="657" r:id="rId11"/>
    <p:sldId id="658" r:id="rId12"/>
    <p:sldId id="667" r:id="rId13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7030A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848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90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板书重要事实和引理</a:t>
            </a:r>
            <a:r>
              <a:rPr lang="en-US" altLang="zh-CN" dirty="0"/>
              <a:t>2.2</a:t>
            </a:r>
            <a:r>
              <a:rPr lang="zh-CN" altLang="en-US" dirty="0"/>
              <a:t>，便于后面证明需要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020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Diam Omega=max{||x-y||:</a:t>
            </a:r>
            <a:r>
              <a:rPr lang="en-US" altLang="zh-CN" dirty="0" err="1"/>
              <a:t>x,y</a:t>
            </a:r>
            <a:r>
              <a:rPr lang="en-US" altLang="zh-CN" dirty="0"/>
              <a:t>\in Omega}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703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95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33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432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243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Delta_t</a:t>
            </a:r>
            <a:r>
              <a:rPr lang="zh-CN" altLang="en-US" dirty="0"/>
              <a:t>关于</a:t>
            </a:r>
            <a:r>
              <a:rPr lang="en-US" altLang="zh-CN" dirty="0"/>
              <a:t>t</a:t>
            </a:r>
            <a:r>
              <a:rPr lang="zh-CN" altLang="en-US" dirty="0"/>
              <a:t>递减；求解递推不等式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614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18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3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361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+mn-cs"/>
              </a:rPr>
              <a:t>直觉上，利普希茨连续函数限制了函数改变的速度，符合利普希茨条件的函数的斜率，必小于一个称为利普希茨常数的实数（该常数依函数而定）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96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2663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梯度法：梯度法与投影次梯度法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最优化方法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81.png"/><Relationship Id="rId4" Type="http://schemas.openxmlformats.org/officeDocument/2006/relationships/image" Target="../media/image50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53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60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570.png"/><Relationship Id="rId11" Type="http://schemas.openxmlformats.org/officeDocument/2006/relationships/image" Target="../media/image340.png"/><Relationship Id="rId5" Type="http://schemas.openxmlformats.org/officeDocument/2006/relationships/image" Target="../media/image530.png"/><Relationship Id="rId10" Type="http://schemas.openxmlformats.org/officeDocument/2006/relationships/image" Target="../media/image59.png"/><Relationship Id="rId4" Type="http://schemas.openxmlformats.org/officeDocument/2006/relationships/image" Target="../media/image301.png"/><Relationship Id="rId9" Type="http://schemas.openxmlformats.org/officeDocument/2006/relationships/image" Target="../media/image57.png"/><Relationship Id="rId14" Type="http://schemas.openxmlformats.org/officeDocument/2006/relationships/image" Target="../media/image6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81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25.png"/><Relationship Id="rId4" Type="http://schemas.openxmlformats.org/officeDocument/2006/relationships/image" Target="../media/image510.png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31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20.png"/><Relationship Id="rId11" Type="http://schemas.openxmlformats.org/officeDocument/2006/relationships/image" Target="../media/image380.png"/><Relationship Id="rId5" Type="http://schemas.openxmlformats.org/officeDocument/2006/relationships/image" Target="../media/image37.png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11.png"/><Relationship Id="rId11" Type="http://schemas.openxmlformats.org/officeDocument/2006/relationships/image" Target="../media/image44.png"/><Relationship Id="rId5" Type="http://schemas.openxmlformats.org/officeDocument/2006/relationships/image" Target="../media/image210.png"/><Relationship Id="rId10" Type="http://schemas.openxmlformats.org/officeDocument/2006/relationships/image" Target="../media/image401.png"/><Relationship Id="rId4" Type="http://schemas.openxmlformats.org/officeDocument/2006/relationships/image" Target="../media/image110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00.png"/><Relationship Id="rId5" Type="http://schemas.openxmlformats.org/officeDocument/2006/relationships/image" Target="../media/image440.png"/><Relationship Id="rId10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306972-2EB0-495D-B1BA-FB58719692A9}"/>
              </a:ext>
            </a:extLst>
          </p:cNvPr>
          <p:cNvSpPr txBox="1"/>
          <p:nvPr/>
        </p:nvSpPr>
        <p:spPr>
          <a:xfrm>
            <a:off x="2423708" y="616942"/>
            <a:ext cx="46601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梯度法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endParaRPr lang="en-US" altLang="zh-CN" sz="4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投影次梯度法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446A81-3BDE-4F11-AEC7-4B91762769F4}"/>
                  </a:ext>
                </a:extLst>
              </p:cNvPr>
              <p:cNvSpPr txBox="1"/>
              <p:nvPr/>
            </p:nvSpPr>
            <p:spPr>
              <a:xfrm>
                <a:off x="1333041" y="4264043"/>
                <a:ext cx="5949109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: 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梯度下降法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(gradient decent, GD)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5446A81-3BDE-4F11-AEC7-4B9176276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41" y="4264043"/>
                <a:ext cx="5949109" cy="830997"/>
              </a:xfrm>
              <a:prstGeom prst="rect">
                <a:avLst/>
              </a:prstGeom>
              <a:blipFill>
                <a:blip r:embed="rId2"/>
                <a:stretch>
                  <a:fillRect l="-307" t="-8029" b="-9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8E2C12-32E9-4796-8C0F-8FFF97FFE673}"/>
                  </a:ext>
                </a:extLst>
              </p:cNvPr>
              <p:cNvSpPr txBox="1"/>
              <p:nvPr/>
            </p:nvSpPr>
            <p:spPr>
              <a:xfrm>
                <a:off x="1251735" y="5356025"/>
                <a:ext cx="5514463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梯度步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  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投影步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48E2C12-32E9-4796-8C0F-8FFF97FFE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35" y="5356025"/>
                <a:ext cx="5514463" cy="830997"/>
              </a:xfrm>
              <a:prstGeom prst="rect">
                <a:avLst/>
              </a:prstGeom>
              <a:blipFill>
                <a:blip r:embed="rId3"/>
                <a:stretch>
                  <a:fillRect l="-1657" t="-8088" r="-5414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11AF27-0FC7-4F53-A01C-731CAC5F1812}"/>
                  </a:ext>
                </a:extLst>
              </p:cNvPr>
              <p:cNvSpPr txBox="1"/>
              <p:nvPr/>
            </p:nvSpPr>
            <p:spPr>
              <a:xfrm>
                <a:off x="1269126" y="3098308"/>
                <a:ext cx="5594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上极小化凸函数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11AF27-0FC7-4F53-A01C-731CAC5F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26" y="3098308"/>
                <a:ext cx="5594511" cy="461665"/>
              </a:xfrm>
              <a:prstGeom prst="rect">
                <a:avLst/>
              </a:prstGeom>
              <a:blipFill>
                <a:blip r:embed="rId4"/>
                <a:stretch>
                  <a:fillRect l="-163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2FE40A-3687-44EB-8DD1-36A941CED1CA}"/>
                  </a:ext>
                </a:extLst>
              </p:cNvPr>
              <p:cNvSpPr txBox="1"/>
              <p:nvPr/>
            </p:nvSpPr>
            <p:spPr>
              <a:xfrm>
                <a:off x="3930548" y="3542991"/>
                <a:ext cx="1842654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2FE40A-3687-44EB-8DD1-36A941CE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548" y="3542991"/>
                <a:ext cx="1842654" cy="573106"/>
              </a:xfrm>
              <a:prstGeom prst="rect">
                <a:avLst/>
              </a:prstGeom>
              <a:blipFill>
                <a:blip r:embed="rId5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54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9C6A52-2C48-45D6-8B35-693BDB931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679" y="2473002"/>
            <a:ext cx="3522408" cy="3742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投影次梯度下降法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(PSD)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689875" y="1676385"/>
                <a:ext cx="5514463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梯度步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  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投影步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75" y="1676385"/>
                <a:ext cx="5514463" cy="830997"/>
              </a:xfrm>
              <a:prstGeom prst="rect">
                <a:avLst/>
              </a:prstGeom>
              <a:blipFill>
                <a:blip r:embed="rId6"/>
                <a:stretch>
                  <a:fillRect l="-1657" t="-8088" r="-3536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D44CEC1-E86E-4AC5-B650-7650E7D85836}"/>
                  </a:ext>
                </a:extLst>
              </p:cNvPr>
              <p:cNvSpPr txBox="1"/>
              <p:nvPr/>
            </p:nvSpPr>
            <p:spPr>
              <a:xfrm>
                <a:off x="674215" y="1049164"/>
                <a:ext cx="5594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：在凸集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上极小化凸函数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D44CEC1-E86E-4AC5-B650-7650E7D85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15" y="1049164"/>
                <a:ext cx="5594511" cy="461665"/>
              </a:xfrm>
              <a:prstGeom prst="rect">
                <a:avLst/>
              </a:prstGeom>
              <a:blipFill>
                <a:blip r:embed="rId7"/>
                <a:stretch>
                  <a:fillRect l="-174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CB1443-4501-4685-9983-6A03008A8B1A}"/>
                  </a:ext>
                </a:extLst>
              </p:cNvPr>
              <p:cNvSpPr txBox="1"/>
              <p:nvPr/>
            </p:nvSpPr>
            <p:spPr>
              <a:xfrm>
                <a:off x="5946638" y="1021305"/>
                <a:ext cx="1842654" cy="573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CB1443-4501-4685-9983-6A03008A8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638" y="1021305"/>
                <a:ext cx="1842654" cy="573106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05DF89-26B5-491F-A98E-C4C2B8E2873D}"/>
                  </a:ext>
                </a:extLst>
              </p:cNvPr>
              <p:cNvSpPr txBox="1"/>
              <p:nvPr/>
            </p:nvSpPr>
            <p:spPr>
              <a:xfrm>
                <a:off x="674215" y="4159461"/>
                <a:ext cx="55144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dirty="0">
                    <a:solidFill>
                      <a:schemeClr val="tx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2.10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开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凸集，并且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上是凸的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有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605DF89-26B5-491F-A98E-C4C2B8E28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15" y="4159461"/>
                <a:ext cx="5514463" cy="1569660"/>
              </a:xfrm>
              <a:prstGeom prst="rect">
                <a:avLst/>
              </a:prstGeom>
              <a:blipFill>
                <a:blip r:embed="rId9"/>
                <a:stretch>
                  <a:fillRect l="-1770" t="-4264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E8F2B530-90F4-4CEC-82F6-86A282552934}"/>
              </a:ext>
            </a:extLst>
          </p:cNvPr>
          <p:cNvSpPr/>
          <p:nvPr/>
        </p:nvSpPr>
        <p:spPr>
          <a:xfrm>
            <a:off x="689875" y="2871756"/>
            <a:ext cx="1842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FF"/>
                </a:solidFill>
                <a:latin typeface="LCMSSB8"/>
              </a:rPr>
              <a:t>N. Shor, 1967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6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PSD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的复杂性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09371" y="6007603"/>
                <a:ext cx="7797917" cy="466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最优化基本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余弦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定理：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71" y="6007603"/>
                <a:ext cx="7797917" cy="466666"/>
              </a:xfrm>
              <a:prstGeom prst="rect">
                <a:avLst/>
              </a:prstGeom>
              <a:blipFill>
                <a:blip r:embed="rId4"/>
                <a:stretch>
                  <a:fillRect l="-1172" t="-11688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90189" y="3952113"/>
                <a:ext cx="22967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189" y="3952113"/>
                <a:ext cx="2296719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509983" y="4420413"/>
                <a:ext cx="3750129" cy="66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983" y="4420413"/>
                <a:ext cx="3750129" cy="660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439366" y="4942440"/>
                <a:ext cx="6921510" cy="66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366" y="4942440"/>
                <a:ext cx="6921510" cy="66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13482" y="1018167"/>
                <a:ext cx="7797917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;   (ii)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82" y="1018167"/>
                <a:ext cx="7797917" cy="461665"/>
              </a:xfrm>
              <a:prstGeom prst="rect">
                <a:avLst/>
              </a:prstGeom>
              <a:blipFill>
                <a:blip r:embed="rId8"/>
                <a:stretch>
                  <a:fillRect l="-125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13D3AFED-FCBC-4167-A983-AD1AEFBE981A}"/>
              </a:ext>
            </a:extLst>
          </p:cNvPr>
          <p:cNvGrpSpPr/>
          <p:nvPr/>
        </p:nvGrpSpPr>
        <p:grpSpPr>
          <a:xfrm>
            <a:off x="655008" y="1521390"/>
            <a:ext cx="7703602" cy="2472552"/>
            <a:chOff x="655008" y="1521390"/>
            <a:chExt cx="7703602" cy="247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533165" y="3210073"/>
                  <a:ext cx="6077669" cy="783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altLang="zh-CN" sz="20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165" y="3210073"/>
                  <a:ext cx="6077669" cy="78386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2CDE34-9E08-4FF9-A8A2-17B989AD788E}"/>
                    </a:ext>
                  </a:extLst>
                </p:cNvPr>
                <p:cNvSpPr txBox="1"/>
                <p:nvPr/>
              </p:nvSpPr>
              <p:spPr>
                <a:xfrm>
                  <a:off x="655008" y="1521390"/>
                  <a:ext cx="7703602" cy="1748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2.11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可行域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闭凸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集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函数 </a:t>
                  </a:r>
                  <a:r>
                    <a:rPr lang="en-US" altLang="zh-CN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f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包含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开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集上是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Lipschitz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连续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的凸函数，且在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上的极小点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存在，记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的投影次梯度下降法产生的点列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满足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2CDE34-9E08-4FF9-A8A2-17B989AD7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08" y="1521390"/>
                  <a:ext cx="7703602" cy="1748556"/>
                </a:xfrm>
                <a:prstGeom prst="rect">
                  <a:avLst/>
                </a:prstGeom>
                <a:blipFill>
                  <a:blip r:embed="rId10"/>
                  <a:stretch>
                    <a:fillRect l="-1187" t="-3846" r="-1187" b="-62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588800-DBBD-458F-9BBC-9C5DD7D3C16B}"/>
              </a:ext>
            </a:extLst>
          </p:cNvPr>
          <p:cNvGrpSpPr/>
          <p:nvPr/>
        </p:nvGrpSpPr>
        <p:grpSpPr>
          <a:xfrm>
            <a:off x="735873" y="3967565"/>
            <a:ext cx="2983661" cy="473404"/>
            <a:chOff x="735873" y="3967565"/>
            <a:chExt cx="2983661" cy="473404"/>
          </a:xfrm>
        </p:grpSpPr>
        <p:sp>
          <p:nvSpPr>
            <p:cNvPr id="14" name="文本框 13"/>
            <p:cNvSpPr txBox="1"/>
            <p:nvPr/>
          </p:nvSpPr>
          <p:spPr>
            <a:xfrm>
              <a:off x="735873" y="3979304"/>
              <a:ext cx="1094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分析</a:t>
              </a:r>
              <a:endParaRPr lang="en-US" altLang="zh-CN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0AE8B3C-134E-4F22-85F7-16B879E02970}"/>
                    </a:ext>
                  </a:extLst>
                </p:cNvPr>
                <p:cNvSpPr/>
                <p:nvPr/>
              </p:nvSpPr>
              <p:spPr>
                <a:xfrm>
                  <a:off x="1652878" y="3967565"/>
                  <a:ext cx="206665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0AE8B3C-134E-4F22-85F7-16B879E02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878" y="3967565"/>
                  <a:ext cx="2066656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6200F74-3B14-42F3-AA24-38350522C15D}"/>
                  </a:ext>
                </a:extLst>
              </p:cNvPr>
              <p:cNvSpPr/>
              <p:nvPr/>
            </p:nvSpPr>
            <p:spPr>
              <a:xfrm>
                <a:off x="735873" y="4439755"/>
                <a:ext cx="2775568" cy="49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  <m:sup/>
                    </m:sSubSup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6200F74-3B14-42F3-AA24-38350522C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73" y="4439755"/>
                <a:ext cx="2775568" cy="499367"/>
              </a:xfrm>
              <a:prstGeom prst="rect">
                <a:avLst/>
              </a:prstGeom>
              <a:blipFill>
                <a:blip r:embed="rId12"/>
                <a:stretch>
                  <a:fillRect l="-3516" t="-6098"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546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15" grpId="0"/>
      <p:bldP spid="16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PSD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的复杂度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99099" y="945699"/>
                <a:ext cx="824135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由次梯度定义、算法迭代格式、余弦定理、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Lipschitz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和投影的非扩张性，得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9" y="945699"/>
                <a:ext cx="8241351" cy="830997"/>
              </a:xfrm>
              <a:prstGeom prst="rect">
                <a:avLst/>
              </a:prstGeom>
              <a:blipFill>
                <a:blip r:embed="rId4"/>
                <a:stretch>
                  <a:fillRect l="-1109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5537293" y="2695340"/>
                <a:ext cx="3103157" cy="4993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  <m:sup/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93" y="2695340"/>
                <a:ext cx="3103157" cy="499367"/>
              </a:xfrm>
              <a:prstGeom prst="rect">
                <a:avLst/>
              </a:prstGeom>
              <a:blipFill>
                <a:blip r:embed="rId5"/>
                <a:stretch>
                  <a:fillRect l="-2947" t="-6098"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275954" y="2623542"/>
                <a:ext cx="3268331" cy="713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954" y="2623542"/>
                <a:ext cx="3268331" cy="713337"/>
              </a:xfrm>
              <a:prstGeom prst="rect">
                <a:avLst/>
              </a:prstGeom>
              <a:blipFill>
                <a:blip r:embed="rId6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685484" y="3350453"/>
            <a:ext cx="6000850" cy="713337"/>
            <a:chOff x="685484" y="4201446"/>
            <a:chExt cx="6000850" cy="713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/>
                <p:cNvSpPr/>
                <p:nvPr/>
              </p:nvSpPr>
              <p:spPr>
                <a:xfrm>
                  <a:off x="685484" y="4226477"/>
                  <a:ext cx="2956963" cy="6158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4" name="矩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84" y="4226477"/>
                  <a:ext cx="2956963" cy="61587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3371516" y="4201446"/>
                  <a:ext cx="3314818" cy="7133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zh-CN" alt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516" y="4201446"/>
                  <a:ext cx="3314818" cy="71333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353881" y="4147096"/>
                <a:ext cx="2157514" cy="713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81" y="4147096"/>
                <a:ext cx="2157514" cy="7133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386495" y="4848125"/>
                <a:ext cx="1793248" cy="713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495" y="4848125"/>
                <a:ext cx="1793248" cy="7133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375337" y="4573929"/>
                <a:ext cx="3655102" cy="1164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因为当</a:t>
                </a:r>
                <a14:m>
                  <m:oMath xmlns:m="http://schemas.openxmlformats.org/officeDocument/2006/math">
                    <m:r>
                      <a:rPr lang="zh-CN" altLang="en-US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r>
                      <a:rPr lang="en-US" altLang="zh-CN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num>
                      <m:den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  <m:rad>
                          <m:radPr>
                            <m:degHide m:val="on"/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den>
                    </m:f>
                  </m:oMath>
                </a14:m>
                <a:r>
                  <a:rPr lang="zh-CN" altLang="en-US" sz="22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，取最小值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337" y="4573929"/>
                <a:ext cx="3655102" cy="1164293"/>
              </a:xfrm>
              <a:prstGeom prst="rect">
                <a:avLst/>
              </a:prstGeom>
              <a:blipFill>
                <a:blip r:embed="rId11"/>
                <a:stretch>
                  <a:fillRect l="-2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073035" y="5679062"/>
                <a:ext cx="3614131" cy="640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nary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𝑅𝐿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035" y="5679062"/>
                <a:ext cx="3614131" cy="6405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EB328C7-0FBA-4F93-95BC-322ADF6074C1}"/>
                  </a:ext>
                </a:extLst>
              </p:cNvPr>
              <p:cNvSpPr/>
              <p:nvPr/>
            </p:nvSpPr>
            <p:spPr>
              <a:xfrm>
                <a:off x="266980" y="1828006"/>
                <a:ext cx="9019260" cy="848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𝜂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EB328C7-0FBA-4F93-95BC-322ADF607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80" y="1828006"/>
                <a:ext cx="9019260" cy="8487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5CE78248-8450-4126-BA1B-96BF81B3798E}"/>
              </a:ext>
            </a:extLst>
          </p:cNvPr>
          <p:cNvGrpSpPr/>
          <p:nvPr/>
        </p:nvGrpSpPr>
        <p:grpSpPr>
          <a:xfrm>
            <a:off x="878524" y="5675669"/>
            <a:ext cx="4074757" cy="946344"/>
            <a:chOff x="878524" y="5675669"/>
            <a:chExt cx="4074757" cy="9463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7FD09BD3-DD5F-4B2E-9AC0-B7BDAE39462F}"/>
                    </a:ext>
                  </a:extLst>
                </p:cNvPr>
                <p:cNvSpPr/>
                <p:nvPr/>
              </p:nvSpPr>
              <p:spPr>
                <a:xfrm>
                  <a:off x="878524" y="5675669"/>
                  <a:ext cx="3271345" cy="6450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7FD09BD3-DD5F-4B2E-9AC0-B7BDAE3946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524" y="5675669"/>
                  <a:ext cx="3271345" cy="64504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F2B33B8-7331-4E20-A121-D100439EDC12}"/>
                </a:ext>
              </a:extLst>
            </p:cNvPr>
            <p:cNvSpPr txBox="1"/>
            <p:nvPr/>
          </p:nvSpPr>
          <p:spPr>
            <a:xfrm>
              <a:off x="2866957" y="6160348"/>
              <a:ext cx="2086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  <a:cs typeface="Times New Roman" panose="02020603050405020304" pitchFamily="18" charset="0"/>
                </a:rPr>
                <a:t>Jensen</a:t>
              </a:r>
              <a:r>
                <a:rPr lang="zh-CN" altLang="en-US" dirty="0">
                  <a:ea typeface="黑体" panose="02010609060101010101" pitchFamily="49" charset="-122"/>
                  <a:cs typeface="Times New Roman" panose="02020603050405020304" pitchFamily="18" charset="0"/>
                </a:rPr>
                <a:t>不等式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3333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6" grpId="0"/>
      <p:bldP spid="32" grpId="0"/>
      <p:bldP spid="33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光滑函数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D04DE24-5645-48FC-B80B-AB14E7EC5722}"/>
              </a:ext>
            </a:extLst>
          </p:cNvPr>
          <p:cNvGrpSpPr/>
          <p:nvPr/>
        </p:nvGrpSpPr>
        <p:grpSpPr>
          <a:xfrm>
            <a:off x="763357" y="2377882"/>
            <a:ext cx="7913281" cy="1292879"/>
            <a:chOff x="763357" y="2201610"/>
            <a:chExt cx="7913281" cy="1292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D420A61-D213-423D-B412-1DA2481B9BDA}"/>
                    </a:ext>
                  </a:extLst>
                </p:cNvPr>
                <p:cNvSpPr txBox="1"/>
                <p:nvPr/>
              </p:nvSpPr>
              <p:spPr>
                <a:xfrm>
                  <a:off x="763357" y="2201610"/>
                  <a:ext cx="791328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定义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2.1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称连续可微函数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上是</a:t>
                  </a:r>
                  <a14:m>
                    <m:oMath xmlns:m="http://schemas.openxmlformats.org/officeDocument/2006/math">
                      <m:r>
                        <a:rPr lang="el-GR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光滑的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，如果梯度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-Lipschitz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连续的，即存在</a:t>
                  </a:r>
                  <a14:m>
                    <m:oMath xmlns:m="http://schemas.openxmlformats.org/officeDocument/2006/math">
                      <m: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满足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D420A61-D213-423D-B412-1DA2481B9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57" y="2201610"/>
                  <a:ext cx="7913281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156" t="-8088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52C0DB59-9359-40CE-999F-9A3FF53D96F7}"/>
                    </a:ext>
                  </a:extLst>
                </p:cNvPr>
                <p:cNvSpPr txBox="1"/>
                <p:nvPr/>
              </p:nvSpPr>
              <p:spPr>
                <a:xfrm>
                  <a:off x="1513840" y="3032824"/>
                  <a:ext cx="5811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52C0DB59-9359-40CE-999F-9A3FF53D9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3840" y="3032824"/>
                  <a:ext cx="5811520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7B332E9-87DC-468D-ABBA-D4A2835AD456}"/>
              </a:ext>
            </a:extLst>
          </p:cNvPr>
          <p:cNvGrpSpPr/>
          <p:nvPr/>
        </p:nvGrpSpPr>
        <p:grpSpPr>
          <a:xfrm>
            <a:off x="763358" y="3829781"/>
            <a:ext cx="7679602" cy="997223"/>
            <a:chOff x="763358" y="2882332"/>
            <a:chExt cx="7679602" cy="997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A63CD43-4EAA-48E1-BF59-B3C8711607A0}"/>
                    </a:ext>
                  </a:extLst>
                </p:cNvPr>
                <p:cNvSpPr txBox="1"/>
                <p:nvPr/>
              </p:nvSpPr>
              <p:spPr>
                <a:xfrm>
                  <a:off x="763358" y="2882332"/>
                  <a:ext cx="58115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引理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2.2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设函数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上是</a:t>
                  </a:r>
                  <a14:m>
                    <m:oMath xmlns:m="http://schemas.openxmlformats.org/officeDocument/2006/math">
                      <m:r>
                        <a:rPr lang="el-GR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光滑的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那么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CA63CD43-4EAA-48E1-BF59-B3C8711607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58" y="2882332"/>
                  <a:ext cx="581152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572" t="-14474" r="-1572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E779A2B-A9F1-483F-88FF-9A020F311173}"/>
                    </a:ext>
                  </a:extLst>
                </p:cNvPr>
                <p:cNvSpPr txBox="1"/>
                <p:nvPr/>
              </p:nvSpPr>
              <p:spPr>
                <a:xfrm>
                  <a:off x="853440" y="3246497"/>
                  <a:ext cx="7589520" cy="6330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E779A2B-A9F1-483F-88FF-9A020F311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" y="3246497"/>
                  <a:ext cx="7589520" cy="633058"/>
                </a:xfrm>
                <a:prstGeom prst="rect">
                  <a:avLst/>
                </a:prstGeom>
                <a:blipFill>
                  <a:blip r:embed="rId7"/>
                  <a:stretch>
                    <a:fillRect r="-482" b="-86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71256D-6B12-463B-9DED-CD1F7D3EADA1}"/>
                  </a:ext>
                </a:extLst>
              </p:cNvPr>
              <p:cNvSpPr txBox="1"/>
              <p:nvPr/>
            </p:nvSpPr>
            <p:spPr>
              <a:xfrm>
                <a:off x="730306" y="5052862"/>
                <a:ext cx="4205251" cy="660822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重要事实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E71256D-6B12-463B-9DED-CD1F7D3EA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06" y="5052862"/>
                <a:ext cx="4205251" cy="660822"/>
              </a:xfrm>
              <a:prstGeom prst="rect">
                <a:avLst/>
              </a:prstGeom>
              <a:blipFill>
                <a:blip r:embed="rId8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08E208-CEC6-476E-911B-1140A809210A}"/>
                  </a:ext>
                </a:extLst>
              </p:cNvPr>
              <p:cNvSpPr/>
              <p:nvPr/>
            </p:nvSpPr>
            <p:spPr>
              <a:xfrm>
                <a:off x="1139264" y="5829371"/>
                <a:ext cx="4382675" cy="848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908E208-CEC6-476E-911B-1140A8092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64" y="5829371"/>
                <a:ext cx="4382675" cy="8484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下 12">
            <a:extLst>
              <a:ext uri="{FF2B5EF4-FFF2-40B4-BE49-F238E27FC236}">
                <a16:creationId xmlns:a16="http://schemas.microsoft.com/office/drawing/2014/main" id="{6CA956AA-D17D-400E-8435-FC0BF5AA5D4F}"/>
              </a:ext>
            </a:extLst>
          </p:cNvPr>
          <p:cNvSpPr/>
          <p:nvPr/>
        </p:nvSpPr>
        <p:spPr bwMode="auto">
          <a:xfrm>
            <a:off x="2820311" y="5529902"/>
            <a:ext cx="286438" cy="46328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3DA969B-3C55-4B78-94CD-0F954943119C}"/>
                  </a:ext>
                </a:extLst>
              </p:cNvPr>
              <p:cNvSpPr txBox="1"/>
              <p:nvPr/>
            </p:nvSpPr>
            <p:spPr>
              <a:xfrm>
                <a:off x="781936" y="1070046"/>
                <a:ext cx="78947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chemeClr val="tx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2.9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-Lipschitz 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连续的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3DA969B-3C55-4B78-94CD-0F9549431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6" y="1070046"/>
                <a:ext cx="7894702" cy="1200329"/>
              </a:xfrm>
              <a:prstGeom prst="rect">
                <a:avLst/>
              </a:prstGeom>
              <a:blipFill>
                <a:blip r:embed="rId10"/>
                <a:stretch>
                  <a:fillRect l="-1158" t="-5612" b="-11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A980E6A-24C2-4D09-850F-590B2A25A14C}"/>
              </a:ext>
            </a:extLst>
          </p:cNvPr>
          <p:cNvSpPr txBox="1"/>
          <p:nvPr/>
        </p:nvSpPr>
        <p:spPr>
          <a:xfrm>
            <a:off x="5521939" y="5813433"/>
            <a:ext cx="202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充分下降性！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67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3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光滑函数的二次上界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8C5FD44-91BB-4C50-B994-FF59E80BE618}"/>
                  </a:ext>
                </a:extLst>
              </p:cNvPr>
              <p:cNvSpPr txBox="1"/>
              <p:nvPr/>
            </p:nvSpPr>
            <p:spPr>
              <a:xfrm>
                <a:off x="772536" y="1244804"/>
                <a:ext cx="7468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引理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2.2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的证明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考虑一元函数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8C5FD44-91BB-4C50-B994-FF59E80BE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36" y="1244804"/>
                <a:ext cx="7468080" cy="461665"/>
              </a:xfrm>
              <a:prstGeom prst="rect">
                <a:avLst/>
              </a:prstGeom>
              <a:blipFill>
                <a:blip r:embed="rId4"/>
                <a:stretch>
                  <a:fillRect l="-130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2202F0C-C90A-422E-8DAE-449395DEBC4D}"/>
                  </a:ext>
                </a:extLst>
              </p:cNvPr>
              <p:cNvSpPr txBox="1"/>
              <p:nvPr/>
            </p:nvSpPr>
            <p:spPr>
              <a:xfrm>
                <a:off x="1051744" y="1849751"/>
                <a:ext cx="5899899" cy="953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2202F0C-C90A-422E-8DAE-449395DEB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744" y="1849751"/>
                <a:ext cx="5899899" cy="95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51A4E1E-2388-4976-A9A9-717C5F23FC5C}"/>
                  </a:ext>
                </a:extLst>
              </p:cNvPr>
              <p:cNvSpPr txBox="1"/>
              <p:nvPr/>
            </p:nvSpPr>
            <p:spPr>
              <a:xfrm>
                <a:off x="1014780" y="2657131"/>
                <a:ext cx="4967379" cy="1228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51A4E1E-2388-4976-A9A9-717C5F23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80" y="2657131"/>
                <a:ext cx="4967379" cy="1228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6ABA29B-565B-4CF0-8575-364C64B3EEAE}"/>
                  </a:ext>
                </a:extLst>
              </p:cNvPr>
              <p:cNvSpPr txBox="1"/>
              <p:nvPr/>
            </p:nvSpPr>
            <p:spPr>
              <a:xfrm>
                <a:off x="688185" y="3980005"/>
                <a:ext cx="6483796" cy="648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黑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nary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6ABA29B-565B-4CF0-8575-364C64B3E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85" y="3980005"/>
                <a:ext cx="6483796" cy="648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58F04F5-21EA-422D-AD84-78B8E809214B}"/>
                  </a:ext>
                </a:extLst>
              </p:cNvPr>
              <p:cNvSpPr txBox="1"/>
              <p:nvPr/>
            </p:nvSpPr>
            <p:spPr>
              <a:xfrm>
                <a:off x="1007677" y="4814701"/>
                <a:ext cx="5999054" cy="852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d>
                                    <m:d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58F04F5-21EA-422D-AD84-78B8E8092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77" y="4814701"/>
                <a:ext cx="5999054" cy="8529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060F1DC-B8EB-46DA-9C4B-AA90DF197C82}"/>
                  </a:ext>
                </a:extLst>
              </p:cNvPr>
              <p:cNvSpPr txBox="1"/>
              <p:nvPr/>
            </p:nvSpPr>
            <p:spPr>
              <a:xfrm>
                <a:off x="1080882" y="5776293"/>
                <a:ext cx="4063996" cy="921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060F1DC-B8EB-46DA-9C4B-AA90DF197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82" y="5776293"/>
                <a:ext cx="4063996" cy="9219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2B01537-CA1A-48E5-B457-64E59F1D8416}"/>
                  </a:ext>
                </a:extLst>
              </p:cNvPr>
              <p:cNvSpPr txBox="1"/>
              <p:nvPr/>
            </p:nvSpPr>
            <p:spPr>
              <a:xfrm>
                <a:off x="3757371" y="5799254"/>
                <a:ext cx="2488584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2B01537-CA1A-48E5-B457-64E59F1D8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71" y="5799254"/>
                <a:ext cx="2488584" cy="7913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15F1974-E40F-4007-94C4-1B3D02F756EA}"/>
              </a:ext>
            </a:extLst>
          </p:cNvPr>
          <p:cNvSpPr/>
          <p:nvPr/>
        </p:nvSpPr>
        <p:spPr>
          <a:xfrm>
            <a:off x="5943066" y="1711050"/>
            <a:ext cx="2457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微积分基本定理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6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光滑凸函数的性质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D2C6E5-76B6-46CB-912B-DF886B14D028}"/>
                  </a:ext>
                </a:extLst>
              </p:cNvPr>
              <p:cNvSpPr txBox="1"/>
              <p:nvPr/>
            </p:nvSpPr>
            <p:spPr>
              <a:xfrm>
                <a:off x="814158" y="1158793"/>
                <a:ext cx="70598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引理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2.3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上是</a:t>
                </a:r>
                <a14:m>
                  <m:oMath xmlns:m="http://schemas.openxmlformats.org/officeDocument/2006/math">
                    <m:r>
                      <a:rPr lang="el-GR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光滑的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D2C6E5-76B6-46CB-912B-DF886B14D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58" y="1158793"/>
                <a:ext cx="7059842" cy="461665"/>
              </a:xfrm>
              <a:prstGeom prst="rect">
                <a:avLst/>
              </a:prstGeom>
              <a:blipFill>
                <a:blip r:embed="rId4"/>
                <a:stretch>
                  <a:fillRect l="-138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C6E3A4-4794-47AE-8F92-B5068C7F08E2}"/>
                  </a:ext>
                </a:extLst>
              </p:cNvPr>
              <p:cNvSpPr txBox="1"/>
              <p:nvPr/>
            </p:nvSpPr>
            <p:spPr>
              <a:xfrm>
                <a:off x="380540" y="1644586"/>
                <a:ext cx="8783779" cy="66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EC6E3A4-4794-47AE-8F92-B5068C7F0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40" y="1644586"/>
                <a:ext cx="8783779" cy="660822"/>
              </a:xfrm>
              <a:prstGeom prst="rect">
                <a:avLst/>
              </a:prstGeom>
              <a:blipFill>
                <a:blip r:embed="rId5"/>
                <a:stretch>
                  <a:fillRect r="-833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D492D3C-D364-4099-943E-7DB08607B99B}"/>
              </a:ext>
            </a:extLst>
          </p:cNvPr>
          <p:cNvGrpSpPr/>
          <p:nvPr/>
        </p:nvGrpSpPr>
        <p:grpSpPr>
          <a:xfrm>
            <a:off x="824674" y="5887594"/>
            <a:ext cx="7771425" cy="660822"/>
            <a:chOff x="824674" y="5887594"/>
            <a:chExt cx="7771425" cy="660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66459D1-CEA4-4DC0-8074-8C3E66923A1F}"/>
                    </a:ext>
                  </a:extLst>
                </p:cNvPr>
                <p:cNvSpPr txBox="1"/>
                <p:nvPr/>
              </p:nvSpPr>
              <p:spPr>
                <a:xfrm>
                  <a:off x="824674" y="5887594"/>
                  <a:ext cx="3769360" cy="660822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GD</a:t>
                  </a:r>
                  <a:r>
                    <a:rPr lang="en-US" altLang="zh-CN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: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66459D1-CEA4-4DC0-8074-8C3E66923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74" y="5887594"/>
                  <a:ext cx="3769360" cy="660822"/>
                </a:xfrm>
                <a:prstGeom prst="rect">
                  <a:avLst/>
                </a:prstGeom>
                <a:blipFill>
                  <a:blip r:embed="rId6"/>
                  <a:stretch>
                    <a:fillRect l="-2423"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0073694-C24C-44BF-AE14-614E3EDA4C98}"/>
                    </a:ext>
                  </a:extLst>
                </p:cNvPr>
                <p:cNvSpPr/>
                <p:nvPr/>
              </p:nvSpPr>
              <p:spPr>
                <a:xfrm>
                  <a:off x="4626166" y="5927305"/>
                  <a:ext cx="3969933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2700000" scaled="1"/>
                  <a:tileRect/>
                </a:gra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是递减数列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! 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0073694-C24C-44BF-AE14-614E3EDA4C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6166" y="5927305"/>
                  <a:ext cx="396993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4474" r="-138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4C02F8F-2B54-4541-928B-78779F39BEC8}"/>
                  </a:ext>
                </a:extLst>
              </p:cNvPr>
              <p:cNvSpPr txBox="1"/>
              <p:nvPr/>
            </p:nvSpPr>
            <p:spPr>
              <a:xfrm>
                <a:off x="536896" y="2313734"/>
                <a:ext cx="4905434" cy="66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4C02F8F-2B54-4541-928B-78779F39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6" y="2313734"/>
                <a:ext cx="4905434" cy="660822"/>
              </a:xfrm>
              <a:prstGeom prst="rect">
                <a:avLst/>
              </a:prstGeom>
              <a:blipFill>
                <a:blip r:embed="rId8"/>
                <a:stretch>
                  <a:fillRect l="-1863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B8F684-1BB8-4651-84E7-C2EE2E99E582}"/>
                  </a:ext>
                </a:extLst>
              </p:cNvPr>
              <p:cNvSpPr txBox="1"/>
              <p:nvPr/>
            </p:nvSpPr>
            <p:spPr>
              <a:xfrm>
                <a:off x="807420" y="3240085"/>
                <a:ext cx="5725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B8F684-1BB8-4651-84E7-C2EE2E99E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20" y="3240085"/>
                <a:ext cx="5725577" cy="461665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0E9515-0F22-45A4-ACD2-1125AC452F90}"/>
                  </a:ext>
                </a:extLst>
              </p:cNvPr>
              <p:cNvSpPr txBox="1"/>
              <p:nvPr/>
            </p:nvSpPr>
            <p:spPr>
              <a:xfrm>
                <a:off x="441353" y="4347256"/>
                <a:ext cx="7942481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B0E9515-0F22-45A4-ACD2-1125AC452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3" y="4347256"/>
                <a:ext cx="7942481" cy="7913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6E9294-4CEB-416E-9D8D-FA169DC12B11}"/>
                  </a:ext>
                </a:extLst>
              </p:cNvPr>
              <p:cNvSpPr txBox="1"/>
              <p:nvPr/>
            </p:nvSpPr>
            <p:spPr>
              <a:xfrm>
                <a:off x="395451" y="3688971"/>
                <a:ext cx="6657549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6E9294-4CEB-416E-9D8D-FA169DC12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1" y="3688971"/>
                <a:ext cx="6657549" cy="7913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519722-E953-4161-AE30-4A385C200616}"/>
                  </a:ext>
                </a:extLst>
              </p:cNvPr>
              <p:cNvSpPr/>
              <p:nvPr/>
            </p:nvSpPr>
            <p:spPr>
              <a:xfrm>
                <a:off x="-8893" y="4964707"/>
                <a:ext cx="6657548" cy="848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519722-E953-4161-AE30-4A385C200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3" y="4964707"/>
                <a:ext cx="6657548" cy="8484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39A8C54-C460-4A91-A787-A73E027A5C38}"/>
                  </a:ext>
                </a:extLst>
              </p:cNvPr>
              <p:cNvSpPr txBox="1"/>
              <p:nvPr/>
            </p:nvSpPr>
            <p:spPr>
              <a:xfrm>
                <a:off x="5078049" y="2764125"/>
                <a:ext cx="3794567" cy="575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39A8C54-C460-4A91-A787-A73E027A5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49" y="2764125"/>
                <a:ext cx="3794567" cy="5754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014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梯度下降法的复杂性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13483" y="1018167"/>
                <a:ext cx="4598598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梯度下降法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(gradient decent, GD):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𝜂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83" y="1018167"/>
                <a:ext cx="4598598" cy="830997"/>
              </a:xfrm>
              <a:prstGeom prst="rect">
                <a:avLst/>
              </a:prstGeom>
              <a:blipFill>
                <a:blip r:embed="rId4"/>
                <a:stretch>
                  <a:fillRect l="-2122" t="-808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67E581F-2084-457E-B1CA-EC50FA71D414}"/>
              </a:ext>
            </a:extLst>
          </p:cNvPr>
          <p:cNvGrpSpPr/>
          <p:nvPr/>
        </p:nvGrpSpPr>
        <p:grpSpPr>
          <a:xfrm>
            <a:off x="655007" y="1858384"/>
            <a:ext cx="7794840" cy="1747980"/>
            <a:chOff x="655007" y="1858384"/>
            <a:chExt cx="7794840" cy="17479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507376" y="2772931"/>
                  <a:ext cx="6077669" cy="833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.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376" y="2772931"/>
                  <a:ext cx="6077669" cy="8334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2CDE34-9E08-4FF9-A8A2-17B989AD788E}"/>
                    </a:ext>
                  </a:extLst>
                </p:cNvPr>
                <p:cNvSpPr txBox="1"/>
                <p:nvPr/>
              </p:nvSpPr>
              <p:spPr>
                <a:xfrm>
                  <a:off x="655007" y="1858384"/>
                  <a:ext cx="779484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2.4</a:t>
                  </a:r>
                  <a:r>
                    <a:rPr lang="en-US" altLang="zh-CN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 </a:t>
                  </a:r>
                  <a:r>
                    <a:rPr lang="en-US" altLang="zh-CN" i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f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上是</a:t>
                  </a:r>
                  <a14:m>
                    <m:oMath xmlns:m="http://schemas.openxmlformats.org/officeDocument/2006/math">
                      <m:r>
                        <a:rPr lang="el-GR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光滑的凸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函数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上的极小点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𝜂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=1/</m:t>
                      </m:r>
                      <m:r>
                        <a:rPr lang="el-GR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的梯度下降法产生的点满足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2CDE34-9E08-4FF9-A8A2-17B989AD7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07" y="1858384"/>
                  <a:ext cx="7794840" cy="1200329"/>
                </a:xfrm>
                <a:prstGeom prst="rect">
                  <a:avLst/>
                </a:prstGeom>
                <a:blipFill>
                  <a:blip r:embed="rId6"/>
                  <a:stretch>
                    <a:fillRect l="-1173" t="-5584" r="-625" b="-10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A3F32-E4A4-46D4-AEF1-0C682E523EE2}"/>
                  </a:ext>
                </a:extLst>
              </p:cNvPr>
              <p:cNvSpPr txBox="1"/>
              <p:nvPr/>
            </p:nvSpPr>
            <p:spPr>
              <a:xfrm>
                <a:off x="6607192" y="1065891"/>
                <a:ext cx="1842654" cy="57310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B4A3F32-E4A4-46D4-AEF1-0C682E523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92" y="1065891"/>
                <a:ext cx="1842654" cy="573106"/>
              </a:xfrm>
              <a:prstGeom prst="rect">
                <a:avLst/>
              </a:prstGeom>
              <a:blipFill>
                <a:blip r:embed="rId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0CB322-A3BB-48F1-BBFC-E504A9850987}"/>
                  </a:ext>
                </a:extLst>
              </p:cNvPr>
              <p:cNvSpPr txBox="1"/>
              <p:nvPr/>
            </p:nvSpPr>
            <p:spPr>
              <a:xfrm>
                <a:off x="2989926" y="4595702"/>
                <a:ext cx="4016800" cy="944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从而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0CB322-A3BB-48F1-BBFC-E504A9850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926" y="4595702"/>
                <a:ext cx="4016800" cy="944746"/>
              </a:xfrm>
              <a:prstGeom prst="rect">
                <a:avLst/>
              </a:prstGeom>
              <a:blipFill>
                <a:blip r:embed="rId8"/>
                <a:stretch>
                  <a:fillRect t="-7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0301ADC-49E7-4BF6-9C20-32A55071AE3D}"/>
                  </a:ext>
                </a:extLst>
              </p:cNvPr>
              <p:cNvSpPr/>
              <p:nvPr/>
            </p:nvSpPr>
            <p:spPr>
              <a:xfrm>
                <a:off x="716280" y="4580142"/>
                <a:ext cx="3322000" cy="4968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  <m:sup/>
                    </m:sSub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 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0301ADC-49E7-4BF6-9C20-32A55071A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" y="4580142"/>
                <a:ext cx="3322000" cy="496803"/>
              </a:xfrm>
              <a:prstGeom prst="rect">
                <a:avLst/>
              </a:prstGeom>
              <a:blipFill>
                <a:blip r:embed="rId9"/>
                <a:stretch>
                  <a:fillRect l="-2941" t="-7317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/>
              <p:nvPr/>
            </p:nvSpPr>
            <p:spPr>
              <a:xfrm>
                <a:off x="663766" y="3514488"/>
                <a:ext cx="7913282" cy="1217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更新规则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重要事实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EA95FB1-778B-4634-9330-C9F7FAAE9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6" y="3514488"/>
                <a:ext cx="7913282" cy="1217769"/>
              </a:xfrm>
              <a:prstGeom prst="rect">
                <a:avLst/>
              </a:prstGeom>
              <a:blipFill>
                <a:blip r:embed="rId10"/>
                <a:stretch>
                  <a:fillRect l="-1233" t="-5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C203EC2-BA1F-4AC3-882D-AD8B00BB343E}"/>
              </a:ext>
            </a:extLst>
          </p:cNvPr>
          <p:cNvGrpSpPr/>
          <p:nvPr/>
        </p:nvGrpSpPr>
        <p:grpSpPr>
          <a:xfrm>
            <a:off x="716280" y="5394940"/>
            <a:ext cx="6931101" cy="860539"/>
            <a:chOff x="716280" y="5538161"/>
            <a:chExt cx="6931101" cy="86053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946664C-96A8-4696-B541-85713055A9E7}"/>
                </a:ext>
              </a:extLst>
            </p:cNvPr>
            <p:cNvSpPr/>
            <p:nvPr/>
          </p:nvSpPr>
          <p:spPr>
            <a:xfrm>
              <a:off x="716280" y="5538161"/>
              <a:ext cx="26468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</a:rPr>
                <a:t>再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由</a:t>
              </a:r>
              <a:r>
                <a:rPr lang="zh-CN" altLang="en-US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梯度不等式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7EAE6DC-2682-401E-AAFF-D311B1A5205C}"/>
                    </a:ext>
                  </a:extLst>
                </p:cNvPr>
                <p:cNvSpPr/>
                <p:nvPr/>
              </p:nvSpPr>
              <p:spPr>
                <a:xfrm>
                  <a:off x="1400606" y="5901897"/>
                  <a:ext cx="6246775" cy="4968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/>
                    <a:t>. 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7EAE6DC-2682-401E-AAFF-D311B1A52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606" y="5901897"/>
                  <a:ext cx="6246775" cy="496803"/>
                </a:xfrm>
                <a:prstGeom prst="rect">
                  <a:avLst/>
                </a:prstGeom>
                <a:blipFill>
                  <a:blip r:embed="rId11"/>
                  <a:stretch>
                    <a:fillRect t="-2439" r="-488" b="-268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41281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梯度下降法的复杂性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4CF3B40-E0D4-42AA-969B-150B175FB214}"/>
                  </a:ext>
                </a:extLst>
              </p:cNvPr>
              <p:cNvSpPr txBox="1"/>
              <p:nvPr/>
            </p:nvSpPr>
            <p:spPr>
              <a:xfrm>
                <a:off x="810786" y="2607626"/>
                <a:ext cx="4448279" cy="84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4CF3B40-E0D4-42AA-969B-150B175F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86" y="2607626"/>
                <a:ext cx="4448279" cy="848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0B82BE-5DE2-4749-8AF5-2B69BCDCBA4B}"/>
                  </a:ext>
                </a:extLst>
              </p:cNvPr>
              <p:cNvSpPr txBox="1"/>
              <p:nvPr/>
            </p:nvSpPr>
            <p:spPr>
              <a:xfrm>
                <a:off x="5577839" y="2691108"/>
                <a:ext cx="2672080" cy="66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0B82BE-5DE2-4749-8AF5-2B69BCDC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39" y="2691108"/>
                <a:ext cx="2672080" cy="660822"/>
              </a:xfrm>
              <a:prstGeom prst="rect">
                <a:avLst/>
              </a:prstGeom>
              <a:blipFill>
                <a:blip r:embed="rId5"/>
                <a:stretch>
                  <a:fillRect l="-3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E2539FE-F638-449E-8A3B-661A12FCF90E}"/>
                  </a:ext>
                </a:extLst>
              </p:cNvPr>
              <p:cNvSpPr txBox="1"/>
              <p:nvPr/>
            </p:nvSpPr>
            <p:spPr>
              <a:xfrm>
                <a:off x="741728" y="3628563"/>
                <a:ext cx="2745969" cy="46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E2539FE-F638-449E-8A3B-661A12FC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28" y="3628563"/>
                <a:ext cx="2745969" cy="464101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16633EC-2FE4-434D-9797-908AB5C16937}"/>
                  </a:ext>
                </a:extLst>
              </p:cNvPr>
              <p:cNvSpPr txBox="1"/>
              <p:nvPr/>
            </p:nvSpPr>
            <p:spPr>
              <a:xfrm>
                <a:off x="3048048" y="3434081"/>
                <a:ext cx="3426689" cy="880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16633EC-2FE4-434D-9797-908AB5C16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48" y="3434081"/>
                <a:ext cx="3426689" cy="880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579527E-4A64-40F6-84DD-3DF1926B4E37}"/>
                  </a:ext>
                </a:extLst>
              </p:cNvPr>
              <p:cNvSpPr txBox="1"/>
              <p:nvPr/>
            </p:nvSpPr>
            <p:spPr>
              <a:xfrm>
                <a:off x="3178147" y="4258111"/>
                <a:ext cx="2719185" cy="880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579527E-4A64-40F6-84DD-3DF1926B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147" y="4258111"/>
                <a:ext cx="2719185" cy="880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239015-319E-448A-88E1-C28C77640FA3}"/>
                  </a:ext>
                </a:extLst>
              </p:cNvPr>
              <p:cNvSpPr txBox="1"/>
              <p:nvPr/>
            </p:nvSpPr>
            <p:spPr>
              <a:xfrm>
                <a:off x="3145095" y="5050135"/>
                <a:ext cx="2719185" cy="880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D239015-319E-448A-88E1-C28C77640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095" y="5050135"/>
                <a:ext cx="2719185" cy="880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F98D35F-8431-41D3-B617-5DA3A27A2E0D}"/>
                  </a:ext>
                </a:extLst>
              </p:cNvPr>
              <p:cNvSpPr txBox="1"/>
              <p:nvPr/>
            </p:nvSpPr>
            <p:spPr>
              <a:xfrm>
                <a:off x="3110430" y="5827817"/>
                <a:ext cx="2719185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F98D35F-8431-41D3-B617-5DA3A27A2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430" y="5827817"/>
                <a:ext cx="2719185" cy="8485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97B9ADC-03F7-474B-BE2F-16309636241D}"/>
                  </a:ext>
                </a:extLst>
              </p:cNvPr>
              <p:cNvSpPr/>
              <p:nvPr/>
            </p:nvSpPr>
            <p:spPr>
              <a:xfrm>
                <a:off x="992606" y="2052980"/>
                <a:ext cx="4871061" cy="4616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  <a:tileRect/>
              </a:gradFill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引理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2.3,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是递减数列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!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97B9ADC-03F7-474B-BE2F-163096362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06" y="2052980"/>
                <a:ext cx="4871061" cy="461665"/>
              </a:xfrm>
              <a:prstGeom prst="rect">
                <a:avLst/>
              </a:prstGeom>
              <a:blipFill>
                <a:blip r:embed="rId11"/>
                <a:stretch>
                  <a:fillRect l="-501" t="-14474" r="-475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8B5825-696C-44D5-85F2-5CD1E0282C17}"/>
                  </a:ext>
                </a:extLst>
              </p:cNvPr>
              <p:cNvSpPr txBox="1"/>
              <p:nvPr/>
            </p:nvSpPr>
            <p:spPr>
              <a:xfrm>
                <a:off x="5721060" y="5739681"/>
                <a:ext cx="2960229" cy="83343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2700000" scaled="1"/>
              </a:gra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8B5825-696C-44D5-85F2-5CD1E028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060" y="5739681"/>
                <a:ext cx="2960229" cy="8334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689A54D-A7A8-437C-8082-6BCC5CDAA354}"/>
                  </a:ext>
                </a:extLst>
              </p:cNvPr>
              <p:cNvSpPr txBox="1"/>
              <p:nvPr/>
            </p:nvSpPr>
            <p:spPr>
              <a:xfrm>
                <a:off x="721198" y="1082831"/>
                <a:ext cx="4448279" cy="84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689A54D-A7A8-437C-8082-6BCC5CDA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8" y="1082831"/>
                <a:ext cx="4448279" cy="8484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9443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46660" y="336764"/>
                <a:ext cx="87837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光滑凸函数的</a:t>
                </a:r>
                <a:r>
                  <a:rPr lang="en-US" altLang="zh-CN" sz="36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GD</a:t>
                </a:r>
                <a:r>
                  <a:rPr lang="zh-CN" altLang="en-US" sz="36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sz="40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单调不增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0" y="336764"/>
                <a:ext cx="8783779" cy="707886"/>
              </a:xfrm>
              <a:prstGeom prst="rect">
                <a:avLst/>
              </a:prstGeom>
              <a:blipFill>
                <a:blip r:embed="rId4"/>
                <a:stretch>
                  <a:fillRect l="-833" t="-19828" r="-1180" b="-31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799F16CD-84B0-48B0-9241-A3936415A849}"/>
              </a:ext>
            </a:extLst>
          </p:cNvPr>
          <p:cNvGrpSpPr/>
          <p:nvPr/>
        </p:nvGrpSpPr>
        <p:grpSpPr>
          <a:xfrm>
            <a:off x="603312" y="1013704"/>
            <a:ext cx="8243235" cy="1056827"/>
            <a:chOff x="603312" y="2809452"/>
            <a:chExt cx="8243235" cy="1056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A48AD8E-D0C7-409A-9965-D64A425806C0}"/>
                    </a:ext>
                  </a:extLst>
                </p:cNvPr>
                <p:cNvSpPr txBox="1"/>
                <p:nvPr/>
              </p:nvSpPr>
              <p:spPr>
                <a:xfrm>
                  <a:off x="603312" y="3229182"/>
                  <a:ext cx="8243235" cy="6370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3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3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3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p>
                        <m:sSupPr>
                          <m:ctrlPr>
                            <a:rPr lang="en-US" altLang="zh-CN" sz="23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3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3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3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3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zh-CN" sz="23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CN" sz="2300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sz="2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A48AD8E-D0C7-409A-9965-D64A42580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12" y="3229182"/>
                  <a:ext cx="8243235" cy="6370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1E2EA56-63F7-49AE-B200-7E05EA0139F5}"/>
                </a:ext>
              </a:extLst>
            </p:cNvPr>
            <p:cNvSpPr txBox="1"/>
            <p:nvPr/>
          </p:nvSpPr>
          <p:spPr>
            <a:xfrm>
              <a:off x="814158" y="2809452"/>
              <a:ext cx="3119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证明</a:t>
              </a:r>
              <a:r>
                <a:rPr lang="en-US" altLang="zh-CN" dirty="0">
                  <a:solidFill>
                    <a:srgbClr val="0070C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由</a:t>
              </a:r>
              <a:r>
                <a:rPr lang="zh-CN" altLang="en-US" dirty="0">
                  <a:solidFill>
                    <a:srgbClr val="7030A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引理</a:t>
              </a:r>
              <a:r>
                <a:rPr lang="en-US" altLang="zh-CN" dirty="0">
                  <a:solidFill>
                    <a:srgbClr val="7030A0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2.3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endPara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A410CAA-35A0-4E97-B319-52E7D663CBD8}"/>
                  </a:ext>
                </a:extLst>
              </p:cNvPr>
              <p:cNvSpPr/>
              <p:nvPr/>
            </p:nvSpPr>
            <p:spPr>
              <a:xfrm>
                <a:off x="814158" y="2381860"/>
                <a:ext cx="19500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A410CAA-35A0-4E97-B319-52E7D663C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58" y="2381860"/>
                <a:ext cx="1950021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CDAD3E2-42DA-454F-8E17-3C72E27834BC}"/>
                  </a:ext>
                </a:extLst>
              </p:cNvPr>
              <p:cNvSpPr/>
              <p:nvPr/>
            </p:nvSpPr>
            <p:spPr>
              <a:xfrm>
                <a:off x="561082" y="4019827"/>
                <a:ext cx="6761466" cy="66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CDAD3E2-42DA-454F-8E17-3C72E2783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82" y="4019827"/>
                <a:ext cx="6761466" cy="661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93B9259-6C1A-41BD-B35E-54A39C2A61F2}"/>
                  </a:ext>
                </a:extLst>
              </p:cNvPr>
              <p:cNvSpPr/>
              <p:nvPr/>
            </p:nvSpPr>
            <p:spPr>
              <a:xfrm>
                <a:off x="561082" y="2970862"/>
                <a:ext cx="3372718" cy="822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93B9259-6C1A-41BD-B35E-54A39C2A6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82" y="2970862"/>
                <a:ext cx="3372718" cy="8225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776395-9127-4015-91BE-C117103CA07F}"/>
                  </a:ext>
                </a:extLst>
              </p:cNvPr>
              <p:cNvSpPr/>
              <p:nvPr/>
            </p:nvSpPr>
            <p:spPr>
              <a:xfrm>
                <a:off x="603312" y="4884122"/>
                <a:ext cx="8736879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sSup>
                      <m:sSupPr>
                        <m:ctrlPr>
                          <a:rPr lang="en-US" altLang="zh-CN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1776395-9127-4015-91BE-C117103CA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12" y="4884122"/>
                <a:ext cx="8736879" cy="6141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B9F1F6-E144-4ABE-9742-BECCB687283B}"/>
                  </a:ext>
                </a:extLst>
              </p:cNvPr>
              <p:cNvSpPr/>
              <p:nvPr/>
            </p:nvSpPr>
            <p:spPr>
              <a:xfrm>
                <a:off x="5419335" y="5851476"/>
                <a:ext cx="1824923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B9F1F6-E144-4ABE-9742-BECCB6872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335" y="5851476"/>
                <a:ext cx="182492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BEE70BD-B9B0-454B-8F96-C2A2C8802072}"/>
                  </a:ext>
                </a:extLst>
              </p:cNvPr>
              <p:cNvSpPr/>
              <p:nvPr/>
            </p:nvSpPr>
            <p:spPr>
              <a:xfrm>
                <a:off x="4076308" y="2317859"/>
                <a:ext cx="4510978" cy="638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BEE70BD-B9B0-454B-8F96-C2A2C8802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308" y="2317859"/>
                <a:ext cx="4510978" cy="638316"/>
              </a:xfrm>
              <a:prstGeom prst="rect">
                <a:avLst/>
              </a:prstGeom>
              <a:blipFill>
                <a:blip r:embed="rId1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26FCB6-96AD-40E5-A061-6AF0DE17BDDA}"/>
                  </a:ext>
                </a:extLst>
              </p:cNvPr>
              <p:cNvSpPr/>
              <p:nvPr/>
            </p:nvSpPr>
            <p:spPr>
              <a:xfrm>
                <a:off x="622894" y="5805396"/>
                <a:ext cx="4930004" cy="785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26FCB6-96AD-40E5-A061-6AF0DE17B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94" y="5805396"/>
                <a:ext cx="4930004" cy="7854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1184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4" grpId="0"/>
      <p:bldP spid="16" grpId="0"/>
      <p:bldP spid="17" grpId="0"/>
      <p:bldP spid="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投影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753059" y="1608696"/>
                <a:ext cx="55571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梯度法</a:t>
                </a:r>
                <a:r>
                  <a:rPr lang="zh-CN" altLang="en-US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：</a:t>
                </a:r>
                <a:r>
                  <a:rPr lang="zh-CN" altLang="en-US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59" y="1608696"/>
                <a:ext cx="5557138" cy="461665"/>
              </a:xfrm>
              <a:prstGeom prst="rect">
                <a:avLst/>
              </a:prstGeom>
              <a:blipFill>
                <a:blip r:embed="rId4"/>
                <a:stretch>
                  <a:fillRect l="-1756" t="-14474" r="-22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A532EF99-24F0-4DCB-866A-4DA8B48C0F25}"/>
              </a:ext>
            </a:extLst>
          </p:cNvPr>
          <p:cNvGrpSpPr/>
          <p:nvPr/>
        </p:nvGrpSpPr>
        <p:grpSpPr>
          <a:xfrm>
            <a:off x="758066" y="1043339"/>
            <a:ext cx="7405801" cy="573106"/>
            <a:chOff x="758066" y="1043339"/>
            <a:chExt cx="7405801" cy="573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6DD9C5C-7974-4534-993B-F945F22DB98F}"/>
                    </a:ext>
                  </a:extLst>
                </p:cNvPr>
                <p:cNvSpPr txBox="1"/>
                <p:nvPr/>
              </p:nvSpPr>
              <p:spPr>
                <a:xfrm>
                  <a:off x="758066" y="1082215"/>
                  <a:ext cx="57969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凸优化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：在凸集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上极小化凸函数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6DD9C5C-7974-4534-993B-F945F22DB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066" y="1082215"/>
                  <a:ext cx="579697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577" t="-14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E18F9E0-DCD2-45EA-9520-954AEF7BB935}"/>
                    </a:ext>
                  </a:extLst>
                </p:cNvPr>
                <p:cNvSpPr txBox="1"/>
                <p:nvPr/>
              </p:nvSpPr>
              <p:spPr>
                <a:xfrm>
                  <a:off x="6321213" y="1043339"/>
                  <a:ext cx="1842654" cy="573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E18F9E0-DCD2-45EA-9520-954AEF7BB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213" y="1043339"/>
                  <a:ext cx="1842654" cy="573106"/>
                </a:xfrm>
                <a:prstGeom prst="rect">
                  <a:avLst/>
                </a:prstGeom>
                <a:blipFill>
                  <a:blip r:embed="rId6"/>
                  <a:stretch>
                    <a:fillRect b="-53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CB13C78-AD33-4E55-A7D9-4AE66E836F8F}"/>
                  </a:ext>
                </a:extLst>
              </p:cNvPr>
              <p:cNvSpPr/>
              <p:nvPr/>
            </p:nvSpPr>
            <p:spPr>
              <a:xfrm>
                <a:off x="728740" y="2071950"/>
                <a:ext cx="6694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存在问题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：当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不一定成立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CB13C78-AD33-4E55-A7D9-4AE66E836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40" y="2071950"/>
                <a:ext cx="6694910" cy="461665"/>
              </a:xfrm>
              <a:prstGeom prst="rect">
                <a:avLst/>
              </a:prstGeom>
              <a:blipFill>
                <a:blip r:embed="rId7"/>
                <a:stretch>
                  <a:fillRect l="-1457" t="-14474" r="-27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4F91FE4-9C8C-4462-B363-FF59D2A75598}"/>
              </a:ext>
            </a:extLst>
          </p:cNvPr>
          <p:cNvGrpSpPr/>
          <p:nvPr/>
        </p:nvGrpSpPr>
        <p:grpSpPr>
          <a:xfrm>
            <a:off x="774375" y="2840588"/>
            <a:ext cx="6947386" cy="1163844"/>
            <a:chOff x="774375" y="2840588"/>
            <a:chExt cx="6947386" cy="11638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D420A61-D213-423D-B412-1DA2481B9BDA}"/>
                    </a:ext>
                  </a:extLst>
                </p:cNvPr>
                <p:cNvSpPr txBox="1"/>
                <p:nvPr/>
              </p:nvSpPr>
              <p:spPr>
                <a:xfrm>
                  <a:off x="774375" y="2840588"/>
                  <a:ext cx="69473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定义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2.5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点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在集合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上的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dirty="0">
                      <a:solidFill>
                        <a:srgbClr val="FF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欧氏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投影是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D420A61-D213-423D-B412-1DA2481B9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75" y="2840588"/>
                  <a:ext cx="694738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316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68E1662-4271-48B7-902A-87708AE2D495}"/>
                    </a:ext>
                  </a:extLst>
                </p:cNvPr>
                <p:cNvSpPr txBox="1"/>
                <p:nvPr/>
              </p:nvSpPr>
              <p:spPr>
                <a:xfrm>
                  <a:off x="904448" y="3424080"/>
                  <a:ext cx="4185347" cy="5803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68E1662-4271-48B7-902A-87708AE2D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48" y="3424080"/>
                  <a:ext cx="4185347" cy="580352"/>
                </a:xfrm>
                <a:prstGeom prst="rect">
                  <a:avLst/>
                </a:prstGeom>
                <a:blipFill>
                  <a:blip r:embed="rId9"/>
                  <a:stretch>
                    <a:fillRect t="-11579" b="-4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7E54D70-51AF-4B0B-BB5B-45DF47F857B6}"/>
                  </a:ext>
                </a:extLst>
              </p:cNvPr>
              <p:cNvSpPr/>
              <p:nvPr/>
            </p:nvSpPr>
            <p:spPr>
              <a:xfrm>
                <a:off x="818443" y="4035498"/>
                <a:ext cx="45818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2.6 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7E54D70-51AF-4B0B-BB5B-45DF47F85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3" y="4035498"/>
                <a:ext cx="4581895" cy="461665"/>
              </a:xfrm>
              <a:prstGeom prst="rect">
                <a:avLst/>
              </a:prstGeom>
              <a:blipFill>
                <a:blip r:embed="rId10"/>
                <a:stretch>
                  <a:fillRect l="-199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993D491D-2D05-44D5-9803-B75B74F2C851}"/>
              </a:ext>
            </a:extLst>
          </p:cNvPr>
          <p:cNvSpPr txBox="1"/>
          <p:nvPr/>
        </p:nvSpPr>
        <p:spPr>
          <a:xfrm>
            <a:off x="796408" y="5576419"/>
            <a:ext cx="6904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事实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：投影可能不存在；也可能存在，但不唯一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FE08BB-CB60-42B8-BDF1-58D2094EF10E}"/>
              </a:ext>
            </a:extLst>
          </p:cNvPr>
          <p:cNvSpPr/>
          <p:nvPr/>
        </p:nvSpPr>
        <p:spPr>
          <a:xfrm>
            <a:off x="338809" y="6081131"/>
            <a:ext cx="6494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闭凸集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是保证投影存在且唯一的充分条件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A4AA6B-4F71-43A1-863A-FD3A2865AF0F}"/>
                  </a:ext>
                </a:extLst>
              </p:cNvPr>
              <p:cNvSpPr/>
              <p:nvPr/>
            </p:nvSpPr>
            <p:spPr>
              <a:xfrm>
                <a:off x="1471611" y="4466694"/>
                <a:ext cx="3796873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00206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2A4AA6B-4F71-43A1-863A-FD3A2865A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611" y="4466694"/>
                <a:ext cx="3796873" cy="1271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34D90F-BEEE-4CB4-BE9D-038409369632}"/>
                  </a:ext>
                </a:extLst>
              </p:cNvPr>
              <p:cNvSpPr txBox="1"/>
              <p:nvPr/>
            </p:nvSpPr>
            <p:spPr>
              <a:xfrm>
                <a:off x="4925602" y="3401562"/>
                <a:ext cx="4185347" cy="647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34D90F-BEEE-4CB4-BE9D-038409369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02" y="3401562"/>
                <a:ext cx="4185347" cy="6474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265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6" grpId="0"/>
      <p:bldP spid="26" grpId="0"/>
      <p:bldP spid="27" grpId="0"/>
      <p:bldP spid="7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4F2A0F4-3845-4382-8D08-FB1716FF6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37" y="1546498"/>
            <a:ext cx="2957266" cy="3401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6660" y="336764"/>
            <a:ext cx="8783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投影定理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C6DCAB-A84E-402B-A72E-37868724AAE9}"/>
              </a:ext>
            </a:extLst>
          </p:cNvPr>
          <p:cNvGrpSpPr/>
          <p:nvPr/>
        </p:nvGrpSpPr>
        <p:grpSpPr>
          <a:xfrm>
            <a:off x="587092" y="1117898"/>
            <a:ext cx="5371766" cy="2041294"/>
            <a:chOff x="476922" y="2109422"/>
            <a:chExt cx="5371766" cy="20412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00611" y="2109422"/>
                  <a:ext cx="5248077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定理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2.7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[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投影定理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]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是非空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闭凸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集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那么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，投影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且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唯一</a:t>
                  </a:r>
                  <a:r>
                    <a:rPr lang="en-US" altLang="zh-CN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此外，向量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在集合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上的投影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当且仅当</a:t>
                  </a:r>
                  <a:endPara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11" y="2109422"/>
                  <a:ext cx="5248077" cy="1569660"/>
                </a:xfrm>
                <a:prstGeom prst="rect">
                  <a:avLst/>
                </a:prstGeom>
                <a:blipFill>
                  <a:blip r:embed="rId5"/>
                  <a:stretch>
                    <a:fillRect l="-1858" t="-4264" r="-116" b="-65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76922" y="3689051"/>
                  <a:ext cx="52480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  (2.1)</a:t>
                  </a:r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22" y="3689051"/>
                  <a:ext cx="5248077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4474" r="-1858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3C1C95-260E-4B38-B7B9-4DCF4796A19C}"/>
                  </a:ext>
                </a:extLst>
              </p:cNvPr>
              <p:cNvSpPr txBox="1"/>
              <p:nvPr/>
            </p:nvSpPr>
            <p:spPr>
              <a:xfrm>
                <a:off x="657601" y="6050635"/>
                <a:ext cx="76965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推论 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[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非扩张性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3C1C95-260E-4B38-B7B9-4DCF4796A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01" y="6050635"/>
                <a:ext cx="7696595" cy="461665"/>
              </a:xfrm>
              <a:prstGeom prst="rect">
                <a:avLst/>
              </a:prstGeom>
              <a:blipFill>
                <a:blip r:embed="rId7"/>
                <a:stretch>
                  <a:fillRect l="-126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4A69E1E-BBC4-4306-95E9-4B8653CC29B1}"/>
                  </a:ext>
                </a:extLst>
              </p:cNvPr>
              <p:cNvSpPr txBox="1"/>
              <p:nvPr/>
            </p:nvSpPr>
            <p:spPr>
              <a:xfrm>
                <a:off x="793214" y="5236201"/>
                <a:ext cx="4781321" cy="49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∈[0,1]</m:t>
                            </m:r>
                          </m:lim>
                        </m:limLow>
                      </m:fName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的极小点是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4A69E1E-BBC4-4306-95E9-4B8653CC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14" y="5236201"/>
                <a:ext cx="4781321" cy="497893"/>
              </a:xfrm>
              <a:prstGeom prst="rect">
                <a:avLst/>
              </a:prstGeom>
              <a:blipFill>
                <a:blip r:embed="rId8"/>
                <a:stretch>
                  <a:fillRect l="-1913" t="-13415" b="-36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834AF6-D8ED-4ABC-B504-65811FF0AF6C}"/>
                  </a:ext>
                </a:extLst>
              </p:cNvPr>
              <p:cNvSpPr txBox="1"/>
              <p:nvPr/>
            </p:nvSpPr>
            <p:spPr>
              <a:xfrm>
                <a:off x="4605052" y="5219647"/>
                <a:ext cx="2340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必有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834AF6-D8ED-4ABC-B504-65811FF0A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52" y="5219647"/>
                <a:ext cx="2340893" cy="461665"/>
              </a:xfrm>
              <a:prstGeom prst="rect">
                <a:avLst/>
              </a:prstGeom>
              <a:blipFill>
                <a:blip r:embed="rId9"/>
                <a:stretch>
                  <a:fillRect l="-390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E0610D-3820-4601-A0A0-66BBE1E787BD}"/>
                  </a:ext>
                </a:extLst>
              </p:cNvPr>
              <p:cNvSpPr txBox="1"/>
              <p:nvPr/>
            </p:nvSpPr>
            <p:spPr>
              <a:xfrm>
                <a:off x="1046603" y="4578875"/>
                <a:ext cx="5684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2E0610D-3820-4601-A0A0-66BBE1E7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03" y="4578875"/>
                <a:ext cx="5684705" cy="461665"/>
              </a:xfrm>
              <a:prstGeom prst="rect">
                <a:avLst/>
              </a:prstGeom>
              <a:blipFill>
                <a:blip r:embed="rId10"/>
                <a:stretch>
                  <a:fillRect l="-1717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CB8D3C3-4BBF-4E24-B2CB-F5CF12FD6CEE}"/>
              </a:ext>
            </a:extLst>
          </p:cNvPr>
          <p:cNvSpPr txBox="1"/>
          <p:nvPr/>
        </p:nvSpPr>
        <p:spPr>
          <a:xfrm>
            <a:off x="725950" y="3206002"/>
            <a:ext cx="4429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投影的存在性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投影的刻画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充分必要条件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唯一性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8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3"/>
    </mc:Choice>
    <mc:Fallback xmlns="">
      <p:transition spd="slow" advTm="27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  <p:bldP spid="12" grpId="0"/>
      <p:bldP spid="1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6.7|28.5|10.1|4.5|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4|17.8|7.8|28.4|2.5|36|1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3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40.2|18.2|20.9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25545</TotalTime>
  <Words>1234</Words>
  <Application>Microsoft Office PowerPoint</Application>
  <PresentationFormat>全屏显示(4:3)</PresentationFormat>
  <Paragraphs>142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LCMSSB8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3244</cp:revision>
  <cp:lastPrinted>2023-09-13T06:44:02Z</cp:lastPrinted>
  <dcterms:created xsi:type="dcterms:W3CDTF">1997-11-08T17:22:06Z</dcterms:created>
  <dcterms:modified xsi:type="dcterms:W3CDTF">2023-09-19T03:50:11Z</dcterms:modified>
</cp:coreProperties>
</file>