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2"/>
  </p:notesMasterIdLst>
  <p:handoutMasterIdLst>
    <p:handoutMasterId r:id="rId13"/>
  </p:handoutMasterIdLst>
  <p:sldIdLst>
    <p:sldId id="678" r:id="rId2"/>
    <p:sldId id="685" r:id="rId3"/>
    <p:sldId id="688" r:id="rId4"/>
    <p:sldId id="694" r:id="rId5"/>
    <p:sldId id="695" r:id="rId6"/>
    <p:sldId id="701" r:id="rId7"/>
    <p:sldId id="697" r:id="rId8"/>
    <p:sldId id="698" r:id="rId9"/>
    <p:sldId id="700" r:id="rId10"/>
    <p:sldId id="256" r:id="rId1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3489" autoAdjust="0"/>
  </p:normalViewPr>
  <p:slideViewPr>
    <p:cSldViewPr snapToGrid="0">
      <p:cViewPr varScale="1">
        <p:scale>
          <a:sx n="52" d="100"/>
          <a:sy n="52" d="100"/>
        </p:scale>
        <p:origin x="196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如果没有噪声，说明迭代点与最优解的误差以公比的</a:t>
            </a:r>
            <a:r>
              <a:rPr lang="en-US" altLang="zh-CN" dirty="0"/>
              <a:t>1/2</a:t>
            </a:r>
            <a:r>
              <a:rPr lang="zh-CN" altLang="en-US" dirty="0"/>
              <a:t>的等比数列趋于</a:t>
            </a:r>
            <a:r>
              <a:rPr lang="en-US" altLang="zh-CN" dirty="0"/>
              <a:t>0</a:t>
            </a:r>
            <a:r>
              <a:rPr lang="zh-CN" altLang="en-US" dirty="0"/>
              <a:t>，即误差序列是线性收敛的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6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x_*</a:t>
            </a:r>
            <a:r>
              <a:rPr lang="zh-CN" altLang="en-US" dirty="0"/>
              <a:t>也是</a:t>
            </a:r>
            <a:r>
              <a:rPr lang="en-US" altLang="zh-CN" dirty="0"/>
              <a:t>s</a:t>
            </a:r>
            <a:r>
              <a:rPr lang="zh-CN" altLang="en-US" dirty="0"/>
              <a:t>稀疏向量，所以由前面投影的定义，</a:t>
            </a:r>
            <a:r>
              <a:rPr lang="en-US" altLang="zh-CN" dirty="0"/>
              <a:t>x^{i+1}</a:t>
            </a:r>
            <a:r>
              <a:rPr lang="zh-CN" altLang="en-US" dirty="0"/>
              <a:t>是所有</a:t>
            </a:r>
            <a:r>
              <a:rPr lang="en-US" altLang="zh-CN" dirty="0"/>
              <a:t>s-</a:t>
            </a:r>
            <a:r>
              <a:rPr lang="zh-CN" altLang="en-US" dirty="0"/>
              <a:t>稀疏向量中，距离</a:t>
            </a:r>
            <a:r>
              <a:rPr lang="en-US" altLang="zh-CN" dirty="0"/>
              <a:t>\tilde x_{S’}^{</a:t>
            </a:r>
            <a:r>
              <a:rPr lang="en-US" altLang="zh-CN" dirty="0" err="1"/>
              <a:t>i</a:t>
            </a:r>
            <a:r>
              <a:rPr lang="en-US" altLang="zh-CN" dirty="0"/>
              <a:t>=1}</a:t>
            </a:r>
            <a:r>
              <a:rPr lang="zh-CN" altLang="en-US" dirty="0"/>
              <a:t>最近的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0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11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由此得到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PGD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具有线性速率，然而分析看起来有些不同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没有凸性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光滑性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，并且也不需要步长。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5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15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5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234E-F4ED-4FC0-AD06-FEAD4AA7FDCB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10E6-20B0-4F45-9916-85ED0D1EC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约束优化：非凸约束与投影梯度下降法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非凸约束与投影梯度下降法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F4F60-A612-33CB-4C9C-5FFE36D76CAD}"/>
              </a:ext>
            </a:extLst>
          </p:cNvPr>
          <p:cNvSpPr txBox="1"/>
          <p:nvPr/>
        </p:nvSpPr>
        <p:spPr>
          <a:xfrm>
            <a:off x="727651" y="6048372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或者更直接的，应用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PGD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直接求解非凸约束优化问题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09DF8A-0AC2-F872-94B6-B5CF4202F214}"/>
                  </a:ext>
                </a:extLst>
              </p:cNvPr>
              <p:cNvSpPr txBox="1"/>
              <p:nvPr/>
            </p:nvSpPr>
            <p:spPr>
              <a:xfrm>
                <a:off x="696352" y="5483118"/>
                <a:ext cx="7719997" cy="63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非凸约束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凸松弛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PGD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求解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09DF8A-0AC2-F872-94B6-B5CF4202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2" y="5483118"/>
                <a:ext cx="7719997" cy="630109"/>
              </a:xfrm>
              <a:prstGeom prst="rect">
                <a:avLst/>
              </a:prstGeom>
              <a:blipFill>
                <a:blip r:embed="rId4"/>
                <a:stretch>
                  <a:fillRect l="-1026" t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64BDA8-E6B9-40E3-9CD9-ABEB85199014}"/>
                  </a:ext>
                </a:extLst>
              </p:cNvPr>
              <p:cNvSpPr txBox="1"/>
              <p:nvPr/>
            </p:nvSpPr>
            <p:spPr>
              <a:xfrm>
                <a:off x="685756" y="1903296"/>
                <a:ext cx="78994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是已知数据，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是超参数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64BDA8-E6B9-40E3-9CD9-ABEB85199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" y="1903296"/>
                <a:ext cx="7899400" cy="468205"/>
              </a:xfrm>
              <a:prstGeom prst="rect">
                <a:avLst/>
              </a:prstGeom>
              <a:blipFill>
                <a:blip r:embed="rId5"/>
                <a:stretch>
                  <a:fillRect l="-115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78DB9FD-FBF9-44FD-BD4E-2533221BFDF4}"/>
              </a:ext>
            </a:extLst>
          </p:cNvPr>
          <p:cNvSpPr txBox="1"/>
          <p:nvPr/>
        </p:nvSpPr>
        <p:spPr>
          <a:xfrm>
            <a:off x="652235" y="105349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带稀疏约束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的最小二乘：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15B384-8F9F-499B-8FD9-4EE503C4B9ED}"/>
              </a:ext>
            </a:extLst>
          </p:cNvPr>
          <p:cNvGrpSpPr/>
          <p:nvPr/>
        </p:nvGrpSpPr>
        <p:grpSpPr>
          <a:xfrm>
            <a:off x="567204" y="2632226"/>
            <a:ext cx="7899400" cy="1232987"/>
            <a:chOff x="725366" y="2803795"/>
            <a:chExt cx="7899400" cy="123298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267EAA3-2D18-4F4B-9494-6DB3BAD1E39C}"/>
                </a:ext>
              </a:extLst>
            </p:cNvPr>
            <p:cNvGrpSpPr/>
            <p:nvPr/>
          </p:nvGrpSpPr>
          <p:grpSpPr>
            <a:xfrm>
              <a:off x="907094" y="3226688"/>
              <a:ext cx="7410002" cy="810094"/>
              <a:chOff x="972000" y="2909920"/>
              <a:chExt cx="7410002" cy="810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2DA1782-CDE9-492D-815E-515A1FD930D2}"/>
                      </a:ext>
                    </a:extLst>
                  </p:cNvPr>
                  <p:cNvSpPr txBox="1"/>
                  <p:nvPr/>
                </p:nvSpPr>
                <p:spPr>
                  <a:xfrm>
                    <a:off x="972000" y="2909920"/>
                    <a:ext cx="7200000" cy="810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inimize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subject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to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2DA1782-CDE9-492D-815E-515A1FD93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000" y="2909920"/>
                    <a:ext cx="7200000" cy="8100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F2873240-6B99-4048-9FD9-5A3711A9202A}"/>
                      </a:ext>
                    </a:extLst>
                  </p:cNvPr>
                  <p:cNvSpPr txBox="1"/>
                  <p:nvPr/>
                </p:nvSpPr>
                <p:spPr>
                  <a:xfrm>
                    <a:off x="7281335" y="3010357"/>
                    <a:ext cx="1100667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.2)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F2873240-6B99-4048-9FD9-5A3711A920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1335" y="3010357"/>
                    <a:ext cx="110066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CA0152-652A-4EE1-8C75-2E92AA47C72E}"/>
                    </a:ext>
                  </a:extLst>
                </p:cNvPr>
                <p:cNvSpPr txBox="1"/>
                <p:nvPr/>
              </p:nvSpPr>
              <p:spPr>
                <a:xfrm>
                  <a:off x="725366" y="2803795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当测量无噪声时，问题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(29.1)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简化成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极小化问题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CA0152-652A-4EE1-8C75-2E92AA47C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6" y="2803795"/>
                  <a:ext cx="78994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7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BACD77-45F3-4B07-8553-194119E8DF58}"/>
              </a:ext>
            </a:extLst>
          </p:cNvPr>
          <p:cNvGrpSpPr/>
          <p:nvPr/>
        </p:nvGrpSpPr>
        <p:grpSpPr>
          <a:xfrm>
            <a:off x="907665" y="1334130"/>
            <a:ext cx="7200000" cy="632161"/>
            <a:chOff x="1001935" y="1416040"/>
            <a:chExt cx="7200000" cy="632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0F32EC8-795A-4FA8-94CF-666CB858D6CC}"/>
                    </a:ext>
                  </a:extLst>
                </p:cNvPr>
                <p:cNvSpPr txBox="1"/>
                <p:nvPr/>
              </p:nvSpPr>
              <p:spPr>
                <a:xfrm>
                  <a:off x="1001935" y="1416040"/>
                  <a:ext cx="7200000" cy="6321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0F32EC8-795A-4FA8-94CF-666CB858D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35" y="1416040"/>
                  <a:ext cx="7200000" cy="6321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94285B2-FD27-4216-9E39-1757E290AAC9}"/>
                    </a:ext>
                  </a:extLst>
                </p:cNvPr>
                <p:cNvSpPr txBox="1"/>
                <p:nvPr/>
              </p:nvSpPr>
              <p:spPr>
                <a:xfrm>
                  <a:off x="7101268" y="1426332"/>
                  <a:ext cx="1100667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.1)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94285B2-FD27-4216-9E39-1757E290A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268" y="1426332"/>
                  <a:ext cx="1100667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8123BD-7A60-4C3F-918D-BE8CFC8E854E}"/>
              </a:ext>
            </a:extLst>
          </p:cNvPr>
          <p:cNvGrpSpPr/>
          <p:nvPr/>
        </p:nvGrpSpPr>
        <p:grpSpPr>
          <a:xfrm>
            <a:off x="667692" y="3762294"/>
            <a:ext cx="7506924" cy="1262252"/>
            <a:chOff x="667692" y="3762294"/>
            <a:chExt cx="7506924" cy="12622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1BC1F52-E055-459A-A973-0B2BA7A42A6F}"/>
                </a:ext>
              </a:extLst>
            </p:cNvPr>
            <p:cNvGrpSpPr/>
            <p:nvPr/>
          </p:nvGrpSpPr>
          <p:grpSpPr>
            <a:xfrm>
              <a:off x="667692" y="4216761"/>
              <a:ext cx="7506924" cy="807785"/>
              <a:chOff x="988202" y="4249473"/>
              <a:chExt cx="7506924" cy="8077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9CFBAD00-7C4C-4B3D-9277-A2692DD5B607}"/>
                      </a:ext>
                    </a:extLst>
                  </p:cNvPr>
                  <p:cNvSpPr txBox="1"/>
                  <p:nvPr/>
                </p:nvSpPr>
                <p:spPr>
                  <a:xfrm>
                    <a:off x="988202" y="4249473"/>
                    <a:ext cx="7200000" cy="80778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subjecto</m:t>
                                </m:r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to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9CFBAD00-7C4C-4B3D-9277-A2692DD5B6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202" y="4249473"/>
                    <a:ext cx="7200000" cy="80778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A2625FB-F182-4CDD-BEF3-461E7E2115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94459" y="4269237"/>
                    <a:ext cx="1100667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.3)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A2625FB-F182-4CDD-BEF3-461E7E211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4459" y="4269237"/>
                    <a:ext cx="1100667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90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AD71ED4-9728-4CEE-8BD6-2F094C83EB13}"/>
                </a:ext>
              </a:extLst>
            </p:cNvPr>
            <p:cNvGrpSpPr/>
            <p:nvPr/>
          </p:nvGrpSpPr>
          <p:grpSpPr>
            <a:xfrm>
              <a:off x="3638746" y="3762294"/>
              <a:ext cx="1467522" cy="483821"/>
              <a:chOff x="3638746" y="3922553"/>
              <a:chExt cx="1467522" cy="597162"/>
            </a:xfrm>
          </p:grpSpPr>
          <p:sp>
            <p:nvSpPr>
              <p:cNvPr id="6" name="箭头: 下 5">
                <a:extLst>
                  <a:ext uri="{FF2B5EF4-FFF2-40B4-BE49-F238E27FC236}">
                    <a16:creationId xmlns:a16="http://schemas.microsoft.com/office/drawing/2014/main" id="{E2C14B28-664A-40BA-9923-96B38D134A52}"/>
                  </a:ext>
                </a:extLst>
              </p:cNvPr>
              <p:cNvSpPr/>
              <p:nvPr/>
            </p:nvSpPr>
            <p:spPr bwMode="auto">
              <a:xfrm>
                <a:off x="3638746" y="3922553"/>
                <a:ext cx="273378" cy="568498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F5FE38-EA47-4AB1-BAD8-B6B62D99E318}"/>
                  </a:ext>
                </a:extLst>
              </p:cNvPr>
              <p:cNvSpPr txBox="1"/>
              <p:nvPr/>
            </p:nvSpPr>
            <p:spPr>
              <a:xfrm>
                <a:off x="3909062" y="3949899"/>
                <a:ext cx="1197206" cy="56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凸松弛</a:t>
                </a: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23BCC25-70AE-4CF3-98FA-FE0D79E1AACD}"/>
              </a:ext>
            </a:extLst>
          </p:cNvPr>
          <p:cNvSpPr txBox="1"/>
          <p:nvPr/>
        </p:nvSpPr>
        <p:spPr>
          <a:xfrm>
            <a:off x="622300" y="502237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问题：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如何求解带稀疏约束的最小二乘问题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(29.1)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？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F83D-D74F-45F1-BAA1-7D79BEE9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097" y="438361"/>
            <a:ext cx="6858000" cy="135334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最优化方法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期末考试安排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22805-2C37-4094-9EA5-ECA15B12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11" y="1797048"/>
            <a:ext cx="7921578" cy="4622591"/>
          </a:xfrm>
        </p:spPr>
        <p:txBody>
          <a:bodyPr>
            <a:noAutofit/>
          </a:bodyPr>
          <a:lstStyle/>
          <a:p>
            <a:pPr marL="257175" indent="-257175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20-15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</a:p>
          <a:p>
            <a:pPr marL="257175" indent="-257175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：等教务系统通知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复习材料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见云盘</a:t>
            </a:r>
            <a:r>
              <a:rPr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沙  河：内容小结、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2021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年期末试题、几个补充题、作业，和课件上的例题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学院路：内容小结、作业，和课件上的例题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257175" indent="-257175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考前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线下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答疑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沙  河：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00-20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 沙河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706</a:t>
            </a: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学院路：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00-20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 待定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考前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线上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答疑：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腾讯会议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ID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868-7339-7070.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600075" lvl="1" indent="-257175" algn="l">
              <a:buFont typeface="Wingdings" panose="05000000000000000000" pitchFamily="2" charset="2"/>
              <a:buChar char="ü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4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/>
              <p:nvPr/>
            </p:nvSpPr>
            <p:spPr>
              <a:xfrm>
                <a:off x="642552" y="1677577"/>
                <a:ext cx="819214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矩阵，其元素是独立同分布的高斯分布样本，</a:t>
                </a:r>
                <a:endParaRPr lang="en-US" altLang="zh-CN" sz="23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758E1E-CC95-251B-382C-95305C8E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2" y="1677577"/>
                <a:ext cx="8192148" cy="446276"/>
              </a:xfrm>
              <a:prstGeom prst="rect">
                <a:avLst/>
              </a:prstGeom>
              <a:blipFill>
                <a:blip r:embed="rId4"/>
                <a:stretch>
                  <a:fillRect l="-1042" t="-13699" r="-1116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7B66CE-F8CC-BB9E-6B54-24944B9885C9}"/>
                  </a:ext>
                </a:extLst>
              </p:cNvPr>
              <p:cNvSpPr txBox="1"/>
              <p:nvPr/>
            </p:nvSpPr>
            <p:spPr>
              <a:xfrm>
                <a:off x="601087" y="375679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毫秒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7B66CE-F8CC-BB9E-6B54-24944B98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7" y="3756799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30F39-744F-D89C-272D-86FBDDF07B97}"/>
                  </a:ext>
                </a:extLst>
              </p:cNvPr>
              <p:cNvSpPr txBox="1"/>
              <p:nvPr/>
            </p:nvSpPr>
            <p:spPr>
              <a:xfrm>
                <a:off x="579940" y="423827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=1000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5~6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秒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30F39-744F-D89C-272D-86FBDDF0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40" y="4238279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B96E8-BD34-4DC9-C958-1C4E9FA02AC2}"/>
                  </a:ext>
                </a:extLst>
              </p:cNvPr>
              <p:cNvSpPr txBox="1"/>
              <p:nvPr/>
            </p:nvSpPr>
            <p:spPr>
              <a:xfrm>
                <a:off x="592298" y="471417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=4000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秒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B96E8-BD34-4DC9-C958-1C4E9FA0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8" y="4714179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7B0E8C2-B475-4657-93E8-DC4722B004EF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两种解决方法的简单实验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EBC8E8-B29A-4164-9A11-01A4741735F7}"/>
              </a:ext>
            </a:extLst>
          </p:cNvPr>
          <p:cNvSpPr txBox="1"/>
          <p:nvPr/>
        </p:nvSpPr>
        <p:spPr>
          <a:xfrm>
            <a:off x="731091" y="5179838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一阶方法：直接对非凸稀疏向量集运行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PGD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B31569-2CC2-4430-BB15-454852FC4FB2}"/>
                  </a:ext>
                </a:extLst>
              </p:cNvPr>
              <p:cNvSpPr/>
              <p:nvPr/>
            </p:nvSpPr>
            <p:spPr>
              <a:xfrm>
                <a:off x="3501003" y="1082983"/>
                <a:ext cx="2392193" cy="63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B31569-2CC2-4430-BB15-454852FC4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03" y="1082983"/>
                <a:ext cx="2392193" cy="6301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4725A60-A1B9-4412-BABB-3EF7413937B8}"/>
                  </a:ext>
                </a:extLst>
              </p:cNvPr>
              <p:cNvSpPr txBox="1"/>
              <p:nvPr/>
            </p:nvSpPr>
            <p:spPr>
              <a:xfrm>
                <a:off x="674184" y="2051643"/>
                <a:ext cx="7899400" cy="622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独立同分布高斯矩阵需要 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个样本以满足</a:t>
                </a: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4725A60-A1B9-4412-BABB-3EF74139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84" y="2051643"/>
                <a:ext cx="7899400" cy="622030"/>
              </a:xfrm>
              <a:prstGeom prst="rect">
                <a:avLst/>
              </a:prstGeom>
              <a:blipFill>
                <a:blip r:embed="rId9"/>
                <a:stretch>
                  <a:fillRect l="-927" r="-10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9C058B6-85AF-43CA-9AC8-646240E2A5FA}"/>
              </a:ext>
            </a:extLst>
          </p:cNvPr>
          <p:cNvSpPr txBox="1"/>
          <p:nvPr/>
        </p:nvSpPr>
        <p:spPr>
          <a:xfrm>
            <a:off x="685379" y="321777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内点法的运行时间：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6FC06C-F016-44A5-83F2-14E2A2580E44}"/>
                  </a:ext>
                </a:extLst>
              </p:cNvPr>
              <p:cNvSpPr txBox="1"/>
              <p:nvPr/>
            </p:nvSpPr>
            <p:spPr>
              <a:xfrm>
                <a:off x="1032196" y="2638223"/>
                <a:ext cx="3124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松弛能工作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6FC06C-F016-44A5-83F2-14E2A258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96" y="2638223"/>
                <a:ext cx="3124924" cy="461665"/>
              </a:xfrm>
              <a:prstGeom prst="rect">
                <a:avLst/>
              </a:prstGeom>
              <a:blipFill>
                <a:blip r:embed="rId10"/>
                <a:stretch>
                  <a:fillRect l="-292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80FF44C-9EE5-44BF-BA12-53F35303C0AE}"/>
              </a:ext>
            </a:extLst>
          </p:cNvPr>
          <p:cNvSpPr txBox="1"/>
          <p:nvPr/>
        </p:nvSpPr>
        <p:spPr>
          <a:xfrm>
            <a:off x="587685" y="5631024"/>
            <a:ext cx="833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也称作迭代硬阈值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(Iterative Hard Thresholding, IHT)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74A3E1-DD62-483C-98E1-96AF19D9AE3F}"/>
                  </a:ext>
                </a:extLst>
              </p:cNvPr>
              <p:cNvSpPr txBox="1"/>
              <p:nvPr/>
            </p:nvSpPr>
            <p:spPr>
              <a:xfrm>
                <a:off x="575961" y="6114358"/>
                <a:ext cx="8170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第三个实例，它仅需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0.0357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秒，比内点法快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倍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74A3E1-DD62-483C-98E1-96AF19D9A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1" y="6114358"/>
                <a:ext cx="8170674" cy="461665"/>
              </a:xfrm>
              <a:prstGeom prst="rect">
                <a:avLst/>
              </a:prstGeom>
              <a:blipFill>
                <a:blip r:embed="rId11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9F9D79F-5B24-4376-93F3-56ACE8B6C622}"/>
              </a:ext>
            </a:extLst>
          </p:cNvPr>
          <p:cNvGrpSpPr/>
          <p:nvPr/>
        </p:nvGrpSpPr>
        <p:grpSpPr>
          <a:xfrm>
            <a:off x="918194" y="4114889"/>
            <a:ext cx="6828111" cy="2419266"/>
            <a:chOff x="918194" y="4114889"/>
            <a:chExt cx="6828111" cy="24192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6BC3BF0-4496-4CB6-895B-7518D1D2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194" y="4127246"/>
              <a:ext cx="6828111" cy="240690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6E9B99-30C9-4184-9D91-69A482BB23FC}"/>
                </a:ext>
              </a:extLst>
            </p:cNvPr>
            <p:cNvSpPr txBox="1"/>
            <p:nvPr/>
          </p:nvSpPr>
          <p:spPr>
            <a:xfrm>
              <a:off x="2187145" y="4114889"/>
              <a:ext cx="185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535492" y="264646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保持向量前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大元素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硬阈值算子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2" y="2646468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23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5A409C-F948-F3B8-294D-F23978BDC412}"/>
                  </a:ext>
                </a:extLst>
              </p:cNvPr>
              <p:cNvSpPr txBox="1"/>
              <p:nvPr/>
            </p:nvSpPr>
            <p:spPr>
              <a:xfrm>
                <a:off x="535492" y="950967"/>
                <a:ext cx="8420348" cy="436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是观测噪声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5A409C-F948-F3B8-294D-F23978BD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2" y="950967"/>
                <a:ext cx="8420348" cy="436979"/>
              </a:xfrm>
              <a:prstGeom prst="rect">
                <a:avLst/>
              </a:prstGeom>
              <a:blipFill>
                <a:blip r:embed="rId6"/>
                <a:stretch>
                  <a:fillRect l="-941" t="-12500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F3CC4D-BF71-6727-8520-43853F7C99A9}"/>
                  </a:ext>
                </a:extLst>
              </p:cNvPr>
              <p:cNvSpPr txBox="1"/>
              <p:nvPr/>
            </p:nvSpPr>
            <p:spPr>
              <a:xfrm>
                <a:off x="535492" y="2063758"/>
                <a:ext cx="7002130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IHT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算法使用迭代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F3CC4D-BF71-6727-8520-43853F7C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2" y="2063758"/>
                <a:ext cx="7002130" cy="645048"/>
              </a:xfrm>
              <a:prstGeom prst="rect">
                <a:avLst/>
              </a:prstGeom>
              <a:blipFill>
                <a:blip r:embed="rId7"/>
                <a:stretch>
                  <a:fillRect l="-1394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5B959C4-CCC3-4CF6-84F3-6A578BF4D31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迭代硬阈值算法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CAD4E-95A2-48FB-9FF5-1246F4A6F59D}"/>
                  </a:ext>
                </a:extLst>
              </p:cNvPr>
              <p:cNvSpPr txBox="1"/>
              <p:nvPr/>
            </p:nvSpPr>
            <p:spPr>
              <a:xfrm>
                <a:off x="523135" y="1534289"/>
                <a:ext cx="8608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近似地是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CAD4E-95A2-48FB-9FF5-1246F4A6F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5" y="1534289"/>
                <a:ext cx="8608508" cy="461665"/>
              </a:xfrm>
              <a:prstGeom prst="rect">
                <a:avLst/>
              </a:prstGeom>
              <a:blipFill>
                <a:blip r:embed="rId8"/>
                <a:stretch>
                  <a:fillRect l="-113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D6D327-6078-46EE-BDB9-D32B658F8900}"/>
              </a:ext>
            </a:extLst>
          </p:cNvPr>
          <p:cNvGrpSpPr/>
          <p:nvPr/>
        </p:nvGrpSpPr>
        <p:grpSpPr>
          <a:xfrm>
            <a:off x="1097100" y="3182647"/>
            <a:ext cx="7200000" cy="693267"/>
            <a:chOff x="1001935" y="1416040"/>
            <a:chExt cx="7200000" cy="69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BCFF2E-1FFF-4D01-A79D-A063ACE187EE}"/>
                    </a:ext>
                  </a:extLst>
                </p:cNvPr>
                <p:cNvSpPr txBox="1"/>
                <p:nvPr/>
              </p:nvSpPr>
              <p:spPr>
                <a:xfrm>
                  <a:off x="1001935" y="1416040"/>
                  <a:ext cx="7200000" cy="693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zh-CN" altLang="en-US" dirty="0"/>
                    <a:t>   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BCFF2E-1FFF-4D01-A79D-A063ACE18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35" y="1416040"/>
                  <a:ext cx="7200000" cy="6932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278B7F8-EC08-4EE0-8A06-BDCB0060F5E2}"/>
                    </a:ext>
                  </a:extLst>
                </p:cNvPr>
                <p:cNvSpPr txBox="1"/>
                <p:nvPr/>
              </p:nvSpPr>
              <p:spPr>
                <a:xfrm>
                  <a:off x="7091841" y="1435760"/>
                  <a:ext cx="11006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(29.1)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278B7F8-EC08-4EE0-8A06-BDCB0060F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841" y="1435760"/>
                  <a:ext cx="110066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86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2D36E3-B6D2-4B01-9BAD-D68B9B3D3BEC}"/>
                  </a:ext>
                </a:extLst>
              </p:cNvPr>
              <p:cNvSpPr/>
              <p:nvPr/>
            </p:nvSpPr>
            <p:spPr>
              <a:xfrm>
                <a:off x="4943585" y="3671594"/>
                <a:ext cx="296940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2D36E3-B6D2-4B01-9BAD-D68B9B3D3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585" y="3671594"/>
                <a:ext cx="2969403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96B7293-2F33-43F3-A07B-487684684D22}"/>
              </a:ext>
            </a:extLst>
          </p:cNvPr>
          <p:cNvSpPr txBox="1"/>
          <p:nvPr/>
        </p:nvSpPr>
        <p:spPr>
          <a:xfrm>
            <a:off x="4745666" y="4764426"/>
            <a:ext cx="368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步长为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的投影梯度法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39B702-9C7C-440C-876A-4D26A6EF73AB}"/>
                  </a:ext>
                </a:extLst>
              </p:cNvPr>
              <p:cNvSpPr txBox="1"/>
              <p:nvPr/>
            </p:nvSpPr>
            <p:spPr>
              <a:xfrm>
                <a:off x="4697100" y="5300905"/>
                <a:ext cx="3684586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算法迭代过程中，产生的每个点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最多有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个非零分量！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39B702-9C7C-440C-876A-4D26A6EF7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00" y="5300905"/>
                <a:ext cx="3684586" cy="1212255"/>
              </a:xfrm>
              <a:prstGeom prst="rect">
                <a:avLst/>
              </a:prstGeom>
              <a:blipFill>
                <a:blip r:embed="rId12"/>
                <a:stretch>
                  <a:fillRect l="-2318" t="-404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67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2" grpId="0" animBg="1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486926" y="1000053"/>
                <a:ext cx="8099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30.1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如果对所有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稀疏向量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000053"/>
                <a:ext cx="8099592" cy="461665"/>
              </a:xfrm>
              <a:prstGeom prst="rect">
                <a:avLst/>
              </a:prstGeom>
              <a:blipFill>
                <a:blip r:embed="rId4"/>
                <a:stretch>
                  <a:fillRect l="-120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522204" y="3749083"/>
                <a:ext cx="8099592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30.2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是支集为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稀疏向量，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享有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是任意噪声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IHT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，以下结论成立：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4" y="3749083"/>
                <a:ext cx="8099592" cy="1383712"/>
              </a:xfrm>
              <a:prstGeom prst="rect">
                <a:avLst/>
              </a:prstGeom>
              <a:blipFill>
                <a:blip r:embed="rId5"/>
                <a:stretch>
                  <a:fillRect l="-1205" t="-4846" r="-1130" b="-7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7FB1D3-FA99-5877-A080-AE2837BA28BF}"/>
                  </a:ext>
                </a:extLst>
              </p:cNvPr>
              <p:cNvSpPr txBox="1"/>
              <p:nvPr/>
            </p:nvSpPr>
            <p:spPr>
              <a:xfrm>
                <a:off x="486926" y="204489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性质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：对于大小为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的支集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有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7FB1D3-FA99-5877-A080-AE2837BA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2044894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23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90EEC9-A0E2-6F3B-B7E2-AD6C367ED84A}"/>
                  </a:ext>
                </a:extLst>
              </p:cNvPr>
              <p:cNvSpPr txBox="1"/>
              <p:nvPr/>
            </p:nvSpPr>
            <p:spPr>
              <a:xfrm>
                <a:off x="1119575" y="5132795"/>
                <a:ext cx="7200000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90EEC9-A0E2-6F3B-B7E2-AD6C367E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75" y="5132795"/>
                <a:ext cx="7200000" cy="804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A52C4-247C-6C85-C017-7AA3108AC175}"/>
                  </a:ext>
                </a:extLst>
              </p:cNvPr>
              <p:cNvSpPr txBox="1"/>
              <p:nvPr/>
            </p:nvSpPr>
            <p:spPr>
              <a:xfrm>
                <a:off x="1004762" y="1505257"/>
                <a:ext cx="7200000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A52C4-247C-6C85-C017-7AA3108A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62" y="1505257"/>
                <a:ext cx="7200000" cy="466666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72DF2-4FD0-0E0A-955C-51753D36BACD}"/>
                  </a:ext>
                </a:extLst>
              </p:cNvPr>
              <p:cNvSpPr txBox="1"/>
              <p:nvPr/>
            </p:nvSpPr>
            <p:spPr>
              <a:xfrm>
                <a:off x="972000" y="2516560"/>
                <a:ext cx="7200000" cy="564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72DF2-4FD0-0E0A-955C-51753D36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0" y="2516560"/>
                <a:ext cx="7200000" cy="564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945627-5E06-B020-6968-E83E125DD5BF}"/>
                  </a:ext>
                </a:extLst>
              </p:cNvPr>
              <p:cNvSpPr txBox="1"/>
              <p:nvPr/>
            </p:nvSpPr>
            <p:spPr>
              <a:xfrm>
                <a:off x="655062" y="314664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上的限制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详细定义参见引理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29.8).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945627-5E06-B020-6968-E83E125DD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2" y="3146646"/>
                <a:ext cx="7899400" cy="461665"/>
              </a:xfrm>
              <a:prstGeom prst="rect">
                <a:avLst/>
              </a:prstGeom>
              <a:blipFill>
                <a:blip r:embed="rId10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672EDE3-0962-450F-9A42-D11F98E3D031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迭代硬阈值算法的收敛速率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591585" y="1055118"/>
                <a:ext cx="5841139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supp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的支集，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5" y="1055118"/>
                <a:ext cx="5841139" cy="473591"/>
              </a:xfrm>
              <a:prstGeom prst="rect">
                <a:avLst/>
              </a:prstGeom>
              <a:blipFill>
                <a:blip r:embed="rId4"/>
                <a:stretch>
                  <a:fillRect l="-1566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7BA466-AEA3-3E5C-3CF8-26E8189BA98E}"/>
                  </a:ext>
                </a:extLst>
              </p:cNvPr>
              <p:cNvSpPr txBox="1"/>
              <p:nvPr/>
            </p:nvSpPr>
            <p:spPr>
              <a:xfrm>
                <a:off x="179687" y="3411546"/>
                <a:ext cx="2620663" cy="557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7BA466-AEA3-3E5C-3CF8-26E8189BA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7" y="3411546"/>
                <a:ext cx="2620663" cy="557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4F8021C-C8DA-42EB-AF27-084E08ED7584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迭代硬阈值算法的收敛速率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73777C-1A82-495E-88C2-83413FE55077}"/>
                  </a:ext>
                </a:extLst>
              </p:cNvPr>
              <p:cNvSpPr txBox="1"/>
              <p:nvPr/>
            </p:nvSpPr>
            <p:spPr>
              <a:xfrm>
                <a:off x="608051" y="1595593"/>
                <a:ext cx="605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≤3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73777C-1A82-495E-88C2-83413FE5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1" y="1595593"/>
                <a:ext cx="6050989" cy="461665"/>
              </a:xfrm>
              <a:prstGeom prst="rect">
                <a:avLst/>
              </a:prstGeom>
              <a:blipFill>
                <a:blip r:embed="rId6"/>
                <a:stretch>
                  <a:fillRect l="-161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9566F0-54BA-4E58-AC19-BB464DE69F83}"/>
                  </a:ext>
                </a:extLst>
              </p:cNvPr>
              <p:cNvSpPr txBox="1"/>
              <p:nvPr/>
            </p:nvSpPr>
            <p:spPr>
              <a:xfrm>
                <a:off x="1164170" y="2121011"/>
                <a:ext cx="4260445" cy="105157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否则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9566F0-54BA-4E58-AC19-BB464DE6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70" y="2121011"/>
                <a:ext cx="4260445" cy="1051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F75727-9838-015B-1903-8EB98D79AF72}"/>
                  </a:ext>
                </a:extLst>
              </p:cNvPr>
              <p:cNvSpPr txBox="1"/>
              <p:nvPr/>
            </p:nvSpPr>
            <p:spPr>
              <a:xfrm>
                <a:off x="637815" y="5440726"/>
                <a:ext cx="6084674" cy="583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综上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F75727-9838-015B-1903-8EB98D79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5" y="5440726"/>
                <a:ext cx="6084674" cy="583621"/>
              </a:xfrm>
              <a:prstGeom prst="rect">
                <a:avLst/>
              </a:prstGeom>
              <a:blipFill>
                <a:blip r:embed="rId8"/>
                <a:stretch>
                  <a:fillRect l="-1603" t="-5263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21DE53-DF99-498D-9369-82240E0FC9D7}"/>
                  </a:ext>
                </a:extLst>
              </p:cNvPr>
              <p:cNvSpPr txBox="1"/>
              <p:nvPr/>
            </p:nvSpPr>
            <p:spPr>
              <a:xfrm>
                <a:off x="5308656" y="2057258"/>
                <a:ext cx="3482659" cy="1051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否则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21DE53-DF99-498D-9369-82240E0F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56" y="2057258"/>
                <a:ext cx="3482659" cy="1051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F52431-AE91-4143-A9EC-181D9C19119C}"/>
                  </a:ext>
                </a:extLst>
              </p:cNvPr>
              <p:cNvSpPr txBox="1"/>
              <p:nvPr/>
            </p:nvSpPr>
            <p:spPr>
              <a:xfrm>
                <a:off x="2894657" y="4583622"/>
                <a:ext cx="5656220" cy="583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F52431-AE91-4143-A9EC-181D9C19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57" y="4583622"/>
                <a:ext cx="5656220" cy="5836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BEB9C6-8FB0-46CB-BF32-0D12000DFFBB}"/>
                  </a:ext>
                </a:extLst>
              </p:cNvPr>
              <p:cNvSpPr/>
              <p:nvPr/>
            </p:nvSpPr>
            <p:spPr>
              <a:xfrm>
                <a:off x="637815" y="4065132"/>
                <a:ext cx="246003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BEB9C6-8FB0-46CB-BF32-0D12000DF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5" y="4065132"/>
                <a:ext cx="2460032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E230C16-0E27-473D-9F50-22D13FF0A0A0}"/>
                  </a:ext>
                </a:extLst>
              </p:cNvPr>
              <p:cNvSpPr/>
              <p:nvPr/>
            </p:nvSpPr>
            <p:spPr>
              <a:xfrm>
                <a:off x="2827618" y="4022764"/>
                <a:ext cx="2907784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E230C16-0E27-473D-9F50-22D13FF0A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18" y="4022764"/>
                <a:ext cx="2907784" cy="5355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A07A94BE-4781-4847-82EC-92BE5350C6BA}"/>
              </a:ext>
            </a:extLst>
          </p:cNvPr>
          <p:cNvGrpSpPr/>
          <p:nvPr/>
        </p:nvGrpSpPr>
        <p:grpSpPr>
          <a:xfrm>
            <a:off x="1994831" y="3407709"/>
            <a:ext cx="6796484" cy="583621"/>
            <a:chOff x="2254329" y="3321214"/>
            <a:chExt cx="6059346" cy="58362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2218BAA-E31E-51F5-7DD6-4F4C48172AFA}"/>
                </a:ext>
              </a:extLst>
            </p:cNvPr>
            <p:cNvSpPr txBox="1"/>
            <p:nvPr/>
          </p:nvSpPr>
          <p:spPr>
            <a:xfrm>
              <a:off x="6432724" y="3367275"/>
              <a:ext cx="1880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由三角不等式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F39DB82-6F20-4167-B8E1-CD33CA49979E}"/>
                    </a:ext>
                  </a:extLst>
                </p:cNvPr>
                <p:cNvSpPr/>
                <p:nvPr/>
              </p:nvSpPr>
              <p:spPr>
                <a:xfrm>
                  <a:off x="2254329" y="3321214"/>
                  <a:ext cx="4612481" cy="583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F39DB82-6F20-4167-B8E1-CD33CA499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29" y="3321214"/>
                  <a:ext cx="4612481" cy="5836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F0FB57-A64C-4A99-A56C-CEBE7111F812}"/>
              </a:ext>
            </a:extLst>
          </p:cNvPr>
          <p:cNvGrpSpPr/>
          <p:nvPr/>
        </p:nvGrpSpPr>
        <p:grpSpPr>
          <a:xfrm>
            <a:off x="1437524" y="6015074"/>
            <a:ext cx="6333378" cy="568810"/>
            <a:chOff x="1437524" y="6015074"/>
            <a:chExt cx="6333378" cy="568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BE79028-2886-499B-A3D0-20E7A592F043}"/>
                    </a:ext>
                  </a:extLst>
                </p:cNvPr>
                <p:cNvSpPr txBox="1"/>
                <p:nvPr/>
              </p:nvSpPr>
              <p:spPr>
                <a:xfrm>
                  <a:off x="1437524" y="6078579"/>
                  <a:ext cx="1815102" cy="498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p>
                      </m:sSub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的定义</a:t>
                  </a:r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BE79028-2886-499B-A3D0-20E7A592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24" y="6078579"/>
                  <a:ext cx="1815102" cy="498726"/>
                </a:xfrm>
                <a:prstGeom prst="rect">
                  <a:avLst/>
                </a:prstGeom>
                <a:blipFill>
                  <a:blip r:embed="rId14"/>
                  <a:stretch>
                    <a:fillRect t="-6098" b="-13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538350A-9536-42B7-9570-D845DAEF6E33}"/>
                    </a:ext>
                  </a:extLst>
                </p:cNvPr>
                <p:cNvSpPr/>
                <p:nvPr/>
              </p:nvSpPr>
              <p:spPr>
                <a:xfrm>
                  <a:off x="3319106" y="6015074"/>
                  <a:ext cx="4451796" cy="568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538350A-9536-42B7-9570-D845DAEF6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106" y="6015074"/>
                  <a:ext cx="4451796" cy="5688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271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 animBg="1"/>
      <p:bldP spid="6" grpId="0"/>
      <p:bldP spid="24" grpId="0"/>
      <p:bldP spid="25" grpId="0"/>
      <p:bldP spid="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790722-40B6-73C8-668B-9B8CF403B5A3}"/>
                  </a:ext>
                </a:extLst>
              </p:cNvPr>
              <p:cNvSpPr txBox="1"/>
              <p:nvPr/>
            </p:nvSpPr>
            <p:spPr>
              <a:xfrm>
                <a:off x="2232082" y="1699401"/>
                <a:ext cx="5812166" cy="568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790722-40B6-73C8-668B-9B8CF403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82" y="1699401"/>
                <a:ext cx="5812166" cy="568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01CC98-076B-40BC-9C2E-2A3B6F9C4905}"/>
                  </a:ext>
                </a:extLst>
              </p:cNvPr>
              <p:cNvSpPr txBox="1"/>
              <p:nvPr/>
            </p:nvSpPr>
            <p:spPr>
              <a:xfrm>
                <a:off x="2231321" y="2371262"/>
                <a:ext cx="6091026" cy="568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01CC98-076B-40BC-9C2E-2A3B6F9C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21" y="2371262"/>
                <a:ext cx="6091026" cy="568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BF9C065-B473-4770-A847-16BC9095DC62}"/>
              </a:ext>
            </a:extLst>
          </p:cNvPr>
          <p:cNvGrpSpPr/>
          <p:nvPr/>
        </p:nvGrpSpPr>
        <p:grpSpPr>
          <a:xfrm>
            <a:off x="2255283" y="3091113"/>
            <a:ext cx="6493306" cy="637932"/>
            <a:chOff x="2255283" y="3091113"/>
            <a:chExt cx="6493306" cy="63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5CD6B36-E2F8-905E-CCE3-470673795BB1}"/>
                    </a:ext>
                  </a:extLst>
                </p:cNvPr>
                <p:cNvSpPr txBox="1"/>
                <p:nvPr/>
              </p:nvSpPr>
              <p:spPr>
                <a:xfrm>
                  <a:off x="2255283" y="3091113"/>
                  <a:ext cx="4973889" cy="637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≤3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5CD6B36-E2F8-905E-CCE3-470673795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283" y="3091113"/>
                  <a:ext cx="4973889" cy="6379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21329C-9885-BDE0-DA03-0E7416921BAA}"/>
                </a:ext>
              </a:extLst>
            </p:cNvPr>
            <p:cNvSpPr txBox="1"/>
            <p:nvPr/>
          </p:nvSpPr>
          <p:spPr>
            <a:xfrm>
              <a:off x="7266243" y="3127192"/>
              <a:ext cx="148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(RIP)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4F8021C-C8DA-42EB-AF27-084E08ED7584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迭代硬阈值算法的收敛速率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ED45CE-D5D5-4A45-B343-94BFE4DC34A6}"/>
              </a:ext>
            </a:extLst>
          </p:cNvPr>
          <p:cNvGrpSpPr/>
          <p:nvPr/>
        </p:nvGrpSpPr>
        <p:grpSpPr>
          <a:xfrm>
            <a:off x="770295" y="3824174"/>
            <a:ext cx="7188712" cy="613886"/>
            <a:chOff x="770295" y="3824174"/>
            <a:chExt cx="7188712" cy="613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4B8ED7-3EA4-49F5-9201-6446100C1F79}"/>
                    </a:ext>
                  </a:extLst>
                </p:cNvPr>
                <p:cNvSpPr txBox="1"/>
                <p:nvPr/>
              </p:nvSpPr>
              <p:spPr>
                <a:xfrm>
                  <a:off x="770295" y="3824174"/>
                  <a:ext cx="6520661" cy="613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将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代入上面的不等式，即得到待证结论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4B8ED7-3EA4-49F5-9201-6446100C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95" y="3824174"/>
                  <a:ext cx="6520661" cy="613886"/>
                </a:xfrm>
                <a:prstGeom prst="rect">
                  <a:avLst/>
                </a:prstGeom>
                <a:blipFill>
                  <a:blip r:embed="rId7"/>
                  <a:stretch>
                    <a:fillRect l="-1402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3D677CB-4883-4CA3-A7E8-FCB5FEA0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77429" y="4125220"/>
              <a:ext cx="281578" cy="29066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0E9ED9-068D-439C-BFDA-3355F53A2A65}"/>
              </a:ext>
            </a:extLst>
          </p:cNvPr>
          <p:cNvGrpSpPr/>
          <p:nvPr/>
        </p:nvGrpSpPr>
        <p:grpSpPr>
          <a:xfrm>
            <a:off x="622293" y="4452070"/>
            <a:ext cx="7899400" cy="1214691"/>
            <a:chOff x="622293" y="4612710"/>
            <a:chExt cx="7899400" cy="121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9B405AC-2D17-4386-83F3-DCE8E56C20A7}"/>
                    </a:ext>
                  </a:extLst>
                </p:cNvPr>
                <p:cNvSpPr txBox="1"/>
                <p:nvPr/>
              </p:nvSpPr>
              <p:spPr>
                <a:xfrm>
                  <a:off x="998689" y="5043597"/>
                  <a:ext cx="7200000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9B405AC-2D17-4386-83F3-DCE8E56C2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689" y="5043597"/>
                  <a:ext cx="7200000" cy="7838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FBDCAEB-782B-4B8D-BAAB-5DC1624DB053}"/>
                    </a:ext>
                  </a:extLst>
                </p:cNvPr>
                <p:cNvSpPr txBox="1"/>
                <p:nvPr/>
              </p:nvSpPr>
              <p:spPr>
                <a:xfrm>
                  <a:off x="622293" y="4612710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推论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30.3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IHT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的输出是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FBDCAEB-782B-4B8D-BAAB-5DC1624DB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3" y="4612710"/>
                  <a:ext cx="789940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141606-AE11-4335-80A6-914A60D844E4}"/>
                  </a:ext>
                </a:extLst>
              </p:cNvPr>
              <p:cNvSpPr txBox="1"/>
              <p:nvPr/>
            </p:nvSpPr>
            <p:spPr>
              <a:xfrm>
                <a:off x="671721" y="5704759"/>
                <a:ext cx="7805015" cy="64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次迭代后，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141606-AE11-4335-80A6-914A60D8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1" y="5704759"/>
                <a:ext cx="7805015" cy="640496"/>
              </a:xfrm>
              <a:prstGeom prst="rect">
                <a:avLst/>
              </a:prstGeom>
              <a:blipFill>
                <a:blip r:embed="rId11"/>
                <a:stretch>
                  <a:fillRect l="-117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DC571A-B5C9-4B2B-A8DC-AA99DF9C7F9E}"/>
                  </a:ext>
                </a:extLst>
              </p:cNvPr>
              <p:cNvSpPr txBox="1"/>
              <p:nvPr/>
            </p:nvSpPr>
            <p:spPr>
              <a:xfrm>
                <a:off x="474569" y="1043883"/>
                <a:ext cx="7582036" cy="583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DC571A-B5C9-4B2B-A8DC-AA99DF9C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9" y="1043883"/>
                <a:ext cx="7582036" cy="5836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00F791-36C2-4E5E-A68B-A3130E15D9E8}"/>
                  </a:ext>
                </a:extLst>
              </p:cNvPr>
              <p:cNvSpPr txBox="1"/>
              <p:nvPr/>
            </p:nvSpPr>
            <p:spPr>
              <a:xfrm>
                <a:off x="715856" y="1658418"/>
                <a:ext cx="136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代入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定义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00F791-36C2-4E5E-A68B-A3130E15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6" y="1658418"/>
                <a:ext cx="1368743" cy="707886"/>
              </a:xfrm>
              <a:prstGeom prst="rect">
                <a:avLst/>
              </a:prstGeom>
              <a:blipFill>
                <a:blip r:embed="rId13"/>
                <a:stretch>
                  <a:fillRect l="-4444" t="-6034" r="-4889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66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1A8A69-0017-CFB6-4835-63D81A398A56}"/>
                  </a:ext>
                </a:extLst>
              </p:cNvPr>
              <p:cNvSpPr txBox="1"/>
              <p:nvPr/>
            </p:nvSpPr>
            <p:spPr>
              <a:xfrm>
                <a:off x="747400" y="1081208"/>
                <a:ext cx="7899400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30.4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光滑的，如果存在常数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∆∈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1A8A69-0017-CFB6-4835-63D81A39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1081208"/>
                <a:ext cx="7899400" cy="837537"/>
              </a:xfrm>
              <a:prstGeom prst="rect">
                <a:avLst/>
              </a:prstGeom>
              <a:blipFill>
                <a:blip r:embed="rId4"/>
                <a:stretch>
                  <a:fillRect l="-1236" t="-7971" r="-123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E287-6291-0113-72D2-4D1117C33C23}"/>
                  </a:ext>
                </a:extLst>
              </p:cNvPr>
              <p:cNvSpPr txBox="1"/>
              <p:nvPr/>
            </p:nvSpPr>
            <p:spPr>
              <a:xfrm>
                <a:off x="1263920" y="1621810"/>
                <a:ext cx="720000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E287-6291-0113-72D2-4D1117C3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20" y="1621810"/>
                <a:ext cx="7200000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5C436F-2FD5-45F6-9776-4DD4D2D45929}"/>
                  </a:ext>
                </a:extLst>
              </p:cNvPr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受限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5C436F-2FD5-45F6-9776-4DD4D2D4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6"/>
                <a:stretch>
                  <a:fillRect t="-18898" b="-37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60D00C-B1ED-4905-8D6B-FDB02ADFB731}"/>
                  </a:ext>
                </a:extLst>
              </p:cNvPr>
              <p:cNvSpPr txBox="1"/>
              <p:nvPr/>
            </p:nvSpPr>
            <p:spPr>
              <a:xfrm>
                <a:off x="989243" y="3589939"/>
                <a:ext cx="819182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60D00C-B1ED-4905-8D6B-FDB02ADFB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3" y="3589939"/>
                <a:ext cx="8191828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EB2D9E-7238-4347-AE9A-8C4206BB9C5A}"/>
                  </a:ext>
                </a:extLst>
              </p:cNvPr>
              <p:cNvSpPr txBox="1"/>
              <p:nvPr/>
            </p:nvSpPr>
            <p:spPr>
              <a:xfrm>
                <a:off x="694118" y="2271010"/>
                <a:ext cx="7899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EB2D9E-7238-4347-AE9A-8C4206BB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8" y="2271010"/>
                <a:ext cx="7899400" cy="613886"/>
              </a:xfrm>
              <a:prstGeom prst="rect">
                <a:avLst/>
              </a:prstGeom>
              <a:blipFill>
                <a:blip r:embed="rId8"/>
                <a:stretch>
                  <a:fillRect l="-108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4D190A4-318B-4D87-889F-499286A7844C}"/>
              </a:ext>
            </a:extLst>
          </p:cNvPr>
          <p:cNvGrpSpPr/>
          <p:nvPr/>
        </p:nvGrpSpPr>
        <p:grpSpPr>
          <a:xfrm>
            <a:off x="2949065" y="4321662"/>
            <a:ext cx="2457325" cy="1006539"/>
            <a:chOff x="2949065" y="4198092"/>
            <a:chExt cx="2457325" cy="1006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52230C0-A4E5-4CFF-8623-76972A6B4A33}"/>
                    </a:ext>
                  </a:extLst>
                </p:cNvPr>
                <p:cNvSpPr txBox="1"/>
                <p:nvPr/>
              </p:nvSpPr>
              <p:spPr>
                <a:xfrm>
                  <a:off x="2949065" y="4737965"/>
                  <a:ext cx="2457325" cy="46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52230C0-A4E5-4CFF-8623-76972A6B4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065" y="4737965"/>
                  <a:ext cx="2457325" cy="466666"/>
                </a:xfrm>
                <a:prstGeom prst="rect">
                  <a:avLst/>
                </a:prstGeom>
                <a:blipFill>
                  <a:blip r:embed="rId9"/>
                  <a:stretch>
                    <a:fillRect t="-9091" r="-1737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B54E66C6-1799-4A17-806D-9B2E05EC83BB}"/>
                </a:ext>
              </a:extLst>
            </p:cNvPr>
            <p:cNvSpPr/>
            <p:nvPr/>
          </p:nvSpPr>
          <p:spPr bwMode="auto">
            <a:xfrm>
              <a:off x="3943350" y="4198092"/>
              <a:ext cx="194310" cy="613938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267BA1-56C6-487C-B596-FF1B767FF1ED}"/>
              </a:ext>
            </a:extLst>
          </p:cNvPr>
          <p:cNvGrpSpPr/>
          <p:nvPr/>
        </p:nvGrpSpPr>
        <p:grpSpPr>
          <a:xfrm>
            <a:off x="823086" y="5324808"/>
            <a:ext cx="7899400" cy="1130063"/>
            <a:chOff x="823086" y="5191246"/>
            <a:chExt cx="7899400" cy="1130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D57124-6FFD-484D-B702-24501F0FC3FB}"/>
                    </a:ext>
                  </a:extLst>
                </p:cNvPr>
                <p:cNvSpPr txBox="1"/>
                <p:nvPr/>
              </p:nvSpPr>
              <p:spPr>
                <a:xfrm>
                  <a:off x="823086" y="5191246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30.4’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受限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光滑的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，如果对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所有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稀疏的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D57124-6FFD-484D-B702-24501F0FC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6" y="5191246"/>
                  <a:ext cx="789940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4135B62-C508-490D-B75B-56920DD10024}"/>
                    </a:ext>
                  </a:extLst>
                </p:cNvPr>
                <p:cNvSpPr txBox="1"/>
                <p:nvPr/>
              </p:nvSpPr>
              <p:spPr>
                <a:xfrm>
                  <a:off x="1172786" y="5539941"/>
                  <a:ext cx="7200000" cy="7813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+∆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4135B62-C508-490D-B75B-56920DD10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86" y="5539941"/>
                  <a:ext cx="7200000" cy="7813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C917F1-C4EE-4543-9680-CA84544A3844}"/>
                  </a:ext>
                </a:extLst>
              </p:cNvPr>
              <p:cNvSpPr txBox="1"/>
              <p:nvPr/>
            </p:nvSpPr>
            <p:spPr>
              <a:xfrm>
                <a:off x="564520" y="2852495"/>
                <a:ext cx="45520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梯度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该函数的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光滑性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C917F1-C4EE-4543-9680-CA84544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20" y="2852495"/>
                <a:ext cx="4552010" cy="830997"/>
              </a:xfrm>
              <a:prstGeom prst="rect">
                <a:avLst/>
              </a:prstGeom>
              <a:blipFill>
                <a:blip r:embed="rId12"/>
                <a:stretch>
                  <a:fillRect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586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1A8A69-0017-CFB6-4835-63D81A398A56}"/>
                  </a:ext>
                </a:extLst>
              </p:cNvPr>
              <p:cNvSpPr txBox="1"/>
              <p:nvPr/>
            </p:nvSpPr>
            <p:spPr>
              <a:xfrm>
                <a:off x="632021" y="993121"/>
                <a:ext cx="78994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30.5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强凸的，如果对所有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∆∈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1A8A69-0017-CFB6-4835-63D81A39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21" y="993121"/>
                <a:ext cx="7899400" cy="468205"/>
              </a:xfrm>
              <a:prstGeom prst="rect">
                <a:avLst/>
              </a:prstGeom>
              <a:blipFill>
                <a:blip r:embed="rId4"/>
                <a:stretch>
                  <a:fillRect l="-1235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E287-6291-0113-72D2-4D1117C33C23}"/>
                  </a:ext>
                </a:extLst>
              </p:cNvPr>
              <p:cNvSpPr txBox="1"/>
              <p:nvPr/>
            </p:nvSpPr>
            <p:spPr>
              <a:xfrm>
                <a:off x="1001931" y="1494336"/>
                <a:ext cx="7200000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E287-6291-0113-72D2-4D1117C3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31" y="1494336"/>
                <a:ext cx="7200000" cy="628890"/>
              </a:xfrm>
              <a:prstGeom prst="rect">
                <a:avLst/>
              </a:prstGeom>
              <a:blipFill>
                <a:blip r:embed="rId5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80C5D1-591C-4A46-AC76-FEB171DE4FBA}"/>
                  </a:ext>
                </a:extLst>
              </p:cNvPr>
              <p:cNvSpPr txBox="1"/>
              <p:nvPr/>
            </p:nvSpPr>
            <p:spPr>
              <a:xfrm>
                <a:off x="747400" y="2163990"/>
                <a:ext cx="7899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易得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的强凸性等价于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≥ℓ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80C5D1-591C-4A46-AC76-FEB171DE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2163990"/>
                <a:ext cx="7899400" cy="613886"/>
              </a:xfrm>
              <a:prstGeom prst="rect">
                <a:avLst/>
              </a:prstGeom>
              <a:blipFill>
                <a:blip r:embed="rId6"/>
                <a:stretch>
                  <a:fillRect l="-1236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55418E-A681-4B5D-9951-E35322CC42E2}"/>
                  </a:ext>
                </a:extLst>
              </p:cNvPr>
              <p:cNvSpPr txBox="1"/>
              <p:nvPr/>
            </p:nvSpPr>
            <p:spPr>
              <a:xfrm>
                <a:off x="652231" y="4793631"/>
                <a:ext cx="7862994" cy="135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的光滑性和强凸性与矩阵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联系起来了，只是将条件“对于所有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针对光滑性和强凸性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替换成“对于所有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RIP).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55418E-A681-4B5D-9951-E35322CC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1" y="4793631"/>
                <a:ext cx="7862994" cy="1352550"/>
              </a:xfrm>
              <a:prstGeom prst="rect">
                <a:avLst/>
              </a:prstGeom>
              <a:blipFill>
                <a:blip r:embed="rId7"/>
                <a:stretch>
                  <a:fillRect l="-1240" r="-1163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73C525E-17CE-45BF-9964-D723AAA24CC1}"/>
              </a:ext>
            </a:extLst>
          </p:cNvPr>
          <p:cNvGrpSpPr/>
          <p:nvPr/>
        </p:nvGrpSpPr>
        <p:grpSpPr>
          <a:xfrm>
            <a:off x="615825" y="3119966"/>
            <a:ext cx="8258286" cy="984685"/>
            <a:chOff x="670697" y="3726283"/>
            <a:chExt cx="8258286" cy="98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4B223FD-762C-4958-A1D6-218523C477C1}"/>
                    </a:ext>
                  </a:extLst>
                </p:cNvPr>
                <p:cNvSpPr txBox="1"/>
                <p:nvPr/>
              </p:nvSpPr>
              <p:spPr>
                <a:xfrm>
                  <a:off x="670697" y="3726283"/>
                  <a:ext cx="8258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30.6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是受限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强凸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(RSC)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，如果对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所有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稀疏的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4B223FD-762C-4958-A1D6-218523C47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97" y="3726283"/>
                  <a:ext cx="825828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0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AA92A8-DAFA-467B-B264-82377EA0E61D}"/>
                    </a:ext>
                  </a:extLst>
                </p:cNvPr>
                <p:cNvSpPr txBox="1"/>
                <p:nvPr/>
              </p:nvSpPr>
              <p:spPr>
                <a:xfrm>
                  <a:off x="1199840" y="4082078"/>
                  <a:ext cx="7200000" cy="628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AA92A8-DAFA-467B-B264-82377EA0E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840" y="4082078"/>
                  <a:ext cx="7200000" cy="628890"/>
                </a:xfrm>
                <a:prstGeom prst="rect">
                  <a:avLst/>
                </a:prstGeom>
                <a:blipFill>
                  <a:blip r:embed="rId9"/>
                  <a:stretch>
                    <a:fillRect b="-87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EFEF2D-97A3-4864-95F7-0A2C958E2B23}"/>
                  </a:ext>
                </a:extLst>
              </p:cNvPr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受限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EFEF2D-97A3-4864-95F7-0A2C958E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10"/>
                <a:stretch>
                  <a:fillRect t="-18898" b="-3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870218-82D2-48FD-B622-9AA612D0499D}"/>
                  </a:ext>
                </a:extLst>
              </p:cNvPr>
              <p:cNvSpPr txBox="1"/>
              <p:nvPr/>
            </p:nvSpPr>
            <p:spPr>
              <a:xfrm>
                <a:off x="615825" y="4270611"/>
                <a:ext cx="7899400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RSC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RS.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870218-82D2-48FD-B622-9AA612D04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5" y="4270611"/>
                <a:ext cx="7899400" cy="430887"/>
              </a:xfrm>
              <a:prstGeom prst="rect">
                <a:avLst/>
              </a:prstGeom>
              <a:blipFill>
                <a:blip r:embed="rId11"/>
                <a:stretch>
                  <a:fillRect t="-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81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870638-A71E-E577-D1D9-E426CF32A13E}"/>
                  </a:ext>
                </a:extLst>
              </p:cNvPr>
              <p:cNvSpPr txBox="1"/>
              <p:nvPr/>
            </p:nvSpPr>
            <p:spPr>
              <a:xfrm>
                <a:off x="625538" y="169532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ℓ=1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870638-A71E-E577-D1D9-E426CF32A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38" y="1695329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081" t="-14474" r="-10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CE18665-8FB4-5DC7-5408-EF15028E2643}"/>
              </a:ext>
            </a:extLst>
          </p:cNvPr>
          <p:cNvSpPr txBox="1"/>
          <p:nvPr/>
        </p:nvSpPr>
        <p:spPr>
          <a:xfrm>
            <a:off x="645744" y="3513487"/>
            <a:ext cx="830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凸松弛牵扯最优性时，主要与条件数有关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PGD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对于任何条件数都能工作，但是统计速率较差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BF94FA-F83C-6420-DD5E-48C202C20604}"/>
                  </a:ext>
                </a:extLst>
              </p:cNvPr>
              <p:cNvSpPr txBox="1"/>
              <p:nvPr/>
            </p:nvSpPr>
            <p:spPr>
              <a:xfrm>
                <a:off x="645745" y="4786004"/>
                <a:ext cx="80424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稀疏恢复与矩阵的低秩补全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已知稀疏性条件，在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时间内做硬阈值是可能的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已知低秩条件，在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时间内能计算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SVD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并求得最大奇异值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BF94FA-F83C-6420-DD5E-48C202C2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5" y="4786004"/>
                <a:ext cx="8042450" cy="1569660"/>
              </a:xfrm>
              <a:prstGeom prst="rect">
                <a:avLst/>
              </a:prstGeom>
              <a:blipFill>
                <a:blip r:embed="rId5"/>
                <a:stretch>
                  <a:fillRect l="-1061" t="-4264" r="-45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7C3C55-EB42-719C-28C7-9D11E1F77B91}"/>
                  </a:ext>
                </a:extLst>
              </p:cNvPr>
              <p:cNvSpPr txBox="1"/>
              <p:nvPr/>
            </p:nvSpPr>
            <p:spPr>
              <a:xfrm>
                <a:off x="895904" y="296784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即函数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具有非常好的条件数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因此常数步长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7C3C55-EB42-719C-28C7-9D11E1F77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4" y="2967846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235" t="-14474" r="-23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EE5F08-E5FE-2D76-7EFA-CABA23F7AEC9}"/>
                  </a:ext>
                </a:extLst>
              </p:cNvPr>
              <p:cNvSpPr txBox="1"/>
              <p:nvPr/>
            </p:nvSpPr>
            <p:spPr>
              <a:xfrm>
                <a:off x="995445" y="2159535"/>
                <a:ext cx="7200000" cy="79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EE5F08-E5FE-2D76-7EFA-CABA23F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5" y="2159535"/>
                <a:ext cx="7200000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C233DE-8449-435C-A104-315401F87044}"/>
                  </a:ext>
                </a:extLst>
              </p:cNvPr>
              <p:cNvSpPr txBox="1"/>
              <p:nvPr/>
            </p:nvSpPr>
            <p:spPr>
              <a:xfrm>
                <a:off x="717270" y="1173152"/>
                <a:ext cx="789940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RSC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RS.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C233DE-8449-435C-A104-315401F8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0" y="1173152"/>
                <a:ext cx="7899400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2659DC-2DE0-4356-BBF9-A2515A22574B}"/>
                  </a:ext>
                </a:extLst>
              </p:cNvPr>
              <p:cNvSpPr txBox="1"/>
              <p:nvPr/>
            </p:nvSpPr>
            <p:spPr>
              <a:xfrm>
                <a:off x="528321" y="352439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受限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光滑与受限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2659DC-2DE0-4356-BBF9-A2515A22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1" y="352439"/>
                <a:ext cx="8420348" cy="769441"/>
              </a:xfrm>
              <a:prstGeom prst="rect">
                <a:avLst/>
              </a:prstGeom>
              <a:blipFill>
                <a:blip r:embed="rId9"/>
                <a:stretch>
                  <a:fillRect t="-19841" b="-3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51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34207</TotalTime>
  <Words>1377</Words>
  <Application>Microsoft Office PowerPoint</Application>
  <PresentationFormat>全屏显示(4:3)</PresentationFormat>
  <Paragraphs>129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最优化方法 期末考试安排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4459</cp:revision>
  <cp:lastPrinted>2023-12-06T10:42:01Z</cp:lastPrinted>
  <dcterms:created xsi:type="dcterms:W3CDTF">1997-11-08T17:22:06Z</dcterms:created>
  <dcterms:modified xsi:type="dcterms:W3CDTF">2023-12-06T12:30:31Z</dcterms:modified>
</cp:coreProperties>
</file>