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1"/>
  </p:notesMasterIdLst>
  <p:handoutMasterIdLst>
    <p:handoutMasterId r:id="rId12"/>
  </p:handoutMasterIdLst>
  <p:sldIdLst>
    <p:sldId id="684" r:id="rId2"/>
    <p:sldId id="690" r:id="rId3"/>
    <p:sldId id="697" r:id="rId4"/>
    <p:sldId id="658" r:id="rId5"/>
    <p:sldId id="667" r:id="rId6"/>
    <p:sldId id="692" r:id="rId7"/>
    <p:sldId id="691" r:id="rId8"/>
    <p:sldId id="693" r:id="rId9"/>
    <p:sldId id="704" r:id="rId1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90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20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0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71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03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9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在引理</a:t>
            </a:r>
            <a:r>
              <a:rPr lang="en-US" altLang="zh-CN" dirty="0"/>
              <a:t>3.5</a:t>
            </a:r>
            <a:r>
              <a:rPr lang="zh-CN" altLang="en-US" dirty="0"/>
              <a:t>中，令</a:t>
            </a:r>
            <a:r>
              <a:rPr lang="en-US" altLang="zh-CN" dirty="0"/>
              <a:t>x=</a:t>
            </a:r>
            <a:r>
              <a:rPr lang="en-US" altLang="zh-CN" dirty="0" err="1"/>
              <a:t>x_t</a:t>
            </a:r>
            <a:r>
              <a:rPr lang="en-US" altLang="zh-CN" dirty="0"/>
              <a:t>, y=x_*, </a:t>
            </a:r>
            <a:r>
              <a:rPr lang="zh-CN" altLang="en-US" dirty="0"/>
              <a:t>并利用</a:t>
            </a:r>
            <a:r>
              <a:rPr lang="en-US" altLang="zh-CN" dirty="0"/>
              <a:t>x_*</a:t>
            </a:r>
            <a:r>
              <a:rPr lang="zh-CN" altLang="en-US" dirty="0"/>
              <a:t>是最小点的事实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58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对前一个差值利用光滑性，后一个差值利用强凸性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80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06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1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梯度法：强凸性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" Type="http://schemas.openxmlformats.org/officeDocument/2006/relationships/tags" Target="../tags/tag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50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30.png"/><Relationship Id="rId5" Type="http://schemas.openxmlformats.org/officeDocument/2006/relationships/image" Target="../media/image470.png"/><Relationship Id="rId10" Type="http://schemas.openxmlformats.org/officeDocument/2006/relationships/image" Target="../media/image50.png"/><Relationship Id="rId4" Type="http://schemas.openxmlformats.org/officeDocument/2006/relationships/image" Target="../media/image460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20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1" Type="http://schemas.openxmlformats.org/officeDocument/2006/relationships/tags" Target="../tags/tag8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90.png"/><Relationship Id="rId11" Type="http://schemas.openxmlformats.org/officeDocument/2006/relationships/image" Target="../media/image70.png"/><Relationship Id="rId5" Type="http://schemas.openxmlformats.org/officeDocument/2006/relationships/image" Target="../media/image600.png"/><Relationship Id="rId10" Type="http://schemas.openxmlformats.org/officeDocument/2006/relationships/image" Target="../media/image69.png"/><Relationship Id="rId4" Type="http://schemas.openxmlformats.org/officeDocument/2006/relationships/image" Target="../media/image591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强凸函数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420A61-D213-423D-B412-1DA2481B9BDA}"/>
                  </a:ext>
                </a:extLst>
              </p:cNvPr>
              <p:cNvSpPr txBox="1"/>
              <p:nvPr/>
            </p:nvSpPr>
            <p:spPr>
              <a:xfrm>
                <a:off x="763358" y="1143991"/>
                <a:ext cx="79132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200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3.1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凸集</a:t>
                </a:r>
                <a:r>
                  <a:rPr lang="en-US" altLang="zh-CN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如果存在某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，有</a:t>
                </a:r>
                <a:endPara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420A61-D213-423D-B412-1DA2481B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58" y="1143991"/>
                <a:ext cx="7913282" cy="769441"/>
              </a:xfrm>
              <a:prstGeom prst="rect">
                <a:avLst/>
              </a:prstGeom>
              <a:blipFill>
                <a:blip r:embed="rId4"/>
                <a:stretch>
                  <a:fillRect l="-1002" t="-7937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A36277F-93E3-4411-ABC2-E937CF04786C}"/>
              </a:ext>
            </a:extLst>
          </p:cNvPr>
          <p:cNvGrpSpPr/>
          <p:nvPr/>
        </p:nvGrpSpPr>
        <p:grpSpPr>
          <a:xfrm>
            <a:off x="732021" y="4183179"/>
            <a:ext cx="7695882" cy="950072"/>
            <a:chOff x="754055" y="3841657"/>
            <a:chExt cx="7949136" cy="950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A63CD43-4EAA-48E1-BF59-B3C8711607A0}"/>
                    </a:ext>
                  </a:extLst>
                </p:cNvPr>
                <p:cNvSpPr txBox="1"/>
                <p:nvPr/>
              </p:nvSpPr>
              <p:spPr>
                <a:xfrm>
                  <a:off x="754055" y="3841657"/>
                  <a:ext cx="781168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命题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2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设</m:t>
                      </m:r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强凸的，</a:t>
                  </a:r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并且</a:t>
                  </a:r>
                  <a14:m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)≠∅</m:t>
                      </m:r>
                    </m:oMath>
                  </a14:m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</a:t>
                  </a:r>
                  <a:endPara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A63CD43-4EAA-48E1-BF59-B3C871160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5" y="3841657"/>
                  <a:ext cx="781168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048" t="-14085" b="-29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E779A2B-A9F1-483F-88FF-9A020F311173}"/>
                    </a:ext>
                  </a:extLst>
                </p:cNvPr>
                <p:cNvSpPr txBox="1"/>
                <p:nvPr/>
              </p:nvSpPr>
              <p:spPr>
                <a:xfrm>
                  <a:off x="789909" y="4248182"/>
                  <a:ext cx="7913282" cy="543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E779A2B-A9F1-483F-88FF-9A020F311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09" y="4248182"/>
                  <a:ext cx="7913282" cy="543547"/>
                </a:xfrm>
                <a:prstGeom prst="rect">
                  <a:avLst/>
                </a:prstGeom>
                <a:blipFill>
                  <a:blip r:embed="rId6"/>
                  <a:stretch>
                    <a:fillRect t="-1124" b="-78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DE84E7-861A-4A29-B546-C99FD30FC573}"/>
                  </a:ext>
                </a:extLst>
              </p:cNvPr>
              <p:cNvSpPr/>
              <p:nvPr/>
            </p:nvSpPr>
            <p:spPr>
              <a:xfrm>
                <a:off x="360221" y="1811386"/>
                <a:ext cx="8783779" cy="669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r>
                        <a:rPr lang="zh-CN" alt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DE84E7-861A-4A29-B546-C99FD30FC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1" y="1811386"/>
                <a:ext cx="8783779" cy="669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AD89F5C-DEA9-4F2D-A633-78BA5D7304B6}"/>
                  </a:ext>
                </a:extLst>
              </p:cNvPr>
              <p:cNvSpPr/>
              <p:nvPr/>
            </p:nvSpPr>
            <p:spPr>
              <a:xfrm>
                <a:off x="873363" y="3112023"/>
                <a:ext cx="6446979" cy="54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强凸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AD89F5C-DEA9-4F2D-A633-78BA5D730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3" y="3112023"/>
                <a:ext cx="6446979" cy="543547"/>
              </a:xfrm>
              <a:prstGeom prst="rect">
                <a:avLst/>
              </a:prstGeom>
              <a:blipFill>
                <a:blip r:embed="rId8"/>
                <a:stretch>
                  <a:fillRect l="-1229" t="-5618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FFD4772-BB22-4960-9910-8EBB8906BCBD}"/>
                  </a:ext>
                </a:extLst>
              </p:cNvPr>
              <p:cNvSpPr/>
              <p:nvPr/>
            </p:nvSpPr>
            <p:spPr>
              <a:xfrm>
                <a:off x="754055" y="2435086"/>
                <a:ext cx="599928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称函数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上关于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</a:t>
                </a:r>
                <a:r>
                  <a:rPr lang="en-US" altLang="zh-CN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FFD4772-BB22-4960-9910-8EBB8906B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55" y="2435086"/>
                <a:ext cx="5999286" cy="430887"/>
              </a:xfrm>
              <a:prstGeom prst="rect">
                <a:avLst/>
              </a:prstGeom>
              <a:blipFill>
                <a:blip r:embed="rId9"/>
                <a:stretch>
                  <a:fillRect l="-1321" t="-12676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990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光滑强凸函数的条件数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420A61-D213-423D-B412-1DA2481B9BDA}"/>
                  </a:ext>
                </a:extLst>
              </p:cNvPr>
              <p:cNvSpPr txBox="1"/>
              <p:nvPr/>
            </p:nvSpPr>
            <p:spPr>
              <a:xfrm>
                <a:off x="807425" y="3578719"/>
                <a:ext cx="8116237" cy="5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2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3.2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具有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, 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cond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420A61-D213-423D-B412-1DA2481B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5" y="3578719"/>
                <a:ext cx="8116237" cy="589905"/>
              </a:xfrm>
              <a:prstGeom prst="rect">
                <a:avLst/>
              </a:prstGeom>
              <a:blipFill>
                <a:blip r:embed="rId4"/>
                <a:stretch>
                  <a:fillRect l="-976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AF26F2-90DC-43A7-93AC-7DCFFBD758E6}"/>
                  </a:ext>
                </a:extLst>
              </p:cNvPr>
              <p:cNvSpPr txBox="1"/>
              <p:nvPr/>
            </p:nvSpPr>
            <p:spPr>
              <a:xfrm>
                <a:off x="818443" y="4365006"/>
                <a:ext cx="7510309" cy="57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强凸二次函数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：已知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AF26F2-90DC-43A7-93AC-7DCFFBD7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3" y="4365006"/>
                <a:ext cx="7510309" cy="570413"/>
              </a:xfrm>
              <a:prstGeom prst="rect">
                <a:avLst/>
              </a:prstGeom>
              <a:blipFill>
                <a:blip r:embed="rId5"/>
                <a:stretch>
                  <a:fillRect l="-1055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F48821-968B-476F-BECE-EE3FE8F29FC4}"/>
                  </a:ext>
                </a:extLst>
              </p:cNvPr>
              <p:cNvSpPr txBox="1"/>
              <p:nvPr/>
            </p:nvSpPr>
            <p:spPr>
              <a:xfrm>
                <a:off x="719279" y="5116488"/>
                <a:ext cx="2817533" cy="79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cond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F48821-968B-476F-BECE-EE3FE8F29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9" y="5116488"/>
                <a:ext cx="2817533" cy="797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0AA4E9-D695-4B4D-8808-80628C3BE745}"/>
                  </a:ext>
                </a:extLst>
              </p:cNvPr>
              <p:cNvSpPr txBox="1"/>
              <p:nvPr/>
            </p:nvSpPr>
            <p:spPr>
              <a:xfrm>
                <a:off x="4167574" y="5216164"/>
                <a:ext cx="28175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cond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0AA4E9-D695-4B4D-8808-80628C3B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74" y="5216164"/>
                <a:ext cx="281753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7B88D1-79CC-49DA-A02F-1730E3350BB3}"/>
                  </a:ext>
                </a:extLst>
              </p:cNvPr>
              <p:cNvSpPr/>
              <p:nvPr/>
            </p:nvSpPr>
            <p:spPr>
              <a:xfrm>
                <a:off x="7095277" y="5657705"/>
                <a:ext cx="1532663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7B88D1-79CC-49DA-A02F-1730E3350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77" y="5657705"/>
                <a:ext cx="1532663" cy="797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85B0D49-CD6B-407A-A2F5-37C85A46F5AD}"/>
              </a:ext>
            </a:extLst>
          </p:cNvPr>
          <p:cNvGrpSpPr/>
          <p:nvPr/>
        </p:nvGrpSpPr>
        <p:grpSpPr>
          <a:xfrm>
            <a:off x="786249" y="971775"/>
            <a:ext cx="7922084" cy="1383816"/>
            <a:chOff x="786249" y="971775"/>
            <a:chExt cx="7922084" cy="1383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530C3C8-1077-4344-83B1-AA473618074F}"/>
                    </a:ext>
                  </a:extLst>
                </p:cNvPr>
                <p:cNvSpPr txBox="1"/>
                <p:nvPr/>
              </p:nvSpPr>
              <p:spPr>
                <a:xfrm>
                  <a:off x="786249" y="971775"/>
                  <a:ext cx="761962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命题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3.1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设函数</a:t>
                  </a:r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</a:t>
                  </a:r>
                  <a:r>
                    <a:rPr lang="zh-CN" altLang="en-US" sz="2200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连续可微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&gt;0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则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上关于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范数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强凸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当且仅当</a:t>
                  </a:r>
                  <a:endParaRPr lang="en-US" altLang="zh-CN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530C3C8-1077-4344-83B1-AA4736180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49" y="971775"/>
                  <a:ext cx="7619621" cy="769441"/>
                </a:xfrm>
                <a:prstGeom prst="rect">
                  <a:avLst/>
                </a:prstGeom>
                <a:blipFill>
                  <a:blip r:embed="rId9"/>
                  <a:stretch>
                    <a:fillRect l="-1040" t="-7087" b="-125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4590429-1001-4573-A013-AE4BAFC09FC6}"/>
                    </a:ext>
                  </a:extLst>
                </p:cNvPr>
                <p:cNvSpPr txBox="1"/>
                <p:nvPr/>
              </p:nvSpPr>
              <p:spPr>
                <a:xfrm>
                  <a:off x="795051" y="1812044"/>
                  <a:ext cx="7913282" cy="543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4590429-1001-4573-A013-AE4BAFC09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51" y="1812044"/>
                  <a:ext cx="7913282" cy="543547"/>
                </a:xfrm>
                <a:prstGeom prst="rect">
                  <a:avLst/>
                </a:prstGeom>
                <a:blipFill>
                  <a:blip r:embed="rId10"/>
                  <a:stretch>
                    <a:fillRect b="-89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532EF7-97DE-4B83-85EB-361E5797891C}"/>
                  </a:ext>
                </a:extLst>
              </p:cNvPr>
              <p:cNvSpPr txBox="1"/>
              <p:nvPr/>
            </p:nvSpPr>
            <p:spPr>
              <a:xfrm>
                <a:off x="789890" y="2517834"/>
                <a:ext cx="7704116" cy="813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在</m:t>
                    </m:r>
                    <m:sSup>
                      <m:s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2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二次连续可微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使得对任意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zh-CN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532EF7-97DE-4B83-85EB-361E579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0" y="2517834"/>
                <a:ext cx="7704116" cy="813043"/>
              </a:xfrm>
              <a:prstGeom prst="rect">
                <a:avLst/>
              </a:prstGeom>
              <a:blipFill>
                <a:blip r:embed="rId11"/>
                <a:stretch>
                  <a:fillRect l="-1029" t="-7519" b="-9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D70F01-6B34-4045-8615-426185953AAC}"/>
                  </a:ext>
                </a:extLst>
              </p:cNvPr>
              <p:cNvSpPr txBox="1"/>
              <p:nvPr/>
            </p:nvSpPr>
            <p:spPr>
              <a:xfrm>
                <a:off x="4062255" y="5883484"/>
                <a:ext cx="33745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cond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D70F01-6B34-4045-8615-42618595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55" y="5883484"/>
                <a:ext cx="3374546" cy="430887"/>
              </a:xfrm>
              <a:prstGeom prst="rect">
                <a:avLst/>
              </a:prstGeom>
              <a:blipFill>
                <a:blip r:embed="rId1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80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11" grpId="0"/>
      <p:bldP spid="14" grpId="0"/>
      <p:bldP spid="7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DC90DE-07EB-43A4-B93F-B3C2642D8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047" y="2349232"/>
            <a:ext cx="7522971" cy="15499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7EB554-37DC-475C-87BB-91A6E6A8B84F}"/>
              </a:ext>
            </a:extLst>
          </p:cNvPr>
          <p:cNvSpPr txBox="1"/>
          <p:nvPr/>
        </p:nvSpPr>
        <p:spPr>
          <a:xfrm>
            <a:off x="5783856" y="2544900"/>
            <a:ext cx="2489812" cy="1200329"/>
          </a:xfrm>
          <a:prstGeom prst="rect">
            <a:avLst/>
          </a:prstGeom>
          <a:solidFill>
            <a:srgbClr val="92D050">
              <a:alpha val="33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9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针对强凸函数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PSD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的收敛速率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13482" y="1018168"/>
                <a:ext cx="7002043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2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;   (ii)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2" y="1018168"/>
                <a:ext cx="7002043" cy="430887"/>
              </a:xfrm>
              <a:prstGeom prst="rect">
                <a:avLst/>
              </a:prstGeom>
              <a:blipFill>
                <a:blip r:embed="rId4"/>
                <a:stretch>
                  <a:fillRect l="-1132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D806208-9C62-4F8E-B80D-1B720B806ECD}"/>
              </a:ext>
            </a:extLst>
          </p:cNvPr>
          <p:cNvGrpSpPr/>
          <p:nvPr/>
        </p:nvGrpSpPr>
        <p:grpSpPr>
          <a:xfrm>
            <a:off x="655007" y="1543424"/>
            <a:ext cx="7758855" cy="2062374"/>
            <a:chOff x="655007" y="1543424"/>
            <a:chExt cx="7758855" cy="2062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537856" y="2815774"/>
                  <a:ext cx="6077669" cy="790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+1)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6" y="2815774"/>
                  <a:ext cx="6077669" cy="7900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/>
                <p:nvPr/>
              </p:nvSpPr>
              <p:spPr>
                <a:xfrm>
                  <a:off x="655007" y="1543424"/>
                  <a:ext cx="7758855" cy="1293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3.3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闭凸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函数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上是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强凸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2200" i="1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-Lipschitz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连续的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上的极小点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+1)</m:t>
                          </m:r>
                        </m:den>
                      </m:f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的投影次梯度下降法产生的点列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07" y="1543424"/>
                  <a:ext cx="7758855" cy="1293687"/>
                </a:xfrm>
                <a:prstGeom prst="rect">
                  <a:avLst/>
                </a:prstGeom>
                <a:blipFill>
                  <a:blip r:embed="rId6"/>
                  <a:stretch>
                    <a:fillRect l="-1021" t="-4717" r="-550"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0BD2E8D-4BAE-486C-A6D1-CDC960A542B3}"/>
              </a:ext>
            </a:extLst>
          </p:cNvPr>
          <p:cNvSpPr txBox="1"/>
          <p:nvPr/>
        </p:nvSpPr>
        <p:spPr>
          <a:xfrm>
            <a:off x="695413" y="3595488"/>
            <a:ext cx="1174028" cy="466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BED3CE3-4E15-464C-A50F-F47C2396AA1D}"/>
                  </a:ext>
                </a:extLst>
              </p:cNvPr>
              <p:cNvSpPr/>
              <p:nvPr/>
            </p:nvSpPr>
            <p:spPr>
              <a:xfrm>
                <a:off x="1083206" y="3573452"/>
                <a:ext cx="4553298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   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BED3CE3-4E15-464C-A50F-F47C2396A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6" y="3573452"/>
                <a:ext cx="4553298" cy="874598"/>
              </a:xfrm>
              <a:prstGeom prst="rect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16E7B6-2E2A-471A-A51E-DA841481E972}"/>
                  </a:ext>
                </a:extLst>
              </p:cNvPr>
              <p:cNvSpPr/>
              <p:nvPr/>
            </p:nvSpPr>
            <p:spPr>
              <a:xfrm>
                <a:off x="1308088" y="4440909"/>
                <a:ext cx="5336846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16E7B6-2E2A-471A-A51E-DA841481E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088" y="4440909"/>
                <a:ext cx="5336846" cy="614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4A320E0-CF42-481C-9AD5-D00A9F76E645}"/>
                  </a:ext>
                </a:extLst>
              </p:cNvPr>
              <p:cNvSpPr/>
              <p:nvPr/>
            </p:nvSpPr>
            <p:spPr>
              <a:xfrm>
                <a:off x="1248718" y="5098923"/>
                <a:ext cx="8246232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sz="2200" dirty="0"/>
                          <m:t> 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sz="2200" dirty="0"/>
                          <m:t> 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sz="2200" dirty="0"/>
                          <m:t> 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4A320E0-CF42-481C-9AD5-D00A9F76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18" y="5098923"/>
                <a:ext cx="8246232" cy="6141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4938A6-A5F2-459A-8528-F01E9C3820EA}"/>
                  </a:ext>
                </a:extLst>
              </p:cNvPr>
              <p:cNvSpPr/>
              <p:nvPr/>
            </p:nvSpPr>
            <p:spPr>
              <a:xfrm>
                <a:off x="1098222" y="5718647"/>
                <a:ext cx="4553298" cy="859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84938A6-A5F2-459A-8528-F01E9C382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2" y="5718647"/>
                <a:ext cx="4553298" cy="859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FA92CC5-623F-45BB-B756-427316E27415}"/>
                  </a:ext>
                </a:extLst>
              </p:cNvPr>
              <p:cNvSpPr/>
              <p:nvPr/>
            </p:nvSpPr>
            <p:spPr>
              <a:xfrm>
                <a:off x="5616018" y="5837298"/>
                <a:ext cx="2795381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  <m:sup/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FA92CC5-623F-45BB-B756-427316E27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18" y="5837298"/>
                <a:ext cx="2795381" cy="499367"/>
              </a:xfrm>
              <a:prstGeom prst="rect">
                <a:avLst/>
              </a:prstGeom>
              <a:blipFill>
                <a:blip r:embed="rId11"/>
                <a:stretch>
                  <a:fillRect l="-3268" t="-6173"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54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2720" y="336764"/>
            <a:ext cx="876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针对强凸函数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PSD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的收敛速率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5121" y="991438"/>
                <a:ext cx="82413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由强凸性、 算法迭代格式、最优化基本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余弦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定理、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连续性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和投影的非扩展性，得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1" y="991438"/>
                <a:ext cx="8241351" cy="769441"/>
              </a:xfrm>
              <a:prstGeom prst="rect">
                <a:avLst/>
              </a:prstGeom>
              <a:blipFill>
                <a:blip r:embed="rId4"/>
                <a:stretch>
                  <a:fillRect l="-962" t="-6349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740683" y="1408641"/>
                <a:ext cx="2578398" cy="465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  <m:sup/>
                    </m:sSub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683" y="1408641"/>
                <a:ext cx="2578398" cy="465448"/>
              </a:xfrm>
              <a:prstGeom prst="rect">
                <a:avLst/>
              </a:prstGeom>
              <a:blipFill>
                <a:blip r:embed="rId5"/>
                <a:stretch>
                  <a:fillRect l="-3073" t="-6579" b="-2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899221" y="5875529"/>
                <a:ext cx="4356834" cy="664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en-US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e>
                    </m:nary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21" y="5875529"/>
                <a:ext cx="4356834" cy="664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B328C7-0FBA-4F93-95BC-322ADF6074C1}"/>
                  </a:ext>
                </a:extLst>
              </p:cNvPr>
              <p:cNvSpPr/>
              <p:nvPr/>
            </p:nvSpPr>
            <p:spPr>
              <a:xfrm>
                <a:off x="592100" y="1853044"/>
                <a:ext cx="6865340" cy="859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sz="2200" dirty="0"/>
                        <m:t>,</m:t>
                      </m:r>
                      <m:r>
                        <m:rPr>
                          <m:nor/>
                        </m:rPr>
                        <a:rPr lang="zh-CN" altLang="en-US" sz="2200" dirty="0"/>
                        <m:t> 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B328C7-0FBA-4F93-95BC-322ADF607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0" y="1853044"/>
                <a:ext cx="6865340" cy="859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FD09BD3-DD5F-4B2E-9AC0-B7BDAE39462F}"/>
                  </a:ext>
                </a:extLst>
              </p:cNvPr>
              <p:cNvSpPr/>
              <p:nvPr/>
            </p:nvSpPr>
            <p:spPr>
              <a:xfrm>
                <a:off x="861768" y="5755142"/>
                <a:ext cx="3142079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+1)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FD09BD3-DD5F-4B2E-9AC0-B7BDAE39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68" y="5755142"/>
                <a:ext cx="3142079" cy="853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53E7129-66BD-4EAA-BDEF-F71AB1FFED63}"/>
              </a:ext>
            </a:extLst>
          </p:cNvPr>
          <p:cNvGrpSpPr/>
          <p:nvPr/>
        </p:nvGrpSpPr>
        <p:grpSpPr>
          <a:xfrm>
            <a:off x="537263" y="2697079"/>
            <a:ext cx="7868609" cy="1335809"/>
            <a:chOff x="537263" y="2697079"/>
            <a:chExt cx="7868609" cy="133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D800C11-AF5C-4CE5-8BEF-953D8A725E57}"/>
                    </a:ext>
                  </a:extLst>
                </p:cNvPr>
                <p:cNvSpPr txBox="1"/>
                <p:nvPr/>
              </p:nvSpPr>
              <p:spPr>
                <a:xfrm>
                  <a:off x="612421" y="2697079"/>
                  <a:ext cx="3959580" cy="616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代入步长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+1)</m:t>
                          </m:r>
                        </m:den>
                      </m:f>
                      <m:r>
                        <a:rPr lang="en-US" altLang="zh-CN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，得到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D800C11-AF5C-4CE5-8BEF-953D8A725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21" y="2697079"/>
                  <a:ext cx="3959580" cy="616579"/>
                </a:xfrm>
                <a:prstGeom prst="rect">
                  <a:avLst/>
                </a:prstGeom>
                <a:blipFill>
                  <a:blip r:embed="rId9"/>
                  <a:stretch>
                    <a:fillRect l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01CBFC2-5AE7-47D5-BE3D-02D25405D1BA}"/>
                    </a:ext>
                  </a:extLst>
                </p:cNvPr>
                <p:cNvSpPr/>
                <p:nvPr/>
              </p:nvSpPr>
              <p:spPr>
                <a:xfrm>
                  <a:off x="537263" y="3201122"/>
                  <a:ext cx="7868609" cy="8317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)−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1)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2200" dirty="0"/>
                          <m:t>,</m:t>
                        </m:r>
                        <m:r>
                          <m:rPr>
                            <m:nor/>
                          </m:rPr>
                          <a:rPr lang="zh-CN" altLang="en-US" sz="2200" dirty="0"/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01CBFC2-5AE7-47D5-BE3D-02D25405D1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63" y="3201122"/>
                  <a:ext cx="7868609" cy="8317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2A951-5160-4915-BA50-E62B067CF1FD}"/>
              </a:ext>
            </a:extLst>
          </p:cNvPr>
          <p:cNvGrpSpPr/>
          <p:nvPr/>
        </p:nvGrpSpPr>
        <p:grpSpPr>
          <a:xfrm>
            <a:off x="647475" y="4042834"/>
            <a:ext cx="7815805" cy="1106216"/>
            <a:chOff x="647475" y="4042834"/>
            <a:chExt cx="7815805" cy="1106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5D6798E-08E3-416E-9450-FF6689381365}"/>
                    </a:ext>
                  </a:extLst>
                </p:cNvPr>
                <p:cNvSpPr txBox="1"/>
                <p:nvPr/>
              </p:nvSpPr>
              <p:spPr>
                <a:xfrm>
                  <a:off x="647475" y="4042834"/>
                  <a:ext cx="353030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两边同时乘以</a:t>
                  </a:r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得到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5D6798E-08E3-416E-9450-FF6689381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75" y="4042834"/>
                  <a:ext cx="353030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2245" t="-14085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CB7F758-E9CC-4FCA-8694-2E2018005E4A}"/>
                    </a:ext>
                  </a:extLst>
                </p:cNvPr>
                <p:cNvSpPr/>
                <p:nvPr/>
              </p:nvSpPr>
              <p:spPr>
                <a:xfrm>
                  <a:off x="788810" y="4377364"/>
                  <a:ext cx="7674470" cy="7716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)−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sSubSup>
                              <m:sSub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altLang="zh-CN" sz="2200" dirty="0"/>
                          <m:t>,</m:t>
                        </m:r>
                        <m:r>
                          <m:rPr>
                            <m:nor/>
                          </m:rPr>
                          <a:rPr lang="zh-CN" altLang="en-US" sz="2200" dirty="0"/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CB7F758-E9CC-4FCA-8694-2E2018005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10" y="4377364"/>
                  <a:ext cx="7674470" cy="7716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3076867-125C-460E-8450-10C2A0B67542}"/>
                  </a:ext>
                </a:extLst>
              </p:cNvPr>
              <p:cNvSpPr txBox="1"/>
              <p:nvPr/>
            </p:nvSpPr>
            <p:spPr>
              <a:xfrm>
                <a:off x="680526" y="5113806"/>
                <a:ext cx="7416872" cy="601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将不等式从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求和后，给两边同时除以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+1)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得到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3076867-125C-460E-8450-10C2A0B67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26" y="5113806"/>
                <a:ext cx="7416872" cy="601062"/>
              </a:xfrm>
              <a:prstGeom prst="rect">
                <a:avLst/>
              </a:prstGeom>
              <a:blipFill>
                <a:blip r:embed="rId13"/>
                <a:stretch>
                  <a:fillRect l="-1069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33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针对光滑强凸函数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梯度法的收敛速率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EC229B-D505-4635-9F9D-781A54D27AAC}"/>
                  </a:ext>
                </a:extLst>
              </p:cNvPr>
              <p:cNvSpPr txBox="1"/>
              <p:nvPr/>
            </p:nvSpPr>
            <p:spPr>
              <a:xfrm>
                <a:off x="613483" y="1018167"/>
                <a:ext cx="3643557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</a:rPr>
                  <a:t>GD: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EC229B-D505-4635-9F9D-781A54D2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3" y="1018167"/>
                <a:ext cx="3643557" cy="430887"/>
              </a:xfrm>
              <a:prstGeom prst="rect">
                <a:avLst/>
              </a:prstGeom>
              <a:blipFill>
                <a:blip r:embed="rId4"/>
                <a:stretch>
                  <a:fillRect l="-2178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EB97087-751B-4D06-A6DC-1E35BE8DDD18}"/>
              </a:ext>
            </a:extLst>
          </p:cNvPr>
          <p:cNvGrpSpPr/>
          <p:nvPr/>
        </p:nvGrpSpPr>
        <p:grpSpPr>
          <a:xfrm>
            <a:off x="634686" y="1411344"/>
            <a:ext cx="8163873" cy="1530493"/>
            <a:chOff x="634686" y="1411344"/>
            <a:chExt cx="8163873" cy="1530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DC3239A-9D91-4920-BE90-FBD763C2D91F}"/>
                    </a:ext>
                  </a:extLst>
                </p:cNvPr>
                <p:cNvSpPr txBox="1"/>
                <p:nvPr/>
              </p:nvSpPr>
              <p:spPr>
                <a:xfrm>
                  <a:off x="1199518" y="2088783"/>
                  <a:ext cx="6077669" cy="853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DC3239A-9D91-4920-BE90-FBD763C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518" y="2088783"/>
                  <a:ext cx="6077669" cy="8530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0EC740E-66F8-4178-9BD5-4589C9BC12B3}"/>
                    </a:ext>
                  </a:extLst>
                </p:cNvPr>
                <p:cNvSpPr txBox="1"/>
                <p:nvPr/>
              </p:nvSpPr>
              <p:spPr>
                <a:xfrm>
                  <a:off x="634686" y="1411344"/>
                  <a:ext cx="816387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3.4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l-GR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和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强凸的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上的极小点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=1/</m:t>
                      </m:r>
                      <m: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的梯度法产生的点列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0EC740E-66F8-4178-9BD5-4589C9BC1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86" y="1411344"/>
                  <a:ext cx="8163873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971" t="-7937" r="-523" b="-12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11843A-6315-4D06-B10C-8B4EB97C0832}"/>
                  </a:ext>
                </a:extLst>
              </p:cNvPr>
              <p:cNvSpPr/>
              <p:nvPr/>
            </p:nvSpPr>
            <p:spPr>
              <a:xfrm>
                <a:off x="2953422" y="3110909"/>
                <a:ext cx="2363147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/>
                  <a:t>,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11843A-6315-4D06-B10C-8B4EB97C0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22" y="3110909"/>
                <a:ext cx="2363147" cy="613438"/>
              </a:xfrm>
              <a:prstGeom prst="rect">
                <a:avLst/>
              </a:prstGeom>
              <a:blipFill>
                <a:blip r:embed="rId7"/>
                <a:stretch>
                  <a:fillRect r="-2320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8EBD7580-A50B-4433-94E4-945F6AB4655E}"/>
              </a:ext>
            </a:extLst>
          </p:cNvPr>
          <p:cNvGrpSpPr/>
          <p:nvPr/>
        </p:nvGrpSpPr>
        <p:grpSpPr>
          <a:xfrm>
            <a:off x="650721" y="2761800"/>
            <a:ext cx="8436393" cy="1415799"/>
            <a:chOff x="650721" y="2772817"/>
            <a:chExt cx="8436393" cy="1415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DABC4B-BAEA-47A4-AA68-5B875F8D5B47}"/>
                    </a:ext>
                  </a:extLst>
                </p:cNvPr>
                <p:cNvSpPr txBox="1"/>
                <p:nvPr/>
              </p:nvSpPr>
              <p:spPr>
                <a:xfrm>
                  <a:off x="650721" y="2772817"/>
                  <a:ext cx="843639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引理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3.5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假设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如定理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3.4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中所述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和更新形式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DABC4B-BAEA-47A4-AA68-5B875F8D5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21" y="2772817"/>
                  <a:ext cx="843639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939" t="-14085" b="-281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D3D91A-7C76-4B13-A7C4-77BDA741D8A9}"/>
                    </a:ext>
                  </a:extLst>
                </p:cNvPr>
                <p:cNvSpPr txBox="1"/>
                <p:nvPr/>
              </p:nvSpPr>
              <p:spPr>
                <a:xfrm>
                  <a:off x="1035088" y="3575178"/>
                  <a:ext cx="7635554" cy="61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D3D91A-7C76-4B13-A7C4-77BDA741D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088" y="3575178"/>
                  <a:ext cx="7635554" cy="613438"/>
                </a:xfrm>
                <a:prstGeom prst="rect">
                  <a:avLst/>
                </a:prstGeom>
                <a:blipFill>
                  <a:blip r:embed="rId9"/>
                  <a:stretch>
                    <a:fillRect b="-1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34DEFE-2F96-4DCF-8368-52F093CDFEF6}"/>
                </a:ext>
              </a:extLst>
            </p:cNvPr>
            <p:cNvSpPr txBox="1"/>
            <p:nvPr/>
          </p:nvSpPr>
          <p:spPr>
            <a:xfrm>
              <a:off x="671042" y="3557987"/>
              <a:ext cx="747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BFE38-5F92-4101-85D3-239FC518A052}"/>
                  </a:ext>
                </a:extLst>
              </p:cNvPr>
              <p:cNvSpPr txBox="1"/>
              <p:nvPr/>
            </p:nvSpPr>
            <p:spPr>
              <a:xfrm>
                <a:off x="892760" y="4815957"/>
                <a:ext cx="23006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BFE38-5F92-4101-85D3-239FC518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60" y="4815957"/>
                <a:ext cx="2300630" cy="430887"/>
              </a:xfrm>
              <a:prstGeom prst="rect">
                <a:avLst/>
              </a:prstGeom>
              <a:blipFill>
                <a:blip r:embed="rId10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FCB1D5-521A-4816-8434-8B346CFAEE80}"/>
                  </a:ext>
                </a:extLst>
              </p:cNvPr>
              <p:cNvSpPr txBox="1"/>
              <p:nvPr/>
            </p:nvSpPr>
            <p:spPr>
              <a:xfrm>
                <a:off x="889371" y="5335888"/>
                <a:ext cx="676855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FCB1D5-521A-4816-8434-8B346CFA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71" y="5335888"/>
                <a:ext cx="6768550" cy="6141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7641F67-E892-4BE6-B8C8-ACF39F1B796C}"/>
              </a:ext>
            </a:extLst>
          </p:cNvPr>
          <p:cNvSpPr/>
          <p:nvPr/>
        </p:nvSpPr>
        <p:spPr>
          <a:xfrm>
            <a:off x="667587" y="4397797"/>
            <a:ext cx="23006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的证明</a:t>
            </a:r>
            <a:r>
              <a:rPr lang="en-US" altLang="zh-CN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0AE4D-62B4-49A3-96C5-C9E2E4674A14}"/>
                  </a:ext>
                </a:extLst>
              </p:cNvPr>
              <p:cNvSpPr txBox="1"/>
              <p:nvPr/>
            </p:nvSpPr>
            <p:spPr>
              <a:xfrm>
                <a:off x="730848" y="5822895"/>
                <a:ext cx="3036918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0AE4D-62B4-49A3-96C5-C9E2E467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48" y="5822895"/>
                <a:ext cx="3036918" cy="5990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6768E-75FB-4922-9344-B92F418AA0E3}"/>
                  </a:ext>
                </a:extLst>
              </p:cNvPr>
              <p:cNvSpPr txBox="1"/>
              <p:nvPr/>
            </p:nvSpPr>
            <p:spPr>
              <a:xfrm>
                <a:off x="3298651" y="5761344"/>
                <a:ext cx="3315877" cy="661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6768E-75FB-4922-9344-B92F418A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51" y="5761344"/>
                <a:ext cx="3315877" cy="6617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F19A6F-1184-4AC0-AB89-BE2A495431D4}"/>
                  </a:ext>
                </a:extLst>
              </p:cNvPr>
              <p:cNvSpPr txBox="1"/>
              <p:nvPr/>
            </p:nvSpPr>
            <p:spPr>
              <a:xfrm>
                <a:off x="6111583" y="4668946"/>
                <a:ext cx="2631647" cy="61555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F19A6F-1184-4AC0-AB89-BE2A4954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83" y="4668946"/>
                <a:ext cx="2631647" cy="615553"/>
              </a:xfrm>
              <a:prstGeom prst="rect">
                <a:avLst/>
              </a:prstGeom>
              <a:blipFill>
                <a:blip r:embed="rId14"/>
                <a:stretch>
                  <a:fillRect l="-6032" t="-14851" b="-1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BB0841-AB88-4F14-9659-C443BC6D30FB}"/>
                  </a:ext>
                </a:extLst>
              </p:cNvPr>
              <p:cNvSpPr/>
              <p:nvPr/>
            </p:nvSpPr>
            <p:spPr>
              <a:xfrm>
                <a:off x="2734941" y="4536501"/>
                <a:ext cx="3248453" cy="912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BB0841-AB88-4F14-9659-C443BC6D3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41" y="4536501"/>
                <a:ext cx="3248453" cy="9124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2A9E2B1-BE25-4CBC-9A95-43D58BBA4478}"/>
                  </a:ext>
                </a:extLst>
              </p:cNvPr>
              <p:cNvSpPr txBox="1"/>
              <p:nvPr/>
            </p:nvSpPr>
            <p:spPr>
              <a:xfrm>
                <a:off x="2178848" y="4036696"/>
                <a:ext cx="6791544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2A9E2B1-BE25-4CBC-9A95-43D58BBA4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48" y="4036696"/>
                <a:ext cx="6791544" cy="613438"/>
              </a:xfrm>
              <a:prstGeom prst="rect">
                <a:avLst/>
              </a:prstGeom>
              <a:blipFill>
                <a:blip r:embed="rId1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A8A017-300C-4113-BF3E-E32FDDECBB8F}"/>
                  </a:ext>
                </a:extLst>
              </p:cNvPr>
              <p:cNvSpPr/>
              <p:nvPr/>
            </p:nvSpPr>
            <p:spPr>
              <a:xfrm>
                <a:off x="6123836" y="5727414"/>
                <a:ext cx="3207452" cy="818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zh-CN" alt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1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A8A017-300C-4113-BF3E-E32FDDECB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836" y="5727414"/>
                <a:ext cx="3207452" cy="8184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52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3" grpId="0"/>
      <p:bldP spid="24" grpId="0"/>
      <p:bldP spid="25" grpId="0"/>
      <p:bldP spid="7" grpId="0" animBg="1"/>
      <p:bldP spid="8" grpId="0"/>
      <p:bldP spid="2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针对光滑强凸函数</a:t>
            </a:r>
            <a:r>
              <a:rPr lang="zh-CN" altLang="en-US" sz="43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梯度法的收敛速率</a:t>
            </a:r>
            <a:r>
              <a:rPr lang="en-US" altLang="zh-CN" sz="43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3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3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43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DABC4B-BAEA-47A4-AA68-5B875F8D5B47}"/>
                  </a:ext>
                </a:extLst>
              </p:cNvPr>
              <p:cNvSpPr txBox="1"/>
              <p:nvPr/>
            </p:nvSpPr>
            <p:spPr>
              <a:xfrm>
                <a:off x="672756" y="1054185"/>
                <a:ext cx="7788198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2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3.5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 </a:t>
                </a:r>
                <a:r>
                  <a:rPr lang="en-US" altLang="zh-CN" sz="22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l-GR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和更新形式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DABC4B-BAEA-47A4-AA68-5B875F8D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56" y="1054185"/>
                <a:ext cx="7788198" cy="837537"/>
              </a:xfrm>
              <a:prstGeom prst="rect">
                <a:avLst/>
              </a:prstGeom>
              <a:blipFill>
                <a:blip r:embed="rId4"/>
                <a:stretch>
                  <a:fillRect l="-1017" t="-7299" b="-5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D3D91A-7C76-4B13-A7C4-77BDA741D8A9}"/>
                  </a:ext>
                </a:extLst>
              </p:cNvPr>
              <p:cNvSpPr txBox="1"/>
              <p:nvPr/>
            </p:nvSpPr>
            <p:spPr>
              <a:xfrm>
                <a:off x="1002039" y="1781686"/>
                <a:ext cx="7635554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D3D91A-7C76-4B13-A7C4-77BDA741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9" y="1781686"/>
                <a:ext cx="7635554" cy="613438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7641F67-E892-4BE6-B8C8-ACF39F1B796C}"/>
              </a:ext>
            </a:extLst>
          </p:cNvPr>
          <p:cNvSpPr/>
          <p:nvPr/>
        </p:nvSpPr>
        <p:spPr>
          <a:xfrm>
            <a:off x="801505" y="249175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F51262-C4CA-474E-990A-7173186DBBFF}"/>
                  </a:ext>
                </a:extLst>
              </p:cNvPr>
              <p:cNvSpPr txBox="1"/>
              <p:nvPr/>
            </p:nvSpPr>
            <p:spPr>
              <a:xfrm>
                <a:off x="801505" y="3011949"/>
                <a:ext cx="569621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F51262-C4CA-474E-990A-7173186DB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05" y="3011949"/>
                <a:ext cx="5696218" cy="430887"/>
              </a:xfrm>
              <a:prstGeom prst="rect">
                <a:avLst/>
              </a:prstGeom>
              <a:blipFill>
                <a:blip r:embed="rId6"/>
                <a:stretch>
                  <a:fillRect l="-6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C4A6A6-E377-4891-8B82-1CE607767577}"/>
                  </a:ext>
                </a:extLst>
              </p:cNvPr>
              <p:cNvSpPr txBox="1"/>
              <p:nvPr/>
            </p:nvSpPr>
            <p:spPr>
              <a:xfrm>
                <a:off x="2445249" y="3553902"/>
                <a:ext cx="4517410" cy="57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/>
                    </a:solidFill>
                  </a:rPr>
                  <a:t>       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C4A6A6-E377-4891-8B82-1CE60776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49" y="3553902"/>
                <a:ext cx="4517410" cy="574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3E2B38-1CA8-40B6-AD0E-FACFED440B19}"/>
                  </a:ext>
                </a:extLst>
              </p:cNvPr>
              <p:cNvSpPr txBox="1"/>
              <p:nvPr/>
            </p:nvSpPr>
            <p:spPr>
              <a:xfrm>
                <a:off x="2467283" y="4695537"/>
                <a:ext cx="6456380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3E2B38-1CA8-40B6-AD0E-FACFED44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83" y="4695537"/>
                <a:ext cx="6456380" cy="660822"/>
              </a:xfrm>
              <a:prstGeom prst="rect">
                <a:avLst/>
              </a:prstGeom>
              <a:blipFill>
                <a:blip r:embed="rId8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BADD-CF35-4960-828B-15E3B74C18CF}"/>
                  </a:ext>
                </a:extLst>
              </p:cNvPr>
              <p:cNvSpPr/>
              <p:nvPr/>
            </p:nvSpPr>
            <p:spPr>
              <a:xfrm>
                <a:off x="801505" y="5574175"/>
                <a:ext cx="2671372" cy="575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BADD-CF35-4960-828B-15E3B74C1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05" y="5574175"/>
                <a:ext cx="2671372" cy="575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BD5B85-2464-4E21-A602-C61FDB0D2F3B}"/>
                  </a:ext>
                </a:extLst>
              </p:cNvPr>
              <p:cNvSpPr txBox="1"/>
              <p:nvPr/>
            </p:nvSpPr>
            <p:spPr>
              <a:xfrm>
                <a:off x="2134551" y="4158701"/>
                <a:ext cx="4517410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BD5B85-2464-4E21-A602-C61FDB0D2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51" y="4158701"/>
                <a:ext cx="4517410" cy="5435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27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针对光滑强凸函数</a:t>
            </a:r>
            <a:r>
              <a:rPr lang="en-US" altLang="zh-CN" sz="44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PGM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的收敛速率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3B45C7-A9AF-4B5F-80F2-B69363E45605}"/>
              </a:ext>
            </a:extLst>
          </p:cNvPr>
          <p:cNvGrpSpPr/>
          <p:nvPr/>
        </p:nvGrpSpPr>
        <p:grpSpPr>
          <a:xfrm>
            <a:off x="634686" y="1411344"/>
            <a:ext cx="7782201" cy="1508459"/>
            <a:chOff x="634686" y="1411344"/>
            <a:chExt cx="7782201" cy="15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DC3239A-9D91-4920-BE90-FBD763C2D91F}"/>
                    </a:ext>
                  </a:extLst>
                </p:cNvPr>
                <p:cNvSpPr txBox="1"/>
                <p:nvPr/>
              </p:nvSpPr>
              <p:spPr>
                <a:xfrm>
                  <a:off x="1651206" y="2066749"/>
                  <a:ext cx="6077669" cy="853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DC3239A-9D91-4920-BE90-FBD763C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206" y="2066749"/>
                  <a:ext cx="6077669" cy="853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0EC740E-66F8-4178-9BD5-4589C9BC12B3}"/>
                    </a:ext>
                  </a:extLst>
                </p:cNvPr>
                <p:cNvSpPr txBox="1"/>
                <p:nvPr/>
              </p:nvSpPr>
              <p:spPr>
                <a:xfrm>
                  <a:off x="634686" y="1411344"/>
                  <a:ext cx="778220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3.6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:r>
                    <a:rPr lang="zh-CN" altLang="en-US" sz="22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闭凸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集，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光滑和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强凸的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上的极小点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=1/</m:t>
                      </m:r>
                      <m:r>
                        <a:rPr lang="el-GR" altLang="zh-CN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PGM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产生的点列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0EC740E-66F8-4178-9BD5-4589C9BC1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86" y="1411344"/>
                  <a:ext cx="7782201" cy="1107996"/>
                </a:xfrm>
                <a:prstGeom prst="rect">
                  <a:avLst/>
                </a:prstGeom>
                <a:blipFill>
                  <a:blip r:embed="rId5"/>
                  <a:stretch>
                    <a:fillRect l="-1018" t="-5525" b="-88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D174BC6-8BD3-4FA5-9C91-ECCE9B0BD470}"/>
              </a:ext>
            </a:extLst>
          </p:cNvPr>
          <p:cNvGrpSpPr/>
          <p:nvPr/>
        </p:nvGrpSpPr>
        <p:grpSpPr>
          <a:xfrm>
            <a:off x="661739" y="2750785"/>
            <a:ext cx="8107688" cy="1540290"/>
            <a:chOff x="661739" y="2982139"/>
            <a:chExt cx="8107688" cy="1540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DABC4B-BAEA-47A4-AA68-5B875F8D5B47}"/>
                    </a:ext>
                  </a:extLst>
                </p:cNvPr>
                <p:cNvSpPr txBox="1"/>
                <p:nvPr/>
              </p:nvSpPr>
              <p:spPr>
                <a:xfrm>
                  <a:off x="661739" y="2982139"/>
                  <a:ext cx="754582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引理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3.7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假设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如定理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3.6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中所述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定义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DABC4B-BAEA-47A4-AA68-5B875F8D5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39" y="2982139"/>
                  <a:ext cx="7545828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051" t="-14085" b="-29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711843A-6315-4D06-B10C-8B4EB97C0832}"/>
                    </a:ext>
                  </a:extLst>
                </p:cNvPr>
                <p:cNvSpPr/>
                <p:nvPr/>
              </p:nvSpPr>
              <p:spPr>
                <a:xfrm>
                  <a:off x="1891820" y="3235521"/>
                  <a:ext cx="5408084" cy="853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altLang="zh-CN" sz="2200" dirty="0"/>
                    <a:t>,  </a:t>
                  </a:r>
                  <a14:m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A711843A-6315-4D06-B10C-8B4EB97C08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820" y="3235521"/>
                  <a:ext cx="5408084" cy="8530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D3D91A-7C76-4B13-A7C4-77BDA741D8A9}"/>
                    </a:ext>
                  </a:extLst>
                </p:cNvPr>
                <p:cNvSpPr txBox="1"/>
                <p:nvPr/>
              </p:nvSpPr>
              <p:spPr>
                <a:xfrm>
                  <a:off x="1576139" y="3908991"/>
                  <a:ext cx="7193288" cy="61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D3D91A-7C76-4B13-A7C4-77BDA741D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39" y="3908991"/>
                  <a:ext cx="7193288" cy="613438"/>
                </a:xfrm>
                <a:prstGeom prst="rect">
                  <a:avLst/>
                </a:prstGeom>
                <a:blipFill>
                  <a:blip r:embed="rId8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34DEFE-2F96-4DCF-8368-52F093CDFEF6}"/>
                </a:ext>
              </a:extLst>
            </p:cNvPr>
            <p:cNvSpPr txBox="1"/>
            <p:nvPr/>
          </p:nvSpPr>
          <p:spPr>
            <a:xfrm>
              <a:off x="715966" y="3937582"/>
              <a:ext cx="1214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那么</a:t>
              </a:r>
              <a:endPara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BFE38-5F92-4101-85D3-239FC518A052}"/>
                  </a:ext>
                </a:extLst>
              </p:cNvPr>
              <p:cNvSpPr txBox="1"/>
              <p:nvPr/>
            </p:nvSpPr>
            <p:spPr>
              <a:xfrm>
                <a:off x="892760" y="4672738"/>
                <a:ext cx="4891095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BFE38-5F92-4101-85D3-239FC518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60" y="4672738"/>
                <a:ext cx="4891095" cy="7618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FCB1D5-521A-4816-8434-8B346CFAEE80}"/>
                  </a:ext>
                </a:extLst>
              </p:cNvPr>
              <p:cNvSpPr txBox="1"/>
              <p:nvPr/>
            </p:nvSpPr>
            <p:spPr>
              <a:xfrm>
                <a:off x="878354" y="5413007"/>
                <a:ext cx="676855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FCB1D5-521A-4816-8434-8B346CFA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4" y="5413007"/>
                <a:ext cx="6768550" cy="614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7641F67-E892-4BE6-B8C8-ACF39F1B796C}"/>
              </a:ext>
            </a:extLst>
          </p:cNvPr>
          <p:cNvSpPr/>
          <p:nvPr/>
        </p:nvSpPr>
        <p:spPr>
          <a:xfrm>
            <a:off x="694763" y="4408819"/>
            <a:ext cx="20890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3.6</a:t>
            </a:r>
            <a:r>
              <a:rPr lang="zh-CN" altLang="en-US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  <a:r>
              <a:rPr lang="en-US" altLang="zh-CN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2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0AE4D-62B4-49A3-96C5-C9E2E4674A14}"/>
                  </a:ext>
                </a:extLst>
              </p:cNvPr>
              <p:cNvSpPr txBox="1"/>
              <p:nvPr/>
            </p:nvSpPr>
            <p:spPr>
              <a:xfrm>
                <a:off x="675763" y="5966116"/>
                <a:ext cx="3124686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0AE4D-62B4-49A3-96C5-C9E2E467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3" y="5966116"/>
                <a:ext cx="3124686" cy="5990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6768E-75FB-4922-9344-B92F418AA0E3}"/>
                  </a:ext>
                </a:extLst>
              </p:cNvPr>
              <p:cNvSpPr txBox="1"/>
              <p:nvPr/>
            </p:nvSpPr>
            <p:spPr>
              <a:xfrm>
                <a:off x="3166449" y="5882531"/>
                <a:ext cx="3315877" cy="661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box>
                                <m:box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6768E-75FB-4922-9344-B92F418A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49" y="5882531"/>
                <a:ext cx="3315877" cy="6617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F19A6F-1184-4AC0-AB89-BE2A495431D4}"/>
                  </a:ext>
                </a:extLst>
              </p:cNvPr>
              <p:cNvSpPr txBox="1"/>
              <p:nvPr/>
            </p:nvSpPr>
            <p:spPr>
              <a:xfrm>
                <a:off x="6431074" y="4911316"/>
                <a:ext cx="2631647" cy="61555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F19A6F-1184-4AC0-AB89-BE2A4954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74" y="4911316"/>
                <a:ext cx="2631647" cy="615553"/>
              </a:xfrm>
              <a:prstGeom prst="rect">
                <a:avLst/>
              </a:prstGeom>
              <a:blipFill>
                <a:blip r:embed="rId13"/>
                <a:stretch>
                  <a:fillRect l="-6019" t="-14851" b="-1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608609-027A-42C0-A738-95D8BC6F8E9F}"/>
                  </a:ext>
                </a:extLst>
              </p:cNvPr>
              <p:cNvSpPr txBox="1"/>
              <p:nvPr/>
            </p:nvSpPr>
            <p:spPr>
              <a:xfrm>
                <a:off x="613482" y="1018167"/>
                <a:ext cx="3848349" cy="4308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</a:rPr>
                  <a:t>PGD: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608609-027A-42C0-A738-95D8BC6F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2" y="1018167"/>
                <a:ext cx="3848349" cy="430887"/>
              </a:xfrm>
              <a:prstGeom prst="rect">
                <a:avLst/>
              </a:prstGeom>
              <a:blipFill>
                <a:blip r:embed="rId14"/>
                <a:stretch>
                  <a:fillRect l="-2060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8BE258-4C23-4F07-A184-69F9D53BB6FF}"/>
                  </a:ext>
                </a:extLst>
              </p:cNvPr>
              <p:cNvSpPr/>
              <p:nvPr/>
            </p:nvSpPr>
            <p:spPr>
              <a:xfrm>
                <a:off x="5954614" y="5839094"/>
                <a:ext cx="3384580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8BE258-4C23-4F07-A184-69F9D53BB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4" y="5839094"/>
                <a:ext cx="3384580" cy="853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4D7BED-4F59-442E-9AA4-34B99985DCF8}"/>
                  </a:ext>
                </a:extLst>
              </p:cNvPr>
              <p:cNvSpPr txBox="1"/>
              <p:nvPr/>
            </p:nvSpPr>
            <p:spPr>
              <a:xfrm>
                <a:off x="2575460" y="4135848"/>
                <a:ext cx="6282102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4D7BED-4F59-442E-9AA4-34B99985D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60" y="4135848"/>
                <a:ext cx="6282102" cy="613438"/>
              </a:xfrm>
              <a:prstGeom prst="rect">
                <a:avLst/>
              </a:prstGeom>
              <a:blipFill>
                <a:blip r:embed="rId1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54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" grpId="0"/>
      <p:bldP spid="24" grpId="0"/>
      <p:bldP spid="25" grpId="0"/>
      <p:bldP spid="7" grpId="0" animBg="1"/>
      <p:bldP spid="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针对光滑强凸函数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PGM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的收敛速率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DABC4B-BAEA-47A4-AA68-5B875F8D5B47}"/>
                  </a:ext>
                </a:extLst>
              </p:cNvPr>
              <p:cNvSpPr txBox="1"/>
              <p:nvPr/>
            </p:nvSpPr>
            <p:spPr>
              <a:xfrm>
                <a:off x="562585" y="1010115"/>
                <a:ext cx="81297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2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3.7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 </a:t>
                </a:r>
                <a:r>
                  <a:rPr lang="en-US" altLang="zh-CN" sz="22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上是</a:t>
                </a:r>
                <a14:m>
                  <m:oMath xmlns:m="http://schemas.openxmlformats.org/officeDocument/2006/math">
                    <m:r>
                      <a:rPr lang="el-GR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强凸的，</a:t>
                </a:r>
                <a:r>
                  <a:rPr lang="el-GR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闭凸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0DABC4B-BAEA-47A4-AA68-5B875F8D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85" y="1010115"/>
                <a:ext cx="8129723" cy="769441"/>
              </a:xfrm>
              <a:prstGeom prst="rect">
                <a:avLst/>
              </a:prstGeom>
              <a:blipFill>
                <a:blip r:embed="rId4"/>
                <a:stretch>
                  <a:fillRect l="-975" t="-7937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11843A-6315-4D06-B10C-8B4EB97C0832}"/>
                  </a:ext>
                </a:extLst>
              </p:cNvPr>
              <p:cNvSpPr/>
              <p:nvPr/>
            </p:nvSpPr>
            <p:spPr>
              <a:xfrm>
                <a:off x="1908365" y="1669529"/>
                <a:ext cx="579844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711843A-6315-4D06-B10C-8B4EB97C0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65" y="1669529"/>
                <a:ext cx="5798447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748C7E3-97B8-410A-A07B-1B37B4EEC407}"/>
              </a:ext>
            </a:extLst>
          </p:cNvPr>
          <p:cNvGrpSpPr/>
          <p:nvPr/>
        </p:nvGrpSpPr>
        <p:grpSpPr>
          <a:xfrm>
            <a:off x="660882" y="2487813"/>
            <a:ext cx="8042444" cy="613438"/>
            <a:chOff x="715966" y="3710686"/>
            <a:chExt cx="8610566" cy="613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D3D91A-7C76-4B13-A7C4-77BDA741D8A9}"/>
                    </a:ext>
                  </a:extLst>
                </p:cNvPr>
                <p:cNvSpPr txBox="1"/>
                <p:nvPr/>
              </p:nvSpPr>
              <p:spPr>
                <a:xfrm>
                  <a:off x="1690978" y="3710686"/>
                  <a:ext cx="7635554" cy="61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D3D91A-7C76-4B13-A7C4-77BDA741D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978" y="3710686"/>
                  <a:ext cx="7635554" cy="613438"/>
                </a:xfrm>
                <a:prstGeom prst="rect">
                  <a:avLst/>
                </a:prstGeom>
                <a:blipFill>
                  <a:blip r:embed="rId6"/>
                  <a:stretch>
                    <a:fillRect r="-769" b="-9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34DEFE-2F96-4DCF-8368-52F093CDFEF6}"/>
                </a:ext>
              </a:extLst>
            </p:cNvPr>
            <p:cNvSpPr txBox="1"/>
            <p:nvPr/>
          </p:nvSpPr>
          <p:spPr>
            <a:xfrm>
              <a:off x="715966" y="3728260"/>
              <a:ext cx="1214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那么有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32EEB4-1980-4613-B4C8-6E94C9986CFA}"/>
                  </a:ext>
                </a:extLst>
              </p:cNvPr>
              <p:cNvSpPr txBox="1"/>
              <p:nvPr/>
            </p:nvSpPr>
            <p:spPr>
              <a:xfrm>
                <a:off x="660882" y="3562709"/>
                <a:ext cx="56962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132EEB4-1980-4613-B4C8-6E94C998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2" y="3562709"/>
                <a:ext cx="5696218" cy="769441"/>
              </a:xfrm>
              <a:prstGeom prst="rect">
                <a:avLst/>
              </a:prstGeom>
              <a:blipFill>
                <a:blip r:embed="rId7"/>
                <a:stretch>
                  <a:fillRect b="-8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CFC97A-E00D-4826-9117-304C0878C216}"/>
                  </a:ext>
                </a:extLst>
              </p:cNvPr>
              <p:cNvSpPr txBox="1"/>
              <p:nvPr/>
            </p:nvSpPr>
            <p:spPr>
              <a:xfrm>
                <a:off x="660882" y="4306587"/>
                <a:ext cx="8483118" cy="57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CFC97A-E00D-4826-9117-304C0878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2" y="4306587"/>
                <a:ext cx="8483118" cy="574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6E36E64-2D27-447B-A904-C5841E09A11E}"/>
                  </a:ext>
                </a:extLst>
              </p:cNvPr>
              <p:cNvSpPr/>
              <p:nvPr/>
            </p:nvSpPr>
            <p:spPr>
              <a:xfrm>
                <a:off x="6279489" y="3697708"/>
                <a:ext cx="2568203" cy="575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6E36E64-2D27-447B-A904-C5841E09A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89" y="3697708"/>
                <a:ext cx="2568203" cy="575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6DB0CB3-118C-41A0-AD1E-7D8DDF9A2BC1}"/>
              </a:ext>
            </a:extLst>
          </p:cNvPr>
          <p:cNvGrpSpPr/>
          <p:nvPr/>
        </p:nvGrpSpPr>
        <p:grpSpPr>
          <a:xfrm>
            <a:off x="582781" y="3123517"/>
            <a:ext cx="8129723" cy="447522"/>
            <a:chOff x="593798" y="3233687"/>
            <a:chExt cx="8129723" cy="447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DA2A99-95D9-493F-8745-9683498D9686}"/>
                    </a:ext>
                  </a:extLst>
                </p:cNvPr>
                <p:cNvSpPr txBox="1"/>
                <p:nvPr/>
              </p:nvSpPr>
              <p:spPr>
                <a:xfrm>
                  <a:off x="593798" y="3233687"/>
                  <a:ext cx="812972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证明</a:t>
                  </a:r>
                  <a:r>
                    <a:rPr lang="en-US" altLang="zh-CN" sz="22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由投影的刻画，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DA2A99-95D9-493F-8745-9683498D9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98" y="3233687"/>
                  <a:ext cx="8129723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975" t="-12676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7C9E896-DBB0-4AB7-8228-E3555115BDE6}"/>
                    </a:ext>
                  </a:extLst>
                </p:cNvPr>
                <p:cNvSpPr/>
                <p:nvPr/>
              </p:nvSpPr>
              <p:spPr>
                <a:xfrm>
                  <a:off x="4431498" y="3250322"/>
                  <a:ext cx="4183453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7C9E896-DBB0-4AB7-8228-E3555115BD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498" y="3250322"/>
                  <a:ext cx="4183453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16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649888-B39C-4DF3-BFE8-C9C175BDF503}"/>
                  </a:ext>
                </a:extLst>
              </p:cNvPr>
              <p:cNvSpPr txBox="1"/>
              <p:nvPr/>
            </p:nvSpPr>
            <p:spPr>
              <a:xfrm>
                <a:off x="681936" y="4858375"/>
                <a:ext cx="598327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649888-B39C-4DF3-BFE8-C9C175BDF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6" y="4858375"/>
                <a:ext cx="5983270" cy="6173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6AFA487-A7D8-40D0-97C4-BCA01F3346AA}"/>
                  </a:ext>
                </a:extLst>
              </p:cNvPr>
              <p:cNvSpPr txBox="1"/>
              <p:nvPr/>
            </p:nvSpPr>
            <p:spPr>
              <a:xfrm>
                <a:off x="702989" y="5416346"/>
                <a:ext cx="7003823" cy="63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box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6AFA487-A7D8-40D0-97C4-BCA01F33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9" y="5416346"/>
                <a:ext cx="7003823" cy="6357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EAB359A-4D90-416B-B8E5-F5FB83174574}"/>
                  </a:ext>
                </a:extLst>
              </p:cNvPr>
              <p:cNvSpPr txBox="1"/>
              <p:nvPr/>
            </p:nvSpPr>
            <p:spPr>
              <a:xfrm>
                <a:off x="736040" y="5999821"/>
                <a:ext cx="5371942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EAB359A-4D90-416B-B8E5-F5FB83174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0" y="5999821"/>
                <a:ext cx="5371942" cy="613438"/>
              </a:xfrm>
              <a:prstGeom prst="rect">
                <a:avLst/>
              </a:prstGeom>
              <a:blipFill>
                <a:blip r:embed="rId14"/>
                <a:stretch>
                  <a:fillRect r="-1249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76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6.7|28.5|10.1|4.5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solidFill>
          <a:srgbClr val="92D050"/>
        </a:solidFill>
      </a:spPr>
      <a:bodyPr wrap="square" rtlCol="0">
        <a:spAutoFit/>
      </a:bodyPr>
      <a:lstStyle>
        <a:defPPr algn="l">
          <a:defRPr sz="2200" dirty="0">
            <a:solidFill>
              <a:schemeClr val="tx1"/>
            </a:solidFill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26055</TotalTime>
  <Words>1285</Words>
  <Application>Microsoft Office PowerPoint</Application>
  <PresentationFormat>全屏显示(4:3)</PresentationFormat>
  <Paragraphs>112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3350</cp:revision>
  <cp:lastPrinted>2023-09-18T07:54:59Z</cp:lastPrinted>
  <dcterms:created xsi:type="dcterms:W3CDTF">1997-11-08T17:22:06Z</dcterms:created>
  <dcterms:modified xsi:type="dcterms:W3CDTF">2023-09-19T04:08:22Z</dcterms:modified>
</cp:coreProperties>
</file>