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19"/>
  </p:notesMasterIdLst>
  <p:handoutMasterIdLst>
    <p:handoutMasterId r:id="rId20"/>
  </p:handoutMasterIdLst>
  <p:sldIdLst>
    <p:sldId id="674" r:id="rId2"/>
    <p:sldId id="701" r:id="rId3"/>
    <p:sldId id="698" r:id="rId4"/>
    <p:sldId id="729" r:id="rId5"/>
    <p:sldId id="670" r:id="rId6"/>
    <p:sldId id="712" r:id="rId7"/>
    <p:sldId id="713" r:id="rId8"/>
    <p:sldId id="676" r:id="rId9"/>
    <p:sldId id="702" r:id="rId10"/>
    <p:sldId id="703" r:id="rId11"/>
    <p:sldId id="704" r:id="rId12"/>
    <p:sldId id="686" r:id="rId13"/>
    <p:sldId id="730" r:id="rId14"/>
    <p:sldId id="679" r:id="rId15"/>
    <p:sldId id="687" r:id="rId16"/>
    <p:sldId id="706" r:id="rId17"/>
    <p:sldId id="708" r:id="rId18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008080"/>
    <a:srgbClr val="000000"/>
    <a:srgbClr val="CC0000"/>
    <a:srgbClr val="FFCCFF"/>
    <a:srgbClr val="FFFF99"/>
    <a:srgbClr val="3399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848" autoAdjust="0"/>
    <p:restoredTop sz="94711" autoAdjust="0"/>
  </p:normalViewPr>
  <p:slideViewPr>
    <p:cSldViewPr snapToGrid="0">
      <p:cViewPr varScale="1">
        <p:scale>
          <a:sx n="58" d="100"/>
          <a:sy n="58" d="100"/>
        </p:scale>
        <p:origin x="1000" y="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3" d="100"/>
          <a:sy n="43" d="100"/>
        </p:scale>
        <p:origin x="-1416" y="-9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561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561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7D1D5005-FA64-4B68-8718-C69E96C4B0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081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561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397" y="4716867"/>
            <a:ext cx="4982885" cy="4465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561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DB9E98CC-3F06-4AE5-9B38-CBF5B5B55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741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4813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4544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3471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4060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467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梯度下降也可用欧氏范数的邻近法来理解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4599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负熵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9249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负熵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8419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负熵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5677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5785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镜像下降是更一般的算法框架，包括普通梯度投影法！为此，需要引入</a:t>
            </a:r>
            <a:r>
              <a:rPr lang="en-US" altLang="zh-CN" dirty="0" err="1"/>
              <a:t>Bregman</a:t>
            </a:r>
            <a:r>
              <a:rPr lang="zh-CN" altLang="en-US" dirty="0"/>
              <a:t>散度代替欧氏范数；用</a:t>
            </a:r>
            <a:r>
              <a:rPr lang="en-US" altLang="zh-CN" dirty="0" err="1"/>
              <a:t>Bregman</a:t>
            </a:r>
            <a:r>
              <a:rPr lang="zh-CN" altLang="en-US" dirty="0"/>
              <a:t>投影代替经典投影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8775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下次用</a:t>
            </a:r>
            <a:r>
              <a:rPr lang="en-US" altLang="zh-CN" dirty="0" err="1"/>
              <a:t>V_x</a:t>
            </a:r>
            <a:r>
              <a:rPr lang="en-US" altLang="zh-CN" dirty="0"/>
              <a:t>(y)</a:t>
            </a:r>
            <a:r>
              <a:rPr lang="zh-CN" altLang="en-US" dirty="0"/>
              <a:t>代替</a:t>
            </a:r>
            <a:r>
              <a:rPr lang="en-US" altLang="zh-CN" dirty="0"/>
              <a:t>$D_\Phi(</a:t>
            </a:r>
            <a:r>
              <a:rPr lang="en-US" altLang="zh-CN" dirty="0" err="1"/>
              <a:t>y,x</a:t>
            </a:r>
            <a:r>
              <a:rPr lang="en-US" altLang="zh-CN" dirty="0"/>
              <a:t>)$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1462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3066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中任一点距</a:t>
            </a:r>
            <a:r>
              <a:rPr lang="en-US" altLang="zh-CN" dirty="0"/>
              <a:t>y</a:t>
            </a:r>
            <a:r>
              <a:rPr lang="zh-CN" altLang="en-US" dirty="0"/>
              <a:t>的</a:t>
            </a:r>
            <a:r>
              <a:rPr lang="en-US" altLang="zh-CN" dirty="0" err="1"/>
              <a:t>Bregman</a:t>
            </a:r>
            <a:r>
              <a:rPr lang="zh-CN" altLang="en-US" dirty="0"/>
              <a:t>投影的</a:t>
            </a:r>
            <a:r>
              <a:rPr lang="en-US" altLang="zh-CN" dirty="0" err="1"/>
              <a:t>Bregman</a:t>
            </a:r>
            <a:r>
              <a:rPr lang="zh-CN" altLang="en-US" dirty="0"/>
              <a:t>散度不会超过该点距</a:t>
            </a:r>
            <a:r>
              <a:rPr lang="en-US" altLang="zh-CN" dirty="0"/>
              <a:t>y</a:t>
            </a:r>
            <a:r>
              <a:rPr lang="zh-CN" altLang="en-US" dirty="0"/>
              <a:t>的</a:t>
            </a:r>
            <a:r>
              <a:rPr lang="en-US" altLang="zh-CN" dirty="0" err="1"/>
              <a:t>Bregman</a:t>
            </a:r>
            <a:r>
              <a:rPr lang="zh-CN" altLang="en-US" dirty="0"/>
              <a:t>散度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1166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中任一点距</a:t>
            </a:r>
            <a:r>
              <a:rPr lang="en-US" altLang="zh-CN" dirty="0"/>
              <a:t>y</a:t>
            </a:r>
            <a:r>
              <a:rPr lang="zh-CN" altLang="en-US" dirty="0"/>
              <a:t>的</a:t>
            </a:r>
            <a:r>
              <a:rPr lang="en-US" altLang="zh-CN" dirty="0" err="1"/>
              <a:t>Bregman</a:t>
            </a:r>
            <a:r>
              <a:rPr lang="zh-CN" altLang="en-US" dirty="0"/>
              <a:t>投影的</a:t>
            </a:r>
            <a:r>
              <a:rPr lang="en-US" altLang="zh-CN" dirty="0" err="1"/>
              <a:t>Bregman</a:t>
            </a:r>
            <a:r>
              <a:rPr lang="zh-CN" altLang="en-US" dirty="0"/>
              <a:t>散度不会超过该点距</a:t>
            </a:r>
            <a:r>
              <a:rPr lang="en-US" altLang="zh-CN" dirty="0"/>
              <a:t>y</a:t>
            </a:r>
            <a:r>
              <a:rPr lang="zh-CN" altLang="en-US" dirty="0"/>
              <a:t>的</a:t>
            </a:r>
            <a:r>
              <a:rPr lang="en-US" altLang="zh-CN" dirty="0" err="1"/>
              <a:t>Bregman</a:t>
            </a:r>
            <a:r>
              <a:rPr lang="zh-CN" altLang="en-US" dirty="0"/>
              <a:t>散度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3135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4060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6857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3AD7D-0C96-481A-B2FF-C2A4F0F631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6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2FBEF-62E4-4215-8DDE-F1A21BD90F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4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E9AD06-A5D8-4920-A8A1-E4FE10CD1C56}" type="datetimeFigureOut">
              <a:rPr lang="zh-CN" altLang="en-US"/>
              <a:pPr>
                <a:defRPr/>
              </a:pPr>
              <a:t>2023/9/20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7675" y="64484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EE14A5-72EC-40B3-9961-5EB8EB8210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323850" y="6515100"/>
            <a:ext cx="26638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梯度法：镜像下降法</a:t>
            </a:r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7531100" y="6553200"/>
            <a:ext cx="1574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LHY-SMS-BUAA</a:t>
            </a:r>
            <a:endParaRPr kumimoji="0" lang="zh-CN" altLang="en-US" sz="12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4699000" y="6510338"/>
            <a:ext cx="20335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最优化方法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8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8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0.png"/><Relationship Id="rId13" Type="http://schemas.openxmlformats.org/officeDocument/2006/relationships/image" Target="../media/image109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820.png"/><Relationship Id="rId12" Type="http://schemas.openxmlformats.org/officeDocument/2006/relationships/image" Target="../media/image10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104.png"/><Relationship Id="rId11" Type="http://schemas.openxmlformats.org/officeDocument/2006/relationships/image" Target="../media/image107.png"/><Relationship Id="rId5" Type="http://schemas.openxmlformats.org/officeDocument/2006/relationships/image" Target="../media/image103.png"/><Relationship Id="rId10" Type="http://schemas.openxmlformats.org/officeDocument/2006/relationships/image" Target="../media/image106.png"/><Relationship Id="rId4" Type="http://schemas.openxmlformats.org/officeDocument/2006/relationships/image" Target="../media/image102.png"/><Relationship Id="rId9" Type="http://schemas.openxmlformats.org/officeDocument/2006/relationships/image" Target="../media/image10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image" Target="../media/image128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22.png"/><Relationship Id="rId12" Type="http://schemas.openxmlformats.org/officeDocument/2006/relationships/image" Target="../media/image1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121.png"/><Relationship Id="rId11" Type="http://schemas.openxmlformats.org/officeDocument/2006/relationships/image" Target="../media/image126.png"/><Relationship Id="rId5" Type="http://schemas.openxmlformats.org/officeDocument/2006/relationships/image" Target="../media/image120.png"/><Relationship Id="rId15" Type="http://schemas.openxmlformats.org/officeDocument/2006/relationships/image" Target="../media/image130.png"/><Relationship Id="rId10" Type="http://schemas.openxmlformats.org/officeDocument/2006/relationships/image" Target="../media/image125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Relationship Id="rId14" Type="http://schemas.openxmlformats.org/officeDocument/2006/relationships/image" Target="../media/image1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13.png"/><Relationship Id="rId3" Type="http://schemas.openxmlformats.org/officeDocument/2006/relationships/notesSlide" Target="../notesSlides/notesSlide2.xml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PSD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的收敛速率与维数的相关性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629453" y="2854907"/>
                <a:ext cx="78094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仅当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与背景维数无关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时，收敛速率才与维数无关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53" y="2854907"/>
                <a:ext cx="7809467" cy="830997"/>
              </a:xfrm>
              <a:prstGeom prst="rect">
                <a:avLst/>
              </a:prstGeom>
              <a:blipFill>
                <a:blip r:embed="rId4"/>
                <a:stretch>
                  <a:fillRect l="-1015" t="-802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1703428" y="5613773"/>
                <a:ext cx="3441449" cy="690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PSD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的收敛速率是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428" y="5613773"/>
                <a:ext cx="3441449" cy="690510"/>
              </a:xfrm>
              <a:prstGeom prst="rect">
                <a:avLst/>
              </a:prstGeom>
              <a:blipFill>
                <a:blip r:embed="rId5"/>
                <a:stretch>
                  <a:fillRect r="-2478" b="-44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1703428" y="5162126"/>
                <a:ext cx="4664321" cy="490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428" y="5162126"/>
                <a:ext cx="4664321" cy="490519"/>
              </a:xfrm>
              <a:prstGeom prst="rect">
                <a:avLst/>
              </a:prstGeom>
              <a:blipFill>
                <a:blip r:embed="rId6"/>
                <a:stretch>
                  <a:fillRect t="-125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49DB7C2-4018-46FD-8B96-30E02DAF5C3D}"/>
                  </a:ext>
                </a:extLst>
              </p:cNvPr>
              <p:cNvSpPr/>
              <p:nvPr/>
            </p:nvSpPr>
            <p:spPr>
              <a:xfrm>
                <a:off x="919248" y="3925701"/>
                <a:ext cx="7725652" cy="868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例子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维欧氏球</m:t>
                        </m:r>
                      </m:e>
                    </m:d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</a:p>
              <a:p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上可微，且满足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≤1, ∀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49DB7C2-4018-46FD-8B96-30E02DAF5C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48" y="3925701"/>
                <a:ext cx="7725652" cy="868571"/>
              </a:xfrm>
              <a:prstGeom prst="rect">
                <a:avLst/>
              </a:prstGeom>
              <a:blipFill>
                <a:blip r:embed="rId7"/>
                <a:stretch>
                  <a:fillRect l="-1263" t="-7746" b="-11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A628104-EB53-4FCA-9468-D3BEC1428622}"/>
                  </a:ext>
                </a:extLst>
              </p:cNvPr>
              <p:cNvSpPr txBox="1"/>
              <p:nvPr/>
            </p:nvSpPr>
            <p:spPr>
              <a:xfrm>
                <a:off x="848964" y="1111539"/>
                <a:ext cx="7356763" cy="659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PSD</a:t>
                </a:r>
                <a:r>
                  <a:rPr lang="zh-CN" altLang="en-US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的收敛速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率</a:t>
                </a:r>
                <a:r>
                  <a:rPr lang="zh-CN" altLang="en-US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𝑅𝐿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e>
                        </m:rad>
                      </m:den>
                    </m:f>
                    <m:r>
                      <m:rPr>
                        <m:nor/>
                      </m:rPr>
                      <a:rPr lang="en-US" altLang="zh-CN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.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A628104-EB53-4FCA-9468-D3BEC1428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64" y="1111539"/>
                <a:ext cx="7356763" cy="659604"/>
              </a:xfrm>
              <a:prstGeom prst="rect">
                <a:avLst/>
              </a:prstGeom>
              <a:blipFill>
                <a:blip r:embed="rId8"/>
                <a:stretch>
                  <a:fillRect l="-1243" b="-2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165B4AD8-BA73-4D19-B331-6FE0F6D4A4F6}"/>
              </a:ext>
            </a:extLst>
          </p:cNvPr>
          <p:cNvSpPr txBox="1"/>
          <p:nvPr/>
        </p:nvSpPr>
        <p:spPr>
          <a:xfrm>
            <a:off x="848963" y="1928572"/>
            <a:ext cx="735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看上去，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PSD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的收敛速率</a:t>
            </a:r>
            <a:r>
              <a:rPr lang="zh-CN" altLang="en-US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好像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与背景维数无关！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211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镜像下降法的复杂性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2)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9323" y="1127250"/>
            <a:ext cx="8524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r>
              <a:rPr lang="en-US" altLang="zh-CN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00B6D10-9F6D-47BE-A329-FBDB224A541C}"/>
                  </a:ext>
                </a:extLst>
              </p:cNvPr>
              <p:cNvSpPr/>
              <p:nvPr/>
            </p:nvSpPr>
            <p:spPr>
              <a:xfrm>
                <a:off x="4976998" y="5375781"/>
                <a:ext cx="2905283" cy="83349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00B6D10-9F6D-47BE-A329-FBDB224A54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998" y="5375781"/>
                <a:ext cx="2905283" cy="833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>
            <a:extLst>
              <a:ext uri="{FF2B5EF4-FFF2-40B4-BE49-F238E27FC236}">
                <a16:creationId xmlns:a16="http://schemas.microsoft.com/office/drawing/2014/main" id="{FD0CE78B-37B8-4789-821C-3F295116642D}"/>
              </a:ext>
            </a:extLst>
          </p:cNvPr>
          <p:cNvGrpSpPr/>
          <p:nvPr/>
        </p:nvGrpSpPr>
        <p:grpSpPr>
          <a:xfrm>
            <a:off x="1731050" y="1384271"/>
            <a:ext cx="5486086" cy="896015"/>
            <a:chOff x="685484" y="4135344"/>
            <a:chExt cx="5486086" cy="8960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6437D3E9-BA60-4161-99AC-7AC777D457A6}"/>
                    </a:ext>
                  </a:extLst>
                </p:cNvPr>
                <p:cNvSpPr/>
                <p:nvPr/>
              </p:nvSpPr>
              <p:spPr>
                <a:xfrm>
                  <a:off x="685484" y="4323462"/>
                  <a:ext cx="2924134" cy="615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(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)</m:t>
                          </m:r>
                        </m:e>
                      </m:nary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zh-CN" altLang="en-US" dirty="0"/>
                    <a:t> </a:t>
                  </a:r>
                </a:p>
              </p:txBody>
            </p:sp>
          </mc:Choice>
          <mc:Fallback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6437D3E9-BA60-4161-99AC-7AC777D457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484" y="4323462"/>
                  <a:ext cx="2924134" cy="6158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F60F312E-DE91-436E-AA9B-F9AB299C41B9}"/>
                    </a:ext>
                  </a:extLst>
                </p:cNvPr>
                <p:cNvSpPr/>
                <p:nvPr/>
              </p:nvSpPr>
              <p:spPr>
                <a:xfrm>
                  <a:off x="3351567" y="4135344"/>
                  <a:ext cx="2820003" cy="8960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 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𝜂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l-GR" altLang="zh-CN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l-GR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Φ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𝜂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F60F312E-DE91-436E-AA9B-F9AB299C41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567" y="4135344"/>
                  <a:ext cx="2820003" cy="89601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257626B-757F-43BD-98CE-C3B76CC988D0}"/>
                  </a:ext>
                </a:extLst>
              </p:cNvPr>
              <p:cNvSpPr/>
              <p:nvPr/>
            </p:nvSpPr>
            <p:spPr>
              <a:xfrm>
                <a:off x="618365" y="2535653"/>
                <a:ext cx="718004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257626B-757F-43BD-98CE-C3B76CC988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65" y="2535653"/>
                <a:ext cx="7180042" cy="461665"/>
              </a:xfrm>
              <a:prstGeom prst="rect">
                <a:avLst/>
              </a:prstGeom>
              <a:blipFill>
                <a:blip r:embed="rId7"/>
                <a:stretch>
                  <a:fillRect l="-1273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01547B3-537D-4C0E-9288-CA1281056FE1}"/>
                  </a:ext>
                </a:extLst>
              </p:cNvPr>
              <p:cNvSpPr/>
              <p:nvPr/>
            </p:nvSpPr>
            <p:spPr>
              <a:xfrm>
                <a:off x="2651065" y="3049052"/>
                <a:ext cx="31807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01547B3-537D-4C0E-9288-CA1281056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065" y="3049052"/>
                <a:ext cx="3180743" cy="461665"/>
              </a:xfrm>
              <a:prstGeom prst="rect">
                <a:avLst/>
              </a:prstGeom>
              <a:blipFill>
                <a:blip r:embed="rId8"/>
                <a:stretch>
                  <a:fillRect l="-575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5CB24873-7289-4B91-B160-4D93C2E00C88}"/>
              </a:ext>
            </a:extLst>
          </p:cNvPr>
          <p:cNvGrpSpPr/>
          <p:nvPr/>
        </p:nvGrpSpPr>
        <p:grpSpPr>
          <a:xfrm>
            <a:off x="852261" y="3483731"/>
            <a:ext cx="4480197" cy="713337"/>
            <a:chOff x="685484" y="4273559"/>
            <a:chExt cx="4480197" cy="71333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62204B99-FBDC-45F0-B69D-4027FEFB98CD}"/>
                    </a:ext>
                  </a:extLst>
                </p:cNvPr>
                <p:cNvSpPr/>
                <p:nvPr/>
              </p:nvSpPr>
              <p:spPr>
                <a:xfrm>
                  <a:off x="685484" y="4323462"/>
                  <a:ext cx="2924134" cy="615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(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)</m:t>
                          </m:r>
                        </m:e>
                      </m:nary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zh-CN" altLang="en-US" dirty="0"/>
                    <a:t> </a:t>
                  </a:r>
                </a:p>
              </p:txBody>
            </p:sp>
          </mc:Choice>
          <mc:Fallback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62204B99-FBDC-45F0-B69D-4027FEFB98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484" y="4323462"/>
                  <a:ext cx="2924134" cy="6158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921C569E-3C53-42B7-AEFF-001540686258}"/>
                    </a:ext>
                  </a:extLst>
                </p:cNvPr>
                <p:cNvSpPr/>
                <p:nvPr/>
              </p:nvSpPr>
              <p:spPr>
                <a:xfrm>
                  <a:off x="3505803" y="4273559"/>
                  <a:ext cx="1659878" cy="7133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𝜂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𝜂</m:t>
                          </m:r>
                        </m:den>
                      </m:f>
                    </m:oMath>
                  </a14:m>
                  <a:r>
                    <a:rPr lang="zh-CN" altLang="en-US" dirty="0"/>
                    <a:t> </a:t>
                  </a:r>
                </a:p>
              </p:txBody>
            </p:sp>
          </mc:Choice>
          <mc:Fallback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921C569E-3C53-42B7-AEFF-0015406862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803" y="4273559"/>
                  <a:ext cx="1659878" cy="71333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71CACA5-02CF-44A9-97FC-B582DD7CF8A3}"/>
                  </a:ext>
                </a:extLst>
              </p:cNvPr>
              <p:cNvSpPr/>
              <p:nvPr/>
            </p:nvSpPr>
            <p:spPr>
              <a:xfrm>
                <a:off x="819145" y="4475490"/>
                <a:ext cx="5581655" cy="843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𝜂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𝐿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  <m:r>
                              <a:rPr lang="zh-CN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den>
                        </m:f>
                      </m:e>
                    </m:ra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时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𝜂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𝜂</m:t>
                        </m:r>
                      </m:den>
                    </m:f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ea typeface="黑体" panose="02010609060101010101" pitchFamily="49" charset="-122"/>
                      </a:rPr>
                      <m:t>取最小值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𝐿𝑅</m:t>
                    </m:r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num>
                          <m:den>
                            <m:r>
                              <a:rPr lang="zh-CN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𝛼</m:t>
                            </m:r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</a:t>
                </a:r>
              </a:p>
            </p:txBody>
          </p:sp>
        </mc:Choice>
        <mc:Fallback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71CACA5-02CF-44A9-97FC-B582DD7CF8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45" y="4475490"/>
                <a:ext cx="5581655" cy="843885"/>
              </a:xfrm>
              <a:prstGeom prst="rect">
                <a:avLst/>
              </a:prstGeom>
              <a:blipFill>
                <a:blip r:embed="rId11"/>
                <a:stretch>
                  <a:fillRect l="-1638" r="-1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206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镜像下降法的复杂性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3)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9323" y="1083187"/>
            <a:ext cx="133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r>
              <a:rPr lang="en-US" altLang="zh-CN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00B6D10-9F6D-47BE-A329-FBDB224A541C}"/>
                  </a:ext>
                </a:extLst>
              </p:cNvPr>
              <p:cNvSpPr/>
              <p:nvPr/>
            </p:nvSpPr>
            <p:spPr>
              <a:xfrm>
                <a:off x="5410671" y="5661832"/>
                <a:ext cx="2905283" cy="83349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00B6D10-9F6D-47BE-A329-FBDB224A54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671" y="5661832"/>
                <a:ext cx="2905283" cy="833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27C4FDF-8DC5-4505-90E4-973DA722BDBC}"/>
                  </a:ext>
                </a:extLst>
              </p:cNvPr>
              <p:cNvSpPr txBox="1"/>
              <p:nvPr/>
            </p:nvSpPr>
            <p:spPr>
              <a:xfrm>
                <a:off x="632322" y="1817665"/>
                <a:ext cx="7879355" cy="1030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因为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关于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是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强凸的，所以</a:t>
                </a:r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27C4FDF-8DC5-4505-90E4-973DA722B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22" y="1817665"/>
                <a:ext cx="7879355" cy="1030860"/>
              </a:xfrm>
              <a:prstGeom prst="rect">
                <a:avLst/>
              </a:prstGeom>
              <a:blipFill>
                <a:blip r:embed="rId5"/>
                <a:stretch>
                  <a:fillRect l="-1238" t="-6509" b="-4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D393467-5A18-4D70-A278-5CD11BCB427A}"/>
                  </a:ext>
                </a:extLst>
              </p:cNvPr>
              <p:cNvSpPr/>
              <p:nvPr/>
            </p:nvSpPr>
            <p:spPr>
              <a:xfrm>
                <a:off x="2058879" y="5103663"/>
                <a:ext cx="5336076" cy="58458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begChr m:val="‖"/>
                        <m:endChr m:val="‖"/>
                        <m:ctrlPr>
                          <a:rPr lang="en-US" altLang="zh-CN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D393467-5A18-4D70-A278-5CD11BCB42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879" y="5103663"/>
                <a:ext cx="5336076" cy="5845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0A27A638-7484-41D8-907C-B9C6BDDA6F06}"/>
                  </a:ext>
                </a:extLst>
              </p:cNvPr>
              <p:cNvSpPr/>
              <p:nvPr/>
            </p:nvSpPr>
            <p:spPr>
              <a:xfrm>
                <a:off x="368116" y="3876115"/>
                <a:ext cx="9099222" cy="63914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m:rPr>
                                <m:sty m:val="p"/>
                              </m:rPr>
                              <a:rPr lang="el-GR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i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m:rPr>
                                <m:sty m:val="p"/>
                              </m:rPr>
                              <a:rPr lang="el-GR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0A27A638-7484-41D8-907C-B9C6BDDA6F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16" y="3876115"/>
                <a:ext cx="9099222" cy="6391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7772D54-D60C-4041-8A9F-467DB0CBBB42}"/>
                  </a:ext>
                </a:extLst>
              </p:cNvPr>
              <p:cNvSpPr/>
              <p:nvPr/>
            </p:nvSpPr>
            <p:spPr>
              <a:xfrm>
                <a:off x="2068937" y="5886997"/>
                <a:ext cx="1072217" cy="66838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7772D54-D60C-4041-8A9F-467DB0CBBB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937" y="5886997"/>
                <a:ext cx="1072217" cy="6683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949C591F-6785-4636-A32E-2CC38D5D557B}"/>
              </a:ext>
            </a:extLst>
          </p:cNvPr>
          <p:cNvSpPr txBox="1"/>
          <p:nvPr/>
        </p:nvSpPr>
        <p:spPr>
          <a:xfrm>
            <a:off x="3245971" y="5697469"/>
            <a:ext cx="2164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对偶范数的定义</a:t>
            </a:r>
            <a:endParaRPr lang="zh-CN" altLang="en-US" sz="22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E74B1A13-2008-4381-945B-3EBF7A9A98C2}"/>
                  </a:ext>
                </a:extLst>
              </p:cNvPr>
              <p:cNvSpPr/>
              <p:nvPr/>
            </p:nvSpPr>
            <p:spPr>
              <a:xfrm>
                <a:off x="1252102" y="1094696"/>
                <a:ext cx="7814127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altLang="zh-C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m:rPr>
                              <m:sty m:val="p"/>
                            </m:rPr>
                            <a:rPr lang="el-G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E74B1A13-2008-4381-945B-3EBF7A9A9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102" y="1094696"/>
                <a:ext cx="7814127" cy="461665"/>
              </a:xfrm>
              <a:prstGeom prst="rect">
                <a:avLst/>
              </a:prstGeom>
              <a:blipFill>
                <a:blip r:embed="rId9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03E8F08-396E-45F2-9051-0137ED1C48E0}"/>
                  </a:ext>
                </a:extLst>
              </p:cNvPr>
              <p:cNvSpPr txBox="1"/>
              <p:nvPr/>
            </p:nvSpPr>
            <p:spPr>
              <a:xfrm>
                <a:off x="544633" y="2777742"/>
                <a:ext cx="8331568" cy="1030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从而</a:t>
                </a:r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03E8F08-396E-45F2-9051-0137ED1C4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33" y="2777742"/>
                <a:ext cx="8331568" cy="1030860"/>
              </a:xfrm>
              <a:prstGeom prst="rect">
                <a:avLst/>
              </a:prstGeom>
              <a:blipFill>
                <a:blip r:embed="rId10"/>
                <a:stretch>
                  <a:fillRect l="-1097" t="-6509" b="-4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FECEE76-1178-4AB2-B402-CB26DA4EFCDA}"/>
                  </a:ext>
                </a:extLst>
              </p:cNvPr>
              <p:cNvSpPr/>
              <p:nvPr/>
            </p:nvSpPr>
            <p:spPr>
              <a:xfrm>
                <a:off x="2075728" y="4515060"/>
                <a:ext cx="4974632" cy="58458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𝑠</m:t>
                            </m:r>
                          </m:sub>
                        </m:sSub>
                      </m:e>
                      <m:sup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FECEE76-1178-4AB2-B402-CB26DA4EFC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728" y="4515060"/>
                <a:ext cx="4974632" cy="58458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0129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/>
      <p:bldP spid="28" grpId="0"/>
      <p:bldP spid="29" grpId="0"/>
      <p:bldP spid="30" grpId="0"/>
      <p:bldP spid="31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镜像下降法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广义临近梯度法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862196" y="1216928"/>
                <a:ext cx="4156367" cy="640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argm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l-G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96" y="1216928"/>
                <a:ext cx="4156367" cy="640303"/>
              </a:xfrm>
              <a:prstGeom prst="rect">
                <a:avLst/>
              </a:prstGeom>
              <a:blipFill>
                <a:blip r:embed="rId4"/>
                <a:stretch>
                  <a:fillRect b="-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1569795" y="1931081"/>
                <a:ext cx="7309802" cy="647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argm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l-GR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𝛻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795" y="1931081"/>
                <a:ext cx="7309802" cy="647934"/>
              </a:xfrm>
              <a:prstGeom prst="rect">
                <a:avLst/>
              </a:prstGeom>
              <a:blipFill>
                <a:blip r:embed="rId5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1950378" y="2666867"/>
                <a:ext cx="3750692" cy="647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argm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l-G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378" y="2666867"/>
                <a:ext cx="3750692" cy="647934"/>
              </a:xfrm>
              <a:prstGeom prst="rect">
                <a:avLst/>
              </a:prstGeom>
              <a:blipFill>
                <a:blip r:embed="rId6"/>
                <a:stretch>
                  <a:fillRect l="-4878" r="-2927" b="-3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1353291" y="3408667"/>
                <a:ext cx="5686487" cy="647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argm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l-G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𝛻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𝜂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291" y="3408667"/>
                <a:ext cx="5686487" cy="647934"/>
              </a:xfrm>
              <a:prstGeom prst="rect">
                <a:avLst/>
              </a:prstGeom>
              <a:blipFill>
                <a:blip r:embed="rId7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2027826" y="4125605"/>
                <a:ext cx="4471129" cy="647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argm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lim>
                          </m:limLow>
                        </m:fName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𝜂</m:t>
                          </m:r>
                          <m:sSup>
                            <m:sSupPr>
                              <m:ctrl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826" y="4125605"/>
                <a:ext cx="4471129" cy="647934"/>
              </a:xfrm>
              <a:prstGeom prst="rect">
                <a:avLst/>
              </a:prstGeom>
              <a:blipFill>
                <a:blip r:embed="rId8"/>
                <a:stretch>
                  <a:fillRect l="-5730" r="-4229" b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1981253" y="4891951"/>
                <a:ext cx="3584439" cy="647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argm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lim>
                          </m:limLow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𝜂</m:t>
                          </m:r>
                          <m:sSup>
                            <m:sSupPr>
                              <m:ctrl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l-G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53" y="4891951"/>
                <a:ext cx="3584439" cy="647934"/>
              </a:xfrm>
              <a:prstGeom prst="rect">
                <a:avLst/>
              </a:prstGeom>
              <a:blipFill>
                <a:blip r:embed="rId9"/>
                <a:stretch>
                  <a:fillRect l="-5102" r="-680" b="-3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832986" y="5570920"/>
                <a:ext cx="7638984" cy="714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所以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l-G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𝜂</m:t>
                            </m:r>
                          </m:den>
                        </m:f>
                        <m:sSub>
                          <m:sSubPr>
                            <m:ctrlPr>
                              <a:rPr lang="el-GR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l-GR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86" y="5570920"/>
                <a:ext cx="7638984" cy="714619"/>
              </a:xfrm>
              <a:prstGeom prst="rect">
                <a:avLst/>
              </a:prstGeom>
              <a:blipFill>
                <a:blip r:embed="rId10"/>
                <a:stretch>
                  <a:fillRect l="-1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0980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7" grpId="0"/>
      <p:bldP spid="18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临近梯度法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609288" y="1074139"/>
                <a:ext cx="7638984" cy="848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l-GR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𝜂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l-GR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l-GR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88" y="1074139"/>
                <a:ext cx="7638984" cy="8487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DB0DD4F-5DE0-407F-8307-5003736C5315}"/>
                  </a:ext>
                </a:extLst>
              </p:cNvPr>
              <p:cNvSpPr txBox="1"/>
              <p:nvPr/>
            </p:nvSpPr>
            <p:spPr>
              <a:xfrm>
                <a:off x="936402" y="2597891"/>
                <a:ext cx="8094037" cy="848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l-GR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𝜂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l-GR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l-GR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DB0DD4F-5DE0-407F-8307-5003736C5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402" y="2597891"/>
                <a:ext cx="8094037" cy="8487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E9C84327-3BB4-454C-ACC4-472E405E9F8B}"/>
              </a:ext>
            </a:extLst>
          </p:cNvPr>
          <p:cNvGrpSpPr/>
          <p:nvPr/>
        </p:nvGrpSpPr>
        <p:grpSpPr>
          <a:xfrm>
            <a:off x="3800819" y="1781199"/>
            <a:ext cx="3641664" cy="999346"/>
            <a:chOff x="3800819" y="1781199"/>
            <a:chExt cx="3641664" cy="999346"/>
          </a:xfrm>
        </p:grpSpPr>
        <p:sp>
          <p:nvSpPr>
            <p:cNvPr id="2" name="箭头: 上下 1">
              <a:extLst>
                <a:ext uri="{FF2B5EF4-FFF2-40B4-BE49-F238E27FC236}">
                  <a16:creationId xmlns:a16="http://schemas.microsoft.com/office/drawing/2014/main" id="{CAE0E6B4-7C9E-45A7-9B9D-B2CB52779DF3}"/>
                </a:ext>
              </a:extLst>
            </p:cNvPr>
            <p:cNvSpPr/>
            <p:nvPr/>
          </p:nvSpPr>
          <p:spPr bwMode="auto">
            <a:xfrm>
              <a:off x="3800819" y="1781199"/>
              <a:ext cx="352540" cy="899889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5249825F-8AC1-44ED-A802-E60EA164094D}"/>
                    </a:ext>
                  </a:extLst>
                </p:cNvPr>
                <p:cNvSpPr/>
                <p:nvPr/>
              </p:nvSpPr>
              <p:spPr>
                <a:xfrm>
                  <a:off x="4076241" y="1864397"/>
                  <a:ext cx="3366242" cy="9161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l-G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如果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∞,  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否则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5249825F-8AC1-44ED-A802-E60EA16409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6241" y="1864397"/>
                  <a:ext cx="3366242" cy="91614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7B94634-E19E-4E69-BA71-5434DEFC707C}"/>
              </a:ext>
            </a:extLst>
          </p:cNvPr>
          <p:cNvGrpSpPr/>
          <p:nvPr/>
        </p:nvGrpSpPr>
        <p:grpSpPr>
          <a:xfrm>
            <a:off x="958467" y="3549428"/>
            <a:ext cx="6627874" cy="1020668"/>
            <a:chOff x="958467" y="3549428"/>
            <a:chExt cx="6627874" cy="102066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0D6E6CAC-1370-49DE-99B7-103973B94D9A}"/>
                    </a:ext>
                  </a:extLst>
                </p:cNvPr>
                <p:cNvSpPr txBox="1"/>
                <p:nvPr/>
              </p:nvSpPr>
              <p:spPr>
                <a:xfrm>
                  <a:off x="958467" y="3549428"/>
                  <a:ext cx="3723702" cy="579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0D6E6CAC-1370-49DE-99B7-103973B94D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467" y="3549428"/>
                  <a:ext cx="3723702" cy="579582"/>
                </a:xfrm>
                <a:prstGeom prst="rect">
                  <a:avLst/>
                </a:prstGeom>
                <a:blipFill>
                  <a:blip r:embed="rId7"/>
                  <a:stretch>
                    <a:fillRect b="-4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322F0E12-358F-4549-A15B-1A29941BA946}"/>
                    </a:ext>
                  </a:extLst>
                </p:cNvPr>
                <p:cNvSpPr txBox="1"/>
                <p:nvPr/>
              </p:nvSpPr>
              <p:spPr>
                <a:xfrm>
                  <a:off x="1094947" y="4108431"/>
                  <a:ext cx="64913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其中 </a:t>
                  </a:r>
                  <a:r>
                    <a:rPr lang="en-US" altLang="zh-CN" i="1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f 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凸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/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可微凸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/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光滑函数，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是简单凸函数</a:t>
                  </a:r>
                </a:p>
              </p:txBody>
            </p:sp>
          </mc:Choice>
          <mc:Fallback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322F0E12-358F-4549-A15B-1A29941BA9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4947" y="4108431"/>
                  <a:ext cx="6491394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1504" t="-14474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E6B1103-EEA8-4ADE-8B39-BF3BBFCFCBC0}"/>
                  </a:ext>
                </a:extLst>
              </p:cNvPr>
              <p:cNvSpPr txBox="1"/>
              <p:nvPr/>
            </p:nvSpPr>
            <p:spPr>
              <a:xfrm>
                <a:off x="543186" y="4464084"/>
                <a:ext cx="8639092" cy="848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l-GR" altLang="zh-CN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𝜂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l-GR" altLang="zh-CN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l-GR" altLang="zh-CN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E6B1103-EEA8-4ADE-8B39-BF3BBFCFC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86" y="4464084"/>
                <a:ext cx="8639092" cy="84875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>
            <a:extLst>
              <a:ext uri="{FF2B5EF4-FFF2-40B4-BE49-F238E27FC236}">
                <a16:creationId xmlns:a16="http://schemas.microsoft.com/office/drawing/2014/main" id="{5C0498C5-49A9-4267-8D5D-DE7060A4BC7F}"/>
              </a:ext>
            </a:extLst>
          </p:cNvPr>
          <p:cNvGrpSpPr/>
          <p:nvPr/>
        </p:nvGrpSpPr>
        <p:grpSpPr>
          <a:xfrm>
            <a:off x="768689" y="5423283"/>
            <a:ext cx="7614191" cy="1016753"/>
            <a:chOff x="779706" y="5280062"/>
            <a:chExt cx="7614191" cy="1016753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F3DB53A-FE33-464B-A382-44CB324D8062}"/>
                </a:ext>
              </a:extLst>
            </p:cNvPr>
            <p:cNvSpPr txBox="1"/>
            <p:nvPr/>
          </p:nvSpPr>
          <p:spPr>
            <a:xfrm>
              <a:off x="779706" y="5387255"/>
              <a:ext cx="10601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比如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92D7CF1E-0968-4402-B278-E110D4178149}"/>
                    </a:ext>
                  </a:extLst>
                </p:cNvPr>
                <p:cNvSpPr/>
                <p:nvPr/>
              </p:nvSpPr>
              <p:spPr>
                <a:xfrm>
                  <a:off x="1670197" y="5280062"/>
                  <a:ext cx="6723700" cy="101675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</a:rPr>
                    <a:t>，</a:t>
                  </a:r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其中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是已知数据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是参数</a:t>
                  </a:r>
                </a:p>
              </p:txBody>
            </p:sp>
          </mc:Choice>
          <mc:Fallback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92D7CF1E-0968-4402-B278-E110D41781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0197" y="5280062"/>
                  <a:ext cx="6723700" cy="1016753"/>
                </a:xfrm>
                <a:prstGeom prst="rect">
                  <a:avLst/>
                </a:prstGeom>
                <a:blipFill>
                  <a:blip r:embed="rId10"/>
                  <a:stretch>
                    <a:fillRect l="-1360" r="-453" b="-120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87762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镜像下降法示例－</a:t>
            </a:r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欧氏设置</a:t>
            </a:r>
            <a:endParaRPr lang="zh-CN" altLang="en-US" sz="44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743606" y="1024597"/>
                <a:ext cx="59656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06" y="1024597"/>
                <a:ext cx="5965665" cy="461665"/>
              </a:xfrm>
              <a:prstGeom prst="rect">
                <a:avLst/>
              </a:prstGeom>
              <a:blipFill>
                <a:blip r:embed="rId4"/>
                <a:stretch>
                  <a:fillRect l="-1634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897874" y="1616794"/>
                <a:ext cx="22871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m:rPr>
                        <m:sty m:val="p"/>
                      </m:rPr>
                      <a:rPr lang="el-GR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74" y="1616794"/>
                <a:ext cx="2287165" cy="461665"/>
              </a:xfrm>
              <a:prstGeom prst="rect">
                <a:avLst/>
              </a:prstGeom>
              <a:blipFill>
                <a:blip r:embed="rId5"/>
                <a:stretch>
                  <a:fillRect l="-3467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900709" y="2186667"/>
                <a:ext cx="56316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09" y="2186667"/>
                <a:ext cx="5631606" cy="461665"/>
              </a:xfrm>
              <a:prstGeom prst="rect">
                <a:avLst/>
              </a:prstGeom>
              <a:blipFill>
                <a:blip r:embed="rId6"/>
                <a:stretch>
                  <a:fillRect l="-1515" t="-53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6222091" y="2177267"/>
                <a:ext cx="17600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091" y="2177267"/>
                <a:ext cx="1760034" cy="461665"/>
              </a:xfrm>
              <a:prstGeom prst="rect">
                <a:avLst/>
              </a:prstGeom>
              <a:blipFill>
                <a:blip r:embed="rId7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897874" y="2792980"/>
                <a:ext cx="45201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关于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=2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强凸的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74" y="2792980"/>
                <a:ext cx="4520148" cy="461665"/>
              </a:xfrm>
              <a:prstGeom prst="rect">
                <a:avLst/>
              </a:prstGeom>
              <a:blipFill>
                <a:blip r:embed="rId8"/>
                <a:stretch>
                  <a:fillRect l="-1752" t="-14474" r="-1078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C0AF2119-E24A-4D75-8A64-93858F7412D3}"/>
              </a:ext>
            </a:extLst>
          </p:cNvPr>
          <p:cNvGrpSpPr/>
          <p:nvPr/>
        </p:nvGrpSpPr>
        <p:grpSpPr>
          <a:xfrm>
            <a:off x="158524" y="5914492"/>
            <a:ext cx="8996491" cy="647741"/>
            <a:chOff x="158524" y="5914492"/>
            <a:chExt cx="8996491" cy="6477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158524" y="5914492"/>
                  <a:ext cx="8996491" cy="6477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镜像下降法     投影次梯度法：</a:t>
                  </a:r>
                  <a:r>
                    <a:rPr lang="zh-CN" altLang="en-US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argm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𝜂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524" y="5914492"/>
                  <a:ext cx="8996491" cy="647741"/>
                </a:xfrm>
                <a:prstGeom prst="rect">
                  <a:avLst/>
                </a:prstGeom>
                <a:blipFill>
                  <a:blip r:embed="rId9"/>
                  <a:stretch>
                    <a:fillRect l="-1016" t="-9434" b="-566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右箭头 1"/>
            <p:cNvSpPr/>
            <p:nvPr/>
          </p:nvSpPr>
          <p:spPr bwMode="auto">
            <a:xfrm>
              <a:off x="1834752" y="6053290"/>
              <a:ext cx="624738" cy="249381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1552238" y="3212668"/>
                <a:ext cx="1687513" cy="11835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𝜂</m:t>
                      </m:r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𝑅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𝐿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  <m:r>
                                <a:rPr lang="zh-CN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238" y="3212668"/>
                <a:ext cx="1687513" cy="11835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4D9E9DF3-8E77-4710-82F4-15B746B90173}"/>
              </a:ext>
            </a:extLst>
          </p:cNvPr>
          <p:cNvGrpSpPr/>
          <p:nvPr/>
        </p:nvGrpSpPr>
        <p:grpSpPr>
          <a:xfrm>
            <a:off x="1609076" y="4397654"/>
            <a:ext cx="1333955" cy="1269116"/>
            <a:chOff x="1609076" y="4805279"/>
            <a:chExt cx="1333955" cy="126911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矩形 8"/>
                <p:cNvSpPr/>
                <p:nvPr/>
              </p:nvSpPr>
              <p:spPr>
                <a:xfrm>
                  <a:off x="1609076" y="5219096"/>
                  <a:ext cx="1333955" cy="8552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𝜂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𝑅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𝐿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𝑡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076" y="5219096"/>
                  <a:ext cx="1333955" cy="8552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右箭头 10"/>
            <p:cNvSpPr/>
            <p:nvPr/>
          </p:nvSpPr>
          <p:spPr bwMode="auto">
            <a:xfrm rot="5400000">
              <a:off x="1952192" y="4924257"/>
              <a:ext cx="513438" cy="27548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4131325" y="3199874"/>
                <a:ext cx="4650654" cy="1183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𝐿𝑅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zh-CN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325" y="3199874"/>
                <a:ext cx="4650654" cy="118352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C2D16849-D32A-476A-AE40-4AF616C569D6}"/>
              </a:ext>
            </a:extLst>
          </p:cNvPr>
          <p:cNvGrpSpPr/>
          <p:nvPr/>
        </p:nvGrpSpPr>
        <p:grpSpPr>
          <a:xfrm>
            <a:off x="3944036" y="4416343"/>
            <a:ext cx="4520148" cy="1092594"/>
            <a:chOff x="3944036" y="4416343"/>
            <a:chExt cx="4520148" cy="1092594"/>
          </a:xfrm>
        </p:grpSpPr>
        <p:sp>
          <p:nvSpPr>
            <p:cNvPr id="12" name="下箭头 11"/>
            <p:cNvSpPr/>
            <p:nvPr/>
          </p:nvSpPr>
          <p:spPr bwMode="auto">
            <a:xfrm>
              <a:off x="6149202" y="4416343"/>
              <a:ext cx="505069" cy="601574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3944036" y="4849333"/>
                  <a:ext cx="4520148" cy="659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𝐿𝑅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</m:rad>
                        </m:den>
                      </m:f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4036" y="4849333"/>
                  <a:ext cx="4520148" cy="65960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40083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  <p:bldP spid="19" grpId="0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46660" y="336764"/>
                <a:ext cx="878377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000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镜像下降法示例</a:t>
                </a:r>
                <a:r>
                  <a:rPr lang="zh-CN" altLang="en-US" sz="4400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4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4400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设置</a:t>
                </a:r>
                <a:r>
                  <a:rPr lang="en-US" altLang="zh-CN" sz="4400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-</a:t>
                </a:r>
                <a:r>
                  <a:rPr lang="zh-CN" altLang="en-US" sz="4400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负熵函数</a:t>
                </a:r>
                <a:endParaRPr lang="zh-CN" altLang="en-US" sz="4400" dirty="0">
                  <a:solidFill>
                    <a:srgbClr val="0070C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60" y="336764"/>
                <a:ext cx="8783779" cy="769441"/>
              </a:xfrm>
              <a:prstGeom prst="rect">
                <a:avLst/>
              </a:prstGeom>
              <a:blipFill>
                <a:blip r:embed="rId4"/>
                <a:stretch>
                  <a:fillRect t="-19048" b="-34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877048" y="1211858"/>
                <a:ext cx="7214335" cy="433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200" dirty="0" smtClean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设 </m:t>
                    </m:r>
                    <m:r>
                      <m:rPr>
                        <m:sty m:val="p"/>
                      </m:rPr>
                      <a:rPr lang="el-GR" altLang="zh-CN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sz="2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sSub>
                          <m:sSubPr>
                            <m:ctrlPr>
                              <a:rPr lang="en-US" altLang="zh-CN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200" dirty="0"/>
                          <m:t>,</m:t>
                        </m:r>
                        <m:r>
                          <m:rPr>
                            <m:nor/>
                          </m:rPr>
                          <a:rPr lang="en-US" altLang="zh-CN" sz="2200" b="0" i="0" dirty="0" smtClean="0"/>
                          <m:t> </m:t>
                        </m:r>
                        <m:r>
                          <a:rPr lang="zh-CN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  <m:r>
                          <a:rPr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nary>
                    <m:r>
                      <a:rPr lang="zh-CN" alt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2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n-US" altLang="zh-CN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  <m:sub>
                        <m:r>
                          <a:rPr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48" y="1211858"/>
                <a:ext cx="7214335" cy="433517"/>
              </a:xfrm>
              <a:prstGeom prst="rect">
                <a:avLst/>
              </a:prstGeom>
              <a:blipFill>
                <a:blip r:embed="rId5"/>
                <a:stretch>
                  <a:fillRect l="-592" t="-125352" b="-1901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860650" y="1721777"/>
                <a:ext cx="4696029" cy="459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m:rPr>
                        <m:sty m:val="p"/>
                      </m:rPr>
                      <a:rPr lang="el-GR" altLang="zh-CN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lang="en-US" altLang="zh-CN" sz="2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ln</m:t>
                            </m:r>
                            <m:sSub>
                              <m:sSubPr>
                                <m:ctrlPr>
                                  <a:rPr lang="en-US" altLang="zh-CN" sz="2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CN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altLang="zh-CN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,1+</m:t>
                            </m:r>
                            <m:r>
                              <m:rPr>
                                <m:sty m:val="p"/>
                              </m:rPr>
                              <a:rPr lang="en-US" altLang="zh-CN" sz="2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ln</m:t>
                            </m:r>
                            <m:sSub>
                              <m:sSubPr>
                                <m:ctrlPr>
                                  <a:rPr lang="en-US" altLang="zh-CN" sz="2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/>
                    </m:sSup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 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50" y="1721777"/>
                <a:ext cx="4696029" cy="459869"/>
              </a:xfrm>
              <a:prstGeom prst="rect">
                <a:avLst/>
              </a:prstGeom>
              <a:blipFill>
                <a:blip r:embed="rId6"/>
                <a:stretch>
                  <a:fillRect l="-1427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A28F556B-902F-4756-87C5-A38F8BBB0098}"/>
              </a:ext>
            </a:extLst>
          </p:cNvPr>
          <p:cNvGrpSpPr/>
          <p:nvPr/>
        </p:nvGrpSpPr>
        <p:grpSpPr>
          <a:xfrm>
            <a:off x="1258402" y="2181260"/>
            <a:ext cx="7233099" cy="732046"/>
            <a:chOff x="1170266" y="3139729"/>
            <a:chExt cx="7233099" cy="7320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1170266" y="3427729"/>
                  <a:ext cx="2518766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altLang="zh-CN" sz="2200" dirty="0">
                      <a:solidFill>
                        <a:schemeClr val="tx1"/>
                      </a:solidFill>
                    </a:rPr>
                    <a:t>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𝜂</m:t>
                          </m:r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a14:m>
                  <a:endParaRPr lang="zh-CN" altLang="en-US" sz="2200" dirty="0"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0266" y="3427729"/>
                  <a:ext cx="2518766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484" t="-10000" b="-2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矩形 17"/>
            <p:cNvSpPr/>
            <p:nvPr/>
          </p:nvSpPr>
          <p:spPr>
            <a:xfrm>
              <a:off x="3523752" y="3440888"/>
              <a:ext cx="4879613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2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2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这里的指数运算和向量乘都指</a:t>
              </a:r>
              <a:r>
                <a:rPr lang="zh-CN" altLang="en-US" sz="2200" dirty="0">
                  <a:solidFill>
                    <a:srgbClr val="C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逐分量</a:t>
              </a:r>
              <a:r>
                <a:rPr lang="en-US" altLang="zh-CN" sz="22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2200" dirty="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" name="箭头: 下 1">
              <a:extLst>
                <a:ext uri="{FF2B5EF4-FFF2-40B4-BE49-F238E27FC236}">
                  <a16:creationId xmlns:a16="http://schemas.microsoft.com/office/drawing/2014/main" id="{E11D25AC-4713-42CC-99B3-9FDCACB21281}"/>
                </a:ext>
              </a:extLst>
            </p:cNvPr>
            <p:cNvSpPr/>
            <p:nvPr/>
          </p:nvSpPr>
          <p:spPr bwMode="auto">
            <a:xfrm>
              <a:off x="2844800" y="3139729"/>
              <a:ext cx="223520" cy="40011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2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E604F73-2809-47FD-9DCE-4C6F4A4BCEC9}"/>
              </a:ext>
            </a:extLst>
          </p:cNvPr>
          <p:cNvGrpSpPr/>
          <p:nvPr/>
        </p:nvGrpSpPr>
        <p:grpSpPr>
          <a:xfrm>
            <a:off x="881034" y="2965496"/>
            <a:ext cx="7814905" cy="691087"/>
            <a:chOff x="870017" y="3659564"/>
            <a:chExt cx="7814905" cy="6910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08E8F402-9EE5-448B-A67B-C63DB1530F83}"/>
                    </a:ext>
                  </a:extLst>
                </p:cNvPr>
                <p:cNvSpPr/>
                <p:nvPr/>
              </p:nvSpPr>
              <p:spPr>
                <a:xfrm>
                  <a:off x="870017" y="3659564"/>
                  <a:ext cx="5482591" cy="6910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l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l-GR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sub>
                      </m:sSub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2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22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22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altLang="zh-CN" sz="2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e>
                      </m:nary>
                      <m:nary>
                        <m:naryPr>
                          <m:chr m:val="∑"/>
                          <m:limLoc m:val="subSup"/>
                          <m:ctrlPr>
                            <a:rPr lang="en-US" altLang="zh-C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a14:m>
                  <a:endParaRPr lang="zh-CN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08E8F402-9EE5-448B-A67B-C63DB1530F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017" y="3659564"/>
                  <a:ext cx="5482591" cy="6910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F921B0C-FA04-4CCC-B4D1-E1807CAED363}"/>
                </a:ext>
              </a:extLst>
            </p:cNvPr>
            <p:cNvSpPr/>
            <p:nvPr/>
          </p:nvSpPr>
          <p:spPr>
            <a:xfrm>
              <a:off x="6219449" y="3797312"/>
              <a:ext cx="2465473" cy="40011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txBody>
            <a:bodyPr wrap="square">
              <a:spAutoFit/>
            </a:bodyPr>
            <a:lstStyle/>
            <a:p>
              <a:r>
                <a:rPr lang="en-US" altLang="zh-CN" sz="2000" dirty="0" err="1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Kullback-Leibler</a:t>
              </a:r>
              <a:r>
                <a:rPr lang="zh-CN" altLang="en-US" sz="20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散度</a:t>
              </a:r>
              <a:endParaRPr lang="zh-CN" altLang="en-US" sz="2000" dirty="0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B4414D1-B580-4ADD-8097-85EE2F587985}"/>
                  </a:ext>
                </a:extLst>
              </p:cNvPr>
              <p:cNvSpPr/>
              <p:nvPr/>
            </p:nvSpPr>
            <p:spPr>
              <a:xfrm>
                <a:off x="891198" y="3656519"/>
                <a:ext cx="5619772" cy="4562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:=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endPara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B4414D1-B580-4ADD-8097-85EE2F587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198" y="3656519"/>
                <a:ext cx="5619772" cy="456215"/>
              </a:xfrm>
              <a:prstGeom prst="rect">
                <a:avLst/>
              </a:prstGeom>
              <a:blipFill>
                <a:blip r:embed="rId9"/>
                <a:stretch>
                  <a:fillRect l="-1193" t="-114667" r="-3037" b="-17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08B7C56-282A-4668-B114-E09C0491BBD0}"/>
                  </a:ext>
                </a:extLst>
              </p:cNvPr>
              <p:cNvSpPr/>
              <p:nvPr/>
            </p:nvSpPr>
            <p:spPr>
              <a:xfrm>
                <a:off x="3917961" y="4231126"/>
                <a:ext cx="3331137" cy="4949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zh-CN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Sup>
                        <m:sSubSupPr>
                          <m:ctrlPr>
                            <a:rPr lang="el-GR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r>
                            <m:rPr>
                              <m:sty m:val="p"/>
                            </m:rPr>
                            <a:rPr lang="el-GR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sup>
                      </m:sSubSup>
                      <m:d>
                        <m:dPr>
                          <m:ctrlPr>
                            <a:rPr lang="en-US" altLang="zh-C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08B7C56-282A-4668-B114-E09C0491B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961" y="4231126"/>
                <a:ext cx="3331137" cy="494944"/>
              </a:xfrm>
              <a:prstGeom prst="rect">
                <a:avLst/>
              </a:prstGeom>
              <a:blipFill>
                <a:blip r:embed="rId10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FE31071-0127-4C78-A787-D06DFA87D2B4}"/>
                  </a:ext>
                </a:extLst>
              </p:cNvPr>
              <p:cNvSpPr txBox="1"/>
              <p:nvPr/>
            </p:nvSpPr>
            <p:spPr>
              <a:xfrm>
                <a:off x="1068643" y="4682168"/>
                <a:ext cx="5210974" cy="1432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en-US" altLang="zh-CN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inimize</m:t>
                            </m:r>
                          </m: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altLang="zh-CN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20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2000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zh-CN" sz="2000" i="1" dirty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000" i="1" dirty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000" i="1" dirty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zh-CN" sz="2000" i="1" dirty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000" i="1" dirty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000" i="1" dirty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nary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altLang="zh-CN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subject</m:t>
                            </m:r>
                            <m:r>
                              <a:rPr lang="en-US" altLang="zh-CN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to</m:t>
                            </m:r>
                          </m: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                   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FE31071-0127-4C78-A787-D06DFA87D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643" y="4682168"/>
                <a:ext cx="5210974" cy="143282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4F9D96-E2D9-450D-A42C-E39414FE7661}"/>
                  </a:ext>
                </a:extLst>
              </p:cNvPr>
              <p:cNvSpPr/>
              <p:nvPr/>
            </p:nvSpPr>
            <p:spPr>
              <a:xfrm>
                <a:off x="1250171" y="4236958"/>
                <a:ext cx="3178755" cy="4949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b="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++</m:t>
                        </m:r>
                      </m:sub>
                      <m:sup>
                        <m:r>
                          <a:rPr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2200" dirty="0"/>
                  <a:t>，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求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sSub>
                          <m:sSub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>
                        <m:r>
                          <m:rPr>
                            <m:sty m:val="p"/>
                          </m:rPr>
                          <a:rPr lang="el-GR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sup>
                    </m:sSubSup>
                    <m:d>
                      <m:dPr>
                        <m:ctrlPr>
                          <a:rPr lang="en-US" altLang="zh-CN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4F9D96-E2D9-450D-A42C-E39414FE76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171" y="4236958"/>
                <a:ext cx="3178755" cy="494944"/>
              </a:xfrm>
              <a:prstGeom prst="rect">
                <a:avLst/>
              </a:prstGeom>
              <a:blipFill>
                <a:blip r:embed="rId12"/>
                <a:stretch>
                  <a:fillRect l="-2490" t="-9877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1E1C770-67E6-4E5C-924F-3641CADE61B5}"/>
                  </a:ext>
                </a:extLst>
              </p:cNvPr>
              <p:cNvSpPr txBox="1"/>
              <p:nvPr/>
            </p:nvSpPr>
            <p:spPr>
              <a:xfrm>
                <a:off x="4164373" y="5493809"/>
                <a:ext cx="4612676" cy="1003031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𝜂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𝜕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1E1C770-67E6-4E5C-924F-3641CADE6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373" y="5493809"/>
                <a:ext cx="4612676" cy="1003031"/>
              </a:xfrm>
              <a:prstGeom prst="rect">
                <a:avLst/>
              </a:prstGeom>
              <a:blipFill>
                <a:blip r:embed="rId13"/>
                <a:stretch>
                  <a:fillRect l="-396" t="-48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0573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9" grpId="0"/>
      <p:bldP spid="20" grpId="0"/>
      <p:bldP spid="21" grpId="0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46660" y="336764"/>
                <a:ext cx="878377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000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镜像下降法示例</a:t>
                </a:r>
                <a:r>
                  <a:rPr lang="zh-CN" altLang="en-US" sz="4400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4400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设置</a:t>
                </a:r>
                <a:r>
                  <a:rPr lang="en-US" altLang="zh-CN" sz="4400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-</a:t>
                </a:r>
                <a:r>
                  <a:rPr lang="zh-CN" altLang="en-US" sz="4400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负熵函数</a:t>
                </a:r>
                <a:r>
                  <a:rPr lang="en-US" altLang="zh-CN" sz="4400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zh-CN" altLang="en-US" sz="4400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续</a:t>
                </a:r>
                <a:r>
                  <a:rPr lang="en-US" altLang="zh-CN" sz="4400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zh-CN" altLang="en-US" sz="4400" dirty="0">
                  <a:solidFill>
                    <a:srgbClr val="0070C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60" y="336764"/>
                <a:ext cx="8783779" cy="769441"/>
              </a:xfrm>
              <a:prstGeom prst="rect">
                <a:avLst/>
              </a:prstGeom>
              <a:blipFill>
                <a:blip r:embed="rId4"/>
                <a:stretch>
                  <a:fillRect l="-1110" t="-19048" r="-2359" b="-34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6E47CEC-36E3-423B-A5D4-F803D2594A2D}"/>
                  </a:ext>
                </a:extLst>
              </p:cNvPr>
              <p:cNvSpPr/>
              <p:nvPr/>
            </p:nvSpPr>
            <p:spPr>
              <a:xfrm>
                <a:off x="886732" y="1839657"/>
                <a:ext cx="51776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上关于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1−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强凸的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6E47CEC-36E3-423B-A5D4-F803D2594A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32" y="1839657"/>
                <a:ext cx="5177636" cy="461665"/>
              </a:xfrm>
              <a:prstGeom prst="rect">
                <a:avLst/>
              </a:prstGeom>
              <a:blipFill>
                <a:blip r:embed="rId5"/>
                <a:stretch>
                  <a:fillRect l="-1529" t="-14474" r="-824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0094A6F-E9A5-4E1D-B56B-CF1032208062}"/>
                  </a:ext>
                </a:extLst>
              </p:cNvPr>
              <p:cNvSpPr/>
              <p:nvPr/>
            </p:nvSpPr>
            <p:spPr>
              <a:xfrm>
                <a:off x="857269" y="3480186"/>
                <a:ext cx="4298624" cy="6286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l-GR" altLang="zh-CN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0094A6F-E9A5-4E1D-B56B-CF1032208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69" y="3480186"/>
                <a:ext cx="4298624" cy="628698"/>
              </a:xfrm>
              <a:prstGeom prst="rect">
                <a:avLst/>
              </a:prstGeom>
              <a:blipFill>
                <a:blip r:embed="rId6"/>
                <a:stretch>
                  <a:fillRect l="-1986" t="-2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82BF33D-19CC-475D-B037-B95B50F8C0D8}"/>
                  </a:ext>
                </a:extLst>
              </p:cNvPr>
              <p:cNvSpPr/>
              <p:nvPr/>
            </p:nvSpPr>
            <p:spPr>
              <a:xfrm>
                <a:off x="884233" y="1031015"/>
                <a:ext cx="2586093" cy="640303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zh-CN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∩</m:t>
                              </m:r>
                              <m:r>
                                <a:rPr lang="zh-CN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𝒟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l-G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82BF33D-19CC-475D-B037-B95B50F8C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33" y="1031015"/>
                <a:ext cx="2586093" cy="640303"/>
              </a:xfrm>
              <a:prstGeom prst="rect">
                <a:avLst/>
              </a:prstGeom>
              <a:blipFill>
                <a:blip r:embed="rId7"/>
                <a:stretch>
                  <a:fillRect r="-236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16AD2DD-247D-4063-A823-E1F25BC75D72}"/>
                  </a:ext>
                </a:extLst>
              </p:cNvPr>
              <p:cNvSpPr txBox="1"/>
              <p:nvPr/>
            </p:nvSpPr>
            <p:spPr>
              <a:xfrm>
                <a:off x="3304158" y="1050251"/>
                <a:ext cx="3350023" cy="525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pt-BR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 1 ⋯  1 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16AD2DD-247D-4063-A823-E1F25BC75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158" y="1050251"/>
                <a:ext cx="3350023" cy="5250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355720F-667B-4CFF-B71E-C4A60F013E15}"/>
                  </a:ext>
                </a:extLst>
              </p:cNvPr>
              <p:cNvSpPr/>
              <p:nvPr/>
            </p:nvSpPr>
            <p:spPr>
              <a:xfrm>
                <a:off x="4958037" y="3488230"/>
                <a:ext cx="11778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355720F-667B-4CFF-B71E-C4A60F013E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037" y="3488230"/>
                <a:ext cx="1177887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2DA483D6-C987-4818-9F99-60BE02910510}"/>
              </a:ext>
            </a:extLst>
          </p:cNvPr>
          <p:cNvSpPr txBox="1"/>
          <p:nvPr/>
        </p:nvSpPr>
        <p:spPr>
          <a:xfrm>
            <a:off x="5860973" y="3899971"/>
            <a:ext cx="1597446" cy="494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9844B54-AE92-485A-9A56-FE7D7C3BDCB0}"/>
                  </a:ext>
                </a:extLst>
              </p:cNvPr>
              <p:cNvSpPr/>
              <p:nvPr/>
            </p:nvSpPr>
            <p:spPr>
              <a:xfrm>
                <a:off x="1307061" y="2337611"/>
                <a:ext cx="6691185" cy="9704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Pinsker</a:t>
                </a:r>
                <a:r>
                  <a:rPr lang="zh-CN" altLang="en-US" b="0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不等式</a:t>
                </a:r>
                <a:r>
                  <a:rPr lang="zh-CN" altLang="en-US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l-GR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zh-CN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CN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nary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sSubSup>
                      <m:sSubSup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9844B54-AE92-485A-9A56-FE7D7C3BDC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061" y="2337611"/>
                <a:ext cx="6691185" cy="970458"/>
              </a:xfrm>
              <a:prstGeom prst="rect">
                <a:avLst/>
              </a:prstGeom>
              <a:blipFill>
                <a:blip r:embed="rId10"/>
                <a:stretch>
                  <a:fillRect l="-1366" t="-6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>
            <a:extLst>
              <a:ext uri="{FF2B5EF4-FFF2-40B4-BE49-F238E27FC236}">
                <a16:creationId xmlns:a16="http://schemas.microsoft.com/office/drawing/2014/main" id="{85264C36-08AE-49F7-AED3-EF849C6F11EC}"/>
              </a:ext>
            </a:extLst>
          </p:cNvPr>
          <p:cNvGrpSpPr/>
          <p:nvPr/>
        </p:nvGrpSpPr>
        <p:grpSpPr>
          <a:xfrm>
            <a:off x="592736" y="4120025"/>
            <a:ext cx="7930187" cy="2516014"/>
            <a:chOff x="691889" y="5023414"/>
            <a:chExt cx="7930187" cy="25160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BD92DE45-8EAE-4966-B025-2C8481DC0A49}"/>
                    </a:ext>
                  </a:extLst>
                </p:cNvPr>
                <p:cNvSpPr/>
                <p:nvPr/>
              </p:nvSpPr>
              <p:spPr>
                <a:xfrm>
                  <a:off x="691889" y="5023414"/>
                  <a:ext cx="7930187" cy="1583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推论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设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上的凸函数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满足</a:t>
                  </a:r>
                  <a:endPara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𝑔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.</a:t>
                  </a:r>
                </a:p>
                <a:p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在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CN" dirty="0"/>
                            <m:t> </m:t>
                          </m:r>
                        </m:e>
                      </m:nary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，</a:t>
                  </a:r>
                  <a14:m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𝜂</m:t>
                      </m:r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𝐿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den>
                          </m:f>
                        </m:e>
                      </m:rad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的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MDA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中，</a:t>
                  </a:r>
                </a:p>
              </p:txBody>
            </p:sp>
          </mc:Choice>
          <mc:Fallback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BD92DE45-8EAE-4966-B025-2C8481DC0A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889" y="5023414"/>
                  <a:ext cx="7930187" cy="1583832"/>
                </a:xfrm>
                <a:prstGeom prst="rect">
                  <a:avLst/>
                </a:prstGeom>
                <a:blipFill>
                  <a:blip r:embed="rId11"/>
                  <a:stretch>
                    <a:fillRect l="-1153" t="-42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29D951A2-126D-4806-BEA7-4877A43F75C6}"/>
                    </a:ext>
                  </a:extLst>
                </p:cNvPr>
                <p:cNvSpPr/>
                <p:nvPr/>
              </p:nvSpPr>
              <p:spPr>
                <a:xfrm>
                  <a:off x="1966510" y="6355899"/>
                  <a:ext cx="5359706" cy="11835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𝐿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  <m:func>
                                  <m:funcPr>
                                    <m:ctrlP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𝑡</m:t>
                                </m:r>
                              </m:den>
                            </m:f>
                          </m:e>
                        </m:ra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29D951A2-126D-4806-BEA7-4877A43F75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6510" y="6355899"/>
                  <a:ext cx="5359706" cy="118352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172648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" grpId="0"/>
      <p:bldP spid="3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127441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镜像下降法的应用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36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Boosting</a:t>
            </a:r>
            <a:r>
              <a:rPr lang="zh-CN" altLang="en-US" sz="36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的经验风险极小化</a:t>
            </a:r>
            <a:endParaRPr lang="zh-CN" altLang="en-US" sz="44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1652D4C-683C-4B32-88DC-9ED17DFE0218}"/>
                  </a:ext>
                </a:extLst>
              </p:cNvPr>
              <p:cNvSpPr/>
              <p:nvPr/>
            </p:nvSpPr>
            <p:spPr>
              <a:xfrm>
                <a:off x="926889" y="4297058"/>
                <a:ext cx="5303611" cy="586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𝑅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e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𝑚</m:t>
                            </m:r>
                          </m:den>
                        </m:f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𝐹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</m:sSub>
                          </m:e>
                        </m:nary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e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1652D4C-683C-4B32-88DC-9ED17DFE02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89" y="4297058"/>
                <a:ext cx="5303611" cy="586571"/>
              </a:xfrm>
              <a:prstGeom prst="rect">
                <a:avLst/>
              </a:prstGeom>
              <a:blipFill>
                <a:blip r:embed="rId4"/>
                <a:stretch>
                  <a:fillRect t="-1042"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B9B88A7F-6079-481E-96D5-22458C492641}"/>
              </a:ext>
            </a:extLst>
          </p:cNvPr>
          <p:cNvGrpSpPr/>
          <p:nvPr/>
        </p:nvGrpSpPr>
        <p:grpSpPr>
          <a:xfrm>
            <a:off x="948347" y="1761408"/>
            <a:ext cx="6841594" cy="1080742"/>
            <a:chOff x="838177" y="4273253"/>
            <a:chExt cx="6841594" cy="10807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7FFDA548-B819-43C2-B374-9E5E955F2FD9}"/>
                    </a:ext>
                  </a:extLst>
                </p:cNvPr>
                <p:cNvSpPr/>
                <p:nvPr/>
              </p:nvSpPr>
              <p:spPr>
                <a:xfrm>
                  <a:off x="838177" y="4830325"/>
                  <a:ext cx="3888060" cy="52367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其中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a14:m>
                  <a:r>
                    <a:rPr lang="en-US" altLang="zh-CN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.</a:t>
                  </a:r>
                  <a:r>
                    <a:rPr lang="zh-CN" altLang="en-US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7FFDA548-B819-43C2-B374-9E5E955F2F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77" y="4830325"/>
                  <a:ext cx="3888060" cy="523670"/>
                </a:xfrm>
                <a:prstGeom prst="rect">
                  <a:avLst/>
                </a:prstGeom>
                <a:blipFill>
                  <a:blip r:embed="rId5"/>
                  <a:stretch>
                    <a:fillRect l="-2512" t="-10465" r="-314" b="-127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24747CF1-2ABD-4D42-B692-FD68C39BCACA}"/>
                    </a:ext>
                  </a:extLst>
                </p:cNvPr>
                <p:cNvSpPr/>
                <p:nvPr/>
              </p:nvSpPr>
              <p:spPr>
                <a:xfrm>
                  <a:off x="1904905" y="4273253"/>
                  <a:ext cx="5774866" cy="69121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𝑅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≔</m:t>
                          </m:r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zh-CN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exp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zh-CN" altLang="en-US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a14:m>
                  <a:r>
                    <a:rPr lang="zh-CN" altLang="en-US" dirty="0"/>
                    <a:t>   </a:t>
                  </a:r>
                </a:p>
              </p:txBody>
            </p:sp>
          </mc:Choice>
          <mc:Fallback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24747CF1-2ABD-4D42-B692-FD68C39BCA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4905" y="4273253"/>
                  <a:ext cx="5774866" cy="69121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42E6FB0-AFA1-4FF3-9D47-0C447ABB93C8}"/>
              </a:ext>
            </a:extLst>
          </p:cNvPr>
          <p:cNvGrpSpPr/>
          <p:nvPr/>
        </p:nvGrpSpPr>
        <p:grpSpPr>
          <a:xfrm>
            <a:off x="741308" y="2925421"/>
            <a:ext cx="7638396" cy="1104949"/>
            <a:chOff x="1298708" y="3513481"/>
            <a:chExt cx="6732390" cy="110494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688C9529-041D-45A4-A9E2-02091871E372}"/>
                    </a:ext>
                  </a:extLst>
                </p:cNvPr>
                <p:cNvSpPr/>
                <p:nvPr/>
              </p:nvSpPr>
              <p:spPr>
                <a:xfrm>
                  <a:off x="1298708" y="3513481"/>
                  <a:ext cx="6732390" cy="99508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l"/>
                  </a:pP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因为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acc>
                        <m:accPr>
                          <m:chr m:val="̂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</m:den>
                          </m:f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exp</m:t>
                              </m:r>
                              <m:d>
                                <m:dPr>
                                  <m:ctrlPr>
                                    <a:rPr lang="en-US" altLang="zh-CN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a14:m>
                  <a:r>
                    <a:rPr lang="zh-CN" altLang="en-US" dirty="0"/>
                    <a:t> </a:t>
                  </a:r>
                </a:p>
              </p:txBody>
            </p:sp>
          </mc:Choice>
          <mc:Fallback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688C9529-041D-45A4-A9E2-02091871E3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708" y="3513481"/>
                  <a:ext cx="6732390" cy="995081"/>
                </a:xfrm>
                <a:prstGeom prst="rect">
                  <a:avLst/>
                </a:prstGeom>
                <a:blipFill>
                  <a:blip r:embed="rId7"/>
                  <a:stretch>
                    <a:fillRect l="-11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B249C22B-8633-49C9-B361-94E881ED44AB}"/>
                    </a:ext>
                  </a:extLst>
                </p:cNvPr>
                <p:cNvSpPr/>
                <p:nvPr/>
              </p:nvSpPr>
              <p:spPr>
                <a:xfrm>
                  <a:off x="1589800" y="4036091"/>
                  <a:ext cx="4971033" cy="5823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其中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𝐹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𝑀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是列向量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.</a:t>
                  </a:r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B249C22B-8633-49C9-B361-94E881ED44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800" y="4036091"/>
                  <a:ext cx="4971033" cy="582339"/>
                </a:xfrm>
                <a:prstGeom prst="rect">
                  <a:avLst/>
                </a:prstGeom>
                <a:blipFill>
                  <a:blip r:embed="rId8"/>
                  <a:stretch>
                    <a:fillRect l="-1730" r="-649" b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7D77B19D-530B-4E94-8E1C-55A32227A850}"/>
                  </a:ext>
                </a:extLst>
              </p:cNvPr>
              <p:cNvSpPr/>
              <p:nvPr/>
            </p:nvSpPr>
            <p:spPr>
              <a:xfrm>
                <a:off x="5952323" y="3890034"/>
                <a:ext cx="26911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𝐹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7D77B19D-530B-4E94-8E1C-55A32227A8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323" y="3890034"/>
                <a:ext cx="2691186" cy="461665"/>
              </a:xfrm>
              <a:prstGeom prst="rect">
                <a:avLst/>
              </a:prstGeom>
              <a:blipFill>
                <a:blip r:embed="rId9"/>
                <a:stretch>
                  <a:fillRect l="-3394" t="-14474" r="-2489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A9513B3-111E-4A85-A351-4E6D1B882A49}"/>
                  </a:ext>
                </a:extLst>
              </p:cNvPr>
              <p:cNvSpPr/>
              <p:nvPr/>
            </p:nvSpPr>
            <p:spPr>
              <a:xfrm>
                <a:off x="804428" y="5084323"/>
                <a:ext cx="6003996" cy="7152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取负熵函数，用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MD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，误差上界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e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  <m:func>
                              <m:funcPr>
                                <m:ctrlP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func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e>
                        </m:rad>
                      </m:den>
                    </m:f>
                  </m:oMath>
                </a14:m>
                <a:endParaRPr lang="zh-CN" altLang="en-US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A9513B3-111E-4A85-A351-4E6D1B882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28" y="5084323"/>
                <a:ext cx="6003996" cy="715260"/>
              </a:xfrm>
              <a:prstGeom prst="rect">
                <a:avLst/>
              </a:prstGeom>
              <a:blipFill>
                <a:blip r:embed="rId10"/>
                <a:stretch>
                  <a:fillRect l="-1421" b="-4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67516EA-055E-4782-A133-55A9AB0C4FAD}"/>
                  </a:ext>
                </a:extLst>
              </p:cNvPr>
              <p:cNvSpPr/>
              <p:nvPr/>
            </p:nvSpPr>
            <p:spPr>
              <a:xfrm>
                <a:off x="6729530" y="4628212"/>
                <a:ext cx="1952774" cy="6158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要误差小于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den>
                    </m:f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67516EA-055E-4782-A133-55A9AB0C4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530" y="4628212"/>
                <a:ext cx="1952774" cy="615874"/>
              </a:xfrm>
              <a:prstGeom prst="rect">
                <a:avLst/>
              </a:prstGeom>
              <a:blipFill>
                <a:blip r:embed="rId11"/>
                <a:stretch>
                  <a:fillRect l="-4063" b="-4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0E18D86-5E4B-4798-BD24-0F3D81F9E2E9}"/>
                  </a:ext>
                </a:extLst>
              </p:cNvPr>
              <p:cNvSpPr/>
              <p:nvPr/>
            </p:nvSpPr>
            <p:spPr>
              <a:xfrm>
                <a:off x="849194" y="5738040"/>
                <a:ext cx="5369158" cy="7066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  用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PGD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，误差上界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e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𝑀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e>
                        </m:rad>
                      </m:den>
                    </m:f>
                  </m:oMath>
                </a14:m>
                <a:endParaRPr lang="zh-CN" altLang="en-US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0E18D86-5E4B-4798-BD24-0F3D81F9E2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94" y="5738040"/>
                <a:ext cx="5369158" cy="706604"/>
              </a:xfrm>
              <a:prstGeom prst="rect">
                <a:avLst/>
              </a:prstGeom>
              <a:blipFill>
                <a:blip r:embed="rId12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7E8D3FC-9026-4CA2-B1DD-AF703FB62F92}"/>
                  </a:ext>
                </a:extLst>
              </p:cNvPr>
              <p:cNvSpPr/>
              <p:nvPr/>
            </p:nvSpPr>
            <p:spPr>
              <a:xfrm>
                <a:off x="6999456" y="5854606"/>
                <a:ext cx="150106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zh-CN" altLang="en-US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7E8D3FC-9026-4CA2-B1DD-AF703FB62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456" y="5854606"/>
                <a:ext cx="1501066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E87458AA-5672-487A-84D9-37260C86E462}"/>
                  </a:ext>
                </a:extLst>
              </p:cNvPr>
              <p:cNvSpPr/>
              <p:nvPr/>
            </p:nvSpPr>
            <p:spPr>
              <a:xfrm>
                <a:off x="6883560" y="5237495"/>
                <a:ext cx="205112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ln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𝑀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E87458AA-5672-487A-84D9-37260C86E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560" y="5237495"/>
                <a:ext cx="2051120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4478080-24F1-49FE-BDCC-FA7E5580D588}"/>
                  </a:ext>
                </a:extLst>
              </p:cNvPr>
              <p:cNvSpPr txBox="1"/>
              <p:nvPr/>
            </p:nvSpPr>
            <p:spPr>
              <a:xfrm>
                <a:off x="562754" y="874694"/>
                <a:ext cx="7816950" cy="878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已知数据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和弱分类器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b/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−1,1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zh-CN" alt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，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4478080-24F1-49FE-BDCC-FA7E5580D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54" y="874694"/>
                <a:ext cx="7816950" cy="878317"/>
              </a:xfrm>
              <a:prstGeom prst="rect">
                <a:avLst/>
              </a:prstGeom>
              <a:blipFill>
                <a:blip r:embed="rId15"/>
                <a:stretch>
                  <a:fillRect l="-1013" t="-7586" b="-82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6806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  <p:bldP spid="19" grpId="0"/>
      <p:bldP spid="20" grpId="0"/>
      <p:bldP spid="26" grpId="0"/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D4C7112-24C3-438C-8A90-8EE8258EE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7954" y="3312385"/>
            <a:ext cx="6048260" cy="224109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镜像下降法－动机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1025233" y="1142544"/>
                <a:ext cx="4793676" cy="706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例子中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PSD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的收敛速率是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chemeClr val="tx1"/>
                            </a:solidFill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33" y="1142544"/>
                <a:ext cx="4793676" cy="706284"/>
              </a:xfrm>
              <a:prstGeom prst="rect">
                <a:avLst/>
              </a:prstGeom>
              <a:blipFill>
                <a:blip r:embed="rId5"/>
                <a:stretch>
                  <a:fillRect l="-1906"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5323144" y="1103262"/>
                <a:ext cx="3880109" cy="714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MDA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的收敛速率是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ln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144" y="1103262"/>
                <a:ext cx="3880109" cy="714298"/>
              </a:xfrm>
              <a:prstGeom prst="rect">
                <a:avLst/>
              </a:prstGeom>
              <a:blipFill>
                <a:blip r:embed="rId6"/>
                <a:stretch>
                  <a:fillRect l="-2355" b="-4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815910" y="5577361"/>
            <a:ext cx="7263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动机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：将欧氏几何变成与</a:t>
            </a:r>
            <a:r>
              <a:rPr lang="zh-CN" altLang="en-US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待解决问题相关的几何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!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D215B0B-0820-4A07-ACF0-25882D0ADCBE}"/>
              </a:ext>
            </a:extLst>
          </p:cNvPr>
          <p:cNvGrpSpPr/>
          <p:nvPr/>
        </p:nvGrpSpPr>
        <p:grpSpPr>
          <a:xfrm>
            <a:off x="1095845" y="2575414"/>
            <a:ext cx="4117129" cy="957778"/>
            <a:chOff x="1206015" y="3082184"/>
            <a:chExt cx="4117129" cy="9577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1712203" y="3701408"/>
                  <a:ext cx="2270300" cy="338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 +   </m:t>
                        </m:r>
                        <m:r>
                          <a:rPr lang="zh-CN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  <m:d>
                          <m:dPr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zh-CN" altLang="en-US" sz="2200" i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zh-CN" altLang="en-US" sz="2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203" y="3701408"/>
                  <a:ext cx="2270300" cy="338554"/>
                </a:xfrm>
                <a:prstGeom prst="rect">
                  <a:avLst/>
                </a:prstGeom>
                <a:blipFill>
                  <a:blip r:embed="rId8"/>
                  <a:stretch>
                    <a:fillRect l="-1075" b="-363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矩形标注 6"/>
                <p:cNvSpPr/>
                <p:nvPr/>
              </p:nvSpPr>
              <p:spPr bwMode="auto">
                <a:xfrm>
                  <a:off x="1206015" y="3161320"/>
                  <a:ext cx="1900741" cy="505358"/>
                </a:xfrm>
                <a:prstGeom prst="wedgeRectCallout">
                  <a:avLst/>
                </a:prstGeom>
                <a:solidFill>
                  <a:srgbClr val="7030A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2200" b="0" i="0" u="none" strike="noStrike" cap="none" normalizeH="0" baseline="0" dirty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原始空间</a:t>
                  </a:r>
                  <a14:m>
                    <m:oMath xmlns:m="http://schemas.openxmlformats.org/officeDocument/2006/math"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𝑋</m:t>
                      </m:r>
                    </m:oMath>
                  </a14:m>
                  <a:endParaRPr kumimoji="1" lang="zh-CN" altLang="en-US" sz="2200" b="0" i="1" u="none" strike="noStrike" cap="none" normalizeH="0" baseline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7" name="矩形标注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06015" y="3161320"/>
                  <a:ext cx="1900741" cy="505358"/>
                </a:xfrm>
                <a:prstGeom prst="wedgeRectCallout">
                  <a:avLst/>
                </a:prstGeom>
                <a:blipFill>
                  <a:blip r:embed="rId9"/>
                  <a:stretch>
                    <a:fillRect b="-6250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椭圆形标注 7"/>
                <p:cNvSpPr/>
                <p:nvPr/>
              </p:nvSpPr>
              <p:spPr bwMode="auto">
                <a:xfrm>
                  <a:off x="2825534" y="3082184"/>
                  <a:ext cx="2497610" cy="631250"/>
                </a:xfrm>
                <a:prstGeom prst="wedgeEllipseCallout">
                  <a:avLst/>
                </a:prstGeom>
                <a:solidFill>
                  <a:srgbClr val="C0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kumimoji="1" lang="zh-CN" altLang="en-US" sz="2200" b="0" i="0" u="none" strike="noStrike" cap="none" normalizeH="0" baseline="0" dirty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对偶空间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zh-CN" sz="2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p>
                      </m:sSup>
                    </m:oMath>
                  </a14:m>
                  <a:endParaRPr kumimoji="1" lang="zh-CN" altLang="en-US" sz="2200" b="0" i="0" u="none" strike="noStrike" cap="none" normalizeH="0" baseline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8" name="椭圆形标注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25534" y="3082184"/>
                  <a:ext cx="2497610" cy="631250"/>
                </a:xfrm>
                <a:prstGeom prst="wedgeEllipseCallou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826927" y="6077237"/>
                <a:ext cx="4793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动作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：欧氏距离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⟶</m:t>
                    </m:r>
                  </m:oMath>
                </a14:m>
                <a:r>
                  <a:rPr lang="en-US" altLang="zh-CN" dirty="0" err="1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Bregman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散度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27" y="6077237"/>
                <a:ext cx="4793676" cy="461665"/>
              </a:xfrm>
              <a:prstGeom prst="rect">
                <a:avLst/>
              </a:prstGeom>
              <a:blipFill>
                <a:blip r:embed="rId11"/>
                <a:stretch>
                  <a:fillRect l="-2036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5197877" y="6088255"/>
                <a:ext cx="35205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欧氏投影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⟶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Bregman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投影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877" y="6088255"/>
                <a:ext cx="3520516" cy="461665"/>
              </a:xfrm>
              <a:prstGeom prst="rect">
                <a:avLst/>
              </a:prstGeom>
              <a:blipFill>
                <a:blip r:embed="rId12"/>
                <a:stretch>
                  <a:fillRect l="-2773" t="-14667" r="-121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9FEA9DC-4CB6-4C52-8726-A5F9845F099A}"/>
                  </a:ext>
                </a:extLst>
              </p:cNvPr>
              <p:cNvSpPr txBox="1"/>
              <p:nvPr/>
            </p:nvSpPr>
            <p:spPr>
              <a:xfrm>
                <a:off x="992466" y="1797750"/>
                <a:ext cx="7657740" cy="83099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某些情况下，想在一个</a:t>
                </a:r>
                <a:r>
                  <a:rPr lang="zh-CN" altLang="en-US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非欧空间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特别是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空间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里执行梯度下降，以便有更小的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Lipschitz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常数！</a:t>
                </a: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9FEA9DC-4CB6-4C52-8726-A5F9845F0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466" y="1797750"/>
                <a:ext cx="7657740" cy="830997"/>
              </a:xfrm>
              <a:prstGeom prst="rect">
                <a:avLst/>
              </a:prstGeom>
              <a:blipFill>
                <a:blip r:embed="rId13"/>
                <a:stretch>
                  <a:fillRect l="-1274" t="-808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1794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3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对偶空间与对偶范数</a:t>
            </a:r>
            <a:endParaRPr lang="zh-CN" altLang="en-US" sz="2800" dirty="0">
              <a:solidFill>
                <a:srgbClr val="0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558721" y="3709142"/>
                <a:ext cx="7770031" cy="1054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例子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5.6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空间的范数为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，其对偶空间是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，对应范数是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其中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𝑝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𝑞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=1,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;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21" y="3709142"/>
                <a:ext cx="7770031" cy="1054328"/>
              </a:xfrm>
              <a:prstGeom prst="rect">
                <a:avLst/>
              </a:prstGeom>
              <a:blipFill>
                <a:blip r:embed="rId4"/>
                <a:stretch>
                  <a:fillRect l="-1256" t="-6358" b="-5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812110" y="4635128"/>
                <a:ext cx="7362407" cy="497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H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ö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lder</m:t>
                    </m:r>
                  </m:oMath>
                </a14:m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不等式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10" y="4635128"/>
                <a:ext cx="7362407" cy="497829"/>
              </a:xfrm>
              <a:prstGeom prst="rect">
                <a:avLst/>
              </a:prstGeom>
              <a:blipFill>
                <a:blip r:embed="rId5"/>
                <a:stretch>
                  <a:fillRect l="-1242" t="-13415" b="-20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78BE9878-35F1-499F-9796-2E2FA61E83F3}"/>
              </a:ext>
            </a:extLst>
          </p:cNvPr>
          <p:cNvGrpSpPr/>
          <p:nvPr/>
        </p:nvGrpSpPr>
        <p:grpSpPr>
          <a:xfrm>
            <a:off x="635840" y="1819065"/>
            <a:ext cx="7725962" cy="942871"/>
            <a:chOff x="591771" y="2667366"/>
            <a:chExt cx="7770031" cy="94287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591771" y="2667366"/>
                  <a:ext cx="777003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定义</a:t>
                  </a:r>
                  <a:r>
                    <a:rPr lang="en-US" altLang="zh-CN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5.5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设</a:t>
                  </a:r>
                  <a14:m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</m:e>
                      </m:d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是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上的某范数，那么它的对偶范数 </a:t>
                  </a:r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771" y="2667366"/>
                  <a:ext cx="7770031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1183" t="-14474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1663338" y="3148572"/>
                  <a:ext cx="544163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sup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: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∀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.</a:t>
                  </a:r>
                  <a:endPara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3338" y="3148572"/>
                  <a:ext cx="5441636" cy="461665"/>
                </a:xfrm>
                <a:prstGeom prst="rect">
                  <a:avLst/>
                </a:prstGeom>
                <a:blipFill>
                  <a:blip r:embed="rId7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885284" y="5281819"/>
                <a:ext cx="62303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空间的对偶空间是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本身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自对偶的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).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84" y="5281819"/>
                <a:ext cx="6230340" cy="461665"/>
              </a:xfrm>
              <a:prstGeom prst="rect">
                <a:avLst/>
              </a:prstGeom>
              <a:blipFill>
                <a:blip r:embed="rId8"/>
                <a:stretch>
                  <a:fillRect l="-1272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EC45670-F08A-49AC-9DF0-CA825D117404}"/>
                  </a:ext>
                </a:extLst>
              </p:cNvPr>
              <p:cNvSpPr txBox="1"/>
              <p:nvPr/>
            </p:nvSpPr>
            <p:spPr>
              <a:xfrm>
                <a:off x="3732257" y="1165651"/>
                <a:ext cx="3372718" cy="36933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EC45670-F08A-49AC-9DF0-CA825D117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257" y="1165651"/>
                <a:ext cx="3372718" cy="369332"/>
              </a:xfrm>
              <a:prstGeom prst="rect">
                <a:avLst/>
              </a:prstGeom>
              <a:blipFill>
                <a:blip r:embed="rId9"/>
                <a:stretch>
                  <a:fillRect l="-162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79057926-7BD3-49BD-A9B7-D2D68F8E0C3C}"/>
              </a:ext>
            </a:extLst>
          </p:cNvPr>
          <p:cNvGrpSpPr/>
          <p:nvPr/>
        </p:nvGrpSpPr>
        <p:grpSpPr>
          <a:xfrm>
            <a:off x="834145" y="2852342"/>
            <a:ext cx="5577673" cy="672235"/>
            <a:chOff x="712958" y="3436238"/>
            <a:chExt cx="5577673" cy="67223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6A583448-9C96-496C-8891-733FCF8060F8}"/>
                    </a:ext>
                  </a:extLst>
                </p:cNvPr>
                <p:cNvSpPr txBox="1"/>
                <p:nvPr/>
              </p:nvSpPr>
              <p:spPr>
                <a:xfrm>
                  <a:off x="712958" y="3609262"/>
                  <a:ext cx="149239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zh-CN" altLang="en-US" b="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已知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1. 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6A583448-9C96-496C-8891-733FCF8060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958" y="3609262"/>
                  <a:ext cx="1492396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2653" t="-29508" b="-442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90E7E2C7-A741-4903-95FD-9B9CD027493D}"/>
                    </a:ext>
                  </a:extLst>
                </p:cNvPr>
                <p:cNvSpPr/>
                <p:nvPr/>
              </p:nvSpPr>
              <p:spPr>
                <a:xfrm>
                  <a:off x="2192639" y="3436238"/>
                  <a:ext cx="4097992" cy="67223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box>
                            <m:box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box>
                        </m:sup>
                      </m:sSup>
                    </m:oMath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90E7E2C7-A741-4903-95FD-9B9CD02749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639" y="3436238"/>
                  <a:ext cx="4097992" cy="672235"/>
                </a:xfrm>
                <a:prstGeom prst="rect">
                  <a:avLst/>
                </a:prstGeom>
                <a:blipFill>
                  <a:blip r:embed="rId11"/>
                  <a:stretch>
                    <a:fillRect b="-154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05DD77E-3119-4336-8E8D-173F6D22FEB3}"/>
                  </a:ext>
                </a:extLst>
              </p:cNvPr>
              <p:cNvSpPr/>
              <p:nvPr/>
            </p:nvSpPr>
            <p:spPr>
              <a:xfrm>
                <a:off x="893401" y="5944638"/>
                <a:ext cx="62303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范数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的对偶范数为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范数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05DD77E-3119-4336-8E8D-173F6D22F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01" y="5944638"/>
                <a:ext cx="6230340" cy="461665"/>
              </a:xfrm>
              <a:prstGeom prst="rect">
                <a:avLst/>
              </a:prstGeom>
              <a:blipFill>
                <a:blip r:embed="rId12"/>
                <a:stretch>
                  <a:fillRect l="-1370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1104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4" grpId="0"/>
      <p:bldP spid="12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距离生成函数与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Bregman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散度</a:t>
            </a:r>
            <a:endParaRPr lang="zh-CN" altLang="en-US" sz="40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BBEB124-310C-4E51-A2F2-CD8FE645244D}"/>
                  </a:ext>
                </a:extLst>
              </p:cNvPr>
              <p:cNvSpPr txBox="1"/>
              <p:nvPr/>
            </p:nvSpPr>
            <p:spPr>
              <a:xfrm>
                <a:off x="741980" y="1013551"/>
                <a:ext cx="798337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5.1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上的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某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范数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连续可微，并且关于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强凸的，即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BBEB124-310C-4E51-A2F2-CD8FE6452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80" y="1013551"/>
                <a:ext cx="7983378" cy="830997"/>
              </a:xfrm>
              <a:prstGeom prst="rect">
                <a:avLst/>
              </a:prstGeom>
              <a:blipFill>
                <a:blip r:embed="rId4"/>
                <a:stretch>
                  <a:fillRect l="-1222" t="-8029" r="-458" b="-13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8D80648-2C28-4270-A654-06B7B172B3B0}"/>
                  </a:ext>
                </a:extLst>
              </p:cNvPr>
              <p:cNvSpPr txBox="1"/>
              <p:nvPr/>
            </p:nvSpPr>
            <p:spPr>
              <a:xfrm>
                <a:off x="701949" y="1797309"/>
                <a:ext cx="8243752" cy="677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d>
                        <m:dPr>
                          <m:ctrlPr>
                            <a:rPr lang="en-US" altLang="zh-CN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𝒟</m:t>
                          </m:r>
                          <m:r>
                            <a:rPr lang="en-US" altLang="zh-CN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𝒟</m:t>
                          </m:r>
                        </m:e>
                      </m:d>
                      <m:r>
                        <a:rPr lang="en-US" altLang="zh-CN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l-GR" altLang="zh-CN" sz="2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zh-CN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3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altLang="zh-CN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3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3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3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US" altLang="zh-CN" sz="23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3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3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3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3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3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3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zh-CN" sz="23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CN" sz="23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sz="23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zh-CN" sz="23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3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3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3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3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/>
                        <m:sup>
                          <m:r>
                            <a:rPr lang="en-US" altLang="zh-CN" sz="23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3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8D80648-2C28-4270-A654-06B7B172B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49" y="1797309"/>
                <a:ext cx="8243752" cy="6777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4BFC869-6B87-4EE1-907F-E00E345F50CF}"/>
                  </a:ext>
                </a:extLst>
              </p:cNvPr>
              <p:cNvSpPr txBox="1"/>
              <p:nvPr/>
            </p:nvSpPr>
            <p:spPr>
              <a:xfrm>
                <a:off x="819099" y="4647729"/>
                <a:ext cx="7522462" cy="1579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按语：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是与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相适应的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DGF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，对应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Bregman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散度</a:t>
                </a:r>
                <a:endParaRPr lang="en-US" altLang="zh-CN" i="1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/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这里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4BFC869-6B87-4EE1-907F-E00E345F5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99" y="4647729"/>
                <a:ext cx="7522462" cy="1579663"/>
              </a:xfrm>
              <a:prstGeom prst="rect">
                <a:avLst/>
              </a:prstGeom>
              <a:blipFill>
                <a:blip r:embed="rId6"/>
                <a:stretch>
                  <a:fillRect l="-1216" t="-3846" r="-891" b="-8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F0176DB-319C-4442-A099-97C09A364F68}"/>
                  </a:ext>
                </a:extLst>
              </p:cNvPr>
              <p:cNvSpPr/>
              <p:nvPr/>
            </p:nvSpPr>
            <p:spPr>
              <a:xfrm>
                <a:off x="675879" y="2418586"/>
                <a:ext cx="775945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称函数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是针对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𝒟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的与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相适应的</a:t>
                </a:r>
                <a:r>
                  <a:rPr lang="zh-CN" altLang="en-US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距离生成函数</a:t>
                </a:r>
                <a:r>
                  <a:rPr lang="en-US" altLang="zh-CN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(distance-generating function, DGF)</a:t>
                </a:r>
                <a:r>
                  <a:rPr lang="zh-CN" altLang="en-US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，称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F0176DB-319C-4442-A099-97C09A364F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79" y="2418586"/>
                <a:ext cx="7759457" cy="830997"/>
              </a:xfrm>
              <a:prstGeom prst="rect">
                <a:avLst/>
              </a:prstGeom>
              <a:blipFill>
                <a:blip r:embed="rId7"/>
                <a:stretch>
                  <a:fillRect l="-1257" t="-8088" r="-864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A711842-1F63-4D84-8577-26464B6E47BD}"/>
                  </a:ext>
                </a:extLst>
              </p:cNvPr>
              <p:cNvSpPr/>
              <p:nvPr/>
            </p:nvSpPr>
            <p:spPr>
              <a:xfrm>
                <a:off x="1702105" y="3163749"/>
                <a:ext cx="628512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A711842-1F63-4D84-8577-26464B6E4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105" y="3163749"/>
                <a:ext cx="6285122" cy="461665"/>
              </a:xfrm>
              <a:prstGeom prst="rect">
                <a:avLst/>
              </a:prstGeom>
              <a:blipFill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67D97A3-9965-4017-82FC-5F321A410E40}"/>
                  </a:ext>
                </a:extLst>
              </p:cNvPr>
              <p:cNvSpPr/>
              <p:nvPr/>
            </p:nvSpPr>
            <p:spPr>
              <a:xfrm>
                <a:off x="819099" y="3616128"/>
                <a:ext cx="628512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l-GR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生成的从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Bregman</a:t>
                </a:r>
                <a:r>
                  <a:rPr lang="zh-CN" altLang="en-US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散度</a:t>
                </a:r>
                <a:r>
                  <a:rPr lang="en-US" altLang="zh-CN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/</a:t>
                </a:r>
                <a:r>
                  <a:rPr lang="zh-CN" altLang="en-US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距离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67D97A3-9965-4017-82FC-5F321A410E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99" y="3616128"/>
                <a:ext cx="6285122" cy="461665"/>
              </a:xfrm>
              <a:prstGeom prst="rect">
                <a:avLst/>
              </a:prstGeom>
              <a:blipFill>
                <a:blip r:embed="rId9"/>
                <a:stretch>
                  <a:fillRect l="-1455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198BA943-D8A8-4430-B570-FAE534F5DDDD}"/>
              </a:ext>
            </a:extLst>
          </p:cNvPr>
          <p:cNvSpPr txBox="1"/>
          <p:nvPr/>
        </p:nvSpPr>
        <p:spPr>
          <a:xfrm>
            <a:off x="2886419" y="1830360"/>
            <a:ext cx="4131326" cy="707682"/>
          </a:xfrm>
          <a:prstGeom prst="rect">
            <a:avLst/>
          </a:prstGeom>
          <a:solidFill>
            <a:schemeClr val="accent1">
              <a:lumMod val="60000"/>
              <a:lumOff val="40000"/>
              <a:alpha val="46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966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Bregman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散度的性质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A6BD19F-BEA2-40AB-928D-E16AC6D1252C}"/>
              </a:ext>
            </a:extLst>
          </p:cNvPr>
          <p:cNvGrpSpPr/>
          <p:nvPr/>
        </p:nvGrpSpPr>
        <p:grpSpPr>
          <a:xfrm>
            <a:off x="713957" y="1893124"/>
            <a:ext cx="7945302" cy="1311182"/>
            <a:chOff x="713957" y="2234648"/>
            <a:chExt cx="7945302" cy="131118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713957" y="2234648"/>
                  <a:ext cx="794530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命题</a:t>
                  </a:r>
                  <a:r>
                    <a:rPr lang="en-US" altLang="zh-CN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5.4 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[</a:t>
                  </a:r>
                  <a:r>
                    <a:rPr lang="zh-CN" altLang="en-US" dirty="0">
                      <a:solidFill>
                        <a:srgbClr val="7030A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三点性质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]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设</a:t>
                  </a:r>
                  <a14:m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𝒟</m:t>
                      </m:r>
                      <m:r>
                        <a:rPr lang="pt-BR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⊆</m:t>
                      </m:r>
                      <m:sSup>
                        <m:sSupPr>
                          <m:ctrlPr>
                            <a:rPr lang="pt-BR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pt-BR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凸，</a:t>
                  </a:r>
                  <a:r>
                    <a:rPr lang="el-GR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是</a:t>
                  </a:r>
                  <a14:m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𝒟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上的可微凸函数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. 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对于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𝑥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𝑧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𝒟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，</a:t>
                  </a:r>
                  <a:endPara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957" y="2234648"/>
                  <a:ext cx="7945302" cy="830997"/>
                </a:xfrm>
                <a:prstGeom prst="rect">
                  <a:avLst/>
                </a:prstGeom>
                <a:blipFill>
                  <a:blip r:embed="rId4"/>
                  <a:stretch>
                    <a:fillRect l="-1151" t="-8088" b="-139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819085" y="3004271"/>
                  <a:ext cx="7564754" cy="541559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2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Φ</m:t>
                                </m:r>
                                <m:d>
                                  <m:d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2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Φ</m:t>
                                </m:r>
                                <m:d>
                                  <m:d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sSub>
                          <m:sSubPr>
                            <m:ctrlPr>
                              <a:rPr lang="el-GR" altLang="zh-CN" sz="2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l-GR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sSub>
                          <m:sSubPr>
                            <m:ctrlPr>
                              <a:rPr lang="el-GR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l-GR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sSub>
                          <m:sSubPr>
                            <m:ctrlPr>
                              <a:rPr lang="el-GR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l-GR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sz="22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085" y="3004271"/>
                  <a:ext cx="7564754" cy="54155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730312" y="3287196"/>
                <a:ext cx="602302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证明</a:t>
                </a:r>
                <a:r>
                  <a:rPr lang="zh-CN" altLang="en-US" sz="2200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右边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l-GR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sub>
                    </m:sSub>
                    <m:d>
                      <m:d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l-GR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sub>
                    </m:sSub>
                    <m:d>
                      <m:d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sSub>
                      <m:sSubPr>
                        <m:ctrlPr>
                          <a:rPr lang="el-GR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sub>
                    </m:sSub>
                    <m:d>
                      <m:d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12" y="3287196"/>
                <a:ext cx="6023029" cy="430887"/>
              </a:xfrm>
              <a:prstGeom prst="rect">
                <a:avLst/>
              </a:prstGeom>
              <a:blipFill>
                <a:blip r:embed="rId6"/>
                <a:stretch>
                  <a:fillRect l="-1316" t="-14085" b="-23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761270" y="3792714"/>
                <a:ext cx="833527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sz="22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altLang="zh-CN" sz="2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m:rPr>
                            <m:sty m:val="p"/>
                          </m:rPr>
                          <a:rPr lang="el-GR" altLang="zh-CN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US" altLang="zh-CN" sz="2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CN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2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altLang="zh-CN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2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m:rPr>
                            <m:sty m:val="p"/>
                          </m:rPr>
                          <a:rPr lang="el-GR" altLang="zh-CN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2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22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2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70" y="3792714"/>
                <a:ext cx="8335272" cy="430887"/>
              </a:xfrm>
              <a:prstGeom prst="rect">
                <a:avLst/>
              </a:prstGeom>
              <a:blipFill>
                <a:blip r:embed="rId7"/>
                <a:stretch>
                  <a:fillRect t="-14085" b="-23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4058167" y="4295657"/>
                <a:ext cx="497227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167" y="4295657"/>
                <a:ext cx="4972272" cy="430887"/>
              </a:xfrm>
              <a:prstGeom prst="rect">
                <a:avLst/>
              </a:prstGeom>
              <a:blipFill>
                <a:blip r:embed="rId8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761271" y="4737203"/>
                <a:ext cx="752341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m:rPr>
                              <m:sty m:val="p"/>
                            </m:rPr>
                            <a:rPr lang="el-GR" altLang="zh-CN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altLang="zh-C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m:rPr>
                              <m:sty m:val="p"/>
                            </m:rPr>
                            <a:rPr lang="el-GR" altLang="zh-CN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altLang="zh-C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m:rPr>
                              <m:sty m:val="p"/>
                            </m:rPr>
                            <a:rPr lang="el-GR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71" y="4737203"/>
                <a:ext cx="7523414" cy="430887"/>
              </a:xfrm>
              <a:prstGeom prst="rect">
                <a:avLst/>
              </a:prstGeom>
              <a:blipFill>
                <a:blip r:embed="rId9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765431" y="5363013"/>
                <a:ext cx="610909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m:rPr>
                              <m:sty m:val="p"/>
                            </m:rPr>
                            <a:rPr lang="el-GR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altLang="zh-C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m:rPr>
                              <m:sty m:val="p"/>
                            </m:rPr>
                            <a:rPr lang="el-GR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altLang="zh-CN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31" y="5363013"/>
                <a:ext cx="6109095" cy="430887"/>
              </a:xfrm>
              <a:prstGeom prst="rect">
                <a:avLst/>
              </a:prstGeom>
              <a:blipFill>
                <a:blip r:embed="rId10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773608" y="5822720"/>
                <a:ext cx="4161948" cy="541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altLang="zh-CN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08" y="5822720"/>
                <a:ext cx="4161948" cy="54155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959647" y="1065080"/>
                <a:ext cx="2433548" cy="435504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en-US" altLang="zh-CN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647" y="1065080"/>
                <a:ext cx="2433548" cy="435504"/>
              </a:xfrm>
              <a:prstGeom prst="rect">
                <a:avLst/>
              </a:prstGeom>
              <a:blipFill>
                <a:blip r:embed="rId12"/>
                <a:stretch>
                  <a:fillRect l="-250" b="-5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12288FF-5A7C-46AF-BF0B-6901EA1FEABE}"/>
                  </a:ext>
                </a:extLst>
              </p:cNvPr>
              <p:cNvSpPr txBox="1"/>
              <p:nvPr/>
            </p:nvSpPr>
            <p:spPr>
              <a:xfrm>
                <a:off x="3543862" y="1049180"/>
                <a:ext cx="4890934" cy="435504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2</m:t>
                      </m:r>
                      <m:sSup>
                        <m:sSup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𝑏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b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b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b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12288FF-5A7C-46AF-BF0B-6901EA1FE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862" y="1049180"/>
                <a:ext cx="4890934" cy="435504"/>
              </a:xfrm>
              <a:prstGeom prst="rect">
                <a:avLst/>
              </a:prstGeom>
              <a:blipFill>
                <a:blip r:embed="rId13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5338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7" grpId="0"/>
      <p:bldP spid="28" grpId="0"/>
      <p:bldP spid="29" grpId="0"/>
      <p:bldP spid="30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Bregman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投影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22645" y="1033761"/>
            <a:ext cx="7823614" cy="1220147"/>
            <a:chOff x="710781" y="1298171"/>
            <a:chExt cx="7823614" cy="122014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710781" y="1298171"/>
                  <a:ext cx="7823614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定义</a:t>
                  </a:r>
                  <a:r>
                    <a:rPr lang="en-US" altLang="zh-CN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5.7 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[Bregman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投影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]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设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在</a:t>
                  </a:r>
                  <a14:m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𝒟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⊆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上是可微强凸的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. 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已知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𝒟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. 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称</a:t>
                  </a:r>
                  <a:endPara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781" y="1298171"/>
                  <a:ext cx="7823614" cy="830997"/>
                </a:xfrm>
                <a:prstGeom prst="rect">
                  <a:avLst/>
                </a:prstGeom>
                <a:blipFill>
                  <a:blip r:embed="rId4"/>
                  <a:stretch>
                    <a:fillRect l="-1168" t="-8088" b="-169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2161304" y="1854225"/>
                  <a:ext cx="4156367" cy="6640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l-GR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l-GR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)∈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argm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l-G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</a:rPr>
                    <a:t>.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04" y="1854225"/>
                  <a:ext cx="4156367" cy="664093"/>
                </a:xfrm>
                <a:prstGeom prst="rect">
                  <a:avLst/>
                </a:prstGeom>
                <a:blipFill>
                  <a:blip r:embed="rId5"/>
                  <a:stretch>
                    <a:fillRect t="-36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80589E2-6A71-4BA5-9642-C4D527A4D5F3}"/>
              </a:ext>
            </a:extLst>
          </p:cNvPr>
          <p:cNvGrpSpPr/>
          <p:nvPr/>
        </p:nvGrpSpPr>
        <p:grpSpPr>
          <a:xfrm>
            <a:off x="584766" y="4061151"/>
            <a:ext cx="7872509" cy="1393766"/>
            <a:chOff x="573750" y="3003537"/>
            <a:chExt cx="7600766" cy="139376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573750" y="3003537"/>
                  <a:ext cx="7600766" cy="8535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命题</a:t>
                  </a:r>
                  <a:r>
                    <a:rPr lang="en-US" altLang="zh-CN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5.8 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[Bregman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投影的性质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]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设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𝒟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.  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记 </a:t>
                  </a:r>
                  <a14:m>
                    <m:oMath xmlns:m="http://schemas.openxmlformats.org/officeDocument/2006/math">
                      <m:r>
                        <a:rPr lang="el-GR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l-G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l-G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sup>
                      </m:sSub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，那么</a:t>
                  </a:r>
                  <a:endPara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750" y="3003537"/>
                  <a:ext cx="7600766" cy="853503"/>
                </a:xfrm>
                <a:prstGeom prst="rect">
                  <a:avLst/>
                </a:prstGeom>
                <a:blipFill>
                  <a:blip r:embed="rId6"/>
                  <a:stretch>
                    <a:fillRect l="-1239" t="-5714" b="-1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1124004" y="3814964"/>
                  <a:ext cx="6874241" cy="582339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l-G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</m:t>
                      </m:r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Ω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𝒟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 (*)  </a:t>
                  </a:r>
                </a:p>
              </p:txBody>
            </p:sp>
          </mc:Choice>
          <mc:Fallback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4004" y="3814964"/>
                  <a:ext cx="6874241" cy="582339"/>
                </a:xfrm>
                <a:prstGeom prst="rect">
                  <a:avLst/>
                </a:prstGeom>
                <a:blipFill>
                  <a:blip r:embed="rId7"/>
                  <a:stretch>
                    <a:fillRect r="-2997" b="-145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607423" y="5667449"/>
                <a:ext cx="57382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并且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𝒟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23" y="5667449"/>
                <a:ext cx="5738291" cy="461665"/>
              </a:xfrm>
              <a:prstGeom prst="rect">
                <a:avLst/>
              </a:prstGeom>
              <a:blipFill>
                <a:blip r:embed="rId8"/>
                <a:stretch>
                  <a:fillRect l="-1700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2885F74-A6C8-404A-B90F-28D350F40877}"/>
                  </a:ext>
                </a:extLst>
              </p:cNvPr>
              <p:cNvSpPr txBox="1"/>
              <p:nvPr/>
            </p:nvSpPr>
            <p:spPr>
              <a:xfrm>
                <a:off x="688747" y="2773913"/>
                <a:ext cx="6130694" cy="122283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镜像下降法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(mirror decent algorithm, MDA)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m:rPr>
                        <m:sty m:val="p"/>
                      </m:rPr>
                      <a:rPr lang="el-GR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zh-CN" alt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𝜂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𝜕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; </a:t>
                </a:r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P: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sup>
                    </m:sSubSup>
                    <m:r>
                      <a:rPr lang="en-US" altLang="zh-CN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2885F74-A6C8-404A-B90F-28D350F40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47" y="2773913"/>
                <a:ext cx="6130694" cy="1222835"/>
              </a:xfrm>
              <a:prstGeom prst="rect">
                <a:avLst/>
              </a:prstGeom>
              <a:blipFill>
                <a:blip r:embed="rId9"/>
                <a:stretch>
                  <a:fillRect l="-1590" t="-5473" b="-10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28D1939-940E-463A-8622-27DB302058F2}"/>
                  </a:ext>
                </a:extLst>
              </p:cNvPr>
              <p:cNvSpPr/>
              <p:nvPr/>
            </p:nvSpPr>
            <p:spPr>
              <a:xfrm>
                <a:off x="688747" y="2175706"/>
                <a:ext cx="620781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是向量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在 凸集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上关于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Bregman</a:t>
                </a:r>
                <a:r>
                  <a:rPr lang="zh-CN" altLang="en-US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投影</a:t>
                </a:r>
                <a:r>
                  <a:rPr lang="en-US" altLang="zh-CN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28D1939-940E-463A-8622-27DB302058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47" y="2175706"/>
                <a:ext cx="6207811" cy="461665"/>
              </a:xfrm>
              <a:prstGeom prst="rect">
                <a:avLst/>
              </a:prstGeom>
              <a:blipFill>
                <a:blip r:embed="rId10"/>
                <a:stretch>
                  <a:fillRect l="-1572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9729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Bregman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投影的性质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24D6CEE-5EA8-40B6-A286-CFFE2F8C8BE4}"/>
                  </a:ext>
                </a:extLst>
              </p:cNvPr>
              <p:cNvSpPr txBox="1"/>
              <p:nvPr/>
            </p:nvSpPr>
            <p:spPr>
              <a:xfrm>
                <a:off x="567891" y="2269739"/>
                <a:ext cx="55244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证明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24D6CEE-5EA8-40B6-A286-CFFE2F8C8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91" y="2269739"/>
                <a:ext cx="5524437" cy="461665"/>
              </a:xfrm>
              <a:prstGeom prst="rect">
                <a:avLst/>
              </a:prstGeom>
              <a:blipFill>
                <a:blip r:embed="rId4"/>
                <a:stretch>
                  <a:fillRect l="-1656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926A51B-C4F6-4838-976E-664A05849498}"/>
                  </a:ext>
                </a:extLst>
              </p:cNvPr>
              <p:cNvSpPr txBox="1"/>
              <p:nvPr/>
            </p:nvSpPr>
            <p:spPr>
              <a:xfrm>
                <a:off x="785389" y="2760145"/>
                <a:ext cx="7256924" cy="1237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由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solidFill>
                          <a:schemeClr val="tx1"/>
                        </a:solidFill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Bregman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投影的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定义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在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处取到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上的最小值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所以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h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l-GR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Φ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𝑦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𝜋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𝑧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𝜋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926A51B-C4F6-4838-976E-664A05849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89" y="2760145"/>
                <a:ext cx="7256924" cy="1237134"/>
              </a:xfrm>
              <a:prstGeom prst="rect">
                <a:avLst/>
              </a:prstGeom>
              <a:blipFill>
                <a:blip r:embed="rId5"/>
                <a:stretch>
                  <a:fillRect l="-1345" t="-5419" b="-704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BD9AC98-BC29-4991-8B9A-6C34066C9F43}"/>
                  </a:ext>
                </a:extLst>
              </p:cNvPr>
              <p:cNvSpPr txBox="1"/>
              <p:nvPr/>
            </p:nvSpPr>
            <p:spPr>
              <a:xfrm>
                <a:off x="840475" y="4075630"/>
                <a:ext cx="65340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＝</m:t>
                    </m:r>
                    <m:r>
                      <m:rPr>
                        <m:sty m:val="p"/>
                      </m:rPr>
                      <a:rPr lang="en-US" altLang="zh-CN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带入上式得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(*).</a:t>
                </a:r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BD9AC98-BC29-4991-8B9A-6C34066C9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75" y="4075630"/>
                <a:ext cx="6534002" cy="461665"/>
              </a:xfrm>
              <a:prstGeom prst="rect">
                <a:avLst/>
              </a:prstGeom>
              <a:blipFill>
                <a:blip r:embed="rId6"/>
                <a:stretch>
                  <a:fillRect l="-1493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6B77A96-DA53-4CB4-AE93-312E67C958FC}"/>
                  </a:ext>
                </a:extLst>
              </p:cNvPr>
              <p:cNvSpPr txBox="1"/>
              <p:nvPr/>
            </p:nvSpPr>
            <p:spPr>
              <a:xfrm>
                <a:off x="360221" y="4996253"/>
                <a:ext cx="8783779" cy="582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𝜋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𝜋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sSub>
                      <m:sSubPr>
                        <m:ctrl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  <m:r>
                              <m:rPr>
                                <m:sty m:val="p"/>
                              </m:rPr>
                              <a:rPr lang="el-G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𝜋</m:t>
                                </m:r>
                              </m:e>
                            </m:d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r>
                              <a:rPr lang="en-US" altLang="zh-CN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  <m:r>
                              <m:rPr>
                                <m:sty m:val="p"/>
                              </m:rPr>
                              <a:rPr lang="el-G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𝜋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6B77A96-DA53-4CB4-AE93-312E67C95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21" y="4996253"/>
                <a:ext cx="8783779" cy="5823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098128BB-E0E0-4A89-B4BA-DFFB975D67EA}"/>
              </a:ext>
            </a:extLst>
          </p:cNvPr>
          <p:cNvSpPr txBox="1"/>
          <p:nvPr/>
        </p:nvSpPr>
        <p:spPr>
          <a:xfrm>
            <a:off x="825265" y="4557103"/>
            <a:ext cx="6534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Bregman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散度的三点性质，得</a:t>
            </a:r>
            <a:endParaRPr lang="en-US" altLang="zh-CN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A4406D9-10AA-48FD-A432-0C842CD6755C}"/>
                  </a:ext>
                </a:extLst>
              </p:cNvPr>
              <p:cNvSpPr txBox="1"/>
              <p:nvPr/>
            </p:nvSpPr>
            <p:spPr>
              <a:xfrm>
                <a:off x="914241" y="5806717"/>
                <a:ext cx="6999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再由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𝜋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𝜋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A4406D9-10AA-48FD-A432-0C842CD67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41" y="5806717"/>
                <a:ext cx="6999219" cy="461665"/>
              </a:xfrm>
              <a:prstGeom prst="rect">
                <a:avLst/>
              </a:prstGeom>
              <a:blipFill>
                <a:blip r:embed="rId8"/>
                <a:stretch>
                  <a:fillRect l="-1394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E89D3F9-ED86-4447-9CC2-6F9060F2FA43}"/>
                  </a:ext>
                </a:extLst>
              </p:cNvPr>
              <p:cNvSpPr txBox="1"/>
              <p:nvPr/>
            </p:nvSpPr>
            <p:spPr>
              <a:xfrm>
                <a:off x="1425686" y="1493825"/>
                <a:ext cx="7120009" cy="582339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m:rPr>
                                <m:sty m:val="p"/>
                              </m:rPr>
                              <a:rPr lang="el-G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m:rPr>
                                <m:sty m:val="p"/>
                              </m:rPr>
                              <a:rPr lang="el-G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l-GR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𝑧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𝒟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(*)  </a:t>
                </a: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E89D3F9-ED86-4447-9CC2-6F9060F2F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686" y="1493825"/>
                <a:ext cx="7120009" cy="582339"/>
              </a:xfrm>
              <a:prstGeom prst="rect">
                <a:avLst/>
              </a:prstGeom>
              <a:blipFill>
                <a:blip r:embed="rId9"/>
                <a:stretch>
                  <a:fillRect r="-2911" b="-14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FAA615-4496-4298-9D7F-C916F03EA7DC}"/>
                  </a:ext>
                </a:extLst>
              </p:cNvPr>
              <p:cNvSpPr/>
              <p:nvPr/>
            </p:nvSpPr>
            <p:spPr>
              <a:xfrm>
                <a:off x="752338" y="980539"/>
                <a:ext cx="1774973" cy="4841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l-G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l-G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sup>
                      </m:sSub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FAA615-4496-4298-9D7F-C916F03EA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38" y="980539"/>
                <a:ext cx="1774973" cy="4841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3739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  <p:bldP spid="22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镜像下降法的复杂性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636646" y="1106205"/>
                <a:ext cx="7901426" cy="2811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5.9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设凸函数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关于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Lipschitz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连续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在凸集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上的极小点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𝒟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上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可微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并且关于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强凸的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记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l-G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zh-CN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∩</m:t>
                            </m:r>
                            <m:r>
                              <a:rPr lang="zh-CN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𝒟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l-GR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in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l-G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zh-CN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∩</m:t>
                            </m:r>
                            <m:r>
                              <a:rPr lang="zh-CN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𝒟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</a:p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argmin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l-G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zh-CN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∩</m:t>
                            </m:r>
                            <m:r>
                              <a:rPr lang="zh-CN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𝒟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，且对所有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𝜂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𝐿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  <m:r>
                              <a:rPr lang="zh-CN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den>
                        </m:f>
                      </m:e>
                    </m:ra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，由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MDA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得到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46" y="1106205"/>
                <a:ext cx="7901426" cy="2811860"/>
              </a:xfrm>
              <a:prstGeom prst="rect">
                <a:avLst/>
              </a:prstGeom>
              <a:blipFill>
                <a:blip r:embed="rId4"/>
                <a:stretch>
                  <a:fillRect l="-1157" t="-2381" b="-4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2052268" y="4095741"/>
                <a:ext cx="5039463" cy="1183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𝐿𝑅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zh-CN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den>
                          </m:f>
                        </m:e>
                      </m:rad>
                      <m:r>
                        <m:rPr>
                          <m:nor/>
                        </m:rPr>
                        <a:rPr lang="en-US" altLang="zh-CN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268" y="4095741"/>
                <a:ext cx="5039463" cy="11835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0930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镜像下降法的复杂性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1)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619323" y="1171317"/>
                <a:ext cx="8411116" cy="1030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证明</a:t>
                </a:r>
                <a:r>
                  <a:rPr lang="en-US" altLang="zh-CN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由次梯度定义、迭代格式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𝜂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∇Φ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、三点性质和</a:t>
                </a:r>
                <a:r>
                  <a:rPr lang="en-US" altLang="zh-CN" dirty="0" err="1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Bregaman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投影的非扩张性，得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23" y="1171317"/>
                <a:ext cx="8411116" cy="1030154"/>
              </a:xfrm>
              <a:prstGeom prst="rect">
                <a:avLst/>
              </a:prstGeom>
              <a:blipFill>
                <a:blip r:embed="rId4"/>
                <a:stretch>
                  <a:fillRect l="-1160" r="-943" b="-13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0417EE9-EC14-4605-B150-3286CF605E62}"/>
                  </a:ext>
                </a:extLst>
              </p:cNvPr>
              <p:cNvSpPr/>
              <p:nvPr/>
            </p:nvSpPr>
            <p:spPr>
              <a:xfrm>
                <a:off x="2555113" y="4123264"/>
                <a:ext cx="6332183" cy="66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𝜂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altLang="zh-CN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l-GR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sSub>
                          <m:sSubPr>
                            <m:ctrlPr>
                              <a:rPr lang="el-GR" altLang="zh-CN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l-G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sSub>
                          <m:sSubPr>
                            <m:ctrlPr>
                              <a:rPr lang="el-G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l-GR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0417EE9-EC14-4605-B150-3286CF605E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113" y="4123264"/>
                <a:ext cx="6332183" cy="6608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3F86A6B-F35E-4F74-80A4-DC6B1DA3C67C}"/>
                  </a:ext>
                </a:extLst>
              </p:cNvPr>
              <p:cNvSpPr/>
              <p:nvPr/>
            </p:nvSpPr>
            <p:spPr>
              <a:xfrm>
                <a:off x="2472102" y="4751035"/>
                <a:ext cx="5180970" cy="8960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𝜂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l-G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3F86A6B-F35E-4F74-80A4-DC6B1DA3C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102" y="4751035"/>
                <a:ext cx="5180970" cy="896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00B6D10-9F6D-47BE-A329-FBDB224A541C}"/>
                  </a:ext>
                </a:extLst>
              </p:cNvPr>
              <p:cNvSpPr/>
              <p:nvPr/>
            </p:nvSpPr>
            <p:spPr>
              <a:xfrm>
                <a:off x="6084548" y="5646982"/>
                <a:ext cx="2905283" cy="83349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00B6D10-9F6D-47BE-A329-FBDB224A54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548" y="5646982"/>
                <a:ext cx="2905283" cy="8334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3A4954D-1F1A-4281-A679-9547BF88942F}"/>
                  </a:ext>
                </a:extLst>
              </p:cNvPr>
              <p:cNvSpPr/>
              <p:nvPr/>
            </p:nvSpPr>
            <p:spPr>
              <a:xfrm>
                <a:off x="582363" y="2260515"/>
                <a:ext cx="41872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3A4954D-1F1A-4281-A679-9547BF8894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63" y="2260515"/>
                <a:ext cx="4187237" cy="461665"/>
              </a:xfrm>
              <a:prstGeom prst="rect">
                <a:avLst/>
              </a:prstGeom>
              <a:blipFill>
                <a:blip r:embed="rId8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4FDC07B-61BF-4491-92E6-72EC1AC9469A}"/>
                  </a:ext>
                </a:extLst>
              </p:cNvPr>
              <p:cNvSpPr/>
              <p:nvPr/>
            </p:nvSpPr>
            <p:spPr>
              <a:xfrm>
                <a:off x="2547379" y="2792996"/>
                <a:ext cx="5105693" cy="66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𝜂</m:t>
                        </m:r>
                      </m:den>
                    </m:f>
                    <m:sSup>
                      <m:sSupPr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∇Φ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4FDC07B-61BF-4491-92E6-72EC1AC94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379" y="2792996"/>
                <a:ext cx="5105693" cy="66082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259088B-38F8-4A23-BB41-33D81666CA8B}"/>
                  </a:ext>
                </a:extLst>
              </p:cNvPr>
              <p:cNvSpPr/>
              <p:nvPr/>
            </p:nvSpPr>
            <p:spPr>
              <a:xfrm>
                <a:off x="2554985" y="3440220"/>
                <a:ext cx="6332311" cy="66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𝜂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l-G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sSub>
                          <m:sSubPr>
                            <m:ctrlPr>
                              <a:rPr lang="el-G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l-G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sSub>
                          <m:sSubPr>
                            <m:ctrlPr>
                              <a:rPr lang="el-G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l-G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259088B-38F8-4A23-BB41-33D81666C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985" y="3440220"/>
                <a:ext cx="6332311" cy="66082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1004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  <p:bldP spid="12" grpId="0" animBg="1"/>
      <p:bldP spid="19" grpId="0"/>
      <p:bldP spid="23" grpId="0"/>
      <p:bldP spid="2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9|61.5|36.9|21.1|15.1|43|24.8|25.4|6.6|33.4|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30.3|16.2|11.7|18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30.3|16.2|11.7|18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9|18.7|17|23.8|9.5|20.7|263.1|2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9|18.7|17|23.8|9.5|20.7|263.1|2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7|5.5|54.3|16.9|3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7.4|44.9|142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7.4|44.9|142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7.4|44.9|14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9|61.5|36.9|21.1|15.1|43|24.8|25.4|6.6|33.4|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8|9.1|4.4|43.5|52.2|24.3|25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9|18.7|17|23.8|9.5|20.7|263.1|2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39.5|0.6|1.1|0.9|1.8|0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2|32.6|129.7|72.1|51.4|46|8.7|14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2|32.6|129.7|72.1|51.4|46|8.7|14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30.3|16.2|11.7|18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30.3|16.2|11.7|18.1"/>
</p:tagLst>
</file>

<file path=ppt/theme/theme1.xml><?xml version="1.0" encoding="utf-8"?>
<a:theme xmlns:a="http://schemas.openxmlformats.org/drawingml/2006/main" name="最优化理论与算法模板">
  <a:themeElements>
    <a:clrScheme name="最优化理论与算法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最优化理论与算法模板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最优化理论与算法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26540</TotalTime>
  <Words>1655</Words>
  <Application>Microsoft Office PowerPoint</Application>
  <PresentationFormat>全屏显示(4:3)</PresentationFormat>
  <Paragraphs>196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仿宋_GB2312</vt:lpstr>
      <vt:lpstr>黑体</vt:lpstr>
      <vt:lpstr>宋体</vt:lpstr>
      <vt:lpstr>Arial</vt:lpstr>
      <vt:lpstr>Calibri</vt:lpstr>
      <vt:lpstr>Cambria Math</vt:lpstr>
      <vt:lpstr>Times New Roman</vt:lpstr>
      <vt:lpstr>Wingdings</vt:lpstr>
      <vt:lpstr>最优化理论与算法模板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北京航空航天大学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实用优化方法</dc:title>
  <dc:creator>刘红英</dc:creator>
  <cp:lastModifiedBy>BUAA</cp:lastModifiedBy>
  <cp:revision>3502</cp:revision>
  <cp:lastPrinted>2023-09-20T10:31:30Z</cp:lastPrinted>
  <dcterms:created xsi:type="dcterms:W3CDTF">1997-11-08T17:22:06Z</dcterms:created>
  <dcterms:modified xsi:type="dcterms:W3CDTF">2023-09-20T11:35:20Z</dcterms:modified>
</cp:coreProperties>
</file>