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6"/>
  </p:notesMasterIdLst>
  <p:handoutMasterIdLst>
    <p:handoutMasterId r:id="rId17"/>
  </p:handoutMasterIdLst>
  <p:sldIdLst>
    <p:sldId id="675" r:id="rId2"/>
    <p:sldId id="710" r:id="rId3"/>
    <p:sldId id="686" r:id="rId4"/>
    <p:sldId id="711" r:id="rId5"/>
    <p:sldId id="712" r:id="rId6"/>
    <p:sldId id="713" r:id="rId7"/>
    <p:sldId id="715" r:id="rId8"/>
    <p:sldId id="716" r:id="rId9"/>
    <p:sldId id="718" r:id="rId10"/>
    <p:sldId id="714" r:id="rId11"/>
    <p:sldId id="719" r:id="rId12"/>
    <p:sldId id="720" r:id="rId13"/>
    <p:sldId id="721" r:id="rId14"/>
    <p:sldId id="722" r:id="rId15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848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052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73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问题背景：</a:t>
            </a:r>
            <a:r>
              <a:rPr lang="en-US" altLang="zh-CN" dirty="0" err="1"/>
              <a:t>Netflex</a:t>
            </a:r>
            <a:r>
              <a:rPr lang="zh-CN" altLang="en-US" dirty="0"/>
              <a:t>的电影打分。 不妨设</a:t>
            </a:r>
            <a:r>
              <a:rPr lang="en-US" altLang="zh-CN" dirty="0"/>
              <a:t>t=1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73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自己思考用梯度投影法求解这个问题。这里考虑用</a:t>
            </a:r>
            <a:r>
              <a:rPr lang="en-US" altLang="zh-CN" dirty="0"/>
              <a:t>FW</a:t>
            </a:r>
            <a:r>
              <a:rPr lang="zh-CN" altLang="en-US" dirty="0"/>
              <a:t>算法求解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60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自己思考用梯度投影法求解这个问题。这里考虑用</a:t>
            </a:r>
            <a:r>
              <a:rPr lang="en-US" altLang="zh-CN" dirty="0"/>
              <a:t>FW</a:t>
            </a:r>
            <a:r>
              <a:rPr lang="zh-CN" altLang="en-US" dirty="0"/>
              <a:t>算法求解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9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在数值分析中，称为幂法。本质是求解这个极大化问题的块坐标下降法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31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44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16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3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903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37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67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82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</a:t>
            </a:r>
            <a:r>
              <a:rPr lang="zh-CN" altLang="en-US" dirty="0"/>
              <a:t>范数的旋转不变性，可以得到这里的关于投影的结论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98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2663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梯度法：条件梯度法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10.png"/><Relationship Id="rId12" Type="http://schemas.openxmlformats.org/officeDocument/2006/relationships/image" Target="../media/image5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6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notesSlide" Target="../notesSlides/notesSlide4.xml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11" Type="http://schemas.openxmlformats.org/officeDocument/2006/relationships/image" Target="../media/image33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8.png"/><Relationship Id="rId11" Type="http://schemas.openxmlformats.org/officeDocument/2006/relationships/image" Target="../media/image30.png"/><Relationship Id="rId5" Type="http://schemas.openxmlformats.org/officeDocument/2006/relationships/image" Target="../media/image37.png"/><Relationship Id="rId10" Type="http://schemas.openxmlformats.org/officeDocument/2006/relationships/image" Target="../media/image29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6195" y="325747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动机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95ED48-3677-44AB-AC03-81100999596F}"/>
                  </a:ext>
                </a:extLst>
              </p:cNvPr>
              <p:cNvSpPr txBox="1"/>
              <p:nvPr/>
            </p:nvSpPr>
            <p:spPr>
              <a:xfrm>
                <a:off x="486926" y="1104249"/>
                <a:ext cx="559451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上极小化凸函数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95ED48-3677-44AB-AC03-811009995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1104249"/>
                <a:ext cx="5594511" cy="430887"/>
              </a:xfrm>
              <a:prstGeom prst="rect">
                <a:avLst/>
              </a:prstGeom>
              <a:blipFill>
                <a:blip r:embed="rId7"/>
                <a:stretch>
                  <a:fillRect l="-1416" t="-14085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7C61D5-9FB7-461C-AB12-8E7C4D677E56}"/>
                  </a:ext>
                </a:extLst>
              </p:cNvPr>
              <p:cNvSpPr txBox="1"/>
              <p:nvPr/>
            </p:nvSpPr>
            <p:spPr>
              <a:xfrm>
                <a:off x="5649179" y="1065373"/>
                <a:ext cx="1842654" cy="53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7C61D5-9FB7-461C-AB12-8E7C4D67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179" y="1065373"/>
                <a:ext cx="1842654" cy="533031"/>
              </a:xfrm>
              <a:prstGeom prst="rect">
                <a:avLst/>
              </a:prstGeom>
              <a:blipFill>
                <a:blip r:embed="rId8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7A95705-B285-43FC-A00A-CEEDC95848B6}"/>
              </a:ext>
            </a:extLst>
          </p:cNvPr>
          <p:cNvSpPr txBox="1"/>
          <p:nvPr/>
        </p:nvSpPr>
        <p:spPr>
          <a:xfrm>
            <a:off x="486926" y="2044927"/>
            <a:ext cx="4296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投影不好计算时，怎么办？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低秩矩阵补全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343AE9-DE6E-4AF9-B23C-3CEAC9621624}"/>
                  </a:ext>
                </a:extLst>
              </p:cNvPr>
              <p:cNvSpPr/>
              <p:nvPr/>
            </p:nvSpPr>
            <p:spPr>
              <a:xfrm>
                <a:off x="694979" y="1106205"/>
                <a:ext cx="74500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已知数据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：由矩阵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的某些观测值组成，缺失值补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0.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343AE9-DE6E-4AF9-B23C-3CEAC9621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9" y="1106205"/>
                <a:ext cx="7450042" cy="461665"/>
              </a:xfrm>
              <a:prstGeom prst="rect">
                <a:avLst/>
              </a:prstGeom>
              <a:blipFill>
                <a:blip r:embed="rId4"/>
                <a:stretch>
                  <a:fillRect l="-122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/>
              <p:nvPr/>
            </p:nvSpPr>
            <p:spPr>
              <a:xfrm>
                <a:off x="600808" y="5479351"/>
                <a:ext cx="3266110" cy="105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8" y="5479351"/>
                <a:ext cx="3266110" cy="1051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F1431B-500F-4615-AD08-8DD710A8C25D}"/>
                  </a:ext>
                </a:extLst>
              </p:cNvPr>
              <p:cNvSpPr txBox="1"/>
              <p:nvPr/>
            </p:nvSpPr>
            <p:spPr>
              <a:xfrm>
                <a:off x="5444616" y="5692539"/>
                <a:ext cx="3368877" cy="6681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box>
                            <m:boxPr>
                              <m:ctrlPr>
                                <a:rPr lang="el-G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l-GR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l-GR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l-GR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𝒪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box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F1431B-500F-4615-AD08-8DD710A8C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616" y="5692539"/>
                <a:ext cx="3368877" cy="668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E8C0F64F-6A22-4B67-AAD8-C34F2033B3A7}"/>
              </a:ext>
            </a:extLst>
          </p:cNvPr>
          <p:cNvGrpSpPr/>
          <p:nvPr/>
        </p:nvGrpSpPr>
        <p:grpSpPr>
          <a:xfrm>
            <a:off x="674451" y="3671900"/>
            <a:ext cx="4209917" cy="1504458"/>
            <a:chOff x="674451" y="3671900"/>
            <a:chExt cx="4209917" cy="150445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41B87CB-AF53-40CA-BCAC-71F1A01CDD05}"/>
                </a:ext>
              </a:extLst>
            </p:cNvPr>
            <p:cNvSpPr txBox="1"/>
            <p:nvPr/>
          </p:nvSpPr>
          <p:spPr>
            <a:xfrm>
              <a:off x="674451" y="3671900"/>
              <a:ext cx="4209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矩阵补全</a:t>
              </a:r>
              <a:r>
                <a:rPr lang="en-US" altLang="zh-CN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(matrix completion)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E75824-D2C3-4FD3-855E-74FEA1D0E5E9}"/>
                    </a:ext>
                  </a:extLst>
                </p:cNvPr>
                <p:cNvSpPr txBox="1"/>
                <p:nvPr/>
              </p:nvSpPr>
              <p:spPr>
                <a:xfrm>
                  <a:off x="705975" y="4164093"/>
                  <a:ext cx="3776364" cy="10122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inimize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sz="22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𝒪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subject</m:t>
                              </m:r>
                              <m: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E75824-D2C3-4FD3-855E-74FEA1D0E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75" y="4164093"/>
                  <a:ext cx="3776364" cy="1012265"/>
                </a:xfrm>
                <a:prstGeom prst="rect">
                  <a:avLst/>
                </a:prstGeom>
                <a:blipFill>
                  <a:blip r:embed="rId7"/>
                  <a:stretch>
                    <a:fillRect r="-14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388412D-AA1F-4DE3-9A49-616B0D93B2E7}"/>
              </a:ext>
            </a:extLst>
          </p:cNvPr>
          <p:cNvGrpSpPr/>
          <p:nvPr/>
        </p:nvGrpSpPr>
        <p:grpSpPr>
          <a:xfrm>
            <a:off x="4350135" y="4222733"/>
            <a:ext cx="1094482" cy="469215"/>
            <a:chOff x="3898132" y="4601617"/>
            <a:chExt cx="1497378" cy="4692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391D2C9-3FD0-42FC-9B6E-0B7BFC66DF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44500" y="5066975"/>
              <a:ext cx="927261" cy="38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9F5B1FF-A3A6-418C-ABE3-59EFDF551EC0}"/>
                </a:ext>
              </a:extLst>
            </p:cNvPr>
            <p:cNvSpPr txBox="1"/>
            <p:nvPr/>
          </p:nvSpPr>
          <p:spPr>
            <a:xfrm>
              <a:off x="3898132" y="4601617"/>
              <a:ext cx="14973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凸松驰</a:t>
              </a:r>
              <a:endPara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971A4F6-EE50-4E4F-8875-AD41B3735308}"/>
                  </a:ext>
                </a:extLst>
              </p:cNvPr>
              <p:cNvSpPr txBox="1"/>
              <p:nvPr/>
            </p:nvSpPr>
            <p:spPr>
              <a:xfrm>
                <a:off x="1746271" y="1602123"/>
                <a:ext cx="62456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部分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可观测矩阵，观测指标集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971A4F6-EE50-4E4F-8875-AD41B373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71" y="1602123"/>
                <a:ext cx="6245648" cy="830997"/>
              </a:xfrm>
              <a:prstGeom prst="rect">
                <a:avLst/>
              </a:prstGeom>
              <a:blipFill>
                <a:blip r:embed="rId8"/>
                <a:stretch>
                  <a:fillRect l="-1463" t="-80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04069C7-5791-486B-A8F7-D4B88EA8BDE6}"/>
                  </a:ext>
                </a:extLst>
              </p:cNvPr>
              <p:cNvSpPr/>
              <p:nvPr/>
            </p:nvSpPr>
            <p:spPr>
              <a:xfrm>
                <a:off x="705975" y="2422340"/>
                <a:ext cx="745004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目        标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：“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补全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”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(completion)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的未观测元素 ，并且补全后的矩阵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在具有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低秩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意义下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简单的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04069C7-5791-486B-A8F7-D4B88EA8B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5" y="2422340"/>
                <a:ext cx="7450042" cy="830997"/>
              </a:xfrm>
              <a:prstGeom prst="rect">
                <a:avLst/>
              </a:prstGeom>
              <a:blipFill>
                <a:blip r:embed="rId9"/>
                <a:stretch>
                  <a:fillRect l="-1309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E420C71-46B3-405A-8351-35F12DDAA51C}"/>
                  </a:ext>
                </a:extLst>
              </p:cNvPr>
              <p:cNvSpPr txBox="1"/>
              <p:nvPr/>
            </p:nvSpPr>
            <p:spPr>
              <a:xfrm>
                <a:off x="5296162" y="4185506"/>
                <a:ext cx="3602073" cy="871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inimize</m:t>
                          </m:r>
                        </m: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3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3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3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3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3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𝒪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3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3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altLang="zh-CN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3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mr>
                    </m:m>
                  </m:oMath>
                </a14:m>
                <a:r>
                  <a:rPr lang="zh-CN" altLang="en-US" sz="2300" dirty="0"/>
                  <a:t> 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E420C71-46B3-405A-8351-35F12DDA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62" y="4185506"/>
                <a:ext cx="3602073" cy="871905"/>
              </a:xfrm>
              <a:prstGeom prst="rect">
                <a:avLst/>
              </a:prstGeom>
              <a:blipFill>
                <a:blip r:embed="rId10"/>
                <a:stretch>
                  <a:fillRect r="-5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4098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8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Frank-Wolfe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算法求解低秩矩阵补全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/>
              <p:nvPr/>
            </p:nvSpPr>
            <p:spPr>
              <a:xfrm>
                <a:off x="4295941" y="943272"/>
                <a:ext cx="3768403" cy="971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𝒪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0,   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𝒪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41" y="943272"/>
                <a:ext cx="3768403" cy="971676"/>
              </a:xfrm>
              <a:prstGeom prst="rect">
                <a:avLst/>
              </a:prstGeom>
              <a:blipFill>
                <a:blip r:embed="rId4"/>
                <a:stretch>
                  <a:fillRect l="-2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F1431B-500F-4615-AD08-8DD710A8C25D}"/>
                  </a:ext>
                </a:extLst>
              </p:cNvPr>
              <p:cNvSpPr txBox="1"/>
              <p:nvPr/>
            </p:nvSpPr>
            <p:spPr>
              <a:xfrm>
                <a:off x="1223416" y="1123210"/>
                <a:ext cx="2797738" cy="6681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box>
                            <m:boxPr>
                              <m:ctrlPr>
                                <a:rPr lang="el-G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m:rPr>
                                  <m:brk m:alnAt="63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l-GR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l-GR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l-GR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𝒪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box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F1431B-500F-4615-AD08-8DD710A8C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16" y="1123210"/>
                <a:ext cx="2797738" cy="668132"/>
              </a:xfrm>
              <a:prstGeom prst="rect">
                <a:avLst/>
              </a:prstGeom>
              <a:blipFill>
                <a:blip r:embed="rId5"/>
                <a:stretch>
                  <a:fillRect r="-19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F52BA29-9156-4B77-A69B-B92AF0AF0607}"/>
                  </a:ext>
                </a:extLst>
              </p:cNvPr>
              <p:cNvSpPr txBox="1"/>
              <p:nvPr/>
            </p:nvSpPr>
            <p:spPr>
              <a:xfrm>
                <a:off x="806828" y="2672736"/>
                <a:ext cx="3874881" cy="1285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𝒪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0,   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𝒪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F52BA29-9156-4B77-A69B-B92AF0AF0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" y="2672736"/>
                <a:ext cx="3874881" cy="1285480"/>
              </a:xfrm>
              <a:prstGeom prst="rect">
                <a:avLst/>
              </a:prstGeom>
              <a:blipFill>
                <a:blip r:embed="rId6"/>
                <a:stretch>
                  <a:fillRect l="-2358" t="-5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1F2B607-B26C-46FD-B74A-3B5C1AB5441C}"/>
              </a:ext>
            </a:extLst>
          </p:cNvPr>
          <p:cNvGrpSpPr/>
          <p:nvPr/>
        </p:nvGrpSpPr>
        <p:grpSpPr>
          <a:xfrm>
            <a:off x="815240" y="4022850"/>
            <a:ext cx="3625017" cy="1344035"/>
            <a:chOff x="795811" y="4580848"/>
            <a:chExt cx="2982974" cy="1344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278E896-56CA-4629-9B60-21FA56B83546}"/>
                    </a:ext>
                  </a:extLst>
                </p:cNvPr>
                <p:cNvSpPr txBox="1"/>
                <p:nvPr/>
              </p:nvSpPr>
              <p:spPr>
                <a:xfrm>
                  <a:off x="795811" y="4580848"/>
                  <a:ext cx="289483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事实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278E896-56CA-4629-9B60-21FA56B83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11" y="4580848"/>
                  <a:ext cx="2894839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2773" t="-80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9F07453-43D4-4C6F-BF74-7AE3C8283506}"/>
                    </a:ext>
                  </a:extLst>
                </p:cNvPr>
                <p:cNvSpPr txBox="1"/>
                <p:nvPr/>
              </p:nvSpPr>
              <p:spPr>
                <a:xfrm>
                  <a:off x="806828" y="5093886"/>
                  <a:ext cx="29719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表示矩阵的</a:t>
                  </a:r>
                  <a:r>
                    <a:rPr lang="en-US" altLang="zh-CN" dirty="0" err="1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Hardmard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积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逐分量乘积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9F07453-43D4-4C6F-BF74-7AE3C8283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28" y="5093886"/>
                  <a:ext cx="2971957" cy="830997"/>
                </a:xfrm>
                <a:prstGeom prst="rect">
                  <a:avLst/>
                </a:prstGeom>
                <a:blipFill>
                  <a:blip r:embed="rId8"/>
                  <a:stretch>
                    <a:fillRect l="-2703" t="-8088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1E3A02F-6205-4B0A-9DE1-306CFF488928}"/>
                  </a:ext>
                </a:extLst>
              </p:cNvPr>
              <p:cNvSpPr txBox="1"/>
              <p:nvPr/>
            </p:nvSpPr>
            <p:spPr>
              <a:xfrm>
                <a:off x="893284" y="5552135"/>
                <a:ext cx="2894839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1E3A02F-6205-4B0A-9DE1-306CFF488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84" y="5552135"/>
                <a:ext cx="2894839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61683B7-157D-4EA0-9E03-C2CF709E67A5}"/>
                  </a:ext>
                </a:extLst>
              </p:cNvPr>
              <p:cNvSpPr/>
              <p:nvPr/>
            </p:nvSpPr>
            <p:spPr>
              <a:xfrm>
                <a:off x="815241" y="1994172"/>
                <a:ext cx="6172652" cy="645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核心计算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子问题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arg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61683B7-157D-4EA0-9E03-C2CF709E6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41" y="1994172"/>
                <a:ext cx="6172652" cy="645369"/>
              </a:xfrm>
              <a:prstGeom prst="rect">
                <a:avLst/>
              </a:prstGeom>
              <a:blipFill>
                <a:blip r:embed="rId10"/>
                <a:stretch>
                  <a:fillRect l="-1581" t="-9434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327F465-E0FC-41C6-8D42-7E1B18120E1E}"/>
                  </a:ext>
                </a:extLst>
              </p:cNvPr>
              <p:cNvSpPr/>
              <p:nvPr/>
            </p:nvSpPr>
            <p:spPr>
              <a:xfrm>
                <a:off x="5590747" y="2867006"/>
                <a:ext cx="22075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327F465-E0FC-41C6-8D42-7E1B18120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47" y="2867006"/>
                <a:ext cx="2207527" cy="461665"/>
              </a:xfrm>
              <a:prstGeom prst="rect">
                <a:avLst/>
              </a:prstGeom>
              <a:blipFill>
                <a:blip r:embed="rId11"/>
                <a:stretch>
                  <a:fillRect l="-414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E25041C-B867-4CBE-AC8F-B0DEE5B1D92D}"/>
                  </a:ext>
                </a:extLst>
              </p:cNvPr>
              <p:cNvSpPr/>
              <p:nvPr/>
            </p:nvSpPr>
            <p:spPr>
              <a:xfrm>
                <a:off x="5761363" y="3338879"/>
                <a:ext cx="3057055" cy="645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arg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ax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lim>
                      </m:limLow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E25041C-B867-4CBE-AC8F-B0DEE5B1D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363" y="3338879"/>
                <a:ext cx="3057055" cy="6451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B5FE27E-DA5E-48AC-9D4A-D1416BEE1DC7}"/>
              </a:ext>
            </a:extLst>
          </p:cNvPr>
          <p:cNvSpPr txBox="1"/>
          <p:nvPr/>
        </p:nvSpPr>
        <p:spPr>
          <a:xfrm>
            <a:off x="5715627" y="3981134"/>
            <a:ext cx="25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核范数单位球上的线性优化问题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46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 animBg="1"/>
      <p:bldP spid="30" grpId="0"/>
      <p:bldP spid="31" grpId="0"/>
      <p:bldP spid="3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核范数单位球上的线性优化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61683B7-157D-4EA0-9E03-C2CF709E67A5}"/>
                  </a:ext>
                </a:extLst>
              </p:cNvPr>
              <p:cNvSpPr/>
              <p:nvPr/>
            </p:nvSpPr>
            <p:spPr>
              <a:xfrm>
                <a:off x="815240" y="1278075"/>
                <a:ext cx="48483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核心计算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子问题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61683B7-157D-4EA0-9E03-C2CF709E6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40" y="1278075"/>
                <a:ext cx="4848347" cy="461665"/>
              </a:xfrm>
              <a:prstGeom prst="rect">
                <a:avLst/>
              </a:prstGeom>
              <a:blipFill>
                <a:blip r:embed="rId4"/>
                <a:stretch>
                  <a:fillRect l="-2013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E25041C-B867-4CBE-AC8F-B0DEE5B1D92D}"/>
                  </a:ext>
                </a:extLst>
              </p:cNvPr>
              <p:cNvSpPr/>
              <p:nvPr/>
            </p:nvSpPr>
            <p:spPr>
              <a:xfrm>
                <a:off x="1156763" y="1814974"/>
                <a:ext cx="3057055" cy="645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arg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ax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lim>
                      </m:limLow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E25041C-B867-4CBE-AC8F-B0DEE5B1D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763" y="1814974"/>
                <a:ext cx="3057055" cy="645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4C969B6-80D4-4802-8A53-35F05356E6FF}"/>
              </a:ext>
            </a:extLst>
          </p:cNvPr>
          <p:cNvSpPr txBox="1"/>
          <p:nvPr/>
        </p:nvSpPr>
        <p:spPr>
          <a:xfrm>
            <a:off x="800810" y="2633695"/>
            <a:ext cx="575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事实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6.2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核范数单位球是秩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矩阵的凸包：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9E5E15B-3062-4838-86F6-AC43A64505D3}"/>
                  </a:ext>
                </a:extLst>
              </p:cNvPr>
              <p:cNvSpPr/>
              <p:nvPr/>
            </p:nvSpPr>
            <p:spPr>
              <a:xfrm>
                <a:off x="1857823" y="3098417"/>
                <a:ext cx="61346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onv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9E5E15B-3062-4838-86F6-AC43A6450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823" y="3098417"/>
                <a:ext cx="6134628" cy="461665"/>
              </a:xfrm>
              <a:prstGeom prst="rect">
                <a:avLst/>
              </a:prstGeom>
              <a:blipFill>
                <a:blip r:embed="rId6"/>
                <a:stretch>
                  <a:fillRect l="-159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BC9B4538-CDBA-49EF-88C3-51F729BBF4C1}"/>
              </a:ext>
            </a:extLst>
          </p:cNvPr>
          <p:cNvGrpSpPr/>
          <p:nvPr/>
        </p:nvGrpSpPr>
        <p:grpSpPr>
          <a:xfrm>
            <a:off x="813058" y="4093400"/>
            <a:ext cx="5308738" cy="980557"/>
            <a:chOff x="813058" y="4886616"/>
            <a:chExt cx="5308738" cy="980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AA44C97-5B63-4956-8271-959BDF3DBEC5}"/>
                    </a:ext>
                  </a:extLst>
                </p:cNvPr>
                <p:cNvSpPr/>
                <p:nvPr/>
              </p:nvSpPr>
              <p:spPr>
                <a:xfrm>
                  <a:off x="813058" y="4886616"/>
                  <a:ext cx="4218591" cy="6114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)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arg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imize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AA44C97-5B63-4956-8271-959BDF3DBE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58" y="4886616"/>
                  <a:ext cx="4218591" cy="611449"/>
                </a:xfrm>
                <a:prstGeom prst="rect">
                  <a:avLst/>
                </a:prstGeom>
                <a:blipFill>
                  <a:blip r:embed="rId7"/>
                  <a:stretch>
                    <a:fillRect l="-2168" t="-69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8EEBBC3-4FA9-4920-BAA2-6AB329F26288}"/>
                    </a:ext>
                  </a:extLst>
                </p:cNvPr>
                <p:cNvSpPr/>
                <p:nvPr/>
              </p:nvSpPr>
              <p:spPr>
                <a:xfrm>
                  <a:off x="2346595" y="5405508"/>
                  <a:ext cx="3775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subject to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8EEBBC3-4FA9-4920-BAA2-6AB329F262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595" y="5405508"/>
                  <a:ext cx="3775201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585" t="-1066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06D10E-89BD-439D-B4ED-A50DF005E679}"/>
              </a:ext>
            </a:extLst>
          </p:cNvPr>
          <p:cNvGrpSpPr/>
          <p:nvPr/>
        </p:nvGrpSpPr>
        <p:grpSpPr>
          <a:xfrm>
            <a:off x="819657" y="5231079"/>
            <a:ext cx="5220603" cy="925472"/>
            <a:chOff x="877322" y="5755111"/>
            <a:chExt cx="5220603" cy="925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B92D531-D1BD-48B5-BB32-EEABA3646102}"/>
                    </a:ext>
                  </a:extLst>
                </p:cNvPr>
                <p:cNvSpPr/>
                <p:nvPr/>
              </p:nvSpPr>
              <p:spPr>
                <a:xfrm>
                  <a:off x="877322" y="5755111"/>
                  <a:ext cx="3867021" cy="6114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)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arg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imize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𝑍𝑣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B92D531-D1BD-48B5-BB32-EEABA36461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2" y="5755111"/>
                  <a:ext cx="3867021" cy="611449"/>
                </a:xfrm>
                <a:prstGeom prst="rect">
                  <a:avLst/>
                </a:prstGeom>
                <a:blipFill>
                  <a:blip r:embed="rId9"/>
                  <a:stretch>
                    <a:fillRect l="-2362" t="-7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A099928-07F4-4E53-AA49-9FE0230140CB}"/>
                    </a:ext>
                  </a:extLst>
                </p:cNvPr>
                <p:cNvSpPr/>
                <p:nvPr/>
              </p:nvSpPr>
              <p:spPr>
                <a:xfrm>
                  <a:off x="2322724" y="6218918"/>
                  <a:ext cx="3775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subject to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A099928-07F4-4E53-AA49-9FE0230140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724" y="6218918"/>
                  <a:ext cx="3775201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585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05F1EB6-199A-421E-8C1D-24DBCDDC3990}"/>
                  </a:ext>
                </a:extLst>
              </p:cNvPr>
              <p:cNvSpPr/>
              <p:nvPr/>
            </p:nvSpPr>
            <p:spPr>
              <a:xfrm>
                <a:off x="6729706" y="6057398"/>
                <a:ext cx="1516441" cy="464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05F1EB6-199A-421E-8C1D-24DBCDDC3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06" y="6057398"/>
                <a:ext cx="1516441" cy="464294"/>
              </a:xfrm>
              <a:prstGeom prst="rect">
                <a:avLst/>
              </a:prstGeom>
              <a:blipFill>
                <a:blip r:embed="rId11"/>
                <a:stretch>
                  <a:fillRect l="-1205" r="-8835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C842498-305A-4327-9F32-E763A8593A37}"/>
                  </a:ext>
                </a:extLst>
              </p:cNvPr>
              <p:cNvSpPr/>
              <p:nvPr/>
            </p:nvSpPr>
            <p:spPr>
              <a:xfrm>
                <a:off x="1653813" y="3529035"/>
                <a:ext cx="33668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C842498-305A-4327-9F32-E763A8593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813" y="3529035"/>
                <a:ext cx="3366819" cy="461665"/>
              </a:xfrm>
              <a:prstGeom prst="rect">
                <a:avLst/>
              </a:prstGeom>
              <a:blipFill>
                <a:blip r:embed="rId12"/>
                <a:stretch>
                  <a:fillRect l="-271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0873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求最大奇异值的幂法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ECE4557-B621-4B7B-ABA9-499C40C60ADB}"/>
              </a:ext>
            </a:extLst>
          </p:cNvPr>
          <p:cNvGrpSpPr/>
          <p:nvPr/>
        </p:nvGrpSpPr>
        <p:grpSpPr>
          <a:xfrm>
            <a:off x="883715" y="1883870"/>
            <a:ext cx="5410973" cy="989105"/>
            <a:chOff x="883715" y="1883870"/>
            <a:chExt cx="5410973" cy="9891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E4ACCBE-1CA0-48A7-97E0-AA57B1DE0A41}"/>
                    </a:ext>
                  </a:extLst>
                </p:cNvPr>
                <p:cNvSpPr/>
                <p:nvPr/>
              </p:nvSpPr>
              <p:spPr>
                <a:xfrm>
                  <a:off x="883715" y="1883870"/>
                  <a:ext cx="4013278" cy="6114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)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arg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imize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E4ACCBE-1CA0-48A7-97E0-AA57B1DE0A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15" y="1883870"/>
                  <a:ext cx="4013278" cy="611449"/>
                </a:xfrm>
                <a:prstGeom prst="rect">
                  <a:avLst/>
                </a:prstGeom>
                <a:blipFill>
                  <a:blip r:embed="rId4"/>
                  <a:stretch>
                    <a:fillRect l="-2432" t="-7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889D66E-A27D-4BCE-B046-E208E69A50D0}"/>
                    </a:ext>
                  </a:extLst>
                </p:cNvPr>
                <p:cNvSpPr/>
                <p:nvPr/>
              </p:nvSpPr>
              <p:spPr>
                <a:xfrm>
                  <a:off x="2519487" y="2411310"/>
                  <a:ext cx="3775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subject to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889D66E-A27D-4BCE-B046-E208E69A5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487" y="2411310"/>
                  <a:ext cx="377520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419" t="-1066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0BB83E-66A1-4D37-A663-E0259A535A9A}"/>
                  </a:ext>
                </a:extLst>
              </p:cNvPr>
              <p:cNvSpPr txBox="1"/>
              <p:nvPr/>
            </p:nvSpPr>
            <p:spPr>
              <a:xfrm>
                <a:off x="799703" y="1064387"/>
                <a:ext cx="7341762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最大奇异值问题：已知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的最大奇异值，及与之对应的左、右奇异向量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0BB83E-66A1-4D37-A663-E0259A535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3" y="1064387"/>
                <a:ext cx="7341762" cy="830997"/>
              </a:xfrm>
              <a:prstGeom prst="rect">
                <a:avLst/>
              </a:prstGeom>
              <a:blipFill>
                <a:blip r:embed="rId6"/>
                <a:stretch>
                  <a:fillRect l="-1245" t="-8088" r="-116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6CE8665-3D4D-4552-9321-1CEB55A35D74}"/>
              </a:ext>
            </a:extLst>
          </p:cNvPr>
          <p:cNvGrpSpPr/>
          <p:nvPr/>
        </p:nvGrpSpPr>
        <p:grpSpPr>
          <a:xfrm>
            <a:off x="3404212" y="2830995"/>
            <a:ext cx="2985773" cy="646041"/>
            <a:chOff x="3404212" y="3227604"/>
            <a:chExt cx="2985773" cy="64604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2FEA723-19B6-4C3D-AE38-A1D93C73BE16}"/>
                </a:ext>
              </a:extLst>
            </p:cNvPr>
            <p:cNvSpPr txBox="1"/>
            <p:nvPr/>
          </p:nvSpPr>
          <p:spPr>
            <a:xfrm>
              <a:off x="3891007" y="3284435"/>
              <a:ext cx="2498978" cy="46166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块坐标下降法！</a:t>
              </a:r>
            </a:p>
          </p:txBody>
        </p:sp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CFC4B110-EE58-4DAA-8CD6-1132ACCDA83D}"/>
                </a:ext>
              </a:extLst>
            </p:cNvPr>
            <p:cNvSpPr/>
            <p:nvPr/>
          </p:nvSpPr>
          <p:spPr bwMode="auto">
            <a:xfrm>
              <a:off x="3404212" y="3227604"/>
              <a:ext cx="330506" cy="64604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912E48-6707-41AF-922B-4CC21866E478}"/>
              </a:ext>
            </a:extLst>
          </p:cNvPr>
          <p:cNvGrpSpPr/>
          <p:nvPr/>
        </p:nvGrpSpPr>
        <p:grpSpPr>
          <a:xfrm>
            <a:off x="826256" y="3429000"/>
            <a:ext cx="8097407" cy="3212665"/>
            <a:chOff x="826256" y="3429000"/>
            <a:chExt cx="8097407" cy="3212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1038B7B-722E-4713-A1B0-881C4D380217}"/>
                    </a:ext>
                  </a:extLst>
                </p:cNvPr>
                <p:cNvSpPr txBox="1"/>
                <p:nvPr/>
              </p:nvSpPr>
              <p:spPr>
                <a:xfrm>
                  <a:off x="828317" y="3767763"/>
                  <a:ext cx="7487366" cy="654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Pick a random unit vector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and let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x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1038B7B-722E-4713-A1B0-881C4D380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17" y="3767763"/>
                  <a:ext cx="7487366" cy="654795"/>
                </a:xfrm>
                <a:prstGeom prst="rect">
                  <a:avLst/>
                </a:prstGeom>
                <a:blipFill>
                  <a:blip r:embed="rId7"/>
                  <a:stretch>
                    <a:fillRect l="-1303" b="-2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9A6940-A81D-440E-94B7-FA36A968F9B9}"/>
                    </a:ext>
                  </a:extLst>
                </p:cNvPr>
                <p:cNvSpPr txBox="1"/>
                <p:nvPr/>
              </p:nvSpPr>
              <p:spPr>
                <a:xfrm>
                  <a:off x="839334" y="4273153"/>
                  <a:ext cx="27411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From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to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9A6940-A81D-440E-94B7-FA36A968F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34" y="4273153"/>
                  <a:ext cx="274114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63" t="-10526" r="-223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7B8C7F2-88DF-42A1-B379-5FC3358FE37B}"/>
                    </a:ext>
                  </a:extLst>
                </p:cNvPr>
                <p:cNvSpPr txBox="1"/>
                <p:nvPr/>
              </p:nvSpPr>
              <p:spPr>
                <a:xfrm>
                  <a:off x="1497289" y="5263654"/>
                  <a:ext cx="2741148" cy="660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Put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x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7B8C7F2-88DF-42A1-B379-5FC3358FE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289" y="5263654"/>
                  <a:ext cx="2741148" cy="660374"/>
                </a:xfrm>
                <a:prstGeom prst="rect">
                  <a:avLst/>
                </a:prstGeom>
                <a:blipFill>
                  <a:blip r:embed="rId9"/>
                  <a:stretch>
                    <a:fillRect l="-3563" b="-18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C08039D-EE8E-414A-ACA2-A6BAEF75CF51}"/>
                    </a:ext>
                  </a:extLst>
                </p:cNvPr>
                <p:cNvSpPr txBox="1"/>
                <p:nvPr/>
              </p:nvSpPr>
              <p:spPr>
                <a:xfrm>
                  <a:off x="1486270" y="4743297"/>
                  <a:ext cx="3085730" cy="579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Put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x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C08039D-EE8E-414A-ACA2-A6BAEF75C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270" y="4743297"/>
                  <a:ext cx="3085730" cy="579069"/>
                </a:xfrm>
                <a:prstGeom prst="rect">
                  <a:avLst/>
                </a:prstGeom>
                <a:blipFill>
                  <a:blip r:embed="rId10"/>
                  <a:stretch>
                    <a:fillRect l="-3162" t="-6316"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E7B63C9-AC75-4DCA-B3A7-6A8553DC9FBE}"/>
                    </a:ext>
                  </a:extLst>
                </p:cNvPr>
                <p:cNvSpPr txBox="1"/>
                <p:nvPr/>
              </p:nvSpPr>
              <p:spPr>
                <a:xfrm>
                  <a:off x="826256" y="5810668"/>
                  <a:ext cx="809740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Return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 and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as approximate top left and right singular vectors.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E7B63C9-AC75-4DCA-B3A7-6A8553DC9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56" y="5810668"/>
                  <a:ext cx="8097407" cy="830997"/>
                </a:xfrm>
                <a:prstGeom prst="rect">
                  <a:avLst/>
                </a:prstGeom>
                <a:blipFill>
                  <a:blip r:embed="rId11"/>
                  <a:stretch>
                    <a:fillRect l="-1205" t="-5839" b="-153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D940CC-19DC-4D67-8A7E-942BC3F1E760}"/>
                </a:ext>
              </a:extLst>
            </p:cNvPr>
            <p:cNvSpPr txBox="1"/>
            <p:nvPr/>
          </p:nvSpPr>
          <p:spPr>
            <a:xfrm>
              <a:off x="883715" y="3429000"/>
              <a:ext cx="3775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求矩阵最大奇异值的幂法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3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5802EE-2C31-4349-B9FD-775905DD5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69" y="1532730"/>
            <a:ext cx="7124423" cy="39615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F178E6-8573-4382-8F1C-42296B76DA43}"/>
              </a:ext>
            </a:extLst>
          </p:cNvPr>
          <p:cNvSpPr txBox="1"/>
          <p:nvPr/>
        </p:nvSpPr>
        <p:spPr>
          <a:xfrm>
            <a:off x="932669" y="484742"/>
            <a:ext cx="7363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求解矩阵补全问题的代价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B8E2AE1-3725-4D04-A3E8-1E45B8238FA3}"/>
                  </a:ext>
                </a:extLst>
              </p:cNvPr>
              <p:cNvSpPr txBox="1"/>
              <p:nvPr/>
            </p:nvSpPr>
            <p:spPr>
              <a:xfrm>
                <a:off x="1520328" y="5684704"/>
                <a:ext cx="68524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这里矩阵是方阵，即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横轴是维数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，纵轴是求解所给问题需要的时间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B8E2AE1-3725-4D04-A3E8-1E45B8238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328" y="5684704"/>
                <a:ext cx="6852491" cy="830997"/>
              </a:xfrm>
              <a:prstGeom prst="rect">
                <a:avLst/>
              </a:prstGeom>
              <a:blipFill>
                <a:blip r:embed="rId3"/>
                <a:stretch>
                  <a:fillRect l="-1335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50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DEA93F8-8F48-4C2C-9E52-3224D03CC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105" y="3319971"/>
            <a:ext cx="3208107" cy="31672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195" y="325747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条件梯度法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/Frank-Wolfe(FW)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95ED48-3677-44AB-AC03-81100999596F}"/>
                  </a:ext>
                </a:extLst>
              </p:cNvPr>
              <p:cNvSpPr txBox="1"/>
              <p:nvPr/>
            </p:nvSpPr>
            <p:spPr>
              <a:xfrm>
                <a:off x="486927" y="1104249"/>
                <a:ext cx="52724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：在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有界闭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上极小化函数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95ED48-3677-44AB-AC03-811009995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7" y="1104249"/>
                <a:ext cx="5272424" cy="430887"/>
              </a:xfrm>
              <a:prstGeom prst="rect">
                <a:avLst/>
              </a:prstGeom>
              <a:blipFill>
                <a:blip r:embed="rId5"/>
                <a:stretch>
                  <a:fillRect l="-1503" t="-14085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7C61D5-9FB7-461C-AB12-8E7C4D677E56}"/>
                  </a:ext>
                </a:extLst>
              </p:cNvPr>
              <p:cNvSpPr txBox="1"/>
              <p:nvPr/>
            </p:nvSpPr>
            <p:spPr>
              <a:xfrm>
                <a:off x="5649179" y="1065373"/>
                <a:ext cx="1842654" cy="53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7C61D5-9FB7-461C-AB12-8E7C4D67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179" y="1065373"/>
                <a:ext cx="1842654" cy="533031"/>
              </a:xfrm>
              <a:prstGeom prst="rect">
                <a:avLst/>
              </a:prstGeom>
              <a:blipFill>
                <a:blip r:embed="rId6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076356-9D9F-4A49-BD4C-C9C22DC95163}"/>
                  </a:ext>
                </a:extLst>
              </p:cNvPr>
              <p:cNvSpPr txBox="1"/>
              <p:nvPr/>
            </p:nvSpPr>
            <p:spPr>
              <a:xfrm>
                <a:off x="533923" y="1562015"/>
                <a:ext cx="2264361" cy="43088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.   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076356-9D9F-4A49-BD4C-C9C22DC95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23" y="1562015"/>
                <a:ext cx="2264361" cy="430887"/>
              </a:xfrm>
              <a:prstGeom prst="rect">
                <a:avLst/>
              </a:prstGeom>
              <a:blipFill>
                <a:blip r:embed="rId7"/>
                <a:stretch>
                  <a:fillRect l="-3504" t="-14085" r="-3504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8CE360-2CC2-483F-8D7C-52C92A191D2D}"/>
                  </a:ext>
                </a:extLst>
              </p:cNvPr>
              <p:cNvSpPr txBox="1"/>
              <p:nvPr/>
            </p:nvSpPr>
            <p:spPr>
              <a:xfrm>
                <a:off x="502397" y="2054415"/>
                <a:ext cx="7341612" cy="87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试探点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：目标函数在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的一阶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Taylor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展式在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arg</m:t>
                    </m:r>
                    <m:limLow>
                      <m:limLow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lim>
                    </m:limLow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8CE360-2CC2-483F-8D7C-52C92A191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97" y="2054415"/>
                <a:ext cx="7341612" cy="871585"/>
              </a:xfrm>
              <a:prstGeom prst="rect">
                <a:avLst/>
              </a:prstGeom>
              <a:blipFill>
                <a:blip r:embed="rId8"/>
                <a:stretch>
                  <a:fillRect l="-1079" t="-6993" b="-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1F41172-0001-4E9F-A8C9-911942D03C1D}"/>
                  </a:ext>
                </a:extLst>
              </p:cNvPr>
              <p:cNvSpPr txBox="1"/>
              <p:nvPr/>
            </p:nvSpPr>
            <p:spPr>
              <a:xfrm>
                <a:off x="566974" y="2889084"/>
                <a:ext cx="73416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新迭代点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为端点的线段上的极小点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1F41172-0001-4E9F-A8C9-911942D0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74" y="2889084"/>
                <a:ext cx="7341612" cy="430887"/>
              </a:xfrm>
              <a:prstGeom prst="rect">
                <a:avLst/>
              </a:prstGeom>
              <a:blipFill>
                <a:blip r:embed="rId9"/>
                <a:stretch>
                  <a:fillRect l="-1080" t="-14085" b="-22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76B02A1-3DDA-4927-89DE-80680084890C}"/>
                  </a:ext>
                </a:extLst>
              </p:cNvPr>
              <p:cNvSpPr txBox="1"/>
              <p:nvPr/>
            </p:nvSpPr>
            <p:spPr>
              <a:xfrm>
                <a:off x="533923" y="3455420"/>
                <a:ext cx="37516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repeat:</a:t>
                </a:r>
                <a:endParaRPr lang="en-US" altLang="zh-CN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76B02A1-3DDA-4927-89DE-806800848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23" y="3455420"/>
                <a:ext cx="3751638" cy="430887"/>
              </a:xfrm>
              <a:prstGeom prst="rect">
                <a:avLst/>
              </a:prstGeom>
              <a:blipFill>
                <a:blip r:embed="rId11"/>
                <a:stretch>
                  <a:fillRect l="-2114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888DAA5E-B52A-4E29-B142-05A0526BB2A5}"/>
              </a:ext>
            </a:extLst>
          </p:cNvPr>
          <p:cNvGrpSpPr/>
          <p:nvPr/>
        </p:nvGrpSpPr>
        <p:grpSpPr>
          <a:xfrm>
            <a:off x="881351" y="3872639"/>
            <a:ext cx="5109954" cy="562190"/>
            <a:chOff x="881351" y="3872639"/>
            <a:chExt cx="5109954" cy="562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1A8A930-BE43-4652-8E7E-58B0FEE7253C}"/>
                    </a:ext>
                  </a:extLst>
                </p:cNvPr>
                <p:cNvSpPr/>
                <p:nvPr/>
              </p:nvSpPr>
              <p:spPr>
                <a:xfrm>
                  <a:off x="881351" y="3901798"/>
                  <a:ext cx="3094437" cy="5330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arg</m:t>
                        </m:r>
                        <m:limLow>
                          <m:limLow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lim>
                        </m:limLow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1A8A930-BE43-4652-8E7E-58B0FEE725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351" y="3901798"/>
                  <a:ext cx="3094437" cy="533031"/>
                </a:xfrm>
                <a:prstGeom prst="rect">
                  <a:avLst/>
                </a:prstGeom>
                <a:blipFill>
                  <a:blip r:embed="rId12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BE3251-04F0-400E-A694-D89988FFF95F}"/>
                </a:ext>
              </a:extLst>
            </p:cNvPr>
            <p:cNvSpPr txBox="1"/>
            <p:nvPr/>
          </p:nvSpPr>
          <p:spPr>
            <a:xfrm>
              <a:off x="4572000" y="3872639"/>
              <a:ext cx="14193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线性优化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3E6391-E3AF-4702-BD57-7DBFA3DF3BF1}"/>
              </a:ext>
            </a:extLst>
          </p:cNvPr>
          <p:cNvGrpSpPr/>
          <p:nvPr/>
        </p:nvGrpSpPr>
        <p:grpSpPr>
          <a:xfrm>
            <a:off x="889081" y="4404577"/>
            <a:ext cx="5404251" cy="577209"/>
            <a:chOff x="889081" y="4404577"/>
            <a:chExt cx="5404251" cy="577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3295985-43B3-4CD4-9A36-B71DBDE956AE}"/>
                    </a:ext>
                  </a:extLst>
                </p:cNvPr>
                <p:cNvSpPr/>
                <p:nvPr/>
              </p:nvSpPr>
              <p:spPr>
                <a:xfrm>
                  <a:off x="889081" y="4404577"/>
                  <a:ext cx="4276620" cy="5772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arg</m:t>
                        </m:r>
                        <m:limLow>
                          <m:limLow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[0,1]</m:t>
                            </m:r>
                          </m:lim>
                        </m:limLow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3295985-43B3-4CD4-9A36-B71DBDE956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081" y="4404577"/>
                  <a:ext cx="4276620" cy="577209"/>
                </a:xfrm>
                <a:prstGeom prst="rect">
                  <a:avLst/>
                </a:prstGeom>
                <a:blipFill>
                  <a:blip r:embed="rId13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02733D5-A8F7-4892-91A9-72D107973DFE}"/>
                </a:ext>
              </a:extLst>
            </p:cNvPr>
            <p:cNvSpPr txBox="1"/>
            <p:nvPr/>
          </p:nvSpPr>
          <p:spPr>
            <a:xfrm>
              <a:off x="4874027" y="4404577"/>
              <a:ext cx="14193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线搜索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78D4C80-8A04-4240-80F8-C8881168C665}"/>
              </a:ext>
            </a:extLst>
          </p:cNvPr>
          <p:cNvGrpSpPr/>
          <p:nvPr/>
        </p:nvGrpSpPr>
        <p:grpSpPr>
          <a:xfrm>
            <a:off x="520506" y="4998195"/>
            <a:ext cx="5238844" cy="467845"/>
            <a:chOff x="520506" y="4998195"/>
            <a:chExt cx="5238844" cy="467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55D6A15-148B-48D0-84A4-D8B47166D19B}"/>
                    </a:ext>
                  </a:extLst>
                </p:cNvPr>
                <p:cNvSpPr/>
                <p:nvPr/>
              </p:nvSpPr>
              <p:spPr>
                <a:xfrm>
                  <a:off x="520506" y="5004375"/>
                  <a:ext cx="335277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55D6A15-148B-48D0-84A4-D8B47166D1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06" y="5004375"/>
                  <a:ext cx="3352777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18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769C08D-0A82-4916-B131-2D23A500E5A8}"/>
                </a:ext>
              </a:extLst>
            </p:cNvPr>
            <p:cNvSpPr txBox="1"/>
            <p:nvPr/>
          </p:nvSpPr>
          <p:spPr>
            <a:xfrm>
              <a:off x="4660136" y="4998195"/>
              <a:ext cx="10992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更新步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4EE551-D0F0-4C00-8C2B-8A741A8B2C66}"/>
                  </a:ext>
                </a:extLst>
              </p:cNvPr>
              <p:cNvSpPr txBox="1"/>
              <p:nvPr/>
            </p:nvSpPr>
            <p:spPr>
              <a:xfrm>
                <a:off x="533923" y="5783184"/>
                <a:ext cx="41648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按语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上凹时，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4EE551-D0F0-4C00-8C2B-8A741A8B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23" y="5783184"/>
                <a:ext cx="4164858" cy="430887"/>
              </a:xfrm>
              <a:prstGeom prst="rect">
                <a:avLst/>
              </a:prstGeom>
              <a:blipFill>
                <a:blip r:embed="rId15"/>
                <a:stretch>
                  <a:fillRect l="-1903" t="-14286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3809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条件梯度法的复杂性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550811" y="2167002"/>
                <a:ext cx="6387382" cy="77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11" y="2167002"/>
                <a:ext cx="6387382" cy="771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02CDE34-9E08-4FF9-A8A2-17B989AD788E}"/>
                  </a:ext>
                </a:extLst>
              </p:cNvPr>
              <p:cNvSpPr txBox="1"/>
              <p:nvPr/>
            </p:nvSpPr>
            <p:spPr>
              <a:xfrm>
                <a:off x="655007" y="1009699"/>
                <a:ext cx="819205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2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6.1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:r>
                  <a:rPr lang="en-US" altLang="zh-CN" sz="22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  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有界闭凸集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上是</a:t>
                </a:r>
                <a14:m>
                  <m:oMath xmlns:m="http://schemas.openxmlformats.org/officeDocument/2006/math">
                    <m:r>
                      <a:rPr lang="el-GR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函数，并且在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取到 </a:t>
                </a:r>
                <a:r>
                  <a:rPr lang="en-US" altLang="zh-CN" sz="22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  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上的最小值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=2/(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+2)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Frank-Wolfe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法产生的点列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02CDE34-9E08-4FF9-A8A2-17B989AD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7" y="1009699"/>
                <a:ext cx="8192059" cy="1107996"/>
              </a:xfrm>
              <a:prstGeom prst="rect">
                <a:avLst/>
              </a:prstGeom>
              <a:blipFill>
                <a:blip r:embed="rId5"/>
                <a:stretch>
                  <a:fillRect l="-967" t="-5525" b="-1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90981D-FA7D-414B-924C-B1954FA869E7}"/>
                  </a:ext>
                </a:extLst>
              </p:cNvPr>
              <p:cNvSpPr txBox="1"/>
              <p:nvPr/>
            </p:nvSpPr>
            <p:spPr>
              <a:xfrm>
                <a:off x="699259" y="2902306"/>
                <a:ext cx="4511720" cy="57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的直径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90981D-FA7D-414B-924C-B1954FA8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9" y="2902306"/>
                <a:ext cx="4511720" cy="573042"/>
              </a:xfrm>
              <a:prstGeom prst="rect">
                <a:avLst/>
              </a:prstGeom>
              <a:blipFill>
                <a:blip r:embed="rId6"/>
                <a:stretch>
                  <a:fillRect l="-1757" t="-10638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3A827723-53C4-4ED2-9460-2B917F15D664}"/>
              </a:ext>
            </a:extLst>
          </p:cNvPr>
          <p:cNvGrpSpPr/>
          <p:nvPr/>
        </p:nvGrpSpPr>
        <p:grpSpPr>
          <a:xfrm>
            <a:off x="707834" y="3624651"/>
            <a:ext cx="6629400" cy="1059366"/>
            <a:chOff x="707834" y="4076343"/>
            <a:chExt cx="6629400" cy="1059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EA95FB1-778B-4634-9330-C9F7FAAE966C}"/>
                    </a:ext>
                  </a:extLst>
                </p:cNvPr>
                <p:cNvSpPr txBox="1"/>
                <p:nvPr/>
              </p:nvSpPr>
              <p:spPr>
                <a:xfrm>
                  <a:off x="707834" y="4076343"/>
                  <a:ext cx="66294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证明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由</a:t>
                  </a:r>
                  <a14:m>
                    <m:oMath xmlns:m="http://schemas.openxmlformats.org/officeDocument/2006/math">
                      <m:r>
                        <a:rPr lang="el-GR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光滑函数有二次上界的性质，得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EA95FB1-778B-4634-9330-C9F7FAAE9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34" y="4076343"/>
                  <a:ext cx="6629400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195" t="-14286" b="-2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2CB3750-9C67-414D-BCA0-9AAB467AF8EB}"/>
                    </a:ext>
                  </a:extLst>
                </p:cNvPr>
                <p:cNvSpPr txBox="1"/>
                <p:nvPr/>
              </p:nvSpPr>
              <p:spPr>
                <a:xfrm>
                  <a:off x="1490031" y="4402688"/>
                  <a:ext cx="5659916" cy="733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2CB3750-9C67-414D-BCA0-9AAB467AF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031" y="4402688"/>
                  <a:ext cx="5659916" cy="7330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F4D3C57-C410-45DA-90F5-D41A4B2A6911}"/>
                  </a:ext>
                </a:extLst>
              </p:cNvPr>
              <p:cNvSpPr txBox="1"/>
              <p:nvPr/>
            </p:nvSpPr>
            <p:spPr>
              <a:xfrm>
                <a:off x="1109149" y="5412110"/>
                <a:ext cx="7286920" cy="77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F4D3C57-C410-45DA-90F5-D41A4B2A6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49" y="5412110"/>
                <a:ext cx="7286920" cy="7727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91FBE685-C522-4239-873D-A320055B3CB0}"/>
              </a:ext>
            </a:extLst>
          </p:cNvPr>
          <p:cNvGrpSpPr/>
          <p:nvPr/>
        </p:nvGrpSpPr>
        <p:grpSpPr>
          <a:xfrm>
            <a:off x="1112059" y="4594034"/>
            <a:ext cx="7286920" cy="960818"/>
            <a:chOff x="1112059" y="4594034"/>
            <a:chExt cx="7286920" cy="960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44B1691-C7F0-4482-95EE-E3FF26D2ADBD}"/>
                    </a:ext>
                  </a:extLst>
                </p:cNvPr>
                <p:cNvSpPr txBox="1"/>
                <p:nvPr/>
              </p:nvSpPr>
              <p:spPr>
                <a:xfrm>
                  <a:off x="1112059" y="4782140"/>
                  <a:ext cx="7286920" cy="7727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44B1691-C7F0-4482-95EE-E3FF26D2A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059" y="4782140"/>
                  <a:ext cx="7286920" cy="77271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BA2ADDE1-1D01-4B7D-B013-51D67FD745BF}"/>
                </a:ext>
              </a:extLst>
            </p:cNvPr>
            <p:cNvSpPr/>
            <p:nvPr/>
          </p:nvSpPr>
          <p:spPr bwMode="auto">
            <a:xfrm>
              <a:off x="3481330" y="4594034"/>
              <a:ext cx="253388" cy="41632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958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条件梯度法的复杂性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/>
              <p:nvPr/>
            </p:nvSpPr>
            <p:spPr>
              <a:xfrm>
                <a:off x="773935" y="1178908"/>
                <a:ext cx="693787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l-GR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光滑的性质，更新步和直径的定义，得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178908"/>
                <a:ext cx="6937871" cy="430887"/>
              </a:xfrm>
              <a:prstGeom prst="rect">
                <a:avLst/>
              </a:prstGeom>
              <a:blipFill>
                <a:blip r:embed="rId4"/>
                <a:stretch>
                  <a:fillRect l="-1142" t="-12676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F4D3C57-C410-45DA-90F5-D41A4B2A6911}"/>
                  </a:ext>
                </a:extLst>
              </p:cNvPr>
              <p:cNvSpPr txBox="1"/>
              <p:nvPr/>
            </p:nvSpPr>
            <p:spPr>
              <a:xfrm>
                <a:off x="304920" y="3224096"/>
                <a:ext cx="8652315" cy="77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F4D3C57-C410-45DA-90F5-D41A4B2A6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0" y="3224096"/>
                <a:ext cx="8652315" cy="772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284C29A-D314-4532-A871-926EDC6C55E0}"/>
                  </a:ext>
                </a:extLst>
              </p:cNvPr>
              <p:cNvSpPr txBox="1"/>
              <p:nvPr/>
            </p:nvSpPr>
            <p:spPr>
              <a:xfrm>
                <a:off x="907882" y="1535707"/>
                <a:ext cx="7286920" cy="77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284C29A-D314-4532-A871-926EDC6C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82" y="1535707"/>
                <a:ext cx="7286920" cy="772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1588C84A-0674-45E0-8C21-644592992058}"/>
              </a:ext>
            </a:extLst>
          </p:cNvPr>
          <p:cNvGrpSpPr/>
          <p:nvPr/>
        </p:nvGrpSpPr>
        <p:grpSpPr>
          <a:xfrm>
            <a:off x="789821" y="4098589"/>
            <a:ext cx="6107151" cy="896804"/>
            <a:chOff x="789821" y="4957904"/>
            <a:chExt cx="6107151" cy="896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B96F577-D614-4D03-9F06-8DB8155D65C8}"/>
                    </a:ext>
                  </a:extLst>
                </p:cNvPr>
                <p:cNvSpPr txBox="1"/>
                <p:nvPr/>
              </p:nvSpPr>
              <p:spPr>
                <a:xfrm>
                  <a:off x="789821" y="4957904"/>
                  <a:ext cx="470446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因为</a:t>
                  </a:r>
                  <a14:m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凸，由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rgbClr val="7030A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处的梯度不等式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，得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B96F577-D614-4D03-9F06-8DB8155D6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21" y="4957904"/>
                  <a:ext cx="4704468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686" t="-12676" b="-23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5B7637D-BE31-455F-9090-A1E648136211}"/>
                    </a:ext>
                  </a:extLst>
                </p:cNvPr>
                <p:cNvSpPr txBox="1"/>
                <p:nvPr/>
              </p:nvSpPr>
              <p:spPr>
                <a:xfrm>
                  <a:off x="1726195" y="5423821"/>
                  <a:ext cx="517077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5B7637D-BE31-455F-9090-A1E648136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195" y="5423821"/>
                  <a:ext cx="5170777" cy="430887"/>
                </a:xfrm>
                <a:prstGeom prst="rect">
                  <a:avLst/>
                </a:prstGeom>
                <a:blipFill>
                  <a:blip r:embed="rId12"/>
                  <a:stretch>
                    <a:fillRect b="-1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CE3DC97-73B0-498D-B59D-39219014ADDC}"/>
                  </a:ext>
                </a:extLst>
              </p:cNvPr>
              <p:cNvSpPr txBox="1"/>
              <p:nvPr/>
            </p:nvSpPr>
            <p:spPr>
              <a:xfrm>
                <a:off x="668473" y="5130667"/>
                <a:ext cx="6822998" cy="628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CE3DC97-73B0-498D-B59D-39219014A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73" y="5130667"/>
                <a:ext cx="6822998" cy="6283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0A7EDB8-D7CE-4FFD-8A76-A4864655CBAE}"/>
              </a:ext>
            </a:extLst>
          </p:cNvPr>
          <p:cNvGrpSpPr/>
          <p:nvPr/>
        </p:nvGrpSpPr>
        <p:grpSpPr>
          <a:xfrm>
            <a:off x="773935" y="2227483"/>
            <a:ext cx="7424364" cy="838092"/>
            <a:chOff x="773935" y="3648659"/>
            <a:chExt cx="7424364" cy="8380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E2608A4-7240-4371-B2F4-A4AB6C68A1DB}"/>
                    </a:ext>
                  </a:extLst>
                </p:cNvPr>
                <p:cNvSpPr txBox="1"/>
                <p:nvPr/>
              </p:nvSpPr>
              <p:spPr>
                <a:xfrm>
                  <a:off x="911379" y="3714039"/>
                  <a:ext cx="7286920" cy="7727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E2608A4-7240-4371-B2F4-A4AB6C68A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379" y="3714039"/>
                  <a:ext cx="7286920" cy="77271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4818A0C-5E9D-4814-8572-C19028BFABDF}"/>
                    </a:ext>
                  </a:extLst>
                </p:cNvPr>
                <p:cNvSpPr txBox="1"/>
                <p:nvPr/>
              </p:nvSpPr>
              <p:spPr>
                <a:xfrm>
                  <a:off x="773935" y="3648659"/>
                  <a:ext cx="259722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由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的最优性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，得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4818A0C-5E9D-4814-8572-C19028BFA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35" y="3648659"/>
                  <a:ext cx="2597226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3052" t="-12676" b="-23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3034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条件梯度法的复杂性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/>
              <p:nvPr/>
            </p:nvSpPr>
            <p:spPr>
              <a:xfrm>
                <a:off x="773934" y="1123824"/>
                <a:ext cx="76807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en-US" altLang="zh-CN" sz="22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l-GR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函数，迭代格式和直径的定义，得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123824"/>
                <a:ext cx="7680773" cy="430887"/>
              </a:xfrm>
              <a:prstGeom prst="rect">
                <a:avLst/>
              </a:prstGeom>
              <a:blipFill>
                <a:blip r:embed="rId4"/>
                <a:stretch>
                  <a:fillRect l="-1032" t="-12676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CE3DC97-73B0-498D-B59D-39219014ADDC}"/>
                  </a:ext>
                </a:extLst>
              </p:cNvPr>
              <p:cNvSpPr txBox="1"/>
              <p:nvPr/>
            </p:nvSpPr>
            <p:spPr>
              <a:xfrm>
                <a:off x="1167788" y="1473060"/>
                <a:ext cx="7286920" cy="628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(6.2)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CE3DC97-73B0-498D-B59D-39219014A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88" y="1473060"/>
                <a:ext cx="7286920" cy="628314"/>
              </a:xfrm>
              <a:prstGeom prst="rect">
                <a:avLst/>
              </a:prstGeom>
              <a:blipFill>
                <a:blip r:embed="rId5"/>
                <a:stretch>
                  <a:fillRect r="-335" b="-6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AF5E8A7-2AC5-4F93-9282-A22DFCA15F68}"/>
              </a:ext>
            </a:extLst>
          </p:cNvPr>
          <p:cNvSpPr txBox="1"/>
          <p:nvPr/>
        </p:nvSpPr>
        <p:spPr>
          <a:xfrm>
            <a:off x="829020" y="2008203"/>
            <a:ext cx="3742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(6.2)</a:t>
            </a:r>
            <a:r>
              <a:rPr lang="zh-CN" altLang="en-US" sz="2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2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归纳法</a:t>
            </a:r>
            <a:r>
              <a:rPr lang="zh-CN" altLang="en-US" sz="2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证明结论</a:t>
            </a: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2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9437D2B-6B21-4540-B898-D1A6E04B6BDF}"/>
                  </a:ext>
                </a:extLst>
              </p:cNvPr>
              <p:cNvSpPr txBox="1"/>
              <p:nvPr/>
            </p:nvSpPr>
            <p:spPr>
              <a:xfrm>
                <a:off x="804234" y="2782228"/>
                <a:ext cx="4153356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基本情况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9437D2B-6B21-4540-B898-D1A6E04B6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34" y="2782228"/>
                <a:ext cx="4153356" cy="572914"/>
              </a:xfrm>
              <a:prstGeom prst="rect">
                <a:avLst/>
              </a:prstGeom>
              <a:blipFill>
                <a:blip r:embed="rId6"/>
                <a:stretch>
                  <a:fillRect l="-1909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0EDF99-2D85-4525-9F8C-EE4B7F35BF0B}"/>
                  </a:ext>
                </a:extLst>
              </p:cNvPr>
              <p:cNvSpPr/>
              <p:nvPr/>
            </p:nvSpPr>
            <p:spPr>
              <a:xfrm>
                <a:off x="916416" y="3308460"/>
                <a:ext cx="6409800" cy="588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 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0EDF99-2D85-4525-9F8C-EE4B7F35B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16" y="3308460"/>
                <a:ext cx="6409800" cy="5880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9E1D6C0-B766-47FF-8A0F-6F8843613AF5}"/>
                  </a:ext>
                </a:extLst>
              </p:cNvPr>
              <p:cNvSpPr txBox="1"/>
              <p:nvPr/>
            </p:nvSpPr>
            <p:spPr>
              <a:xfrm>
                <a:off x="6691443" y="3367425"/>
                <a:ext cx="9805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9E1D6C0-B766-47FF-8A0F-6F884361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443" y="3367425"/>
                <a:ext cx="980501" cy="430887"/>
              </a:xfrm>
              <a:prstGeom prst="rect">
                <a:avLst/>
              </a:prstGeom>
              <a:blipFill>
                <a:blip r:embed="rId8"/>
                <a:stretch>
                  <a:fillRect l="-10559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1C6F7F1-D4D5-4D64-A7AD-66AF45E771D8}"/>
                  </a:ext>
                </a:extLst>
              </p:cNvPr>
              <p:cNvSpPr txBox="1"/>
              <p:nvPr/>
            </p:nvSpPr>
            <p:spPr>
              <a:xfrm>
                <a:off x="834897" y="4719045"/>
                <a:ext cx="78574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归纳步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：假设结论对所有</a:t>
                </a:r>
                <a:r>
                  <a:rPr lang="zh-CN" altLang="en-US" sz="22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不超过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2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的非负整数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1C6F7F1-D4D5-4D64-A7AD-66AF45E77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97" y="4719045"/>
                <a:ext cx="7857412" cy="430887"/>
              </a:xfrm>
              <a:prstGeom prst="rect">
                <a:avLst/>
              </a:prstGeom>
              <a:blipFill>
                <a:blip r:embed="rId9"/>
                <a:stretch>
                  <a:fillRect l="-1009" t="-14085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685E8FE-A801-48F1-8838-B0915B71BD4A}"/>
                  </a:ext>
                </a:extLst>
              </p:cNvPr>
              <p:cNvSpPr/>
              <p:nvPr/>
            </p:nvSpPr>
            <p:spPr>
              <a:xfrm>
                <a:off x="1952713" y="5199607"/>
                <a:ext cx="368485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下面证明结论对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也成立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685E8FE-A801-48F1-8838-B0915B71B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713" y="5199607"/>
                <a:ext cx="3684855" cy="430887"/>
              </a:xfrm>
              <a:prstGeom prst="rect">
                <a:avLst/>
              </a:prstGeom>
              <a:blipFill>
                <a:blip r:embed="rId10"/>
                <a:stretch>
                  <a:fillRect l="-2149" t="-14085" r="-1488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640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" grpId="0"/>
      <p:bldP spid="24" grpId="0"/>
      <p:bldP spid="2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条件梯度法的复杂性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/>
              <p:nvPr/>
            </p:nvSpPr>
            <p:spPr>
              <a:xfrm>
                <a:off x="884105" y="1123824"/>
                <a:ext cx="7286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en-US" altLang="zh-CN" sz="22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l-GR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光滑凸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函数，迭代格式和直径得定义，得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05" y="1123824"/>
                <a:ext cx="7286920" cy="430887"/>
              </a:xfrm>
              <a:prstGeom prst="rect">
                <a:avLst/>
              </a:prstGeom>
              <a:blipFill>
                <a:blip r:embed="rId4"/>
                <a:stretch>
                  <a:fillRect l="-1088" t="-12676" r="-251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CE3DC97-73B0-498D-B59D-39219014ADDC}"/>
                  </a:ext>
                </a:extLst>
              </p:cNvPr>
              <p:cNvSpPr txBox="1"/>
              <p:nvPr/>
            </p:nvSpPr>
            <p:spPr>
              <a:xfrm>
                <a:off x="1277958" y="1451026"/>
                <a:ext cx="7286920" cy="628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(6.2)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CE3DC97-73B0-498D-B59D-39219014A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58" y="1451026"/>
                <a:ext cx="7286920" cy="628314"/>
              </a:xfrm>
              <a:prstGeom prst="rect">
                <a:avLst/>
              </a:prstGeom>
              <a:blipFill>
                <a:blip r:embed="rId5"/>
                <a:stretch>
                  <a:fillRect r="-335" b="-7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1C6F7F1-D4D5-4D64-A7AD-66AF45E771D8}"/>
                  </a:ext>
                </a:extLst>
              </p:cNvPr>
              <p:cNvSpPr txBox="1"/>
              <p:nvPr/>
            </p:nvSpPr>
            <p:spPr>
              <a:xfrm>
                <a:off x="923033" y="2086011"/>
                <a:ext cx="78574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归纳步：假设结论对所有不超过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的非负整数成立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下面证明结论对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也成立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1C6F7F1-D4D5-4D64-A7AD-66AF45E77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33" y="2086011"/>
                <a:ext cx="7857412" cy="769441"/>
              </a:xfrm>
              <a:prstGeom prst="rect">
                <a:avLst/>
              </a:prstGeom>
              <a:blipFill>
                <a:blip r:embed="rId6"/>
                <a:stretch>
                  <a:fillRect l="-1009" t="-793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2B18D0-0682-4A4A-95E8-90707DD5A449}"/>
                  </a:ext>
                </a:extLst>
              </p:cNvPr>
              <p:cNvSpPr txBox="1"/>
              <p:nvPr/>
            </p:nvSpPr>
            <p:spPr>
              <a:xfrm>
                <a:off x="840405" y="3123020"/>
                <a:ext cx="7286920" cy="615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box>
                          <m:box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den>
                            </m:f>
                          </m:e>
                        </m:box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2B18D0-0682-4A4A-95E8-90707DD5A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05" y="3123020"/>
                <a:ext cx="7286920" cy="615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217ECE-799A-4F8B-A610-078B7002BC28}"/>
                  </a:ext>
                </a:extLst>
              </p:cNvPr>
              <p:cNvSpPr txBox="1"/>
              <p:nvPr/>
            </p:nvSpPr>
            <p:spPr>
              <a:xfrm>
                <a:off x="2694883" y="3851959"/>
                <a:ext cx="4708452" cy="83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box>
                            <m:box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f>
                        <m:fPr>
                          <m:ctrlP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l-GR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</m:den>
                      </m:f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217ECE-799A-4F8B-A610-078B7002B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3" y="3851959"/>
                <a:ext cx="4708452" cy="831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8019A90-A1B3-4BCB-99D5-47CD63FE4B9D}"/>
                  </a:ext>
                </a:extLst>
              </p:cNvPr>
              <p:cNvSpPr txBox="1"/>
              <p:nvPr/>
            </p:nvSpPr>
            <p:spPr>
              <a:xfrm>
                <a:off x="2727934" y="4751346"/>
                <a:ext cx="2824567" cy="73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8019A90-A1B3-4BCB-99D5-47CD63FE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34" y="4751346"/>
                <a:ext cx="2824567" cy="7340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39288C-A145-45BA-BF37-4EEF62B46A86}"/>
                  </a:ext>
                </a:extLst>
              </p:cNvPr>
              <p:cNvSpPr txBox="1"/>
              <p:nvPr/>
            </p:nvSpPr>
            <p:spPr>
              <a:xfrm>
                <a:off x="2727933" y="5553014"/>
                <a:ext cx="2824567" cy="73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39288C-A145-45BA-BF37-4EEF62B46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33" y="5553014"/>
                <a:ext cx="2824567" cy="7340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4BFDE7C-32BD-4358-A36C-5EBDE9D07E9A}"/>
                  </a:ext>
                </a:extLst>
              </p:cNvPr>
              <p:cNvSpPr/>
              <p:nvPr/>
            </p:nvSpPr>
            <p:spPr>
              <a:xfrm>
                <a:off x="5287787" y="5500271"/>
                <a:ext cx="1214884" cy="777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4BFDE7C-32BD-4358-A36C-5EBDE9D07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87" y="5500271"/>
                <a:ext cx="1214884" cy="777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419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矩阵的奇异值分解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/>
              <p:nvPr/>
            </p:nvSpPr>
            <p:spPr>
              <a:xfrm>
                <a:off x="773935" y="1156873"/>
                <a:ext cx="7286920" cy="1803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rank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奇异值分解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(singular value decomposition, SVD)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                              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(SVD)</a:t>
                </a:r>
              </a:p>
              <a:p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iag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≥⋯≥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0 .</a:t>
                </a:r>
                <a:endParaRPr lang="zh-CN" alt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156873"/>
                <a:ext cx="7286920" cy="1803699"/>
              </a:xfrm>
              <a:prstGeom prst="rect">
                <a:avLst/>
              </a:prstGeom>
              <a:blipFill>
                <a:blip r:embed="rId4"/>
                <a:stretch>
                  <a:fillRect l="-1088" t="-3378" r="-1088" b="-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3BC1146-F687-4BD2-AA72-D3FD10B6221C}"/>
                  </a:ext>
                </a:extLst>
              </p:cNvPr>
              <p:cNvSpPr/>
              <p:nvPr/>
            </p:nvSpPr>
            <p:spPr>
              <a:xfrm>
                <a:off x="818002" y="3121639"/>
                <a:ext cx="5159220" cy="155157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左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奇异向量：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右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奇异向量：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奇异值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3BC1146-F687-4BD2-AA72-D3FD10B62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2" y="3121639"/>
                <a:ext cx="5159220" cy="1551579"/>
              </a:xfrm>
              <a:prstGeom prst="rect">
                <a:avLst/>
              </a:prstGeom>
              <a:blipFill>
                <a:blip r:embed="rId5"/>
                <a:stretch>
                  <a:fillRect l="-1299" b="-6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6FF27E-B9DC-42F1-9136-6453DFA870B5}"/>
                  </a:ext>
                </a:extLst>
              </p:cNvPr>
              <p:cNvSpPr txBox="1"/>
              <p:nvPr/>
            </p:nvSpPr>
            <p:spPr>
              <a:xfrm>
                <a:off x="806986" y="4837552"/>
                <a:ext cx="7151322" cy="76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核范数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(nuclear norm, </a:t>
                </a:r>
                <a:r>
                  <a:rPr lang="nl-NL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Schatten  1 -norm or trace norm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6FF27E-B9DC-42F1-9136-6453DFA87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86" y="4837552"/>
                <a:ext cx="7151322" cy="769634"/>
              </a:xfrm>
              <a:prstGeom prst="rect">
                <a:avLst/>
              </a:prstGeom>
              <a:blipFill>
                <a:blip r:embed="rId6"/>
                <a:stretch>
                  <a:fillRect l="-85" t="-26984" b="-10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09853F1B-DA99-4358-9339-2FA760842617}"/>
              </a:ext>
            </a:extLst>
          </p:cNvPr>
          <p:cNvGrpSpPr/>
          <p:nvPr/>
        </p:nvGrpSpPr>
        <p:grpSpPr>
          <a:xfrm>
            <a:off x="844805" y="5701127"/>
            <a:ext cx="7039778" cy="606769"/>
            <a:chOff x="1156770" y="4748039"/>
            <a:chExt cx="7039778" cy="60676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6AA5AD3-3EE0-4866-B19A-18DD2CC893E2}"/>
                </a:ext>
              </a:extLst>
            </p:cNvPr>
            <p:cNvSpPr txBox="1"/>
            <p:nvPr/>
          </p:nvSpPr>
          <p:spPr>
            <a:xfrm>
              <a:off x="5977222" y="4860092"/>
              <a:ext cx="2219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矩阵的秩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分解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02B53B9-36D1-4D1B-9CC0-82887DBA0947}"/>
                    </a:ext>
                  </a:extLst>
                </p:cNvPr>
                <p:cNvSpPr/>
                <p:nvPr/>
              </p:nvSpPr>
              <p:spPr>
                <a:xfrm>
                  <a:off x="1156770" y="4748039"/>
                  <a:ext cx="5376232" cy="6067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奇异值分解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02B53B9-36D1-4D1B-9CC0-82887DBA09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770" y="4748039"/>
                  <a:ext cx="5376232" cy="606769"/>
                </a:xfrm>
                <a:prstGeom prst="rect">
                  <a:avLst/>
                </a:prstGeom>
                <a:blipFill>
                  <a:blip r:embed="rId7"/>
                  <a:stretch>
                    <a:fillRect b="-17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14169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奇异值分解与特征值分解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/>
              <p:nvPr/>
            </p:nvSpPr>
            <p:spPr>
              <a:xfrm>
                <a:off x="773935" y="1002635"/>
                <a:ext cx="728692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rank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奇异值分解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(singular value decomposition, SVD)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                              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(SVD)</a:t>
                </a:r>
              </a:p>
              <a:p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≥⋯≥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0 .</a:t>
                </a:r>
                <a:endParaRPr lang="zh-CN" alt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002635"/>
                <a:ext cx="7286920" cy="1785104"/>
              </a:xfrm>
              <a:prstGeom prst="rect">
                <a:avLst/>
              </a:prstGeom>
              <a:blipFill>
                <a:blip r:embed="rId4"/>
                <a:stretch>
                  <a:fillRect l="-1088" t="-3072" r="-1088" b="-6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1F2C20-89D9-43A7-A718-6B66F3CD8DA6}"/>
                  </a:ext>
                </a:extLst>
              </p:cNvPr>
              <p:cNvSpPr txBox="1"/>
              <p:nvPr/>
            </p:nvSpPr>
            <p:spPr>
              <a:xfrm>
                <a:off x="751901" y="2763495"/>
                <a:ext cx="7286920" cy="1391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:endParaRPr lang="en-US" altLang="zh-CN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[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l-GR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̅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是正交矩阵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1F2C20-89D9-43A7-A718-6B66F3CD8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01" y="2763495"/>
                <a:ext cx="7286920" cy="1391343"/>
              </a:xfrm>
              <a:prstGeom prst="rect">
                <a:avLst/>
              </a:prstGeom>
              <a:blipFill>
                <a:blip r:embed="rId5"/>
                <a:stretch>
                  <a:fillRect l="-1087" t="-3930" b="-6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D78EBB-1B93-4424-BF05-907470BDA4A9}"/>
                  </a:ext>
                </a:extLst>
              </p:cNvPr>
              <p:cNvSpPr txBox="1"/>
              <p:nvPr/>
            </p:nvSpPr>
            <p:spPr>
              <a:xfrm>
                <a:off x="740884" y="4169963"/>
                <a:ext cx="72869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的正特征值的算术平方根是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的奇异值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与之对应的特征向量是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右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奇异向量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D78EBB-1B93-4424-BF05-907470BDA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84" y="4169963"/>
                <a:ext cx="7286920" cy="769441"/>
              </a:xfrm>
              <a:prstGeom prst="rect">
                <a:avLst/>
              </a:prstGeom>
              <a:blipFill>
                <a:blip r:embed="rId6"/>
                <a:stretch>
                  <a:fillRect l="-921" t="-793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A88AC3-211B-47E7-9064-FDABA06F06A0}"/>
                  </a:ext>
                </a:extLst>
              </p:cNvPr>
              <p:cNvSpPr txBox="1"/>
              <p:nvPr/>
            </p:nvSpPr>
            <p:spPr>
              <a:xfrm>
                <a:off x="761083" y="4998596"/>
                <a:ext cx="72869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的正特征值的算术平方根是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的奇异值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与之对应的特征向量是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左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奇异向量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A88AC3-211B-47E7-9064-FDABA06F0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83" y="4998596"/>
                <a:ext cx="7286920" cy="769441"/>
              </a:xfrm>
              <a:prstGeom prst="rect">
                <a:avLst/>
              </a:prstGeom>
              <a:blipFill>
                <a:blip r:embed="rId7"/>
                <a:stretch>
                  <a:fillRect l="-921" t="-7937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13032B8-75E3-4ADC-97EB-33D47F19A9B6}"/>
                  </a:ext>
                </a:extLst>
              </p:cNvPr>
              <p:cNvSpPr txBox="1"/>
              <p:nvPr/>
            </p:nvSpPr>
            <p:spPr>
              <a:xfrm>
                <a:off x="751900" y="5731057"/>
                <a:ext cx="7808205" cy="63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可逆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范数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条件数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cond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max</m:t>
                            </m:r>
                          </m:sub>
                        </m:s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13032B8-75E3-4ADC-97EB-33D47F19A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00" y="5731057"/>
                <a:ext cx="7808205" cy="631648"/>
              </a:xfrm>
              <a:prstGeom prst="rect">
                <a:avLst/>
              </a:prstGeom>
              <a:blipFill>
                <a:blip r:embed="rId8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9596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矩阵的低秩逼近与凸松驰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6F938B-438B-4BA9-812B-87DD2DA1F8AF}"/>
                  </a:ext>
                </a:extLst>
              </p:cNvPr>
              <p:cNvSpPr txBox="1"/>
              <p:nvPr/>
            </p:nvSpPr>
            <p:spPr>
              <a:xfrm>
                <a:off x="804022" y="1917763"/>
                <a:ext cx="3128998" cy="715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inimize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rank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6F938B-438B-4BA9-812B-87DD2DA1F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2" y="1917763"/>
                <a:ext cx="3128998" cy="715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3497B75-DBB8-4C87-A87B-143ACB17AEBF}"/>
              </a:ext>
            </a:extLst>
          </p:cNvPr>
          <p:cNvGrpSpPr/>
          <p:nvPr/>
        </p:nvGrpSpPr>
        <p:grpSpPr>
          <a:xfrm>
            <a:off x="736757" y="1252157"/>
            <a:ext cx="7336829" cy="472505"/>
            <a:chOff x="736757" y="1252157"/>
            <a:chExt cx="7336829" cy="47250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803609-20CC-47F4-9EBC-4735B8483259}"/>
                </a:ext>
              </a:extLst>
            </p:cNvPr>
            <p:cNvSpPr txBox="1"/>
            <p:nvPr/>
          </p:nvSpPr>
          <p:spPr>
            <a:xfrm>
              <a:off x="736757" y="1252157"/>
              <a:ext cx="289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矩阵的低秩近似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6F9AEFA-118D-497C-8B44-EF54C8B55EB3}"/>
                    </a:ext>
                  </a:extLst>
                </p:cNvPr>
                <p:cNvSpPr/>
                <p:nvPr/>
              </p:nvSpPr>
              <p:spPr>
                <a:xfrm>
                  <a:off x="3142477" y="1262997"/>
                  <a:ext cx="493110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已知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6F9AEFA-118D-497C-8B44-EF54C8B55E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477" y="1262997"/>
                  <a:ext cx="493110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854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F845FB1-8987-410D-B4BB-55D9A7A01724}"/>
                  </a:ext>
                </a:extLst>
              </p:cNvPr>
              <p:cNvSpPr txBox="1"/>
              <p:nvPr/>
            </p:nvSpPr>
            <p:spPr>
              <a:xfrm>
                <a:off x="727650" y="5605843"/>
                <a:ext cx="4203036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F845FB1-8987-410D-B4BB-55D9A7A01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5605843"/>
                <a:ext cx="4203036" cy="493405"/>
              </a:xfrm>
              <a:prstGeom prst="rect">
                <a:avLst/>
              </a:prstGeom>
              <a:blipFill>
                <a:blip r:embed="rId6"/>
                <a:stretch>
                  <a:fillRect l="-2174" t="-13580" b="-1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C21107D-5918-400F-B613-0CABF0D8168D}"/>
                  </a:ext>
                </a:extLst>
              </p:cNvPr>
              <p:cNvSpPr txBox="1"/>
              <p:nvPr/>
            </p:nvSpPr>
            <p:spPr>
              <a:xfrm>
                <a:off x="727650" y="4827584"/>
                <a:ext cx="4538858" cy="50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结论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C21107D-5918-400F-B613-0CABF0D81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4827584"/>
                <a:ext cx="4538858" cy="500715"/>
              </a:xfrm>
              <a:prstGeom prst="rect">
                <a:avLst/>
              </a:prstGeom>
              <a:blipFill>
                <a:blip r:embed="rId7"/>
                <a:stretch>
                  <a:fillRect l="-2013" t="-118293" b="-175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7F098A6-97DE-4676-829E-073925100CEA}"/>
                  </a:ext>
                </a:extLst>
              </p:cNvPr>
              <p:cNvSpPr txBox="1"/>
              <p:nvPr/>
            </p:nvSpPr>
            <p:spPr>
              <a:xfrm>
                <a:off x="773935" y="3087595"/>
                <a:ext cx="465082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记核范数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单位球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7F098A6-97DE-4676-829E-073925100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3087595"/>
                <a:ext cx="4650825" cy="738664"/>
              </a:xfrm>
              <a:prstGeom prst="rect">
                <a:avLst/>
              </a:prstGeom>
              <a:blipFill>
                <a:blip r:embed="rId8"/>
                <a:stretch>
                  <a:fillRect l="-4063" t="-14754" b="-5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07EA716-4EE1-4757-B2C6-5474AC84CBEB}"/>
                  </a:ext>
                </a:extLst>
              </p:cNvPr>
              <p:cNvSpPr txBox="1"/>
              <p:nvPr/>
            </p:nvSpPr>
            <p:spPr>
              <a:xfrm>
                <a:off x="5117961" y="4438860"/>
                <a:ext cx="3772651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求根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,0}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07EA716-4EE1-4757-B2C6-5474AC84C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61" y="4438860"/>
                <a:ext cx="3772651" cy="831253"/>
              </a:xfrm>
              <a:prstGeom prst="rect">
                <a:avLst/>
              </a:prstGeom>
              <a:blipFill>
                <a:blip r:embed="rId9"/>
                <a:stretch>
                  <a:fillRect l="-12621" t="-27737" b="-10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7A662C7-9CAD-4527-9867-D717A7FBD413}"/>
                  </a:ext>
                </a:extLst>
              </p:cNvPr>
              <p:cNvSpPr/>
              <p:nvPr/>
            </p:nvSpPr>
            <p:spPr>
              <a:xfrm>
                <a:off x="5181183" y="5522682"/>
                <a:ext cx="3203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,0}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7A662C7-9CAD-4527-9867-D717A7FBD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83" y="5522682"/>
                <a:ext cx="3203185" cy="461665"/>
              </a:xfrm>
              <a:prstGeom prst="rect">
                <a:avLst/>
              </a:prstGeom>
              <a:blipFill>
                <a:blip r:embed="rId10"/>
                <a:stretch>
                  <a:fillRect l="-304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381442-3D9C-4DCB-AD52-FB1B04509B4D}"/>
                  </a:ext>
                </a:extLst>
              </p:cNvPr>
              <p:cNvSpPr txBox="1"/>
              <p:nvPr/>
            </p:nvSpPr>
            <p:spPr>
              <a:xfrm>
                <a:off x="430032" y="4045825"/>
                <a:ext cx="2481353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381442-3D9C-4DCB-AD52-FB1B04509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2" y="4045825"/>
                <a:ext cx="2481353" cy="6560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A601578-7BC2-467C-AF63-60C950227552}"/>
              </a:ext>
            </a:extLst>
          </p:cNvPr>
          <p:cNvGrpSpPr/>
          <p:nvPr/>
        </p:nvGrpSpPr>
        <p:grpSpPr>
          <a:xfrm>
            <a:off x="4043635" y="1889763"/>
            <a:ext cx="4280390" cy="1402420"/>
            <a:chOff x="4043635" y="1889763"/>
            <a:chExt cx="4280390" cy="1402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3A4ED16-3207-4578-89E6-E7BF6A5B17E9}"/>
                    </a:ext>
                  </a:extLst>
                </p:cNvPr>
                <p:cNvSpPr txBox="1"/>
                <p:nvPr/>
              </p:nvSpPr>
              <p:spPr>
                <a:xfrm>
                  <a:off x="5408523" y="2830518"/>
                  <a:ext cx="28946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是参数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3A4ED16-3207-4578-89E6-E7BF6A5B1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8523" y="2830518"/>
                  <a:ext cx="2894685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3158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DDD5595-1D60-436E-9C55-C999B98E3BB8}"/>
                </a:ext>
              </a:extLst>
            </p:cNvPr>
            <p:cNvGrpSpPr/>
            <p:nvPr/>
          </p:nvGrpSpPr>
          <p:grpSpPr>
            <a:xfrm>
              <a:off x="4043635" y="1889763"/>
              <a:ext cx="4280390" cy="792348"/>
              <a:chOff x="3922004" y="1518725"/>
              <a:chExt cx="4280390" cy="792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A1193E7-C8DE-4265-959F-13B74341E9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85698" y="1544068"/>
                    <a:ext cx="2916696" cy="7670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inimize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subject</m:t>
                                </m:r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A1193E7-C8DE-4265-959F-13B74341E9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5698" y="1544068"/>
                    <a:ext cx="2916696" cy="76700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0F714E3-0840-4BB9-952A-D43DC1E4D39B}"/>
                  </a:ext>
                </a:extLst>
              </p:cNvPr>
              <p:cNvCxnSpPr/>
              <p:nvPr/>
            </p:nvCxnSpPr>
            <p:spPr bwMode="auto">
              <a:xfrm>
                <a:off x="3922004" y="2009974"/>
                <a:ext cx="122287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5977F7A-88F6-4A15-992E-61DC4C27F7F5}"/>
                  </a:ext>
                </a:extLst>
              </p:cNvPr>
              <p:cNvSpPr txBox="1"/>
              <p:nvPr/>
            </p:nvSpPr>
            <p:spPr>
              <a:xfrm>
                <a:off x="4010139" y="1518725"/>
                <a:ext cx="1134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凸松驰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589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20" grpId="0"/>
      <p:bldP spid="24" grpId="0"/>
      <p:bldP spid="2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27047</TotalTime>
  <Words>1455</Words>
  <Application>Microsoft Office PowerPoint</Application>
  <PresentationFormat>全屏显示(4:3)</PresentationFormat>
  <Paragraphs>156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3620</cp:revision>
  <cp:lastPrinted>2023-09-25T09:58:01Z</cp:lastPrinted>
  <dcterms:created xsi:type="dcterms:W3CDTF">1997-11-08T17:22:06Z</dcterms:created>
  <dcterms:modified xsi:type="dcterms:W3CDTF">2023-09-26T04:04:20Z</dcterms:modified>
</cp:coreProperties>
</file>