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20"/>
  </p:notesMasterIdLst>
  <p:handoutMasterIdLst>
    <p:handoutMasterId r:id="rId21"/>
  </p:handoutMasterIdLst>
  <p:sldIdLst>
    <p:sldId id="695" r:id="rId2"/>
    <p:sldId id="675" r:id="rId3"/>
    <p:sldId id="676" r:id="rId4"/>
    <p:sldId id="677" r:id="rId5"/>
    <p:sldId id="679" r:id="rId6"/>
    <p:sldId id="680" r:id="rId7"/>
    <p:sldId id="684" r:id="rId8"/>
    <p:sldId id="683" r:id="rId9"/>
    <p:sldId id="692" r:id="rId10"/>
    <p:sldId id="685" r:id="rId11"/>
    <p:sldId id="686" r:id="rId12"/>
    <p:sldId id="687" r:id="rId13"/>
    <p:sldId id="682" r:id="rId14"/>
    <p:sldId id="688" r:id="rId15"/>
    <p:sldId id="689" r:id="rId16"/>
    <p:sldId id="690" r:id="rId17"/>
    <p:sldId id="693" r:id="rId18"/>
    <p:sldId id="694" r:id="rId19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8080"/>
    <a:srgbClr val="000000"/>
    <a:srgbClr val="CC0000"/>
    <a:srgbClr val="FFCCFF"/>
    <a:srgbClr val="FFFF99"/>
    <a:srgbClr val="33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848" autoAdjust="0"/>
    <p:restoredTop sz="94711" autoAdjust="0"/>
  </p:normalViewPr>
  <p:slideViewPr>
    <p:cSldViewPr snapToGrid="0">
      <p:cViewPr varScale="1">
        <p:scale>
          <a:sx n="58" d="100"/>
          <a:sy n="58" d="100"/>
        </p:scale>
        <p:origin x="1856" y="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16" y="-9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7D1D5005-FA64-4B68-8718-C69E96C4B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081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97" y="4716867"/>
            <a:ext cx="4982885" cy="446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DB9E98CC-3F06-4AE5-9B38-CBF5B5B55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741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673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2884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4494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已知步长，也就是已知多项式，如果能把</a:t>
            </a:r>
            <a:r>
              <a:rPr lang="en-US" altLang="zh-CN" dirty="0"/>
              <a:t>A</a:t>
            </a:r>
            <a:r>
              <a:rPr lang="zh-CN" altLang="en-US" dirty="0"/>
              <a:t>的所有特征值都计算出来，可以直接找到这里的最大值</a:t>
            </a:r>
            <a:r>
              <a:rPr lang="en-US" altLang="zh-CN" dirty="0"/>
              <a:t>(</a:t>
            </a:r>
            <a:r>
              <a:rPr lang="zh-CN" altLang="en-US" dirty="0"/>
              <a:t>对应最优步长！</a:t>
            </a:r>
            <a:r>
              <a:rPr lang="en-US" altLang="zh-CN" dirty="0"/>
              <a:t>)</a:t>
            </a:r>
            <a:r>
              <a:rPr lang="zh-CN" altLang="en-US" dirty="0"/>
              <a:t>。但是代价太大。这里采用了估计上界的方法。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102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对于常数步长，对应的多项式很简单。可以得到定理中给出的误差收敛因子的上界</a:t>
            </a:r>
            <a:r>
              <a:rPr lang="en-US" altLang="zh-CN" dirty="0"/>
              <a:t>1-1/kappa</a:t>
            </a:r>
            <a:r>
              <a:rPr lang="zh-CN" altLang="en-US" dirty="0"/>
              <a:t>；有没可能选取不同的步长，因而得到不同的多项式，对应的上界会更小！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6456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这幅图表明找的这个下界很保守；从而找到的上界也很保守，就是与真值相比，确定的上界更大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807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消去系数</a:t>
            </a:r>
            <a:r>
              <a:rPr lang="en-US" altLang="zh-CN" dirty="0" err="1"/>
              <a:t>gamma_t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1258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AD7D-0C96-481A-B2FF-C2A4F0F631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2FBEF-62E4-4215-8DDE-F1A21BD90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4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E9AD06-A5D8-4920-A8A1-E4FE10CD1C56}" type="datetimeFigureOut">
              <a:rPr lang="zh-CN" altLang="en-US"/>
              <a:pPr>
                <a:defRPr/>
              </a:pPr>
              <a:t>2023/9/28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EE14A5-72EC-40B3-9961-5EB8EB821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323850" y="6515100"/>
            <a:ext cx="26638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加速梯度法：探索加速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LHY-SMS-BUAA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4699000" y="6510338"/>
            <a:ext cx="2033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最优化方法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6.png"/><Relationship Id="rId7" Type="http://schemas.openxmlformats.org/officeDocument/2006/relationships/image" Target="../media/image6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5.png"/><Relationship Id="rId4" Type="http://schemas.openxmlformats.org/officeDocument/2006/relationships/image" Target="../media/image57.png"/><Relationship Id="rId9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81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8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7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2.png"/><Relationship Id="rId12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1.png"/><Relationship Id="rId7" Type="http://schemas.openxmlformats.org/officeDocument/2006/relationships/image" Target="../media/image6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0" Type="http://schemas.openxmlformats.org/officeDocument/2006/relationships/image" Target="../media/image45.png"/><Relationship Id="rId4" Type="http://schemas.openxmlformats.org/officeDocument/2006/relationships/image" Target="../media/image42.png"/><Relationship Id="rId9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6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10" Type="http://schemas.openxmlformats.org/officeDocument/2006/relationships/image" Target="../media/image76.png"/><Relationship Id="rId4" Type="http://schemas.openxmlformats.org/officeDocument/2006/relationships/image" Target="../media/image50.png"/><Relationship Id="rId9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6D76C3-DF16-4503-B182-B88FFF08BCE5}"/>
              </a:ext>
            </a:extLst>
          </p:cNvPr>
          <p:cNvSpPr txBox="1"/>
          <p:nvPr/>
        </p:nvSpPr>
        <p:spPr>
          <a:xfrm>
            <a:off x="1136924" y="1588991"/>
            <a:ext cx="5594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核心主题：</a:t>
            </a:r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加速</a:t>
            </a:r>
            <a:r>
              <a:rPr lang="en-US" altLang="zh-CN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r>
              <a:rPr lang="en-US" altLang="zh-CN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先考虑理想情况：极小化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强凸二次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182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EE8871E-EE88-4AC0-8A7F-9E99DCF5C8FA}"/>
              </a:ext>
            </a:extLst>
          </p:cNvPr>
          <p:cNvSpPr txBox="1"/>
          <p:nvPr/>
        </p:nvSpPr>
        <p:spPr>
          <a:xfrm>
            <a:off x="275422" y="525876"/>
            <a:ext cx="8405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重伸缩</a:t>
            </a:r>
            <a:r>
              <a:rPr lang="en-US" altLang="zh-CN" sz="36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Chebyshev</a:t>
            </a:r>
            <a:r>
              <a:rPr lang="zh-CN" altLang="en-US" sz="36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多项式与朴素多项式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754B6E2-14FF-4C16-AE30-7807352D39A5}"/>
              </a:ext>
            </a:extLst>
          </p:cNvPr>
          <p:cNvGrpSpPr/>
          <p:nvPr/>
        </p:nvGrpSpPr>
        <p:grpSpPr>
          <a:xfrm>
            <a:off x="791818" y="2663180"/>
            <a:ext cx="6449963" cy="3398717"/>
            <a:chOff x="791818" y="2663180"/>
            <a:chExt cx="6449963" cy="339871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767C1C5-11C0-43C7-BFF6-604E113BC6B8}"/>
                </a:ext>
              </a:extLst>
            </p:cNvPr>
            <p:cNvGrpSpPr/>
            <p:nvPr/>
          </p:nvGrpSpPr>
          <p:grpSpPr>
            <a:xfrm>
              <a:off x="791818" y="2663180"/>
              <a:ext cx="6449963" cy="3398717"/>
              <a:chOff x="622866" y="1223274"/>
              <a:chExt cx="7721997" cy="4488985"/>
            </a:xfrm>
          </p:grpSpPr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A8C84F86-2339-46C7-BB1A-86632489A7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2866" y="1223274"/>
                <a:ext cx="7721997" cy="4464279"/>
              </a:xfrm>
              <a:prstGeom prst="rect">
                <a:avLst/>
              </a:prstGeom>
            </p:spPr>
          </p:pic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8A76DB9B-DE58-41D2-BA22-64BF5B7AD978}"/>
                  </a:ext>
                </a:extLst>
              </p:cNvPr>
              <p:cNvGrpSpPr/>
              <p:nvPr/>
            </p:nvGrpSpPr>
            <p:grpSpPr>
              <a:xfrm>
                <a:off x="1703501" y="1476260"/>
                <a:ext cx="726625" cy="4235999"/>
                <a:chOff x="1703501" y="1476260"/>
                <a:chExt cx="726625" cy="4235999"/>
              </a:xfrm>
            </p:grpSpPr>
            <p:cxnSp>
              <p:nvCxnSpPr>
                <p:cNvPr id="4" name="直接连接符 3">
                  <a:extLst>
                    <a:ext uri="{FF2B5EF4-FFF2-40B4-BE49-F238E27FC236}">
                      <a16:creationId xmlns:a16="http://schemas.microsoft.com/office/drawing/2014/main" id="{9218A299-C81E-4FE6-B498-EF241BBE0B2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2066813" y="1476260"/>
                  <a:ext cx="0" cy="391326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文本框 4">
                      <a:extLst>
                        <a:ext uri="{FF2B5EF4-FFF2-40B4-BE49-F238E27FC236}">
                          <a16:creationId xmlns:a16="http://schemas.microsoft.com/office/drawing/2014/main" id="{D8442D13-A5D5-4D2B-AEFD-B063076C3D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03501" y="5386078"/>
                      <a:ext cx="726625" cy="32618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文本框 4">
                      <a:extLst>
                        <a:ext uri="{FF2B5EF4-FFF2-40B4-BE49-F238E27FC236}">
                          <a16:creationId xmlns:a16="http://schemas.microsoft.com/office/drawing/2014/main" id="{D8442D13-A5D5-4D2B-AEFD-B063076C3D2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3501" y="5386078"/>
                      <a:ext cx="726625" cy="32618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3000" r="-39000" b="-6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DC3A05A-C105-4C6C-939B-DB2A288B94C3}"/>
                </a:ext>
              </a:extLst>
            </p:cNvPr>
            <p:cNvSpPr/>
            <p:nvPr/>
          </p:nvSpPr>
          <p:spPr>
            <a:xfrm>
              <a:off x="2101836" y="4757823"/>
              <a:ext cx="97192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rgbClr val="C00000"/>
                  </a:solidFill>
                </a:rPr>
                <a:t>0.3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6F2C4B5-EC4D-47BF-BFB0-3C18E01D55C1}"/>
                  </a:ext>
                </a:extLst>
              </p:cNvPr>
              <p:cNvSpPr txBox="1"/>
              <p:nvPr/>
            </p:nvSpPr>
            <p:spPr>
              <a:xfrm>
                <a:off x="4390223" y="5300786"/>
                <a:ext cx="158642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&lt;0.1</m:t>
                      </m:r>
                    </m:oMath>
                  </m:oMathPara>
                </a14:m>
                <a:endParaRPr lang="en-US" altLang="zh-CN" sz="2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6F2C4B5-EC4D-47BF-BFB0-3C18E01D5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223" y="5300786"/>
                <a:ext cx="1586428" cy="430887"/>
              </a:xfrm>
              <a:prstGeom prst="rect">
                <a:avLst/>
              </a:prstGeom>
              <a:blipFill>
                <a:blip r:embed="rId4"/>
                <a:stretch>
                  <a:fillRect l="-385" b="-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FED62D7-B088-4BF9-82C9-D7C16C6BD5D9}"/>
                  </a:ext>
                </a:extLst>
              </p:cNvPr>
              <p:cNvSpPr/>
              <p:nvPr/>
            </p:nvSpPr>
            <p:spPr>
              <a:xfrm>
                <a:off x="791818" y="1081461"/>
                <a:ext cx="8055731" cy="813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常数步长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，朴素多项式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den>
                            </m:f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FED62D7-B088-4BF9-82C9-D7C16C6BD5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18" y="1081461"/>
                <a:ext cx="8055731" cy="813941"/>
              </a:xfrm>
              <a:prstGeom prst="rect">
                <a:avLst/>
              </a:prstGeom>
              <a:blipFill>
                <a:blip r:embed="rId5"/>
                <a:stretch>
                  <a:fillRect l="-1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4C755B9-9B33-4F21-9B82-16AB2B98D587}"/>
                  </a:ext>
                </a:extLst>
              </p:cNvPr>
              <p:cNvSpPr txBox="1"/>
              <p:nvPr/>
            </p:nvSpPr>
            <p:spPr>
              <a:xfrm>
                <a:off x="826475" y="1847314"/>
                <a:ext cx="7292951" cy="1030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重伸缩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Chebyshev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多项式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：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den>
                            </m:f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4C755B9-9B33-4F21-9B82-16AB2B98D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75" y="1847314"/>
                <a:ext cx="7292951" cy="1030603"/>
              </a:xfrm>
              <a:prstGeom prst="rect">
                <a:avLst/>
              </a:prstGeom>
              <a:blipFill>
                <a:blip r:embed="rId6"/>
                <a:stretch>
                  <a:fillRect l="-1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1C4011F-AF3C-4CDC-8455-993EE596F2EA}"/>
                  </a:ext>
                </a:extLst>
              </p:cNvPr>
              <p:cNvSpPr txBox="1"/>
              <p:nvPr/>
            </p:nvSpPr>
            <p:spPr>
              <a:xfrm>
                <a:off x="6230072" y="6043192"/>
                <a:ext cx="232127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pt-BR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pt-BR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1C4011F-AF3C-4CDC-8455-993EE596F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072" y="6043192"/>
                <a:ext cx="2321276" cy="430887"/>
              </a:xfrm>
              <a:prstGeom prst="rect">
                <a:avLst/>
              </a:prstGeom>
              <a:blipFill>
                <a:blip r:embed="rId7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014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EE8871E-EE88-4AC0-8A7F-9E99DCF5C8FA}"/>
              </a:ext>
            </a:extLst>
          </p:cNvPr>
          <p:cNvSpPr txBox="1"/>
          <p:nvPr/>
        </p:nvSpPr>
        <p:spPr>
          <a:xfrm>
            <a:off x="275422" y="525876"/>
            <a:ext cx="84058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加速梯度下降法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6EFF03-5F78-4C7D-959D-C7F349D92C33}"/>
              </a:ext>
            </a:extLst>
          </p:cNvPr>
          <p:cNvSpPr txBox="1"/>
          <p:nvPr/>
        </p:nvSpPr>
        <p:spPr>
          <a:xfrm>
            <a:off x="892888" y="1175195"/>
            <a:ext cx="731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对于重伸缩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Chebyshev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多项式</a:t>
            </a:r>
            <a:endParaRPr lang="en-US" altLang="zh-CN" b="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4387AF5-D1C1-4580-AF4D-2CA86A2F6E5E}"/>
                  </a:ext>
                </a:extLst>
              </p:cNvPr>
              <p:cNvSpPr txBox="1"/>
              <p:nvPr/>
            </p:nvSpPr>
            <p:spPr>
              <a:xfrm>
                <a:off x="897176" y="1997745"/>
                <a:ext cx="26612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pt-BR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pt-B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4387AF5-D1C1-4580-AF4D-2CA86A2F6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76" y="1997745"/>
                <a:ext cx="2661272" cy="461665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DA2AC2A-DFEB-428E-AE32-8AC1EE85AC5E}"/>
                  </a:ext>
                </a:extLst>
              </p:cNvPr>
              <p:cNvSpPr/>
              <p:nvPr/>
            </p:nvSpPr>
            <p:spPr>
              <a:xfrm>
                <a:off x="970011" y="2936466"/>
                <a:ext cx="3774816" cy="8559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l-GR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l-GR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DA2AC2A-DFEB-428E-AE32-8AC1EE85AC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11" y="2936466"/>
                <a:ext cx="3774816" cy="8559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877FCC21-51B3-4E8D-B831-C1A17437A2E8}"/>
              </a:ext>
            </a:extLst>
          </p:cNvPr>
          <p:cNvGrpSpPr/>
          <p:nvPr/>
        </p:nvGrpSpPr>
        <p:grpSpPr>
          <a:xfrm>
            <a:off x="4504589" y="2935347"/>
            <a:ext cx="3789389" cy="786241"/>
            <a:chOff x="4504589" y="3188737"/>
            <a:chExt cx="3789389" cy="7862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997D0A13-F27F-43A4-A248-8AF04203ABFB}"/>
                    </a:ext>
                  </a:extLst>
                </p:cNvPr>
                <p:cNvSpPr/>
                <p:nvPr/>
              </p:nvSpPr>
              <p:spPr>
                <a:xfrm>
                  <a:off x="6604028" y="3274111"/>
                  <a:ext cx="1689950" cy="6350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,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其中</a:t>
                  </a:r>
                  <a14:m>
                    <m:oMath xmlns:m="http://schemas.openxmlformats.org/officeDocument/2006/math">
                      <m:r>
                        <a:rPr lang="el-GR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den>
                      </m:f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997D0A13-F27F-43A4-A248-8AF04203AB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028" y="3274111"/>
                  <a:ext cx="1689950" cy="635046"/>
                </a:xfrm>
                <a:prstGeom prst="rect">
                  <a:avLst/>
                </a:prstGeom>
                <a:blipFill>
                  <a:blip r:embed="rId4"/>
                  <a:stretch>
                    <a:fillRect l="-5396" b="-86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9DB88EAD-ECFB-495E-8F18-B6AB2D447DD9}"/>
                    </a:ext>
                  </a:extLst>
                </p:cNvPr>
                <p:cNvSpPr/>
                <p:nvPr/>
              </p:nvSpPr>
              <p:spPr>
                <a:xfrm>
                  <a:off x="4504589" y="3188737"/>
                  <a:ext cx="2280689" cy="7862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zh-CN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l-GR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9DB88EAD-ECFB-495E-8F18-B6AB2D447D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4589" y="3188737"/>
                  <a:ext cx="2280689" cy="7862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1159F3A-0FF3-44B4-9E04-9DAD82B97A3D}"/>
                  </a:ext>
                </a:extLst>
              </p:cNvPr>
              <p:cNvSpPr txBox="1"/>
              <p:nvPr/>
            </p:nvSpPr>
            <p:spPr>
              <a:xfrm>
                <a:off x="6956774" y="1797594"/>
                <a:ext cx="2187226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zh-CN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1159F3A-0FF3-44B4-9E04-9DAD82B97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774" y="1797594"/>
                <a:ext cx="2187226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A51DD3F-053C-473A-BA27-927F290EDA02}"/>
                  </a:ext>
                </a:extLst>
              </p:cNvPr>
              <p:cNvSpPr/>
              <p:nvPr/>
            </p:nvSpPr>
            <p:spPr>
              <a:xfrm>
                <a:off x="892890" y="3832490"/>
                <a:ext cx="39644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确定下界</a:t>
                </a: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A51DD3F-053C-473A-BA27-927F290ED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90" y="3832490"/>
                <a:ext cx="3964419" cy="523220"/>
              </a:xfrm>
              <a:prstGeom prst="rect">
                <a:avLst/>
              </a:prstGeom>
              <a:blipFill>
                <a:blip r:embed="rId7"/>
                <a:stretch>
                  <a:fillRect l="-2611" t="-15116" r="-2151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6AE7133-8B9D-4D42-B709-C183786A18F8}"/>
                  </a:ext>
                </a:extLst>
              </p:cNvPr>
              <p:cNvSpPr txBox="1"/>
              <p:nvPr/>
            </p:nvSpPr>
            <p:spPr>
              <a:xfrm>
                <a:off x="1038907" y="4598022"/>
                <a:ext cx="6410096" cy="14201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arccos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∈[−1,1]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altLang="zh-CN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arccos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arccos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6AE7133-8B9D-4D42-B709-C183786A1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907" y="4598022"/>
                <a:ext cx="6410096" cy="14201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63E3D65-5660-437C-A0CE-D92DE3B94AA7}"/>
                  </a:ext>
                </a:extLst>
              </p:cNvPr>
              <p:cNvSpPr/>
              <p:nvPr/>
            </p:nvSpPr>
            <p:spPr>
              <a:xfrm>
                <a:off x="4950849" y="1765392"/>
                <a:ext cx="2164119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63E3D65-5660-437C-A0CE-D92DE3B94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849" y="1765392"/>
                <a:ext cx="2164119" cy="12661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F5400B6-FAD3-4F1D-9374-0403431A834A}"/>
                  </a:ext>
                </a:extLst>
              </p:cNvPr>
              <p:cNvSpPr/>
              <p:nvPr/>
            </p:nvSpPr>
            <p:spPr>
              <a:xfrm>
                <a:off x="3035219" y="1491913"/>
                <a:ext cx="2167709" cy="14743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F5400B6-FAD3-4F1D-9374-0403431A83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19" y="1491913"/>
                <a:ext cx="2167709" cy="14743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26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6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EE8871E-EE88-4AC0-8A7F-9E99DCF5C8FA}"/>
              </a:ext>
            </a:extLst>
          </p:cNvPr>
          <p:cNvSpPr txBox="1"/>
          <p:nvPr/>
        </p:nvSpPr>
        <p:spPr>
          <a:xfrm>
            <a:off x="275422" y="525876"/>
            <a:ext cx="84058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加速梯度下降法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1)</a:t>
            </a:r>
            <a:endParaRPr lang="zh-CN" altLang="en-US" sz="44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2994C47-71D2-4C17-B019-84FAF79741D0}"/>
                  </a:ext>
                </a:extLst>
              </p:cNvPr>
              <p:cNvSpPr/>
              <p:nvPr/>
            </p:nvSpPr>
            <p:spPr>
              <a:xfrm>
                <a:off x="997959" y="1344075"/>
                <a:ext cx="53119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cosh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arccosh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2994C47-71D2-4C17-B019-84FAF7974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59" y="1344075"/>
                <a:ext cx="5311903" cy="461665"/>
              </a:xfrm>
              <a:prstGeom prst="rect">
                <a:avLst/>
              </a:prstGeom>
              <a:blipFill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723C8EF-DEC0-46D0-B995-61B91C31C17D}"/>
                  </a:ext>
                </a:extLst>
              </p:cNvPr>
              <p:cNvSpPr/>
              <p:nvPr/>
            </p:nvSpPr>
            <p:spPr>
              <a:xfrm>
                <a:off x="1058147" y="2859343"/>
                <a:ext cx="31441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记</a:t>
                </a:r>
                <a14:m>
                  <m:oMath xmlns:m="http://schemas.openxmlformats.org/officeDocument/2006/math">
                    <m:r>
                      <a:rPr lang="el-GR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arccosh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723C8EF-DEC0-46D0-B995-61B91C31C1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147" y="2859343"/>
                <a:ext cx="3144130" cy="461665"/>
              </a:xfrm>
              <a:prstGeom prst="rect">
                <a:avLst/>
              </a:prstGeom>
              <a:blipFill>
                <a:blip r:embed="rId3"/>
                <a:stretch>
                  <a:fillRect l="-3107" t="-14474" r="-213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7C58CAB-9587-4561-89B1-2CE689E9787A}"/>
                  </a:ext>
                </a:extLst>
              </p:cNvPr>
              <p:cNvSpPr/>
              <p:nvPr/>
            </p:nvSpPr>
            <p:spPr>
              <a:xfrm>
                <a:off x="1102211" y="3502798"/>
                <a:ext cx="34069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cosh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l-GR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7C58CAB-9587-4561-89B1-2CE689E978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11" y="3502798"/>
                <a:ext cx="3406958" cy="461665"/>
              </a:xfrm>
              <a:prstGeom prst="rect">
                <a:avLst/>
              </a:prstGeom>
              <a:blipFill>
                <a:blip r:embed="rId4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73E9DA7-01E0-4336-9CAA-A8692EA41BDB}"/>
                  </a:ext>
                </a:extLst>
              </p:cNvPr>
              <p:cNvSpPr/>
              <p:nvPr/>
            </p:nvSpPr>
            <p:spPr>
              <a:xfrm>
                <a:off x="2771138" y="4062374"/>
                <a:ext cx="2030171" cy="6861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l-G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l-GR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73E9DA7-01E0-4336-9CAA-A8692EA41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138" y="4062374"/>
                <a:ext cx="2030171" cy="686150"/>
              </a:xfrm>
              <a:prstGeom prst="rect">
                <a:avLst/>
              </a:prstGeom>
              <a:blipFill>
                <a:blip r:embed="rId5"/>
                <a:stretch>
                  <a:fillRect r="-3604" b="-3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23CD164-73AD-4880-870C-26F405DD4F68}"/>
                  </a:ext>
                </a:extLst>
              </p:cNvPr>
              <p:cNvSpPr/>
              <p:nvPr/>
            </p:nvSpPr>
            <p:spPr>
              <a:xfrm>
                <a:off x="2771140" y="4782553"/>
                <a:ext cx="1233992" cy="6861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l-GR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23CD164-73AD-4880-870C-26F405DD4F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140" y="4782553"/>
                <a:ext cx="1233992" cy="6861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16A26C8-3D48-4805-9A1B-A37D19856F2D}"/>
                  </a:ext>
                </a:extLst>
              </p:cNvPr>
              <p:cNvSpPr/>
              <p:nvPr/>
            </p:nvSpPr>
            <p:spPr>
              <a:xfrm>
                <a:off x="5258806" y="3682996"/>
                <a:ext cx="2639762" cy="478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l-GR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arccosh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16A26C8-3D48-4805-9A1B-A37D19856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806" y="3682996"/>
                <a:ext cx="2639762" cy="4780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A9B3922-58D3-46F6-B752-520FA7210CA4}"/>
                  </a:ext>
                </a:extLst>
              </p:cNvPr>
              <p:cNvSpPr/>
              <p:nvPr/>
            </p:nvSpPr>
            <p:spPr>
              <a:xfrm>
                <a:off x="5700708" y="4116386"/>
                <a:ext cx="2913490" cy="5517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zh-CN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A9B3922-58D3-46F6-B752-520FA7210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08" y="4116386"/>
                <a:ext cx="2913490" cy="5517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04BA383-445F-4CA0-8596-9343541CA227}"/>
                  </a:ext>
                </a:extLst>
              </p:cNvPr>
              <p:cNvSpPr/>
              <p:nvPr/>
            </p:nvSpPr>
            <p:spPr>
              <a:xfrm>
                <a:off x="5766814" y="4675876"/>
                <a:ext cx="3254096" cy="539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zh-CN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04BA383-445F-4CA0-8596-9343541CA2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814" y="4675876"/>
                <a:ext cx="3254096" cy="5395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C2865CF-4FC4-4CE2-9D54-8D5FDADC682C}"/>
                  </a:ext>
                </a:extLst>
              </p:cNvPr>
              <p:cNvSpPr/>
              <p:nvPr/>
            </p:nvSpPr>
            <p:spPr>
              <a:xfrm>
                <a:off x="5766814" y="5312389"/>
                <a:ext cx="1465209" cy="465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≥1+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ra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C2865CF-4FC4-4CE2-9D54-8D5FDADC68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814" y="5312389"/>
                <a:ext cx="1465209" cy="465769"/>
              </a:xfrm>
              <a:prstGeom prst="rect">
                <a:avLst/>
              </a:prstGeom>
              <a:blipFill>
                <a:blip r:embed="rId10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C1A3771-C7A6-4FFB-8F65-8F881366E131}"/>
                  </a:ext>
                </a:extLst>
              </p:cNvPr>
              <p:cNvSpPr/>
              <p:nvPr/>
            </p:nvSpPr>
            <p:spPr>
              <a:xfrm>
                <a:off x="4801309" y="5875100"/>
                <a:ext cx="3777509" cy="671146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d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ra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C1A3771-C7A6-4FFB-8F65-8F881366E1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309" y="5875100"/>
                <a:ext cx="3777509" cy="671146"/>
              </a:xfrm>
              <a:prstGeom prst="rect">
                <a:avLst/>
              </a:prstGeom>
              <a:blipFill>
                <a:blip r:embed="rId11"/>
                <a:stretch>
                  <a:fillRect l="-2585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791174CA-121D-4EA9-B01E-4973FB78E0CD}"/>
              </a:ext>
            </a:extLst>
          </p:cNvPr>
          <p:cNvGrpSpPr/>
          <p:nvPr/>
        </p:nvGrpSpPr>
        <p:grpSpPr>
          <a:xfrm>
            <a:off x="1058147" y="1908856"/>
            <a:ext cx="7603629" cy="902593"/>
            <a:chOff x="970011" y="1269874"/>
            <a:chExt cx="7603629" cy="902593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676A6C42-A1F9-474C-ABB0-4A9A3E890A13}"/>
                </a:ext>
              </a:extLst>
            </p:cNvPr>
            <p:cNvGrpSpPr/>
            <p:nvPr/>
          </p:nvGrpSpPr>
          <p:grpSpPr>
            <a:xfrm>
              <a:off x="1500444" y="1522866"/>
              <a:ext cx="7073196" cy="649601"/>
              <a:chOff x="1864000" y="5433863"/>
              <a:chExt cx="7073196" cy="6496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E603CC48-A5FB-4A6C-B9D5-365631DEA00F}"/>
                      </a:ext>
                    </a:extLst>
                  </p:cNvPr>
                  <p:cNvSpPr/>
                  <p:nvPr/>
                </p:nvSpPr>
                <p:spPr>
                  <a:xfrm>
                    <a:off x="1864000" y="5433863"/>
                    <a:ext cx="2925224" cy="64960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cosh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a14:m>
                    <a:r>
                      <a:rPr lang="en-US" altLang="zh-CN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 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，</a:t>
                    </a:r>
                  </a:p>
                </p:txBody>
              </p:sp>
            </mc:Choice>
            <mc:Fallback xmlns=""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E603CC48-A5FB-4A6C-B9D5-365631DEA0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4000" y="5433863"/>
                    <a:ext cx="2925224" cy="64960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2296" b="-47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5AEB846A-073B-425A-A38C-6096BF8B1379}"/>
                      </a:ext>
                    </a:extLst>
                  </p:cNvPr>
                  <p:cNvSpPr/>
                  <p:nvPr/>
                </p:nvSpPr>
                <p:spPr>
                  <a:xfrm>
                    <a:off x="4611525" y="5480982"/>
                    <a:ext cx="4325671" cy="53950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arccosh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rad>
                          </m:e>
                        </m:d>
                      </m:oMath>
                    </a14:m>
                    <a:r>
                      <a:rPr lang="en-US" altLang="zh-CN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 </a:t>
                    </a:r>
                    <a:endPara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5AEB846A-073B-425A-A38C-6096BF8B13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1525" y="5480982"/>
                    <a:ext cx="4325671" cy="53950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0FC4406-B65A-47F3-BD46-7F2D4AD2A14B}"/>
                </a:ext>
              </a:extLst>
            </p:cNvPr>
            <p:cNvSpPr/>
            <p:nvPr/>
          </p:nvSpPr>
          <p:spPr>
            <a:xfrm>
              <a:off x="970011" y="1269874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其中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17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6EE0DC7-02F6-434D-867A-2768B5B3D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35" y="2117277"/>
            <a:ext cx="8086380" cy="433156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DD00A43-B79D-423E-98C6-E0367BA99163}"/>
              </a:ext>
            </a:extLst>
          </p:cNvPr>
          <p:cNvSpPr txBox="1"/>
          <p:nvPr/>
        </p:nvSpPr>
        <p:spPr>
          <a:xfrm>
            <a:off x="286439" y="409155"/>
            <a:ext cx="8604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Chebyshev</a:t>
            </a:r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多项式保守的多项式下界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1955EAC-5306-4B65-9080-4BC96FE4737A}"/>
                  </a:ext>
                </a:extLst>
              </p:cNvPr>
              <p:cNvSpPr/>
              <p:nvPr/>
            </p:nvSpPr>
            <p:spPr>
              <a:xfrm>
                <a:off x="823858" y="1281586"/>
                <a:ext cx="3748142" cy="671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事实：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zh-CN" alt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ra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1955EAC-5306-4B65-9080-4BC96FE47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58" y="1281586"/>
                <a:ext cx="3748142" cy="671146"/>
              </a:xfrm>
              <a:prstGeom prst="rect">
                <a:avLst/>
              </a:prstGeom>
              <a:blipFill>
                <a:blip r:embed="rId4"/>
                <a:stretch>
                  <a:fillRect l="-2439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255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EE8871E-EE88-4AC0-8A7F-9E99DCF5C8FA}"/>
              </a:ext>
            </a:extLst>
          </p:cNvPr>
          <p:cNvSpPr txBox="1"/>
          <p:nvPr/>
        </p:nvSpPr>
        <p:spPr>
          <a:xfrm>
            <a:off x="275422" y="525876"/>
            <a:ext cx="84058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加速梯度下降法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2)</a:t>
            </a:r>
            <a:endParaRPr lang="zh-CN" altLang="en-US" sz="44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6EFF03-5F78-4C7D-959D-C7F349D92C33}"/>
              </a:ext>
            </a:extLst>
          </p:cNvPr>
          <p:cNvSpPr txBox="1"/>
          <p:nvPr/>
        </p:nvSpPr>
        <p:spPr>
          <a:xfrm>
            <a:off x="837806" y="1793631"/>
            <a:ext cx="7127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重伸缩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Chebyshev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多项式满足</a:t>
            </a:r>
            <a:endParaRPr lang="en-US" altLang="zh-CN" b="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4387AF5-D1C1-4580-AF4D-2CA86A2F6E5E}"/>
                  </a:ext>
                </a:extLst>
              </p:cNvPr>
              <p:cNvSpPr txBox="1"/>
              <p:nvPr/>
            </p:nvSpPr>
            <p:spPr>
              <a:xfrm>
                <a:off x="1223400" y="2255209"/>
                <a:ext cx="5458989" cy="616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pt-B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chemeClr val="tx1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ra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l-GR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den>
                    </m:f>
                  </m:oMath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4387AF5-D1C1-4580-AF4D-2CA86A2F6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400" y="2255209"/>
                <a:ext cx="5458989" cy="616644"/>
              </a:xfrm>
              <a:prstGeom prst="rect">
                <a:avLst/>
              </a:prstGeom>
              <a:blipFill>
                <a:blip r:embed="rId2"/>
                <a:stretch>
                  <a:fillRect b="-7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301287-8A75-4E72-B1C1-09122B5AA671}"/>
                  </a:ext>
                </a:extLst>
              </p:cNvPr>
              <p:cNvSpPr txBox="1"/>
              <p:nvPr/>
            </p:nvSpPr>
            <p:spPr>
              <a:xfrm>
                <a:off x="837806" y="1206583"/>
                <a:ext cx="6135871" cy="622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301287-8A75-4E72-B1C1-09122B5AA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06" y="1206583"/>
                <a:ext cx="6135871" cy="622863"/>
              </a:xfrm>
              <a:prstGeom prst="rect">
                <a:avLst/>
              </a:prstGeom>
              <a:blipFill>
                <a:blip r:embed="rId3"/>
                <a:stretch>
                  <a:fillRect l="-1291" t="-2941"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A2E4A7C-3D55-4BC1-B288-BB5484E5E270}"/>
                  </a:ext>
                </a:extLst>
              </p:cNvPr>
              <p:cNvSpPr txBox="1"/>
              <p:nvPr/>
            </p:nvSpPr>
            <p:spPr>
              <a:xfrm>
                <a:off x="1113229" y="3140348"/>
                <a:ext cx="5133336" cy="465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chemeClr val="tx1"/>
                          </a:solidFill>
                        </a:rPr>
                        <m:t> 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ra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A2E4A7C-3D55-4BC1-B288-BB5484E5E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229" y="3140348"/>
                <a:ext cx="5133336" cy="465769"/>
              </a:xfrm>
              <a:prstGeom prst="rect">
                <a:avLst/>
              </a:prstGeom>
              <a:blipFill>
                <a:blip r:embed="rId4"/>
                <a:stretch>
                  <a:fillRect b="-19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AD6C646-EAAE-4A51-8409-E3975F3921F4}"/>
                  </a:ext>
                </a:extLst>
              </p:cNvPr>
              <p:cNvSpPr txBox="1"/>
              <p:nvPr/>
            </p:nvSpPr>
            <p:spPr>
              <a:xfrm>
                <a:off x="2727856" y="3815601"/>
                <a:ext cx="3954533" cy="713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≈2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chemeClr val="tx1"/>
                          </a:solidFill>
                        </a:rPr>
                        <m:t> 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2/</m:t>
                                  </m:r>
                                  <m:r>
                                    <a:rPr lang="el-GR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AD6C646-EAAE-4A51-8409-E3975F392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856" y="3815601"/>
                <a:ext cx="3954533" cy="7135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87669E3-4E51-4FB5-B6F4-C1EB777BE291}"/>
                  </a:ext>
                </a:extLst>
              </p:cNvPr>
              <p:cNvSpPr txBox="1"/>
              <p:nvPr/>
            </p:nvSpPr>
            <p:spPr>
              <a:xfrm>
                <a:off x="2727856" y="4827830"/>
                <a:ext cx="3954533" cy="64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2/</m:t>
                              </m:r>
                              <m:r>
                                <a:rPr lang="el-GR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</m:ra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87669E3-4E51-4FB5-B6F4-C1EB777B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856" y="4827830"/>
                <a:ext cx="3954533" cy="645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55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DD00A43-B79D-423E-98C6-E0367BA99163}"/>
              </a:ext>
            </a:extLst>
          </p:cNvPr>
          <p:cNvSpPr txBox="1"/>
          <p:nvPr/>
        </p:nvSpPr>
        <p:spPr>
          <a:xfrm>
            <a:off x="848824" y="409155"/>
            <a:ext cx="773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Chebyshev</a:t>
            </a:r>
            <a:r>
              <a:rPr lang="zh-CN" altLang="en-US" sz="36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多项式的递归关系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93F1BF-A1F3-44DC-B734-9E5F2272470D}"/>
                  </a:ext>
                </a:extLst>
              </p:cNvPr>
              <p:cNvSpPr txBox="1"/>
              <p:nvPr/>
            </p:nvSpPr>
            <p:spPr>
              <a:xfrm>
                <a:off x="1185632" y="1079259"/>
                <a:ext cx="54289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93F1BF-A1F3-44DC-B734-9E5F22724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632" y="1079259"/>
                <a:ext cx="5428956" cy="830997"/>
              </a:xfrm>
              <a:prstGeom prst="rect">
                <a:avLst/>
              </a:prstGeom>
              <a:blipFill>
                <a:blip r:embed="rId2"/>
                <a:stretch>
                  <a:fillRect l="-224" t="-5882" b="-2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906ECC0-DDED-4434-BE63-3259E8704E00}"/>
                  </a:ext>
                </a:extLst>
              </p:cNvPr>
              <p:cNvSpPr txBox="1"/>
              <p:nvPr/>
            </p:nvSpPr>
            <p:spPr>
              <a:xfrm>
                <a:off x="5561286" y="1165365"/>
                <a:ext cx="24920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∈[−1,1]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906ECC0-DDED-4434-BE63-3259E8704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286" y="1165365"/>
                <a:ext cx="2492043" cy="461665"/>
              </a:xfrm>
              <a:prstGeom prst="rect">
                <a:avLst/>
              </a:prstGeom>
              <a:blipFill>
                <a:blip r:embed="rId3"/>
                <a:stretch>
                  <a:fillRect r="-2445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2EFF931-96EA-4ADB-A1D4-4C1EE3F7EA41}"/>
                  </a:ext>
                </a:extLst>
              </p:cNvPr>
              <p:cNvSpPr txBox="1"/>
              <p:nvPr/>
            </p:nvSpPr>
            <p:spPr>
              <a:xfrm>
                <a:off x="1185632" y="2020875"/>
                <a:ext cx="4141816" cy="1030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den>
                            </m:f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2EFF931-96EA-4ADB-A1D4-4C1EE3F7E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632" y="2020875"/>
                <a:ext cx="4141816" cy="10306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F5F4EDE-7DA5-401B-84AC-05410EC01C87}"/>
                  </a:ext>
                </a:extLst>
              </p:cNvPr>
              <p:cNvSpPr txBox="1"/>
              <p:nvPr/>
            </p:nvSpPr>
            <p:spPr>
              <a:xfrm>
                <a:off x="4946841" y="2315830"/>
                <a:ext cx="3029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F5F4EDE-7DA5-401B-84AC-05410EC01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841" y="2315830"/>
                <a:ext cx="3029114" cy="461665"/>
              </a:xfrm>
              <a:prstGeom prst="rect">
                <a:avLst/>
              </a:prstGeom>
              <a:blipFill>
                <a:blip r:embed="rId5"/>
                <a:stretch>
                  <a:fillRect r="-604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AB49822B-4599-4437-AF89-6DC50988650F}"/>
              </a:ext>
            </a:extLst>
          </p:cNvPr>
          <p:cNvGrpSpPr/>
          <p:nvPr/>
        </p:nvGrpSpPr>
        <p:grpSpPr>
          <a:xfrm>
            <a:off x="910208" y="2886425"/>
            <a:ext cx="7143121" cy="1359973"/>
            <a:chOff x="910209" y="3646588"/>
            <a:chExt cx="6118550" cy="13599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1C8BB9C6-5014-4AE1-8EE0-EDD29E21A12E}"/>
                    </a:ext>
                  </a:extLst>
                </p:cNvPr>
                <p:cNvSpPr txBox="1"/>
                <p:nvPr/>
              </p:nvSpPr>
              <p:spPr>
                <a:xfrm>
                  <a:off x="910209" y="4042796"/>
                  <a:ext cx="61185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l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1C8BB9C6-5014-4AE1-8EE0-EDD29E21A1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209" y="4042796"/>
                  <a:ext cx="611855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109" t="-526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箭头: 下 1">
              <a:extLst>
                <a:ext uri="{FF2B5EF4-FFF2-40B4-BE49-F238E27FC236}">
                  <a16:creationId xmlns:a16="http://schemas.microsoft.com/office/drawing/2014/main" id="{3779380E-73E5-4D3A-BCB7-E64B3730B2CD}"/>
                </a:ext>
              </a:extLst>
            </p:cNvPr>
            <p:cNvSpPr/>
            <p:nvPr/>
          </p:nvSpPr>
          <p:spPr bwMode="auto">
            <a:xfrm>
              <a:off x="2699133" y="3646588"/>
              <a:ext cx="198303" cy="430887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5BB2DF78-9138-4A3F-890C-7CCB866B6CD7}"/>
                    </a:ext>
                  </a:extLst>
                </p:cNvPr>
                <p:cNvSpPr txBox="1"/>
                <p:nvPr/>
              </p:nvSpPr>
              <p:spPr>
                <a:xfrm>
                  <a:off x="1199898" y="4544896"/>
                  <a:ext cx="55835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其中的系数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,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能由递归公式算出来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5BB2DF78-9138-4A3F-890C-7CCB866B6C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898" y="4544896"/>
                  <a:ext cx="5583509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1497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1C47E81-6FCD-4219-B3DF-1A206BD7C9A5}"/>
                  </a:ext>
                </a:extLst>
              </p:cNvPr>
              <p:cNvSpPr txBox="1"/>
              <p:nvPr/>
            </p:nvSpPr>
            <p:spPr>
              <a:xfrm>
                <a:off x="1157298" y="4471152"/>
                <a:ext cx="4951901" cy="112614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1C47E81-6FCD-4219-B3DF-1A206BD7C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298" y="4471152"/>
                <a:ext cx="4951901" cy="11261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E0E370B-0EF9-4C72-B09C-650604D28FF8}"/>
                  </a:ext>
                </a:extLst>
              </p:cNvPr>
              <p:cNvSpPr txBox="1"/>
              <p:nvPr/>
            </p:nvSpPr>
            <p:spPr>
              <a:xfrm>
                <a:off x="1178947" y="5867165"/>
                <a:ext cx="4285036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E0E370B-0EF9-4C72-B09C-650604D28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947" y="5867165"/>
                <a:ext cx="4285036" cy="461665"/>
              </a:xfrm>
              <a:prstGeom prst="rect">
                <a:avLst/>
              </a:prstGeom>
              <a:blipFill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50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DD00A43-B79D-423E-98C6-E0367BA99163}"/>
              </a:ext>
            </a:extLst>
          </p:cNvPr>
          <p:cNvSpPr txBox="1"/>
          <p:nvPr/>
        </p:nvSpPr>
        <p:spPr>
          <a:xfrm>
            <a:off x="848824" y="409155"/>
            <a:ext cx="773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Chebyshev</a:t>
            </a:r>
            <a:r>
              <a:rPr lang="zh-CN" altLang="en-US" sz="36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多项式定义的加速梯度法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077E211-0F85-4C62-B712-B80B000E8838}"/>
                  </a:ext>
                </a:extLst>
              </p:cNvPr>
              <p:cNvSpPr txBox="1"/>
              <p:nvPr/>
            </p:nvSpPr>
            <p:spPr>
              <a:xfrm>
                <a:off x="947977" y="2995108"/>
                <a:ext cx="55409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077E211-0F85-4C62-B712-B80B000E8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77" y="2995108"/>
                <a:ext cx="5540958" cy="461665"/>
              </a:xfrm>
              <a:prstGeom prst="rect">
                <a:avLst/>
              </a:prstGeom>
              <a:blipFill>
                <a:blip r:embed="rId3"/>
                <a:stretch>
                  <a:fillRect l="-1542" t="-3947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A03F854-F032-448F-B4A4-364352A50A43}"/>
                  </a:ext>
                </a:extLst>
              </p:cNvPr>
              <p:cNvSpPr txBox="1"/>
              <p:nvPr/>
            </p:nvSpPr>
            <p:spPr>
              <a:xfrm>
                <a:off x="1948422" y="3688389"/>
                <a:ext cx="5807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A03F854-F032-448F-B4A4-364352A50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422" y="3688389"/>
                <a:ext cx="5807717" cy="461665"/>
              </a:xfrm>
              <a:prstGeom prst="rect">
                <a:avLst/>
              </a:prstGeom>
              <a:blipFill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17AA1AB-23FB-4913-8548-D3097CEF40D2}"/>
                  </a:ext>
                </a:extLst>
              </p:cNvPr>
              <p:cNvSpPr txBox="1"/>
              <p:nvPr/>
            </p:nvSpPr>
            <p:spPr>
              <a:xfrm>
                <a:off x="1414894" y="4347006"/>
                <a:ext cx="5807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17AA1AB-23FB-4913-8548-D3097CEF4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894" y="4347006"/>
                <a:ext cx="5807717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D313C4A-B705-4FE5-9BB4-CC831DF90654}"/>
                  </a:ext>
                </a:extLst>
              </p:cNvPr>
              <p:cNvSpPr txBox="1"/>
              <p:nvPr/>
            </p:nvSpPr>
            <p:spPr>
              <a:xfrm>
                <a:off x="1948422" y="5019662"/>
                <a:ext cx="29320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D313C4A-B705-4FE5-9BB4-CC831DF90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422" y="5019662"/>
                <a:ext cx="2932044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98AB48F-A033-4202-92E6-350C72871B9D}"/>
                  </a:ext>
                </a:extLst>
              </p:cNvPr>
              <p:cNvSpPr txBox="1"/>
              <p:nvPr/>
            </p:nvSpPr>
            <p:spPr>
              <a:xfrm>
                <a:off x="4191657" y="5027657"/>
                <a:ext cx="2422935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98AB48F-A033-4202-92E6-350C72871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657" y="5027657"/>
                <a:ext cx="2422935" cy="461665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3AD44F40-292E-4867-AE60-BC15B6557365}"/>
              </a:ext>
            </a:extLst>
          </p:cNvPr>
          <p:cNvSpPr txBox="1"/>
          <p:nvPr/>
        </p:nvSpPr>
        <p:spPr>
          <a:xfrm>
            <a:off x="5775072" y="5734976"/>
            <a:ext cx="1427725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动量项！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EB92816-EFBB-469E-A63B-E8E398D5DEC8}"/>
                  </a:ext>
                </a:extLst>
              </p:cNvPr>
              <p:cNvSpPr txBox="1"/>
              <p:nvPr/>
            </p:nvSpPr>
            <p:spPr>
              <a:xfrm>
                <a:off x="828377" y="1654609"/>
                <a:ext cx="7620914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EB92816-EFBB-469E-A63B-E8E398D5D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77" y="1654609"/>
                <a:ext cx="7620914" cy="461665"/>
              </a:xfrm>
              <a:prstGeom prst="rect">
                <a:avLst/>
              </a:prstGeom>
              <a:blipFill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>
            <a:extLst>
              <a:ext uri="{FF2B5EF4-FFF2-40B4-BE49-F238E27FC236}">
                <a16:creationId xmlns:a16="http://schemas.microsoft.com/office/drawing/2014/main" id="{7775EC19-92C5-4A83-9C0F-17002F918D5A}"/>
              </a:ext>
            </a:extLst>
          </p:cNvPr>
          <p:cNvGrpSpPr/>
          <p:nvPr/>
        </p:nvGrpSpPr>
        <p:grpSpPr>
          <a:xfrm>
            <a:off x="3922007" y="2247722"/>
            <a:ext cx="3617987" cy="467675"/>
            <a:chOff x="1328854" y="4948654"/>
            <a:chExt cx="3617987" cy="4676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8C204661-1E0E-4E5B-93D6-4DF5EA9D0042}"/>
                    </a:ext>
                  </a:extLst>
                </p:cNvPr>
                <p:cNvSpPr txBox="1"/>
                <p:nvPr/>
              </p:nvSpPr>
              <p:spPr>
                <a:xfrm>
                  <a:off x="1328854" y="4954664"/>
                  <a:ext cx="1447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8C204661-1E0E-4E5B-93D6-4DF5EA9D00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8854" y="4954664"/>
                  <a:ext cx="1447400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420" r="-1261" b="-2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B82A1F86-4DF1-48C4-BC4C-0C93845AAEBE}"/>
                    </a:ext>
                  </a:extLst>
                </p:cNvPr>
                <p:cNvSpPr txBox="1"/>
                <p:nvPr/>
              </p:nvSpPr>
              <p:spPr>
                <a:xfrm>
                  <a:off x="2722618" y="4948654"/>
                  <a:ext cx="222422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B82A1F86-4DF1-48C4-BC4C-0C93845AA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2618" y="4948654"/>
                  <a:ext cx="2224223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1E783AF-7CA5-4AA3-9892-DC0F191BF169}"/>
                  </a:ext>
                </a:extLst>
              </p:cNvPr>
              <p:cNvSpPr txBox="1"/>
              <p:nvPr/>
            </p:nvSpPr>
            <p:spPr>
              <a:xfrm>
                <a:off x="4131327" y="1076043"/>
                <a:ext cx="4285036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1E783AF-7CA5-4AA3-9892-DC0F191BF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327" y="1076043"/>
                <a:ext cx="4285036" cy="461665"/>
              </a:xfrm>
              <a:prstGeom prst="rect">
                <a:avLst/>
              </a:prstGeom>
              <a:blipFill>
                <a:blip r:embed="rId11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箭头: 下 4">
            <a:extLst>
              <a:ext uri="{FF2B5EF4-FFF2-40B4-BE49-F238E27FC236}">
                <a16:creationId xmlns:a16="http://schemas.microsoft.com/office/drawing/2014/main" id="{70848985-B1B0-455E-BB7E-4BC684518C7E}"/>
              </a:ext>
            </a:extLst>
          </p:cNvPr>
          <p:cNvSpPr/>
          <p:nvPr/>
        </p:nvSpPr>
        <p:spPr bwMode="auto">
          <a:xfrm>
            <a:off x="3266114" y="2124002"/>
            <a:ext cx="391485" cy="70733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81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3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DD00A43-B79D-423E-98C6-E0367BA99163}"/>
              </a:ext>
            </a:extLst>
          </p:cNvPr>
          <p:cNvSpPr txBox="1"/>
          <p:nvPr/>
        </p:nvSpPr>
        <p:spPr>
          <a:xfrm>
            <a:off x="335280" y="409155"/>
            <a:ext cx="8656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Chebyshev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8F494E6-91FA-426A-B0AC-2E9024D8E82F}"/>
                  </a:ext>
                </a:extLst>
              </p:cNvPr>
              <p:cNvSpPr txBox="1"/>
              <p:nvPr/>
            </p:nvSpPr>
            <p:spPr>
              <a:xfrm>
                <a:off x="248403" y="1747414"/>
                <a:ext cx="8752375" cy="427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C00000"/>
                    </a:solidFill>
                  </a:rPr>
                  <a:t>Chebyshev’s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 method</a:t>
                </a:r>
              </a:p>
              <a:p>
                <a:r>
                  <a:rPr lang="en-US" altLang="zh-CN" b="1" dirty="0">
                    <a:solidFill>
                      <a:schemeClr val="tx1"/>
                    </a:solidFill>
                  </a:rPr>
                  <a:t>Input: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An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-smooth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strongly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convex quadratic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initial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and budget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1: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Set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2: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For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to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do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3: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    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Set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4: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    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Set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m:rPr>
                        <m:nor/>
                      </m:rPr>
                      <a:rPr lang="en-US" altLang="zh-CN" dirty="0">
                        <a:solidFill>
                          <a:srgbClr val="0070C0"/>
                        </a:solidFill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</a:p>
              <a:p>
                <a:r>
                  <a:rPr lang="en-US" altLang="zh-CN" b="1" dirty="0">
                    <a:solidFill>
                      <a:schemeClr val="tx1"/>
                    </a:solidFill>
                  </a:rPr>
                  <a:t>end for</a:t>
                </a:r>
              </a:p>
              <a:p>
                <a:r>
                  <a:rPr lang="en-US" altLang="zh-CN" b="1" dirty="0">
                    <a:solidFill>
                      <a:schemeClr val="tx1"/>
                    </a:solidFill>
                  </a:rPr>
                  <a:t>Input: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Approximate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8F494E6-91FA-426A-B0AC-2E9024D8E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03" y="1747414"/>
                <a:ext cx="8752375" cy="4274568"/>
              </a:xfrm>
              <a:prstGeom prst="rect">
                <a:avLst/>
              </a:prstGeom>
              <a:blipFill>
                <a:blip r:embed="rId2"/>
                <a:stretch>
                  <a:fillRect l="-1114" t="-1141" r="-627" b="-2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204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DD00A43-B79D-423E-98C6-E0367BA99163}"/>
              </a:ext>
            </a:extLst>
          </p:cNvPr>
          <p:cNvSpPr txBox="1"/>
          <p:nvPr/>
        </p:nvSpPr>
        <p:spPr>
          <a:xfrm>
            <a:off x="335280" y="409155"/>
            <a:ext cx="8656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dirty="0" err="1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Polyak</a:t>
            </a:r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的重球法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7B67D48-909A-46F4-954E-0E084003FB67}"/>
              </a:ext>
            </a:extLst>
          </p:cNvPr>
          <p:cNvGrpSpPr/>
          <p:nvPr/>
        </p:nvGrpSpPr>
        <p:grpSpPr>
          <a:xfrm>
            <a:off x="936957" y="1558314"/>
            <a:ext cx="7764579" cy="1311807"/>
            <a:chOff x="760688" y="5403200"/>
            <a:chExt cx="7764579" cy="13118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CB167F16-A4EE-41BB-9B3E-08B7AE8613E8}"/>
                    </a:ext>
                  </a:extLst>
                </p:cNvPr>
                <p:cNvSpPr/>
                <p:nvPr/>
              </p:nvSpPr>
              <p:spPr>
                <a:xfrm>
                  <a:off x="1061862" y="5801102"/>
                  <a:ext cx="7463405" cy="9139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rad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US" altLang="zh-CN" dirty="0">
                          <a:solidFill>
                            <a:schemeClr val="tx1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rad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rad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, 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CB167F16-A4EE-41BB-9B3E-08B7AE8613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862" y="5801102"/>
                  <a:ext cx="7463405" cy="91390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CC45597-82FC-4041-A386-4E7495214F54}"/>
                </a:ext>
              </a:extLst>
            </p:cNvPr>
            <p:cNvSpPr txBox="1"/>
            <p:nvPr/>
          </p:nvSpPr>
          <p:spPr>
            <a:xfrm>
              <a:off x="760688" y="5403200"/>
              <a:ext cx="413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rgbClr val="C00000"/>
                  </a:solidFill>
                </a:rPr>
                <a:t>Polyak’s</a:t>
              </a:r>
              <a:r>
                <a:rPr lang="en-US" altLang="zh-CN" b="1" dirty="0">
                  <a:solidFill>
                    <a:srgbClr val="C00000"/>
                  </a:solidFill>
                </a:rPr>
                <a:t> heavy-ball </a:t>
              </a:r>
              <a:r>
                <a:rPr lang="en-US" altLang="zh-CN" dirty="0">
                  <a:solidFill>
                    <a:srgbClr val="C00000"/>
                  </a:solidFill>
                </a:rPr>
                <a:t>method</a:t>
              </a:r>
              <a:r>
                <a:rPr lang="en-US" altLang="zh-CN" dirty="0">
                  <a:solidFill>
                    <a:schemeClr val="tx1"/>
                  </a:solidFill>
                </a:rPr>
                <a:t>: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1B4BCF9-A47F-4643-BDA2-55B94B76ED18}"/>
              </a:ext>
            </a:extLst>
          </p:cNvPr>
          <p:cNvSpPr txBox="1"/>
          <p:nvPr/>
        </p:nvSpPr>
        <p:spPr>
          <a:xfrm>
            <a:off x="898686" y="4077323"/>
            <a:ext cx="7463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GD</a:t>
            </a:r>
            <a:r>
              <a:rPr lang="zh-CN" altLang="en-US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相比， 带动量的</a:t>
            </a:r>
            <a:r>
              <a:rPr lang="en-US" altLang="zh-CN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GD</a:t>
            </a:r>
            <a:r>
              <a:rPr lang="zh-CN" altLang="en-US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不易陷入较“浅”的局部极小点；而且对于函数很平或很陡的复杂问题，该算法的性能会更好</a:t>
            </a:r>
            <a:r>
              <a:rPr lang="en-US" altLang="zh-CN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solidFill>
                <a:schemeClr val="tx1"/>
              </a:solidFill>
              <a:ea typeface="黑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3BE9AD5-E214-456D-A23D-DA63EA0FA416}"/>
                  </a:ext>
                </a:extLst>
              </p:cNvPr>
              <p:cNvSpPr/>
              <p:nvPr/>
            </p:nvSpPr>
            <p:spPr>
              <a:xfrm>
                <a:off x="5432279" y="5993710"/>
                <a:ext cx="3014934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缺点：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需要知道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3BE9AD5-E214-456D-A23D-DA63EA0FA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279" y="5993710"/>
                <a:ext cx="3014934" cy="461665"/>
              </a:xfrm>
              <a:prstGeom prst="rect">
                <a:avLst/>
              </a:prstGeom>
              <a:blipFill>
                <a:blip r:embed="rId3"/>
                <a:stretch>
                  <a:fillRect l="-3030" t="-14474" r="-1616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41DF94C4-FB60-49D7-8DB1-96DDA535BFC7}"/>
              </a:ext>
            </a:extLst>
          </p:cNvPr>
          <p:cNvSpPr txBox="1"/>
          <p:nvPr/>
        </p:nvSpPr>
        <p:spPr>
          <a:xfrm>
            <a:off x="936957" y="2859154"/>
            <a:ext cx="7127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1"/>
                </a:solidFill>
              </a:rPr>
              <a:t>Polijak</a:t>
            </a:r>
            <a:r>
              <a:rPr lang="en-US" altLang="zh-CN" dirty="0">
                <a:solidFill>
                  <a:schemeClr val="tx1"/>
                </a:solidFill>
              </a:rPr>
              <a:t>, B. T. , 1964, Some methods of speeding up the convergence of iteration methods.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53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二次函数及其表示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1C04843-5097-41AB-B31A-110121495226}"/>
                  </a:ext>
                </a:extLst>
              </p:cNvPr>
              <p:cNvSpPr/>
              <p:nvPr/>
            </p:nvSpPr>
            <p:spPr>
              <a:xfrm>
                <a:off x="1139628" y="2480088"/>
                <a:ext cx="58133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1C04843-5097-41AB-B31A-1101214952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628" y="2480088"/>
                <a:ext cx="5813323" cy="461665"/>
              </a:xfrm>
              <a:prstGeom prst="rect">
                <a:avLst/>
              </a:prstGeom>
              <a:blipFill>
                <a:blip r:embed="rId4"/>
                <a:stretch>
                  <a:fillRect l="-314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CBE8200C-268A-482A-9A3D-010E9C0CBB04}"/>
              </a:ext>
            </a:extLst>
          </p:cNvPr>
          <p:cNvSpPr txBox="1"/>
          <p:nvPr/>
        </p:nvSpPr>
        <p:spPr>
          <a:xfrm>
            <a:off x="1092268" y="3198167"/>
            <a:ext cx="277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缺点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：表示不唯一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080E819-813D-4BA5-9BD2-20AFA9466F96}"/>
                  </a:ext>
                </a:extLst>
              </p:cNvPr>
              <p:cNvSpPr txBox="1"/>
              <p:nvPr/>
            </p:nvSpPr>
            <p:spPr>
              <a:xfrm>
                <a:off x="817436" y="4608811"/>
                <a:ext cx="7319140" cy="1060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𝑐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</a:p>
              <a:p>
                <a:pPr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其中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对称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矩阵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是已知的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080E819-813D-4BA5-9BD2-20AFA9466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6" y="4608811"/>
                <a:ext cx="7319140" cy="1060162"/>
              </a:xfrm>
              <a:prstGeom prst="rect">
                <a:avLst/>
              </a:prstGeom>
              <a:blipFill>
                <a:blip r:embed="rId6"/>
                <a:stretch>
                  <a:fillRect b="-12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BB03975-5A85-4BF1-AB40-F58F329DD6A1}"/>
                  </a:ext>
                </a:extLst>
              </p:cNvPr>
              <p:cNvSpPr/>
              <p:nvPr/>
            </p:nvSpPr>
            <p:spPr>
              <a:xfrm>
                <a:off x="1183696" y="5721676"/>
                <a:ext cx="41217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BB03975-5A85-4BF1-AB40-F58F329DD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696" y="5721676"/>
                <a:ext cx="4121769" cy="461665"/>
              </a:xfrm>
              <a:prstGeom prst="rect">
                <a:avLst/>
              </a:prstGeom>
              <a:blipFill>
                <a:blip r:embed="rId7"/>
                <a:stretch>
                  <a:fillRect l="-296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5942208-A6A7-410A-9DD9-BF3C6388E2A4}"/>
                  </a:ext>
                </a:extLst>
              </p:cNvPr>
              <p:cNvSpPr txBox="1"/>
              <p:nvPr/>
            </p:nvSpPr>
            <p:spPr>
              <a:xfrm>
                <a:off x="1092268" y="3903085"/>
                <a:ext cx="7399551" cy="613886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事实：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对称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；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pt-B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</m:ac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∀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5942208-A6A7-410A-9DD9-BF3C6388E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68" y="3903085"/>
                <a:ext cx="7399551" cy="613886"/>
              </a:xfrm>
              <a:prstGeom prst="rect">
                <a:avLst/>
              </a:prstGeom>
              <a:blipFill>
                <a:blip r:embed="rId8"/>
                <a:stretch>
                  <a:fillRect l="-1236" b="-4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E4893D9-3DD6-440D-826A-1A18295873B7}"/>
                  </a:ext>
                </a:extLst>
              </p:cNvPr>
              <p:cNvSpPr/>
              <p:nvPr/>
            </p:nvSpPr>
            <p:spPr>
              <a:xfrm>
                <a:off x="776688" y="1366391"/>
                <a:ext cx="6439359" cy="9079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𝑐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其中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是已知的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E4893D9-3DD6-440D-826A-1A1829587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88" y="1366391"/>
                <a:ext cx="6439359" cy="907941"/>
              </a:xfrm>
              <a:prstGeom prst="rect">
                <a:avLst/>
              </a:prstGeom>
              <a:blipFill>
                <a:blip r:embed="rId9"/>
                <a:stretch>
                  <a:fillRect l="-1230" t="-7383" b="-14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867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22" grpId="0"/>
      <p:bldP spid="25" grpId="0"/>
      <p:bldP spid="26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强凸二次函数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1321E64-A38D-40C4-92B5-A51EA53DFF8B}"/>
                  </a:ext>
                </a:extLst>
              </p:cNvPr>
              <p:cNvSpPr txBox="1"/>
              <p:nvPr/>
            </p:nvSpPr>
            <p:spPr>
              <a:xfrm>
                <a:off x="818445" y="4192922"/>
                <a:ext cx="7607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min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&gt;0</m:t>
                    </m:r>
                  </m:oMath>
                </a14:m>
                <a:r>
                  <a:rPr lang="en-US" altLang="zh-CN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ax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𝛽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那么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1321E64-A38D-40C4-92B5-A51EA53DF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45" y="4192922"/>
                <a:ext cx="7607767" cy="461665"/>
              </a:xfrm>
              <a:prstGeom prst="rect">
                <a:avLst/>
              </a:prstGeom>
              <a:blipFill>
                <a:blip r:embed="rId4"/>
                <a:stretch>
                  <a:fillRect l="-1042" t="-14474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1C04843-5097-41AB-B31A-110121495226}"/>
                  </a:ext>
                </a:extLst>
              </p:cNvPr>
              <p:cNvSpPr/>
              <p:nvPr/>
            </p:nvSpPr>
            <p:spPr>
              <a:xfrm>
                <a:off x="774377" y="2075878"/>
                <a:ext cx="790691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命题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二次函数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存在极小点的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充分必要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条件是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有解，且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半正定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1C04843-5097-41AB-B31A-1101214952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77" y="2075878"/>
                <a:ext cx="7906915" cy="830997"/>
              </a:xfrm>
              <a:prstGeom prst="rect">
                <a:avLst/>
              </a:prstGeom>
              <a:blipFill>
                <a:blip r:embed="rId5"/>
                <a:stretch>
                  <a:fillRect l="-1157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E8200C-268A-482A-9A3D-010E9C0CBB04}"/>
                  </a:ext>
                </a:extLst>
              </p:cNvPr>
              <p:cNvSpPr txBox="1"/>
              <p:nvPr/>
            </p:nvSpPr>
            <p:spPr>
              <a:xfrm>
                <a:off x="796411" y="3676510"/>
                <a:ext cx="46459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唯一极小点：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E8200C-268A-482A-9A3D-010E9C0CB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11" y="3676510"/>
                <a:ext cx="4645922" cy="461665"/>
              </a:xfrm>
              <a:prstGeom prst="rect">
                <a:avLst/>
              </a:prstGeom>
              <a:blipFill>
                <a:blip r:embed="rId6"/>
                <a:stretch>
                  <a:fillRect l="-1837" t="-14474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5D51D9E-A6F0-47DE-9766-CE834A6D7365}"/>
                  </a:ext>
                </a:extLst>
              </p:cNvPr>
              <p:cNvSpPr txBox="1"/>
              <p:nvPr/>
            </p:nvSpPr>
            <p:spPr>
              <a:xfrm>
                <a:off x="741326" y="957398"/>
                <a:ext cx="6475731" cy="1153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b="0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chemeClr val="tx1"/>
                              </a:solidFill>
                              <a:ea typeface="黑体" panose="02010609060101010101" pitchFamily="49" charset="-122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5D51D9E-A6F0-47DE-9766-CE834A6D7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26" y="957398"/>
                <a:ext cx="6475731" cy="1153136"/>
              </a:xfrm>
              <a:prstGeom prst="rect">
                <a:avLst/>
              </a:prstGeom>
              <a:blipFill>
                <a:blip r:embed="rId7"/>
                <a:stretch>
                  <a:fillRect l="-1507" t="-5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8F653D5-E02E-44E5-A69D-EA9B228ACC49}"/>
                  </a:ext>
                </a:extLst>
              </p:cNvPr>
              <p:cNvSpPr/>
              <p:nvPr/>
            </p:nvSpPr>
            <p:spPr>
              <a:xfrm>
                <a:off x="774377" y="3188492"/>
                <a:ext cx="4204869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对称正定，即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++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！</a:t>
                </a: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8F653D5-E02E-44E5-A69D-EA9B228ACC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77" y="3188492"/>
                <a:ext cx="4204869" cy="461665"/>
              </a:xfrm>
              <a:prstGeom prst="rect">
                <a:avLst/>
              </a:prstGeom>
              <a:blipFill>
                <a:blip r:embed="rId8"/>
                <a:stretch>
                  <a:fillRect l="-2174" t="-14474" r="-130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BEA723C-14BC-4591-9A73-29DF28D09FE2}"/>
                  </a:ext>
                </a:extLst>
              </p:cNvPr>
              <p:cNvSpPr/>
              <p:nvPr/>
            </p:nvSpPr>
            <p:spPr>
              <a:xfrm>
                <a:off x="1048514" y="4707056"/>
                <a:ext cx="7181086" cy="635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是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强凸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𝛽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光滑的，并且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cond</m:t>
                    </m:r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l-GR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𝛽</m:t>
                        </m:r>
                      </m:num>
                      <m:den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den>
                    </m:f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BEA723C-14BC-4591-9A73-29DF28D09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14" y="4707056"/>
                <a:ext cx="7181086" cy="635046"/>
              </a:xfrm>
              <a:prstGeom prst="rect">
                <a:avLst/>
              </a:prstGeom>
              <a:blipFill>
                <a:blip r:embed="rId9"/>
                <a:stretch>
                  <a:fillRect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F582EC1-4971-4B2E-9856-9A24C33AB388}"/>
                  </a:ext>
                </a:extLst>
              </p:cNvPr>
              <p:cNvSpPr txBox="1"/>
              <p:nvPr/>
            </p:nvSpPr>
            <p:spPr>
              <a:xfrm>
                <a:off x="796411" y="5669769"/>
                <a:ext cx="3656806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2700000" scaled="1"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GD: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F582EC1-4971-4B2E-9856-9A24C33AB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11" y="5669769"/>
                <a:ext cx="3656806" cy="461665"/>
              </a:xfrm>
              <a:prstGeom prst="rect">
                <a:avLst/>
              </a:prstGeom>
              <a:blipFill>
                <a:blip r:embed="rId10"/>
                <a:stretch>
                  <a:fillRect l="-266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74F268BD-42D5-4048-9294-C38AFAA31A79}"/>
              </a:ext>
            </a:extLst>
          </p:cNvPr>
          <p:cNvGrpSpPr/>
          <p:nvPr/>
        </p:nvGrpSpPr>
        <p:grpSpPr>
          <a:xfrm>
            <a:off x="4468540" y="5669769"/>
            <a:ext cx="4146650" cy="461665"/>
            <a:chOff x="4556676" y="5669769"/>
            <a:chExt cx="4146650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8C0710DC-EF14-4B63-9B9A-9D40485DA467}"/>
                    </a:ext>
                  </a:extLst>
                </p:cNvPr>
                <p:cNvSpPr/>
                <p:nvPr/>
              </p:nvSpPr>
              <p:spPr>
                <a:xfrm>
                  <a:off x="5356961" y="5669769"/>
                  <a:ext cx="334636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𝜂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𝑏</m:t>
                      </m:r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8C0710DC-EF14-4B63-9B9A-9D40485DA4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6961" y="5669769"/>
                  <a:ext cx="3346365" cy="461665"/>
                </a:xfrm>
                <a:prstGeom prst="rect">
                  <a:avLst/>
                </a:prstGeom>
                <a:blipFill>
                  <a:blip r:embed="rId11"/>
                  <a:stretch>
                    <a:fillRect r="-546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869A564E-F7E4-4B11-B63E-C06EF44B07D1}"/>
                </a:ext>
              </a:extLst>
            </p:cNvPr>
            <p:cNvSpPr/>
            <p:nvPr/>
          </p:nvSpPr>
          <p:spPr bwMode="auto">
            <a:xfrm>
              <a:off x="4556676" y="5827235"/>
              <a:ext cx="762927" cy="270865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486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/>
      <p:bldP spid="7" grpId="0"/>
      <p:bldP spid="11" grpId="0" animBg="1"/>
      <p:bldP spid="4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极小化二次函数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3D547D4-FDDC-40C8-8ADA-8477B404BD6C}"/>
              </a:ext>
            </a:extLst>
          </p:cNvPr>
          <p:cNvGrpSpPr/>
          <p:nvPr/>
        </p:nvGrpSpPr>
        <p:grpSpPr>
          <a:xfrm>
            <a:off x="652802" y="1058800"/>
            <a:ext cx="8254472" cy="1322487"/>
            <a:chOff x="634686" y="1411344"/>
            <a:chExt cx="8184451" cy="13224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E79D9F0-FDEF-49C6-AF97-B335F56BF352}"/>
                    </a:ext>
                  </a:extLst>
                </p:cNvPr>
                <p:cNvSpPr txBox="1"/>
                <p:nvPr/>
              </p:nvSpPr>
              <p:spPr>
                <a:xfrm>
                  <a:off x="1213581" y="2088783"/>
                  <a:ext cx="6077669" cy="645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l-GR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E79D9F0-FDEF-49C6-AF97-B335F56BF3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81" y="2088783"/>
                  <a:ext cx="6077669" cy="645048"/>
                </a:xfrm>
                <a:prstGeom prst="rect">
                  <a:avLst/>
                </a:prstGeom>
                <a:blipFill>
                  <a:blip r:embed="rId4"/>
                  <a:stretch>
                    <a:fillRect b="-28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01388FF-8819-45DC-BD72-FFF97A12C61B}"/>
                    </a:ext>
                  </a:extLst>
                </p:cNvPr>
                <p:cNvSpPr txBox="1"/>
                <p:nvPr/>
              </p:nvSpPr>
              <p:spPr>
                <a:xfrm>
                  <a:off x="634686" y="1411344"/>
                  <a:ext cx="818445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0070C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定理</a:t>
                  </a:r>
                  <a:r>
                    <a:rPr lang="en-US" altLang="zh-CN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7.3</a:t>
                  </a:r>
                  <a:r>
                    <a:rPr lang="en-US" altLang="zh-CN" dirty="0">
                      <a:solidFill>
                        <a:srgbClr val="0070C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设 </a:t>
                  </a:r>
                  <a:r>
                    <a:rPr lang="en-US" altLang="zh-CN" i="1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f 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是条件数为</a:t>
                  </a:r>
                  <a14:m>
                    <m:oMath xmlns:m="http://schemas.openxmlformats.org/officeDocument/2006/math">
                      <m:r>
                        <a:rPr lang="el-GR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的二次函数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设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</a:t>
                  </a:r>
                  <a14:m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的极小点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那么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𝜂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=1/</m:t>
                      </m:r>
                      <m:r>
                        <a:rPr lang="el-GR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的梯度下降法产生的点列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满足</a:t>
                  </a:r>
                  <a:endPara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01388FF-8819-45DC-BD72-FFF97A12C6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686" y="1411344"/>
                  <a:ext cx="8184451" cy="830997"/>
                </a:xfrm>
                <a:prstGeom prst="rect">
                  <a:avLst/>
                </a:prstGeom>
                <a:blipFill>
                  <a:blip r:embed="rId5"/>
                  <a:stretch>
                    <a:fillRect l="-1108" t="-8088" b="-139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0C0E422-CC1F-4A98-A4D6-487D497BF042}"/>
                  </a:ext>
                </a:extLst>
              </p:cNvPr>
              <p:cNvSpPr txBox="1"/>
              <p:nvPr/>
            </p:nvSpPr>
            <p:spPr>
              <a:xfrm>
                <a:off x="701870" y="2358871"/>
                <a:ext cx="80035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证明</a:t>
                </a:r>
                <a:r>
                  <a:rPr lang="en-US" altLang="zh-CN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chemeClr val="tx1"/>
                        </a:solidFill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0C0E422-CC1F-4A98-A4D6-487D497BF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70" y="2358871"/>
                <a:ext cx="8003570" cy="461665"/>
              </a:xfrm>
              <a:prstGeom prst="rect">
                <a:avLst/>
              </a:prstGeom>
              <a:blipFill>
                <a:blip r:embed="rId6"/>
                <a:stretch>
                  <a:fillRect l="-1142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AAECC82-7C0F-42E1-A504-B08EA008EEA5}"/>
                  </a:ext>
                </a:extLst>
              </p:cNvPr>
              <p:cNvSpPr txBox="1"/>
              <p:nvPr/>
            </p:nvSpPr>
            <p:spPr>
              <a:xfrm>
                <a:off x="2574737" y="2942186"/>
                <a:ext cx="34580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𝜂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AAECC82-7C0F-42E1-A504-B08EA008E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737" y="2942186"/>
                <a:ext cx="3458004" cy="461665"/>
              </a:xfrm>
              <a:prstGeom prst="rect">
                <a:avLst/>
              </a:prstGeom>
              <a:blipFill>
                <a:blip r:embed="rId7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6D356D2-37D7-4BBD-9AD3-797A37A291E7}"/>
                  </a:ext>
                </a:extLst>
              </p:cNvPr>
              <p:cNvSpPr txBox="1"/>
              <p:nvPr/>
            </p:nvSpPr>
            <p:spPr>
              <a:xfrm>
                <a:off x="2574737" y="3310147"/>
                <a:ext cx="4074869" cy="1126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6D356D2-37D7-4BBD-9AD3-797A37A29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737" y="3310147"/>
                <a:ext cx="4074869" cy="11261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4F781A6-1189-439B-AF79-C476436259CA}"/>
                  </a:ext>
                </a:extLst>
              </p:cNvPr>
              <p:cNvSpPr/>
              <p:nvPr/>
            </p:nvSpPr>
            <p:spPr>
              <a:xfrm>
                <a:off x="1121707" y="4407625"/>
                <a:ext cx="5841407" cy="843564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4F781A6-1189-439B-AF79-C47643625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07" y="4407625"/>
                <a:ext cx="5841407" cy="8435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2C6A1334-9E3A-4694-ACA9-606389D573B1}"/>
              </a:ext>
            </a:extLst>
          </p:cNvPr>
          <p:cNvGrpSpPr/>
          <p:nvPr/>
        </p:nvGrpSpPr>
        <p:grpSpPr>
          <a:xfrm>
            <a:off x="6264096" y="3024860"/>
            <a:ext cx="2642518" cy="1697666"/>
            <a:chOff x="6264096" y="3718923"/>
            <a:chExt cx="2642518" cy="1697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D11E884F-E6CF-4A9A-AD16-1D71CAD3938E}"/>
                    </a:ext>
                  </a:extLst>
                </p:cNvPr>
                <p:cNvSpPr/>
                <p:nvPr/>
              </p:nvSpPr>
              <p:spPr>
                <a:xfrm>
                  <a:off x="6726726" y="3718923"/>
                  <a:ext cx="1602042" cy="848437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2700000" scaled="1"/>
                </a:gra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D11E884F-E6CF-4A9A-AD16-1D71CAD393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6726" y="3718923"/>
                  <a:ext cx="1602042" cy="84843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3FD0B5EF-5AB5-4BE5-A8B1-92422FD56549}"/>
                </a:ext>
              </a:extLst>
            </p:cNvPr>
            <p:cNvGrpSpPr/>
            <p:nvPr/>
          </p:nvGrpSpPr>
          <p:grpSpPr>
            <a:xfrm>
              <a:off x="6264096" y="4488225"/>
              <a:ext cx="2642518" cy="928364"/>
              <a:chOff x="6478698" y="4781327"/>
              <a:chExt cx="2642518" cy="9283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E031AD51-631F-4377-8FCD-C28F45D3DAC9}"/>
                      </a:ext>
                    </a:extLst>
                  </p:cNvPr>
                  <p:cNvSpPr/>
                  <p:nvPr/>
                </p:nvSpPr>
                <p:spPr>
                  <a:xfrm>
                    <a:off x="6478698" y="5093817"/>
                    <a:ext cx="2642518" cy="6158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=1−</m:t>
                        </m:r>
                      </m:oMath>
                    </a14:m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l-GR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den>
                        </m:f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E031AD51-631F-4377-8FCD-C28F45D3DAC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8698" y="5093817"/>
                    <a:ext cx="2642518" cy="61587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箭头: 下 25">
                <a:extLst>
                  <a:ext uri="{FF2B5EF4-FFF2-40B4-BE49-F238E27FC236}">
                    <a16:creationId xmlns:a16="http://schemas.microsoft.com/office/drawing/2014/main" id="{905F7F4E-3263-4D3F-8C13-BF7D5F0BFDE9}"/>
                  </a:ext>
                </a:extLst>
              </p:cNvPr>
              <p:cNvSpPr/>
              <p:nvPr/>
            </p:nvSpPr>
            <p:spPr bwMode="auto">
              <a:xfrm>
                <a:off x="7727649" y="4781327"/>
                <a:ext cx="208722" cy="408918"/>
              </a:xfrm>
              <a:prstGeom prst="down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b="0" i="0" u="none" strike="noStrike" cap="none" normalizeH="0" baseline="0">
                  <a:ln>
                    <a:noFill/>
                  </a:ln>
                  <a:solidFill>
                    <a:srgbClr val="000066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F7E72C3-B285-465F-91A8-9464358B3ABD}"/>
                  </a:ext>
                </a:extLst>
              </p:cNvPr>
              <p:cNvSpPr/>
              <p:nvPr/>
            </p:nvSpPr>
            <p:spPr>
              <a:xfrm>
                <a:off x="2845163" y="5274559"/>
                <a:ext cx="3081293" cy="990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l-GR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F7E72C3-B285-465F-91A8-9464358B3A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163" y="5274559"/>
                <a:ext cx="3081293" cy="99065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F684C09-7BEC-4E76-A361-C189E06DD8FE}"/>
                  </a:ext>
                </a:extLst>
              </p:cNvPr>
              <p:cNvSpPr/>
              <p:nvPr/>
            </p:nvSpPr>
            <p:spPr>
              <a:xfrm>
                <a:off x="5658027" y="5391750"/>
                <a:ext cx="3181255" cy="767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l-GR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den>
                          </m:f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F684C09-7BEC-4E76-A361-C189E06DD8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027" y="5391750"/>
                <a:ext cx="3181255" cy="7673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54F9CB9-8018-4B74-B54D-BDC95881D488}"/>
                  </a:ext>
                </a:extLst>
              </p:cNvPr>
              <p:cNvSpPr txBox="1"/>
              <p:nvPr/>
            </p:nvSpPr>
            <p:spPr>
              <a:xfrm>
                <a:off x="802778" y="6170093"/>
                <a:ext cx="82544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是病态的，</a:t>
                </a:r>
                <a14:m>
                  <m:oMath xmlns:m="http://schemas.openxmlformats.org/officeDocument/2006/math">
                    <m:r>
                      <a:rPr lang="el-GR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很大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为了让误差很小，至少需要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l-GR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54F9CB9-8018-4B74-B54D-BDC95881D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78" y="6170093"/>
                <a:ext cx="8254472" cy="461665"/>
              </a:xfrm>
              <a:prstGeom prst="rect">
                <a:avLst/>
              </a:prstGeom>
              <a:blipFill>
                <a:blip r:embed="rId14"/>
                <a:stretch>
                  <a:fillRect l="-1034" t="-14474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9470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23" grpId="0"/>
      <p:bldP spid="18" grpId="0" animBg="1"/>
      <p:bldP spid="27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与多项式逼近的联系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D30EFB4-8FFD-4C0B-8BB4-EA4246A09454}"/>
                  </a:ext>
                </a:extLst>
              </p:cNvPr>
              <p:cNvSpPr txBox="1"/>
              <p:nvPr/>
            </p:nvSpPr>
            <p:spPr>
              <a:xfrm>
                <a:off x="1226387" y="1108638"/>
                <a:ext cx="6068925" cy="91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limLoc m:val="subSup"/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D30EFB4-8FFD-4C0B-8BB4-EA4246A09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387" y="1108638"/>
                <a:ext cx="6068925" cy="9140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396F1D4-1E5F-4E07-A73F-53F86116FF06}"/>
                  </a:ext>
                </a:extLst>
              </p:cNvPr>
              <p:cNvSpPr txBox="1"/>
              <p:nvPr/>
            </p:nvSpPr>
            <p:spPr>
              <a:xfrm>
                <a:off x="529977" y="2758595"/>
                <a:ext cx="60689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396F1D4-1E5F-4E07-A73F-53F86116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77" y="2758595"/>
                <a:ext cx="6068925" cy="461665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877A4FD-621E-4A5D-8D78-6E4E8D0A9372}"/>
                  </a:ext>
                </a:extLst>
              </p:cNvPr>
              <p:cNvSpPr/>
              <p:nvPr/>
            </p:nvSpPr>
            <p:spPr>
              <a:xfrm>
                <a:off x="716780" y="3488899"/>
                <a:ext cx="3980320" cy="465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dirty="0"/>
                  <a:t>,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877A4FD-621E-4A5D-8D78-6E4E8D0A9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80" y="3488899"/>
                <a:ext cx="3980320" cy="465320"/>
              </a:xfrm>
              <a:prstGeom prst="rect">
                <a:avLst/>
              </a:prstGeom>
              <a:blipFill>
                <a:blip r:embed="rId6"/>
                <a:stretch>
                  <a:fillRect l="-2450" t="-125974" r="-1378" b="-193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18E37FD-E198-47BF-8EE6-FDD38F0C8A98}"/>
                  </a:ext>
                </a:extLst>
              </p:cNvPr>
              <p:cNvSpPr/>
              <p:nvPr/>
            </p:nvSpPr>
            <p:spPr>
              <a:xfrm>
                <a:off x="628645" y="5062817"/>
                <a:ext cx="8272984" cy="9958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已知步长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⟹</m:t>
                    </m:r>
                  </m:oMath>
                </a14:m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r>
                      <a:rPr lang="zh-CN" alt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⟹ </m:t>
                    </m:r>
                  </m:oMath>
                </a14:m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找上界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18E37FD-E198-47BF-8EE6-FDD38F0C8A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5" y="5062817"/>
                <a:ext cx="8272984" cy="995850"/>
              </a:xfrm>
              <a:prstGeom prst="rect">
                <a:avLst/>
              </a:prstGeom>
              <a:blipFill>
                <a:blip r:embed="rId7"/>
                <a:stretch>
                  <a:fillRect l="-1105" t="-59509" r="-590" b="-38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A6E593C1-16DD-43CF-9F58-52E405ED1CF2}"/>
              </a:ext>
            </a:extLst>
          </p:cNvPr>
          <p:cNvGrpSpPr/>
          <p:nvPr/>
        </p:nvGrpSpPr>
        <p:grpSpPr>
          <a:xfrm>
            <a:off x="738154" y="2022734"/>
            <a:ext cx="3833846" cy="735861"/>
            <a:chOff x="738154" y="2022734"/>
            <a:chExt cx="3833846" cy="7358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AFDF4EAF-727A-4711-ABCA-BC77F3D812A5}"/>
                    </a:ext>
                  </a:extLst>
                </p:cNvPr>
                <p:cNvSpPr/>
                <p:nvPr/>
              </p:nvSpPr>
              <p:spPr>
                <a:xfrm>
                  <a:off x="738154" y="2116432"/>
                  <a:ext cx="3522696" cy="4653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令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AFDF4EAF-727A-4711-ABCA-BC77F3D812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154" y="2116432"/>
                  <a:ext cx="3522696" cy="465320"/>
                </a:xfrm>
                <a:prstGeom prst="rect">
                  <a:avLst/>
                </a:prstGeom>
                <a:blipFill>
                  <a:blip r:embed="rId8"/>
                  <a:stretch>
                    <a:fillRect l="-2595" t="-125974" b="-1935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箭头: 下 1">
              <a:extLst>
                <a:ext uri="{FF2B5EF4-FFF2-40B4-BE49-F238E27FC236}">
                  <a16:creationId xmlns:a16="http://schemas.microsoft.com/office/drawing/2014/main" id="{0F16512C-D321-4651-981B-AFEE96A6339E}"/>
                </a:ext>
              </a:extLst>
            </p:cNvPr>
            <p:cNvSpPr/>
            <p:nvPr/>
          </p:nvSpPr>
          <p:spPr bwMode="auto">
            <a:xfrm>
              <a:off x="4260849" y="2022734"/>
              <a:ext cx="311151" cy="735861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00CD83E-1336-4BEC-8347-671A6FD8BB03}"/>
                  </a:ext>
                </a:extLst>
              </p:cNvPr>
              <p:cNvSpPr/>
              <p:nvPr/>
            </p:nvSpPr>
            <p:spPr>
              <a:xfrm>
                <a:off x="952821" y="4066642"/>
                <a:ext cx="4572277" cy="625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⋯,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00CD83E-1336-4BEC-8347-671A6FD8B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21" y="4066642"/>
                <a:ext cx="4572277" cy="625684"/>
              </a:xfrm>
              <a:prstGeom prst="rect">
                <a:avLst/>
              </a:prstGeom>
              <a:blipFill>
                <a:blip r:embed="rId9"/>
                <a:stretch>
                  <a:fillRect b="-7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496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与多项式逼近的联系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1)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1EA5167-42C3-4579-9A94-FADB545E5C9A}"/>
                  </a:ext>
                </a:extLst>
              </p:cNvPr>
              <p:cNvSpPr/>
              <p:nvPr/>
            </p:nvSpPr>
            <p:spPr>
              <a:xfrm>
                <a:off x="2155635" y="5222567"/>
                <a:ext cx="2541465" cy="622863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1EA5167-42C3-4579-9A94-FADB545E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35" y="5222567"/>
                <a:ext cx="2541465" cy="622863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71C05A6A-EA33-4033-9369-72748961D788}"/>
              </a:ext>
            </a:extLst>
          </p:cNvPr>
          <p:cNvSpPr txBox="1"/>
          <p:nvPr/>
        </p:nvSpPr>
        <p:spPr>
          <a:xfrm>
            <a:off x="678561" y="5848236"/>
            <a:ext cx="4208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加速意味着去找特殊多项式！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D5AA7F9-EA26-4895-82D1-99CC5EAD26A2}"/>
                  </a:ext>
                </a:extLst>
              </p:cNvPr>
              <p:cNvSpPr/>
              <p:nvPr/>
            </p:nvSpPr>
            <p:spPr>
              <a:xfrm>
                <a:off x="711612" y="4685240"/>
                <a:ext cx="84999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目标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：找多项式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，且在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上的模很小！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D5AA7F9-EA26-4895-82D1-99CC5EAD2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12" y="4685240"/>
                <a:ext cx="8499956" cy="461665"/>
              </a:xfrm>
              <a:prstGeom prst="rect">
                <a:avLst/>
              </a:prstGeom>
              <a:blipFill>
                <a:blip r:embed="rId5"/>
                <a:stretch>
                  <a:fillRect l="-1148" t="-14667" r="-14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A5C922A-3CBB-48B9-93CB-DAD3B8FDFAF7}"/>
                  </a:ext>
                </a:extLst>
              </p:cNvPr>
              <p:cNvSpPr/>
              <p:nvPr/>
            </p:nvSpPr>
            <p:spPr>
              <a:xfrm>
                <a:off x="837307" y="2119254"/>
                <a:ext cx="6593793" cy="813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常数步长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den>
                            </m:f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A5C922A-3CBB-48B9-93CB-DAD3B8FDF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07" y="2119254"/>
                <a:ext cx="6593793" cy="813941"/>
              </a:xfrm>
              <a:prstGeom prst="rect">
                <a:avLst/>
              </a:prstGeom>
              <a:blipFill>
                <a:blip r:embed="rId6"/>
                <a:stretch>
                  <a:fillRect l="-1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BCF807C-03E1-44C2-9497-11A89886B4AC}"/>
                  </a:ext>
                </a:extLst>
              </p:cNvPr>
              <p:cNvSpPr/>
              <p:nvPr/>
            </p:nvSpPr>
            <p:spPr>
              <a:xfrm>
                <a:off x="972400" y="2948085"/>
                <a:ext cx="2843151" cy="914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den>
                              </m:f>
                              <m: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BCF807C-03E1-44C2-9497-11A89886B4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00" y="2948085"/>
                <a:ext cx="2843151" cy="9140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699F106-A6D4-4A66-AD61-497A468BD294}"/>
                  </a:ext>
                </a:extLst>
              </p:cNvPr>
              <p:cNvSpPr/>
              <p:nvPr/>
            </p:nvSpPr>
            <p:spPr>
              <a:xfrm>
                <a:off x="3763623" y="3036221"/>
                <a:ext cx="1331262" cy="8559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699F106-A6D4-4A66-AD61-497A468BD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623" y="3036221"/>
                <a:ext cx="1331262" cy="8559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16419C6D-8675-4FF1-B6E9-873E2625DC8E}"/>
                  </a:ext>
                </a:extLst>
              </p:cNvPr>
              <p:cNvSpPr/>
              <p:nvPr/>
            </p:nvSpPr>
            <p:spPr>
              <a:xfrm>
                <a:off x="4983730" y="3058255"/>
                <a:ext cx="1332865" cy="8559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16419C6D-8675-4FF1-B6E9-873E2625D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730" y="3058255"/>
                <a:ext cx="1332865" cy="8559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A20D68F-6CF7-41B4-B959-CB2E7535EBFE}"/>
                  </a:ext>
                </a:extLst>
              </p:cNvPr>
              <p:cNvSpPr/>
              <p:nvPr/>
            </p:nvSpPr>
            <p:spPr>
              <a:xfrm>
                <a:off x="6213583" y="3150858"/>
                <a:ext cx="1184555" cy="615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l-GR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A20D68F-6CF7-41B4-B959-CB2E7535EB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583" y="3150858"/>
                <a:ext cx="1184555" cy="61587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0FA78EE-C0F4-4CAD-BD6C-8947539886D2}"/>
                  </a:ext>
                </a:extLst>
              </p:cNvPr>
              <p:cNvSpPr/>
              <p:nvPr/>
            </p:nvSpPr>
            <p:spPr>
              <a:xfrm>
                <a:off x="706445" y="1150536"/>
                <a:ext cx="8272984" cy="9958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已知步长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⟹</m:t>
                    </m:r>
                  </m:oMath>
                </a14:m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r>
                      <a:rPr lang="zh-CN" alt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⟹ </m:t>
                    </m:r>
                  </m:oMath>
                </a14:m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找上界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0FA78EE-C0F4-4CAD-BD6C-894753988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45" y="1150536"/>
                <a:ext cx="8272984" cy="995850"/>
              </a:xfrm>
              <a:prstGeom prst="rect">
                <a:avLst/>
              </a:prstGeom>
              <a:blipFill>
                <a:blip r:embed="rId11"/>
                <a:stretch>
                  <a:fillRect l="-1179" t="-59509" r="-516" b="-38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4E7C6D6-38EE-47B4-9EA6-72132BA8C594}"/>
                  </a:ext>
                </a:extLst>
              </p:cNvPr>
              <p:cNvSpPr/>
              <p:nvPr/>
            </p:nvSpPr>
            <p:spPr>
              <a:xfrm>
                <a:off x="5588911" y="5234156"/>
                <a:ext cx="2798908" cy="622863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4E7C6D6-38EE-47B4-9EA6-72132BA8C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911" y="5234156"/>
                <a:ext cx="2798908" cy="622863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3454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20" grpId="0"/>
      <p:bldP spid="22" grpId="0"/>
      <p:bldP spid="23" grpId="0"/>
      <p:bldP spid="26" grpId="0"/>
      <p:bldP spid="27" grpId="0"/>
      <p:bldP spid="28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D03A203-6720-4D9C-8FAF-4BF229B33C9F}"/>
              </a:ext>
            </a:extLst>
          </p:cNvPr>
          <p:cNvSpPr/>
          <p:nvPr/>
        </p:nvSpPr>
        <p:spPr>
          <a:xfrm>
            <a:off x="1663547" y="417894"/>
            <a:ext cx="64844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与多项式逼近的联系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2)</a:t>
            </a:r>
            <a:endParaRPr lang="zh-CN" altLang="en-US" sz="44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99BA3A9-A81C-4F2C-A1A9-BBA924BADAB9}"/>
              </a:ext>
            </a:extLst>
          </p:cNvPr>
          <p:cNvGrpSpPr/>
          <p:nvPr/>
        </p:nvGrpSpPr>
        <p:grpSpPr>
          <a:xfrm>
            <a:off x="681648" y="1103495"/>
            <a:ext cx="8055731" cy="5153042"/>
            <a:chOff x="681648" y="1103495"/>
            <a:chExt cx="8055731" cy="51530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67D3E9BF-BEC8-4DA6-AEA1-C506F14D4194}"/>
                    </a:ext>
                  </a:extLst>
                </p:cNvPr>
                <p:cNvSpPr txBox="1"/>
                <p:nvPr/>
              </p:nvSpPr>
              <p:spPr>
                <a:xfrm>
                  <a:off x="958468" y="5794872"/>
                  <a:ext cx="570673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3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次和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6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次朴素多项式，其中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=1,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=10</m:t>
                      </m:r>
                    </m:oMath>
                  </a14:m>
                  <a:endPara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67D3E9BF-BEC8-4DA6-AEA1-C506F14D41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468" y="5794872"/>
                  <a:ext cx="5706737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1068" t="-14667" b="-3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034695F7-8400-430D-B510-E78C39CAC75E}"/>
                    </a:ext>
                  </a:extLst>
                </p:cNvPr>
                <p:cNvSpPr/>
                <p:nvPr/>
              </p:nvSpPr>
              <p:spPr>
                <a:xfrm>
                  <a:off x="681648" y="1103495"/>
                  <a:ext cx="8055731" cy="8139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0070C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常数步长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：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𝜂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，朴素多项式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034695F7-8400-430D-B510-E78C39CAC7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48" y="1103495"/>
                  <a:ext cx="8055731" cy="813941"/>
                </a:xfrm>
                <a:prstGeom prst="rect">
                  <a:avLst/>
                </a:prstGeom>
                <a:blipFill>
                  <a:blip r:embed="rId3"/>
                  <a:stretch>
                    <a:fillRect l="-1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7763F22-8B65-4ECD-9DDA-39B4E35F1DD2}"/>
                </a:ext>
              </a:extLst>
            </p:cNvPr>
            <p:cNvGrpSpPr/>
            <p:nvPr/>
          </p:nvGrpSpPr>
          <p:grpSpPr>
            <a:xfrm>
              <a:off x="935038" y="2027102"/>
              <a:ext cx="5867306" cy="3491466"/>
              <a:chOff x="1155378" y="1868373"/>
              <a:chExt cx="6861781" cy="3953361"/>
            </a:xfrm>
          </p:grpSpPr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6E9F208D-3F21-48CD-9499-CABA44F862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5378" y="1868373"/>
                <a:ext cx="6524098" cy="3769241"/>
              </a:xfrm>
              <a:prstGeom prst="rect">
                <a:avLst/>
              </a:prstGeom>
            </p:spPr>
          </p:pic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1914FB0B-BB49-42B2-B4D1-3AFA0E090B1E}"/>
                  </a:ext>
                </a:extLst>
              </p:cNvPr>
              <p:cNvCxnSpPr/>
              <p:nvPr/>
            </p:nvCxnSpPr>
            <p:spPr bwMode="auto">
              <a:xfrm flipV="1">
                <a:off x="2401677" y="2049137"/>
                <a:ext cx="0" cy="332709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5A268180-C54A-422D-992F-C706F50B51F5}"/>
                      </a:ext>
                    </a:extLst>
                  </p:cNvPr>
                  <p:cNvSpPr txBox="1"/>
                  <p:nvPr/>
                </p:nvSpPr>
                <p:spPr>
                  <a:xfrm>
                    <a:off x="1976785" y="5372329"/>
                    <a:ext cx="84978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5A268180-C54A-422D-992F-C706F50B51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6785" y="5372329"/>
                    <a:ext cx="84978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0924" r="-16807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D5E4B224-AC02-4661-835F-66EA69BEB839}"/>
                  </a:ext>
                </a:extLst>
              </p:cNvPr>
              <p:cNvCxnSpPr/>
              <p:nvPr/>
            </p:nvCxnSpPr>
            <p:spPr bwMode="auto">
              <a:xfrm flipV="1">
                <a:off x="7258289" y="2080350"/>
                <a:ext cx="0" cy="332709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DD508CD4-D777-45F8-9580-068E224B8899}"/>
                      </a:ext>
                    </a:extLst>
                  </p:cNvPr>
                  <p:cNvSpPr txBox="1"/>
                  <p:nvPr/>
                </p:nvSpPr>
                <p:spPr>
                  <a:xfrm>
                    <a:off x="6833397" y="5403542"/>
                    <a:ext cx="1183762" cy="4181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=10</m:t>
                          </m:r>
                        </m:oMath>
                      </m:oMathPara>
                    </a14:m>
                    <a:endParaRPr lang="zh-CN" altLang="en-US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DD508CD4-D777-45F8-9580-068E224B88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397" y="5403542"/>
                    <a:ext cx="1183762" cy="41819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0241" r="-6627" b="-3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F8D24CF-339A-4038-837B-319D5C49CA68}"/>
                  </a:ext>
                </a:extLst>
              </p:cNvPr>
              <p:cNvSpPr/>
              <p:nvPr/>
            </p:nvSpPr>
            <p:spPr>
              <a:xfrm>
                <a:off x="6612509" y="2070789"/>
                <a:ext cx="2055050" cy="12584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CN" sz="2200" dirty="0"/>
              </a:p>
              <a:p>
                <a:r>
                  <a:rPr lang="en-US" altLang="zh-CN" sz="2200" dirty="0"/>
                  <a:t>            </a:t>
                </a:r>
                <a:r>
                  <a:rPr lang="en-US" altLang="zh-CN" sz="2200" dirty="0">
                    <a:solidFill>
                      <a:schemeClr val="tx1"/>
                    </a:solidFill>
                  </a:rPr>
                  <a:t>= 0.548</a:t>
                </a:r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F8D24CF-339A-4038-837B-319D5C49CA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509" y="2070789"/>
                <a:ext cx="2055050" cy="1258486"/>
              </a:xfrm>
              <a:prstGeom prst="rect">
                <a:avLst/>
              </a:prstGeom>
              <a:blipFill>
                <a:blip r:embed="rId8"/>
                <a:stretch>
                  <a:fillRect b="-92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330CDBA-9C91-44CA-8D06-577BF722E82D}"/>
                  </a:ext>
                </a:extLst>
              </p:cNvPr>
              <p:cNvSpPr/>
              <p:nvPr/>
            </p:nvSpPr>
            <p:spPr>
              <a:xfrm>
                <a:off x="6678609" y="4240028"/>
                <a:ext cx="2055050" cy="12584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200" dirty="0"/>
              </a:p>
              <a:p>
                <a:r>
                  <a:rPr lang="en-US" altLang="zh-CN" sz="2200" dirty="0"/>
                  <a:t>            </a:t>
                </a:r>
                <a:r>
                  <a:rPr lang="en-US" altLang="zh-CN" sz="2200" dirty="0">
                    <a:solidFill>
                      <a:schemeClr val="tx1"/>
                    </a:solidFill>
                  </a:rPr>
                  <a:t>= 0.300</a:t>
                </a:r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330CDBA-9C91-44CA-8D06-577BF722E8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609" y="4240028"/>
                <a:ext cx="2055050" cy="1258486"/>
              </a:xfrm>
              <a:prstGeom prst="rect">
                <a:avLst/>
              </a:prstGeom>
              <a:blipFill>
                <a:blip r:embed="rId9"/>
                <a:stretch>
                  <a:fillRect b="-92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E17BBE5-BFF5-426E-8B45-E8A68E6D548A}"/>
                  </a:ext>
                </a:extLst>
              </p:cNvPr>
              <p:cNvSpPr/>
              <p:nvPr/>
            </p:nvSpPr>
            <p:spPr>
              <a:xfrm>
                <a:off x="6531784" y="3494570"/>
                <a:ext cx="2468164" cy="665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200" dirty="0"/>
                  <a:t>             </a:t>
                </a:r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E17BBE5-BFF5-426E-8B45-E8A68E6D54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784" y="3494570"/>
                <a:ext cx="2468164" cy="6658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38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2104DC6-FB4E-41A2-86EA-F50E9FB56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454" y="2327519"/>
            <a:ext cx="4749199" cy="329884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280B86A-F132-4B7E-A2B8-C87B003504A3}"/>
              </a:ext>
            </a:extLst>
          </p:cNvPr>
          <p:cNvSpPr txBox="1"/>
          <p:nvPr/>
        </p:nvSpPr>
        <p:spPr>
          <a:xfrm>
            <a:off x="911783" y="5978441"/>
            <a:ext cx="5299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前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Chebyshev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多项式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D5567C-40B7-411C-AA80-00B76BED5760}"/>
              </a:ext>
            </a:extLst>
          </p:cNvPr>
          <p:cNvSpPr/>
          <p:nvPr/>
        </p:nvSpPr>
        <p:spPr>
          <a:xfrm>
            <a:off x="2416059" y="417894"/>
            <a:ext cx="43845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Chebyshev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多项式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EDA75C6-56B0-445C-9006-4DDDA72B154B}"/>
                  </a:ext>
                </a:extLst>
              </p:cNvPr>
              <p:cNvSpPr txBox="1"/>
              <p:nvPr/>
            </p:nvSpPr>
            <p:spPr>
              <a:xfrm>
                <a:off x="1258283" y="1270661"/>
                <a:ext cx="54289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EDA75C6-56B0-445C-9006-4DDDA72B1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283" y="1270661"/>
                <a:ext cx="5428956" cy="830997"/>
              </a:xfrm>
              <a:prstGeom prst="rect">
                <a:avLst/>
              </a:prstGeom>
              <a:blipFill>
                <a:blip r:embed="rId3"/>
                <a:stretch>
                  <a:fillRect l="-224" t="-5839" b="-1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26687A-5737-4128-9D6A-DE7B5BAAB8C7}"/>
                  </a:ext>
                </a:extLst>
              </p:cNvPr>
              <p:cNvSpPr txBox="1"/>
              <p:nvPr/>
            </p:nvSpPr>
            <p:spPr>
              <a:xfrm>
                <a:off x="5466325" y="1610977"/>
                <a:ext cx="24920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∈[−1,1]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26687A-5737-4128-9D6A-DE7B5BAAB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25" y="1610977"/>
                <a:ext cx="2492043" cy="461665"/>
              </a:xfrm>
              <a:prstGeom prst="rect">
                <a:avLst/>
              </a:prstGeom>
              <a:blipFill>
                <a:blip r:embed="rId4"/>
                <a:stretch>
                  <a:fillRect r="-2200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790A037-DA4E-4B4C-A745-BFEC1DCAE108}"/>
                  </a:ext>
                </a:extLst>
              </p:cNvPr>
              <p:cNvSpPr/>
              <p:nvPr/>
            </p:nvSpPr>
            <p:spPr>
              <a:xfrm>
                <a:off x="5960126" y="2393621"/>
                <a:ext cx="269913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790A037-DA4E-4B4C-A745-BFEC1DCAE1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126" y="2393621"/>
                <a:ext cx="2699130" cy="461665"/>
              </a:xfrm>
              <a:prstGeom prst="rect">
                <a:avLst/>
              </a:prstGeom>
              <a:blipFill>
                <a:blip r:embed="rId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122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FC173CE-B318-4677-86D0-FA638B1F4B0D}"/>
              </a:ext>
            </a:extLst>
          </p:cNvPr>
          <p:cNvSpPr/>
          <p:nvPr/>
        </p:nvSpPr>
        <p:spPr>
          <a:xfrm>
            <a:off x="1533371" y="267700"/>
            <a:ext cx="6054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重伸缩的</a:t>
            </a:r>
            <a:r>
              <a:rPr lang="en-US" altLang="zh-CN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Chebyshev</a:t>
            </a:r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多项式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57D128F-BAED-4742-BD21-BDDBD6A700CC}"/>
                  </a:ext>
                </a:extLst>
              </p:cNvPr>
              <p:cNvSpPr txBox="1"/>
              <p:nvPr/>
            </p:nvSpPr>
            <p:spPr>
              <a:xfrm>
                <a:off x="1179330" y="1042998"/>
                <a:ext cx="6907051" cy="1399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重伸缩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Chebyshev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多项式：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den>
                            </m:f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altLang="zh-CN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57D128F-BAED-4742-BD21-BDDBD6A70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330" y="1042998"/>
                <a:ext cx="6907051" cy="1399935"/>
              </a:xfrm>
              <a:prstGeom prst="rect">
                <a:avLst/>
              </a:prstGeom>
              <a:blipFill>
                <a:blip r:embed="rId2"/>
                <a:stretch>
                  <a:fillRect l="-1323" t="-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699A277-F2A7-452F-B0F8-DE789FD00B15}"/>
                  </a:ext>
                </a:extLst>
              </p:cNvPr>
              <p:cNvSpPr txBox="1"/>
              <p:nvPr/>
            </p:nvSpPr>
            <p:spPr>
              <a:xfrm>
                <a:off x="881879" y="2546915"/>
                <a:ext cx="2503241" cy="2108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b="0" dirty="0">
                    <a:solidFill>
                      <a:schemeClr val="tx1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233/81</m:t>
                        </m:r>
                      </m:den>
                    </m:f>
                  </m:oMath>
                </a14:m>
                <a:endParaRPr lang="en-US" altLang="zh-CN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altLang="zh-CN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0.3476</m:t>
                    </m:r>
                  </m:oMath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699A277-F2A7-452F-B0F8-DE789FD00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79" y="2546915"/>
                <a:ext cx="2503241" cy="21080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7315B64-9698-4DE0-8BC3-BA8AF060D349}"/>
                  </a:ext>
                </a:extLst>
              </p:cNvPr>
              <p:cNvSpPr txBox="1"/>
              <p:nvPr/>
            </p:nvSpPr>
            <p:spPr>
              <a:xfrm>
                <a:off x="881351" y="4661807"/>
                <a:ext cx="20145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&lt;0.1</m:t>
                      </m:r>
                    </m:oMath>
                  </m:oMathPara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7315B64-9698-4DE0-8BC3-BA8AF060D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51" y="4661807"/>
                <a:ext cx="2014507" cy="461665"/>
              </a:xfrm>
              <a:prstGeom prst="rect">
                <a:avLst/>
              </a:prstGeom>
              <a:blipFill>
                <a:blip r:embed="rId4"/>
                <a:stretch>
                  <a:fillRect l="-909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2C9A0B35-CC7B-4EC7-91B4-C417003A5711}"/>
              </a:ext>
            </a:extLst>
          </p:cNvPr>
          <p:cNvGrpSpPr/>
          <p:nvPr/>
        </p:nvGrpSpPr>
        <p:grpSpPr>
          <a:xfrm>
            <a:off x="3161848" y="2458790"/>
            <a:ext cx="5565102" cy="3194744"/>
            <a:chOff x="2555914" y="2767257"/>
            <a:chExt cx="5565102" cy="319474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8EBA4D3-5236-400B-BBC3-552BC2D16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55914" y="2767257"/>
              <a:ext cx="5299113" cy="3052464"/>
            </a:xfrm>
            <a:prstGeom prst="rect">
              <a:avLst/>
            </a:prstGeom>
          </p:spPr>
        </p:pic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050840FA-98D5-4B74-9781-E040A5B41C9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25396" y="2843926"/>
              <a:ext cx="0" cy="275264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7B46D88-7C4F-4903-84B2-E334D61E3809}"/>
                    </a:ext>
                  </a:extLst>
                </p:cNvPr>
                <p:cNvSpPr txBox="1"/>
                <p:nvPr/>
              </p:nvSpPr>
              <p:spPr>
                <a:xfrm>
                  <a:off x="3100504" y="5592669"/>
                  <a:ext cx="84978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7B46D88-7C4F-4903-84B2-E334D61E38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0504" y="5592669"/>
                  <a:ext cx="849784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158" r="-7194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12BE8A8-0185-41E6-869E-77B8EAECAE0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33708" y="2842088"/>
              <a:ext cx="0" cy="275264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20CDB3D2-D8C4-4D2B-AD88-BB5A9D06F142}"/>
                    </a:ext>
                  </a:extLst>
                </p:cNvPr>
                <p:cNvSpPr txBox="1"/>
                <p:nvPr/>
              </p:nvSpPr>
              <p:spPr>
                <a:xfrm>
                  <a:off x="7108816" y="5590831"/>
                  <a:ext cx="101220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=10</m:t>
                        </m:r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20CDB3D2-D8C4-4D2B-AD88-BB5A9D06F1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8816" y="5590831"/>
                  <a:ext cx="101220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0241" r="-6627" b="-3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5007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27717</TotalTime>
  <Words>1378</Words>
  <Application>Microsoft Office PowerPoint</Application>
  <PresentationFormat>全屏显示(4:3)</PresentationFormat>
  <Paragraphs>168</Paragraphs>
  <Slides>18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仿宋_GB2312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最优化理论与算法模板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BUAA</cp:lastModifiedBy>
  <cp:revision>3832</cp:revision>
  <cp:lastPrinted>2023-09-27T10:22:35Z</cp:lastPrinted>
  <dcterms:created xsi:type="dcterms:W3CDTF">1997-11-08T17:22:06Z</dcterms:created>
  <dcterms:modified xsi:type="dcterms:W3CDTF">2023-09-28T03:31:34Z</dcterms:modified>
</cp:coreProperties>
</file>