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7"/>
  </p:notesMasterIdLst>
  <p:handoutMasterIdLst>
    <p:handoutMasterId r:id="rId18"/>
  </p:handoutMasterIdLst>
  <p:sldIdLst>
    <p:sldId id="677" r:id="rId2"/>
    <p:sldId id="703" r:id="rId3"/>
    <p:sldId id="702" r:id="rId4"/>
    <p:sldId id="695" r:id="rId5"/>
    <p:sldId id="697" r:id="rId6"/>
    <p:sldId id="698" r:id="rId7"/>
    <p:sldId id="567" r:id="rId8"/>
    <p:sldId id="568" r:id="rId9"/>
    <p:sldId id="693" r:id="rId10"/>
    <p:sldId id="570" r:id="rId11"/>
    <p:sldId id="571" r:id="rId12"/>
    <p:sldId id="683" r:id="rId13"/>
    <p:sldId id="704" r:id="rId14"/>
    <p:sldId id="694" r:id="rId15"/>
    <p:sldId id="696" r:id="rId16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1" autoAdjust="0"/>
  </p:normalViewPr>
  <p:slideViewPr>
    <p:cSldViewPr snapToGrid="0">
      <p:cViewPr varScale="1">
        <p:scale>
          <a:sx n="68" d="100"/>
          <a:sy n="68" d="100"/>
        </p:scale>
        <p:origin x="584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88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82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2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已知不含零向量的</a:t>
            </a:r>
            <a:r>
              <a:rPr lang="en-US" altLang="zh-CN" dirty="0"/>
              <a:t>A-</a:t>
            </a:r>
            <a:r>
              <a:rPr lang="zh-CN" altLang="en-US" dirty="0"/>
              <a:t>共轭方向组</a:t>
            </a:r>
            <a:r>
              <a:rPr lang="en-US" altLang="zh-CN" dirty="0"/>
              <a:t> p_1,…,</a:t>
            </a:r>
            <a:r>
              <a:rPr lang="en-US" altLang="zh-CN" dirty="0" err="1"/>
              <a:t>p_n</a:t>
            </a:r>
            <a:r>
              <a:rPr lang="zh-CN" altLang="en-US" dirty="0"/>
              <a:t>，做变量替换</a:t>
            </a:r>
            <a:r>
              <a:rPr lang="en-US" altLang="zh-CN" dirty="0"/>
              <a:t>x=[p_1,…,</a:t>
            </a:r>
            <a:r>
              <a:rPr lang="en-US" altLang="zh-CN" dirty="0" err="1"/>
              <a:t>p_n</a:t>
            </a:r>
            <a:r>
              <a:rPr lang="en-US" altLang="zh-CN" dirty="0"/>
              <a:t>]y. </a:t>
            </a:r>
            <a:r>
              <a:rPr lang="zh-CN" altLang="en-US" dirty="0"/>
              <a:t>在</a:t>
            </a:r>
            <a:r>
              <a:rPr lang="en-US" altLang="zh-CN" dirty="0"/>
              <a:t>y-</a:t>
            </a:r>
            <a:r>
              <a:rPr lang="zh-CN" altLang="en-US" dirty="0"/>
              <a:t>空间，变量是可分离的，一次沿坐标轴做精确线搜索即可得到解；对应于在</a:t>
            </a:r>
            <a:r>
              <a:rPr lang="en-US" altLang="zh-CN" dirty="0"/>
              <a:t>x-</a:t>
            </a:r>
            <a:r>
              <a:rPr lang="zh-CN" altLang="en-US" dirty="0"/>
              <a:t>空间依次沿</a:t>
            </a:r>
            <a:r>
              <a:rPr lang="en-US" altLang="zh-CN" dirty="0"/>
              <a:t>p_1,…, </a:t>
            </a:r>
            <a:r>
              <a:rPr lang="en-US" altLang="zh-CN" dirty="0" err="1"/>
              <a:t>p_n</a:t>
            </a:r>
            <a:r>
              <a:rPr lang="zh-CN" altLang="en-US" dirty="0"/>
              <a:t>做线搜索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07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45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）源于方法的构造；</a:t>
            </a:r>
            <a:r>
              <a:rPr lang="en-US" altLang="zh-CN" dirty="0"/>
              <a:t>(ii)</a:t>
            </a:r>
            <a:r>
              <a:rPr lang="zh-CN" altLang="en-US" dirty="0"/>
              <a:t>是因为共轭方向法的性质定理；</a:t>
            </a:r>
            <a:r>
              <a:rPr lang="en-US" altLang="zh-CN" dirty="0"/>
              <a:t>(iii)</a:t>
            </a:r>
            <a:r>
              <a:rPr lang="zh-CN" altLang="en-US" dirty="0"/>
              <a:t>由</a:t>
            </a:r>
            <a:r>
              <a:rPr lang="en-US" altLang="zh-CN" dirty="0"/>
              <a:t>Smith-</a:t>
            </a:r>
            <a:r>
              <a:rPr lang="zh-CN" altLang="en-US"/>
              <a:t>正交化过程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13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3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4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加速梯度法：共轭梯度法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1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0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70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极小化二次函数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/>
              <p:nvPr/>
            </p:nvSpPr>
            <p:spPr>
              <a:xfrm>
                <a:off x="730309" y="2278286"/>
                <a:ext cx="4734057" cy="63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9" y="2278286"/>
                <a:ext cx="4734057" cy="635046"/>
              </a:xfrm>
              <a:prstGeom prst="rect">
                <a:avLst/>
              </a:prstGeom>
              <a:blipFill>
                <a:blip r:embed="rId4"/>
                <a:stretch>
                  <a:fillRect l="-2062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B03975-5A85-4BF1-AB40-F58F329DD6A1}"/>
                  </a:ext>
                </a:extLst>
              </p:cNvPr>
              <p:cNvSpPr/>
              <p:nvPr/>
            </p:nvSpPr>
            <p:spPr>
              <a:xfrm>
                <a:off x="1286251" y="2968414"/>
                <a:ext cx="272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B03975-5A85-4BF1-AB40-F58F329DD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1" y="2968414"/>
                <a:ext cx="2725105" cy="461665"/>
              </a:xfrm>
              <a:prstGeom prst="rect">
                <a:avLst/>
              </a:prstGeom>
              <a:blipFill>
                <a:blip r:embed="rId5"/>
                <a:stretch>
                  <a:fillRect l="-447" t="-14474" r="-246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/>
              <p:nvPr/>
            </p:nvSpPr>
            <p:spPr>
              <a:xfrm>
                <a:off x="741326" y="1012483"/>
                <a:ext cx="6475731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ea typeface="黑体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6" y="1012483"/>
                <a:ext cx="6475731" cy="1153136"/>
              </a:xfrm>
              <a:prstGeom prst="rect">
                <a:avLst/>
              </a:prstGeom>
              <a:blipFill>
                <a:blip r:embed="rId6"/>
                <a:stretch>
                  <a:fillRect l="-1507" t="-5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EE853A-1763-451C-95EE-BFF80C0FFCC2}"/>
                  </a:ext>
                </a:extLst>
              </p:cNvPr>
              <p:cNvSpPr txBox="1"/>
              <p:nvPr/>
            </p:nvSpPr>
            <p:spPr>
              <a:xfrm>
                <a:off x="786113" y="3474668"/>
                <a:ext cx="3829955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chemeClr val="tx1"/>
                    </a:solidFill>
                  </a:rPr>
                  <a:t>GD: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EE853A-1763-451C-95EE-BFF80C0F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3" y="3474668"/>
                <a:ext cx="3829955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44C5251-2761-4F2E-BF27-20755EFE396B}"/>
              </a:ext>
            </a:extLst>
          </p:cNvPr>
          <p:cNvGrpSpPr/>
          <p:nvPr/>
        </p:nvGrpSpPr>
        <p:grpSpPr>
          <a:xfrm>
            <a:off x="768456" y="3982226"/>
            <a:ext cx="7398428" cy="1151922"/>
            <a:chOff x="768456" y="3557098"/>
            <a:chExt cx="7398428" cy="1151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0694B30-2F3A-49C2-B6F0-7B27C3A1536A}"/>
                    </a:ext>
                  </a:extLst>
                </p:cNvPr>
                <p:cNvSpPr txBox="1"/>
                <p:nvPr/>
              </p:nvSpPr>
              <p:spPr>
                <a:xfrm>
                  <a:off x="768456" y="3557098"/>
                  <a:ext cx="60689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0694B30-2F3A-49C2-B6F0-7B27C3A15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56" y="3557098"/>
                  <a:ext cx="606892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305" t="-3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EFFDCED-13A2-49FA-87EC-42A69ADFD2CB}"/>
                    </a:ext>
                  </a:extLst>
                </p:cNvPr>
                <p:cNvSpPr/>
                <p:nvPr/>
              </p:nvSpPr>
              <p:spPr>
                <a:xfrm>
                  <a:off x="1086676" y="4086157"/>
                  <a:ext cx="7080208" cy="622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EFFDCED-13A2-49FA-87EC-42A69ADFD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76" y="4086157"/>
                  <a:ext cx="7080208" cy="622863"/>
                </a:xfrm>
                <a:prstGeom prst="rect">
                  <a:avLst/>
                </a:prstGeom>
                <a:blipFill>
                  <a:blip r:embed="rId9"/>
                  <a:stretch>
                    <a:fillRect l="-1291" t="-95098" b="-1215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21AD9EF-377C-42CA-B952-363074CBE9B3}"/>
                  </a:ext>
                </a:extLst>
              </p:cNvPr>
              <p:cNvSpPr/>
              <p:nvPr/>
            </p:nvSpPr>
            <p:spPr>
              <a:xfrm>
                <a:off x="841975" y="5179208"/>
                <a:ext cx="6961265" cy="834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上模的最大值很小！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21AD9EF-377C-42CA-B952-363074CBE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75" y="5179208"/>
                <a:ext cx="6961265" cy="834652"/>
              </a:xfrm>
              <a:prstGeom prst="rect">
                <a:avLst/>
              </a:prstGeom>
              <a:blipFill>
                <a:blip r:embed="rId10"/>
                <a:stretch>
                  <a:fillRect l="-1313" t="-70803" r="-350" b="-64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共轭梯度法：例子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Text Box 3"/>
              <p:cNvSpPr txBox="1">
                <a:spLocks noChangeArrowheads="1"/>
              </p:cNvSpPr>
              <p:nvPr/>
            </p:nvSpPr>
            <p:spPr bwMode="auto">
              <a:xfrm>
                <a:off x="774700" y="1214735"/>
                <a:ext cx="65151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例</a:t>
                </a:r>
                <a:r>
                  <a:rPr lang="en-US" altLang="zh-CN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利用共轭梯度法解方程组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，其中</a:t>
                </a:r>
              </a:p>
            </p:txBody>
          </p:sp>
        </mc:Choice>
        <mc:Fallback xmlns="">
          <p:sp>
            <p:nvSpPr>
              <p:cNvPr id="3891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00" y="1214735"/>
                <a:ext cx="6515100" cy="461665"/>
              </a:xfrm>
              <a:prstGeom prst="rect">
                <a:avLst/>
              </a:prstGeom>
              <a:blipFill>
                <a:blip r:embed="rId2"/>
                <a:stretch>
                  <a:fillRect l="-1403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Text Box 6"/>
              <p:cNvSpPr txBox="1">
                <a:spLocks noChangeArrowheads="1"/>
              </p:cNvSpPr>
              <p:nvPr/>
            </p:nvSpPr>
            <p:spPr bwMode="auto">
              <a:xfrm>
                <a:off x="862964" y="3114679"/>
                <a:ext cx="675703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(0, 0, 0)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, 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rPr>
                      <m:t>终止条件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89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964" y="3114679"/>
                <a:ext cx="6757035" cy="461665"/>
              </a:xfrm>
              <a:prstGeom prst="rect">
                <a:avLst/>
              </a:prstGeom>
              <a:blipFill>
                <a:blip r:embed="rId3"/>
                <a:stretch>
                  <a:fillRect l="-1444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44A239-624D-4AA4-9972-3F1E222D56BE}"/>
                  </a:ext>
                </a:extLst>
              </p:cNvPr>
              <p:cNvSpPr txBox="1"/>
              <p:nvPr/>
            </p:nvSpPr>
            <p:spPr>
              <a:xfrm>
                <a:off x="2245360" y="1676400"/>
                <a:ext cx="439928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44A239-624D-4AA4-9972-3F1E222D5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60" y="1676400"/>
                <a:ext cx="4399280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713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共轭梯度法：特点之矩阵向量乘积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Text Box 3"/>
              <p:cNvSpPr txBox="1">
                <a:spLocks noChangeArrowheads="1"/>
              </p:cNvSpPr>
              <p:nvPr/>
            </p:nvSpPr>
            <p:spPr bwMode="auto">
              <a:xfrm>
                <a:off x="1092200" y="1240135"/>
                <a:ext cx="6819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稀疏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矩阵与向量的乘积：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如求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，其中</a:t>
                </a:r>
                <a:endParaRPr lang="zh-CN" altLang="en-US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94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200" y="1240135"/>
                <a:ext cx="6819900" cy="461665"/>
              </a:xfrm>
              <a:prstGeom prst="rect">
                <a:avLst/>
              </a:prstGeom>
              <a:blipFill>
                <a:blip r:embed="rId2"/>
                <a:stretch>
                  <a:fillRect l="-1340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05" y="4147597"/>
            <a:ext cx="5527675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BAE8EF-7E91-4925-9F32-9C5DEC527AD3}"/>
                  </a:ext>
                </a:extLst>
              </p:cNvPr>
              <p:cNvSpPr txBox="1"/>
              <p:nvPr/>
            </p:nvSpPr>
            <p:spPr>
              <a:xfrm>
                <a:off x="2669165" y="1947957"/>
                <a:ext cx="3449534" cy="1953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BAE8EF-7E91-4925-9F32-9C5DEC52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65" y="1947957"/>
                <a:ext cx="3449534" cy="1953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68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848824" y="114515"/>
            <a:ext cx="773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Krylov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子空间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301E91-6BDA-462C-B486-DF0F66420DDE}"/>
              </a:ext>
            </a:extLst>
          </p:cNvPr>
          <p:cNvGrpSpPr/>
          <p:nvPr/>
        </p:nvGrpSpPr>
        <p:grpSpPr>
          <a:xfrm>
            <a:off x="733147" y="998268"/>
            <a:ext cx="7964670" cy="1261415"/>
            <a:chOff x="733147" y="998268"/>
            <a:chExt cx="7964670" cy="1261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8F494E6-91FA-426A-B0AC-2E9024D8E82F}"/>
                    </a:ext>
                  </a:extLst>
                </p:cNvPr>
                <p:cNvSpPr txBox="1"/>
                <p:nvPr/>
              </p:nvSpPr>
              <p:spPr>
                <a:xfrm>
                  <a:off x="733147" y="998268"/>
                  <a:ext cx="79646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b="1" dirty="0">
                      <a:solidFill>
                        <a:srgbClr val="0070C0"/>
                      </a:solidFill>
                      <a:cs typeface="Times New Roman" panose="02020603050405020304" pitchFamily="18" charset="0"/>
                    </a:rPr>
                    <a:t>7.4</a:t>
                  </a:r>
                  <a:r>
                    <a:rPr lang="en-US" altLang="zh-CN" dirty="0">
                      <a:solidFill>
                        <a:srgbClr val="0070C0"/>
                      </a:solidFill>
                      <a:cs typeface="Times New Roman" panose="02020603050405020304" pitchFamily="18" charset="0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对于矩阵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和向量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阶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Krylov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子空间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8F494E6-91FA-426A-B0AC-2E9024D8E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7" y="998268"/>
                  <a:ext cx="7964670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1148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E85D891-EF79-41D1-9E88-6024433A00E1}"/>
                    </a:ext>
                  </a:extLst>
                </p:cNvPr>
                <p:cNvSpPr txBox="1"/>
                <p:nvPr/>
              </p:nvSpPr>
              <p:spPr>
                <a:xfrm>
                  <a:off x="733147" y="1798018"/>
                  <a:ext cx="79646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span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E85D891-EF79-41D1-9E88-6024433A0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7" y="1798018"/>
                  <a:ext cx="79646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730AFC-F6AA-4885-B782-39C7AC564FCC}"/>
                  </a:ext>
                </a:extLst>
              </p:cNvPr>
              <p:cNvSpPr txBox="1"/>
              <p:nvPr/>
            </p:nvSpPr>
            <p:spPr>
              <a:xfrm>
                <a:off x="760688" y="2467394"/>
                <a:ext cx="5023167" cy="48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次矩阵展开式：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730AFC-F6AA-4885-B782-39C7AC564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8" y="2467394"/>
                <a:ext cx="5023167" cy="483659"/>
              </a:xfrm>
              <a:prstGeom prst="rect">
                <a:avLst/>
              </a:prstGeom>
              <a:blipFill>
                <a:blip r:embed="rId4"/>
                <a:stretch>
                  <a:fillRect t="-5063" b="-1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48E0BC9-86F5-47F3-A02C-EF4CD154A143}"/>
              </a:ext>
            </a:extLst>
          </p:cNvPr>
          <p:cNvSpPr txBox="1"/>
          <p:nvPr/>
        </p:nvSpPr>
        <p:spPr>
          <a:xfrm>
            <a:off x="760688" y="3676115"/>
            <a:ext cx="628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事实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7.5 </a:t>
            </a:r>
            <a:r>
              <a:rPr lang="en-US" altLang="zh-CN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Krylov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空间与多项式的联系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4D07A9-1C79-4815-9FF2-2E9D6B1DC821}"/>
                  </a:ext>
                </a:extLst>
              </p:cNvPr>
              <p:cNvSpPr txBox="1"/>
              <p:nvPr/>
            </p:nvSpPr>
            <p:spPr>
              <a:xfrm>
                <a:off x="760688" y="4175636"/>
                <a:ext cx="7739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deg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⁡(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deg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表示多项式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的次数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4D07A9-1C79-4815-9FF2-2E9D6B1DC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8" y="4175636"/>
                <a:ext cx="7739354" cy="830997"/>
              </a:xfrm>
              <a:prstGeom prst="rect">
                <a:avLst/>
              </a:prstGeom>
              <a:blipFill>
                <a:blip r:embed="rId5"/>
                <a:stretch>
                  <a:fillRect l="-1261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4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842787" y="298447"/>
            <a:ext cx="773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共轭梯度法：性质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0D3E5C-8324-4F77-BA1E-E8AB7FB1F1AC}"/>
                  </a:ext>
                </a:extLst>
              </p:cNvPr>
              <p:cNvSpPr txBox="1"/>
              <p:nvPr/>
            </p:nvSpPr>
            <p:spPr>
              <a:xfrm>
                <a:off x="842787" y="1473325"/>
                <a:ext cx="76512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8.6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是共轭梯度法中使得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的最大整数，则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，且对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如下三个性质成立：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0D3E5C-8324-4F77-BA1E-E8AB7FB1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7" y="1473325"/>
                <a:ext cx="7651218" cy="830997"/>
              </a:xfrm>
              <a:prstGeom prst="rect">
                <a:avLst/>
              </a:prstGeom>
              <a:blipFill>
                <a:blip r:embed="rId3"/>
                <a:stretch>
                  <a:fillRect l="-1195" t="-8088" r="-717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BD838A-91DE-451D-838D-8A9C43B0B7A7}"/>
                  </a:ext>
                </a:extLst>
              </p:cNvPr>
              <p:cNvSpPr txBox="1"/>
              <p:nvPr/>
            </p:nvSpPr>
            <p:spPr>
              <a:xfrm>
                <a:off x="930923" y="4547965"/>
                <a:ext cx="7076846" cy="105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8.10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共轭梯度法产生的点列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BD838A-91DE-451D-838D-8A9C43B0B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3" y="4547965"/>
                <a:ext cx="7076846" cy="1057212"/>
              </a:xfrm>
              <a:prstGeom prst="rect">
                <a:avLst/>
              </a:prstGeom>
              <a:blipFill>
                <a:blip r:embed="rId4"/>
                <a:stretch>
                  <a:fillRect l="-1378" t="-6358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E3A362-7E6F-4379-A9B1-A55F8F52D695}"/>
                  </a:ext>
                </a:extLst>
              </p:cNvPr>
              <p:cNvSpPr txBox="1"/>
              <p:nvPr/>
            </p:nvSpPr>
            <p:spPr>
              <a:xfrm>
                <a:off x="963974" y="2407058"/>
                <a:ext cx="7076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E3A362-7E6F-4379-A9B1-A55F8F52D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74" y="2407058"/>
                <a:ext cx="7076846" cy="461665"/>
              </a:xfrm>
              <a:prstGeom prst="rect">
                <a:avLst/>
              </a:prstGeom>
              <a:blipFill>
                <a:blip r:embed="rId5"/>
                <a:stretch>
                  <a:fillRect l="-129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091C98D-001C-48AF-9102-2DDC8E74E0D6}"/>
                  </a:ext>
                </a:extLst>
              </p:cNvPr>
              <p:cNvSpPr txBox="1"/>
              <p:nvPr/>
            </p:nvSpPr>
            <p:spPr>
              <a:xfrm>
                <a:off x="930923" y="3031895"/>
                <a:ext cx="7485963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(ii)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特别地，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091C98D-001C-48AF-9102-2DDC8E74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3" y="3031895"/>
                <a:ext cx="7485963" cy="516103"/>
              </a:xfrm>
              <a:prstGeom prst="rect">
                <a:avLst/>
              </a:prstGeom>
              <a:blipFill>
                <a:blip r:embed="rId6"/>
                <a:stretch>
                  <a:fillRect l="-1303" t="-9412" b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E0E519-F39D-4174-9AAF-959AD6322B6D}"/>
                  </a:ext>
                </a:extLst>
              </p:cNvPr>
              <p:cNvSpPr txBox="1"/>
              <p:nvPr/>
            </p:nvSpPr>
            <p:spPr>
              <a:xfrm>
                <a:off x="930923" y="3615710"/>
                <a:ext cx="7076846" cy="51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(iii)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搜索方向是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E0E519-F39D-4174-9AAF-959AD632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3" y="3615710"/>
                <a:ext cx="7076846" cy="511358"/>
              </a:xfrm>
              <a:prstGeom prst="rect">
                <a:avLst/>
              </a:prstGeom>
              <a:blipFill>
                <a:blip r:embed="rId7"/>
                <a:stretch>
                  <a:fillRect l="-1378" t="-10714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8.10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61DA3D-C770-6FFE-6B29-022AC58CC0F4}"/>
                  </a:ext>
                </a:extLst>
              </p:cNvPr>
              <p:cNvSpPr txBox="1"/>
              <p:nvPr/>
            </p:nvSpPr>
            <p:spPr>
              <a:xfrm>
                <a:off x="891134" y="1107690"/>
                <a:ext cx="5367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由迭代格式，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61DA3D-C770-6FFE-6B29-022AC58CC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34" y="1107690"/>
                <a:ext cx="5367426" cy="461665"/>
              </a:xfrm>
              <a:prstGeom prst="rect">
                <a:avLst/>
              </a:prstGeom>
              <a:blipFill>
                <a:blip r:embed="rId4"/>
                <a:stretch>
                  <a:fillRect l="-1703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1271B-A3CF-7FFC-8D31-D6C374EB9C6C}"/>
                  </a:ext>
                </a:extLst>
              </p:cNvPr>
              <p:cNvSpPr txBox="1"/>
              <p:nvPr/>
            </p:nvSpPr>
            <p:spPr>
              <a:xfrm>
                <a:off x="891134" y="1778913"/>
                <a:ext cx="4884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此外，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1271B-A3CF-7FFC-8D31-D6C374EB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34" y="1778913"/>
                <a:ext cx="4884364" cy="461665"/>
              </a:xfrm>
              <a:prstGeom prst="rect">
                <a:avLst/>
              </a:prstGeom>
              <a:blipFill>
                <a:blip r:embed="rId5"/>
                <a:stretch>
                  <a:fillRect l="-187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D6FE05-FD80-217D-EBA4-58ACBDB956AC}"/>
                  </a:ext>
                </a:extLst>
              </p:cNvPr>
              <p:cNvSpPr txBox="1"/>
              <p:nvPr/>
            </p:nvSpPr>
            <p:spPr>
              <a:xfrm>
                <a:off x="1190105" y="2416160"/>
                <a:ext cx="1641230" cy="468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D6FE05-FD80-217D-EBA4-58ACBDB9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05" y="2416160"/>
                <a:ext cx="1641230" cy="468718"/>
              </a:xfrm>
              <a:prstGeom prst="rect">
                <a:avLst/>
              </a:prstGeom>
              <a:blipFill>
                <a:blip r:embed="rId6"/>
                <a:stretch>
                  <a:fillRect r="-9294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410FA23-02FD-AF23-8AE8-1DA0527ED40D}"/>
                  </a:ext>
                </a:extLst>
              </p:cNvPr>
              <p:cNvSpPr txBox="1"/>
              <p:nvPr/>
            </p:nvSpPr>
            <p:spPr>
              <a:xfrm>
                <a:off x="1183397" y="3671527"/>
                <a:ext cx="7960603" cy="468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410FA23-02FD-AF23-8AE8-1DA0527E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97" y="3671527"/>
                <a:ext cx="7960603" cy="468718"/>
              </a:xfrm>
              <a:prstGeom prst="rect">
                <a:avLst/>
              </a:prstGeom>
              <a:blipFill>
                <a:blip r:embed="rId7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D190A8-14B2-B62A-3C2E-DA797511F0B5}"/>
                  </a:ext>
                </a:extLst>
              </p:cNvPr>
              <p:cNvSpPr txBox="1"/>
              <p:nvPr/>
            </p:nvSpPr>
            <p:spPr>
              <a:xfrm>
                <a:off x="5548172" y="2867033"/>
                <a:ext cx="28771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D190A8-14B2-B62A-3C2E-DA797511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72" y="2867033"/>
                <a:ext cx="2877170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9B436A-6581-4C10-D1EF-666FCE2D13BA}"/>
                  </a:ext>
                </a:extLst>
              </p:cNvPr>
              <p:cNvSpPr txBox="1"/>
              <p:nvPr/>
            </p:nvSpPr>
            <p:spPr>
              <a:xfrm>
                <a:off x="5629476" y="2469188"/>
                <a:ext cx="2837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9B436A-6581-4C10-D1EF-666FCE2D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2469188"/>
                <a:ext cx="2837055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3FBA05-46CB-11B1-F90B-933D566B39CE}"/>
                  </a:ext>
                </a:extLst>
              </p:cNvPr>
              <p:cNvSpPr txBox="1"/>
              <p:nvPr/>
            </p:nvSpPr>
            <p:spPr>
              <a:xfrm>
                <a:off x="1053985" y="5207471"/>
                <a:ext cx="2615730" cy="468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pt-BR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3FBA05-46CB-11B1-F90B-933D566B3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85" y="5207471"/>
                <a:ext cx="2615730" cy="468718"/>
              </a:xfrm>
              <a:prstGeom prst="rect">
                <a:avLst/>
              </a:prstGeom>
              <a:blipFill>
                <a:blip r:embed="rId10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D9C649-5CF9-2104-6F1C-BA641880D9AD}"/>
                  </a:ext>
                </a:extLst>
              </p:cNvPr>
              <p:cNvSpPr txBox="1"/>
              <p:nvPr/>
            </p:nvSpPr>
            <p:spPr>
              <a:xfrm>
                <a:off x="1203717" y="4496749"/>
                <a:ext cx="4344455" cy="84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D9C649-5CF9-2104-6F1C-BA641880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17" y="4496749"/>
                <a:ext cx="4344455" cy="8451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2B1F427-917E-651A-DB75-7AEA45FC7E57}"/>
              </a:ext>
            </a:extLst>
          </p:cNvPr>
          <p:cNvSpPr txBox="1"/>
          <p:nvPr/>
        </p:nvSpPr>
        <p:spPr>
          <a:xfrm>
            <a:off x="5940279" y="3273019"/>
            <a:ext cx="20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引理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8.6</a:t>
            </a:r>
            <a:r>
              <a:rPr lang="zh-CN" altLang="en-US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(ii)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220399-EA24-4687-A4BF-5C8C785DCD73}"/>
                  </a:ext>
                </a:extLst>
              </p:cNvPr>
              <p:cNvSpPr/>
              <p:nvPr/>
            </p:nvSpPr>
            <p:spPr>
              <a:xfrm>
                <a:off x="1214734" y="2951863"/>
                <a:ext cx="3677610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220399-EA24-4687-A4BF-5C8C785DC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34" y="2951863"/>
                <a:ext cx="3677610" cy="468718"/>
              </a:xfrm>
              <a:prstGeom prst="rect">
                <a:avLst/>
              </a:prstGeom>
              <a:blipFill>
                <a:blip r:embed="rId1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329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4" grpId="0"/>
      <p:bldP spid="16" grpId="0"/>
      <p:bldP spid="15" grpId="0"/>
      <p:bldP spid="1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共轭梯度法：性质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5C4E9-FE04-FF26-0373-A76B5BDF80CB}"/>
                  </a:ext>
                </a:extLst>
              </p:cNvPr>
              <p:cNvSpPr txBox="1"/>
              <p:nvPr/>
            </p:nvSpPr>
            <p:spPr>
              <a:xfrm>
                <a:off x="623906" y="1191550"/>
                <a:ext cx="7678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事实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1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共轭梯度法具有二次终止性，即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步之内可以得到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更确切地，设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有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个互不相同的特征值，那么至多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步可以得到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的最小点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5C4E9-FE04-FF26-0373-A76B5BDF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6" y="1191550"/>
                <a:ext cx="7678538" cy="1200329"/>
              </a:xfrm>
              <a:prstGeom prst="rect">
                <a:avLst/>
              </a:prstGeom>
              <a:blipFill>
                <a:blip r:embed="rId4"/>
                <a:stretch>
                  <a:fillRect l="-1190" t="-5584" r="-63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0D72ED-08F6-2377-EB1D-8B9E593989E4}"/>
                  </a:ext>
                </a:extLst>
              </p:cNvPr>
              <p:cNvSpPr txBox="1"/>
              <p:nvPr/>
            </p:nvSpPr>
            <p:spPr>
              <a:xfrm>
                <a:off x="616814" y="2821429"/>
                <a:ext cx="7678538" cy="99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事实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2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共轭梯度法本质上在求解多项式逼近问题：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0D72ED-08F6-2377-EB1D-8B9E5939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14" y="2821429"/>
                <a:ext cx="7678538" cy="991233"/>
              </a:xfrm>
              <a:prstGeom prst="rect">
                <a:avLst/>
              </a:prstGeom>
              <a:blipFill>
                <a:blip r:embed="rId5"/>
                <a:stretch>
                  <a:fillRect l="-1190" t="-6790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F0F0E5-C378-4076-9E44-7B83B7D46993}"/>
                  </a:ext>
                </a:extLst>
              </p:cNvPr>
              <p:cNvSpPr txBox="1"/>
              <p:nvPr/>
            </p:nvSpPr>
            <p:spPr>
              <a:xfrm>
                <a:off x="623906" y="4050623"/>
                <a:ext cx="76785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事实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3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而言，共轭梯度法至少和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Chebyshev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法一样快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F0F0E5-C378-4076-9E44-7B83B7D46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6" y="4050623"/>
                <a:ext cx="7678538" cy="830997"/>
              </a:xfrm>
              <a:prstGeom prst="rect">
                <a:avLst/>
              </a:prstGeom>
              <a:blipFill>
                <a:blip r:embed="rId6"/>
                <a:stretch>
                  <a:fillRect l="-1190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8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加速梯度法初探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D547D4-FDDC-40C8-8ADA-8477B404BD6C}"/>
              </a:ext>
            </a:extLst>
          </p:cNvPr>
          <p:cNvGrpSpPr/>
          <p:nvPr/>
        </p:nvGrpSpPr>
        <p:grpSpPr>
          <a:xfrm>
            <a:off x="754465" y="1412987"/>
            <a:ext cx="7485295" cy="1017687"/>
            <a:chOff x="634686" y="1230369"/>
            <a:chExt cx="8184451" cy="1017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79D9F0-FDEF-49C6-AF97-B335F56BF352}"/>
                    </a:ext>
                  </a:extLst>
                </p:cNvPr>
                <p:cNvSpPr txBox="1"/>
                <p:nvPr/>
              </p:nvSpPr>
              <p:spPr>
                <a:xfrm>
                  <a:off x="1213581" y="1603008"/>
                  <a:ext cx="6077669" cy="645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l-G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79D9F0-FDEF-49C6-AF97-B335F56BF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81" y="1603008"/>
                  <a:ext cx="6077669" cy="645048"/>
                </a:xfrm>
                <a:prstGeom prst="rect">
                  <a:avLst/>
                </a:prstGeom>
                <a:blipFill>
                  <a:blip r:embed="rId4"/>
                  <a:stretch>
                    <a:fillRect b="-28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01388FF-8819-45DC-BD72-FFF97A12C61B}"/>
                    </a:ext>
                  </a:extLst>
                </p:cNvPr>
                <p:cNvSpPr txBox="1"/>
                <p:nvPr/>
              </p:nvSpPr>
              <p:spPr>
                <a:xfrm>
                  <a:off x="634686" y="1230369"/>
                  <a:ext cx="81844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=1/</m:t>
                      </m:r>
                      <m:r>
                        <a:rPr lang="el-G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的梯度下降法产生的点列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01388FF-8819-45DC-BD72-FFF97A12C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86" y="1230369"/>
                  <a:ext cx="81844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140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5767914-B224-4D61-AB8E-B401A37A85CE}"/>
                  </a:ext>
                </a:extLst>
              </p:cNvPr>
              <p:cNvSpPr txBox="1"/>
              <p:nvPr/>
            </p:nvSpPr>
            <p:spPr>
              <a:xfrm>
                <a:off x="1412522" y="3400928"/>
                <a:ext cx="5133336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5767914-B224-4D61-AB8E-B401A37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400928"/>
                <a:ext cx="5133336" cy="46576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3FF36A-6552-4E7B-9EC1-FDBAF8D3AC55}"/>
                  </a:ext>
                </a:extLst>
              </p:cNvPr>
              <p:cNvSpPr txBox="1"/>
              <p:nvPr/>
            </p:nvSpPr>
            <p:spPr>
              <a:xfrm>
                <a:off x="3053883" y="3995959"/>
                <a:ext cx="3954533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2/</m:t>
                                  </m:r>
                                  <m:r>
                                    <a:rPr lang="el-GR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3FF36A-6552-4E7B-9EC1-FDBAF8D3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83" y="3995959"/>
                <a:ext cx="3954533" cy="71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87148C-DB13-421C-8C5B-1815C30FB31D}"/>
                  </a:ext>
                </a:extLst>
              </p:cNvPr>
              <p:cNvSpPr txBox="1"/>
              <p:nvPr/>
            </p:nvSpPr>
            <p:spPr>
              <a:xfrm>
                <a:off x="3001936" y="4775545"/>
                <a:ext cx="3954533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l-GR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87148C-DB13-421C-8C5B-1815C30F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36" y="4775545"/>
                <a:ext cx="3954533" cy="1046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FBAD039E-06C8-4B9A-B9F0-2BF43EE14A80}"/>
              </a:ext>
            </a:extLst>
          </p:cNvPr>
          <p:cNvSpPr/>
          <p:nvPr/>
        </p:nvSpPr>
        <p:spPr>
          <a:xfrm>
            <a:off x="858423" y="2613478"/>
            <a:ext cx="6365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b="1" dirty="0" err="1">
                <a:solidFill>
                  <a:srgbClr val="0070C0"/>
                </a:solidFill>
              </a:rPr>
              <a:t>Polyak’s</a:t>
            </a:r>
            <a:r>
              <a:rPr lang="en-US" altLang="zh-CN" b="1" dirty="0">
                <a:solidFill>
                  <a:srgbClr val="0070C0"/>
                </a:solidFill>
              </a:rPr>
              <a:t> heavy-ball </a:t>
            </a:r>
            <a:r>
              <a:rPr lang="en-US" altLang="zh-CN" dirty="0">
                <a:solidFill>
                  <a:srgbClr val="0070C0"/>
                </a:solidFill>
              </a:rPr>
              <a:t>method: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A45C4A-C191-4F67-BF00-15AB1185C3CC}"/>
                  </a:ext>
                </a:extLst>
              </p:cNvPr>
              <p:cNvSpPr/>
              <p:nvPr/>
            </p:nvSpPr>
            <p:spPr>
              <a:xfrm>
                <a:off x="1883360" y="5889917"/>
                <a:ext cx="522750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A45C4A-C191-4F67-BF00-15AB1185C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360" y="5889917"/>
                <a:ext cx="5227504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129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" y="38655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线搜索与步长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ECFD9D-29D1-4B61-A50A-D9670D5CF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15" y="1111104"/>
                <a:ext cx="7599201" cy="1501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线搜索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 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    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是搜索方向，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是步长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ECFD9D-29D1-4B61-A50A-D9670D5CF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15" y="1111104"/>
                <a:ext cx="7599201" cy="1501565"/>
              </a:xfrm>
              <a:prstGeom prst="rect">
                <a:avLst/>
              </a:prstGeom>
              <a:blipFill>
                <a:blip r:embed="rId3"/>
                <a:stretch>
                  <a:fillRect l="-1043" t="-4453" b="-56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0FC5A6-201E-4CD7-AFE9-4D00FD725DCA}"/>
                  </a:ext>
                </a:extLst>
              </p:cNvPr>
              <p:cNvSpPr txBox="1"/>
              <p:nvPr/>
            </p:nvSpPr>
            <p:spPr>
              <a:xfrm>
                <a:off x="945734" y="4649288"/>
                <a:ext cx="7132042" cy="166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对于强凸二次函数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其中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0FC5A6-201E-4CD7-AFE9-4D00FD725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34" y="4649288"/>
                <a:ext cx="7132042" cy="1661930"/>
              </a:xfrm>
              <a:prstGeom prst="rect">
                <a:avLst/>
              </a:prstGeom>
              <a:blipFill>
                <a:blip r:embed="rId4"/>
                <a:stretch>
                  <a:fillRect l="-1111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A88A72-FA24-49A0-AE58-EE0A25A6B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15" y="2825622"/>
                <a:ext cx="6687242" cy="1054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精确步长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线搜索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                            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A88A72-FA24-49A0-AE58-EE0A25A6B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15" y="2825622"/>
                <a:ext cx="6687242" cy="1054584"/>
              </a:xfrm>
              <a:prstGeom prst="rect">
                <a:avLst/>
              </a:prstGeom>
              <a:blipFill>
                <a:blip r:embed="rId5"/>
                <a:stretch>
                  <a:fillRect l="-1185" t="-6358" b="-2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E88428-2CC8-48B3-82F1-D413CB71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734" y="3865004"/>
                <a:ext cx="7132042" cy="468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必要条件：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E88428-2CC8-48B3-82F1-D413CB714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734" y="3865004"/>
                <a:ext cx="7132042" cy="468013"/>
              </a:xfrm>
              <a:prstGeom prst="rect">
                <a:avLst/>
              </a:prstGeom>
              <a:blipFill>
                <a:blip r:embed="rId6"/>
                <a:stretch>
                  <a:fillRect l="-1111" t="-12987" b="-259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11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共轭与椭球范数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/>
              <p:nvPr/>
            </p:nvSpPr>
            <p:spPr>
              <a:xfrm>
                <a:off x="4808860" y="1648880"/>
                <a:ext cx="3949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60" y="1648880"/>
                <a:ext cx="3949705" cy="461665"/>
              </a:xfrm>
              <a:prstGeom prst="rect">
                <a:avLst/>
              </a:prstGeom>
              <a:blipFill>
                <a:blip r:embed="rId4"/>
                <a:stretch>
                  <a:fillRect l="-246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/>
              <p:nvPr/>
            </p:nvSpPr>
            <p:spPr>
              <a:xfrm>
                <a:off x="781621" y="1149125"/>
                <a:ext cx="4027239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ea typeface="黑体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1" y="1149125"/>
                <a:ext cx="4027239" cy="1153136"/>
              </a:xfrm>
              <a:prstGeom prst="rect">
                <a:avLst/>
              </a:prstGeom>
              <a:blipFill>
                <a:blip r:embed="rId6"/>
                <a:stretch>
                  <a:fillRect l="-2269" t="-5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990C02-46AC-D716-518C-BA849CCCC4D3}"/>
                  </a:ext>
                </a:extLst>
              </p:cNvPr>
              <p:cNvSpPr txBox="1"/>
              <p:nvPr/>
            </p:nvSpPr>
            <p:spPr>
              <a:xfrm>
                <a:off x="590022" y="2489539"/>
                <a:ext cx="70238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定义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8.1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，定义向量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内积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pt-BR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𝑢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𝐴𝑣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990C02-46AC-D716-518C-BA849CCC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22" y="2489539"/>
                <a:ext cx="7023853" cy="830997"/>
              </a:xfrm>
              <a:prstGeom prst="rect">
                <a:avLst/>
              </a:prstGeom>
              <a:blipFill>
                <a:blip r:embed="rId7"/>
                <a:stretch>
                  <a:fillRect l="-347" t="-8029" r="-174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FCD73D-0240-B85F-04EF-AD5CB5A2B263}"/>
                  </a:ext>
                </a:extLst>
              </p:cNvPr>
              <p:cNvSpPr txBox="1"/>
              <p:nvPr/>
            </p:nvSpPr>
            <p:spPr>
              <a:xfrm>
                <a:off x="802195" y="5598534"/>
                <a:ext cx="75396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8.3</a:t>
                </a: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称向量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共轭的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t-B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FCD73D-0240-B85F-04EF-AD5CB5A2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95" y="5598534"/>
                <a:ext cx="7539609" cy="830997"/>
              </a:xfrm>
              <a:prstGeom prst="rect">
                <a:avLst/>
              </a:prstGeom>
              <a:blipFill>
                <a:blip r:embed="rId8"/>
                <a:stretch>
                  <a:fillRect l="-1294" t="-802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BE87C-63CD-CA2B-6413-4C0F1821F4AD}"/>
                  </a:ext>
                </a:extLst>
              </p:cNvPr>
              <p:cNvSpPr txBox="1"/>
              <p:nvPr/>
            </p:nvSpPr>
            <p:spPr>
              <a:xfrm>
                <a:off x="746007" y="4054509"/>
                <a:ext cx="5136634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BE87C-63CD-CA2B-6413-4C0F1821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7" y="4054509"/>
                <a:ext cx="5136634" cy="613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EC72D-41A6-4745-C58D-5554E4192F76}"/>
                  </a:ext>
                </a:extLst>
              </p:cNvPr>
              <p:cNvSpPr txBox="1"/>
              <p:nvPr/>
            </p:nvSpPr>
            <p:spPr>
              <a:xfrm>
                <a:off x="2598194" y="4780836"/>
                <a:ext cx="2210666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EC72D-41A6-4745-C58D-5554E4192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94" y="4780836"/>
                <a:ext cx="2210666" cy="613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32A3E-5082-4E16-A5D1-1236B82C6DDA}"/>
                  </a:ext>
                </a:extLst>
              </p:cNvPr>
              <p:cNvSpPr txBox="1"/>
              <p:nvPr/>
            </p:nvSpPr>
            <p:spPr>
              <a:xfrm>
                <a:off x="799345" y="3239817"/>
                <a:ext cx="5136634" cy="5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椭球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rad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32A3E-5082-4E16-A5D1-1236B82C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45" y="3239817"/>
                <a:ext cx="5136634" cy="510011"/>
              </a:xfrm>
              <a:prstGeom prst="rect">
                <a:avLst/>
              </a:prstGeom>
              <a:blipFill>
                <a:blip r:embed="rId11"/>
                <a:stretch>
                  <a:fillRect l="-1542" t="-357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14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900559" y="3991282"/>
            <a:ext cx="7785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定义</a:t>
            </a:r>
            <a:r>
              <a:rPr lang="en-US" altLang="zh-CN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8.6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当把方法应用于以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Hesse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阵的二次函数时，若方法产生的搜索方向关于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是共轭的，则称该方法是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共轭方向法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" y="38655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共轭方向法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F25D0C2F-422D-4823-8BCE-DA355FB01D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099" y="1205080"/>
                <a:ext cx="8057461" cy="1332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8.4</a:t>
                </a:r>
                <a:r>
                  <a:rPr lang="zh-CN" altLang="en-US" dirty="0">
                    <a:solidFill>
                      <a:schemeClr val="accent2"/>
                    </a:solidFill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称向量组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共轭的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en-US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conjugate</a:t>
                </a:r>
                <a:r>
                  <a:rPr lang="en-US" altLang="zh-CN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=0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即任意两个互不相同的向量是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共轭的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F25D0C2F-422D-4823-8BCE-DA355FB01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099" y="1205080"/>
                <a:ext cx="8057461" cy="1332224"/>
              </a:xfrm>
              <a:prstGeom prst="rect">
                <a:avLst/>
              </a:prstGeom>
              <a:blipFill>
                <a:blip r:embed="rId3"/>
                <a:stretch>
                  <a:fillRect l="-1135" t="-917" b="-110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8">
                <a:extLst>
                  <a:ext uri="{FF2B5EF4-FFF2-40B4-BE49-F238E27FC236}">
                    <a16:creationId xmlns:a16="http://schemas.microsoft.com/office/drawing/2014/main" id="{91EA407C-2B2A-4998-A916-A55A7CD11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061" y="2877702"/>
                <a:ext cx="74888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itchFamily="2" charset="-122"/>
                    <a:ea typeface="黑体" pitchFamily="2" charset="-122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：</a:t>
                </a:r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不含零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共轭向量组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必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线性无关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10" name="Text Box 18">
                <a:extLst>
                  <a:ext uri="{FF2B5EF4-FFF2-40B4-BE49-F238E27FC236}">
                    <a16:creationId xmlns:a16="http://schemas.microsoft.com/office/drawing/2014/main" id="{91EA407C-2B2A-4998-A916-A55A7CD1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061" y="2877702"/>
                <a:ext cx="7488840" cy="461665"/>
              </a:xfrm>
              <a:prstGeom prst="rect">
                <a:avLst/>
              </a:prstGeom>
              <a:blipFill>
                <a:blip r:embed="rId4"/>
                <a:stretch>
                  <a:fillRect l="-1221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" y="38655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共轭方向法的性质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11BD8F58-1F94-482F-BC57-0F31963C7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068" y="3219677"/>
                <a:ext cx="7709282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在由方向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生成的线性子空间 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上的极小点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11BD8F58-1F94-482F-BC57-0F31963C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068" y="3219677"/>
                <a:ext cx="7709282" cy="1354217"/>
              </a:xfrm>
              <a:prstGeom prst="rect">
                <a:avLst/>
              </a:prstGeom>
              <a:blipFill>
                <a:blip r:embed="rId2"/>
                <a:stretch>
                  <a:fillRect l="-1186" t="-4054" b="-90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A3ECFD9D-29D1-4B61-A50A-D9670D5C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27" y="5222786"/>
            <a:ext cx="76877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推论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8.8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应用精确线搜索的共轭方向法极小化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Hesse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阵为</a:t>
            </a: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元二次函数，至多迭代</a:t>
            </a: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步后终止于函数的最小点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2">
                <a:extLst>
                  <a:ext uri="{FF2B5EF4-FFF2-40B4-BE49-F238E27FC236}">
                    <a16:creationId xmlns:a16="http://schemas.microsoft.com/office/drawing/2014/main" id="{0710E7C0-E15F-4C3C-9433-F0539DE7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999" y="1370456"/>
                <a:ext cx="7456583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8.7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应用</a:t>
                </a:r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精确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线搜索的共轭方向法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A-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共轭的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极小化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的二次函数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则对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，以下命题成立：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矩形 2">
                <a:extLst>
                  <a:ext uri="{FF2B5EF4-FFF2-40B4-BE49-F238E27FC236}">
                    <a16:creationId xmlns:a16="http://schemas.microsoft.com/office/drawing/2014/main" id="{0710E7C0-E15F-4C3C-9433-F0539DE7B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999" y="1370456"/>
                <a:ext cx="7456583" cy="1200329"/>
              </a:xfrm>
              <a:prstGeom prst="rect">
                <a:avLst/>
              </a:prstGeom>
              <a:blipFill>
                <a:blip r:embed="rId3"/>
                <a:stretch>
                  <a:fillRect l="-1226" t="-5584" b="-1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EA51DD-ABBE-44CF-91DD-9C2F1F5A0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10" y="2654574"/>
                <a:ext cx="5435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与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, 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itchFamily="2" charset="-122"/>
                  </a:rPr>
                  <a:t>…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正交；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EA51DD-ABBE-44CF-91DD-9C2F1F5A0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610" y="2654574"/>
                <a:ext cx="5435600" cy="461665"/>
              </a:xfrm>
              <a:prstGeom prst="rect">
                <a:avLst/>
              </a:prstGeom>
              <a:blipFill>
                <a:blip r:embed="rId4"/>
                <a:stretch>
                  <a:fillRect l="-1794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48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19150" y="41741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共轭梯度法：简介</a:t>
            </a:r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642620" y="3263779"/>
            <a:ext cx="7759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Hestense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Stiefel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(1952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提出！作为求解系数矩阵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对称正定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大规模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线性方程组的方法；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629285" y="4138796"/>
            <a:ext cx="80949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偏微分方程数值解、信号处理、参数估计和优化方法等相关计算问题中经常用该方法，通常使用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预条件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共轭梯度法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PCG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！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4342760" y="1795660"/>
            <a:ext cx="2119313" cy="409575"/>
            <a:chOff x="5041900" y="1825624"/>
            <a:chExt cx="2119313" cy="409575"/>
          </a:xfrm>
        </p:grpSpPr>
        <p:sp>
          <p:nvSpPr>
            <p:cNvPr id="35852" name="左右箭头 15"/>
            <p:cNvSpPr>
              <a:spLocks noChangeArrowheads="1"/>
            </p:cNvSpPr>
            <p:nvPr/>
          </p:nvSpPr>
          <p:spPr bwMode="auto">
            <a:xfrm>
              <a:off x="5041900" y="1943100"/>
              <a:ext cx="800100" cy="152400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3" name="Object 13"/>
                <p:cNvSpPr txBox="1"/>
                <p:nvPr/>
              </p:nvSpPr>
              <p:spPr bwMode="auto">
                <a:xfrm>
                  <a:off x="5989638" y="1825624"/>
                  <a:ext cx="1171575" cy="409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853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89638" y="1825624"/>
                  <a:ext cx="1171575" cy="409575"/>
                </a:xfrm>
                <a:prstGeom prst="rect">
                  <a:avLst/>
                </a:prstGeom>
                <a:blipFill>
                  <a:blip r:embed="rId2"/>
                  <a:stretch>
                    <a:fillRect b="-8955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850" name="Text Box 9"/>
              <p:cNvSpPr txBox="1">
                <a:spLocks noChangeArrowheads="1"/>
              </p:cNvSpPr>
              <p:nvPr/>
            </p:nvSpPr>
            <p:spPr bwMode="auto">
              <a:xfrm>
                <a:off x="1744948" y="6121124"/>
                <a:ext cx="4470400" cy="572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FR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共轭梯度法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5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948" y="6121124"/>
                <a:ext cx="4470400" cy="572849"/>
              </a:xfrm>
              <a:prstGeom prst="rect">
                <a:avLst/>
              </a:prstGeom>
              <a:blipFill>
                <a:blip r:embed="rId3"/>
                <a:stretch>
                  <a:fillRect l="-2044" t="-10638" b="-63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5762313" y="2177488"/>
            <a:ext cx="30696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系数矩阵对称正定的线性方程组的</a:t>
            </a:r>
            <a:r>
              <a:rPr lang="zh-CN" altLang="en-US" sz="22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变分</a:t>
            </a: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刻画！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AF11B-3CF1-4DBC-989D-508058B95DCF}"/>
                  </a:ext>
                </a:extLst>
              </p:cNvPr>
              <p:cNvSpPr txBox="1"/>
              <p:nvPr/>
            </p:nvSpPr>
            <p:spPr>
              <a:xfrm>
                <a:off x="730309" y="2311883"/>
                <a:ext cx="4734057" cy="63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AF11B-3CF1-4DBC-989D-508058B9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9" y="2311883"/>
                <a:ext cx="4734057" cy="635046"/>
              </a:xfrm>
              <a:prstGeom prst="rect">
                <a:avLst/>
              </a:prstGeom>
              <a:blipFill>
                <a:blip r:embed="rId4"/>
                <a:stretch>
                  <a:fillRect l="-2062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C217B4-B44F-4E09-B39C-F436A18806AB}"/>
                  </a:ext>
                </a:extLst>
              </p:cNvPr>
              <p:cNvSpPr txBox="1"/>
              <p:nvPr/>
            </p:nvSpPr>
            <p:spPr>
              <a:xfrm>
                <a:off x="741326" y="1317283"/>
                <a:ext cx="4592673" cy="101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C217B4-B44F-4E09-B39C-F436A188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6" y="1317283"/>
                <a:ext cx="4592673" cy="1016753"/>
              </a:xfrm>
              <a:prstGeom prst="rect">
                <a:avLst/>
              </a:prstGeom>
              <a:blipFill>
                <a:blip r:embed="rId5"/>
                <a:stretch>
                  <a:fillRect l="-2125" t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7D59037-D11D-4F0F-8A88-D83EAE5B298D}"/>
              </a:ext>
            </a:extLst>
          </p:cNvPr>
          <p:cNvSpPr/>
          <p:nvPr/>
        </p:nvSpPr>
        <p:spPr>
          <a:xfrm>
            <a:off x="608820" y="5334716"/>
            <a:ext cx="7705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ea typeface="黑体" pitchFamily="2" charset="-122"/>
                <a:cs typeface="Times New Roman" pitchFamily="18" charset="0"/>
              </a:rPr>
              <a:t>Fletcher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-Reeves(1964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Polak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Ribiere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(1969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等将其推广以极小化非二次函数！</a:t>
            </a:r>
          </a:p>
        </p:txBody>
      </p:sp>
    </p:spTree>
    <p:extLst>
      <p:ext uri="{BB962C8B-B14F-4D97-AF65-F5344CB8AC3E}">
        <p14:creationId xmlns:p14="http://schemas.microsoft.com/office/powerpoint/2010/main" val="346035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5" grpId="0"/>
      <p:bldP spid="549899" grpId="0"/>
      <p:bldP spid="35850" grpId="0"/>
      <p:bldP spid="2970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798513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Gram-Schmidt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正交化</a:t>
            </a: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827266" y="1185822"/>
            <a:ext cx="8022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线搜索法，且要求用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精确步长</a:t>
            </a:r>
            <a:endParaRPr lang="en-US" altLang="zh-CN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Text Box 29"/>
              <p:cNvSpPr txBox="1">
                <a:spLocks noChangeArrowheads="1"/>
              </p:cNvSpPr>
              <p:nvPr/>
            </p:nvSpPr>
            <p:spPr bwMode="auto">
              <a:xfrm>
                <a:off x="1117284" y="2726129"/>
                <a:ext cx="40439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：</a:t>
                </a: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</a:rPr>
                  <a:t>待定系数法，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令</a:t>
                </a:r>
              </a:p>
            </p:txBody>
          </p:sp>
        </mc:Choice>
        <mc:Fallback xmlns="">
          <p:sp>
            <p:nvSpPr>
              <p:cNvPr id="5128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284" y="2726129"/>
                <a:ext cx="4043996" cy="461665"/>
              </a:xfrm>
              <a:prstGeom prst="rect">
                <a:avLst/>
              </a:prstGeom>
              <a:blipFill>
                <a:blip r:embed="rId2"/>
                <a:stretch>
                  <a:fillRect l="-1958" t="-13158" r="-210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49705BA9-839C-427D-8390-C70541F18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725" y="2159298"/>
                <a:ext cx="5867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49705BA9-839C-427D-8390-C70541F18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725" y="2159298"/>
                <a:ext cx="5867400" cy="461665"/>
              </a:xfrm>
              <a:prstGeom prst="rect">
                <a:avLst/>
              </a:prstGeom>
              <a:blipFill>
                <a:blip r:embed="rId3"/>
                <a:stretch>
                  <a:fillRect l="-1455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5FAB06-D77D-4295-B048-510DF4C8CB78}"/>
                  </a:ext>
                </a:extLst>
              </p:cNvPr>
              <p:cNvSpPr txBox="1"/>
              <p:nvPr/>
            </p:nvSpPr>
            <p:spPr>
              <a:xfrm>
                <a:off x="1651000" y="3174353"/>
                <a:ext cx="540004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5FAB06-D77D-4295-B048-510DF4C8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3174353"/>
                <a:ext cx="5400040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99AFBC55-F3C5-4AD9-AE16-2E0224872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9712" y="3971118"/>
                <a:ext cx="5159029" cy="504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=0,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=0, 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，解得</a:t>
                </a:r>
              </a:p>
            </p:txBody>
          </p:sp>
        </mc:Choice>
        <mc:Fallback xmlns=""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99AFBC55-F3C5-4AD9-AE16-2E022487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9712" y="3971118"/>
                <a:ext cx="5159029" cy="504433"/>
              </a:xfrm>
              <a:prstGeom prst="rect">
                <a:avLst/>
              </a:prstGeom>
              <a:blipFill>
                <a:blip r:embed="rId5"/>
                <a:stretch>
                  <a:fillRect l="-1891" t="-10843" b="-16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B4A1F1C-DE78-410B-9B01-5C76D5B10B32}"/>
                  </a:ext>
                </a:extLst>
              </p:cNvPr>
              <p:cNvSpPr txBox="1"/>
              <p:nvPr/>
            </p:nvSpPr>
            <p:spPr>
              <a:xfrm>
                <a:off x="1618700" y="4610628"/>
                <a:ext cx="3603487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B4A1F1C-DE78-410B-9B01-5C76D5B1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700" y="4610628"/>
                <a:ext cx="3603487" cy="127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5B1CC83-C0D0-4B0C-9A5F-4FF4201363F6}"/>
              </a:ext>
            </a:extLst>
          </p:cNvPr>
          <p:cNvGrpSpPr/>
          <p:nvPr/>
        </p:nvGrpSpPr>
        <p:grpSpPr>
          <a:xfrm>
            <a:off x="4578960" y="4698609"/>
            <a:ext cx="4304761" cy="736164"/>
            <a:chOff x="4599280" y="4729089"/>
            <a:chExt cx="4304761" cy="736164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8DC2AB3A-C042-426A-9A0B-DD50A880C996}"/>
                </a:ext>
              </a:extLst>
            </p:cNvPr>
            <p:cNvSpPr/>
            <p:nvPr/>
          </p:nvSpPr>
          <p:spPr bwMode="auto">
            <a:xfrm>
              <a:off x="4599280" y="5049078"/>
              <a:ext cx="640314" cy="191337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F6B703-6DE2-4DA5-AAC9-C2263BE1E619}"/>
                    </a:ext>
                  </a:extLst>
                </p:cNvPr>
                <p:cNvSpPr txBox="1"/>
                <p:nvPr/>
              </p:nvSpPr>
              <p:spPr>
                <a:xfrm>
                  <a:off x="5300554" y="4729089"/>
                  <a:ext cx="3603487" cy="736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F6B703-6DE2-4DA5-AAC9-C2263BE1E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554" y="4729089"/>
                  <a:ext cx="3603487" cy="7361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6142BE3-82F6-44A6-9C80-48EBFB32EEC6}"/>
                  </a:ext>
                </a:extLst>
              </p:cNvPr>
              <p:cNvSpPr txBox="1"/>
              <p:nvPr/>
            </p:nvSpPr>
            <p:spPr>
              <a:xfrm>
                <a:off x="1644788" y="5826453"/>
                <a:ext cx="3193773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6142BE3-82F6-44A6-9C80-48EBFB32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88" y="5826453"/>
                <a:ext cx="3193773" cy="685252"/>
              </a:xfrm>
              <a:prstGeom prst="rect">
                <a:avLst/>
              </a:prstGeom>
              <a:blipFill>
                <a:blip r:embed="rId8"/>
                <a:stretch>
                  <a:fillRect l="-573" r="-6107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9E88EC9-704C-40C2-9010-E2185CE681E7}"/>
              </a:ext>
            </a:extLst>
          </p:cNvPr>
          <p:cNvGrpSpPr/>
          <p:nvPr/>
        </p:nvGrpSpPr>
        <p:grpSpPr>
          <a:xfrm>
            <a:off x="4886186" y="5620022"/>
            <a:ext cx="2302014" cy="970779"/>
            <a:chOff x="4886186" y="5620022"/>
            <a:chExt cx="2302014" cy="97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5508ACA-0800-414B-848F-FCFE13D3C9A7}"/>
                    </a:ext>
                  </a:extLst>
                </p:cNvPr>
                <p:cNvSpPr txBox="1"/>
                <p:nvPr/>
              </p:nvSpPr>
              <p:spPr>
                <a:xfrm>
                  <a:off x="5716840" y="5620022"/>
                  <a:ext cx="1471360" cy="9707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</m:t>
                            </m:r>
                          </m:e>
                        </m:mr>
                      </m:m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        </a:t>
                  </a: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5508ACA-0800-414B-848F-FCFE13D3C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840" y="5620022"/>
                  <a:ext cx="1471360" cy="9707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8DD3C026-B4C0-4DD6-B6E4-CC4F2C828EDD}"/>
                </a:ext>
              </a:extLst>
            </p:cNvPr>
            <p:cNvSpPr/>
            <p:nvPr/>
          </p:nvSpPr>
          <p:spPr bwMode="auto">
            <a:xfrm>
              <a:off x="4886186" y="5969518"/>
              <a:ext cx="640314" cy="20332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2" name="Text Box 7">
            <a:extLst>
              <a:ext uri="{FF2B5EF4-FFF2-40B4-BE49-F238E27FC236}">
                <a16:creationId xmlns:a16="http://schemas.microsoft.com/office/drawing/2014/main" id="{13DA49F9-AAAD-41D5-8B7A-ACE63AFC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66" y="1684685"/>
            <a:ext cx="8022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ea typeface="黑体" pitchFamily="2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Gram-Schmidt</a:t>
            </a:r>
            <a:r>
              <a:rPr lang="en-US" altLang="zh-CN" sz="2200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ea typeface="黑体" pitchFamily="2" charset="-122"/>
              </a:rPr>
              <a:t>过程</a:t>
            </a:r>
            <a:r>
              <a:rPr lang="zh-CN" altLang="en-US" sz="2200" dirty="0">
                <a:solidFill>
                  <a:schemeClr val="tx1"/>
                </a:solidFill>
                <a:ea typeface="黑体" pitchFamily="2" charset="-122"/>
              </a:rPr>
              <a:t>，由负梯度生成相互共轭的搜索方向</a:t>
            </a:r>
            <a:endParaRPr lang="en-US" altLang="zh-CN" sz="2200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6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5128" grpId="0"/>
      <p:bldP spid="31" grpId="0"/>
      <p:bldP spid="5" grpId="0"/>
      <p:bldP spid="33" grpId="0"/>
      <p:bldP spid="35" grpId="0"/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共轭梯度法：步骤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204DCB-AC44-D1C8-C243-B24B52E8D8A9}"/>
                  </a:ext>
                </a:extLst>
              </p:cNvPr>
              <p:cNvSpPr txBox="1"/>
              <p:nvPr/>
            </p:nvSpPr>
            <p:spPr>
              <a:xfrm>
                <a:off x="1598360" y="3012878"/>
                <a:ext cx="3183299" cy="153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mv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mv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204DCB-AC44-D1C8-C243-B24B52E8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360" y="3012878"/>
                <a:ext cx="3183299" cy="1535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DB2A47-57E6-53B1-EA4C-14330350F1EB}"/>
                  </a:ext>
                </a:extLst>
              </p:cNvPr>
              <p:cNvSpPr txBox="1"/>
              <p:nvPr/>
            </p:nvSpPr>
            <p:spPr>
              <a:xfrm>
                <a:off x="1619612" y="4584344"/>
                <a:ext cx="3183299" cy="124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mv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DB2A47-57E6-53B1-EA4C-14330350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12" y="4584344"/>
                <a:ext cx="3183299" cy="1241878"/>
              </a:xfrm>
              <a:prstGeom prst="rect">
                <a:avLst/>
              </a:prstGeom>
              <a:blipFill>
                <a:blip r:embed="rId5"/>
                <a:stretch>
                  <a:fillRect r="-3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F36FF6-0797-899F-6996-735D8FC88559}"/>
                  </a:ext>
                </a:extLst>
              </p:cNvPr>
              <p:cNvSpPr txBox="1"/>
              <p:nvPr/>
            </p:nvSpPr>
            <p:spPr>
              <a:xfrm>
                <a:off x="956672" y="1167096"/>
                <a:ext cx="3183299" cy="1201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                      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                  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F36FF6-0797-899F-6996-735D8FC8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2" y="1167096"/>
                <a:ext cx="3183299" cy="1201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48C7731-0473-2A42-288C-45745B9603DF}"/>
                  </a:ext>
                </a:extLst>
              </p:cNvPr>
              <p:cNvSpPr txBox="1"/>
              <p:nvPr/>
            </p:nvSpPr>
            <p:spPr>
              <a:xfrm>
                <a:off x="956672" y="2459896"/>
                <a:ext cx="1508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48C7731-0473-2A42-288C-45745B96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2" y="2459896"/>
                <a:ext cx="1508760" cy="461665"/>
              </a:xfrm>
              <a:prstGeom prst="rect">
                <a:avLst/>
              </a:prstGeom>
              <a:blipFill>
                <a:blip r:embed="rId7"/>
                <a:stretch>
                  <a:fillRect l="-647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3120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28835</TotalTime>
  <Words>1319</Words>
  <Application>Microsoft Office PowerPoint</Application>
  <PresentationFormat>全屏显示(4:3)</PresentationFormat>
  <Paragraphs>129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yzm</cp:lastModifiedBy>
  <cp:revision>4099</cp:revision>
  <cp:lastPrinted>2023-10-09T06:46:59Z</cp:lastPrinted>
  <dcterms:created xsi:type="dcterms:W3CDTF">1997-11-08T17:22:06Z</dcterms:created>
  <dcterms:modified xsi:type="dcterms:W3CDTF">2023-10-10T11:10:23Z</dcterms:modified>
</cp:coreProperties>
</file>