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19"/>
  </p:notesMasterIdLst>
  <p:handoutMasterIdLst>
    <p:handoutMasterId r:id="rId20"/>
  </p:handoutMasterIdLst>
  <p:sldIdLst>
    <p:sldId id="727" r:id="rId2"/>
    <p:sldId id="715" r:id="rId3"/>
    <p:sldId id="699" r:id="rId4"/>
    <p:sldId id="701" r:id="rId5"/>
    <p:sldId id="716" r:id="rId6"/>
    <p:sldId id="702" r:id="rId7"/>
    <p:sldId id="703" r:id="rId8"/>
    <p:sldId id="705" r:id="rId9"/>
    <p:sldId id="718" r:id="rId10"/>
    <p:sldId id="707" r:id="rId11"/>
    <p:sldId id="729" r:id="rId12"/>
    <p:sldId id="728" r:id="rId13"/>
    <p:sldId id="719" r:id="rId14"/>
    <p:sldId id="720" r:id="rId15"/>
    <p:sldId id="722" r:id="rId16"/>
    <p:sldId id="723" r:id="rId17"/>
    <p:sldId id="730" r:id="rId18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8080"/>
    <a:srgbClr val="339966"/>
    <a:srgbClr val="000000"/>
    <a:srgbClr val="CC0000"/>
    <a:srgbClr val="FFCCFF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9" autoAdjust="0"/>
    <p:restoredTop sz="94711" autoAdjust="0"/>
  </p:normalViewPr>
  <p:slideViewPr>
    <p:cSldViewPr snapToGrid="0">
      <p:cViewPr varScale="1">
        <p:scale>
          <a:sx n="58" d="100"/>
          <a:sy n="58" d="100"/>
        </p:scale>
        <p:origin x="1588" y="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16" y="-9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7D1D5005-FA64-4B68-8718-C69E96C4B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081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97" y="4716867"/>
            <a:ext cx="4982885" cy="446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DB9E98CC-3F06-4AE5-9B38-CBF5B5B55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741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仅有</a:t>
            </a:r>
            <a:r>
              <a:rPr lang="en-US" altLang="zh-CN" dirty="0"/>
              <a:t>(3.18)</a:t>
            </a:r>
            <a:r>
              <a:rPr lang="zh-CN" altLang="en-US" dirty="0"/>
              <a:t>并不能说明太多问题。为了让它有用，还需要理解</a:t>
            </a:r>
            <a:r>
              <a:rPr lang="en-US" altLang="zh-CN" dirty="0"/>
              <a:t>\</a:t>
            </a:r>
            <a:r>
              <a:rPr lang="en-US" altLang="zh-CN" dirty="0" err="1"/>
              <a:t>phi_s</a:t>
            </a:r>
            <a:r>
              <a:rPr lang="zh-CN" altLang="en-US" dirty="0"/>
              <a:t>到底比</a:t>
            </a:r>
            <a:r>
              <a:rPr lang="en-US" altLang="zh-CN" dirty="0"/>
              <a:t>f</a:t>
            </a:r>
            <a:r>
              <a:rPr lang="zh-CN" altLang="en-US" dirty="0"/>
              <a:t>小多少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173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</a:t>
            </a:r>
            <a:r>
              <a:rPr lang="en-US" altLang="zh-CN" dirty="0" err="1"/>
              <a:t>v_t</a:t>
            </a:r>
            <a:r>
              <a:rPr lang="zh-CN" altLang="en-US" dirty="0"/>
              <a:t>是二次函数</a:t>
            </a:r>
            <a:r>
              <a:rPr lang="en-US" altLang="zh-CN" dirty="0" err="1"/>
              <a:t>Phi_t</a:t>
            </a:r>
            <a:r>
              <a:rPr lang="zh-CN" altLang="en-US" dirty="0"/>
              <a:t>的极小点。将最下面这个等式与上面需要的不等式相比，需要</a:t>
            </a:r>
            <a:r>
              <a:rPr lang="en-US" altLang="zh-CN" dirty="0"/>
              <a:t>v_{t+1}</a:t>
            </a:r>
            <a:r>
              <a:rPr lang="zh-CN" altLang="en-US" dirty="0"/>
              <a:t>的信息，即</a:t>
            </a:r>
            <a:r>
              <a:rPr lang="en-US" altLang="zh-CN" dirty="0"/>
              <a:t>\phi_{t+1}</a:t>
            </a:r>
            <a:r>
              <a:rPr lang="zh-CN" altLang="en-US" dirty="0"/>
              <a:t>的极小点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8277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将这里的</a:t>
            </a:r>
            <a:r>
              <a:rPr lang="en-US" altLang="zh-CN" dirty="0"/>
              <a:t>\|</a:t>
            </a:r>
            <a:r>
              <a:rPr lang="en-US" altLang="zh-CN" dirty="0" err="1"/>
              <a:t>x_t</a:t>
            </a:r>
            <a:r>
              <a:rPr lang="en-US" altLang="zh-CN" dirty="0"/>
              <a:t>-v_{t+1}\|^2</a:t>
            </a:r>
            <a:r>
              <a:rPr lang="zh-CN" altLang="en-US" dirty="0"/>
              <a:t>代入</a:t>
            </a:r>
            <a:r>
              <a:rPr lang="en-US" altLang="zh-CN" dirty="0"/>
              <a:t>(9.8)</a:t>
            </a:r>
            <a:r>
              <a:rPr lang="zh-CN" altLang="en-US" dirty="0"/>
              <a:t>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0458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需要证明的等式给出了用</a:t>
            </a:r>
            <a:r>
              <a:rPr lang="en-US" altLang="zh-CN" dirty="0" err="1"/>
              <a:t>x_t</a:t>
            </a:r>
            <a:r>
              <a:rPr lang="zh-CN" altLang="en-US" dirty="0"/>
              <a:t>和</a:t>
            </a:r>
            <a:r>
              <a:rPr lang="en-US" altLang="zh-CN" dirty="0" err="1"/>
              <a:t>y_t</a:t>
            </a:r>
            <a:r>
              <a:rPr lang="zh-CN" altLang="en-US" dirty="0"/>
              <a:t>显式表达的</a:t>
            </a:r>
            <a:r>
              <a:rPr lang="en-US" altLang="zh-CN" dirty="0"/>
              <a:t>\</a:t>
            </a:r>
            <a:r>
              <a:rPr lang="en-US" altLang="zh-CN" dirty="0" err="1"/>
              <a:t>Phi_t</a:t>
            </a:r>
            <a:r>
              <a:rPr lang="zh-CN" altLang="en-US" dirty="0"/>
              <a:t>的极小点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2249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将外推点作为分析媒介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987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令</a:t>
            </a:r>
            <a:r>
              <a:rPr lang="en-US" altLang="zh-CN" dirty="0"/>
              <a:t>x=</a:t>
            </a:r>
            <a:r>
              <a:rPr lang="en-US" altLang="zh-CN" dirty="0" err="1"/>
              <a:t>x_t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r>
              <a:rPr lang="en-US" altLang="zh-CN" dirty="0"/>
              <a:t>x^+=y_{t+1}, </a:t>
            </a:r>
            <a:r>
              <a:rPr lang="zh-CN" altLang="en-US" dirty="0"/>
              <a:t>取</a:t>
            </a:r>
            <a:r>
              <a:rPr lang="en-US" altLang="zh-CN" dirty="0"/>
              <a:t>y=</a:t>
            </a:r>
            <a:r>
              <a:rPr lang="en-US" altLang="zh-CN" dirty="0" err="1"/>
              <a:t>y_t</a:t>
            </a:r>
            <a:r>
              <a:rPr lang="zh-CN" altLang="en-US" dirty="0"/>
              <a:t>，就可以分析函数值的下降量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13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AD7D-0C96-481A-B2FF-C2A4F0F631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6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2FBEF-62E4-4215-8DDE-F1A21BD90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4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E9AD06-A5D8-4920-A8A1-E4FE10CD1C56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EE14A5-72EC-40B3-9961-5EB8EB821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323850" y="6515100"/>
            <a:ext cx="35258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加速梯度法：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Nesterov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加速梯度法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LHY-SMS-BUAA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4699000" y="6510338"/>
            <a:ext cx="2033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最优化方法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71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7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40.png"/><Relationship Id="rId10" Type="http://schemas.openxmlformats.org/officeDocument/2006/relationships/image" Target="../media/image80.png"/><Relationship Id="rId4" Type="http://schemas.openxmlformats.org/officeDocument/2006/relationships/image" Target="../media/image730.png"/><Relationship Id="rId9" Type="http://schemas.openxmlformats.org/officeDocument/2006/relationships/image" Target="../media/image7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8.png"/><Relationship Id="rId7" Type="http://schemas.openxmlformats.org/officeDocument/2006/relationships/image" Target="../media/image9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10" Type="http://schemas.openxmlformats.org/officeDocument/2006/relationships/image" Target="../media/image93.png"/><Relationship Id="rId4" Type="http://schemas.openxmlformats.org/officeDocument/2006/relationships/image" Target="../media/image89.png"/><Relationship Id="rId9" Type="http://schemas.openxmlformats.org/officeDocument/2006/relationships/image" Target="../media/image9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95.png"/><Relationship Id="rId7" Type="http://schemas.openxmlformats.org/officeDocument/2006/relationships/image" Target="../media/image920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1.png"/><Relationship Id="rId5" Type="http://schemas.openxmlformats.org/officeDocument/2006/relationships/image" Target="../media/image97.png"/><Relationship Id="rId10" Type="http://schemas.openxmlformats.org/officeDocument/2006/relationships/image" Target="../media/image100.png"/><Relationship Id="rId4" Type="http://schemas.openxmlformats.org/officeDocument/2006/relationships/image" Target="../media/image96.png"/><Relationship Id="rId9" Type="http://schemas.openxmlformats.org/officeDocument/2006/relationships/image" Target="../media/image99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4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95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310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4.png"/><Relationship Id="rId7" Type="http://schemas.openxmlformats.org/officeDocument/2006/relationships/image" Target="../media/image106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9" Type="http://schemas.openxmlformats.org/officeDocument/2006/relationships/image" Target="../media/image1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1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0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0.png"/><Relationship Id="rId10" Type="http://schemas.openxmlformats.org/officeDocument/2006/relationships/image" Target="../media/image51.png"/><Relationship Id="rId4" Type="http://schemas.openxmlformats.org/officeDocument/2006/relationships/image" Target="../media/image450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50C6B06-AB8F-4AC1-A9CD-D4D708A2D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218" y="1261025"/>
            <a:ext cx="4106333" cy="312236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F296281-FEE8-C61E-41EC-20B0796F9DCA}"/>
              </a:ext>
            </a:extLst>
          </p:cNvPr>
          <p:cNvSpPr txBox="1"/>
          <p:nvPr/>
        </p:nvSpPr>
        <p:spPr>
          <a:xfrm>
            <a:off x="729670" y="282767"/>
            <a:ext cx="7946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err="1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Nesterov</a:t>
            </a:r>
            <a:r>
              <a:rPr lang="zh-CN" altLang="en-US" sz="40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快速梯度法</a:t>
            </a:r>
            <a:endParaRPr lang="zh-CN" altLang="en-US" sz="40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BDEA6A-D9BB-55D9-B5F8-E4B5BFE6761B}"/>
              </a:ext>
            </a:extLst>
          </p:cNvPr>
          <p:cNvSpPr txBox="1"/>
          <p:nvPr/>
        </p:nvSpPr>
        <p:spPr>
          <a:xfrm>
            <a:off x="729670" y="1177299"/>
            <a:ext cx="4525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Nesterov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加速梯度下降法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Nesterov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accelerated gradient descent method, NAG)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F485504-8553-BA45-085F-B09D18ED6A9F}"/>
                  </a:ext>
                </a:extLst>
              </p:cNvPr>
              <p:cNvSpPr txBox="1"/>
              <p:nvPr/>
            </p:nvSpPr>
            <p:spPr>
              <a:xfrm>
                <a:off x="1271802" y="5109181"/>
                <a:ext cx="5911318" cy="83099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外推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步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：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&lt;0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F485504-8553-BA45-085F-B09D18ED6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802" y="5109181"/>
                <a:ext cx="5911318" cy="830997"/>
              </a:xfrm>
              <a:prstGeom prst="rect">
                <a:avLst/>
              </a:prstGeom>
              <a:blipFill>
                <a:blip r:embed="rId3"/>
                <a:stretch>
                  <a:fillRect l="-1445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9E4430F-43A6-5142-C65D-14BEB5625859}"/>
                  </a:ext>
                </a:extLst>
              </p:cNvPr>
              <p:cNvSpPr txBox="1"/>
              <p:nvPr/>
            </p:nvSpPr>
            <p:spPr>
              <a:xfrm>
                <a:off x="1260763" y="4648215"/>
                <a:ext cx="5182661" cy="5359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梯度步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：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box>
                      <m:box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𝛽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box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9E4430F-43A6-5142-C65D-14BEB5625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763" y="4648215"/>
                <a:ext cx="5182661" cy="535981"/>
              </a:xfrm>
              <a:prstGeom prst="rect">
                <a:avLst/>
              </a:prstGeom>
              <a:blipFill>
                <a:blip r:embed="rId4"/>
                <a:stretch>
                  <a:fillRect l="-1647" t="-12644"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3E05494-0E9E-A0F9-D223-1996129BA07C}"/>
                  </a:ext>
                </a:extLst>
              </p:cNvPr>
              <p:cNvSpPr txBox="1"/>
              <p:nvPr/>
            </p:nvSpPr>
            <p:spPr>
              <a:xfrm>
                <a:off x="741544" y="4023656"/>
                <a:ext cx="4887096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从任意初始点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开始迭代，</a:t>
                </a:r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3E05494-0E9E-A0F9-D223-1996129BA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44" y="4023656"/>
                <a:ext cx="4887096" cy="453137"/>
              </a:xfrm>
              <a:prstGeom prst="rect">
                <a:avLst/>
              </a:prstGeom>
              <a:blipFill>
                <a:blip r:embed="rId5"/>
                <a:stretch>
                  <a:fillRect l="-1373" t="-9459" b="-24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F9B6E20-1078-4BBC-9D41-913A0737B820}"/>
                  </a:ext>
                </a:extLst>
              </p:cNvPr>
              <p:cNvSpPr txBox="1"/>
              <p:nvPr/>
            </p:nvSpPr>
            <p:spPr>
              <a:xfrm>
                <a:off x="765274" y="2418845"/>
                <a:ext cx="36859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𝛽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光滑的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求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F9B6E20-1078-4BBC-9D41-913A0737B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74" y="2418845"/>
                <a:ext cx="3685944" cy="461665"/>
              </a:xfrm>
              <a:prstGeom prst="rect">
                <a:avLst/>
              </a:prstGeom>
              <a:blipFill>
                <a:blip r:embed="rId6"/>
                <a:stretch>
                  <a:fillRect l="-2649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ADE0320-F2AF-43B3-89F2-D629C560513F}"/>
                  </a:ext>
                </a:extLst>
              </p:cNvPr>
              <p:cNvSpPr txBox="1"/>
              <p:nvPr/>
            </p:nvSpPr>
            <p:spPr>
              <a:xfrm>
                <a:off x="1038526" y="3122134"/>
                <a:ext cx="3139440" cy="573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ADE0320-F2AF-43B3-89F2-D629C5605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526" y="3122134"/>
                <a:ext cx="3139440" cy="573106"/>
              </a:xfrm>
              <a:prstGeom prst="rect">
                <a:avLst/>
              </a:prstGeom>
              <a:blipFill>
                <a:blip r:embed="rId7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35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D602A9F-4AC2-5E86-785F-F3CA404D887A}"/>
                  </a:ext>
                </a:extLst>
              </p:cNvPr>
              <p:cNvSpPr txBox="1"/>
              <p:nvPr/>
            </p:nvSpPr>
            <p:spPr>
              <a:xfrm>
                <a:off x="862938" y="1165803"/>
                <a:ext cx="75929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通过序列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中元素的</a:t>
                </a:r>
                <a:r>
                  <a:rPr lang="zh-CN" altLang="en-US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时变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组合，使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Nesterov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加速梯度法适应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的情况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.  </a:t>
                </a:r>
                <a:endParaRPr lang="zh-CN" alt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D602A9F-4AC2-5E86-785F-F3CA404D8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38" y="1165803"/>
                <a:ext cx="7592916" cy="830997"/>
              </a:xfrm>
              <a:prstGeom prst="rect">
                <a:avLst/>
              </a:prstGeom>
              <a:blipFill>
                <a:blip r:embed="rId2"/>
                <a:stretch>
                  <a:fillRect l="-1285" t="-802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6C877FE-C4EA-09D5-94F7-F5768DBAA6D6}"/>
                  </a:ext>
                </a:extLst>
              </p:cNvPr>
              <p:cNvSpPr txBox="1"/>
              <p:nvPr/>
            </p:nvSpPr>
            <p:spPr>
              <a:xfrm>
                <a:off x="822298" y="4766269"/>
                <a:ext cx="70110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从任意初始点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开始迭代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更新迭代：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6C877FE-C4EA-09D5-94F7-F5768DBAA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98" y="4766269"/>
                <a:ext cx="7011062" cy="461665"/>
              </a:xfrm>
              <a:prstGeom prst="rect">
                <a:avLst/>
              </a:prstGeom>
              <a:blipFill>
                <a:blip r:embed="rId3"/>
                <a:stretch>
                  <a:fillRect l="-1217" t="-14474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75A6FE5-01C7-4652-A28B-665BF90D0729}"/>
                  </a:ext>
                </a:extLst>
              </p:cNvPr>
              <p:cNvSpPr txBox="1"/>
              <p:nvPr/>
            </p:nvSpPr>
            <p:spPr>
              <a:xfrm>
                <a:off x="1127098" y="5117769"/>
                <a:ext cx="3191933" cy="8484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75A6FE5-01C7-4652-A28B-665BF90D0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098" y="5117769"/>
                <a:ext cx="3191933" cy="8484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899D664-EB4A-3644-E870-B78CAAEDE2BB}"/>
                  </a:ext>
                </a:extLst>
              </p:cNvPr>
              <p:cNvSpPr txBox="1"/>
              <p:nvPr/>
            </p:nvSpPr>
            <p:spPr>
              <a:xfrm>
                <a:off x="782321" y="5833628"/>
                <a:ext cx="457031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899D664-EB4A-3644-E870-B78CAAEDE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21" y="5833628"/>
                <a:ext cx="4570317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469BD1DC-ECD9-48BE-9F14-0421341208AA}"/>
              </a:ext>
            </a:extLst>
          </p:cNvPr>
          <p:cNvGrpSpPr/>
          <p:nvPr/>
        </p:nvGrpSpPr>
        <p:grpSpPr>
          <a:xfrm>
            <a:off x="862938" y="2109509"/>
            <a:ext cx="5161942" cy="1183306"/>
            <a:chOff x="862938" y="2109509"/>
            <a:chExt cx="5161942" cy="11833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A2B73BBC-B995-0A7F-5571-DC88F46EE88C}"/>
                    </a:ext>
                  </a:extLst>
                </p:cNvPr>
                <p:cNvSpPr txBox="1"/>
                <p:nvPr/>
              </p:nvSpPr>
              <p:spPr>
                <a:xfrm>
                  <a:off x="1218538" y="2394556"/>
                  <a:ext cx="4806342" cy="89825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0,  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1+4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𝑡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rad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 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A2B73BBC-B995-0A7F-5571-DC88F46EE8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8538" y="2394556"/>
                  <a:ext cx="4806342" cy="89825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2082639-996B-461F-8DD4-10E38D05F5DF}"/>
                </a:ext>
              </a:extLst>
            </p:cNvPr>
            <p:cNvSpPr/>
            <p:nvPr/>
          </p:nvSpPr>
          <p:spPr>
            <a:xfrm>
              <a:off x="862938" y="2109509"/>
              <a:ext cx="26853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rPr>
                <a:t>定义如下序列：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DF194AE8-97D0-4135-8151-8B903A92CD5C}"/>
              </a:ext>
            </a:extLst>
          </p:cNvPr>
          <p:cNvSpPr txBox="1"/>
          <p:nvPr/>
        </p:nvSpPr>
        <p:spPr>
          <a:xfrm>
            <a:off x="548641" y="339693"/>
            <a:ext cx="814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光滑情形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1CF9BE8-673D-47C1-90CE-239B390A982F}"/>
                  </a:ext>
                </a:extLst>
              </p:cNvPr>
              <p:cNvSpPr/>
              <p:nvPr/>
            </p:nvSpPr>
            <p:spPr>
              <a:xfrm>
                <a:off x="3090457" y="3470853"/>
                <a:ext cx="2231701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2700000" scaled="1"/>
              </a:gradFill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1CF9BE8-673D-47C1-90CE-239B390A9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457" y="3470853"/>
                <a:ext cx="2231701" cy="461665"/>
              </a:xfrm>
              <a:prstGeom prst="rect">
                <a:avLst/>
              </a:prstGeom>
              <a:blipFill>
                <a:blip r:embed="rId7"/>
                <a:stretch>
                  <a:fillRect l="-4372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9C830AA-28E4-416F-9F10-6CCB37B2417E}"/>
                  </a:ext>
                </a:extLst>
              </p:cNvPr>
              <p:cNvSpPr/>
              <p:nvPr/>
            </p:nvSpPr>
            <p:spPr>
              <a:xfrm>
                <a:off x="1256298" y="3278397"/>
                <a:ext cx="1858329" cy="856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9C830AA-28E4-416F-9F10-6CCB37B24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298" y="3278397"/>
                <a:ext cx="1858329" cy="8560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68F50D8-DEA6-417C-B958-5076166BD26A}"/>
                  </a:ext>
                </a:extLst>
              </p:cNvPr>
              <p:cNvSpPr txBox="1"/>
              <p:nvPr/>
            </p:nvSpPr>
            <p:spPr>
              <a:xfrm>
                <a:off x="5797207" y="1883701"/>
                <a:ext cx="26586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 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68F50D8-DEA6-417C-B958-5076166BD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207" y="1883701"/>
                <a:ext cx="2658647" cy="461665"/>
              </a:xfrm>
              <a:prstGeom prst="rect">
                <a:avLst/>
              </a:prstGeom>
              <a:blipFill>
                <a:blip r:embed="rId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DD003D9-7DAC-4F35-92F5-01A8AA7B7E4B}"/>
                  </a:ext>
                </a:extLst>
              </p:cNvPr>
              <p:cNvSpPr txBox="1"/>
              <p:nvPr/>
            </p:nvSpPr>
            <p:spPr>
              <a:xfrm>
                <a:off x="6076343" y="2466284"/>
                <a:ext cx="2379512" cy="979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由归纳法易证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DD003D9-7DAC-4F35-92F5-01A8AA7B7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343" y="2466284"/>
                <a:ext cx="2379512" cy="979499"/>
              </a:xfrm>
              <a:prstGeom prst="rect">
                <a:avLst/>
              </a:prstGeom>
              <a:blipFill>
                <a:blip r:embed="rId10"/>
                <a:stretch>
                  <a:fillRect l="-4103" t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DD63989-1478-4F63-BF06-AA288AE05977}"/>
                  </a:ext>
                </a:extLst>
              </p:cNvPr>
              <p:cNvSpPr txBox="1"/>
              <p:nvPr/>
            </p:nvSpPr>
            <p:spPr>
              <a:xfrm>
                <a:off x="6115099" y="3512242"/>
                <a:ext cx="2082435" cy="837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事实：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DD63989-1478-4F63-BF06-AA288AE05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099" y="3512242"/>
                <a:ext cx="2082435" cy="837152"/>
              </a:xfrm>
              <a:prstGeom prst="rect">
                <a:avLst/>
              </a:prstGeom>
              <a:blipFill>
                <a:blip r:embed="rId11"/>
                <a:stretch>
                  <a:fillRect l="-4386" t="-5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15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/>
      <p:bldP spid="1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0EE56B8-AEDF-8AF2-84A1-E373E93B0C1D}"/>
                  </a:ext>
                </a:extLst>
              </p:cNvPr>
              <p:cNvSpPr txBox="1"/>
              <p:nvPr/>
            </p:nvSpPr>
            <p:spPr>
              <a:xfrm>
                <a:off x="741751" y="1100380"/>
                <a:ext cx="760985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9.2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是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光滑的凸函数，则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Nesterov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加速梯度法满足</a:t>
                </a:r>
                <a:endParaRPr lang="zh-CN" alt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0EE56B8-AEDF-8AF2-84A1-E373E93B0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51" y="1100380"/>
                <a:ext cx="7609851" cy="830997"/>
              </a:xfrm>
              <a:prstGeom prst="rect">
                <a:avLst/>
              </a:prstGeom>
              <a:blipFill>
                <a:blip r:embed="rId3"/>
                <a:stretch>
                  <a:fillRect l="-1282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EEC32B3-E200-19E9-4D75-7AB8F153C01D}"/>
                  </a:ext>
                </a:extLst>
              </p:cNvPr>
              <p:cNvSpPr txBox="1"/>
              <p:nvPr/>
            </p:nvSpPr>
            <p:spPr>
              <a:xfrm>
                <a:off x="2035216" y="1734462"/>
                <a:ext cx="5180832" cy="786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EEC32B3-E200-19E9-4D75-7AB8F153C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216" y="1734462"/>
                <a:ext cx="5180832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A0BC7BAC-F0C6-4EC1-9863-77F1C643CB15}"/>
              </a:ext>
            </a:extLst>
          </p:cNvPr>
          <p:cNvSpPr txBox="1"/>
          <p:nvPr/>
        </p:nvSpPr>
        <p:spPr>
          <a:xfrm>
            <a:off x="702108" y="207769"/>
            <a:ext cx="8004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光滑情形下</a:t>
            </a:r>
            <a:r>
              <a:rPr lang="en-US" altLang="zh-CN" sz="44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NAG</a:t>
            </a:r>
            <a:r>
              <a:rPr lang="zh-CN" altLang="en-US" sz="44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的复杂性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7007BEA-D83C-4ADA-85AA-BA2F9B733D83}"/>
              </a:ext>
            </a:extLst>
          </p:cNvPr>
          <p:cNvSpPr txBox="1"/>
          <p:nvPr/>
        </p:nvSpPr>
        <p:spPr>
          <a:xfrm>
            <a:off x="831577" y="2663770"/>
            <a:ext cx="714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Cambria Math" panose="02040503050406030204" pitchFamily="18" charset="0"/>
                <a:ea typeface="黑体" panose="02010609060101010101" pitchFamily="49" charset="-122"/>
              </a:rPr>
              <a:t>这里遵循</a:t>
            </a:r>
            <a:r>
              <a:rPr lang="en-US" altLang="zh-CN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Beck</a:t>
            </a:r>
            <a:r>
              <a:rPr lang="zh-CN" altLang="en-US" dirty="0">
                <a:solidFill>
                  <a:schemeClr val="tx1"/>
                </a:solidFill>
                <a:latin typeface="Cambria Math" panose="02040503050406030204" pitchFamily="18" charset="0"/>
                <a:ea typeface="黑体" panose="02010609060101010101" pitchFamily="49" charset="-122"/>
              </a:rPr>
              <a:t>和</a:t>
            </a:r>
            <a:r>
              <a:rPr lang="en-US" altLang="zh-CN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Teboulle</a:t>
            </a:r>
            <a:r>
              <a:rPr lang="en-US" altLang="zh-CN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[2009]</a:t>
            </a:r>
            <a:r>
              <a:rPr lang="zh-CN" altLang="en-US" dirty="0">
                <a:solidFill>
                  <a:schemeClr val="tx1"/>
                </a:solidFill>
                <a:latin typeface="Cambria Math" panose="02040503050406030204" pitchFamily="18" charset="0"/>
                <a:ea typeface="黑体" panose="02010609060101010101" pitchFamily="49" charset="-122"/>
              </a:rPr>
              <a:t>的证明，也参考</a:t>
            </a:r>
            <a:r>
              <a:rPr lang="en-US" altLang="zh-CN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Tseng[2008]</a:t>
            </a:r>
            <a:r>
              <a:rPr lang="zh-CN" altLang="en-US" dirty="0">
                <a:solidFill>
                  <a:schemeClr val="tx1"/>
                </a:solidFill>
                <a:latin typeface="Cambria Math" panose="02040503050406030204" pitchFamily="18" charset="0"/>
                <a:ea typeface="黑体" panose="02010609060101010101" pitchFamily="49" charset="-122"/>
              </a:rPr>
              <a:t>的证明，后者的步长更简单</a:t>
            </a:r>
            <a:r>
              <a:rPr lang="en-US" altLang="zh-CN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zh-CN" altLang="en-US" dirty="0">
              <a:solidFill>
                <a:schemeClr val="tx1"/>
              </a:solidFill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CED217F-5C7B-45FA-A621-8EDF37A869E4}"/>
              </a:ext>
            </a:extLst>
          </p:cNvPr>
          <p:cNvGrpSpPr/>
          <p:nvPr/>
        </p:nvGrpSpPr>
        <p:grpSpPr>
          <a:xfrm>
            <a:off x="699816" y="3740269"/>
            <a:ext cx="8349880" cy="1224206"/>
            <a:chOff x="699816" y="3740269"/>
            <a:chExt cx="8349880" cy="12242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9DEE8650-9EF1-4A08-9E4F-F382E924E172}"/>
                    </a:ext>
                  </a:extLst>
                </p:cNvPr>
                <p:cNvSpPr txBox="1"/>
                <p:nvPr/>
              </p:nvSpPr>
              <p:spPr>
                <a:xfrm>
                  <a:off x="699816" y="3740269"/>
                  <a:ext cx="8199486" cy="6608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引理</a:t>
                  </a:r>
                  <a:r>
                    <a:rPr lang="en-US" altLang="zh-CN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设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是</a:t>
                  </a:r>
                  <a14:m>
                    <m:oMath xmlns:m="http://schemas.openxmlformats.org/officeDocument/2006/math">
                      <m:r>
                        <a:rPr lang="el-GR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zh-CN" altLang="en-US" dirty="0">
                      <a:solidFill>
                        <a:srgbClr val="C0000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光滑的</a:t>
                  </a:r>
                  <a:r>
                    <a:rPr lang="zh-CN" altLang="en-US" dirty="0">
                      <a:solidFill>
                        <a:srgbClr val="00808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凸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函数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.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令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.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那么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:endPara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9DEE8650-9EF1-4A08-9E4F-F382E924E1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16" y="3740269"/>
                  <a:ext cx="8199486" cy="660822"/>
                </a:xfrm>
                <a:prstGeom prst="rect">
                  <a:avLst/>
                </a:prstGeom>
                <a:blipFill>
                  <a:blip r:embed="rId5"/>
                  <a:stretch>
                    <a:fillRect l="-1190" b="-18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45CCB7C1-CFC6-4485-975E-0B3A94282228}"/>
                    </a:ext>
                  </a:extLst>
                </p:cNvPr>
                <p:cNvSpPr txBox="1"/>
                <p:nvPr/>
              </p:nvSpPr>
              <p:spPr>
                <a:xfrm>
                  <a:off x="850210" y="4303653"/>
                  <a:ext cx="8199486" cy="6608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.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45CCB7C1-CFC6-4485-975E-0B3A942822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210" y="4303653"/>
                  <a:ext cx="8199486" cy="660822"/>
                </a:xfrm>
                <a:prstGeom prst="rect">
                  <a:avLst/>
                </a:prstGeom>
                <a:blipFill>
                  <a:blip r:embed="rId6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0FE2104-2D32-43C7-98CD-33B491A8EA4C}"/>
              </a:ext>
            </a:extLst>
          </p:cNvPr>
          <p:cNvGrpSpPr/>
          <p:nvPr/>
        </p:nvGrpSpPr>
        <p:grpSpPr>
          <a:xfrm>
            <a:off x="778370" y="5239366"/>
            <a:ext cx="8375791" cy="958315"/>
            <a:chOff x="778370" y="5239366"/>
            <a:chExt cx="8375791" cy="9583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074912A-5854-4F97-A043-EE971E71E33F}"/>
                    </a:ext>
                  </a:extLst>
                </p:cNvPr>
                <p:cNvSpPr txBox="1"/>
                <p:nvPr/>
              </p:nvSpPr>
              <p:spPr>
                <a:xfrm>
                  <a:off x="778370" y="5239366"/>
                  <a:ext cx="40249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令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.  </a:t>
                  </a:r>
                  <a:endPara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074912A-5854-4F97-A043-EE971E71E3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370" y="5239366"/>
                  <a:ext cx="4024999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424"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DE3E6FD-C5ED-47F0-9BB8-7197703E86A6}"/>
                    </a:ext>
                  </a:extLst>
                </p:cNvPr>
                <p:cNvSpPr txBox="1"/>
                <p:nvPr/>
              </p:nvSpPr>
              <p:spPr>
                <a:xfrm>
                  <a:off x="778370" y="5736016"/>
                  <a:ext cx="83757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再将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代入，能得到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NAG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迭代一次所获取的函数下降量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endPara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DE3E6FD-C5ED-47F0-9BB8-7197703E86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370" y="5736016"/>
                  <a:ext cx="8375791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1164"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9399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A0BC7BAC-F0C6-4EC1-9863-77F1C643CB15}"/>
              </a:ext>
            </a:extLst>
          </p:cNvPr>
          <p:cNvSpPr txBox="1"/>
          <p:nvPr/>
        </p:nvSpPr>
        <p:spPr>
          <a:xfrm>
            <a:off x="702108" y="207769"/>
            <a:ext cx="8004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重要引理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7BA397B-9056-4467-9F4D-E19DED369DE6}"/>
                  </a:ext>
                </a:extLst>
              </p:cNvPr>
              <p:cNvSpPr txBox="1"/>
              <p:nvPr/>
            </p:nvSpPr>
            <p:spPr>
              <a:xfrm>
                <a:off x="506776" y="1393309"/>
                <a:ext cx="8199486" cy="66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引理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l-GR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光滑的</a:t>
                </a:r>
                <a:r>
                  <a:rPr lang="zh-CN" altLang="en-US" dirty="0">
                    <a:solidFill>
                      <a:srgbClr val="00808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凸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函数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那么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7BA397B-9056-4467-9F4D-E19DED369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6" y="1393309"/>
                <a:ext cx="8199486" cy="660822"/>
              </a:xfrm>
              <a:prstGeom prst="rect">
                <a:avLst/>
              </a:prstGeom>
              <a:blipFill>
                <a:blip r:embed="rId3"/>
                <a:stretch>
                  <a:fillRect l="-1115" b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08233E0-DC2F-4FE8-BC6F-B18D04253613}"/>
                  </a:ext>
                </a:extLst>
              </p:cNvPr>
              <p:cNvSpPr txBox="1"/>
              <p:nvPr/>
            </p:nvSpPr>
            <p:spPr>
              <a:xfrm>
                <a:off x="657170" y="2190373"/>
                <a:ext cx="8199486" cy="66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08233E0-DC2F-4FE8-BC6F-B18D04253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70" y="2190373"/>
                <a:ext cx="8199486" cy="660822"/>
              </a:xfrm>
              <a:prstGeom prst="rect">
                <a:avLst/>
              </a:prstGeom>
              <a:blipFill>
                <a:blip r:embed="rId4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1273AD2-EE0A-4B29-8DEC-72834BFFDDE1}"/>
                  </a:ext>
                </a:extLst>
              </p:cNvPr>
              <p:cNvSpPr txBox="1"/>
              <p:nvPr/>
            </p:nvSpPr>
            <p:spPr>
              <a:xfrm>
                <a:off x="258895" y="3267294"/>
                <a:ext cx="6406309" cy="975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证明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groupChr>
                      </m:e>
                      <m:li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zh-CN" altLang="en-US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lim>
                    </m:limLow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limLow>
                      <m:limLow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altLang="zh-CN" i="1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8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808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8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808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groupChr>
                      </m:e>
                      <m:lim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808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808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lim>
                    </m:limLow>
                  </m:oMath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1273AD2-EE0A-4B29-8DEC-72834BFFD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95" y="3267294"/>
                <a:ext cx="6406309" cy="975075"/>
              </a:xfrm>
              <a:prstGeom prst="rect">
                <a:avLst/>
              </a:prstGeom>
              <a:blipFill>
                <a:blip r:embed="rId5"/>
                <a:stretch>
                  <a:fillRect t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A19D0AD-715D-41AF-94CC-1F9625826615}"/>
                  </a:ext>
                </a:extLst>
              </p:cNvPr>
              <p:cNvSpPr txBox="1"/>
              <p:nvPr/>
            </p:nvSpPr>
            <p:spPr>
              <a:xfrm>
                <a:off x="702108" y="5218443"/>
                <a:ext cx="6992965" cy="633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i="1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808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00808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00808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00808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rgbClr val="00808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A19D0AD-715D-41AF-94CC-1F9625826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08" y="5218443"/>
                <a:ext cx="6992965" cy="6330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3C0FA8A-DBFE-47F8-81A9-9B6927F35CFD}"/>
                  </a:ext>
                </a:extLst>
              </p:cNvPr>
              <p:cNvSpPr txBox="1"/>
              <p:nvPr/>
            </p:nvSpPr>
            <p:spPr>
              <a:xfrm>
                <a:off x="874901" y="4243987"/>
                <a:ext cx="4556413" cy="848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3C0FA8A-DBFE-47F8-81A9-9B6927F35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01" y="4243987"/>
                <a:ext cx="4556413" cy="8484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05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0EE56B8-AEDF-8AF2-84A1-E373E93B0C1D}"/>
              </a:ext>
            </a:extLst>
          </p:cNvPr>
          <p:cNvSpPr txBox="1"/>
          <p:nvPr/>
        </p:nvSpPr>
        <p:spPr>
          <a:xfrm>
            <a:off x="741751" y="1100380"/>
            <a:ext cx="7609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ambria Math" panose="020405030504060302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9.2</a:t>
            </a:r>
            <a:r>
              <a:rPr lang="zh-CN" altLang="en-US" dirty="0">
                <a:solidFill>
                  <a:srgbClr val="0070C0"/>
                </a:solidFill>
                <a:latin typeface="Cambria Math" panose="02040503050406030204" pitchFamily="18" charset="0"/>
                <a:ea typeface="黑体" panose="02010609060101010101" pitchFamily="49" charset="-122"/>
              </a:rPr>
              <a:t>的证明</a:t>
            </a:r>
            <a:r>
              <a:rPr lang="en-US" altLang="zh-CN" dirty="0">
                <a:solidFill>
                  <a:srgbClr val="0070C0"/>
                </a:solidFill>
                <a:latin typeface="Cambria Math" panose="02040503050406030204" pitchFamily="18" charset="0"/>
                <a:ea typeface="黑体" panose="02010609060101010101" pitchFamily="49" charset="-122"/>
              </a:rPr>
              <a:t>.</a:t>
            </a:r>
            <a:endParaRPr lang="zh-CN" altLang="en-US" dirty="0">
              <a:solidFill>
                <a:srgbClr val="0070C0"/>
              </a:solidFill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BCA4024-330E-46BE-A156-64AE54D249F9}"/>
              </a:ext>
            </a:extLst>
          </p:cNvPr>
          <p:cNvGrpSpPr/>
          <p:nvPr/>
        </p:nvGrpSpPr>
        <p:grpSpPr>
          <a:xfrm>
            <a:off x="474782" y="2355706"/>
            <a:ext cx="7145302" cy="848437"/>
            <a:chOff x="545902" y="3320906"/>
            <a:chExt cx="7145302" cy="848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CB150DA6-3800-15BE-EC66-D3C8FD90F45C}"/>
                    </a:ext>
                  </a:extLst>
                </p:cNvPr>
                <p:cNvSpPr txBox="1"/>
                <p:nvPr/>
              </p:nvSpPr>
              <p:spPr>
                <a:xfrm>
                  <a:off x="545902" y="3459645"/>
                  <a:ext cx="247904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CB150DA6-3800-15BE-EC66-D3C8FD90F4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902" y="3459645"/>
                  <a:ext cx="2479046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D0543B9D-0C61-BBA9-4DD0-768214BE7573}"/>
                    </a:ext>
                  </a:extLst>
                </p:cNvPr>
                <p:cNvSpPr txBox="1"/>
                <p:nvPr/>
              </p:nvSpPr>
              <p:spPr>
                <a:xfrm>
                  <a:off x="2712548" y="3320906"/>
                  <a:ext cx="4978656" cy="84843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𝛽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D0543B9D-0C61-BBA9-4DD0-768214BE7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48" y="3320906"/>
                  <a:ext cx="4978656" cy="84843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1DAAD1B-1F96-888E-6A43-6F5A3382640F}"/>
                  </a:ext>
                </a:extLst>
              </p:cNvPr>
              <p:cNvSpPr txBox="1"/>
              <p:nvPr/>
            </p:nvSpPr>
            <p:spPr>
              <a:xfrm>
                <a:off x="2643389" y="3001745"/>
                <a:ext cx="5910192" cy="791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1DAAD1B-1F96-888E-6A43-6F5A33826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389" y="3001745"/>
                <a:ext cx="5910192" cy="7913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074B09-AF6F-30F1-D979-998994B789D7}"/>
                  </a:ext>
                </a:extLst>
              </p:cNvPr>
              <p:cNvSpPr txBox="1"/>
              <p:nvPr/>
            </p:nvSpPr>
            <p:spPr>
              <a:xfrm>
                <a:off x="669686" y="4004504"/>
                <a:ext cx="77737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类似地，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在引理中，令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，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由迭代格式得到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074B09-AF6F-30F1-D979-998994B78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86" y="4004504"/>
                <a:ext cx="7773725" cy="461665"/>
              </a:xfrm>
              <a:prstGeom prst="rect">
                <a:avLst/>
              </a:prstGeom>
              <a:blipFill>
                <a:blip r:embed="rId7"/>
                <a:stretch>
                  <a:fillRect l="-1255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897BD4B-C855-BF0D-6306-D45AFE50CAF8}"/>
                  </a:ext>
                </a:extLst>
              </p:cNvPr>
              <p:cNvSpPr txBox="1"/>
              <p:nvPr/>
            </p:nvSpPr>
            <p:spPr>
              <a:xfrm>
                <a:off x="531695" y="4655418"/>
                <a:ext cx="8187874" cy="791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897BD4B-C855-BF0D-6306-D45AFE50C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95" y="4655418"/>
                <a:ext cx="8187874" cy="7913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A0BC7BAC-F0C6-4EC1-9863-77F1C643CB15}"/>
              </a:ext>
            </a:extLst>
          </p:cNvPr>
          <p:cNvSpPr txBox="1"/>
          <p:nvPr/>
        </p:nvSpPr>
        <p:spPr>
          <a:xfrm>
            <a:off x="702108" y="207769"/>
            <a:ext cx="8004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光滑情形下</a:t>
            </a:r>
            <a:r>
              <a:rPr lang="en-US" altLang="zh-CN" sz="44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NAG</a:t>
            </a:r>
            <a:r>
              <a:rPr lang="zh-CN" altLang="en-US" sz="44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复杂性的证明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B5F3E95-2D5B-40D7-A5AB-52AEA93E043F}"/>
                  </a:ext>
                </a:extLst>
              </p:cNvPr>
              <p:cNvSpPr txBox="1"/>
              <p:nvPr/>
            </p:nvSpPr>
            <p:spPr>
              <a:xfrm>
                <a:off x="1638541" y="1796359"/>
                <a:ext cx="65800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在引理中，令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，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由迭代格式得到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B5F3E95-2D5B-40D7-A5AB-52AEA93E0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541" y="1796359"/>
                <a:ext cx="6580041" cy="461665"/>
              </a:xfrm>
              <a:prstGeom prst="rect">
                <a:avLst/>
              </a:prstGeom>
              <a:blipFill>
                <a:blip r:embed="rId9"/>
                <a:stretch>
                  <a:fillRect l="-1483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D187B27-F840-4337-8054-2CD25E1E18D1}"/>
                  </a:ext>
                </a:extLst>
              </p:cNvPr>
              <p:cNvSpPr/>
              <p:nvPr/>
            </p:nvSpPr>
            <p:spPr>
              <a:xfrm>
                <a:off x="759094" y="5514461"/>
                <a:ext cx="30410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令</a:t>
                </a:r>
                <a:r>
                  <a:rPr lang="zh-CN" alt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D187B27-F840-4337-8054-2CD25E1E1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94" y="5514461"/>
                <a:ext cx="3041025" cy="461665"/>
              </a:xfrm>
              <a:prstGeom prst="rect">
                <a:avLst/>
              </a:prstGeom>
              <a:blipFill>
                <a:blip r:embed="rId10"/>
                <a:stretch>
                  <a:fillRect l="-3213" t="-14667" r="-80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79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1DAAD1B-1F96-888E-6A43-6F5A3382640F}"/>
                  </a:ext>
                </a:extLst>
              </p:cNvPr>
              <p:cNvSpPr txBox="1"/>
              <p:nvPr/>
            </p:nvSpPr>
            <p:spPr>
              <a:xfrm>
                <a:off x="833221" y="1472841"/>
                <a:ext cx="7675826" cy="791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CN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1DAAD1B-1F96-888E-6A43-6F5A33826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1" y="1472841"/>
                <a:ext cx="7675826" cy="7913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897BD4B-C855-BF0D-6306-D45AFE50CAF8}"/>
                  </a:ext>
                </a:extLst>
              </p:cNvPr>
              <p:cNvSpPr txBox="1"/>
              <p:nvPr/>
            </p:nvSpPr>
            <p:spPr>
              <a:xfrm>
                <a:off x="1307500" y="2170014"/>
                <a:ext cx="7432047" cy="791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CN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897BD4B-C855-BF0D-6306-D45AFE50C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500" y="2170014"/>
                <a:ext cx="7432047" cy="7913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A0BC7BAC-F0C6-4EC1-9863-77F1C643CB15}"/>
              </a:ext>
            </a:extLst>
          </p:cNvPr>
          <p:cNvSpPr txBox="1"/>
          <p:nvPr/>
        </p:nvSpPr>
        <p:spPr>
          <a:xfrm>
            <a:off x="669057" y="207769"/>
            <a:ext cx="8004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光滑情况下</a:t>
            </a:r>
            <a:r>
              <a:rPr lang="en-US" altLang="zh-CN" sz="40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NAG</a:t>
            </a:r>
            <a:r>
              <a:rPr lang="zh-CN" altLang="en-US" sz="40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复杂性的证明</a:t>
            </a:r>
            <a:r>
              <a:rPr lang="en-US" altLang="zh-CN" sz="40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sz="40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续</a:t>
            </a:r>
            <a:r>
              <a:rPr lang="en-US" altLang="zh-CN" sz="40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1)</a:t>
            </a:r>
            <a:endParaRPr lang="zh-CN" altLang="en-US" sz="40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205B693-CA3F-492E-8D65-7B467B9B3D3D}"/>
                  </a:ext>
                </a:extLst>
              </p:cNvPr>
              <p:cNvSpPr txBox="1"/>
              <p:nvPr/>
            </p:nvSpPr>
            <p:spPr>
              <a:xfrm>
                <a:off x="790265" y="4123263"/>
                <a:ext cx="3469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205B693-CA3F-492E-8D65-7B467B9B3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65" y="4123263"/>
                <a:ext cx="3469648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BF99053-B0EC-4356-8B4C-CCB01200F7B6}"/>
                  </a:ext>
                </a:extLst>
              </p:cNvPr>
              <p:cNvSpPr txBox="1"/>
              <p:nvPr/>
            </p:nvSpPr>
            <p:spPr>
              <a:xfrm>
                <a:off x="866208" y="3199656"/>
                <a:ext cx="760985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给第一个不等式乘以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−1)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将所得不等式与第二个不等式相加，得到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BF99053-B0EC-4356-8B4C-CCB01200F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08" y="3199656"/>
                <a:ext cx="7609851" cy="830997"/>
              </a:xfrm>
              <a:prstGeom prst="rect">
                <a:avLst/>
              </a:prstGeom>
              <a:blipFill>
                <a:blip r:embed="rId5"/>
                <a:stretch>
                  <a:fillRect l="-1202" t="-8088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3FD681-2E8C-4010-814B-D170202093F9}"/>
                  </a:ext>
                </a:extLst>
              </p:cNvPr>
              <p:cNvSpPr txBox="1"/>
              <p:nvPr/>
            </p:nvSpPr>
            <p:spPr>
              <a:xfrm>
                <a:off x="759299" y="4643192"/>
                <a:ext cx="8329614" cy="791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3FD681-2E8C-4010-814B-D17020209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99" y="4643192"/>
                <a:ext cx="8329614" cy="7913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C5B1BE53-0463-46CD-9F1D-2C0DD905FE8D}"/>
              </a:ext>
            </a:extLst>
          </p:cNvPr>
          <p:cNvSpPr/>
          <p:nvPr/>
        </p:nvSpPr>
        <p:spPr>
          <a:xfrm>
            <a:off x="790265" y="110317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1316B80-9E3A-42FB-BF71-622559B7B0DB}"/>
                  </a:ext>
                </a:extLst>
              </p:cNvPr>
              <p:cNvSpPr txBox="1"/>
              <p:nvPr/>
            </p:nvSpPr>
            <p:spPr>
              <a:xfrm>
                <a:off x="988548" y="5627734"/>
                <a:ext cx="45749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给该不等式乘以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，得到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1316B80-9E3A-42FB-BF71-622559B7B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48" y="5627734"/>
                <a:ext cx="4574971" cy="461665"/>
              </a:xfrm>
              <a:prstGeom prst="rect">
                <a:avLst/>
              </a:prstGeom>
              <a:blipFill>
                <a:blip r:embed="rId7"/>
                <a:stretch>
                  <a:fillRect l="-1997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04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2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A0BC7BAC-F0C6-4EC1-9863-77F1C643CB15}"/>
              </a:ext>
            </a:extLst>
          </p:cNvPr>
          <p:cNvSpPr txBox="1"/>
          <p:nvPr/>
        </p:nvSpPr>
        <p:spPr>
          <a:xfrm>
            <a:off x="669057" y="207769"/>
            <a:ext cx="8004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光滑情况下</a:t>
            </a:r>
            <a:r>
              <a:rPr lang="en-US" altLang="zh-CN" sz="40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NAG</a:t>
            </a:r>
            <a:r>
              <a:rPr lang="zh-CN" altLang="en-US" sz="40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复杂性的证明</a:t>
            </a:r>
            <a:r>
              <a:rPr lang="en-US" altLang="zh-CN" sz="40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sz="40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续</a:t>
            </a:r>
            <a:r>
              <a:rPr lang="en-US" altLang="zh-CN" sz="40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2)</a:t>
            </a:r>
            <a:endParaRPr lang="zh-CN" altLang="en-US" sz="40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205B693-CA3F-492E-8D65-7B467B9B3D3D}"/>
                  </a:ext>
                </a:extLst>
              </p:cNvPr>
              <p:cNvSpPr txBox="1"/>
              <p:nvPr/>
            </p:nvSpPr>
            <p:spPr>
              <a:xfrm>
                <a:off x="669057" y="1010206"/>
                <a:ext cx="3469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</m:t>
                      </m:r>
                      <m:sSubSup>
                        <m:sSubSup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205B693-CA3F-492E-8D65-7B467B9B3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57" y="1010206"/>
                <a:ext cx="3469648" cy="461665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3FD681-2E8C-4010-814B-D170202093F9}"/>
                  </a:ext>
                </a:extLst>
              </p:cNvPr>
              <p:cNvSpPr txBox="1"/>
              <p:nvPr/>
            </p:nvSpPr>
            <p:spPr>
              <a:xfrm>
                <a:off x="517497" y="1519376"/>
                <a:ext cx="8627230" cy="791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3FD681-2E8C-4010-814B-D17020209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97" y="1519376"/>
                <a:ext cx="8627230" cy="7913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CA9A6472-B214-43A2-B311-3B4D56C2298A}"/>
              </a:ext>
            </a:extLst>
          </p:cNvPr>
          <p:cNvGrpSpPr/>
          <p:nvPr/>
        </p:nvGrpSpPr>
        <p:grpSpPr>
          <a:xfrm>
            <a:off x="497779" y="3225238"/>
            <a:ext cx="8414867" cy="1212201"/>
            <a:chOff x="515483" y="3347235"/>
            <a:chExt cx="7959028" cy="121220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359EE28-BD48-4231-A9F4-6F72846BF98C}"/>
                    </a:ext>
                  </a:extLst>
                </p:cNvPr>
                <p:cNvSpPr txBox="1"/>
                <p:nvPr/>
              </p:nvSpPr>
              <p:spPr>
                <a:xfrm>
                  <a:off x="981476" y="3347235"/>
                  <a:ext cx="2285371" cy="4678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359EE28-BD48-4231-A9F4-6F72846BF9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476" y="3347235"/>
                  <a:ext cx="2285371" cy="467885"/>
                </a:xfrm>
                <a:prstGeom prst="rect">
                  <a:avLst/>
                </a:prstGeom>
                <a:blipFill>
                  <a:blip r:embed="rId4"/>
                  <a:stretch>
                    <a:fillRect b="-38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79DA5751-7DC4-4E84-9FEC-A6C6BE3092FC}"/>
                    </a:ext>
                  </a:extLst>
                </p:cNvPr>
                <p:cNvSpPr txBox="1"/>
                <p:nvPr/>
              </p:nvSpPr>
              <p:spPr>
                <a:xfrm>
                  <a:off x="515483" y="3826415"/>
                  <a:ext cx="7959028" cy="7330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sz="22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zh-CN" sz="2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altLang="zh-CN" sz="2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zh-CN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zh-CN" sz="2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zh-CN" sz="2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zh-CN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zh-CN" sz="2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altLang="zh-CN" sz="2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zh-CN" sz="2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79DA5751-7DC4-4E84-9FEC-A6C6BE3092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483" y="3826415"/>
                  <a:ext cx="7959028" cy="7330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6827001-3AB7-4911-A3DE-01617E7BE8CB}"/>
                  </a:ext>
                </a:extLst>
              </p:cNvPr>
              <p:cNvSpPr txBox="1"/>
              <p:nvPr/>
            </p:nvSpPr>
            <p:spPr>
              <a:xfrm>
                <a:off x="669057" y="4457952"/>
                <a:ext cx="8414867" cy="791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6827001-3AB7-4911-A3DE-01617E7BE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57" y="4457952"/>
                <a:ext cx="8414867" cy="7913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68720F3-63EA-470E-A014-AA391020FDFE}"/>
                  </a:ext>
                </a:extLst>
              </p:cNvPr>
              <p:cNvSpPr txBox="1"/>
              <p:nvPr/>
            </p:nvSpPr>
            <p:spPr>
              <a:xfrm>
                <a:off x="3333949" y="3042920"/>
                <a:ext cx="59160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基本等式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68720F3-63EA-470E-A014-AA391020F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949" y="3042920"/>
                <a:ext cx="5916058" cy="461665"/>
              </a:xfrm>
              <a:prstGeom prst="rect">
                <a:avLst/>
              </a:prstGeom>
              <a:blipFill>
                <a:blip r:embed="rId8"/>
                <a:stretch>
                  <a:fillRect l="-1649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2BB68DF-20BA-49A8-8AF3-E0A7700FCCFD}"/>
                  </a:ext>
                </a:extLst>
              </p:cNvPr>
              <p:cNvSpPr txBox="1"/>
              <p:nvPr/>
            </p:nvSpPr>
            <p:spPr>
              <a:xfrm>
                <a:off x="669058" y="2379821"/>
                <a:ext cx="5489372" cy="46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利用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，得到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2BB68DF-20BA-49A8-8AF3-E0A7700FC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58" y="2379821"/>
                <a:ext cx="5489372" cy="467885"/>
              </a:xfrm>
              <a:prstGeom prst="rect">
                <a:avLst/>
              </a:prstGeom>
              <a:blipFill>
                <a:blip r:embed="rId9"/>
                <a:stretch>
                  <a:fillRect l="-1778" t="-12987" b="-24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ABEBB70-912D-499E-8CEF-7AED561C0261}"/>
                  </a:ext>
                </a:extLst>
              </p:cNvPr>
              <p:cNvSpPr/>
              <p:nvPr/>
            </p:nvSpPr>
            <p:spPr>
              <a:xfrm>
                <a:off x="569923" y="5421286"/>
                <a:ext cx="800415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由外推点的定义，可验证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ABEBB70-912D-499E-8CEF-7AED561C02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23" y="5421286"/>
                <a:ext cx="8004154" cy="830997"/>
              </a:xfrm>
              <a:prstGeom prst="rect">
                <a:avLst/>
              </a:prstGeom>
              <a:blipFill>
                <a:blip r:embed="rId10"/>
                <a:stretch>
                  <a:fillRect l="-1142" t="-583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45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13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A0BC7BAC-F0C6-4EC1-9863-77F1C643CB15}"/>
              </a:ext>
            </a:extLst>
          </p:cNvPr>
          <p:cNvSpPr txBox="1"/>
          <p:nvPr/>
        </p:nvSpPr>
        <p:spPr>
          <a:xfrm>
            <a:off x="669057" y="207769"/>
            <a:ext cx="8004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光滑情况下</a:t>
            </a:r>
            <a:r>
              <a:rPr lang="en-US" altLang="zh-CN" sz="40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NAG</a:t>
            </a:r>
            <a:r>
              <a:rPr lang="zh-CN" altLang="en-US" sz="40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复杂性的证明</a:t>
            </a:r>
            <a:r>
              <a:rPr lang="en-US" altLang="zh-CN" sz="40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sz="40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续</a:t>
            </a:r>
            <a:r>
              <a:rPr lang="en-US" altLang="zh-CN" sz="40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3)</a:t>
            </a:r>
            <a:endParaRPr lang="zh-CN" altLang="en-US" sz="40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463B1D0-8DE4-4C60-934C-ECC7F74641DA}"/>
                  </a:ext>
                </a:extLst>
              </p:cNvPr>
              <p:cNvSpPr txBox="1"/>
              <p:nvPr/>
            </p:nvSpPr>
            <p:spPr>
              <a:xfrm>
                <a:off x="1557199" y="1493667"/>
                <a:ext cx="5663535" cy="791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𝑠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463B1D0-8DE4-4C60-934C-ECC7F7464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199" y="1493667"/>
                <a:ext cx="5663535" cy="7913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4FA58E2-E17B-4D37-9015-A38A1C506845}"/>
                  </a:ext>
                </a:extLst>
              </p:cNvPr>
              <p:cNvSpPr txBox="1"/>
              <p:nvPr/>
            </p:nvSpPr>
            <p:spPr>
              <a:xfrm>
                <a:off x="882210" y="938558"/>
                <a:ext cx="47183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，得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4FA58E2-E17B-4D37-9015-A38A1C506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10" y="938558"/>
                <a:ext cx="4718314" cy="461665"/>
              </a:xfrm>
              <a:prstGeom prst="rect">
                <a:avLst/>
              </a:prstGeom>
              <a:blipFill>
                <a:blip r:embed="rId3"/>
                <a:stretch>
                  <a:fillRect l="-2067" t="-14474" r="-155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6113468-D5A8-49FD-A2AD-77598EFA7FF9}"/>
                  </a:ext>
                </a:extLst>
              </p:cNvPr>
              <p:cNvSpPr txBox="1"/>
              <p:nvPr/>
            </p:nvSpPr>
            <p:spPr>
              <a:xfrm>
                <a:off x="779975" y="2464504"/>
                <a:ext cx="65624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1, 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代入上述不等式，得到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6113468-D5A8-49FD-A2AD-77598EFA7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75" y="2464504"/>
                <a:ext cx="6562435" cy="461665"/>
              </a:xfrm>
              <a:prstGeom prst="rect">
                <a:avLst/>
              </a:prstGeom>
              <a:blipFill>
                <a:blip r:embed="rId4"/>
                <a:stretch>
                  <a:fillRect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B2CCBC3-C89C-4153-A9D4-E94C48A297FD}"/>
                  </a:ext>
                </a:extLst>
              </p:cNvPr>
              <p:cNvSpPr txBox="1"/>
              <p:nvPr/>
            </p:nvSpPr>
            <p:spPr>
              <a:xfrm>
                <a:off x="1563932" y="2984598"/>
                <a:ext cx="5663535" cy="791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B2CCBC3-C89C-4153-A9D4-E94C48A29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932" y="2984598"/>
                <a:ext cx="5663535" cy="7913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1E9710C-C2DF-4E3B-BDF2-E89E5063498B}"/>
                  </a:ext>
                </a:extLst>
              </p:cNvPr>
              <p:cNvSpPr txBox="1"/>
              <p:nvPr/>
            </p:nvSpPr>
            <p:spPr>
              <a:xfrm>
                <a:off x="1563931" y="3822461"/>
                <a:ext cx="5663535" cy="791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1E9710C-C2DF-4E3B-BDF2-E89E50634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931" y="3822461"/>
                <a:ext cx="5663535" cy="7913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>
            <a:extLst>
              <a:ext uri="{FF2B5EF4-FFF2-40B4-BE49-F238E27FC236}">
                <a16:creationId xmlns:a16="http://schemas.microsoft.com/office/drawing/2014/main" id="{C8756273-E436-4F2F-AB0E-C37EFBE71A58}"/>
              </a:ext>
            </a:extLst>
          </p:cNvPr>
          <p:cNvGrpSpPr/>
          <p:nvPr/>
        </p:nvGrpSpPr>
        <p:grpSpPr>
          <a:xfrm>
            <a:off x="1453761" y="4560981"/>
            <a:ext cx="5663535" cy="1215389"/>
            <a:chOff x="1453761" y="3006501"/>
            <a:chExt cx="5663535" cy="12153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F2D27D97-5589-4F5E-8AB2-8F01D846C4D7}"/>
                    </a:ext>
                  </a:extLst>
                </p:cNvPr>
                <p:cNvSpPr txBox="1"/>
                <p:nvPr/>
              </p:nvSpPr>
              <p:spPr>
                <a:xfrm>
                  <a:off x="3883218" y="3006501"/>
                  <a:ext cx="17312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13332799-97D5-4384-B098-E1D7DCF7DA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218" y="3006501"/>
                  <a:ext cx="173124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5714" r="-39286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A1409F66-7D12-471D-95ED-EE41C2479051}"/>
                    </a:ext>
                  </a:extLst>
                </p:cNvPr>
                <p:cNvSpPr txBox="1"/>
                <p:nvPr/>
              </p:nvSpPr>
              <p:spPr>
                <a:xfrm>
                  <a:off x="1453761" y="3430583"/>
                  <a:ext cx="5663535" cy="79130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94EBF599-09DE-4E7C-8BCB-004EC6021C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3761" y="3430583"/>
                  <a:ext cx="5663535" cy="79130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9266096-B749-470A-B24F-55D417046732}"/>
                  </a:ext>
                </a:extLst>
              </p:cNvPr>
              <p:cNvSpPr txBox="1"/>
              <p:nvPr/>
            </p:nvSpPr>
            <p:spPr>
              <a:xfrm>
                <a:off x="2547090" y="5790480"/>
                <a:ext cx="2993358" cy="883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9266096-B749-470A-B24F-55D417046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090" y="5790480"/>
                <a:ext cx="2993358" cy="8839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9415E78A-73B6-4CA3-BA78-03A0D3133DAD}"/>
              </a:ext>
            </a:extLst>
          </p:cNvPr>
          <p:cNvSpPr txBox="1"/>
          <p:nvPr/>
        </p:nvSpPr>
        <p:spPr>
          <a:xfrm>
            <a:off x="941983" y="6010050"/>
            <a:ext cx="2702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求和，得到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4CFF7DC-44DA-4B8D-BAE5-1806FC1A496F}"/>
                  </a:ext>
                </a:extLst>
              </p:cNvPr>
              <p:cNvSpPr txBox="1"/>
              <p:nvPr/>
            </p:nvSpPr>
            <p:spPr>
              <a:xfrm>
                <a:off x="5378419" y="5945958"/>
                <a:ext cx="3440462" cy="610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得到所需结论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4CFF7DC-44DA-4B8D-BAE5-1806FC1A4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419" y="5945958"/>
                <a:ext cx="3440462" cy="610167"/>
              </a:xfrm>
              <a:prstGeom prst="rect">
                <a:avLst/>
              </a:prstGeom>
              <a:blipFill>
                <a:blip r:embed="rId10"/>
                <a:stretch>
                  <a:fillRect l="-2655" t="-1000" r="-212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2934EA2-7FE4-4ACD-BDFF-250F05B00566}"/>
                  </a:ext>
                </a:extLst>
              </p:cNvPr>
              <p:cNvSpPr txBox="1"/>
              <p:nvPr/>
            </p:nvSpPr>
            <p:spPr>
              <a:xfrm>
                <a:off x="7227466" y="3167373"/>
                <a:ext cx="1636337" cy="501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/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2934EA2-7FE4-4ACD-BDFF-250F05B00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466" y="3167373"/>
                <a:ext cx="1636337" cy="501676"/>
              </a:xfrm>
              <a:prstGeom prst="rect">
                <a:avLst/>
              </a:prstGeom>
              <a:blipFill>
                <a:blip r:embed="rId11"/>
                <a:stretch>
                  <a:fillRect l="-5970" t="-1220" b="-28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39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1" grpId="0"/>
      <p:bldP spid="26" grpId="0"/>
      <p:bldP spid="28" grpId="0"/>
      <p:bldP spid="30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0BC7BAC-F0C6-4EC1-9863-77F1C643CB15}"/>
                  </a:ext>
                </a:extLst>
              </p:cNvPr>
              <p:cNvSpPr txBox="1"/>
              <p:nvPr/>
            </p:nvSpPr>
            <p:spPr>
              <a:xfrm>
                <a:off x="415056" y="266329"/>
                <a:ext cx="84749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验证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800" dirty="0"/>
                  <a:t>=</a:t>
                </a:r>
                <a:r>
                  <a:rPr lang="en-US" altLang="zh-CN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0BC7BAC-F0C6-4EC1-9863-77F1C643C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56" y="266329"/>
                <a:ext cx="8474943" cy="584775"/>
              </a:xfrm>
              <a:prstGeom prst="rect">
                <a:avLst/>
              </a:prstGeom>
              <a:blipFill>
                <a:blip r:embed="rId2"/>
                <a:stretch>
                  <a:fillRect l="-1799" t="-15625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3A717932-FFEC-4B93-A62E-A88563284C57}"/>
              </a:ext>
            </a:extLst>
          </p:cNvPr>
          <p:cNvGrpSpPr/>
          <p:nvPr/>
        </p:nvGrpSpPr>
        <p:grpSpPr>
          <a:xfrm>
            <a:off x="738138" y="1688132"/>
            <a:ext cx="5802276" cy="905091"/>
            <a:chOff x="692475" y="3094370"/>
            <a:chExt cx="4782909" cy="9050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0E874C57-44AA-457C-A0AA-36CA6090F03A}"/>
                    </a:ext>
                  </a:extLst>
                </p:cNvPr>
                <p:cNvSpPr txBox="1"/>
                <p:nvPr/>
              </p:nvSpPr>
              <p:spPr>
                <a:xfrm>
                  <a:off x="1505867" y="3537796"/>
                  <a:ext cx="396951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0E874C57-44AA-457C-A0AA-36CA6090F0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867" y="3537796"/>
                  <a:ext cx="3969517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72C2235-3113-4402-B8D3-D34CB18004A4}"/>
                </a:ext>
              </a:extLst>
            </p:cNvPr>
            <p:cNvSpPr txBox="1"/>
            <p:nvPr/>
          </p:nvSpPr>
          <p:spPr>
            <a:xfrm>
              <a:off x="692475" y="3094370"/>
              <a:ext cx="3152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根据外推点的定义</a:t>
              </a:r>
              <a:endPara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9223DC5-3C16-41DB-BA68-1DDE4E43833C}"/>
                  </a:ext>
                </a:extLst>
              </p:cNvPr>
              <p:cNvSpPr txBox="1"/>
              <p:nvPr/>
            </p:nvSpPr>
            <p:spPr>
              <a:xfrm>
                <a:off x="1057141" y="3695965"/>
                <a:ext cx="662854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9223DC5-3C16-41DB-BA68-1DDE4E438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141" y="3695965"/>
                <a:ext cx="6628541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552D8D9-38D8-4D7D-9AF6-A3DDA4EE99FA}"/>
                  </a:ext>
                </a:extLst>
              </p:cNvPr>
              <p:cNvSpPr txBox="1"/>
              <p:nvPr/>
            </p:nvSpPr>
            <p:spPr>
              <a:xfrm>
                <a:off x="1215578" y="5134731"/>
                <a:ext cx="71244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552D8D9-38D8-4D7D-9AF6-A3DDA4EE9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578" y="5134731"/>
                <a:ext cx="7124465" cy="461665"/>
              </a:xfrm>
              <a:prstGeom prst="rect">
                <a:avLst/>
              </a:prstGeom>
              <a:blipFill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398D1F3-2C33-49C5-9144-030D679E33CC}"/>
                  </a:ext>
                </a:extLst>
              </p:cNvPr>
              <p:cNvSpPr/>
              <p:nvPr/>
            </p:nvSpPr>
            <p:spPr>
              <a:xfrm>
                <a:off x="738138" y="2918923"/>
                <a:ext cx="2638736" cy="6821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代入</a:t>
                </a: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398D1F3-2C33-49C5-9144-030D679E33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8" y="2918923"/>
                <a:ext cx="2638736" cy="682174"/>
              </a:xfrm>
              <a:prstGeom prst="rect">
                <a:avLst/>
              </a:prstGeom>
              <a:blipFill>
                <a:blip r:embed="rId7"/>
                <a:stretch>
                  <a:fillRect l="-3002" r="-2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9AD5633B-A210-4213-8771-DCCA25B59CAF}"/>
              </a:ext>
            </a:extLst>
          </p:cNvPr>
          <p:cNvSpPr/>
          <p:nvPr/>
        </p:nvSpPr>
        <p:spPr>
          <a:xfrm>
            <a:off x="738138" y="4483330"/>
            <a:ext cx="2069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移项，整理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236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16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296281-FEE8-C61E-41EC-20B0796F9DCA}"/>
              </a:ext>
            </a:extLst>
          </p:cNvPr>
          <p:cNvSpPr txBox="1"/>
          <p:nvPr/>
        </p:nvSpPr>
        <p:spPr>
          <a:xfrm>
            <a:off x="765274" y="294830"/>
            <a:ext cx="7946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光滑强凸情形</a:t>
            </a:r>
            <a:endParaRPr lang="zh-CN" altLang="en-US" sz="40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F485504-8553-BA45-085F-B09D18ED6A9F}"/>
                  </a:ext>
                </a:extLst>
              </p:cNvPr>
              <p:cNvSpPr txBox="1"/>
              <p:nvPr/>
            </p:nvSpPr>
            <p:spPr>
              <a:xfrm>
                <a:off x="1286095" y="3265304"/>
                <a:ext cx="7502305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外推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步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：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1+</m:t>
                        </m:r>
                        <m:box>
                          <m:box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</m:ra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</m:ra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+1</m:t>
                                </m:r>
                              </m:den>
                            </m:f>
                          </m:e>
                        </m:box>
                      </m:e>
                    </m:d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box>
                      <m:box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</m:ra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</m:ra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</m:t>
                            </m:r>
                          </m:den>
                        </m:f>
                      </m:e>
                    </m:box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𝜅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𝛽</m:t>
                        </m:r>
                      </m:num>
                      <m:den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den>
                    </m:f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F485504-8553-BA45-085F-B09D18ED6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095" y="3265304"/>
                <a:ext cx="7502305" cy="645048"/>
              </a:xfrm>
              <a:prstGeom prst="rect">
                <a:avLst/>
              </a:prstGeom>
              <a:blipFill>
                <a:blip r:embed="rId2"/>
                <a:stretch>
                  <a:fillRect l="-1137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4C290C27-D491-4972-AA72-EF302743F784}"/>
              </a:ext>
            </a:extLst>
          </p:cNvPr>
          <p:cNvGrpSpPr/>
          <p:nvPr/>
        </p:nvGrpSpPr>
        <p:grpSpPr>
          <a:xfrm>
            <a:off x="765274" y="2183924"/>
            <a:ext cx="5703482" cy="1081372"/>
            <a:chOff x="739942" y="4560024"/>
            <a:chExt cx="5703482" cy="1081372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D1C53A6-725F-8E35-64AB-61A37FE17700}"/>
                </a:ext>
              </a:extLst>
            </p:cNvPr>
            <p:cNvSpPr txBox="1"/>
            <p:nvPr/>
          </p:nvSpPr>
          <p:spPr>
            <a:xfrm>
              <a:off x="739942" y="4560024"/>
              <a:ext cx="41063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lang="zh-CN" altLang="en-US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更新</a:t>
              </a: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迭代</a:t>
              </a:r>
              <a:endPara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F9E4430F-43A6-5142-C65D-14BEB5625859}"/>
                    </a:ext>
                  </a:extLst>
                </p:cNvPr>
                <p:cNvSpPr txBox="1"/>
                <p:nvPr/>
              </p:nvSpPr>
              <p:spPr>
                <a:xfrm>
                  <a:off x="1260763" y="5105415"/>
                  <a:ext cx="5182661" cy="53598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Ø"/>
                  </a:pP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梯度步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：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box>
                        <m:box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𝛽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box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,</a:t>
                  </a: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F9E4430F-43A6-5142-C65D-14BEB56258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763" y="5105415"/>
                  <a:ext cx="5182661" cy="535981"/>
                </a:xfrm>
                <a:prstGeom prst="rect">
                  <a:avLst/>
                </a:prstGeom>
                <a:blipFill>
                  <a:blip r:embed="rId4"/>
                  <a:stretch>
                    <a:fillRect l="-1647" t="-12644" b="-103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3E05494-0E9E-A0F9-D223-1996129BA07C}"/>
                  </a:ext>
                </a:extLst>
              </p:cNvPr>
              <p:cNvSpPr txBox="1"/>
              <p:nvPr/>
            </p:nvSpPr>
            <p:spPr>
              <a:xfrm>
                <a:off x="775434" y="1625983"/>
                <a:ext cx="4887096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从任意初始点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开始迭代，</a:t>
                </a:r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3E05494-0E9E-A0F9-D223-1996129BA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34" y="1625983"/>
                <a:ext cx="4887096" cy="453137"/>
              </a:xfrm>
              <a:prstGeom prst="rect">
                <a:avLst/>
              </a:prstGeom>
              <a:blipFill>
                <a:blip r:embed="rId5"/>
                <a:stretch>
                  <a:fillRect l="-1372" t="-9459" b="-229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F9B6E20-1078-4BBC-9D41-913A0737B820}"/>
                  </a:ext>
                </a:extLst>
              </p:cNvPr>
              <p:cNvSpPr txBox="1"/>
              <p:nvPr/>
            </p:nvSpPr>
            <p:spPr>
              <a:xfrm>
                <a:off x="765274" y="1141068"/>
                <a:ext cx="48633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𝛽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光滑和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强凸的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F9B6E20-1078-4BBC-9D41-913A0737B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74" y="1141068"/>
                <a:ext cx="4863366" cy="461665"/>
              </a:xfrm>
              <a:prstGeom prst="rect">
                <a:avLst/>
              </a:prstGeom>
              <a:blipFill>
                <a:blip r:embed="rId6"/>
                <a:stretch>
                  <a:fillRect l="-200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889BF8D0-7C6F-4275-8EEB-143771E826B7}"/>
              </a:ext>
            </a:extLst>
          </p:cNvPr>
          <p:cNvGrpSpPr/>
          <p:nvPr/>
        </p:nvGrpSpPr>
        <p:grpSpPr>
          <a:xfrm>
            <a:off x="729670" y="4198125"/>
            <a:ext cx="8414330" cy="1941019"/>
            <a:chOff x="729670" y="4198125"/>
            <a:chExt cx="8414330" cy="194101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DBE26550-0F97-4200-B1CE-4AF356DE1360}"/>
                    </a:ext>
                  </a:extLst>
                </p:cNvPr>
                <p:cNvSpPr txBox="1"/>
                <p:nvPr/>
              </p:nvSpPr>
              <p:spPr>
                <a:xfrm>
                  <a:off x="799661" y="4642801"/>
                  <a:ext cx="4037557" cy="722314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DBE26550-0F97-4200-B1CE-4AF356DE13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661" y="4642801"/>
                  <a:ext cx="4037557" cy="72231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8981B23A-A64F-4F6E-BC6D-DC102CC0DAD9}"/>
                    </a:ext>
                  </a:extLst>
                </p:cNvPr>
                <p:cNvSpPr txBox="1"/>
                <p:nvPr/>
              </p:nvSpPr>
              <p:spPr>
                <a:xfrm>
                  <a:off x="733427" y="5355275"/>
                  <a:ext cx="8410573" cy="783869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l-GR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</m:rad>
                          </m:den>
                        </m:f>
                        <m:d>
                          <m:dPr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altLang="zh-CN" sz="20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8981B23A-A64F-4F6E-BC6D-DC102CC0D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427" y="5355275"/>
                  <a:ext cx="8410573" cy="78386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3B0E29E9-E4E0-4BD9-84D0-872D5F1DA63A}"/>
                    </a:ext>
                  </a:extLst>
                </p:cNvPr>
                <p:cNvSpPr/>
                <p:nvPr/>
              </p:nvSpPr>
              <p:spPr>
                <a:xfrm>
                  <a:off x="729670" y="4198125"/>
                  <a:ext cx="4533292" cy="461665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递归定义了二次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-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强凸函数族：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3B0E29E9-E4E0-4BD9-84D0-872D5F1DA6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670" y="4198125"/>
                  <a:ext cx="4533292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2153" t="-14667" r="-107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DD912C1-EAE5-4220-8962-71DEDAB58892}"/>
                  </a:ext>
                </a:extLst>
              </p:cNvPr>
              <p:cNvSpPr/>
              <p:nvPr/>
            </p:nvSpPr>
            <p:spPr>
              <a:xfrm>
                <a:off x="6342490" y="2079120"/>
                <a:ext cx="1515415" cy="703334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</m:ra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</m:ra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DD912C1-EAE5-4220-8962-71DEDAB588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490" y="2079120"/>
                <a:ext cx="1515415" cy="703334"/>
              </a:xfrm>
              <a:prstGeom prst="rect">
                <a:avLst/>
              </a:prstGeom>
              <a:blipFill>
                <a:blip r:embed="rId10"/>
                <a:stretch>
                  <a:fillRect b="-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33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0776901-67D6-97BF-30C2-94EBB89CF5E6}"/>
                  </a:ext>
                </a:extLst>
              </p:cNvPr>
              <p:cNvSpPr txBox="1"/>
              <p:nvPr/>
            </p:nvSpPr>
            <p:spPr>
              <a:xfrm>
                <a:off x="622300" y="997384"/>
                <a:ext cx="772848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9.1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强凸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光滑函数，则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Nesterov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加速梯度法产生的点列满足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0776901-67D6-97BF-30C2-94EBB89CF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997384"/>
                <a:ext cx="7728486" cy="830997"/>
              </a:xfrm>
              <a:prstGeom prst="rect">
                <a:avLst/>
              </a:prstGeom>
              <a:blipFill>
                <a:blip r:embed="rId2"/>
                <a:stretch>
                  <a:fillRect l="-1183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E81BD500-FE53-8C32-93D3-542ACB8355E1}"/>
              </a:ext>
            </a:extLst>
          </p:cNvPr>
          <p:cNvSpPr txBox="1"/>
          <p:nvPr/>
        </p:nvSpPr>
        <p:spPr>
          <a:xfrm>
            <a:off x="646217" y="2643616"/>
            <a:ext cx="1111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en-US" altLang="zh-CN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CB2975C-73BF-4384-8EA6-9EBBA2D845EA}"/>
              </a:ext>
            </a:extLst>
          </p:cNvPr>
          <p:cNvGrpSpPr/>
          <p:nvPr/>
        </p:nvGrpSpPr>
        <p:grpSpPr>
          <a:xfrm>
            <a:off x="240168" y="2868206"/>
            <a:ext cx="8663664" cy="1807637"/>
            <a:chOff x="254001" y="4592681"/>
            <a:chExt cx="8663664" cy="1807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07F955D6-D0D1-59E2-24A4-8D7E857E1975}"/>
                    </a:ext>
                  </a:extLst>
                </p:cNvPr>
                <p:cNvSpPr txBox="1"/>
                <p:nvPr/>
              </p:nvSpPr>
              <p:spPr>
                <a:xfrm>
                  <a:off x="752907" y="4592681"/>
                  <a:ext cx="7824948" cy="11272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    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由强凸性和归纳法可以证明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在下述意义上讲，越来越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(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下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)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逼近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：</a:t>
                  </a: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07F955D6-D0D1-59E2-24A4-8D7E857E19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907" y="4592681"/>
                  <a:ext cx="7824948" cy="1127296"/>
                </a:xfrm>
                <a:prstGeom prst="rect">
                  <a:avLst/>
                </a:prstGeom>
                <a:blipFill>
                  <a:blip r:embed="rId3"/>
                  <a:stretch>
                    <a:fillRect l="-1168" b="-108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E0E9C0D-D9B8-31F9-00AA-70CC45555862}"/>
                    </a:ext>
                  </a:extLst>
                </p:cNvPr>
                <p:cNvSpPr txBox="1"/>
                <p:nvPr/>
              </p:nvSpPr>
              <p:spPr>
                <a:xfrm>
                  <a:off x="254001" y="5659410"/>
                  <a:ext cx="8663664" cy="7409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 xmlns:m="http://schemas.openxmlformats.org/officeDocument/2006/math">
                      <m:sSub>
                        <m:sSubPr>
                          <m:ctrlPr>
                            <a:rPr lang="el-GR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</m:t>
                      </m:r>
                    </m:oMath>
                  </a14:m>
                  <a:r>
                    <a:rPr lang="en-US" altLang="zh-CN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黑体" panose="02010609060101010101" pitchFamily="49" charset="-122"/>
                    </a:rPr>
                    <a:t>   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黑体" panose="02010609060101010101" pitchFamily="49" charset="-122"/>
                    </a:rPr>
                    <a:t>(9.4)</a:t>
                  </a:r>
                  <a:r>
                    <a:rPr lang="en-US" altLang="zh-CN" b="0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黑体" panose="02010609060101010101" pitchFamily="49" charset="-122"/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E0E9C0D-D9B8-31F9-00AA-70CC455558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01" y="5659410"/>
                  <a:ext cx="8663664" cy="740908"/>
                </a:xfrm>
                <a:prstGeom prst="rect">
                  <a:avLst/>
                </a:prstGeom>
                <a:blipFill>
                  <a:blip r:embed="rId4"/>
                  <a:stretch>
                    <a:fillRect r="-1055" b="-82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9820972-1D09-9647-F44F-56ABEEC2C6E3}"/>
                  </a:ext>
                </a:extLst>
              </p:cNvPr>
              <p:cNvSpPr txBox="1"/>
              <p:nvPr/>
            </p:nvSpPr>
            <p:spPr>
              <a:xfrm>
                <a:off x="1371600" y="1670975"/>
                <a:ext cx="6979186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9820972-1D09-9647-F44F-56ABEEC2C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670975"/>
                <a:ext cx="6979186" cy="9221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36C940A1-2044-4F95-9E5F-045C74D8136C}"/>
              </a:ext>
            </a:extLst>
          </p:cNvPr>
          <p:cNvSpPr txBox="1"/>
          <p:nvPr/>
        </p:nvSpPr>
        <p:spPr>
          <a:xfrm>
            <a:off x="702108" y="240820"/>
            <a:ext cx="8004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光滑强凸情况下</a:t>
            </a:r>
            <a:r>
              <a:rPr lang="en-US" altLang="zh-CN" sz="44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NAG</a:t>
            </a:r>
            <a:r>
              <a:rPr lang="zh-CN" altLang="en-US" sz="44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的复杂性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2F12DD3-B038-479F-983D-DD8199C7A921}"/>
              </a:ext>
            </a:extLst>
          </p:cNvPr>
          <p:cNvGrpSpPr/>
          <p:nvPr/>
        </p:nvGrpSpPr>
        <p:grpSpPr>
          <a:xfrm>
            <a:off x="744855" y="4964837"/>
            <a:ext cx="7782926" cy="1090931"/>
            <a:chOff x="836419" y="1829128"/>
            <a:chExt cx="7227438" cy="10909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3ED1A8FB-C72C-4984-B2C0-FAFBFCFC006A}"/>
                    </a:ext>
                  </a:extLst>
                </p:cNvPr>
                <p:cNvSpPr txBox="1"/>
                <p:nvPr/>
              </p:nvSpPr>
              <p:spPr>
                <a:xfrm>
                  <a:off x="836419" y="1829128"/>
                  <a:ext cx="491438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进一步，可得到</a:t>
                  </a:r>
                  <a14:m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比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大多少：</a:t>
                  </a: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0D97F079-C970-05AC-6E70-5375E05C7F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419" y="1829128"/>
                  <a:ext cx="4914385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1843"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226A9A95-0F17-4E39-84D9-1639C18ADBCF}"/>
                    </a:ext>
                  </a:extLst>
                </p:cNvPr>
                <p:cNvSpPr txBox="1"/>
                <p:nvPr/>
              </p:nvSpPr>
              <p:spPr>
                <a:xfrm>
                  <a:off x="2225164" y="2346953"/>
                  <a:ext cx="5838693" cy="57310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en-US" altLang="zh-CN" dirty="0"/>
                    <a:t>.</a:t>
                  </a:r>
                  <a:r>
                    <a:rPr lang="zh-CN" altLang="en-US" dirty="0"/>
                    <a:t>                   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(9.5)</a:t>
                  </a:r>
                  <a:endParaRPr lang="zh-CN" altLang="en-US" dirty="0">
                    <a:solidFill>
                      <a:srgbClr val="C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9DEA708-0128-9B53-B1F2-7DCED0711B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164" y="2346953"/>
                  <a:ext cx="5838693" cy="573106"/>
                </a:xfrm>
                <a:prstGeom prst="rect">
                  <a:avLst/>
                </a:prstGeom>
                <a:blipFill>
                  <a:blip r:embed="rId9"/>
                  <a:stretch>
                    <a:fillRect t="-9574" r="-1453" b="-42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3631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E1A0D7D-03E7-76B7-29F8-F10E09B54400}"/>
              </a:ext>
            </a:extLst>
          </p:cNvPr>
          <p:cNvSpPr txBox="1"/>
          <p:nvPr/>
        </p:nvSpPr>
        <p:spPr>
          <a:xfrm>
            <a:off x="673735" y="1209368"/>
            <a:ext cx="6756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Cambria Math" panose="02040503050406030204" pitchFamily="18" charset="0"/>
                <a:ea typeface="黑体" panose="02010609060101010101" pitchFamily="49" charset="-122"/>
              </a:rPr>
              <a:t>综合式</a:t>
            </a:r>
            <a:r>
              <a:rPr lang="en-US" altLang="zh-CN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(9.4)</a:t>
            </a:r>
            <a:r>
              <a:rPr lang="zh-CN" altLang="en-US" dirty="0">
                <a:solidFill>
                  <a:schemeClr val="tx1"/>
                </a:solidFill>
                <a:latin typeface="Cambria Math" panose="02040503050406030204" pitchFamily="18" charset="0"/>
                <a:ea typeface="黑体" panose="02010609060101010101" pitchFamily="49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(9.5)</a:t>
            </a:r>
            <a:r>
              <a:rPr lang="zh-CN" altLang="en-US" dirty="0">
                <a:solidFill>
                  <a:schemeClr val="tx1"/>
                </a:solidFill>
                <a:latin typeface="Cambria Math" panose="02040503050406030204" pitchFamily="18" charset="0"/>
                <a:ea typeface="黑体" panose="02010609060101010101" pitchFamily="49" charset="-122"/>
              </a:rPr>
              <a:t>得到待证的收敛速率：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18BFA2A-3E13-6B03-5CAB-887044C85297}"/>
                  </a:ext>
                </a:extLst>
              </p:cNvPr>
              <p:cNvSpPr txBox="1"/>
              <p:nvPr/>
            </p:nvSpPr>
            <p:spPr>
              <a:xfrm>
                <a:off x="834705" y="1710572"/>
                <a:ext cx="29423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18BFA2A-3E13-6B03-5CAB-887044C85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05" y="1710572"/>
                <a:ext cx="2942369" cy="461665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51B946C-DE0F-6687-131F-61CDB3BD81AD}"/>
                  </a:ext>
                </a:extLst>
              </p:cNvPr>
              <p:cNvSpPr txBox="1"/>
              <p:nvPr/>
            </p:nvSpPr>
            <p:spPr>
              <a:xfrm>
                <a:off x="1002536" y="3000856"/>
                <a:ext cx="6586984" cy="744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由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(9.4)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51B946C-DE0F-6687-131F-61CDB3BD8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36" y="3000856"/>
                <a:ext cx="6586984" cy="744627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91BB5EC-F2CD-9137-D62C-21609E26092A}"/>
                  </a:ext>
                </a:extLst>
              </p:cNvPr>
              <p:cNvSpPr txBox="1"/>
              <p:nvPr/>
            </p:nvSpPr>
            <p:spPr>
              <a:xfrm>
                <a:off x="1073657" y="4744110"/>
                <a:ext cx="5784344" cy="744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𝛽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光滑性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91BB5EC-F2CD-9137-D62C-21609E260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657" y="4744110"/>
                <a:ext cx="5784344" cy="7446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7E668803-E22A-4E16-8D05-B28C0EFA5A6C}"/>
              </a:ext>
            </a:extLst>
          </p:cNvPr>
          <p:cNvSpPr txBox="1"/>
          <p:nvPr/>
        </p:nvSpPr>
        <p:spPr>
          <a:xfrm>
            <a:off x="319489" y="339693"/>
            <a:ext cx="86702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2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光滑强凸情况下</a:t>
            </a:r>
            <a:r>
              <a:rPr lang="en-US" altLang="zh-CN" sz="42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NAG</a:t>
            </a:r>
            <a:r>
              <a:rPr lang="zh-CN" altLang="en-US" sz="42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的复杂性</a:t>
            </a:r>
            <a:r>
              <a:rPr lang="en-US" altLang="zh-CN" sz="42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sz="42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续</a:t>
            </a:r>
            <a:r>
              <a:rPr lang="en-US" altLang="zh-CN" sz="42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1)</a:t>
            </a:r>
            <a:endParaRPr lang="zh-CN" altLang="en-US" sz="42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976EA1E-582F-466E-B718-846FEF7D50C0}"/>
                  </a:ext>
                </a:extLst>
              </p:cNvPr>
              <p:cNvSpPr txBox="1"/>
              <p:nvPr/>
            </p:nvSpPr>
            <p:spPr>
              <a:xfrm>
                <a:off x="931416" y="2265768"/>
                <a:ext cx="532714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l-GR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                  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由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(9.5)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976EA1E-582F-466E-B718-846FEF7D5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16" y="2265768"/>
                <a:ext cx="5327144" cy="461665"/>
              </a:xfrm>
              <a:prstGeom prst="rect">
                <a:avLst/>
              </a:prstGeom>
              <a:blipFill>
                <a:blip r:embed="rId6"/>
                <a:stretch>
                  <a:fillRect l="-343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7D285D4-8461-43C1-A329-96FC19C398D6}"/>
                  </a:ext>
                </a:extLst>
              </p:cNvPr>
              <p:cNvSpPr txBox="1"/>
              <p:nvPr/>
            </p:nvSpPr>
            <p:spPr>
              <a:xfrm>
                <a:off x="1022856" y="3908043"/>
                <a:ext cx="8202424" cy="744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的定义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7D285D4-8461-43C1-A329-96FC19C39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56" y="3908043"/>
                <a:ext cx="8202424" cy="7446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92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63BEE83-A654-CC23-C8E7-C13F4DA32406}"/>
                  </a:ext>
                </a:extLst>
              </p:cNvPr>
              <p:cNvSpPr txBox="1"/>
              <p:nvPr/>
            </p:nvSpPr>
            <p:spPr>
              <a:xfrm>
                <a:off x="492732" y="2894229"/>
                <a:ext cx="4566948" cy="8484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63BEE83-A654-CC23-C8E7-C13F4DA32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32" y="2894229"/>
                <a:ext cx="4566948" cy="8484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3D51411-DFF0-7E9F-F34D-F86F84D1187B}"/>
                  </a:ext>
                </a:extLst>
              </p:cNvPr>
              <p:cNvSpPr txBox="1"/>
              <p:nvPr/>
            </p:nvSpPr>
            <p:spPr>
              <a:xfrm>
                <a:off x="463422" y="3982591"/>
                <a:ext cx="8592445" cy="9746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limLow>
                        <m:limLow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groupChr>
                        </m:e>
                        <m:lim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lim>
                      </m:limLow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groupChr>
                            </m:e>
                            <m:lim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</m:rad>
                        </m:den>
                      </m:f>
                      <m:r>
                        <a:rPr lang="en-US" altLang="zh-CN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3D51411-DFF0-7E9F-F34D-F86F84D11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22" y="3982591"/>
                <a:ext cx="8592445" cy="9746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940563C-51CE-182D-115E-9FF260FB3126}"/>
                  </a:ext>
                </a:extLst>
              </p:cNvPr>
              <p:cNvSpPr txBox="1"/>
              <p:nvPr/>
            </p:nvSpPr>
            <p:spPr>
              <a:xfrm>
                <a:off x="654012" y="5277341"/>
                <a:ext cx="8126429" cy="5999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altLang="zh-CN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sz="2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</m:rad>
                          </m:den>
                        </m:f>
                      </m:e>
                    </m:d>
                    <m:sSubSup>
                      <m:sSubSupPr>
                        <m:ctrlPr>
                          <a:rPr lang="en-US" altLang="zh-CN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CN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sz="2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</m:rad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1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</m:rad>
                      </m:den>
                    </m:f>
                    <m:r>
                      <a:rPr lang="en-US" altLang="zh-CN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sSup>
                      <m:sSupPr>
                        <m:ctrlP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940563C-51CE-182D-115E-9FF260FB3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12" y="5277341"/>
                <a:ext cx="8126429" cy="5999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E2E038A-9871-4563-854B-0ECCBE8ACB2E}"/>
                  </a:ext>
                </a:extLst>
              </p:cNvPr>
              <p:cNvSpPr txBox="1"/>
              <p:nvPr/>
            </p:nvSpPr>
            <p:spPr>
              <a:xfrm>
                <a:off x="319489" y="339693"/>
                <a:ext cx="8670275" cy="973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200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证明</a:t>
                </a:r>
                <a14:m>
                  <m:oMath xmlns:m="http://schemas.openxmlformats.org/officeDocument/2006/math">
                    <m:r>
                      <a:rPr lang="en-US" altLang="zh-CN" sz="4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4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func>
                      <m:funcPr>
                        <m:ctrlP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4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sz="4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4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sz="4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sz="4400" dirty="0">
                    <a:solidFill>
                      <a:srgbClr val="0070C0"/>
                    </a:solidFill>
                  </a:rPr>
                  <a:t>  </a:t>
                </a:r>
                <a:r>
                  <a:rPr lang="en-US" altLang="zh-CN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(9.5)</a:t>
                </a:r>
                <a:endParaRPr lang="zh-CN" altLang="en-US" sz="4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E2E038A-9871-4563-854B-0ECCBE8AC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89" y="339693"/>
                <a:ext cx="8670275" cy="973728"/>
              </a:xfrm>
              <a:prstGeom prst="rect">
                <a:avLst/>
              </a:prstGeom>
              <a:blipFill>
                <a:blip r:embed="rId5"/>
                <a:stretch>
                  <a:fillRect t="-15094" b="-8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2B63F53-E9CE-45A0-8086-67DA73477558}"/>
                  </a:ext>
                </a:extLst>
              </p:cNvPr>
              <p:cNvSpPr txBox="1"/>
              <p:nvPr/>
            </p:nvSpPr>
            <p:spPr>
              <a:xfrm>
                <a:off x="735435" y="2271437"/>
                <a:ext cx="3902665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假设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(9.5)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成立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2B63F53-E9CE-45A0-8086-67DA73477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35" y="2271437"/>
                <a:ext cx="3902665" cy="470000"/>
              </a:xfrm>
              <a:prstGeom prst="rect">
                <a:avLst/>
              </a:prstGeom>
              <a:blipFill>
                <a:blip r:embed="rId6"/>
                <a:stretch>
                  <a:fillRect t="-12987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A348C64-E14A-4537-A5EA-52327FE8AA80}"/>
                  </a:ext>
                </a:extLst>
              </p:cNvPr>
              <p:cNvSpPr txBox="1"/>
              <p:nvPr/>
            </p:nvSpPr>
            <p:spPr>
              <a:xfrm>
                <a:off x="746453" y="1415143"/>
                <a:ext cx="6968660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e>
                      <m:sup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因为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因此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(9.5)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时成立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A348C64-E14A-4537-A5EA-52327FE8A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53" y="1415143"/>
                <a:ext cx="6968660" cy="470000"/>
              </a:xfrm>
              <a:prstGeom prst="rect">
                <a:avLst/>
              </a:prstGeom>
              <a:blipFill>
                <a:blip r:embed="rId7"/>
                <a:stretch>
                  <a:fillRect t="-12987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99B1FAC-E131-4DC0-9748-2E685F13AB82}"/>
                  </a:ext>
                </a:extLst>
              </p:cNvPr>
              <p:cNvSpPr/>
              <p:nvPr/>
            </p:nvSpPr>
            <p:spPr>
              <a:xfrm>
                <a:off x="4512163" y="2271437"/>
                <a:ext cx="2764603" cy="5731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记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99B1FAC-E131-4DC0-9748-2E685F13AB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163" y="2271437"/>
                <a:ext cx="2764603" cy="573106"/>
              </a:xfrm>
              <a:prstGeom prst="rect">
                <a:avLst/>
              </a:prstGeom>
              <a:blipFill>
                <a:blip r:embed="rId8"/>
                <a:stretch>
                  <a:fillRect l="-3304" t="-11702" r="-661" b="-5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A59CCCA-89CF-45FC-B2FE-5F1D863733E8}"/>
                  </a:ext>
                </a:extLst>
              </p:cNvPr>
              <p:cNvSpPr txBox="1"/>
              <p:nvPr/>
            </p:nvSpPr>
            <p:spPr>
              <a:xfrm>
                <a:off x="5244540" y="3034716"/>
                <a:ext cx="3191933" cy="535981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box>
                      <m:box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𝛽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box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A59CCCA-89CF-45FC-B2FE-5F1D86373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540" y="3034716"/>
                <a:ext cx="3191933" cy="535981"/>
              </a:xfrm>
              <a:prstGeom prst="rect">
                <a:avLst/>
              </a:prstGeom>
              <a:blipFill>
                <a:blip r:embed="rId9"/>
                <a:stretch>
                  <a:fillRect l="-573" t="-12500" b="-7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42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8" grpId="0"/>
      <p:bldP spid="19" grpId="0"/>
      <p:bldP spid="3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85E93C1-1B0F-4368-6C22-836241031502}"/>
                  </a:ext>
                </a:extLst>
              </p:cNvPr>
              <p:cNvSpPr txBox="1"/>
              <p:nvPr/>
            </p:nvSpPr>
            <p:spPr>
              <a:xfrm>
                <a:off x="297410" y="1468792"/>
                <a:ext cx="8765954" cy="783869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sz="2000" dirty="0">
                          <a:solidFill>
                            <a:schemeClr val="tx1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</m:rad>
                        </m:den>
                      </m:f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l-GR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85E93C1-1B0F-4368-6C22-836241031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10" y="1468792"/>
                <a:ext cx="8765954" cy="783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36E43229-5F6E-10D6-D698-EDA7556578B3}"/>
              </a:ext>
            </a:extLst>
          </p:cNvPr>
          <p:cNvSpPr txBox="1"/>
          <p:nvPr/>
        </p:nvSpPr>
        <p:spPr>
          <a:xfrm>
            <a:off x="826176" y="1012937"/>
            <a:ext cx="477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因此证明以下不等式是充分的：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C49BA6E-A14D-4AED-9FD5-ABE14E1B2213}"/>
                  </a:ext>
                </a:extLst>
              </p:cNvPr>
              <p:cNvSpPr txBox="1"/>
              <p:nvPr/>
            </p:nvSpPr>
            <p:spPr>
              <a:xfrm>
                <a:off x="704991" y="2805276"/>
                <a:ext cx="41880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注意到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  <m:sSub>
                      <m:sSubPr>
                        <m:ctrlPr>
                          <a:rPr lang="el-GR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𝛪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C49BA6E-A14D-4AED-9FD5-ABE14E1B2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91" y="2805276"/>
                <a:ext cx="4188044" cy="461665"/>
              </a:xfrm>
              <a:prstGeom prst="rect">
                <a:avLst/>
              </a:prstGeom>
              <a:blipFill>
                <a:blip r:embed="rId4"/>
                <a:stretch>
                  <a:fillRect l="-2038" t="-14474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185945A-56BF-D362-77A8-6EC4AA2B3801}"/>
                  </a:ext>
                </a:extLst>
              </p:cNvPr>
              <p:cNvSpPr txBox="1"/>
              <p:nvPr/>
            </p:nvSpPr>
            <p:spPr>
              <a:xfrm>
                <a:off x="814385" y="2325250"/>
                <a:ext cx="41880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为此，进一步理解函数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185945A-56BF-D362-77A8-6EC4AA2B3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85" y="2325250"/>
                <a:ext cx="4188044" cy="461665"/>
              </a:xfrm>
              <a:prstGeom prst="rect">
                <a:avLst/>
              </a:prstGeom>
              <a:blipFill>
                <a:blip r:embed="rId5"/>
                <a:stretch>
                  <a:fillRect l="-2329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81EE950A-3514-4C70-B16F-4278112AA6EC}"/>
              </a:ext>
            </a:extLst>
          </p:cNvPr>
          <p:cNvGrpSpPr/>
          <p:nvPr/>
        </p:nvGrpSpPr>
        <p:grpSpPr>
          <a:xfrm>
            <a:off x="1063470" y="2830483"/>
            <a:ext cx="5689870" cy="1358980"/>
            <a:chOff x="1063470" y="2830483"/>
            <a:chExt cx="5689870" cy="13589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1CD7596-8CDB-EB04-CB72-7E5D605D83CC}"/>
                    </a:ext>
                  </a:extLst>
                </p:cNvPr>
                <p:cNvSpPr txBox="1"/>
                <p:nvPr/>
              </p:nvSpPr>
              <p:spPr>
                <a:xfrm>
                  <a:off x="1063470" y="3235548"/>
                  <a:ext cx="5689870" cy="9539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b="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 </a:t>
                  </a:r>
                  <a:endPara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其中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的最小点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1CD7596-8CDB-EB04-CB72-7E5D605D83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470" y="3235548"/>
                  <a:ext cx="5689870" cy="953915"/>
                </a:xfrm>
                <a:prstGeom prst="rect">
                  <a:avLst/>
                </a:prstGeom>
                <a:blipFill>
                  <a:blip r:embed="rId6"/>
                  <a:stretch>
                    <a:fillRect l="-1606" b="-121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A159623-47A2-42EC-BBAD-03ECAFD7B668}"/>
                </a:ext>
              </a:extLst>
            </p:cNvPr>
            <p:cNvSpPr/>
            <p:nvPr/>
          </p:nvSpPr>
          <p:spPr>
            <a:xfrm>
              <a:off x="4374464" y="2830483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因此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D206DD7-CA29-47D2-B4A4-CD1762AC9116}"/>
                  </a:ext>
                </a:extLst>
              </p:cNvPr>
              <p:cNvSpPr txBox="1"/>
              <p:nvPr/>
            </p:nvSpPr>
            <p:spPr>
              <a:xfrm>
                <a:off x="704991" y="4219669"/>
                <a:ext cx="80502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的上述形式带入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的递归定义式，计算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处的值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D206DD7-CA29-47D2-B4A4-CD1762AC9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91" y="4219669"/>
                <a:ext cx="8050275" cy="830997"/>
              </a:xfrm>
              <a:prstGeom prst="rect">
                <a:avLst/>
              </a:prstGeom>
              <a:blipFill>
                <a:blip r:embed="rId7"/>
                <a:stretch>
                  <a:fillRect l="-1061" t="-8029" r="-152" b="-13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92B2EEF-BC79-424D-91F9-A62DA38D107E}"/>
                  </a:ext>
                </a:extLst>
              </p:cNvPr>
              <p:cNvSpPr txBox="1"/>
              <p:nvPr/>
            </p:nvSpPr>
            <p:spPr>
              <a:xfrm>
                <a:off x="1434722" y="5043831"/>
                <a:ext cx="3285066" cy="722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92B2EEF-BC79-424D-91F9-A62DA38D1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22" y="5043831"/>
                <a:ext cx="3285066" cy="7223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A449742-699F-4935-8A2A-C142E9463B2E}"/>
                  </a:ext>
                </a:extLst>
              </p:cNvPr>
              <p:cNvSpPr txBox="1"/>
              <p:nvPr/>
            </p:nvSpPr>
            <p:spPr>
              <a:xfrm>
                <a:off x="1071900" y="5756853"/>
                <a:ext cx="7396485" cy="6724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</m:rad>
                          </m:den>
                        </m:f>
                      </m:e>
                    </m:d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</m:rad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</m:rad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/>
                  <a:t>(9.8)</a:t>
                </a:r>
                <a:r>
                  <a:rPr lang="zh-CN" altLang="en-US" dirty="0"/>
                  <a:t>          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A449742-699F-4935-8A2A-C142E9463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00" y="5756853"/>
                <a:ext cx="7396485" cy="672428"/>
              </a:xfrm>
              <a:prstGeom prst="rect">
                <a:avLst/>
              </a:prstGeom>
              <a:blipFill>
                <a:blip r:embed="rId9"/>
                <a:stretch>
                  <a:fillRect r="-660" b="-1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D8FADB34-516C-45EB-BB4A-CF2D1F996784}"/>
              </a:ext>
            </a:extLst>
          </p:cNvPr>
          <p:cNvSpPr txBox="1"/>
          <p:nvPr/>
        </p:nvSpPr>
        <p:spPr>
          <a:xfrm>
            <a:off x="2777018" y="4954804"/>
            <a:ext cx="1960234" cy="649037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331DEB9-969E-43A6-A334-F1CFD3672DB6}"/>
                  </a:ext>
                </a:extLst>
              </p:cNvPr>
              <p:cNvSpPr txBox="1"/>
              <p:nvPr/>
            </p:nvSpPr>
            <p:spPr>
              <a:xfrm>
                <a:off x="319489" y="238093"/>
                <a:ext cx="8670275" cy="973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200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证明</a:t>
                </a:r>
                <a14:m>
                  <m:oMath xmlns:m="http://schemas.openxmlformats.org/officeDocument/2006/math">
                    <m:r>
                      <a:rPr lang="en-US" altLang="zh-CN" sz="4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4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func>
                      <m:funcPr>
                        <m:ctrlP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4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sz="4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4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sz="4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sz="4400" dirty="0">
                    <a:solidFill>
                      <a:srgbClr val="0070C0"/>
                    </a:solidFill>
                  </a:rPr>
                  <a:t>  </a:t>
                </a:r>
                <a:r>
                  <a:rPr lang="en-US" altLang="zh-CN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(9.5)(</a:t>
                </a:r>
                <a:r>
                  <a:rPr lang="zh-CN" altLang="en-US" sz="4400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续</a:t>
                </a:r>
                <a:r>
                  <a:rPr lang="en-US" altLang="zh-CN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1)</a:t>
                </a:r>
                <a:endParaRPr lang="zh-CN" altLang="en-US" sz="4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331DEB9-969E-43A6-A334-F1CFD3672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89" y="238093"/>
                <a:ext cx="8670275" cy="973728"/>
              </a:xfrm>
              <a:prstGeom prst="rect">
                <a:avLst/>
              </a:prstGeom>
              <a:blipFill>
                <a:blip r:embed="rId10"/>
                <a:stretch>
                  <a:fillRect l="-2670" t="-15000" r="-2811" b="-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32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7" grpId="0"/>
      <p:bldP spid="18" grpId="0"/>
      <p:bldP spid="19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11555DF-C4EF-B401-2107-972474F20A97}"/>
                  </a:ext>
                </a:extLst>
              </p:cNvPr>
              <p:cNvSpPr txBox="1"/>
              <p:nvPr/>
            </p:nvSpPr>
            <p:spPr>
              <a:xfrm>
                <a:off x="1509312" y="3542625"/>
                <a:ext cx="7080582" cy="6724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</m:rad>
                          </m:den>
                        </m:f>
                      </m:e>
                    </m:d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dirty="0"/>
                  <a:t>           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(9.7)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     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11555DF-C4EF-B401-2107-972474F20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12" y="3542625"/>
                <a:ext cx="7080582" cy="672428"/>
              </a:xfrm>
              <a:prstGeom prst="rect">
                <a:avLst/>
              </a:prstGeom>
              <a:blipFill>
                <a:blip r:embed="rId3"/>
                <a:stretch>
                  <a:fillRect r="-1378" b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84CE190-2840-49DE-9422-9FAF384661EE}"/>
                  </a:ext>
                </a:extLst>
              </p:cNvPr>
              <p:cNvSpPr txBox="1"/>
              <p:nvPr/>
            </p:nvSpPr>
            <p:spPr>
              <a:xfrm>
                <a:off x="737268" y="3087997"/>
                <a:ext cx="70805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的最小点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84CE190-2840-49DE-9422-9FAF38466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8" y="3087997"/>
                <a:ext cx="7080582" cy="461665"/>
              </a:xfrm>
              <a:prstGeom prst="rect">
                <a:avLst/>
              </a:prstGeom>
              <a:blipFill>
                <a:blip r:embed="rId4"/>
                <a:stretch>
                  <a:fillRect l="-1206" t="-14667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BA8ED2A-EABE-4DE6-AAA7-3AC0B7211E27}"/>
                  </a:ext>
                </a:extLst>
              </p:cNvPr>
              <p:cNvSpPr txBox="1"/>
              <p:nvPr/>
            </p:nvSpPr>
            <p:spPr>
              <a:xfrm>
                <a:off x="737268" y="1267903"/>
                <a:ext cx="79507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的梯度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BA8ED2A-EABE-4DE6-AAA7-3AC0B7211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8" y="1267903"/>
                <a:ext cx="7950792" cy="461665"/>
              </a:xfrm>
              <a:prstGeom prst="rect">
                <a:avLst/>
              </a:prstGeom>
              <a:blipFill>
                <a:blip r:embed="rId5"/>
                <a:stretch>
                  <a:fillRect l="-1074" t="-14474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C339DA6-37EA-4C81-8972-A0B28C11728F}"/>
                  </a:ext>
                </a:extLst>
              </p:cNvPr>
              <p:cNvSpPr txBox="1"/>
              <p:nvPr/>
            </p:nvSpPr>
            <p:spPr>
              <a:xfrm>
                <a:off x="825402" y="1767236"/>
                <a:ext cx="8318598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C339DA6-37EA-4C81-8972-A0B28C117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02" y="1767236"/>
                <a:ext cx="8318598" cy="9221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872BD81-E366-4ED8-AAA1-F2E19AE7A58A}"/>
                  </a:ext>
                </a:extLst>
              </p:cNvPr>
              <p:cNvSpPr txBox="1"/>
              <p:nvPr/>
            </p:nvSpPr>
            <p:spPr>
              <a:xfrm>
                <a:off x="829526" y="4746950"/>
                <a:ext cx="199078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872BD81-E366-4ED8-AAA1-F2E19AE7A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26" y="4746950"/>
                <a:ext cx="1990789" cy="461665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105C2A0F-39A2-4DC5-9B17-E4FE10A4F362}"/>
              </a:ext>
            </a:extLst>
          </p:cNvPr>
          <p:cNvGrpSpPr/>
          <p:nvPr/>
        </p:nvGrpSpPr>
        <p:grpSpPr>
          <a:xfrm>
            <a:off x="2219894" y="4240559"/>
            <a:ext cx="6285123" cy="2083766"/>
            <a:chOff x="2440234" y="1574475"/>
            <a:chExt cx="6285123" cy="2083766"/>
          </a:xfrm>
        </p:grpSpPr>
        <p:sp>
          <p:nvSpPr>
            <p:cNvPr id="22" name="箭头: 下 21">
              <a:extLst>
                <a:ext uri="{FF2B5EF4-FFF2-40B4-BE49-F238E27FC236}">
                  <a16:creationId xmlns:a16="http://schemas.microsoft.com/office/drawing/2014/main" id="{0D73FE9F-20B7-48D9-8157-EEBE22388238}"/>
                </a:ext>
              </a:extLst>
            </p:cNvPr>
            <p:cNvSpPr/>
            <p:nvPr/>
          </p:nvSpPr>
          <p:spPr bwMode="auto">
            <a:xfrm>
              <a:off x="3536415" y="1574475"/>
              <a:ext cx="330505" cy="371712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9D49E1B-0094-48F7-A892-B9731C3657A1}"/>
                </a:ext>
              </a:extLst>
            </p:cNvPr>
            <p:cNvGrpSpPr/>
            <p:nvPr/>
          </p:nvGrpSpPr>
          <p:grpSpPr>
            <a:xfrm>
              <a:off x="2440234" y="1798151"/>
              <a:ext cx="6285123" cy="1860090"/>
              <a:chOff x="2440234" y="1798151"/>
              <a:chExt cx="6285123" cy="18600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91C685E7-00A8-4072-A1CF-C930FFE1C023}"/>
                      </a:ext>
                    </a:extLst>
                  </p:cNvPr>
                  <p:cNvSpPr txBox="1"/>
                  <p:nvPr/>
                </p:nvSpPr>
                <p:spPr>
                  <a:xfrm>
                    <a:off x="2845931" y="2736065"/>
                    <a:ext cx="5003800" cy="92217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91C685E7-00A8-4072-A1CF-C930FFE1C0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5931" y="2736065"/>
                    <a:ext cx="5003800" cy="92217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29300B24-8109-4BFE-B52C-66438B3EB8C8}"/>
                      </a:ext>
                    </a:extLst>
                  </p:cNvPr>
                  <p:cNvSpPr/>
                  <p:nvPr/>
                </p:nvSpPr>
                <p:spPr>
                  <a:xfrm>
                    <a:off x="2440234" y="1798151"/>
                    <a:ext cx="6285123" cy="99514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𝜅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29300B24-8109-4BFE-B52C-66438B3EB8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0234" y="1798151"/>
                    <a:ext cx="6285123" cy="99514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6132AD5F-7B37-480A-802F-26851CE9B21F}"/>
              </a:ext>
            </a:extLst>
          </p:cNvPr>
          <p:cNvSpPr txBox="1"/>
          <p:nvPr/>
        </p:nvSpPr>
        <p:spPr>
          <a:xfrm>
            <a:off x="846576" y="6143119"/>
            <a:ext cx="4280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将此式代入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(9.8)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式，得到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AE51D9B-441D-4CFF-8B78-0438F5AAD397}"/>
                  </a:ext>
                </a:extLst>
              </p:cNvPr>
              <p:cNvSpPr txBox="1"/>
              <p:nvPr/>
            </p:nvSpPr>
            <p:spPr>
              <a:xfrm>
                <a:off x="236862" y="248008"/>
                <a:ext cx="8670275" cy="973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200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证明</a:t>
                </a:r>
                <a14:m>
                  <m:oMath xmlns:m="http://schemas.openxmlformats.org/officeDocument/2006/math">
                    <m:r>
                      <a:rPr lang="en-US" altLang="zh-CN" sz="4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4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func>
                      <m:funcPr>
                        <m:ctrlP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4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sz="4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4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sz="4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sz="4400" dirty="0">
                    <a:solidFill>
                      <a:srgbClr val="0070C0"/>
                    </a:solidFill>
                  </a:rPr>
                  <a:t>  </a:t>
                </a:r>
                <a:r>
                  <a:rPr lang="en-US" altLang="zh-CN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(9.5)(</a:t>
                </a:r>
                <a:r>
                  <a:rPr lang="zh-CN" altLang="en-US" sz="4400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续</a:t>
                </a:r>
                <a:r>
                  <a:rPr lang="en-US" altLang="zh-CN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2)</a:t>
                </a:r>
                <a:endParaRPr lang="zh-CN" altLang="en-US" sz="4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AE51D9B-441D-4CFF-8B78-0438F5AAD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62" y="248008"/>
                <a:ext cx="8670275" cy="973728"/>
              </a:xfrm>
              <a:prstGeom prst="rect">
                <a:avLst/>
              </a:prstGeom>
              <a:blipFill>
                <a:blip r:embed="rId10"/>
                <a:stretch>
                  <a:fillRect l="-2743" t="-15723" r="-2813" b="-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47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8" grpId="0"/>
      <p:bldP spid="20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A2C6DE1-EBF4-BC84-6C3E-9CAB6669C607}"/>
                  </a:ext>
                </a:extLst>
              </p:cNvPr>
              <p:cNvSpPr txBox="1"/>
              <p:nvPr/>
            </p:nvSpPr>
            <p:spPr>
              <a:xfrm>
                <a:off x="729761" y="5848565"/>
                <a:ext cx="5935134" cy="465769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最后用归纳法证明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radPr>
                      <m:deg/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</m:ra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A2C6DE1-EBF4-BC84-6C3E-9CAB6669C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61" y="5848565"/>
                <a:ext cx="5935134" cy="465769"/>
              </a:xfrm>
              <a:prstGeom prst="rect">
                <a:avLst/>
              </a:prstGeom>
              <a:blipFill>
                <a:blip r:embed="rId2"/>
                <a:stretch>
                  <a:fillRect l="-1644" t="-12987" b="-24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4BDED4E-3C29-4E0F-8825-0B23B4E278CD}"/>
                  </a:ext>
                </a:extLst>
              </p:cNvPr>
              <p:cNvSpPr txBox="1"/>
              <p:nvPr/>
            </p:nvSpPr>
            <p:spPr>
              <a:xfrm>
                <a:off x="859394" y="1727483"/>
                <a:ext cx="7027333" cy="783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</m:rad>
                        </m:den>
                      </m:f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CN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4BDED4E-3C29-4E0F-8825-0B23B4E27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94" y="1727483"/>
                <a:ext cx="7027333" cy="783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91F6D4D-D316-4B98-962F-D0422276E664}"/>
                  </a:ext>
                </a:extLst>
              </p:cNvPr>
              <p:cNvSpPr txBox="1"/>
              <p:nvPr/>
            </p:nvSpPr>
            <p:spPr>
              <a:xfrm>
                <a:off x="1743361" y="2635655"/>
                <a:ext cx="5935134" cy="783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sSup>
                        <m:sSupPr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altLang="zh-CN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91F6D4D-D316-4B98-962F-D0422276E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361" y="2635655"/>
                <a:ext cx="5935134" cy="7838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A9EC045C-26F8-4DC8-B132-D0C55B7C4000}"/>
              </a:ext>
            </a:extLst>
          </p:cNvPr>
          <p:cNvGrpSpPr/>
          <p:nvPr/>
        </p:nvGrpSpPr>
        <p:grpSpPr>
          <a:xfrm>
            <a:off x="661095" y="3582467"/>
            <a:ext cx="8049938" cy="1238500"/>
            <a:chOff x="672112" y="1301968"/>
            <a:chExt cx="8049938" cy="12385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DFFB9B71-792A-4BD3-BBF6-31539784AA4A}"/>
                    </a:ext>
                  </a:extLst>
                </p:cNvPr>
                <p:cNvSpPr txBox="1"/>
                <p:nvPr/>
              </p:nvSpPr>
              <p:spPr>
                <a:xfrm>
                  <a:off x="771258" y="1825785"/>
                  <a:ext cx="7950792" cy="714683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l-GR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l-GR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d>
                          <m:dPr>
                            <m:ctrlPr>
                              <a:rPr lang="en-US" altLang="zh-CN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  <m:sSubSup>
                          <m:sSubSup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1800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altLang="zh-CN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800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DFFB9B71-792A-4BD3-BBF6-31539784A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258" y="1825785"/>
                  <a:ext cx="7950792" cy="71468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0E77823-4CEE-489C-9E47-FD120B993D1A}"/>
                </a:ext>
              </a:extLst>
            </p:cNvPr>
            <p:cNvSpPr txBox="1"/>
            <p:nvPr/>
          </p:nvSpPr>
          <p:spPr>
            <a:xfrm>
              <a:off x="672112" y="1301968"/>
              <a:ext cx="22483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需要证明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53655CF-0A62-4C39-8B14-A2517AC4B8F2}"/>
                  </a:ext>
                </a:extLst>
              </p:cNvPr>
              <p:cNvSpPr txBox="1"/>
              <p:nvPr/>
            </p:nvSpPr>
            <p:spPr>
              <a:xfrm>
                <a:off x="760248" y="1141515"/>
                <a:ext cx="70273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将得到的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的表达式代入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(9.8)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，得到</a:t>
                </a:r>
                <a:endParaRPr lang="zh-CN" altLang="en-US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53655CF-0A62-4C39-8B14-A2517AC4B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48" y="1141515"/>
                <a:ext cx="7027333" cy="461665"/>
              </a:xfrm>
              <a:prstGeom prst="rect">
                <a:avLst/>
              </a:prstGeom>
              <a:blipFill>
                <a:blip r:embed="rId6"/>
                <a:stretch>
                  <a:fillRect l="-1389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C5913AA-0F58-47B1-8FC0-5CF826F4966F}"/>
                  </a:ext>
                </a:extLst>
              </p:cNvPr>
              <p:cNvSpPr txBox="1"/>
              <p:nvPr/>
            </p:nvSpPr>
            <p:spPr>
              <a:xfrm>
                <a:off x="236862" y="248008"/>
                <a:ext cx="8670275" cy="973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200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证明</a:t>
                </a:r>
                <a14:m>
                  <m:oMath xmlns:m="http://schemas.openxmlformats.org/officeDocument/2006/math">
                    <m:r>
                      <a:rPr lang="en-US" altLang="zh-CN" sz="4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4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func>
                      <m:funcPr>
                        <m:ctrlP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4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sz="4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4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sz="4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sz="4400" dirty="0">
                    <a:solidFill>
                      <a:srgbClr val="0070C0"/>
                    </a:solidFill>
                  </a:rPr>
                  <a:t>  </a:t>
                </a:r>
                <a:r>
                  <a:rPr lang="en-US" altLang="zh-CN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(9.5)(</a:t>
                </a:r>
                <a:r>
                  <a:rPr lang="zh-CN" altLang="en-US" sz="4400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续</a:t>
                </a:r>
                <a:r>
                  <a:rPr lang="en-US" altLang="zh-CN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3)</a:t>
                </a:r>
                <a:endParaRPr lang="zh-CN" altLang="en-US" sz="4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C5913AA-0F58-47B1-8FC0-5CF826F49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62" y="248008"/>
                <a:ext cx="8670275" cy="973728"/>
              </a:xfrm>
              <a:prstGeom prst="rect">
                <a:avLst/>
              </a:prstGeom>
              <a:blipFill>
                <a:blip r:embed="rId7"/>
                <a:stretch>
                  <a:fillRect l="-2743" t="-15723" r="-2813" b="-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7BB2B40-CA1B-4189-B59E-C2AEB952D612}"/>
                  </a:ext>
                </a:extLst>
              </p:cNvPr>
              <p:cNvSpPr txBox="1"/>
              <p:nvPr/>
            </p:nvSpPr>
            <p:spPr>
              <a:xfrm>
                <a:off x="729761" y="5000392"/>
                <a:ext cx="5935134" cy="623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证明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</m:rad>
                      </m:den>
                    </m:f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是充分的！ 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7BB2B40-CA1B-4189-B59E-C2AEB952D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61" y="5000392"/>
                <a:ext cx="5935134" cy="623119"/>
              </a:xfrm>
              <a:prstGeom prst="rect">
                <a:avLst/>
              </a:prstGeom>
              <a:blipFill>
                <a:blip r:embed="rId8"/>
                <a:stretch>
                  <a:fillRect l="-1644" t="-4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24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3BFA3FA-74DA-4B58-9A73-3711D02F0A08}"/>
              </a:ext>
            </a:extLst>
          </p:cNvPr>
          <p:cNvGrpSpPr/>
          <p:nvPr/>
        </p:nvGrpSpPr>
        <p:grpSpPr>
          <a:xfrm>
            <a:off x="2341141" y="4919349"/>
            <a:ext cx="6315324" cy="498729"/>
            <a:chOff x="2341141" y="4412573"/>
            <a:chExt cx="6315324" cy="4987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6089D34A-7E64-E32F-3D36-7CE2C0909BAB}"/>
                    </a:ext>
                  </a:extLst>
                </p:cNvPr>
                <p:cNvSpPr txBox="1"/>
                <p:nvPr/>
              </p:nvSpPr>
              <p:spPr>
                <a:xfrm>
                  <a:off x="2341141" y="4445533"/>
                  <a:ext cx="4367114" cy="46576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</m:rad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</m:ra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6089D34A-7E64-E32F-3D36-7CE2C0909B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1141" y="4445533"/>
                  <a:ext cx="4367114" cy="465769"/>
                </a:xfrm>
                <a:prstGeom prst="rect">
                  <a:avLst/>
                </a:prstGeom>
                <a:blipFill>
                  <a:blip r:embed="rId3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DF5E83D0-AE41-16BB-E065-03507CC53F01}"/>
                    </a:ext>
                  </a:extLst>
                </p:cNvPr>
                <p:cNvSpPr txBox="1"/>
                <p:nvPr/>
              </p:nvSpPr>
              <p:spPr>
                <a:xfrm>
                  <a:off x="6708255" y="4412573"/>
                  <a:ext cx="194821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的定义</a:t>
                  </a: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DF5E83D0-AE41-16BB-E065-03507CC53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8255" y="4412573"/>
                  <a:ext cx="194821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938"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2AF69FA-38E3-447A-967A-2091B495E67C}"/>
                  </a:ext>
                </a:extLst>
              </p:cNvPr>
              <p:cNvSpPr txBox="1"/>
              <p:nvPr/>
            </p:nvSpPr>
            <p:spPr>
              <a:xfrm>
                <a:off x="541045" y="247574"/>
                <a:ext cx="8670275" cy="71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4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4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r>
                      <a:rPr lang="en-US" altLang="zh-CN" sz="4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4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4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r>
                      <a:rPr lang="en-US" altLang="zh-CN" sz="4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radPr>
                      <m:deg/>
                      <m:e>
                        <m:r>
                          <a:rPr lang="zh-CN" altLang="en-US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</m:rad>
                    <m:d>
                      <m:dPr>
                        <m:ctrlPr>
                          <a:rPr lang="en-US" altLang="zh-CN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4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∀</m:t>
                    </m:r>
                    <m:r>
                      <a:rPr lang="en-US" altLang="zh-CN" sz="4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4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zh-CN" altLang="en-US" sz="4000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2AF69FA-38E3-447A-967A-2091B495E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45" y="247574"/>
                <a:ext cx="8670275" cy="714811"/>
              </a:xfrm>
              <a:prstGeom prst="rect">
                <a:avLst/>
              </a:prstGeom>
              <a:blipFill>
                <a:blip r:embed="rId5"/>
                <a:stretch>
                  <a:fillRect l="-2532" t="-17949" b="-32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3F42E3C-B8A0-C8E6-A2BB-0488D95A15C4}"/>
                  </a:ext>
                </a:extLst>
              </p:cNvPr>
              <p:cNvSpPr txBox="1"/>
              <p:nvPr/>
            </p:nvSpPr>
            <p:spPr>
              <a:xfrm>
                <a:off x="2622013" y="2912425"/>
                <a:ext cx="5745961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3F42E3C-B8A0-C8E6-A2BB-0488D95A1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013" y="2912425"/>
                <a:ext cx="5745961" cy="9221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CBD42EBC-F8F9-4D78-A7C1-1289EF20DA03}"/>
              </a:ext>
            </a:extLst>
          </p:cNvPr>
          <p:cNvGrpSpPr/>
          <p:nvPr/>
        </p:nvGrpSpPr>
        <p:grpSpPr>
          <a:xfrm>
            <a:off x="776025" y="3764552"/>
            <a:ext cx="7790256" cy="848437"/>
            <a:chOff x="776025" y="3467095"/>
            <a:chExt cx="7790256" cy="848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9D8C9DBD-51EA-5AB0-551A-B6F144EA13BD}"/>
                    </a:ext>
                  </a:extLst>
                </p:cNvPr>
                <p:cNvSpPr txBox="1"/>
                <p:nvPr/>
              </p:nvSpPr>
              <p:spPr>
                <a:xfrm>
                  <a:off x="2055517" y="3467095"/>
                  <a:ext cx="6510764" cy="84843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</m:rad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</m:ra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</m:rad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9D8C9DBD-51EA-5AB0-551A-B6F144EA13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5517" y="3467095"/>
                  <a:ext cx="6510764" cy="84843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29D11DC-94B1-4CC0-9ED2-60F41DC97D22}"/>
                </a:ext>
              </a:extLst>
            </p:cNvPr>
            <p:cNvSpPr txBox="1"/>
            <p:nvPr/>
          </p:nvSpPr>
          <p:spPr>
            <a:xfrm>
              <a:off x="776025" y="3675869"/>
              <a:ext cx="14557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归纳假设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D71215E-AAF6-4670-B5FD-7F09258EBA29}"/>
              </a:ext>
            </a:extLst>
          </p:cNvPr>
          <p:cNvGrpSpPr/>
          <p:nvPr/>
        </p:nvGrpSpPr>
        <p:grpSpPr>
          <a:xfrm>
            <a:off x="1629238" y="5573650"/>
            <a:ext cx="6326341" cy="465769"/>
            <a:chOff x="1629238" y="5177042"/>
            <a:chExt cx="6326341" cy="4657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30E04CE2-06DB-8E3B-B7DF-7F82D397E102}"/>
                    </a:ext>
                  </a:extLst>
                </p:cNvPr>
                <p:cNvSpPr txBox="1"/>
                <p:nvPr/>
              </p:nvSpPr>
              <p:spPr>
                <a:xfrm>
                  <a:off x="1629238" y="5177042"/>
                  <a:ext cx="4286820" cy="46576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</m:rad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30E04CE2-06DB-8E3B-B7DF-7F82D397E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9238" y="5177042"/>
                  <a:ext cx="4286820" cy="465769"/>
                </a:xfrm>
                <a:prstGeom prst="rect">
                  <a:avLst/>
                </a:prstGeom>
                <a:blipFill>
                  <a:blip r:embed="rId8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3F23734-0028-4003-B0E6-C1956E479A69}"/>
                    </a:ext>
                  </a:extLst>
                </p:cNvPr>
                <p:cNvSpPr txBox="1"/>
                <p:nvPr/>
              </p:nvSpPr>
              <p:spPr>
                <a:xfrm>
                  <a:off x="6007369" y="5177042"/>
                  <a:ext cx="194821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的定义</a:t>
                  </a: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3F23734-0028-4003-B0E6-C1956E479A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7369" y="5177042"/>
                  <a:ext cx="1948210" cy="461665"/>
                </a:xfrm>
                <a:prstGeom prst="rect">
                  <a:avLst/>
                </a:prstGeom>
                <a:blipFill>
                  <a:blip r:embed="rId9"/>
                  <a:stretch>
                    <a:fillRect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D3A479E-9AF6-4A80-B6F5-24E2D8D4343F}"/>
                  </a:ext>
                </a:extLst>
              </p:cNvPr>
              <p:cNvSpPr txBox="1"/>
              <p:nvPr/>
            </p:nvSpPr>
            <p:spPr>
              <a:xfrm>
                <a:off x="1163636" y="2507765"/>
                <a:ext cx="343682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的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表示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9.7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D3A479E-9AF6-4A80-B6F5-24E2D8D43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636" y="2507765"/>
                <a:ext cx="3436828" cy="470000"/>
              </a:xfrm>
              <a:prstGeom prst="rect">
                <a:avLst/>
              </a:prstGeom>
              <a:blipFill>
                <a:blip r:embed="rId10"/>
                <a:stretch>
                  <a:fillRect l="-2837" t="-14286" b="-23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3FF29EF-0616-4773-AE44-F6EEF88016F0}"/>
                  </a:ext>
                </a:extLst>
              </p:cNvPr>
              <p:cNvSpPr txBox="1"/>
              <p:nvPr/>
            </p:nvSpPr>
            <p:spPr>
              <a:xfrm>
                <a:off x="729416" y="1193155"/>
                <a:ext cx="7423067" cy="83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e>
                      <m:sup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的定义知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所以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时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结论成立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3FF29EF-0616-4773-AE44-F6EEF8801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16" y="1193155"/>
                <a:ext cx="7423067" cy="839332"/>
              </a:xfrm>
              <a:prstGeom prst="rect">
                <a:avLst/>
              </a:prstGeom>
              <a:blipFill>
                <a:blip r:embed="rId11"/>
                <a:stretch>
                  <a:fillRect t="-7299" r="-1150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D3A0A9F-6165-4D2D-AB79-83789CA5CBE7}"/>
                  </a:ext>
                </a:extLst>
              </p:cNvPr>
              <p:cNvSpPr/>
              <p:nvPr/>
            </p:nvSpPr>
            <p:spPr>
              <a:xfrm>
                <a:off x="776025" y="3096197"/>
                <a:ext cx="21060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D3A0A9F-6165-4D2D-AB79-83789CA5C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25" y="3096197"/>
                <a:ext cx="2106025" cy="461665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6E4A162-7AEB-4EE0-8259-D6E30E0B6BDF}"/>
                  </a:ext>
                </a:extLst>
              </p:cNvPr>
              <p:cNvSpPr txBox="1"/>
              <p:nvPr/>
            </p:nvSpPr>
            <p:spPr>
              <a:xfrm>
                <a:off x="728739" y="2038781"/>
                <a:ext cx="4435150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chemeClr val="tx1"/>
                        </a:solidFill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radPr>
                      <m:deg/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</m:ra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6E4A162-7AEB-4EE0-8259-D6E30E0B6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9" y="2038781"/>
                <a:ext cx="4435150" cy="470000"/>
              </a:xfrm>
              <a:prstGeom prst="rect">
                <a:avLst/>
              </a:prstGeom>
              <a:blipFill>
                <a:blip r:embed="rId13"/>
                <a:stretch>
                  <a:fillRect l="-413" t="-12821" r="-2338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38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/>
      <p:bldP spid="26" grpId="0"/>
      <p:bldP spid="7" grpId="0"/>
      <p:bldP spid="17" grpId="0"/>
    </p:bldLst>
  </p:timing>
</p:sld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29920</TotalTime>
  <Words>1642</Words>
  <Application>Microsoft Office PowerPoint</Application>
  <PresentationFormat>全屏显示(4:3)</PresentationFormat>
  <Paragraphs>167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仿宋_GB2312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最优化理论与算法模板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BUAA</cp:lastModifiedBy>
  <cp:revision>4368</cp:revision>
  <cp:lastPrinted>2023-10-11T11:38:34Z</cp:lastPrinted>
  <dcterms:created xsi:type="dcterms:W3CDTF">1997-11-08T17:22:06Z</dcterms:created>
  <dcterms:modified xsi:type="dcterms:W3CDTF">2023-10-12T03:33:58Z</dcterms:modified>
</cp:coreProperties>
</file>