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359" r:id="rId3"/>
    <p:sldId id="378" r:id="rId4"/>
    <p:sldId id="380" r:id="rId5"/>
    <p:sldId id="395" r:id="rId6"/>
    <p:sldId id="381" r:id="rId7"/>
    <p:sldId id="31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0A2"/>
    <a:srgbClr val="3366FF"/>
    <a:srgbClr val="79C6FF"/>
    <a:srgbClr val="A3D8FF"/>
    <a:srgbClr val="71C2FF"/>
    <a:srgbClr val="3BABFF"/>
    <a:srgbClr val="66FFFF"/>
    <a:srgbClr val="CCFFFF"/>
    <a:srgbClr val="C3C3F3"/>
    <a:srgbClr val="929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8" autoAdjust="0"/>
    <p:restoredTop sz="80641" autoAdjust="0"/>
  </p:normalViewPr>
  <p:slideViewPr>
    <p:cSldViewPr snapToGrid="0">
      <p:cViewPr varScale="1">
        <p:scale>
          <a:sx n="131" d="100"/>
          <a:sy n="131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E5EE743-CC0D-4654-B64F-A1F5BCE9FC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4091E-252F-4781-8D20-A75D7B13AB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ED81-EDB7-427F-98A3-0FCE9CBA1C6E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3879D-2AE2-4B77-A660-03013157F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7E559-B2A5-4818-B3A7-D7E6FFAA6A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BACCC-D49E-4F50-8923-6DAE54824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84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FDA87-C525-4B4F-80A2-3EF0CAF31C9C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9E2D9-C962-4583-A8EF-D48144FA9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0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9E2D9-C962-4583-A8EF-D48144FA96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3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kern="100" dirty="0">
              <a:latin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00" dirty="0">
              <a:latin typeface="+mn-ea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2D9-C962-4583-A8EF-D48144FA96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5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2D9-C962-4583-A8EF-D48144FA96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8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2D9-C962-4583-A8EF-D48144FA96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1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接下来讲一下已经实现的内容和技术，首先是无人机等小目标检测系统的方案设计，无人机等目标的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飞行高度低，飞行速度低于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200km/h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（约为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56m/s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），雷达反射截面积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低于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1𝑚^2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使用可见光传感器拍摄的图像并且像素占比小。为了提升探测成功率，正如这张图所示，如果放大目标在图像的尺度，虽然提升了检测距离，但是由于相机的视场变窄，检测范围会变小，不适合多无人机目标的探测；但是目标在图像中占比较小时，虽然相机视场大，检测范围大，但往往不容易检测出来，所以设计了先感知后识别的检测方法，在视场比较宽时，找到运动目标，再拉近视场，进行进一步的检测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除此之外，可见光传感器会往往由于天气光照等原因成像不清晰，无人机等主题目标被背景淹没。可见光图像和红外图像具有互补性，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可见光图像有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丰富的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纹理细节，但是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光照不足时、雨雾天成像效果下降；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红外图像，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缺乏细节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，无法反映场景信息，成像不受光照影响，因此考虑将这两种图像融合，得到一种包含两种图像优点的融合图像，改善仅靠可见光图像检测的效果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2D9-C962-4583-A8EF-D48144FA96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5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904BF4-2F81-437D-B6E4-B4CA2864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4B5ABF-E77A-4AC6-9C6F-6846D37B13BE}"/>
              </a:ext>
            </a:extLst>
          </p:cNvPr>
          <p:cNvSpPr/>
          <p:nvPr userDrawn="1"/>
        </p:nvSpPr>
        <p:spPr>
          <a:xfrm>
            <a:off x="6412965" y="-1231663"/>
            <a:ext cx="9288252" cy="8635525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7694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3156287"/>
            <a:ext cx="12192000" cy="116209"/>
          </a:xfrm>
          <a:prstGeom prst="rect">
            <a:avLst/>
          </a:pr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4996185" y="3835583"/>
            <a:ext cx="504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1D50A2"/>
                </a:solidFill>
                <a:latin typeface="+mn-lt"/>
                <a:ea typeface="+mn-ea"/>
                <a:sym typeface="+mn-lt"/>
              </a:rPr>
              <a:t>答辩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50A2"/>
                </a:solidFill>
                <a:effectLst/>
                <a:uLnTx/>
                <a:uFillTx/>
                <a:latin typeface="+mn-lt"/>
                <a:ea typeface="+mn-ea"/>
                <a:sym typeface="+mn-lt"/>
              </a:rPr>
              <a:t>人：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996185" y="5293653"/>
            <a:ext cx="237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50A2"/>
                </a:solidFill>
                <a:effectLst/>
                <a:uLnTx/>
                <a:uFillTx/>
                <a:latin typeface="+mn-lt"/>
                <a:ea typeface="+mn-ea"/>
                <a:sym typeface="+mn-lt"/>
              </a:rPr>
              <a:t>2023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1D50A2"/>
                </a:solidFill>
                <a:effectLst/>
                <a:uLnTx/>
                <a:uFillTx/>
                <a:latin typeface="+mn-lt"/>
                <a:ea typeface="+mn-ea"/>
                <a:sym typeface="+mn-lt"/>
              </a:rPr>
              <a:t>年月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D50A2"/>
              </a:solidFill>
              <a:effectLst/>
              <a:uLnTx/>
              <a:uFillTx/>
              <a:latin typeface="+mn-lt"/>
              <a:ea typeface="+mn-ea"/>
              <a:sym typeface="+mn-lt"/>
            </a:endParaRPr>
          </a:p>
        </p:txBody>
      </p:sp>
      <p:pic>
        <p:nvPicPr>
          <p:cNvPr id="27" name="Picture 10" descr="校徽矢量图">
            <a:extLst>
              <a:ext uri="{FF2B5EF4-FFF2-40B4-BE49-F238E27FC236}">
                <a16:creationId xmlns:a16="http://schemas.microsoft.com/office/drawing/2014/main" id="{6B499898-C26B-4E1B-B0AD-8E270BBA6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398" y="127590"/>
            <a:ext cx="1647731" cy="164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标题 15">
            <a:extLst>
              <a:ext uri="{FF2B5EF4-FFF2-40B4-BE49-F238E27FC236}">
                <a16:creationId xmlns:a16="http://schemas.microsoft.com/office/drawing/2014/main" id="{844D5A78-D49D-4DE9-A659-C8D9FED4B8FB}"/>
              </a:ext>
            </a:extLst>
          </p:cNvPr>
          <p:cNvSpPr>
            <a:spLocks noGrp="1"/>
          </p:cNvSpPr>
          <p:nvPr/>
        </p:nvSpPr>
        <p:spPr>
          <a:xfrm>
            <a:off x="1033264" y="1253203"/>
            <a:ext cx="10125472" cy="1961188"/>
          </a:xfrm>
          <a:prstGeom prst="rect">
            <a:avLst/>
          </a:prstGeom>
        </p:spPr>
        <p:txBody>
          <a:bodyPr/>
          <a:lstStyle>
            <a:lvl1pPr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4800" b="1" kern="1200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+mn-cs"/>
              </a:defRPr>
            </a:lvl1pPr>
          </a:lstStyle>
          <a:p>
            <a:r>
              <a:rPr lang="zh-CN" altLang="en-US" sz="6000" b="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飞行技术仿真答辩</a:t>
            </a:r>
            <a:endParaRPr lang="zh-CN" altLang="en-US" sz="4400" b="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22">
            <a:extLst>
              <a:ext uri="{FF2B5EF4-FFF2-40B4-BE49-F238E27FC236}">
                <a16:creationId xmlns:a16="http://schemas.microsoft.com/office/drawing/2014/main" id="{FBA87FB7-C052-442E-9902-DD5595F81F4B}"/>
              </a:ext>
            </a:extLst>
          </p:cNvPr>
          <p:cNvSpPr txBox="1"/>
          <p:nvPr/>
        </p:nvSpPr>
        <p:spPr>
          <a:xfrm>
            <a:off x="4996185" y="4564618"/>
            <a:ext cx="406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1D50A2"/>
                </a:solidFill>
                <a:effectLst/>
                <a:uLnTx/>
                <a:uFillTx/>
                <a:latin typeface="+mn-lt"/>
                <a:ea typeface="+mn-ea"/>
                <a:sym typeface="+mn-lt"/>
              </a:rPr>
              <a:t>指导教师：</a:t>
            </a:r>
          </a:p>
        </p:txBody>
      </p:sp>
    </p:spTree>
    <p:extLst>
      <p:ext uri="{BB962C8B-B14F-4D97-AF65-F5344CB8AC3E}">
        <p14:creationId xmlns:p14="http://schemas.microsoft.com/office/powerpoint/2010/main" val="359976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8"/>
    </mc:Choice>
    <mc:Fallback xmlns="">
      <p:transition spd="slow" advTm="95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89A1B32-AA57-40E3-B35B-F737700D0ABC}"/>
              </a:ext>
            </a:extLst>
          </p:cNvPr>
          <p:cNvGrpSpPr/>
          <p:nvPr/>
        </p:nvGrpSpPr>
        <p:grpSpPr>
          <a:xfrm>
            <a:off x="4575184" y="2081143"/>
            <a:ext cx="2385599" cy="492443"/>
            <a:chOff x="4894999" y="2325321"/>
            <a:chExt cx="2422947" cy="49244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C32BC96-278C-4531-86CE-8508842AD700}"/>
                </a:ext>
              </a:extLst>
            </p:cNvPr>
            <p:cNvGrpSpPr/>
            <p:nvPr/>
          </p:nvGrpSpPr>
          <p:grpSpPr>
            <a:xfrm>
              <a:off x="4894999" y="2325321"/>
              <a:ext cx="702351" cy="492441"/>
              <a:chOff x="4894999" y="2284653"/>
              <a:chExt cx="702351" cy="49244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3C828A-B888-4536-A7C0-80F1088733B5}"/>
                  </a:ext>
                </a:extLst>
              </p:cNvPr>
              <p:cNvSpPr/>
              <p:nvPr/>
            </p:nvSpPr>
            <p:spPr>
              <a:xfrm>
                <a:off x="4994620" y="2419153"/>
                <a:ext cx="602729" cy="2208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467">
                  <a:solidFill>
                    <a:srgbClr val="FFFFFF"/>
                  </a:solidFill>
                  <a:latin typeface="Arial"/>
                  <a:ea typeface="微软雅黑 Light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29607E-BE34-4343-A8D9-C67E5E518B76}"/>
                  </a:ext>
                </a:extLst>
              </p:cNvPr>
              <p:cNvSpPr txBox="1"/>
              <p:nvPr/>
            </p:nvSpPr>
            <p:spPr>
              <a:xfrm>
                <a:off x="4894999" y="2284653"/>
                <a:ext cx="702351" cy="492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457189"/>
                <a:r>
                  <a:rPr lang="en-US" altLang="zh-CN" sz="3200" dirty="0">
                    <a:solidFill>
                      <a:srgbClr val="003B6A"/>
                    </a:solidFill>
                    <a:latin typeface="Arial"/>
                    <a:ea typeface="微软雅黑 Light"/>
                  </a:rPr>
                  <a:t>01</a:t>
                </a:r>
                <a:endParaRPr lang="zh-CN" altLang="en-US" sz="3200" dirty="0">
                  <a:solidFill>
                    <a:srgbClr val="003B6A"/>
                  </a:solidFill>
                  <a:latin typeface="Arial"/>
                  <a:ea typeface="微软雅黑 Light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F81AD69-0BF8-40B4-975C-F714E00E8131}"/>
                </a:ext>
              </a:extLst>
            </p:cNvPr>
            <p:cNvSpPr txBox="1"/>
            <p:nvPr/>
          </p:nvSpPr>
          <p:spPr>
            <a:xfrm>
              <a:off x="5737512" y="2347927"/>
              <a:ext cx="1580434" cy="46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457189"/>
              <a:r>
                <a:rPr lang="zh-CN" altLang="en-US" sz="2400" b="1" spc="51" dirty="0">
                  <a:solidFill>
                    <a:srgbClr val="003B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研究现状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4101D1A-57CE-4528-8DF5-CEFEF8C6A8C2}"/>
              </a:ext>
            </a:extLst>
          </p:cNvPr>
          <p:cNvGrpSpPr/>
          <p:nvPr/>
        </p:nvGrpSpPr>
        <p:grpSpPr>
          <a:xfrm>
            <a:off x="4534298" y="2871392"/>
            <a:ext cx="4221833" cy="492442"/>
            <a:chOff x="4846161" y="2288442"/>
            <a:chExt cx="3810780" cy="49244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53D623B-12E9-4BE0-A0C1-D5C566AF120A}"/>
                </a:ext>
              </a:extLst>
            </p:cNvPr>
            <p:cNvGrpSpPr/>
            <p:nvPr/>
          </p:nvGrpSpPr>
          <p:grpSpPr>
            <a:xfrm>
              <a:off x="4846161" y="2288442"/>
              <a:ext cx="670873" cy="492442"/>
              <a:chOff x="4846161" y="2247774"/>
              <a:chExt cx="670873" cy="49244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0863EFB-25D8-430B-8C40-017E2CC6222A}"/>
                  </a:ext>
                </a:extLst>
              </p:cNvPr>
              <p:cNvSpPr/>
              <p:nvPr/>
            </p:nvSpPr>
            <p:spPr>
              <a:xfrm>
                <a:off x="4994622" y="2409275"/>
                <a:ext cx="522412" cy="2307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467">
                  <a:solidFill>
                    <a:srgbClr val="FFFFFF"/>
                  </a:solidFill>
                  <a:latin typeface="Arial"/>
                  <a:ea typeface="微软雅黑 Ligh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C3B1CA-AA3A-4094-8A40-E2DCD429856C}"/>
                  </a:ext>
                </a:extLst>
              </p:cNvPr>
              <p:cNvSpPr txBox="1"/>
              <p:nvPr/>
            </p:nvSpPr>
            <p:spPr>
              <a:xfrm>
                <a:off x="4846161" y="2247774"/>
                <a:ext cx="670873" cy="492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457189"/>
                <a:r>
                  <a:rPr lang="en-US" altLang="zh-CN" sz="3200" dirty="0">
                    <a:solidFill>
                      <a:srgbClr val="003B6A"/>
                    </a:solidFill>
                    <a:latin typeface="Arial"/>
                    <a:ea typeface="微软雅黑 Light"/>
                  </a:rPr>
                  <a:t>02</a:t>
                </a:r>
                <a:endParaRPr lang="zh-CN" altLang="en-US" sz="3200" dirty="0">
                  <a:solidFill>
                    <a:srgbClr val="003B6A"/>
                  </a:solidFill>
                  <a:latin typeface="Arial"/>
                  <a:ea typeface="微软雅黑 Ligh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089A708-6BB9-49C1-B955-F9D966BEA573}"/>
                </a:ext>
              </a:extLst>
            </p:cNvPr>
            <p:cNvSpPr txBox="1"/>
            <p:nvPr/>
          </p:nvSpPr>
          <p:spPr>
            <a:xfrm>
              <a:off x="5624792" y="2298363"/>
              <a:ext cx="3032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457189"/>
              <a:endParaRPr lang="en-US" altLang="zh-CN" sz="2400" b="1" spc="51" dirty="0">
                <a:solidFill>
                  <a:srgbClr val="003B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38265E1-D0D8-4115-9930-B397210EB3B4}"/>
              </a:ext>
            </a:extLst>
          </p:cNvPr>
          <p:cNvGrpSpPr/>
          <p:nvPr/>
        </p:nvGrpSpPr>
        <p:grpSpPr>
          <a:xfrm>
            <a:off x="4571835" y="3599698"/>
            <a:ext cx="4852263" cy="492444"/>
            <a:chOff x="4875692" y="2251120"/>
            <a:chExt cx="4852262" cy="49244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BEFFAC7-EA4E-4883-9CB9-2193E2BA03F2}"/>
                </a:ext>
              </a:extLst>
            </p:cNvPr>
            <p:cNvGrpSpPr/>
            <p:nvPr/>
          </p:nvGrpSpPr>
          <p:grpSpPr>
            <a:xfrm>
              <a:off x="4875692" y="2251121"/>
              <a:ext cx="721657" cy="492442"/>
              <a:chOff x="4875692" y="2210453"/>
              <a:chExt cx="721657" cy="49244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67B4FDA-105F-439F-87DC-9C359F038965}"/>
                  </a:ext>
                </a:extLst>
              </p:cNvPr>
              <p:cNvSpPr/>
              <p:nvPr/>
            </p:nvSpPr>
            <p:spPr>
              <a:xfrm>
                <a:off x="4994620" y="2367552"/>
                <a:ext cx="602729" cy="2208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467">
                  <a:solidFill>
                    <a:srgbClr val="FFFFFF"/>
                  </a:solidFill>
                  <a:latin typeface="Arial"/>
                  <a:ea typeface="微软雅黑 Light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A9EF6AF-A008-4ECB-B18E-1718626A249F}"/>
                  </a:ext>
                </a:extLst>
              </p:cNvPr>
              <p:cNvSpPr txBox="1"/>
              <p:nvPr/>
            </p:nvSpPr>
            <p:spPr>
              <a:xfrm>
                <a:off x="4875692" y="2210453"/>
                <a:ext cx="705698" cy="492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457189"/>
                <a:r>
                  <a:rPr lang="en-US" altLang="zh-CN" sz="3200" dirty="0">
                    <a:solidFill>
                      <a:srgbClr val="003B6A"/>
                    </a:solidFill>
                    <a:latin typeface="Arial"/>
                    <a:ea typeface="微软雅黑 Light"/>
                  </a:rPr>
                  <a:t>03</a:t>
                </a:r>
                <a:endParaRPr lang="zh-CN" altLang="en-US" sz="3200" dirty="0">
                  <a:solidFill>
                    <a:srgbClr val="003B6A"/>
                  </a:solidFill>
                  <a:latin typeface="Arial"/>
                  <a:ea typeface="微软雅黑 Light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B4FB915-9733-41DF-965B-8D9ABF28D9D1}"/>
                </a:ext>
              </a:extLst>
            </p:cNvPr>
            <p:cNvSpPr txBox="1"/>
            <p:nvPr/>
          </p:nvSpPr>
          <p:spPr>
            <a:xfrm>
              <a:off x="5716277" y="2251120"/>
              <a:ext cx="401167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endParaRPr lang="zh-CN" altLang="en-US" sz="2400" b="1" spc="51" dirty="0">
                <a:solidFill>
                  <a:srgbClr val="003B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784B2D-5271-4620-9DEA-F0B200951CEB}"/>
              </a:ext>
            </a:extLst>
          </p:cNvPr>
          <p:cNvGrpSpPr/>
          <p:nvPr/>
        </p:nvGrpSpPr>
        <p:grpSpPr>
          <a:xfrm>
            <a:off x="4534298" y="4326637"/>
            <a:ext cx="2426485" cy="492444"/>
            <a:chOff x="4860270" y="2296080"/>
            <a:chExt cx="1964928" cy="49244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8410D94-ECF1-4A2D-9C00-3DBD1EBB8D4F}"/>
                </a:ext>
              </a:extLst>
            </p:cNvPr>
            <p:cNvGrpSpPr/>
            <p:nvPr/>
          </p:nvGrpSpPr>
          <p:grpSpPr>
            <a:xfrm>
              <a:off x="4860270" y="2296081"/>
              <a:ext cx="622895" cy="492442"/>
              <a:chOff x="4860270" y="2255413"/>
              <a:chExt cx="622895" cy="492442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10EE841-C837-4F45-8459-C090541BDFC0}"/>
                  </a:ext>
                </a:extLst>
              </p:cNvPr>
              <p:cNvSpPr/>
              <p:nvPr/>
            </p:nvSpPr>
            <p:spPr>
              <a:xfrm>
                <a:off x="4994620" y="2422913"/>
                <a:ext cx="475452" cy="21708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467">
                  <a:solidFill>
                    <a:srgbClr val="FFFFFF"/>
                  </a:solidFill>
                  <a:latin typeface="Arial"/>
                  <a:ea typeface="微软雅黑 Light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1ED23ED-13E2-4573-8A7F-819B4888F089}"/>
                  </a:ext>
                </a:extLst>
              </p:cNvPr>
              <p:cNvSpPr txBox="1"/>
              <p:nvPr/>
            </p:nvSpPr>
            <p:spPr>
              <a:xfrm>
                <a:off x="4860270" y="2255413"/>
                <a:ext cx="622895" cy="492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457189"/>
                <a:r>
                  <a:rPr lang="en-US" altLang="zh-CN" sz="3200" dirty="0">
                    <a:solidFill>
                      <a:srgbClr val="003B6A"/>
                    </a:solidFill>
                    <a:latin typeface="Arial"/>
                    <a:ea typeface="微软雅黑 Light"/>
                  </a:rPr>
                  <a:t>04</a:t>
                </a:r>
                <a:endParaRPr lang="zh-CN" altLang="en-US" sz="3200" dirty="0">
                  <a:solidFill>
                    <a:srgbClr val="003B6A"/>
                  </a:solidFill>
                  <a:latin typeface="Arial"/>
                  <a:ea typeface="微软雅黑 Light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2134488-A147-4220-9F63-8CC599F22CF1}"/>
                </a:ext>
              </a:extLst>
            </p:cNvPr>
            <p:cNvSpPr txBox="1"/>
            <p:nvPr/>
          </p:nvSpPr>
          <p:spPr>
            <a:xfrm>
              <a:off x="5591042" y="2296080"/>
              <a:ext cx="123415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457189"/>
              <a:r>
                <a:rPr lang="zh-CN" altLang="en-US" sz="2400" b="1" spc="51" dirty="0">
                  <a:solidFill>
                    <a:srgbClr val="003B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</a:t>
              </a: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90EF146B-3E74-4A64-9F8A-2BB7D77F8E87}"/>
              </a:ext>
            </a:extLst>
          </p:cNvPr>
          <p:cNvSpPr/>
          <p:nvPr/>
        </p:nvSpPr>
        <p:spPr>
          <a:xfrm>
            <a:off x="2585780" y="0"/>
            <a:ext cx="1147808" cy="6858000"/>
          </a:xfrm>
          <a:prstGeom prst="rect">
            <a:avLst/>
          </a:prstGeom>
          <a:pattFill prst="wdUpDiag">
            <a:fgClr>
              <a:srgbClr val="072249"/>
            </a:fgClr>
            <a:bgClr>
              <a:srgbClr val="13436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zh-CN" altLang="en-US" sz="2400" dirty="0">
              <a:solidFill>
                <a:srgbClr val="004F8E"/>
              </a:solidFill>
              <a:latin typeface="Arial"/>
              <a:ea typeface="微软雅黑 Light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C5AA80A-5D79-41CB-9200-2CA768B66BFD}"/>
              </a:ext>
            </a:extLst>
          </p:cNvPr>
          <p:cNvGrpSpPr/>
          <p:nvPr/>
        </p:nvGrpSpPr>
        <p:grpSpPr>
          <a:xfrm rot="16200000">
            <a:off x="2563703" y="2248035"/>
            <a:ext cx="1544528" cy="2195629"/>
            <a:chOff x="1181100" y="2372107"/>
            <a:chExt cx="1544528" cy="1947484"/>
          </a:xfrm>
        </p:grpSpPr>
        <p:sp>
          <p:nvSpPr>
            <p:cNvPr id="45" name="箭头: 五边形 44">
              <a:extLst>
                <a:ext uri="{FF2B5EF4-FFF2-40B4-BE49-F238E27FC236}">
                  <a16:creationId xmlns:a16="http://schemas.microsoft.com/office/drawing/2014/main" id="{B3398107-B7D4-4D50-8B21-FC5CAE272E9E}"/>
                </a:ext>
              </a:extLst>
            </p:cNvPr>
            <p:cNvSpPr/>
            <p:nvPr/>
          </p:nvSpPr>
          <p:spPr>
            <a:xfrm rot="5400000">
              <a:off x="940783" y="2612424"/>
              <a:ext cx="1947484" cy="1466850"/>
            </a:xfrm>
            <a:prstGeom prst="homePlate">
              <a:avLst>
                <a:gd name="adj" fmla="val 29221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dirty="0">
                <a:solidFill>
                  <a:srgbClr val="FFFFFF"/>
                </a:solidFill>
                <a:latin typeface="Arial"/>
                <a:ea typeface="微软雅黑 Light"/>
              </a:endParaRPr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47C3A368-363A-46E5-9EB8-0688C081B7E0}"/>
                </a:ext>
              </a:extLst>
            </p:cNvPr>
            <p:cNvSpPr/>
            <p:nvPr/>
          </p:nvSpPr>
          <p:spPr>
            <a:xfrm rot="16200000" flipV="1">
              <a:off x="2641736" y="2387557"/>
              <a:ext cx="90106" cy="77678"/>
            </a:xfrm>
            <a:prstGeom prst="triangle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>
                <a:solidFill>
                  <a:srgbClr val="FFFFFF"/>
                </a:solidFill>
                <a:latin typeface="Arial"/>
                <a:ea typeface="微软雅黑 Light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368F851B-CD7A-4F4F-A8C7-43A95DFF4E76}"/>
              </a:ext>
            </a:extLst>
          </p:cNvPr>
          <p:cNvSpPr txBox="1"/>
          <p:nvPr/>
        </p:nvSpPr>
        <p:spPr>
          <a:xfrm>
            <a:off x="2305949" y="3531277"/>
            <a:ext cx="1613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altLang="zh-CN" sz="2000" spc="51" dirty="0">
                <a:solidFill>
                  <a:srgbClr val="003B6A"/>
                </a:solidFill>
                <a:latin typeface="微软雅黑"/>
                <a:ea typeface="微软雅黑"/>
              </a:rPr>
              <a:t>CONTENTS</a:t>
            </a:r>
            <a:endParaRPr lang="zh-CN" altLang="en-US" sz="2000" spc="51" dirty="0">
              <a:solidFill>
                <a:srgbClr val="003B6A"/>
              </a:solidFill>
              <a:latin typeface="微软雅黑"/>
              <a:ea typeface="微软雅黑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66CCDE9-76DF-4CC8-AB27-9714E66DA318}"/>
              </a:ext>
            </a:extLst>
          </p:cNvPr>
          <p:cNvSpPr txBox="1"/>
          <p:nvPr/>
        </p:nvSpPr>
        <p:spPr>
          <a:xfrm>
            <a:off x="2332640" y="2889069"/>
            <a:ext cx="159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457189"/>
            <a:r>
              <a:rPr lang="zh-CN" altLang="en-US" sz="4000" b="1" spc="51" dirty="0">
                <a:solidFill>
                  <a:srgbClr val="003B6A"/>
                </a:solidFill>
                <a:latin typeface="微软雅黑"/>
                <a:ea typeface="微软雅黑"/>
              </a:rPr>
              <a:t>目 录</a:t>
            </a:r>
          </a:p>
        </p:txBody>
      </p:sp>
      <p:sp>
        <p:nvSpPr>
          <p:cNvPr id="50" name="图文框 49">
            <a:extLst>
              <a:ext uri="{FF2B5EF4-FFF2-40B4-BE49-F238E27FC236}">
                <a16:creationId xmlns:a16="http://schemas.microsoft.com/office/drawing/2014/main" id="{B80BE2C1-D772-4166-BB7A-0D3A40B51E75}"/>
              </a:ext>
            </a:extLst>
          </p:cNvPr>
          <p:cNvSpPr/>
          <p:nvPr/>
        </p:nvSpPr>
        <p:spPr>
          <a:xfrm>
            <a:off x="660401" y="1130300"/>
            <a:ext cx="10858500" cy="5003800"/>
          </a:xfrm>
          <a:prstGeom prst="frame">
            <a:avLst>
              <a:gd name="adj1" fmla="val 114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zh-CN" altLang="en-US">
              <a:solidFill>
                <a:srgbClr val="0C0C0C"/>
              </a:solidFill>
              <a:latin typeface="Arial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972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矩形: 圆角 47109">
            <a:extLst>
              <a:ext uri="{FF2B5EF4-FFF2-40B4-BE49-F238E27FC236}">
                <a16:creationId xmlns:a16="http://schemas.microsoft.com/office/drawing/2014/main" id="{76AA0809-6C4A-849B-92F7-359637A10D4C}"/>
              </a:ext>
            </a:extLst>
          </p:cNvPr>
          <p:cNvSpPr/>
          <p:nvPr/>
        </p:nvSpPr>
        <p:spPr>
          <a:xfrm>
            <a:off x="1328264" y="3622814"/>
            <a:ext cx="6748132" cy="2707190"/>
          </a:xfrm>
          <a:prstGeom prst="round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107464-0CB3-962D-D7BB-D4CB58F12486}"/>
              </a:ext>
            </a:extLst>
          </p:cNvPr>
          <p:cNvSpPr/>
          <p:nvPr/>
        </p:nvSpPr>
        <p:spPr>
          <a:xfrm>
            <a:off x="8709" y="6481"/>
            <a:ext cx="12192000" cy="506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55A45B-A260-4ACB-173E-30FC61034D93}"/>
              </a:ext>
            </a:extLst>
          </p:cNvPr>
          <p:cNvSpPr txBox="1"/>
          <p:nvPr/>
        </p:nvSpPr>
        <p:spPr>
          <a:xfrm>
            <a:off x="1138713" y="53611"/>
            <a:ext cx="337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D50A2"/>
                </a:solidFill>
                <a:latin typeface="+mn-ea"/>
                <a:cs typeface="+mn-ea"/>
                <a:sym typeface="+mn-lt"/>
              </a:rPr>
              <a:t>研究目标及内容</a:t>
            </a:r>
          </a:p>
        </p:txBody>
      </p:sp>
      <p:sp>
        <p:nvSpPr>
          <p:cNvPr id="30" name="list-symbol_1068">
            <a:extLst>
              <a:ext uri="{FF2B5EF4-FFF2-40B4-BE49-F238E27FC236}">
                <a16:creationId xmlns:a16="http://schemas.microsoft.com/office/drawing/2014/main" id="{139F21E9-1D96-3395-B3AF-C8D800F2D322}"/>
              </a:ext>
            </a:extLst>
          </p:cNvPr>
          <p:cNvSpPr>
            <a:spLocks noChangeAspect="1"/>
          </p:cNvSpPr>
          <p:nvPr/>
        </p:nvSpPr>
        <p:spPr bwMode="auto">
          <a:xfrm>
            <a:off x="596884" y="120826"/>
            <a:ext cx="314890" cy="265341"/>
          </a:xfrm>
          <a:custGeom>
            <a:avLst/>
            <a:gdLst>
              <a:gd name="connsiteX0" fmla="*/ 209665 w 580028"/>
              <a:gd name="connsiteY0" fmla="*/ 366914 h 488759"/>
              <a:gd name="connsiteX1" fmla="*/ 580028 w 580028"/>
              <a:gd name="connsiteY1" fmla="*/ 366914 h 488759"/>
              <a:gd name="connsiteX2" fmla="*/ 580028 w 580028"/>
              <a:gd name="connsiteY2" fmla="*/ 488759 h 488759"/>
              <a:gd name="connsiteX3" fmla="*/ 209665 w 580028"/>
              <a:gd name="connsiteY3" fmla="*/ 488759 h 488759"/>
              <a:gd name="connsiteX4" fmla="*/ 0 w 580028"/>
              <a:gd name="connsiteY4" fmla="*/ 366914 h 488759"/>
              <a:gd name="connsiteX5" fmla="*/ 147823 w 580028"/>
              <a:gd name="connsiteY5" fmla="*/ 366914 h 488759"/>
              <a:gd name="connsiteX6" fmla="*/ 147823 w 580028"/>
              <a:gd name="connsiteY6" fmla="*/ 488759 h 488759"/>
              <a:gd name="connsiteX7" fmla="*/ 0 w 580028"/>
              <a:gd name="connsiteY7" fmla="*/ 488759 h 488759"/>
              <a:gd name="connsiteX8" fmla="*/ 209665 w 580028"/>
              <a:gd name="connsiteY8" fmla="*/ 183457 h 488759"/>
              <a:gd name="connsiteX9" fmla="*/ 580028 w 580028"/>
              <a:gd name="connsiteY9" fmla="*/ 183457 h 488759"/>
              <a:gd name="connsiteX10" fmla="*/ 580028 w 580028"/>
              <a:gd name="connsiteY10" fmla="*/ 305302 h 488759"/>
              <a:gd name="connsiteX11" fmla="*/ 209665 w 580028"/>
              <a:gd name="connsiteY11" fmla="*/ 305302 h 488759"/>
              <a:gd name="connsiteX12" fmla="*/ 0 w 580028"/>
              <a:gd name="connsiteY12" fmla="*/ 183457 h 488759"/>
              <a:gd name="connsiteX13" fmla="*/ 147823 w 580028"/>
              <a:gd name="connsiteY13" fmla="*/ 183457 h 488759"/>
              <a:gd name="connsiteX14" fmla="*/ 147823 w 580028"/>
              <a:gd name="connsiteY14" fmla="*/ 305302 h 488759"/>
              <a:gd name="connsiteX15" fmla="*/ 0 w 580028"/>
              <a:gd name="connsiteY15" fmla="*/ 305302 h 488759"/>
              <a:gd name="connsiteX16" fmla="*/ 209665 w 580028"/>
              <a:gd name="connsiteY16" fmla="*/ 0 h 488759"/>
              <a:gd name="connsiteX17" fmla="*/ 580028 w 580028"/>
              <a:gd name="connsiteY17" fmla="*/ 0 h 488759"/>
              <a:gd name="connsiteX18" fmla="*/ 580028 w 580028"/>
              <a:gd name="connsiteY18" fmla="*/ 121845 h 488759"/>
              <a:gd name="connsiteX19" fmla="*/ 209665 w 580028"/>
              <a:gd name="connsiteY19" fmla="*/ 121845 h 488759"/>
              <a:gd name="connsiteX20" fmla="*/ 0 w 580028"/>
              <a:gd name="connsiteY20" fmla="*/ 0 h 488759"/>
              <a:gd name="connsiteX21" fmla="*/ 147823 w 580028"/>
              <a:gd name="connsiteY21" fmla="*/ 0 h 488759"/>
              <a:gd name="connsiteX22" fmla="*/ 147823 w 580028"/>
              <a:gd name="connsiteY22" fmla="*/ 121845 h 488759"/>
              <a:gd name="connsiteX23" fmla="*/ 0 w 580028"/>
              <a:gd name="connsiteY23" fmla="*/ 121845 h 4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028" h="488759">
                <a:moveTo>
                  <a:pt x="209665" y="366914"/>
                </a:moveTo>
                <a:lnTo>
                  <a:pt x="580028" y="366914"/>
                </a:lnTo>
                <a:lnTo>
                  <a:pt x="580028" y="488759"/>
                </a:lnTo>
                <a:lnTo>
                  <a:pt x="209665" y="488759"/>
                </a:lnTo>
                <a:close/>
                <a:moveTo>
                  <a:pt x="0" y="366914"/>
                </a:moveTo>
                <a:lnTo>
                  <a:pt x="147823" y="366914"/>
                </a:lnTo>
                <a:lnTo>
                  <a:pt x="147823" y="488759"/>
                </a:lnTo>
                <a:lnTo>
                  <a:pt x="0" y="488759"/>
                </a:lnTo>
                <a:close/>
                <a:moveTo>
                  <a:pt x="209665" y="183457"/>
                </a:moveTo>
                <a:lnTo>
                  <a:pt x="580028" y="183457"/>
                </a:lnTo>
                <a:lnTo>
                  <a:pt x="580028" y="305302"/>
                </a:lnTo>
                <a:lnTo>
                  <a:pt x="209665" y="305302"/>
                </a:lnTo>
                <a:close/>
                <a:moveTo>
                  <a:pt x="0" y="183457"/>
                </a:moveTo>
                <a:lnTo>
                  <a:pt x="147823" y="183457"/>
                </a:lnTo>
                <a:lnTo>
                  <a:pt x="147823" y="305302"/>
                </a:lnTo>
                <a:lnTo>
                  <a:pt x="0" y="305302"/>
                </a:lnTo>
                <a:close/>
                <a:moveTo>
                  <a:pt x="209665" y="0"/>
                </a:moveTo>
                <a:lnTo>
                  <a:pt x="580028" y="0"/>
                </a:lnTo>
                <a:lnTo>
                  <a:pt x="580028" y="121845"/>
                </a:lnTo>
                <a:lnTo>
                  <a:pt x="209665" y="121845"/>
                </a:lnTo>
                <a:close/>
                <a:moveTo>
                  <a:pt x="0" y="0"/>
                </a:moveTo>
                <a:lnTo>
                  <a:pt x="147823" y="0"/>
                </a:lnTo>
                <a:lnTo>
                  <a:pt x="147823" y="121845"/>
                </a:lnTo>
                <a:lnTo>
                  <a:pt x="0" y="121845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txBody>
          <a:bodyPr/>
          <a:lstStyle/>
          <a:p>
            <a:endParaRPr lang="zh-CN" altLang="en-US">
              <a:latin typeface="+mn-ea"/>
              <a:cs typeface="+mn-ea"/>
              <a:sym typeface="+mn-lt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AD7D3054-5A34-9E8F-B6D8-B5B5D01D6050}"/>
              </a:ext>
            </a:extLst>
          </p:cNvPr>
          <p:cNvSpPr/>
          <p:nvPr/>
        </p:nvSpPr>
        <p:spPr>
          <a:xfrm>
            <a:off x="8334442" y="3967949"/>
            <a:ext cx="566364" cy="28463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5BAD664-5327-8308-319A-5750048F515F}"/>
              </a:ext>
            </a:extLst>
          </p:cNvPr>
          <p:cNvSpPr/>
          <p:nvPr/>
        </p:nvSpPr>
        <p:spPr>
          <a:xfrm>
            <a:off x="9055768" y="558571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latin typeface="+mn-ea"/>
              </a:rPr>
              <a:t>提高训练的安全性</a:t>
            </a:r>
            <a:endParaRPr lang="zh-CN" altLang="en-US" dirty="0">
              <a:latin typeface="+mn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7676489-D086-5131-89B6-2BBEE7F64765}"/>
              </a:ext>
            </a:extLst>
          </p:cNvPr>
          <p:cNvSpPr/>
          <p:nvPr/>
        </p:nvSpPr>
        <p:spPr>
          <a:xfrm>
            <a:off x="9047307" y="392879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latin typeface="+mn-ea"/>
              </a:rPr>
              <a:t>提高仿真场景的真实性</a:t>
            </a:r>
            <a:endParaRPr lang="zh-CN" altLang="en-US" dirty="0">
              <a:latin typeface="+mn-ea"/>
            </a:endParaRPr>
          </a:p>
        </p:txBody>
      </p:sp>
      <p:sp>
        <p:nvSpPr>
          <p:cNvPr id="44" name="箭头: 右 24">
            <a:extLst>
              <a:ext uri="{FF2B5EF4-FFF2-40B4-BE49-F238E27FC236}">
                <a16:creationId xmlns:a16="http://schemas.microsoft.com/office/drawing/2014/main" id="{47FB5C2B-9E1E-5CD4-99E8-A97893F4A3E5}"/>
              </a:ext>
            </a:extLst>
          </p:cNvPr>
          <p:cNvSpPr/>
          <p:nvPr/>
        </p:nvSpPr>
        <p:spPr>
          <a:xfrm>
            <a:off x="8334442" y="5662275"/>
            <a:ext cx="566364" cy="28463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</a:endParaRPr>
          </a:p>
        </p:txBody>
      </p:sp>
      <p:sp>
        <p:nvSpPr>
          <p:cNvPr id="47112" name="文本框 47111">
            <a:extLst>
              <a:ext uri="{FF2B5EF4-FFF2-40B4-BE49-F238E27FC236}">
                <a16:creationId xmlns:a16="http://schemas.microsoft.com/office/drawing/2014/main" id="{59D279FD-545A-37C2-747C-98E6036026D2}"/>
              </a:ext>
            </a:extLst>
          </p:cNvPr>
          <p:cNvSpPr txBox="1"/>
          <p:nvPr/>
        </p:nvSpPr>
        <p:spPr>
          <a:xfrm>
            <a:off x="835810" y="666150"/>
            <a:ext cx="736208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latin typeface="+mn-ea"/>
              </a:rPr>
              <a:t>研究背景</a:t>
            </a:r>
            <a:r>
              <a:rPr lang="zh-CN" altLang="en-US" sz="2000" kern="100" dirty="0">
                <a:latin typeface="+mn-ea"/>
              </a:rPr>
              <a:t>：</a:t>
            </a:r>
            <a:endParaRPr lang="en-US" altLang="zh-CN" sz="2000" kern="100" dirty="0">
              <a:latin typeface="+mn-ea"/>
            </a:endParaRPr>
          </a:p>
        </p:txBody>
      </p:sp>
      <p:sp>
        <p:nvSpPr>
          <p:cNvPr id="47115" name="文本框 47114">
            <a:extLst>
              <a:ext uri="{FF2B5EF4-FFF2-40B4-BE49-F238E27FC236}">
                <a16:creationId xmlns:a16="http://schemas.microsoft.com/office/drawing/2014/main" id="{6CE4EC55-76CC-23BC-10DB-89AF4E77F156}"/>
              </a:ext>
            </a:extLst>
          </p:cNvPr>
          <p:cNvSpPr txBox="1"/>
          <p:nvPr/>
        </p:nvSpPr>
        <p:spPr>
          <a:xfrm>
            <a:off x="646490" y="1456935"/>
            <a:ext cx="11337848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kern="100" dirty="0">
                <a:latin typeface="+mn-ea"/>
                <a:cs typeface="宋体" panose="02010600030101010101" pitchFamily="2" charset="-122"/>
              </a:rPr>
              <a:t>近些年随着人工智能的快速发展，深度强化学习算法被广泛应用到了飞行仿真系统上，用来模拟空战环境的变化。</a:t>
            </a:r>
            <a:endParaRPr lang="en-US" altLang="zh-CN" sz="1800" kern="100" dirty="0">
              <a:latin typeface="+mn-ea"/>
              <a:cs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kern="100" dirty="0">
                <a:latin typeface="+mn-ea"/>
                <a:cs typeface="宋体" panose="02010600030101010101" pitchFamily="2" charset="-122"/>
              </a:rPr>
              <a:t>通常来说，人工智能系统能够应对更加复杂的空战环境，相比传统的模型构建方法具有极高的灵活性，模拟效果也更加真实可信。</a:t>
            </a:r>
            <a:endParaRPr lang="zh-CN" altLang="en-US" sz="1800" kern="100" dirty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7119" name="list-symbol_1068">
            <a:extLst>
              <a:ext uri="{FF2B5EF4-FFF2-40B4-BE49-F238E27FC236}">
                <a16:creationId xmlns:a16="http://schemas.microsoft.com/office/drawing/2014/main" id="{0908E140-0C72-32E5-2DB1-7541196820A6}"/>
              </a:ext>
            </a:extLst>
          </p:cNvPr>
          <p:cNvSpPr>
            <a:spLocks noChangeAspect="1"/>
          </p:cNvSpPr>
          <p:nvPr/>
        </p:nvSpPr>
        <p:spPr bwMode="auto">
          <a:xfrm>
            <a:off x="464447" y="821633"/>
            <a:ext cx="314890" cy="265341"/>
          </a:xfrm>
          <a:custGeom>
            <a:avLst/>
            <a:gdLst>
              <a:gd name="connsiteX0" fmla="*/ 209665 w 580028"/>
              <a:gd name="connsiteY0" fmla="*/ 366914 h 488759"/>
              <a:gd name="connsiteX1" fmla="*/ 580028 w 580028"/>
              <a:gd name="connsiteY1" fmla="*/ 366914 h 488759"/>
              <a:gd name="connsiteX2" fmla="*/ 580028 w 580028"/>
              <a:gd name="connsiteY2" fmla="*/ 488759 h 488759"/>
              <a:gd name="connsiteX3" fmla="*/ 209665 w 580028"/>
              <a:gd name="connsiteY3" fmla="*/ 488759 h 488759"/>
              <a:gd name="connsiteX4" fmla="*/ 0 w 580028"/>
              <a:gd name="connsiteY4" fmla="*/ 366914 h 488759"/>
              <a:gd name="connsiteX5" fmla="*/ 147823 w 580028"/>
              <a:gd name="connsiteY5" fmla="*/ 366914 h 488759"/>
              <a:gd name="connsiteX6" fmla="*/ 147823 w 580028"/>
              <a:gd name="connsiteY6" fmla="*/ 488759 h 488759"/>
              <a:gd name="connsiteX7" fmla="*/ 0 w 580028"/>
              <a:gd name="connsiteY7" fmla="*/ 488759 h 488759"/>
              <a:gd name="connsiteX8" fmla="*/ 209665 w 580028"/>
              <a:gd name="connsiteY8" fmla="*/ 183457 h 488759"/>
              <a:gd name="connsiteX9" fmla="*/ 580028 w 580028"/>
              <a:gd name="connsiteY9" fmla="*/ 183457 h 488759"/>
              <a:gd name="connsiteX10" fmla="*/ 580028 w 580028"/>
              <a:gd name="connsiteY10" fmla="*/ 305302 h 488759"/>
              <a:gd name="connsiteX11" fmla="*/ 209665 w 580028"/>
              <a:gd name="connsiteY11" fmla="*/ 305302 h 488759"/>
              <a:gd name="connsiteX12" fmla="*/ 0 w 580028"/>
              <a:gd name="connsiteY12" fmla="*/ 183457 h 488759"/>
              <a:gd name="connsiteX13" fmla="*/ 147823 w 580028"/>
              <a:gd name="connsiteY13" fmla="*/ 183457 h 488759"/>
              <a:gd name="connsiteX14" fmla="*/ 147823 w 580028"/>
              <a:gd name="connsiteY14" fmla="*/ 305302 h 488759"/>
              <a:gd name="connsiteX15" fmla="*/ 0 w 580028"/>
              <a:gd name="connsiteY15" fmla="*/ 305302 h 488759"/>
              <a:gd name="connsiteX16" fmla="*/ 209665 w 580028"/>
              <a:gd name="connsiteY16" fmla="*/ 0 h 488759"/>
              <a:gd name="connsiteX17" fmla="*/ 580028 w 580028"/>
              <a:gd name="connsiteY17" fmla="*/ 0 h 488759"/>
              <a:gd name="connsiteX18" fmla="*/ 580028 w 580028"/>
              <a:gd name="connsiteY18" fmla="*/ 121845 h 488759"/>
              <a:gd name="connsiteX19" fmla="*/ 209665 w 580028"/>
              <a:gd name="connsiteY19" fmla="*/ 121845 h 488759"/>
              <a:gd name="connsiteX20" fmla="*/ 0 w 580028"/>
              <a:gd name="connsiteY20" fmla="*/ 0 h 488759"/>
              <a:gd name="connsiteX21" fmla="*/ 147823 w 580028"/>
              <a:gd name="connsiteY21" fmla="*/ 0 h 488759"/>
              <a:gd name="connsiteX22" fmla="*/ 147823 w 580028"/>
              <a:gd name="connsiteY22" fmla="*/ 121845 h 488759"/>
              <a:gd name="connsiteX23" fmla="*/ 0 w 580028"/>
              <a:gd name="connsiteY23" fmla="*/ 121845 h 4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028" h="488759">
                <a:moveTo>
                  <a:pt x="209665" y="366914"/>
                </a:moveTo>
                <a:lnTo>
                  <a:pt x="580028" y="366914"/>
                </a:lnTo>
                <a:lnTo>
                  <a:pt x="580028" y="488759"/>
                </a:lnTo>
                <a:lnTo>
                  <a:pt x="209665" y="488759"/>
                </a:lnTo>
                <a:close/>
                <a:moveTo>
                  <a:pt x="0" y="366914"/>
                </a:moveTo>
                <a:lnTo>
                  <a:pt x="147823" y="366914"/>
                </a:lnTo>
                <a:lnTo>
                  <a:pt x="147823" y="488759"/>
                </a:lnTo>
                <a:lnTo>
                  <a:pt x="0" y="488759"/>
                </a:lnTo>
                <a:close/>
                <a:moveTo>
                  <a:pt x="209665" y="183457"/>
                </a:moveTo>
                <a:lnTo>
                  <a:pt x="580028" y="183457"/>
                </a:lnTo>
                <a:lnTo>
                  <a:pt x="580028" y="305302"/>
                </a:lnTo>
                <a:lnTo>
                  <a:pt x="209665" y="305302"/>
                </a:lnTo>
                <a:close/>
                <a:moveTo>
                  <a:pt x="0" y="183457"/>
                </a:moveTo>
                <a:lnTo>
                  <a:pt x="147823" y="183457"/>
                </a:lnTo>
                <a:lnTo>
                  <a:pt x="147823" y="305302"/>
                </a:lnTo>
                <a:lnTo>
                  <a:pt x="0" y="305302"/>
                </a:lnTo>
                <a:close/>
                <a:moveTo>
                  <a:pt x="209665" y="0"/>
                </a:moveTo>
                <a:lnTo>
                  <a:pt x="580028" y="0"/>
                </a:lnTo>
                <a:lnTo>
                  <a:pt x="580028" y="121845"/>
                </a:lnTo>
                <a:lnTo>
                  <a:pt x="209665" y="121845"/>
                </a:lnTo>
                <a:close/>
                <a:moveTo>
                  <a:pt x="0" y="0"/>
                </a:moveTo>
                <a:lnTo>
                  <a:pt x="147823" y="0"/>
                </a:lnTo>
                <a:lnTo>
                  <a:pt x="147823" y="121845"/>
                </a:lnTo>
                <a:lnTo>
                  <a:pt x="0" y="121845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txBody>
          <a:bodyPr/>
          <a:lstStyle/>
          <a:p>
            <a:endParaRPr lang="zh-CN" altLang="en-US">
              <a:latin typeface="+mn-ea"/>
              <a:cs typeface="+mn-ea"/>
              <a:sym typeface="+mn-lt"/>
            </a:endParaRPr>
          </a:p>
        </p:txBody>
      </p:sp>
      <p:pic>
        <p:nvPicPr>
          <p:cNvPr id="47121" name="图片 47120">
            <a:extLst>
              <a:ext uri="{FF2B5EF4-FFF2-40B4-BE49-F238E27FC236}">
                <a16:creationId xmlns:a16="http://schemas.microsoft.com/office/drawing/2014/main" id="{B5699723-A0EB-3732-3B56-FF0F28179B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9" b="37451"/>
          <a:stretch/>
        </p:blipFill>
        <p:spPr>
          <a:xfrm>
            <a:off x="9599468" y="6353862"/>
            <a:ext cx="2683054" cy="504138"/>
          </a:xfrm>
          <a:prstGeom prst="rect">
            <a:avLst/>
          </a:prstGeom>
        </p:spPr>
      </p:pic>
      <p:sp>
        <p:nvSpPr>
          <p:cNvPr id="47122" name="文本框 47121">
            <a:extLst>
              <a:ext uri="{FF2B5EF4-FFF2-40B4-BE49-F238E27FC236}">
                <a16:creationId xmlns:a16="http://schemas.microsoft.com/office/drawing/2014/main" id="{E7C2738F-9638-10EB-FBC1-7BFF93C25647}"/>
              </a:ext>
            </a:extLst>
          </p:cNvPr>
          <p:cNvSpPr txBox="1"/>
          <p:nvPr/>
        </p:nvSpPr>
        <p:spPr>
          <a:xfrm>
            <a:off x="1566572" y="3814787"/>
            <a:ext cx="6291609" cy="2504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600" kern="100" dirty="0">
                <a:latin typeface="+mn-ea"/>
                <a:cs typeface="宋体" panose="02010600030101010101" pitchFamily="2" charset="-122"/>
              </a:rPr>
              <a:t>利用人工智能算法构建飞行仿真系统，能够针对飞行员的行动决策模拟空战环境的变化，降低了训练成本。</a:t>
            </a:r>
            <a:endParaRPr lang="en-US" altLang="zh-CN" sz="1600" kern="100" dirty="0">
              <a:latin typeface="+mn-ea"/>
              <a:cs typeface="宋体" panose="02010600030101010101" pitchFamily="2" charset="-122"/>
            </a:endParaRPr>
          </a:p>
          <a:p>
            <a:pPr marL="285750" indent="-28575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600" kern="100" dirty="0">
                <a:latin typeface="+mn-ea"/>
                <a:cs typeface="宋体" panose="02010600030101010101" pitchFamily="2" charset="-122"/>
              </a:rPr>
              <a:t>在空战训练中为某战机模型设计合适的引导方式，探索某种空战场景下最优的战机机动决策方式。</a:t>
            </a:r>
            <a:endParaRPr lang="en-US" altLang="zh-CN" sz="1600" kern="100" dirty="0">
              <a:latin typeface="+mn-ea"/>
              <a:cs typeface="宋体" panose="02010600030101010101" pitchFamily="2" charset="-122"/>
            </a:endParaRPr>
          </a:p>
          <a:p>
            <a:pPr marL="285750" indent="-28575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600" kern="100" dirty="0">
                <a:latin typeface="+mn-ea"/>
                <a:cs typeface="宋体" panose="02010600030101010101" pitchFamily="2" charset="-122"/>
              </a:rPr>
              <a:t>在敌方决策系统上配置人工智能算法，训练飞行员的决策能力</a:t>
            </a:r>
          </a:p>
        </p:txBody>
      </p:sp>
      <p:sp>
        <p:nvSpPr>
          <p:cNvPr id="47124" name="箭头: 右 47123">
            <a:extLst>
              <a:ext uri="{FF2B5EF4-FFF2-40B4-BE49-F238E27FC236}">
                <a16:creationId xmlns:a16="http://schemas.microsoft.com/office/drawing/2014/main" id="{2D856E27-95D3-13EF-A031-0D2D68D1816C}"/>
              </a:ext>
            </a:extLst>
          </p:cNvPr>
          <p:cNvSpPr/>
          <p:nvPr/>
        </p:nvSpPr>
        <p:spPr>
          <a:xfrm>
            <a:off x="8334442" y="4525927"/>
            <a:ext cx="566364" cy="28463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</a:endParaRPr>
          </a:p>
        </p:txBody>
      </p:sp>
      <p:sp>
        <p:nvSpPr>
          <p:cNvPr id="47125" name="矩形 47124">
            <a:extLst>
              <a:ext uri="{FF2B5EF4-FFF2-40B4-BE49-F238E27FC236}">
                <a16:creationId xmlns:a16="http://schemas.microsoft.com/office/drawing/2014/main" id="{68077DF2-392F-6C6F-2958-131219467AC6}"/>
              </a:ext>
            </a:extLst>
          </p:cNvPr>
          <p:cNvSpPr/>
          <p:nvPr/>
        </p:nvSpPr>
        <p:spPr>
          <a:xfrm>
            <a:off x="9047307" y="448375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latin typeface="+mn-ea"/>
              </a:rPr>
              <a:t>生成的仿真场景更加灵活</a:t>
            </a:r>
            <a:endParaRPr lang="zh-CN" altLang="en-US" dirty="0">
              <a:latin typeface="+mn-ea"/>
            </a:endParaRPr>
          </a:p>
        </p:txBody>
      </p:sp>
      <p:sp>
        <p:nvSpPr>
          <p:cNvPr id="47126" name="箭头: 右 47125">
            <a:extLst>
              <a:ext uri="{FF2B5EF4-FFF2-40B4-BE49-F238E27FC236}">
                <a16:creationId xmlns:a16="http://schemas.microsoft.com/office/drawing/2014/main" id="{893A4515-79BC-558E-D8B4-311DF525324F}"/>
              </a:ext>
            </a:extLst>
          </p:cNvPr>
          <p:cNvSpPr/>
          <p:nvPr/>
        </p:nvSpPr>
        <p:spPr>
          <a:xfrm>
            <a:off x="8334442" y="5115580"/>
            <a:ext cx="566364" cy="28463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</a:endParaRPr>
          </a:p>
        </p:txBody>
      </p:sp>
      <p:sp>
        <p:nvSpPr>
          <p:cNvPr id="47127" name="矩形 47126">
            <a:extLst>
              <a:ext uri="{FF2B5EF4-FFF2-40B4-BE49-F238E27FC236}">
                <a16:creationId xmlns:a16="http://schemas.microsoft.com/office/drawing/2014/main" id="{51A99633-BBD1-B91C-82D6-F8EC6DF315A4}"/>
              </a:ext>
            </a:extLst>
          </p:cNvPr>
          <p:cNvSpPr/>
          <p:nvPr/>
        </p:nvSpPr>
        <p:spPr>
          <a:xfrm>
            <a:off x="9055768" y="506992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latin typeface="+mn-ea"/>
              </a:rPr>
              <a:t>节约训练成本</a:t>
            </a:r>
            <a:endParaRPr lang="zh-CN" altLang="en-US" dirty="0">
              <a:latin typeface="+mn-ea"/>
            </a:endParaRPr>
          </a:p>
        </p:txBody>
      </p:sp>
      <p:sp>
        <p:nvSpPr>
          <p:cNvPr id="47131" name="矩形: 圆角 47130">
            <a:extLst>
              <a:ext uri="{FF2B5EF4-FFF2-40B4-BE49-F238E27FC236}">
                <a16:creationId xmlns:a16="http://schemas.microsoft.com/office/drawing/2014/main" id="{8BBFDBD7-95AE-9DA5-0020-1FD22E38275A}"/>
              </a:ext>
            </a:extLst>
          </p:cNvPr>
          <p:cNvSpPr/>
          <p:nvPr/>
        </p:nvSpPr>
        <p:spPr>
          <a:xfrm>
            <a:off x="545805" y="1376141"/>
            <a:ext cx="11523314" cy="1797976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3BFC05C-B6C6-4BBC-B264-BD449F831E12}"/>
              </a:ext>
            </a:extLst>
          </p:cNvPr>
          <p:cNvSpPr txBox="1"/>
          <p:nvPr/>
        </p:nvSpPr>
        <p:spPr>
          <a:xfrm>
            <a:off x="1566572" y="3534135"/>
            <a:ext cx="3648698" cy="369332"/>
          </a:xfrm>
          <a:prstGeom prst="rect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飞行仿真：应用场景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7B28BAD-3EE1-4A95-8631-AF54A9A27319}"/>
              </a:ext>
            </a:extLst>
          </p:cNvPr>
          <p:cNvCxnSpPr>
            <a:cxnSpLocks/>
          </p:cNvCxnSpPr>
          <p:nvPr/>
        </p:nvCxnSpPr>
        <p:spPr>
          <a:xfrm>
            <a:off x="6520977" y="120826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60474C3-A346-405A-B139-82DB9551B185}"/>
              </a:ext>
            </a:extLst>
          </p:cNvPr>
          <p:cNvCxnSpPr>
            <a:cxnSpLocks/>
          </p:cNvCxnSpPr>
          <p:nvPr/>
        </p:nvCxnSpPr>
        <p:spPr>
          <a:xfrm>
            <a:off x="8250733" y="118432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E9AA7E1-FB6E-4A69-929D-3419B6D7C509}"/>
              </a:ext>
            </a:extLst>
          </p:cNvPr>
          <p:cNvCxnSpPr>
            <a:cxnSpLocks/>
          </p:cNvCxnSpPr>
          <p:nvPr/>
        </p:nvCxnSpPr>
        <p:spPr>
          <a:xfrm>
            <a:off x="10097061" y="118432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8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21" name="图片 47120">
            <a:extLst>
              <a:ext uri="{FF2B5EF4-FFF2-40B4-BE49-F238E27FC236}">
                <a16:creationId xmlns:a16="http://schemas.microsoft.com/office/drawing/2014/main" id="{B5699723-A0EB-3732-3B56-FF0F28179BA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9" b="37451"/>
          <a:stretch/>
        </p:blipFill>
        <p:spPr>
          <a:xfrm>
            <a:off x="9599468" y="6353862"/>
            <a:ext cx="2683054" cy="50413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1107464-0CB3-962D-D7BB-D4CB58F12486}"/>
              </a:ext>
            </a:extLst>
          </p:cNvPr>
          <p:cNvSpPr/>
          <p:nvPr/>
        </p:nvSpPr>
        <p:spPr>
          <a:xfrm>
            <a:off x="8709" y="6481"/>
            <a:ext cx="12192000" cy="506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8A3B08-823E-A842-4B9B-8D940D9A2C8B}"/>
              </a:ext>
            </a:extLst>
          </p:cNvPr>
          <p:cNvCxnSpPr>
            <a:cxnSpLocks/>
          </p:cNvCxnSpPr>
          <p:nvPr/>
        </p:nvCxnSpPr>
        <p:spPr>
          <a:xfrm>
            <a:off x="6315414" y="120826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AEE91D9-7533-050F-7065-2495706CC1B7}"/>
              </a:ext>
            </a:extLst>
          </p:cNvPr>
          <p:cNvCxnSpPr>
            <a:cxnSpLocks/>
          </p:cNvCxnSpPr>
          <p:nvPr/>
        </p:nvCxnSpPr>
        <p:spPr>
          <a:xfrm>
            <a:off x="8358337" y="120826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255A45B-A260-4ACB-173E-30FC61034D93}"/>
              </a:ext>
            </a:extLst>
          </p:cNvPr>
          <p:cNvSpPr txBox="1"/>
          <p:nvPr/>
        </p:nvSpPr>
        <p:spPr>
          <a:xfrm>
            <a:off x="1138713" y="53611"/>
            <a:ext cx="337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D50A2"/>
                </a:solidFill>
                <a:latin typeface="+mn-ea"/>
                <a:cs typeface="+mn-ea"/>
                <a:sym typeface="+mn-lt"/>
              </a:rPr>
              <a:t>研究目标及内容</a:t>
            </a:r>
          </a:p>
        </p:txBody>
      </p:sp>
      <p:sp>
        <p:nvSpPr>
          <p:cNvPr id="30" name="list-symbol_1068">
            <a:extLst>
              <a:ext uri="{FF2B5EF4-FFF2-40B4-BE49-F238E27FC236}">
                <a16:creationId xmlns:a16="http://schemas.microsoft.com/office/drawing/2014/main" id="{139F21E9-1D96-3395-B3AF-C8D800F2D322}"/>
              </a:ext>
            </a:extLst>
          </p:cNvPr>
          <p:cNvSpPr>
            <a:spLocks noChangeAspect="1"/>
          </p:cNvSpPr>
          <p:nvPr/>
        </p:nvSpPr>
        <p:spPr bwMode="auto">
          <a:xfrm>
            <a:off x="596884" y="120826"/>
            <a:ext cx="314890" cy="265341"/>
          </a:xfrm>
          <a:custGeom>
            <a:avLst/>
            <a:gdLst>
              <a:gd name="connsiteX0" fmla="*/ 209665 w 580028"/>
              <a:gd name="connsiteY0" fmla="*/ 366914 h 488759"/>
              <a:gd name="connsiteX1" fmla="*/ 580028 w 580028"/>
              <a:gd name="connsiteY1" fmla="*/ 366914 h 488759"/>
              <a:gd name="connsiteX2" fmla="*/ 580028 w 580028"/>
              <a:gd name="connsiteY2" fmla="*/ 488759 h 488759"/>
              <a:gd name="connsiteX3" fmla="*/ 209665 w 580028"/>
              <a:gd name="connsiteY3" fmla="*/ 488759 h 488759"/>
              <a:gd name="connsiteX4" fmla="*/ 0 w 580028"/>
              <a:gd name="connsiteY4" fmla="*/ 366914 h 488759"/>
              <a:gd name="connsiteX5" fmla="*/ 147823 w 580028"/>
              <a:gd name="connsiteY5" fmla="*/ 366914 h 488759"/>
              <a:gd name="connsiteX6" fmla="*/ 147823 w 580028"/>
              <a:gd name="connsiteY6" fmla="*/ 488759 h 488759"/>
              <a:gd name="connsiteX7" fmla="*/ 0 w 580028"/>
              <a:gd name="connsiteY7" fmla="*/ 488759 h 488759"/>
              <a:gd name="connsiteX8" fmla="*/ 209665 w 580028"/>
              <a:gd name="connsiteY8" fmla="*/ 183457 h 488759"/>
              <a:gd name="connsiteX9" fmla="*/ 580028 w 580028"/>
              <a:gd name="connsiteY9" fmla="*/ 183457 h 488759"/>
              <a:gd name="connsiteX10" fmla="*/ 580028 w 580028"/>
              <a:gd name="connsiteY10" fmla="*/ 305302 h 488759"/>
              <a:gd name="connsiteX11" fmla="*/ 209665 w 580028"/>
              <a:gd name="connsiteY11" fmla="*/ 305302 h 488759"/>
              <a:gd name="connsiteX12" fmla="*/ 0 w 580028"/>
              <a:gd name="connsiteY12" fmla="*/ 183457 h 488759"/>
              <a:gd name="connsiteX13" fmla="*/ 147823 w 580028"/>
              <a:gd name="connsiteY13" fmla="*/ 183457 h 488759"/>
              <a:gd name="connsiteX14" fmla="*/ 147823 w 580028"/>
              <a:gd name="connsiteY14" fmla="*/ 305302 h 488759"/>
              <a:gd name="connsiteX15" fmla="*/ 0 w 580028"/>
              <a:gd name="connsiteY15" fmla="*/ 305302 h 488759"/>
              <a:gd name="connsiteX16" fmla="*/ 209665 w 580028"/>
              <a:gd name="connsiteY16" fmla="*/ 0 h 488759"/>
              <a:gd name="connsiteX17" fmla="*/ 580028 w 580028"/>
              <a:gd name="connsiteY17" fmla="*/ 0 h 488759"/>
              <a:gd name="connsiteX18" fmla="*/ 580028 w 580028"/>
              <a:gd name="connsiteY18" fmla="*/ 121845 h 488759"/>
              <a:gd name="connsiteX19" fmla="*/ 209665 w 580028"/>
              <a:gd name="connsiteY19" fmla="*/ 121845 h 488759"/>
              <a:gd name="connsiteX20" fmla="*/ 0 w 580028"/>
              <a:gd name="connsiteY20" fmla="*/ 0 h 488759"/>
              <a:gd name="connsiteX21" fmla="*/ 147823 w 580028"/>
              <a:gd name="connsiteY21" fmla="*/ 0 h 488759"/>
              <a:gd name="connsiteX22" fmla="*/ 147823 w 580028"/>
              <a:gd name="connsiteY22" fmla="*/ 121845 h 488759"/>
              <a:gd name="connsiteX23" fmla="*/ 0 w 580028"/>
              <a:gd name="connsiteY23" fmla="*/ 121845 h 4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028" h="488759">
                <a:moveTo>
                  <a:pt x="209665" y="366914"/>
                </a:moveTo>
                <a:lnTo>
                  <a:pt x="580028" y="366914"/>
                </a:lnTo>
                <a:lnTo>
                  <a:pt x="580028" y="488759"/>
                </a:lnTo>
                <a:lnTo>
                  <a:pt x="209665" y="488759"/>
                </a:lnTo>
                <a:close/>
                <a:moveTo>
                  <a:pt x="0" y="366914"/>
                </a:moveTo>
                <a:lnTo>
                  <a:pt x="147823" y="366914"/>
                </a:lnTo>
                <a:lnTo>
                  <a:pt x="147823" y="488759"/>
                </a:lnTo>
                <a:lnTo>
                  <a:pt x="0" y="488759"/>
                </a:lnTo>
                <a:close/>
                <a:moveTo>
                  <a:pt x="209665" y="183457"/>
                </a:moveTo>
                <a:lnTo>
                  <a:pt x="580028" y="183457"/>
                </a:lnTo>
                <a:lnTo>
                  <a:pt x="580028" y="305302"/>
                </a:lnTo>
                <a:lnTo>
                  <a:pt x="209665" y="305302"/>
                </a:lnTo>
                <a:close/>
                <a:moveTo>
                  <a:pt x="0" y="183457"/>
                </a:moveTo>
                <a:lnTo>
                  <a:pt x="147823" y="183457"/>
                </a:lnTo>
                <a:lnTo>
                  <a:pt x="147823" y="305302"/>
                </a:lnTo>
                <a:lnTo>
                  <a:pt x="0" y="305302"/>
                </a:lnTo>
                <a:close/>
                <a:moveTo>
                  <a:pt x="209665" y="0"/>
                </a:moveTo>
                <a:lnTo>
                  <a:pt x="580028" y="0"/>
                </a:lnTo>
                <a:lnTo>
                  <a:pt x="580028" y="121845"/>
                </a:lnTo>
                <a:lnTo>
                  <a:pt x="209665" y="121845"/>
                </a:lnTo>
                <a:close/>
                <a:moveTo>
                  <a:pt x="0" y="0"/>
                </a:moveTo>
                <a:lnTo>
                  <a:pt x="147823" y="0"/>
                </a:lnTo>
                <a:lnTo>
                  <a:pt x="147823" y="121845"/>
                </a:lnTo>
                <a:lnTo>
                  <a:pt x="0" y="121845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txBody>
          <a:bodyPr/>
          <a:lstStyle/>
          <a:p>
            <a:endParaRPr lang="zh-CN" altLang="en-US">
              <a:latin typeface="+mn-ea"/>
              <a:cs typeface="+mn-ea"/>
              <a:sym typeface="+mn-lt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98DE3E-D08F-3CA2-5C95-4B3663D68377}"/>
              </a:ext>
            </a:extLst>
          </p:cNvPr>
          <p:cNvCxnSpPr>
            <a:cxnSpLocks/>
          </p:cNvCxnSpPr>
          <p:nvPr/>
        </p:nvCxnSpPr>
        <p:spPr>
          <a:xfrm>
            <a:off x="10169707" y="120826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5039C7-EC19-061F-6B91-EDFE3AB83161}"/>
              </a:ext>
            </a:extLst>
          </p:cNvPr>
          <p:cNvCxnSpPr>
            <a:cxnSpLocks/>
          </p:cNvCxnSpPr>
          <p:nvPr/>
        </p:nvCxnSpPr>
        <p:spPr>
          <a:xfrm>
            <a:off x="0" y="847970"/>
            <a:ext cx="12192000" cy="0"/>
          </a:xfrm>
          <a:prstGeom prst="line">
            <a:avLst/>
          </a:prstGeom>
          <a:ln w="19050">
            <a:solidFill>
              <a:srgbClr val="008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>
            <a:extLst>
              <a:ext uri="{FF2B5EF4-FFF2-40B4-BE49-F238E27FC236}">
                <a16:creationId xmlns:a16="http://schemas.microsoft.com/office/drawing/2014/main" id="{07B7A3AB-66EC-95A7-8CE0-85F45152A40F}"/>
              </a:ext>
            </a:extLst>
          </p:cNvPr>
          <p:cNvSpPr/>
          <p:nvPr/>
        </p:nvSpPr>
        <p:spPr>
          <a:xfrm>
            <a:off x="388842" y="627820"/>
            <a:ext cx="2378212" cy="432048"/>
          </a:xfrm>
          <a:prstGeom prst="roundRect">
            <a:avLst/>
          </a:prstGeom>
          <a:solidFill>
            <a:srgbClr val="134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rgbClr val="FFFFFF"/>
                </a:solidFill>
                <a:latin typeface="微软雅黑"/>
                <a:ea typeface="微软雅黑"/>
              </a:rPr>
              <a:t>具体的应用场景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C91E69A-EF9F-4640-ABDB-F4306B079932}"/>
              </a:ext>
            </a:extLst>
          </p:cNvPr>
          <p:cNvSpPr/>
          <p:nvPr/>
        </p:nvSpPr>
        <p:spPr>
          <a:xfrm>
            <a:off x="1138712" y="3536929"/>
            <a:ext cx="9543465" cy="2865134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8F7E6D1-6094-4F9E-B82E-94623270E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1"/>
          <a:stretch/>
        </p:blipFill>
        <p:spPr bwMode="auto">
          <a:xfrm>
            <a:off x="1877053" y="3686462"/>
            <a:ext cx="4160011" cy="24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 descr="AGo">
            <a:extLst>
              <a:ext uri="{FF2B5EF4-FFF2-40B4-BE49-F238E27FC236}">
                <a16:creationId xmlns:a16="http://schemas.microsoft.com/office/drawing/2014/main" id="{BD4CC444-DF9F-43C4-8355-B5577F34821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7" y="3686463"/>
            <a:ext cx="3840427" cy="24962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6C0F94-1B6E-4EB1-90C4-EF227CAB370E}"/>
              </a:ext>
            </a:extLst>
          </p:cNvPr>
          <p:cNvSpPr txBox="1"/>
          <p:nvPr/>
        </p:nvSpPr>
        <p:spPr>
          <a:xfrm>
            <a:off x="1049080" y="1275284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阿尔法系统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E265B0-A181-4ABB-97DD-3D51AB6ADCE4}"/>
              </a:ext>
            </a:extLst>
          </p:cNvPr>
          <p:cNvSpPr txBox="1"/>
          <p:nvPr/>
        </p:nvSpPr>
        <p:spPr>
          <a:xfrm>
            <a:off x="1299920" y="1641410"/>
            <a:ext cx="9474287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 i="0" dirty="0">
                <a:solidFill>
                  <a:srgbClr val="374151"/>
                </a:solidFill>
                <a:effectLst/>
                <a:latin typeface="Söhne"/>
              </a:rPr>
              <a:t>阿尔法系统利用人工智能技术创建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Söhne"/>
              </a:rPr>
              <a:t>高度逼真</a:t>
            </a:r>
            <a:r>
              <a:rPr lang="zh-CN" altLang="en-US" sz="1600" b="0" i="0" dirty="0">
                <a:solidFill>
                  <a:srgbClr val="374151"/>
                </a:solidFill>
                <a:effectLst/>
                <a:latin typeface="Söhne"/>
              </a:rPr>
              <a:t>的虚拟训练环境。这些环境可以模拟各种战场场景、武器系统、敌对行为和复杂的战术状况。通过仿真系统，军事人员可以进行实战演练，提高在真实战场中的应对能力。</a:t>
            </a:r>
            <a:endParaRPr lang="en-US" altLang="zh-C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 i="0" dirty="0">
                <a:solidFill>
                  <a:srgbClr val="374151"/>
                </a:solidFill>
                <a:effectLst/>
                <a:latin typeface="Söhne"/>
              </a:rPr>
              <a:t>阿尔法系统中利用了大量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Söhne"/>
              </a:rPr>
              <a:t>实际空战中采集到的数据</a:t>
            </a:r>
            <a:r>
              <a:rPr lang="zh-CN" altLang="en-US" sz="1600" b="0" i="0" dirty="0">
                <a:solidFill>
                  <a:srgbClr val="374151"/>
                </a:solidFill>
                <a:effectLst/>
                <a:latin typeface="Söhne"/>
              </a:rPr>
              <a:t>。通过机器学习和数据挖掘技术，系统可以从多个来源中提取有用的信息，帮助指飞行员做出更明智的决策。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29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21" name="图片 47120">
            <a:extLst>
              <a:ext uri="{FF2B5EF4-FFF2-40B4-BE49-F238E27FC236}">
                <a16:creationId xmlns:a16="http://schemas.microsoft.com/office/drawing/2014/main" id="{B5699723-A0EB-3732-3B56-FF0F28179BA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9" b="37451"/>
          <a:stretch/>
        </p:blipFill>
        <p:spPr>
          <a:xfrm>
            <a:off x="9599468" y="6353862"/>
            <a:ext cx="2683054" cy="50413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1107464-0CB3-962D-D7BB-D4CB58F12486}"/>
              </a:ext>
            </a:extLst>
          </p:cNvPr>
          <p:cNvSpPr/>
          <p:nvPr/>
        </p:nvSpPr>
        <p:spPr>
          <a:xfrm>
            <a:off x="8709" y="6481"/>
            <a:ext cx="12192000" cy="506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8A3B08-823E-A842-4B9B-8D940D9A2C8B}"/>
              </a:ext>
            </a:extLst>
          </p:cNvPr>
          <p:cNvCxnSpPr>
            <a:cxnSpLocks/>
          </p:cNvCxnSpPr>
          <p:nvPr/>
        </p:nvCxnSpPr>
        <p:spPr>
          <a:xfrm>
            <a:off x="6315414" y="120826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AEE91D9-7533-050F-7065-2495706CC1B7}"/>
              </a:ext>
            </a:extLst>
          </p:cNvPr>
          <p:cNvCxnSpPr>
            <a:cxnSpLocks/>
          </p:cNvCxnSpPr>
          <p:nvPr/>
        </p:nvCxnSpPr>
        <p:spPr>
          <a:xfrm>
            <a:off x="8358337" y="120826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255A45B-A260-4ACB-173E-30FC61034D93}"/>
              </a:ext>
            </a:extLst>
          </p:cNvPr>
          <p:cNvSpPr txBox="1"/>
          <p:nvPr/>
        </p:nvSpPr>
        <p:spPr>
          <a:xfrm>
            <a:off x="1138713" y="53611"/>
            <a:ext cx="337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D50A2"/>
                </a:solidFill>
                <a:latin typeface="+mn-ea"/>
                <a:cs typeface="+mn-ea"/>
                <a:sym typeface="+mn-lt"/>
              </a:rPr>
              <a:t>研究目标及内容</a:t>
            </a:r>
          </a:p>
        </p:txBody>
      </p:sp>
      <p:sp>
        <p:nvSpPr>
          <p:cNvPr id="30" name="list-symbol_1068">
            <a:extLst>
              <a:ext uri="{FF2B5EF4-FFF2-40B4-BE49-F238E27FC236}">
                <a16:creationId xmlns:a16="http://schemas.microsoft.com/office/drawing/2014/main" id="{139F21E9-1D96-3395-B3AF-C8D800F2D322}"/>
              </a:ext>
            </a:extLst>
          </p:cNvPr>
          <p:cNvSpPr>
            <a:spLocks noChangeAspect="1"/>
          </p:cNvSpPr>
          <p:nvPr/>
        </p:nvSpPr>
        <p:spPr bwMode="auto">
          <a:xfrm>
            <a:off x="596884" y="120826"/>
            <a:ext cx="314890" cy="265341"/>
          </a:xfrm>
          <a:custGeom>
            <a:avLst/>
            <a:gdLst>
              <a:gd name="connsiteX0" fmla="*/ 209665 w 580028"/>
              <a:gd name="connsiteY0" fmla="*/ 366914 h 488759"/>
              <a:gd name="connsiteX1" fmla="*/ 580028 w 580028"/>
              <a:gd name="connsiteY1" fmla="*/ 366914 h 488759"/>
              <a:gd name="connsiteX2" fmla="*/ 580028 w 580028"/>
              <a:gd name="connsiteY2" fmla="*/ 488759 h 488759"/>
              <a:gd name="connsiteX3" fmla="*/ 209665 w 580028"/>
              <a:gd name="connsiteY3" fmla="*/ 488759 h 488759"/>
              <a:gd name="connsiteX4" fmla="*/ 0 w 580028"/>
              <a:gd name="connsiteY4" fmla="*/ 366914 h 488759"/>
              <a:gd name="connsiteX5" fmla="*/ 147823 w 580028"/>
              <a:gd name="connsiteY5" fmla="*/ 366914 h 488759"/>
              <a:gd name="connsiteX6" fmla="*/ 147823 w 580028"/>
              <a:gd name="connsiteY6" fmla="*/ 488759 h 488759"/>
              <a:gd name="connsiteX7" fmla="*/ 0 w 580028"/>
              <a:gd name="connsiteY7" fmla="*/ 488759 h 488759"/>
              <a:gd name="connsiteX8" fmla="*/ 209665 w 580028"/>
              <a:gd name="connsiteY8" fmla="*/ 183457 h 488759"/>
              <a:gd name="connsiteX9" fmla="*/ 580028 w 580028"/>
              <a:gd name="connsiteY9" fmla="*/ 183457 h 488759"/>
              <a:gd name="connsiteX10" fmla="*/ 580028 w 580028"/>
              <a:gd name="connsiteY10" fmla="*/ 305302 h 488759"/>
              <a:gd name="connsiteX11" fmla="*/ 209665 w 580028"/>
              <a:gd name="connsiteY11" fmla="*/ 305302 h 488759"/>
              <a:gd name="connsiteX12" fmla="*/ 0 w 580028"/>
              <a:gd name="connsiteY12" fmla="*/ 183457 h 488759"/>
              <a:gd name="connsiteX13" fmla="*/ 147823 w 580028"/>
              <a:gd name="connsiteY13" fmla="*/ 183457 h 488759"/>
              <a:gd name="connsiteX14" fmla="*/ 147823 w 580028"/>
              <a:gd name="connsiteY14" fmla="*/ 305302 h 488759"/>
              <a:gd name="connsiteX15" fmla="*/ 0 w 580028"/>
              <a:gd name="connsiteY15" fmla="*/ 305302 h 488759"/>
              <a:gd name="connsiteX16" fmla="*/ 209665 w 580028"/>
              <a:gd name="connsiteY16" fmla="*/ 0 h 488759"/>
              <a:gd name="connsiteX17" fmla="*/ 580028 w 580028"/>
              <a:gd name="connsiteY17" fmla="*/ 0 h 488759"/>
              <a:gd name="connsiteX18" fmla="*/ 580028 w 580028"/>
              <a:gd name="connsiteY18" fmla="*/ 121845 h 488759"/>
              <a:gd name="connsiteX19" fmla="*/ 209665 w 580028"/>
              <a:gd name="connsiteY19" fmla="*/ 121845 h 488759"/>
              <a:gd name="connsiteX20" fmla="*/ 0 w 580028"/>
              <a:gd name="connsiteY20" fmla="*/ 0 h 488759"/>
              <a:gd name="connsiteX21" fmla="*/ 147823 w 580028"/>
              <a:gd name="connsiteY21" fmla="*/ 0 h 488759"/>
              <a:gd name="connsiteX22" fmla="*/ 147823 w 580028"/>
              <a:gd name="connsiteY22" fmla="*/ 121845 h 488759"/>
              <a:gd name="connsiteX23" fmla="*/ 0 w 580028"/>
              <a:gd name="connsiteY23" fmla="*/ 121845 h 4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028" h="488759">
                <a:moveTo>
                  <a:pt x="209665" y="366914"/>
                </a:moveTo>
                <a:lnTo>
                  <a:pt x="580028" y="366914"/>
                </a:lnTo>
                <a:lnTo>
                  <a:pt x="580028" y="488759"/>
                </a:lnTo>
                <a:lnTo>
                  <a:pt x="209665" y="488759"/>
                </a:lnTo>
                <a:close/>
                <a:moveTo>
                  <a:pt x="0" y="366914"/>
                </a:moveTo>
                <a:lnTo>
                  <a:pt x="147823" y="366914"/>
                </a:lnTo>
                <a:lnTo>
                  <a:pt x="147823" y="488759"/>
                </a:lnTo>
                <a:lnTo>
                  <a:pt x="0" y="488759"/>
                </a:lnTo>
                <a:close/>
                <a:moveTo>
                  <a:pt x="209665" y="183457"/>
                </a:moveTo>
                <a:lnTo>
                  <a:pt x="580028" y="183457"/>
                </a:lnTo>
                <a:lnTo>
                  <a:pt x="580028" y="305302"/>
                </a:lnTo>
                <a:lnTo>
                  <a:pt x="209665" y="305302"/>
                </a:lnTo>
                <a:close/>
                <a:moveTo>
                  <a:pt x="0" y="183457"/>
                </a:moveTo>
                <a:lnTo>
                  <a:pt x="147823" y="183457"/>
                </a:lnTo>
                <a:lnTo>
                  <a:pt x="147823" y="305302"/>
                </a:lnTo>
                <a:lnTo>
                  <a:pt x="0" y="305302"/>
                </a:lnTo>
                <a:close/>
                <a:moveTo>
                  <a:pt x="209665" y="0"/>
                </a:moveTo>
                <a:lnTo>
                  <a:pt x="580028" y="0"/>
                </a:lnTo>
                <a:lnTo>
                  <a:pt x="580028" y="121845"/>
                </a:lnTo>
                <a:lnTo>
                  <a:pt x="209665" y="121845"/>
                </a:lnTo>
                <a:close/>
                <a:moveTo>
                  <a:pt x="0" y="0"/>
                </a:moveTo>
                <a:lnTo>
                  <a:pt x="147823" y="0"/>
                </a:lnTo>
                <a:lnTo>
                  <a:pt x="147823" y="121845"/>
                </a:lnTo>
                <a:lnTo>
                  <a:pt x="0" y="121845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txBody>
          <a:bodyPr/>
          <a:lstStyle/>
          <a:p>
            <a:endParaRPr lang="zh-CN" altLang="en-US">
              <a:latin typeface="+mn-ea"/>
              <a:cs typeface="+mn-ea"/>
              <a:sym typeface="+mn-lt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98DE3E-D08F-3CA2-5C95-4B3663D68377}"/>
              </a:ext>
            </a:extLst>
          </p:cNvPr>
          <p:cNvCxnSpPr>
            <a:cxnSpLocks/>
          </p:cNvCxnSpPr>
          <p:nvPr/>
        </p:nvCxnSpPr>
        <p:spPr>
          <a:xfrm>
            <a:off x="10169707" y="120826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5039C7-EC19-061F-6B91-EDFE3AB83161}"/>
              </a:ext>
            </a:extLst>
          </p:cNvPr>
          <p:cNvCxnSpPr>
            <a:cxnSpLocks/>
          </p:cNvCxnSpPr>
          <p:nvPr/>
        </p:nvCxnSpPr>
        <p:spPr>
          <a:xfrm>
            <a:off x="0" y="847970"/>
            <a:ext cx="12192000" cy="0"/>
          </a:xfrm>
          <a:prstGeom prst="line">
            <a:avLst/>
          </a:prstGeom>
          <a:ln w="19050">
            <a:solidFill>
              <a:srgbClr val="008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>
            <a:extLst>
              <a:ext uri="{FF2B5EF4-FFF2-40B4-BE49-F238E27FC236}">
                <a16:creationId xmlns:a16="http://schemas.microsoft.com/office/drawing/2014/main" id="{07B7A3AB-66EC-95A7-8CE0-85F45152A40F}"/>
              </a:ext>
            </a:extLst>
          </p:cNvPr>
          <p:cNvSpPr/>
          <p:nvPr/>
        </p:nvSpPr>
        <p:spPr>
          <a:xfrm>
            <a:off x="388842" y="627820"/>
            <a:ext cx="2378212" cy="432048"/>
          </a:xfrm>
          <a:prstGeom prst="roundRect">
            <a:avLst/>
          </a:prstGeom>
          <a:solidFill>
            <a:srgbClr val="134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rgbClr val="FFFFFF"/>
                </a:solidFill>
                <a:latin typeface="微软雅黑"/>
                <a:ea typeface="微软雅黑"/>
              </a:rPr>
              <a:t>具体的应用场景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C91E69A-EF9F-4640-ABDB-F4306B079932}"/>
              </a:ext>
            </a:extLst>
          </p:cNvPr>
          <p:cNvSpPr/>
          <p:nvPr/>
        </p:nvSpPr>
        <p:spPr>
          <a:xfrm>
            <a:off x="1138713" y="3281611"/>
            <a:ext cx="9543465" cy="2865134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6C0F94-1B6E-4EB1-90C4-EF227CAB370E}"/>
              </a:ext>
            </a:extLst>
          </p:cNvPr>
          <p:cNvSpPr txBox="1"/>
          <p:nvPr/>
        </p:nvSpPr>
        <p:spPr>
          <a:xfrm>
            <a:off x="1049080" y="1275284"/>
            <a:ext cx="176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SkyBorg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E265B0-A181-4ABB-97DD-3D51AB6ADCE4}"/>
              </a:ext>
            </a:extLst>
          </p:cNvPr>
          <p:cNvSpPr txBox="1"/>
          <p:nvPr/>
        </p:nvSpPr>
        <p:spPr>
          <a:xfrm>
            <a:off x="1299920" y="1641410"/>
            <a:ext cx="9474287" cy="143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0" i="0" dirty="0" err="1">
                <a:solidFill>
                  <a:srgbClr val="374151"/>
                </a:solidFill>
                <a:effectLst/>
                <a:latin typeface="Söhne"/>
              </a:rPr>
              <a:t>SkyBorg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系统主要针对空战目标之间的协同、对抗等进行飞行仿真。主要利用人工智能算法分析当前的空战形势，指导智能体做出当前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全局最优的机动决策，以获得更好的协同、对抗效果。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36304205-7B34-4563-BACA-30B8786C0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6" b="9256"/>
          <a:stretch/>
        </p:blipFill>
        <p:spPr bwMode="auto">
          <a:xfrm>
            <a:off x="1754555" y="3504348"/>
            <a:ext cx="3744417" cy="24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1D26C73-4C23-408D-B986-237A4350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72" y="3504348"/>
            <a:ext cx="4680520" cy="24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7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21" name="图片 47120">
            <a:extLst>
              <a:ext uri="{FF2B5EF4-FFF2-40B4-BE49-F238E27FC236}">
                <a16:creationId xmlns:a16="http://schemas.microsoft.com/office/drawing/2014/main" id="{B5699723-A0EB-3732-3B56-FF0F28179BA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9" b="37451"/>
          <a:stretch/>
        </p:blipFill>
        <p:spPr>
          <a:xfrm>
            <a:off x="9599468" y="6353862"/>
            <a:ext cx="2683054" cy="50413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1107464-0CB3-962D-D7BB-D4CB58F12486}"/>
              </a:ext>
            </a:extLst>
          </p:cNvPr>
          <p:cNvSpPr/>
          <p:nvPr/>
        </p:nvSpPr>
        <p:spPr>
          <a:xfrm>
            <a:off x="8709" y="6481"/>
            <a:ext cx="12192000" cy="506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8A3B08-823E-A842-4B9B-8D940D9A2C8B}"/>
              </a:ext>
            </a:extLst>
          </p:cNvPr>
          <p:cNvCxnSpPr>
            <a:cxnSpLocks/>
          </p:cNvCxnSpPr>
          <p:nvPr/>
        </p:nvCxnSpPr>
        <p:spPr>
          <a:xfrm>
            <a:off x="6315414" y="120826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AEE91D9-7533-050F-7065-2495706CC1B7}"/>
              </a:ext>
            </a:extLst>
          </p:cNvPr>
          <p:cNvCxnSpPr>
            <a:cxnSpLocks/>
          </p:cNvCxnSpPr>
          <p:nvPr/>
        </p:nvCxnSpPr>
        <p:spPr>
          <a:xfrm>
            <a:off x="8358337" y="120826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255A45B-A260-4ACB-173E-30FC61034D93}"/>
              </a:ext>
            </a:extLst>
          </p:cNvPr>
          <p:cNvSpPr txBox="1"/>
          <p:nvPr/>
        </p:nvSpPr>
        <p:spPr>
          <a:xfrm>
            <a:off x="1138713" y="53611"/>
            <a:ext cx="337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D50A2"/>
                </a:solidFill>
                <a:latin typeface="+mn-ea"/>
                <a:cs typeface="+mn-ea"/>
                <a:sym typeface="+mn-lt"/>
              </a:rPr>
              <a:t>常用的算法</a:t>
            </a:r>
          </a:p>
        </p:txBody>
      </p:sp>
      <p:sp>
        <p:nvSpPr>
          <p:cNvPr id="30" name="list-symbol_1068">
            <a:extLst>
              <a:ext uri="{FF2B5EF4-FFF2-40B4-BE49-F238E27FC236}">
                <a16:creationId xmlns:a16="http://schemas.microsoft.com/office/drawing/2014/main" id="{139F21E9-1D96-3395-B3AF-C8D800F2D322}"/>
              </a:ext>
            </a:extLst>
          </p:cNvPr>
          <p:cNvSpPr>
            <a:spLocks noChangeAspect="1"/>
          </p:cNvSpPr>
          <p:nvPr/>
        </p:nvSpPr>
        <p:spPr bwMode="auto">
          <a:xfrm>
            <a:off x="596884" y="120826"/>
            <a:ext cx="314890" cy="265341"/>
          </a:xfrm>
          <a:custGeom>
            <a:avLst/>
            <a:gdLst>
              <a:gd name="connsiteX0" fmla="*/ 209665 w 580028"/>
              <a:gd name="connsiteY0" fmla="*/ 366914 h 488759"/>
              <a:gd name="connsiteX1" fmla="*/ 580028 w 580028"/>
              <a:gd name="connsiteY1" fmla="*/ 366914 h 488759"/>
              <a:gd name="connsiteX2" fmla="*/ 580028 w 580028"/>
              <a:gd name="connsiteY2" fmla="*/ 488759 h 488759"/>
              <a:gd name="connsiteX3" fmla="*/ 209665 w 580028"/>
              <a:gd name="connsiteY3" fmla="*/ 488759 h 488759"/>
              <a:gd name="connsiteX4" fmla="*/ 0 w 580028"/>
              <a:gd name="connsiteY4" fmla="*/ 366914 h 488759"/>
              <a:gd name="connsiteX5" fmla="*/ 147823 w 580028"/>
              <a:gd name="connsiteY5" fmla="*/ 366914 h 488759"/>
              <a:gd name="connsiteX6" fmla="*/ 147823 w 580028"/>
              <a:gd name="connsiteY6" fmla="*/ 488759 h 488759"/>
              <a:gd name="connsiteX7" fmla="*/ 0 w 580028"/>
              <a:gd name="connsiteY7" fmla="*/ 488759 h 488759"/>
              <a:gd name="connsiteX8" fmla="*/ 209665 w 580028"/>
              <a:gd name="connsiteY8" fmla="*/ 183457 h 488759"/>
              <a:gd name="connsiteX9" fmla="*/ 580028 w 580028"/>
              <a:gd name="connsiteY9" fmla="*/ 183457 h 488759"/>
              <a:gd name="connsiteX10" fmla="*/ 580028 w 580028"/>
              <a:gd name="connsiteY10" fmla="*/ 305302 h 488759"/>
              <a:gd name="connsiteX11" fmla="*/ 209665 w 580028"/>
              <a:gd name="connsiteY11" fmla="*/ 305302 h 488759"/>
              <a:gd name="connsiteX12" fmla="*/ 0 w 580028"/>
              <a:gd name="connsiteY12" fmla="*/ 183457 h 488759"/>
              <a:gd name="connsiteX13" fmla="*/ 147823 w 580028"/>
              <a:gd name="connsiteY13" fmla="*/ 183457 h 488759"/>
              <a:gd name="connsiteX14" fmla="*/ 147823 w 580028"/>
              <a:gd name="connsiteY14" fmla="*/ 305302 h 488759"/>
              <a:gd name="connsiteX15" fmla="*/ 0 w 580028"/>
              <a:gd name="connsiteY15" fmla="*/ 305302 h 488759"/>
              <a:gd name="connsiteX16" fmla="*/ 209665 w 580028"/>
              <a:gd name="connsiteY16" fmla="*/ 0 h 488759"/>
              <a:gd name="connsiteX17" fmla="*/ 580028 w 580028"/>
              <a:gd name="connsiteY17" fmla="*/ 0 h 488759"/>
              <a:gd name="connsiteX18" fmla="*/ 580028 w 580028"/>
              <a:gd name="connsiteY18" fmla="*/ 121845 h 488759"/>
              <a:gd name="connsiteX19" fmla="*/ 209665 w 580028"/>
              <a:gd name="connsiteY19" fmla="*/ 121845 h 488759"/>
              <a:gd name="connsiteX20" fmla="*/ 0 w 580028"/>
              <a:gd name="connsiteY20" fmla="*/ 0 h 488759"/>
              <a:gd name="connsiteX21" fmla="*/ 147823 w 580028"/>
              <a:gd name="connsiteY21" fmla="*/ 0 h 488759"/>
              <a:gd name="connsiteX22" fmla="*/ 147823 w 580028"/>
              <a:gd name="connsiteY22" fmla="*/ 121845 h 488759"/>
              <a:gd name="connsiteX23" fmla="*/ 0 w 580028"/>
              <a:gd name="connsiteY23" fmla="*/ 121845 h 4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028" h="488759">
                <a:moveTo>
                  <a:pt x="209665" y="366914"/>
                </a:moveTo>
                <a:lnTo>
                  <a:pt x="580028" y="366914"/>
                </a:lnTo>
                <a:lnTo>
                  <a:pt x="580028" y="488759"/>
                </a:lnTo>
                <a:lnTo>
                  <a:pt x="209665" y="488759"/>
                </a:lnTo>
                <a:close/>
                <a:moveTo>
                  <a:pt x="0" y="366914"/>
                </a:moveTo>
                <a:lnTo>
                  <a:pt x="147823" y="366914"/>
                </a:lnTo>
                <a:lnTo>
                  <a:pt x="147823" y="488759"/>
                </a:lnTo>
                <a:lnTo>
                  <a:pt x="0" y="488759"/>
                </a:lnTo>
                <a:close/>
                <a:moveTo>
                  <a:pt x="209665" y="183457"/>
                </a:moveTo>
                <a:lnTo>
                  <a:pt x="580028" y="183457"/>
                </a:lnTo>
                <a:lnTo>
                  <a:pt x="580028" y="305302"/>
                </a:lnTo>
                <a:lnTo>
                  <a:pt x="209665" y="305302"/>
                </a:lnTo>
                <a:close/>
                <a:moveTo>
                  <a:pt x="0" y="183457"/>
                </a:moveTo>
                <a:lnTo>
                  <a:pt x="147823" y="183457"/>
                </a:lnTo>
                <a:lnTo>
                  <a:pt x="147823" y="305302"/>
                </a:lnTo>
                <a:lnTo>
                  <a:pt x="0" y="305302"/>
                </a:lnTo>
                <a:close/>
                <a:moveTo>
                  <a:pt x="209665" y="0"/>
                </a:moveTo>
                <a:lnTo>
                  <a:pt x="580028" y="0"/>
                </a:lnTo>
                <a:lnTo>
                  <a:pt x="580028" y="121845"/>
                </a:lnTo>
                <a:lnTo>
                  <a:pt x="209665" y="121845"/>
                </a:lnTo>
                <a:close/>
                <a:moveTo>
                  <a:pt x="0" y="0"/>
                </a:moveTo>
                <a:lnTo>
                  <a:pt x="147823" y="0"/>
                </a:lnTo>
                <a:lnTo>
                  <a:pt x="147823" y="121845"/>
                </a:lnTo>
                <a:lnTo>
                  <a:pt x="0" y="121845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txBody>
          <a:bodyPr/>
          <a:lstStyle/>
          <a:p>
            <a:endParaRPr lang="zh-CN" altLang="en-US">
              <a:latin typeface="+mn-ea"/>
              <a:cs typeface="+mn-ea"/>
              <a:sym typeface="+mn-lt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98DE3E-D08F-3CA2-5C95-4B3663D68377}"/>
              </a:ext>
            </a:extLst>
          </p:cNvPr>
          <p:cNvCxnSpPr>
            <a:cxnSpLocks/>
          </p:cNvCxnSpPr>
          <p:nvPr/>
        </p:nvCxnSpPr>
        <p:spPr>
          <a:xfrm>
            <a:off x="10169707" y="120826"/>
            <a:ext cx="0" cy="267735"/>
          </a:xfrm>
          <a:prstGeom prst="line">
            <a:avLst/>
          </a:prstGeom>
          <a:ln w="19050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5039C7-EC19-061F-6B91-EDFE3AB83161}"/>
              </a:ext>
            </a:extLst>
          </p:cNvPr>
          <p:cNvCxnSpPr>
            <a:cxnSpLocks/>
          </p:cNvCxnSpPr>
          <p:nvPr/>
        </p:nvCxnSpPr>
        <p:spPr>
          <a:xfrm>
            <a:off x="0" y="847970"/>
            <a:ext cx="12192000" cy="0"/>
          </a:xfrm>
          <a:prstGeom prst="line">
            <a:avLst/>
          </a:prstGeom>
          <a:ln w="19050">
            <a:solidFill>
              <a:srgbClr val="008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0" descr="校徽矢量图">
            <a:extLst>
              <a:ext uri="{FF2B5EF4-FFF2-40B4-BE49-F238E27FC236}">
                <a16:creationId xmlns:a16="http://schemas.microsoft.com/office/drawing/2014/main" id="{6B499898-C26B-4E1B-B0AD-8E270BBA6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61" y="109876"/>
            <a:ext cx="1482442" cy="148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27778AA-52F1-416B-BA1F-A6074AD659D4}"/>
              </a:ext>
            </a:extLst>
          </p:cNvPr>
          <p:cNvSpPr/>
          <p:nvPr/>
        </p:nvSpPr>
        <p:spPr>
          <a:xfrm>
            <a:off x="1804416" y="2682055"/>
            <a:ext cx="89418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敬请各位老师批评指正！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08760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绿色标准">
      <a:dk1>
        <a:srgbClr val="000000"/>
      </a:dk1>
      <a:lt1>
        <a:srgbClr val="FFFFFF"/>
      </a:lt1>
      <a:dk2>
        <a:srgbClr val="606060"/>
      </a:dk2>
      <a:lt2>
        <a:srgbClr val="F0F0F0"/>
      </a:lt2>
      <a:accent1>
        <a:srgbClr val="025B25"/>
      </a:accent1>
      <a:accent2>
        <a:srgbClr val="85C226"/>
      </a:accent2>
      <a:accent3>
        <a:srgbClr val="000000"/>
      </a:accent3>
      <a:accent4>
        <a:srgbClr val="919191"/>
      </a:accent4>
      <a:accent5>
        <a:srgbClr val="E8781A"/>
      </a:accent5>
      <a:accent6>
        <a:srgbClr val="FCDB00"/>
      </a:accent6>
      <a:hlink>
        <a:srgbClr val="4472C4"/>
      </a:hlink>
      <a:folHlink>
        <a:srgbClr val="BFBFBF"/>
      </a:folHlink>
    </a:clrScheme>
    <a:fontScheme name="pwnr5s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400" dirty="0" smtClean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3600" dirty="0" smtClean="0">
            <a:solidFill>
              <a:schemeClr val="accent1"/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9720</TotalTime>
  <Words>353</Words>
  <Application>Microsoft Office PowerPoint</Application>
  <PresentationFormat>宽屏</PresentationFormat>
  <Paragraphs>41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Söhne</vt:lpstr>
      <vt:lpstr>等线</vt:lpstr>
      <vt:lpstr>华文行楷</vt:lpstr>
      <vt:lpstr>宋体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符洪洋的答辩</dc:title>
  <dc:creator>符 洪洋</dc:creator>
  <cp:keywords/>
  <cp:lastModifiedBy>yhl</cp:lastModifiedBy>
  <cp:revision>599</cp:revision>
  <dcterms:created xsi:type="dcterms:W3CDTF">2019-05-15T00:03:00Z</dcterms:created>
  <dcterms:modified xsi:type="dcterms:W3CDTF">2023-12-02T04:35:41Z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