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5">
  <p:sldMasterIdLst>
    <p:sldMasterId id="2147483648" r:id="rId1"/>
  </p:sldMasterIdLst>
  <p:notesMasterIdLst>
    <p:notesMasterId r:id="rId44"/>
  </p:notesMasterIdLst>
  <p:sldIdLst>
    <p:sldId id="256" r:id="rId2"/>
    <p:sldId id="259" r:id="rId3"/>
    <p:sldId id="257" r:id="rId4"/>
    <p:sldId id="261" r:id="rId5"/>
    <p:sldId id="264" r:id="rId6"/>
    <p:sldId id="265" r:id="rId7"/>
    <p:sldId id="267" r:id="rId8"/>
    <p:sldId id="266" r:id="rId9"/>
    <p:sldId id="268" r:id="rId10"/>
    <p:sldId id="271" r:id="rId11"/>
    <p:sldId id="276" r:id="rId12"/>
    <p:sldId id="279" r:id="rId13"/>
    <p:sldId id="280" r:id="rId14"/>
    <p:sldId id="282" r:id="rId15"/>
    <p:sldId id="283" r:id="rId16"/>
    <p:sldId id="284" r:id="rId17"/>
    <p:sldId id="285" r:id="rId18"/>
    <p:sldId id="287" r:id="rId19"/>
    <p:sldId id="288" r:id="rId20"/>
    <p:sldId id="289" r:id="rId21"/>
    <p:sldId id="290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5" r:id="rId32"/>
    <p:sldId id="306" r:id="rId33"/>
    <p:sldId id="307" r:id="rId34"/>
    <p:sldId id="308" r:id="rId35"/>
    <p:sldId id="310" r:id="rId36"/>
    <p:sldId id="311" r:id="rId37"/>
    <p:sldId id="312" r:id="rId38"/>
    <p:sldId id="313" r:id="rId39"/>
    <p:sldId id="315" r:id="rId40"/>
    <p:sldId id="316" r:id="rId41"/>
    <p:sldId id="318" r:id="rId42"/>
    <p:sldId id="319" r:id="rId4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2CD44"/>
    <a:srgbClr val="D3A90F"/>
    <a:srgbClr val="003F4C"/>
    <a:srgbClr val="1D3A00"/>
    <a:srgbClr val="5EEC3C"/>
    <a:srgbClr val="990099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54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56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1350110"/>
            <a:ext cx="8246070" cy="1374345"/>
          </a:xfrm>
        </p:spPr>
        <p:txBody>
          <a:bodyPr>
            <a:normAutofit/>
          </a:bodyPr>
          <a:lstStyle/>
          <a:p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章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b="1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人工智能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产生与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发展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1.1 引言-激动人心的AI-2016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1.1.5 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中国新一代人工智能发展规划出台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800" b="1" dirty="0" smtClean="0"/>
          </a:p>
          <a:p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国务院于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2017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日印发了《新一代人工智能发展规划》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明确了我国新一代人工智能发展的战略目标：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到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2020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年，人工智能总体技术和应用与世界先进水平同步，人工智能产业成为新的重要经济增长点，人工智能技术应用成为改善民生的新途径；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到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2025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年，人工智能基础理论实现重大突破，部分技术与应用达到世界领先水平，人工智能成为我国产业升级和经济转型的主要动力，智能社会建设取得积极进展；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到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2030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年，人工智能理论、技术与应用总体达到世界领先水平，成为世界主要人工智能创新中心。</a:t>
            </a:r>
          </a:p>
          <a:p>
            <a:endParaRPr lang="zh-CN" altLang="zh-CN" sz="1800" dirty="0" smtClean="0"/>
          </a:p>
          <a:p>
            <a:endParaRPr lang="zh-CN" altLang="zh-CN" sz="1800" dirty="0" smtClean="0"/>
          </a:p>
          <a:p>
            <a:endParaRPr lang="zh-CN" altLang="zh-CN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1.2 </a:t>
            </a:r>
            <a:r>
              <a:rPr lang="en-US" altLang="zh-CN" sz="3200" b="1" dirty="0" err="1" smtClean="0">
                <a:latin typeface="黑体" pitchFamily="49" charset="-122"/>
                <a:ea typeface="黑体" pitchFamily="49" charset="-122"/>
              </a:rPr>
              <a:t>人工智能的产生与发展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670" y="1502815"/>
            <a:ext cx="366492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1.2.1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人工智能的孕育与诞生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1956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年夏天，达特茅斯研讨会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正式提出了“人工智能（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Artificial Intelligence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AI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）”的概念，标志着人工智能正式诞生并且成为一个独立领域。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2006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AI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创始人五十年后达特茅斯学院重聚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左起：摩尔，麦卡锡，明斯基，赛弗里奇，所罗门诺夫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)</a:t>
            </a:r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1600" dirty="0" smtClean="0"/>
          </a:p>
        </p:txBody>
      </p:sp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6590" y="1502815"/>
            <a:ext cx="4607541" cy="3392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1.2 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人工智能的产生与发展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1.2.2 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人工智能的六十年历程</a:t>
            </a:r>
            <a:endParaRPr lang="zh-CN" altLang="zh-CN" sz="1800" b="1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 smtClean="0"/>
          </a:p>
          <a:p>
            <a:endParaRPr lang="zh-CN" altLang="zh-CN" sz="1600" dirty="0" smtClean="0"/>
          </a:p>
          <a:p>
            <a:pPr>
              <a:buNone/>
            </a:pP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AI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的产生与发展历程</a:t>
            </a:r>
            <a:endParaRPr lang="zh-CN" altLang="zh-CN" sz="24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9540" y="1808224"/>
            <a:ext cx="5365750" cy="308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1.2 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人工智能的产生与发展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人工智能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大事记：</a:t>
            </a:r>
          </a:p>
          <a:p>
            <a:pPr lvl="0"/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 smtClean="0"/>
          </a:p>
          <a:p>
            <a:endParaRPr lang="zh-CN" altLang="zh-CN" sz="1600" dirty="0" smtClean="0"/>
          </a:p>
          <a:p>
            <a:pPr>
              <a:buNone/>
            </a:pP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0360" y="1502815"/>
            <a:ext cx="503926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ü"/>
            </a:pP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1942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年美国科幻巨匠阿西莫夫提出“机器人三定律”。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lvl="0">
              <a:buFont typeface="Wingdings" pitchFamily="2" charset="2"/>
              <a:buChar char="ü"/>
            </a:pPr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pPr lvl="0">
              <a:buFont typeface="Wingdings" pitchFamily="2" charset="2"/>
              <a:buChar char="ü"/>
            </a:pP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1956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年人工智能的诞生。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lvl="0">
              <a:buFont typeface="Wingdings" pitchFamily="2" charset="2"/>
              <a:buChar char="ü"/>
            </a:pPr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pPr lvl="0">
              <a:buFont typeface="Wingdings" pitchFamily="2" charset="2"/>
              <a:buChar char="ü"/>
            </a:pP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1965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年兴起研究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“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有感觉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”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的机器人。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lvl="0">
              <a:buFont typeface="Wingdings" pitchFamily="2" charset="2"/>
              <a:buChar char="ü"/>
            </a:pPr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pPr lvl="0">
              <a:buFont typeface="Wingdings" pitchFamily="2" charset="2"/>
              <a:buChar char="ü"/>
            </a:pP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1968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年世界第一台智能机器人诞生。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lvl="0">
              <a:buFont typeface="Wingdings" pitchFamily="2" charset="2"/>
              <a:buChar char="ü"/>
            </a:pPr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pPr lvl="0">
              <a:buFont typeface="Wingdings" pitchFamily="2" charset="2"/>
              <a:buChar char="ü"/>
            </a:pP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2002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年家用机器人诞生。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lvl="0">
              <a:buFont typeface="Wingdings" pitchFamily="2" charset="2"/>
              <a:buChar char="ü"/>
            </a:pPr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pPr lvl="0">
              <a:buFont typeface="Wingdings" pitchFamily="2" charset="2"/>
              <a:buChar char="ü"/>
            </a:pP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2014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年机器人首次通过图灵测试。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lvl="0">
              <a:buFont typeface="Wingdings" pitchFamily="2" charset="2"/>
              <a:buChar char="ü"/>
            </a:pPr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pPr lvl="0">
              <a:buFont typeface="Wingdings" pitchFamily="2" charset="2"/>
              <a:buChar char="ü"/>
            </a:pP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2016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AlphaGo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打败人类。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2928926" y="1643056"/>
            <a:ext cx="500066" cy="29289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1.3 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认识人工智能的赋能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 smtClean="0"/>
          </a:p>
          <a:p>
            <a:endParaRPr lang="zh-CN" altLang="zh-CN" sz="16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 descr="C:\Users\Joshua\Desktop\QQ截图20180427075614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5770" y="1333999"/>
            <a:ext cx="4732556" cy="380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43555" y="1350109"/>
            <a:ext cx="335951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1.3.1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人工智能赋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能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实现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人工智能赋能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主要研究领域与实现技术</a:t>
            </a:r>
            <a:endParaRPr lang="zh-CN" altLang="zh-CN" b="1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1.3 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认识人工智能的赋能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1.3.2 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记忆能力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知识表示与知识图谱</a:t>
            </a:r>
            <a:endParaRPr lang="zh-CN" altLang="zh-CN" sz="1800" b="1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知识表示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= 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结构模型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处理机制。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知识表示方法：逻辑表示法、产生式表示法、框架表示、面向对象的表示方法、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…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知识库是基于知识的系统（或专家系统）具有智能性。知识库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技术包括知识的组织、管理、维护、优化等技术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知识库有两种含义：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一种是指专家系统设计所应用的规则集合，不存在共享问题；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另一种是指具有特定领域、可共享的知识库。如：自动驾驶服务。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1.3 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认识人工智能的赋能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1.3.3 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推理能力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自动推理与专家系统</a:t>
            </a:r>
            <a:endParaRPr lang="zh-CN" altLang="zh-CN" sz="1800" b="1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人工智能在获取了一定人类知识的基础上，还必须模仿人的推理能力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得到新知识，或者直接利用旧知识解决问题。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专家系统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 = 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知识库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 + 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推理机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一个专家系统应该具备以下三个要素：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具备某个应用领域的专家级知识；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能模拟专家的思维；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能达到专家级的解题水平。</a:t>
            </a:r>
          </a:p>
          <a:p>
            <a:pPr lvl="1">
              <a:buNone/>
            </a:pP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1.3 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认识人工智能的赋能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专家系统与传统的计算机程序的主要区别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 descr="C:\Users\Joshua\Desktop\QQ截图2018062213494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0605" y="1808225"/>
            <a:ext cx="5953125" cy="2771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1.3 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认识人工智能的赋能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1.3.4 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规划能力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智能规划</a:t>
            </a:r>
            <a:endParaRPr lang="zh-CN" altLang="zh-CN" sz="1800" b="1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智能规划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(Intelligent Planning)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是人工智能模仿人的规划能力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应用场景包括：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航空航天自主控制、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机器人动作规划、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生产调度、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物流调度、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导航路径优化、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网络安全、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军事对抗等。</a:t>
            </a:r>
          </a:p>
          <a:p>
            <a:endParaRPr lang="zh-CN" altLang="zh-CN" sz="18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8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1.3 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认识人工智能的赋能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65053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sz="2600" dirty="0" smtClean="0">
                <a:latin typeface="黑体" pitchFamily="49" charset="-122"/>
                <a:ea typeface="黑体" pitchFamily="49" charset="-122"/>
              </a:rPr>
              <a:t>1.3.5 </a:t>
            </a:r>
            <a:r>
              <a:rPr lang="zh-CN" altLang="zh-CN" sz="2600" dirty="0" smtClean="0">
                <a:latin typeface="黑体" pitchFamily="49" charset="-122"/>
                <a:ea typeface="黑体" pitchFamily="49" charset="-122"/>
              </a:rPr>
              <a:t>感知能力</a:t>
            </a:r>
            <a:r>
              <a:rPr lang="en-US" altLang="zh-CN" sz="2600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zh-CN" sz="2600" dirty="0" smtClean="0">
                <a:latin typeface="黑体" pitchFamily="49" charset="-122"/>
                <a:ea typeface="黑体" pitchFamily="49" charset="-122"/>
              </a:rPr>
              <a:t>图像与视觉</a:t>
            </a:r>
            <a:endParaRPr lang="zh-CN" altLang="zh-CN" sz="26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endParaRPr lang="en-US" altLang="zh-CN" sz="23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zh-CN" altLang="zh-CN" sz="2600" dirty="0" smtClean="0">
                <a:latin typeface="黑体" pitchFamily="49" charset="-122"/>
                <a:ea typeface="黑体" pitchFamily="49" charset="-122"/>
              </a:rPr>
              <a:t>人工智能在视觉方面的研究与应用主要分为：</a:t>
            </a:r>
            <a:endParaRPr lang="en-US" altLang="zh-CN" sz="26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Wingdings" pitchFamily="2" charset="2"/>
              <a:buChar char="ü"/>
            </a:pPr>
            <a:r>
              <a:rPr lang="zh-CN" altLang="zh-CN" sz="2600" dirty="0" smtClean="0">
                <a:latin typeface="黑体" pitchFamily="49" charset="-122"/>
                <a:ea typeface="黑体" pitchFamily="49" charset="-122"/>
              </a:rPr>
              <a:t>数字图像处理（</a:t>
            </a:r>
            <a:r>
              <a:rPr lang="en-US" altLang="zh-CN" sz="2600" dirty="0" smtClean="0">
                <a:latin typeface="黑体" pitchFamily="49" charset="-122"/>
                <a:ea typeface="黑体" pitchFamily="49" charset="-122"/>
              </a:rPr>
              <a:t>Digital Image Processing</a:t>
            </a:r>
            <a:r>
              <a:rPr lang="zh-CN" altLang="zh-CN" sz="2600" dirty="0" smtClean="0">
                <a:latin typeface="黑体" pitchFamily="49" charset="-122"/>
                <a:ea typeface="黑体" pitchFamily="49" charset="-122"/>
              </a:rPr>
              <a:t>）、</a:t>
            </a:r>
            <a:endParaRPr lang="en-US" altLang="zh-CN" sz="26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Wingdings" pitchFamily="2" charset="2"/>
              <a:buChar char="ü"/>
            </a:pPr>
            <a:r>
              <a:rPr lang="zh-CN" altLang="zh-CN" sz="2600" dirty="0" smtClean="0">
                <a:latin typeface="黑体" pitchFamily="49" charset="-122"/>
                <a:ea typeface="黑体" pitchFamily="49" charset="-122"/>
              </a:rPr>
              <a:t>计算机视觉（</a:t>
            </a:r>
            <a:r>
              <a:rPr lang="en-US" altLang="zh-CN" sz="2600" dirty="0" smtClean="0">
                <a:latin typeface="黑体" pitchFamily="49" charset="-122"/>
                <a:ea typeface="黑体" pitchFamily="49" charset="-122"/>
              </a:rPr>
              <a:t>Computer Vision, CV</a:t>
            </a:r>
            <a:r>
              <a:rPr lang="zh-CN" altLang="zh-CN" sz="260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600" dirty="0" smtClean="0">
                <a:latin typeface="黑体" pitchFamily="49" charset="-122"/>
                <a:ea typeface="黑体" pitchFamily="49" charset="-122"/>
              </a:rPr>
              <a:t>、</a:t>
            </a:r>
            <a:endParaRPr lang="en-US" altLang="zh-CN" sz="26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Wingdings" pitchFamily="2" charset="2"/>
              <a:buChar char="ü"/>
            </a:pPr>
            <a:r>
              <a:rPr lang="zh-CN" altLang="zh-CN" sz="2600" dirty="0" smtClean="0">
                <a:latin typeface="黑体" pitchFamily="49" charset="-122"/>
                <a:ea typeface="黑体" pitchFamily="49" charset="-122"/>
              </a:rPr>
              <a:t>机器视觉（</a:t>
            </a:r>
            <a:r>
              <a:rPr lang="en-US" altLang="zh-CN" sz="2600" dirty="0" smtClean="0">
                <a:latin typeface="黑体" pitchFamily="49" charset="-122"/>
                <a:ea typeface="黑体" pitchFamily="49" charset="-122"/>
              </a:rPr>
              <a:t>Machine Vision, MV</a:t>
            </a:r>
            <a:r>
              <a:rPr lang="zh-CN" altLang="zh-CN" sz="2600" dirty="0" smtClean="0">
                <a:latin typeface="黑体" pitchFamily="49" charset="-122"/>
                <a:ea typeface="黑体" pitchFamily="49" charset="-122"/>
              </a:rPr>
              <a:t>）。</a:t>
            </a:r>
            <a:endParaRPr lang="en-US" altLang="zh-CN" sz="26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endParaRPr lang="zh-CN" altLang="zh-CN" sz="23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zh-CN" altLang="zh-CN" sz="2600" dirty="0" smtClean="0">
                <a:latin typeface="黑体" pitchFamily="49" charset="-122"/>
                <a:ea typeface="黑体" pitchFamily="49" charset="-122"/>
              </a:rPr>
              <a:t>数字图像处理方法和技术包括：去噪、增强、复原、分割、变换、重建、提取特征、识别（场景、物体、动作、形态等）等。</a:t>
            </a:r>
            <a:endParaRPr lang="en-US" altLang="zh-CN" sz="26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endParaRPr lang="en-US" altLang="zh-CN" sz="23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zh-CN" altLang="zh-CN" sz="2600" dirty="0" smtClean="0">
                <a:latin typeface="黑体" pitchFamily="49" charset="-122"/>
                <a:ea typeface="黑体" pitchFamily="49" charset="-122"/>
              </a:rPr>
              <a:t>数字图像的基本应用：美颜相机</a:t>
            </a:r>
            <a:r>
              <a:rPr lang="zh-CN" altLang="en-US" sz="2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sz="2600" dirty="0" smtClean="0">
                <a:latin typeface="黑体" pitchFamily="49" charset="-122"/>
                <a:ea typeface="黑体" pitchFamily="49" charset="-122"/>
              </a:rPr>
              <a:t>遥感图</a:t>
            </a:r>
            <a:r>
              <a:rPr lang="zh-CN" altLang="en-US" sz="2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sz="2600" dirty="0" smtClean="0">
                <a:latin typeface="黑体" pitchFamily="49" charset="-122"/>
                <a:ea typeface="黑体" pitchFamily="49" charset="-122"/>
              </a:rPr>
              <a:t>气象云图</a:t>
            </a:r>
            <a:r>
              <a:rPr lang="zh-CN" altLang="en-US" sz="2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sz="2600" dirty="0" smtClean="0">
                <a:latin typeface="黑体" pitchFamily="49" charset="-122"/>
                <a:ea typeface="黑体" pitchFamily="49" charset="-122"/>
              </a:rPr>
              <a:t>金相图分析</a:t>
            </a:r>
            <a:r>
              <a:rPr lang="zh-CN" altLang="en-US" sz="2600" dirty="0" smtClean="0">
                <a:latin typeface="黑体" pitchFamily="49" charset="-122"/>
                <a:ea typeface="黑体" pitchFamily="49" charset="-122"/>
              </a:rPr>
              <a:t>、医学影像图等</a:t>
            </a:r>
            <a:r>
              <a:rPr lang="zh-CN" altLang="en-US" sz="26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zh-CN" sz="2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 smtClean="0">
                <a:effectLst/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dirty="0" smtClean="0">
                <a:effectLst/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b="1" dirty="0" smtClean="0">
                <a:effectLst/>
                <a:latin typeface="黑体" pitchFamily="49" charset="-122"/>
                <a:ea typeface="黑体" pitchFamily="49" charset="-122"/>
              </a:rPr>
              <a:t>章 人工智能的产生与发展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1.1 引言-激动人心的AI-2016	</a:t>
            </a:r>
            <a:endParaRPr lang="zh-CN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1.2 </a:t>
            </a:r>
            <a:r>
              <a:rPr lang="en-US" altLang="zh-CN" sz="2000" b="1" dirty="0" err="1" smtClean="0">
                <a:latin typeface="黑体" pitchFamily="49" charset="-122"/>
                <a:ea typeface="黑体" pitchFamily="49" charset="-122"/>
              </a:rPr>
              <a:t>人工智能的产生与发展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	</a:t>
            </a:r>
            <a:endParaRPr lang="zh-CN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1.3 </a:t>
            </a:r>
            <a:r>
              <a:rPr lang="en-US" altLang="zh-CN" sz="2000" b="1" dirty="0" err="1" smtClean="0">
                <a:latin typeface="黑体" pitchFamily="49" charset="-122"/>
                <a:ea typeface="黑体" pitchFamily="49" charset="-122"/>
              </a:rPr>
              <a:t>认识人工智能的赋能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	</a:t>
            </a:r>
            <a:endParaRPr lang="zh-CN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1.4 </a:t>
            </a:r>
            <a:r>
              <a:rPr lang="en-US" altLang="zh-CN" sz="2000" b="1" dirty="0" err="1" smtClean="0">
                <a:latin typeface="黑体" pitchFamily="49" charset="-122"/>
                <a:ea typeface="黑体" pitchFamily="49" charset="-122"/>
              </a:rPr>
              <a:t>人工智能、机器学习与深度学习</a:t>
            </a:r>
            <a:endParaRPr lang="zh-CN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1.5 </a:t>
            </a:r>
            <a:r>
              <a:rPr lang="en-US" altLang="zh-CN" sz="2000" b="1" dirty="0" err="1" smtClean="0">
                <a:latin typeface="黑体" pitchFamily="49" charset="-122"/>
                <a:ea typeface="黑体" pitchFamily="49" charset="-122"/>
              </a:rPr>
              <a:t>算法、算力、大数据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	</a:t>
            </a:r>
            <a:endParaRPr lang="zh-CN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1.6 </a:t>
            </a:r>
            <a:r>
              <a:rPr lang="en-US" altLang="zh-CN" sz="2000" b="1" dirty="0" err="1" smtClean="0">
                <a:latin typeface="黑体" pitchFamily="49" charset="-122"/>
                <a:ea typeface="黑体" pitchFamily="49" charset="-122"/>
              </a:rPr>
              <a:t>人工智能的产业生态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	</a:t>
            </a:r>
            <a:endParaRPr lang="zh-CN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1.7 </a:t>
            </a:r>
            <a:r>
              <a:rPr lang="en-US" altLang="zh-CN" sz="2000" b="1" dirty="0" err="1" smtClean="0">
                <a:latin typeface="黑体" pitchFamily="49" charset="-122"/>
                <a:ea typeface="黑体" pitchFamily="49" charset="-122"/>
              </a:rPr>
              <a:t>科技巨头在AI领域的布局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	</a:t>
            </a:r>
            <a:endParaRPr lang="zh-CN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1.8 </a:t>
            </a:r>
            <a:r>
              <a:rPr lang="en-US" altLang="zh-CN" sz="2000" b="1" dirty="0" err="1" smtClean="0">
                <a:latin typeface="黑体" pitchFamily="49" charset="-122"/>
                <a:ea typeface="黑体" pitchFamily="49" charset="-122"/>
              </a:rPr>
              <a:t>人工智能技术应用的学习路径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	</a:t>
            </a:r>
            <a:endParaRPr lang="zh-CN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1.3 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认识人工智能的赋能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7304"/>
            <a:ext cx="4123034" cy="3505019"/>
          </a:xfrm>
        </p:spPr>
        <p:txBody>
          <a:bodyPr>
            <a:normAutofit/>
          </a:bodyPr>
          <a:lstStyle/>
          <a:p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计算机视觉是对目标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进行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分割、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分类、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识别、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跟踪、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判别、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决策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等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功能的人工智能技术。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6314" y="1285866"/>
            <a:ext cx="4123034" cy="3505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计算机视觉应用领域：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人脸识别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、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智能监控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、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图像识别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、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驾驶辅助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/</a:t>
            </a:r>
            <a:r>
              <a:rPr kumimoji="0" lang="zh-CN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智能驾驶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、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三维图像视觉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、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工业视觉检测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、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医疗影像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、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文字识别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。</a:t>
            </a:r>
            <a:endParaRPr kumimoji="0" lang="zh-CN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1.3 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认识人工智能的赋能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705" y="1350110"/>
            <a:ext cx="3808475" cy="302986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42844" y="1285866"/>
            <a:ext cx="450059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1.3.6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语言能力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自然语言处理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marL="0" lvl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自然语言处理（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Natural Language Processing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NLP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0" lvl="1"/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人工智能模仿人的听觉能力主要分为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语音识别、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语义理解、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语音输入、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语音交互、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语音合成、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机器翻译。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/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1.3 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认识人工智能的赋能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1" y="1327071"/>
            <a:ext cx="82566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1.3.7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学习能力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机器学习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人工智能模仿人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类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的综合学习能力。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实现方法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机器学习（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Machine Learning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ML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）。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深度学习是模仿人的学习能力解决数据分类、回归、聚类和规则等学习问题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，从数据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中找出规律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、提炼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模型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，应用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模型对新的相似数据进行预测。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机器学习的应用领域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图像识别、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语音识别、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AlphaGo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围棋等。</a:t>
            </a:r>
          </a:p>
          <a:p>
            <a:pPr lvl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1.3 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认识人工智能的赋能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75" y="1327071"/>
            <a:ext cx="77879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1.3.8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人工智能赋能实体经济</a:t>
            </a:r>
          </a:p>
          <a:p>
            <a:pPr lvl="1"/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298"/>
          <a:stretch/>
        </p:blipFill>
        <p:spPr bwMode="auto">
          <a:xfrm>
            <a:off x="1823310" y="1655520"/>
            <a:ext cx="5264150" cy="33983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effectLst/>
                <a:latin typeface="黑体" pitchFamily="49" charset="-122"/>
                <a:ea typeface="黑体" pitchFamily="49" charset="-122"/>
              </a:rPr>
              <a:t>1.4 </a:t>
            </a:r>
            <a:r>
              <a:rPr lang="en-US" altLang="zh-CN" sz="3200" b="1" dirty="0" err="1" smtClean="0">
                <a:effectLst/>
                <a:latin typeface="黑体" pitchFamily="49" charset="-122"/>
                <a:ea typeface="黑体" pitchFamily="49" charset="-122"/>
              </a:rPr>
              <a:t>人工智能、机器学习与深度学习</a:t>
            </a:r>
            <a:endParaRPr lang="zh-CN" altLang="zh-CN" sz="3200" b="1" dirty="0" smtClean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75" y="1327071"/>
            <a:ext cx="77879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1.4.1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人工智能的分类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按智能的能力分：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强人工智能（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General AI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弱人工智能（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Narrow AI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按智能的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方式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分：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计算智能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计算能力和存储能力超强的智能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认知智能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能听会说人类的语言、看懂世界万物的智能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感知智能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能够主动思考并采取行动的智能</a:t>
            </a:r>
            <a:endParaRPr lang="zh-CN" altLang="zh-CN" b="1" dirty="0" smtClean="0">
              <a:latin typeface="黑体" pitchFamily="49" charset="-122"/>
              <a:ea typeface="黑体" pitchFamily="49" charset="-122"/>
            </a:endParaRPr>
          </a:p>
          <a:p>
            <a:pPr lvl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effectLst/>
                <a:latin typeface="黑体" pitchFamily="49" charset="-122"/>
                <a:ea typeface="黑体" pitchFamily="49" charset="-122"/>
              </a:rPr>
              <a:t>1.4 </a:t>
            </a:r>
            <a:r>
              <a:rPr lang="en-US" altLang="zh-CN" b="1" dirty="0" err="1" smtClean="0">
                <a:effectLst/>
                <a:latin typeface="黑体" pitchFamily="49" charset="-122"/>
                <a:ea typeface="黑体" pitchFamily="49" charset="-122"/>
              </a:rPr>
              <a:t>人工智能、机器学习与深度学习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75" y="1327071"/>
            <a:ext cx="77879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1.4.2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人工智能与机器智能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“人工智能”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：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以“人”为中心定义的“智能”，通过计算机程序和模型模拟人类心智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(Mind)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能做的各种事情，如记忆、推理、感知、语言和学习等能力；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“机器智能（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Machine 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Inteligence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, MI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”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以“机器（机械）”为中心实现的“智能”，通过人工智能的相关技术赋予机器特定的智能，甚至一些超越人类的能力。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effectLst/>
                <a:latin typeface="黑体" pitchFamily="49" charset="-122"/>
                <a:ea typeface="黑体" pitchFamily="49" charset="-122"/>
              </a:rPr>
              <a:t>1.4 </a:t>
            </a:r>
            <a:r>
              <a:rPr lang="en-US" altLang="zh-CN" b="1" dirty="0" err="1" smtClean="0">
                <a:effectLst/>
                <a:latin typeface="黑体" pitchFamily="49" charset="-122"/>
                <a:ea typeface="黑体" pitchFamily="49" charset="-122"/>
              </a:rPr>
              <a:t>人工智能、机器学习与深度学习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75" y="1327071"/>
            <a:ext cx="77879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1.4.3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人工智能与模式识别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模式识别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(Pattern Recognition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通过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计算机采用数学的知识和方法来研究模式的自动处理及判读，实现人工智能。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在模式识别的过程中，信息处理实际上是机器对周围环境及客体的识别过程，是对人参与智能识别的一个仿真。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effectLst/>
                <a:latin typeface="黑体" pitchFamily="49" charset="-122"/>
                <a:ea typeface="黑体" pitchFamily="49" charset="-122"/>
              </a:rPr>
              <a:t>1.4 </a:t>
            </a:r>
            <a:r>
              <a:rPr lang="en-US" altLang="zh-CN" b="1" dirty="0" err="1" smtClean="0">
                <a:effectLst/>
                <a:latin typeface="黑体" pitchFamily="49" charset="-122"/>
                <a:ea typeface="黑体" pitchFamily="49" charset="-122"/>
              </a:rPr>
              <a:t>人工智能、机器学习与深度学习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75" y="1327071"/>
            <a:ext cx="77879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1.4.4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机器学习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b="1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720" y="1808225"/>
            <a:ext cx="5298017" cy="273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effectLst/>
                <a:latin typeface="黑体" pitchFamily="49" charset="-122"/>
                <a:ea typeface="黑体" pitchFamily="49" charset="-122"/>
              </a:rPr>
              <a:t>1.4 </a:t>
            </a:r>
            <a:r>
              <a:rPr lang="en-US" altLang="zh-CN" b="1" dirty="0" err="1" smtClean="0">
                <a:effectLst/>
                <a:latin typeface="黑体" pitchFamily="49" charset="-122"/>
                <a:ea typeface="黑体" pitchFamily="49" charset="-122"/>
              </a:rPr>
              <a:t>人工智能、机器学习与深度学习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75" y="1327071"/>
            <a:ext cx="77879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机器学习基本原理：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b="1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/>
          </a:p>
        </p:txBody>
      </p:sp>
      <p:pic>
        <p:nvPicPr>
          <p:cNvPr id="4" name="图片 3" descr="C:\Users\Joshua\Desktop\QQ截图20180427083037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5194" y="1981617"/>
            <a:ext cx="6871725" cy="22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effectLst/>
                <a:latin typeface="黑体" pitchFamily="49" charset="-122"/>
                <a:ea typeface="黑体" pitchFamily="49" charset="-122"/>
              </a:rPr>
              <a:t>1.4 </a:t>
            </a:r>
            <a:r>
              <a:rPr lang="en-US" altLang="zh-CN" b="1" dirty="0" err="1" smtClean="0">
                <a:effectLst/>
                <a:latin typeface="黑体" pitchFamily="49" charset="-122"/>
                <a:ea typeface="黑体" pitchFamily="49" charset="-122"/>
              </a:rPr>
              <a:t>人工智能、机器学习与深度学习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75" y="1327071"/>
            <a:ext cx="77879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1.4.5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深度学习</a:t>
            </a:r>
            <a:endParaRPr lang="zh-CN" altLang="zh-CN" b="1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6015" y="2113635"/>
            <a:ext cx="5047404" cy="212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1.1 引言-激动人心的AI-2016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人工智能（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Artificial Intelligence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AI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通过计算机程序和模型模拟人类心智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(Mind)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标志：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2016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AlphaGo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以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战胜李世石，标志着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AI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技术发展达到了一个新的高度和热度。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布局：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谷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歌、微软、腾讯、阿里巴巴、百度、科大讯飞、旷视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科技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等宣布将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AI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作为他们下一步发展的战略重心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重点领域：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AI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博弈、图像识别、计算机视觉、语音处理、商业智能、自动驾驶、智能机器人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等。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8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effectLst/>
                <a:latin typeface="黑体" pitchFamily="49" charset="-122"/>
                <a:ea typeface="黑体" pitchFamily="49" charset="-122"/>
              </a:rPr>
              <a:t>1.4 </a:t>
            </a:r>
            <a:r>
              <a:rPr lang="en-US" altLang="zh-CN" b="1" dirty="0" err="1" smtClean="0">
                <a:effectLst/>
                <a:latin typeface="黑体" pitchFamily="49" charset="-122"/>
                <a:ea typeface="黑体" pitchFamily="49" charset="-122"/>
              </a:rPr>
              <a:t>人工智能、机器学习与深度学习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75" y="1327071"/>
            <a:ext cx="778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一种多层卷积神经元网络模型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LeNet-5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示意图</a:t>
            </a:r>
            <a:endParaRPr lang="zh-CN" altLang="zh-CN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 descr="https://timgsa.baidu.com/timg?image&amp;quality=80&amp;size=b9999_10000&amp;sec=1528947369831&amp;di=242d01f59d68e1190fc59a93cc037e7b&amp;imgtype=0&amp;src=http%3A%2F%2Fstatic.open-open.com%2Fnews%2FuploadImg%2F20160105%2F20160105220141_266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3310" y="1808225"/>
            <a:ext cx="5384699" cy="2748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effectLst/>
                <a:latin typeface="黑体" pitchFamily="49" charset="-122"/>
                <a:ea typeface="黑体" pitchFamily="49" charset="-122"/>
              </a:rPr>
              <a:t>1.5 </a:t>
            </a:r>
            <a:r>
              <a:rPr lang="en-US" altLang="zh-CN" sz="3200" b="1" dirty="0" err="1" smtClean="0">
                <a:effectLst/>
                <a:latin typeface="黑体" pitchFamily="49" charset="-122"/>
                <a:ea typeface="黑体" pitchFamily="49" charset="-122"/>
              </a:rPr>
              <a:t>算法、算力、大数据</a:t>
            </a:r>
            <a:endParaRPr lang="en-US" altLang="zh-CN" sz="3200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75" y="1327071"/>
            <a:ext cx="778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1.5.1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人工智能崛起的三大基石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3310" y="1808225"/>
            <a:ext cx="5309702" cy="3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effectLst/>
                <a:latin typeface="黑体" pitchFamily="49" charset="-122"/>
                <a:ea typeface="黑体" pitchFamily="49" charset="-122"/>
              </a:rPr>
              <a:t>1.5 </a:t>
            </a:r>
            <a:r>
              <a:rPr lang="en-US" altLang="zh-CN" sz="3200" b="1" dirty="0" err="1" smtClean="0">
                <a:effectLst/>
                <a:latin typeface="黑体" pitchFamily="49" charset="-122"/>
                <a:ea typeface="黑体" pitchFamily="49" charset="-122"/>
              </a:rPr>
              <a:t>算法、算力、大数据</a:t>
            </a:r>
            <a:endParaRPr lang="en-US" altLang="zh-CN" sz="3200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75" y="1327071"/>
            <a:ext cx="77879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1.5.2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计算能力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云计算技术、高性能计算技术的发展，解决了 “算力横向扩展”的需求；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服务器芯片处理能力和方式的发展解决了单台服务器“算力纵向扩展”的需求。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GPU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Graphics Processing Unit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、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TPU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Tensor Processing Unit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）、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FPGA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Field-Programmable Gate Array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effectLst/>
                <a:latin typeface="黑体" pitchFamily="49" charset="-122"/>
                <a:ea typeface="黑体" pitchFamily="49" charset="-122"/>
              </a:rPr>
              <a:t>1.5 </a:t>
            </a:r>
            <a:r>
              <a:rPr lang="en-US" altLang="zh-CN" sz="3200" b="1" dirty="0" err="1" smtClean="0">
                <a:effectLst/>
                <a:latin typeface="黑体" pitchFamily="49" charset="-122"/>
                <a:ea typeface="黑体" pitchFamily="49" charset="-122"/>
              </a:rPr>
              <a:t>算法、算力、大数据</a:t>
            </a:r>
            <a:endParaRPr lang="en-US" altLang="zh-CN" sz="3200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75" y="1327071"/>
            <a:ext cx="77879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1.5.3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云存储与大数据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3086" y="1655521"/>
            <a:ext cx="5540194" cy="2748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effectLst/>
                <a:latin typeface="黑体" pitchFamily="49" charset="-122"/>
                <a:ea typeface="黑体" pitchFamily="49" charset="-122"/>
              </a:rPr>
              <a:t>1.5 </a:t>
            </a:r>
            <a:r>
              <a:rPr lang="en-US" altLang="zh-CN" b="1" dirty="0" err="1" smtClean="0">
                <a:effectLst/>
                <a:latin typeface="黑体" pitchFamily="49" charset="-122"/>
                <a:ea typeface="黑体" pitchFamily="49" charset="-122"/>
              </a:rPr>
              <a:t>算法、算力、大数据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75" y="1327071"/>
            <a:ext cx="77879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1.5.4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深度学习算法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720" y="2113635"/>
            <a:ext cx="4803563" cy="2632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effectLst/>
                <a:latin typeface="黑体" pitchFamily="49" charset="-122"/>
                <a:ea typeface="黑体" pitchFamily="49" charset="-122"/>
              </a:rPr>
              <a:t>1.6 </a:t>
            </a:r>
            <a:r>
              <a:rPr lang="en-US" altLang="zh-CN" sz="3200" b="1" dirty="0" err="1" smtClean="0">
                <a:effectLst/>
                <a:latin typeface="黑体" pitchFamily="49" charset="-122"/>
                <a:ea typeface="黑体" pitchFamily="49" charset="-122"/>
              </a:rPr>
              <a:t>人工智能的产业生态</a:t>
            </a:r>
            <a:endParaRPr lang="en-US" altLang="zh-CN" sz="3200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5" y="1327071"/>
            <a:ext cx="8042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1.6.1 </a:t>
            </a:r>
          </a:p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人工智能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产业链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的三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层划分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065" y="1350110"/>
            <a:ext cx="4211574" cy="3752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effectLst/>
                <a:latin typeface="黑体" pitchFamily="49" charset="-122"/>
                <a:ea typeface="黑体" pitchFamily="49" charset="-122"/>
              </a:rPr>
              <a:t>1.6 </a:t>
            </a:r>
            <a:r>
              <a:rPr lang="en-US" altLang="zh-CN" b="1" dirty="0" err="1" smtClean="0">
                <a:effectLst/>
                <a:latin typeface="黑体" pitchFamily="49" charset="-122"/>
                <a:ea typeface="黑体" pitchFamily="49" charset="-122"/>
              </a:rPr>
              <a:t>人工智能的产业生态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75" y="1327071"/>
            <a:ext cx="77879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1.6.2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基础层</a:t>
            </a: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4950" y="1655520"/>
            <a:ext cx="5088015" cy="2724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effectLst/>
                <a:latin typeface="黑体" pitchFamily="49" charset="-122"/>
                <a:ea typeface="黑体" pitchFamily="49" charset="-122"/>
              </a:rPr>
              <a:t>1.6 </a:t>
            </a:r>
            <a:r>
              <a:rPr lang="en-US" altLang="zh-CN" b="1" dirty="0" err="1" smtClean="0">
                <a:effectLst/>
                <a:latin typeface="黑体" pitchFamily="49" charset="-122"/>
                <a:ea typeface="黑体" pitchFamily="49" charset="-122"/>
              </a:rPr>
              <a:t>人工智能的产业生态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9" y="1327071"/>
            <a:ext cx="818517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1.6.3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技术层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全球主流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AI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框架的认可度比较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5770" y="1502815"/>
            <a:ext cx="4502785" cy="302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effectLst/>
                <a:latin typeface="黑体" pitchFamily="49" charset="-122"/>
                <a:ea typeface="黑体" pitchFamily="49" charset="-122"/>
              </a:rPr>
              <a:t>1.6 </a:t>
            </a:r>
            <a:r>
              <a:rPr lang="en-US" altLang="zh-CN" b="1" dirty="0" err="1" smtClean="0">
                <a:effectLst/>
                <a:latin typeface="黑体" pitchFamily="49" charset="-122"/>
                <a:ea typeface="黑体" pitchFamily="49" charset="-122"/>
              </a:rPr>
              <a:t>人工智能的产业生态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75" y="1327071"/>
            <a:ext cx="7787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1.6.4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应用层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应用层按照对象不同，可分为消费级终端应用产品以及行业场景应用两大类。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消费级终端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智能机器人、智能无人机以及智能硬件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AI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应用场景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智慧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医疗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、智慧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教育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、智慧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金融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、新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零售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、智慧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安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防、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         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智慧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营销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、智慧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城市等。</a:t>
            </a:r>
            <a:endParaRPr lang="zh-CN" altLang="zh-CN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effectLst/>
                <a:latin typeface="黑体" pitchFamily="49" charset="-122"/>
                <a:ea typeface="黑体" pitchFamily="49" charset="-122"/>
              </a:rPr>
              <a:t>1.7 </a:t>
            </a:r>
            <a:r>
              <a:rPr lang="en-US" altLang="zh-CN" sz="3200" b="1" dirty="0" err="1" smtClean="0">
                <a:effectLst/>
                <a:latin typeface="黑体" pitchFamily="49" charset="-122"/>
                <a:ea typeface="黑体" pitchFamily="49" charset="-122"/>
              </a:rPr>
              <a:t>科技巨头在AI领域的布局</a:t>
            </a:r>
            <a:endParaRPr lang="en-US" altLang="zh-CN" sz="3200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75" y="1327071"/>
            <a:ext cx="809336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1.7.1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国外巨头在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AI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的布局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b="1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谷歌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TPU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TensorFlow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谷歌云平台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微软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开源了深度学习工具包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CNTK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微软认知服务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Facebook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Torchnet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Pytorch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DeepText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FastText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DeepFace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…</a:t>
            </a:r>
          </a:p>
          <a:p>
            <a:pPr lvl="1">
              <a:buFont typeface="Wingdings" pitchFamily="2" charset="2"/>
              <a:buChar char="ü"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IBM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类脑芯片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TrueNorth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机器学习平台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SystemML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云平台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Bluemix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亚马逊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苹果</a:t>
            </a: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1.1 引言-激动人心的AI-2016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1.1.1 </a:t>
            </a:r>
            <a:r>
              <a:rPr lang="zh-CN" altLang="zh-CN" sz="1800" dirty="0" err="1" smtClean="0">
                <a:latin typeface="黑体" pitchFamily="49" charset="-122"/>
                <a:ea typeface="黑体" pitchFamily="49" charset="-122"/>
              </a:rPr>
              <a:t>无敌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围棋系统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AlphaGo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8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AlphaGo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是由谷歌旗下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的的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DeepMind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公司的戴维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西尔弗、艾佳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黄和杰、米斯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哈萨比斯与他们的团队开发的一款基于人工智能的围棋程序。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发展历程：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AlphaGo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AlphaGo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-Master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AlphaGo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-Zero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AlphaZero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	</a:t>
            </a:r>
            <a:endParaRPr lang="zh-CN" altLang="zh-CN" sz="14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effectLst/>
                <a:latin typeface="黑体" pitchFamily="49" charset="-122"/>
                <a:ea typeface="黑体" pitchFamily="49" charset="-122"/>
              </a:rPr>
              <a:t>1.7 </a:t>
            </a:r>
            <a:r>
              <a:rPr lang="en-US" altLang="zh-CN" b="1" dirty="0" err="1" smtClean="0">
                <a:effectLst/>
                <a:latin typeface="黑体" pitchFamily="49" charset="-122"/>
                <a:ea typeface="黑体" pitchFamily="49" charset="-122"/>
              </a:rPr>
              <a:t>科技巨头在AI领域的布局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75" y="1327072"/>
            <a:ext cx="809336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1.7.2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中国巨头在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AI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领域的布局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b="1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百度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深度学习框架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百度云平台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应用技术接口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腾讯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深度学习平台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腾讯的平台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应用技术接口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阿里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机器学习平台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PAI 2.0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阿里云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应用技术接口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科大讯飞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自主研发麦克风阵列、语音合成芯片、离线识别芯片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旷视科技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深度学习算法引擎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Brain++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人脸识别技术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Face++ </a:t>
            </a:r>
          </a:p>
          <a:p>
            <a:pPr lvl="1">
              <a:buFont typeface="Wingdings" pitchFamily="2" charset="2"/>
              <a:buChar char="ü"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寒武纪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寒武纪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1A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处理器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effectLst/>
                <a:latin typeface="黑体" pitchFamily="49" charset="-122"/>
                <a:ea typeface="黑体" pitchFamily="49" charset="-122"/>
              </a:rPr>
              <a:t>1.8 </a:t>
            </a:r>
            <a:r>
              <a:rPr lang="en-US" altLang="zh-CN" sz="3200" b="1" dirty="0" err="1" smtClean="0">
                <a:effectLst/>
                <a:latin typeface="黑体" pitchFamily="49" charset="-122"/>
                <a:ea typeface="黑体" pitchFamily="49" charset="-122"/>
              </a:rPr>
              <a:t>人工智能技术应用的学习路径</a:t>
            </a:r>
            <a:endParaRPr lang="en-US" altLang="zh-CN" sz="3200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75" y="1327072"/>
            <a:ext cx="809336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AI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应用人才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知识技术与能力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体系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zh-CN" altLang="zh-CN" b="1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3065" y="1350110"/>
            <a:ext cx="3970330" cy="36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effectLst/>
                <a:latin typeface="黑体" pitchFamily="49" charset="-122"/>
                <a:ea typeface="黑体" pitchFamily="49" charset="-122"/>
              </a:rPr>
              <a:t>1.8 </a:t>
            </a:r>
            <a:r>
              <a:rPr lang="en-US" altLang="zh-CN" sz="3200" b="1" dirty="0" err="1" smtClean="0">
                <a:effectLst/>
                <a:latin typeface="黑体" pitchFamily="49" charset="-122"/>
                <a:ea typeface="黑体" pitchFamily="49" charset="-122"/>
              </a:rPr>
              <a:t>人工智能技术应用的学习路径</a:t>
            </a:r>
            <a:endParaRPr lang="en-US" altLang="zh-CN" sz="3200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555" y="1327072"/>
            <a:ext cx="870418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就业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岗位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工作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内容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典型工作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任务分析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2245" y="1344366"/>
            <a:ext cx="5365930" cy="379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1.1 引言-激动人心的AI-2016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1.1.2 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计算机视觉的“世界杯”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ILSVRC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                                   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图像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识别的典型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场景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zh-CN" altLang="zh-CN" sz="1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294" y="2000246"/>
            <a:ext cx="4581151" cy="27495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01670" y="1808225"/>
            <a:ext cx="36649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ImageNet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是一个计算机视觉系统识别项目数据集（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1500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万张图片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目的：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通过设计和训练相关的人工智能系统（算法、模型），使其能够从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ImageNet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的图片中识别物体、场景，解决未来的计算机视觉（机器视觉）对物品、人和场景的直接辨认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1.1 引言-激动人心的AI-2016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ILSVRC(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ImageNet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Large Scale Visual Recognition Challenge)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，即“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ImageNet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大规模视觉识别挑战赛”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已经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成功举办七届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任务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物体定位（识别）、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物体检测、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视频物体检测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成绩：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ILSVRC-2017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中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360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公司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AI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团队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夺得了冠军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， “物体定位”任务第一，所有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任务和场景中取得了全球前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三。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1.1 引言-激动人心的AI-2016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357304"/>
            <a:ext cx="4113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ILSVRC-2017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中，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中国的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360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公司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AI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团队与新加坡国立大学合作夺得了冠军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模型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“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DPN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双通道网络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基本聚合”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物体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识别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错误率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2.25%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人类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识别错误率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5.1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%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zh-CN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655520"/>
            <a:ext cx="4037205" cy="320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786314" y="135730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物体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识别错误率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1.1 引言-激动人心的AI-2016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1.1.3 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计算机听觉的实现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智能语音处理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科大讯飞作为全球领先的智能语音技术提供商，在语音识别、语音合成、语义理解、机器翻译、语音交互、口语评测等多项技术上取得了国际领先的成果。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1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关键</a:t>
            </a:r>
            <a:r>
              <a:rPr lang="zh-CN" altLang="zh-CN" sz="1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技术</a:t>
            </a:r>
            <a:r>
              <a:rPr lang="zh-CN" altLang="en-US" sz="1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1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语音合成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语音识别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语义理解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8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1.1 引言-激动人心的AI-2016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1.1.4 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人工智能的综合应用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自动驾驶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汽车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                                        ADAS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基本原理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zh-CN" sz="1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670" y="1808225"/>
            <a:ext cx="3664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驾驶辅助系统（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Advanced Driver Assistant System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ADAS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利用车载传感器（摄像机、雷达等）来感知车辆周围环境，并根据感知所获得的道路、车辆位置和障碍物信息，控制车辆的转向和速度，从而使车辆能够安全、可靠地在道路上行驶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081" r="49278" b="9011"/>
          <a:stretch/>
        </p:blipFill>
        <p:spPr bwMode="auto">
          <a:xfrm>
            <a:off x="5143505" y="2214560"/>
            <a:ext cx="3856260" cy="24950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1932</Words>
  <Application>Microsoft Office PowerPoint</Application>
  <PresentationFormat>全屏显示(16:9)</PresentationFormat>
  <Paragraphs>368</Paragraphs>
  <Slides>42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Office Theme</vt:lpstr>
      <vt:lpstr>第1章  人工智能的产生与发展</vt:lpstr>
      <vt:lpstr>第1章 人工智能的产生与发展</vt:lpstr>
      <vt:lpstr>1.1 引言-激动人心的AI-2016</vt:lpstr>
      <vt:lpstr>1.1 引言-激动人心的AI-2016</vt:lpstr>
      <vt:lpstr>1.1 引言-激动人心的AI-2016</vt:lpstr>
      <vt:lpstr>1.1 引言-激动人心的AI-2016</vt:lpstr>
      <vt:lpstr>1.1 引言-激动人心的AI-2016</vt:lpstr>
      <vt:lpstr>1.1 引言-激动人心的AI-2016</vt:lpstr>
      <vt:lpstr>1.1 引言-激动人心的AI-2016</vt:lpstr>
      <vt:lpstr>1.1 引言-激动人心的AI-2016</vt:lpstr>
      <vt:lpstr>1.2 人工智能的产生与发展</vt:lpstr>
      <vt:lpstr>1.2 人工智能的产生与发展</vt:lpstr>
      <vt:lpstr>1.2 人工智能的产生与发展</vt:lpstr>
      <vt:lpstr>1.3 认识人工智能的赋能</vt:lpstr>
      <vt:lpstr>1.3 认识人工智能的赋能</vt:lpstr>
      <vt:lpstr>1.3 认识人工智能的赋能</vt:lpstr>
      <vt:lpstr>1.3 认识人工智能的赋能</vt:lpstr>
      <vt:lpstr>1.3 认识人工智能的赋能</vt:lpstr>
      <vt:lpstr>1.3 认识人工智能的赋能</vt:lpstr>
      <vt:lpstr>1.3 认识人工智能的赋能</vt:lpstr>
      <vt:lpstr>1.3 认识人工智能的赋能</vt:lpstr>
      <vt:lpstr>1.3 认识人工智能的赋能</vt:lpstr>
      <vt:lpstr>1.3 认识人工智能的赋能</vt:lpstr>
      <vt:lpstr>1.4 人工智能、机器学习与深度学习</vt:lpstr>
      <vt:lpstr>1.4 人工智能、机器学习与深度学习</vt:lpstr>
      <vt:lpstr>1.4 人工智能、机器学习与深度学习</vt:lpstr>
      <vt:lpstr>1.4 人工智能、机器学习与深度学习</vt:lpstr>
      <vt:lpstr>1.4 人工智能、机器学习与深度学习</vt:lpstr>
      <vt:lpstr>1.4 人工智能、机器学习与深度学习</vt:lpstr>
      <vt:lpstr>1.4 人工智能、机器学习与深度学习</vt:lpstr>
      <vt:lpstr>1.5 算法、算力、大数据</vt:lpstr>
      <vt:lpstr>1.5 算法、算力、大数据</vt:lpstr>
      <vt:lpstr>1.5 算法、算力、大数据</vt:lpstr>
      <vt:lpstr>1.5 算法、算力、大数据</vt:lpstr>
      <vt:lpstr>1.6 人工智能的产业生态</vt:lpstr>
      <vt:lpstr>1.6 人工智能的产业生态</vt:lpstr>
      <vt:lpstr>1.6 人工智能的产业生态</vt:lpstr>
      <vt:lpstr>1.6 人工智能的产业生态</vt:lpstr>
      <vt:lpstr>1.7 科技巨头在AI领域的布局</vt:lpstr>
      <vt:lpstr>1.7 科技巨头在AI领域的布局</vt:lpstr>
      <vt:lpstr>1.8 人工智能技术应用的学习路径</vt:lpstr>
      <vt:lpstr>1.8 人工智能技术应用的学习路径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2018-08-21T03:50:33Z</dcterms:modified>
</cp:coreProperties>
</file>