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5">
  <p:sldMasterIdLst>
    <p:sldMasterId id="2147483648" r:id="rId1"/>
  </p:sldMasterIdLst>
  <p:notesMasterIdLst>
    <p:notesMasterId r:id="rId92"/>
  </p:notesMasterIdLst>
  <p:sldIdLst>
    <p:sldId id="256" r:id="rId2"/>
    <p:sldId id="259" r:id="rId3"/>
    <p:sldId id="257" r:id="rId4"/>
    <p:sldId id="261" r:id="rId5"/>
    <p:sldId id="264" r:id="rId6"/>
    <p:sldId id="265" r:id="rId7"/>
    <p:sldId id="267" r:id="rId8"/>
    <p:sldId id="266" r:id="rId9"/>
    <p:sldId id="268" r:id="rId10"/>
    <p:sldId id="271" r:id="rId11"/>
    <p:sldId id="276" r:id="rId12"/>
    <p:sldId id="279" r:id="rId13"/>
    <p:sldId id="280" r:id="rId14"/>
    <p:sldId id="282" r:id="rId15"/>
    <p:sldId id="283" r:id="rId16"/>
    <p:sldId id="284" r:id="rId17"/>
    <p:sldId id="285" r:id="rId18"/>
    <p:sldId id="287" r:id="rId19"/>
    <p:sldId id="288" r:id="rId20"/>
    <p:sldId id="289" r:id="rId21"/>
    <p:sldId id="290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5" r:id="rId32"/>
    <p:sldId id="306" r:id="rId33"/>
    <p:sldId id="307" r:id="rId34"/>
    <p:sldId id="308" r:id="rId35"/>
    <p:sldId id="309" r:id="rId36"/>
    <p:sldId id="310" r:id="rId37"/>
    <p:sldId id="311" r:id="rId38"/>
    <p:sldId id="312" r:id="rId39"/>
    <p:sldId id="313" r:id="rId40"/>
    <p:sldId id="314" r:id="rId41"/>
    <p:sldId id="315" r:id="rId42"/>
    <p:sldId id="316" r:id="rId43"/>
    <p:sldId id="317" r:id="rId44"/>
    <p:sldId id="318" r:id="rId45"/>
    <p:sldId id="319" r:id="rId46"/>
    <p:sldId id="320" r:id="rId47"/>
    <p:sldId id="321" r:id="rId48"/>
    <p:sldId id="322" r:id="rId49"/>
    <p:sldId id="323" r:id="rId50"/>
    <p:sldId id="324" r:id="rId51"/>
    <p:sldId id="325" r:id="rId52"/>
    <p:sldId id="326" r:id="rId53"/>
    <p:sldId id="327" r:id="rId54"/>
    <p:sldId id="328" r:id="rId55"/>
    <p:sldId id="329" r:id="rId56"/>
    <p:sldId id="330" r:id="rId57"/>
    <p:sldId id="331" r:id="rId58"/>
    <p:sldId id="332" r:id="rId59"/>
    <p:sldId id="333" r:id="rId60"/>
    <p:sldId id="334" r:id="rId61"/>
    <p:sldId id="335" r:id="rId62"/>
    <p:sldId id="336" r:id="rId63"/>
    <p:sldId id="337" r:id="rId64"/>
    <p:sldId id="338" r:id="rId65"/>
    <p:sldId id="339" r:id="rId66"/>
    <p:sldId id="340" r:id="rId67"/>
    <p:sldId id="341" r:id="rId68"/>
    <p:sldId id="342" r:id="rId69"/>
    <p:sldId id="343" r:id="rId70"/>
    <p:sldId id="344" r:id="rId71"/>
    <p:sldId id="345" r:id="rId72"/>
    <p:sldId id="346" r:id="rId73"/>
    <p:sldId id="347" r:id="rId74"/>
    <p:sldId id="348" r:id="rId75"/>
    <p:sldId id="349" r:id="rId76"/>
    <p:sldId id="350" r:id="rId77"/>
    <p:sldId id="351" r:id="rId78"/>
    <p:sldId id="352" r:id="rId79"/>
    <p:sldId id="353" r:id="rId80"/>
    <p:sldId id="354" r:id="rId81"/>
    <p:sldId id="355" r:id="rId82"/>
    <p:sldId id="356" r:id="rId83"/>
    <p:sldId id="357" r:id="rId84"/>
    <p:sldId id="358" r:id="rId85"/>
    <p:sldId id="361" r:id="rId86"/>
    <p:sldId id="360" r:id="rId87"/>
    <p:sldId id="359" r:id="rId88"/>
    <p:sldId id="362" r:id="rId89"/>
    <p:sldId id="363" r:id="rId90"/>
    <p:sldId id="364" r:id="rId9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2CD44"/>
    <a:srgbClr val="D3A90F"/>
    <a:srgbClr val="003F4C"/>
    <a:srgbClr val="1D3A00"/>
    <a:srgbClr val="5EEC3C"/>
    <a:srgbClr val="990099"/>
    <a:srgbClr val="CC0099"/>
    <a:srgbClr val="FE9202"/>
    <a:srgbClr val="007033"/>
    <a:srgbClr val="6C1A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>
        <p:scale>
          <a:sx n="120" d="100"/>
          <a:sy n="120" d="100"/>
        </p:scale>
        <p:origin x="54" y="3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microsoft.com/office/2015/10/relationships/revisionInfo" Target="revisionInfo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pPr/>
              <a:t>8/24/2018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1350110"/>
            <a:ext cx="824607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69" y="2877160"/>
            <a:ext cx="8398775" cy="1374345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2CD4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endParaRPr lang="en-US" dirty="0" smtClean="0"/>
          </a:p>
          <a:p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8246070" cy="610821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2CD4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3"/>
          </a:xfrm>
        </p:spPr>
        <p:txBody>
          <a:bodyPr/>
          <a:lstStyle>
            <a:lvl1pPr algn="l">
              <a:defRPr sz="2800">
                <a:solidFill>
                  <a:schemeClr val="bg2">
                    <a:lumMod val="10000"/>
                  </a:schemeClr>
                </a:solidFill>
              </a:defRPr>
            </a:lvl1pPr>
            <a:lvl2pPr algn="l">
              <a:defRPr>
                <a:solidFill>
                  <a:schemeClr val="bg2">
                    <a:lumMod val="10000"/>
                  </a:schemeClr>
                </a:solidFill>
              </a:defRPr>
            </a:lvl2pPr>
            <a:lvl3pPr algn="l">
              <a:defRPr>
                <a:solidFill>
                  <a:schemeClr val="bg2">
                    <a:lumMod val="10000"/>
                  </a:schemeClr>
                </a:solidFill>
              </a:defRPr>
            </a:lvl3pPr>
            <a:lvl4pPr algn="l">
              <a:defRPr>
                <a:solidFill>
                  <a:schemeClr val="bg2">
                    <a:lumMod val="10000"/>
                  </a:schemeClr>
                </a:solidFill>
              </a:defRPr>
            </a:lvl4pPr>
            <a:lvl5pPr algn="l"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044700"/>
            <a:ext cx="6260906" cy="3511061"/>
          </a:xfrm>
        </p:spPr>
        <p:txBody>
          <a:bodyPr/>
          <a:lstStyle>
            <a:lvl1pPr>
              <a:defRPr sz="280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433880"/>
            <a:ext cx="8093365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2CD4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2">
                    <a:lumMod val="10000"/>
                  </a:schemeClr>
                </a:solidFill>
              </a:defRPr>
            </a:lvl1pPr>
            <a:lvl2pPr algn="ctr"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 algn="ctr">
              <a:defRPr sz="1800">
                <a:solidFill>
                  <a:schemeClr val="bg2">
                    <a:lumMod val="10000"/>
                  </a:schemeClr>
                </a:solidFill>
              </a:defRPr>
            </a:lvl3pPr>
            <a:lvl4pPr algn="ctr">
              <a:defRPr sz="1600">
                <a:solidFill>
                  <a:schemeClr val="bg2">
                    <a:lumMod val="10000"/>
                  </a:schemeClr>
                </a:solidFill>
              </a:defRPr>
            </a:lvl4pPr>
            <a:lvl5pPr algn="ctr">
              <a:defRPr sz="1600">
                <a:solidFill>
                  <a:schemeClr val="bg2">
                    <a:lumMod val="1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2">
                    <a:lumMod val="10000"/>
                  </a:schemeClr>
                </a:solidFill>
              </a:defRPr>
            </a:lvl1pPr>
            <a:lvl2pPr algn="ctr"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 algn="ctr">
              <a:defRPr sz="1800">
                <a:solidFill>
                  <a:schemeClr val="bg2">
                    <a:lumMod val="10000"/>
                  </a:schemeClr>
                </a:solidFill>
              </a:defRPr>
            </a:lvl3pPr>
            <a:lvl4pPr algn="ctr">
              <a:defRPr sz="1600">
                <a:solidFill>
                  <a:schemeClr val="bg2">
                    <a:lumMod val="10000"/>
                  </a:schemeClr>
                </a:solidFill>
              </a:defRPr>
            </a:lvl4pPr>
            <a:lvl5pPr algn="ctr">
              <a:defRPr sz="1600">
                <a:solidFill>
                  <a:schemeClr val="bg2">
                    <a:lumMod val="1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=""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ycharm/download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hyperlink" Target="ch3-47_GuessofNumber.py.txt" TargetMode="Externa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hyperlink" Target="ch3-48_MatchString%20.py.txt" TargetMode="Externa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ch3-49_SwitchPositions.py.txt" TargetMode="Externa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hyperlink" Target="ch3-50_BinarySearch.py.txt" TargetMode="Externa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hyperlink" Target="ch3-51_CalculationAchievement%20.py.tx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hyperlink" Target="ch3-52_Conversion%20of%20NumberSystems.py.tx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260" y="1350110"/>
            <a:ext cx="8246070" cy="1374345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章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 </a:t>
            </a:r>
            <a:br>
              <a:rPr lang="en-US" dirty="0" smtClean="0">
                <a:latin typeface="黑体" pitchFamily="49" charset="-122"/>
                <a:ea typeface="黑体" pitchFamily="49" charset="-122"/>
              </a:rPr>
            </a:br>
            <a:r>
              <a:rPr lang="en-US" dirty="0" smtClean="0">
                <a:latin typeface="黑体" pitchFamily="49" charset="-122"/>
                <a:ea typeface="黑体" pitchFamily="49" charset="-122"/>
              </a:rPr>
              <a:t>Python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语言基础</a:t>
            </a:r>
            <a:endParaRPr lang="en-US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黑体" pitchFamily="49" charset="-122"/>
                <a:ea typeface="黑体" pitchFamily="49" charset="-122"/>
              </a:rPr>
              <a:t>3.2 Python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开发环境搭建</a:t>
            </a:r>
            <a:endParaRPr lang="en-US" b="1" dirty="0">
              <a:effectLst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、标识符</a:t>
            </a:r>
          </a:p>
          <a:p>
            <a:pPr lvl="1">
              <a:buNone/>
            </a:pP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标识符用来标识变量名、符号常量名、函数名、数组名、文件名、类名、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None/>
            </a:pP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对象名等。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None/>
            </a:pP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        </a:t>
            </a:r>
            <a:endParaRPr lang="zh-CN" altLang="en-US" sz="1800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None/>
            </a:pP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Python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标识符规定：</a:t>
            </a:r>
          </a:p>
          <a:p>
            <a:pPr lvl="1">
              <a:buNone/>
            </a:pP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）</a:t>
            </a: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Python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中的标识符是区分大小写的；</a:t>
            </a:r>
          </a:p>
          <a:p>
            <a:pPr lvl="1">
              <a:buNone/>
            </a:pP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）标识符可包括字母，下划线和数字，但必须以字母或下划线开头；</a:t>
            </a:r>
          </a:p>
          <a:p>
            <a:pPr lvl="1">
              <a:buNone/>
            </a:pP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）以下划线开头的标识符是有特殊意义的。</a:t>
            </a:r>
            <a:endParaRPr lang="zh-CN" altLang="en-US" sz="18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黑体" pitchFamily="49" charset="-122"/>
                <a:ea typeface="黑体" pitchFamily="49" charset="-122"/>
              </a:rPr>
              <a:t>3.2 Python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开发环境搭建</a:t>
            </a:r>
            <a:endParaRPr lang="en-US" altLang="zh-CN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1670" y="1502815"/>
            <a:ext cx="83280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、行与缩进 </a:t>
            </a:r>
          </a:p>
          <a:p>
            <a:r>
              <a:rPr lang="en-US" dirty="0" smtClean="0">
                <a:latin typeface="黑体" pitchFamily="49" charset="-122"/>
                <a:ea typeface="黑体" pitchFamily="49" charset="-122"/>
              </a:rPr>
              <a:t>Python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最具特色的就是使用缩进来表示代码块，不需要使用大括号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{}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。</a:t>
            </a: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缩进的空格数是可变的，但是同一个代码块的语句必须包含相同的缩进空格数。实例如下： 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dirty="0" smtClean="0">
                <a:latin typeface="黑体" pitchFamily="49" charset="-122"/>
                <a:ea typeface="黑体" pitchFamily="49" charset="-122"/>
              </a:rPr>
              <a:t>if True: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dirty="0" smtClean="0">
                <a:latin typeface="黑体" pitchFamily="49" charset="-122"/>
                <a:ea typeface="黑体" pitchFamily="49" charset="-122"/>
              </a:rPr>
              <a:t>	print ("True")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dirty="0" smtClean="0">
                <a:latin typeface="黑体" pitchFamily="49" charset="-122"/>
                <a:ea typeface="黑体" pitchFamily="49" charset="-122"/>
              </a:rPr>
              <a:t>else: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dirty="0" smtClean="0">
                <a:latin typeface="黑体" pitchFamily="49" charset="-122"/>
                <a:ea typeface="黑体" pitchFamily="49" charset="-122"/>
              </a:rPr>
              <a:t>	print ("False")</a:t>
            </a:r>
          </a:p>
          <a:p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若同一层次语句缩进数的空格数不一致，会导致运行错误。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黑体" pitchFamily="49" charset="-122"/>
                <a:ea typeface="黑体" pitchFamily="49" charset="-122"/>
              </a:rPr>
              <a:t>3.2 Python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开发环境搭建</a:t>
            </a:r>
            <a:endParaRPr lang="en-US" b="1" dirty="0">
              <a:effectLst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、多行语句</a:t>
            </a:r>
          </a:p>
          <a:p>
            <a:pPr lvl="1">
              <a:buNone/>
            </a:pP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Python 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通常是一行写完一条语句，但如果语句很长，我们可以使用反斜杠</a:t>
            </a: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(\)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来实现多行语句，例如：</a:t>
            </a:r>
          </a:p>
          <a:p>
            <a:pPr lvl="1">
              <a:buNone/>
            </a:pP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total = </a:t>
            </a:r>
            <a:r>
              <a:rPr lang="en-US" sz="1800" dirty="0" err="1" smtClean="0">
                <a:latin typeface="黑体" pitchFamily="49" charset="-122"/>
                <a:ea typeface="黑体" pitchFamily="49" charset="-122"/>
              </a:rPr>
              <a:t>item_one</a:t>
            </a: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 + \</a:t>
            </a:r>
            <a:endParaRPr lang="zh-CN" altLang="en-US" sz="1800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None/>
            </a:pP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        </a:t>
            </a:r>
            <a:r>
              <a:rPr lang="en-US" sz="1800" dirty="0" err="1" smtClean="0">
                <a:latin typeface="黑体" pitchFamily="49" charset="-122"/>
                <a:ea typeface="黑体" pitchFamily="49" charset="-122"/>
              </a:rPr>
              <a:t>item_two</a:t>
            </a: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 + \</a:t>
            </a:r>
            <a:endParaRPr lang="zh-CN" altLang="en-US" sz="1800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None/>
            </a:pP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        </a:t>
            </a:r>
            <a:r>
              <a:rPr lang="en-US" sz="1800" dirty="0" err="1" smtClean="0">
                <a:latin typeface="黑体" pitchFamily="49" charset="-122"/>
                <a:ea typeface="黑体" pitchFamily="49" charset="-122"/>
              </a:rPr>
              <a:t>item_three</a:t>
            </a:r>
            <a:endParaRPr lang="zh-CN" altLang="en-US" sz="1800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None/>
            </a:pP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在括号</a:t>
            </a: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[], {}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或</a:t>
            </a: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 () 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中的多行语句，不需要使用反斜杠</a:t>
            </a: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(\)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，例如：</a:t>
            </a:r>
          </a:p>
          <a:p>
            <a:pPr lvl="1">
              <a:buNone/>
            </a:pP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total = ['</a:t>
            </a:r>
            <a:r>
              <a:rPr lang="en-US" sz="1800" dirty="0" err="1" smtClean="0">
                <a:latin typeface="黑体" pitchFamily="49" charset="-122"/>
                <a:ea typeface="黑体" pitchFamily="49" charset="-122"/>
              </a:rPr>
              <a:t>item_one</a:t>
            </a: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', '</a:t>
            </a:r>
            <a:r>
              <a:rPr lang="en-US" sz="1800" dirty="0" err="1" smtClean="0">
                <a:latin typeface="黑体" pitchFamily="49" charset="-122"/>
                <a:ea typeface="黑体" pitchFamily="49" charset="-122"/>
              </a:rPr>
              <a:t>item_two</a:t>
            </a: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', '</a:t>
            </a:r>
            <a:r>
              <a:rPr lang="en-US" sz="1800" dirty="0" err="1" smtClean="0">
                <a:latin typeface="黑体" pitchFamily="49" charset="-122"/>
                <a:ea typeface="黑体" pitchFamily="49" charset="-122"/>
              </a:rPr>
              <a:t>item_three</a:t>
            </a: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',</a:t>
            </a:r>
            <a:endParaRPr lang="zh-CN" altLang="en-US" sz="1800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None/>
            </a:pP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        '</a:t>
            </a:r>
            <a:r>
              <a:rPr lang="en-US" sz="1800" dirty="0" err="1" smtClean="0">
                <a:latin typeface="黑体" pitchFamily="49" charset="-122"/>
                <a:ea typeface="黑体" pitchFamily="49" charset="-122"/>
              </a:rPr>
              <a:t>item_four</a:t>
            </a: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', '</a:t>
            </a:r>
            <a:r>
              <a:rPr lang="en-US" sz="1800" dirty="0" err="1" smtClean="0">
                <a:latin typeface="黑体" pitchFamily="49" charset="-122"/>
                <a:ea typeface="黑体" pitchFamily="49" charset="-122"/>
              </a:rPr>
              <a:t>item_five</a:t>
            </a: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']</a:t>
            </a:r>
            <a:endParaRPr lang="zh-CN" altLang="en-US" sz="18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黑体" pitchFamily="49" charset="-122"/>
                <a:ea typeface="黑体" pitchFamily="49" charset="-122"/>
              </a:rPr>
              <a:t>3.2 Python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开发环境搭建</a:t>
            </a:r>
            <a:endParaRPr lang="en-US" b="1" dirty="0">
              <a:effectLst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、数据类型</a:t>
            </a:r>
          </a:p>
          <a:p>
            <a:pPr lvl="1">
              <a:buNone/>
            </a:pPr>
            <a:r>
              <a:rPr lang="en-US" sz="1600" dirty="0" smtClean="0">
                <a:latin typeface="黑体" pitchFamily="49" charset="-122"/>
                <a:ea typeface="黑体" pitchFamily="49" charset="-122"/>
              </a:rPr>
              <a:t>Python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中数有四种类型： </a:t>
            </a:r>
          </a:p>
          <a:p>
            <a:pPr lvl="1">
              <a:buNone/>
            </a:pP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整数：如</a:t>
            </a:r>
            <a:r>
              <a:rPr lang="en-US" sz="1600" dirty="0" smtClean="0">
                <a:latin typeface="黑体" pitchFamily="49" charset="-122"/>
                <a:ea typeface="黑体" pitchFamily="49" charset="-122"/>
              </a:rPr>
              <a:t> 123</a:t>
            </a:r>
            <a:endParaRPr lang="zh-CN" altLang="en-US" sz="1600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None/>
            </a:pP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长整数：是比较大的整数</a:t>
            </a:r>
          </a:p>
          <a:p>
            <a:pPr lvl="1">
              <a:buNone/>
            </a:pP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浮点数：如</a:t>
            </a:r>
            <a:r>
              <a:rPr lang="en-US" sz="1600" dirty="0" smtClean="0">
                <a:latin typeface="黑体" pitchFamily="49" charset="-122"/>
                <a:ea typeface="黑体" pitchFamily="49" charset="-122"/>
              </a:rPr>
              <a:t> 1.23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sz="1600" dirty="0" smtClean="0">
                <a:latin typeface="黑体" pitchFamily="49" charset="-122"/>
                <a:ea typeface="黑体" pitchFamily="49" charset="-122"/>
              </a:rPr>
              <a:t>3E-2</a:t>
            </a:r>
            <a:endParaRPr lang="zh-CN" altLang="en-US" sz="1600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None/>
            </a:pP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复数：如</a:t>
            </a:r>
            <a:r>
              <a:rPr lang="en-US" sz="1600" dirty="0" smtClean="0">
                <a:latin typeface="黑体" pitchFamily="49" charset="-122"/>
                <a:ea typeface="黑体" pitchFamily="49" charset="-122"/>
              </a:rPr>
              <a:t> 1 + 2j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sz="1600" dirty="0" smtClean="0">
                <a:latin typeface="黑体" pitchFamily="49" charset="-122"/>
                <a:ea typeface="黑体" pitchFamily="49" charset="-122"/>
              </a:rPr>
              <a:t> 1.1 + 2.2j</a:t>
            </a:r>
          </a:p>
          <a:p>
            <a:pPr lvl="1">
              <a:buNone/>
            </a:pPr>
            <a:endParaRPr lang="zh-CN" altLang="en-US" sz="1600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None/>
            </a:pP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字符串型，由单引号或双引号定界，效果相同，使用三引号</a:t>
            </a:r>
            <a:r>
              <a:rPr lang="en-US" sz="1600" dirty="0" smtClean="0">
                <a:latin typeface="黑体" pitchFamily="49" charset="-122"/>
                <a:ea typeface="黑体" pitchFamily="49" charset="-122"/>
              </a:rPr>
              <a:t>('''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或</a:t>
            </a:r>
            <a:r>
              <a:rPr lang="en-US" sz="1600" dirty="0" smtClean="0">
                <a:latin typeface="黑体" pitchFamily="49" charset="-122"/>
                <a:ea typeface="黑体" pitchFamily="49" charset="-122"/>
              </a:rPr>
              <a:t>""")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可以指定一个多行字符串。原则上，单引号表示字符串，双引号表求句子，三引号表示段落。</a:t>
            </a:r>
          </a:p>
          <a:p>
            <a:pPr lvl="1">
              <a:buNone/>
            </a:pPr>
            <a:r>
              <a:rPr lang="en-US" sz="1600" dirty="0" smtClean="0">
                <a:latin typeface="黑体" pitchFamily="49" charset="-122"/>
                <a:ea typeface="黑体" pitchFamily="49" charset="-122"/>
              </a:rPr>
              <a:t>word = '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字符串</a:t>
            </a:r>
            <a:r>
              <a:rPr lang="en-US" sz="1600" dirty="0" smtClean="0">
                <a:latin typeface="黑体" pitchFamily="49" charset="-122"/>
                <a:ea typeface="黑体" pitchFamily="49" charset="-122"/>
              </a:rPr>
              <a:t>'</a:t>
            </a:r>
            <a:endParaRPr lang="zh-CN" altLang="en-US" sz="1600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None/>
            </a:pPr>
            <a:r>
              <a:rPr lang="en-US" sz="1600" dirty="0" smtClean="0">
                <a:latin typeface="黑体" pitchFamily="49" charset="-122"/>
                <a:ea typeface="黑体" pitchFamily="49" charset="-122"/>
              </a:rPr>
              <a:t>sentence = "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这是一个句子。</a:t>
            </a:r>
            <a:r>
              <a:rPr lang="en-US" sz="1600" dirty="0" smtClean="0">
                <a:latin typeface="黑体" pitchFamily="49" charset="-122"/>
                <a:ea typeface="黑体" pitchFamily="49" charset="-122"/>
              </a:rPr>
              <a:t>"</a:t>
            </a:r>
            <a:endParaRPr lang="zh-CN" altLang="en-US" sz="1600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None/>
            </a:pPr>
            <a:r>
              <a:rPr lang="en-US" sz="1600" dirty="0" smtClean="0">
                <a:latin typeface="黑体" pitchFamily="49" charset="-122"/>
                <a:ea typeface="黑体" pitchFamily="49" charset="-122"/>
              </a:rPr>
              <a:t>paragraph = """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这是一个段落，可以由多行组成</a:t>
            </a:r>
            <a:r>
              <a:rPr lang="en-US" sz="1600" dirty="0" smtClean="0">
                <a:latin typeface="黑体" pitchFamily="49" charset="-122"/>
                <a:ea typeface="黑体" pitchFamily="49" charset="-122"/>
              </a:rPr>
              <a:t>"""</a:t>
            </a:r>
            <a:endParaRPr lang="zh-CN" altLang="en-US" sz="1600" dirty="0" smtClean="0"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                             </a:t>
            </a:r>
          </a:p>
          <a:p>
            <a:pPr>
              <a:buNone/>
            </a:pPr>
            <a:endParaRPr lang="en-US" altLang="zh-CN" sz="1600" dirty="0" smtClean="0"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1600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zh-CN" sz="16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b="1" dirty="0" smtClean="0">
                <a:latin typeface="黑体" pitchFamily="49" charset="-122"/>
                <a:ea typeface="黑体" pitchFamily="49" charset="-122"/>
              </a:rPr>
              <a:t>3.3 Python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常用语句</a:t>
            </a:r>
          </a:p>
        </p:txBody>
      </p:sp>
      <p:sp>
        <p:nvSpPr>
          <p:cNvPr id="7" name="矩形 6"/>
          <p:cNvSpPr/>
          <p:nvPr/>
        </p:nvSpPr>
        <p:spPr>
          <a:xfrm>
            <a:off x="143554" y="1350109"/>
            <a:ext cx="828609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黑体" pitchFamily="49" charset="-122"/>
                <a:ea typeface="黑体" pitchFamily="49" charset="-122"/>
              </a:rPr>
              <a:t>3.3.1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赋值语句</a:t>
            </a:r>
            <a:endParaRPr lang="en-US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Python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赋值运算符有：</a:t>
            </a: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=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：简单的赋值运算符，如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c = a + b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将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 a + b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的运算结果赋值为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 c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；</a:t>
            </a: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+=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：加法赋值运算符，如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c += a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等效于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 c = c + a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；</a:t>
            </a: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-=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：减法赋值运算符，如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c -= a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等效于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 c = c – a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；</a:t>
            </a: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*=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：乘法赋值运算符，如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c *= a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等效于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 c = c * a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；</a:t>
            </a: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/=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：除法赋值运算符，如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c /= a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等效于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 c = c / a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；</a:t>
            </a: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%=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：取模赋值运算符，如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c %= a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等效于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 c = c % a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；</a:t>
            </a: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**=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：幂赋值运算符，如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c **= a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等效于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 c = c ** a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；</a:t>
            </a: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//=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：取整除赋值运算符，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c //= a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等效于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 c = c // a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。</a:t>
            </a:r>
          </a:p>
          <a:p>
            <a:pPr>
              <a:buNone/>
            </a:pP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1600" dirty="0" smtClean="0"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1600" dirty="0" smtClean="0"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1600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 smtClean="0">
                <a:latin typeface="黑体" pitchFamily="49" charset="-122"/>
                <a:ea typeface="黑体" pitchFamily="49" charset="-122"/>
              </a:rPr>
              <a:t>3.3 Python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常用语句</a:t>
            </a:r>
            <a:endParaRPr lang="en-US" b="1" dirty="0">
              <a:effectLst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Python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语言还可以进行序列解包赋值</a:t>
            </a:r>
          </a:p>
          <a:p>
            <a:pPr lvl="1">
              <a:buNone/>
            </a:pP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将序列中（字符串、列表、元组等）存储的值依次赋给各个变量。</a:t>
            </a:r>
          </a:p>
          <a:p>
            <a:pPr lvl="1">
              <a:buNone/>
            </a:pP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方法如下：</a:t>
            </a:r>
          </a:p>
          <a:p>
            <a:pPr lvl="1">
              <a:buNone/>
            </a:pPr>
            <a:r>
              <a:rPr lang="en-US" sz="1800" dirty="0" err="1" smtClean="0">
                <a:latin typeface="黑体" pitchFamily="49" charset="-122"/>
                <a:ea typeface="黑体" pitchFamily="49" charset="-122"/>
              </a:rPr>
              <a:t>x,y,z</a:t>
            </a: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=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序列</a:t>
            </a:r>
          </a:p>
          <a:p>
            <a:pPr lvl="1">
              <a:buNone/>
            </a:pP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注意，被解包的序列里的元素个数必须等于左侧的变量个数，否则会报异常。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sz="1800" dirty="0" smtClean="0"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Python 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语言还可以进行链式赋值</a:t>
            </a:r>
          </a:p>
          <a:p>
            <a:pPr>
              <a:buNone/>
            </a:pP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    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即一次性将一个值赋给多个变量。格式如下：</a:t>
            </a: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变量</a:t>
            </a: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1=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变量</a:t>
            </a: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2=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变量</a:t>
            </a: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3=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值</a:t>
            </a:r>
          </a:p>
          <a:p>
            <a:pPr lvl="1">
              <a:buNone/>
            </a:pPr>
            <a:endParaRPr lang="zh-CN" altLang="en-US" sz="18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 smtClean="0">
                <a:latin typeface="黑体" pitchFamily="49" charset="-122"/>
                <a:ea typeface="黑体" pitchFamily="49" charset="-122"/>
              </a:rPr>
              <a:t>3.3 Python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常用语句</a:t>
            </a:r>
            <a:endParaRPr lang="en-US" b="1" dirty="0">
              <a:effectLst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3.3.2 Python 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条件语句</a:t>
            </a:r>
            <a:endParaRPr lang="zh-CN" altLang="en-US" sz="1800" b="1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None/>
            </a:pP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Python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条件语句是通过一条或多条语句的执行结果（</a:t>
            </a: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True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或者</a:t>
            </a: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False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）来决定执行的代码块。</a:t>
            </a:r>
          </a:p>
          <a:p>
            <a:pPr lvl="1">
              <a:buNone/>
            </a:pP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Python 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编程中 </a:t>
            </a: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if 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语句用于控制程序的执行</a:t>
            </a:r>
          </a:p>
          <a:p>
            <a:pPr lvl="1">
              <a:buNone/>
            </a:pP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    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基本形式为：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None/>
            </a:pPr>
            <a:endParaRPr lang="zh-CN" altLang="en-US" sz="1800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None/>
            </a:pP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	if 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条件表达式：</a:t>
            </a: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            #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“：”不能少</a:t>
            </a:r>
          </a:p>
          <a:p>
            <a:pPr lvl="1">
              <a:buNone/>
            </a:pP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   	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语句块</a:t>
            </a: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                #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需要缩进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None/>
            </a:pPr>
            <a:endParaRPr lang="zh-CN" altLang="en-US" sz="1800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None/>
            </a:pP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只有当条件表达式为真时，才执行语句块。</a:t>
            </a:r>
            <a:endParaRPr lang="zh-CN" altLang="en-US" sz="18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 smtClean="0">
                <a:latin typeface="黑体" pitchFamily="49" charset="-122"/>
                <a:ea typeface="黑体" pitchFamily="49" charset="-122"/>
              </a:rPr>
              <a:t>3.3 Python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常用语句</a:t>
            </a:r>
            <a:endParaRPr lang="en-US" b="1" dirty="0">
              <a:effectLst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if...else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语句</a:t>
            </a:r>
          </a:p>
          <a:p>
            <a:pPr lvl="1">
              <a:buNone/>
            </a:pP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当条件表达式为真时，执行语句块</a:t>
            </a: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，否则执行语句块</a:t>
            </a: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。基本形式为：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None/>
            </a:pPr>
            <a:endParaRPr lang="zh-CN" altLang="en-US" sz="1800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None/>
            </a:pP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    if 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判断条件：</a:t>
            </a:r>
          </a:p>
          <a:p>
            <a:pPr lvl="1">
              <a:buNone/>
            </a:pP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       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语句块</a:t>
            </a: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1800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None/>
            </a:pP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    else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：</a:t>
            </a:r>
          </a:p>
          <a:p>
            <a:pPr lvl="1">
              <a:buNone/>
            </a:pP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       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语句块</a:t>
            </a: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2</a:t>
            </a:r>
          </a:p>
          <a:p>
            <a:pPr lvl="1">
              <a:buNone/>
            </a:pPr>
            <a:endParaRPr lang="zh-CN" altLang="en-US" sz="1800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None/>
            </a:pP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其中</a:t>
            </a: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"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判断条件</a:t>
            </a: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"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成立时（非零），则执行后面的语句，而执行内容可以多行，以缩进来区分表示同一范围。</a:t>
            </a:r>
          </a:p>
          <a:p>
            <a:pPr lvl="1">
              <a:buNone/>
            </a:pP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else 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为可选语句，当需要在条件不成立时执行内容则可以执行相关语句。</a:t>
            </a:r>
            <a:endParaRPr lang="zh-CN" altLang="en-US" sz="18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 smtClean="0">
                <a:latin typeface="黑体" pitchFamily="49" charset="-122"/>
                <a:ea typeface="黑体" pitchFamily="49" charset="-122"/>
              </a:rPr>
              <a:t>3.3 Python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常用语句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、当判断条件为多个值时：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None/>
            </a:pP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if 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判断条件</a:t>
            </a: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1:</a:t>
            </a:r>
            <a:endParaRPr lang="zh-CN" altLang="en-US" sz="1800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None/>
            </a:pP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    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语句块</a:t>
            </a: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1800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None/>
            </a:pPr>
            <a:r>
              <a:rPr lang="en-US" sz="1800" dirty="0" err="1" smtClean="0">
                <a:latin typeface="黑体" pitchFamily="49" charset="-122"/>
                <a:ea typeface="黑体" pitchFamily="49" charset="-122"/>
              </a:rPr>
              <a:t>elif</a:t>
            </a: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判断条件</a:t>
            </a: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2:</a:t>
            </a:r>
            <a:endParaRPr lang="zh-CN" altLang="en-US" sz="1800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None/>
            </a:pP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    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语句块</a:t>
            </a: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2</a:t>
            </a:r>
            <a:endParaRPr lang="zh-CN" altLang="en-US" sz="1800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None/>
            </a:pPr>
            <a:r>
              <a:rPr lang="en-US" sz="1800" dirty="0" err="1" smtClean="0">
                <a:latin typeface="黑体" pitchFamily="49" charset="-122"/>
                <a:ea typeface="黑体" pitchFamily="49" charset="-122"/>
              </a:rPr>
              <a:t>elif</a:t>
            </a: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判断条件</a:t>
            </a: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3:</a:t>
            </a:r>
            <a:endParaRPr lang="zh-CN" altLang="en-US" sz="1800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None/>
            </a:pP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    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语句块</a:t>
            </a: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3</a:t>
            </a:r>
            <a:endParaRPr lang="zh-CN" altLang="en-US" sz="1800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None/>
            </a:pP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...</a:t>
            </a:r>
            <a:endParaRPr lang="zh-CN" altLang="en-US" sz="1800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None/>
            </a:pP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else:</a:t>
            </a:r>
            <a:endParaRPr lang="zh-CN" altLang="en-US" sz="1800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None/>
            </a:pP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    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语句块</a:t>
            </a: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n+1</a:t>
            </a:r>
            <a:endParaRPr lang="zh-CN" altLang="en-US" sz="1800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None/>
            </a:pP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 </a:t>
            </a:r>
            <a:endParaRPr lang="zh-CN" altLang="en-US" sz="1800" dirty="0" smtClean="0"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zh-CN" altLang="zh-CN" sz="1800" dirty="0" smtClean="0"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zh-CN" altLang="zh-CN" sz="1800" dirty="0" smtClean="0"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zh-CN" altLang="zh-CN" sz="1800" dirty="0" smtClean="0"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zh-CN" altLang="zh-CN" sz="18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4357686" y="1500180"/>
            <a:ext cx="2820363" cy="3286148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 smtClean="0">
                <a:latin typeface="黑体" pitchFamily="49" charset="-122"/>
                <a:ea typeface="黑体" pitchFamily="49" charset="-122"/>
              </a:rPr>
              <a:t>3.3 Python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常用语句</a:t>
            </a:r>
            <a:endParaRPr lang="en-US" b="1" dirty="0">
              <a:effectLst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65053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3.3.3 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循环语句</a:t>
            </a:r>
            <a:endParaRPr lang="zh-CN" altLang="en-US" sz="1800" b="1" dirty="0" smtClean="0"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Python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提供了</a:t>
            </a: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for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循环和</a:t>
            </a: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while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循环（没有</a:t>
            </a: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do..while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循环）两种。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zh-CN" altLang="en-US" sz="1800" dirty="0" smtClean="0"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while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语句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None/>
            </a:pPr>
            <a:endParaRPr lang="en-US" sz="1800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None/>
            </a:pP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while 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判断条件：</a:t>
            </a:r>
          </a:p>
          <a:p>
            <a:pPr lvl="1">
              <a:buNone/>
            </a:pP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         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执行语句</a:t>
            </a:r>
          </a:p>
          <a:p>
            <a:pPr lvl="1">
              <a:buNone/>
            </a:pP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 </a:t>
            </a:r>
            <a:endParaRPr lang="zh-CN" altLang="en-US" sz="1800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en-US" sz="1800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4071934" y="2143122"/>
            <a:ext cx="2522863" cy="2571768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5720" y="428610"/>
            <a:ext cx="6766242" cy="572644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en-US" b="1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章</a:t>
            </a:r>
            <a:r>
              <a:rPr lang="en-US" altLang="en-US" b="1" dirty="0" smtClean="0">
                <a:latin typeface="黑体" pitchFamily="49" charset="-122"/>
                <a:ea typeface="黑体" pitchFamily="49" charset="-122"/>
              </a:rPr>
              <a:t> Python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语言基础</a:t>
            </a:r>
            <a:endParaRPr 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b="1" dirty="0" smtClean="0">
                <a:latin typeface="黑体" pitchFamily="49" charset="-122"/>
                <a:ea typeface="黑体" pitchFamily="49" charset="-122"/>
              </a:rPr>
              <a:t>3.1 Python</a:t>
            </a: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语言的产生与发展</a:t>
            </a:r>
            <a:r>
              <a:rPr lang="en-US" sz="2000" b="1" dirty="0" smtClean="0">
                <a:latin typeface="黑体" pitchFamily="49" charset="-122"/>
                <a:ea typeface="黑体" pitchFamily="49" charset="-122"/>
              </a:rPr>
              <a:t>	</a:t>
            </a:r>
            <a:endParaRPr lang="zh-CN" altLang="en-US" sz="2000" b="1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sz="2000" b="1" dirty="0" smtClean="0">
                <a:latin typeface="黑体" pitchFamily="49" charset="-122"/>
                <a:ea typeface="黑体" pitchFamily="49" charset="-122"/>
              </a:rPr>
              <a:t>3.2 Python</a:t>
            </a: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开发环境搭建</a:t>
            </a:r>
            <a:r>
              <a:rPr lang="en-US" sz="2000" b="1" dirty="0" smtClean="0">
                <a:latin typeface="黑体" pitchFamily="49" charset="-122"/>
                <a:ea typeface="黑体" pitchFamily="49" charset="-122"/>
              </a:rPr>
              <a:t>	</a:t>
            </a:r>
            <a:endParaRPr lang="zh-CN" altLang="en-US" sz="2000" b="1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sz="2000" b="1" dirty="0" smtClean="0">
                <a:latin typeface="黑体" pitchFamily="49" charset="-122"/>
                <a:ea typeface="黑体" pitchFamily="49" charset="-122"/>
              </a:rPr>
              <a:t>3.3 Python</a:t>
            </a: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常用语句</a:t>
            </a:r>
            <a:r>
              <a:rPr lang="en-US" sz="2000" b="1" dirty="0" smtClean="0">
                <a:latin typeface="黑体" pitchFamily="49" charset="-122"/>
                <a:ea typeface="黑体" pitchFamily="49" charset="-122"/>
              </a:rPr>
              <a:t>	</a:t>
            </a:r>
            <a:endParaRPr lang="zh-CN" altLang="en-US" sz="2000" b="1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sz="2000" b="1" dirty="0" smtClean="0">
                <a:latin typeface="黑体" pitchFamily="49" charset="-122"/>
                <a:ea typeface="黑体" pitchFamily="49" charset="-122"/>
              </a:rPr>
              <a:t>3.4 </a:t>
            </a: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列表、元组、字典与字符串</a:t>
            </a:r>
            <a:r>
              <a:rPr lang="en-US" sz="2000" b="1" dirty="0" smtClean="0">
                <a:latin typeface="黑体" pitchFamily="49" charset="-122"/>
                <a:ea typeface="黑体" pitchFamily="49" charset="-122"/>
              </a:rPr>
              <a:t>	</a:t>
            </a:r>
            <a:endParaRPr lang="zh-CN" altLang="en-US" sz="2000" b="1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sz="2000" b="1" dirty="0" smtClean="0">
                <a:latin typeface="黑体" pitchFamily="49" charset="-122"/>
                <a:ea typeface="黑体" pitchFamily="49" charset="-122"/>
              </a:rPr>
              <a:t>3.5 Python</a:t>
            </a: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的函数</a:t>
            </a:r>
            <a:r>
              <a:rPr lang="en-US" sz="2000" b="1" dirty="0" smtClean="0">
                <a:latin typeface="黑体" pitchFamily="49" charset="-122"/>
                <a:ea typeface="黑体" pitchFamily="49" charset="-122"/>
              </a:rPr>
              <a:t>	</a:t>
            </a:r>
            <a:endParaRPr lang="zh-CN" altLang="en-US" sz="2000" b="1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sz="2000" b="1" dirty="0" smtClean="0">
                <a:latin typeface="黑体" pitchFamily="49" charset="-122"/>
                <a:ea typeface="黑体" pitchFamily="49" charset="-122"/>
              </a:rPr>
              <a:t>3.6 Python</a:t>
            </a: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矩阵运算</a:t>
            </a:r>
            <a:r>
              <a:rPr lang="en-US" sz="2000" b="1" dirty="0" smtClean="0">
                <a:latin typeface="黑体" pitchFamily="49" charset="-122"/>
                <a:ea typeface="黑体" pitchFamily="49" charset="-122"/>
              </a:rPr>
              <a:t>	</a:t>
            </a:r>
            <a:endParaRPr lang="zh-CN" altLang="en-US" sz="2000" b="1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sz="2000" b="1" dirty="0" smtClean="0">
                <a:latin typeface="黑体" pitchFamily="49" charset="-122"/>
                <a:ea typeface="黑体" pitchFamily="49" charset="-122"/>
              </a:rPr>
              <a:t>3.7 Python</a:t>
            </a: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库</a:t>
            </a:r>
            <a:endParaRPr lang="en-US" altLang="zh-CN" sz="2000" b="1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sz="2000" b="1" dirty="0" smtClean="0">
                <a:latin typeface="黑体" pitchFamily="49" charset="-122"/>
                <a:ea typeface="黑体" pitchFamily="49" charset="-122"/>
              </a:rPr>
              <a:t>3.8 </a:t>
            </a: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典型样板程序</a:t>
            </a:r>
            <a:r>
              <a:rPr lang="en-US" sz="2000" b="1" dirty="0" smtClean="0">
                <a:latin typeface="黑体" pitchFamily="49" charset="-122"/>
                <a:ea typeface="黑体" pitchFamily="49" charset="-122"/>
              </a:rPr>
              <a:t>	</a:t>
            </a:r>
            <a:endParaRPr lang="zh-CN" altLang="en-US" sz="2000" b="1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zh-CN" sz="2000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 smtClean="0">
                <a:latin typeface="黑体" pitchFamily="49" charset="-122"/>
                <a:ea typeface="黑体" pitchFamily="49" charset="-122"/>
              </a:rPr>
              <a:t>3.3 Python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常用语句</a:t>
            </a:r>
            <a:endParaRPr lang="en-US" b="1" dirty="0">
              <a:effectLst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7304"/>
            <a:ext cx="8337876" cy="350501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for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语句</a:t>
            </a:r>
          </a:p>
          <a:p>
            <a:pPr lvl="1">
              <a:buNone/>
            </a:pP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Python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提供了的另一个循环</a:t>
            </a: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for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语句，它是</a:t>
            </a: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Python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中最强大的循环结构。</a:t>
            </a: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Python for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循环可以遍历任何序列的项目，如一个列表或者一个字符串。</a:t>
            </a:r>
          </a:p>
          <a:p>
            <a:pPr lvl="1">
              <a:buNone/>
            </a:pPr>
            <a:endParaRPr lang="en-US" sz="1800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None/>
            </a:pP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for </a:t>
            </a:r>
            <a:r>
              <a:rPr lang="en-US" sz="1800" dirty="0" err="1" smtClean="0">
                <a:latin typeface="黑体" pitchFamily="49" charset="-122"/>
                <a:ea typeface="黑体" pitchFamily="49" charset="-122"/>
              </a:rPr>
              <a:t>i</a:t>
            </a: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 in range(</a:t>
            </a:r>
            <a:r>
              <a:rPr lang="en-US" sz="1800" dirty="0" err="1" smtClean="0">
                <a:latin typeface="黑体" pitchFamily="49" charset="-122"/>
                <a:ea typeface="黑体" pitchFamily="49" charset="-122"/>
              </a:rPr>
              <a:t>start,end</a:t>
            </a: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):</a:t>
            </a:r>
            <a:endParaRPr lang="zh-CN" altLang="en-US" sz="1800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None/>
            </a:pP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    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循环体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None/>
            </a:pPr>
            <a:endParaRPr lang="zh-CN" altLang="en-US" sz="1800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None/>
            </a:pP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程序在执行</a:t>
            </a: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for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语句时，循环计数器</a:t>
            </a:r>
            <a:r>
              <a:rPr lang="en-US" sz="1800" dirty="0" err="1" smtClean="0">
                <a:latin typeface="黑体" pitchFamily="49" charset="-122"/>
                <a:ea typeface="黑体" pitchFamily="49" charset="-122"/>
              </a:rPr>
              <a:t>i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被设置为</a:t>
            </a: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start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，然后执行循环体语句。</a:t>
            </a:r>
            <a:r>
              <a:rPr lang="en-US" sz="1800" dirty="0" err="1" smtClean="0">
                <a:latin typeface="黑体" pitchFamily="49" charset="-122"/>
                <a:ea typeface="黑体" pitchFamily="49" charset="-122"/>
              </a:rPr>
              <a:t>i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依次取从</a:t>
            </a: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start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到</a:t>
            </a: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end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的所有值，每设置一个新值都执行一次循环体语句，当</a:t>
            </a:r>
            <a:r>
              <a:rPr lang="en-US" sz="1800" dirty="0" err="1" smtClean="0">
                <a:latin typeface="黑体" pitchFamily="49" charset="-122"/>
                <a:ea typeface="黑体" pitchFamily="49" charset="-122"/>
              </a:rPr>
              <a:t>i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等于</a:t>
            </a: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end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时，退出循环。</a:t>
            </a:r>
          </a:p>
          <a:p>
            <a:pPr>
              <a:buNone/>
            </a:pPr>
            <a:endParaRPr lang="zh-CN" altLang="zh-CN" sz="1800" dirty="0" smtClean="0"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zh-CN" altLang="zh-CN" sz="1800" dirty="0" smtClean="0"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zh-CN" altLang="zh-CN" sz="18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 smtClean="0">
                <a:latin typeface="黑体" pitchFamily="49" charset="-122"/>
                <a:ea typeface="黑体" pitchFamily="49" charset="-122"/>
              </a:rPr>
              <a:t>3.3.4 continue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en-US" b="1" dirty="0" smtClean="0">
                <a:latin typeface="黑体" pitchFamily="49" charset="-122"/>
                <a:ea typeface="黑体" pitchFamily="49" charset="-122"/>
              </a:rPr>
              <a:t>break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语句</a:t>
            </a:r>
            <a:endParaRPr lang="en-US" b="1" dirty="0">
              <a:effectLst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2844" y="1285866"/>
            <a:ext cx="87868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continue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语句</a:t>
            </a:r>
          </a:p>
          <a:p>
            <a:pPr lvl="1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在循环体使用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continue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语句可以跳过本次循环后面的语句，直接进入下一次循环。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lvl="1"/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break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语句</a:t>
            </a: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break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语句可以结束当前循环，然后跳转到下条语句。</a:t>
            </a:r>
          </a:p>
          <a:p>
            <a:pPr lvl="1"/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270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等线"/>
                <a:ea typeface="宋体" pitchFamily="2" charset="-122"/>
                <a:cs typeface="宋体" pitchFamily="2" charset="-122"/>
              </a:rPr>
              <a:t>2</a:t>
            </a:r>
            <a:r>
              <a: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等线"/>
                <a:ea typeface="宋体" pitchFamily="2" charset="-122"/>
                <a:cs typeface="宋体" pitchFamily="2" charset="-122"/>
              </a:rPr>
              <a:t>、</a:t>
            </a: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等线"/>
                <a:ea typeface="宋体" pitchFamily="2" charset="-122"/>
                <a:cs typeface="宋体" pitchFamily="2" charset="-122"/>
              </a:rPr>
              <a:t>break</a:t>
            </a:r>
            <a:r>
              <a: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等线"/>
                <a:ea typeface="宋体" pitchFamily="2" charset="-122"/>
                <a:cs typeface="宋体" pitchFamily="2" charset="-122"/>
              </a:rPr>
              <a:t>语句</a:t>
            </a:r>
            <a:endParaRPr kumimoji="0" lang="zh-CN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等线"/>
                <a:ea typeface="宋体" pitchFamily="2" charset="-122"/>
                <a:cs typeface="宋体" pitchFamily="2" charset="-122"/>
              </a:rPr>
              <a:t>break</a:t>
            </a:r>
            <a:r>
              <a: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等线"/>
                <a:ea typeface="宋体" pitchFamily="2" charset="-122"/>
                <a:cs typeface="宋体" pitchFamily="2" charset="-122"/>
              </a:rPr>
              <a:t>语句可以结束当前循环，然后跳转到下条语句。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57818" y="2786064"/>
            <a:ext cx="2124075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2786064"/>
            <a:ext cx="2847975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黑体" pitchFamily="49" charset="-122"/>
                <a:ea typeface="黑体" pitchFamily="49" charset="-122"/>
              </a:rPr>
              <a:t>3.4 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列表、元组、字典与字符串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721" y="1327071"/>
            <a:ext cx="825661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   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序列是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Python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中最基本的数据结构。序列中的每个元素都分配一个数字来表示它的位置或索引，第一个索引是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，第二个索引是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...,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依此类推。序列都可以进行的操作包括索引、切片、加、乘、检查成员。此外，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Python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已经内置确定序列的长度以及确定最大和最小的元素的方法。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dirty="0" smtClean="0">
                <a:latin typeface="黑体" pitchFamily="49" charset="-122"/>
                <a:ea typeface="黑体" pitchFamily="49" charset="-122"/>
              </a:rPr>
              <a:t>3.4.1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列表</a:t>
            </a:r>
            <a:endParaRPr lang="zh-CN" altLang="en-US" b="1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列表是最常用的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Python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数据类型，它可以作为一个方括号内的逗号分隔值出现。列表的数据项不需要具有相同的类型。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、创建一个列表，如下所示：</a:t>
            </a:r>
          </a:p>
          <a:p>
            <a:r>
              <a:rPr lang="en-US" dirty="0" smtClean="0">
                <a:latin typeface="黑体" pitchFamily="49" charset="-122"/>
                <a:ea typeface="黑体" pitchFamily="49" charset="-122"/>
              </a:rPr>
              <a:t>list1 = [1997, 2000,‘physics’, 2017,2018,‘chemistry’, ]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dirty="0" smtClean="0">
                <a:latin typeface="黑体" pitchFamily="49" charset="-122"/>
                <a:ea typeface="黑体" pitchFamily="49" charset="-122"/>
              </a:rPr>
              <a:t>list2 = ["a", "b", "c", "d“]</a:t>
            </a: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黑体" pitchFamily="49" charset="-122"/>
                <a:ea typeface="黑体" pitchFamily="49" charset="-122"/>
              </a:rPr>
              <a:t>3.4 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列表、元组、字典与字符串</a:t>
            </a:r>
            <a:endParaRPr lang="en-US" b="1" dirty="0">
              <a:effectLst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4283" y="1327071"/>
            <a:ext cx="83280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、访问列表中的值</a:t>
            </a: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使用下标索引来访问列表中的值，也可以使用方括号的形式截取字符。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代码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3-14: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01   list1 = [1997, 2000, 'physics', 2017, 2018, 'chemistry', ]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02   list2 = [1, 2, 3, 4, 5, 6, 7]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03   print("list1[0]: ", list1[0])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04   print("list1[5]: ", list1[5])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05   print("list2[1:5]: ", list2[1:5])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2132" y="3357568"/>
            <a:ext cx="32766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黑体" pitchFamily="49" charset="-122"/>
                <a:ea typeface="黑体" pitchFamily="49" charset="-122"/>
              </a:rPr>
              <a:t>3.4 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列表、元组、字典与字符串</a:t>
            </a:r>
            <a:endParaRPr lang="zh-CN" altLang="zh-CN" sz="3200" b="1" dirty="0" smtClean="0">
              <a:effectLst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720" y="1357304"/>
            <a:ext cx="83994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、更新列表</a:t>
            </a: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可以对列表的数据项进行修改或更新，也可以使用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append()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方法来添加列表项。</a:t>
            </a: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代码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3-15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</a:t>
            </a: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01   list = ['physics', 'chemistry', 1997, 2000]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02   print ("Value available at index 2 : ")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03   print(list[2])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04   list[2] = 2018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05   print( "New value available at index 2 : ")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06   print(list[2])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9190" y="3643320"/>
            <a:ext cx="2743197" cy="12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黑体" pitchFamily="49" charset="-122"/>
                <a:ea typeface="黑体" pitchFamily="49" charset="-122"/>
              </a:rPr>
              <a:t>3.4 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列表、元组、字典与字符串</a:t>
            </a:r>
            <a:endParaRPr lang="en-US" b="1" dirty="0">
              <a:effectLst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7158" y="1327071"/>
            <a:ext cx="85725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、合并列表</a:t>
            </a: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可以对列表利用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append()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extend()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+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*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+=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等方法进行合并。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>
                <a:latin typeface="黑体" pitchFamily="49" charset="-122"/>
                <a:ea typeface="黑体" pitchFamily="49" charset="-122"/>
              </a:rPr>
              <a:t>append() 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向列表尾部追加一个新元素，在原有列表上增加。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>
                <a:latin typeface="黑体" pitchFamily="49" charset="-122"/>
                <a:ea typeface="黑体" pitchFamily="49" charset="-122"/>
              </a:rPr>
              <a:t>extend() 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向列表尾部追加一个列表，将列表中的每个元素都追加进来，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          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在原 有列表上增加。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>
                <a:latin typeface="黑体" pitchFamily="49" charset="-122"/>
                <a:ea typeface="黑体" pitchFamily="49" charset="-122"/>
              </a:rPr>
              <a:t>+ 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直接用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+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号看上去与用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extend()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一样的效果，但是实际上是生成了一个新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    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列表存这两个列表的和，只能用在两个列表相加上。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>
                <a:latin typeface="黑体" pitchFamily="49" charset="-122"/>
                <a:ea typeface="黑体" pitchFamily="49" charset="-122"/>
              </a:rPr>
              <a:t>+= 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效果与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extend()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一样，向原列表追加一个新元素，在原有列表上增加。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en-US" dirty="0" smtClean="0">
                <a:latin typeface="黑体" pitchFamily="49" charset="-122"/>
                <a:ea typeface="黑体" pitchFamily="49" charset="-122"/>
              </a:rPr>
              <a:t>   *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号用于重复列表。</a:t>
            </a:r>
          </a:p>
          <a:p>
            <a:pPr lvl="0"/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黑体" pitchFamily="49" charset="-122"/>
                <a:ea typeface="黑体" pitchFamily="49" charset="-122"/>
              </a:rPr>
              <a:t>3.4 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列表、元组、字典与字符串</a:t>
            </a:r>
            <a:endParaRPr lang="en-US" b="1" dirty="0">
              <a:effectLst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4282" y="1327071"/>
            <a:ext cx="85725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代码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3-16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</a:t>
            </a: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01   list = ['physics', 'chemistry', 1997, 2000]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02   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list.append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(2018)                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03   list1=["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math","english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"]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04   list+=list1                    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05   print(list)</a:t>
            </a:r>
          </a:p>
          <a:p>
            <a:pPr lvl="1"/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【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运行结果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】</a:t>
            </a: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['physics', 'chemistry', 1997, 2000, 2018, 'math', '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english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']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黑体" pitchFamily="49" charset="-122"/>
                <a:ea typeface="黑体" pitchFamily="49" charset="-122"/>
              </a:rPr>
              <a:t>3.4 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列表、元组、字典与字符串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720" y="1327071"/>
            <a:ext cx="85725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、删除列表元素</a:t>
            </a: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可以使用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 del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语句来删除列表的的元素。</a:t>
            </a:r>
          </a:p>
          <a:p>
            <a:r>
              <a:rPr lang="en-US" dirty="0" smtClean="0">
                <a:latin typeface="黑体" pitchFamily="49" charset="-122"/>
                <a:ea typeface="黑体" pitchFamily="49" charset="-122"/>
              </a:rPr>
              <a:t>remove()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函数用于移除列表中某个值的第一个匹配项。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代码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3-17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：删除列表元素</a:t>
            </a: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01   list = ['physics', 'chemistry', 1997, 2000,2018,1997,2000]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02   del(list[2])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03   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list.remove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(2000)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04   print(list)</a:t>
            </a:r>
          </a:p>
          <a:p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【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运行结果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】</a:t>
            </a: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['physics', 'chemistry', 2018, 1997, 2000]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黑体" pitchFamily="49" charset="-122"/>
                <a:ea typeface="黑体" pitchFamily="49" charset="-122"/>
              </a:rPr>
              <a:t>3.4 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列表、元组、字典与字符串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4282" y="1357304"/>
            <a:ext cx="84709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黑体" pitchFamily="49" charset="-122"/>
                <a:ea typeface="黑体" pitchFamily="49" charset="-122"/>
              </a:rPr>
              <a:t>6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in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判断元素是否存在于列表中</a:t>
            </a: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&gt;&gt;&gt; 3 in [1,2,3]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True</a:t>
            </a:r>
          </a:p>
          <a:p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dirty="0" smtClean="0">
                <a:latin typeface="黑体" pitchFamily="49" charset="-122"/>
                <a:ea typeface="黑体" pitchFamily="49" charset="-122"/>
              </a:rPr>
              <a:t>7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、列表截取</a:t>
            </a:r>
          </a:p>
          <a:p>
            <a:r>
              <a:rPr lang="en-US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示例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3-18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：列表截取</a:t>
            </a: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01   L = ['Google', '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Runoob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', '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Taobao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']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02   print(L[2])        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03   print(L[-2])     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04   print(L[1:])      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【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运行结果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】</a:t>
            </a:r>
          </a:p>
          <a:p>
            <a:pPr lvl="1"/>
            <a:r>
              <a:rPr lang="en-US" dirty="0" err="1" smtClean="0">
                <a:latin typeface="黑体" pitchFamily="49" charset="-122"/>
                <a:ea typeface="黑体" pitchFamily="49" charset="-122"/>
              </a:rPr>
              <a:t>Taobao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黑体" pitchFamily="49" charset="-122"/>
                <a:ea typeface="黑体" pitchFamily="49" charset="-122"/>
              </a:rPr>
              <a:t>3.4 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列表、元组、字典与字符串</a:t>
            </a:r>
            <a:endParaRPr lang="en-US" b="1" dirty="0">
              <a:effectLst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8596" y="1327071"/>
            <a:ext cx="84296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黑体" pitchFamily="49" charset="-122"/>
                <a:ea typeface="黑体" pitchFamily="49" charset="-122"/>
              </a:rPr>
              <a:t>8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Python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列表操作的函数和方法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列表操作包含以下函数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: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lvl="0"/>
            <a:r>
              <a:rPr lang="en-US" dirty="0" err="1" smtClean="0">
                <a:latin typeface="黑体" pitchFamily="49" charset="-122"/>
                <a:ea typeface="黑体" pitchFamily="49" charset="-122"/>
              </a:rPr>
              <a:t>cmp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(list1, list2)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：比较两个列表的元素 ；</a:t>
            </a:r>
          </a:p>
          <a:p>
            <a:pPr lvl="0"/>
            <a:endParaRPr lang="en-US" dirty="0" smtClean="0">
              <a:latin typeface="黑体" pitchFamily="49" charset="-122"/>
              <a:ea typeface="黑体" pitchFamily="49" charset="-122"/>
            </a:endParaRPr>
          </a:p>
          <a:p>
            <a:pPr lvl="0"/>
            <a:r>
              <a:rPr lang="en-US" dirty="0" err="1" smtClean="0">
                <a:latin typeface="黑体" pitchFamily="49" charset="-122"/>
                <a:ea typeface="黑体" pitchFamily="49" charset="-122"/>
              </a:rPr>
              <a:t>len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(list)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：列表元素个数；</a:t>
            </a:r>
          </a:p>
          <a:p>
            <a:pPr lvl="0"/>
            <a:endParaRPr lang="en-US" dirty="0" smtClean="0">
              <a:latin typeface="黑体" pitchFamily="49" charset="-122"/>
              <a:ea typeface="黑体" pitchFamily="49" charset="-122"/>
            </a:endParaRPr>
          </a:p>
          <a:p>
            <a:pPr lvl="0"/>
            <a:r>
              <a:rPr lang="en-US" dirty="0" smtClean="0">
                <a:latin typeface="黑体" pitchFamily="49" charset="-122"/>
                <a:ea typeface="黑体" pitchFamily="49" charset="-122"/>
              </a:rPr>
              <a:t>max(list)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：返回列表元素最大值；</a:t>
            </a:r>
          </a:p>
          <a:p>
            <a:pPr lvl="0"/>
            <a:endParaRPr lang="en-US" dirty="0" smtClean="0">
              <a:latin typeface="黑体" pitchFamily="49" charset="-122"/>
              <a:ea typeface="黑体" pitchFamily="49" charset="-122"/>
            </a:endParaRPr>
          </a:p>
          <a:p>
            <a:pPr lvl="0"/>
            <a:r>
              <a:rPr lang="en-US" dirty="0" smtClean="0">
                <a:latin typeface="黑体" pitchFamily="49" charset="-122"/>
                <a:ea typeface="黑体" pitchFamily="49" charset="-122"/>
              </a:rPr>
              <a:t>min(list)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：返回列表元素最小值；</a:t>
            </a:r>
          </a:p>
          <a:p>
            <a:pPr lvl="0"/>
            <a:endParaRPr lang="en-US" dirty="0" smtClean="0">
              <a:latin typeface="黑体" pitchFamily="49" charset="-122"/>
              <a:ea typeface="黑体" pitchFamily="49" charset="-122"/>
            </a:endParaRPr>
          </a:p>
          <a:p>
            <a:pPr lvl="0"/>
            <a:r>
              <a:rPr lang="en-US" dirty="0" smtClean="0">
                <a:latin typeface="黑体" pitchFamily="49" charset="-122"/>
                <a:ea typeface="黑体" pitchFamily="49" charset="-122"/>
              </a:rPr>
              <a:t>list(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seq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：将元组转换为列表。</a:t>
            </a:r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黑体" pitchFamily="49" charset="-122"/>
                <a:ea typeface="黑体" pitchFamily="49" charset="-122"/>
              </a:rPr>
              <a:t>3.1 Python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语言的产生与发展</a:t>
            </a:r>
            <a:r>
              <a:rPr lang="en-US" b="1" dirty="0" smtClean="0">
                <a:latin typeface="黑体" pitchFamily="49" charset="-122"/>
                <a:ea typeface="黑体" pitchFamily="49" charset="-122"/>
              </a:rPr>
              <a:t> </a:t>
            </a:r>
            <a:endParaRPr lang="en-US" b="1" dirty="0">
              <a:effectLst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3.1.1 Python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语言简介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en-US" sz="1800" b="1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Python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于</a:t>
            </a: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20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世纪</a:t>
            </a: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80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年代由</a:t>
            </a: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CWI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（阿姆斯特丹国家数学和计算机科学研究所）的研究员</a:t>
            </a:r>
            <a:r>
              <a:rPr lang="en-US" sz="1800" dirty="0" err="1" smtClean="0">
                <a:latin typeface="黑体" pitchFamily="49" charset="-122"/>
                <a:ea typeface="黑体" pitchFamily="49" charset="-122"/>
              </a:rPr>
              <a:t>GuidovanRossum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设计实现。</a:t>
            </a:r>
          </a:p>
          <a:p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1991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年初，</a:t>
            </a:r>
            <a:r>
              <a:rPr lang="en-US" sz="1800" dirty="0" err="1" smtClean="0">
                <a:latin typeface="黑体" pitchFamily="49" charset="-122"/>
                <a:ea typeface="黑体" pitchFamily="49" charset="-122"/>
              </a:rPr>
              <a:t>VanRossum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公布了</a:t>
            </a: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0.9.0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版本的</a:t>
            </a: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Python 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源代码。</a:t>
            </a:r>
          </a:p>
          <a:p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1994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年，</a:t>
            </a: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Python1.0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发布。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Python2.0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集成了列表推导式。</a:t>
            </a: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Python2.7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作为一个过渡版本，基本上使用了</a:t>
            </a: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Python2.x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的语法和库与函数。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Python3.0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不向下兼容。</a:t>
            </a:r>
          </a:p>
          <a:p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根据</a:t>
            </a: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 IEEE Spectrum 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发布的报告显示，</a:t>
            </a: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Python 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在</a:t>
            </a: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2017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年成为世界上最受欢迎的语言。</a:t>
            </a:r>
            <a:endParaRPr lang="zh-CN" altLang="en-US" sz="18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黑体" pitchFamily="49" charset="-122"/>
                <a:ea typeface="黑体" pitchFamily="49" charset="-122"/>
              </a:rPr>
              <a:t>3.4 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列表、元组、字典与字符串</a:t>
            </a:r>
            <a:endParaRPr lang="en-US" b="1" dirty="0">
              <a:effectLst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034" y="1428742"/>
            <a:ext cx="80724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列表操作包含以下方法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: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lvl="0"/>
            <a:r>
              <a:rPr lang="en-US" dirty="0" err="1" smtClean="0">
                <a:latin typeface="黑体" pitchFamily="49" charset="-122"/>
                <a:ea typeface="黑体" pitchFamily="49" charset="-122"/>
              </a:rPr>
              <a:t>list.append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(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obj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：在列表末尾添加新的对象；</a:t>
            </a:r>
          </a:p>
          <a:p>
            <a:pPr lvl="0"/>
            <a:r>
              <a:rPr lang="en-US" dirty="0" err="1" smtClean="0">
                <a:latin typeface="黑体" pitchFamily="49" charset="-122"/>
                <a:ea typeface="黑体" pitchFamily="49" charset="-122"/>
              </a:rPr>
              <a:t>list.count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(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obj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：统计某个元素在列表中出现的次数；</a:t>
            </a:r>
          </a:p>
          <a:p>
            <a:pPr lvl="0"/>
            <a:r>
              <a:rPr lang="en-US" dirty="0" err="1" smtClean="0">
                <a:latin typeface="黑体" pitchFamily="49" charset="-122"/>
                <a:ea typeface="黑体" pitchFamily="49" charset="-122"/>
              </a:rPr>
              <a:t>list.extend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(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seq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：在列表末尾一次性追加另一个序列中的多个值（用新列表扩展原来的列表）；</a:t>
            </a:r>
          </a:p>
          <a:p>
            <a:pPr lvl="0"/>
            <a:r>
              <a:rPr lang="en-US" dirty="0" err="1" smtClean="0">
                <a:latin typeface="黑体" pitchFamily="49" charset="-122"/>
                <a:ea typeface="黑体" pitchFamily="49" charset="-122"/>
              </a:rPr>
              <a:t>list.index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(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obj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：从列表中找出某个值第一个匹配项的索引位置；</a:t>
            </a:r>
          </a:p>
          <a:p>
            <a:pPr lvl="0"/>
            <a:r>
              <a:rPr lang="en-US" dirty="0" err="1" smtClean="0">
                <a:latin typeface="黑体" pitchFamily="49" charset="-122"/>
                <a:ea typeface="黑体" pitchFamily="49" charset="-122"/>
              </a:rPr>
              <a:t>list.insert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(index, 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obj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：将对象插入列表；</a:t>
            </a:r>
          </a:p>
          <a:p>
            <a:pPr lvl="0"/>
            <a:r>
              <a:rPr lang="en-US" dirty="0" smtClean="0">
                <a:latin typeface="黑体" pitchFamily="49" charset="-122"/>
                <a:ea typeface="黑体" pitchFamily="49" charset="-122"/>
              </a:rPr>
              <a:t>list.pop(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obj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=list[-1])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：移除列表中的一个元素（默认最后一个元素），并且返回该元素的值；</a:t>
            </a:r>
          </a:p>
          <a:p>
            <a:pPr lvl="0"/>
            <a:r>
              <a:rPr lang="en-US" dirty="0" err="1" smtClean="0">
                <a:latin typeface="黑体" pitchFamily="49" charset="-122"/>
                <a:ea typeface="黑体" pitchFamily="49" charset="-122"/>
              </a:rPr>
              <a:t>list.remove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(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obj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：移除列表中某个值的第一个匹配项；</a:t>
            </a:r>
          </a:p>
          <a:p>
            <a:pPr lvl="0"/>
            <a:r>
              <a:rPr lang="en-US" dirty="0" err="1" smtClean="0">
                <a:latin typeface="黑体" pitchFamily="49" charset="-122"/>
                <a:ea typeface="黑体" pitchFamily="49" charset="-122"/>
              </a:rPr>
              <a:t>list.reverse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()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：反向列表中元素；</a:t>
            </a:r>
          </a:p>
          <a:p>
            <a:pPr lvl="0"/>
            <a:r>
              <a:rPr lang="en-US" dirty="0" err="1" smtClean="0">
                <a:latin typeface="黑体" pitchFamily="49" charset="-122"/>
                <a:ea typeface="黑体" pitchFamily="49" charset="-122"/>
              </a:rPr>
              <a:t>list.sort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([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func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])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：对原列表进行排序。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黑体" pitchFamily="49" charset="-122"/>
                <a:ea typeface="黑体" pitchFamily="49" charset="-122"/>
              </a:rPr>
              <a:t>3.4 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列表、元组、字典与字符串</a:t>
            </a:r>
            <a:endParaRPr lang="en-US" altLang="zh-CN" sz="3200" b="1" dirty="0">
              <a:effectLst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720" y="1428742"/>
            <a:ext cx="83994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黑体" pitchFamily="49" charset="-122"/>
                <a:ea typeface="黑体" pitchFamily="49" charset="-122"/>
              </a:rPr>
              <a:t>3.4.2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元组</a:t>
            </a:r>
            <a:endParaRPr lang="zh-CN" altLang="en-US" b="1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dirty="0" smtClean="0">
                <a:latin typeface="黑体" pitchFamily="49" charset="-122"/>
                <a:ea typeface="黑体" pitchFamily="49" charset="-122"/>
              </a:rPr>
              <a:t>Python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的元组与列表类似，不同之处在于元组的元素不能修改，元组使用小括号，列表使用方括号，元组创建很简单，只需要在括号中添加元素，并使用逗号隔开即可。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、创建元组</a:t>
            </a: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tup1 = ('physics', 'chemistry', 1997, 2000)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tup2 = (1, 2, 3, 4, 5 )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tup3 = "a", "b", "c", "d"     #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小括号可省去</a:t>
            </a: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tup4 = ()                     #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创建空元组</a:t>
            </a: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tup5 = (100,) 	#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包含一个元素时，需要在元素后面添逗号来消除歧义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黑体" pitchFamily="49" charset="-122"/>
                <a:ea typeface="黑体" pitchFamily="49" charset="-122"/>
              </a:rPr>
              <a:t>3.4 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列表、元组、字典与字符串</a:t>
            </a:r>
            <a:endParaRPr lang="en-US" altLang="zh-CN" sz="3200" b="1" dirty="0">
              <a:effectLst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720" y="1428742"/>
            <a:ext cx="83994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、访问元组</a:t>
            </a: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元组可以使用下标索引来访问元组中的值。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示例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3-19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：访问元组元素</a:t>
            </a: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01   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tup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 = (1, 2, 3, 4, 5, 6, 7 )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02   print(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tup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[4])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03   print(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tup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[2:4])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【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运行结果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】</a:t>
            </a: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5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(3, 4)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黑体" pitchFamily="49" charset="-122"/>
                <a:ea typeface="黑体" pitchFamily="49" charset="-122"/>
              </a:rPr>
              <a:t>3.4 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列表、元组、字典与字符串</a:t>
            </a:r>
            <a:endParaRPr lang="en-US" altLang="zh-CN" sz="3200" b="1" dirty="0">
              <a:effectLst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720" y="1428742"/>
            <a:ext cx="83994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、修改元组</a:t>
            </a: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元组中的元素值是不允许修改的，但可以对元组通过’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+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’进行连接组合。</a:t>
            </a:r>
          </a:p>
          <a:p>
            <a:r>
              <a:rPr lang="en-US" dirty="0" smtClean="0">
                <a:latin typeface="黑体" pitchFamily="49" charset="-122"/>
                <a:ea typeface="黑体" pitchFamily="49" charset="-122"/>
              </a:rPr>
              <a:t>    </a:t>
            </a: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示例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3-20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：不允许修改元组</a:t>
            </a:r>
          </a:p>
          <a:p>
            <a:endParaRPr lang="en-US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01   tup1 = (12,34,56,78)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02   tup1[0]=100</a:t>
            </a:r>
          </a:p>
          <a:p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【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运行结果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】</a:t>
            </a:r>
          </a:p>
          <a:p>
            <a:pPr lvl="1"/>
            <a:r>
              <a:rPr lang="en-US" dirty="0" err="1" smtClean="0">
                <a:latin typeface="黑体" pitchFamily="49" charset="-122"/>
                <a:ea typeface="黑体" pitchFamily="49" charset="-122"/>
              </a:rPr>
              <a:t>TypeError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: '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tuple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' object does not support item assignment  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黑体" pitchFamily="49" charset="-122"/>
                <a:ea typeface="黑体" pitchFamily="49" charset="-122"/>
              </a:rPr>
              <a:t>3.4 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列表、元组、字典与字符串</a:t>
            </a:r>
            <a:endParaRPr lang="en-US" altLang="zh-CN" sz="3200" b="1" dirty="0">
              <a:effectLst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720" y="1428742"/>
            <a:ext cx="83994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、删除元组</a:t>
            </a: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元组中的元素值是不允许删除的，但可以使用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del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语句来删除整个元组。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  </a:t>
            </a:r>
          </a:p>
          <a:p>
            <a:r>
              <a:rPr lang="en-US" dirty="0" smtClean="0">
                <a:latin typeface="黑体" pitchFamily="49" charset="-122"/>
                <a:ea typeface="黑体" pitchFamily="49" charset="-122"/>
              </a:rPr>
              <a:t> 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dirty="0" smtClean="0"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、元组运算符</a:t>
            </a: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与列表一样，元组之间可以使用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 +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号和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 *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号进行运算，即可进行组合和复制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dirty="0" smtClean="0">
                <a:latin typeface="黑体" pitchFamily="49" charset="-122"/>
                <a:ea typeface="黑体" pitchFamily="49" charset="-122"/>
              </a:rPr>
              <a:t>6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、元组索引、截取</a:t>
            </a: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同列表一样，元组也是一个序列，可以访问元组中的指定位置的元素，也可以截取索引中的一段元素。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黑体" pitchFamily="49" charset="-122"/>
                <a:ea typeface="黑体" pitchFamily="49" charset="-122"/>
              </a:rPr>
              <a:t>3.4 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列表、元组、字典与字符串</a:t>
            </a:r>
            <a:endParaRPr lang="en-US" altLang="zh-CN" sz="3200" b="1" dirty="0">
              <a:effectLst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720" y="1428742"/>
            <a:ext cx="83994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黑体" pitchFamily="49" charset="-122"/>
                <a:ea typeface="黑体" pitchFamily="49" charset="-122"/>
              </a:rPr>
              <a:t>7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、元组内置函数</a:t>
            </a:r>
          </a:p>
          <a:p>
            <a:r>
              <a:rPr lang="en-US" dirty="0" smtClean="0">
                <a:latin typeface="黑体" pitchFamily="49" charset="-122"/>
                <a:ea typeface="黑体" pitchFamily="49" charset="-122"/>
              </a:rPr>
              <a:t>Python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元组包含了以下内置函数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: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cmp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(tuple1, tuple2)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：比较两个元组元素。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len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(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tuple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：计算元组元素个数。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>
                <a:latin typeface="黑体" pitchFamily="49" charset="-122"/>
                <a:ea typeface="黑体" pitchFamily="49" charset="-122"/>
              </a:rPr>
              <a:t>max(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tuple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：返回元组中元素最大值。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>
                <a:latin typeface="黑体" pitchFamily="49" charset="-122"/>
                <a:ea typeface="黑体" pitchFamily="49" charset="-122"/>
              </a:rPr>
              <a:t>min(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tuple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：返回元组中元素最小值。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tuple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(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seq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：将列表转换为元组。</a:t>
            </a:r>
          </a:p>
          <a:p>
            <a:r>
              <a:rPr lang="en-US" dirty="0" smtClean="0">
                <a:latin typeface="黑体" pitchFamily="49" charset="-122"/>
                <a:ea typeface="黑体" pitchFamily="49" charset="-122"/>
              </a:rPr>
              <a:t>8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、元组与列表的异同</a:t>
            </a: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元组（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tuple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）和列表（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list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）非常类似，获取元素的方法和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list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是一样的，但是元组一旦初始化就不能修改，因而没有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append()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insert()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方法。</a:t>
            </a: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由于元组不可变性，所以代码更安全可靠。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如果可能，能用元组代替列表就尽量用元组。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黑体" pitchFamily="49" charset="-122"/>
                <a:ea typeface="黑体" pitchFamily="49" charset="-122"/>
              </a:rPr>
              <a:t>3.4 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列表、元组、字典与字符串</a:t>
            </a:r>
            <a:endParaRPr lang="en-US" altLang="zh-CN" sz="3200" b="1" dirty="0">
              <a:effectLst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720" y="1428742"/>
            <a:ext cx="83994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黑体" pitchFamily="49" charset="-122"/>
                <a:ea typeface="黑体" pitchFamily="49" charset="-122"/>
              </a:rPr>
              <a:t>3.4.3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字典</a:t>
            </a:r>
            <a:endParaRPr lang="zh-CN" altLang="en-US" b="1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dirty="0" smtClean="0">
                <a:latin typeface="黑体" pitchFamily="49" charset="-122"/>
                <a:ea typeface="黑体" pitchFamily="49" charset="-122"/>
              </a:rPr>
              <a:t>Python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字典是另一种可变容器模型，且可存储任意类型对象。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、字典定义</a:t>
            </a: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字典的每个键值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(key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value)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对用冒号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(:)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分割，每个对之间用逗号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(,)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分割，整个字典包括在花括号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({})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中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 ,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格式如下所示： </a:t>
            </a:r>
          </a:p>
          <a:p>
            <a:r>
              <a:rPr lang="en-US" dirty="0" smtClean="0">
                <a:latin typeface="黑体" pitchFamily="49" charset="-122"/>
                <a:ea typeface="黑体" pitchFamily="49" charset="-122"/>
              </a:rPr>
              <a:t>	d = {key1 : value1, key2 : value2 }</a:t>
            </a:r>
          </a:p>
          <a:p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键必须是唯一的，但值则不必。值可以取任何数据类型，但键必须是不可变的，如字符串、数字或元组。</a:t>
            </a:r>
          </a:p>
          <a:p>
            <a:r>
              <a:rPr lang="en-US" dirty="0" smtClean="0">
                <a:latin typeface="黑体" pitchFamily="49" charset="-122"/>
                <a:ea typeface="黑体" pitchFamily="49" charset="-122"/>
              </a:rPr>
              <a:t>	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dict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 = {'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abc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': '123', 'xyz': '456'}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；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黑体" pitchFamily="49" charset="-122"/>
                <a:ea typeface="黑体" pitchFamily="49" charset="-122"/>
              </a:rPr>
              <a:t>3.4 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列表、元组、字典与字符串</a:t>
            </a:r>
            <a:endParaRPr lang="en-US" altLang="zh-CN" sz="3200" b="1" dirty="0">
              <a:effectLst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720" y="1428742"/>
            <a:ext cx="83994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可通过键来访问字典里的值，此时把相应的键放入方括弧。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示例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3-22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：访问字典</a:t>
            </a: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01   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dict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 = {'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abc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': '123', 'xyz': '456'}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02   print(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dict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['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abc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'])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03   print(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dict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['xyz'])</a:t>
            </a:r>
          </a:p>
          <a:p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【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运行结果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】</a:t>
            </a: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123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456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黑体" pitchFamily="49" charset="-122"/>
                <a:ea typeface="黑体" pitchFamily="49" charset="-122"/>
              </a:rPr>
              <a:t>3.4 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列表、元组、字典与字符串</a:t>
            </a:r>
            <a:endParaRPr lang="en-US" altLang="zh-CN" sz="3200" b="1" dirty="0">
              <a:effectLst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720" y="1428742"/>
            <a:ext cx="839948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、修改字典</a:t>
            </a: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可向字典添加新内容的方法是增加新的键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值对，修改或删除已有键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值对。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示例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3-23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：修改字典</a:t>
            </a: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01   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dict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 = {'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abc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': '123', 'xyz': '456'}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02   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dict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['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abc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']=111              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03   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dict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['def']='789'                  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04   print(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dict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)</a:t>
            </a:r>
          </a:p>
          <a:p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【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运行结果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】</a:t>
            </a: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{'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abc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': 111, 'xyz': '456', 'def': '789'}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黑体" pitchFamily="49" charset="-122"/>
                <a:ea typeface="黑体" pitchFamily="49" charset="-122"/>
              </a:rPr>
              <a:t>3.4 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列表、元组、字典与字符串</a:t>
            </a:r>
            <a:endParaRPr lang="en-US" altLang="zh-CN" sz="3200" b="1" dirty="0">
              <a:effectLst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720" y="1428742"/>
            <a:ext cx="83994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、删除字典元素</a:t>
            </a: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可删除字典里某一个元素，也可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del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命令删除字典。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dirty="0" smtClean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、字典键的特性</a:t>
            </a: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不允许同一个键出现两次。创建时如果同一个键被赋值两次，后一个值会被记住。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示例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3-24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：字典键的特性</a:t>
            </a: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01   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dict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 = {'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abc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': '123', 'xyz': '456'}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02   print(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dict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)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03   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dict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 = {'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abc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': '123', 'xyz': '456','abc':'789'}        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04   print(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dict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)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【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运行结果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】</a:t>
            </a: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{'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abc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': '123', 'xyz': '456'}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{'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abc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': '789', 'xyz': '456'}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en-US" dirty="0" smtClean="0"/>
          </a:p>
          <a:p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黑体" pitchFamily="49" charset="-122"/>
                <a:ea typeface="黑体" pitchFamily="49" charset="-122"/>
              </a:rPr>
              <a:t>3.1 Python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语言的产生与发展</a:t>
            </a:r>
            <a:endParaRPr lang="en-US" b="1" dirty="0">
              <a:effectLst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3.1.2 Python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的特点</a:t>
            </a: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	</a:t>
            </a:r>
            <a:endParaRPr lang="zh-CN" altLang="en-US" sz="1800" b="1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简单易学： 简单主义思想的语言。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免费开源：</a:t>
            </a: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 Python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是</a:t>
            </a: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FLOSS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（自由</a:t>
            </a: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开放源码软件）之一。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高级语言： 不依赖于任何硬件系统。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可移植性：</a:t>
            </a: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 Linux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Windows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OS/2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等。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解释性：   解释编译执行。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面向对象： 全面支持面向对象的编程。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可扩展性：</a:t>
            </a: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通过</a:t>
            </a: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C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或</a:t>
            </a: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C++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实现对</a:t>
            </a: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Python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程序的扩展。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可嵌入性： 可以将</a:t>
            </a: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Python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嵌入到</a:t>
            </a: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C/C++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程序。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丰富的开发库：标准库、图像库等。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黑体" pitchFamily="49" charset="-122"/>
                <a:ea typeface="黑体" pitchFamily="49" charset="-122"/>
              </a:rPr>
              <a:t>3.4 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列表、元组、字典与字符串</a:t>
            </a:r>
            <a:endParaRPr lang="en-US" altLang="zh-CN" sz="3200" b="1" dirty="0">
              <a:effectLst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720" y="1428742"/>
            <a:ext cx="83994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、字典内置函数及方法</a:t>
            </a:r>
          </a:p>
          <a:p>
            <a:r>
              <a:rPr lang="en-US" dirty="0" smtClean="0">
                <a:latin typeface="黑体" pitchFamily="49" charset="-122"/>
                <a:ea typeface="黑体" pitchFamily="49" charset="-122"/>
              </a:rPr>
              <a:t>Python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字典包含了以下内置函数：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cmp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(dict1, dict2)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：比较两个字典元素；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len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(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dict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：计算字典元素个数，即键的总数；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str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(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dict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：输出字典可打印的字符串表示；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>
                <a:latin typeface="黑体" pitchFamily="49" charset="-122"/>
                <a:ea typeface="黑体" pitchFamily="49" charset="-122"/>
              </a:rPr>
              <a:t>type(variable)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：返回输入的变量类型，如果变量是字典就返回字典类型。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>
                <a:latin typeface="黑体" pitchFamily="49" charset="-122"/>
                <a:ea typeface="黑体" pitchFamily="49" charset="-122"/>
              </a:rPr>
              <a:t>Python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字典包含了以下内置方法：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dict.clear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()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：删除字典内所有元素； 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dict.copy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()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：返回一个字典的浅复制；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dict.fromkeys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(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seq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[, 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val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])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：创建一个新字典，以序列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seq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中元素做字典的键， 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val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为字典所有键对应的初始值；</a:t>
            </a:r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黑体" pitchFamily="49" charset="-122"/>
                <a:ea typeface="黑体" pitchFamily="49" charset="-122"/>
              </a:rPr>
              <a:t>3.4 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列表、元组、字典与字符串</a:t>
            </a:r>
            <a:endParaRPr lang="en-US" altLang="zh-CN" sz="3200" b="1" dirty="0">
              <a:effectLst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720" y="1428742"/>
            <a:ext cx="83994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itchFamily="2" charset="2"/>
              <a:buChar char="ü"/>
            </a:pP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dict.get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(key, default=None)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：返回指定键的值，如果值不在字典中返回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default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值；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dict.has_key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(key)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：如果键在字典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dict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里返回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true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，否则返回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false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；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dict.items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()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：以列表返回可遍历的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键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,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值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)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元组数组；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dict.keys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()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：以列表返回一个字典所有的键；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dict.setdefault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(key, default=None)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：和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get()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类似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,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但如果键不存在于字典中，将会添加键并将值设为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default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；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dict.update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(dict2)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：把字典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dict2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的键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值对更新到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dict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里；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dict.values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()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：以列表返回字典中的所有值；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>
                <a:latin typeface="黑体" pitchFamily="49" charset="-122"/>
                <a:ea typeface="黑体" pitchFamily="49" charset="-122"/>
              </a:rPr>
              <a:t>pop(key[,default])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：删除字典给定键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 key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所对应的值，返回值为被删除的值。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key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值必须给出。 否则，返回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default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值；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popitem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()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：随机返回并删除字典中的一对键和值。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黑体" pitchFamily="49" charset="-122"/>
                <a:ea typeface="黑体" pitchFamily="49" charset="-122"/>
              </a:rPr>
              <a:t>3.4 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列表、元组、字典与字符串</a:t>
            </a:r>
            <a:endParaRPr lang="en-US" altLang="zh-CN" sz="3200" b="1" dirty="0">
              <a:effectLst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720" y="1428742"/>
            <a:ext cx="83994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黑体" pitchFamily="49" charset="-122"/>
                <a:ea typeface="黑体" pitchFamily="49" charset="-122"/>
              </a:rPr>
              <a:t>3.4.4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字符串</a:t>
            </a:r>
            <a:endParaRPr lang="zh-CN" altLang="en-US" b="1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字符串是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 Python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中最常用的数据类型。</a:t>
            </a:r>
          </a:p>
          <a:p>
            <a:r>
              <a:rPr lang="en-US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、字符串的创建</a:t>
            </a: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创建字符串很简单，只要为变量分配一个值即可，使用引号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('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或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")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来创建字符串。</a:t>
            </a:r>
          </a:p>
          <a:p>
            <a:r>
              <a:rPr lang="en-US" dirty="0" smtClean="0">
                <a:latin typeface="黑体" pitchFamily="49" charset="-122"/>
                <a:ea typeface="黑体" pitchFamily="49" charset="-122"/>
              </a:rPr>
              <a:t>var1 = ‘Hello World!’</a:t>
            </a:r>
            <a:endParaRPr lang="zh-CN" altLang="en-US" sz="2400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en-US" sz="24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、访问字符串中的值</a:t>
            </a:r>
          </a:p>
          <a:p>
            <a:r>
              <a:rPr lang="en-US" dirty="0" smtClean="0">
                <a:latin typeface="黑体" pitchFamily="49" charset="-122"/>
                <a:ea typeface="黑体" pitchFamily="49" charset="-122"/>
              </a:rPr>
              <a:t>Python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不支持单字符类型，单字符也在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Python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也是作为一个字符串使用。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Python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访问子字符串，可以使用方括号来截取字符串。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Python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转义字符</a:t>
            </a: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在需要在字符中使用特殊字符时，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Python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用反斜杠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(\)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转义字符。</a:t>
            </a:r>
          </a:p>
          <a:p>
            <a:pPr lvl="1"/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黑体" pitchFamily="49" charset="-122"/>
                <a:ea typeface="黑体" pitchFamily="49" charset="-122"/>
              </a:rPr>
              <a:t>3.4 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列表、元组、字典与字符串</a:t>
            </a:r>
            <a:endParaRPr lang="en-US" altLang="zh-CN" sz="3200" b="1" dirty="0">
              <a:effectLst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720" y="1428742"/>
            <a:ext cx="8399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Python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字符串运算符</a:t>
            </a: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下表实例字符串变量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 a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值为字符串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 "Hello"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，字符串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b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变量值为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 "World"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143122"/>
            <a:ext cx="805815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黑体" pitchFamily="49" charset="-122"/>
                <a:ea typeface="黑体" pitchFamily="49" charset="-122"/>
              </a:rPr>
              <a:t>3.4 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列表、元组、字典与字符串</a:t>
            </a:r>
            <a:endParaRPr lang="en-US" altLang="zh-CN" sz="3200" b="1" dirty="0">
              <a:effectLst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720" y="1428742"/>
            <a:ext cx="839948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Python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的字符串内建函数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string.capitalize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()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：把字符串的第一个字符大写。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string.count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(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str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, beg=0, end=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len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(string))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：返回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str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在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 string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里面出现的次数，如果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 beg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或者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 end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指定则返回指定范围内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str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出现的次数。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string.find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(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str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, beg=0, end=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len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(string)):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检测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str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是否包含在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 string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中，如果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 beg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和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 end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指定范围，则检查是否包含在指定范围内，如果是返回开始的索引值，否则返回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-1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string.isalpha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():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如果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 string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至少有一个字符并且所有字符都是字母则返回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 True,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否则返回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 False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。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string.isdecimal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():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如果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 string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只包含十进制数字则返回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 True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否则返回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 False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。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string.isdigit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():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如果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 string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只包含数字则返回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 True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否则返回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 False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。</a:t>
            </a:r>
          </a:p>
          <a:p>
            <a:endParaRPr lang="zh-CN" altLang="en-US" dirty="0" smtClean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黑体" pitchFamily="49" charset="-122"/>
                <a:ea typeface="黑体" pitchFamily="49" charset="-122"/>
              </a:rPr>
              <a:t>3.4 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列表、元组、字典与字符串</a:t>
            </a:r>
            <a:endParaRPr lang="en-US" altLang="zh-CN" sz="3200" b="1" dirty="0">
              <a:effectLst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720" y="1428742"/>
            <a:ext cx="83994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itchFamily="2" charset="2"/>
              <a:buChar char="ü"/>
            </a:pP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string.islower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():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如果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 string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中包含至少一个区分大小写的字符，并且所有这些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区分大小写的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字符都是小写，则返回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 True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，否则返回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 False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。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>
                <a:latin typeface="黑体" pitchFamily="49" charset="-122"/>
                <a:ea typeface="黑体" pitchFamily="49" charset="-122"/>
              </a:rPr>
              <a:t>max(string)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：返回字符串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 string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中最大的字母。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en-US" dirty="0" smtClean="0">
                <a:latin typeface="黑体" pitchFamily="49" charset="-122"/>
                <a:ea typeface="黑体" pitchFamily="49" charset="-122"/>
              </a:rPr>
              <a:t>min(string):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返回字符串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 string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中最小的字母。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string.rfind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(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str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, beg=0,end=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len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(string) ):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类似于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 find()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函数，不过是从右边开始查找。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string.rstrip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():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删除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 string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字符串末尾的空格。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string.split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(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str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="", num=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string.count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(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str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))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：以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str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为分隔符切片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 string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，如果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 num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有指定值，则仅分隔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 num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个子字符串。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string.swapcase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()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：翻转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 string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中的大小写。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string.upper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()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：转换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 string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中的小写字母为大写。</a:t>
            </a:r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黑体" pitchFamily="49" charset="-122"/>
                <a:ea typeface="黑体" pitchFamily="49" charset="-122"/>
              </a:rPr>
              <a:t>3.5 Python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的函数</a:t>
            </a:r>
            <a:endParaRPr lang="zh-CN" altLang="en-US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720" y="1428742"/>
            <a:ext cx="83994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黑体" pitchFamily="49" charset="-122"/>
                <a:ea typeface="黑体" pitchFamily="49" charset="-122"/>
              </a:rPr>
              <a:t>3.5.1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自定义函数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en-US" b="1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、语法：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en-US" sz="24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dirty="0" smtClean="0">
                <a:latin typeface="黑体" pitchFamily="49" charset="-122"/>
                <a:ea typeface="黑体" pitchFamily="49" charset="-122"/>
              </a:rPr>
              <a:t>def 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函数名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(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参数列表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):</a:t>
            </a:r>
            <a:endParaRPr lang="zh-CN" altLang="en-US" sz="24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dirty="0" smtClean="0">
                <a:latin typeface="黑体" pitchFamily="49" charset="-122"/>
                <a:ea typeface="黑体" pitchFamily="49" charset="-122"/>
              </a:rPr>
              <a:t>   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函数体</a:t>
            </a:r>
            <a:endParaRPr lang="zh-CN" altLang="en-US" sz="24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dirty="0" smtClean="0">
                <a:latin typeface="黑体" pitchFamily="49" charset="-122"/>
                <a:ea typeface="黑体" pitchFamily="49" charset="-122"/>
              </a:rPr>
              <a:t>     return[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表达式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] 	#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无返回值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return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语句可省略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en-US" sz="24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默认情况下，参数值和参数名称是按函数声明中定义的的顺序匹配起来的。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en-US" sz="2400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黑体" pitchFamily="49" charset="-122"/>
                <a:ea typeface="黑体" pitchFamily="49" charset="-122"/>
              </a:rPr>
              <a:t>3.5 Python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的函数</a:t>
            </a:r>
            <a:endParaRPr lang="zh-CN" altLang="en-US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720" y="1428742"/>
            <a:ext cx="839948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注：自定义的规则：</a:t>
            </a:r>
            <a:endParaRPr lang="zh-CN" altLang="en-US" sz="2400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函数代码块以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 def 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关键词开头，后接函数标识符名称和圆括号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()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。</a:t>
            </a:r>
          </a:p>
          <a:p>
            <a:pPr lvl="1">
              <a:buFont typeface="Wingdings" pitchFamily="2" charset="2"/>
              <a:buChar char="ü"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任何传入参数和自变量必须放在圆括号中间。圆括号之间可以用于定义参数。</a:t>
            </a:r>
          </a:p>
          <a:p>
            <a:pPr lvl="1">
              <a:buFont typeface="Wingdings" pitchFamily="2" charset="2"/>
              <a:buChar char="ü"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函数的第一行语句可以选择性地使用文档字符串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—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用于存放函数说明。</a:t>
            </a:r>
          </a:p>
          <a:p>
            <a:pPr lvl="1">
              <a:buFont typeface="Wingdings" pitchFamily="2" charset="2"/>
              <a:buChar char="ü"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函数内容以冒号起始，并且缩进。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>
                <a:latin typeface="黑体" pitchFamily="49" charset="-122"/>
                <a:ea typeface="黑体" pitchFamily="49" charset="-122"/>
              </a:rPr>
              <a:t>return [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表达式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] 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结束函数，选择性地返回一个值给调用方。不带表达式的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return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相当于返回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 None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。</a:t>
            </a:r>
          </a:p>
          <a:p>
            <a:endParaRPr lang="zh-CN" altLang="en-US" sz="2400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黑体" pitchFamily="49" charset="-122"/>
                <a:ea typeface="黑体" pitchFamily="49" charset="-122"/>
              </a:rPr>
              <a:t>3.5 Python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的函数</a:t>
            </a:r>
            <a:endParaRPr lang="zh-CN" altLang="en-US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720" y="1428742"/>
            <a:ext cx="83994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、实例</a:t>
            </a: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一个简单的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Python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函数，它将一个字符串作为传入参数，再打印到标准显示设备上。</a:t>
            </a: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示例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3-33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：函数定义</a:t>
            </a:r>
          </a:p>
          <a:p>
            <a:endParaRPr lang="en-US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01   def 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printme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(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str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):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02       print(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str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)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03       return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04   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printme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("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abc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")</a:t>
            </a:r>
          </a:p>
          <a:p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【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运行结果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】</a:t>
            </a:r>
          </a:p>
          <a:p>
            <a:pPr lvl="1"/>
            <a:r>
              <a:rPr lang="en-US" dirty="0" err="1" smtClean="0">
                <a:latin typeface="黑体" pitchFamily="49" charset="-122"/>
                <a:ea typeface="黑体" pitchFamily="49" charset="-122"/>
              </a:rPr>
              <a:t>abc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黑体" pitchFamily="49" charset="-122"/>
                <a:ea typeface="黑体" pitchFamily="49" charset="-122"/>
              </a:rPr>
              <a:t>3.5 Python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的函数</a:t>
            </a:r>
            <a:endParaRPr lang="zh-CN" altLang="en-US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720" y="1428742"/>
            <a:ext cx="839948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、函数调用</a:t>
            </a: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    定义一个函数只给了函数一个名称，指定了函数里包含的参数，和代码块结构。这个函数的基本结构完成以后，可以通过另一个函数调用执行，也可以直接从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Python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提示符执行。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dirty="0" smtClean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、在函数中传递参数</a:t>
            </a: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    在函数中可以定义参数，可以通过参数向函数内的部传递参数。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dirty="0" smtClean="0">
                <a:latin typeface="黑体" pitchFamily="49" charset="-122"/>
                <a:ea typeface="黑体" pitchFamily="49" charset="-122"/>
              </a:rPr>
              <a:t>(1)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普通参数</a:t>
            </a:r>
          </a:p>
          <a:p>
            <a:r>
              <a:rPr lang="en-US" dirty="0" smtClean="0">
                <a:latin typeface="黑体" pitchFamily="49" charset="-122"/>
                <a:ea typeface="黑体" pitchFamily="49" charset="-122"/>
              </a:rPr>
              <a:t>    Python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实行按值传递参数。值传递调用函数时将常量或变量的值（实参）传递给函数的参数（形参）。值传递的特点是实参与形参分别存储在各自的内存空间中，是两个不相关的独立变量。因此，在函数内部改变形参的值时，实参的值一般是不会改变的。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黑体" pitchFamily="49" charset="-122"/>
                <a:ea typeface="黑体" pitchFamily="49" charset="-122"/>
              </a:rPr>
              <a:t>3.2 Python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开发环境搭建</a:t>
            </a:r>
            <a:endParaRPr lang="en-US" b="1" dirty="0">
              <a:effectLst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3.2.1 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下载和安装</a:t>
            </a: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Python  </a:t>
            </a:r>
            <a:endParaRPr lang="zh-CN" altLang="en-US" sz="1800" b="1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None/>
            </a:pP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访问如下网址可以下载和安装</a:t>
            </a: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Python:</a:t>
            </a:r>
          </a:p>
          <a:p>
            <a:pPr lvl="1">
              <a:buNone/>
            </a:pPr>
            <a:r>
              <a:rPr lang="en-US" sz="1800" dirty="0" smtClean="0">
                <a:latin typeface="黑体" pitchFamily="49" charset="-122"/>
                <a:ea typeface="黑体" pitchFamily="49" charset="-122"/>
                <a:hlinkClick r:id="rId2"/>
              </a:rPr>
              <a:t>https://www.python.org/downloads/</a:t>
            </a:r>
            <a:endParaRPr lang="en-US" sz="1800" dirty="0" smtClean="0"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en-US" sz="1800" dirty="0" smtClean="0"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3.2.2 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下载和安装</a:t>
            </a:r>
            <a:r>
              <a:rPr lang="en-US" sz="1800" dirty="0" err="1" smtClean="0">
                <a:latin typeface="黑体" pitchFamily="49" charset="-122"/>
                <a:ea typeface="黑体" pitchFamily="49" charset="-122"/>
              </a:rPr>
              <a:t>PyCharm</a:t>
            </a:r>
            <a:endParaRPr lang="zh-CN" altLang="en-US" sz="1800" b="1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None/>
            </a:pPr>
            <a:r>
              <a:rPr lang="en-US" sz="1800" dirty="0" err="1" smtClean="0">
                <a:latin typeface="黑体" pitchFamily="49" charset="-122"/>
                <a:ea typeface="黑体" pitchFamily="49" charset="-122"/>
              </a:rPr>
              <a:t>PyCharm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是一种流行的</a:t>
            </a: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Python IDE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，由</a:t>
            </a:r>
            <a:r>
              <a:rPr lang="en-US" sz="1800" dirty="0" err="1" smtClean="0">
                <a:latin typeface="黑体" pitchFamily="49" charset="-122"/>
                <a:ea typeface="黑体" pitchFamily="49" charset="-122"/>
              </a:rPr>
              <a:t>JetBrains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公司打造。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None/>
            </a:pP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下载和安装</a:t>
            </a:r>
            <a:r>
              <a:rPr lang="en-US" sz="1800" dirty="0" err="1" smtClean="0">
                <a:latin typeface="黑体" pitchFamily="49" charset="-122"/>
                <a:ea typeface="黑体" pitchFamily="49" charset="-122"/>
              </a:rPr>
              <a:t>PyCharm</a:t>
            </a: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 :</a:t>
            </a:r>
          </a:p>
          <a:p>
            <a:pPr lvl="1">
              <a:buNone/>
            </a:pPr>
            <a:r>
              <a:rPr lang="en-US" sz="1800" dirty="0" smtClean="0">
                <a:latin typeface="黑体" pitchFamily="49" charset="-122"/>
                <a:ea typeface="黑体" pitchFamily="49" charset="-122"/>
                <a:hlinkClick r:id="rId3"/>
              </a:rPr>
              <a:t>http://www.jetbrains.com/pycharm/download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None/>
            </a:pP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此处建议选用</a:t>
            </a: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Community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版</a:t>
            </a: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社区版）。</a:t>
            </a:r>
          </a:p>
          <a:p>
            <a:pPr>
              <a:buNone/>
            </a:pP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zh-CN" altLang="en-US" sz="1800" dirty="0"/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黑体" pitchFamily="49" charset="-122"/>
                <a:ea typeface="黑体" pitchFamily="49" charset="-122"/>
              </a:rPr>
              <a:t>3.5 Python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的函数</a:t>
            </a:r>
            <a:endParaRPr lang="zh-CN" altLang="en-US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720" y="1428742"/>
            <a:ext cx="83994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示例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3-34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：按值传递参数调用函数</a:t>
            </a:r>
          </a:p>
          <a:p>
            <a:endParaRPr lang="en-US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01   def 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func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(num):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02       num+=5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03   a=30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04   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func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(a)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05   print(a)            #a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的值没有变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【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运行结果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】</a:t>
            </a: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30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黑体" pitchFamily="49" charset="-122"/>
                <a:ea typeface="黑体" pitchFamily="49" charset="-122"/>
              </a:rPr>
              <a:t>3.5 Python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的函数</a:t>
            </a:r>
            <a:endParaRPr lang="zh-CN" altLang="en-US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720" y="1428742"/>
            <a:ext cx="839948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）列表和字典参数</a:t>
            </a: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可以使用列表、字典变量向函数内部批量传递数据。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示例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3-35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：列表作为参数调用函数</a:t>
            </a: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01   def sum(list):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02      total=0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03      for x in range(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len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(list)):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04         total+=list[x]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05      print(total)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06   list=[10,20,30,40,50]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07   sum(list)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【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运行结果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】</a:t>
            </a: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150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黑体" pitchFamily="49" charset="-122"/>
                <a:ea typeface="黑体" pitchFamily="49" charset="-122"/>
              </a:rPr>
              <a:t>3.5 Python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的函数</a:t>
            </a:r>
            <a:endParaRPr lang="zh-CN" altLang="en-US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720" y="1428742"/>
            <a:ext cx="83994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示例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3-36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：字典变量作为参数调用函数</a:t>
            </a:r>
          </a:p>
          <a:p>
            <a:endParaRPr lang="en-US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01   def 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print_dict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(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dict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):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02       for (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k,v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) in 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dict.items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():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03          print("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dict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[%s]=" %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k,v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)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04   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dict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={"1":"abc","2":"def","3":"xyz"}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05   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print_dict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(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dict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)</a:t>
            </a:r>
          </a:p>
          <a:p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【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运行结果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】</a:t>
            </a:r>
          </a:p>
          <a:p>
            <a:pPr lvl="1"/>
            <a:r>
              <a:rPr lang="en-US" dirty="0" err="1" smtClean="0">
                <a:latin typeface="黑体" pitchFamily="49" charset="-122"/>
                <a:ea typeface="黑体" pitchFamily="49" charset="-122"/>
              </a:rPr>
              <a:t>dict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[1]= 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abc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dirty="0" err="1" smtClean="0">
                <a:latin typeface="黑体" pitchFamily="49" charset="-122"/>
                <a:ea typeface="黑体" pitchFamily="49" charset="-122"/>
              </a:rPr>
              <a:t>dict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[2]= def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dirty="0" err="1" smtClean="0">
                <a:latin typeface="黑体" pitchFamily="49" charset="-122"/>
                <a:ea typeface="黑体" pitchFamily="49" charset="-122"/>
              </a:rPr>
              <a:t>dict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[3]= xyz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黑体" pitchFamily="49" charset="-122"/>
                <a:ea typeface="黑体" pitchFamily="49" charset="-122"/>
              </a:rPr>
              <a:t>3.5 Python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的函数</a:t>
            </a:r>
            <a:endParaRPr lang="zh-CN" altLang="en-US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720" y="1428742"/>
            <a:ext cx="83994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示例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3-37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：字典变量作为参数调用函数时，会影响字典变量的值</a:t>
            </a:r>
          </a:p>
          <a:p>
            <a:endParaRPr lang="en-US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01   def swap(list):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02       temp=list[0]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03       list[0]=list[1]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04       list[1]=temp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05   list=[50,100]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06   swap(list)                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07   print(list)</a:t>
            </a:r>
          </a:p>
          <a:p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【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运行结果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】</a:t>
            </a: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[100, 50]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黑体" pitchFamily="49" charset="-122"/>
                <a:ea typeface="黑体" pitchFamily="49" charset="-122"/>
              </a:rPr>
              <a:t>3.5 Python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的函数</a:t>
            </a:r>
            <a:endParaRPr lang="zh-CN" altLang="en-US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720" y="1428742"/>
            <a:ext cx="839948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黑体" pitchFamily="49" charset="-122"/>
                <a:ea typeface="黑体" pitchFamily="49" charset="-122"/>
              </a:rPr>
              <a:t>(3)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参数的默认值 </a:t>
            </a: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在定义函数时，直接在参数后使用”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=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”为其设置默认值。在调用函数时，可以不指定拥有默认值的参数的值，此时在函数据体内以默认值作为该参数。</a:t>
            </a: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示例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3-38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：函数的参数设置默认值</a:t>
            </a:r>
          </a:p>
          <a:p>
            <a:endParaRPr lang="en-US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01   def say(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message,times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=1):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02      print(message*times)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03   say("Python")     #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此处用了默认参数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times=1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04   say("china",3)</a:t>
            </a:r>
          </a:p>
          <a:p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【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运行结果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】</a:t>
            </a: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Python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dirty="0" err="1" smtClean="0">
                <a:latin typeface="黑体" pitchFamily="49" charset="-122"/>
                <a:ea typeface="黑体" pitchFamily="49" charset="-122"/>
              </a:rPr>
              <a:t>chinachinachina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黑体" pitchFamily="49" charset="-122"/>
                <a:ea typeface="黑体" pitchFamily="49" charset="-122"/>
              </a:rPr>
              <a:t>3.5 Python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的函数</a:t>
            </a:r>
            <a:endParaRPr lang="zh-CN" altLang="en-US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720" y="1428742"/>
            <a:ext cx="839948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示例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3-39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：函数的参数自右向左调用默认值</a:t>
            </a:r>
          </a:p>
          <a:p>
            <a:endParaRPr lang="en-US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01   def sum(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a,b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=20,c=30):       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02       total=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a+b+c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03       return total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04   print(sum(10))         #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调用了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b,c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的默认值</a:t>
            </a: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05   print(sum(10,50))       #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调用了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c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的默认值</a:t>
            </a: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06   print(sum(10,50,60))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【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运行结果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】</a:t>
            </a: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60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90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120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黑体" pitchFamily="49" charset="-122"/>
                <a:ea typeface="黑体" pitchFamily="49" charset="-122"/>
              </a:rPr>
              <a:t>3.5 Python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的函数</a:t>
            </a:r>
            <a:endParaRPr lang="zh-CN" altLang="en-US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720" y="1428742"/>
            <a:ext cx="83994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黑体" pitchFamily="49" charset="-122"/>
                <a:ea typeface="黑体" pitchFamily="49" charset="-122"/>
              </a:rPr>
              <a:t>(4)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可变长参数</a:t>
            </a:r>
          </a:p>
          <a:p>
            <a:r>
              <a:rPr lang="en-US" dirty="0" smtClean="0">
                <a:latin typeface="黑体" pitchFamily="49" charset="-122"/>
                <a:ea typeface="黑体" pitchFamily="49" charset="-122"/>
              </a:rPr>
              <a:t>Python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还支持可变长度的参数列表。可变长参数可以是元组或字典。当参数以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*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开头时，表示可变长参数被视为一个元组，格式如下：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dirty="0" smtClean="0">
                <a:latin typeface="黑体" pitchFamily="49" charset="-122"/>
                <a:ea typeface="黑体" pitchFamily="49" charset="-122"/>
              </a:rPr>
              <a:t>def 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func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(*t):</a:t>
            </a:r>
          </a:p>
          <a:p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在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func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()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函数中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t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视为一个元组，使用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t[index]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获取一个可变长参数。这样可以使用任意多个实参调用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func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()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函数。</a:t>
            </a:r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黑体" pitchFamily="49" charset="-122"/>
                <a:ea typeface="黑体" pitchFamily="49" charset="-122"/>
              </a:rPr>
              <a:t>3.5 Python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的函数</a:t>
            </a:r>
            <a:endParaRPr lang="zh-CN" altLang="en-US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720" y="1428742"/>
            <a:ext cx="83994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示例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3-40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：函数的可变长参数</a:t>
            </a:r>
          </a:p>
          <a:p>
            <a:endParaRPr lang="en-US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01   def func1(*t):            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02      total=0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03      for x in range(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len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(t)):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04         total+=t[x]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05      return total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06   print(func1(10,20,30,40))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【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运行结果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】</a:t>
            </a: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100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黑体" pitchFamily="49" charset="-122"/>
                <a:ea typeface="黑体" pitchFamily="49" charset="-122"/>
              </a:rPr>
              <a:t>3.5 Python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的函数</a:t>
            </a:r>
            <a:endParaRPr lang="zh-CN" altLang="en-US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720" y="1428742"/>
            <a:ext cx="839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黑体" pitchFamily="49" charset="-122"/>
                <a:ea typeface="黑体" pitchFamily="49" charset="-122"/>
              </a:rPr>
              <a:t>3.5.2 Python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常用内置函数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857370"/>
            <a:ext cx="7267575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黑体" pitchFamily="49" charset="-122"/>
                <a:ea typeface="黑体" pitchFamily="49" charset="-122"/>
              </a:rPr>
              <a:t>3.5 Python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的函数</a:t>
            </a:r>
            <a:endParaRPr lang="zh-CN" altLang="en-US" sz="3200" b="1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285866"/>
            <a:ext cx="6500808" cy="3241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4500576"/>
            <a:ext cx="6400820" cy="352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黑体" pitchFamily="49" charset="-122"/>
                <a:ea typeface="黑体" pitchFamily="49" charset="-122"/>
              </a:rPr>
              <a:t>3.2 Python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开发环境搭建</a:t>
            </a:r>
            <a:endParaRPr lang="en-US" b="1" dirty="0">
              <a:effectLst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Python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模块的加载有两种方式：</a:t>
            </a:r>
          </a:p>
          <a:p>
            <a:pPr>
              <a:buFont typeface="Wingdings" pitchFamily="2" charset="2"/>
              <a:buChar char="ü"/>
            </a:pP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方法一：</a:t>
            </a: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import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语句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import 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模块名称</a:t>
            </a: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，模块名称</a:t>
            </a: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......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，模块名称</a:t>
            </a: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N</a:t>
            </a:r>
            <a:endParaRPr lang="zh-CN" altLang="en-US" sz="1800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import 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模块名称</a:t>
            </a: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 as 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别名</a:t>
            </a:r>
          </a:p>
          <a:p>
            <a:pPr>
              <a:buFont typeface="Wingdings" pitchFamily="2" charset="2"/>
              <a:buChar char="ü"/>
            </a:pPr>
            <a:endParaRPr lang="zh-CN" altLang="en-US" sz="1800" dirty="0" smtClean="0">
              <a:latin typeface="黑体" pitchFamily="49" charset="-122"/>
              <a:ea typeface="黑体" pitchFamily="49" charset="-122"/>
            </a:endParaRPr>
          </a:p>
          <a:p>
            <a:pPr>
              <a:buFont typeface="Wingdings" pitchFamily="2" charset="2"/>
              <a:buChar char="ü"/>
            </a:pP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方法二：</a:t>
            </a: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from/import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语句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from 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模块名称</a:t>
            </a: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 import 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对象名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from 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模块名称</a:t>
            </a: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 import 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对象名，对象名</a:t>
            </a: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......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，对象名</a:t>
            </a: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N</a:t>
            </a:r>
            <a:endParaRPr lang="zh-CN" altLang="en-US" sz="1800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from 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模块名称</a:t>
            </a: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 import  *</a:t>
            </a:r>
            <a:endParaRPr lang="zh-CN" altLang="en-US" sz="1800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None/>
            </a:pPr>
            <a:endParaRPr lang="zh-CN" altLang="en-US" sz="1800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黑体" pitchFamily="49" charset="-122"/>
                <a:ea typeface="黑体" pitchFamily="49" charset="-122"/>
              </a:rPr>
              <a:t>3.5 Python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的函数</a:t>
            </a:r>
            <a:endParaRPr lang="zh-CN" altLang="en-US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720" y="1428742"/>
            <a:ext cx="839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黑体" pitchFamily="49" charset="-122"/>
                <a:ea typeface="黑体" pitchFamily="49" charset="-122"/>
              </a:rPr>
              <a:t>3.5.2 Python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常用内置函数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857370"/>
            <a:ext cx="7096125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黑体" pitchFamily="49" charset="-122"/>
                <a:ea typeface="黑体" pitchFamily="49" charset="-122"/>
              </a:rPr>
              <a:t>3.5 Python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的函数</a:t>
            </a:r>
            <a:endParaRPr lang="zh-CN" altLang="en-US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720" y="1428742"/>
            <a:ext cx="839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黑体" pitchFamily="49" charset="-122"/>
                <a:ea typeface="黑体" pitchFamily="49" charset="-122"/>
              </a:rPr>
              <a:t>3.5.2 Python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常用内置函数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785932"/>
            <a:ext cx="7000875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黑体" pitchFamily="49" charset="-122"/>
                <a:ea typeface="黑体" pitchFamily="49" charset="-122"/>
              </a:rPr>
              <a:t>3.5 Python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的函数</a:t>
            </a:r>
            <a:endParaRPr lang="zh-CN" altLang="en-US" sz="3200" b="1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428742"/>
            <a:ext cx="7048500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黑体" pitchFamily="49" charset="-122"/>
                <a:ea typeface="黑体" pitchFamily="49" charset="-122"/>
              </a:rPr>
              <a:t>3.5 Python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的函数</a:t>
            </a:r>
            <a:endParaRPr lang="zh-CN" altLang="en-US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720" y="1428742"/>
            <a:ext cx="839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黑体" pitchFamily="49" charset="-122"/>
                <a:ea typeface="黑体" pitchFamily="49" charset="-122"/>
              </a:rPr>
              <a:t>3.5.2 Python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常用内置函数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071684"/>
            <a:ext cx="7000875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黑体" pitchFamily="49" charset="-122"/>
                <a:ea typeface="黑体" pitchFamily="49" charset="-122"/>
              </a:rPr>
              <a:t>3.5 Python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的函数</a:t>
            </a:r>
            <a:endParaRPr lang="zh-CN" altLang="en-US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720" y="1428742"/>
            <a:ext cx="839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黑体" pitchFamily="49" charset="-122"/>
                <a:ea typeface="黑体" pitchFamily="49" charset="-122"/>
              </a:rPr>
              <a:t>3.5.2 Python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常用内置函数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928808"/>
            <a:ext cx="7000875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黑体" pitchFamily="49" charset="-122"/>
                <a:ea typeface="黑体" pitchFamily="49" charset="-122"/>
              </a:rPr>
              <a:t>3.5 Python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的函数</a:t>
            </a:r>
            <a:endParaRPr lang="zh-CN" altLang="en-US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720" y="1428742"/>
            <a:ext cx="839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黑体" pitchFamily="49" charset="-122"/>
                <a:ea typeface="黑体" pitchFamily="49" charset="-122"/>
              </a:rPr>
              <a:t>3.5.2 Python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常用内置函数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785932"/>
            <a:ext cx="7058025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黑体" pitchFamily="49" charset="-122"/>
                <a:ea typeface="黑体" pitchFamily="49" charset="-122"/>
              </a:rPr>
              <a:t>3.5 Python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的函数</a:t>
            </a:r>
            <a:endParaRPr lang="zh-CN" altLang="en-US" sz="3200" b="1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428742"/>
            <a:ext cx="7048500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黑体" pitchFamily="49" charset="-122"/>
                <a:ea typeface="黑体" pitchFamily="49" charset="-122"/>
              </a:rPr>
              <a:t>3.5 Python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的函数</a:t>
            </a:r>
            <a:endParaRPr lang="zh-CN" altLang="en-US" sz="3200" b="1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571618"/>
            <a:ext cx="7019925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黑体" pitchFamily="49" charset="-122"/>
                <a:ea typeface="黑体" pitchFamily="49" charset="-122"/>
              </a:rPr>
              <a:t>3.5 Python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的函数</a:t>
            </a:r>
            <a:endParaRPr lang="zh-CN" altLang="en-US" sz="3200" b="1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357304"/>
            <a:ext cx="7067550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黑体" pitchFamily="49" charset="-122"/>
                <a:ea typeface="黑体" pitchFamily="49" charset="-122"/>
              </a:rPr>
              <a:t>3.5 Python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的函数</a:t>
            </a:r>
            <a:endParaRPr lang="zh-CN" altLang="en-US" sz="3200" b="1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714494"/>
            <a:ext cx="708660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黑体" pitchFamily="49" charset="-122"/>
                <a:ea typeface="黑体" pitchFamily="49" charset="-122"/>
              </a:rPr>
              <a:t>3.2 Python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开发环境搭建</a:t>
            </a:r>
            <a:endParaRPr lang="en-US" b="1" dirty="0">
              <a:effectLst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158" y="1357304"/>
            <a:ext cx="82868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黑体" pitchFamily="49" charset="-122"/>
                <a:ea typeface="黑体" pitchFamily="49" charset="-122"/>
              </a:rPr>
              <a:t>Python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模块使用两种方法：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 一、使用“类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方法”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lvl="2"/>
            <a:r>
              <a:rPr lang="en-US" dirty="0" smtClean="0">
                <a:latin typeface="黑体" pitchFamily="49" charset="-122"/>
                <a:ea typeface="黑体" pitchFamily="49" charset="-122"/>
              </a:rPr>
              <a:t> import math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lvl="2"/>
            <a:r>
              <a:rPr lang="en-US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math.fmod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(15,4)</a:t>
            </a:r>
          </a:p>
          <a:p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二、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from/import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语句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lvl="2"/>
            <a:r>
              <a:rPr lang="en-US" dirty="0" smtClean="0">
                <a:latin typeface="黑体" pitchFamily="49" charset="-122"/>
                <a:ea typeface="黑体" pitchFamily="49" charset="-122"/>
              </a:rPr>
              <a:t>from math import 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factorial,ceil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lvl="2"/>
            <a:r>
              <a:rPr lang="en-US" dirty="0" smtClean="0">
                <a:latin typeface="黑体" pitchFamily="49" charset="-122"/>
                <a:ea typeface="黑体" pitchFamily="49" charset="-122"/>
              </a:rPr>
              <a:t>factorial(5)  #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返回阶乘</a:t>
            </a:r>
          </a:p>
          <a:p>
            <a:pPr lvl="2"/>
            <a:r>
              <a:rPr lang="en-US" dirty="0" smtClean="0">
                <a:latin typeface="黑体" pitchFamily="49" charset="-122"/>
                <a:ea typeface="黑体" pitchFamily="49" charset="-122"/>
              </a:rPr>
              <a:t>ceil(2.59)   #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取上整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黑体" pitchFamily="49" charset="-122"/>
                <a:ea typeface="黑体" pitchFamily="49" charset="-122"/>
              </a:rPr>
              <a:t>3.6 Python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矩阵运算</a:t>
            </a:r>
            <a:endParaRPr lang="zh-CN" altLang="en-US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720" y="1428742"/>
            <a:ext cx="83994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黑体" pitchFamily="49" charset="-122"/>
                <a:ea typeface="黑体" pitchFamily="49" charset="-122"/>
              </a:rPr>
              <a:t>Python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的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numpy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库提供矩阵运算的功能，需要导入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numpy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的包。</a:t>
            </a:r>
          </a:p>
          <a:p>
            <a:r>
              <a:rPr lang="en-US" dirty="0" smtClean="0">
                <a:latin typeface="黑体" pitchFamily="49" charset="-122"/>
                <a:ea typeface="黑体" pitchFamily="49" charset="-122"/>
              </a:rPr>
              <a:t>3.6.1 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numpy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库的导入和使用</a:t>
            </a:r>
            <a:endParaRPr lang="zh-CN" altLang="en-US" b="1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from 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numpy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 import *  #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导入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numpy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的库函数</a:t>
            </a: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import 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numpy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 as 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np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   #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这个方式使用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numpy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的函数时，需要以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np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开头。</a:t>
            </a:r>
          </a:p>
          <a:p>
            <a:endParaRPr lang="en-US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dirty="0" smtClean="0">
                <a:latin typeface="黑体" pitchFamily="49" charset="-122"/>
                <a:ea typeface="黑体" pitchFamily="49" charset="-122"/>
              </a:rPr>
              <a:t>3.6.2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矩阵的创建</a:t>
            </a:r>
            <a:endParaRPr lang="zh-CN" altLang="en-US" b="1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、由一维或二维数据创建矩阵</a:t>
            </a: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from 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numpy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 import *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a=array([1,2,3])                 #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创建一维数组，并赋初值</a:t>
            </a: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b=matrix([1,2,3])                #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创建二维数组</a:t>
            </a: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print(b)                         #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显示二维数组的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matrix([1,2,3])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shape(b)                         #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测试二维的维度大小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黑体" pitchFamily="49" charset="-122"/>
                <a:ea typeface="黑体" pitchFamily="49" charset="-122"/>
              </a:rPr>
              <a:t>3.6 Python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矩阵运算</a:t>
            </a:r>
            <a:endParaRPr lang="zh-CN" altLang="en-US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720" y="1428742"/>
            <a:ext cx="83994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、零矩阵创建</a:t>
            </a:r>
          </a:p>
          <a:p>
            <a:pPr lvl="1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语法：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mat(zeros((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m,n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)))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data1=mat(zeros((3,3))) 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创建一个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3*3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的零矩阵，矩阵这里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zeros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函数的参数是一个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tuple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类型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(3,3)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endParaRPr lang="en-US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、矩阵创建</a:t>
            </a: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data2=mat(ones((2,4))) #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创建一个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2*4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的矩阵，默认是浮点型的数据</a:t>
            </a: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matrix([[ 1.,  1.,  1.,  1.],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        [ 1.,  1.,  1.,  1.]])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黑体" pitchFamily="49" charset="-122"/>
                <a:ea typeface="黑体" pitchFamily="49" charset="-122"/>
              </a:rPr>
              <a:t>3.6 Python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矩阵运算</a:t>
            </a:r>
            <a:endParaRPr lang="zh-CN" altLang="en-US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720" y="1428742"/>
            <a:ext cx="83994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、随机矩阵创建</a:t>
            </a: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data3=mat(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random.rand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(2,2))  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#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使用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numpy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中的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random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模块</a:t>
            </a:r>
          </a:p>
          <a:p>
            <a:endParaRPr lang="en-US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dirty="0" smtClean="0"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以内随机整型矩阵</a:t>
            </a: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data4=mat(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random.randint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(10,size=(3,3))) 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lvl="0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生成一个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3*3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的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0-10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之间的随机整数矩阵，如果需要指定下界则可以多加一个参数</a:t>
            </a: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显示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以内的整型矩阵</a:t>
            </a: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matrix([[9, 5, 6],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        [3, 0, 4],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        [6, 0, 7]])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黑体" pitchFamily="49" charset="-122"/>
                <a:ea typeface="黑体" pitchFamily="49" charset="-122"/>
              </a:rPr>
              <a:t>3.6 Python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矩阵运算</a:t>
            </a:r>
            <a:endParaRPr lang="zh-CN" altLang="en-US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720" y="1428742"/>
            <a:ext cx="83994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黑体" pitchFamily="49" charset="-122"/>
                <a:ea typeface="黑体" pitchFamily="49" charset="-122"/>
              </a:rPr>
              <a:t>6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 2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到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8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之间随机整型矩阵</a:t>
            </a:r>
          </a:p>
          <a:p>
            <a:pPr lvl="1"/>
            <a:endParaRPr lang="en-US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data5=mat(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random.randint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(2,8,size=(2,5))) 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lvl="0"/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lvl="0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产生一个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2-8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之间的随机整数矩阵</a:t>
            </a:r>
          </a:p>
          <a:p>
            <a:pPr lvl="1"/>
            <a:endParaRPr lang="en-US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matrix([[5, 4, 6, 3, 7],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        [5, 3, 3, 4, 6]])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黑体" pitchFamily="49" charset="-122"/>
                <a:ea typeface="黑体" pitchFamily="49" charset="-122"/>
              </a:rPr>
              <a:t>3.6 Python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矩阵运算</a:t>
            </a:r>
            <a:endParaRPr lang="zh-CN" altLang="en-US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720" y="1428742"/>
            <a:ext cx="839948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黑体" pitchFamily="49" charset="-122"/>
                <a:ea typeface="黑体" pitchFamily="49" charset="-122"/>
              </a:rPr>
              <a:t>3.6.3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常见的矩阵运算</a:t>
            </a:r>
            <a:endParaRPr lang="zh-CN" altLang="en-US" b="1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、矩阵相乘</a:t>
            </a: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只有当第一个矩阵的列数与第二个矩阵的行数相等时，两矩阵才能相乘，结果为一个矩阵。</a:t>
            </a: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示例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3-42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：矩阵相乘</a:t>
            </a: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01   from 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numpy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 import *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02   a1=mat([[3,4,5],[4,8,9]])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03   a2=mat([[1,4,5,7],[2,6,4,6],[3,9,0,2]]);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04   a3=a1*a2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05   print(a3)        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【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运行结果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】</a:t>
            </a: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[[ 26  81  31  55]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 [ 47 145  52  94]]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黑体" pitchFamily="49" charset="-122"/>
                <a:ea typeface="黑体" pitchFamily="49" charset="-122"/>
              </a:rPr>
              <a:t>3.6 Python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矩阵运算</a:t>
            </a:r>
            <a:endParaRPr lang="zh-CN" altLang="en-US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720" y="1428742"/>
            <a:ext cx="83994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、矩阵数乘</a:t>
            </a: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数与矩阵对应元素相乘</a:t>
            </a: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示例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3-43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：矩阵数乘</a:t>
            </a:r>
          </a:p>
          <a:p>
            <a:endParaRPr lang="en-US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01   from 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numpy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 import *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02   a1=mat([1,2]);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03   a2=a1*2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04   print(a2)        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【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运行结果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】</a:t>
            </a: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[[2 4]]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黑体" pitchFamily="49" charset="-122"/>
                <a:ea typeface="黑体" pitchFamily="49" charset="-122"/>
              </a:rPr>
              <a:t>3.6 Python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矩阵运算</a:t>
            </a:r>
            <a:endParaRPr lang="zh-CN" altLang="en-US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720" y="1428742"/>
            <a:ext cx="839948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、矩阵求逆、转置 </a:t>
            </a: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示例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3-44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：矩阵求逆</a:t>
            </a: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01   from 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numpy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 import *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02   a1=mat(eye(2,2)*0.5)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03   print(a1)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04   a2=a1.I      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05   print(a2)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【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运行结果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】</a:t>
            </a: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[[0.5 0. ]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 [0.  0.5]]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[[2. 0.]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 [0. 2.]]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黑体" pitchFamily="49" charset="-122"/>
                <a:ea typeface="黑体" pitchFamily="49" charset="-122"/>
              </a:rPr>
              <a:t>3.6 Python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矩阵运算</a:t>
            </a:r>
            <a:endParaRPr lang="zh-CN" altLang="en-US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720" y="1428742"/>
            <a:ext cx="83994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示例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3-45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：矩阵转置</a:t>
            </a:r>
          </a:p>
          <a:p>
            <a:endParaRPr lang="en-US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01   from 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numpy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 import *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02   a1=mat([[2,1,3],[0,5,9],[3,5,7]])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03   a2=a1.T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04   print(a2)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【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运行结果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】</a:t>
            </a: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[[2 0 3]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 [1 5 5]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 [3 9 7]]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黑体" pitchFamily="49" charset="-122"/>
                <a:ea typeface="黑体" pitchFamily="49" charset="-122"/>
              </a:rPr>
              <a:t>3.6 Python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矩阵运算</a:t>
            </a:r>
            <a:endParaRPr lang="zh-CN" altLang="en-US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720" y="1428742"/>
            <a:ext cx="839948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示例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3-46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：求矩阵对应行列的最大、最小值、和</a:t>
            </a: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01   from 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numpy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 import *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02   a1=mat([[1,1],[2,3],[4,2]])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03   print(a1)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04   a2=a1.sum(axis=0)     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05   print(a2)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06   a3=a1.sum(axis=1)       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07   print(a3)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08   a4=sum(a1[1,:])    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09   print(a4)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10   print(a1.max())    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11   a5=max(a1[:,1]) 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dirty="0" smtClean="0">
                <a:latin typeface="黑体" pitchFamily="49" charset="-122"/>
                <a:ea typeface="黑体" pitchFamily="49" charset="-122"/>
              </a:rPr>
              <a:t>12   print(a5)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6380" y="1714494"/>
            <a:ext cx="158115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黑体" pitchFamily="49" charset="-122"/>
                <a:ea typeface="黑体" pitchFamily="49" charset="-122"/>
              </a:rPr>
              <a:t>3.7 Python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库</a:t>
            </a:r>
            <a:endParaRPr lang="zh-CN" altLang="en-US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720" y="1428742"/>
            <a:ext cx="83994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黑体" pitchFamily="49" charset="-122"/>
                <a:ea typeface="黑体" pitchFamily="49" charset="-122"/>
              </a:rPr>
              <a:t>Python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默认安装仅包含部分基本或核心类库，启动时也仅加载了基本类库，在需要时再显式地加载其他类库，这样可以减少程序运行时的压力，且具有很强的可扩展性，这样的设计与系统安全配置时遵循的“最小权限”原则的思想是一致的，有助于提高系统安全性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内置对象可以直接使用，而标准库和扩展库需要导入之后才能使用其中的对象，当然，扩展库还需先正确安装才能导入。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在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https://pypi.python.org/pypi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中可以获得一个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Python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扩展库的综合列表。有些库安装时要求本机已安装相应版本的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C++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编译器。</a:t>
            </a:r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黑体" pitchFamily="49" charset="-122"/>
                <a:ea typeface="黑体" pitchFamily="49" charset="-122"/>
              </a:rPr>
              <a:t>3.2 Python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开发环境搭建</a:t>
            </a:r>
            <a:endParaRPr lang="en-US" b="1" dirty="0">
              <a:effectLst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3.2.3 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一个基础程序</a:t>
            </a:r>
            <a:endParaRPr lang="zh-CN" altLang="en-US" sz="1800" b="1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None/>
            </a:pP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示例</a:t>
            </a: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3-1 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输出</a:t>
            </a: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"Hello World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！</a:t>
            </a: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 "</a:t>
            </a:r>
          </a:p>
          <a:p>
            <a:pPr lvl="1">
              <a:buNone/>
            </a:pP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代码</a:t>
            </a: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3-1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：</a:t>
            </a:r>
          </a:p>
          <a:p>
            <a:pPr lvl="1">
              <a:buNone/>
            </a:pP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01   print("Hello World!")  #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输出</a:t>
            </a: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"Hello World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！</a:t>
            </a: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 "</a:t>
            </a:r>
          </a:p>
          <a:p>
            <a:pPr lvl="1">
              <a:buNone/>
            </a:pP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【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运行结果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】</a:t>
            </a:r>
          </a:p>
          <a:p>
            <a:pPr lvl="1">
              <a:buNone/>
            </a:pP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Hello World!  </a:t>
            </a:r>
          </a:p>
          <a:p>
            <a:pPr lvl="1">
              <a:buNone/>
            </a:pP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其中：</a:t>
            </a:r>
          </a:p>
          <a:p>
            <a:pPr lvl="1">
              <a:buNone/>
            </a:pP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print()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为</a:t>
            </a: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Python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输出命令，</a:t>
            </a: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print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为</a:t>
            </a: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Python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的保留字。</a:t>
            </a:r>
          </a:p>
          <a:p>
            <a:pPr lvl="1">
              <a:buNone/>
            </a:pP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#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为注解符，其后面的内容是注解语句，</a:t>
            </a: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Python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不执行。</a:t>
            </a:r>
            <a:endParaRPr lang="zh-CN" altLang="en-US" sz="18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黑体" pitchFamily="49" charset="-122"/>
                <a:ea typeface="黑体" pitchFamily="49" charset="-122"/>
              </a:rPr>
              <a:t>3.7 Python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库</a:t>
            </a:r>
            <a:endParaRPr lang="zh-CN" altLang="en-US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720" y="1428742"/>
            <a:ext cx="839948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黑体" pitchFamily="49" charset="-122"/>
                <a:ea typeface="黑体" pitchFamily="49" charset="-122"/>
              </a:rPr>
              <a:t>Python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库非常丰富，要将需要用的库导入到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Python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的环境中，在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Python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中有以下两种方法：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dirty="0" smtClean="0">
                <a:latin typeface="黑体" pitchFamily="49" charset="-122"/>
                <a:ea typeface="黑体" pitchFamily="49" charset="-122"/>
              </a:rPr>
              <a:t>import math as m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dirty="0" smtClean="0">
                <a:latin typeface="黑体" pitchFamily="49" charset="-122"/>
                <a:ea typeface="黑体" pitchFamily="49" charset="-122"/>
              </a:rPr>
              <a:t>from math import *</a:t>
            </a:r>
          </a:p>
          <a:p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在第一种方式中，为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math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库定义了一个别名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m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，然后就可以使用数学库的各种功能（例如阶乘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,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通过引用别名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m.factorial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())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第二方式，需要导入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math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的整个命名空间，可以直接使用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factorial()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，而不用提到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math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谷歌推荐您使用第一种方式导入库，因为知道函数来自何处。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黑体" pitchFamily="49" charset="-122"/>
                <a:ea typeface="黑体" pitchFamily="49" charset="-122"/>
              </a:rPr>
              <a:t>3.7 Python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库</a:t>
            </a:r>
            <a:endParaRPr lang="zh-CN" altLang="en-US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720" y="1428742"/>
            <a:ext cx="839948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黑体" pitchFamily="49" charset="-122"/>
                <a:ea typeface="黑体" pitchFamily="49" charset="-122"/>
              </a:rPr>
              <a:t>Python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常用的库有：</a:t>
            </a:r>
          </a:p>
          <a:p>
            <a:pPr lvl="1">
              <a:buFont typeface="Wingdings" pitchFamily="2" charset="2"/>
              <a:buChar char="ü"/>
            </a:pPr>
            <a:r>
              <a:rPr lang="en-US" b="1" dirty="0" err="1" smtClean="0">
                <a:latin typeface="黑体" pitchFamily="49" charset="-122"/>
                <a:ea typeface="黑体" pitchFamily="49" charset="-122"/>
              </a:rPr>
              <a:t>NumPy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NumPy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最强大的功能是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n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维数组。该库还包含基本的线性代数函数，傅里叶变换，高级的随机数功能，以及集成其他低级语言如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Fortran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C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和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C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的工具。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Font typeface="Wingdings" pitchFamily="2" charset="2"/>
              <a:buChar char="ü"/>
            </a:pP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en-US" b="1" dirty="0" err="1" smtClean="0">
                <a:latin typeface="黑体" pitchFamily="49" charset="-122"/>
                <a:ea typeface="黑体" pitchFamily="49" charset="-122"/>
              </a:rPr>
              <a:t>SciPy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SciPy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是基于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NumPy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的。它是最有用的库之一，具有各种高层次的科学和工程模块，如离散傅立叶变换，线性代数，优化和稀疏矩阵。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Font typeface="Wingdings" pitchFamily="2" charset="2"/>
              <a:buChar char="ü"/>
            </a:pP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en-US" b="1" dirty="0" err="1" smtClean="0">
                <a:latin typeface="黑体" pitchFamily="49" charset="-122"/>
                <a:ea typeface="黑体" pitchFamily="49" charset="-122"/>
              </a:rPr>
              <a:t>Matplotlib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用于绘制各种各样的图表，从直方图到线图，再到热图。你可以在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IPython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 notebook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中使用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PyLab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IPython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 notebook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–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PyLab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 = inline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）以此使用这些绘图功能的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inline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。如果你忽略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inline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选项，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PyLab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会将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IPython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 notebook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环境转换成类似于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Matlab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的环境。你也可以使用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 Latex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命令将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math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库添加到您的绘图中。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黑体" pitchFamily="49" charset="-122"/>
                <a:ea typeface="黑体" pitchFamily="49" charset="-122"/>
              </a:rPr>
              <a:t>3.7 Python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库</a:t>
            </a:r>
            <a:endParaRPr lang="zh-CN" altLang="en-US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720" y="1428742"/>
            <a:ext cx="839948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黑体" pitchFamily="49" charset="-122"/>
                <a:ea typeface="黑体" pitchFamily="49" charset="-122"/>
              </a:rPr>
              <a:t>Python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常用的库有（续）：</a:t>
            </a:r>
          </a:p>
          <a:p>
            <a:pPr lvl="1">
              <a:buFont typeface="Wingdings" pitchFamily="2" charset="2"/>
              <a:buChar char="ü"/>
            </a:pPr>
            <a:r>
              <a:rPr lang="en-US" b="1" dirty="0" smtClean="0">
                <a:latin typeface="黑体" pitchFamily="49" charset="-122"/>
                <a:ea typeface="黑体" pitchFamily="49" charset="-122"/>
              </a:rPr>
              <a:t>Pandas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对于结构化数据操作和控制。它广泛用于数据再加工和数据准备。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Pandas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说最近一直在推动对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Python 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Python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的使用数据科学家共同体的工具。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Font typeface="Wingdings" pitchFamily="2" charset="2"/>
              <a:buChar char="ü"/>
            </a:pPr>
            <a:endParaRPr lang="zh-CN" altLang="en-US" sz="2400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en-US" b="1" dirty="0" err="1" smtClean="0">
                <a:latin typeface="黑体" pitchFamily="49" charset="-122"/>
                <a:ea typeface="黑体" pitchFamily="49" charset="-122"/>
              </a:rPr>
              <a:t>Scikit</a:t>
            </a:r>
            <a:r>
              <a:rPr lang="en-US" b="1" dirty="0" smtClean="0">
                <a:latin typeface="黑体" pitchFamily="49" charset="-122"/>
                <a:ea typeface="黑体" pitchFamily="49" charset="-122"/>
              </a:rPr>
              <a:t> Learn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：机器学习库。建立在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NumPy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SciPy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和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matplotlib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的基础上，这个库包含了机器学习和统计模型包括分类、回归、聚类和降维等很多有效的工具。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Font typeface="Wingdings" pitchFamily="2" charset="2"/>
              <a:buChar char="ü"/>
            </a:pPr>
            <a:endParaRPr lang="zh-CN" altLang="en-US" sz="2400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en-US" b="1" dirty="0" err="1" smtClean="0">
                <a:latin typeface="黑体" pitchFamily="49" charset="-122"/>
                <a:ea typeface="黑体" pitchFamily="49" charset="-122"/>
              </a:rPr>
              <a:t>Statsmodels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：用于统计建模。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statsmodels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是一个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Python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模块，允许用户探索数据，估计统计模型，并进行统计检验。一个广泛的描述性统计，统计检验的列表。绘图功能，和结果统计可用于不同类型的数据和每个估计。</a:t>
            </a:r>
            <a:endParaRPr lang="zh-CN" altLang="en-US" sz="2400" dirty="0" smtClean="0">
              <a:latin typeface="黑体" pitchFamily="49" charset="-122"/>
              <a:ea typeface="黑体" pitchFamily="49" charset="-122"/>
            </a:endParaRPr>
          </a:p>
          <a:p>
            <a:pPr lvl="1"/>
            <a:endParaRPr lang="zh-CN" altLang="en-US" sz="2400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Font typeface="Wingdings" pitchFamily="2" charset="2"/>
              <a:buChar char="ü"/>
            </a:pP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黑体" pitchFamily="49" charset="-122"/>
                <a:ea typeface="黑体" pitchFamily="49" charset="-122"/>
              </a:rPr>
              <a:t>3.7 Python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库</a:t>
            </a:r>
            <a:endParaRPr lang="zh-CN" altLang="en-US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720" y="1428742"/>
            <a:ext cx="839948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黑体" pitchFamily="49" charset="-122"/>
                <a:ea typeface="黑体" pitchFamily="49" charset="-122"/>
              </a:rPr>
              <a:t>Python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常用的库有（续） ：</a:t>
            </a:r>
          </a:p>
          <a:p>
            <a:pPr lvl="1">
              <a:buFont typeface="Wingdings" pitchFamily="2" charset="2"/>
              <a:buChar char="ü"/>
            </a:pPr>
            <a:r>
              <a:rPr lang="en-US" b="1" dirty="0" err="1" smtClean="0">
                <a:latin typeface="黑体" pitchFamily="49" charset="-122"/>
                <a:ea typeface="黑体" pitchFamily="49" charset="-122"/>
              </a:rPr>
              <a:t>Seaborn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：用于统计数据的可视化。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Seaborn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是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Python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中用来绘制让人喜欢的并能提供大量信息的统计图形库。它是基于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matplotlib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。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Seaborn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旨在使可视化成为探索和理解数据的核心部分。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Font typeface="Wingdings" pitchFamily="2" charset="2"/>
              <a:buChar char="ü"/>
            </a:pPr>
            <a:endParaRPr lang="zh-CN" altLang="en-US" sz="2400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en-US" b="1" dirty="0" err="1" smtClean="0">
                <a:latin typeface="黑体" pitchFamily="49" charset="-122"/>
                <a:ea typeface="黑体" pitchFamily="49" charset="-122"/>
              </a:rPr>
              <a:t>Bokeh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：创建交互式图、仪表盘和现代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Web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浏览器上的数据应用。它允许用户生成的优雅和简洁的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d3.js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风格的图形。此外，在非常大的或流媒体数据集上，它具有高性能的交互性的能力。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Font typeface="Wingdings" pitchFamily="2" charset="2"/>
              <a:buChar char="ü"/>
            </a:pPr>
            <a:endParaRPr lang="zh-CN" altLang="en-US" sz="2400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en-US" b="1" dirty="0" smtClean="0">
                <a:latin typeface="黑体" pitchFamily="49" charset="-122"/>
                <a:ea typeface="黑体" pitchFamily="49" charset="-122"/>
              </a:rPr>
              <a:t>Blaze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：扩展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NumPy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和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Pandas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的分布式和流媒体数据集。</a:t>
            </a:r>
            <a:endParaRPr lang="zh-CN" altLang="en-US" sz="2400" dirty="0" smtClean="0">
              <a:latin typeface="黑体" pitchFamily="49" charset="-122"/>
              <a:ea typeface="黑体" pitchFamily="49" charset="-122"/>
            </a:endParaRPr>
          </a:p>
          <a:p>
            <a:pPr lvl="1"/>
            <a:endParaRPr lang="zh-CN" altLang="en-US" sz="2400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Font typeface="Wingdings" pitchFamily="2" charset="2"/>
              <a:buChar char="ü"/>
            </a:pP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黑体" pitchFamily="49" charset="-122"/>
                <a:ea typeface="黑体" pitchFamily="49" charset="-122"/>
              </a:rPr>
              <a:t>3.7 Python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库</a:t>
            </a:r>
            <a:endParaRPr lang="zh-CN" altLang="en-US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720" y="1428742"/>
            <a:ext cx="83994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黑体" pitchFamily="49" charset="-122"/>
                <a:ea typeface="黑体" pitchFamily="49" charset="-122"/>
              </a:rPr>
              <a:t>Python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常用的库有（续） ：</a:t>
            </a:r>
          </a:p>
          <a:p>
            <a:pPr lvl="1">
              <a:buFont typeface="Wingdings" pitchFamily="2" charset="2"/>
              <a:buChar char="ü"/>
            </a:pPr>
            <a:r>
              <a:rPr lang="en-US" b="1" dirty="0" err="1" smtClean="0">
                <a:latin typeface="黑体" pitchFamily="49" charset="-122"/>
                <a:ea typeface="黑体" pitchFamily="49" charset="-122"/>
              </a:rPr>
              <a:t>Scrapy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：用于网络爬虫。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en-US" b="1" dirty="0" err="1" smtClean="0">
                <a:latin typeface="黑体" pitchFamily="49" charset="-122"/>
                <a:ea typeface="黑体" pitchFamily="49" charset="-122"/>
              </a:rPr>
              <a:t>SymPy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：用于符号计算。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en-US" b="1" dirty="0" smtClean="0">
                <a:latin typeface="黑体" pitchFamily="49" charset="-122"/>
                <a:ea typeface="黑体" pitchFamily="49" charset="-122"/>
              </a:rPr>
              <a:t>Requests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：用于访问网络。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en-US" b="1" dirty="0" err="1" smtClean="0">
                <a:latin typeface="黑体" pitchFamily="49" charset="-122"/>
                <a:ea typeface="黑体" pitchFamily="49" charset="-122"/>
              </a:rPr>
              <a:t>os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：用于操作系统和文件操作。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en-US" b="1" dirty="0" err="1" smtClean="0">
                <a:latin typeface="黑体" pitchFamily="49" charset="-122"/>
                <a:ea typeface="黑体" pitchFamily="49" charset="-122"/>
              </a:rPr>
              <a:t>networkx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和 </a:t>
            </a:r>
            <a:r>
              <a:rPr lang="en-US" b="1" dirty="0" err="1" smtClean="0">
                <a:latin typeface="黑体" pitchFamily="49" charset="-122"/>
                <a:ea typeface="黑体" pitchFamily="49" charset="-122"/>
              </a:rPr>
              <a:t>igraph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：基于数据操作绘制图形。</a:t>
            </a:r>
            <a:endParaRPr lang="zh-CN" altLang="en-US" sz="2400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en-US" b="1" dirty="0" smtClean="0">
                <a:latin typeface="黑体" pitchFamily="49" charset="-122"/>
                <a:ea typeface="黑体" pitchFamily="49" charset="-122"/>
              </a:rPr>
              <a:t>regular expressions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：用于在文本数据中查找模式。</a:t>
            </a:r>
            <a:endParaRPr lang="zh-CN" altLang="en-US" sz="2400" dirty="0" smtClean="0">
              <a:latin typeface="黑体" pitchFamily="49" charset="-122"/>
              <a:ea typeface="黑体" pitchFamily="49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en-US" b="1" dirty="0" err="1" smtClean="0">
                <a:latin typeface="黑体" pitchFamily="49" charset="-122"/>
                <a:ea typeface="黑体" pitchFamily="49" charset="-122"/>
              </a:rPr>
              <a:t>BeautifulSoup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将探索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Web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黑体" pitchFamily="49" charset="-122"/>
                <a:ea typeface="黑体" pitchFamily="49" charset="-122"/>
              </a:rPr>
              <a:t>3.8 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典型样板程序</a:t>
            </a:r>
            <a:endParaRPr lang="zh-CN" altLang="en-US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720" y="1428742"/>
            <a:ext cx="83994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示例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3-47 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编写函数模拟猜数游戏。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系统随机产生一个数，玩家最多可以猜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次，系统会根据你的猜测进行提示，玩家则可以根据系统的提示对下一次的猜测进行适当调整。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>
              <a:buFont typeface="Wingdings" pitchFamily="2" charset="2"/>
              <a:buChar char="ü"/>
            </a:pP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代码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3-47: </a:t>
            </a:r>
            <a:r>
              <a:rPr lang="en-US" dirty="0" smtClean="0">
                <a:latin typeface="黑体" pitchFamily="49" charset="-122"/>
                <a:ea typeface="黑体" pitchFamily="49" charset="-122"/>
                <a:hlinkClick r:id="rId2" action="ppaction://hlinkfile"/>
              </a:rPr>
              <a:t>ch3-47_GuessofNumber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请参见教程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113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页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)</a:t>
            </a:r>
          </a:p>
          <a:p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黑体" pitchFamily="49" charset="-122"/>
                <a:ea typeface="黑体" pitchFamily="49" charset="-122"/>
              </a:rPr>
              <a:t>3.8 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典型样板程序</a:t>
            </a:r>
            <a:endParaRPr lang="zh-CN" altLang="en-US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720" y="1428742"/>
            <a:ext cx="83994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示例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3-48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编写函数，计算字符串匹配的准确率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以打字练习程序为例，假设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origin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为原始内容，</a:t>
            </a:r>
            <a:r>
              <a:rPr lang="en-US" dirty="0" err="1" smtClean="0">
                <a:latin typeface="黑体" pitchFamily="49" charset="-122"/>
                <a:ea typeface="黑体" pitchFamily="49" charset="-122"/>
              </a:rPr>
              <a:t>userInput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为用户输入的内容，用函数来测试用户输入的准确率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代码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3-48: </a:t>
            </a:r>
            <a:r>
              <a:rPr lang="en-US" dirty="0" smtClean="0">
                <a:latin typeface="黑体" pitchFamily="49" charset="-122"/>
                <a:ea typeface="黑体" pitchFamily="49" charset="-122"/>
                <a:hlinkClick r:id="rId2" action="ppaction://hlinkfile"/>
              </a:rPr>
              <a:t>ch3-48_MatchString</a:t>
            </a:r>
            <a:r>
              <a:rPr lang="en-US" dirty="0" smtClean="0">
                <a:latin typeface="黑体" pitchFamily="49" charset="-122"/>
                <a:ea typeface="黑体" pitchFamily="49" charset="-122"/>
                <a:hlinkClick r:id="rId2" action="ppaction://hlinkfile"/>
              </a:rPr>
              <a:t> 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请参见教程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114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页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)</a:t>
            </a:r>
          </a:p>
          <a:p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【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运行结果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】</a:t>
            </a:r>
          </a:p>
          <a:p>
            <a:r>
              <a:rPr lang="en-US" dirty="0" smtClean="0">
                <a:latin typeface="黑体" pitchFamily="49" charset="-122"/>
                <a:ea typeface="黑体" pitchFamily="49" charset="-122"/>
              </a:rPr>
              <a:t>0.8888888888888888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黑体" pitchFamily="49" charset="-122"/>
                <a:ea typeface="黑体" pitchFamily="49" charset="-122"/>
              </a:rPr>
              <a:t>3.8 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典型样板程序</a:t>
            </a:r>
            <a:endParaRPr lang="zh-CN" altLang="en-US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720" y="1428742"/>
            <a:ext cx="839948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示例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3-49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编写函数，接收一个所有元素值都不相等的整数列表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和一个整数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n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，要求将值为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n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的元素作为支点，将列表中所有值小于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n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的元素全部放到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n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的前面，所有值大于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n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的元素放到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n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的后面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代码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3-49: </a:t>
            </a:r>
            <a:r>
              <a:rPr lang="en-US" dirty="0" smtClean="0">
                <a:latin typeface="黑体" pitchFamily="49" charset="-122"/>
                <a:ea typeface="黑体" pitchFamily="49" charset="-122"/>
                <a:hlinkClick r:id="rId2" action="ppaction://hlinkfile"/>
              </a:rPr>
              <a:t>ch3-49_SwitchPositions</a:t>
            </a:r>
            <a:r>
              <a:rPr lang="en-US" dirty="0" smtClean="0">
                <a:latin typeface="黑体" pitchFamily="49" charset="-122"/>
                <a:ea typeface="黑体" pitchFamily="49" charset="-122"/>
                <a:hlinkClick r:id="rId2" action="ppaction://hlinkfile"/>
              </a:rPr>
              <a:t> 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请参见教程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113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页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)</a:t>
            </a:r>
          </a:p>
          <a:p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【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运行结果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】</a:t>
            </a:r>
          </a:p>
          <a:p>
            <a:r>
              <a:rPr lang="en-US" dirty="0" smtClean="0">
                <a:latin typeface="黑体" pitchFamily="49" charset="-122"/>
                <a:ea typeface="黑体" pitchFamily="49" charset="-122"/>
              </a:rPr>
              <a:t>[5, 2, 9, 1, 7, 8, 6, 4, 3]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dirty="0" smtClean="0">
                <a:latin typeface="黑体" pitchFamily="49" charset="-122"/>
                <a:ea typeface="黑体" pitchFamily="49" charset="-122"/>
              </a:rPr>
              <a:t>[3, 2, 1, 4, 7, 8, 6, 5, 9]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>
              <a:buFont typeface="Wingdings" pitchFamily="2" charset="2"/>
              <a:buChar char="ü"/>
            </a:pP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黑体" pitchFamily="49" charset="-122"/>
                <a:ea typeface="黑体" pitchFamily="49" charset="-122"/>
              </a:rPr>
              <a:t>3.8 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典型样板程序</a:t>
            </a:r>
            <a:endParaRPr lang="zh-CN" altLang="en-US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720" y="1428742"/>
            <a:ext cx="839948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示例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3-50 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二分法查找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二分法查找算法非常适合在大量元素中查找指定的元素，要求序列已经排好序（这里假设按从小到大排序），首先测试中间位置上的元素是否为想查找的元素，如果是则结束算法；如果序列中间位置上的元素比要查找的元素小，则在序列的后面一半元素中继续查找；如果中间位置上的元素比要查找的元素大，则在序列的前面一半元素中继续查找。重复上面的过程，不断地缩小搜索范围，直到查找成功或者失败（要查找的元素不在序列中）。</a:t>
            </a:r>
          </a:p>
          <a:p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代码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3-50: </a:t>
            </a:r>
            <a:r>
              <a:rPr lang="zh-CN" altLang="en-US" dirty="0" smtClean="0"/>
              <a:t> </a:t>
            </a:r>
            <a:r>
              <a:rPr lang="en-US" dirty="0" smtClean="0">
                <a:hlinkClick r:id="rId2" action="ppaction://hlinkfile"/>
              </a:rPr>
              <a:t>ch3-50_BinarySearch</a:t>
            </a:r>
            <a:r>
              <a:rPr lang="en-US" dirty="0" smtClean="0"/>
              <a:t> 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请参见教程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115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页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)</a:t>
            </a:r>
          </a:p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【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运行结果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】</a:t>
            </a:r>
          </a:p>
          <a:p>
            <a:r>
              <a:rPr lang="en-US" dirty="0" smtClean="0">
                <a:latin typeface="黑体" pitchFamily="49" charset="-122"/>
                <a:ea typeface="黑体" pitchFamily="49" charset="-122"/>
              </a:rPr>
              <a:t>[3, 6, 7, 8, 9, 10, 11, 12, 17, 18, 21, 22, 22, 29, 31, 31, 41, 48, 48, 50]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dirty="0" smtClean="0">
                <a:latin typeface="黑体" pitchFamily="49" charset="-122"/>
                <a:ea typeface="黑体" pitchFamily="49" charset="-122"/>
              </a:rPr>
              <a:t>Fail. Not exist.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>
              <a:buFont typeface="Wingdings" pitchFamily="2" charset="2"/>
              <a:buChar char="ü"/>
            </a:pP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黑体" pitchFamily="49" charset="-122"/>
                <a:ea typeface="黑体" pitchFamily="49" charset="-122"/>
              </a:rPr>
              <a:t>3.8 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典型样板程序</a:t>
            </a:r>
            <a:endParaRPr lang="zh-CN" altLang="en-US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720" y="1428742"/>
            <a:ext cx="839948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示例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3-51 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编写代码，模拟决赛现场最终成绩的计算过程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代码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3-51: </a:t>
            </a:r>
            <a:r>
              <a:rPr lang="zh-CN" altLang="en-US" dirty="0" smtClean="0"/>
              <a:t> </a:t>
            </a:r>
            <a:r>
              <a:rPr lang="en-US" dirty="0" smtClean="0">
                <a:hlinkClick r:id="rId2" action="ppaction://hlinkfile"/>
              </a:rPr>
              <a:t>ch3-51_CalculationAchievement</a:t>
            </a:r>
            <a:r>
              <a:rPr lang="en-US" dirty="0" smtClean="0">
                <a:hlinkClick r:id="rId2" action="ppaction://hlinkfile"/>
              </a:rPr>
              <a:t> 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请参见教程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116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页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)</a:t>
            </a:r>
          </a:p>
          <a:p>
            <a:endParaRPr lang="en-US" altLang="zh-CN" dirty="0" smtClean="0"/>
          </a:p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【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运行结果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】</a:t>
            </a: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请输入评委人数：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3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请输入第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个评委的分数：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23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请输入第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个评委的分数：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56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请输入第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个评委的分数：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76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去掉一个最高分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76.0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去掉一个最低分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23.0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最后得分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56.0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黑体" pitchFamily="49" charset="-122"/>
                <a:ea typeface="黑体" pitchFamily="49" charset="-122"/>
              </a:rPr>
              <a:t>3.2 Python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开发环境搭建</a:t>
            </a:r>
            <a:endParaRPr lang="en-US" b="1" dirty="0">
              <a:effectLst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黑体" pitchFamily="49" charset="-122"/>
                <a:ea typeface="黑体" pitchFamily="49" charset="-122"/>
              </a:rPr>
              <a:t>3.2.4 Python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基本语法</a:t>
            </a:r>
            <a:endParaRPr lang="zh-CN" altLang="en-US" sz="1800" b="1" dirty="0" smtClean="0"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r>
              <a:rPr lang="en-US" sz="1600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、保留字</a:t>
            </a:r>
          </a:p>
          <a:p>
            <a:pPr>
              <a:buNone/>
            </a:pPr>
            <a:r>
              <a:rPr lang="en-US" sz="1600" dirty="0" smtClean="0">
                <a:latin typeface="黑体" pitchFamily="49" charset="-122"/>
                <a:ea typeface="黑体" pitchFamily="49" charset="-122"/>
              </a:rPr>
              <a:t>Python 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的标准库提供了一个</a:t>
            </a:r>
            <a:r>
              <a:rPr lang="en-US" sz="1600" dirty="0" smtClean="0">
                <a:latin typeface="黑体" pitchFamily="49" charset="-122"/>
                <a:ea typeface="黑体" pitchFamily="49" charset="-122"/>
              </a:rPr>
              <a:t> keyword 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模块，可以输出当前版本的所有关键字。</a:t>
            </a:r>
          </a:p>
          <a:p>
            <a:pPr>
              <a:buNone/>
            </a:pP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代码</a:t>
            </a:r>
            <a:r>
              <a:rPr lang="en-US" sz="1600" dirty="0" smtClean="0">
                <a:latin typeface="黑体" pitchFamily="49" charset="-122"/>
                <a:ea typeface="黑体" pitchFamily="49" charset="-122"/>
              </a:rPr>
              <a:t>3-3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：查看保留字</a:t>
            </a:r>
          </a:p>
          <a:p>
            <a:pPr>
              <a:buNone/>
            </a:pPr>
            <a:r>
              <a:rPr lang="en-US" sz="1600" dirty="0" smtClean="0">
                <a:latin typeface="黑体" pitchFamily="49" charset="-122"/>
                <a:ea typeface="黑体" pitchFamily="49" charset="-122"/>
              </a:rPr>
              <a:t>01   import keyword</a:t>
            </a:r>
            <a:endParaRPr lang="zh-CN" altLang="en-US" sz="1600" dirty="0" smtClean="0"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r>
              <a:rPr lang="en-US" sz="1600" dirty="0" smtClean="0">
                <a:latin typeface="黑体" pitchFamily="49" charset="-122"/>
                <a:ea typeface="黑体" pitchFamily="49" charset="-122"/>
              </a:rPr>
              <a:t>02   </a:t>
            </a:r>
            <a:r>
              <a:rPr lang="en-US" sz="1600" dirty="0" err="1" smtClean="0">
                <a:latin typeface="黑体" pitchFamily="49" charset="-122"/>
                <a:ea typeface="黑体" pitchFamily="49" charset="-122"/>
              </a:rPr>
              <a:t>keyword.kwlist</a:t>
            </a:r>
            <a:endParaRPr lang="zh-CN" altLang="en-US" sz="1600" dirty="0" smtClean="0"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【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运行结果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】</a:t>
            </a:r>
          </a:p>
          <a:p>
            <a:pPr>
              <a:buNone/>
            </a:pPr>
            <a:r>
              <a:rPr lang="en-US" sz="1600" dirty="0" smtClean="0">
                <a:latin typeface="黑体" pitchFamily="49" charset="-122"/>
                <a:ea typeface="黑体" pitchFamily="49" charset="-122"/>
              </a:rPr>
              <a:t>[‘False’, ‘None’, ‘True’, ‘and’, ‘as’, ‘assert’, ‘</a:t>
            </a:r>
            <a:r>
              <a:rPr lang="en-US" sz="1600" dirty="0" err="1" smtClean="0">
                <a:latin typeface="黑体" pitchFamily="49" charset="-122"/>
                <a:ea typeface="黑体" pitchFamily="49" charset="-122"/>
              </a:rPr>
              <a:t>async</a:t>
            </a:r>
            <a:r>
              <a:rPr lang="en-US" sz="1600" dirty="0" smtClean="0">
                <a:latin typeface="黑体" pitchFamily="49" charset="-122"/>
                <a:ea typeface="黑体" pitchFamily="49" charset="-122"/>
              </a:rPr>
              <a:t>’, ‘await’, ‘break’, ‘class’, ‘continue’, ‘def’, ‘del’, ‘</a:t>
            </a:r>
            <a:r>
              <a:rPr lang="en-US" sz="1600" dirty="0" err="1" smtClean="0">
                <a:latin typeface="黑体" pitchFamily="49" charset="-122"/>
                <a:ea typeface="黑体" pitchFamily="49" charset="-122"/>
              </a:rPr>
              <a:t>elif</a:t>
            </a:r>
            <a:r>
              <a:rPr lang="en-US" sz="1600" dirty="0" smtClean="0">
                <a:latin typeface="黑体" pitchFamily="49" charset="-122"/>
                <a:ea typeface="黑体" pitchFamily="49" charset="-122"/>
              </a:rPr>
              <a:t>’, ‘else’, ‘except’, ‘finally’, ‘for’, ‘from’, ‘global’, ‘if’, ‘import’, ‘in’, ‘is’, ‘lambda’, ‘nonlocal’, ‘not’, ‘or’, ‘pass’, ‘raise’, ‘return’, ‘try’, ‘while’, ‘with’, ‘yield’]</a:t>
            </a:r>
            <a:endParaRPr lang="zh-CN" altLang="en-US" sz="1600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黑体" pitchFamily="49" charset="-122"/>
                <a:ea typeface="黑体" pitchFamily="49" charset="-122"/>
              </a:rPr>
              <a:t>3.8 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典型样板程序</a:t>
            </a:r>
            <a:endParaRPr lang="zh-CN" altLang="en-US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720" y="1428742"/>
            <a:ext cx="83994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示例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3-52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：编写程序，实现十进制整数到其他任意进制的转换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代码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3-52: </a:t>
            </a:r>
            <a:r>
              <a:rPr lang="zh-CN" altLang="en-US" dirty="0" smtClean="0"/>
              <a:t> </a:t>
            </a:r>
            <a:r>
              <a:rPr lang="en-US" dirty="0" smtClean="0">
                <a:hlinkClick r:id="rId2" action="ppaction://hlinkfile"/>
              </a:rPr>
              <a:t>ch3-52_Conversion of </a:t>
            </a:r>
            <a:r>
              <a:rPr lang="en-US" dirty="0" err="1" smtClean="0">
                <a:hlinkClick r:id="rId2" action="ppaction://hlinkfile"/>
              </a:rPr>
              <a:t>NumberSystems</a:t>
            </a:r>
            <a:r>
              <a:rPr lang="en-US" dirty="0" smtClean="0">
                <a:hlinkClick r:id="rId2" action="ppaction://hlinkfile"/>
              </a:rPr>
              <a:t> 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请参见教程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117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页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)</a:t>
            </a:r>
          </a:p>
          <a:p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【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运行结果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】</a:t>
            </a:r>
          </a:p>
          <a:p>
            <a:r>
              <a:rPr lang="en-US" dirty="0" smtClean="0">
                <a:latin typeface="黑体" pitchFamily="49" charset="-122"/>
                <a:ea typeface="黑体" pitchFamily="49" charset="-122"/>
              </a:rPr>
              <a:t>1010000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dirty="0" smtClean="0">
                <a:latin typeface="黑体" pitchFamily="49" charset="-122"/>
                <a:ea typeface="黑体" pitchFamily="49" charset="-122"/>
              </a:rPr>
              <a:t>120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dirty="0" smtClean="0">
                <a:latin typeface="黑体" pitchFamily="49" charset="-122"/>
                <a:ea typeface="黑体" pitchFamily="49" charset="-122"/>
              </a:rPr>
              <a:t>50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dirty="0" smtClean="0">
                <a:latin typeface="黑体" pitchFamily="49" charset="-122"/>
                <a:ea typeface="黑体" pitchFamily="49" charset="-122"/>
              </a:rPr>
              <a:t>62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6647</Words>
  <Application>Microsoft Office PowerPoint</Application>
  <PresentationFormat>全屏显示(16:9)</PresentationFormat>
  <Paragraphs>829</Paragraphs>
  <Slides>90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90</vt:i4>
      </vt:variant>
    </vt:vector>
  </HeadingPairs>
  <TitlesOfParts>
    <vt:vector size="91" baseType="lpstr">
      <vt:lpstr>Office Theme</vt:lpstr>
      <vt:lpstr>第3章  Python语言基础</vt:lpstr>
      <vt:lpstr>第3章 Python语言基础</vt:lpstr>
      <vt:lpstr>3.1 Python语言的产生与发展 </vt:lpstr>
      <vt:lpstr>3.1 Python语言的产生与发展</vt:lpstr>
      <vt:lpstr>3.2 Python开发环境搭建</vt:lpstr>
      <vt:lpstr>3.2 Python开发环境搭建</vt:lpstr>
      <vt:lpstr>3.2 Python开发环境搭建</vt:lpstr>
      <vt:lpstr>3.2 Python开发环境搭建</vt:lpstr>
      <vt:lpstr>3.2 Python开发环境搭建</vt:lpstr>
      <vt:lpstr>3.2 Python开发环境搭建</vt:lpstr>
      <vt:lpstr>3.2 Python开发环境搭建</vt:lpstr>
      <vt:lpstr>3.2 Python开发环境搭建</vt:lpstr>
      <vt:lpstr>3.2 Python开发环境搭建</vt:lpstr>
      <vt:lpstr>3.3 Python常用语句</vt:lpstr>
      <vt:lpstr>3.3 Python常用语句</vt:lpstr>
      <vt:lpstr>3.3 Python常用语句</vt:lpstr>
      <vt:lpstr>3.3 Python常用语句</vt:lpstr>
      <vt:lpstr>3.3 Python常用语句</vt:lpstr>
      <vt:lpstr>3.3 Python常用语句</vt:lpstr>
      <vt:lpstr>3.3 Python常用语句</vt:lpstr>
      <vt:lpstr>3.3.4 continue和break语句</vt:lpstr>
      <vt:lpstr>3.4 列表、元组、字典与字符串</vt:lpstr>
      <vt:lpstr>3.4 列表、元组、字典与字符串</vt:lpstr>
      <vt:lpstr>3.4 列表、元组、字典与字符串</vt:lpstr>
      <vt:lpstr>3.4 列表、元组、字典与字符串</vt:lpstr>
      <vt:lpstr>3.4 列表、元组、字典与字符串</vt:lpstr>
      <vt:lpstr>3.4 列表、元组、字典与字符串</vt:lpstr>
      <vt:lpstr>3.4 列表、元组、字典与字符串</vt:lpstr>
      <vt:lpstr>3.4 列表、元组、字典与字符串</vt:lpstr>
      <vt:lpstr>3.4 列表、元组、字典与字符串</vt:lpstr>
      <vt:lpstr>3.4 列表、元组、字典与字符串</vt:lpstr>
      <vt:lpstr>3.4 列表、元组、字典与字符串</vt:lpstr>
      <vt:lpstr>3.4 列表、元组、字典与字符串</vt:lpstr>
      <vt:lpstr>3.4 列表、元组、字典与字符串</vt:lpstr>
      <vt:lpstr>3.4 列表、元组、字典与字符串</vt:lpstr>
      <vt:lpstr>3.4 列表、元组、字典与字符串</vt:lpstr>
      <vt:lpstr>3.4 列表、元组、字典与字符串</vt:lpstr>
      <vt:lpstr>3.4 列表、元组、字典与字符串</vt:lpstr>
      <vt:lpstr>3.4 列表、元组、字典与字符串</vt:lpstr>
      <vt:lpstr>3.4 列表、元组、字典与字符串</vt:lpstr>
      <vt:lpstr>3.4 列表、元组、字典与字符串</vt:lpstr>
      <vt:lpstr>3.4 列表、元组、字典与字符串</vt:lpstr>
      <vt:lpstr>3.4 列表、元组、字典与字符串</vt:lpstr>
      <vt:lpstr>3.4 列表、元组、字典与字符串</vt:lpstr>
      <vt:lpstr>3.4 列表、元组、字典与字符串</vt:lpstr>
      <vt:lpstr>3.5 Python的函数</vt:lpstr>
      <vt:lpstr>3.5 Python的函数</vt:lpstr>
      <vt:lpstr>3.5 Python的函数</vt:lpstr>
      <vt:lpstr>3.5 Python的函数</vt:lpstr>
      <vt:lpstr>3.5 Python的函数</vt:lpstr>
      <vt:lpstr>3.5 Python的函数</vt:lpstr>
      <vt:lpstr>3.5 Python的函数</vt:lpstr>
      <vt:lpstr>3.5 Python的函数</vt:lpstr>
      <vt:lpstr>3.5 Python的函数</vt:lpstr>
      <vt:lpstr>3.5 Python的函数</vt:lpstr>
      <vt:lpstr>3.5 Python的函数</vt:lpstr>
      <vt:lpstr>3.5 Python的函数</vt:lpstr>
      <vt:lpstr>3.5 Python的函数</vt:lpstr>
      <vt:lpstr>3.5 Python的函数</vt:lpstr>
      <vt:lpstr>3.5 Python的函数</vt:lpstr>
      <vt:lpstr>3.5 Python的函数</vt:lpstr>
      <vt:lpstr>3.5 Python的函数</vt:lpstr>
      <vt:lpstr>3.5 Python的函数</vt:lpstr>
      <vt:lpstr>3.5 Python的函数</vt:lpstr>
      <vt:lpstr>3.5 Python的函数</vt:lpstr>
      <vt:lpstr>3.5 Python的函数</vt:lpstr>
      <vt:lpstr>3.5 Python的函数</vt:lpstr>
      <vt:lpstr>3.5 Python的函数</vt:lpstr>
      <vt:lpstr>3.5 Python的函数</vt:lpstr>
      <vt:lpstr>3.6 Python矩阵运算</vt:lpstr>
      <vt:lpstr>3.6 Python矩阵运算</vt:lpstr>
      <vt:lpstr>3.6 Python矩阵运算</vt:lpstr>
      <vt:lpstr>3.6 Python矩阵运算</vt:lpstr>
      <vt:lpstr>3.6 Python矩阵运算</vt:lpstr>
      <vt:lpstr>3.6 Python矩阵运算</vt:lpstr>
      <vt:lpstr>3.6 Python矩阵运算</vt:lpstr>
      <vt:lpstr>3.6 Python矩阵运算</vt:lpstr>
      <vt:lpstr>3.6 Python矩阵运算</vt:lpstr>
      <vt:lpstr>3.7 Python库</vt:lpstr>
      <vt:lpstr>3.7 Python库</vt:lpstr>
      <vt:lpstr>3.7 Python库</vt:lpstr>
      <vt:lpstr>3.7 Python库</vt:lpstr>
      <vt:lpstr>3.7 Python库</vt:lpstr>
      <vt:lpstr>3.7 Python库</vt:lpstr>
      <vt:lpstr>3.8 典型样板程序</vt:lpstr>
      <vt:lpstr>3.8 典型样板程序</vt:lpstr>
      <vt:lpstr>3.8 典型样板程序</vt:lpstr>
      <vt:lpstr>3.8 典型样板程序</vt:lpstr>
      <vt:lpstr>3.8 典型样板程序</vt:lpstr>
      <vt:lpstr>3.8 典型样板程序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2018-08-24T07:17:18Z</dcterms:modified>
</cp:coreProperties>
</file>