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5">
  <p:sldMasterIdLst>
    <p:sldMasterId id="2147483648" r:id="rId1"/>
  </p:sldMasterIdLst>
  <p:notesMasterIdLst>
    <p:notesMasterId r:id="rId90"/>
  </p:notesMasterIdLst>
  <p:sldIdLst>
    <p:sldId id="256" r:id="rId2"/>
    <p:sldId id="259" r:id="rId3"/>
    <p:sldId id="257" r:id="rId4"/>
    <p:sldId id="261" r:id="rId5"/>
    <p:sldId id="264" r:id="rId6"/>
    <p:sldId id="265" r:id="rId7"/>
    <p:sldId id="267" r:id="rId8"/>
    <p:sldId id="423" r:id="rId9"/>
    <p:sldId id="266" r:id="rId10"/>
    <p:sldId id="360" r:id="rId11"/>
    <p:sldId id="361" r:id="rId12"/>
    <p:sldId id="271" r:id="rId13"/>
    <p:sldId id="276" r:id="rId14"/>
    <p:sldId id="279" r:id="rId15"/>
    <p:sldId id="280" r:id="rId16"/>
    <p:sldId id="282" r:id="rId17"/>
    <p:sldId id="283" r:id="rId18"/>
    <p:sldId id="284" r:id="rId19"/>
    <p:sldId id="285" r:id="rId20"/>
    <p:sldId id="287" r:id="rId21"/>
    <p:sldId id="289" r:id="rId22"/>
    <p:sldId id="295" r:id="rId23"/>
    <p:sldId id="296" r:id="rId24"/>
    <p:sldId id="297" r:id="rId25"/>
    <p:sldId id="298" r:id="rId26"/>
    <p:sldId id="362" r:id="rId27"/>
    <p:sldId id="363" r:id="rId28"/>
    <p:sldId id="299" r:id="rId29"/>
    <p:sldId id="300" r:id="rId30"/>
    <p:sldId id="364" r:id="rId31"/>
    <p:sldId id="301"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8" r:id="rId65"/>
    <p:sldId id="399" r:id="rId66"/>
    <p:sldId id="400"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13" r:id="rId80"/>
    <p:sldId id="414" r:id="rId81"/>
    <p:sldId id="415" r:id="rId82"/>
    <p:sldId id="416" r:id="rId83"/>
    <p:sldId id="417" r:id="rId84"/>
    <p:sldId id="418" r:id="rId85"/>
    <p:sldId id="419" r:id="rId86"/>
    <p:sldId id="420" r:id="rId87"/>
    <p:sldId id="421" r:id="rId88"/>
    <p:sldId id="422" r:id="rId8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20" d="100"/>
          <a:sy n="120" d="100"/>
        </p:scale>
        <p:origin x="54" y="127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j.xiaozhu.com/search-duanzufang-p1-0/&#21487;&#30456;&#30475;&#21040;&#31199;&#25151;&#20449;&#24687;&#1229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aike.so.com/doc/284196-300885.html" TargetMode="External"/><Relationship Id="rId2" Type="http://schemas.openxmlformats.org/officeDocument/2006/relationships/hyperlink" Target="https://baike.so.com/doc/6911979-7133836.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ch4-21_ProcessWorksheets.py.txt" TargetMode="External"/><Relationship Id="rId2" Type="http://schemas.openxmlformats.org/officeDocument/2006/relationships/hyperlink" Target="ch4-20_ScreenRecords.py.txt" TargetMode="External"/><Relationship Id="rId1" Type="http://schemas.openxmlformats.org/officeDocument/2006/relationships/slideLayout" Target="../slideLayouts/slideLayout2.xml"/><Relationship Id="rId4" Type="http://schemas.openxmlformats.org/officeDocument/2006/relationships/hyperlink" Target="ch4-22_ProcessWorkbooks.py.tx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350110"/>
            <a:ext cx="8246070" cy="1374345"/>
          </a:xfrm>
        </p:spPr>
        <p:txBody>
          <a:bodyPr>
            <a:normAutofit/>
          </a:bodyPr>
          <a:lstStyle/>
          <a:p>
            <a:r>
              <a:rPr lang="zh-CN" altLang="en-US" b="1" dirty="0" smtClean="0"/>
              <a:t>第</a:t>
            </a:r>
            <a:r>
              <a:rPr lang="en-US" b="1" dirty="0" smtClean="0"/>
              <a:t>4</a:t>
            </a:r>
            <a:r>
              <a:rPr lang="zh-CN" altLang="en-US" b="1" dirty="0" smtClean="0"/>
              <a:t>章</a:t>
            </a:r>
            <a:r>
              <a:rPr lang="en-US" altLang="zh-CN" b="1" dirty="0" smtClean="0"/>
              <a:t/>
            </a:r>
            <a:br>
              <a:rPr lang="en-US" altLang="zh-CN" b="1" dirty="0" smtClean="0"/>
            </a:br>
            <a:r>
              <a:rPr lang="en-US" b="1" dirty="0" smtClean="0"/>
              <a:t>Python</a:t>
            </a:r>
            <a:r>
              <a:rPr lang="zh-CN" altLang="en-US" b="1" dirty="0" smtClean="0"/>
              <a:t>数据处理</a:t>
            </a:r>
            <a:endParaRPr lang="zh-CN" altLang="en-US" b="1" dirty="0"/>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600" dirty="0" smtClean="0">
                <a:latin typeface="黑体" pitchFamily="49" charset="-122"/>
                <a:ea typeface="黑体" pitchFamily="49" charset="-122"/>
              </a:rPr>
              <a:t>15       for info in </a:t>
            </a:r>
            <a:r>
              <a:rPr lang="en-US" sz="1600" dirty="0" err="1" smtClean="0">
                <a:latin typeface="黑体" pitchFamily="49" charset="-122"/>
                <a:ea typeface="黑体" pitchFamily="49" charset="-122"/>
              </a:rPr>
              <a:t>infos</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16           name = </a:t>
            </a:r>
            <a:r>
              <a:rPr lang="en-US" sz="1600" dirty="0" err="1" smtClean="0">
                <a:latin typeface="黑体" pitchFamily="49" charset="-122"/>
                <a:ea typeface="黑体" pitchFamily="49" charset="-122"/>
              </a:rPr>
              <a:t>info.xpath</a:t>
            </a:r>
            <a:r>
              <a:rPr lang="en-US" sz="1600" dirty="0" smtClean="0">
                <a:latin typeface="黑体" pitchFamily="49" charset="-122"/>
                <a:ea typeface="黑体" pitchFamily="49" charset="-122"/>
              </a:rPr>
              <a:t>('td/div/a/@title')[0]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17           </a:t>
            </a:r>
            <a:r>
              <a:rPr lang="en-US" sz="1600" dirty="0" err="1" smtClean="0">
                <a:latin typeface="黑体" pitchFamily="49" charset="-122"/>
                <a:ea typeface="黑体" pitchFamily="49" charset="-122"/>
              </a:rPr>
              <a:t>url</a:t>
            </a:r>
            <a:r>
              <a:rPr lang="en-US" sz="1600" dirty="0" smtClean="0">
                <a:latin typeface="黑体" pitchFamily="49" charset="-122"/>
                <a:ea typeface="黑体" pitchFamily="49" charset="-122"/>
              </a:rPr>
              <a:t> = </a:t>
            </a:r>
            <a:r>
              <a:rPr lang="en-US" sz="1600" dirty="0" err="1" smtClean="0">
                <a:latin typeface="黑体" pitchFamily="49" charset="-122"/>
                <a:ea typeface="黑体" pitchFamily="49" charset="-122"/>
              </a:rPr>
              <a:t>info.xpath</a:t>
            </a:r>
            <a:r>
              <a:rPr lang="en-US" sz="1600" dirty="0" smtClean="0">
                <a:latin typeface="黑体" pitchFamily="49" charset="-122"/>
                <a:ea typeface="黑体" pitchFamily="49" charset="-122"/>
              </a:rPr>
              <a:t>('td/div/a/@</a:t>
            </a:r>
            <a:r>
              <a:rPr lang="en-US" sz="1600" dirty="0" err="1" smtClean="0">
                <a:latin typeface="黑体" pitchFamily="49" charset="-122"/>
                <a:ea typeface="黑体" pitchFamily="49" charset="-122"/>
              </a:rPr>
              <a:t>href</a:t>
            </a:r>
            <a:r>
              <a:rPr lang="en-US" sz="1600" dirty="0" smtClean="0">
                <a:latin typeface="黑体" pitchFamily="49" charset="-122"/>
                <a:ea typeface="黑体" pitchFamily="49" charset="-122"/>
              </a:rPr>
              <a:t>')[0]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18           </a:t>
            </a:r>
            <a:r>
              <a:rPr lang="en-US" sz="1600" dirty="0" err="1" smtClean="0">
                <a:latin typeface="黑体" pitchFamily="49" charset="-122"/>
                <a:ea typeface="黑体" pitchFamily="49" charset="-122"/>
              </a:rPr>
              <a:t>book_infos</a:t>
            </a:r>
            <a:r>
              <a:rPr lang="en-US" sz="1600" dirty="0" smtClean="0">
                <a:latin typeface="黑体" pitchFamily="49" charset="-122"/>
                <a:ea typeface="黑体" pitchFamily="49" charset="-122"/>
              </a:rPr>
              <a:t> = </a:t>
            </a:r>
            <a:r>
              <a:rPr lang="en-US" sz="1600" dirty="0" err="1" smtClean="0">
                <a:latin typeface="黑体" pitchFamily="49" charset="-122"/>
                <a:ea typeface="黑体" pitchFamily="49" charset="-122"/>
              </a:rPr>
              <a:t>info.xpath</a:t>
            </a:r>
            <a:r>
              <a:rPr lang="en-US" sz="1600" dirty="0" smtClean="0">
                <a:latin typeface="黑体" pitchFamily="49" charset="-122"/>
                <a:ea typeface="黑体" pitchFamily="49" charset="-122"/>
              </a:rPr>
              <a:t>('td/p/text()')[0]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19           author = </a:t>
            </a:r>
            <a:r>
              <a:rPr lang="en-US" sz="1600" dirty="0" err="1" smtClean="0">
                <a:latin typeface="黑体" pitchFamily="49" charset="-122"/>
                <a:ea typeface="黑体" pitchFamily="49" charset="-122"/>
              </a:rPr>
              <a:t>book_infos.split</a:t>
            </a:r>
            <a:r>
              <a:rPr lang="en-US" sz="1600" dirty="0" smtClean="0">
                <a:latin typeface="黑体" pitchFamily="49" charset="-122"/>
                <a:ea typeface="黑体" pitchFamily="49" charset="-122"/>
              </a:rPr>
              <a:t>('/')[0]</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20           publisher = </a:t>
            </a:r>
            <a:r>
              <a:rPr lang="en-US" sz="1600" dirty="0" err="1" smtClean="0">
                <a:latin typeface="黑体" pitchFamily="49" charset="-122"/>
                <a:ea typeface="黑体" pitchFamily="49" charset="-122"/>
              </a:rPr>
              <a:t>book_infos.split</a:t>
            </a:r>
            <a:r>
              <a:rPr lang="en-US" sz="1600" dirty="0" smtClean="0">
                <a:latin typeface="黑体" pitchFamily="49" charset="-122"/>
                <a:ea typeface="黑体" pitchFamily="49" charset="-122"/>
              </a:rPr>
              <a:t>('/')[-3]</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21           date = </a:t>
            </a:r>
            <a:r>
              <a:rPr lang="en-US" sz="1600" dirty="0" err="1" smtClean="0">
                <a:latin typeface="黑体" pitchFamily="49" charset="-122"/>
                <a:ea typeface="黑体" pitchFamily="49" charset="-122"/>
              </a:rPr>
              <a:t>book_infos.split</a:t>
            </a:r>
            <a:r>
              <a:rPr lang="en-US" sz="1600" dirty="0" smtClean="0">
                <a:latin typeface="黑体" pitchFamily="49" charset="-122"/>
                <a:ea typeface="黑体" pitchFamily="49" charset="-122"/>
              </a:rPr>
              <a:t>('/')[-2]</a:t>
            </a:r>
          </a:p>
          <a:p>
            <a:pPr>
              <a:buNone/>
            </a:pPr>
            <a:r>
              <a:rPr lang="en-US" sz="1600" dirty="0" smtClean="0">
                <a:latin typeface="黑体" pitchFamily="49" charset="-122"/>
                <a:ea typeface="黑体" pitchFamily="49" charset="-122"/>
              </a:rPr>
              <a:t>22           price = </a:t>
            </a:r>
            <a:r>
              <a:rPr lang="en-US" sz="1600" dirty="0" err="1" smtClean="0">
                <a:latin typeface="黑体" pitchFamily="49" charset="-122"/>
                <a:ea typeface="黑体" pitchFamily="49" charset="-122"/>
              </a:rPr>
              <a:t>book_infos.split</a:t>
            </a:r>
            <a:r>
              <a:rPr lang="en-US" sz="1600" dirty="0" smtClean="0">
                <a:latin typeface="黑体" pitchFamily="49" charset="-122"/>
                <a:ea typeface="黑体" pitchFamily="49" charset="-122"/>
              </a:rPr>
              <a:t>('/')[-1]</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23           rate = </a:t>
            </a:r>
            <a:r>
              <a:rPr lang="en-US" sz="1600" dirty="0" err="1" smtClean="0">
                <a:latin typeface="黑体" pitchFamily="49" charset="-122"/>
                <a:ea typeface="黑体" pitchFamily="49" charset="-122"/>
              </a:rPr>
              <a:t>info.xpath</a:t>
            </a:r>
            <a:r>
              <a:rPr lang="en-US" sz="1600" dirty="0" smtClean="0">
                <a:latin typeface="黑体" pitchFamily="49" charset="-122"/>
                <a:ea typeface="黑体" pitchFamily="49" charset="-122"/>
              </a:rPr>
              <a:t>('td/div/span[2]/text()')[0]</a:t>
            </a:r>
            <a:endParaRPr lang="zh-CN" altLang="en-US" sz="1600" dirty="0" smtClean="0">
              <a:latin typeface="黑体" pitchFamily="49" charset="-122"/>
              <a:ea typeface="黑体" pitchFamily="49" charset="-122"/>
            </a:endParaRPr>
          </a:p>
          <a:p>
            <a:pPr>
              <a:buNone/>
            </a:pPr>
            <a:endParaRPr lang="zh-CN" altLang="en-US"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600" dirty="0" smtClean="0">
                <a:latin typeface="黑体" pitchFamily="49" charset="-122"/>
                <a:ea typeface="黑体" pitchFamily="49" charset="-122"/>
              </a:rPr>
              <a:t>24         comments = </a:t>
            </a:r>
            <a:r>
              <a:rPr lang="en-US" sz="1600" dirty="0" err="1" smtClean="0">
                <a:latin typeface="黑体" pitchFamily="49" charset="-122"/>
                <a:ea typeface="黑体" pitchFamily="49" charset="-122"/>
              </a:rPr>
              <a:t>info.xpath</a:t>
            </a:r>
            <a:r>
              <a:rPr lang="en-US" sz="1600" dirty="0" smtClean="0">
                <a:latin typeface="黑体" pitchFamily="49" charset="-122"/>
                <a:ea typeface="黑体" pitchFamily="49" charset="-122"/>
              </a:rPr>
              <a:t>('td/p/span/text()')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25         comment = comments[0] if </a:t>
            </a:r>
            <a:r>
              <a:rPr lang="en-US" sz="1600" dirty="0" err="1" smtClean="0">
                <a:latin typeface="黑体" pitchFamily="49" charset="-122"/>
                <a:ea typeface="黑体" pitchFamily="49" charset="-122"/>
              </a:rPr>
              <a:t>len</a:t>
            </a:r>
            <a:r>
              <a:rPr lang="en-US" sz="1600" dirty="0" smtClean="0">
                <a:latin typeface="黑体" pitchFamily="49" charset="-122"/>
                <a:ea typeface="黑体" pitchFamily="49" charset="-122"/>
              </a:rPr>
              <a:t>(comments) != 0 else "</a:t>
            </a:r>
            <a:r>
              <a:rPr lang="zh-CN" altLang="en-US" sz="1600" dirty="0" smtClean="0">
                <a:latin typeface="黑体" pitchFamily="49" charset="-122"/>
                <a:ea typeface="黑体" pitchFamily="49" charset="-122"/>
              </a:rPr>
              <a:t>空</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26         </a:t>
            </a:r>
            <a:r>
              <a:rPr lang="en-US" sz="1600" dirty="0" err="1" smtClean="0">
                <a:latin typeface="黑体" pitchFamily="49" charset="-122"/>
                <a:ea typeface="黑体" pitchFamily="49" charset="-122"/>
              </a:rPr>
              <a:t>writer.writerow</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name,url,author,publisher,date,price,rate,comment</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AutoNum type="arabicPlain" startAt="27"/>
            </a:pPr>
            <a:r>
              <a:rPr lang="en-US" sz="1600" dirty="0" err="1" smtClean="0">
                <a:latin typeface="黑体" pitchFamily="49" charset="-122"/>
                <a:ea typeface="黑体" pitchFamily="49" charset="-122"/>
              </a:rPr>
              <a:t>fp.close</a:t>
            </a:r>
            <a:r>
              <a:rPr lang="en-US" sz="1600" dirty="0" smtClean="0">
                <a:latin typeface="黑体" pitchFamily="49" charset="-122"/>
                <a:ea typeface="黑体" pitchFamily="49" charset="-122"/>
              </a:rPr>
              <a:t>()</a:t>
            </a:r>
          </a:p>
          <a:p>
            <a:pPr>
              <a:buNone/>
            </a:pPr>
            <a:endParaRPr lang="en-US" altLang="zh-CN" sz="1600" dirty="0" smtClean="0">
              <a:latin typeface="黑体" pitchFamily="49" charset="-122"/>
              <a:ea typeface="黑体" pitchFamily="49" charset="-122"/>
            </a:endParaRPr>
          </a:p>
        </p:txBody>
      </p:sp>
      <p:pic>
        <p:nvPicPr>
          <p:cNvPr id="7" name="图片 6"/>
          <p:cNvPicPr/>
          <p:nvPr/>
        </p:nvPicPr>
        <p:blipFill>
          <a:blip r:embed="rId2"/>
          <a:stretch>
            <a:fillRect/>
          </a:stretch>
        </p:blipFill>
        <p:spPr>
          <a:xfrm>
            <a:off x="2428860" y="2571750"/>
            <a:ext cx="5269230" cy="1525270"/>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4-2 </a:t>
            </a:r>
            <a:r>
              <a:rPr lang="zh-CN" altLang="en-US" sz="1800" dirty="0" smtClean="0">
                <a:latin typeface="黑体" pitchFamily="49" charset="-122"/>
                <a:ea typeface="黑体" pitchFamily="49" charset="-122"/>
              </a:rPr>
              <a:t>利用</a:t>
            </a:r>
            <a:r>
              <a:rPr lang="en-US" sz="1800" dirty="0" smtClean="0">
                <a:latin typeface="黑体" pitchFamily="49" charset="-122"/>
                <a:ea typeface="黑体" pitchFamily="49" charset="-122"/>
              </a:rPr>
              <a:t>request</a:t>
            </a:r>
            <a:r>
              <a:rPr lang="zh-CN" altLang="en-US" sz="1800" dirty="0" smtClean="0">
                <a:latin typeface="黑体" pitchFamily="49" charset="-122"/>
                <a:ea typeface="黑体" pitchFamily="49" charset="-122"/>
              </a:rPr>
              <a:t>库和正则表达式，爬取</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斗破苍穹</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小说全文。</a:t>
            </a:r>
            <a:endParaRPr lang="en-US" altLang="zh-CN" sz="1800" dirty="0" smtClean="0">
              <a:latin typeface="黑体" pitchFamily="49" charset="-122"/>
              <a:ea typeface="黑体" pitchFamily="49" charset="-122"/>
            </a:endParaRPr>
          </a:p>
          <a:p>
            <a:pPr>
              <a:buNone/>
            </a:pP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4-3 </a:t>
            </a:r>
            <a:r>
              <a:rPr lang="zh-CN" altLang="en-US" sz="1800" dirty="0" smtClean="0">
                <a:latin typeface="黑体" pitchFamily="49" charset="-122"/>
                <a:ea typeface="黑体" pitchFamily="49" charset="-122"/>
              </a:rPr>
              <a:t>利用</a:t>
            </a:r>
            <a:r>
              <a:rPr lang="en-US" sz="1800" dirty="0" smtClean="0">
                <a:latin typeface="黑体" pitchFamily="49" charset="-122"/>
                <a:ea typeface="黑体" pitchFamily="49" charset="-122"/>
              </a:rPr>
              <a:t>requests</a:t>
            </a:r>
            <a:r>
              <a:rPr lang="zh-CN" altLang="en-US" sz="1800" dirty="0" smtClean="0">
                <a:latin typeface="黑体" pitchFamily="49" charset="-122"/>
                <a:ea typeface="黑体" pitchFamily="49" charset="-122"/>
              </a:rPr>
              <a:t>和</a:t>
            </a:r>
            <a:r>
              <a:rPr lang="en-US" sz="1800" dirty="0" err="1" smtClean="0">
                <a:latin typeface="黑体" pitchFamily="49" charset="-122"/>
                <a:ea typeface="黑体" pitchFamily="49" charset="-122"/>
              </a:rPr>
              <a:t>BeautifulSoup</a:t>
            </a:r>
            <a:r>
              <a:rPr lang="zh-CN" altLang="en-US" sz="1800" dirty="0" smtClean="0">
                <a:latin typeface="黑体" pitchFamily="49" charset="-122"/>
                <a:ea typeface="黑体" pitchFamily="49" charset="-122"/>
              </a:rPr>
              <a:t>第三方库，爬取北京地区短租房的信息。</a:t>
            </a:r>
          </a:p>
          <a:p>
            <a:pPr>
              <a:buNone/>
            </a:pPr>
            <a:r>
              <a:rPr lang="en-US" sz="1800" dirty="0" smtClean="0">
                <a:latin typeface="黑体" pitchFamily="49" charset="-122"/>
                <a:ea typeface="黑体" pitchFamily="49" charset="-122"/>
              </a:rPr>
              <a:t>  </a:t>
            </a:r>
            <a:r>
              <a:rPr lang="zh-CN" altLang="en-US" sz="1800" dirty="0" smtClean="0">
                <a:latin typeface="黑体" pitchFamily="49" charset="-122"/>
                <a:ea typeface="黑体" pitchFamily="49" charset="-122"/>
              </a:rPr>
              <a:t>通过浏览网址：</a:t>
            </a:r>
            <a:r>
              <a:rPr lang="en-US" sz="1800" dirty="0" smtClean="0">
                <a:latin typeface="黑体" pitchFamily="49" charset="-122"/>
                <a:ea typeface="黑体" pitchFamily="49" charset="-122"/>
                <a:hlinkClick r:id="rId2"/>
              </a:rPr>
              <a:t>http://bj.xiaozhu.com/search-duanzufang-p1-0/</a:t>
            </a:r>
            <a:r>
              <a:rPr lang="en-US" sz="1800" dirty="0" err="1" smtClean="0">
                <a:latin typeface="黑体" pitchFamily="49" charset="-122"/>
                <a:ea typeface="黑体" pitchFamily="49" charset="-122"/>
                <a:hlinkClick r:id="rId2"/>
              </a:rPr>
              <a:t>可相看到租房信息</a:t>
            </a:r>
            <a:r>
              <a:rPr lang="en-US" sz="1800" dirty="0" smtClean="0">
                <a:latin typeface="黑体" pitchFamily="49" charset="-122"/>
                <a:ea typeface="黑体" pitchFamily="49" charset="-122"/>
                <a:hlinkClick r:id="rId2"/>
              </a:rPr>
              <a:t>。</a:t>
            </a:r>
            <a:r>
              <a:rPr lang="zh-CN" altLang="en-US" sz="1800" dirty="0" smtClean="0">
                <a:latin typeface="黑体" pitchFamily="49" charset="-122"/>
                <a:ea typeface="黑体" pitchFamily="49" charset="-122"/>
              </a:rPr>
              <a:t>现通过爬虫方式获取标题、地址、价格、房东名称、房东性别等信息。</a:t>
            </a:r>
            <a:endParaRPr lang="en-US" altLang="zh-CN" sz="1800" dirty="0" smtClean="0">
              <a:latin typeface="黑体" pitchFamily="49" charset="-122"/>
              <a:ea typeface="黑体" pitchFamily="49" charset="-122"/>
            </a:endParaRPr>
          </a:p>
          <a:p>
            <a:pPr>
              <a:buNone/>
            </a:pP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4-4 </a:t>
            </a:r>
            <a:r>
              <a:rPr lang="zh-CN" altLang="en-US" sz="1800" dirty="0" smtClean="0">
                <a:latin typeface="黑体" pitchFamily="49" charset="-122"/>
                <a:ea typeface="黑体" pitchFamily="49" charset="-122"/>
              </a:rPr>
              <a:t>多图片爬取</a:t>
            </a:r>
          </a:p>
          <a:p>
            <a:pPr lvl="1">
              <a:buFont typeface="Wingdings" pitchFamily="2" charset="2"/>
              <a:buChar char="ü"/>
            </a:pPr>
            <a:r>
              <a:rPr lang="zh-CN" altLang="en-US" sz="1800" dirty="0" smtClean="0">
                <a:latin typeface="黑体" pitchFamily="49" charset="-122"/>
                <a:ea typeface="黑体" pitchFamily="49" charset="-122"/>
              </a:rPr>
              <a:t>根据给定的网址获取网页源代码；</a:t>
            </a:r>
          </a:p>
          <a:p>
            <a:pPr lvl="1">
              <a:buFont typeface="Wingdings" pitchFamily="2" charset="2"/>
              <a:buChar char="ü"/>
            </a:pPr>
            <a:r>
              <a:rPr lang="zh-CN" altLang="en-US" sz="1800" dirty="0" smtClean="0">
                <a:latin typeface="黑体" pitchFamily="49" charset="-122"/>
                <a:ea typeface="黑体" pitchFamily="49" charset="-122"/>
              </a:rPr>
              <a:t>利用正则表达式把源代码中的图片地址过滤出来；</a:t>
            </a:r>
          </a:p>
          <a:p>
            <a:pPr lvl="1">
              <a:buFont typeface="Wingdings" pitchFamily="2" charset="2"/>
              <a:buChar char="ü"/>
            </a:pPr>
            <a:r>
              <a:rPr lang="zh-CN" altLang="en-US" sz="1800" dirty="0" smtClean="0">
                <a:latin typeface="黑体" pitchFamily="49" charset="-122"/>
                <a:ea typeface="黑体" pitchFamily="49" charset="-122"/>
              </a:rPr>
              <a:t>根据过滤出来的图片地址下载网络图片。</a:t>
            </a:r>
          </a:p>
          <a:p>
            <a:pPr>
              <a:buNone/>
            </a:pPr>
            <a:endParaRPr lang="zh-CN" altLang="en-US" sz="1800" dirty="0" smtClean="0">
              <a:latin typeface="黑体" pitchFamily="49" charset="-122"/>
              <a:ea typeface="黑体" pitchFamily="49" charset="-122"/>
            </a:endParaRPr>
          </a:p>
          <a:p>
            <a:pPr>
              <a:buNone/>
            </a:pP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smtClean="0">
                <a:latin typeface="黑体" pitchFamily="49" charset="-122"/>
                <a:ea typeface="黑体" pitchFamily="49" charset="-122"/>
              </a:rPr>
              <a:t>4.2 </a:t>
            </a:r>
            <a:r>
              <a:rPr lang="zh-CN" altLang="en-US" sz="3200" b="1" dirty="0" smtClean="0">
                <a:latin typeface="黑体" pitchFamily="49" charset="-122"/>
                <a:ea typeface="黑体" pitchFamily="49" charset="-122"/>
              </a:rPr>
              <a:t>数据收集、整理与清洗</a:t>
            </a:r>
            <a:endParaRPr lang="en-US" altLang="zh-CN" sz="3200" b="1" dirty="0">
              <a:latin typeface="黑体" pitchFamily="49" charset="-122"/>
              <a:ea typeface="黑体" pitchFamily="49" charset="-122"/>
            </a:endParaRPr>
          </a:p>
        </p:txBody>
      </p:sp>
      <p:sp>
        <p:nvSpPr>
          <p:cNvPr id="5" name="TextBox 4"/>
          <p:cNvSpPr txBox="1"/>
          <p:nvPr/>
        </p:nvSpPr>
        <p:spPr>
          <a:xfrm>
            <a:off x="428596" y="1502815"/>
            <a:ext cx="8501122" cy="3693319"/>
          </a:xfrm>
          <a:prstGeom prst="rect">
            <a:avLst/>
          </a:prstGeom>
          <a:noFill/>
        </p:spPr>
        <p:txBody>
          <a:bodyPr wrap="square" rtlCol="0">
            <a:spAutoFit/>
          </a:bodyPr>
          <a:lstStyle/>
          <a:p>
            <a:r>
              <a:rPr lang="en-US" dirty="0" smtClean="0">
                <a:latin typeface="黑体" pitchFamily="49" charset="-122"/>
                <a:ea typeface="黑体" pitchFamily="49" charset="-122"/>
              </a:rPr>
              <a:t>4.2.2</a:t>
            </a:r>
            <a:r>
              <a:rPr lang="zh-CN" altLang="en-US" dirty="0" smtClean="0">
                <a:latin typeface="黑体" pitchFamily="49" charset="-122"/>
                <a:ea typeface="黑体" pitchFamily="49" charset="-122"/>
              </a:rPr>
              <a:t>数据整理</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数据整理是数据分析过程中最重要、最基础的环节，数据整理包括数据的清洗、数据格式转换、归类编码和数字编码等过程。</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、文本内容查找</a:t>
            </a: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4-5 </a:t>
            </a:r>
            <a:r>
              <a:rPr lang="zh-CN" altLang="en-US" dirty="0" smtClean="0">
                <a:latin typeface="黑体" pitchFamily="49" charset="-122"/>
                <a:ea typeface="黑体" pitchFamily="49" charset="-122"/>
              </a:rPr>
              <a:t>统计文件中</a:t>
            </a:r>
            <a:r>
              <a:rPr lang="en-US" dirty="0" smtClean="0">
                <a:latin typeface="黑体" pitchFamily="49" charset="-122"/>
                <a:ea typeface="黑体" pitchFamily="49" charset="-122"/>
              </a:rPr>
              <a:t>hello</a:t>
            </a:r>
            <a:r>
              <a:rPr lang="zh-CN" altLang="en-US" dirty="0" smtClean="0">
                <a:latin typeface="黑体" pitchFamily="49" charset="-122"/>
                <a:ea typeface="黑体" pitchFamily="49" charset="-122"/>
              </a:rPr>
              <a:t>个数</a:t>
            </a:r>
          </a:p>
          <a:p>
            <a:r>
              <a:rPr lang="en-US" dirty="0" smtClean="0">
                <a:latin typeface="黑体" pitchFamily="49" charset="-122"/>
                <a:ea typeface="黑体" pitchFamily="49" charset="-122"/>
              </a:rPr>
              <a:t>d:\ch4_demo</a:t>
            </a:r>
            <a:r>
              <a:rPr lang="zh-CN" altLang="en-US" dirty="0" smtClean="0">
                <a:latin typeface="黑体" pitchFamily="49" charset="-122"/>
                <a:ea typeface="黑体" pitchFamily="49" charset="-122"/>
              </a:rPr>
              <a:t>中有</a:t>
            </a:r>
            <a:r>
              <a:rPr lang="en-US" dirty="0" smtClean="0">
                <a:latin typeface="黑体" pitchFamily="49" charset="-122"/>
                <a:ea typeface="黑体" pitchFamily="49" charset="-122"/>
              </a:rPr>
              <a:t>test1.txt </a:t>
            </a:r>
            <a:r>
              <a:rPr lang="zh-CN" altLang="en-US" dirty="0" smtClean="0">
                <a:latin typeface="黑体" pitchFamily="49" charset="-122"/>
                <a:ea typeface="黑体" pitchFamily="49" charset="-122"/>
              </a:rPr>
              <a:t>文件，内容为：</a:t>
            </a:r>
          </a:p>
          <a:p>
            <a:pPr lvl="1"/>
            <a:r>
              <a:rPr lang="en-US" dirty="0" smtClean="0">
                <a:latin typeface="黑体" pitchFamily="49" charset="-122"/>
                <a:ea typeface="黑体" pitchFamily="49" charset="-122"/>
              </a:rPr>
              <a:t>hello girl!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hello boy!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hello man!</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hello Python! </a:t>
            </a:r>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4-5:ch4-5_StatisticsWordsofFile</a:t>
            </a:r>
            <a:endParaRPr lang="zh-CN" altLang="en-US" dirty="0" smtClean="0">
              <a:latin typeface="黑体" pitchFamily="49" charset="-122"/>
              <a:ea typeface="黑体" pitchFamily="49" charset="-122"/>
            </a:endParaRPr>
          </a:p>
          <a:p>
            <a:endParaRPr lang="zh-CN" altLang="en-US" dirty="0" smtClean="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01   import re     </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02   f=open('d:\ch4_demo\test1.txt')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03   source=</a:t>
            </a:r>
            <a:r>
              <a:rPr lang="en-US" sz="1800" dirty="0" err="1" smtClean="0">
                <a:latin typeface="黑体" pitchFamily="49" charset="-122"/>
                <a:ea typeface="黑体" pitchFamily="49" charset="-122"/>
              </a:rPr>
              <a:t>f.read</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04   </a:t>
            </a:r>
            <a:r>
              <a:rPr lang="en-US" sz="1800" dirty="0" err="1" smtClean="0">
                <a:latin typeface="黑体" pitchFamily="49" charset="-122"/>
                <a:ea typeface="黑体" pitchFamily="49" charset="-122"/>
              </a:rPr>
              <a:t>f.close</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05   r='hello'</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06   s=</a:t>
            </a:r>
            <a:r>
              <a:rPr lang="en-US" sz="1800" dirty="0" err="1" smtClean="0">
                <a:latin typeface="黑体" pitchFamily="49" charset="-122"/>
                <a:ea typeface="黑体" pitchFamily="49" charset="-122"/>
              </a:rPr>
              <a:t>len</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re.findall</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r,source</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07   print(s)</a:t>
            </a:r>
          </a:p>
          <a:p>
            <a:pPr latinLnBrk="1">
              <a:buNone/>
            </a:pPr>
            <a:endParaRPr lang="en-US" altLang="zh-CN" sz="1800" dirty="0" smtClean="0">
              <a:latin typeface="黑体" pitchFamily="49" charset="-122"/>
              <a:ea typeface="黑体" pitchFamily="49" charset="-122"/>
            </a:endParaRPr>
          </a:p>
          <a:p>
            <a:pPr latinLnBrk="1">
              <a:buNone/>
            </a:pP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运行结果</a:t>
            </a:r>
            <a:r>
              <a:rPr lang="en-US" altLang="zh-CN" sz="1800" dirty="0" smtClean="0">
                <a:latin typeface="黑体" pitchFamily="49" charset="-122"/>
                <a:ea typeface="黑体" pitchFamily="49" charset="-122"/>
              </a:rPr>
              <a:t>】</a:t>
            </a:r>
          </a:p>
          <a:p>
            <a:pPr>
              <a:buNone/>
            </a:pPr>
            <a:r>
              <a:rPr lang="en-US" sz="1800" dirty="0" smtClean="0">
                <a:latin typeface="黑体" pitchFamily="49" charset="-122"/>
                <a:ea typeface="黑体" pitchFamily="49" charset="-122"/>
              </a:rPr>
              <a:t>4</a:t>
            </a:r>
            <a:endParaRPr lang="zh-CN" altLang="en-US" sz="1800" dirty="0" smtClean="0">
              <a:latin typeface="黑体" pitchFamily="49" charset="-122"/>
              <a:ea typeface="黑体" pitchFamily="49" charset="-122"/>
            </a:endParaRPr>
          </a:p>
          <a:p>
            <a:pPr>
              <a:buNone/>
            </a:pP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latinLnBrk="1">
              <a:buNone/>
            </a:pPr>
            <a:r>
              <a:rPr lang="en-US" sz="1800" b="1" dirty="0" smtClean="0">
                <a:latin typeface="黑体" pitchFamily="49" charset="-122"/>
                <a:ea typeface="黑体" pitchFamily="49" charset="-122"/>
              </a:rPr>
              <a:t>2</a:t>
            </a:r>
            <a:r>
              <a:rPr lang="zh-CN" altLang="en-US" sz="1800" b="1" dirty="0" smtClean="0">
                <a:latin typeface="黑体" pitchFamily="49" charset="-122"/>
                <a:ea typeface="黑体" pitchFamily="49" charset="-122"/>
              </a:rPr>
              <a:t>、文本内容替换</a:t>
            </a:r>
            <a:endParaRPr lang="zh-CN" altLang="en-US" sz="1800" dirty="0" smtClean="0">
              <a:latin typeface="黑体" pitchFamily="49" charset="-122"/>
              <a:ea typeface="黑体" pitchFamily="49" charset="-122"/>
            </a:endParaRPr>
          </a:p>
          <a:p>
            <a:pPr latinLnBrk="1">
              <a:buNone/>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4-6 </a:t>
            </a:r>
            <a:r>
              <a:rPr lang="zh-CN" altLang="en-US" sz="1800" dirty="0" smtClean="0">
                <a:latin typeface="黑体" pitchFamily="49" charset="-122"/>
                <a:ea typeface="黑体" pitchFamily="49" charset="-122"/>
              </a:rPr>
              <a:t>把</a:t>
            </a:r>
            <a:r>
              <a:rPr lang="en-US" sz="1800" dirty="0" smtClean="0">
                <a:latin typeface="黑体" pitchFamily="49" charset="-122"/>
                <a:ea typeface="黑体" pitchFamily="49" charset="-122"/>
              </a:rPr>
              <a:t>test1.txt </a:t>
            </a:r>
            <a:r>
              <a:rPr lang="zh-CN" altLang="en-US" sz="1800" dirty="0" smtClean="0">
                <a:latin typeface="黑体" pitchFamily="49" charset="-122"/>
                <a:ea typeface="黑体" pitchFamily="49" charset="-122"/>
              </a:rPr>
              <a:t>中的</a:t>
            </a:r>
            <a:r>
              <a:rPr lang="en-US" sz="1800" dirty="0" smtClean="0">
                <a:latin typeface="黑体" pitchFamily="49" charset="-122"/>
                <a:ea typeface="黑体" pitchFamily="49" charset="-122"/>
              </a:rPr>
              <a:t>hello</a:t>
            </a:r>
            <a:r>
              <a:rPr lang="zh-CN" altLang="en-US" sz="1800" dirty="0" smtClean="0">
                <a:latin typeface="黑体" pitchFamily="49" charset="-122"/>
                <a:ea typeface="黑体" pitchFamily="49" charset="-122"/>
              </a:rPr>
              <a:t>全部换为</a:t>
            </a:r>
            <a:r>
              <a:rPr lang="en-US" sz="1800" dirty="0" smtClean="0">
                <a:latin typeface="黑体" pitchFamily="49" charset="-122"/>
                <a:ea typeface="黑体" pitchFamily="49" charset="-122"/>
              </a:rPr>
              <a:t>"hi"</a:t>
            </a:r>
            <a:r>
              <a:rPr lang="zh-CN" altLang="en-US" sz="1800" dirty="0" smtClean="0">
                <a:latin typeface="黑体" pitchFamily="49" charset="-122"/>
                <a:ea typeface="黑体" pitchFamily="49" charset="-122"/>
              </a:rPr>
              <a:t>，并把结果保存</a:t>
            </a:r>
            <a:r>
              <a:rPr lang="en-US" sz="1800" dirty="0" smtClean="0">
                <a:latin typeface="黑体" pitchFamily="49" charset="-122"/>
                <a:ea typeface="黑体" pitchFamily="49" charset="-122"/>
              </a:rPr>
              <a:t>test1_out.txt</a:t>
            </a:r>
            <a:r>
              <a:rPr lang="zh-CN" altLang="en-US" sz="1800" dirty="0" smtClean="0">
                <a:latin typeface="黑体" pitchFamily="49" charset="-122"/>
                <a:ea typeface="黑体" pitchFamily="49" charset="-122"/>
              </a:rPr>
              <a:t>中。</a:t>
            </a:r>
          </a:p>
          <a:p>
            <a:pPr latinLnBrk="1">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4-6:ch4-6_ReplaceWordofFile</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01   import re</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02   f1 = open('d:\ch4_demo\test1.txt')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03   f2 = open('d:\ch4_demo\test1_out.txt','r+')</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04   for s in f1.readlines():</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05      f2.write(</a:t>
            </a:r>
            <a:r>
              <a:rPr lang="en-US" sz="1800" dirty="0" err="1" smtClean="0">
                <a:latin typeface="黑体" pitchFamily="49" charset="-122"/>
                <a:ea typeface="黑体" pitchFamily="49" charset="-122"/>
              </a:rPr>
              <a:t>s.replace</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hello','hi</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06   f1.close()</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07   f2.close()</a:t>
            </a:r>
            <a:endParaRPr lang="zh-CN" altLang="en-US" sz="1800" dirty="0" smtClean="0">
              <a:latin typeface="黑体" pitchFamily="49" charset="-122"/>
              <a:ea typeface="黑体" pitchFamily="49" charset="-122"/>
            </a:endParaRPr>
          </a:p>
          <a:p>
            <a:pPr>
              <a:buNone/>
            </a:pPr>
            <a:endParaRPr lang="zh-CN" altLang="en-US" sz="1800" dirty="0" smtClean="0">
              <a:latin typeface="黑体" pitchFamily="49" charset="-122"/>
              <a:ea typeface="黑体" pitchFamily="49" charset="-122"/>
            </a:endParaRPr>
          </a:p>
          <a:p>
            <a:pPr>
              <a:buNone/>
            </a:pPr>
            <a:endParaRPr lang="en-US" altLang="zh-CN" sz="1600" dirty="0" smtClean="0">
              <a:latin typeface="黑体" pitchFamily="49" charset="-122"/>
              <a:ea typeface="黑体" pitchFamily="49" charset="-122"/>
            </a:endParaRPr>
          </a:p>
          <a:p>
            <a:pPr>
              <a:buNone/>
            </a:pPr>
            <a:endParaRPr lang="en-US" altLang="zh-CN" sz="1600" dirty="0" smtClean="0">
              <a:latin typeface="黑体" pitchFamily="49" charset="-122"/>
              <a:ea typeface="黑体" pitchFamily="49" charset="-122"/>
            </a:endParaRPr>
          </a:p>
          <a:p>
            <a:endParaRPr lang="zh-CN" altLang="zh-CN" sz="1600" dirty="0">
              <a:latin typeface="黑体" pitchFamily="49" charset="-122"/>
              <a:ea typeface="黑体" pitchFamily="49" charset="-122"/>
            </a:endParaRPr>
          </a:p>
        </p:txBody>
      </p:sp>
      <p:pic>
        <p:nvPicPr>
          <p:cNvPr id="5" name="Picture 2"/>
          <p:cNvPicPr>
            <a:picLocks noChangeAspect="1" noChangeArrowheads="1"/>
          </p:cNvPicPr>
          <p:nvPr/>
        </p:nvPicPr>
        <p:blipFill>
          <a:blip r:embed="rId2"/>
          <a:srcRect/>
          <a:stretch>
            <a:fillRect/>
          </a:stretch>
        </p:blipFill>
        <p:spPr bwMode="auto">
          <a:xfrm>
            <a:off x="5786446" y="3429006"/>
            <a:ext cx="2886075" cy="1438275"/>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smtClean="0">
                <a:latin typeface="黑体" pitchFamily="49" charset="-122"/>
                <a:ea typeface="黑体" pitchFamily="49" charset="-122"/>
              </a:rPr>
              <a:t>4.2 </a:t>
            </a:r>
            <a:r>
              <a:rPr lang="zh-CN" altLang="en-US" sz="3200" b="1" dirty="0" smtClean="0">
                <a:latin typeface="黑体" pitchFamily="49" charset="-122"/>
                <a:ea typeface="黑体" pitchFamily="49" charset="-122"/>
              </a:rPr>
              <a:t>数据收集、整理与清洗</a:t>
            </a:r>
          </a:p>
        </p:txBody>
      </p:sp>
      <p:sp>
        <p:nvSpPr>
          <p:cNvPr id="7" name="矩形 6"/>
          <p:cNvSpPr/>
          <p:nvPr/>
        </p:nvSpPr>
        <p:spPr>
          <a:xfrm>
            <a:off x="143554" y="1350109"/>
            <a:ext cx="8286097" cy="5262979"/>
          </a:xfrm>
          <a:prstGeom prst="rect">
            <a:avLst/>
          </a:prstGeom>
        </p:spPr>
        <p:txBody>
          <a:bodyPr wrap="square">
            <a:spAutoFit/>
          </a:bodyPr>
          <a:lstStyle/>
          <a:p>
            <a:pPr latinLnBrk="1"/>
            <a:r>
              <a:rPr lang="en-US" b="1" dirty="0" smtClean="0">
                <a:latin typeface="黑体" pitchFamily="49" charset="-122"/>
                <a:ea typeface="黑体" pitchFamily="49" charset="-122"/>
              </a:rPr>
              <a:t>3</a:t>
            </a:r>
            <a:r>
              <a:rPr lang="zh-CN" altLang="en-US" b="1" dirty="0" smtClean="0">
                <a:latin typeface="黑体" pitchFamily="49" charset="-122"/>
                <a:ea typeface="黑体" pitchFamily="49" charset="-122"/>
              </a:rPr>
              <a:t>、文本内容排序</a:t>
            </a:r>
            <a:endParaRPr lang="en-US" altLang="zh-CN" b="1" dirty="0" smtClean="0">
              <a:latin typeface="黑体" pitchFamily="49" charset="-122"/>
              <a:ea typeface="黑体" pitchFamily="49" charset="-122"/>
            </a:endParaRPr>
          </a:p>
          <a:p>
            <a:pPr latinLnBrk="1"/>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4-7:ch4-7_SortofText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01   f = open('d:\ch4_demo\test2.txt')</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02   result = list()</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03   for line in </a:t>
            </a:r>
            <a:r>
              <a:rPr lang="en-US" dirty="0" err="1" smtClean="0">
                <a:latin typeface="黑体" pitchFamily="49" charset="-122"/>
                <a:ea typeface="黑体" pitchFamily="49" charset="-122"/>
              </a:rPr>
              <a:t>f.readlines</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04       line = </a:t>
            </a:r>
            <a:r>
              <a:rPr lang="en-US" dirty="0" err="1" smtClean="0">
                <a:latin typeface="黑体" pitchFamily="49" charset="-122"/>
                <a:ea typeface="黑体" pitchFamily="49" charset="-122"/>
              </a:rPr>
              <a:t>line.strip</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05       if not </a:t>
            </a:r>
            <a:r>
              <a:rPr lang="en-US" dirty="0" err="1" smtClean="0">
                <a:latin typeface="黑体" pitchFamily="49" charset="-122"/>
                <a:ea typeface="黑体" pitchFamily="49" charset="-122"/>
              </a:rPr>
              <a:t>len</a:t>
            </a:r>
            <a:r>
              <a:rPr lang="en-US" dirty="0" smtClean="0">
                <a:latin typeface="黑体" pitchFamily="49" charset="-122"/>
                <a:ea typeface="黑体" pitchFamily="49" charset="-122"/>
              </a:rPr>
              <a:t>(line) or </a:t>
            </a:r>
            <a:r>
              <a:rPr lang="en-US" dirty="0" err="1" smtClean="0">
                <a:latin typeface="黑体" pitchFamily="49" charset="-122"/>
                <a:ea typeface="黑体" pitchFamily="49" charset="-122"/>
              </a:rPr>
              <a:t>line.startswith</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06           continue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07    </a:t>
            </a:r>
            <a:r>
              <a:rPr lang="en-US" dirty="0" err="1" smtClean="0">
                <a:latin typeface="黑体" pitchFamily="49" charset="-122"/>
                <a:ea typeface="黑体" pitchFamily="49" charset="-122"/>
              </a:rPr>
              <a:t>result.append</a:t>
            </a:r>
            <a:r>
              <a:rPr lang="en-US" dirty="0" smtClean="0">
                <a:latin typeface="黑体" pitchFamily="49" charset="-122"/>
                <a:ea typeface="黑体" pitchFamily="49" charset="-122"/>
              </a:rPr>
              <a:t>(line)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08    </a:t>
            </a:r>
            <a:r>
              <a:rPr lang="en-US" dirty="0" err="1" smtClean="0">
                <a:latin typeface="黑体" pitchFamily="49" charset="-122"/>
                <a:ea typeface="黑体" pitchFamily="49" charset="-122"/>
              </a:rPr>
              <a:t>result.sort</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pPr lvl="1"/>
            <a:r>
              <a:rPr lang="en-US" dirty="0" smtClean="0">
                <a:latin typeface="黑体" pitchFamily="49" charset="-122"/>
                <a:ea typeface="黑体" pitchFamily="49" charset="-122"/>
              </a:rPr>
              <a:t>09    print(result)</a:t>
            </a:r>
            <a:endParaRPr lang="zh-CN" altLang="en-US" dirty="0" smtClean="0">
              <a:latin typeface="黑体" pitchFamily="49" charset="-122"/>
              <a:ea typeface="黑体" pitchFamily="49" charset="-122"/>
            </a:endParaRPr>
          </a:p>
          <a:p>
            <a:pPr marL="800100" lvl="1" indent="-342900">
              <a:buAutoNum type="arabicPlain" startAt="10"/>
            </a:pPr>
            <a:r>
              <a:rPr lang="en-US" dirty="0" smtClean="0">
                <a:latin typeface="黑体" pitchFamily="49" charset="-122"/>
                <a:ea typeface="黑体" pitchFamily="49" charset="-122"/>
              </a:rPr>
              <a:t>open('d:\ch4_demo\test2_out.txt','w').write('%s' %\</a:t>
            </a:r>
          </a:p>
          <a:p>
            <a:pPr marL="800100" lvl="1" indent="-342900"/>
            <a:r>
              <a:rPr lang="en-US" dirty="0" smtClean="0">
                <a:latin typeface="黑体" pitchFamily="49" charset="-122"/>
                <a:ea typeface="黑体" pitchFamily="49" charset="-122"/>
              </a:rPr>
              <a:t>         '\</a:t>
            </a:r>
            <a:r>
              <a:rPr lang="en-US" dirty="0" err="1" smtClean="0">
                <a:latin typeface="黑体" pitchFamily="49" charset="-122"/>
                <a:ea typeface="黑体" pitchFamily="49" charset="-122"/>
              </a:rPr>
              <a:t>n'.join</a:t>
            </a:r>
            <a:r>
              <a:rPr lang="en-US" dirty="0" smtClean="0">
                <a:latin typeface="黑体" pitchFamily="49" charset="-122"/>
                <a:ea typeface="黑体" pitchFamily="49" charset="-122"/>
              </a:rPr>
              <a:t>(result)) </a:t>
            </a:r>
            <a:endParaRPr lang="zh-CN" altLang="en-US" dirty="0" smtClean="0">
              <a:latin typeface="黑体" pitchFamily="49" charset="-122"/>
              <a:ea typeface="黑体" pitchFamily="49" charset="-122"/>
            </a:endParaRPr>
          </a:p>
          <a:p>
            <a:pPr latinLnBrk="1"/>
            <a:endParaRPr lang="zh-CN" altLang="en-US" dirty="0" smtClean="0"/>
          </a:p>
          <a:p>
            <a:pPr>
              <a:buNone/>
            </a:pPr>
            <a:endParaRPr lang="en-US" altLang="zh-CN" dirty="0" smtClean="0">
              <a:latin typeface="黑体" pitchFamily="49" charset="-122"/>
              <a:ea typeface="黑体" pitchFamily="49" charset="-122"/>
            </a:endParaRPr>
          </a:p>
          <a:p>
            <a:pPr>
              <a:buNone/>
            </a:pPr>
            <a:endParaRPr lang="en-US" altLang="zh-CN" dirty="0" smtClean="0">
              <a:latin typeface="黑体" pitchFamily="49" charset="-122"/>
              <a:ea typeface="黑体" pitchFamily="49" charset="-122"/>
            </a:endParaRPr>
          </a:p>
          <a:p>
            <a:pPr>
              <a:buNone/>
            </a:pPr>
            <a:endParaRPr lang="en-US" altLang="zh-CN" sz="1600" dirty="0" smtClean="0">
              <a:latin typeface="黑体" pitchFamily="49" charset="-122"/>
              <a:ea typeface="黑体" pitchFamily="49" charset="-122"/>
            </a:endParaRPr>
          </a:p>
          <a:p>
            <a:pPr>
              <a:buNone/>
            </a:pPr>
            <a:endParaRPr lang="en-US" altLang="zh-CN" sz="1600" dirty="0" smtClean="0">
              <a:latin typeface="黑体" pitchFamily="49" charset="-122"/>
              <a:ea typeface="黑体" pitchFamily="49" charset="-122"/>
            </a:endParaRPr>
          </a:p>
          <a:p>
            <a:pPr>
              <a:buNone/>
            </a:pPr>
            <a:endParaRPr lang="en-US" altLang="zh-CN" sz="1600"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4.2.3 </a:t>
            </a:r>
            <a:r>
              <a:rPr lang="zh-CN" altLang="en-US" sz="1800" dirty="0" smtClean="0">
                <a:latin typeface="黑体" pitchFamily="49" charset="-122"/>
                <a:ea typeface="黑体" pitchFamily="49" charset="-122"/>
              </a:rPr>
              <a:t>数据清洗</a:t>
            </a:r>
            <a:endParaRPr lang="zh-CN" altLang="en-US" sz="1800" b="1"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不完整的数据、错误的数据、重复的数据显然是不想要的，称为“脏数据”。数据清洗</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按照一定的规则把“脏数据”“洗掉” 。</a:t>
            </a:r>
            <a:endParaRPr lang="en-US" altLang="zh-CN" sz="1800" dirty="0" smtClean="0">
              <a:latin typeface="黑体" pitchFamily="49" charset="-122"/>
              <a:ea typeface="黑体" pitchFamily="49" charset="-122"/>
            </a:endParaRPr>
          </a:p>
          <a:p>
            <a:pPr>
              <a:buNone/>
            </a:pP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、数据清洗的方法</a:t>
            </a:r>
          </a:p>
          <a:p>
            <a:pPr lvl="1">
              <a:buFont typeface="Wingdings" pitchFamily="2" charset="2"/>
              <a:buChar char="ü"/>
            </a:pPr>
            <a:r>
              <a:rPr lang="zh-CN" altLang="en-US" sz="1800" dirty="0" smtClean="0">
                <a:latin typeface="黑体" pitchFamily="49" charset="-122"/>
                <a:ea typeface="黑体" pitchFamily="49" charset="-122"/>
              </a:rPr>
              <a:t>通过人工检查，手工实现。</a:t>
            </a:r>
          </a:p>
          <a:p>
            <a:pPr lvl="1">
              <a:buFont typeface="Wingdings" pitchFamily="2" charset="2"/>
              <a:buChar char="ü"/>
            </a:pPr>
            <a:r>
              <a:rPr lang="zh-CN" altLang="en-US" sz="1800" dirty="0" smtClean="0">
                <a:latin typeface="黑体" pitchFamily="49" charset="-122"/>
                <a:ea typeface="黑体" pitchFamily="49" charset="-122"/>
              </a:rPr>
              <a:t>通过专门编写的应用程序来实现。</a:t>
            </a:r>
          </a:p>
          <a:p>
            <a:pPr lvl="1">
              <a:buFont typeface="Wingdings" pitchFamily="2" charset="2"/>
              <a:buChar char="ü"/>
            </a:pPr>
            <a:r>
              <a:rPr lang="zh-CN" altLang="en-US" sz="1800" dirty="0" smtClean="0">
                <a:latin typeface="黑体" pitchFamily="49" charset="-122"/>
                <a:ea typeface="黑体" pitchFamily="49" charset="-122"/>
              </a:rPr>
              <a:t>解决某类特定应用域的问题。</a:t>
            </a:r>
          </a:p>
          <a:p>
            <a:pPr lvl="1">
              <a:buFont typeface="Wingdings" pitchFamily="2" charset="2"/>
              <a:buChar char="ü"/>
            </a:pPr>
            <a:r>
              <a:rPr lang="zh-CN" altLang="en-US" sz="1800" dirty="0" smtClean="0">
                <a:latin typeface="黑体" pitchFamily="49" charset="-122"/>
                <a:ea typeface="黑体" pitchFamily="49" charset="-122"/>
              </a:rPr>
              <a:t>与特定应用领域无关的数据清理。</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a:buNone/>
            </a:pPr>
            <a:r>
              <a:rPr lang="en-US" sz="1800" dirty="0" smtClean="0">
                <a:latin typeface="黑体" pitchFamily="49" charset="-122"/>
                <a:ea typeface="黑体" pitchFamily="49" charset="-122"/>
              </a:rPr>
              <a:t>2</a:t>
            </a:r>
            <a:r>
              <a:rPr lang="zh-CN" altLang="en-US" sz="1800" dirty="0" smtClean="0">
                <a:latin typeface="黑体" pitchFamily="49" charset="-122"/>
                <a:ea typeface="黑体" pitchFamily="49" charset="-122"/>
              </a:rPr>
              <a:t>、数据清洗的实例</a:t>
            </a:r>
          </a:p>
          <a:p>
            <a:pPr marL="0">
              <a:buNone/>
            </a:pPr>
            <a:r>
              <a:rPr lang="zh-CN" altLang="en-US" sz="1800" dirty="0" smtClean="0">
                <a:latin typeface="黑体" pitchFamily="49" charset="-122"/>
                <a:ea typeface="黑体" pitchFamily="49" charset="-122"/>
              </a:rPr>
              <a:t>在实际情况下，现有的数据平台系统会遇到各种各样的关于指标均值计算问题，遵循数理统计的规律，此时极大噪声数据对均值计算的负面影响是显著的。</a:t>
            </a:r>
            <a:endParaRPr lang="en-US" altLang="zh-CN" sz="1800" dirty="0" smtClean="0">
              <a:latin typeface="黑体" pitchFamily="49" charset="-122"/>
              <a:ea typeface="黑体" pitchFamily="49" charset="-122"/>
            </a:endParaRPr>
          </a:p>
          <a:p>
            <a:pPr>
              <a:buNone/>
            </a:pP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例如在研究统计分析一组游戏下载时长时，原始数据源</a:t>
            </a:r>
            <a:r>
              <a:rPr lang="en-US" altLang="zh-CN" sz="1800" dirty="0" smtClean="0">
                <a:latin typeface="黑体" pitchFamily="49" charset="-122"/>
                <a:ea typeface="黑体" pitchFamily="49" charset="-122"/>
              </a:rPr>
              <a:t>:</a:t>
            </a:r>
          </a:p>
          <a:p>
            <a:pPr>
              <a:buNone/>
            </a:pPr>
            <a:r>
              <a:rPr lang="zh-CN" altLang="en-US" sz="1800" dirty="0" smtClean="0">
                <a:latin typeface="黑体" pitchFamily="49" charset="-122"/>
                <a:ea typeface="黑体" pitchFamily="49" charset="-122"/>
              </a:rPr>
              <a:t>如果直接计算其游戏平均下载时长，</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得到的结果为</a:t>
            </a:r>
            <a:r>
              <a:rPr lang="en-US" sz="1800" dirty="0" smtClean="0">
                <a:latin typeface="黑体" pitchFamily="49" charset="-122"/>
                <a:ea typeface="黑体" pitchFamily="49" charset="-122"/>
              </a:rPr>
              <a:t>23062.57</a:t>
            </a:r>
            <a:r>
              <a:rPr lang="zh-CN" altLang="en-US" sz="1800" dirty="0" smtClean="0">
                <a:latin typeface="黑体" pitchFamily="49" charset="-122"/>
                <a:ea typeface="黑体" pitchFamily="49" charset="-122"/>
              </a:rPr>
              <a:t>秒，约</a:t>
            </a:r>
            <a:r>
              <a:rPr lang="en-US" sz="1800" dirty="0" smtClean="0">
                <a:latin typeface="黑体" pitchFamily="49" charset="-122"/>
                <a:ea typeface="黑体" pitchFamily="49" charset="-122"/>
              </a:rPr>
              <a:t>6.4</a:t>
            </a:r>
            <a:r>
              <a:rPr lang="zh-CN" altLang="en-US" sz="1800" dirty="0" smtClean="0">
                <a:latin typeface="黑体" pitchFamily="49" charset="-122"/>
                <a:ea typeface="黑体" pitchFamily="49" charset="-122"/>
              </a:rPr>
              <a:t>小时，</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与实际情况严重不符，</a:t>
            </a:r>
            <a:endParaRPr lang="en-US" altLang="zh-CN"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说明这一数据集受到显著的噪声数据的影响。</a:t>
            </a:r>
            <a:endParaRPr lang="zh-CN" altLang="en-US" sz="1800" dirty="0">
              <a:latin typeface="黑体" pitchFamily="49" charset="-122"/>
              <a:ea typeface="黑体" pitchFamily="49" charset="-122"/>
            </a:endParaRPr>
          </a:p>
        </p:txBody>
      </p:sp>
      <p:pic>
        <p:nvPicPr>
          <p:cNvPr id="4" name="图片 3" descr="3-1.png"/>
          <p:cNvPicPr/>
          <p:nvPr/>
        </p:nvPicPr>
        <p:blipFill>
          <a:blip r:embed="rId2" cstate="print"/>
          <a:srcRect/>
          <a:stretch>
            <a:fillRect/>
          </a:stretch>
        </p:blipFill>
        <p:spPr>
          <a:xfrm>
            <a:off x="6286512" y="2643188"/>
            <a:ext cx="2136775" cy="1547495"/>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marL="0"/>
            <a:r>
              <a:rPr lang="zh-CN" altLang="en-US" sz="1800" dirty="0" smtClean="0">
                <a:latin typeface="黑体" pitchFamily="49" charset="-122"/>
                <a:ea typeface="黑体" pitchFamily="49" charset="-122"/>
              </a:rPr>
              <a:t>对数据集做异常值识别及剔除，我们将数据集等分为</a:t>
            </a:r>
            <a:r>
              <a:rPr lang="en-US" sz="1800" dirty="0" smtClean="0">
                <a:latin typeface="黑体" pitchFamily="49" charset="-122"/>
                <a:ea typeface="黑体" pitchFamily="49" charset="-122"/>
              </a:rPr>
              <a:t>24030</a:t>
            </a:r>
            <a:r>
              <a:rPr lang="zh-CN" altLang="en-US" sz="1800" dirty="0" smtClean="0">
                <a:latin typeface="黑体" pitchFamily="49" charset="-122"/>
                <a:ea typeface="黑体" pitchFamily="49" charset="-122"/>
              </a:rPr>
              <a:t>个区间，找到数据集中域为</a:t>
            </a:r>
            <a:r>
              <a:rPr lang="en-US" sz="1800" dirty="0" smtClean="0">
                <a:latin typeface="黑体" pitchFamily="49" charset="-122"/>
                <a:ea typeface="黑体" pitchFamily="49" charset="-122"/>
              </a:rPr>
              <a:t>[2,3266]</a:t>
            </a:r>
            <a:r>
              <a:rPr lang="zh-CN" altLang="en-US" sz="1800" dirty="0" smtClean="0">
                <a:latin typeface="黑体" pitchFamily="49" charset="-122"/>
                <a:ea typeface="黑体" pitchFamily="49" charset="-122"/>
              </a:rPr>
              <a:t>，如图所示。</a:t>
            </a:r>
            <a:endParaRPr lang="en-US" altLang="zh-CN" sz="1800" dirty="0" smtClean="0">
              <a:latin typeface="黑体" pitchFamily="49" charset="-122"/>
              <a:ea typeface="黑体" pitchFamily="49" charset="-122"/>
            </a:endParaRPr>
          </a:p>
          <a:p>
            <a:pPr marL="0"/>
            <a:endParaRPr lang="en-US" altLang="zh-CN" sz="1800" dirty="0" smtClean="0">
              <a:latin typeface="黑体" pitchFamily="49" charset="-122"/>
              <a:ea typeface="黑体" pitchFamily="49" charset="-122"/>
            </a:endParaRPr>
          </a:p>
          <a:p>
            <a:pPr marL="0"/>
            <a:endParaRPr lang="en-US" altLang="zh-CN" sz="1800" dirty="0" smtClean="0">
              <a:latin typeface="黑体" pitchFamily="49" charset="-122"/>
              <a:ea typeface="黑体" pitchFamily="49" charset="-122"/>
            </a:endParaRPr>
          </a:p>
          <a:p>
            <a:pPr marL="0"/>
            <a:endParaRPr lang="en-US" altLang="zh-CN" sz="1800" dirty="0" smtClean="0">
              <a:latin typeface="黑体" pitchFamily="49" charset="-122"/>
              <a:ea typeface="黑体" pitchFamily="49" charset="-122"/>
            </a:endParaRPr>
          </a:p>
          <a:p>
            <a:pPr marL="0"/>
            <a:endParaRPr lang="en-US" altLang="zh-CN" sz="1800" dirty="0" smtClean="0">
              <a:latin typeface="黑体" pitchFamily="49" charset="-122"/>
              <a:ea typeface="黑体" pitchFamily="49" charset="-122"/>
            </a:endParaRPr>
          </a:p>
          <a:p>
            <a:pPr marL="0"/>
            <a:r>
              <a:rPr lang="zh-CN" altLang="en-US" sz="1800" dirty="0" smtClean="0">
                <a:latin typeface="黑体" pitchFamily="49" charset="-122"/>
                <a:ea typeface="黑体" pitchFamily="49" charset="-122"/>
              </a:rPr>
              <a:t>对取值在</a:t>
            </a:r>
            <a:r>
              <a:rPr lang="en-US" sz="1800" dirty="0" smtClean="0">
                <a:latin typeface="黑体" pitchFamily="49" charset="-122"/>
                <a:ea typeface="黑体" pitchFamily="49" charset="-122"/>
              </a:rPr>
              <a:t>[2,3266]</a:t>
            </a:r>
            <a:r>
              <a:rPr lang="zh-CN" altLang="en-US" sz="1800" dirty="0" smtClean="0">
                <a:latin typeface="黑体" pitchFamily="49" charset="-122"/>
                <a:ea typeface="黑体" pitchFamily="49" charset="-122"/>
              </a:rPr>
              <a:t>之间的数据做统计分析，对新数据组剔除离群值，得到非离群数据集，再取非异常数据集，对其进行数据统计分析，得到平均下载时长为</a:t>
            </a:r>
            <a:r>
              <a:rPr lang="en-US" sz="1800" dirty="0" smtClean="0">
                <a:latin typeface="黑体" pitchFamily="49" charset="-122"/>
                <a:ea typeface="黑体" pitchFamily="49" charset="-122"/>
              </a:rPr>
              <a:t>192.93</a:t>
            </a:r>
            <a:r>
              <a:rPr lang="zh-CN" altLang="en-US" sz="1800" dirty="0" smtClean="0">
                <a:latin typeface="黑体" pitchFamily="49" charset="-122"/>
                <a:ea typeface="黑体" pitchFamily="49" charset="-122"/>
              </a:rPr>
              <a:t>秒，约</a:t>
            </a:r>
            <a:r>
              <a:rPr lang="en-US" sz="1800" dirty="0" smtClean="0">
                <a:latin typeface="黑体" pitchFamily="49" charset="-122"/>
                <a:ea typeface="黑体" pitchFamily="49" charset="-122"/>
              </a:rPr>
              <a:t>3.22</a:t>
            </a:r>
            <a:r>
              <a:rPr lang="zh-CN" altLang="en-US" sz="1800" dirty="0" smtClean="0">
                <a:latin typeface="黑体" pitchFamily="49" charset="-122"/>
                <a:ea typeface="黑体" pitchFamily="49" charset="-122"/>
              </a:rPr>
              <a:t>分，这比较符合游戏运营实际情况。</a:t>
            </a:r>
            <a:endParaRPr lang="en-US" altLang="zh-CN" sz="1800" dirty="0" smtClean="0">
              <a:latin typeface="黑体" pitchFamily="49" charset="-122"/>
              <a:ea typeface="黑体" pitchFamily="49" charset="-122"/>
            </a:endParaRPr>
          </a:p>
          <a:p>
            <a:pPr marL="0"/>
            <a:r>
              <a:rPr lang="zh-CN" altLang="en-US" sz="1800" dirty="0" smtClean="0">
                <a:latin typeface="黑体" pitchFamily="49" charset="-122"/>
                <a:ea typeface="黑体" pitchFamily="49" charset="-122"/>
              </a:rPr>
              <a:t>通过数据分布特征及箱型图的方法来识别剔除噪声数据的方式较为快捷且效果显著，可以作为数据清洗的预清洗步骤。</a:t>
            </a:r>
          </a:p>
          <a:p>
            <a:endParaRPr lang="zh-CN" altLang="en-US" sz="1800" dirty="0"/>
          </a:p>
        </p:txBody>
      </p:sp>
      <p:pic>
        <p:nvPicPr>
          <p:cNvPr id="4" name="图片 3"/>
          <p:cNvPicPr/>
          <p:nvPr/>
        </p:nvPicPr>
        <p:blipFill>
          <a:blip r:embed="rId2"/>
          <a:stretch>
            <a:fillRect/>
          </a:stretch>
        </p:blipFill>
        <p:spPr>
          <a:xfrm>
            <a:off x="2899410" y="2017712"/>
            <a:ext cx="3345180" cy="1108075"/>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428610"/>
            <a:ext cx="6766242" cy="572644"/>
          </a:xfrm>
        </p:spPr>
        <p:txBody>
          <a:bodyPr>
            <a:normAutofit fontScale="90000"/>
          </a:bodyPr>
          <a:lstStyle/>
          <a:p>
            <a:r>
              <a:rPr lang="zh-CN" altLang="en-US" b="1" dirty="0" smtClean="0"/>
              <a:t>第</a:t>
            </a:r>
            <a:r>
              <a:rPr lang="en-US" b="1" dirty="0" smtClean="0"/>
              <a:t>4</a:t>
            </a:r>
            <a:r>
              <a:rPr lang="zh-CN" altLang="en-US" b="1" dirty="0" smtClean="0"/>
              <a:t>章</a:t>
            </a:r>
            <a:r>
              <a:rPr lang="en-US" b="1" dirty="0" smtClean="0"/>
              <a:t>Python</a:t>
            </a:r>
            <a:r>
              <a:rPr lang="zh-CN" altLang="en-US" b="1" dirty="0" smtClean="0"/>
              <a:t>数据处理</a:t>
            </a:r>
            <a:endParaRPr lang="en-US" dirty="0">
              <a:latin typeface="黑体" pitchFamily="49" charset="-122"/>
              <a:ea typeface="黑体" pitchFamily="49" charset="-122"/>
            </a:endParaRPr>
          </a:p>
        </p:txBody>
      </p:sp>
      <p:sp>
        <p:nvSpPr>
          <p:cNvPr id="5" name="Content Placeholder 4"/>
          <p:cNvSpPr>
            <a:spLocks noGrp="1"/>
          </p:cNvSpPr>
          <p:nvPr>
            <p:ph idx="1"/>
          </p:nvPr>
        </p:nvSpPr>
        <p:spPr/>
        <p:txBody>
          <a:bodyPr>
            <a:noAutofit/>
          </a:bodyPr>
          <a:lstStyle/>
          <a:p>
            <a:r>
              <a:rPr lang="en-US" sz="2000" b="1" dirty="0" smtClean="0">
                <a:latin typeface="黑体" pitchFamily="49" charset="-122"/>
                <a:ea typeface="黑体" pitchFamily="49" charset="-122"/>
              </a:rPr>
              <a:t>4.1 </a:t>
            </a:r>
            <a:r>
              <a:rPr lang="zh-CN" altLang="en-US" sz="2000" b="1" dirty="0" smtClean="0">
                <a:latin typeface="黑体" pitchFamily="49" charset="-122"/>
                <a:ea typeface="黑体" pitchFamily="49" charset="-122"/>
              </a:rPr>
              <a:t>常见数据集简介</a:t>
            </a: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r>
              <a:rPr lang="en-US" sz="2000" b="1" dirty="0" smtClean="0">
                <a:latin typeface="黑体" pitchFamily="49" charset="-122"/>
                <a:ea typeface="黑体" pitchFamily="49" charset="-122"/>
              </a:rPr>
              <a:t>4.2 </a:t>
            </a:r>
            <a:r>
              <a:rPr lang="zh-CN" altLang="en-US" sz="2000" b="1" dirty="0" smtClean="0">
                <a:latin typeface="黑体" pitchFamily="49" charset="-122"/>
                <a:ea typeface="黑体" pitchFamily="49" charset="-122"/>
              </a:rPr>
              <a:t>数据收集、整理与清洗</a:t>
            </a: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r>
              <a:rPr lang="en-US" sz="2000" b="1" dirty="0" smtClean="0">
                <a:latin typeface="黑体" pitchFamily="49" charset="-122"/>
                <a:ea typeface="黑体" pitchFamily="49" charset="-122"/>
              </a:rPr>
              <a:t>4.3 </a:t>
            </a:r>
            <a:r>
              <a:rPr lang="zh-CN" altLang="en-US" sz="2000" b="1" dirty="0" smtClean="0">
                <a:latin typeface="黑体" pitchFamily="49" charset="-122"/>
                <a:ea typeface="黑体" pitchFamily="49" charset="-122"/>
              </a:rPr>
              <a:t>数据分析</a:t>
            </a: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r>
              <a:rPr lang="en-US" sz="2000" b="1" dirty="0" smtClean="0">
                <a:latin typeface="黑体" pitchFamily="49" charset="-122"/>
                <a:ea typeface="黑体" pitchFamily="49" charset="-122"/>
              </a:rPr>
              <a:t>4.4 </a:t>
            </a:r>
            <a:r>
              <a:rPr lang="zh-CN" altLang="en-US" sz="2000" b="1" dirty="0" smtClean="0">
                <a:latin typeface="黑体" pitchFamily="49" charset="-122"/>
                <a:ea typeface="黑体" pitchFamily="49" charset="-122"/>
              </a:rPr>
              <a:t>数据可视化</a:t>
            </a: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r>
              <a:rPr lang="en-US" sz="2000" b="1" dirty="0" smtClean="0">
                <a:latin typeface="黑体" pitchFamily="49" charset="-122"/>
                <a:ea typeface="黑体" pitchFamily="49" charset="-122"/>
              </a:rPr>
              <a:t>4.5 </a:t>
            </a:r>
            <a:r>
              <a:rPr lang="zh-CN" altLang="en-US" sz="2000" b="1" dirty="0" smtClean="0">
                <a:latin typeface="黑体" pitchFamily="49" charset="-122"/>
                <a:ea typeface="黑体" pitchFamily="49" charset="-122"/>
              </a:rPr>
              <a:t>图像处理</a:t>
            </a:r>
            <a:r>
              <a:rPr lang="en-US" sz="2000" b="1" dirty="0" smtClean="0">
                <a:latin typeface="黑体" pitchFamily="49" charset="-122"/>
                <a:ea typeface="黑体" pitchFamily="49" charset="-122"/>
              </a:rPr>
              <a:t>		</a:t>
            </a:r>
            <a:endParaRPr lang="zh-CN" altLang="en-US" sz="2000" b="1" dirty="0" smtClean="0">
              <a:latin typeface="黑体" pitchFamily="49" charset="-122"/>
              <a:ea typeface="黑体" pitchFamily="49" charset="-122"/>
            </a:endParaRPr>
          </a:p>
          <a:p>
            <a:endParaRPr lang="zh-CN" altLang="zh-CN" sz="2000" dirty="0" smtClean="0">
              <a:latin typeface="黑体" pitchFamily="49" charset="-122"/>
              <a:ea typeface="黑体" pitchFamily="49" charset="-122"/>
            </a:endParaRPr>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zh-CN" altLang="en-US" b="1" dirty="0">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marL="0">
              <a:buNone/>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4-8 </a:t>
            </a:r>
            <a:r>
              <a:rPr lang="zh-CN" altLang="en-US" sz="1800" dirty="0" smtClean="0">
                <a:latin typeface="黑体" pitchFamily="49" charset="-122"/>
                <a:ea typeface="黑体" pitchFamily="49" charset="-122"/>
              </a:rPr>
              <a:t>检查数据是否缺失</a:t>
            </a:r>
          </a:p>
          <a:p>
            <a:pPr marL="0">
              <a:buNone/>
            </a:pPr>
            <a:r>
              <a:rPr lang="zh-CN" altLang="en-US" sz="1800" dirty="0" smtClean="0">
                <a:latin typeface="黑体" pitchFamily="49" charset="-122"/>
                <a:ea typeface="黑体" pitchFamily="49" charset="-122"/>
              </a:rPr>
              <a:t>数据缺失在大部分数据分析应用中都很常见，</a:t>
            </a:r>
            <a:r>
              <a:rPr lang="en-US" sz="1800" dirty="0" smtClean="0">
                <a:latin typeface="黑体" pitchFamily="49" charset="-122"/>
                <a:ea typeface="黑体" pitchFamily="49" charset="-122"/>
              </a:rPr>
              <a:t>Pandas</a:t>
            </a:r>
            <a:r>
              <a:rPr lang="zh-CN" altLang="en-US" sz="1800" dirty="0" smtClean="0">
                <a:latin typeface="黑体" pitchFamily="49" charset="-122"/>
                <a:ea typeface="黑体" pitchFamily="49" charset="-122"/>
              </a:rPr>
              <a:t>使用浮点值</a:t>
            </a:r>
            <a:r>
              <a:rPr lang="en-US" sz="1800" dirty="0" err="1" smtClean="0">
                <a:latin typeface="黑体" pitchFamily="49" charset="-122"/>
                <a:ea typeface="黑体" pitchFamily="49" charset="-122"/>
              </a:rPr>
              <a:t>NaN</a:t>
            </a:r>
            <a:r>
              <a:rPr lang="zh-CN" altLang="en-US" sz="1800" dirty="0" smtClean="0">
                <a:latin typeface="黑体" pitchFamily="49" charset="-122"/>
                <a:ea typeface="黑体" pitchFamily="49" charset="-122"/>
              </a:rPr>
              <a:t>表示浮点和非浮点数组中的缺失数据。</a:t>
            </a:r>
            <a:endParaRPr lang="en-US" altLang="zh-CN" sz="1800" dirty="0" smtClean="0">
              <a:latin typeface="黑体" pitchFamily="49" charset="-122"/>
              <a:ea typeface="黑体" pitchFamily="49" charset="-122"/>
            </a:endParaRPr>
          </a:p>
          <a:p>
            <a:pPr marL="0">
              <a:buNone/>
            </a:pPr>
            <a:endParaRPr lang="zh-CN" altLang="en-US" sz="1800" dirty="0" smtClean="0">
              <a:latin typeface="黑体" pitchFamily="49" charset="-122"/>
              <a:ea typeface="黑体" pitchFamily="49" charset="-122"/>
            </a:endParaRPr>
          </a:p>
          <a:p>
            <a:pPr>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4-8: ch4-8_CheckMissingofData </a:t>
            </a:r>
            <a:endParaRPr lang="zh-CN" altLang="en-US" sz="1800" dirty="0" smtClean="0">
              <a:latin typeface="黑体" pitchFamily="49" charset="-122"/>
              <a:ea typeface="黑体" pitchFamily="49" charset="-122"/>
            </a:endParaRPr>
          </a:p>
          <a:p>
            <a:pPr lvl="1">
              <a:buNone/>
            </a:pPr>
            <a:r>
              <a:rPr lang="en-US" sz="1800" dirty="0" smtClean="0">
                <a:latin typeface="黑体" pitchFamily="49" charset="-122"/>
                <a:ea typeface="黑体" pitchFamily="49" charset="-122"/>
              </a:rPr>
              <a:t>01   from pandas import </a:t>
            </a:r>
            <a:r>
              <a:rPr lang="en-US" sz="1800" dirty="0" err="1" smtClean="0">
                <a:latin typeface="黑体" pitchFamily="49" charset="-122"/>
                <a:ea typeface="黑体" pitchFamily="49" charset="-122"/>
              </a:rPr>
              <a:t>Series,DataFrame</a:t>
            </a:r>
            <a:r>
              <a:rPr lang="en-US" sz="1800" dirty="0" smtClean="0">
                <a:latin typeface="黑体" pitchFamily="49" charset="-122"/>
                <a:ea typeface="黑体" pitchFamily="49" charset="-122"/>
              </a:rPr>
              <a:t>  </a:t>
            </a:r>
            <a:endParaRPr lang="zh-CN" altLang="en-US" sz="1800" dirty="0" smtClean="0">
              <a:latin typeface="黑体" pitchFamily="49" charset="-122"/>
              <a:ea typeface="黑体" pitchFamily="49" charset="-122"/>
            </a:endParaRPr>
          </a:p>
          <a:p>
            <a:pPr lvl="1">
              <a:buNone/>
            </a:pPr>
            <a:r>
              <a:rPr lang="en-US" sz="1800" dirty="0" smtClean="0">
                <a:latin typeface="黑体" pitchFamily="49" charset="-122"/>
                <a:ea typeface="黑体" pitchFamily="49" charset="-122"/>
              </a:rPr>
              <a:t>02   </a:t>
            </a:r>
            <a:r>
              <a:rPr lang="en-US" sz="1800" dirty="0" err="1" smtClean="0">
                <a:latin typeface="黑体" pitchFamily="49" charset="-122"/>
                <a:ea typeface="黑体" pitchFamily="49" charset="-122"/>
              </a:rPr>
              <a:t>string_data</a:t>
            </a:r>
            <a:r>
              <a:rPr lang="en-US" sz="1800" dirty="0" smtClean="0">
                <a:latin typeface="黑体" pitchFamily="49" charset="-122"/>
                <a:ea typeface="黑体" pitchFamily="49" charset="-122"/>
              </a:rPr>
              <a:t>=Series(['</a:t>
            </a:r>
            <a:r>
              <a:rPr lang="en-US" sz="1800" dirty="0" err="1" smtClean="0">
                <a:latin typeface="黑体" pitchFamily="49" charset="-122"/>
                <a:ea typeface="黑体" pitchFamily="49" charset="-122"/>
              </a:rPr>
              <a:t>abcd','efgh','ijkl','mnop</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lvl="1">
              <a:buNone/>
            </a:pPr>
            <a:r>
              <a:rPr lang="en-US" sz="1800" dirty="0" smtClean="0">
                <a:latin typeface="黑体" pitchFamily="49" charset="-122"/>
                <a:ea typeface="黑体" pitchFamily="49" charset="-122"/>
              </a:rPr>
              <a:t>03   print(</a:t>
            </a:r>
            <a:r>
              <a:rPr lang="en-US" sz="1800" dirty="0" err="1" smtClean="0">
                <a:latin typeface="黑体" pitchFamily="49" charset="-122"/>
                <a:ea typeface="黑体" pitchFamily="49" charset="-122"/>
              </a:rPr>
              <a:t>string_data</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lvl="1">
              <a:buNone/>
            </a:pPr>
            <a:r>
              <a:rPr lang="en-US" sz="1800" dirty="0" smtClean="0">
                <a:latin typeface="黑体" pitchFamily="49" charset="-122"/>
                <a:ea typeface="黑体" pitchFamily="49" charset="-122"/>
              </a:rPr>
              <a:t>04   print("...........\n")</a:t>
            </a:r>
            <a:endParaRPr lang="zh-CN" altLang="en-US" sz="1800" dirty="0" smtClean="0">
              <a:latin typeface="黑体" pitchFamily="49" charset="-122"/>
              <a:ea typeface="黑体" pitchFamily="49" charset="-122"/>
            </a:endParaRPr>
          </a:p>
          <a:p>
            <a:pPr lvl="1">
              <a:buNone/>
            </a:pPr>
            <a:r>
              <a:rPr lang="en-US" sz="1800" dirty="0" smtClean="0">
                <a:latin typeface="黑体" pitchFamily="49" charset="-122"/>
                <a:ea typeface="黑体" pitchFamily="49" charset="-122"/>
              </a:rPr>
              <a:t>05   print(</a:t>
            </a:r>
            <a:r>
              <a:rPr lang="en-US" sz="1800" dirty="0" err="1" smtClean="0">
                <a:latin typeface="黑体" pitchFamily="49" charset="-122"/>
                <a:ea typeface="黑体" pitchFamily="49" charset="-122"/>
              </a:rPr>
              <a:t>string_data.isnull</a:t>
            </a:r>
            <a:r>
              <a:rPr lang="en-US" sz="1800" dirty="0" smtClean="0">
                <a:latin typeface="黑体" pitchFamily="49" charset="-122"/>
                <a:ea typeface="黑体" pitchFamily="49" charset="-122"/>
              </a:rPr>
              <a:t>())</a:t>
            </a:r>
            <a:endParaRPr lang="zh-CN" altLang="en-US" sz="1800" dirty="0" smtClean="0">
              <a:latin typeface="黑体" pitchFamily="49" charset="-122"/>
              <a:ea typeface="黑体" pitchFamily="49" charset="-122"/>
            </a:endParaRPr>
          </a:p>
          <a:p>
            <a:pPr>
              <a:buNone/>
            </a:pPr>
            <a:endParaRPr lang="zh-CN" altLang="zh-CN" sz="1800" dirty="0" smtClean="0">
              <a:latin typeface="黑体" pitchFamily="49" charset="-122"/>
              <a:ea typeface="黑体" pitchFamily="49" charset="-122"/>
            </a:endParaRPr>
          </a:p>
          <a:p>
            <a:pPr>
              <a:buNone/>
            </a:pPr>
            <a:endParaRPr lang="zh-CN" altLang="zh-CN" sz="1800" dirty="0" smtClean="0">
              <a:latin typeface="黑体" pitchFamily="49" charset="-122"/>
              <a:ea typeface="黑体" pitchFamily="49" charset="-122"/>
            </a:endParaRPr>
          </a:p>
          <a:p>
            <a:pPr>
              <a:buNone/>
            </a:pPr>
            <a:endParaRPr lang="zh-CN" altLang="zh-CN" sz="1800" dirty="0" smtClean="0">
              <a:latin typeface="黑体" pitchFamily="49" charset="-122"/>
              <a:ea typeface="黑体" pitchFamily="49" charset="-122"/>
            </a:endParaRPr>
          </a:p>
          <a:p>
            <a:pPr>
              <a:buNone/>
            </a:pPr>
            <a:endParaRPr lang="zh-CN" altLang="zh-CN" sz="1800" dirty="0">
              <a:latin typeface="黑体" pitchFamily="49" charset="-122"/>
              <a:ea typeface="黑体" pitchFamily="49" charset="-122"/>
            </a:endParaRPr>
          </a:p>
        </p:txBody>
      </p:sp>
      <p:pic>
        <p:nvPicPr>
          <p:cNvPr id="6" name="Picture 2"/>
          <p:cNvPicPr>
            <a:picLocks noChangeAspect="1" noChangeArrowheads="1"/>
          </p:cNvPicPr>
          <p:nvPr/>
        </p:nvPicPr>
        <p:blipFill>
          <a:blip r:embed="rId2"/>
          <a:srcRect/>
          <a:stretch>
            <a:fillRect/>
          </a:stretch>
        </p:blipFill>
        <p:spPr bwMode="auto">
          <a:xfrm>
            <a:off x="7215206" y="2143122"/>
            <a:ext cx="1178958" cy="2705094"/>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a:xfrm>
            <a:off x="448966" y="1357304"/>
            <a:ext cx="8337876" cy="3505019"/>
          </a:xfrm>
        </p:spPr>
        <p:txBody>
          <a:bodyPr>
            <a:normAutofit/>
          </a:bodyPr>
          <a:lstStyle/>
          <a:p>
            <a:pPr>
              <a:buNone/>
            </a:pPr>
            <a:r>
              <a:rPr lang="zh-CN" altLang="en-US" sz="1800" dirty="0" smtClean="0">
                <a:latin typeface="黑体" pitchFamily="49" charset="-122"/>
                <a:ea typeface="黑体" pitchFamily="49" charset="-122"/>
              </a:rPr>
              <a:t>示例</a:t>
            </a:r>
            <a:r>
              <a:rPr lang="en-US" sz="1800" dirty="0" smtClean="0">
                <a:latin typeface="黑体" pitchFamily="49" charset="-122"/>
                <a:ea typeface="黑体" pitchFamily="49" charset="-122"/>
              </a:rPr>
              <a:t>4-9 </a:t>
            </a:r>
            <a:r>
              <a:rPr lang="zh-CN" altLang="en-US" sz="1800" dirty="0" smtClean="0">
                <a:latin typeface="黑体" pitchFamily="49" charset="-122"/>
                <a:ea typeface="黑体" pitchFamily="49" charset="-122"/>
              </a:rPr>
              <a:t>不滤除缺失的数据，以某值补上，此时可调用</a:t>
            </a:r>
            <a:r>
              <a:rPr lang="en-US" sz="1800" dirty="0" err="1" smtClean="0">
                <a:latin typeface="黑体" pitchFamily="49" charset="-122"/>
                <a:ea typeface="黑体" pitchFamily="49" charset="-122"/>
              </a:rPr>
              <a:t>fillna</a:t>
            </a:r>
            <a:r>
              <a:rPr lang="zh-CN" altLang="en-US" sz="1800" dirty="0" smtClean="0">
                <a:latin typeface="黑体" pitchFamily="49" charset="-122"/>
                <a:ea typeface="黑体" pitchFamily="49" charset="-122"/>
              </a:rPr>
              <a:t>方法</a:t>
            </a:r>
          </a:p>
          <a:p>
            <a:pPr>
              <a:buNone/>
            </a:pPr>
            <a:r>
              <a:rPr lang="zh-CN" altLang="en-US" sz="1800" dirty="0" smtClean="0">
                <a:latin typeface="黑体" pitchFamily="49" charset="-122"/>
                <a:ea typeface="黑体" pitchFamily="49" charset="-122"/>
              </a:rPr>
              <a:t>代码</a:t>
            </a:r>
            <a:r>
              <a:rPr lang="en-US" sz="1800" dirty="0" smtClean="0">
                <a:latin typeface="黑体" pitchFamily="49" charset="-122"/>
                <a:ea typeface="黑体" pitchFamily="49" charset="-122"/>
              </a:rPr>
              <a:t>4-9:ch4-9_ValueofFill</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01   from pandas import </a:t>
            </a:r>
            <a:r>
              <a:rPr lang="en-US" sz="1800" dirty="0" err="1" smtClean="0">
                <a:latin typeface="黑体" pitchFamily="49" charset="-122"/>
                <a:ea typeface="黑体" pitchFamily="49" charset="-122"/>
              </a:rPr>
              <a:t>Series,DataFrame</a:t>
            </a:r>
            <a:r>
              <a:rPr lang="en-US" sz="1800" dirty="0" smtClean="0">
                <a:latin typeface="黑体" pitchFamily="49" charset="-122"/>
                <a:ea typeface="黑体" pitchFamily="49" charset="-122"/>
              </a:rPr>
              <a:t>, </a:t>
            </a:r>
            <a:r>
              <a:rPr lang="en-US" sz="1800" dirty="0" err="1" smtClean="0">
                <a:latin typeface="黑体" pitchFamily="49" charset="-122"/>
                <a:ea typeface="黑体" pitchFamily="49" charset="-122"/>
              </a:rPr>
              <a:t>np</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02   from </a:t>
            </a:r>
            <a:r>
              <a:rPr lang="en-US" sz="1800" dirty="0" err="1" smtClean="0">
                <a:latin typeface="黑体" pitchFamily="49" charset="-122"/>
                <a:ea typeface="黑体" pitchFamily="49" charset="-122"/>
              </a:rPr>
              <a:t>numpy</a:t>
            </a:r>
            <a:r>
              <a:rPr lang="en-US" sz="1800" dirty="0" smtClean="0">
                <a:latin typeface="黑体" pitchFamily="49" charset="-122"/>
                <a:ea typeface="黑体" pitchFamily="49" charset="-122"/>
              </a:rPr>
              <a:t> import </a:t>
            </a:r>
            <a:r>
              <a:rPr lang="en-US" sz="1800" dirty="0" err="1" smtClean="0">
                <a:latin typeface="黑体" pitchFamily="49" charset="-122"/>
                <a:ea typeface="黑体" pitchFamily="49" charset="-122"/>
              </a:rPr>
              <a:t>nan</a:t>
            </a:r>
            <a:r>
              <a:rPr lang="en-US" sz="1800" dirty="0" smtClean="0">
                <a:latin typeface="黑体" pitchFamily="49" charset="-122"/>
                <a:ea typeface="黑体" pitchFamily="49" charset="-122"/>
              </a:rPr>
              <a:t> as NA</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03   data=</a:t>
            </a:r>
            <a:r>
              <a:rPr lang="en-US" sz="1800" dirty="0" err="1" smtClean="0">
                <a:latin typeface="黑体" pitchFamily="49" charset="-122"/>
                <a:ea typeface="黑体" pitchFamily="49" charset="-122"/>
              </a:rPr>
              <a:t>DataFrame</a:t>
            </a:r>
            <a:r>
              <a:rPr lang="en-US" sz="1800" dirty="0" smtClean="0">
                <a:latin typeface="黑体" pitchFamily="49" charset="-122"/>
                <a:ea typeface="黑体" pitchFamily="49" charset="-122"/>
              </a:rPr>
              <a:t>(</a:t>
            </a:r>
            <a:r>
              <a:rPr lang="en-US" sz="1800" dirty="0" err="1" smtClean="0">
                <a:latin typeface="黑体" pitchFamily="49" charset="-122"/>
                <a:ea typeface="黑体" pitchFamily="49" charset="-122"/>
              </a:rPr>
              <a:t>np.random.randn</a:t>
            </a:r>
            <a:r>
              <a:rPr lang="en-US" sz="1800" dirty="0" smtClean="0">
                <a:latin typeface="黑体" pitchFamily="49" charset="-122"/>
                <a:ea typeface="黑体" pitchFamily="49" charset="-122"/>
              </a:rPr>
              <a:t>(7,3))</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04   </a:t>
            </a:r>
            <a:r>
              <a:rPr lang="en-US" sz="1800" dirty="0" err="1" smtClean="0">
                <a:latin typeface="黑体" pitchFamily="49" charset="-122"/>
                <a:ea typeface="黑体" pitchFamily="49" charset="-122"/>
              </a:rPr>
              <a:t>data.ix</a:t>
            </a:r>
            <a:r>
              <a:rPr lang="en-US" sz="1800" dirty="0" smtClean="0">
                <a:latin typeface="黑体" pitchFamily="49" charset="-122"/>
                <a:ea typeface="黑体" pitchFamily="49" charset="-122"/>
              </a:rPr>
              <a:t>[:4,1]=NA</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05   </a:t>
            </a:r>
            <a:r>
              <a:rPr lang="en-US" sz="1800" dirty="0" err="1" smtClean="0">
                <a:latin typeface="黑体" pitchFamily="49" charset="-122"/>
                <a:ea typeface="黑体" pitchFamily="49" charset="-122"/>
              </a:rPr>
              <a:t>data.ix</a:t>
            </a:r>
            <a:r>
              <a:rPr lang="en-US" sz="1800" dirty="0" smtClean="0">
                <a:latin typeface="黑体" pitchFamily="49" charset="-122"/>
                <a:ea typeface="黑体" pitchFamily="49" charset="-122"/>
              </a:rPr>
              <a:t>[:2,2]=NA</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06   print(data)</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07   print("...........")</a:t>
            </a:r>
            <a:endParaRPr lang="zh-CN" altLang="en-US" sz="1800"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08   print(</a:t>
            </a:r>
            <a:r>
              <a:rPr lang="en-US" sz="1800" dirty="0" err="1" smtClean="0">
                <a:latin typeface="黑体" pitchFamily="49" charset="-122"/>
                <a:ea typeface="黑体" pitchFamily="49" charset="-122"/>
              </a:rPr>
              <a:t>data.fillna</a:t>
            </a:r>
            <a:r>
              <a:rPr lang="en-US" sz="1800" dirty="0" smtClean="0">
                <a:latin typeface="黑体" pitchFamily="49" charset="-122"/>
                <a:ea typeface="黑体" pitchFamily="49" charset="-122"/>
              </a:rPr>
              <a:t>(1))</a:t>
            </a:r>
            <a:endParaRPr lang="zh-CN" altLang="en-US" sz="1800" dirty="0">
              <a:latin typeface="黑体" pitchFamily="49" charset="-122"/>
              <a:ea typeface="黑体" pitchFamily="49" charset="-122"/>
            </a:endParaRPr>
          </a:p>
        </p:txBody>
      </p:sp>
      <p:pic>
        <p:nvPicPr>
          <p:cNvPr id="5" name="Picture 2"/>
          <p:cNvPicPr>
            <a:picLocks noChangeAspect="1" noChangeArrowheads="1"/>
          </p:cNvPicPr>
          <p:nvPr/>
        </p:nvPicPr>
        <p:blipFill>
          <a:blip r:embed="rId2"/>
          <a:srcRect/>
          <a:stretch>
            <a:fillRect/>
          </a:stretch>
        </p:blipFill>
        <p:spPr bwMode="auto">
          <a:xfrm>
            <a:off x="6215074" y="2000246"/>
            <a:ext cx="2242648" cy="2709866"/>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zh-CN" altLang="en-US" b="1" dirty="0">
              <a:latin typeface="黑体" pitchFamily="49" charset="-122"/>
              <a:ea typeface="黑体" pitchFamily="49" charset="-122"/>
            </a:endParaRPr>
          </a:p>
        </p:txBody>
      </p:sp>
      <p:sp>
        <p:nvSpPr>
          <p:cNvPr id="9" name="TextBox 8"/>
          <p:cNvSpPr txBox="1"/>
          <p:nvPr/>
        </p:nvSpPr>
        <p:spPr>
          <a:xfrm>
            <a:off x="285721" y="1327071"/>
            <a:ext cx="8256610" cy="2862322"/>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4-10 </a:t>
            </a:r>
            <a:r>
              <a:rPr lang="zh-CN" altLang="en-US" dirty="0" smtClean="0">
                <a:latin typeface="黑体" pitchFamily="49" charset="-122"/>
                <a:ea typeface="黑体" pitchFamily="49" charset="-122"/>
              </a:rPr>
              <a:t>通过一个字典调用</a:t>
            </a:r>
            <a:r>
              <a:rPr lang="en-US" dirty="0" err="1" smtClean="0">
                <a:latin typeface="黑体" pitchFamily="49" charset="-122"/>
                <a:ea typeface="黑体" pitchFamily="49" charset="-122"/>
              </a:rPr>
              <a:t>fillna</a:t>
            </a:r>
            <a:r>
              <a:rPr lang="zh-CN" altLang="en-US" dirty="0" smtClean="0">
                <a:latin typeface="黑体" pitchFamily="49" charset="-122"/>
                <a:ea typeface="黑体" pitchFamily="49" charset="-122"/>
              </a:rPr>
              <a:t>，实现对不同列填充不同的值。</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4-10:ch4-10_FillValuesofColumns</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01   from pandas import </a:t>
            </a:r>
            <a:r>
              <a:rPr lang="en-US" dirty="0" err="1" smtClean="0">
                <a:latin typeface="黑体" pitchFamily="49" charset="-122"/>
                <a:ea typeface="黑体" pitchFamily="49" charset="-122"/>
              </a:rPr>
              <a:t>Series,DataFrame</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02   from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import </a:t>
            </a:r>
            <a:r>
              <a:rPr lang="en-US" dirty="0" err="1" smtClean="0">
                <a:latin typeface="黑体" pitchFamily="49" charset="-122"/>
                <a:ea typeface="黑体" pitchFamily="49" charset="-122"/>
              </a:rPr>
              <a:t>nan</a:t>
            </a:r>
            <a:r>
              <a:rPr lang="en-US" dirty="0" smtClean="0">
                <a:latin typeface="黑体" pitchFamily="49" charset="-122"/>
                <a:ea typeface="黑体" pitchFamily="49" charset="-122"/>
              </a:rPr>
              <a:t> as NA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03   data=</a:t>
            </a:r>
            <a:r>
              <a:rPr lang="en-US" dirty="0" err="1" smtClean="0">
                <a:latin typeface="黑体" pitchFamily="49" charset="-122"/>
                <a:ea typeface="黑体" pitchFamily="49" charset="-122"/>
              </a:rPr>
              <a:t>DataFrame</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np.random.randn</a:t>
            </a:r>
            <a:r>
              <a:rPr lang="en-US" dirty="0" smtClean="0">
                <a:latin typeface="黑体" pitchFamily="49" charset="-122"/>
                <a:ea typeface="黑体" pitchFamily="49" charset="-122"/>
              </a:rPr>
              <a:t>(7,3))</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04   </a:t>
            </a:r>
            <a:r>
              <a:rPr lang="en-US" dirty="0" err="1" smtClean="0">
                <a:latin typeface="黑体" pitchFamily="49" charset="-122"/>
                <a:ea typeface="黑体" pitchFamily="49" charset="-122"/>
              </a:rPr>
              <a:t>data.ix</a:t>
            </a:r>
            <a:r>
              <a:rPr lang="en-US" dirty="0" smtClean="0">
                <a:latin typeface="黑体" pitchFamily="49" charset="-122"/>
                <a:ea typeface="黑体" pitchFamily="49" charset="-122"/>
              </a:rPr>
              <a:t>[:4,1]=NA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05   </a:t>
            </a:r>
            <a:r>
              <a:rPr lang="en-US" dirty="0" err="1" smtClean="0">
                <a:latin typeface="黑体" pitchFamily="49" charset="-122"/>
                <a:ea typeface="黑体" pitchFamily="49" charset="-122"/>
              </a:rPr>
              <a:t>data.ix</a:t>
            </a:r>
            <a:r>
              <a:rPr lang="en-US" dirty="0" smtClean="0">
                <a:latin typeface="黑体" pitchFamily="49" charset="-122"/>
                <a:ea typeface="黑体" pitchFamily="49" charset="-122"/>
              </a:rPr>
              <a:t>[:2,2]=NA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06   print(data)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07   print("...........")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08   print(</a:t>
            </a:r>
            <a:r>
              <a:rPr lang="en-US" dirty="0" err="1" smtClean="0">
                <a:latin typeface="黑体" pitchFamily="49" charset="-122"/>
                <a:ea typeface="黑体" pitchFamily="49" charset="-122"/>
              </a:rPr>
              <a:t>data.fillna</a:t>
            </a:r>
            <a:r>
              <a:rPr lang="en-US" dirty="0" smtClean="0">
                <a:latin typeface="黑体" pitchFamily="49" charset="-122"/>
                <a:ea typeface="黑体" pitchFamily="49" charset="-122"/>
              </a:rPr>
              <a:t>({1:111,2:222}))</a:t>
            </a:r>
            <a:endParaRPr lang="zh-CN" altLang="en-US" dirty="0">
              <a:latin typeface="黑体" pitchFamily="49" charset="-122"/>
              <a:ea typeface="黑体" pitchFamily="49" charset="-122"/>
            </a:endParaRPr>
          </a:p>
        </p:txBody>
      </p:sp>
      <p:pic>
        <p:nvPicPr>
          <p:cNvPr id="4" name="Picture 2"/>
          <p:cNvPicPr>
            <a:picLocks noChangeAspect="1" noChangeArrowheads="1"/>
          </p:cNvPicPr>
          <p:nvPr/>
        </p:nvPicPr>
        <p:blipFill>
          <a:blip r:embed="rId2"/>
          <a:srcRect/>
          <a:stretch>
            <a:fillRect/>
          </a:stretch>
        </p:blipFill>
        <p:spPr bwMode="auto">
          <a:xfrm>
            <a:off x="6143636" y="1857370"/>
            <a:ext cx="2429848" cy="2328867"/>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9" name="TextBox 8"/>
          <p:cNvSpPr txBox="1"/>
          <p:nvPr/>
        </p:nvSpPr>
        <p:spPr>
          <a:xfrm>
            <a:off x="214283" y="1327071"/>
            <a:ext cx="8328048" cy="2585323"/>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4-11 </a:t>
            </a:r>
            <a:r>
              <a:rPr lang="zh-CN" altLang="en-US" dirty="0" smtClean="0">
                <a:latin typeface="黑体" pitchFamily="49" charset="-122"/>
                <a:ea typeface="黑体" pitchFamily="49" charset="-122"/>
              </a:rPr>
              <a:t>利入</a:t>
            </a:r>
            <a:r>
              <a:rPr lang="en-US" dirty="0" smtClean="0">
                <a:latin typeface="黑体" pitchFamily="49" charset="-122"/>
                <a:ea typeface="黑体" pitchFamily="49" charset="-122"/>
              </a:rPr>
              <a:t>Series</a:t>
            </a:r>
            <a:r>
              <a:rPr lang="zh-CN" altLang="en-US" dirty="0" smtClean="0">
                <a:latin typeface="黑体" pitchFamily="49" charset="-122"/>
                <a:ea typeface="黑体" pitchFamily="49" charset="-122"/>
              </a:rPr>
              <a:t>的平均值或中位数进行补值。</a:t>
            </a: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4-11:ch4-11_ </a:t>
            </a:r>
            <a:r>
              <a:rPr lang="en-US" dirty="0" err="1" smtClean="0">
                <a:latin typeface="黑体" pitchFamily="49" charset="-122"/>
                <a:ea typeface="黑体" pitchFamily="49" charset="-122"/>
              </a:rPr>
              <a:t>ComplementofAverage</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01   from pandas import </a:t>
            </a:r>
            <a:r>
              <a:rPr lang="en-US" dirty="0" err="1" smtClean="0">
                <a:latin typeface="黑体" pitchFamily="49" charset="-122"/>
                <a:ea typeface="黑体" pitchFamily="49" charset="-122"/>
              </a:rPr>
              <a:t>Series,DataFrame</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02   from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import </a:t>
            </a:r>
            <a:r>
              <a:rPr lang="en-US" dirty="0" err="1" smtClean="0">
                <a:latin typeface="黑体" pitchFamily="49" charset="-122"/>
                <a:ea typeface="黑体" pitchFamily="49" charset="-122"/>
              </a:rPr>
              <a:t>nan</a:t>
            </a:r>
            <a:r>
              <a:rPr lang="en-US" dirty="0" smtClean="0">
                <a:latin typeface="黑体" pitchFamily="49" charset="-122"/>
                <a:ea typeface="黑体" pitchFamily="49" charset="-122"/>
              </a:rPr>
              <a:t> as NA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03   data=Series([1.0,NA,3.5,NA,7])</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04   print(data)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05   print("...........\n")</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06   print(</a:t>
            </a:r>
            <a:r>
              <a:rPr lang="en-US" dirty="0" err="1" smtClean="0">
                <a:latin typeface="黑体" pitchFamily="49" charset="-122"/>
                <a:ea typeface="黑体" pitchFamily="49" charset="-122"/>
              </a:rPr>
              <a:t>data.fillna</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data.mean</a:t>
            </a:r>
            <a:r>
              <a:rPr 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pic>
        <p:nvPicPr>
          <p:cNvPr id="8195" name="Picture 3"/>
          <p:cNvPicPr>
            <a:picLocks noChangeAspect="1" noChangeArrowheads="1"/>
          </p:cNvPicPr>
          <p:nvPr/>
        </p:nvPicPr>
        <p:blipFill>
          <a:blip r:embed="rId2"/>
          <a:srcRect/>
          <a:stretch>
            <a:fillRect/>
          </a:stretch>
        </p:blipFill>
        <p:spPr bwMode="auto">
          <a:xfrm>
            <a:off x="6500826" y="1357304"/>
            <a:ext cx="1301546" cy="3114683"/>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smtClean="0">
                <a:latin typeface="黑体" pitchFamily="49" charset="-122"/>
                <a:ea typeface="黑体" pitchFamily="49" charset="-122"/>
              </a:rPr>
              <a:t>4.2 </a:t>
            </a:r>
            <a:r>
              <a:rPr lang="zh-CN" altLang="en-US" sz="3200" b="1" dirty="0" smtClean="0">
                <a:latin typeface="黑体" pitchFamily="49" charset="-122"/>
                <a:ea typeface="黑体" pitchFamily="49" charset="-122"/>
              </a:rPr>
              <a:t>数据收集、整理与清洗</a:t>
            </a:r>
            <a:endParaRPr lang="zh-CN" altLang="zh-CN" sz="3200" b="1" dirty="0" smtClean="0">
              <a:effectLst/>
              <a:latin typeface="黑体" pitchFamily="49" charset="-122"/>
              <a:ea typeface="黑体" pitchFamily="49" charset="-122"/>
            </a:endParaRPr>
          </a:p>
        </p:txBody>
      </p:sp>
      <p:sp>
        <p:nvSpPr>
          <p:cNvPr id="9" name="TextBox 8"/>
          <p:cNvSpPr txBox="1"/>
          <p:nvPr/>
        </p:nvSpPr>
        <p:spPr>
          <a:xfrm>
            <a:off x="285720" y="1357304"/>
            <a:ext cx="8399486" cy="3416320"/>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4-12 </a:t>
            </a:r>
            <a:r>
              <a:rPr lang="zh-CN" altLang="en-US" dirty="0" smtClean="0">
                <a:latin typeface="黑体" pitchFamily="49" charset="-122"/>
                <a:ea typeface="黑体" pitchFamily="49" charset="-122"/>
              </a:rPr>
              <a:t>判断是否存在重复数据。</a:t>
            </a:r>
          </a:p>
          <a:p>
            <a:r>
              <a:rPr lang="en-US" dirty="0" err="1" smtClean="0">
                <a:latin typeface="黑体" pitchFamily="49" charset="-122"/>
                <a:ea typeface="黑体" pitchFamily="49" charset="-122"/>
              </a:rPr>
              <a:t>DataFrame</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duplicated</a:t>
            </a:r>
            <a:r>
              <a:rPr lang="zh-CN" altLang="en-US" dirty="0" smtClean="0">
                <a:latin typeface="黑体" pitchFamily="49" charset="-122"/>
                <a:ea typeface="黑体" pitchFamily="49" charset="-122"/>
              </a:rPr>
              <a:t>方法返回一个布尔型</a:t>
            </a:r>
            <a:r>
              <a:rPr lang="en-US" dirty="0" smtClean="0">
                <a:latin typeface="黑体" pitchFamily="49" charset="-122"/>
                <a:ea typeface="黑体" pitchFamily="49" charset="-122"/>
              </a:rPr>
              <a:t>Series</a:t>
            </a:r>
            <a:r>
              <a:rPr lang="zh-CN" altLang="en-US" dirty="0" smtClean="0">
                <a:latin typeface="黑体" pitchFamily="49" charset="-122"/>
                <a:ea typeface="黑体" pitchFamily="49" charset="-122"/>
              </a:rPr>
              <a:t>，表示各行是否是重复行。</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4-12:ch4-12_JudgeRepeatedofData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01   from pandas import </a:t>
            </a:r>
            <a:r>
              <a:rPr lang="en-US" dirty="0" err="1" smtClean="0">
                <a:latin typeface="黑体" pitchFamily="49" charset="-122"/>
                <a:ea typeface="黑体" pitchFamily="49" charset="-122"/>
              </a:rPr>
              <a:t>Series,DataFrame</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02   from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import </a:t>
            </a:r>
            <a:r>
              <a:rPr lang="en-US" dirty="0" err="1" smtClean="0">
                <a:latin typeface="黑体" pitchFamily="49" charset="-122"/>
                <a:ea typeface="黑体" pitchFamily="49" charset="-122"/>
              </a:rPr>
              <a:t>nan</a:t>
            </a:r>
            <a:r>
              <a:rPr lang="en-US" dirty="0" smtClean="0">
                <a:latin typeface="黑体" pitchFamily="49" charset="-122"/>
                <a:ea typeface="黑体" pitchFamily="49" charset="-122"/>
              </a:rPr>
              <a:t> as NA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03   import pandas as pd</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04   import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as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05   data=</a:t>
            </a:r>
            <a:r>
              <a:rPr lang="en-US" dirty="0" err="1" smtClean="0">
                <a:latin typeface="黑体" pitchFamily="49" charset="-122"/>
                <a:ea typeface="黑体" pitchFamily="49" charset="-122"/>
              </a:rPr>
              <a:t>pd.DataFrame</a:t>
            </a:r>
            <a:r>
              <a:rPr lang="en-US" dirty="0" smtClean="0">
                <a:latin typeface="黑体" pitchFamily="49" charset="-122"/>
                <a:ea typeface="黑体" pitchFamily="49" charset="-122"/>
              </a:rPr>
              <a:t>({'k1':['one']*3+['two']*4, \</a:t>
            </a:r>
          </a:p>
          <a:p>
            <a:r>
              <a:rPr lang="en-US" dirty="0" smtClean="0">
                <a:latin typeface="黑体" pitchFamily="49" charset="-122"/>
                <a:ea typeface="黑体" pitchFamily="49" charset="-122"/>
              </a:rPr>
              <a:t>           'k2':[1,1,2,2,3,3,4]})</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06   print(data)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07   print("........\n")</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08   print(</a:t>
            </a:r>
            <a:r>
              <a:rPr lang="en-US" dirty="0" err="1" smtClean="0">
                <a:latin typeface="黑体" pitchFamily="49" charset="-122"/>
                <a:ea typeface="黑体" pitchFamily="49" charset="-122"/>
              </a:rPr>
              <a:t>data.duplicated</a:t>
            </a:r>
            <a:r>
              <a:rPr 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3416320"/>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4-13 </a:t>
            </a:r>
            <a:r>
              <a:rPr lang="zh-CN" altLang="en-US" dirty="0" smtClean="0">
                <a:latin typeface="黑体" pitchFamily="49" charset="-122"/>
                <a:ea typeface="黑体" pitchFamily="49" charset="-122"/>
              </a:rPr>
              <a:t>移除重复数据</a:t>
            </a:r>
          </a:p>
          <a:p>
            <a:r>
              <a:rPr lang="en-US" dirty="0" err="1" smtClean="0">
                <a:latin typeface="黑体" pitchFamily="49" charset="-122"/>
                <a:ea typeface="黑体" pitchFamily="49" charset="-122"/>
              </a:rPr>
              <a:t>drop_duplicated</a:t>
            </a:r>
            <a:r>
              <a:rPr lang="zh-CN" altLang="en-US" dirty="0" smtClean="0">
                <a:latin typeface="黑体" pitchFamily="49" charset="-122"/>
                <a:ea typeface="黑体" pitchFamily="49" charset="-122"/>
              </a:rPr>
              <a:t>方法，用于返回一个移除了重复行的</a:t>
            </a:r>
            <a:r>
              <a:rPr lang="en-US" dirty="0" err="1" smtClean="0">
                <a:latin typeface="黑体" pitchFamily="49" charset="-122"/>
                <a:ea typeface="黑体" pitchFamily="49" charset="-122"/>
              </a:rPr>
              <a:t>DataFrame</a:t>
            </a:r>
            <a:r>
              <a:rPr lang="zh-CN" altLang="en-US" dirty="0" smtClean="0">
                <a:latin typeface="黑体" pitchFamily="49" charset="-122"/>
                <a:ea typeface="黑体" pitchFamily="49" charset="-122"/>
              </a:rPr>
              <a:t>。</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4-13:ch4-13_ </a:t>
            </a:r>
            <a:r>
              <a:rPr lang="en-US" dirty="0" err="1" smtClean="0">
                <a:latin typeface="黑体" pitchFamily="49" charset="-122"/>
                <a:ea typeface="黑体" pitchFamily="49" charset="-122"/>
              </a:rPr>
              <a:t>RemoveDataofDuplicate</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01   from pandas import </a:t>
            </a:r>
            <a:r>
              <a:rPr lang="en-US" dirty="0" err="1" smtClean="0">
                <a:latin typeface="黑体" pitchFamily="49" charset="-122"/>
                <a:ea typeface="黑体" pitchFamily="49" charset="-122"/>
              </a:rPr>
              <a:t>Series,DataFrame</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02   from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import </a:t>
            </a:r>
            <a:r>
              <a:rPr lang="en-US" dirty="0" err="1" smtClean="0">
                <a:latin typeface="黑体" pitchFamily="49" charset="-122"/>
                <a:ea typeface="黑体" pitchFamily="49" charset="-122"/>
              </a:rPr>
              <a:t>nan</a:t>
            </a:r>
            <a:r>
              <a:rPr lang="en-US" dirty="0" smtClean="0">
                <a:latin typeface="黑体" pitchFamily="49" charset="-122"/>
                <a:ea typeface="黑体" pitchFamily="49" charset="-122"/>
              </a:rPr>
              <a:t> as NA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03   import pandas as pd</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04   import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as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05   data=</a:t>
            </a:r>
            <a:r>
              <a:rPr lang="en-US" dirty="0" err="1" smtClean="0">
                <a:latin typeface="黑体" pitchFamily="49" charset="-122"/>
                <a:ea typeface="黑体" pitchFamily="49" charset="-122"/>
              </a:rPr>
              <a:t>pd.DataFrame</a:t>
            </a:r>
            <a:r>
              <a:rPr lang="en-US" dirty="0" smtClean="0">
                <a:latin typeface="黑体" pitchFamily="49" charset="-122"/>
                <a:ea typeface="黑体" pitchFamily="49" charset="-122"/>
              </a:rPr>
              <a:t>({'k1':['one']*3+['two']*4, 'k2':[1,1,2,2,3,3,4]})</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06   print(data)</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07   print("........\n")</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08   print(</a:t>
            </a:r>
            <a:r>
              <a:rPr lang="en-US" dirty="0" err="1" smtClean="0">
                <a:latin typeface="黑体" pitchFamily="49" charset="-122"/>
                <a:ea typeface="黑体" pitchFamily="49" charset="-122"/>
              </a:rPr>
              <a:t>data.drop_duplicates</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lvl="0"/>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3416320"/>
          </a:xfrm>
          <a:prstGeom prst="rect">
            <a:avLst/>
          </a:prstGeom>
          <a:noFill/>
        </p:spPr>
        <p:txBody>
          <a:bodyPr wrap="square" rtlCol="0">
            <a:spAutoFit/>
          </a:bodyPr>
          <a:lstStyle/>
          <a:p>
            <a:r>
              <a:rPr lang="en-US" dirty="0" smtClean="0">
                <a:latin typeface="黑体" pitchFamily="49" charset="-122"/>
                <a:ea typeface="黑体" pitchFamily="49" charset="-122"/>
              </a:rPr>
              <a:t>4.3.1 CSV</a:t>
            </a:r>
            <a:r>
              <a:rPr lang="zh-CN" altLang="en-US" dirty="0" smtClean="0">
                <a:latin typeface="黑体" pitchFamily="49" charset="-122"/>
                <a:ea typeface="黑体" pitchFamily="49" charset="-122"/>
              </a:rPr>
              <a:t>文件</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CSV(comma-separated value</a:t>
            </a:r>
            <a:r>
              <a:rPr lang="zh-CN" altLang="en-US" dirty="0" smtClean="0">
                <a:latin typeface="黑体" pitchFamily="49" charset="-122"/>
                <a:ea typeface="黑体" pitchFamily="49" charset="-122"/>
              </a:rPr>
              <a:t>，逗号分隔值</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文件以纯文本形式存储表格数据</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数字和文本</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CSV</a:t>
            </a:r>
            <a:r>
              <a:rPr lang="zh-CN" altLang="en-US" dirty="0" smtClean="0">
                <a:latin typeface="黑体" pitchFamily="49" charset="-122"/>
                <a:ea typeface="黑体" pitchFamily="49" charset="-122"/>
              </a:rPr>
              <a:t>文件由任意数目的记录组成，记录间以某种换行符分隔；</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每条记录由</a:t>
            </a:r>
            <a:r>
              <a:rPr lang="en-US" dirty="0" err="1" smtClean="0">
                <a:latin typeface="黑体" pitchFamily="49" charset="-122"/>
                <a:ea typeface="黑体" pitchFamily="49" charset="-122"/>
                <a:hlinkClick r:id="rId2"/>
              </a:rPr>
              <a:t>字段</a:t>
            </a:r>
            <a:r>
              <a:rPr lang="zh-CN" altLang="en-US" dirty="0" smtClean="0">
                <a:latin typeface="黑体" pitchFamily="49" charset="-122"/>
                <a:ea typeface="黑体" pitchFamily="49" charset="-122"/>
              </a:rPr>
              <a:t>组成，字段间的分隔符是其它字符或字符串，最常见的是逗号或</a:t>
            </a:r>
            <a:r>
              <a:rPr lang="en-US" dirty="0" err="1" smtClean="0">
                <a:latin typeface="黑体" pitchFamily="49" charset="-122"/>
                <a:ea typeface="黑体" pitchFamily="49" charset="-122"/>
                <a:hlinkClick r:id="rId3"/>
              </a:rPr>
              <a:t>制表符</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所有记录都有完全相同的字段序列。</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从大型的数据库提取数据到</a:t>
            </a:r>
            <a:r>
              <a:rPr lang="en-US" dirty="0" smtClean="0">
                <a:latin typeface="黑体" pitchFamily="49" charset="-122"/>
                <a:ea typeface="黑体" pitchFamily="49" charset="-122"/>
              </a:rPr>
              <a:t>Excel</a:t>
            </a:r>
            <a:r>
              <a:rPr lang="zh-CN" altLang="en-US" dirty="0" smtClean="0">
                <a:latin typeface="黑体" pitchFamily="49" charset="-122"/>
                <a:ea typeface="黑体" pitchFamily="49" charset="-122"/>
              </a:rPr>
              <a:t>软件上进行计算和分析，或者从</a:t>
            </a:r>
            <a:r>
              <a:rPr lang="en-US" dirty="0" smtClean="0">
                <a:latin typeface="黑体" pitchFamily="49" charset="-122"/>
                <a:ea typeface="黑体" pitchFamily="49" charset="-122"/>
              </a:rPr>
              <a:t>Excel</a:t>
            </a:r>
            <a:r>
              <a:rPr lang="zh-CN" altLang="en-US" dirty="0" smtClean="0">
                <a:latin typeface="黑体" pitchFamily="49" charset="-122"/>
                <a:ea typeface="黑体" pitchFamily="49" charset="-122"/>
              </a:rPr>
              <a:t>软件导出数据时，都可以选择</a:t>
            </a:r>
            <a:r>
              <a:rPr lang="en-US" dirty="0" smtClean="0">
                <a:latin typeface="黑体" pitchFamily="49" charset="-122"/>
                <a:ea typeface="黑体" pitchFamily="49" charset="-122"/>
              </a:rPr>
              <a:t>CSV</a:t>
            </a:r>
            <a:r>
              <a:rPr lang="zh-CN" altLang="en-US" dirty="0" smtClean="0">
                <a:latin typeface="黑体" pitchFamily="49" charset="-122"/>
                <a:ea typeface="黑体" pitchFamily="49" charset="-122"/>
              </a:rPr>
              <a:t>格式。</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在文件里，第一行称为表头，数据与数据之间以逗号分隔开。</a:t>
            </a:r>
          </a:p>
          <a:p>
            <a:pPr lvl="0"/>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en-US" b="1" dirty="0">
              <a:effectLst/>
              <a:latin typeface="黑体" pitchFamily="49" charset="-122"/>
              <a:ea typeface="黑体" pitchFamily="49" charset="-122"/>
            </a:endParaRPr>
          </a:p>
        </p:txBody>
      </p:sp>
      <p:sp>
        <p:nvSpPr>
          <p:cNvPr id="9" name="TextBox 8"/>
          <p:cNvSpPr txBox="1"/>
          <p:nvPr/>
        </p:nvSpPr>
        <p:spPr>
          <a:xfrm>
            <a:off x="357158" y="1327071"/>
            <a:ext cx="8572559" cy="4247317"/>
          </a:xfrm>
          <a:prstGeom prst="rect">
            <a:avLst/>
          </a:prstGeom>
          <a:noFill/>
        </p:spPr>
        <p:txBody>
          <a:bodyPr wrap="square" rtlCol="0">
            <a:spAutoFit/>
          </a:bodyPr>
          <a:lstStyle/>
          <a:p>
            <a:r>
              <a:rPr lang="en-US" dirty="0" smtClean="0">
                <a:latin typeface="黑体" pitchFamily="49" charset="-122"/>
                <a:ea typeface="黑体" pitchFamily="49" charset="-122"/>
              </a:rPr>
              <a:t>4.3.1 CSV</a:t>
            </a:r>
            <a:r>
              <a:rPr lang="zh-CN" altLang="en-US" dirty="0" smtClean="0">
                <a:latin typeface="黑体" pitchFamily="49" charset="-122"/>
                <a:ea typeface="黑体" pitchFamily="49" charset="-122"/>
              </a:rPr>
              <a:t>文件</a:t>
            </a:r>
            <a:endParaRPr lang="en-US" altLang="zh-CN"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endParaRPr lang="en-US" altLang="zh-CN" b="1" dirty="0" smtClean="0">
              <a:latin typeface="黑体" pitchFamily="49" charset="-122"/>
              <a:ea typeface="黑体" pitchFamily="49" charset="-122"/>
            </a:endParaRPr>
          </a:p>
          <a:p>
            <a:r>
              <a:rPr lang="zh-CN" altLang="en-US" dirty="0" smtClean="0">
                <a:latin typeface="黑体" pitchFamily="49" charset="-122"/>
                <a:ea typeface="黑体" pitchFamily="49" charset="-122"/>
              </a:rPr>
              <a:t>写入到</a:t>
            </a:r>
            <a:r>
              <a:rPr lang="en-US" dirty="0" err="1" smtClean="0">
                <a:latin typeface="黑体" pitchFamily="49" charset="-122"/>
                <a:ea typeface="黑体" pitchFamily="49" charset="-122"/>
              </a:rPr>
              <a:t>csv</a:t>
            </a:r>
            <a:r>
              <a:rPr lang="zh-CN" altLang="en-US" dirty="0" smtClean="0">
                <a:latin typeface="黑体" pitchFamily="49" charset="-122"/>
                <a:ea typeface="黑体" pitchFamily="49" charset="-122"/>
              </a:rPr>
              <a:t>文件中去的形式为：</a:t>
            </a:r>
          </a:p>
          <a:p>
            <a:r>
              <a:rPr lang="zh-CN" altLang="en-US" dirty="0" smtClean="0">
                <a:latin typeface="黑体" pitchFamily="49" charset="-122"/>
                <a:ea typeface="黑体" pitchFamily="49" charset="-122"/>
              </a:rPr>
              <a:t>年</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制造商</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型号</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说明</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价值</a:t>
            </a:r>
          </a:p>
          <a:p>
            <a:r>
              <a:rPr lang="en-US" dirty="0" smtClean="0">
                <a:latin typeface="黑体" pitchFamily="49" charset="-122"/>
                <a:ea typeface="黑体" pitchFamily="49" charset="-122"/>
              </a:rPr>
              <a:t>1997,Ford,E350,"ac, abs, moon",3000</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1999,Chevy,Venture "Extended Edition",,4900</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1999,Chevy,"Venture ""Extended Edition, Very Large""",,5000</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1996,Jeep,Grand </a:t>
            </a:r>
            <a:r>
              <a:rPr lang="en-US" dirty="0" err="1" smtClean="0">
                <a:latin typeface="黑体" pitchFamily="49" charset="-122"/>
                <a:ea typeface="黑体" pitchFamily="49" charset="-122"/>
              </a:rPr>
              <a:t>Cherokee,must</a:t>
            </a:r>
            <a:r>
              <a:rPr lang="en-US" dirty="0" smtClean="0">
                <a:latin typeface="黑体" pitchFamily="49" charset="-122"/>
                <a:ea typeface="黑体" pitchFamily="49" charset="-122"/>
              </a:rPr>
              <a:t> sell,4799</a:t>
            </a:r>
            <a:endParaRPr lang="zh-CN" altLang="en-US" dirty="0" smtClean="0">
              <a:latin typeface="黑体" pitchFamily="49" charset="-122"/>
              <a:ea typeface="黑体" pitchFamily="49" charset="-122"/>
            </a:endParaRPr>
          </a:p>
          <a:p>
            <a:endParaRPr lang="zh-CN" altLang="en-US" b="1" dirty="0" smtClean="0">
              <a:latin typeface="黑体" pitchFamily="49" charset="-122"/>
              <a:ea typeface="黑体" pitchFamily="49" charset="-122"/>
            </a:endParaRPr>
          </a:p>
          <a:p>
            <a:pPr lvl="0"/>
            <a:endParaRPr lang="zh-CN" altLang="en-US" dirty="0">
              <a:latin typeface="黑体" pitchFamily="49" charset="-122"/>
              <a:ea typeface="黑体" pitchFamily="49" charset="-122"/>
            </a:endParaRPr>
          </a:p>
        </p:txBody>
      </p:sp>
      <p:pic>
        <p:nvPicPr>
          <p:cNvPr id="9218" name="Picture 2"/>
          <p:cNvPicPr>
            <a:picLocks noChangeAspect="1" noChangeArrowheads="1"/>
          </p:cNvPicPr>
          <p:nvPr/>
        </p:nvPicPr>
        <p:blipFill>
          <a:blip r:embed="rId2"/>
          <a:srcRect/>
          <a:stretch>
            <a:fillRect/>
          </a:stretch>
        </p:blipFill>
        <p:spPr bwMode="auto">
          <a:xfrm>
            <a:off x="1285852" y="1785932"/>
            <a:ext cx="6038837" cy="1340345"/>
          </a:xfrm>
          <a:prstGeom prst="rect">
            <a:avLst/>
          </a:prstGeom>
          <a:noFill/>
          <a:ln w="9525">
            <a:noFill/>
            <a:miter lim="800000"/>
            <a:headEnd/>
            <a:tailEnd/>
          </a:ln>
          <a:effectLst/>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en-US" b="1" dirty="0">
              <a:effectLst/>
              <a:latin typeface="黑体" pitchFamily="49" charset="-122"/>
              <a:ea typeface="黑体" pitchFamily="49" charset="-122"/>
            </a:endParaRPr>
          </a:p>
        </p:txBody>
      </p:sp>
      <p:sp>
        <p:nvSpPr>
          <p:cNvPr id="9" name="TextBox 8"/>
          <p:cNvSpPr txBox="1"/>
          <p:nvPr/>
        </p:nvSpPr>
        <p:spPr>
          <a:xfrm>
            <a:off x="214282" y="1327071"/>
            <a:ext cx="8572559" cy="2585323"/>
          </a:xfrm>
          <a:prstGeom prst="rect">
            <a:avLst/>
          </a:prstGeom>
          <a:noFill/>
        </p:spPr>
        <p:txBody>
          <a:bodyPr wrap="square" rtlCol="0">
            <a:spAutoFit/>
          </a:bodyPr>
          <a:lstStyle/>
          <a:p>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的</a:t>
            </a:r>
            <a:r>
              <a:rPr lang="en-US" dirty="0" err="1" smtClean="0">
                <a:latin typeface="黑体" pitchFamily="49" charset="-122"/>
                <a:ea typeface="黑体" pitchFamily="49" charset="-122"/>
              </a:rPr>
              <a:t>csv</a:t>
            </a:r>
            <a:r>
              <a:rPr lang="zh-CN" altLang="en-US" dirty="0" smtClean="0">
                <a:latin typeface="黑体" pitchFamily="49" charset="-122"/>
                <a:ea typeface="黑体" pitchFamily="49" charset="-122"/>
              </a:rPr>
              <a:t>模块提供了</a:t>
            </a:r>
            <a:r>
              <a:rPr lang="en-US" dirty="0" smtClean="0">
                <a:latin typeface="黑体" pitchFamily="49" charset="-122"/>
                <a:ea typeface="黑体" pitchFamily="49" charset="-122"/>
              </a:rPr>
              <a:t>open()</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write()</a:t>
            </a:r>
            <a:r>
              <a:rPr lang="zh-CN" altLang="en-US" dirty="0" smtClean="0">
                <a:latin typeface="黑体" pitchFamily="49" charset="-122"/>
                <a:ea typeface="黑体" pitchFamily="49" charset="-122"/>
              </a:rPr>
              <a:t>方法可进行</a:t>
            </a:r>
            <a:r>
              <a:rPr lang="en-US" dirty="0" smtClean="0">
                <a:latin typeface="黑体" pitchFamily="49" charset="-122"/>
                <a:ea typeface="黑体" pitchFamily="49" charset="-122"/>
              </a:rPr>
              <a:t>CSV</a:t>
            </a:r>
            <a:r>
              <a:rPr lang="zh-CN" altLang="en-US" dirty="0" smtClean="0">
                <a:latin typeface="黑体" pitchFamily="49" charset="-122"/>
                <a:ea typeface="黑体" pitchFamily="49" charset="-122"/>
              </a:rPr>
              <a:t>文件的读取和处理，它们的参数相同。</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语法如下：</a:t>
            </a:r>
          </a:p>
          <a:p>
            <a:r>
              <a:rPr lang="en-US" dirty="0" smtClean="0">
                <a:latin typeface="黑体" pitchFamily="49" charset="-122"/>
                <a:ea typeface="黑体" pitchFamily="49" charset="-122"/>
              </a:rPr>
              <a:t>  import </a:t>
            </a:r>
            <a:r>
              <a:rPr lang="en-US" dirty="0" err="1" smtClean="0">
                <a:latin typeface="黑体" pitchFamily="49" charset="-122"/>
                <a:ea typeface="黑体" pitchFamily="49" charset="-122"/>
              </a:rPr>
              <a:t>csv</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导入</a:t>
            </a:r>
            <a:r>
              <a:rPr lang="en-US" dirty="0" err="1" smtClean="0">
                <a:latin typeface="黑体" pitchFamily="49" charset="-122"/>
                <a:ea typeface="黑体" pitchFamily="49" charset="-122"/>
              </a:rPr>
              <a:t>csv</a:t>
            </a:r>
            <a:r>
              <a:rPr lang="zh-CN" altLang="en-US" dirty="0" smtClean="0">
                <a:latin typeface="黑体" pitchFamily="49" charset="-122"/>
                <a:ea typeface="黑体" pitchFamily="49" charset="-122"/>
              </a:rPr>
              <a:t>模块</a:t>
            </a:r>
          </a:p>
          <a:p>
            <a:r>
              <a:rPr lang="en-US" dirty="0" smtClean="0">
                <a:latin typeface="黑体" pitchFamily="49" charset="-122"/>
                <a:ea typeface="黑体" pitchFamily="49" charset="-122"/>
              </a:rPr>
              <a:t>  </a:t>
            </a:r>
            <a:r>
              <a:rPr lang="en-US" dirty="0" err="1" smtClean="0">
                <a:latin typeface="黑体" pitchFamily="49" charset="-122"/>
                <a:ea typeface="黑体" pitchFamily="49" charset="-122"/>
              </a:rPr>
              <a:t>csvfile</a:t>
            </a:r>
            <a:r>
              <a:rPr lang="en-US" dirty="0" smtClean="0">
                <a:latin typeface="黑体" pitchFamily="49" charset="-122"/>
                <a:ea typeface="黑体" pitchFamily="49" charset="-122"/>
              </a:rPr>
              <a:t>=open(‘data-</a:t>
            </a:r>
            <a:r>
              <a:rPr lang="en-US" dirty="0" err="1" smtClean="0">
                <a:latin typeface="黑体" pitchFamily="49" charset="-122"/>
                <a:ea typeface="黑体" pitchFamily="49" charset="-122"/>
              </a:rPr>
              <a:t>text.csv’,’rb</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将文件传入</a:t>
            </a:r>
            <a:r>
              <a:rPr lang="en-US" dirty="0" smtClean="0">
                <a:latin typeface="黑体" pitchFamily="49" charset="-122"/>
                <a:ea typeface="黑体" pitchFamily="49" charset="-122"/>
              </a:rPr>
              <a:t>open</a:t>
            </a:r>
            <a:r>
              <a:rPr lang="zh-CN" altLang="en-US" dirty="0" smtClean="0">
                <a:latin typeface="黑体" pitchFamily="49" charset="-122"/>
                <a:ea typeface="黑体" pitchFamily="49" charset="-122"/>
              </a:rPr>
              <a:t>函数</a:t>
            </a:r>
          </a:p>
          <a:p>
            <a:r>
              <a:rPr lang="en-US" dirty="0" smtClean="0">
                <a:latin typeface="黑体" pitchFamily="49" charset="-122"/>
                <a:ea typeface="黑体" pitchFamily="49" charset="-122"/>
              </a:rPr>
              <a:t>  reader=</a:t>
            </a:r>
            <a:r>
              <a:rPr lang="en-US" dirty="0" err="1" smtClean="0">
                <a:latin typeface="黑体" pitchFamily="49" charset="-122"/>
                <a:ea typeface="黑体" pitchFamily="49" charset="-122"/>
              </a:rPr>
              <a:t>csv.reader</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csvfile</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将文件保存在变量</a:t>
            </a:r>
            <a:r>
              <a:rPr lang="en-US" dirty="0" smtClean="0">
                <a:latin typeface="黑体" pitchFamily="49" charset="-122"/>
                <a:ea typeface="黑体" pitchFamily="49" charset="-122"/>
              </a:rPr>
              <a:t>reader</a:t>
            </a:r>
            <a:r>
              <a:rPr lang="zh-CN" altLang="en-US" dirty="0" smtClean="0">
                <a:latin typeface="黑体" pitchFamily="49" charset="-122"/>
                <a:ea typeface="黑体" pitchFamily="49" charset="-122"/>
              </a:rPr>
              <a:t>中</a:t>
            </a:r>
          </a:p>
          <a:p>
            <a:r>
              <a:rPr lang="en-US" dirty="0" smtClean="0">
                <a:latin typeface="黑体" pitchFamily="49" charset="-122"/>
                <a:ea typeface="黑体" pitchFamily="49" charset="-122"/>
              </a:rPr>
              <a:t>  for row in reader:    #</a:t>
            </a:r>
            <a:r>
              <a:rPr lang="zh-CN" altLang="en-US" dirty="0" smtClean="0">
                <a:latin typeface="黑体" pitchFamily="49" charset="-122"/>
                <a:ea typeface="黑体" pitchFamily="49" charset="-122"/>
              </a:rPr>
              <a:t>使用</a:t>
            </a:r>
            <a:r>
              <a:rPr lang="en-US" dirty="0" smtClean="0">
                <a:latin typeface="黑体" pitchFamily="49" charset="-122"/>
                <a:ea typeface="黑体" pitchFamily="49" charset="-122"/>
              </a:rPr>
              <a:t>for</a:t>
            </a:r>
            <a:r>
              <a:rPr lang="zh-CN" altLang="en-US" dirty="0" smtClean="0">
                <a:latin typeface="黑体" pitchFamily="49" charset="-122"/>
                <a:ea typeface="黑体" pitchFamily="49" charset="-122"/>
              </a:rPr>
              <a:t>循环，依次读取</a:t>
            </a:r>
            <a:r>
              <a:rPr lang="en-US" dirty="0" smtClean="0">
                <a:latin typeface="黑体" pitchFamily="49" charset="-122"/>
                <a:ea typeface="黑体" pitchFamily="49" charset="-122"/>
              </a:rPr>
              <a:t>reader</a:t>
            </a:r>
            <a:r>
              <a:rPr lang="zh-CN" altLang="en-US" dirty="0" smtClean="0">
                <a:latin typeface="黑体" pitchFamily="49" charset="-122"/>
                <a:ea typeface="黑体" pitchFamily="49" charset="-122"/>
              </a:rPr>
              <a:t>中的每一行数据</a:t>
            </a:r>
          </a:p>
          <a:p>
            <a:r>
              <a:rPr lang="en-US" dirty="0" smtClean="0">
                <a:latin typeface="黑体" pitchFamily="49" charset="-122"/>
                <a:ea typeface="黑体" pitchFamily="49" charset="-122"/>
              </a:rPr>
              <a:t>      print row   </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3970318"/>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4-14 </a:t>
            </a:r>
            <a:r>
              <a:rPr lang="zh-CN" altLang="en-US" dirty="0" smtClean="0">
                <a:latin typeface="黑体" pitchFamily="49" charset="-122"/>
                <a:ea typeface="黑体" pitchFamily="49" charset="-122"/>
              </a:rPr>
              <a:t>读取</a:t>
            </a:r>
            <a:r>
              <a:rPr lang="en-US" dirty="0" smtClean="0">
                <a:latin typeface="黑体" pitchFamily="49" charset="-122"/>
                <a:ea typeface="黑体" pitchFamily="49" charset="-122"/>
              </a:rPr>
              <a:t>CSV</a:t>
            </a:r>
            <a:r>
              <a:rPr lang="zh-CN" altLang="en-US" dirty="0" smtClean="0">
                <a:latin typeface="黑体" pitchFamily="49" charset="-122"/>
                <a:ea typeface="黑体" pitchFamily="49" charset="-122"/>
              </a:rPr>
              <a:t>文件。</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  D</a:t>
            </a:r>
            <a:r>
              <a:rPr lang="zh-CN" altLang="en-US" dirty="0" smtClean="0">
                <a:latin typeface="黑体" pitchFamily="49" charset="-122"/>
                <a:ea typeface="黑体" pitchFamily="49" charset="-122"/>
              </a:rPr>
              <a:t>盘</a:t>
            </a:r>
            <a:r>
              <a:rPr lang="en-US" dirty="0" smtClean="0">
                <a:latin typeface="黑体" pitchFamily="49" charset="-122"/>
                <a:ea typeface="黑体" pitchFamily="49" charset="-122"/>
              </a:rPr>
              <a:t>demo</a:t>
            </a:r>
            <a:r>
              <a:rPr lang="zh-CN" altLang="en-US" dirty="0" smtClean="0">
                <a:latin typeface="黑体" pitchFamily="49" charset="-122"/>
                <a:ea typeface="黑体" pitchFamily="49" charset="-122"/>
              </a:rPr>
              <a:t>文件夹中有</a:t>
            </a:r>
            <a:r>
              <a:rPr lang="en-US" dirty="0" smtClean="0">
                <a:latin typeface="黑体" pitchFamily="49" charset="-122"/>
                <a:ea typeface="黑体" pitchFamily="49" charset="-122"/>
              </a:rPr>
              <a:t>supplier_data.csv</a:t>
            </a:r>
            <a:r>
              <a:rPr lang="zh-CN" altLang="en-US" dirty="0" smtClean="0">
                <a:latin typeface="黑体" pitchFamily="49" charset="-122"/>
                <a:ea typeface="黑体" pitchFamily="49" charset="-122"/>
              </a:rPr>
              <a:t>文件。</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4-14:ch4-14_Read </a:t>
            </a:r>
            <a:r>
              <a:rPr lang="en-US" dirty="0" err="1" smtClean="0">
                <a:latin typeface="黑体" pitchFamily="49" charset="-122"/>
                <a:ea typeface="黑体" pitchFamily="49" charset="-122"/>
              </a:rPr>
              <a:t>FileofCSV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01   import </a:t>
            </a:r>
            <a:r>
              <a:rPr lang="en-US" dirty="0" err="1" smtClean="0">
                <a:latin typeface="黑体" pitchFamily="49" charset="-122"/>
                <a:ea typeface="黑体" pitchFamily="49" charset="-122"/>
              </a:rPr>
              <a:t>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02   import sys</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03   </a:t>
            </a:r>
            <a:r>
              <a:rPr lang="en-US" dirty="0" err="1" smtClean="0">
                <a:latin typeface="黑体" pitchFamily="49" charset="-122"/>
                <a:ea typeface="黑体" pitchFamily="49" charset="-122"/>
              </a:rPr>
              <a:t>input_file</a:t>
            </a:r>
            <a:r>
              <a:rPr lang="en-US" dirty="0" smtClean="0">
                <a:latin typeface="黑体" pitchFamily="49" charset="-122"/>
                <a:ea typeface="黑体" pitchFamily="49" charset="-122"/>
              </a:rPr>
              <a:t> = 'd:\ch4_demo\supplier_data.csv'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04   </a:t>
            </a:r>
            <a:r>
              <a:rPr lang="en-US" dirty="0" err="1" smtClean="0">
                <a:latin typeface="黑体" pitchFamily="49" charset="-122"/>
                <a:ea typeface="黑体" pitchFamily="49" charset="-122"/>
              </a:rPr>
              <a:t>output_file</a:t>
            </a:r>
            <a:r>
              <a:rPr lang="en-US" dirty="0" smtClean="0">
                <a:latin typeface="黑体" pitchFamily="49" charset="-122"/>
                <a:ea typeface="黑体" pitchFamily="49" charset="-122"/>
              </a:rPr>
              <a:t> = 'd:\ch4_demo\supplier_data1.csv'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05   with open(</a:t>
            </a:r>
            <a:r>
              <a:rPr lang="en-US" dirty="0" err="1" smtClean="0">
                <a:latin typeface="黑体" pitchFamily="49" charset="-122"/>
                <a:ea typeface="黑体" pitchFamily="49" charset="-122"/>
              </a:rPr>
              <a:t>input_file</a:t>
            </a:r>
            <a:r>
              <a:rPr lang="en-US" dirty="0" smtClean="0">
                <a:latin typeface="黑体" pitchFamily="49" charset="-122"/>
                <a:ea typeface="黑体" pitchFamily="49" charset="-122"/>
              </a:rPr>
              <a:t>, 'r', newline='') as </a:t>
            </a:r>
            <a:r>
              <a:rPr lang="en-US" dirty="0" err="1" smtClean="0">
                <a:latin typeface="黑体" pitchFamily="49" charset="-122"/>
                <a:ea typeface="黑体" pitchFamily="49" charset="-122"/>
              </a:rPr>
              <a:t>filereader</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06   		with open(</a:t>
            </a:r>
            <a:r>
              <a:rPr lang="en-US" dirty="0" err="1" smtClean="0">
                <a:latin typeface="黑体" pitchFamily="49" charset="-122"/>
                <a:ea typeface="黑体" pitchFamily="49" charset="-122"/>
              </a:rPr>
              <a:t>output_file</a:t>
            </a:r>
            <a:r>
              <a:rPr lang="en-US" dirty="0" smtClean="0">
                <a:latin typeface="黑体" pitchFamily="49" charset="-122"/>
                <a:ea typeface="黑体" pitchFamily="49" charset="-122"/>
              </a:rPr>
              <a:t>, 'w', newline='') as </a:t>
            </a:r>
            <a:r>
              <a:rPr lang="en-US" dirty="0" err="1" smtClean="0">
                <a:latin typeface="黑体" pitchFamily="49" charset="-122"/>
                <a:ea typeface="黑体" pitchFamily="49" charset="-122"/>
              </a:rPr>
              <a:t>filewriter</a:t>
            </a:r>
            <a:r>
              <a:rPr lang="en-US" dirty="0" smtClean="0">
                <a:latin typeface="黑体" pitchFamily="49" charset="-122"/>
                <a:ea typeface="黑体" pitchFamily="49" charset="-122"/>
              </a:rPr>
              <a:t>:</a:t>
            </a:r>
          </a:p>
          <a:p>
            <a:r>
              <a:rPr lang="en-US" dirty="0" smtClean="0">
                <a:latin typeface="黑体" pitchFamily="49" charset="-122"/>
                <a:ea typeface="黑体" pitchFamily="49" charset="-122"/>
              </a:rPr>
              <a:t>07   			header = </a:t>
            </a:r>
            <a:r>
              <a:rPr lang="en-US" dirty="0" err="1" smtClean="0">
                <a:latin typeface="黑体" pitchFamily="49" charset="-122"/>
                <a:ea typeface="黑体" pitchFamily="49" charset="-122"/>
              </a:rPr>
              <a:t>filereader.readline</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08   			header = </a:t>
            </a:r>
            <a:r>
              <a:rPr lang="en-US" dirty="0" err="1" smtClean="0">
                <a:latin typeface="黑体" pitchFamily="49" charset="-122"/>
                <a:ea typeface="黑体" pitchFamily="49" charset="-122"/>
              </a:rPr>
              <a:t>header.strip</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09   			</a:t>
            </a:r>
            <a:r>
              <a:rPr lang="en-US" dirty="0" err="1" smtClean="0">
                <a:latin typeface="黑体" pitchFamily="49" charset="-122"/>
                <a:ea typeface="黑体" pitchFamily="49" charset="-122"/>
              </a:rPr>
              <a:t>header_list</a:t>
            </a:r>
            <a:r>
              <a:rPr lang="en-US" dirty="0" smtClean="0">
                <a:latin typeface="黑体" pitchFamily="49" charset="-122"/>
                <a:ea typeface="黑体" pitchFamily="49" charset="-122"/>
              </a:rPr>
              <a:t> = </a:t>
            </a:r>
            <a:r>
              <a:rPr lang="en-US" dirty="0" err="1" smtClean="0">
                <a:latin typeface="黑体" pitchFamily="49" charset="-122"/>
                <a:ea typeface="黑体" pitchFamily="49" charset="-122"/>
              </a:rPr>
              <a:t>header.split</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10   			print(</a:t>
            </a:r>
            <a:r>
              <a:rPr lang="en-US" dirty="0" err="1" smtClean="0">
                <a:latin typeface="黑体" pitchFamily="49" charset="-122"/>
                <a:ea typeface="黑体" pitchFamily="49" charset="-122"/>
              </a:rPr>
              <a:t>header_list</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4.1 </a:t>
            </a:r>
            <a:r>
              <a:rPr lang="zh-CN" altLang="en-US" b="1" dirty="0" smtClean="0">
                <a:latin typeface="黑体" pitchFamily="49" charset="-122"/>
                <a:ea typeface="黑体" pitchFamily="49" charset="-122"/>
              </a:rPr>
              <a:t>常见数据集简介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4.1.1 MNIST</a:t>
            </a:r>
            <a:r>
              <a:rPr lang="zh-CN" altLang="en-US" sz="1800" dirty="0" smtClean="0">
                <a:latin typeface="黑体" pitchFamily="49" charset="-122"/>
                <a:ea typeface="黑体" pitchFamily="49" charset="-122"/>
              </a:rPr>
              <a:t>数据集</a:t>
            </a:r>
            <a:endParaRPr lang="en-US" altLang="zh-CN" sz="1800" dirty="0" smtClean="0">
              <a:latin typeface="黑体" pitchFamily="49" charset="-122"/>
              <a:ea typeface="黑体" pitchFamily="49" charset="-122"/>
            </a:endParaRPr>
          </a:p>
          <a:p>
            <a:pPr>
              <a:buNone/>
            </a:pPr>
            <a:endParaRPr lang="zh-CN" altLang="en-US" sz="1800" b="1" dirty="0" smtClean="0">
              <a:latin typeface="黑体" pitchFamily="49" charset="-122"/>
              <a:ea typeface="黑体" pitchFamily="49" charset="-122"/>
            </a:endParaRPr>
          </a:p>
          <a:p>
            <a:pPr>
              <a:buNone/>
            </a:pPr>
            <a:r>
              <a:rPr lang="en-US" sz="1800" dirty="0" smtClean="0">
                <a:latin typeface="黑体" pitchFamily="49" charset="-122"/>
                <a:ea typeface="黑体" pitchFamily="49" charset="-122"/>
              </a:rPr>
              <a:t>MNIST</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Mixed National Institute of Standards and Technology database</a:t>
            </a:r>
            <a:r>
              <a:rPr lang="zh-CN" altLang="en-US" sz="1800" dirty="0" smtClean="0">
                <a:latin typeface="黑体" pitchFamily="49" charset="-122"/>
                <a:ea typeface="黑体" pitchFamily="49" charset="-122"/>
              </a:rPr>
              <a:t>）有</a:t>
            </a:r>
            <a:r>
              <a:rPr lang="en-US" sz="1800" dirty="0" smtClean="0">
                <a:latin typeface="黑体" pitchFamily="49" charset="-122"/>
                <a:ea typeface="黑体" pitchFamily="49" charset="-122"/>
              </a:rPr>
              <a:t>60000</a:t>
            </a:r>
            <a:r>
              <a:rPr lang="zh-CN" altLang="en-US" sz="1800" dirty="0" smtClean="0">
                <a:latin typeface="黑体" pitchFamily="49" charset="-122"/>
                <a:ea typeface="黑体" pitchFamily="49" charset="-122"/>
              </a:rPr>
              <a:t>个训练样本集和</a:t>
            </a:r>
            <a:r>
              <a:rPr lang="en-US" sz="1800" dirty="0" smtClean="0">
                <a:latin typeface="黑体" pitchFamily="49" charset="-122"/>
                <a:ea typeface="黑体" pitchFamily="49" charset="-122"/>
              </a:rPr>
              <a:t>10000</a:t>
            </a:r>
            <a:r>
              <a:rPr lang="zh-CN" altLang="en-US" sz="1800" dirty="0" smtClean="0">
                <a:latin typeface="黑体" pitchFamily="49" charset="-122"/>
                <a:ea typeface="黑体" pitchFamily="49" charset="-122"/>
              </a:rPr>
              <a:t>个测试样本集。它包含四个部分</a:t>
            </a:r>
            <a:r>
              <a:rPr lang="en-US" sz="1800" dirty="0" smtClean="0">
                <a:latin typeface="黑体" pitchFamily="49" charset="-122"/>
                <a:ea typeface="黑体" pitchFamily="49" charset="-122"/>
              </a:rPr>
              <a:t>:</a:t>
            </a:r>
          </a:p>
          <a:p>
            <a:pPr>
              <a:buNone/>
            </a:pPr>
            <a:endParaRPr lang="zh-CN" altLang="en-US"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Training set images</a:t>
            </a:r>
            <a:endParaRPr lang="zh-CN" altLang="en-US"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Training set labels</a:t>
            </a:r>
            <a:endParaRPr lang="zh-CN" altLang="en-US"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Test set images</a:t>
            </a:r>
            <a:endParaRPr lang="zh-CN" altLang="en-US" sz="1800" dirty="0" smtClean="0">
              <a:latin typeface="黑体" pitchFamily="49" charset="-122"/>
              <a:ea typeface="黑体" pitchFamily="49" charset="-122"/>
            </a:endParaRPr>
          </a:p>
          <a:p>
            <a:pPr lvl="1">
              <a:buFont typeface="Wingdings" pitchFamily="2" charset="2"/>
              <a:buChar char="ü"/>
            </a:pPr>
            <a:r>
              <a:rPr lang="en-US" sz="1800" dirty="0" smtClean="0">
                <a:latin typeface="黑体" pitchFamily="49" charset="-122"/>
                <a:ea typeface="黑体" pitchFamily="49" charset="-122"/>
              </a:rPr>
              <a:t>Test set labels</a:t>
            </a:r>
          </a:p>
          <a:p>
            <a:pPr lvl="0">
              <a:buNone/>
            </a:pPr>
            <a:endParaRPr lang="en-US" sz="1800" dirty="0" smtClean="0">
              <a:latin typeface="黑体" pitchFamily="49" charset="-122"/>
              <a:ea typeface="黑体" pitchFamily="49" charset="-122"/>
            </a:endParaRPr>
          </a:p>
          <a:p>
            <a:pPr lvl="0">
              <a:buNone/>
            </a:pPr>
            <a:r>
              <a:rPr lang="en-US" sz="1800" dirty="0" smtClean="0">
                <a:latin typeface="黑体" pitchFamily="49" charset="-122"/>
                <a:ea typeface="黑体" pitchFamily="49" charset="-122"/>
              </a:rPr>
              <a:t>MNIST </a:t>
            </a:r>
            <a:r>
              <a:rPr lang="zh-CN" altLang="en-US" sz="1800" dirty="0" smtClean="0">
                <a:latin typeface="黑体" pitchFamily="49" charset="-122"/>
                <a:ea typeface="黑体" pitchFamily="49" charset="-122"/>
              </a:rPr>
              <a:t>可通过网址</a:t>
            </a:r>
            <a:r>
              <a:rPr lang="en-US" sz="1800" dirty="0" smtClean="0">
                <a:latin typeface="黑体" pitchFamily="49" charset="-122"/>
                <a:ea typeface="黑体" pitchFamily="49" charset="-122"/>
              </a:rPr>
              <a:t> http://yann.lecun.com/exdb/mnist/ </a:t>
            </a:r>
            <a:r>
              <a:rPr lang="zh-CN" altLang="en-US" sz="1800" dirty="0" smtClean="0">
                <a:latin typeface="黑体" pitchFamily="49" charset="-122"/>
                <a:ea typeface="黑体" pitchFamily="49" charset="-122"/>
              </a:rPr>
              <a:t>获取</a:t>
            </a:r>
            <a:r>
              <a:rPr lang="en-US" sz="1800" dirty="0" smtClean="0">
                <a:latin typeface="黑体" pitchFamily="49" charset="-122"/>
                <a:ea typeface="黑体" pitchFamily="49" charset="-122"/>
              </a:rPr>
              <a:t>, </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85720" y="1327071"/>
            <a:ext cx="8572559" cy="3754874"/>
          </a:xfrm>
          <a:prstGeom prst="rect">
            <a:avLst/>
          </a:prstGeom>
          <a:noFill/>
        </p:spPr>
        <p:txBody>
          <a:bodyPr wrap="square" rtlCol="0">
            <a:spAutoFit/>
          </a:bodyPr>
          <a:lstStyle/>
          <a:p>
            <a:r>
              <a:rPr lang="en-US" dirty="0" smtClean="0">
                <a:latin typeface="黑体" pitchFamily="49" charset="-122"/>
                <a:ea typeface="黑体" pitchFamily="49" charset="-122"/>
              </a:rPr>
              <a:t>11   		</a:t>
            </a:r>
            <a:r>
              <a:rPr lang="en-US" dirty="0" err="1" smtClean="0">
                <a:latin typeface="黑体" pitchFamily="49" charset="-122"/>
                <a:ea typeface="黑体" pitchFamily="49" charset="-122"/>
              </a:rPr>
              <a:t>filewriter.write</a:t>
            </a:r>
            <a:r>
              <a:rPr lang="en-US" dirty="0" smtClean="0">
                <a:latin typeface="黑体" pitchFamily="49" charset="-122"/>
                <a:ea typeface="黑体" pitchFamily="49" charset="-122"/>
              </a:rPr>
              <a:t>(','.join(map(</a:t>
            </a:r>
            <a:r>
              <a:rPr lang="en-US" dirty="0" err="1" smtClean="0">
                <a:latin typeface="黑体" pitchFamily="49" charset="-122"/>
                <a:ea typeface="黑体" pitchFamily="49" charset="-122"/>
              </a:rPr>
              <a:t>str,header_list</a:t>
            </a:r>
            <a:r>
              <a:rPr lang="en-US" dirty="0" smtClean="0">
                <a:latin typeface="黑体" pitchFamily="49" charset="-122"/>
                <a:ea typeface="黑体" pitchFamily="49" charset="-122"/>
              </a:rPr>
              <a:t>))+'\n')</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12   			for row in </a:t>
            </a:r>
            <a:r>
              <a:rPr lang="en-US" dirty="0" err="1" smtClean="0">
                <a:latin typeface="黑体" pitchFamily="49" charset="-122"/>
                <a:ea typeface="黑体" pitchFamily="49" charset="-122"/>
              </a:rPr>
              <a:t>filereader</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13   				row = </a:t>
            </a:r>
            <a:r>
              <a:rPr lang="en-US" dirty="0" err="1" smtClean="0">
                <a:latin typeface="黑体" pitchFamily="49" charset="-122"/>
                <a:ea typeface="黑体" pitchFamily="49" charset="-122"/>
              </a:rPr>
              <a:t>row.strip</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14   				</a:t>
            </a:r>
            <a:r>
              <a:rPr lang="en-US" dirty="0" err="1" smtClean="0">
                <a:latin typeface="黑体" pitchFamily="49" charset="-122"/>
                <a:ea typeface="黑体" pitchFamily="49" charset="-122"/>
              </a:rPr>
              <a:t>row_list</a:t>
            </a:r>
            <a:r>
              <a:rPr lang="en-US" dirty="0" smtClean="0">
                <a:latin typeface="黑体" pitchFamily="49" charset="-122"/>
                <a:ea typeface="黑体" pitchFamily="49" charset="-122"/>
              </a:rPr>
              <a:t> = </a:t>
            </a:r>
            <a:r>
              <a:rPr lang="en-US" dirty="0" err="1" smtClean="0">
                <a:latin typeface="黑体" pitchFamily="49" charset="-122"/>
                <a:ea typeface="黑体" pitchFamily="49" charset="-122"/>
              </a:rPr>
              <a:t>row.split</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15   				print(</a:t>
            </a:r>
            <a:r>
              <a:rPr lang="en-US" dirty="0" err="1" smtClean="0">
                <a:latin typeface="黑体" pitchFamily="49" charset="-122"/>
                <a:ea typeface="黑体" pitchFamily="49" charset="-122"/>
              </a:rPr>
              <a:t>row_list</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16   		</a:t>
            </a:r>
            <a:r>
              <a:rPr lang="en-US" dirty="0" err="1" smtClean="0">
                <a:latin typeface="黑体" pitchFamily="49" charset="-122"/>
                <a:ea typeface="黑体" pitchFamily="49" charset="-122"/>
              </a:rPr>
              <a:t>filewriter.write</a:t>
            </a:r>
            <a:r>
              <a:rPr lang="en-US" dirty="0" smtClean="0">
                <a:latin typeface="黑体" pitchFamily="49" charset="-122"/>
                <a:ea typeface="黑体" pitchFamily="49" charset="-122"/>
              </a:rPr>
              <a:t>(','.join(map(</a:t>
            </a:r>
            <a:r>
              <a:rPr lang="en-US" dirty="0" err="1" smtClean="0">
                <a:latin typeface="黑体" pitchFamily="49" charset="-122"/>
                <a:ea typeface="黑体" pitchFamily="49" charset="-122"/>
              </a:rPr>
              <a:t>str,row_list</a:t>
            </a:r>
            <a:r>
              <a:rPr lang="en-US" dirty="0" smtClean="0">
                <a:latin typeface="黑体" pitchFamily="49" charset="-122"/>
                <a:ea typeface="黑体" pitchFamily="49" charset="-122"/>
              </a:rPr>
              <a:t>))+'\n')  </a:t>
            </a:r>
          </a:p>
          <a:p>
            <a:pPr latinLnBrk="1"/>
            <a:r>
              <a:rPr lang="en-US" altLang="zh-CN" sz="1400" dirty="0" smtClean="0">
                <a:latin typeface="黑体" pitchFamily="49" charset="-122"/>
                <a:ea typeface="黑体" pitchFamily="49" charset="-122"/>
              </a:rPr>
              <a:t>【</a:t>
            </a:r>
            <a:r>
              <a:rPr lang="zh-CN" altLang="en-US" sz="1400" dirty="0" smtClean="0">
                <a:latin typeface="黑体" pitchFamily="49" charset="-122"/>
                <a:ea typeface="黑体" pitchFamily="49" charset="-122"/>
              </a:rPr>
              <a:t>运行结果</a:t>
            </a:r>
            <a:r>
              <a:rPr lang="en-US" altLang="zh-CN" sz="1400" dirty="0" smtClean="0">
                <a:latin typeface="黑体" pitchFamily="49" charset="-122"/>
                <a:ea typeface="黑体" pitchFamily="49" charset="-122"/>
              </a:rPr>
              <a:t>】</a:t>
            </a:r>
          </a:p>
          <a:p>
            <a:r>
              <a:rPr lang="en-US" sz="1400" dirty="0" smtClean="0">
                <a:latin typeface="黑体" pitchFamily="49" charset="-122"/>
                <a:ea typeface="黑体" pitchFamily="49" charset="-122"/>
              </a:rPr>
              <a:t>['Supplier Name', 'Invoice Number', 'Part Number', 'Cost', 'Purchase Date']</a:t>
            </a:r>
            <a:endParaRPr lang="zh-CN" altLang="en-US" sz="1400" dirty="0" smtClean="0">
              <a:latin typeface="黑体" pitchFamily="49" charset="-122"/>
              <a:ea typeface="黑体" pitchFamily="49" charset="-122"/>
            </a:endParaRPr>
          </a:p>
          <a:p>
            <a:r>
              <a:rPr lang="en-US" sz="1400" dirty="0" smtClean="0">
                <a:latin typeface="黑体" pitchFamily="49" charset="-122"/>
                <a:ea typeface="黑体" pitchFamily="49" charset="-122"/>
              </a:rPr>
              <a:t>['Supplier X', '001-1001', '2341', '$500.00 ', '1/20/2014']</a:t>
            </a:r>
            <a:endParaRPr lang="zh-CN" altLang="en-US" sz="1400" dirty="0" smtClean="0">
              <a:latin typeface="黑体" pitchFamily="49" charset="-122"/>
              <a:ea typeface="黑体" pitchFamily="49" charset="-122"/>
            </a:endParaRPr>
          </a:p>
          <a:p>
            <a:r>
              <a:rPr lang="en-US" sz="1400" dirty="0" smtClean="0">
                <a:latin typeface="黑体" pitchFamily="49" charset="-122"/>
                <a:ea typeface="黑体" pitchFamily="49" charset="-122"/>
              </a:rPr>
              <a:t>['Supplier X', '001-1001', '2341', '$500.00 ', '1/20/2014']</a:t>
            </a:r>
            <a:endParaRPr lang="zh-CN" altLang="en-US" sz="1400" dirty="0" smtClean="0">
              <a:latin typeface="黑体" pitchFamily="49" charset="-122"/>
              <a:ea typeface="黑体" pitchFamily="49" charset="-122"/>
            </a:endParaRPr>
          </a:p>
          <a:p>
            <a:r>
              <a:rPr lang="en-US" sz="1400" dirty="0" smtClean="0">
                <a:latin typeface="黑体" pitchFamily="49" charset="-122"/>
                <a:ea typeface="黑体" pitchFamily="49" charset="-122"/>
              </a:rPr>
              <a:t>... ... ...</a:t>
            </a:r>
            <a:endParaRPr lang="zh-CN" altLang="en-US" sz="1400" dirty="0" smtClean="0">
              <a:latin typeface="黑体" pitchFamily="49" charset="-122"/>
              <a:ea typeface="黑体" pitchFamily="49" charset="-122"/>
            </a:endParaRPr>
          </a:p>
          <a:p>
            <a:r>
              <a:rPr lang="en-US" sz="1400" dirty="0" smtClean="0">
                <a:latin typeface="黑体" pitchFamily="49" charset="-122"/>
                <a:ea typeface="黑体" pitchFamily="49" charset="-122"/>
              </a:rPr>
              <a:t>['Supplier Z', '920-4804', '3321', '$615.00 ', '2/10/2014']</a:t>
            </a:r>
            <a:endParaRPr lang="zh-CN" altLang="en-US" sz="1400" dirty="0" smtClean="0">
              <a:latin typeface="黑体" pitchFamily="49" charset="-122"/>
              <a:ea typeface="黑体" pitchFamily="49" charset="-122"/>
            </a:endParaRPr>
          </a:p>
          <a:p>
            <a:r>
              <a:rPr lang="en-US" sz="1400" dirty="0" smtClean="0">
                <a:latin typeface="黑体" pitchFamily="49" charset="-122"/>
                <a:ea typeface="黑体" pitchFamily="49" charset="-122"/>
              </a:rPr>
              <a:t>['Supplier Z', '920-4805', '3321', '$615.00 ', '2/17/2014']</a:t>
            </a:r>
            <a:endParaRPr lang="zh-CN" altLang="en-US" sz="1400" dirty="0" smtClean="0">
              <a:latin typeface="黑体" pitchFamily="49" charset="-122"/>
              <a:ea typeface="黑体" pitchFamily="49" charset="-122"/>
            </a:endParaRPr>
          </a:p>
          <a:p>
            <a:r>
              <a:rPr lang="en-US" sz="1400" dirty="0" smtClean="0">
                <a:latin typeface="黑体" pitchFamily="49" charset="-122"/>
                <a:ea typeface="黑体" pitchFamily="49" charset="-122"/>
              </a:rPr>
              <a:t>['Supplier Z', '920-4806', '3321', '$615.00 ', '2/24/2014']</a:t>
            </a:r>
            <a:endParaRPr lang="zh-CN" altLang="en-US" sz="1400" dirty="0" smtClean="0">
              <a:latin typeface="黑体" pitchFamily="49" charset="-122"/>
              <a:ea typeface="黑体" pitchFamily="49" charset="-122"/>
            </a:endParaRPr>
          </a:p>
          <a:p>
            <a:r>
              <a:rPr lang="en-US" dirty="0" smtClean="0">
                <a:latin typeface="黑体" pitchFamily="49" charset="-122"/>
                <a:ea typeface="黑体" pitchFamily="49" charset="-122"/>
              </a:rPr>
              <a:t>  </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4-15 </a:t>
            </a:r>
            <a:r>
              <a:rPr lang="zh-CN" altLang="en-US" dirty="0" smtClean="0">
                <a:latin typeface="黑体" pitchFamily="49" charset="-122"/>
                <a:ea typeface="黑体" pitchFamily="49" charset="-122"/>
              </a:rPr>
              <a:t>筛选特定的行。</a:t>
            </a:r>
          </a:p>
          <a:p>
            <a:r>
              <a:rPr lang="zh-CN" altLang="en-US" dirty="0" smtClean="0">
                <a:latin typeface="黑体" pitchFamily="49" charset="-122"/>
                <a:ea typeface="黑体" pitchFamily="49" charset="-122"/>
              </a:rPr>
              <a:t>筛选供应商名字为</a:t>
            </a:r>
            <a:r>
              <a:rPr lang="en-US" dirty="0" smtClean="0">
                <a:latin typeface="黑体" pitchFamily="49" charset="-122"/>
                <a:ea typeface="黑体" pitchFamily="49" charset="-122"/>
              </a:rPr>
              <a:t>Supplier Z</a:t>
            </a:r>
            <a:r>
              <a:rPr lang="zh-CN" altLang="en-US" dirty="0" smtClean="0">
                <a:latin typeface="黑体" pitchFamily="49" charset="-122"/>
                <a:ea typeface="黑体" pitchFamily="49" charset="-122"/>
              </a:rPr>
              <a:t>或成本大于</a:t>
            </a:r>
            <a:r>
              <a:rPr lang="en-US" dirty="0" smtClean="0">
                <a:latin typeface="黑体" pitchFamily="49" charset="-122"/>
                <a:ea typeface="黑体" pitchFamily="49" charset="-122"/>
              </a:rPr>
              <a:t>$600.00</a:t>
            </a:r>
            <a:r>
              <a:rPr lang="zh-CN" altLang="en-US" dirty="0" smtClean="0">
                <a:latin typeface="黑体" pitchFamily="49" charset="-122"/>
                <a:ea typeface="黑体" pitchFamily="49" charset="-122"/>
              </a:rPr>
              <a:t>的行。</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4-15:ch4-15_ScreenLines</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01   import </a:t>
            </a:r>
            <a:r>
              <a:rPr lang="en-US" dirty="0" err="1" smtClean="0">
                <a:latin typeface="黑体" pitchFamily="49" charset="-122"/>
                <a:ea typeface="黑体" pitchFamily="49" charset="-122"/>
              </a:rPr>
              <a:t>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02   import sys</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03   </a:t>
            </a:r>
            <a:r>
              <a:rPr lang="en-US" dirty="0" err="1" smtClean="0">
                <a:latin typeface="黑体" pitchFamily="49" charset="-122"/>
                <a:ea typeface="黑体" pitchFamily="49" charset="-122"/>
              </a:rPr>
              <a:t>input_file</a:t>
            </a:r>
            <a:r>
              <a:rPr lang="en-US" dirty="0" smtClean="0">
                <a:latin typeface="黑体" pitchFamily="49" charset="-122"/>
                <a:ea typeface="黑体" pitchFamily="49" charset="-122"/>
              </a:rPr>
              <a:t> = 'd:\ch4_demo\supplier_data.csv'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04   </a:t>
            </a:r>
            <a:r>
              <a:rPr lang="en-US" dirty="0" err="1" smtClean="0">
                <a:latin typeface="黑体" pitchFamily="49" charset="-122"/>
                <a:ea typeface="黑体" pitchFamily="49" charset="-122"/>
              </a:rPr>
              <a:t>output_file</a:t>
            </a:r>
            <a:r>
              <a:rPr lang="en-US" dirty="0" smtClean="0">
                <a:latin typeface="黑体" pitchFamily="49" charset="-122"/>
                <a:ea typeface="黑体" pitchFamily="49" charset="-122"/>
              </a:rPr>
              <a:t> = 'd:\ch4_demo\supplier_data2.csv'</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05   with open(</a:t>
            </a:r>
            <a:r>
              <a:rPr lang="en-US" dirty="0" err="1" smtClean="0">
                <a:latin typeface="黑体" pitchFamily="49" charset="-122"/>
                <a:ea typeface="黑体" pitchFamily="49" charset="-122"/>
              </a:rPr>
              <a:t>input_file</a:t>
            </a:r>
            <a:r>
              <a:rPr lang="en-US" dirty="0" smtClean="0">
                <a:latin typeface="黑体" pitchFamily="49" charset="-122"/>
                <a:ea typeface="黑体" pitchFamily="49" charset="-122"/>
              </a:rPr>
              <a:t>, 'r', newline='') as </a:t>
            </a:r>
            <a:r>
              <a:rPr lang="en-US" dirty="0" err="1" smtClean="0">
                <a:latin typeface="黑体" pitchFamily="49" charset="-122"/>
                <a:ea typeface="黑体" pitchFamily="49" charset="-122"/>
              </a:rPr>
              <a:t>csv_in_file</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06    	with open(</a:t>
            </a:r>
            <a:r>
              <a:rPr lang="en-US" dirty="0" err="1" smtClean="0">
                <a:latin typeface="黑体" pitchFamily="49" charset="-122"/>
                <a:ea typeface="黑体" pitchFamily="49" charset="-122"/>
              </a:rPr>
              <a:t>output_file</a:t>
            </a:r>
            <a:r>
              <a:rPr lang="en-US" dirty="0" smtClean="0">
                <a:latin typeface="黑体" pitchFamily="49" charset="-122"/>
                <a:ea typeface="黑体" pitchFamily="49" charset="-122"/>
              </a:rPr>
              <a:t>, 'w', newline='') as </a:t>
            </a:r>
            <a:r>
              <a:rPr lang="en-US" dirty="0" err="1" smtClean="0">
                <a:latin typeface="黑体" pitchFamily="49" charset="-122"/>
                <a:ea typeface="黑体" pitchFamily="49" charset="-122"/>
              </a:rPr>
              <a:t>csv_out_file</a:t>
            </a:r>
            <a:r>
              <a:rPr 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07   			</a:t>
            </a:r>
            <a:r>
              <a:rPr lang="en-US" dirty="0" err="1" smtClean="0">
                <a:latin typeface="黑体" pitchFamily="49" charset="-122"/>
                <a:ea typeface="黑体" pitchFamily="49" charset="-122"/>
              </a:rPr>
              <a:t>filereader</a:t>
            </a:r>
            <a:r>
              <a:rPr lang="en-US" dirty="0" smtClean="0">
                <a:latin typeface="黑体" pitchFamily="49" charset="-122"/>
                <a:ea typeface="黑体" pitchFamily="49" charset="-122"/>
              </a:rPr>
              <a:t> = </a:t>
            </a:r>
            <a:r>
              <a:rPr lang="en-US" dirty="0" err="1" smtClean="0">
                <a:latin typeface="黑体" pitchFamily="49" charset="-122"/>
                <a:ea typeface="黑体" pitchFamily="49" charset="-122"/>
              </a:rPr>
              <a:t>csv.reader</a:t>
            </a:r>
            <a:r>
              <a:rPr lang="en-US" dirty="0" smtClean="0">
                <a:latin typeface="黑体" pitchFamily="49" charset="-122"/>
                <a:ea typeface="黑体" pitchFamily="49" charset="-122"/>
              </a:rPr>
              <a:t>(</a:t>
            </a:r>
            <a:r>
              <a:rPr lang="en-US" dirty="0" err="1" smtClean="0">
                <a:latin typeface="黑体" pitchFamily="49" charset="-122"/>
                <a:ea typeface="黑体" pitchFamily="49" charset="-122"/>
              </a:rPr>
              <a:t>csv_in_file</a:t>
            </a:r>
            <a:r>
              <a:rPr lang="en-US" dirty="0" smtClean="0">
                <a:latin typeface="黑体" pitchFamily="49" charset="-122"/>
                <a:ea typeface="黑体" pitchFamily="49" charset="-122"/>
              </a:rPr>
              <a:t>)</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r>
              <a:rPr lang="en-US" dirty="0" smtClean="0"/>
              <a:t>08   			</a:t>
            </a:r>
            <a:r>
              <a:rPr lang="en-US" dirty="0" err="1" smtClean="0"/>
              <a:t>filewriter</a:t>
            </a:r>
            <a:r>
              <a:rPr lang="en-US" dirty="0" smtClean="0"/>
              <a:t> = </a:t>
            </a:r>
            <a:r>
              <a:rPr lang="en-US" dirty="0" err="1" smtClean="0"/>
              <a:t>csv.writer</a:t>
            </a:r>
            <a:r>
              <a:rPr lang="en-US" dirty="0" smtClean="0"/>
              <a:t>(</a:t>
            </a:r>
            <a:r>
              <a:rPr lang="en-US" dirty="0" err="1" smtClean="0"/>
              <a:t>csv_out_file</a:t>
            </a:r>
            <a:r>
              <a:rPr lang="en-US" dirty="0" smtClean="0"/>
              <a:t>)</a:t>
            </a:r>
            <a:endParaRPr lang="zh-CN" altLang="en-US" dirty="0" smtClean="0"/>
          </a:p>
          <a:p>
            <a:r>
              <a:rPr lang="en-US" dirty="0" smtClean="0"/>
              <a:t>09   			header = next(</a:t>
            </a:r>
            <a:r>
              <a:rPr lang="en-US" dirty="0" err="1" smtClean="0"/>
              <a:t>filereader</a:t>
            </a:r>
            <a:r>
              <a:rPr lang="en-US" dirty="0" smtClean="0"/>
              <a:t>)</a:t>
            </a:r>
            <a:endParaRPr lang="zh-CN" altLang="en-US" dirty="0" smtClean="0"/>
          </a:p>
          <a:p>
            <a:r>
              <a:rPr lang="en-US" dirty="0" smtClean="0"/>
              <a:t>10   			</a:t>
            </a:r>
            <a:r>
              <a:rPr lang="en-US" dirty="0" err="1" smtClean="0"/>
              <a:t>filewriter.writerow</a:t>
            </a:r>
            <a:r>
              <a:rPr lang="en-US" dirty="0" smtClean="0"/>
              <a:t>(header)</a:t>
            </a:r>
            <a:endParaRPr lang="zh-CN" altLang="en-US" dirty="0" smtClean="0"/>
          </a:p>
          <a:p>
            <a:r>
              <a:rPr lang="en-US" dirty="0" smtClean="0"/>
              <a:t>11   			for </a:t>
            </a:r>
            <a:r>
              <a:rPr lang="en-US" dirty="0" err="1" smtClean="0"/>
              <a:t>row_list</a:t>
            </a:r>
            <a:r>
              <a:rPr lang="en-US" dirty="0" smtClean="0"/>
              <a:t> in </a:t>
            </a:r>
            <a:r>
              <a:rPr lang="en-US" dirty="0" err="1" smtClean="0"/>
              <a:t>filereader</a:t>
            </a:r>
            <a:r>
              <a:rPr lang="en-US" dirty="0" smtClean="0"/>
              <a:t>:</a:t>
            </a:r>
            <a:endParaRPr lang="zh-CN" altLang="en-US" dirty="0" smtClean="0"/>
          </a:p>
          <a:p>
            <a:r>
              <a:rPr lang="en-US" dirty="0" smtClean="0"/>
              <a:t>12   				supplier = </a:t>
            </a:r>
            <a:r>
              <a:rPr lang="en-US" dirty="0" err="1" smtClean="0"/>
              <a:t>str</a:t>
            </a:r>
            <a:r>
              <a:rPr lang="en-US" dirty="0" smtClean="0"/>
              <a:t>(</a:t>
            </a:r>
            <a:r>
              <a:rPr lang="en-US" dirty="0" err="1" smtClean="0"/>
              <a:t>row_list</a:t>
            </a:r>
            <a:r>
              <a:rPr lang="en-US" dirty="0" smtClean="0"/>
              <a:t>[0]).strip()</a:t>
            </a:r>
            <a:endParaRPr lang="zh-CN" altLang="en-US" dirty="0" smtClean="0"/>
          </a:p>
          <a:p>
            <a:r>
              <a:rPr lang="en-US" dirty="0" smtClean="0"/>
              <a:t>13   				cost = </a:t>
            </a:r>
            <a:r>
              <a:rPr lang="en-US" dirty="0" err="1" smtClean="0"/>
              <a:t>str</a:t>
            </a:r>
            <a:r>
              <a:rPr lang="en-US" dirty="0" smtClean="0"/>
              <a:t>(</a:t>
            </a:r>
            <a:r>
              <a:rPr lang="en-US" dirty="0" err="1" smtClean="0"/>
              <a:t>row_list</a:t>
            </a:r>
            <a:r>
              <a:rPr lang="en-US" dirty="0" smtClean="0"/>
              <a:t>[3]).strip('$').replace(',', '')</a:t>
            </a:r>
            <a:endParaRPr lang="zh-CN" altLang="en-US" dirty="0" smtClean="0"/>
          </a:p>
          <a:p>
            <a:r>
              <a:rPr lang="en-US" dirty="0" smtClean="0"/>
              <a:t>14   				if supplier == 'Supplier Z' or float(cost) &gt; 600.0:</a:t>
            </a:r>
            <a:endParaRPr lang="zh-CN" altLang="en-US" dirty="0" smtClean="0"/>
          </a:p>
          <a:p>
            <a:r>
              <a:rPr lang="en-US" dirty="0" smtClean="0"/>
              <a:t>15   					</a:t>
            </a:r>
            <a:r>
              <a:rPr lang="en-US" dirty="0" err="1" smtClean="0"/>
              <a:t>filewriter.writerow</a:t>
            </a:r>
            <a:r>
              <a:rPr lang="en-US" dirty="0" smtClean="0"/>
              <a:t>(</a:t>
            </a:r>
            <a:r>
              <a:rPr lang="en-US" dirty="0" err="1" smtClean="0"/>
              <a:t>row_list</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dirty="0" smtClean="0"/>
              <a:t>Supplier Name	Invoice Number	Part Number	Cost	Purchase Date</a:t>
            </a:r>
            <a:endParaRPr lang="zh-CN" altLang="en-US" dirty="0" smtClean="0"/>
          </a:p>
          <a:p>
            <a:r>
              <a:rPr lang="en-US" dirty="0" smtClean="0"/>
              <a:t>Supplier X	001-1001	5467	$750.00 	1/20/2014</a:t>
            </a:r>
            <a:endParaRPr lang="zh-CN" altLang="en-US" dirty="0" smtClean="0"/>
          </a:p>
          <a:p>
            <a:r>
              <a:rPr lang="en-US" dirty="0" smtClean="0"/>
              <a:t>Supplier X	001-1001	5467	$750.00 	1/20/2014</a:t>
            </a:r>
            <a:endParaRPr lang="zh-CN" altLang="en-US" dirty="0" smtClean="0"/>
          </a:p>
          <a:p>
            <a:r>
              <a:rPr lang="en-US" dirty="0" smtClean="0"/>
              <a:t>Supplier Z	920-4803	3321	$615.00 	2/3/2014</a:t>
            </a:r>
            <a:endParaRPr lang="zh-CN" altLang="en-US" dirty="0" smtClean="0"/>
          </a:p>
          <a:p>
            <a:r>
              <a:rPr lang="en-US" dirty="0" smtClean="0"/>
              <a:t>Supplier Z	920-4804	3321	$615.00 	2/10/2014</a:t>
            </a:r>
            <a:endParaRPr lang="zh-CN" altLang="en-US" dirty="0" smtClean="0"/>
          </a:p>
          <a:p>
            <a:r>
              <a:rPr lang="en-US" dirty="0" smtClean="0"/>
              <a:t>Supplier Z	920-4805	3321	$615.00 	2/17/2014</a:t>
            </a:r>
            <a:endParaRPr lang="zh-CN" altLang="en-US" dirty="0" smtClean="0"/>
          </a:p>
          <a:p>
            <a:r>
              <a:rPr lang="en-US" dirty="0" smtClean="0"/>
              <a:t>Supplier Z	920-4806	3321	$615.00 	2/24/2014</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4-16 </a:t>
            </a:r>
            <a:r>
              <a:rPr lang="zh-CN" altLang="en-US" dirty="0" smtClean="0">
                <a:latin typeface="黑体" pitchFamily="49" charset="-122"/>
                <a:ea typeface="黑体" pitchFamily="49" charset="-122"/>
              </a:rPr>
              <a:t>筛选特定的行。</a:t>
            </a:r>
          </a:p>
          <a:p>
            <a:r>
              <a:rPr lang="zh-CN" altLang="en-US" dirty="0" smtClean="0">
                <a:latin typeface="黑体" pitchFamily="49" charset="-122"/>
                <a:ea typeface="黑体" pitchFamily="49" charset="-122"/>
              </a:rPr>
              <a:t>筛选出所有发票编号开始于</a:t>
            </a:r>
            <a:r>
              <a:rPr lang="en-US" dirty="0" smtClean="0">
                <a:latin typeface="黑体" pitchFamily="49" charset="-122"/>
                <a:ea typeface="黑体" pitchFamily="49" charset="-122"/>
              </a:rPr>
              <a:t>”001-”</a:t>
            </a:r>
            <a:r>
              <a:rPr lang="zh-CN" altLang="en-US" dirty="0" smtClean="0">
                <a:latin typeface="黑体" pitchFamily="49" charset="-122"/>
                <a:ea typeface="黑体" pitchFamily="49" charset="-122"/>
              </a:rPr>
              <a:t>的行。</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4-16:ch4-16_ScreenLinesofConditions </a:t>
            </a:r>
            <a:endParaRPr lang="zh-CN" altLang="en-US" dirty="0" smtClean="0">
              <a:latin typeface="黑体" pitchFamily="49" charset="-122"/>
              <a:ea typeface="黑体" pitchFamily="49" charset="-122"/>
            </a:endParaRPr>
          </a:p>
          <a:p>
            <a:r>
              <a:rPr lang="en-US" dirty="0" smtClean="0"/>
              <a:t>01   import </a:t>
            </a:r>
            <a:r>
              <a:rPr lang="en-US" dirty="0" err="1" smtClean="0"/>
              <a:t>csv</a:t>
            </a:r>
            <a:endParaRPr lang="zh-CN" altLang="en-US" dirty="0" smtClean="0"/>
          </a:p>
          <a:p>
            <a:r>
              <a:rPr lang="en-US" dirty="0" smtClean="0"/>
              <a:t>02   import sys</a:t>
            </a:r>
            <a:endParaRPr lang="zh-CN" altLang="en-US" dirty="0" smtClean="0"/>
          </a:p>
          <a:p>
            <a:r>
              <a:rPr lang="en-US" dirty="0" smtClean="0"/>
              <a:t>03   import re</a:t>
            </a:r>
            <a:endParaRPr lang="zh-CN" altLang="en-US" dirty="0" smtClean="0"/>
          </a:p>
          <a:p>
            <a:r>
              <a:rPr lang="en-US" dirty="0" smtClean="0"/>
              <a:t>04   </a:t>
            </a:r>
            <a:r>
              <a:rPr lang="en-US" dirty="0" err="1" smtClean="0"/>
              <a:t>input_file</a:t>
            </a:r>
            <a:r>
              <a:rPr lang="en-US" dirty="0" smtClean="0"/>
              <a:t> = 'd:\ch4_demo\supplier_data.csv'</a:t>
            </a:r>
            <a:endParaRPr lang="zh-CN" altLang="en-US" dirty="0" smtClean="0"/>
          </a:p>
          <a:p>
            <a:r>
              <a:rPr lang="en-US" dirty="0" smtClean="0"/>
              <a:t>05   </a:t>
            </a:r>
            <a:r>
              <a:rPr lang="en-US" dirty="0" err="1" smtClean="0"/>
              <a:t>output_file</a:t>
            </a:r>
            <a:r>
              <a:rPr lang="en-US" dirty="0" smtClean="0"/>
              <a:t> = 'd:\ch4-demo\supplier_data3.csv'</a:t>
            </a:r>
            <a:endParaRPr lang="zh-CN" altLang="en-US" dirty="0" smtClean="0"/>
          </a:p>
          <a:p>
            <a:r>
              <a:rPr lang="en-US" dirty="0" smtClean="0"/>
              <a:t>06   pattern = </a:t>
            </a:r>
            <a:r>
              <a:rPr lang="en-US" dirty="0" err="1" smtClean="0"/>
              <a:t>re.compile</a:t>
            </a:r>
            <a:r>
              <a:rPr lang="en-US" dirty="0" smtClean="0"/>
              <a:t>(r'(001-.*)')</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07   with open(</a:t>
            </a:r>
            <a:r>
              <a:rPr lang="en-US" dirty="0" err="1" smtClean="0"/>
              <a:t>input_file</a:t>
            </a:r>
            <a:r>
              <a:rPr lang="en-US" dirty="0" smtClean="0"/>
              <a:t>, 'r', newline='') as </a:t>
            </a:r>
            <a:r>
              <a:rPr lang="en-US" dirty="0" err="1" smtClean="0"/>
              <a:t>csv_in_file</a:t>
            </a:r>
            <a:r>
              <a:rPr lang="en-US" dirty="0" smtClean="0"/>
              <a:t>:</a:t>
            </a:r>
            <a:endParaRPr lang="zh-CN" altLang="en-US" dirty="0" smtClean="0"/>
          </a:p>
          <a:p>
            <a:r>
              <a:rPr lang="en-US" dirty="0" smtClean="0"/>
              <a:t>08    	with open(</a:t>
            </a:r>
            <a:r>
              <a:rPr lang="en-US" dirty="0" err="1" smtClean="0"/>
              <a:t>output_file</a:t>
            </a:r>
            <a:r>
              <a:rPr lang="en-US" dirty="0" smtClean="0"/>
              <a:t>, 'w', newline='') as </a:t>
            </a:r>
            <a:r>
              <a:rPr lang="en-US" dirty="0" err="1" smtClean="0"/>
              <a:t>csv_out_file</a:t>
            </a:r>
            <a:r>
              <a:rPr lang="en-US" dirty="0" smtClean="0"/>
              <a:t>:</a:t>
            </a:r>
            <a:endParaRPr lang="zh-CN" altLang="en-US" dirty="0" smtClean="0"/>
          </a:p>
          <a:p>
            <a:r>
              <a:rPr lang="en-US" dirty="0" smtClean="0"/>
              <a:t>09   			</a:t>
            </a:r>
            <a:r>
              <a:rPr lang="en-US" dirty="0" err="1" smtClean="0"/>
              <a:t>filereader</a:t>
            </a:r>
            <a:r>
              <a:rPr lang="en-US" dirty="0" smtClean="0"/>
              <a:t> = </a:t>
            </a:r>
            <a:r>
              <a:rPr lang="en-US" dirty="0" err="1" smtClean="0"/>
              <a:t>csv.reader</a:t>
            </a:r>
            <a:r>
              <a:rPr lang="en-US" dirty="0" smtClean="0"/>
              <a:t>(</a:t>
            </a:r>
            <a:r>
              <a:rPr lang="en-US" dirty="0" err="1" smtClean="0"/>
              <a:t>csv_in_file</a:t>
            </a:r>
            <a:r>
              <a:rPr lang="en-US" dirty="0" smtClean="0"/>
              <a:t>)</a:t>
            </a:r>
            <a:endParaRPr lang="zh-CN" altLang="en-US" dirty="0" smtClean="0"/>
          </a:p>
          <a:p>
            <a:r>
              <a:rPr lang="en-US" dirty="0" smtClean="0"/>
              <a:t>10   			</a:t>
            </a:r>
            <a:r>
              <a:rPr lang="en-US" dirty="0" err="1" smtClean="0"/>
              <a:t>filewriter</a:t>
            </a:r>
            <a:r>
              <a:rPr lang="en-US" dirty="0" smtClean="0"/>
              <a:t> = </a:t>
            </a:r>
            <a:r>
              <a:rPr lang="en-US" dirty="0" err="1" smtClean="0"/>
              <a:t>csv.writer</a:t>
            </a:r>
            <a:r>
              <a:rPr lang="en-US" dirty="0" smtClean="0"/>
              <a:t>(</a:t>
            </a:r>
            <a:r>
              <a:rPr lang="en-US" dirty="0" err="1" smtClean="0"/>
              <a:t>csv_out_file</a:t>
            </a:r>
            <a:r>
              <a:rPr lang="en-US" dirty="0" smtClean="0"/>
              <a:t>)</a:t>
            </a:r>
            <a:endParaRPr lang="zh-CN" altLang="en-US" dirty="0" smtClean="0"/>
          </a:p>
          <a:p>
            <a:r>
              <a:rPr lang="en-US" dirty="0" smtClean="0"/>
              <a:t>11   			header = next(</a:t>
            </a:r>
            <a:r>
              <a:rPr lang="en-US" dirty="0" err="1" smtClean="0"/>
              <a:t>filereader</a:t>
            </a:r>
            <a:r>
              <a:rPr lang="en-US" dirty="0" smtClean="0"/>
              <a:t>)</a:t>
            </a:r>
            <a:endParaRPr lang="zh-CN" altLang="en-US" dirty="0" smtClean="0"/>
          </a:p>
          <a:p>
            <a:r>
              <a:rPr lang="en-US" dirty="0" smtClean="0"/>
              <a:t>12   			</a:t>
            </a:r>
            <a:r>
              <a:rPr lang="en-US" dirty="0" err="1" smtClean="0"/>
              <a:t>filewriter.writerow</a:t>
            </a:r>
            <a:r>
              <a:rPr lang="en-US" dirty="0" smtClean="0"/>
              <a:t>(header)</a:t>
            </a:r>
            <a:endParaRPr lang="zh-CN" altLang="en-US" dirty="0" smtClean="0"/>
          </a:p>
          <a:p>
            <a:r>
              <a:rPr lang="en-US" dirty="0" smtClean="0"/>
              <a:t>13   			for </a:t>
            </a:r>
            <a:r>
              <a:rPr lang="en-US" dirty="0" err="1" smtClean="0"/>
              <a:t>row_list</a:t>
            </a:r>
            <a:r>
              <a:rPr lang="en-US" dirty="0" smtClean="0"/>
              <a:t> in </a:t>
            </a:r>
            <a:r>
              <a:rPr lang="en-US" dirty="0" err="1" smtClean="0"/>
              <a:t>filereader</a:t>
            </a:r>
            <a:r>
              <a:rPr lang="en-US" dirty="0" smtClean="0"/>
              <a:t>:</a:t>
            </a:r>
            <a:endParaRPr lang="zh-CN" altLang="en-US" dirty="0" smtClean="0"/>
          </a:p>
          <a:p>
            <a:r>
              <a:rPr lang="en-US" dirty="0" smtClean="0"/>
              <a:t>14   				</a:t>
            </a:r>
            <a:r>
              <a:rPr lang="en-US" dirty="0" err="1" smtClean="0"/>
              <a:t>invoice_number</a:t>
            </a:r>
            <a:r>
              <a:rPr lang="en-US" dirty="0" smtClean="0"/>
              <a:t> = </a:t>
            </a:r>
            <a:r>
              <a:rPr lang="en-US" dirty="0" err="1" smtClean="0"/>
              <a:t>row_list</a:t>
            </a:r>
            <a:r>
              <a:rPr lang="en-US" dirty="0" smtClean="0"/>
              <a:t>[1]</a:t>
            </a:r>
            <a:endParaRPr lang="zh-CN" altLang="en-US" dirty="0" smtClean="0"/>
          </a:p>
          <a:p>
            <a:r>
              <a:rPr lang="en-US" dirty="0" smtClean="0"/>
              <a:t>15   				if </a:t>
            </a:r>
            <a:r>
              <a:rPr lang="en-US" dirty="0" err="1" smtClean="0"/>
              <a:t>pattern.search</a:t>
            </a:r>
            <a:r>
              <a:rPr lang="en-US" dirty="0" smtClean="0"/>
              <a:t>(</a:t>
            </a:r>
            <a:r>
              <a:rPr lang="en-US" dirty="0" err="1" smtClean="0"/>
              <a:t>invoice_number</a:t>
            </a:r>
            <a:r>
              <a:rPr lang="en-US" dirty="0" smtClean="0"/>
              <a:t>):</a:t>
            </a:r>
            <a:endParaRPr lang="zh-CN" altLang="en-US" dirty="0" smtClean="0"/>
          </a:p>
          <a:p>
            <a:r>
              <a:rPr lang="en-US" dirty="0" smtClean="0"/>
              <a:t>16   					</a:t>
            </a:r>
            <a:r>
              <a:rPr lang="en-US" dirty="0" err="1" smtClean="0"/>
              <a:t>filewriter.writerow</a:t>
            </a:r>
            <a:r>
              <a:rPr lang="en-US" dirty="0" smtClean="0"/>
              <a:t>(</a:t>
            </a:r>
            <a:r>
              <a:rPr lang="en-US" dirty="0" err="1" smtClean="0"/>
              <a:t>row_list</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754326"/>
          </a:xfrm>
          <a:prstGeom prst="rect">
            <a:avLst/>
          </a:prstGeom>
          <a:noFill/>
        </p:spPr>
        <p:txBody>
          <a:bodyPr wrap="square" rtlCol="0">
            <a:spAutoFit/>
          </a:bodyPr>
          <a:lstStyle/>
          <a:p>
            <a:pPr latinLnBrk="1"/>
            <a:r>
              <a:rPr lang="en-US" altLang="zh-CN" dirty="0" smtClean="0"/>
              <a:t>【</a:t>
            </a:r>
            <a:r>
              <a:rPr lang="zh-CN" altLang="en-US" dirty="0" smtClean="0"/>
              <a:t>运行结果</a:t>
            </a:r>
            <a:r>
              <a:rPr lang="en-US" altLang="zh-CN" dirty="0" smtClean="0"/>
              <a:t>】</a:t>
            </a:r>
          </a:p>
          <a:p>
            <a:r>
              <a:rPr lang="en-US" dirty="0" smtClean="0"/>
              <a:t>Supplier Name	Invoice Number	Part Number	Cost	Purchase Date</a:t>
            </a:r>
            <a:endParaRPr lang="zh-CN" altLang="en-US" dirty="0" smtClean="0"/>
          </a:p>
          <a:p>
            <a:r>
              <a:rPr lang="en-US" dirty="0" smtClean="0"/>
              <a:t>Supplier X	001-1001	2341	$500.00 	1/20/2014</a:t>
            </a:r>
            <a:endParaRPr lang="zh-CN" altLang="en-US" dirty="0" smtClean="0"/>
          </a:p>
          <a:p>
            <a:r>
              <a:rPr lang="en-US" dirty="0" smtClean="0"/>
              <a:t>Supplier X	001-1001	2341	$500.00 	1/20/2014</a:t>
            </a:r>
            <a:endParaRPr lang="zh-CN" altLang="en-US" dirty="0" smtClean="0"/>
          </a:p>
          <a:p>
            <a:r>
              <a:rPr lang="en-US" dirty="0" smtClean="0"/>
              <a:t>Supplier X	001-1001	5467	$750.00 	1/20/2014</a:t>
            </a:r>
            <a:endParaRPr lang="zh-CN" altLang="en-US" dirty="0" smtClean="0"/>
          </a:p>
          <a:p>
            <a:r>
              <a:rPr lang="en-US" dirty="0" smtClean="0"/>
              <a:t>Supplier X	001-1001	5467	$750.00 	1/20/2014</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4-17 </a:t>
            </a:r>
            <a:r>
              <a:rPr lang="zh-CN" altLang="en-US" dirty="0" smtClean="0">
                <a:latin typeface="黑体" pitchFamily="49" charset="-122"/>
                <a:ea typeface="黑体" pitchFamily="49" charset="-122"/>
              </a:rPr>
              <a:t>统计文件数及文件中的行列计数。</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4-17:ch4-17_CountNumbersof Ranks </a:t>
            </a:r>
          </a:p>
          <a:p>
            <a:endParaRPr lang="zh-CN" altLang="en-US" dirty="0" smtClean="0">
              <a:latin typeface="黑体" pitchFamily="49" charset="-122"/>
              <a:ea typeface="黑体" pitchFamily="49" charset="-122"/>
            </a:endParaRPr>
          </a:p>
          <a:p>
            <a:r>
              <a:rPr lang="en-US" dirty="0" smtClean="0"/>
              <a:t>01   import </a:t>
            </a:r>
            <a:r>
              <a:rPr lang="en-US" dirty="0" err="1" smtClean="0"/>
              <a:t>csv</a:t>
            </a:r>
            <a:endParaRPr lang="zh-CN" altLang="en-US" dirty="0" smtClean="0"/>
          </a:p>
          <a:p>
            <a:r>
              <a:rPr lang="en-US" dirty="0" smtClean="0"/>
              <a:t>02   import glob</a:t>
            </a:r>
            <a:endParaRPr lang="zh-CN" altLang="en-US" dirty="0" smtClean="0"/>
          </a:p>
          <a:p>
            <a:r>
              <a:rPr lang="en-US" dirty="0" smtClean="0"/>
              <a:t>03   import </a:t>
            </a:r>
            <a:r>
              <a:rPr lang="en-US" dirty="0" err="1" smtClean="0"/>
              <a:t>os</a:t>
            </a:r>
            <a:endParaRPr lang="zh-CN" altLang="en-US" dirty="0" smtClean="0"/>
          </a:p>
          <a:p>
            <a:r>
              <a:rPr lang="en-US" dirty="0" smtClean="0"/>
              <a:t>04   import string</a:t>
            </a:r>
            <a:endParaRPr lang="zh-CN" altLang="en-US" dirty="0" smtClean="0"/>
          </a:p>
          <a:p>
            <a:r>
              <a:rPr lang="en-US" dirty="0" smtClean="0"/>
              <a:t>05   import sys</a:t>
            </a:r>
            <a:endParaRPr lang="zh-CN" altLang="en-US" dirty="0" smtClean="0"/>
          </a:p>
          <a:p>
            <a:r>
              <a:rPr lang="en-US" dirty="0" smtClean="0"/>
              <a:t>06   pa="d:\ch4_demo"</a:t>
            </a:r>
            <a:endParaRPr lang="zh-CN" altLang="en-US" dirty="0" smtClean="0"/>
          </a:p>
          <a:p>
            <a:r>
              <a:rPr lang="en-US" dirty="0" smtClean="0"/>
              <a:t>07   </a:t>
            </a:r>
            <a:r>
              <a:rPr lang="en-US" dirty="0" err="1" smtClean="0"/>
              <a:t>file_counter</a:t>
            </a:r>
            <a:r>
              <a:rPr lang="en-US" dirty="0" smtClean="0"/>
              <a:t> = 0</a:t>
            </a:r>
            <a:endParaRPr lang="zh-CN" altLang="en-US" dirty="0" smtClean="0"/>
          </a:p>
          <a:p>
            <a:r>
              <a:rPr lang="en-US" dirty="0" smtClean="0"/>
              <a:t>08   for </a:t>
            </a:r>
            <a:r>
              <a:rPr lang="en-US" dirty="0" err="1" smtClean="0"/>
              <a:t>input_file</a:t>
            </a:r>
            <a:r>
              <a:rPr lang="en-US" dirty="0" smtClean="0"/>
              <a:t> in </a:t>
            </a:r>
            <a:r>
              <a:rPr lang="en-US" dirty="0" err="1" smtClean="0"/>
              <a:t>glob.glob</a:t>
            </a:r>
            <a:r>
              <a:rPr lang="en-US" dirty="0" smtClean="0"/>
              <a:t>(</a:t>
            </a:r>
            <a:r>
              <a:rPr lang="en-US" dirty="0" err="1" smtClean="0"/>
              <a:t>os.path.join</a:t>
            </a:r>
            <a:r>
              <a:rPr lang="en-US" dirty="0" smtClean="0"/>
              <a:t>(</a:t>
            </a:r>
            <a:r>
              <a:rPr lang="en-US" dirty="0" err="1" smtClean="0"/>
              <a:t>pa,'sales</a:t>
            </a:r>
            <a:r>
              <a:rPr lang="en-US" dirty="0" smtClean="0"/>
              <a:t>_*')):</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09     	</a:t>
            </a:r>
            <a:r>
              <a:rPr lang="en-US" dirty="0" err="1" smtClean="0"/>
              <a:t>row_counter</a:t>
            </a:r>
            <a:r>
              <a:rPr lang="en-US" dirty="0" smtClean="0"/>
              <a:t> = 1</a:t>
            </a:r>
            <a:endParaRPr lang="zh-CN" altLang="en-US" dirty="0" smtClean="0"/>
          </a:p>
          <a:p>
            <a:r>
              <a:rPr lang="en-US" dirty="0" smtClean="0"/>
              <a:t>10   		with open(</a:t>
            </a:r>
            <a:r>
              <a:rPr lang="en-US" dirty="0" err="1" smtClean="0"/>
              <a:t>input_file</a:t>
            </a:r>
            <a:r>
              <a:rPr lang="en-US" dirty="0" smtClean="0"/>
              <a:t>, 'r', newline='') as </a:t>
            </a:r>
            <a:r>
              <a:rPr lang="en-US" dirty="0" err="1" smtClean="0"/>
              <a:t>csv_in_file</a:t>
            </a:r>
            <a:r>
              <a:rPr lang="en-US" dirty="0" smtClean="0"/>
              <a:t>:</a:t>
            </a:r>
            <a:endParaRPr lang="zh-CN" altLang="en-US" dirty="0" smtClean="0"/>
          </a:p>
          <a:p>
            <a:r>
              <a:rPr lang="en-US" dirty="0" smtClean="0"/>
              <a:t>11   			</a:t>
            </a:r>
            <a:r>
              <a:rPr lang="en-US" dirty="0" err="1" smtClean="0"/>
              <a:t>filereader</a:t>
            </a:r>
            <a:r>
              <a:rPr lang="en-US" dirty="0" smtClean="0"/>
              <a:t> = </a:t>
            </a:r>
            <a:r>
              <a:rPr lang="en-US" dirty="0" err="1" smtClean="0"/>
              <a:t>csv.reader</a:t>
            </a:r>
            <a:r>
              <a:rPr lang="en-US" dirty="0" smtClean="0"/>
              <a:t>(</a:t>
            </a:r>
            <a:r>
              <a:rPr lang="en-US" dirty="0" err="1" smtClean="0"/>
              <a:t>csv_in_file</a:t>
            </a:r>
            <a:r>
              <a:rPr lang="en-US" dirty="0" smtClean="0"/>
              <a:t>)</a:t>
            </a:r>
            <a:endParaRPr lang="zh-CN" altLang="en-US" dirty="0" smtClean="0"/>
          </a:p>
          <a:p>
            <a:r>
              <a:rPr lang="en-US" dirty="0" smtClean="0"/>
              <a:t>12   			header = next(</a:t>
            </a:r>
            <a:r>
              <a:rPr lang="en-US" dirty="0" err="1" smtClean="0"/>
              <a:t>filereader</a:t>
            </a:r>
            <a:r>
              <a:rPr lang="en-US" dirty="0" smtClean="0"/>
              <a:t>)</a:t>
            </a:r>
            <a:endParaRPr lang="zh-CN" altLang="en-US" dirty="0" smtClean="0"/>
          </a:p>
          <a:p>
            <a:r>
              <a:rPr lang="en-US" dirty="0" smtClean="0"/>
              <a:t>13   			for row in </a:t>
            </a:r>
            <a:r>
              <a:rPr lang="en-US" dirty="0" err="1" smtClean="0"/>
              <a:t>filereader</a:t>
            </a:r>
            <a:r>
              <a:rPr lang="en-US" dirty="0" smtClean="0"/>
              <a:t>:</a:t>
            </a:r>
            <a:endParaRPr lang="zh-CN" altLang="en-US" dirty="0" smtClean="0"/>
          </a:p>
          <a:p>
            <a:r>
              <a:rPr lang="en-US" dirty="0" smtClean="0"/>
              <a:t>14   				</a:t>
            </a:r>
            <a:r>
              <a:rPr lang="en-US" dirty="0" err="1" smtClean="0"/>
              <a:t>row_counter</a:t>
            </a:r>
            <a:r>
              <a:rPr lang="en-US" dirty="0" smtClean="0"/>
              <a:t> += 1</a:t>
            </a:r>
            <a:endParaRPr lang="zh-CN" altLang="en-US" dirty="0" smtClean="0"/>
          </a:p>
          <a:p>
            <a:r>
              <a:rPr lang="en-US" dirty="0" smtClean="0"/>
              <a:t>15   	print('{0!s}: \t{1:d} rows \t{2:d} </a:t>
            </a:r>
            <a:r>
              <a:rPr lang="en-US" dirty="0" err="1" smtClean="0"/>
              <a:t>columns'.format</a:t>
            </a:r>
            <a:r>
              <a:rPr lang="en-US" dirty="0" smtClean="0"/>
              <a:t>(\</a:t>
            </a:r>
            <a:endParaRPr lang="zh-CN" altLang="en-US" dirty="0" smtClean="0"/>
          </a:p>
          <a:p>
            <a:r>
              <a:rPr lang="en-US" dirty="0" smtClean="0"/>
              <a:t>16   	</a:t>
            </a:r>
            <a:r>
              <a:rPr lang="en-US" dirty="0" err="1" smtClean="0"/>
              <a:t>os.path.basename</a:t>
            </a:r>
            <a:r>
              <a:rPr lang="en-US" dirty="0" smtClean="0"/>
              <a:t>(</a:t>
            </a:r>
            <a:r>
              <a:rPr lang="en-US" dirty="0" err="1" smtClean="0"/>
              <a:t>input_file</a:t>
            </a:r>
            <a:r>
              <a:rPr lang="en-US" dirty="0" smtClean="0"/>
              <a:t>), </a:t>
            </a:r>
            <a:r>
              <a:rPr lang="en-US" dirty="0" err="1" smtClean="0"/>
              <a:t>row_counter</a:t>
            </a:r>
            <a:r>
              <a:rPr lang="en-US" dirty="0" smtClean="0"/>
              <a:t>, </a:t>
            </a:r>
            <a:r>
              <a:rPr lang="en-US" dirty="0" err="1" smtClean="0"/>
              <a:t>len</a:t>
            </a:r>
            <a:r>
              <a:rPr lang="en-US" dirty="0" smtClean="0"/>
              <a:t>(header)))</a:t>
            </a:r>
            <a:endParaRPr lang="zh-CN" altLang="en-US" dirty="0" smtClean="0"/>
          </a:p>
          <a:p>
            <a:r>
              <a:rPr lang="en-US" dirty="0" smtClean="0"/>
              <a:t>17   	</a:t>
            </a:r>
            <a:r>
              <a:rPr lang="en-US" dirty="0" err="1" smtClean="0"/>
              <a:t>file_counter</a:t>
            </a:r>
            <a:r>
              <a:rPr lang="en-US" dirty="0" smtClean="0"/>
              <a:t> += 1</a:t>
            </a:r>
            <a:endParaRPr lang="zh-CN" altLang="en-US" dirty="0" smtClean="0"/>
          </a:p>
          <a:p>
            <a:r>
              <a:rPr lang="en-US" dirty="0" smtClean="0"/>
              <a:t>18   print('Number of files: {0:d}'.format(</a:t>
            </a:r>
            <a:r>
              <a:rPr lang="en-US" dirty="0" err="1" smtClean="0"/>
              <a:t>file_counter</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477328"/>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dirty="0" smtClean="0"/>
              <a:t>sales_february_2014.csv: 	7 rows 	5 columns</a:t>
            </a:r>
            <a:endParaRPr lang="zh-CN" altLang="en-US" dirty="0" smtClean="0"/>
          </a:p>
          <a:p>
            <a:r>
              <a:rPr lang="en-US" dirty="0" smtClean="0"/>
              <a:t>sales_january_2014.csv: 	7 rows 	5 columns</a:t>
            </a:r>
            <a:endParaRPr lang="zh-CN" altLang="en-US" dirty="0" smtClean="0"/>
          </a:p>
          <a:p>
            <a:r>
              <a:rPr lang="en-US" dirty="0" smtClean="0"/>
              <a:t>sales_march_2014.csv: 	7 rows 	5 columns</a:t>
            </a:r>
            <a:endParaRPr lang="zh-CN" altLang="en-US" dirty="0" smtClean="0"/>
          </a:p>
          <a:p>
            <a:r>
              <a:rPr lang="en-US" dirty="0" smtClean="0"/>
              <a:t>Number of files: 3</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4.1 </a:t>
            </a:r>
            <a:r>
              <a:rPr lang="zh-CN" altLang="en-US" b="1" dirty="0" smtClean="0">
                <a:latin typeface="黑体" pitchFamily="49" charset="-122"/>
                <a:ea typeface="黑体" pitchFamily="49" charset="-122"/>
              </a:rPr>
              <a:t>常见数据集简介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r>
              <a:rPr lang="en-US" sz="1800" dirty="0" smtClean="0">
                <a:latin typeface="黑体" pitchFamily="49" charset="-122"/>
                <a:ea typeface="黑体" pitchFamily="49" charset="-122"/>
              </a:rPr>
              <a:t>MNIST</a:t>
            </a:r>
            <a:r>
              <a:rPr lang="zh-CN" altLang="en-US" sz="1800" dirty="0" smtClean="0">
                <a:latin typeface="黑体" pitchFamily="49" charset="-122"/>
                <a:ea typeface="黑体" pitchFamily="49" charset="-122"/>
              </a:rPr>
              <a:t>是一个入门级的计算机视觉数据集，它包含各种手写数字图片。</a:t>
            </a:r>
            <a:endParaRPr lang="en-US" sz="1800" dirty="0" smtClean="0">
              <a:latin typeface="黑体" pitchFamily="49" charset="-122"/>
              <a:ea typeface="黑体" pitchFamily="49" charset="-122"/>
            </a:endParaRPr>
          </a:p>
          <a:p>
            <a:endParaRPr lang="en-US" sz="1800" dirty="0" smtClean="0">
              <a:latin typeface="黑体" pitchFamily="49" charset="-122"/>
              <a:ea typeface="黑体" pitchFamily="49" charset="-122"/>
            </a:endParaRPr>
          </a:p>
          <a:p>
            <a:endParaRPr lang="en-US" sz="1800" dirty="0" smtClean="0">
              <a:latin typeface="黑体" pitchFamily="49" charset="-122"/>
              <a:ea typeface="黑体" pitchFamily="49" charset="-122"/>
            </a:endParaRPr>
          </a:p>
          <a:p>
            <a:r>
              <a:rPr lang="en-US" sz="1800" dirty="0" smtClean="0">
                <a:latin typeface="黑体" pitchFamily="49" charset="-122"/>
                <a:ea typeface="黑体" pitchFamily="49" charset="-122"/>
              </a:rPr>
              <a:t>MNIST</a:t>
            </a:r>
            <a:r>
              <a:rPr lang="zh-CN" altLang="en-US" sz="1800" dirty="0" smtClean="0">
                <a:latin typeface="黑体" pitchFamily="49" charset="-122"/>
                <a:ea typeface="黑体" pitchFamily="49" charset="-122"/>
              </a:rPr>
              <a:t>同时也包含每一张图片对应的标签，告诉我们这个是数字几。比如，上面这四张图片的标签分别是</a:t>
            </a:r>
            <a:r>
              <a:rPr lang="en-US" sz="1800" dirty="0" smtClean="0">
                <a:latin typeface="黑体" pitchFamily="49" charset="-122"/>
                <a:ea typeface="黑体" pitchFamily="49" charset="-122"/>
              </a:rPr>
              <a:t>5</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4</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 </a:t>
            </a:r>
          </a:p>
          <a:p>
            <a:r>
              <a:rPr lang="zh-CN" altLang="en-US" sz="1800" dirty="0" smtClean="0">
                <a:latin typeface="黑体" pitchFamily="49" charset="-122"/>
                <a:ea typeface="黑体" pitchFamily="49" charset="-122"/>
              </a:rPr>
              <a:t>每一张图片包含</a:t>
            </a:r>
            <a:r>
              <a:rPr lang="en-US" sz="1800" dirty="0" smtClean="0">
                <a:latin typeface="黑体" pitchFamily="49" charset="-122"/>
                <a:ea typeface="黑体" pitchFamily="49" charset="-122"/>
              </a:rPr>
              <a:t>28X28</a:t>
            </a:r>
            <a:r>
              <a:rPr lang="zh-CN" altLang="en-US" sz="1800" dirty="0" smtClean="0">
                <a:latin typeface="黑体" pitchFamily="49" charset="-122"/>
                <a:ea typeface="黑体" pitchFamily="49" charset="-122"/>
              </a:rPr>
              <a:t>个像素点，用一个数字数组来表示，把这个数组展开成一个向量，长度是</a:t>
            </a:r>
            <a:r>
              <a:rPr lang="en-US" sz="1800" dirty="0" smtClean="0">
                <a:latin typeface="黑体" pitchFamily="49" charset="-122"/>
                <a:ea typeface="黑体" pitchFamily="49" charset="-122"/>
              </a:rPr>
              <a:t> 28x28 = 784</a:t>
            </a:r>
            <a:r>
              <a:rPr lang="zh-CN" altLang="en-US" sz="1800" dirty="0" smtClean="0">
                <a:latin typeface="黑体" pitchFamily="49" charset="-122"/>
                <a:ea typeface="黑体" pitchFamily="49" charset="-122"/>
              </a:rPr>
              <a:t>。</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在</a:t>
            </a:r>
            <a:r>
              <a:rPr lang="en-US" sz="1800" dirty="0" smtClean="0">
                <a:latin typeface="黑体" pitchFamily="49" charset="-122"/>
                <a:ea typeface="黑体" pitchFamily="49" charset="-122"/>
              </a:rPr>
              <a:t>MNIST</a:t>
            </a:r>
            <a:r>
              <a:rPr lang="zh-CN" altLang="en-US" sz="1800" dirty="0" smtClean="0">
                <a:latin typeface="黑体" pitchFamily="49" charset="-122"/>
                <a:ea typeface="黑体" pitchFamily="49" charset="-122"/>
              </a:rPr>
              <a:t>训练数据集中，</a:t>
            </a:r>
            <a:r>
              <a:rPr lang="en-US" sz="1800" dirty="0" err="1" smtClean="0">
                <a:latin typeface="黑体" pitchFamily="49" charset="-122"/>
                <a:ea typeface="黑体" pitchFamily="49" charset="-122"/>
              </a:rPr>
              <a:t>mnist.train.images</a:t>
            </a:r>
            <a:r>
              <a:rPr lang="en-US" sz="1800" dirty="0" smtClean="0">
                <a:latin typeface="黑体" pitchFamily="49" charset="-122"/>
                <a:ea typeface="黑体" pitchFamily="49" charset="-122"/>
              </a:rPr>
              <a:t> </a:t>
            </a:r>
            <a:r>
              <a:rPr lang="zh-CN" altLang="en-US" sz="1800" dirty="0" smtClean="0">
                <a:latin typeface="黑体" pitchFamily="49" charset="-122"/>
                <a:ea typeface="黑体" pitchFamily="49" charset="-122"/>
              </a:rPr>
              <a:t>是一个形状为</a:t>
            </a:r>
            <a:r>
              <a:rPr lang="en-US" sz="1800" dirty="0" smtClean="0">
                <a:latin typeface="黑体" pitchFamily="49" charset="-122"/>
                <a:ea typeface="黑体" pitchFamily="49" charset="-122"/>
              </a:rPr>
              <a:t> [60000, 784] </a:t>
            </a:r>
            <a:r>
              <a:rPr lang="zh-CN" altLang="en-US" sz="1800" dirty="0" smtClean="0">
                <a:latin typeface="黑体" pitchFamily="49" charset="-122"/>
                <a:ea typeface="黑体" pitchFamily="49" charset="-122"/>
              </a:rPr>
              <a:t>的张量，第一个维度数字用来索引图片，第二个维度数字用来索引每张图片中的像素点。在此张量里的每一个元素，都表示某张图片里的某个像素的强度值，值介于</a:t>
            </a:r>
            <a:r>
              <a:rPr lang="en-US" sz="1800" dirty="0" smtClean="0">
                <a:latin typeface="黑体" pitchFamily="49" charset="-122"/>
                <a:ea typeface="黑体" pitchFamily="49" charset="-122"/>
              </a:rPr>
              <a:t>0</a:t>
            </a:r>
            <a:r>
              <a:rPr lang="zh-CN" altLang="en-US" sz="1800" dirty="0" smtClean="0">
                <a:latin typeface="黑体" pitchFamily="49" charset="-122"/>
                <a:ea typeface="黑体" pitchFamily="49" charset="-122"/>
              </a:rPr>
              <a:t>和</a:t>
            </a:r>
            <a:r>
              <a:rPr lang="en-US" sz="1800" dirty="0" smtClean="0">
                <a:latin typeface="黑体" pitchFamily="49" charset="-122"/>
                <a:ea typeface="黑体" pitchFamily="49" charset="-122"/>
              </a:rPr>
              <a:t>1</a:t>
            </a:r>
            <a:r>
              <a:rPr lang="zh-CN" altLang="en-US" sz="1800" dirty="0" smtClean="0">
                <a:latin typeface="黑体" pitchFamily="49" charset="-122"/>
                <a:ea typeface="黑体" pitchFamily="49" charset="-122"/>
              </a:rPr>
              <a:t>之间。</a:t>
            </a:r>
            <a:endParaRPr lang="zh-CN" altLang="en-US" sz="1800" dirty="0">
              <a:latin typeface="黑体" pitchFamily="49" charset="-122"/>
              <a:ea typeface="黑体" pitchFamily="49" charset="-122"/>
            </a:endParaRPr>
          </a:p>
        </p:txBody>
      </p:sp>
      <p:pic>
        <p:nvPicPr>
          <p:cNvPr id="4" name="图片 3" descr="IMG_256"/>
          <p:cNvPicPr/>
          <p:nvPr/>
        </p:nvPicPr>
        <p:blipFill>
          <a:blip r:embed="rId2"/>
          <a:stretch>
            <a:fillRect/>
          </a:stretch>
        </p:blipFill>
        <p:spPr>
          <a:xfrm>
            <a:off x="3286116" y="1714494"/>
            <a:ext cx="2564128" cy="426718"/>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4-18  CSV</a:t>
            </a:r>
            <a:r>
              <a:rPr lang="zh-CN" altLang="en-US" dirty="0" smtClean="0">
                <a:latin typeface="黑体" pitchFamily="49" charset="-122"/>
                <a:ea typeface="黑体" pitchFamily="49" charset="-122"/>
              </a:rPr>
              <a:t>文件的数据统计。</a:t>
            </a:r>
          </a:p>
          <a:p>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对于每个</a:t>
            </a:r>
            <a:r>
              <a:rPr lang="en-US" dirty="0" smtClean="0">
                <a:latin typeface="黑体" pitchFamily="49" charset="-122"/>
                <a:ea typeface="黑体" pitchFamily="49" charset="-122"/>
              </a:rPr>
              <a:t>CSV</a:t>
            </a:r>
            <a:r>
              <a:rPr lang="zh-CN" altLang="en-US" dirty="0" smtClean="0">
                <a:latin typeface="黑体" pitchFamily="49" charset="-122"/>
                <a:ea typeface="黑体" pitchFamily="49" charset="-122"/>
              </a:rPr>
              <a:t>文件，需要计算一些统计量。</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可为多个文件计算某列的总和及平均值。</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4-18:ch4-18_ </a:t>
            </a:r>
            <a:r>
              <a:rPr lang="en-US" dirty="0" err="1" smtClean="0">
                <a:latin typeface="黑体" pitchFamily="49" charset="-122"/>
                <a:ea typeface="黑体" pitchFamily="49" charset="-122"/>
              </a:rPr>
              <a:t>StatisticsFilesofCSV</a:t>
            </a:r>
            <a:endParaRPr lang="en-US"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t>01   import </a:t>
            </a:r>
            <a:r>
              <a:rPr lang="en-US" dirty="0" err="1" smtClean="0"/>
              <a:t>csv</a:t>
            </a:r>
            <a:endParaRPr lang="zh-CN" altLang="en-US" dirty="0" smtClean="0"/>
          </a:p>
          <a:p>
            <a:r>
              <a:rPr lang="en-US" dirty="0" smtClean="0"/>
              <a:t>02   import glob</a:t>
            </a:r>
            <a:endParaRPr lang="zh-CN" altLang="en-US" dirty="0" smtClean="0"/>
          </a:p>
          <a:p>
            <a:r>
              <a:rPr lang="en-US" dirty="0" smtClean="0"/>
              <a:t>03   import </a:t>
            </a:r>
            <a:r>
              <a:rPr lang="en-US" dirty="0" err="1" smtClean="0"/>
              <a:t>os</a:t>
            </a:r>
            <a:endParaRPr lang="zh-CN" altLang="en-US" dirty="0" smtClean="0"/>
          </a:p>
          <a:p>
            <a:r>
              <a:rPr lang="en-US" dirty="0" smtClean="0"/>
              <a:t>04   import string</a:t>
            </a:r>
            <a:endParaRPr lang="zh-CN" altLang="en-US" dirty="0" smtClean="0"/>
          </a:p>
          <a:p>
            <a:r>
              <a:rPr lang="en-US" dirty="0" smtClean="0"/>
              <a:t>05   import sys</a:t>
            </a:r>
            <a:endParaRPr lang="zh-CN" altLang="en-US" dirty="0" smtClean="0"/>
          </a:p>
          <a:p>
            <a:r>
              <a:rPr lang="en-US" dirty="0" smtClean="0"/>
              <a:t>06   </a:t>
            </a:r>
            <a:r>
              <a:rPr lang="en-US" dirty="0" err="1" smtClean="0"/>
              <a:t>input_path</a:t>
            </a:r>
            <a:r>
              <a:rPr lang="en-US" dirty="0" smtClean="0"/>
              <a:t> = "d:\ch4_demo\csv"</a:t>
            </a:r>
            <a:endParaRPr lang="zh-CN" altLang="en-US" dirty="0" smtClean="0"/>
          </a:p>
          <a:p>
            <a:r>
              <a:rPr lang="en-US" dirty="0" smtClean="0"/>
              <a:t>07   </a:t>
            </a:r>
            <a:r>
              <a:rPr lang="en-US" dirty="0" err="1" smtClean="0"/>
              <a:t>output_file</a:t>
            </a:r>
            <a:r>
              <a:rPr lang="en-US" dirty="0" smtClean="0"/>
              <a:t> ="d:\ch4_demo\csv\output.csv"</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08   </a:t>
            </a:r>
            <a:r>
              <a:rPr lang="en-US" dirty="0" err="1" smtClean="0"/>
              <a:t>output_header_list</a:t>
            </a:r>
            <a:r>
              <a:rPr lang="en-US" dirty="0" smtClean="0"/>
              <a:t> = ['</a:t>
            </a:r>
            <a:r>
              <a:rPr lang="en-US" dirty="0" err="1" smtClean="0"/>
              <a:t>file_name</a:t>
            </a:r>
            <a:r>
              <a:rPr lang="en-US" dirty="0" smtClean="0"/>
              <a:t>', '</a:t>
            </a:r>
            <a:r>
              <a:rPr lang="en-US" dirty="0" err="1" smtClean="0"/>
              <a:t>total_sales</a:t>
            </a:r>
            <a:r>
              <a:rPr lang="en-US" dirty="0" smtClean="0"/>
              <a:t>', '</a:t>
            </a:r>
            <a:r>
              <a:rPr lang="en-US" dirty="0" err="1" smtClean="0"/>
              <a:t>average_sales</a:t>
            </a:r>
            <a:r>
              <a:rPr lang="en-US" dirty="0" smtClean="0"/>
              <a:t>']</a:t>
            </a:r>
            <a:endParaRPr lang="zh-CN" altLang="en-US" dirty="0" smtClean="0"/>
          </a:p>
          <a:p>
            <a:r>
              <a:rPr lang="en-US" dirty="0" smtClean="0"/>
              <a:t>09   </a:t>
            </a:r>
            <a:r>
              <a:rPr lang="en-US" dirty="0" err="1" smtClean="0"/>
              <a:t>csv_out_file</a:t>
            </a:r>
            <a:r>
              <a:rPr lang="en-US" dirty="0" smtClean="0"/>
              <a:t> = open(</a:t>
            </a:r>
            <a:r>
              <a:rPr lang="en-US" dirty="0" err="1" smtClean="0"/>
              <a:t>output_file</a:t>
            </a:r>
            <a:r>
              <a:rPr lang="en-US" dirty="0" smtClean="0"/>
              <a:t>, 'a', newline='')</a:t>
            </a:r>
            <a:endParaRPr lang="zh-CN" altLang="en-US" dirty="0" smtClean="0"/>
          </a:p>
          <a:p>
            <a:r>
              <a:rPr lang="en-US" dirty="0" smtClean="0"/>
              <a:t>10   </a:t>
            </a:r>
            <a:r>
              <a:rPr lang="en-US" dirty="0" err="1" smtClean="0"/>
              <a:t>filewriter</a:t>
            </a:r>
            <a:r>
              <a:rPr lang="en-US" dirty="0" smtClean="0"/>
              <a:t> = </a:t>
            </a:r>
            <a:r>
              <a:rPr lang="en-US" dirty="0" err="1" smtClean="0"/>
              <a:t>csv.writer</a:t>
            </a:r>
            <a:r>
              <a:rPr lang="en-US" dirty="0" smtClean="0"/>
              <a:t>(</a:t>
            </a:r>
            <a:r>
              <a:rPr lang="en-US" dirty="0" err="1" smtClean="0"/>
              <a:t>csv_out_file</a:t>
            </a:r>
            <a:r>
              <a:rPr lang="en-US" dirty="0" smtClean="0"/>
              <a:t>)</a:t>
            </a:r>
            <a:endParaRPr lang="zh-CN" altLang="en-US" dirty="0" smtClean="0"/>
          </a:p>
          <a:p>
            <a:r>
              <a:rPr lang="en-US" dirty="0" smtClean="0"/>
              <a:t>11   </a:t>
            </a:r>
            <a:r>
              <a:rPr lang="en-US" dirty="0" err="1" smtClean="0"/>
              <a:t>filewriter.writerow</a:t>
            </a:r>
            <a:r>
              <a:rPr lang="en-US" dirty="0" smtClean="0"/>
              <a:t>(</a:t>
            </a:r>
            <a:r>
              <a:rPr lang="en-US" dirty="0" err="1" smtClean="0"/>
              <a:t>output_header_list</a:t>
            </a:r>
            <a:r>
              <a:rPr lang="en-US" dirty="0" smtClean="0"/>
              <a:t>)</a:t>
            </a:r>
            <a:endParaRPr lang="zh-CN" altLang="en-US" dirty="0" smtClean="0"/>
          </a:p>
          <a:p>
            <a:r>
              <a:rPr lang="en-US" dirty="0" smtClean="0"/>
              <a:t>12   for </a:t>
            </a:r>
            <a:r>
              <a:rPr lang="en-US" dirty="0" err="1" smtClean="0"/>
              <a:t>input_file</a:t>
            </a:r>
            <a:r>
              <a:rPr lang="en-US" dirty="0" smtClean="0"/>
              <a:t> in </a:t>
            </a:r>
            <a:r>
              <a:rPr lang="en-US" dirty="0" err="1" smtClean="0"/>
              <a:t>glob.glob</a:t>
            </a:r>
            <a:r>
              <a:rPr lang="en-US" dirty="0" smtClean="0"/>
              <a:t>(</a:t>
            </a:r>
            <a:r>
              <a:rPr lang="en-US" dirty="0" err="1" smtClean="0"/>
              <a:t>os.path.join</a:t>
            </a:r>
            <a:r>
              <a:rPr lang="en-US" dirty="0" smtClean="0"/>
              <a:t>(</a:t>
            </a:r>
            <a:r>
              <a:rPr lang="en-US" dirty="0" err="1" smtClean="0"/>
              <a:t>input_path,'sales</a:t>
            </a:r>
            <a:r>
              <a:rPr lang="en-US" dirty="0" smtClean="0"/>
              <a:t>_*')):</a:t>
            </a:r>
            <a:endParaRPr lang="zh-CN" altLang="en-US" dirty="0" smtClean="0"/>
          </a:p>
          <a:p>
            <a:r>
              <a:rPr lang="en-US" dirty="0" smtClean="0"/>
              <a:t>13   		with open(</a:t>
            </a:r>
            <a:r>
              <a:rPr lang="en-US" dirty="0" err="1" smtClean="0"/>
              <a:t>input_file</a:t>
            </a:r>
            <a:r>
              <a:rPr lang="en-US" dirty="0" smtClean="0"/>
              <a:t>, 'r', newline='') as </a:t>
            </a:r>
            <a:r>
              <a:rPr lang="en-US" dirty="0" err="1" smtClean="0"/>
              <a:t>csv_in_file</a:t>
            </a:r>
            <a:r>
              <a:rPr lang="en-US" dirty="0" smtClean="0"/>
              <a:t>:</a:t>
            </a:r>
            <a:endParaRPr lang="zh-CN" altLang="en-US" dirty="0" smtClean="0"/>
          </a:p>
          <a:p>
            <a:r>
              <a:rPr lang="en-US" dirty="0" smtClean="0"/>
              <a:t>14   			</a:t>
            </a:r>
            <a:r>
              <a:rPr lang="en-US" dirty="0" err="1" smtClean="0"/>
              <a:t>filereader</a:t>
            </a:r>
            <a:r>
              <a:rPr lang="en-US" dirty="0" smtClean="0"/>
              <a:t> = </a:t>
            </a:r>
            <a:r>
              <a:rPr lang="en-US" dirty="0" err="1" smtClean="0"/>
              <a:t>csv.reader</a:t>
            </a:r>
            <a:r>
              <a:rPr lang="en-US" dirty="0" smtClean="0"/>
              <a:t>(</a:t>
            </a:r>
            <a:r>
              <a:rPr lang="en-US" dirty="0" err="1" smtClean="0"/>
              <a:t>csv_in_file</a:t>
            </a:r>
            <a:r>
              <a:rPr lang="en-US" dirty="0" smtClean="0"/>
              <a:t>)</a:t>
            </a:r>
            <a:endParaRPr lang="zh-CN" altLang="en-US" dirty="0" smtClean="0"/>
          </a:p>
          <a:p>
            <a:r>
              <a:rPr lang="en-US" dirty="0" smtClean="0"/>
              <a:t>15   			</a:t>
            </a:r>
            <a:r>
              <a:rPr lang="en-US" dirty="0" err="1" smtClean="0"/>
              <a:t>output_list</a:t>
            </a:r>
            <a:r>
              <a:rPr lang="en-US" dirty="0" smtClean="0"/>
              <a:t> = [ ]</a:t>
            </a:r>
            <a:endParaRPr lang="zh-CN" altLang="en-US" dirty="0" smtClean="0"/>
          </a:p>
          <a:p>
            <a:r>
              <a:rPr lang="en-US" dirty="0" smtClean="0"/>
              <a:t>16   			</a:t>
            </a:r>
            <a:r>
              <a:rPr lang="en-US" dirty="0" err="1" smtClean="0"/>
              <a:t>output_list.append</a:t>
            </a:r>
            <a:r>
              <a:rPr lang="en-US" dirty="0" smtClean="0"/>
              <a:t>(</a:t>
            </a:r>
            <a:r>
              <a:rPr lang="en-US" dirty="0" err="1" smtClean="0"/>
              <a:t>os.path.basename</a:t>
            </a:r>
            <a:r>
              <a:rPr lang="en-US" dirty="0" smtClean="0"/>
              <a:t>(</a:t>
            </a:r>
            <a:r>
              <a:rPr lang="en-US" dirty="0" err="1" smtClean="0"/>
              <a:t>input_file</a:t>
            </a:r>
            <a:r>
              <a:rPr lang="en-US" dirty="0" smtClean="0"/>
              <a:t>))</a:t>
            </a:r>
            <a:endParaRPr lang="zh-CN" altLang="en-US" dirty="0" smtClean="0"/>
          </a:p>
          <a:p>
            <a:r>
              <a:rPr lang="en-US" dirty="0" smtClean="0"/>
              <a:t>17   			header = next(</a:t>
            </a:r>
            <a:r>
              <a:rPr lang="en-US" dirty="0" err="1" smtClean="0"/>
              <a:t>filereader</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en-US" dirty="0" smtClean="0"/>
              <a:t>18   			</a:t>
            </a:r>
            <a:r>
              <a:rPr lang="en-US" dirty="0" err="1" smtClean="0"/>
              <a:t>total_sales</a:t>
            </a:r>
            <a:r>
              <a:rPr lang="en-US" dirty="0" smtClean="0"/>
              <a:t> = 0.0</a:t>
            </a:r>
            <a:endParaRPr lang="zh-CN" altLang="en-US" dirty="0" smtClean="0"/>
          </a:p>
          <a:p>
            <a:r>
              <a:rPr lang="en-US" dirty="0" smtClean="0"/>
              <a:t>19   			</a:t>
            </a:r>
            <a:r>
              <a:rPr lang="en-US" dirty="0" err="1" smtClean="0"/>
              <a:t>number_of_sales</a:t>
            </a:r>
            <a:r>
              <a:rPr lang="en-US" dirty="0" smtClean="0"/>
              <a:t> = 0.0</a:t>
            </a:r>
            <a:endParaRPr lang="zh-CN" altLang="en-US" dirty="0" smtClean="0"/>
          </a:p>
          <a:p>
            <a:r>
              <a:rPr lang="en-US" dirty="0" smtClean="0"/>
              <a:t>20   			for row in </a:t>
            </a:r>
            <a:r>
              <a:rPr lang="en-US" dirty="0" err="1" smtClean="0"/>
              <a:t>filereader</a:t>
            </a:r>
            <a:r>
              <a:rPr lang="en-US" dirty="0" smtClean="0"/>
              <a:t>:</a:t>
            </a:r>
            <a:endParaRPr lang="zh-CN" altLang="en-US" dirty="0" smtClean="0"/>
          </a:p>
          <a:p>
            <a:r>
              <a:rPr lang="en-US" dirty="0" smtClean="0"/>
              <a:t>21   				</a:t>
            </a:r>
            <a:r>
              <a:rPr lang="en-US" dirty="0" err="1" smtClean="0"/>
              <a:t>sale_amount</a:t>
            </a:r>
            <a:r>
              <a:rPr lang="en-US" dirty="0" smtClean="0"/>
              <a:t> = row[3]</a:t>
            </a:r>
            <a:endParaRPr lang="zh-CN" altLang="en-US" dirty="0" smtClean="0"/>
          </a:p>
          <a:p>
            <a:r>
              <a:rPr lang="en-US" dirty="0" smtClean="0"/>
              <a:t>22   				</a:t>
            </a:r>
            <a:r>
              <a:rPr lang="en-US" dirty="0" err="1" smtClean="0"/>
              <a:t>total_sales</a:t>
            </a:r>
            <a:r>
              <a:rPr lang="en-US" dirty="0" smtClean="0"/>
              <a:t> += float(</a:t>
            </a:r>
            <a:r>
              <a:rPr lang="en-US" dirty="0" err="1" smtClean="0"/>
              <a:t>str</a:t>
            </a:r>
            <a:r>
              <a:rPr lang="en-US" dirty="0" smtClean="0"/>
              <a:t>(</a:t>
            </a:r>
            <a:r>
              <a:rPr lang="en-US" dirty="0" err="1" smtClean="0"/>
              <a:t>sale_amount</a:t>
            </a:r>
            <a:r>
              <a:rPr lang="en-US" dirty="0" smtClean="0"/>
              <a:t>).strip('$').replace(',',''))</a:t>
            </a:r>
            <a:endParaRPr lang="zh-CN" altLang="en-US" dirty="0" smtClean="0"/>
          </a:p>
          <a:p>
            <a:r>
              <a:rPr lang="en-US" dirty="0" smtClean="0"/>
              <a:t>23   				</a:t>
            </a:r>
            <a:r>
              <a:rPr lang="en-US" dirty="0" err="1" smtClean="0"/>
              <a:t>number_of_sales</a:t>
            </a:r>
            <a:r>
              <a:rPr lang="en-US" dirty="0" smtClean="0"/>
              <a:t> += 1.0</a:t>
            </a:r>
            <a:endParaRPr lang="zh-CN" altLang="en-US" dirty="0" smtClean="0"/>
          </a:p>
          <a:p>
            <a:r>
              <a:rPr lang="en-US" dirty="0" smtClean="0"/>
              <a:t>24   			</a:t>
            </a:r>
            <a:r>
              <a:rPr lang="en-US" dirty="0" err="1" smtClean="0"/>
              <a:t>average_sales</a:t>
            </a:r>
            <a:r>
              <a:rPr lang="en-US" dirty="0" smtClean="0"/>
              <a:t> = '{0:.2f}'.format(</a:t>
            </a:r>
            <a:r>
              <a:rPr lang="en-US" dirty="0" err="1" smtClean="0"/>
              <a:t>total_sales</a:t>
            </a:r>
            <a:r>
              <a:rPr lang="en-US" dirty="0" smtClean="0"/>
              <a:t> / </a:t>
            </a:r>
            <a:r>
              <a:rPr lang="en-US" dirty="0" err="1" smtClean="0"/>
              <a:t>number_of_sales</a:t>
            </a:r>
            <a:r>
              <a:rPr lang="en-US" dirty="0" smtClean="0"/>
              <a:t>)</a:t>
            </a:r>
            <a:endParaRPr lang="zh-CN" altLang="en-US" dirty="0" smtClean="0"/>
          </a:p>
          <a:p>
            <a:r>
              <a:rPr lang="en-US" dirty="0" smtClean="0"/>
              <a:t>25   			</a:t>
            </a:r>
            <a:r>
              <a:rPr lang="en-US" dirty="0" err="1" smtClean="0"/>
              <a:t>output_list.append</a:t>
            </a:r>
            <a:r>
              <a:rPr lang="en-US" dirty="0" smtClean="0"/>
              <a:t>(</a:t>
            </a:r>
            <a:r>
              <a:rPr lang="en-US" dirty="0" err="1" smtClean="0"/>
              <a:t>total_sales</a:t>
            </a:r>
            <a:r>
              <a:rPr lang="en-US" dirty="0" smtClean="0"/>
              <a:t>)</a:t>
            </a:r>
            <a:endParaRPr lang="zh-CN" altLang="en-US" dirty="0" smtClean="0"/>
          </a:p>
          <a:p>
            <a:r>
              <a:rPr lang="en-US" dirty="0" smtClean="0"/>
              <a:t>26   			</a:t>
            </a:r>
            <a:r>
              <a:rPr lang="en-US" dirty="0" err="1" smtClean="0"/>
              <a:t>output_list.append</a:t>
            </a:r>
            <a:r>
              <a:rPr lang="en-US" dirty="0" smtClean="0"/>
              <a:t>(</a:t>
            </a:r>
            <a:r>
              <a:rPr lang="en-US" dirty="0" err="1" smtClean="0"/>
              <a:t>average_sales</a:t>
            </a:r>
            <a:r>
              <a:rPr lang="en-US" dirty="0" smtClean="0"/>
              <a:t>)</a:t>
            </a:r>
            <a:endParaRPr lang="zh-CN" altLang="en-US" dirty="0" smtClean="0"/>
          </a:p>
          <a:p>
            <a:r>
              <a:rPr lang="en-US" dirty="0" smtClean="0"/>
              <a:t>27   			</a:t>
            </a:r>
            <a:r>
              <a:rPr lang="en-US" dirty="0" err="1" smtClean="0"/>
              <a:t>filewriter.writerow</a:t>
            </a:r>
            <a:r>
              <a:rPr lang="en-US" dirty="0" smtClean="0"/>
              <a:t>(</a:t>
            </a:r>
            <a:r>
              <a:rPr lang="en-US" dirty="0" err="1" smtClean="0"/>
              <a:t>output_list</a:t>
            </a:r>
            <a:r>
              <a:rPr lang="en-US" dirty="0" smtClean="0"/>
              <a:t>)</a:t>
            </a:r>
            <a:endParaRPr lang="zh-CN" altLang="en-US" dirty="0" smtClean="0"/>
          </a:p>
          <a:p>
            <a:r>
              <a:rPr lang="en-US" dirty="0" smtClean="0"/>
              <a:t>28   </a:t>
            </a:r>
            <a:r>
              <a:rPr lang="en-US" dirty="0" err="1" smtClean="0"/>
              <a:t>csv_out_file.close</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477328"/>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dirty="0" err="1" smtClean="0"/>
              <a:t>file_name</a:t>
            </a:r>
            <a:r>
              <a:rPr lang="en-US" dirty="0" smtClean="0"/>
              <a:t>	            </a:t>
            </a:r>
            <a:r>
              <a:rPr lang="en-US" dirty="0" err="1" smtClean="0"/>
              <a:t>total_sales</a:t>
            </a:r>
            <a:r>
              <a:rPr lang="en-US" dirty="0" smtClean="0"/>
              <a:t>	     </a:t>
            </a:r>
            <a:r>
              <a:rPr lang="en-US" dirty="0" err="1" smtClean="0"/>
              <a:t>average_sales</a:t>
            </a:r>
            <a:endParaRPr lang="zh-CN" altLang="en-US" dirty="0" smtClean="0"/>
          </a:p>
          <a:p>
            <a:r>
              <a:rPr lang="en-US" dirty="0" smtClean="0"/>
              <a:t>sales_february_2014.csv	       9375	           1562.5</a:t>
            </a:r>
            <a:endParaRPr lang="zh-CN" altLang="en-US" dirty="0" smtClean="0"/>
          </a:p>
          <a:p>
            <a:r>
              <a:rPr lang="en-US" dirty="0" smtClean="0"/>
              <a:t>sales_january_2014.csv	       8992	           1498.67</a:t>
            </a:r>
            <a:endParaRPr lang="zh-CN" altLang="en-US" dirty="0" smtClean="0"/>
          </a:p>
          <a:p>
            <a:r>
              <a:rPr lang="en-US" dirty="0" smtClean="0"/>
              <a:t>sales_march_2014.csv	       10139           1689.83</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4.3.2 Excel</a:t>
            </a:r>
            <a:r>
              <a:rPr lang="zh-CN" altLang="en-US" dirty="0" smtClean="0">
                <a:latin typeface="黑体" pitchFamily="49" charset="-122"/>
                <a:ea typeface="黑体" pitchFamily="49" charset="-122"/>
              </a:rPr>
              <a:t>文件</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需要导入</a:t>
            </a:r>
            <a:r>
              <a:rPr lang="en-US" dirty="0" err="1" smtClean="0">
                <a:latin typeface="黑体" pitchFamily="49" charset="-122"/>
                <a:ea typeface="黑体" pitchFamily="49" charset="-122"/>
              </a:rPr>
              <a:t>xlrd</a:t>
            </a:r>
            <a:r>
              <a:rPr lang="zh-CN" altLang="en-US" dirty="0" smtClean="0">
                <a:latin typeface="黑体" pitchFamily="49" charset="-122"/>
                <a:ea typeface="黑体" pitchFamily="49" charset="-122"/>
              </a:rPr>
              <a:t>和</a:t>
            </a:r>
            <a:r>
              <a:rPr lang="en-US" dirty="0" err="1" smtClean="0">
                <a:latin typeface="黑体" pitchFamily="49" charset="-122"/>
                <a:ea typeface="黑体" pitchFamily="49" charset="-122"/>
              </a:rPr>
              <a:t>xlwt</a:t>
            </a:r>
            <a:r>
              <a:rPr lang="zh-CN" altLang="en-US" dirty="0" smtClean="0">
                <a:latin typeface="黑体" pitchFamily="49" charset="-122"/>
                <a:ea typeface="黑体" pitchFamily="49" charset="-122"/>
              </a:rPr>
              <a:t>两个扩展包。</a:t>
            </a: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 4-19 </a:t>
            </a:r>
            <a:r>
              <a:rPr lang="zh-CN" altLang="en-US" dirty="0" smtClean="0">
                <a:latin typeface="黑体" pitchFamily="49" charset="-122"/>
                <a:ea typeface="黑体" pitchFamily="49" charset="-122"/>
              </a:rPr>
              <a:t>查看工作簿的信息。</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t>01   import sys</a:t>
            </a:r>
            <a:endParaRPr lang="zh-CN" altLang="en-US" dirty="0" smtClean="0"/>
          </a:p>
          <a:p>
            <a:r>
              <a:rPr lang="en-US" dirty="0" smtClean="0"/>
              <a:t>02   from </a:t>
            </a:r>
            <a:r>
              <a:rPr lang="en-US" dirty="0" err="1" smtClean="0"/>
              <a:t>xlrd</a:t>
            </a:r>
            <a:r>
              <a:rPr lang="en-US" dirty="0" smtClean="0"/>
              <a:t> import </a:t>
            </a:r>
            <a:r>
              <a:rPr lang="en-US" dirty="0" err="1" smtClean="0"/>
              <a:t>open_workbook</a:t>
            </a:r>
            <a:endParaRPr lang="zh-CN" altLang="en-US" dirty="0" smtClean="0"/>
          </a:p>
          <a:p>
            <a:r>
              <a:rPr lang="en-US" dirty="0" smtClean="0"/>
              <a:t>03   </a:t>
            </a:r>
            <a:r>
              <a:rPr lang="en-US" dirty="0" err="1" smtClean="0"/>
              <a:t>input_file</a:t>
            </a:r>
            <a:r>
              <a:rPr lang="en-US" dirty="0" smtClean="0"/>
              <a:t> = "d:\ch4_demo\excel\sales_2013.xlsx"</a:t>
            </a:r>
            <a:endParaRPr lang="zh-CN" altLang="en-US" dirty="0" smtClean="0"/>
          </a:p>
          <a:p>
            <a:r>
              <a:rPr lang="en-US" dirty="0" smtClean="0"/>
              <a:t>04   workbook = </a:t>
            </a:r>
            <a:r>
              <a:rPr lang="en-US" dirty="0" err="1" smtClean="0"/>
              <a:t>open_workbook</a:t>
            </a:r>
            <a:r>
              <a:rPr lang="en-US" dirty="0" smtClean="0"/>
              <a:t>(</a:t>
            </a:r>
            <a:r>
              <a:rPr lang="en-US" dirty="0" err="1" smtClean="0"/>
              <a:t>input_file</a:t>
            </a:r>
            <a:r>
              <a:rPr lang="en-US" dirty="0" smtClean="0"/>
              <a:t>)</a:t>
            </a:r>
            <a:endParaRPr lang="zh-CN" altLang="en-US" dirty="0" smtClean="0"/>
          </a:p>
          <a:p>
            <a:r>
              <a:rPr lang="en-US" dirty="0" smtClean="0"/>
              <a:t>05   print('Number of worksheets:', </a:t>
            </a:r>
            <a:r>
              <a:rPr lang="en-US" dirty="0" err="1" smtClean="0"/>
              <a:t>workbook.nsheets</a:t>
            </a:r>
            <a:r>
              <a:rPr lang="en-US" dirty="0" smtClean="0"/>
              <a:t>)</a:t>
            </a:r>
            <a:endParaRPr lang="zh-CN" altLang="en-US" dirty="0" smtClean="0"/>
          </a:p>
          <a:p>
            <a:r>
              <a:rPr lang="en-US" dirty="0" smtClean="0"/>
              <a:t>06   for worksheet in </a:t>
            </a:r>
            <a:r>
              <a:rPr lang="en-US" dirty="0" err="1" smtClean="0"/>
              <a:t>workbook.sheets</a:t>
            </a:r>
            <a:r>
              <a:rPr lang="en-US" dirty="0" smtClean="0"/>
              <a:t>():</a:t>
            </a:r>
            <a:endParaRPr lang="zh-CN" altLang="en-US" dirty="0" smtClean="0"/>
          </a:p>
          <a:p>
            <a:r>
              <a:rPr lang="en-US" dirty="0" smtClean="0"/>
              <a:t>07    	print("Worksheet name:", worksheet.name, "\</a:t>
            </a:r>
            <a:r>
              <a:rPr lang="en-US" dirty="0" err="1" smtClean="0"/>
              <a:t>tRows</a:t>
            </a:r>
            <a:r>
              <a:rPr lang="en-US" dirty="0" smtClean="0"/>
              <a:t>:", \</a:t>
            </a:r>
            <a:endParaRPr lang="zh-CN" altLang="en-US" dirty="0" smtClean="0"/>
          </a:p>
          <a:p>
            <a:r>
              <a:rPr lang="en-US" dirty="0" smtClean="0"/>
              <a:t>08   			</a:t>
            </a:r>
            <a:r>
              <a:rPr lang="en-US" dirty="0" err="1" smtClean="0"/>
              <a:t>worksheet.nrows</a:t>
            </a:r>
            <a:r>
              <a:rPr lang="en-US" dirty="0" smtClean="0"/>
              <a:t>, "\</a:t>
            </a:r>
            <a:r>
              <a:rPr lang="en-US" dirty="0" err="1" smtClean="0"/>
              <a:t>tColumns</a:t>
            </a:r>
            <a:r>
              <a:rPr lang="en-US" dirty="0" smtClean="0"/>
              <a:t>:", </a:t>
            </a:r>
            <a:r>
              <a:rPr lang="en-US" dirty="0" err="1" smtClean="0"/>
              <a:t>worksheet.ncols</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477328"/>
          </a:xfrm>
          <a:prstGeom prst="rect">
            <a:avLst/>
          </a:prstGeom>
          <a:noFill/>
        </p:spPr>
        <p:txBody>
          <a:bodyPr wrap="square" rtlCol="0">
            <a:spAutoFit/>
          </a:bodyPr>
          <a:lstStyle/>
          <a:p>
            <a:pPr latinLnBrk="1"/>
            <a:r>
              <a:rPr lang="en-US" altLang="zh-CN" dirty="0" smtClean="0"/>
              <a:t>【</a:t>
            </a:r>
            <a:r>
              <a:rPr lang="zh-CN" altLang="en-US" dirty="0" smtClean="0"/>
              <a:t>运行结果</a:t>
            </a:r>
            <a:r>
              <a:rPr lang="en-US" altLang="zh-CN" dirty="0" smtClean="0"/>
              <a:t>】</a:t>
            </a:r>
          </a:p>
          <a:p>
            <a:r>
              <a:rPr lang="en-US" dirty="0" smtClean="0"/>
              <a:t>Number of worksheets: 3</a:t>
            </a:r>
            <a:endParaRPr lang="zh-CN" altLang="en-US" dirty="0" smtClean="0"/>
          </a:p>
          <a:p>
            <a:r>
              <a:rPr lang="en-US" dirty="0" smtClean="0"/>
              <a:t>Worksheet name: january_2013 	Rows: 7 	Columns: 5</a:t>
            </a:r>
            <a:endParaRPr lang="zh-CN" altLang="en-US" dirty="0" smtClean="0"/>
          </a:p>
          <a:p>
            <a:r>
              <a:rPr lang="en-US" dirty="0" smtClean="0"/>
              <a:t>Worksheet name: february_2013 	Rows: 7 	Columns: 5</a:t>
            </a:r>
            <a:endParaRPr lang="zh-CN" altLang="en-US" dirty="0" smtClean="0"/>
          </a:p>
          <a:p>
            <a:r>
              <a:rPr lang="en-US" dirty="0" smtClean="0"/>
              <a:t>Worksheet name: march_2013 	Rows: 7 	Columns: 5</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4524315"/>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4-20 </a:t>
            </a:r>
            <a:r>
              <a:rPr lang="zh-CN" altLang="en-US" dirty="0" smtClean="0">
                <a:latin typeface="黑体" pitchFamily="49" charset="-122"/>
                <a:ea typeface="黑体" pitchFamily="49" charset="-122"/>
              </a:rPr>
              <a:t>筛选满足一定条件的行记录。</a:t>
            </a:r>
          </a:p>
          <a:p>
            <a:r>
              <a:rPr lang="zh-CN" altLang="en-US" dirty="0" smtClean="0">
                <a:latin typeface="黑体" pitchFamily="49" charset="-122"/>
                <a:ea typeface="黑体" pitchFamily="49" charset="-122"/>
              </a:rPr>
              <a:t>利用</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筛选出</a:t>
            </a:r>
            <a:r>
              <a:rPr lang="en-US" dirty="0" err="1" smtClean="0">
                <a:latin typeface="黑体" pitchFamily="49" charset="-122"/>
                <a:ea typeface="黑体" pitchFamily="49" charset="-122"/>
              </a:rPr>
              <a:t>sale_amount</a:t>
            </a:r>
            <a:r>
              <a:rPr lang="zh-CN" altLang="en-US" dirty="0" smtClean="0">
                <a:latin typeface="黑体" pitchFamily="49" charset="-122"/>
                <a:ea typeface="黑体" pitchFamily="49" charset="-122"/>
              </a:rPr>
              <a:t>在</a:t>
            </a:r>
            <a:r>
              <a:rPr lang="en-US" dirty="0" smtClean="0">
                <a:latin typeface="黑体" pitchFamily="49" charset="-122"/>
                <a:ea typeface="黑体" pitchFamily="49" charset="-122"/>
              </a:rPr>
              <a:t>$1400</a:t>
            </a:r>
            <a:r>
              <a:rPr lang="zh-CN" altLang="en-US" dirty="0" smtClean="0">
                <a:latin typeface="黑体" pitchFamily="49" charset="-122"/>
                <a:ea typeface="黑体" pitchFamily="49" charset="-122"/>
              </a:rPr>
              <a:t>到</a:t>
            </a:r>
            <a:r>
              <a:rPr lang="en-US" dirty="0" smtClean="0">
                <a:latin typeface="黑体" pitchFamily="49" charset="-122"/>
                <a:ea typeface="黑体" pitchFamily="49" charset="-122"/>
              </a:rPr>
              <a:t>$1500</a:t>
            </a:r>
            <a:r>
              <a:rPr lang="zh-CN" altLang="en-US" dirty="0" smtClean="0">
                <a:latin typeface="黑体" pitchFamily="49" charset="-122"/>
                <a:ea typeface="黑体" pitchFamily="49" charset="-122"/>
              </a:rPr>
              <a:t>之间的记录。</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4-20:</a:t>
            </a:r>
            <a:r>
              <a:rPr lang="en-US" dirty="0" smtClean="0">
                <a:latin typeface="黑体" pitchFamily="49" charset="-122"/>
                <a:ea typeface="黑体" pitchFamily="49" charset="-122"/>
                <a:hlinkClick r:id="rId2" action="ppaction://hlinkfile"/>
              </a:rPr>
              <a:t>ch4-20_ScreenRecords</a:t>
            </a:r>
            <a:endParaRPr lang="en-US" dirty="0" smtClean="0">
              <a:latin typeface="黑体" pitchFamily="49" charset="-122"/>
              <a:ea typeface="黑体" pitchFamily="49" charset="-122"/>
            </a:endParaRPr>
          </a:p>
          <a:p>
            <a:endParaRPr lang="en-US" dirty="0" smtClean="0">
              <a:latin typeface="黑体" pitchFamily="49" charset="-122"/>
              <a:ea typeface="黑体" pitchFamily="49" charset="-122"/>
            </a:endParaRP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4-21 </a:t>
            </a:r>
            <a:r>
              <a:rPr lang="zh-CN" altLang="en-US" dirty="0" smtClean="0">
                <a:latin typeface="黑体" pitchFamily="49" charset="-122"/>
                <a:ea typeface="黑体" pitchFamily="49" charset="-122"/>
              </a:rPr>
              <a:t>一</a:t>
            </a:r>
            <a:r>
              <a:rPr lang="zh-CN" altLang="en-US" dirty="0" smtClean="0">
                <a:latin typeface="黑体" pitchFamily="49" charset="-122"/>
                <a:ea typeface="黑体" pitchFamily="49" charset="-122"/>
              </a:rPr>
              <a:t>组工作表的处理。</a:t>
            </a:r>
          </a:p>
          <a:p>
            <a:r>
              <a:rPr lang="zh-CN" altLang="en-US" dirty="0" smtClean="0">
                <a:latin typeface="黑体" pitchFamily="49" charset="-122"/>
                <a:ea typeface="黑体" pitchFamily="49" charset="-122"/>
              </a:rPr>
              <a:t>当要同时处理一组工作表的数据时，可使用函数</a:t>
            </a:r>
            <a:r>
              <a:rPr lang="en-US" dirty="0" err="1" smtClean="0">
                <a:latin typeface="黑体" pitchFamily="49" charset="-122"/>
                <a:ea typeface="黑体" pitchFamily="49" charset="-122"/>
              </a:rPr>
              <a:t>sheet_by_index</a:t>
            </a:r>
            <a:r>
              <a:rPr lang="zh-CN" altLang="en-US" dirty="0" smtClean="0">
                <a:latin typeface="黑体" pitchFamily="49" charset="-122"/>
                <a:ea typeface="黑体" pitchFamily="49" charset="-122"/>
              </a:rPr>
              <a:t>或</a:t>
            </a:r>
            <a:r>
              <a:rPr lang="en-US" dirty="0" err="1" smtClean="0">
                <a:latin typeface="黑体" pitchFamily="49" charset="-122"/>
                <a:ea typeface="黑体" pitchFamily="49" charset="-122"/>
              </a:rPr>
              <a:t>sheet_by_name</a:t>
            </a:r>
            <a:r>
              <a:rPr lang="zh-CN" altLang="en-US" dirty="0" smtClean="0">
                <a:latin typeface="黑体" pitchFamily="49" charset="-122"/>
                <a:ea typeface="黑体" pitchFamily="49" charset="-122"/>
              </a:rPr>
              <a:t>来引用。</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4-21:</a:t>
            </a:r>
            <a:r>
              <a:rPr lang="en-US" dirty="0" smtClean="0">
                <a:latin typeface="黑体" pitchFamily="49" charset="-122"/>
                <a:ea typeface="黑体" pitchFamily="49" charset="-122"/>
                <a:hlinkClick r:id="rId3" action="ppaction://hlinkfile"/>
              </a:rPr>
              <a:t>ch4-21_ProcessWorksheets</a:t>
            </a:r>
            <a:endParaRPr lang="en-US"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4-22 </a:t>
            </a:r>
            <a:r>
              <a:rPr lang="zh-CN" altLang="en-US" dirty="0" smtClean="0">
                <a:latin typeface="黑体" pitchFamily="49" charset="-122"/>
                <a:ea typeface="黑体" pitchFamily="49" charset="-122"/>
              </a:rPr>
              <a:t>多个工作薄的处理。</a:t>
            </a:r>
          </a:p>
          <a:p>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可为多个工作簿计算工作表级别和工作簿级别的统计量。</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4-22:</a:t>
            </a:r>
            <a:r>
              <a:rPr lang="en-US" dirty="0" smtClean="0">
                <a:latin typeface="黑体" pitchFamily="49" charset="-122"/>
                <a:ea typeface="黑体" pitchFamily="49" charset="-122"/>
                <a:hlinkClick r:id="rId4" action="ppaction://hlinkfile"/>
              </a:rPr>
              <a:t>ch4-22_ProcessWorkbooks</a:t>
            </a:r>
            <a:endParaRPr lang="zh-CN" altLang="en-US" dirty="0" smtClean="0">
              <a:latin typeface="黑体" pitchFamily="49" charset="-122"/>
              <a:ea typeface="黑体" pitchFamily="49" charset="-122"/>
            </a:endParaRPr>
          </a:p>
          <a:p>
            <a:endParaRPr lang="zh-CN" altLang="en-US" dirty="0" smtClean="0"/>
          </a:p>
          <a:p>
            <a:endParaRPr lang="en-US" dirty="0" smtClean="0"/>
          </a:p>
          <a:p>
            <a:endParaRPr lang="en-US" altLang="zh-CN"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r>
              <a:rPr lang="en-US" dirty="0" smtClean="0">
                <a:latin typeface="黑体" pitchFamily="49" charset="-122"/>
                <a:ea typeface="黑体" pitchFamily="49" charset="-122"/>
              </a:rPr>
              <a:t>4.3.3 </a:t>
            </a:r>
            <a:r>
              <a:rPr lang="zh-CN" altLang="en-US" dirty="0" smtClean="0">
                <a:latin typeface="黑体" pitchFamily="49" charset="-122"/>
                <a:ea typeface="黑体" pitchFamily="49" charset="-122"/>
              </a:rPr>
              <a:t>数据库</a:t>
            </a:r>
            <a:endParaRPr lang="zh-CN" altLang="en-US" b="1"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在关系型数据库中，保存信息的表由表间定义好的关系相关联。</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有内置模块</a:t>
            </a:r>
            <a:r>
              <a:rPr lang="en-US" dirty="0" smtClean="0">
                <a:latin typeface="黑体" pitchFamily="49" charset="-122"/>
                <a:ea typeface="黑体" pitchFamily="49" charset="-122"/>
              </a:rPr>
              <a:t>sqlite3</a:t>
            </a:r>
            <a:r>
              <a:rPr lang="zh-CN" altLang="en-US" dirty="0" smtClean="0">
                <a:latin typeface="黑体" pitchFamily="49" charset="-122"/>
                <a:ea typeface="黑体" pitchFamily="49" charset="-122"/>
              </a:rPr>
              <a:t>，它可以创建内存数据库及充满数据的表。</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结构化查询语言</a:t>
            </a:r>
            <a:r>
              <a:rPr lang="en-US" dirty="0" smtClean="0">
                <a:latin typeface="黑体" pitchFamily="49" charset="-122"/>
                <a:ea typeface="黑体" pitchFamily="49" charset="-122"/>
              </a:rPr>
              <a:t>SQL(Structured Query Language)</a:t>
            </a:r>
            <a:r>
              <a:rPr lang="zh-CN" altLang="en-US" dirty="0" smtClean="0">
                <a:latin typeface="黑体" pitchFamily="49" charset="-122"/>
                <a:ea typeface="黑体" pitchFamily="49" charset="-122"/>
              </a:rPr>
              <a:t>是一组应用广泛的与数据库进行交互的命令。</a:t>
            </a:r>
            <a:r>
              <a:rPr lang="en-US" dirty="0" smtClean="0">
                <a:latin typeface="黑体" pitchFamily="49" charset="-122"/>
                <a:ea typeface="黑体" pitchFamily="49" charset="-122"/>
              </a:rPr>
              <a:t>SQL</a:t>
            </a:r>
            <a:r>
              <a:rPr lang="zh-CN" altLang="en-US" dirty="0" smtClean="0">
                <a:latin typeface="黑体" pitchFamily="49" charset="-122"/>
                <a:ea typeface="黑体" pitchFamily="49" charset="-122"/>
              </a:rPr>
              <a:t>的版本很多，但某些确定的操作如</a:t>
            </a:r>
            <a:r>
              <a:rPr lang="en-US" dirty="0" smtClean="0">
                <a:latin typeface="黑体" pitchFamily="49" charset="-122"/>
                <a:ea typeface="黑体" pitchFamily="49" charset="-122"/>
              </a:rPr>
              <a:t>SELECT</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JOIN</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INSERT</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UPDATE</a:t>
            </a:r>
            <a:r>
              <a:rPr lang="zh-CN" altLang="en-US" dirty="0" smtClean="0">
                <a:latin typeface="黑体" pitchFamily="49" charset="-122"/>
                <a:ea typeface="黑体" pitchFamily="49" charset="-122"/>
              </a:rPr>
              <a:t>对所有版本都是通用的。</a:t>
            </a:r>
            <a:endParaRPr lang="en-US" altLang="zh-CN" dirty="0" smtClean="0">
              <a:latin typeface="黑体" pitchFamily="49" charset="-122"/>
              <a:ea typeface="黑体" pitchFamily="49" charset="-122"/>
            </a:endParaRPr>
          </a:p>
          <a:p>
            <a:pPr lvl="1">
              <a:buFont typeface="Wingdings" pitchFamily="2" charset="2"/>
              <a:buChar char="ü"/>
            </a:pPr>
            <a:endParaRPr lang="en-US" altLang="zh-CN"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可以建立数据库以及使用</a:t>
            </a:r>
            <a:r>
              <a:rPr lang="en-US" dirty="0" smtClean="0">
                <a:latin typeface="黑体" pitchFamily="49" charset="-122"/>
                <a:ea typeface="黑体" pitchFamily="49" charset="-122"/>
              </a:rPr>
              <a:t>SQL</a:t>
            </a:r>
            <a:r>
              <a:rPr lang="zh-CN" altLang="en-US" dirty="0" smtClean="0">
                <a:latin typeface="黑体" pitchFamily="49" charset="-122"/>
                <a:ea typeface="黑体" pitchFamily="49" charset="-122"/>
              </a:rPr>
              <a:t>从数据库中将数据输送到</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代码中以供处理。</a:t>
            </a:r>
          </a:p>
          <a:p>
            <a:endParaRPr lang="en-US" dirty="0" smtClean="0"/>
          </a:p>
          <a:p>
            <a:endParaRPr lang="en-US" altLang="zh-CN"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4-23 </a:t>
            </a:r>
            <a:r>
              <a:rPr lang="zh-CN" altLang="en-US" dirty="0" smtClean="0">
                <a:latin typeface="黑体" pitchFamily="49" charset="-122"/>
                <a:ea typeface="黑体" pitchFamily="49" charset="-122"/>
              </a:rPr>
              <a:t>创建数据库及表。</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4-23:ch4-23_CreateDatabaseandTable </a:t>
            </a:r>
            <a:endParaRPr lang="zh-CN" altLang="en-US" dirty="0" smtClean="0">
              <a:latin typeface="黑体" pitchFamily="49" charset="-122"/>
              <a:ea typeface="黑体" pitchFamily="49" charset="-122"/>
            </a:endParaRPr>
          </a:p>
          <a:p>
            <a:r>
              <a:rPr lang="en-US" dirty="0" smtClean="0"/>
              <a:t>01   import sqlite3</a:t>
            </a:r>
            <a:endParaRPr lang="zh-CN" altLang="en-US" dirty="0" smtClean="0"/>
          </a:p>
          <a:p>
            <a:r>
              <a:rPr lang="en-US" dirty="0" smtClean="0"/>
              <a:t>02   con = sqlite3.connect(':memory:')</a:t>
            </a:r>
            <a:endParaRPr lang="zh-CN" altLang="en-US" dirty="0" smtClean="0"/>
          </a:p>
          <a:p>
            <a:r>
              <a:rPr lang="en-US" dirty="0" smtClean="0"/>
              <a:t>03   query = """CREATE TABLE sales(customer VARCHAR(20), product VARCHAR(40),  \</a:t>
            </a:r>
            <a:endParaRPr lang="zh-CN" altLang="en-US" dirty="0" smtClean="0"/>
          </a:p>
          <a:p>
            <a:r>
              <a:rPr lang="en-US" dirty="0" smtClean="0"/>
              <a:t>04                   amount 	FLOAT, date </a:t>
            </a:r>
            <a:r>
              <a:rPr lang="en-US" dirty="0" err="1" smtClean="0"/>
              <a:t>DATE</a:t>
            </a:r>
            <a:r>
              <a:rPr lang="en-US" dirty="0" smtClean="0"/>
              <a:t>);"""</a:t>
            </a:r>
            <a:endParaRPr lang="zh-CN" altLang="en-US" dirty="0" smtClean="0"/>
          </a:p>
          <a:p>
            <a:r>
              <a:rPr lang="en-US" dirty="0" smtClean="0"/>
              <a:t>05   </a:t>
            </a:r>
            <a:r>
              <a:rPr lang="en-US" dirty="0" err="1" smtClean="0"/>
              <a:t>con.execute</a:t>
            </a:r>
            <a:r>
              <a:rPr lang="en-US" dirty="0" smtClean="0"/>
              <a:t>(query)</a:t>
            </a:r>
            <a:endParaRPr lang="zh-CN" altLang="en-US" dirty="0" smtClean="0"/>
          </a:p>
          <a:p>
            <a:r>
              <a:rPr lang="en-US" dirty="0" smtClean="0"/>
              <a:t>06   </a:t>
            </a:r>
            <a:r>
              <a:rPr lang="en-US" dirty="0" err="1" smtClean="0"/>
              <a:t>con.commit</a:t>
            </a:r>
            <a:r>
              <a:rPr lang="en-US" dirty="0" smtClean="0"/>
              <a:t>()</a:t>
            </a:r>
            <a:endParaRPr lang="zh-CN" altLang="en-US" dirty="0" smtClean="0"/>
          </a:p>
          <a:p>
            <a:r>
              <a:rPr lang="en-US" dirty="0" smtClean="0"/>
              <a:t>07   data = [('Richard Lucas', 'Notepad', 2.50, '2014-01-02'), \</a:t>
            </a:r>
            <a:endParaRPr lang="zh-CN" altLang="en-US" dirty="0" smtClean="0"/>
          </a:p>
          <a:p>
            <a:r>
              <a:rPr lang="en-US" dirty="0" smtClean="0"/>
              <a:t>08             ('Jenny Kim', 'Binder', 4.15, 	'2014-01-15'),\</a:t>
            </a:r>
            <a:endParaRPr lang="zh-CN" altLang="en-US" dirty="0" smtClean="0"/>
          </a:p>
          <a:p>
            <a:r>
              <a:rPr lang="en-US" dirty="0" smtClean="0"/>
              <a:t>09          ('Svetlana Crow', 'Printer', 155.75, '2014-02-03'),\</a:t>
            </a:r>
            <a:endParaRPr lang="zh-CN" altLang="en-US" dirty="0" smtClean="0"/>
          </a:p>
          <a:p>
            <a:r>
              <a:rPr lang="en-US" dirty="0" smtClean="0"/>
              <a:t>10	      ('Stephen Randolph', 	'Computer', 679.40, '2014-02-20')]</a:t>
            </a:r>
            <a:endParaRPr lang="zh-CN" altLang="en-US"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11   statement = "INSERT INTO sales VALUES(?, ?, ?, ?)"</a:t>
            </a:r>
            <a:endParaRPr lang="zh-CN" altLang="en-US" dirty="0" smtClean="0"/>
          </a:p>
          <a:p>
            <a:r>
              <a:rPr lang="en-US" dirty="0" smtClean="0"/>
              <a:t>12   </a:t>
            </a:r>
            <a:r>
              <a:rPr lang="en-US" dirty="0" err="1" smtClean="0"/>
              <a:t>con.executemany</a:t>
            </a:r>
            <a:r>
              <a:rPr lang="en-US" dirty="0" smtClean="0"/>
              <a:t>(statement, data)</a:t>
            </a:r>
            <a:endParaRPr lang="zh-CN" altLang="en-US" dirty="0" smtClean="0"/>
          </a:p>
          <a:p>
            <a:r>
              <a:rPr lang="en-US" dirty="0" smtClean="0"/>
              <a:t>13   </a:t>
            </a:r>
            <a:r>
              <a:rPr lang="en-US" dirty="0" err="1" smtClean="0"/>
              <a:t>con.commit</a:t>
            </a:r>
            <a:r>
              <a:rPr lang="en-US" dirty="0" smtClean="0"/>
              <a:t>()</a:t>
            </a:r>
            <a:endParaRPr lang="zh-CN" altLang="en-US" dirty="0" smtClean="0"/>
          </a:p>
          <a:p>
            <a:r>
              <a:rPr lang="en-US" dirty="0" smtClean="0"/>
              <a:t>14   cursor = </a:t>
            </a:r>
            <a:r>
              <a:rPr lang="en-US" dirty="0" err="1" smtClean="0"/>
              <a:t>con.execute</a:t>
            </a:r>
            <a:r>
              <a:rPr lang="en-US" dirty="0" smtClean="0"/>
              <a:t>("SELECT * FROM sales")</a:t>
            </a:r>
            <a:endParaRPr lang="zh-CN" altLang="en-US" dirty="0" smtClean="0"/>
          </a:p>
          <a:p>
            <a:r>
              <a:rPr lang="en-US" dirty="0" smtClean="0"/>
              <a:t>15   rows = </a:t>
            </a:r>
            <a:r>
              <a:rPr lang="en-US" dirty="0" err="1" smtClean="0"/>
              <a:t>cursor.fetchall</a:t>
            </a:r>
            <a:r>
              <a:rPr lang="en-US" dirty="0" smtClean="0"/>
              <a:t>()</a:t>
            </a:r>
            <a:endParaRPr lang="zh-CN" altLang="en-US" dirty="0" smtClean="0"/>
          </a:p>
          <a:p>
            <a:r>
              <a:rPr lang="en-US" dirty="0" smtClean="0"/>
              <a:t>16   </a:t>
            </a:r>
            <a:r>
              <a:rPr lang="en-US" dirty="0" err="1" smtClean="0"/>
              <a:t>row_counter</a:t>
            </a:r>
            <a:r>
              <a:rPr lang="en-US" dirty="0" smtClean="0"/>
              <a:t> = 0</a:t>
            </a:r>
            <a:endParaRPr lang="zh-CN" altLang="en-US" dirty="0" smtClean="0"/>
          </a:p>
          <a:p>
            <a:r>
              <a:rPr lang="en-US" dirty="0" smtClean="0"/>
              <a:t>17   for row in rows:</a:t>
            </a:r>
            <a:endParaRPr lang="zh-CN" altLang="en-US" dirty="0" smtClean="0"/>
          </a:p>
          <a:p>
            <a:r>
              <a:rPr lang="en-US" dirty="0" smtClean="0"/>
              <a:t>18   	print(row)</a:t>
            </a:r>
            <a:endParaRPr lang="zh-CN" altLang="en-US" dirty="0" smtClean="0"/>
          </a:p>
          <a:p>
            <a:r>
              <a:rPr lang="en-US" dirty="0" smtClean="0"/>
              <a:t>19   	</a:t>
            </a:r>
            <a:r>
              <a:rPr lang="en-US" dirty="0" err="1" smtClean="0"/>
              <a:t>row_counter</a:t>
            </a:r>
            <a:r>
              <a:rPr lang="en-US" dirty="0" smtClean="0"/>
              <a:t> += 1</a:t>
            </a:r>
            <a:endParaRPr lang="zh-CN" altLang="en-US" dirty="0" smtClean="0"/>
          </a:p>
          <a:p>
            <a:r>
              <a:rPr lang="en-US" dirty="0" smtClean="0"/>
              <a:t>20   print('Number of rows: {}'.format(</a:t>
            </a:r>
            <a:r>
              <a:rPr lang="en-US" dirty="0" err="1" smtClean="0"/>
              <a:t>row_counter</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4.1 </a:t>
            </a:r>
            <a:r>
              <a:rPr lang="zh-CN" altLang="en-US" b="1" dirty="0" smtClean="0">
                <a:latin typeface="黑体" pitchFamily="49" charset="-122"/>
                <a:ea typeface="黑体" pitchFamily="49" charset="-122"/>
              </a:rPr>
              <a:t>常见数据集简介</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rmAutofit/>
          </a:bodyPr>
          <a:lstStyle/>
          <a:p>
            <a:pPr>
              <a:buNone/>
            </a:pPr>
            <a:r>
              <a:rPr lang="en-US" sz="1800" dirty="0" smtClean="0">
                <a:latin typeface="黑体" pitchFamily="49" charset="-122"/>
                <a:ea typeface="黑体" pitchFamily="49" charset="-122"/>
              </a:rPr>
              <a:t>4.1.2 CTW</a:t>
            </a:r>
            <a:r>
              <a:rPr lang="zh-CN" altLang="en-US" sz="1800" dirty="0" smtClean="0">
                <a:latin typeface="黑体" pitchFamily="49" charset="-122"/>
                <a:ea typeface="黑体" pitchFamily="49" charset="-122"/>
              </a:rPr>
              <a:t>数据集</a:t>
            </a:r>
            <a:endParaRPr lang="zh-CN" altLang="en-US" sz="1800" b="1" dirty="0" smtClean="0">
              <a:latin typeface="黑体" pitchFamily="49" charset="-122"/>
              <a:ea typeface="黑体" pitchFamily="49" charset="-122"/>
            </a:endParaRPr>
          </a:p>
          <a:p>
            <a:r>
              <a:rPr lang="zh-CN" altLang="en-US" sz="1800" dirty="0" smtClean="0">
                <a:latin typeface="黑体" pitchFamily="49" charset="-122"/>
                <a:ea typeface="黑体" pitchFamily="49" charset="-122"/>
              </a:rPr>
              <a:t>由清华大学与腾讯共同推出由中文自然文本数据集（</a:t>
            </a:r>
            <a:r>
              <a:rPr lang="en-US" sz="1800" dirty="0" smtClean="0">
                <a:latin typeface="黑体" pitchFamily="49" charset="-122"/>
                <a:ea typeface="黑体" pitchFamily="49" charset="-122"/>
              </a:rPr>
              <a:t>Chinese Text in the Wild</a:t>
            </a:r>
            <a:r>
              <a:rPr lang="zh-CN" altLang="en-US" sz="1800" dirty="0" smtClean="0">
                <a:latin typeface="黑体" pitchFamily="49" charset="-122"/>
                <a:ea typeface="黑体" pitchFamily="49" charset="-122"/>
              </a:rPr>
              <a:t>，</a:t>
            </a:r>
            <a:r>
              <a:rPr lang="en-US" sz="1800" dirty="0" smtClean="0">
                <a:latin typeface="黑体" pitchFamily="49" charset="-122"/>
                <a:ea typeface="黑体" pitchFamily="49" charset="-122"/>
              </a:rPr>
              <a:t>CTW</a:t>
            </a:r>
            <a:r>
              <a:rPr lang="zh-CN" altLang="en-US" sz="1800" dirty="0" smtClean="0">
                <a:latin typeface="黑体" pitchFamily="49" charset="-122"/>
                <a:ea typeface="黑体" pitchFamily="49" charset="-122"/>
              </a:rPr>
              <a:t>）</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一个超大的街景图片中文文本数据集，为训练先进的深度学习模型奠定了基础。</a:t>
            </a:r>
            <a:endParaRPr lang="en-US" altLang="zh-CN" sz="1800" dirty="0" smtClean="0">
              <a:latin typeface="黑体" pitchFamily="49" charset="-122"/>
              <a:ea typeface="黑体" pitchFamily="49" charset="-122"/>
            </a:endParaRPr>
          </a:p>
          <a:p>
            <a:r>
              <a:rPr lang="zh-CN" altLang="en-US" sz="1800" dirty="0" smtClean="0">
                <a:latin typeface="黑体" pitchFamily="49" charset="-122"/>
                <a:ea typeface="黑体" pitchFamily="49" charset="-122"/>
              </a:rPr>
              <a:t>此数据集包含</a:t>
            </a:r>
            <a:r>
              <a:rPr lang="en-US" sz="1800" dirty="0" smtClean="0">
                <a:latin typeface="黑体" pitchFamily="49" charset="-122"/>
                <a:ea typeface="黑体" pitchFamily="49" charset="-122"/>
              </a:rPr>
              <a:t> 32,285 </a:t>
            </a:r>
            <a:r>
              <a:rPr lang="zh-CN" altLang="en-US" sz="1800" dirty="0" smtClean="0">
                <a:latin typeface="黑体" pitchFamily="49" charset="-122"/>
                <a:ea typeface="黑体" pitchFamily="49" charset="-122"/>
              </a:rPr>
              <a:t>张图像和</a:t>
            </a:r>
            <a:r>
              <a:rPr lang="en-US" sz="1800" dirty="0" smtClean="0">
                <a:latin typeface="黑体" pitchFamily="49" charset="-122"/>
                <a:ea typeface="黑体" pitchFamily="49" charset="-122"/>
              </a:rPr>
              <a:t>1,018,402</a:t>
            </a:r>
            <a:r>
              <a:rPr lang="zh-CN" altLang="en-US" sz="1800" dirty="0" smtClean="0">
                <a:latin typeface="黑体" pitchFamily="49" charset="-122"/>
                <a:ea typeface="黑体" pitchFamily="49" charset="-122"/>
              </a:rPr>
              <a:t>个中文字符，规模远超之前的数据集。这些图像源于腾讯街景，从中国的几十个不同城市中捕捉得到，不带任何特定目的的偏好。</a:t>
            </a:r>
            <a:endParaRPr lang="zh-CN" altLang="en-US" sz="1800" dirty="0">
              <a:latin typeface="黑体" pitchFamily="49" charset="-122"/>
              <a:ea typeface="黑体" pitchFamily="49" charset="-122"/>
            </a:endParaRPr>
          </a:p>
        </p:txBody>
      </p:sp>
      <p:pic>
        <p:nvPicPr>
          <p:cNvPr id="4" name="图片 3" descr="1"/>
          <p:cNvPicPr/>
          <p:nvPr/>
        </p:nvPicPr>
        <p:blipFill>
          <a:blip r:embed="rId2"/>
          <a:stretch>
            <a:fillRect/>
          </a:stretch>
        </p:blipFill>
        <p:spPr>
          <a:xfrm>
            <a:off x="2357422" y="3429006"/>
            <a:ext cx="4487545" cy="1334135"/>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754326"/>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dirty="0" smtClean="0"/>
              <a:t>('Richard Lucas', 'Notepad', 2.5, '2014-01-02')</a:t>
            </a:r>
            <a:endParaRPr lang="zh-CN" altLang="en-US" dirty="0" smtClean="0"/>
          </a:p>
          <a:p>
            <a:r>
              <a:rPr lang="en-US" dirty="0" smtClean="0"/>
              <a:t>('Jenny Kim', 'Binder', 4.15, '2014-01-15')</a:t>
            </a:r>
            <a:endParaRPr lang="zh-CN" altLang="en-US" dirty="0" smtClean="0"/>
          </a:p>
          <a:p>
            <a:r>
              <a:rPr lang="en-US" dirty="0" smtClean="0"/>
              <a:t>('Svetlana Crow', 'Printer', 155.75, '2014-02-03')</a:t>
            </a:r>
            <a:endParaRPr lang="zh-CN" altLang="en-US" dirty="0" smtClean="0"/>
          </a:p>
          <a:p>
            <a:r>
              <a:rPr lang="en-US" dirty="0" smtClean="0"/>
              <a:t>('Stephen Randolph', 'Computer', 679.4, '2014-02-20')</a:t>
            </a:r>
            <a:endParaRPr lang="zh-CN" altLang="en-US" dirty="0" smtClean="0"/>
          </a:p>
          <a:p>
            <a:r>
              <a:rPr lang="en-US" dirty="0" smtClean="0"/>
              <a:t>Number of rows: 4</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585323"/>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4-24 </a:t>
            </a:r>
            <a:r>
              <a:rPr lang="zh-CN" altLang="en-US" dirty="0" smtClean="0">
                <a:latin typeface="黑体" pitchFamily="49" charset="-122"/>
                <a:ea typeface="黑体" pitchFamily="49" charset="-122"/>
              </a:rPr>
              <a:t>插入数据记录。</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4-24:ch4-24_ </a:t>
            </a:r>
            <a:r>
              <a:rPr lang="en-US" dirty="0" err="1" smtClean="0">
                <a:latin typeface="黑体" pitchFamily="49" charset="-122"/>
                <a:ea typeface="黑体" pitchFamily="49" charset="-122"/>
              </a:rPr>
              <a:t>InsertRecord</a:t>
            </a:r>
            <a:endParaRPr lang="en-US"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t>01   import </a:t>
            </a:r>
            <a:r>
              <a:rPr lang="en-US" dirty="0" err="1" smtClean="0"/>
              <a:t>csv</a:t>
            </a:r>
            <a:endParaRPr lang="zh-CN" altLang="en-US" dirty="0" smtClean="0"/>
          </a:p>
          <a:p>
            <a:r>
              <a:rPr lang="en-US" dirty="0" smtClean="0"/>
              <a:t>02   import sqlite3</a:t>
            </a:r>
            <a:endParaRPr lang="zh-CN" altLang="en-US" dirty="0" smtClean="0"/>
          </a:p>
          <a:p>
            <a:r>
              <a:rPr lang="en-US" dirty="0" smtClean="0"/>
              <a:t>03   import sys</a:t>
            </a:r>
            <a:endParaRPr lang="zh-CN" altLang="en-US" dirty="0" smtClean="0"/>
          </a:p>
          <a:p>
            <a:r>
              <a:rPr lang="en-US" dirty="0" smtClean="0"/>
              <a:t>04   </a:t>
            </a:r>
            <a:r>
              <a:rPr lang="en-US" dirty="0" err="1" smtClean="0"/>
              <a:t>input_file</a:t>
            </a:r>
            <a:r>
              <a:rPr lang="en-US" dirty="0" smtClean="0"/>
              <a:t> = "d:\ch4_demo\database\supplier_data.csv"</a:t>
            </a:r>
            <a:endParaRPr lang="zh-CN" altLang="en-US" dirty="0" smtClean="0"/>
          </a:p>
          <a:p>
            <a:r>
              <a:rPr lang="en-US" dirty="0" smtClean="0"/>
              <a:t>05   con = sqlite3.connect('d:\ch4_demo\database\suppliers.db')</a:t>
            </a:r>
            <a:endParaRPr lang="zh-CN" altLang="en-US" dirty="0" smtClean="0"/>
          </a:p>
          <a:p>
            <a:r>
              <a:rPr lang="en-US" dirty="0" smtClean="0"/>
              <a:t>06   c = </a:t>
            </a:r>
            <a:r>
              <a:rPr lang="en-US" dirty="0" err="1" smtClean="0"/>
              <a:t>con.cursor</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r>
              <a:rPr lang="en-US" dirty="0" smtClean="0"/>
              <a:t>07   </a:t>
            </a:r>
            <a:r>
              <a:rPr lang="en-US" dirty="0" err="1" smtClean="0"/>
              <a:t>create_table</a:t>
            </a:r>
            <a:r>
              <a:rPr lang="en-US" dirty="0" smtClean="0"/>
              <a:t> = """CREATE TABLE IF NOT EXISTS Suppliers</a:t>
            </a:r>
            <a:endParaRPr lang="zh-CN" altLang="en-US" dirty="0" smtClean="0"/>
          </a:p>
          <a:p>
            <a:r>
              <a:rPr lang="en-US" dirty="0" smtClean="0"/>
              <a:t>08   				(</a:t>
            </a:r>
            <a:r>
              <a:rPr lang="en-US" dirty="0" err="1" smtClean="0"/>
              <a:t>Supplier_Name</a:t>
            </a:r>
            <a:r>
              <a:rPr lang="en-US" dirty="0" smtClean="0"/>
              <a:t> VARCHAR(20), </a:t>
            </a:r>
            <a:endParaRPr lang="zh-CN" altLang="en-US" dirty="0" smtClean="0"/>
          </a:p>
          <a:p>
            <a:r>
              <a:rPr lang="en-US" dirty="0" smtClean="0"/>
              <a:t>09   				</a:t>
            </a:r>
            <a:r>
              <a:rPr lang="en-US" dirty="0" err="1" smtClean="0"/>
              <a:t>Invoice_Number</a:t>
            </a:r>
            <a:r>
              <a:rPr lang="en-US" dirty="0" smtClean="0"/>
              <a:t> VARCHAR(20),</a:t>
            </a:r>
            <a:endParaRPr lang="zh-CN" altLang="en-US" dirty="0" smtClean="0"/>
          </a:p>
          <a:p>
            <a:r>
              <a:rPr lang="en-US" dirty="0" smtClean="0"/>
              <a:t>10   				</a:t>
            </a:r>
            <a:r>
              <a:rPr lang="en-US" dirty="0" err="1" smtClean="0"/>
              <a:t>Part_Number</a:t>
            </a:r>
            <a:r>
              <a:rPr lang="en-US" dirty="0" smtClean="0"/>
              <a:t> VARCHAR(20),</a:t>
            </a:r>
            <a:endParaRPr lang="zh-CN" altLang="en-US" dirty="0" smtClean="0"/>
          </a:p>
          <a:p>
            <a:r>
              <a:rPr lang="en-US" dirty="0" smtClean="0"/>
              <a:t>11   				Cost FLOAT,</a:t>
            </a:r>
            <a:endParaRPr lang="zh-CN" altLang="en-US" dirty="0" smtClean="0"/>
          </a:p>
          <a:p>
            <a:r>
              <a:rPr lang="en-US" dirty="0" smtClean="0"/>
              <a:t>12   				</a:t>
            </a:r>
            <a:r>
              <a:rPr lang="en-US" dirty="0" err="1" smtClean="0"/>
              <a:t>Purchase_Date</a:t>
            </a:r>
            <a:r>
              <a:rPr lang="en-US" dirty="0" smtClean="0"/>
              <a:t> DATE);"""</a:t>
            </a:r>
            <a:endParaRPr lang="zh-CN" altLang="en-US" dirty="0" smtClean="0"/>
          </a:p>
          <a:p>
            <a:r>
              <a:rPr lang="en-US" dirty="0" smtClean="0"/>
              <a:t>13   </a:t>
            </a:r>
            <a:r>
              <a:rPr lang="en-US" dirty="0" err="1" smtClean="0"/>
              <a:t>c.execute</a:t>
            </a:r>
            <a:r>
              <a:rPr lang="en-US" dirty="0" smtClean="0"/>
              <a:t>(</a:t>
            </a:r>
            <a:r>
              <a:rPr lang="en-US" dirty="0" err="1" smtClean="0"/>
              <a:t>create_table</a:t>
            </a:r>
            <a:r>
              <a:rPr lang="en-US" dirty="0" smtClean="0"/>
              <a:t>)</a:t>
            </a:r>
            <a:endParaRPr lang="zh-CN" altLang="en-US" dirty="0" smtClean="0"/>
          </a:p>
          <a:p>
            <a:r>
              <a:rPr lang="en-US" dirty="0" smtClean="0"/>
              <a:t>14   </a:t>
            </a:r>
            <a:r>
              <a:rPr lang="en-US" dirty="0" err="1" smtClean="0"/>
              <a:t>con.commit</a:t>
            </a:r>
            <a:r>
              <a:rPr lang="en-US" dirty="0" smtClean="0"/>
              <a:t>()</a:t>
            </a:r>
            <a:endParaRPr lang="zh-CN" altLang="en-US" dirty="0" smtClean="0"/>
          </a:p>
          <a:p>
            <a:r>
              <a:rPr lang="en-US" dirty="0" smtClean="0"/>
              <a:t>15   </a:t>
            </a:r>
            <a:r>
              <a:rPr lang="en-US" dirty="0" err="1" smtClean="0"/>
              <a:t>file_reader</a:t>
            </a:r>
            <a:r>
              <a:rPr lang="en-US" dirty="0" smtClean="0"/>
              <a:t> = </a:t>
            </a:r>
            <a:r>
              <a:rPr lang="en-US" dirty="0" err="1" smtClean="0"/>
              <a:t>csv.reader</a:t>
            </a:r>
            <a:r>
              <a:rPr lang="en-US" dirty="0" smtClean="0"/>
              <a:t>(open(</a:t>
            </a:r>
            <a:r>
              <a:rPr lang="en-US" dirty="0" err="1" smtClean="0"/>
              <a:t>input_file</a:t>
            </a:r>
            <a:r>
              <a:rPr lang="en-US" dirty="0" smtClean="0"/>
              <a:t>, 'r'), delimiter=',')</a:t>
            </a:r>
            <a:endParaRPr lang="zh-CN" altLang="en-US" dirty="0" smtClean="0"/>
          </a:p>
          <a:p>
            <a:pPr marL="342900" indent="-342900">
              <a:buAutoNum type="arabicPlain" startAt="16"/>
            </a:pPr>
            <a:r>
              <a:rPr lang="en-US" dirty="0" smtClean="0"/>
              <a:t>header = next(</a:t>
            </a:r>
            <a:r>
              <a:rPr lang="en-US" dirty="0" err="1" smtClean="0"/>
              <a:t>file_reader</a:t>
            </a:r>
            <a:r>
              <a:rPr lang="en-US" dirty="0" smtClean="0"/>
              <a:t>, None)</a:t>
            </a:r>
          </a:p>
          <a:p>
            <a:r>
              <a:rPr lang="en-US" dirty="0" smtClean="0"/>
              <a:t>17   for row in </a:t>
            </a:r>
            <a:r>
              <a:rPr lang="en-US" dirty="0" err="1" smtClean="0"/>
              <a:t>file_reader</a:t>
            </a:r>
            <a:r>
              <a:rPr lang="en-US" dirty="0" smtClean="0"/>
              <a:t>:</a:t>
            </a:r>
            <a:endParaRPr lang="zh-CN" altLang="en-US" dirty="0" smtClean="0"/>
          </a:p>
          <a:p>
            <a:r>
              <a:rPr lang="en-US" dirty="0" smtClean="0"/>
              <a:t>18   	data = []</a:t>
            </a:r>
            <a:endParaRPr lang="zh-CN" altLang="en-US" dirty="0" smtClean="0"/>
          </a:p>
          <a:p>
            <a:r>
              <a:rPr lang="en-US" dirty="0" smtClean="0"/>
              <a:t>19   	for </a:t>
            </a:r>
            <a:r>
              <a:rPr lang="en-US" dirty="0" err="1" smtClean="0"/>
              <a:t>column_index</a:t>
            </a:r>
            <a:r>
              <a:rPr lang="en-US" dirty="0" smtClean="0"/>
              <a:t> in range(</a:t>
            </a:r>
            <a:r>
              <a:rPr lang="en-US" dirty="0" err="1" smtClean="0"/>
              <a:t>len</a:t>
            </a:r>
            <a:r>
              <a:rPr lang="en-US" dirty="0" smtClean="0"/>
              <a:t>(header)):</a:t>
            </a:r>
            <a:endParaRPr lang="zh-CN" altLang="en-US" dirty="0" smtClean="0"/>
          </a:p>
          <a:p>
            <a:pPr marL="342900" indent="-342900">
              <a:buAutoNum type="arabicPlain" startAt="16"/>
            </a:pP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4.3 </a:t>
            </a:r>
            <a:r>
              <a:rPr lang="zh-CN" altLang="en-US" b="1" dirty="0" smtClean="0">
                <a:latin typeface="黑体" pitchFamily="49" charset="-122"/>
                <a:ea typeface="黑体" pitchFamily="49" charset="-122"/>
              </a:rPr>
              <a:t>数据分析</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t>20   		</a:t>
            </a:r>
            <a:r>
              <a:rPr lang="en-US" dirty="0" err="1" smtClean="0"/>
              <a:t>data.append</a:t>
            </a:r>
            <a:r>
              <a:rPr lang="en-US" dirty="0" smtClean="0"/>
              <a:t>(row[</a:t>
            </a:r>
            <a:r>
              <a:rPr lang="en-US" dirty="0" err="1" smtClean="0"/>
              <a:t>column_index</a:t>
            </a:r>
            <a:r>
              <a:rPr lang="en-US" dirty="0" smtClean="0"/>
              <a:t>])</a:t>
            </a:r>
            <a:endParaRPr lang="zh-CN" altLang="en-US" dirty="0" smtClean="0"/>
          </a:p>
          <a:p>
            <a:r>
              <a:rPr lang="en-US" dirty="0" smtClean="0"/>
              <a:t>21   	print(data)</a:t>
            </a:r>
            <a:endParaRPr lang="zh-CN" altLang="en-US" dirty="0" smtClean="0"/>
          </a:p>
          <a:p>
            <a:r>
              <a:rPr lang="en-US" dirty="0" smtClean="0"/>
              <a:t>22   	</a:t>
            </a:r>
            <a:r>
              <a:rPr lang="en-US" dirty="0" err="1" smtClean="0"/>
              <a:t>c.execute</a:t>
            </a:r>
            <a:r>
              <a:rPr lang="en-US" dirty="0" smtClean="0"/>
              <a:t>("INSERT INTO Suppliers VALUES (?, ?, ?, ?, ?);", data)</a:t>
            </a:r>
            <a:endParaRPr lang="zh-CN" altLang="en-US" dirty="0" smtClean="0"/>
          </a:p>
          <a:p>
            <a:r>
              <a:rPr lang="en-US" dirty="0" smtClean="0"/>
              <a:t>23   </a:t>
            </a:r>
            <a:r>
              <a:rPr lang="en-US" dirty="0" err="1" smtClean="0"/>
              <a:t>con.commit</a:t>
            </a:r>
            <a:r>
              <a:rPr lang="en-US" dirty="0" smtClean="0"/>
              <a:t>()</a:t>
            </a:r>
            <a:endParaRPr lang="zh-CN" altLang="en-US" dirty="0" smtClean="0"/>
          </a:p>
          <a:p>
            <a:r>
              <a:rPr lang="en-US" dirty="0" smtClean="0"/>
              <a:t>24   output = </a:t>
            </a:r>
            <a:r>
              <a:rPr lang="en-US" dirty="0" err="1" smtClean="0"/>
              <a:t>c.execute</a:t>
            </a:r>
            <a:r>
              <a:rPr lang="en-US" dirty="0" smtClean="0"/>
              <a:t>("SELECT * FROM Suppliers")</a:t>
            </a:r>
            <a:endParaRPr lang="zh-CN" altLang="en-US" dirty="0" smtClean="0"/>
          </a:p>
          <a:p>
            <a:r>
              <a:rPr lang="en-US" dirty="0" smtClean="0"/>
              <a:t>25   rows = </a:t>
            </a:r>
            <a:r>
              <a:rPr lang="en-US" dirty="0" err="1" smtClean="0"/>
              <a:t>output.fetchall</a:t>
            </a:r>
            <a:r>
              <a:rPr lang="en-US" dirty="0" smtClean="0"/>
              <a:t>()</a:t>
            </a:r>
            <a:endParaRPr lang="zh-CN" altLang="en-US" dirty="0" smtClean="0"/>
          </a:p>
          <a:p>
            <a:r>
              <a:rPr lang="en-US" dirty="0" smtClean="0"/>
              <a:t>26   for row in rows:</a:t>
            </a:r>
            <a:endParaRPr lang="zh-CN" altLang="en-US" dirty="0" smtClean="0"/>
          </a:p>
          <a:p>
            <a:r>
              <a:rPr lang="en-US" dirty="0" smtClean="0"/>
              <a:t>27   	output = []</a:t>
            </a:r>
            <a:endParaRPr lang="zh-CN" altLang="en-US" dirty="0" smtClean="0"/>
          </a:p>
          <a:p>
            <a:r>
              <a:rPr lang="en-US" dirty="0" smtClean="0"/>
              <a:t>28   	for </a:t>
            </a:r>
            <a:r>
              <a:rPr lang="en-US" dirty="0" err="1" smtClean="0"/>
              <a:t>column_index</a:t>
            </a:r>
            <a:r>
              <a:rPr lang="en-US" dirty="0" smtClean="0"/>
              <a:t> in range(</a:t>
            </a:r>
            <a:r>
              <a:rPr lang="en-US" dirty="0" err="1" smtClean="0"/>
              <a:t>len</a:t>
            </a:r>
            <a:r>
              <a:rPr lang="en-US" dirty="0" smtClean="0"/>
              <a:t>(row)):</a:t>
            </a:r>
            <a:endParaRPr lang="zh-CN" altLang="en-US" dirty="0" smtClean="0"/>
          </a:p>
          <a:p>
            <a:r>
              <a:rPr lang="en-US" dirty="0" smtClean="0"/>
              <a:t>29   		</a:t>
            </a:r>
            <a:r>
              <a:rPr lang="en-US" dirty="0" err="1" smtClean="0"/>
              <a:t>output.append</a:t>
            </a:r>
            <a:r>
              <a:rPr lang="en-US" dirty="0" smtClean="0"/>
              <a:t>(</a:t>
            </a:r>
            <a:r>
              <a:rPr lang="en-US" dirty="0" err="1" smtClean="0"/>
              <a:t>str</a:t>
            </a:r>
            <a:r>
              <a:rPr lang="en-US" dirty="0" smtClean="0"/>
              <a:t>(row[</a:t>
            </a:r>
            <a:r>
              <a:rPr lang="en-US" dirty="0" err="1" smtClean="0"/>
              <a:t>column_index</a:t>
            </a:r>
            <a:r>
              <a:rPr lang="en-US" dirty="0" smtClean="0"/>
              <a:t>]))</a:t>
            </a:r>
            <a:endParaRPr lang="zh-CN" altLang="en-US" dirty="0" smtClean="0"/>
          </a:p>
          <a:p>
            <a:r>
              <a:rPr lang="en-US" dirty="0" smtClean="0"/>
              <a:t>30   	print(output)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308324"/>
          </a:xfrm>
          <a:prstGeom prst="rect">
            <a:avLst/>
          </a:prstGeom>
          <a:noFill/>
        </p:spPr>
        <p:txBody>
          <a:bodyPr wrap="square" rtlCol="0">
            <a:spAutoFit/>
          </a:bodyPr>
          <a:lstStyle/>
          <a:p>
            <a:r>
              <a:rPr lang="zh-CN" altLang="en-US" dirty="0" smtClean="0">
                <a:latin typeface="黑体" pitchFamily="49" charset="-122"/>
                <a:ea typeface="黑体" pitchFamily="49" charset="-122"/>
              </a:rPr>
              <a:t>数据可视化是指将数据以视觉形式来呈现，</a:t>
            </a:r>
            <a:r>
              <a:rPr lang="zh-CN" altLang="en-US" smtClean="0">
                <a:latin typeface="黑体" pitchFamily="49" charset="-122"/>
                <a:ea typeface="黑体" pitchFamily="49" charset="-122"/>
              </a:rPr>
              <a:t>如图表。</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通过数据的可视化，可以充分展示数据的相关关系、趋势和相关性及变量与变量的联系程序。</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提供了若干种用于数据可视化绘图的扩展包，包括</a:t>
            </a:r>
            <a:r>
              <a:rPr lang="en-US" dirty="0" err="1" smtClean="0">
                <a:latin typeface="黑体" pitchFamily="49" charset="-122"/>
                <a:ea typeface="黑体" pitchFamily="49" charset="-122"/>
              </a:rPr>
              <a:t>matlotlib</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pandas</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ggplot</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 </a:t>
            </a:r>
            <a:r>
              <a:rPr lang="en-US" dirty="0" err="1" smtClean="0">
                <a:latin typeface="黑体" pitchFamily="49" charset="-122"/>
                <a:ea typeface="黑体" pitchFamily="49" charset="-122"/>
              </a:rPr>
              <a:t>seaborn</a:t>
            </a:r>
            <a:r>
              <a:rPr lang="zh-CN" altLang="en-US" dirty="0" smtClean="0">
                <a:latin typeface="黑体" pitchFamily="49" charset="-122"/>
                <a:ea typeface="黑体" pitchFamily="49" charset="-122"/>
              </a:rPr>
              <a:t>。其中</a:t>
            </a:r>
            <a:r>
              <a:rPr lang="en-US" dirty="0" err="1" smtClean="0">
                <a:latin typeface="黑体" pitchFamily="49" charset="-122"/>
                <a:ea typeface="黑体" pitchFamily="49" charset="-122"/>
              </a:rPr>
              <a:t>matlotlib</a:t>
            </a:r>
            <a:r>
              <a:rPr lang="zh-CN" altLang="en-US" dirty="0" smtClean="0">
                <a:latin typeface="黑体" pitchFamily="49" charset="-122"/>
                <a:ea typeface="黑体" pitchFamily="49" charset="-122"/>
              </a:rPr>
              <a:t>是最基础的扩展包，它为</a:t>
            </a:r>
            <a:r>
              <a:rPr lang="en-US" dirty="0" smtClean="0">
                <a:latin typeface="黑体" pitchFamily="49" charset="-122"/>
                <a:ea typeface="黑体" pitchFamily="49" charset="-122"/>
              </a:rPr>
              <a:t>pandas</a:t>
            </a:r>
            <a:r>
              <a:rPr lang="zh-CN" altLang="en-US" dirty="0" smtClean="0">
                <a:latin typeface="黑体" pitchFamily="49" charset="-122"/>
                <a:ea typeface="黑体" pitchFamily="49" charset="-122"/>
              </a:rPr>
              <a:t>和</a:t>
            </a:r>
            <a:r>
              <a:rPr lang="en-US" dirty="0" err="1" smtClean="0">
                <a:latin typeface="黑体" pitchFamily="49" charset="-122"/>
                <a:ea typeface="黑体" pitchFamily="49" charset="-122"/>
              </a:rPr>
              <a:t>seaborn</a:t>
            </a:r>
            <a:r>
              <a:rPr lang="zh-CN" altLang="en-US" dirty="0" smtClean="0">
                <a:latin typeface="黑体" pitchFamily="49" charset="-122"/>
                <a:ea typeface="黑体" pitchFamily="49" charset="-122"/>
              </a:rPr>
              <a:t>提供了一些基础的绘图概念和语法。</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4.4.1 </a:t>
            </a:r>
            <a:r>
              <a:rPr lang="en-US" dirty="0" err="1" smtClean="0">
                <a:latin typeface="黑体" pitchFamily="49" charset="-122"/>
                <a:ea typeface="黑体" pitchFamily="49" charset="-122"/>
              </a:rPr>
              <a:t>matlotlib</a:t>
            </a:r>
            <a:r>
              <a:rPr lang="zh-CN" altLang="en-US" dirty="0" smtClean="0">
                <a:latin typeface="黑体" pitchFamily="49" charset="-122"/>
                <a:ea typeface="黑体" pitchFamily="49" charset="-122"/>
              </a:rPr>
              <a:t>库应用</a:t>
            </a:r>
            <a:endParaRPr lang="zh-CN" altLang="en-US" b="1" dirty="0" smtClean="0">
              <a:latin typeface="黑体" pitchFamily="49" charset="-122"/>
              <a:ea typeface="黑体" pitchFamily="49" charset="-122"/>
            </a:endParaRPr>
          </a:p>
          <a:p>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是一个</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2D</a:t>
            </a:r>
            <a:r>
              <a:rPr lang="zh-CN" altLang="en-US" dirty="0" smtClean="0">
                <a:latin typeface="黑体" pitchFamily="49" charset="-122"/>
                <a:ea typeface="黑体" pitchFamily="49" charset="-122"/>
              </a:rPr>
              <a:t>绘图库，通过</a:t>
            </a:r>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，可以创建常用的统计图，如条形图、箱线图、折线图、散点图和直方图等。 </a:t>
            </a:r>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也是可以画出</a:t>
            </a:r>
            <a:r>
              <a:rPr lang="en-US" dirty="0" smtClean="0">
                <a:latin typeface="黑体" pitchFamily="49" charset="-122"/>
                <a:ea typeface="黑体" pitchFamily="49" charset="-122"/>
              </a:rPr>
              <a:t>3D</a:t>
            </a:r>
            <a:r>
              <a:rPr lang="zh-CN" altLang="en-US" dirty="0" smtClean="0">
                <a:latin typeface="黑体" pitchFamily="49" charset="-122"/>
                <a:ea typeface="黑体" pitchFamily="49" charset="-122"/>
              </a:rPr>
              <a:t>图形的，需要安装更多的扩展模块。</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通常与</a:t>
            </a:r>
            <a:r>
              <a:rPr lang="en-US" dirty="0" err="1" smtClean="0">
                <a:latin typeface="黑体" pitchFamily="49" charset="-122"/>
                <a:ea typeface="黑体" pitchFamily="49" charset="-122"/>
              </a:rPr>
              <a:t>numpy</a:t>
            </a:r>
            <a:r>
              <a:rPr lang="zh-CN" altLang="en-US" dirty="0" smtClean="0">
                <a:latin typeface="黑体" pitchFamily="49" charset="-122"/>
                <a:ea typeface="黑体" pitchFamily="49" charset="-122"/>
              </a:rPr>
              <a:t>库和</a:t>
            </a:r>
            <a:r>
              <a:rPr lang="en-US" dirty="0" smtClean="0">
                <a:latin typeface="黑体" pitchFamily="49" charset="-122"/>
                <a:ea typeface="黑体" pitchFamily="49" charset="-122"/>
              </a:rPr>
              <a:t>pandas</a:t>
            </a:r>
            <a:r>
              <a:rPr lang="zh-CN" altLang="en-US" dirty="0" smtClean="0">
                <a:latin typeface="黑体" pitchFamily="49" charset="-122"/>
                <a:ea typeface="黑体" pitchFamily="49" charset="-122"/>
              </a:rPr>
              <a:t>库结合起来使用。</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使用</a:t>
            </a:r>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画图时，首先把需要用到的包导入进来：</a:t>
            </a:r>
          </a:p>
          <a:p>
            <a:pPr lvl="1">
              <a:buFont typeface="Wingdings" pitchFamily="2" charset="2"/>
              <a:buChar char="ü"/>
            </a:pPr>
            <a:r>
              <a:rPr lang="en-US" dirty="0" smtClean="0">
                <a:latin typeface="黑体" pitchFamily="49" charset="-122"/>
                <a:ea typeface="黑体" pitchFamily="49" charset="-122"/>
              </a:rPr>
              <a:t>import </a:t>
            </a:r>
            <a:r>
              <a:rPr lang="en-US" dirty="0" err="1" smtClean="0">
                <a:latin typeface="黑体" pitchFamily="49" charset="-122"/>
                <a:ea typeface="黑体" pitchFamily="49" charset="-122"/>
              </a:rPr>
              <a:t>numpy</a:t>
            </a:r>
            <a:r>
              <a:rPr lang="en-US" dirty="0" smtClean="0">
                <a:latin typeface="黑体" pitchFamily="49" charset="-122"/>
                <a:ea typeface="黑体" pitchFamily="49" charset="-122"/>
              </a:rPr>
              <a:t> as </a:t>
            </a:r>
            <a:r>
              <a:rPr lang="en-US" dirty="0" err="1" smtClean="0">
                <a:latin typeface="黑体" pitchFamily="49" charset="-122"/>
                <a:ea typeface="黑体" pitchFamily="49" charset="-122"/>
              </a:rPr>
              <a:t>np</a:t>
            </a:r>
            <a:endParaRPr lang="zh-CN" altLang="en-US"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import pandas as pd</a:t>
            </a:r>
            <a:endParaRPr lang="zh-CN" altLang="en-US"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import </a:t>
            </a:r>
            <a:r>
              <a:rPr lang="en-US" dirty="0" err="1" smtClean="0">
                <a:latin typeface="黑体" pitchFamily="49" charset="-122"/>
                <a:ea typeface="黑体" pitchFamily="49" charset="-122"/>
              </a:rPr>
              <a:t>matplotlib.pyplot</a:t>
            </a:r>
            <a:r>
              <a:rPr lang="en-US" dirty="0" smtClean="0">
                <a:latin typeface="黑体" pitchFamily="49" charset="-122"/>
                <a:ea typeface="黑体" pitchFamily="49" charset="-122"/>
              </a:rPr>
              <a:t> as </a:t>
            </a:r>
            <a:r>
              <a:rPr lang="en-US" dirty="0" err="1" smtClean="0">
                <a:latin typeface="黑体" pitchFamily="49" charset="-122"/>
                <a:ea typeface="黑体" pitchFamily="49" charset="-122"/>
              </a:rPr>
              <a:t>plt</a:t>
            </a:r>
            <a:endParaRPr lang="zh-CN" altLang="en-US"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from pandas import </a:t>
            </a:r>
            <a:r>
              <a:rPr lang="en-US" dirty="0" err="1" smtClean="0">
                <a:latin typeface="黑体" pitchFamily="49" charset="-122"/>
                <a:ea typeface="黑体" pitchFamily="49" charset="-122"/>
              </a:rPr>
              <a:t>Series,DataFrame</a:t>
            </a:r>
            <a:r>
              <a:rPr lang="en-US" dirty="0" smtClean="0">
                <a:latin typeface="黑体" pitchFamily="49" charset="-122"/>
                <a:ea typeface="黑体" pitchFamily="49" charset="-122"/>
              </a:rPr>
              <a:t> </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画图的基本命令</a:t>
            </a:r>
            <a:r>
              <a:rPr lang="en-US" dirty="0" smtClean="0">
                <a:latin typeface="黑体" pitchFamily="49" charset="-122"/>
                <a:ea typeface="黑体" pitchFamily="49" charset="-122"/>
              </a:rPr>
              <a:t> </a:t>
            </a:r>
            <a:r>
              <a:rPr lang="en-US" dirty="0" smtClean="0"/>
              <a:t>:</a:t>
            </a:r>
          </a:p>
          <a:p>
            <a:endParaRPr lang="zh-CN" altLang="en-US" dirty="0" smtClean="0"/>
          </a:p>
          <a:p>
            <a:pPr>
              <a:buFont typeface="Wingdings" pitchFamily="2" charset="2"/>
              <a:buChar char="ü"/>
            </a:pPr>
            <a:r>
              <a:rPr lang="en-US" dirty="0" smtClean="0"/>
              <a:t>x = </a:t>
            </a:r>
            <a:r>
              <a:rPr lang="en-US" dirty="0" err="1" smtClean="0"/>
              <a:t>np.linspace</a:t>
            </a:r>
            <a:r>
              <a:rPr lang="en-US" dirty="0" smtClean="0"/>
              <a:t>(0,2*np.pi,100)        # </a:t>
            </a:r>
            <a:r>
              <a:rPr lang="zh-CN" altLang="en-US" dirty="0" smtClean="0"/>
              <a:t>设置自变量横轴值，从</a:t>
            </a:r>
            <a:r>
              <a:rPr lang="en-US" dirty="0" smtClean="0"/>
              <a:t>0</a:t>
            </a:r>
            <a:r>
              <a:rPr lang="zh-CN" altLang="en-US" dirty="0" smtClean="0"/>
              <a:t>到</a:t>
            </a:r>
            <a:r>
              <a:rPr lang="en-US" dirty="0" smtClean="0"/>
              <a:t>2*pi</a:t>
            </a:r>
            <a:r>
              <a:rPr lang="zh-CN" altLang="en-US" dirty="0" smtClean="0"/>
              <a:t>，均分为</a:t>
            </a:r>
            <a:r>
              <a:rPr lang="en-US" dirty="0" smtClean="0"/>
              <a:t>100</a:t>
            </a:r>
            <a:r>
              <a:rPr lang="zh-CN" altLang="en-US" dirty="0" smtClean="0"/>
              <a:t>份</a:t>
            </a:r>
          </a:p>
          <a:p>
            <a:pPr>
              <a:buFont typeface="Wingdings" pitchFamily="2" charset="2"/>
              <a:buChar char="ü"/>
            </a:pPr>
            <a:r>
              <a:rPr lang="en-US" dirty="0" smtClean="0"/>
              <a:t>y = np.sin(x)                                        # </a:t>
            </a:r>
            <a:r>
              <a:rPr lang="zh-CN" altLang="en-US" dirty="0" smtClean="0"/>
              <a:t>因变量取值，</a:t>
            </a:r>
            <a:r>
              <a:rPr lang="en-US" dirty="0" smtClean="0"/>
              <a:t> </a:t>
            </a:r>
            <a:endParaRPr lang="zh-CN" altLang="en-US" dirty="0" smtClean="0"/>
          </a:p>
          <a:p>
            <a:pPr>
              <a:buFont typeface="Wingdings" pitchFamily="2" charset="2"/>
              <a:buChar char="ü"/>
            </a:pPr>
            <a:r>
              <a:rPr lang="en-US" dirty="0" err="1" smtClean="0"/>
              <a:t>plt.plot</a:t>
            </a:r>
            <a:r>
              <a:rPr lang="en-US" dirty="0" smtClean="0"/>
              <a:t>(</a:t>
            </a:r>
            <a:r>
              <a:rPr lang="en-US" dirty="0" err="1" smtClean="0"/>
              <a:t>x,y,‘b</a:t>
            </a:r>
            <a:r>
              <a:rPr lang="en-US" dirty="0" smtClean="0"/>
              <a:t>*’,label=‘a’)                  # ‘b*’</a:t>
            </a:r>
            <a:r>
              <a:rPr lang="zh-CN" altLang="en-US" dirty="0" smtClean="0"/>
              <a:t> 蓝色</a:t>
            </a:r>
            <a:r>
              <a:rPr lang="en-US" dirty="0" smtClean="0"/>
              <a:t>*</a:t>
            </a:r>
            <a:r>
              <a:rPr lang="zh-CN" altLang="en-US" dirty="0" smtClean="0"/>
              <a:t>状线，</a:t>
            </a:r>
            <a:r>
              <a:rPr lang="en-US" dirty="0" smtClean="0"/>
              <a:t>label</a:t>
            </a:r>
            <a:r>
              <a:rPr lang="zh-CN" altLang="en-US" dirty="0" smtClean="0"/>
              <a:t>是指标签</a:t>
            </a:r>
          </a:p>
          <a:p>
            <a:pPr>
              <a:buFont typeface="Wingdings" pitchFamily="2" charset="2"/>
              <a:buChar char="ü"/>
            </a:pPr>
            <a:r>
              <a:rPr lang="en-US" dirty="0" err="1" smtClean="0"/>
              <a:t>plt.plot</a:t>
            </a:r>
            <a:r>
              <a:rPr lang="en-US" dirty="0" smtClean="0"/>
              <a:t>(x*2,y,'r--',label='b')             # 'r--'</a:t>
            </a:r>
            <a:r>
              <a:rPr lang="zh-CN" altLang="en-US" dirty="0" smtClean="0"/>
              <a:t>表示红色虚线</a:t>
            </a:r>
          </a:p>
          <a:p>
            <a:pPr>
              <a:buFont typeface="Wingdings" pitchFamily="2" charset="2"/>
              <a:buChar char="ü"/>
            </a:pPr>
            <a:r>
              <a:rPr lang="en-US" dirty="0" err="1" smtClean="0"/>
              <a:t>plt.xlabel</a:t>
            </a:r>
            <a:r>
              <a:rPr lang="en-US" dirty="0" smtClean="0"/>
              <a:t>('this is x')                           # </a:t>
            </a:r>
            <a:r>
              <a:rPr lang="zh-CN" altLang="en-US" dirty="0" smtClean="0"/>
              <a:t>设置横轴标签“</a:t>
            </a:r>
            <a:r>
              <a:rPr lang="en-US" dirty="0" smtClean="0"/>
              <a:t>this is x</a:t>
            </a:r>
            <a:r>
              <a:rPr lang="zh-CN" altLang="en-US" dirty="0" smtClean="0"/>
              <a:t>”</a:t>
            </a:r>
          </a:p>
          <a:p>
            <a:pPr>
              <a:buFont typeface="Wingdings" pitchFamily="2" charset="2"/>
              <a:buChar char="ü"/>
            </a:pPr>
            <a:r>
              <a:rPr lang="en-US" dirty="0" err="1" smtClean="0"/>
              <a:t>plt.ylabel</a:t>
            </a:r>
            <a:r>
              <a:rPr lang="en-US" dirty="0" smtClean="0"/>
              <a:t>('this is y')                           # </a:t>
            </a:r>
            <a:r>
              <a:rPr lang="zh-CN" altLang="en-US" dirty="0" smtClean="0"/>
              <a:t>设置纵轴标签“</a:t>
            </a:r>
            <a:r>
              <a:rPr lang="en-US" dirty="0" smtClean="0"/>
              <a:t>this is y</a:t>
            </a:r>
            <a:r>
              <a:rPr lang="zh-CN" altLang="en-US" dirty="0" smtClean="0"/>
              <a:t>”</a:t>
            </a:r>
          </a:p>
          <a:p>
            <a:pPr>
              <a:buFont typeface="Wingdings" pitchFamily="2" charset="2"/>
              <a:buChar char="ü"/>
            </a:pPr>
            <a:r>
              <a:rPr lang="en-US" dirty="0" err="1" smtClean="0"/>
              <a:t>plt.title</a:t>
            </a:r>
            <a:r>
              <a:rPr lang="en-US" dirty="0" smtClean="0"/>
              <a:t>('this is title')                         # </a:t>
            </a:r>
            <a:r>
              <a:rPr lang="zh-CN" altLang="en-US" dirty="0" smtClean="0"/>
              <a:t>设置标题“</a:t>
            </a:r>
            <a:r>
              <a:rPr lang="en-US" dirty="0" smtClean="0"/>
              <a:t>this is title</a:t>
            </a:r>
            <a:r>
              <a:rPr lang="zh-CN" altLang="en-US" dirty="0" smtClean="0"/>
              <a:t>”</a:t>
            </a:r>
          </a:p>
          <a:p>
            <a:pPr>
              <a:buFont typeface="Wingdings" pitchFamily="2" charset="2"/>
              <a:buChar char="ü"/>
            </a:pPr>
            <a:r>
              <a:rPr lang="en-US" dirty="0" err="1" smtClean="0"/>
              <a:t>plt.legend</a:t>
            </a:r>
            <a:r>
              <a:rPr lang="en-US" dirty="0" smtClean="0"/>
              <a:t>()                                        # </a:t>
            </a:r>
            <a:r>
              <a:rPr lang="zh-CN" altLang="en-US" dirty="0" smtClean="0"/>
              <a:t>显示上面定义的图例</a:t>
            </a:r>
          </a:p>
          <a:p>
            <a:pPr>
              <a:buFont typeface="Wingdings" pitchFamily="2" charset="2"/>
              <a:buChar char="ü"/>
            </a:pPr>
            <a:r>
              <a:rPr lang="en-US" dirty="0" err="1" smtClean="0"/>
              <a:t>plt.show</a:t>
            </a:r>
            <a:r>
              <a:rPr lang="en-US" dirty="0" smtClean="0"/>
              <a:t>()                                          # </a:t>
            </a:r>
            <a:r>
              <a:rPr lang="zh-CN" altLang="en-US" dirty="0" smtClean="0"/>
              <a:t>展示图像</a:t>
            </a:r>
            <a:r>
              <a:rPr lang="en-US" dirty="0" smtClean="0"/>
              <a:t> </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子图</a:t>
            </a:r>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plt.subplot</a:t>
            </a:r>
            <a:r>
              <a:rPr lang="en-US" dirty="0" smtClean="0">
                <a:latin typeface="黑体" pitchFamily="49" charset="-122"/>
                <a:ea typeface="黑体" pitchFamily="49" charset="-122"/>
              </a:rPr>
              <a:t>(2,1,1)   #</a:t>
            </a:r>
            <a:r>
              <a:rPr lang="zh-CN" altLang="en-US" dirty="0" smtClean="0">
                <a:latin typeface="黑体" pitchFamily="49" charset="-122"/>
                <a:ea typeface="黑体" pitchFamily="49" charset="-122"/>
              </a:rPr>
              <a:t>子图，</a:t>
            </a:r>
            <a:r>
              <a:rPr lang="en-US" dirty="0" smtClean="0">
                <a:latin typeface="黑体" pitchFamily="49" charset="-122"/>
                <a:ea typeface="黑体" pitchFamily="49" charset="-122"/>
              </a:rPr>
              <a:t>(2,1,1)</a:t>
            </a:r>
            <a:r>
              <a:rPr lang="zh-CN" altLang="en-US" dirty="0" smtClean="0">
                <a:latin typeface="黑体" pitchFamily="49" charset="-122"/>
                <a:ea typeface="黑体" pitchFamily="49" charset="-122"/>
              </a:rPr>
              <a:t>代表，创建</a:t>
            </a:r>
            <a:r>
              <a:rPr lang="en-US" dirty="0" smtClean="0">
                <a:latin typeface="黑体" pitchFamily="49" charset="-122"/>
                <a:ea typeface="黑体" pitchFamily="49" charset="-122"/>
              </a:rPr>
              <a:t>2*1</a:t>
            </a:r>
            <a:r>
              <a:rPr lang="zh-CN" altLang="en-US" dirty="0" smtClean="0">
                <a:latin typeface="黑体" pitchFamily="49" charset="-122"/>
                <a:ea typeface="黑体" pitchFamily="49" charset="-122"/>
              </a:rPr>
              <a:t>的画布，并且定位于画布</a:t>
            </a:r>
            <a:r>
              <a:rPr lang="en-US" dirty="0" smtClean="0">
                <a:latin typeface="黑体" pitchFamily="49" charset="-122"/>
                <a:ea typeface="黑体" pitchFamily="49" charset="-122"/>
              </a:rPr>
              <a:t> 1 </a:t>
            </a:r>
            <a:r>
              <a:rPr lang="zh-CN" altLang="en-US" dirty="0" smtClean="0">
                <a:latin typeface="黑体" pitchFamily="49" charset="-122"/>
                <a:ea typeface="黑体" pitchFamily="49" charset="-122"/>
              </a:rPr>
              <a:t>；等效于</a:t>
            </a:r>
            <a:r>
              <a:rPr lang="en-US" dirty="0" err="1" smtClean="0">
                <a:latin typeface="黑体" pitchFamily="49" charset="-122"/>
                <a:ea typeface="黑体" pitchFamily="49" charset="-122"/>
              </a:rPr>
              <a:t>plt.subplot</a:t>
            </a:r>
            <a:r>
              <a:rPr lang="en-US" dirty="0" smtClean="0">
                <a:latin typeface="黑体" pitchFamily="49" charset="-122"/>
                <a:ea typeface="黑体" pitchFamily="49" charset="-122"/>
              </a:rPr>
              <a:t>(211)</a:t>
            </a:r>
            <a:r>
              <a:rPr lang="zh-CN" altLang="en-US" dirty="0" smtClean="0">
                <a:latin typeface="黑体" pitchFamily="49" charset="-122"/>
                <a:ea typeface="黑体" pitchFamily="49" charset="-122"/>
              </a:rPr>
              <a:t>，即去掉逗号</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r>
              <a:rPr lang="en-US" dirty="0" err="1" smtClean="0">
                <a:latin typeface="黑体" pitchFamily="49" charset="-122"/>
                <a:ea typeface="黑体" pitchFamily="49" charset="-122"/>
              </a:rPr>
              <a:t>figure,ax</a:t>
            </a:r>
            <a:r>
              <a:rPr lang="en-US" dirty="0" smtClean="0">
                <a:latin typeface="黑体" pitchFamily="49" charset="-122"/>
                <a:ea typeface="黑体" pitchFamily="49" charset="-122"/>
              </a:rPr>
              <a:t> = </a:t>
            </a:r>
            <a:r>
              <a:rPr lang="en-US" dirty="0" err="1" smtClean="0">
                <a:latin typeface="黑体" pitchFamily="49" charset="-122"/>
                <a:ea typeface="黑体" pitchFamily="49" charset="-122"/>
              </a:rPr>
              <a:t>plt.subplots</a:t>
            </a:r>
            <a:r>
              <a:rPr lang="en-US" dirty="0" smtClean="0">
                <a:latin typeface="黑体" pitchFamily="49" charset="-122"/>
                <a:ea typeface="黑体" pitchFamily="49" charset="-122"/>
              </a:rPr>
              <a:t>(2,2)  #</a:t>
            </a:r>
            <a:r>
              <a:rPr lang="zh-CN" altLang="en-US" dirty="0" smtClean="0">
                <a:latin typeface="黑体" pitchFamily="49" charset="-122"/>
                <a:ea typeface="黑体" pitchFamily="49" charset="-122"/>
              </a:rPr>
              <a:t>其中参数分别代表子图的行数和列数</a:t>
            </a:r>
            <a:r>
              <a:rPr lang="en-US" dirty="0" smtClean="0">
                <a:latin typeface="黑体" pitchFamily="49" charset="-122"/>
                <a:ea typeface="黑体" pitchFamily="49" charset="-122"/>
              </a:rPr>
              <a:t>,</a:t>
            </a:r>
            <a:r>
              <a:rPr lang="zh-CN" altLang="en-US" dirty="0" smtClean="0">
                <a:latin typeface="黑体" pitchFamily="49" charset="-122"/>
                <a:ea typeface="黑体" pitchFamily="49" charset="-122"/>
              </a:rPr>
              <a:t>一共有</a:t>
            </a:r>
            <a:r>
              <a:rPr lang="en-US" dirty="0" smtClean="0">
                <a:latin typeface="黑体" pitchFamily="49" charset="-122"/>
                <a:ea typeface="黑体" pitchFamily="49" charset="-122"/>
              </a:rPr>
              <a:t> 2x2 </a:t>
            </a:r>
            <a:r>
              <a:rPr lang="zh-CN" altLang="en-US" dirty="0" smtClean="0">
                <a:latin typeface="黑体" pitchFamily="49" charset="-122"/>
                <a:ea typeface="黑体" pitchFamily="49" charset="-122"/>
              </a:rPr>
              <a:t>个图像。函数返回一个</a:t>
            </a:r>
            <a:r>
              <a:rPr lang="en-US" dirty="0" smtClean="0">
                <a:latin typeface="黑体" pitchFamily="49" charset="-122"/>
                <a:ea typeface="黑体" pitchFamily="49" charset="-122"/>
              </a:rPr>
              <a:t>figure</a:t>
            </a:r>
            <a:r>
              <a:rPr lang="zh-CN" altLang="en-US" dirty="0" smtClean="0">
                <a:latin typeface="黑体" pitchFamily="49" charset="-122"/>
                <a:ea typeface="黑体" pitchFamily="49" charset="-122"/>
              </a:rPr>
              <a:t>图像和一个子图</a:t>
            </a:r>
            <a:r>
              <a:rPr lang="en-US" dirty="0" smtClean="0">
                <a:latin typeface="黑体" pitchFamily="49" charset="-122"/>
                <a:ea typeface="黑体" pitchFamily="49" charset="-122"/>
              </a:rPr>
              <a:t>ax</a:t>
            </a:r>
            <a:r>
              <a:rPr lang="zh-CN" altLang="en-US" dirty="0" smtClean="0">
                <a:latin typeface="黑体" pitchFamily="49" charset="-122"/>
                <a:ea typeface="黑体" pitchFamily="49" charset="-122"/>
              </a:rPr>
              <a:t>的</a:t>
            </a:r>
            <a:r>
              <a:rPr lang="en-US" dirty="0" smtClean="0">
                <a:latin typeface="黑体" pitchFamily="49" charset="-122"/>
                <a:ea typeface="黑体" pitchFamily="49" charset="-122"/>
              </a:rPr>
              <a:t>array</a:t>
            </a:r>
            <a:r>
              <a:rPr lang="zh-CN" altLang="en-US" dirty="0" smtClean="0">
                <a:latin typeface="黑体" pitchFamily="49" charset="-122"/>
                <a:ea typeface="黑体" pitchFamily="49" charset="-122"/>
              </a:rPr>
              <a:t>列表。</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ax[0][0].plot(</a:t>
            </a:r>
            <a:r>
              <a:rPr lang="en-US" dirty="0" err="1" smtClean="0">
                <a:latin typeface="黑体" pitchFamily="49" charset="-122"/>
                <a:ea typeface="黑体" pitchFamily="49" charset="-122"/>
              </a:rPr>
              <a:t>x,y</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在第一行第一列区域绘图</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en-US" dirty="0" smtClean="0">
                <a:latin typeface="黑体" pitchFamily="49" charset="-122"/>
                <a:ea typeface="黑体" pitchFamily="49" charset="-122"/>
              </a:rPr>
              <a:t>ax[0][1].plot(x*2,y*2)   #</a:t>
            </a:r>
            <a:r>
              <a:rPr lang="zh-CN" altLang="en-US" dirty="0" smtClean="0">
                <a:latin typeface="黑体" pitchFamily="49" charset="-122"/>
                <a:ea typeface="黑体" pitchFamily="49" charset="-122"/>
              </a:rPr>
              <a:t>在第一行第二列区域绘图</a:t>
            </a:r>
            <a:r>
              <a:rPr lang="en-US" dirty="0" smtClean="0">
                <a:latin typeface="黑体" pitchFamily="49" charset="-122"/>
                <a:ea typeface="黑体" pitchFamily="49" charset="-122"/>
              </a:rPr>
              <a:t> </a:t>
            </a:r>
          </a:p>
          <a:p>
            <a:endParaRPr lang="zh-CN" altLang="en-US" dirty="0" smtClean="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4-25 </a:t>
            </a:r>
            <a:r>
              <a:rPr lang="zh-CN" altLang="en-US" dirty="0" smtClean="0">
                <a:latin typeface="黑体" pitchFamily="49" charset="-122"/>
                <a:ea typeface="黑体" pitchFamily="49" charset="-122"/>
              </a:rPr>
              <a:t>显示条形图。</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4-25:ch4-25_DisplayBargraph </a:t>
            </a:r>
          </a:p>
          <a:p>
            <a:endParaRPr lang="zh-CN" altLang="en-US" dirty="0" smtClean="0">
              <a:latin typeface="黑体" pitchFamily="49" charset="-122"/>
              <a:ea typeface="黑体" pitchFamily="49" charset="-122"/>
            </a:endParaRPr>
          </a:p>
          <a:p>
            <a:r>
              <a:rPr lang="en-US" dirty="0" smtClean="0"/>
              <a:t>01   import </a:t>
            </a:r>
            <a:r>
              <a:rPr lang="en-US" dirty="0" err="1" smtClean="0"/>
              <a:t>matplotlib.pyplot</a:t>
            </a:r>
            <a:r>
              <a:rPr lang="en-US" dirty="0" smtClean="0"/>
              <a:t> as </a:t>
            </a:r>
            <a:r>
              <a:rPr lang="en-US" dirty="0" err="1" smtClean="0"/>
              <a:t>plt</a:t>
            </a:r>
            <a:endParaRPr lang="zh-CN" altLang="en-US" dirty="0" smtClean="0"/>
          </a:p>
          <a:p>
            <a:r>
              <a:rPr lang="en-US" dirty="0" smtClean="0"/>
              <a:t>02   </a:t>
            </a:r>
            <a:r>
              <a:rPr lang="en-US" dirty="0" err="1" smtClean="0"/>
              <a:t>plt.rcParams</a:t>
            </a:r>
            <a:r>
              <a:rPr lang="en-US" dirty="0" smtClean="0"/>
              <a:t>['</a:t>
            </a:r>
            <a:r>
              <a:rPr lang="en-US" dirty="0" err="1" smtClean="0"/>
              <a:t>font.sans</a:t>
            </a:r>
            <a:r>
              <a:rPr lang="en-US" dirty="0" smtClean="0"/>
              <a:t>-serif']=['</a:t>
            </a:r>
            <a:r>
              <a:rPr lang="en-US" dirty="0" err="1" smtClean="0"/>
              <a:t>SimHei</a:t>
            </a:r>
            <a:r>
              <a:rPr lang="en-US" dirty="0" smtClean="0"/>
              <a:t>'] #</a:t>
            </a:r>
            <a:r>
              <a:rPr lang="zh-CN" altLang="en-US" dirty="0" smtClean="0"/>
              <a:t>用来正常显示中文标签</a:t>
            </a:r>
          </a:p>
          <a:p>
            <a:r>
              <a:rPr lang="en-US" dirty="0" smtClean="0"/>
              <a:t>03   </a:t>
            </a:r>
            <a:r>
              <a:rPr lang="en-US" dirty="0" err="1" smtClean="0"/>
              <a:t>plt.rcParams</a:t>
            </a:r>
            <a:r>
              <a:rPr lang="en-US" dirty="0" smtClean="0"/>
              <a:t>['</a:t>
            </a:r>
            <a:r>
              <a:rPr lang="en-US" dirty="0" err="1" smtClean="0"/>
              <a:t>axes.unicode_minus</a:t>
            </a:r>
            <a:r>
              <a:rPr lang="en-US" dirty="0" smtClean="0"/>
              <a:t>']=False #</a:t>
            </a:r>
            <a:r>
              <a:rPr lang="zh-CN" altLang="en-US" dirty="0" smtClean="0"/>
              <a:t>用来正常显示负号</a:t>
            </a:r>
          </a:p>
          <a:p>
            <a:r>
              <a:rPr lang="en-US" dirty="0" smtClean="0"/>
              <a:t>04   month = ['</a:t>
            </a:r>
            <a:r>
              <a:rPr lang="zh-CN" altLang="en-US" dirty="0" smtClean="0"/>
              <a:t>一月</a:t>
            </a:r>
            <a:r>
              <a:rPr lang="en-US" dirty="0" smtClean="0"/>
              <a:t>', '</a:t>
            </a:r>
            <a:r>
              <a:rPr lang="zh-CN" altLang="en-US" dirty="0" smtClean="0"/>
              <a:t>二月</a:t>
            </a:r>
            <a:r>
              <a:rPr lang="en-US" dirty="0" smtClean="0"/>
              <a:t>', '</a:t>
            </a:r>
            <a:r>
              <a:rPr lang="zh-CN" altLang="en-US" dirty="0" smtClean="0"/>
              <a:t>三月</a:t>
            </a:r>
            <a:r>
              <a:rPr lang="en-US" dirty="0" smtClean="0"/>
              <a:t>', '</a:t>
            </a:r>
            <a:r>
              <a:rPr lang="zh-CN" altLang="en-US" dirty="0" smtClean="0"/>
              <a:t>四月</a:t>
            </a:r>
            <a:r>
              <a:rPr lang="en-US" dirty="0" smtClean="0"/>
              <a:t>', '</a:t>
            </a:r>
            <a:r>
              <a:rPr lang="zh-CN" altLang="en-US" dirty="0" smtClean="0"/>
              <a:t>五月</a:t>
            </a:r>
            <a:r>
              <a:rPr lang="en-US" dirty="0" smtClean="0"/>
              <a:t>']</a:t>
            </a:r>
            <a:endParaRPr lang="zh-CN" altLang="en-US" dirty="0" smtClean="0"/>
          </a:p>
          <a:p>
            <a:r>
              <a:rPr lang="en-US" dirty="0" smtClean="0"/>
              <a:t>05   </a:t>
            </a:r>
            <a:r>
              <a:rPr lang="en-US" dirty="0" err="1" smtClean="0"/>
              <a:t>sale_amounts</a:t>
            </a:r>
            <a:r>
              <a:rPr lang="en-US" dirty="0" smtClean="0"/>
              <a:t> = [27, 90, 20, 111, 23]</a:t>
            </a:r>
            <a:endParaRPr lang="zh-CN" altLang="en-US" dirty="0" smtClean="0"/>
          </a:p>
          <a:p>
            <a:r>
              <a:rPr lang="en-US" dirty="0" smtClean="0"/>
              <a:t>06   </a:t>
            </a:r>
            <a:r>
              <a:rPr lang="en-US" dirty="0" err="1" smtClean="0"/>
              <a:t>month_index</a:t>
            </a:r>
            <a:r>
              <a:rPr lang="en-US" dirty="0" smtClean="0"/>
              <a:t> = range(</a:t>
            </a:r>
            <a:r>
              <a:rPr lang="en-US" dirty="0" err="1" smtClean="0"/>
              <a:t>len</a:t>
            </a:r>
            <a:r>
              <a:rPr lang="en-US" dirty="0" smtClean="0"/>
              <a:t>(month))</a:t>
            </a:r>
            <a:endParaRPr lang="zh-CN" altLang="en-US" dirty="0" smtClean="0"/>
          </a:p>
          <a:p>
            <a:r>
              <a:rPr lang="en-US" dirty="0" smtClean="0"/>
              <a:t>07   fig = </a:t>
            </a:r>
            <a:r>
              <a:rPr lang="en-US" dirty="0" err="1" smtClean="0"/>
              <a:t>plt.figure</a:t>
            </a:r>
            <a:r>
              <a:rPr lang="en-US" dirty="0" smtClean="0"/>
              <a:t>()</a:t>
            </a:r>
            <a:endParaRPr lang="zh-CN" altLang="en-US" dirty="0" smtClean="0"/>
          </a:p>
          <a:p>
            <a:r>
              <a:rPr lang="en-US" dirty="0" smtClean="0"/>
              <a:t>08   ax1 = </a:t>
            </a:r>
            <a:r>
              <a:rPr lang="en-US" dirty="0" err="1" smtClean="0"/>
              <a:t>fig.add_subplot</a:t>
            </a:r>
            <a:r>
              <a:rPr lang="en-US" dirty="0" smtClean="0"/>
              <a:t>(1,1,1)</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585323"/>
          </a:xfrm>
          <a:prstGeom prst="rect">
            <a:avLst/>
          </a:prstGeom>
          <a:noFill/>
        </p:spPr>
        <p:txBody>
          <a:bodyPr wrap="square" rtlCol="0">
            <a:spAutoFit/>
          </a:bodyPr>
          <a:lstStyle/>
          <a:p>
            <a:r>
              <a:rPr lang="en-US" dirty="0" smtClean="0"/>
              <a:t>09   ax1.bar(</a:t>
            </a:r>
            <a:r>
              <a:rPr lang="en-US" dirty="0" err="1" smtClean="0"/>
              <a:t>month_index</a:t>
            </a:r>
            <a:r>
              <a:rPr lang="en-US" dirty="0" smtClean="0"/>
              <a:t>, </a:t>
            </a:r>
            <a:r>
              <a:rPr lang="en-US" dirty="0" err="1" smtClean="0"/>
              <a:t>sale_amounts</a:t>
            </a:r>
            <a:r>
              <a:rPr lang="en-US" dirty="0" smtClean="0"/>
              <a:t>, align='center', color='</a:t>
            </a:r>
            <a:r>
              <a:rPr lang="en-US" dirty="0" err="1" smtClean="0"/>
              <a:t>darkblue</a:t>
            </a:r>
            <a:r>
              <a:rPr lang="en-US" dirty="0" smtClean="0"/>
              <a:t>')</a:t>
            </a:r>
            <a:endParaRPr lang="zh-CN" altLang="en-US" dirty="0" smtClean="0"/>
          </a:p>
          <a:p>
            <a:r>
              <a:rPr lang="en-US" dirty="0" smtClean="0"/>
              <a:t>10   ax1.xaxis.set_ticks_position('bottom')</a:t>
            </a:r>
            <a:endParaRPr lang="zh-CN" altLang="en-US" dirty="0" smtClean="0"/>
          </a:p>
          <a:p>
            <a:r>
              <a:rPr lang="en-US" dirty="0" smtClean="0"/>
              <a:t>11   ax1.yaxis.set_ticks_position('left')</a:t>
            </a:r>
            <a:endParaRPr lang="zh-CN" altLang="en-US" dirty="0" smtClean="0"/>
          </a:p>
          <a:p>
            <a:r>
              <a:rPr lang="en-US" dirty="0" smtClean="0"/>
              <a:t>12   </a:t>
            </a:r>
            <a:r>
              <a:rPr lang="en-US" dirty="0" err="1" smtClean="0"/>
              <a:t>plt.xticks</a:t>
            </a:r>
            <a:r>
              <a:rPr lang="en-US" dirty="0" smtClean="0"/>
              <a:t>(</a:t>
            </a:r>
            <a:r>
              <a:rPr lang="en-US" dirty="0" err="1" smtClean="0"/>
              <a:t>month_index</a:t>
            </a:r>
            <a:r>
              <a:rPr lang="en-US" dirty="0" smtClean="0"/>
              <a:t>, month, rotation=0, </a:t>
            </a:r>
            <a:r>
              <a:rPr lang="en-US" dirty="0" err="1" smtClean="0"/>
              <a:t>fontsize</a:t>
            </a:r>
            <a:r>
              <a:rPr lang="en-US" dirty="0" smtClean="0"/>
              <a:t>='small')</a:t>
            </a:r>
            <a:endParaRPr lang="zh-CN" altLang="en-US" dirty="0" smtClean="0"/>
          </a:p>
          <a:p>
            <a:r>
              <a:rPr lang="en-US" dirty="0" smtClean="0"/>
              <a:t>13   </a:t>
            </a:r>
            <a:r>
              <a:rPr lang="en-US" dirty="0" err="1" smtClean="0"/>
              <a:t>plt.xlabel</a:t>
            </a:r>
            <a:r>
              <a:rPr lang="en-US" dirty="0" smtClean="0"/>
              <a:t>('</a:t>
            </a:r>
            <a:r>
              <a:rPr lang="zh-CN" altLang="en-US" dirty="0" smtClean="0"/>
              <a:t>月份</a:t>
            </a:r>
            <a:r>
              <a:rPr lang="en-US" dirty="0" smtClean="0"/>
              <a:t>')</a:t>
            </a:r>
            <a:endParaRPr lang="zh-CN" altLang="en-US" dirty="0" smtClean="0"/>
          </a:p>
          <a:p>
            <a:r>
              <a:rPr lang="en-US" dirty="0" smtClean="0"/>
              <a:t>14   </a:t>
            </a:r>
            <a:r>
              <a:rPr lang="en-US" dirty="0" err="1" smtClean="0"/>
              <a:t>plt.ylabel</a:t>
            </a:r>
            <a:r>
              <a:rPr lang="en-US" dirty="0" smtClean="0"/>
              <a:t>('</a:t>
            </a:r>
            <a:r>
              <a:rPr lang="zh-CN" altLang="en-US" dirty="0" smtClean="0"/>
              <a:t>销售额</a:t>
            </a:r>
            <a:r>
              <a:rPr lang="en-US" dirty="0" smtClean="0"/>
              <a:t>')</a:t>
            </a:r>
            <a:endParaRPr lang="zh-CN" altLang="en-US" dirty="0" smtClean="0"/>
          </a:p>
          <a:p>
            <a:r>
              <a:rPr lang="en-US" dirty="0" smtClean="0"/>
              <a:t>15   </a:t>
            </a:r>
            <a:r>
              <a:rPr lang="en-US" dirty="0" err="1" smtClean="0"/>
              <a:t>plt.title</a:t>
            </a:r>
            <a:r>
              <a:rPr lang="en-US" dirty="0" smtClean="0"/>
              <a:t>('</a:t>
            </a:r>
            <a:r>
              <a:rPr lang="zh-CN" altLang="en-US" dirty="0" smtClean="0"/>
              <a:t>每个月的销售额</a:t>
            </a:r>
            <a:r>
              <a:rPr lang="en-US" dirty="0" smtClean="0"/>
              <a:t>')</a:t>
            </a:r>
            <a:endParaRPr lang="zh-CN" altLang="en-US" dirty="0" smtClean="0"/>
          </a:p>
          <a:p>
            <a:r>
              <a:rPr lang="en-US" dirty="0" smtClean="0"/>
              <a:t>16   </a:t>
            </a:r>
            <a:r>
              <a:rPr lang="en-US" dirty="0" err="1" smtClean="0"/>
              <a:t>plt.show</a:t>
            </a:r>
            <a:r>
              <a:rPr lang="en-US" dirty="0" smtClean="0"/>
              <a:t>()</a:t>
            </a:r>
            <a:endParaRPr lang="zh-CN" altLang="en-US" dirty="0" smtClean="0"/>
          </a:p>
          <a:p>
            <a:endParaRPr lang="zh-CN" altLang="en-US" dirty="0"/>
          </a:p>
        </p:txBody>
      </p:sp>
      <p:pic>
        <p:nvPicPr>
          <p:cNvPr id="4" name="图片 3"/>
          <p:cNvPicPr/>
          <p:nvPr/>
        </p:nvPicPr>
        <p:blipFill>
          <a:blip r:embed="rId2"/>
          <a:stretch>
            <a:fillRect/>
          </a:stretch>
        </p:blipFill>
        <p:spPr>
          <a:xfrm>
            <a:off x="5857884" y="2500312"/>
            <a:ext cx="2682875" cy="2282190"/>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72"/>
            <a:ext cx="8246070" cy="610821"/>
          </a:xfrm>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800" dirty="0" smtClean="0">
                <a:latin typeface="黑体" pitchFamily="49" charset="-122"/>
                <a:ea typeface="黑体" pitchFamily="49" charset="-122"/>
              </a:rPr>
              <a:t>4.2.1</a:t>
            </a:r>
            <a:r>
              <a:rPr lang="zh-CN" altLang="en-US" sz="1800" dirty="0" smtClean="0">
                <a:latin typeface="黑体" pitchFamily="49" charset="-122"/>
                <a:ea typeface="黑体" pitchFamily="49" charset="-122"/>
              </a:rPr>
              <a:t>数据收集</a:t>
            </a:r>
            <a:endParaRPr lang="zh-CN" altLang="en-US" sz="1800" b="1" dirty="0" smtClean="0">
              <a:latin typeface="黑体" pitchFamily="49" charset="-122"/>
              <a:ea typeface="黑体" pitchFamily="49" charset="-122"/>
            </a:endParaRPr>
          </a:p>
          <a:p>
            <a:pPr lvl="1">
              <a:buNone/>
            </a:pPr>
            <a:r>
              <a:rPr lang="zh-CN" altLang="en-US" sz="1800" dirty="0" smtClean="0">
                <a:latin typeface="黑体" pitchFamily="49" charset="-122"/>
                <a:ea typeface="黑体" pitchFamily="49" charset="-122"/>
              </a:rPr>
              <a:t>常见数据收集方法：</a:t>
            </a:r>
          </a:p>
          <a:p>
            <a:pPr lvl="1">
              <a:buFont typeface="Wingdings" pitchFamily="2" charset="2"/>
              <a:buChar char="ü"/>
            </a:pPr>
            <a:r>
              <a:rPr lang="zh-CN" altLang="en-US" sz="1800" dirty="0" smtClean="0">
                <a:latin typeface="黑体" pitchFamily="49" charset="-122"/>
                <a:ea typeface="黑体" pitchFamily="49" charset="-122"/>
              </a:rPr>
              <a:t>通过信息管理系统及大型电子商务交易平台进行数据抽取。</a:t>
            </a:r>
          </a:p>
          <a:p>
            <a:pPr lvl="1">
              <a:buFont typeface="Wingdings" pitchFamily="2" charset="2"/>
              <a:buChar char="ü"/>
            </a:pPr>
            <a:r>
              <a:rPr lang="zh-CN" altLang="en-US" sz="1800" dirty="0" smtClean="0">
                <a:latin typeface="黑体" pitchFamily="49" charset="-122"/>
                <a:ea typeface="黑体" pitchFamily="49" charset="-122"/>
              </a:rPr>
              <a:t>利用设备收集。</a:t>
            </a:r>
          </a:p>
          <a:p>
            <a:pPr lvl="1">
              <a:buFont typeface="Wingdings" pitchFamily="2" charset="2"/>
              <a:buChar char="ü"/>
            </a:pPr>
            <a:r>
              <a:rPr lang="zh-CN" altLang="en-US" sz="1800" dirty="0" smtClean="0">
                <a:latin typeface="黑体" pitchFamily="49" charset="-122"/>
                <a:ea typeface="黑体" pitchFamily="49" charset="-122"/>
              </a:rPr>
              <a:t>系统日志采集方法。</a:t>
            </a:r>
          </a:p>
          <a:p>
            <a:pPr lvl="1">
              <a:buFont typeface="Wingdings" pitchFamily="2" charset="2"/>
              <a:buChar char="ü"/>
            </a:pPr>
            <a:r>
              <a:rPr lang="zh-CN" altLang="en-US" sz="1800" dirty="0" smtClean="0">
                <a:latin typeface="黑体" pitchFamily="49" charset="-122"/>
                <a:ea typeface="黑体" pitchFamily="49" charset="-122"/>
              </a:rPr>
              <a:t>网络数据采集方法。</a:t>
            </a:r>
          </a:p>
          <a:p>
            <a:pPr lvl="1">
              <a:buFont typeface="Wingdings" pitchFamily="2" charset="2"/>
              <a:buChar char="ü"/>
            </a:pPr>
            <a:r>
              <a:rPr lang="zh-CN" altLang="en-US" sz="1800" dirty="0" smtClean="0">
                <a:latin typeface="黑体" pitchFamily="49" charset="-122"/>
                <a:ea typeface="黑体" pitchFamily="49" charset="-122"/>
              </a:rPr>
              <a:t>其他数据采集方法。</a:t>
            </a:r>
            <a:endParaRPr lang="zh-CN" altLang="en-US" sz="18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4-26  </a:t>
            </a:r>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散点图。</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4-26:ch4-26_MatplotlibScatterplot </a:t>
            </a:r>
          </a:p>
          <a:p>
            <a:endParaRPr lang="zh-CN" altLang="en-US" dirty="0" smtClean="0">
              <a:latin typeface="黑体" pitchFamily="49" charset="-122"/>
              <a:ea typeface="黑体" pitchFamily="49" charset="-122"/>
            </a:endParaRPr>
          </a:p>
          <a:p>
            <a:r>
              <a:rPr lang="en-US" dirty="0" smtClean="0"/>
              <a:t>01   from </a:t>
            </a:r>
            <a:r>
              <a:rPr lang="en-US" dirty="0" err="1" smtClean="0"/>
              <a:t>numpy.random</a:t>
            </a:r>
            <a:r>
              <a:rPr lang="en-US" dirty="0" smtClean="0"/>
              <a:t> import </a:t>
            </a:r>
            <a:r>
              <a:rPr lang="en-US" dirty="0" err="1" smtClean="0"/>
              <a:t>randn</a:t>
            </a:r>
            <a:endParaRPr lang="zh-CN" altLang="en-US" dirty="0" smtClean="0"/>
          </a:p>
          <a:p>
            <a:r>
              <a:rPr lang="en-US" dirty="0" smtClean="0"/>
              <a:t>02   import </a:t>
            </a:r>
            <a:r>
              <a:rPr lang="en-US" dirty="0" err="1" smtClean="0"/>
              <a:t>matplotlib.pyplot</a:t>
            </a:r>
            <a:r>
              <a:rPr lang="en-US" dirty="0" smtClean="0"/>
              <a:t> as </a:t>
            </a:r>
            <a:r>
              <a:rPr lang="en-US" dirty="0" err="1" smtClean="0"/>
              <a:t>plt</a:t>
            </a:r>
            <a:endParaRPr lang="zh-CN" altLang="en-US" dirty="0" smtClean="0"/>
          </a:p>
          <a:p>
            <a:r>
              <a:rPr lang="en-US" dirty="0" smtClean="0"/>
              <a:t>03   </a:t>
            </a:r>
            <a:r>
              <a:rPr lang="en-US" dirty="0" err="1" smtClean="0"/>
              <a:t>plt.rcParams</a:t>
            </a:r>
            <a:r>
              <a:rPr lang="en-US" dirty="0" smtClean="0"/>
              <a:t>['</a:t>
            </a:r>
            <a:r>
              <a:rPr lang="en-US" dirty="0" err="1" smtClean="0"/>
              <a:t>font.sans</a:t>
            </a:r>
            <a:r>
              <a:rPr lang="en-US" dirty="0" smtClean="0"/>
              <a:t>-serif']=['</a:t>
            </a:r>
            <a:r>
              <a:rPr lang="en-US" dirty="0" err="1" smtClean="0"/>
              <a:t>SimHei</a:t>
            </a:r>
            <a:r>
              <a:rPr lang="en-US" dirty="0" smtClean="0"/>
              <a:t>'] #</a:t>
            </a:r>
            <a:r>
              <a:rPr lang="zh-CN" altLang="en-US" dirty="0" smtClean="0"/>
              <a:t>用来正常显示中文标签</a:t>
            </a:r>
          </a:p>
          <a:p>
            <a:r>
              <a:rPr lang="en-US" dirty="0" smtClean="0"/>
              <a:t>04   </a:t>
            </a:r>
            <a:r>
              <a:rPr lang="en-US" dirty="0" err="1" smtClean="0"/>
              <a:t>plt.rcParams</a:t>
            </a:r>
            <a:r>
              <a:rPr lang="en-US" dirty="0" smtClean="0"/>
              <a:t>['</a:t>
            </a:r>
            <a:r>
              <a:rPr lang="en-US" dirty="0" err="1" smtClean="0"/>
              <a:t>axes.unicode_minus</a:t>
            </a:r>
            <a:r>
              <a:rPr lang="en-US" dirty="0" smtClean="0"/>
              <a:t>']=False #</a:t>
            </a:r>
            <a:r>
              <a:rPr lang="zh-CN" altLang="en-US" dirty="0" smtClean="0"/>
              <a:t>用来正常显示负号</a:t>
            </a:r>
          </a:p>
          <a:p>
            <a:r>
              <a:rPr lang="en-US" dirty="0" smtClean="0"/>
              <a:t>05   plot_data1 = </a:t>
            </a:r>
            <a:r>
              <a:rPr lang="en-US" dirty="0" err="1" smtClean="0"/>
              <a:t>randn</a:t>
            </a:r>
            <a:r>
              <a:rPr lang="en-US" dirty="0" smtClean="0"/>
              <a:t>(50).</a:t>
            </a:r>
            <a:r>
              <a:rPr lang="en-US" dirty="0" err="1" smtClean="0"/>
              <a:t>cumsum</a:t>
            </a:r>
            <a:r>
              <a:rPr lang="en-US" dirty="0" smtClean="0"/>
              <a:t>()</a:t>
            </a:r>
            <a:endParaRPr lang="zh-CN" altLang="en-US" dirty="0" smtClean="0"/>
          </a:p>
          <a:p>
            <a:r>
              <a:rPr lang="en-US" dirty="0" smtClean="0"/>
              <a:t>06   plot_data2 = </a:t>
            </a:r>
            <a:r>
              <a:rPr lang="en-US" dirty="0" err="1" smtClean="0"/>
              <a:t>randn</a:t>
            </a:r>
            <a:r>
              <a:rPr lang="en-US" dirty="0" smtClean="0"/>
              <a:t>(50).</a:t>
            </a:r>
            <a:r>
              <a:rPr lang="en-US" dirty="0" err="1" smtClean="0"/>
              <a:t>cumsum</a:t>
            </a:r>
            <a:r>
              <a:rPr lang="en-US" dirty="0" smtClean="0"/>
              <a:t>()</a:t>
            </a:r>
            <a:endParaRPr lang="zh-CN" altLang="en-US" dirty="0" smtClean="0"/>
          </a:p>
          <a:p>
            <a:r>
              <a:rPr lang="en-US" dirty="0" smtClean="0"/>
              <a:t>07   plot_data3 = </a:t>
            </a:r>
            <a:r>
              <a:rPr lang="en-US" dirty="0" err="1" smtClean="0"/>
              <a:t>randn</a:t>
            </a:r>
            <a:r>
              <a:rPr lang="en-US" dirty="0" smtClean="0"/>
              <a:t>(50).</a:t>
            </a:r>
            <a:r>
              <a:rPr lang="en-US" dirty="0" err="1" smtClean="0"/>
              <a:t>cumsum</a:t>
            </a:r>
            <a:r>
              <a:rPr lang="en-US" dirty="0" smtClean="0"/>
              <a:t>()</a:t>
            </a:r>
            <a:endParaRPr lang="zh-CN" altLang="en-US" dirty="0" smtClean="0"/>
          </a:p>
          <a:p>
            <a:r>
              <a:rPr lang="en-US" dirty="0" smtClean="0"/>
              <a:t>08   plot_data4 = </a:t>
            </a:r>
            <a:r>
              <a:rPr lang="en-US" dirty="0" err="1" smtClean="0"/>
              <a:t>randn</a:t>
            </a:r>
            <a:r>
              <a:rPr lang="en-US" dirty="0" smtClean="0"/>
              <a:t>(50).</a:t>
            </a:r>
            <a:r>
              <a:rPr lang="en-US" dirty="0" err="1" smtClean="0"/>
              <a:t>cumsum</a:t>
            </a:r>
            <a:r>
              <a:rPr lang="en-US" dirty="0" smtClean="0"/>
              <a:t>()</a:t>
            </a:r>
            <a:endParaRPr lang="zh-CN" altLang="en-US" dirty="0" smtClean="0"/>
          </a:p>
          <a:p>
            <a:r>
              <a:rPr lang="en-US" dirty="0" smtClean="0"/>
              <a:t>09   fig = </a:t>
            </a:r>
            <a:r>
              <a:rPr lang="en-US" dirty="0" err="1" smtClean="0"/>
              <a:t>plt.figure</a:t>
            </a:r>
            <a:r>
              <a:rPr lang="en-US" dirty="0" smtClean="0"/>
              <a:t>()</a:t>
            </a:r>
            <a:endParaRPr lang="zh-CN" altLang="en-US" dirty="0" smtClean="0"/>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en-US" dirty="0" smtClean="0"/>
              <a:t>10   ax1 = </a:t>
            </a:r>
            <a:r>
              <a:rPr lang="en-US" dirty="0" err="1" smtClean="0"/>
              <a:t>fig.add_subplot</a:t>
            </a:r>
            <a:r>
              <a:rPr lang="en-US" dirty="0" smtClean="0"/>
              <a:t>(1,1,1)</a:t>
            </a:r>
            <a:endParaRPr lang="zh-CN" altLang="en-US" dirty="0" smtClean="0"/>
          </a:p>
          <a:p>
            <a:r>
              <a:rPr lang="en-US" dirty="0" smtClean="0"/>
              <a:t>11   ax1.plot(plot_data1, marker=</a:t>
            </a:r>
            <a:r>
              <a:rPr lang="en-US" dirty="0" err="1" smtClean="0"/>
              <a:t>r'o</a:t>
            </a:r>
            <a:r>
              <a:rPr lang="en-US" dirty="0" smtClean="0"/>
              <a:t>', color=</a:t>
            </a:r>
            <a:r>
              <a:rPr lang="en-US" dirty="0" err="1" smtClean="0"/>
              <a:t>u'blue</a:t>
            </a:r>
            <a:r>
              <a:rPr lang="en-US" dirty="0" smtClean="0"/>
              <a:t>', </a:t>
            </a:r>
            <a:r>
              <a:rPr lang="en-US" dirty="0" err="1" smtClean="0"/>
              <a:t>linestyle</a:t>
            </a:r>
            <a:r>
              <a:rPr lang="en-US" dirty="0" smtClean="0"/>
              <a:t>='-', label='Blue Solid')</a:t>
            </a:r>
            <a:endParaRPr lang="zh-CN" altLang="en-US" dirty="0" smtClean="0"/>
          </a:p>
          <a:p>
            <a:r>
              <a:rPr lang="en-US" dirty="0" smtClean="0"/>
              <a:t>12   ax1.plot(plot_data2, marker=r'+', color=</a:t>
            </a:r>
            <a:r>
              <a:rPr lang="en-US" dirty="0" err="1" smtClean="0"/>
              <a:t>u'red</a:t>
            </a:r>
            <a:r>
              <a:rPr lang="en-US" dirty="0" smtClean="0"/>
              <a:t>', </a:t>
            </a:r>
            <a:r>
              <a:rPr lang="en-US" dirty="0" err="1" smtClean="0"/>
              <a:t>linestyle</a:t>
            </a:r>
            <a:r>
              <a:rPr lang="en-US" dirty="0" smtClean="0"/>
              <a:t>='--', label='Red Dashed')</a:t>
            </a:r>
            <a:endParaRPr lang="zh-CN" altLang="en-US" dirty="0" smtClean="0"/>
          </a:p>
          <a:p>
            <a:r>
              <a:rPr lang="en-US" dirty="0" smtClean="0"/>
              <a:t>13   ax1.plot(plot_data3, marker=r'*', color=</a:t>
            </a:r>
            <a:r>
              <a:rPr lang="en-US" dirty="0" err="1" smtClean="0"/>
              <a:t>u'green</a:t>
            </a:r>
            <a:r>
              <a:rPr lang="en-US" dirty="0" smtClean="0"/>
              <a:t>', </a:t>
            </a:r>
            <a:r>
              <a:rPr lang="en-US" dirty="0" err="1" smtClean="0"/>
              <a:t>linestyle</a:t>
            </a:r>
            <a:r>
              <a:rPr lang="en-US" dirty="0" smtClean="0"/>
              <a:t>='-.', label='Green Dash Dot')</a:t>
            </a:r>
            <a:endParaRPr lang="zh-CN" altLang="en-US" dirty="0" smtClean="0"/>
          </a:p>
          <a:p>
            <a:r>
              <a:rPr lang="en-US" dirty="0" smtClean="0"/>
              <a:t>14   ax1.plot(plot_data4, marker=</a:t>
            </a:r>
            <a:r>
              <a:rPr lang="en-US" dirty="0" err="1" smtClean="0"/>
              <a:t>r's</a:t>
            </a:r>
            <a:r>
              <a:rPr lang="en-US" dirty="0" smtClean="0"/>
              <a:t>', color=</a:t>
            </a:r>
            <a:r>
              <a:rPr lang="en-US" dirty="0" err="1" smtClean="0"/>
              <a:t>u'orange</a:t>
            </a:r>
            <a:r>
              <a:rPr lang="en-US" dirty="0" smtClean="0"/>
              <a:t>', </a:t>
            </a:r>
            <a:r>
              <a:rPr lang="en-US" dirty="0" err="1" smtClean="0"/>
              <a:t>linestyle</a:t>
            </a:r>
            <a:r>
              <a:rPr lang="en-US" dirty="0" smtClean="0"/>
              <a:t>=':', label='Orange Dotted')</a:t>
            </a:r>
            <a:endParaRPr lang="zh-CN" altLang="en-US" dirty="0" smtClean="0"/>
          </a:p>
          <a:p>
            <a:r>
              <a:rPr lang="en-US" dirty="0" smtClean="0"/>
              <a:t>15   ax1.xaxis.set_ticks_position('bottom')</a:t>
            </a:r>
            <a:endParaRPr lang="zh-CN" altLang="en-US" dirty="0" smtClean="0"/>
          </a:p>
          <a:p>
            <a:r>
              <a:rPr lang="en-US" dirty="0" smtClean="0"/>
              <a:t>16   ax1.yaxis.set_ticks_position('left')</a:t>
            </a:r>
            <a:endParaRPr lang="zh-CN" altLang="en-US" dirty="0" smtClean="0"/>
          </a:p>
          <a:p>
            <a:r>
              <a:rPr lang="en-US" dirty="0" smtClean="0"/>
              <a:t>17   ax1.set_title('</a:t>
            </a:r>
            <a:r>
              <a:rPr lang="zh-CN" altLang="en-US" dirty="0" smtClean="0"/>
              <a:t>各类风格的折线图</a:t>
            </a:r>
            <a:r>
              <a:rPr lang="en-US" dirty="0" smtClean="0"/>
              <a:t>')</a:t>
            </a:r>
            <a:endParaRPr lang="zh-CN" altLang="en-US" dirty="0" smtClean="0"/>
          </a:p>
          <a:p>
            <a:r>
              <a:rPr lang="en-US" dirty="0" smtClean="0"/>
              <a:t>18   </a:t>
            </a:r>
            <a:r>
              <a:rPr lang="en-US" dirty="0" err="1" smtClean="0"/>
              <a:t>plt.xlabel</a:t>
            </a:r>
            <a:r>
              <a:rPr lang="en-US" dirty="0" smtClean="0"/>
              <a:t>('</a:t>
            </a:r>
            <a:r>
              <a:rPr lang="zh-CN" altLang="en-US" dirty="0" smtClean="0"/>
              <a:t>图形</a:t>
            </a:r>
            <a:r>
              <a:rPr lang="en-US" dirty="0" smtClean="0"/>
              <a:t>')</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923330"/>
          </a:xfrm>
          <a:prstGeom prst="rect">
            <a:avLst/>
          </a:prstGeom>
          <a:noFill/>
        </p:spPr>
        <p:txBody>
          <a:bodyPr wrap="square" rtlCol="0">
            <a:spAutoFit/>
          </a:bodyPr>
          <a:lstStyle/>
          <a:p>
            <a:r>
              <a:rPr lang="en-US" dirty="0" smtClean="0"/>
              <a:t>19   </a:t>
            </a:r>
            <a:r>
              <a:rPr lang="en-US" dirty="0" err="1" smtClean="0"/>
              <a:t>plt.ylabel</a:t>
            </a:r>
            <a:r>
              <a:rPr lang="en-US" dirty="0" smtClean="0"/>
              <a:t>('</a:t>
            </a:r>
            <a:r>
              <a:rPr lang="zh-CN" altLang="en-US" dirty="0" smtClean="0"/>
              <a:t>值</a:t>
            </a:r>
            <a:r>
              <a:rPr lang="en-US" dirty="0" smtClean="0"/>
              <a:t>')</a:t>
            </a:r>
            <a:endParaRPr lang="zh-CN" altLang="en-US" dirty="0" smtClean="0"/>
          </a:p>
          <a:p>
            <a:r>
              <a:rPr lang="en-US" dirty="0" smtClean="0"/>
              <a:t>20   </a:t>
            </a:r>
            <a:r>
              <a:rPr lang="en-US" dirty="0" err="1" smtClean="0"/>
              <a:t>plt.legend</a:t>
            </a:r>
            <a:r>
              <a:rPr lang="en-US" dirty="0" smtClean="0"/>
              <a:t>(loc='best')</a:t>
            </a:r>
            <a:endParaRPr lang="zh-CN" altLang="en-US" dirty="0" smtClean="0"/>
          </a:p>
          <a:p>
            <a:r>
              <a:rPr lang="en-US" dirty="0" smtClean="0"/>
              <a:t>21   </a:t>
            </a:r>
            <a:r>
              <a:rPr lang="en-US" dirty="0" err="1" smtClean="0"/>
              <a:t>plt.show</a:t>
            </a:r>
            <a:r>
              <a:rPr lang="en-US" dirty="0" smtClean="0"/>
              <a:t>()</a:t>
            </a:r>
            <a:endParaRPr lang="zh-CN" altLang="en-US" dirty="0"/>
          </a:p>
        </p:txBody>
      </p:sp>
      <p:pic>
        <p:nvPicPr>
          <p:cNvPr id="4" name="图片 3"/>
          <p:cNvPicPr/>
          <p:nvPr/>
        </p:nvPicPr>
        <p:blipFill>
          <a:blip r:embed="rId2"/>
          <a:stretch>
            <a:fillRect/>
          </a:stretch>
        </p:blipFill>
        <p:spPr>
          <a:xfrm>
            <a:off x="2928926" y="1928808"/>
            <a:ext cx="3462662" cy="2714644"/>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477328"/>
          </a:xfrm>
          <a:prstGeom prst="rect">
            <a:avLst/>
          </a:prstGeom>
          <a:noFill/>
        </p:spPr>
        <p:txBody>
          <a:bodyPr wrap="square" rtlCol="0">
            <a:spAutoFit/>
          </a:bodyPr>
          <a:lstStyle/>
          <a:p>
            <a:r>
              <a:rPr lang="en-US" dirty="0" smtClean="0">
                <a:latin typeface="黑体" pitchFamily="49" charset="-122"/>
                <a:ea typeface="黑体" pitchFamily="49" charset="-122"/>
              </a:rPr>
              <a:t>4.4.2 Pandas</a:t>
            </a:r>
            <a:r>
              <a:rPr lang="zh-CN" altLang="en-US" dirty="0" smtClean="0">
                <a:latin typeface="黑体" pitchFamily="49" charset="-122"/>
                <a:ea typeface="黑体" pitchFamily="49" charset="-122"/>
              </a:rPr>
              <a:t>库应用</a:t>
            </a:r>
            <a:endParaRPr lang="zh-CN" altLang="en-US" b="1" dirty="0" smtClean="0">
              <a:latin typeface="黑体" pitchFamily="49" charset="-122"/>
              <a:ea typeface="黑体" pitchFamily="49" charset="-122"/>
            </a:endParaRPr>
          </a:p>
          <a:p>
            <a:r>
              <a:rPr lang="en-US" dirty="0" smtClean="0">
                <a:latin typeface="黑体" pitchFamily="49" charset="-122"/>
                <a:ea typeface="黑体" pitchFamily="49" charset="-122"/>
              </a:rPr>
              <a:t>Pandas</a:t>
            </a:r>
            <a:r>
              <a:rPr lang="zh-CN" altLang="en-US" dirty="0" smtClean="0">
                <a:latin typeface="黑体" pitchFamily="49" charset="-122"/>
                <a:ea typeface="黑体" pitchFamily="49" charset="-122"/>
              </a:rPr>
              <a:t>是</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的一个数据分析包。</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Pandas</a:t>
            </a:r>
            <a:r>
              <a:rPr lang="zh-CN" altLang="en-US" dirty="0" smtClean="0">
                <a:latin typeface="黑体" pitchFamily="49" charset="-122"/>
                <a:ea typeface="黑体" pitchFamily="49" charset="-122"/>
              </a:rPr>
              <a:t>通过提供一个可以作用于序列和数据框的函数</a:t>
            </a:r>
            <a:r>
              <a:rPr lang="en-US" dirty="0" err="1" smtClean="0">
                <a:latin typeface="黑体" pitchFamily="49" charset="-122"/>
                <a:ea typeface="黑体" pitchFamily="49" charset="-122"/>
              </a:rPr>
              <a:t>flot</a:t>
            </a:r>
            <a:r>
              <a:rPr lang="zh-CN" altLang="en-US" dirty="0" smtClean="0">
                <a:latin typeface="黑体" pitchFamily="49" charset="-122"/>
                <a:ea typeface="黑体" pitchFamily="49" charset="-122"/>
              </a:rPr>
              <a:t>，简化了基于序列和数据框中的数据创建图表的过程。</a:t>
            </a:r>
            <a:endParaRPr lang="en-US" altLang="zh-CN" dirty="0" smtClean="0">
              <a:latin typeface="黑体" pitchFamily="49" charset="-122"/>
              <a:ea typeface="黑体" pitchFamily="49" charset="-122"/>
            </a:endParaRPr>
          </a:p>
          <a:p>
            <a:r>
              <a:rPr lang="en-US" dirty="0" smtClean="0">
                <a:latin typeface="黑体" pitchFamily="49" charset="-122"/>
                <a:ea typeface="黑体" pitchFamily="49" charset="-122"/>
              </a:rPr>
              <a:t>plot</a:t>
            </a:r>
            <a:r>
              <a:rPr lang="zh-CN" altLang="en-US" dirty="0" smtClean="0">
                <a:latin typeface="黑体" pitchFamily="49" charset="-122"/>
                <a:ea typeface="黑体" pitchFamily="49" charset="-122"/>
              </a:rPr>
              <a:t>函数默认创建折线图，也可以通过参数</a:t>
            </a:r>
            <a:r>
              <a:rPr lang="en-US" dirty="0" smtClean="0">
                <a:latin typeface="黑体" pitchFamily="49" charset="-122"/>
                <a:ea typeface="黑体" pitchFamily="49" charset="-122"/>
              </a:rPr>
              <a:t>kind</a:t>
            </a:r>
            <a:r>
              <a:rPr lang="zh-CN" altLang="en-US" dirty="0" smtClean="0">
                <a:latin typeface="黑体" pitchFamily="49" charset="-122"/>
                <a:ea typeface="黑体" pitchFamily="49" charset="-122"/>
              </a:rPr>
              <a:t>创建其他类型的图表。</a:t>
            </a:r>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4-27  Pandas</a:t>
            </a:r>
            <a:r>
              <a:rPr lang="zh-CN" altLang="en-US" dirty="0" smtClean="0">
                <a:latin typeface="黑体" pitchFamily="49" charset="-122"/>
                <a:ea typeface="黑体" pitchFamily="49" charset="-122"/>
              </a:rPr>
              <a:t>图表。</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4-27:ch4-27_PandasChart </a:t>
            </a:r>
            <a:endParaRPr lang="zh-CN" altLang="en-US" dirty="0" smtClean="0">
              <a:latin typeface="黑体" pitchFamily="49" charset="-122"/>
              <a:ea typeface="黑体" pitchFamily="49" charset="-122"/>
            </a:endParaRPr>
          </a:p>
          <a:p>
            <a:r>
              <a:rPr lang="en-US" dirty="0" smtClean="0"/>
              <a:t>01   import pandas as pd</a:t>
            </a:r>
            <a:endParaRPr lang="zh-CN" altLang="en-US" dirty="0" smtClean="0"/>
          </a:p>
          <a:p>
            <a:r>
              <a:rPr lang="en-US" dirty="0" smtClean="0"/>
              <a:t>02   import </a:t>
            </a:r>
            <a:r>
              <a:rPr lang="en-US" dirty="0" err="1" smtClean="0"/>
              <a:t>numpy</a:t>
            </a:r>
            <a:r>
              <a:rPr lang="en-US" dirty="0" smtClean="0"/>
              <a:t> as </a:t>
            </a:r>
            <a:r>
              <a:rPr lang="en-US" dirty="0" err="1" smtClean="0"/>
              <a:t>np</a:t>
            </a:r>
            <a:endParaRPr lang="zh-CN" altLang="en-US" dirty="0" smtClean="0"/>
          </a:p>
          <a:p>
            <a:r>
              <a:rPr lang="en-US" dirty="0" smtClean="0"/>
              <a:t>03   import </a:t>
            </a:r>
            <a:r>
              <a:rPr lang="en-US" dirty="0" err="1" smtClean="0"/>
              <a:t>matplotlib.pyplot</a:t>
            </a:r>
            <a:r>
              <a:rPr lang="en-US" dirty="0" smtClean="0"/>
              <a:t> as </a:t>
            </a:r>
            <a:r>
              <a:rPr lang="en-US" dirty="0" err="1" smtClean="0"/>
              <a:t>plt</a:t>
            </a:r>
            <a:endParaRPr lang="zh-CN" altLang="en-US" dirty="0" smtClean="0"/>
          </a:p>
          <a:p>
            <a:r>
              <a:rPr lang="en-US" dirty="0" smtClean="0"/>
              <a:t>04   </a:t>
            </a:r>
            <a:r>
              <a:rPr lang="en-US" dirty="0" err="1" smtClean="0"/>
              <a:t>plt.style.use</a:t>
            </a:r>
            <a:r>
              <a:rPr lang="en-US" dirty="0" smtClean="0"/>
              <a:t>('</a:t>
            </a:r>
            <a:r>
              <a:rPr lang="en-US" dirty="0" err="1" smtClean="0"/>
              <a:t>ggplot</a:t>
            </a:r>
            <a:r>
              <a:rPr lang="en-US" dirty="0" smtClean="0"/>
              <a:t>')</a:t>
            </a:r>
            <a:endParaRPr lang="zh-CN" altLang="en-US" dirty="0" smtClean="0"/>
          </a:p>
          <a:p>
            <a:r>
              <a:rPr lang="en-US" dirty="0" smtClean="0"/>
              <a:t>05   fig, axes = </a:t>
            </a:r>
            <a:r>
              <a:rPr lang="en-US" dirty="0" err="1" smtClean="0"/>
              <a:t>plt.subplots</a:t>
            </a:r>
            <a:r>
              <a:rPr lang="en-US" dirty="0" smtClean="0"/>
              <a:t>(</a:t>
            </a:r>
            <a:r>
              <a:rPr lang="en-US" dirty="0" err="1" smtClean="0"/>
              <a:t>nrows</a:t>
            </a:r>
            <a:r>
              <a:rPr lang="en-US" dirty="0" smtClean="0"/>
              <a:t>=1, </a:t>
            </a:r>
            <a:r>
              <a:rPr lang="en-US" dirty="0" err="1" smtClean="0"/>
              <a:t>ncols</a:t>
            </a:r>
            <a:r>
              <a:rPr lang="en-US" dirty="0" smtClean="0"/>
              <a:t>=2)</a:t>
            </a:r>
            <a:endParaRPr lang="zh-CN" altLang="en-US" dirty="0" smtClean="0"/>
          </a:p>
          <a:p>
            <a:r>
              <a:rPr lang="en-US" dirty="0" smtClean="0"/>
              <a:t>06   ax1, ax2 = </a:t>
            </a:r>
            <a:r>
              <a:rPr lang="en-US" dirty="0" err="1" smtClean="0"/>
              <a:t>axes.ravel</a:t>
            </a:r>
            <a:r>
              <a:rPr lang="en-US" dirty="0" smtClean="0"/>
              <a:t>()</a:t>
            </a:r>
            <a:endParaRPr lang="zh-CN" altLang="en-US" dirty="0" smtClean="0"/>
          </a:p>
          <a:p>
            <a:r>
              <a:rPr lang="en-US" dirty="0" smtClean="0"/>
              <a:t>07   </a:t>
            </a:r>
            <a:r>
              <a:rPr lang="en-US" dirty="0" err="1" smtClean="0"/>
              <a:t>data_frame</a:t>
            </a:r>
            <a:r>
              <a:rPr lang="en-US" dirty="0" smtClean="0"/>
              <a:t> = </a:t>
            </a:r>
            <a:r>
              <a:rPr lang="en-US" dirty="0" err="1" smtClean="0"/>
              <a:t>pd.DataFrame</a:t>
            </a:r>
            <a:r>
              <a:rPr lang="en-US" dirty="0" smtClean="0"/>
              <a:t>(</a:t>
            </a:r>
            <a:r>
              <a:rPr lang="en-US" dirty="0" err="1" smtClean="0"/>
              <a:t>np.random.rand</a:t>
            </a:r>
            <a:r>
              <a:rPr lang="en-US" dirty="0" smtClean="0"/>
              <a:t>(5, 3), \</a:t>
            </a:r>
            <a:endParaRPr lang="zh-CN" altLang="en-US" dirty="0" smtClean="0"/>
          </a:p>
          <a:p>
            <a:r>
              <a:rPr lang="en-US" dirty="0" smtClean="0"/>
              <a:t>08   		index=['C1', 'C2', 'C3', 'C4', 'C5'], \</a:t>
            </a:r>
            <a:endParaRPr lang="zh-CN" altLang="en-US" dirty="0" smtClean="0"/>
          </a:p>
          <a:p>
            <a:r>
              <a:rPr lang="en-US" dirty="0" smtClean="0"/>
              <a:t>09   		columns=</a:t>
            </a:r>
            <a:r>
              <a:rPr lang="en-US" dirty="0" err="1" smtClean="0"/>
              <a:t>pd.Index</a:t>
            </a:r>
            <a:r>
              <a:rPr lang="en-US" dirty="0" smtClean="0"/>
              <a:t>(['M1', 'M2', 'M3'], name='Metrics'))</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10   </a:t>
            </a:r>
            <a:r>
              <a:rPr lang="en-US" dirty="0" err="1" smtClean="0"/>
              <a:t>data_frame.plot</a:t>
            </a:r>
            <a:r>
              <a:rPr lang="en-US" dirty="0" smtClean="0"/>
              <a:t>(kind='bar', ax=ax1, alpha=0.75, title='Bar Plot')</a:t>
            </a:r>
            <a:endParaRPr lang="zh-CN" altLang="en-US" dirty="0" smtClean="0"/>
          </a:p>
          <a:p>
            <a:r>
              <a:rPr lang="en-US" dirty="0" smtClean="0"/>
              <a:t>11   </a:t>
            </a:r>
            <a:r>
              <a:rPr lang="en-US" dirty="0" err="1" smtClean="0"/>
              <a:t>plt.setp</a:t>
            </a:r>
            <a:r>
              <a:rPr lang="en-US" dirty="0" smtClean="0"/>
              <a:t>(ax1.get_xticklabels(), rotation=0, </a:t>
            </a:r>
            <a:r>
              <a:rPr lang="en-US" dirty="0" err="1" smtClean="0"/>
              <a:t>fontsize</a:t>
            </a:r>
            <a:r>
              <a:rPr lang="en-US" dirty="0" smtClean="0"/>
              <a:t>=10)</a:t>
            </a:r>
            <a:endParaRPr lang="zh-CN" altLang="en-US" dirty="0" smtClean="0"/>
          </a:p>
          <a:p>
            <a:r>
              <a:rPr lang="en-US" dirty="0" smtClean="0"/>
              <a:t>12   </a:t>
            </a:r>
            <a:r>
              <a:rPr lang="en-US" dirty="0" err="1" smtClean="0"/>
              <a:t>plt.setp</a:t>
            </a:r>
            <a:r>
              <a:rPr lang="en-US" dirty="0" smtClean="0"/>
              <a:t>(ax1.get_yticklabels(), rotation=0, </a:t>
            </a:r>
            <a:r>
              <a:rPr lang="en-US" dirty="0" err="1" smtClean="0"/>
              <a:t>fontsize</a:t>
            </a:r>
            <a:r>
              <a:rPr lang="en-US" dirty="0" smtClean="0"/>
              <a:t>=10)</a:t>
            </a:r>
            <a:endParaRPr lang="zh-CN" altLang="en-US" dirty="0" smtClean="0"/>
          </a:p>
          <a:p>
            <a:r>
              <a:rPr lang="en-US" dirty="0" smtClean="0"/>
              <a:t>13   ax1.set_xlabel('Customer')</a:t>
            </a:r>
            <a:endParaRPr lang="zh-CN" altLang="en-US" dirty="0" smtClean="0"/>
          </a:p>
          <a:p>
            <a:r>
              <a:rPr lang="en-US" dirty="0" smtClean="0"/>
              <a:t>14   ax1.set_ylabel('Value')</a:t>
            </a:r>
            <a:endParaRPr lang="zh-CN" altLang="en-US" dirty="0" smtClean="0"/>
          </a:p>
          <a:p>
            <a:r>
              <a:rPr lang="en-US" dirty="0" smtClean="0"/>
              <a:t>15   ax1.xaxis.set_ticks_position('bottom')</a:t>
            </a:r>
            <a:endParaRPr lang="zh-CN" altLang="en-US" dirty="0" smtClean="0"/>
          </a:p>
          <a:p>
            <a:r>
              <a:rPr lang="en-US" dirty="0" smtClean="0"/>
              <a:t>16   ax1.yaxis.set_ticks_position('left')</a:t>
            </a:r>
            <a:endParaRPr lang="zh-CN" altLang="en-US" dirty="0" smtClean="0"/>
          </a:p>
          <a:p>
            <a:r>
              <a:rPr lang="en-US" dirty="0" smtClean="0"/>
              <a:t>17   colors = </a:t>
            </a:r>
            <a:r>
              <a:rPr lang="en-US" dirty="0" err="1" smtClean="0"/>
              <a:t>dict</a:t>
            </a:r>
            <a:r>
              <a:rPr lang="en-US" dirty="0" smtClean="0"/>
              <a:t>(boxes='</a:t>
            </a:r>
            <a:r>
              <a:rPr lang="en-US" dirty="0" err="1" smtClean="0"/>
              <a:t>DarkBlue</a:t>
            </a:r>
            <a:r>
              <a:rPr lang="en-US" dirty="0" smtClean="0"/>
              <a:t>', whiskers='Gray', medians='Red', caps='Black')</a:t>
            </a:r>
            <a:endParaRPr lang="zh-CN" altLang="en-US" dirty="0" smtClean="0"/>
          </a:p>
          <a:p>
            <a:r>
              <a:rPr lang="en-US" dirty="0" smtClean="0"/>
              <a:t>18   </a:t>
            </a:r>
            <a:r>
              <a:rPr lang="en-US" dirty="0" err="1" smtClean="0"/>
              <a:t>data_frame.plot</a:t>
            </a:r>
            <a:r>
              <a:rPr lang="en-US" dirty="0" smtClean="0"/>
              <a:t>(kind='box', color=colors, sym='r.', ax=ax2, title='Box Plot')</a:t>
            </a:r>
            <a:endParaRPr lang="zh-CN" altLang="en-US" dirty="0" smtClean="0"/>
          </a:p>
          <a:p>
            <a:r>
              <a:rPr lang="en-US" dirty="0" smtClean="0"/>
              <a:t>19   </a:t>
            </a:r>
            <a:r>
              <a:rPr lang="en-US" dirty="0" err="1" smtClean="0"/>
              <a:t>plt.setp</a:t>
            </a:r>
            <a:r>
              <a:rPr lang="en-US" dirty="0" smtClean="0"/>
              <a:t>(ax2.get_xticklabels(), rotation=0, </a:t>
            </a:r>
            <a:r>
              <a:rPr lang="en-US" dirty="0" err="1" smtClean="0"/>
              <a:t>fontsize</a:t>
            </a:r>
            <a:r>
              <a:rPr lang="en-US" dirty="0" smtClean="0"/>
              <a:t>=10)</a:t>
            </a:r>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1754326"/>
          </a:xfrm>
          <a:prstGeom prst="rect">
            <a:avLst/>
          </a:prstGeom>
          <a:noFill/>
        </p:spPr>
        <p:txBody>
          <a:bodyPr wrap="square" rtlCol="0">
            <a:spAutoFit/>
          </a:bodyPr>
          <a:lstStyle/>
          <a:p>
            <a:r>
              <a:rPr lang="en-US" dirty="0" smtClean="0"/>
              <a:t>20   </a:t>
            </a:r>
            <a:r>
              <a:rPr lang="en-US" dirty="0" err="1" smtClean="0"/>
              <a:t>plt.setp</a:t>
            </a:r>
            <a:r>
              <a:rPr lang="en-US" dirty="0" smtClean="0"/>
              <a:t>(ax2.get_yticklabels(), rotation=0, </a:t>
            </a:r>
            <a:r>
              <a:rPr lang="en-US" dirty="0" err="1" smtClean="0"/>
              <a:t>fontsize</a:t>
            </a:r>
            <a:r>
              <a:rPr lang="en-US" dirty="0" smtClean="0"/>
              <a:t>=10)</a:t>
            </a:r>
            <a:endParaRPr lang="zh-CN" altLang="en-US" dirty="0" smtClean="0"/>
          </a:p>
          <a:p>
            <a:r>
              <a:rPr lang="en-US" dirty="0" smtClean="0"/>
              <a:t>21   ax2.set_xlabel('Metric')</a:t>
            </a:r>
            <a:endParaRPr lang="zh-CN" altLang="en-US" dirty="0" smtClean="0"/>
          </a:p>
          <a:p>
            <a:r>
              <a:rPr lang="en-US" dirty="0" smtClean="0"/>
              <a:t>22   ax2.set_ylabel('Value')</a:t>
            </a:r>
            <a:endParaRPr lang="zh-CN" altLang="en-US" dirty="0" smtClean="0"/>
          </a:p>
          <a:p>
            <a:r>
              <a:rPr lang="en-US" dirty="0" smtClean="0"/>
              <a:t>23   ax2.xaxis.set_ticks_position('bottom')</a:t>
            </a:r>
            <a:endParaRPr lang="zh-CN" altLang="en-US" dirty="0" smtClean="0"/>
          </a:p>
          <a:p>
            <a:r>
              <a:rPr lang="en-US" dirty="0" smtClean="0"/>
              <a:t>24   ax2.yaxis.set_ticks_position('right')</a:t>
            </a:r>
            <a:endParaRPr lang="zh-CN" altLang="en-US" dirty="0" smtClean="0"/>
          </a:p>
          <a:p>
            <a:r>
              <a:rPr lang="en-US" dirty="0" smtClean="0"/>
              <a:t>25   </a:t>
            </a:r>
            <a:r>
              <a:rPr lang="en-US" dirty="0" err="1" smtClean="0"/>
              <a:t>plt.show</a:t>
            </a:r>
            <a:r>
              <a:rPr lang="en-US" dirty="0" smtClean="0"/>
              <a:t>()</a:t>
            </a:r>
            <a:endParaRPr lang="zh-CN" altLang="en-US" dirty="0"/>
          </a:p>
        </p:txBody>
      </p:sp>
      <p:pic>
        <p:nvPicPr>
          <p:cNvPr id="4" name="图片 3"/>
          <p:cNvPicPr/>
          <p:nvPr/>
        </p:nvPicPr>
        <p:blipFill>
          <a:blip r:embed="rId2"/>
          <a:stretch>
            <a:fillRect/>
          </a:stretch>
        </p:blipFill>
        <p:spPr>
          <a:xfrm>
            <a:off x="4572000" y="1928808"/>
            <a:ext cx="3643338" cy="2714644"/>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3970318"/>
          </a:xfrm>
          <a:prstGeom prst="rect">
            <a:avLst/>
          </a:prstGeom>
          <a:noFill/>
        </p:spPr>
        <p:txBody>
          <a:bodyPr wrap="square" rtlCol="0">
            <a:spAutoFit/>
          </a:bodyPr>
          <a:lstStyle/>
          <a:p>
            <a:r>
              <a:rPr lang="en-US" dirty="0" smtClean="0">
                <a:latin typeface="黑体" pitchFamily="49" charset="-122"/>
                <a:ea typeface="黑体" pitchFamily="49" charset="-122"/>
              </a:rPr>
              <a:t>4.4.3 </a:t>
            </a:r>
            <a:r>
              <a:rPr lang="en-US" dirty="0" err="1" smtClean="0">
                <a:latin typeface="黑体" pitchFamily="49" charset="-122"/>
                <a:ea typeface="黑体" pitchFamily="49" charset="-122"/>
              </a:rPr>
              <a:t>seaborn</a:t>
            </a:r>
            <a:r>
              <a:rPr lang="zh-CN" altLang="en-US" dirty="0" smtClean="0">
                <a:latin typeface="黑体" pitchFamily="49" charset="-122"/>
                <a:ea typeface="黑体" pitchFamily="49" charset="-122"/>
              </a:rPr>
              <a:t>应用</a:t>
            </a:r>
            <a:endParaRPr lang="zh-CN" altLang="en-US" b="1" dirty="0" smtClean="0">
              <a:latin typeface="黑体" pitchFamily="49" charset="-122"/>
              <a:ea typeface="黑体" pitchFamily="49" charset="-122"/>
            </a:endParaRPr>
          </a:p>
          <a:p>
            <a:r>
              <a:rPr lang="en-US" dirty="0" err="1" smtClean="0">
                <a:latin typeface="黑体" pitchFamily="49" charset="-122"/>
                <a:ea typeface="黑体" pitchFamily="49" charset="-122"/>
              </a:rPr>
              <a:t>seaborn</a:t>
            </a:r>
            <a:r>
              <a:rPr lang="zh-CN" altLang="en-US" dirty="0" smtClean="0">
                <a:latin typeface="黑体" pitchFamily="49" charset="-122"/>
                <a:ea typeface="黑体" pitchFamily="49" charset="-122"/>
              </a:rPr>
              <a:t>是一种基于</a:t>
            </a:r>
            <a:r>
              <a:rPr lang="en-US" dirty="0" err="1" smtClean="0">
                <a:latin typeface="黑体" pitchFamily="49" charset="-122"/>
                <a:ea typeface="黑体" pitchFamily="49" charset="-122"/>
              </a:rPr>
              <a:t>matplotlib</a:t>
            </a:r>
            <a:r>
              <a:rPr lang="zh-CN" altLang="en-US" dirty="0" smtClean="0">
                <a:latin typeface="黑体" pitchFamily="49" charset="-122"/>
                <a:ea typeface="黑体" pitchFamily="49" charset="-122"/>
              </a:rPr>
              <a:t>的图形可视化库。它提供了一种高度交互式界面，便于用户能够做出各种有吸引力的统计图表。</a:t>
            </a:r>
            <a:r>
              <a:rPr lang="en-US" dirty="0" err="1" smtClean="0">
                <a:latin typeface="黑体" pitchFamily="49" charset="-122"/>
                <a:ea typeface="黑体" pitchFamily="49" charset="-122"/>
              </a:rPr>
              <a:t>Seaborn</a:t>
            </a:r>
            <a:r>
              <a:rPr lang="zh-CN" altLang="en-US" dirty="0" smtClean="0">
                <a:latin typeface="黑体" pitchFamily="49" charset="-122"/>
                <a:ea typeface="黑体" pitchFamily="49" charset="-122"/>
              </a:rPr>
              <a:t>可以创建标准统计图，包括直方图、密度图、条形图、箱线图和散点图等，它可以对成对变量之间的相关线、线性与非线性回归模型以及统计估计的不确定性进行可视化表现。</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4-28  </a:t>
            </a:r>
            <a:r>
              <a:rPr lang="en-US" dirty="0" err="1" smtClean="0">
                <a:latin typeface="黑体" pitchFamily="49" charset="-122"/>
                <a:ea typeface="黑体" pitchFamily="49" charset="-122"/>
              </a:rPr>
              <a:t>seaborn</a:t>
            </a:r>
            <a:r>
              <a:rPr lang="zh-CN" altLang="en-US" dirty="0" smtClean="0">
                <a:latin typeface="黑体" pitchFamily="49" charset="-122"/>
                <a:ea typeface="黑体" pitchFamily="49" charset="-122"/>
              </a:rPr>
              <a:t>图表。</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4-28:ch4-28_SeabornChart</a:t>
            </a:r>
          </a:p>
          <a:p>
            <a:endParaRPr lang="zh-CN" altLang="en-US" dirty="0" smtClean="0">
              <a:latin typeface="黑体" pitchFamily="49" charset="-122"/>
              <a:ea typeface="黑体" pitchFamily="49" charset="-122"/>
            </a:endParaRPr>
          </a:p>
          <a:p>
            <a:r>
              <a:rPr lang="en-US" dirty="0" smtClean="0"/>
              <a:t>01   import </a:t>
            </a:r>
            <a:r>
              <a:rPr lang="en-US" dirty="0" err="1" smtClean="0"/>
              <a:t>seaborn</a:t>
            </a:r>
            <a:r>
              <a:rPr lang="en-US" dirty="0" smtClean="0"/>
              <a:t> as </a:t>
            </a:r>
            <a:r>
              <a:rPr lang="en-US" dirty="0" err="1" smtClean="0"/>
              <a:t>sns</a:t>
            </a:r>
            <a:endParaRPr lang="zh-CN" altLang="en-US" dirty="0" smtClean="0"/>
          </a:p>
          <a:p>
            <a:r>
              <a:rPr lang="en-US" dirty="0" smtClean="0"/>
              <a:t>02   import </a:t>
            </a:r>
            <a:r>
              <a:rPr lang="en-US" dirty="0" err="1" smtClean="0"/>
              <a:t>numpy</a:t>
            </a:r>
            <a:r>
              <a:rPr lang="en-US" dirty="0" smtClean="0"/>
              <a:t> as </a:t>
            </a:r>
            <a:r>
              <a:rPr lang="en-US" dirty="0" err="1" smtClean="0"/>
              <a:t>np</a:t>
            </a:r>
            <a:endParaRPr lang="zh-CN" altLang="en-US" dirty="0" smtClean="0"/>
          </a:p>
          <a:p>
            <a:r>
              <a:rPr lang="en-US" dirty="0" smtClean="0"/>
              <a:t>03   import pandas as pd</a:t>
            </a:r>
            <a:endParaRPr lang="zh-CN" altLang="en-US" dirty="0" smtClean="0"/>
          </a:p>
          <a:p>
            <a:r>
              <a:rPr lang="en-US" dirty="0" smtClean="0"/>
              <a:t>04   import </a:t>
            </a:r>
            <a:r>
              <a:rPr lang="en-US" dirty="0" err="1" smtClean="0"/>
              <a:t>matplotlib.pyplot</a:t>
            </a:r>
            <a:r>
              <a:rPr lang="en-US" dirty="0" smtClean="0"/>
              <a:t> as </a:t>
            </a:r>
            <a:r>
              <a:rPr lang="en-US" dirty="0" err="1" smtClean="0"/>
              <a:t>plt</a:t>
            </a:r>
            <a:endParaRPr lang="zh-CN" altLang="en-US" dirty="0" smtClean="0"/>
          </a:p>
          <a:p>
            <a:endParaRPr lang="zh-CN" altLang="en-US"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4.4 </a:t>
            </a:r>
            <a:r>
              <a:rPr lang="zh-CN" altLang="en-US" b="1" dirty="0" smtClean="0">
                <a:latin typeface="黑体" pitchFamily="49" charset="-122"/>
                <a:ea typeface="黑体" pitchFamily="49" charset="-122"/>
              </a:rPr>
              <a:t>数据可视化</a:t>
            </a:r>
            <a:endParaRPr lang="zh-CN" altLang="en-US" b="1" dirty="0">
              <a:latin typeface="黑体" pitchFamily="49" charset="-122"/>
              <a:ea typeface="黑体" pitchFamily="49" charset="-122"/>
            </a:endParaRPr>
          </a:p>
        </p:txBody>
      </p:sp>
      <p:sp>
        <p:nvSpPr>
          <p:cNvPr id="9" name="TextBox 8"/>
          <p:cNvSpPr txBox="1"/>
          <p:nvPr/>
        </p:nvSpPr>
        <p:spPr>
          <a:xfrm>
            <a:off x="214282" y="1357304"/>
            <a:ext cx="8470924" cy="2585323"/>
          </a:xfrm>
          <a:prstGeom prst="rect">
            <a:avLst/>
          </a:prstGeom>
          <a:noFill/>
        </p:spPr>
        <p:txBody>
          <a:bodyPr wrap="square" rtlCol="0">
            <a:spAutoFit/>
          </a:bodyPr>
          <a:lstStyle/>
          <a:p>
            <a:r>
              <a:rPr lang="en-US" dirty="0" smtClean="0"/>
              <a:t>05   x = </a:t>
            </a:r>
            <a:r>
              <a:rPr lang="en-US" dirty="0" err="1" smtClean="0"/>
              <a:t>np.linspace</a:t>
            </a:r>
            <a:r>
              <a:rPr lang="en-US" dirty="0" smtClean="0"/>
              <a:t>(0, 2, 100)</a:t>
            </a:r>
            <a:endParaRPr lang="zh-CN" altLang="en-US" dirty="0" smtClean="0"/>
          </a:p>
          <a:p>
            <a:r>
              <a:rPr lang="en-US" dirty="0" smtClean="0"/>
              <a:t>06   </a:t>
            </a:r>
            <a:r>
              <a:rPr lang="en-US" dirty="0" err="1" smtClean="0"/>
              <a:t>plt.plot</a:t>
            </a:r>
            <a:r>
              <a:rPr lang="en-US" dirty="0" smtClean="0"/>
              <a:t>(x, x, label='linear')</a:t>
            </a:r>
            <a:endParaRPr lang="zh-CN" altLang="en-US" dirty="0" smtClean="0"/>
          </a:p>
          <a:p>
            <a:r>
              <a:rPr lang="en-US" dirty="0" smtClean="0"/>
              <a:t>07   </a:t>
            </a:r>
            <a:r>
              <a:rPr lang="en-US" dirty="0" err="1" smtClean="0"/>
              <a:t>plt.plot</a:t>
            </a:r>
            <a:r>
              <a:rPr lang="en-US" dirty="0" smtClean="0"/>
              <a:t>(x, x**2, label='quadratic')</a:t>
            </a:r>
            <a:endParaRPr lang="zh-CN" altLang="en-US" dirty="0" smtClean="0"/>
          </a:p>
          <a:p>
            <a:r>
              <a:rPr lang="en-US" dirty="0" smtClean="0"/>
              <a:t>08   </a:t>
            </a:r>
            <a:r>
              <a:rPr lang="en-US" dirty="0" err="1" smtClean="0"/>
              <a:t>plt.plot</a:t>
            </a:r>
            <a:r>
              <a:rPr lang="en-US" dirty="0" smtClean="0"/>
              <a:t>(x, x**3, label='cubic')</a:t>
            </a:r>
            <a:endParaRPr lang="zh-CN" altLang="en-US" dirty="0" smtClean="0"/>
          </a:p>
          <a:p>
            <a:r>
              <a:rPr lang="en-US" dirty="0" smtClean="0"/>
              <a:t>09   </a:t>
            </a:r>
            <a:r>
              <a:rPr lang="en-US" dirty="0" err="1" smtClean="0"/>
              <a:t>plt.xlabel</a:t>
            </a:r>
            <a:r>
              <a:rPr lang="en-US" dirty="0" smtClean="0"/>
              <a:t>('x label')</a:t>
            </a:r>
            <a:endParaRPr lang="zh-CN" altLang="en-US" dirty="0" smtClean="0"/>
          </a:p>
          <a:p>
            <a:r>
              <a:rPr lang="en-US" dirty="0" smtClean="0"/>
              <a:t>10   </a:t>
            </a:r>
            <a:r>
              <a:rPr lang="en-US" dirty="0" err="1" smtClean="0"/>
              <a:t>plt.ylabel</a:t>
            </a:r>
            <a:r>
              <a:rPr lang="en-US" dirty="0" smtClean="0"/>
              <a:t>('y label')</a:t>
            </a:r>
            <a:endParaRPr lang="zh-CN" altLang="en-US" dirty="0" smtClean="0"/>
          </a:p>
          <a:p>
            <a:r>
              <a:rPr lang="en-US" dirty="0" smtClean="0"/>
              <a:t>11   </a:t>
            </a:r>
            <a:r>
              <a:rPr lang="en-US" dirty="0" err="1" smtClean="0"/>
              <a:t>plt.title</a:t>
            </a:r>
            <a:r>
              <a:rPr lang="en-US" dirty="0" smtClean="0"/>
              <a:t>("Simple Plot")</a:t>
            </a:r>
            <a:endParaRPr lang="zh-CN" altLang="en-US" dirty="0" smtClean="0"/>
          </a:p>
          <a:p>
            <a:r>
              <a:rPr lang="en-US" dirty="0" smtClean="0"/>
              <a:t>12   </a:t>
            </a:r>
            <a:r>
              <a:rPr lang="en-US" dirty="0" err="1" smtClean="0"/>
              <a:t>plt.legend</a:t>
            </a:r>
            <a:r>
              <a:rPr lang="en-US" dirty="0" smtClean="0"/>
              <a:t>(loc="best")</a:t>
            </a:r>
            <a:endParaRPr lang="zh-CN" altLang="en-US" dirty="0" smtClean="0"/>
          </a:p>
          <a:p>
            <a:r>
              <a:rPr lang="en-US" dirty="0" smtClean="0"/>
              <a:t>13   </a:t>
            </a:r>
            <a:r>
              <a:rPr lang="en-US" dirty="0" err="1" smtClean="0"/>
              <a:t>plt.show</a:t>
            </a:r>
            <a:r>
              <a:rPr lang="en-US" dirty="0" smtClean="0"/>
              <a:t>()</a:t>
            </a:r>
            <a:endParaRPr lang="zh-CN" altLang="en-US" dirty="0"/>
          </a:p>
        </p:txBody>
      </p:sp>
      <p:pic>
        <p:nvPicPr>
          <p:cNvPr id="4" name="图片 3"/>
          <p:cNvPicPr/>
          <p:nvPr/>
        </p:nvPicPr>
        <p:blipFill>
          <a:blip r:embed="rId2"/>
          <a:stretch>
            <a:fillRect/>
          </a:stretch>
        </p:blipFill>
        <p:spPr>
          <a:xfrm>
            <a:off x="4429124" y="1500180"/>
            <a:ext cx="3712853" cy="3000396"/>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416320"/>
          </a:xfrm>
          <a:prstGeom prst="rect">
            <a:avLst/>
          </a:prstGeom>
          <a:noFill/>
        </p:spPr>
        <p:txBody>
          <a:bodyPr wrap="square" rtlCol="0">
            <a:spAutoFit/>
          </a:bodyPr>
          <a:lstStyle/>
          <a:p>
            <a:pPr>
              <a:buFont typeface="Arial" pitchFamily="34" charset="0"/>
              <a:buChar char="•"/>
            </a:pPr>
            <a:r>
              <a:rPr lang="zh-CN" altLang="en-US" dirty="0" smtClean="0">
                <a:latin typeface="黑体" pitchFamily="49" charset="-122"/>
                <a:ea typeface="黑体" pitchFamily="49" charset="-122"/>
              </a:rPr>
              <a:t>利用将图像信号转换成数字信号、图像数据去噪、图形分割、图像数据增强等手段根据需求对图像数据进行处理的技术。</a:t>
            </a:r>
            <a:endParaRPr lang="en-US" altLang="zh-CN" dirty="0" smtClean="0">
              <a:latin typeface="黑体" pitchFamily="49" charset="-122"/>
              <a:ea typeface="黑体" pitchFamily="49" charset="-122"/>
            </a:endParaRPr>
          </a:p>
          <a:p>
            <a:pPr>
              <a:buFont typeface="Arial" pitchFamily="34" charset="0"/>
              <a:buChar char="•"/>
            </a:pPr>
            <a:endParaRPr lang="en-US" altLang="zh-CN" dirty="0" smtClean="0">
              <a:latin typeface="黑体" pitchFamily="49" charset="-122"/>
              <a:ea typeface="黑体" pitchFamily="49" charset="-122"/>
            </a:endParaRPr>
          </a:p>
          <a:p>
            <a:pPr>
              <a:buFont typeface="Arial" pitchFamily="34" charset="0"/>
              <a:buChar char="•"/>
            </a:pPr>
            <a:r>
              <a:rPr lang="zh-CN" altLang="en-US" dirty="0" smtClean="0">
                <a:latin typeface="黑体" pitchFamily="49" charset="-122"/>
                <a:ea typeface="黑体" pitchFamily="49" charset="-122"/>
              </a:rPr>
              <a:t>数字图像处理技术主要包括如下内容：</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几何处理、</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算术处理、</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图像增强、</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图像复原、</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图像重建、</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图像编码、</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图像识别、</a:t>
            </a:r>
            <a:endParaRPr lang="en-US" altLang="zh-CN"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图像理解。</a:t>
            </a:r>
            <a:endParaRPr lang="zh-CN" altLang="en-US" dirty="0">
              <a:latin typeface="黑体" pitchFamily="49" charset="-122"/>
              <a:ea typeface="黑体" pitchFamily="49" charset="-122"/>
            </a:endParaRP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3416320"/>
          </a:xfrm>
          <a:prstGeom prst="rect">
            <a:avLst/>
          </a:prstGeom>
          <a:noFill/>
        </p:spPr>
        <p:txBody>
          <a:bodyPr wrap="square" rtlCol="0">
            <a:spAutoFit/>
          </a:bodyPr>
          <a:lstStyle/>
          <a:p>
            <a:r>
              <a:rPr lang="zh-CN" altLang="en-US" dirty="0" smtClean="0">
                <a:latin typeface="黑体" pitchFamily="49" charset="-122"/>
                <a:ea typeface="黑体" pitchFamily="49" charset="-122"/>
              </a:rPr>
              <a:t>网络爬虫获取数据：</a:t>
            </a:r>
          </a:p>
          <a:p>
            <a:r>
              <a:rPr lang="zh-CN" altLang="en-US" dirty="0" smtClean="0">
                <a:latin typeface="黑体" pitchFamily="49" charset="-122"/>
                <a:ea typeface="黑体" pitchFamily="49" charset="-122"/>
              </a:rPr>
              <a:t>爬虫通过模拟计算机对服务器端发起</a:t>
            </a:r>
            <a:r>
              <a:rPr lang="en-US" dirty="0" smtClean="0">
                <a:latin typeface="黑体" pitchFamily="49" charset="-122"/>
                <a:ea typeface="黑体" pitchFamily="49" charset="-122"/>
              </a:rPr>
              <a:t>Request</a:t>
            </a:r>
            <a:r>
              <a:rPr lang="zh-CN" altLang="en-US" dirty="0" smtClean="0">
                <a:latin typeface="黑体" pitchFamily="49" charset="-122"/>
                <a:ea typeface="黑体" pitchFamily="49" charset="-122"/>
              </a:rPr>
              <a:t>请求，接收服务器端的</a:t>
            </a:r>
            <a:r>
              <a:rPr lang="en-US" dirty="0" smtClean="0">
                <a:latin typeface="黑体" pitchFamily="49" charset="-122"/>
                <a:ea typeface="黑体" pitchFamily="49" charset="-122"/>
              </a:rPr>
              <a:t>Response</a:t>
            </a:r>
            <a:r>
              <a:rPr lang="zh-CN" altLang="en-US" dirty="0" smtClean="0">
                <a:latin typeface="黑体" pitchFamily="49" charset="-122"/>
                <a:ea typeface="黑体" pitchFamily="49" charset="-122"/>
              </a:rPr>
              <a:t>回应并进行解析、提取所需的信息。</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通过</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程序进行网络爬虫获取相关数据主要涉及到三个</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库：</a:t>
            </a:r>
            <a:r>
              <a:rPr lang="en-US" dirty="0" smtClean="0">
                <a:latin typeface="黑体" pitchFamily="49" charset="-122"/>
                <a:ea typeface="黑体" pitchFamily="49" charset="-122"/>
              </a:rPr>
              <a:t>Requests</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Lxml</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BeautifulSoup</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pPr lvl="1">
              <a:buFont typeface="Wingdings" pitchFamily="2" charset="2"/>
              <a:buChar char="ü"/>
            </a:pPr>
            <a:r>
              <a:rPr lang="en-US" dirty="0" smtClean="0">
                <a:latin typeface="黑体" pitchFamily="49" charset="-122"/>
                <a:ea typeface="黑体" pitchFamily="49" charset="-122"/>
              </a:rPr>
              <a:t>Requests</a:t>
            </a:r>
            <a:r>
              <a:rPr lang="zh-CN" altLang="en-US" dirty="0" smtClean="0">
                <a:latin typeface="黑体" pitchFamily="49" charset="-122"/>
                <a:ea typeface="黑体" pitchFamily="49" charset="-122"/>
              </a:rPr>
              <a:t>库的作用主要是请求网站获取网页数据。</a:t>
            </a:r>
          </a:p>
          <a:p>
            <a:pPr lvl="1">
              <a:buFont typeface="Wingdings" pitchFamily="2" charset="2"/>
              <a:buChar char="ü"/>
            </a:pPr>
            <a:r>
              <a:rPr lang="en-US" dirty="0" err="1" smtClean="0">
                <a:latin typeface="黑体" pitchFamily="49" charset="-122"/>
                <a:ea typeface="黑体" pitchFamily="49" charset="-122"/>
              </a:rPr>
              <a:t>BeautifulSoup</a:t>
            </a:r>
            <a:r>
              <a:rPr lang="zh-CN" altLang="en-US" dirty="0" smtClean="0">
                <a:latin typeface="黑体" pitchFamily="49" charset="-122"/>
                <a:ea typeface="黑体" pitchFamily="49" charset="-122"/>
              </a:rPr>
              <a:t>库用于解析</a:t>
            </a:r>
            <a:r>
              <a:rPr lang="en-US" dirty="0" smtClean="0">
                <a:latin typeface="黑体" pitchFamily="49" charset="-122"/>
                <a:ea typeface="黑体" pitchFamily="49" charset="-122"/>
              </a:rPr>
              <a:t>Requests</a:t>
            </a:r>
            <a:r>
              <a:rPr lang="zh-CN" altLang="en-US" dirty="0" smtClean="0">
                <a:latin typeface="黑体" pitchFamily="49" charset="-122"/>
                <a:ea typeface="黑体" pitchFamily="49" charset="-122"/>
              </a:rPr>
              <a:t>库请求的网页，并把网页源代码解析为</a:t>
            </a:r>
            <a:r>
              <a:rPr lang="en-US" dirty="0" smtClean="0">
                <a:latin typeface="黑体" pitchFamily="49" charset="-122"/>
                <a:ea typeface="黑体" pitchFamily="49" charset="-122"/>
              </a:rPr>
              <a:t>Soup</a:t>
            </a:r>
            <a:r>
              <a:rPr lang="zh-CN" altLang="en-US" dirty="0" smtClean="0">
                <a:latin typeface="黑体" pitchFamily="49" charset="-122"/>
                <a:ea typeface="黑体" pitchFamily="49" charset="-122"/>
              </a:rPr>
              <a:t>文档，以便过滤提取数据。</a:t>
            </a:r>
          </a:p>
          <a:p>
            <a:pPr lvl="1">
              <a:buFont typeface="Wingdings" pitchFamily="2" charset="2"/>
              <a:buChar char="ü"/>
            </a:pPr>
            <a:r>
              <a:rPr lang="en-US" dirty="0" err="1" smtClean="0">
                <a:latin typeface="黑体" pitchFamily="49" charset="-122"/>
                <a:ea typeface="黑体" pitchFamily="49" charset="-122"/>
              </a:rPr>
              <a:t>Lxml</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XML</a:t>
            </a:r>
            <a:r>
              <a:rPr lang="zh-CN" altLang="en-US" dirty="0" smtClean="0">
                <a:latin typeface="黑体" pitchFamily="49" charset="-122"/>
                <a:ea typeface="黑体" pitchFamily="49" charset="-122"/>
              </a:rPr>
              <a:t>解析库，同时也很好地支持</a:t>
            </a:r>
            <a:r>
              <a:rPr lang="en-US" dirty="0" smtClean="0">
                <a:latin typeface="黑体" pitchFamily="49" charset="-122"/>
                <a:ea typeface="黑体" pitchFamily="49" charset="-122"/>
              </a:rPr>
              <a:t>HTML</a:t>
            </a:r>
            <a:r>
              <a:rPr lang="zh-CN" altLang="en-US" dirty="0" smtClean="0">
                <a:latin typeface="黑体" pitchFamily="49" charset="-122"/>
                <a:ea typeface="黑体" pitchFamily="49" charset="-122"/>
              </a:rPr>
              <a:t>文档的解析功能。除了能直接读取字符串，也能从文件中提取内容。</a:t>
            </a:r>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latin typeface="黑体" pitchFamily="49" charset="-122"/>
                <a:ea typeface="黑体" pitchFamily="49" charset="-122"/>
              </a:rPr>
              <a:t>4.5.1</a:t>
            </a:r>
            <a:r>
              <a:rPr lang="zh-CN" altLang="en-US" dirty="0" smtClean="0">
                <a:latin typeface="黑体" pitchFamily="49" charset="-122"/>
                <a:ea typeface="黑体" pitchFamily="49" charset="-122"/>
              </a:rPr>
              <a:t>数字图像处理技术</a:t>
            </a:r>
            <a:endParaRPr lang="en-US" altLang="zh-CN" dirty="0" smtClean="0">
              <a:latin typeface="黑体" pitchFamily="49" charset="-122"/>
              <a:ea typeface="黑体" pitchFamily="49" charset="-122"/>
            </a:endParaRPr>
          </a:p>
          <a:p>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数字图像处理技术主要涉及到以下几个方面：</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pPr lvl="1">
              <a:buFont typeface="Wingdings" pitchFamily="2" charset="2"/>
              <a:buChar char="ü"/>
            </a:pPr>
            <a:r>
              <a:rPr lang="zh-CN" altLang="en-US" dirty="0" smtClean="0">
                <a:latin typeface="黑体" pitchFamily="49" charset="-122"/>
                <a:ea typeface="黑体" pitchFamily="49" charset="-122"/>
              </a:rPr>
              <a:t>图像变换。</a:t>
            </a:r>
          </a:p>
          <a:p>
            <a:pPr lvl="1">
              <a:buFont typeface="Wingdings" pitchFamily="2" charset="2"/>
              <a:buChar char="ü"/>
            </a:pPr>
            <a:r>
              <a:rPr lang="zh-CN" altLang="en-US" dirty="0" smtClean="0">
                <a:latin typeface="黑体" pitchFamily="49" charset="-122"/>
                <a:ea typeface="黑体" pitchFamily="49" charset="-122"/>
              </a:rPr>
              <a:t>图像编码压缩。</a:t>
            </a:r>
          </a:p>
          <a:p>
            <a:pPr lvl="1">
              <a:buFont typeface="Wingdings" pitchFamily="2" charset="2"/>
              <a:buChar char="ü"/>
            </a:pPr>
            <a:r>
              <a:rPr lang="zh-CN" altLang="en-US" dirty="0" smtClean="0">
                <a:latin typeface="黑体" pitchFamily="49" charset="-122"/>
                <a:ea typeface="黑体" pitchFamily="49" charset="-122"/>
              </a:rPr>
              <a:t>图像增强和复原图像。</a:t>
            </a:r>
          </a:p>
          <a:p>
            <a:pPr lvl="1">
              <a:buFont typeface="Wingdings" pitchFamily="2" charset="2"/>
              <a:buChar char="ü"/>
            </a:pPr>
            <a:r>
              <a:rPr lang="zh-CN" altLang="en-US" dirty="0" smtClean="0">
                <a:latin typeface="黑体" pitchFamily="49" charset="-122"/>
                <a:ea typeface="黑体" pitchFamily="49" charset="-122"/>
              </a:rPr>
              <a:t>图像分割。</a:t>
            </a:r>
          </a:p>
          <a:p>
            <a:pPr lvl="1">
              <a:buFont typeface="Wingdings" pitchFamily="2" charset="2"/>
              <a:buChar char="ü"/>
            </a:pPr>
            <a:r>
              <a:rPr lang="zh-CN" altLang="en-US" dirty="0" smtClean="0">
                <a:latin typeface="黑体" pitchFamily="49" charset="-122"/>
                <a:ea typeface="黑体" pitchFamily="49" charset="-122"/>
              </a:rPr>
              <a:t>图像描述。</a:t>
            </a:r>
          </a:p>
          <a:p>
            <a:pPr lvl="1">
              <a:buFont typeface="Wingdings" pitchFamily="2" charset="2"/>
              <a:buChar char="ü"/>
            </a:pPr>
            <a:r>
              <a:rPr lang="zh-CN" altLang="en-US" dirty="0" smtClean="0">
                <a:latin typeface="黑体" pitchFamily="49" charset="-122"/>
                <a:ea typeface="黑体" pitchFamily="49" charset="-122"/>
              </a:rPr>
              <a:t>图像分类（识别）。</a:t>
            </a:r>
            <a:endParaRPr lang="zh-CN" altLang="en-US" dirty="0">
              <a:latin typeface="黑体" pitchFamily="49" charset="-122"/>
              <a:ea typeface="黑体" pitchFamily="49" charset="-122"/>
            </a:endParaRP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latin typeface="黑体" pitchFamily="49" charset="-122"/>
                <a:ea typeface="黑体" pitchFamily="49" charset="-122"/>
              </a:rPr>
              <a:t>4.5.2 </a:t>
            </a:r>
            <a:r>
              <a:rPr lang="zh-CN" altLang="en-US" dirty="0" smtClean="0">
                <a:latin typeface="黑体" pitchFamily="49" charset="-122"/>
                <a:ea typeface="黑体" pitchFamily="49" charset="-122"/>
              </a:rPr>
              <a:t>图像格式的转化</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通过</a:t>
            </a:r>
            <a:r>
              <a:rPr lang="en-US" dirty="0" smtClean="0">
                <a:latin typeface="黑体" pitchFamily="49" charset="-122"/>
                <a:ea typeface="黑体" pitchFamily="49" charset="-122"/>
              </a:rPr>
              <a:t>python</a:t>
            </a:r>
            <a:r>
              <a:rPr lang="zh-CN" altLang="en-US" dirty="0" smtClean="0">
                <a:latin typeface="黑体" pitchFamily="49" charset="-122"/>
                <a:ea typeface="黑体" pitchFamily="49" charset="-122"/>
              </a:rPr>
              <a:t>中的图像处理库</a:t>
            </a:r>
            <a:r>
              <a:rPr lang="en-US" dirty="0" smtClean="0">
                <a:latin typeface="黑体" pitchFamily="49" charset="-122"/>
                <a:ea typeface="黑体" pitchFamily="49" charset="-122"/>
              </a:rPr>
              <a:t>PIL</a:t>
            </a:r>
            <a:r>
              <a:rPr lang="zh-CN" altLang="en-US" dirty="0" smtClean="0">
                <a:latin typeface="黑体" pitchFamily="49" charset="-122"/>
                <a:ea typeface="黑体" pitchFamily="49" charset="-122"/>
              </a:rPr>
              <a:t>来可实现不同图像格式的转换。</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对于彩色图像，在</a:t>
            </a:r>
            <a:r>
              <a:rPr lang="en-US" dirty="0" smtClean="0">
                <a:latin typeface="黑体" pitchFamily="49" charset="-122"/>
                <a:ea typeface="黑体" pitchFamily="49" charset="-122"/>
              </a:rPr>
              <a:t>PIL</a:t>
            </a:r>
            <a:r>
              <a:rPr lang="zh-CN" altLang="en-US" dirty="0" smtClean="0">
                <a:latin typeface="黑体" pitchFamily="49" charset="-122"/>
                <a:ea typeface="黑体" pitchFamily="49" charset="-122"/>
              </a:rPr>
              <a:t>中使用</a:t>
            </a:r>
            <a:r>
              <a:rPr lang="en-US" dirty="0" smtClean="0">
                <a:latin typeface="黑体" pitchFamily="49" charset="-122"/>
                <a:ea typeface="黑体" pitchFamily="49" charset="-122"/>
              </a:rPr>
              <a:t>Image</a:t>
            </a:r>
            <a:r>
              <a:rPr lang="zh-CN" altLang="en-US" dirty="0" smtClean="0">
                <a:latin typeface="黑体" pitchFamily="49" charset="-122"/>
                <a:ea typeface="黑体" pitchFamily="49" charset="-122"/>
              </a:rPr>
              <a:t>模块的</a:t>
            </a:r>
            <a:r>
              <a:rPr lang="en-US" dirty="0" smtClean="0">
                <a:latin typeface="黑体" pitchFamily="49" charset="-122"/>
                <a:ea typeface="黑体" pitchFamily="49" charset="-122"/>
              </a:rPr>
              <a:t>open()</a:t>
            </a:r>
            <a:r>
              <a:rPr lang="zh-CN" altLang="en-US" dirty="0" smtClean="0">
                <a:latin typeface="黑体" pitchFamily="49" charset="-122"/>
                <a:ea typeface="黑体" pitchFamily="49" charset="-122"/>
              </a:rPr>
              <a:t>函数打开后，返回的图像对象的模式都是“</a:t>
            </a:r>
            <a:r>
              <a:rPr lang="en-US" dirty="0" smtClean="0">
                <a:latin typeface="黑体" pitchFamily="49" charset="-122"/>
                <a:ea typeface="黑体" pitchFamily="49" charset="-122"/>
              </a:rPr>
              <a:t>RGB</a:t>
            </a:r>
            <a:r>
              <a:rPr lang="zh-CN" altLang="en-US" dirty="0" smtClean="0">
                <a:latin typeface="黑体" pitchFamily="49" charset="-122"/>
                <a:ea typeface="黑体" pitchFamily="49" charset="-122"/>
              </a:rPr>
              <a:t>”。而对于灰度图像，不管其图像格式是</a:t>
            </a:r>
            <a:r>
              <a:rPr lang="en-US" dirty="0" smtClean="0">
                <a:latin typeface="黑体" pitchFamily="49" charset="-122"/>
                <a:ea typeface="黑体" pitchFamily="49" charset="-122"/>
              </a:rPr>
              <a:t>PNG</a:t>
            </a:r>
            <a:r>
              <a:rPr lang="zh-CN" altLang="en-US" dirty="0" smtClean="0">
                <a:latin typeface="黑体" pitchFamily="49" charset="-122"/>
                <a:ea typeface="黑体" pitchFamily="49" charset="-122"/>
              </a:rPr>
              <a:t>，还是</a:t>
            </a:r>
            <a:r>
              <a:rPr lang="en-US" dirty="0" smtClean="0">
                <a:latin typeface="黑体" pitchFamily="49" charset="-122"/>
                <a:ea typeface="黑体" pitchFamily="49" charset="-122"/>
              </a:rPr>
              <a:t>BMP</a:t>
            </a:r>
            <a:r>
              <a:rPr lang="zh-CN" altLang="en-US" dirty="0" smtClean="0">
                <a:latin typeface="黑体" pitchFamily="49" charset="-122"/>
                <a:ea typeface="黑体" pitchFamily="49" charset="-122"/>
              </a:rPr>
              <a:t>，或者</a:t>
            </a:r>
            <a:r>
              <a:rPr lang="en-US" dirty="0" smtClean="0">
                <a:latin typeface="黑体" pitchFamily="49" charset="-122"/>
                <a:ea typeface="黑体" pitchFamily="49" charset="-122"/>
              </a:rPr>
              <a:t>JPG</a:t>
            </a:r>
            <a:r>
              <a:rPr lang="zh-CN" altLang="en-US" dirty="0" smtClean="0">
                <a:latin typeface="黑体" pitchFamily="49" charset="-122"/>
                <a:ea typeface="黑体" pitchFamily="49" charset="-122"/>
              </a:rPr>
              <a:t>，打开后，其模式为“</a:t>
            </a:r>
            <a:r>
              <a:rPr lang="en-US" dirty="0" smtClean="0">
                <a:latin typeface="黑体" pitchFamily="49" charset="-122"/>
                <a:ea typeface="黑体" pitchFamily="49" charset="-122"/>
              </a:rPr>
              <a:t>L</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对于</a:t>
            </a:r>
            <a:r>
              <a:rPr lang="en-US" dirty="0" smtClean="0">
                <a:latin typeface="黑体" pitchFamily="49" charset="-122"/>
                <a:ea typeface="黑体" pitchFamily="49" charset="-122"/>
              </a:rPr>
              <a:t>PNG</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BMP</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JPG</a:t>
            </a:r>
            <a:r>
              <a:rPr lang="zh-CN" altLang="en-US" dirty="0" smtClean="0">
                <a:latin typeface="黑体" pitchFamily="49" charset="-122"/>
                <a:ea typeface="黑体" pitchFamily="49" charset="-122"/>
              </a:rPr>
              <a:t>彩色图像格式之间的互相转换都可以通过</a:t>
            </a:r>
            <a:r>
              <a:rPr lang="en-US" dirty="0" smtClean="0">
                <a:latin typeface="黑体" pitchFamily="49" charset="-122"/>
                <a:ea typeface="黑体" pitchFamily="49" charset="-122"/>
              </a:rPr>
              <a:t>Image</a:t>
            </a:r>
            <a:r>
              <a:rPr lang="zh-CN" altLang="en-US" dirty="0" smtClean="0">
                <a:latin typeface="黑体" pitchFamily="49" charset="-122"/>
                <a:ea typeface="黑体" pitchFamily="49" charset="-122"/>
              </a:rPr>
              <a:t>模块的</a:t>
            </a:r>
            <a:r>
              <a:rPr lang="en-US" dirty="0" smtClean="0">
                <a:latin typeface="黑体" pitchFamily="49" charset="-122"/>
                <a:ea typeface="黑体" pitchFamily="49" charset="-122"/>
              </a:rPr>
              <a:t>open()</a:t>
            </a:r>
            <a:r>
              <a:rPr lang="zh-CN" altLang="en-US" dirty="0" smtClean="0">
                <a:latin typeface="黑体" pitchFamily="49" charset="-122"/>
                <a:ea typeface="黑体" pitchFamily="49" charset="-122"/>
              </a:rPr>
              <a:t>和</a:t>
            </a:r>
            <a:r>
              <a:rPr lang="en-US" dirty="0" smtClean="0">
                <a:latin typeface="黑体" pitchFamily="49" charset="-122"/>
                <a:ea typeface="黑体" pitchFamily="49" charset="-122"/>
              </a:rPr>
              <a:t>save()</a:t>
            </a:r>
            <a:r>
              <a:rPr lang="zh-CN" altLang="en-US" dirty="0" smtClean="0">
                <a:latin typeface="黑体" pitchFamily="49" charset="-122"/>
                <a:ea typeface="黑体" pitchFamily="49" charset="-122"/>
              </a:rPr>
              <a:t>函数来完成。</a:t>
            </a:r>
            <a:endParaRPr lang="en-US" altLang="zh-CN" dirty="0" smtClean="0">
              <a:latin typeface="黑体" pitchFamily="49" charset="-122"/>
              <a:ea typeface="黑体" pitchFamily="49" charset="-122"/>
            </a:endParaRPr>
          </a:p>
          <a:p>
            <a:endParaRPr lang="en-US" dirty="0" smtClean="0">
              <a:latin typeface="黑体" pitchFamily="49" charset="-122"/>
              <a:ea typeface="黑体" pitchFamily="49" charset="-122"/>
            </a:endParaRPr>
          </a:p>
          <a:p>
            <a:r>
              <a:rPr lang="en-US" dirty="0" smtClean="0">
                <a:latin typeface="黑体" pitchFamily="49" charset="-122"/>
                <a:ea typeface="黑体" pitchFamily="49" charset="-122"/>
              </a:rPr>
              <a:t>PIL</a:t>
            </a:r>
            <a:r>
              <a:rPr lang="zh-CN" altLang="en-US" dirty="0" smtClean="0">
                <a:latin typeface="黑体" pitchFamily="49" charset="-122"/>
                <a:ea typeface="黑体" pitchFamily="49" charset="-122"/>
              </a:rPr>
              <a:t>中有九种不同模式，分别为：</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L</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P</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RGB</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RGBA</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CMYK</a:t>
            </a:r>
            <a:r>
              <a:rPr lang="zh-CN" altLang="en-US" dirty="0" smtClean="0">
                <a:latin typeface="黑体" pitchFamily="49" charset="-122"/>
                <a:ea typeface="黑体" pitchFamily="49" charset="-122"/>
              </a:rPr>
              <a:t>，</a:t>
            </a:r>
            <a:r>
              <a:rPr lang="en-US" dirty="0" err="1" smtClean="0">
                <a:latin typeface="黑体" pitchFamily="49" charset="-122"/>
                <a:ea typeface="黑体" pitchFamily="49" charset="-122"/>
              </a:rPr>
              <a:t>YCbCr</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I</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F</a:t>
            </a:r>
            <a:r>
              <a:rPr lang="zh-CN" altLang="en-US" dirty="0" smtClean="0">
                <a:latin typeface="黑体" pitchFamily="49" charset="-122"/>
                <a:ea typeface="黑体" pitchFamily="49" charset="-122"/>
              </a:rPr>
              <a:t>。</a:t>
            </a:r>
          </a:p>
          <a:p>
            <a:endParaRPr lang="zh-CN" altLang="en-US" dirty="0">
              <a:latin typeface="黑体" pitchFamily="49" charset="-122"/>
              <a:ea typeface="黑体" pitchFamily="49" charset="-122"/>
            </a:endParaRP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693319"/>
          </a:xfrm>
          <a:prstGeom prst="rect">
            <a:avLst/>
          </a:prstGeom>
          <a:noFill/>
        </p:spPr>
        <p:txBody>
          <a:bodyPr wrap="square" rtlCol="0">
            <a:spAutoFit/>
          </a:bodyPr>
          <a:lstStyle/>
          <a:p>
            <a:pPr lvl="0"/>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”为二值图像，非黑即白。每个像素用</a:t>
            </a:r>
            <a:r>
              <a:rPr lang="en-US" dirty="0" smtClean="0">
                <a:latin typeface="黑体" pitchFamily="49" charset="-122"/>
                <a:ea typeface="黑体" pitchFamily="49" charset="-122"/>
              </a:rPr>
              <a:t>8</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表示黑，</a:t>
            </a:r>
            <a:r>
              <a:rPr lang="en-US" dirty="0" smtClean="0">
                <a:latin typeface="黑体" pitchFamily="49" charset="-122"/>
                <a:ea typeface="黑体" pitchFamily="49" charset="-122"/>
              </a:rPr>
              <a:t>255</a:t>
            </a:r>
            <a:r>
              <a:rPr lang="zh-CN" altLang="en-US" dirty="0" smtClean="0">
                <a:latin typeface="黑体" pitchFamily="49" charset="-122"/>
                <a:ea typeface="黑体" pitchFamily="49" charset="-122"/>
              </a:rPr>
              <a:t>表示白。</a:t>
            </a: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4-29 </a:t>
            </a:r>
            <a:r>
              <a:rPr lang="zh-CN" altLang="en-US" dirty="0" smtClean="0">
                <a:latin typeface="黑体" pitchFamily="49" charset="-122"/>
                <a:ea typeface="黑体" pitchFamily="49" charset="-122"/>
              </a:rPr>
              <a:t>将模式为</a:t>
            </a:r>
            <a:r>
              <a:rPr lang="en-US" dirty="0" smtClean="0">
                <a:latin typeface="黑体" pitchFamily="49" charset="-122"/>
                <a:ea typeface="黑体" pitchFamily="49" charset="-122"/>
              </a:rPr>
              <a:t>“RGB”</a:t>
            </a:r>
            <a:r>
              <a:rPr lang="zh-CN" altLang="en-US" dirty="0" smtClean="0">
                <a:latin typeface="黑体" pitchFamily="49" charset="-122"/>
                <a:ea typeface="黑体" pitchFamily="49" charset="-122"/>
              </a:rPr>
              <a:t>的图像转换为模式</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图像 </a:t>
            </a:r>
          </a:p>
          <a:p>
            <a:r>
              <a:rPr lang="en-US" dirty="0" smtClean="0"/>
              <a:t>01   from PIL import Image</a:t>
            </a:r>
            <a:endParaRPr lang="zh-CN" altLang="en-US" dirty="0" smtClean="0"/>
          </a:p>
          <a:p>
            <a:r>
              <a:rPr lang="en-US" dirty="0" smtClean="0"/>
              <a:t>02   </a:t>
            </a:r>
            <a:r>
              <a:rPr lang="en-US" dirty="0" err="1" smtClean="0"/>
              <a:t>lena</a:t>
            </a:r>
            <a:r>
              <a:rPr lang="en-US" dirty="0" smtClean="0"/>
              <a:t> =</a:t>
            </a:r>
            <a:r>
              <a:rPr lang="en-US" dirty="0" err="1" smtClean="0"/>
              <a:t>Image.open</a:t>
            </a:r>
            <a:r>
              <a:rPr lang="en-US" dirty="0" smtClean="0"/>
              <a:t>("D:\ch4_demo\scene.jpg")</a:t>
            </a:r>
            <a:endParaRPr lang="zh-CN" altLang="en-US" dirty="0" smtClean="0"/>
          </a:p>
          <a:p>
            <a:r>
              <a:rPr lang="en-US" dirty="0" smtClean="0"/>
              <a:t>03   </a:t>
            </a:r>
            <a:r>
              <a:rPr lang="en-US" dirty="0" err="1" smtClean="0"/>
              <a:t>lena.show</a:t>
            </a:r>
            <a:r>
              <a:rPr lang="en-US" dirty="0" smtClean="0"/>
              <a:t>()</a:t>
            </a:r>
            <a:endParaRPr lang="zh-CN" altLang="en-US" dirty="0" smtClean="0"/>
          </a:p>
          <a:p>
            <a:r>
              <a:rPr lang="en-US" dirty="0" smtClean="0"/>
              <a:t>04   print(</a:t>
            </a:r>
            <a:r>
              <a:rPr lang="en-US" dirty="0" err="1" smtClean="0"/>
              <a:t>lena.mode</a:t>
            </a:r>
            <a:r>
              <a:rPr lang="en-US" dirty="0" smtClean="0"/>
              <a:t>)</a:t>
            </a:r>
            <a:endParaRPr lang="zh-CN" altLang="en-US" dirty="0" smtClean="0"/>
          </a:p>
          <a:p>
            <a:r>
              <a:rPr lang="en-US" dirty="0" smtClean="0"/>
              <a:t>05   print(</a:t>
            </a:r>
            <a:r>
              <a:rPr lang="en-US" dirty="0" err="1" smtClean="0"/>
              <a:t>lena.getpixel</a:t>
            </a:r>
            <a:r>
              <a:rPr lang="en-US" dirty="0" smtClean="0"/>
              <a:t>((0,0)))</a:t>
            </a:r>
            <a:endParaRPr lang="zh-CN" altLang="en-US" dirty="0" smtClean="0"/>
          </a:p>
          <a:p>
            <a:r>
              <a:rPr lang="en-US" dirty="0" smtClean="0"/>
              <a:t>06   lena_1 = </a:t>
            </a:r>
            <a:r>
              <a:rPr lang="en-US" dirty="0" err="1" smtClean="0"/>
              <a:t>lena.convert</a:t>
            </a:r>
            <a:r>
              <a:rPr lang="en-US" dirty="0" smtClean="0"/>
              <a:t>("1")</a:t>
            </a:r>
            <a:endParaRPr lang="zh-CN" altLang="en-US" dirty="0" smtClean="0"/>
          </a:p>
          <a:p>
            <a:r>
              <a:rPr lang="en-US" dirty="0" smtClean="0"/>
              <a:t>07   print(lena_1.mode)</a:t>
            </a:r>
            <a:endParaRPr lang="zh-CN" altLang="en-US" dirty="0" smtClean="0"/>
          </a:p>
          <a:p>
            <a:r>
              <a:rPr lang="en-US" dirty="0" smtClean="0"/>
              <a:t>08   print(lena_1.size)</a:t>
            </a:r>
            <a:endParaRPr lang="zh-CN" altLang="en-US" dirty="0" smtClean="0"/>
          </a:p>
          <a:p>
            <a:r>
              <a:rPr lang="en-US" dirty="0" smtClean="0"/>
              <a:t>09   print(lena_1.getpixel((0,0)))</a:t>
            </a:r>
            <a:endParaRPr lang="zh-CN" altLang="en-US" dirty="0" smtClean="0"/>
          </a:p>
          <a:p>
            <a:r>
              <a:rPr lang="en-US" dirty="0" smtClean="0"/>
              <a:t>10   print(lena_1.getpixel((10,10)))</a:t>
            </a:r>
            <a:endParaRPr lang="zh-CN" altLang="en-US" dirty="0" smtClean="0"/>
          </a:p>
          <a:p>
            <a:r>
              <a:rPr lang="en-US" dirty="0" smtClean="0"/>
              <a:t>11   lena_1.show()</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693319"/>
          </a:xfrm>
          <a:prstGeom prst="rect">
            <a:avLst/>
          </a:prstGeom>
          <a:noFill/>
        </p:spPr>
        <p:txBody>
          <a:bodyPr wrap="square" rtlCol="0">
            <a:spAutoFit/>
          </a:bodyPr>
          <a:lstStyle/>
          <a:p>
            <a:pPr lvl="0"/>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”为二值图像，非黑即白。每个像素用</a:t>
            </a:r>
            <a:r>
              <a:rPr lang="en-US" dirty="0" smtClean="0">
                <a:latin typeface="黑体" pitchFamily="49" charset="-122"/>
                <a:ea typeface="黑体" pitchFamily="49" charset="-122"/>
              </a:rPr>
              <a:t>8</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表示黑，</a:t>
            </a:r>
            <a:r>
              <a:rPr lang="en-US" dirty="0" smtClean="0">
                <a:latin typeface="黑体" pitchFamily="49" charset="-122"/>
                <a:ea typeface="黑体" pitchFamily="49" charset="-122"/>
              </a:rPr>
              <a:t>255</a:t>
            </a:r>
            <a:r>
              <a:rPr lang="zh-CN" altLang="en-US" dirty="0" smtClean="0">
                <a:latin typeface="黑体" pitchFamily="49" charset="-122"/>
                <a:ea typeface="黑体" pitchFamily="49" charset="-122"/>
              </a:rPr>
              <a:t>表示白。</a:t>
            </a: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4-29 </a:t>
            </a:r>
            <a:r>
              <a:rPr lang="zh-CN" altLang="en-US" dirty="0" smtClean="0">
                <a:latin typeface="黑体" pitchFamily="49" charset="-122"/>
                <a:ea typeface="黑体" pitchFamily="49" charset="-122"/>
              </a:rPr>
              <a:t>将模式为</a:t>
            </a:r>
            <a:r>
              <a:rPr lang="en-US" dirty="0" smtClean="0">
                <a:latin typeface="黑体" pitchFamily="49" charset="-122"/>
                <a:ea typeface="黑体" pitchFamily="49" charset="-122"/>
              </a:rPr>
              <a:t>“RGB”</a:t>
            </a:r>
            <a:r>
              <a:rPr lang="zh-CN" altLang="en-US" dirty="0" smtClean="0">
                <a:latin typeface="黑体" pitchFamily="49" charset="-122"/>
                <a:ea typeface="黑体" pitchFamily="49" charset="-122"/>
              </a:rPr>
              <a:t>的图像转换为模式</a:t>
            </a:r>
            <a:r>
              <a:rPr lang="en-US" dirty="0" smtClean="0">
                <a:latin typeface="黑体" pitchFamily="49" charset="-122"/>
                <a:ea typeface="黑体" pitchFamily="49" charset="-122"/>
              </a:rPr>
              <a:t>“1”</a:t>
            </a:r>
            <a:r>
              <a:rPr lang="zh-CN" altLang="en-US" dirty="0" smtClean="0">
                <a:latin typeface="黑体" pitchFamily="49" charset="-122"/>
                <a:ea typeface="黑体" pitchFamily="49" charset="-122"/>
              </a:rPr>
              <a:t>图像 </a:t>
            </a:r>
          </a:p>
          <a:p>
            <a:r>
              <a:rPr lang="en-US" dirty="0" smtClean="0"/>
              <a:t>01   from PIL import Image</a:t>
            </a:r>
            <a:endParaRPr lang="zh-CN" altLang="en-US" dirty="0" smtClean="0"/>
          </a:p>
          <a:p>
            <a:r>
              <a:rPr lang="en-US" dirty="0" smtClean="0"/>
              <a:t>02   </a:t>
            </a:r>
            <a:r>
              <a:rPr lang="en-US" dirty="0" err="1" smtClean="0"/>
              <a:t>lena</a:t>
            </a:r>
            <a:r>
              <a:rPr lang="en-US" dirty="0" smtClean="0"/>
              <a:t> =</a:t>
            </a:r>
            <a:r>
              <a:rPr lang="en-US" dirty="0" err="1" smtClean="0"/>
              <a:t>Image.open</a:t>
            </a:r>
            <a:r>
              <a:rPr lang="en-US" dirty="0" smtClean="0"/>
              <a:t>("D:\ch4_demo\scene.jpg")</a:t>
            </a:r>
            <a:endParaRPr lang="zh-CN" altLang="en-US" dirty="0" smtClean="0"/>
          </a:p>
          <a:p>
            <a:r>
              <a:rPr lang="en-US" dirty="0" smtClean="0"/>
              <a:t>03   </a:t>
            </a:r>
            <a:r>
              <a:rPr lang="en-US" dirty="0" err="1" smtClean="0"/>
              <a:t>lena.show</a:t>
            </a:r>
            <a:r>
              <a:rPr lang="en-US" dirty="0" smtClean="0"/>
              <a:t>()</a:t>
            </a:r>
            <a:endParaRPr lang="zh-CN" altLang="en-US" dirty="0" smtClean="0"/>
          </a:p>
          <a:p>
            <a:r>
              <a:rPr lang="en-US" dirty="0" smtClean="0"/>
              <a:t>04   print(</a:t>
            </a:r>
            <a:r>
              <a:rPr lang="en-US" dirty="0" err="1" smtClean="0"/>
              <a:t>lena.mode</a:t>
            </a:r>
            <a:r>
              <a:rPr lang="en-US" dirty="0" smtClean="0"/>
              <a:t>)</a:t>
            </a:r>
            <a:endParaRPr lang="zh-CN" altLang="en-US" dirty="0" smtClean="0"/>
          </a:p>
          <a:p>
            <a:r>
              <a:rPr lang="en-US" dirty="0" smtClean="0"/>
              <a:t>05   print(</a:t>
            </a:r>
            <a:r>
              <a:rPr lang="en-US" dirty="0" err="1" smtClean="0"/>
              <a:t>lena.getpixel</a:t>
            </a:r>
            <a:r>
              <a:rPr lang="en-US" dirty="0" smtClean="0"/>
              <a:t>((0,0)))</a:t>
            </a:r>
            <a:endParaRPr lang="zh-CN" altLang="en-US" dirty="0" smtClean="0"/>
          </a:p>
          <a:p>
            <a:r>
              <a:rPr lang="en-US" dirty="0" smtClean="0"/>
              <a:t>06   lena_1 = </a:t>
            </a:r>
            <a:r>
              <a:rPr lang="en-US" dirty="0" err="1" smtClean="0"/>
              <a:t>lena.convert</a:t>
            </a:r>
            <a:r>
              <a:rPr lang="en-US" dirty="0" smtClean="0"/>
              <a:t>("1")</a:t>
            </a:r>
            <a:endParaRPr lang="zh-CN" altLang="en-US" dirty="0" smtClean="0"/>
          </a:p>
          <a:p>
            <a:r>
              <a:rPr lang="en-US" dirty="0" smtClean="0"/>
              <a:t>07   print(lena_1.mode)</a:t>
            </a:r>
            <a:endParaRPr lang="zh-CN" altLang="en-US" dirty="0" smtClean="0"/>
          </a:p>
          <a:p>
            <a:r>
              <a:rPr lang="en-US" dirty="0" smtClean="0"/>
              <a:t>08   print(lena_1.size)</a:t>
            </a:r>
            <a:endParaRPr lang="zh-CN" altLang="en-US" dirty="0" smtClean="0"/>
          </a:p>
          <a:p>
            <a:r>
              <a:rPr lang="en-US" dirty="0" smtClean="0"/>
              <a:t>09   print(lena_1.getpixel((0,0)))</a:t>
            </a:r>
            <a:endParaRPr lang="zh-CN" altLang="en-US" dirty="0" smtClean="0"/>
          </a:p>
          <a:p>
            <a:r>
              <a:rPr lang="en-US" dirty="0" smtClean="0"/>
              <a:t>10   print(lena_1.getpixel((10,10)))</a:t>
            </a:r>
            <a:endParaRPr lang="zh-CN" altLang="en-US" dirty="0" smtClean="0"/>
          </a:p>
          <a:p>
            <a:r>
              <a:rPr lang="en-US" dirty="0" smtClean="0"/>
              <a:t>11   lena_1.show()</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tretch>
            <a:fillRect/>
          </a:stretch>
        </p:blipFill>
        <p:spPr>
          <a:xfrm>
            <a:off x="4857752" y="3000378"/>
            <a:ext cx="2908300" cy="1575435"/>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416320"/>
          </a:xfrm>
          <a:prstGeom prst="rect">
            <a:avLst/>
          </a:prstGeom>
          <a:noFill/>
        </p:spPr>
        <p:txBody>
          <a:bodyPr wrap="square" rtlCol="0">
            <a:spAutoFit/>
          </a:bodyPr>
          <a:lstStyle/>
          <a:p>
            <a:pPr lvl="0">
              <a:buFont typeface="Wingdings" pitchFamily="2" charset="2"/>
              <a:buChar char="ü"/>
            </a:pPr>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“L”</a:t>
            </a:r>
            <a:r>
              <a:rPr lang="zh-CN" altLang="en-US" dirty="0" smtClean="0">
                <a:latin typeface="黑体" pitchFamily="49" charset="-122"/>
                <a:ea typeface="黑体" pitchFamily="49" charset="-122"/>
              </a:rPr>
              <a:t>为灰色图像，它的每个像素用</a:t>
            </a:r>
            <a:r>
              <a:rPr lang="en-US" dirty="0" smtClean="0">
                <a:latin typeface="黑体" pitchFamily="49" charset="-122"/>
                <a:ea typeface="黑体" pitchFamily="49" charset="-122"/>
              </a:rPr>
              <a:t>8</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表示黑，</a:t>
            </a:r>
            <a:r>
              <a:rPr lang="en-US" dirty="0" smtClean="0">
                <a:latin typeface="黑体" pitchFamily="49" charset="-122"/>
                <a:ea typeface="黑体" pitchFamily="49" charset="-122"/>
              </a:rPr>
              <a:t>255</a:t>
            </a:r>
            <a:r>
              <a:rPr lang="zh-CN" altLang="en-US" dirty="0" smtClean="0">
                <a:latin typeface="黑体" pitchFamily="49" charset="-122"/>
                <a:ea typeface="黑体" pitchFamily="49" charset="-122"/>
              </a:rPr>
              <a:t>表示白，其 </a:t>
            </a:r>
            <a:endParaRPr lang="en-US" altLang="zh-CN" dirty="0" smtClean="0">
              <a:latin typeface="黑体" pitchFamily="49" charset="-122"/>
              <a:ea typeface="黑体" pitchFamily="49" charset="-122"/>
            </a:endParaRPr>
          </a:p>
          <a:p>
            <a:pPr lvl="0"/>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他数字表示不同的灰度。</a:t>
            </a:r>
            <a:endParaRPr lang="en-US" altLang="zh-CN" dirty="0" smtClean="0">
              <a:latin typeface="黑体" pitchFamily="49" charset="-122"/>
              <a:ea typeface="黑体" pitchFamily="49" charset="-122"/>
            </a:endParaRPr>
          </a:p>
          <a:p>
            <a:pPr lvl="0"/>
            <a:endParaRPr lang="zh-CN" altLang="en-US" dirty="0" smtClean="0">
              <a:latin typeface="黑体" pitchFamily="49" charset="-122"/>
              <a:ea typeface="黑体" pitchFamily="49" charset="-122"/>
            </a:endParaRPr>
          </a:p>
          <a:p>
            <a:pPr lvl="0">
              <a:buFont typeface="Wingdings" pitchFamily="2" charset="2"/>
              <a:buChar char="ü"/>
            </a:pPr>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“P”</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8</a:t>
            </a:r>
            <a:r>
              <a:rPr lang="zh-CN" altLang="en-US" dirty="0" smtClean="0">
                <a:latin typeface="黑体" pitchFamily="49" charset="-122"/>
                <a:ea typeface="黑体" pitchFamily="49" charset="-122"/>
              </a:rPr>
              <a:t>位彩色图像，它的每个像素用</a:t>
            </a:r>
            <a:r>
              <a:rPr lang="en-US" dirty="0" smtClean="0">
                <a:latin typeface="黑体" pitchFamily="49" charset="-122"/>
                <a:ea typeface="黑体" pitchFamily="49" charset="-122"/>
              </a:rPr>
              <a:t>8</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表示，其对应的彩色值是按照</a:t>
            </a:r>
            <a:endParaRPr lang="en-US" altLang="zh-CN" dirty="0" smtClean="0">
              <a:latin typeface="黑体" pitchFamily="49" charset="-122"/>
              <a:ea typeface="黑体" pitchFamily="49" charset="-122"/>
            </a:endParaRPr>
          </a:p>
          <a:p>
            <a:pPr lvl="0"/>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调色板查询出来的。</a:t>
            </a:r>
            <a:endParaRPr lang="en-US" altLang="zh-CN" dirty="0" smtClean="0">
              <a:latin typeface="黑体" pitchFamily="49" charset="-122"/>
              <a:ea typeface="黑体" pitchFamily="49" charset="-122"/>
            </a:endParaRPr>
          </a:p>
          <a:p>
            <a:pPr lvl="0"/>
            <a:endParaRPr lang="zh-CN" altLang="en-US" dirty="0" smtClean="0">
              <a:latin typeface="黑体" pitchFamily="49" charset="-122"/>
              <a:ea typeface="黑体" pitchFamily="49" charset="-122"/>
            </a:endParaRPr>
          </a:p>
          <a:p>
            <a:pPr lvl="0">
              <a:buFont typeface="Wingdings" pitchFamily="2" charset="2"/>
              <a:buChar char="ü"/>
            </a:pPr>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“RGBA”</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位彩色图像，它的每个像素用</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表示，其中</a:t>
            </a:r>
            <a:r>
              <a:rPr lang="en-US" dirty="0" smtClean="0">
                <a:latin typeface="黑体" pitchFamily="49" charset="-122"/>
                <a:ea typeface="黑体" pitchFamily="49" charset="-122"/>
              </a:rPr>
              <a:t>24bit</a:t>
            </a:r>
            <a:r>
              <a:rPr lang="zh-CN" altLang="en-US" dirty="0" smtClean="0">
                <a:latin typeface="黑体" pitchFamily="49" charset="-122"/>
                <a:ea typeface="黑体" pitchFamily="49" charset="-122"/>
              </a:rPr>
              <a:t>表示红 </a:t>
            </a:r>
            <a:endParaRPr lang="en-US" altLang="zh-CN" dirty="0" smtClean="0">
              <a:latin typeface="黑体" pitchFamily="49" charset="-122"/>
              <a:ea typeface="黑体" pitchFamily="49" charset="-122"/>
            </a:endParaRPr>
          </a:p>
          <a:p>
            <a:pPr lvl="0"/>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色、绿色和蓝色三个通道，另外</a:t>
            </a:r>
            <a:r>
              <a:rPr lang="en-US" dirty="0" smtClean="0">
                <a:latin typeface="黑体" pitchFamily="49" charset="-122"/>
                <a:ea typeface="黑体" pitchFamily="49" charset="-122"/>
              </a:rPr>
              <a:t>8bit</a:t>
            </a:r>
            <a:r>
              <a:rPr lang="zh-CN" altLang="en-US" dirty="0" smtClean="0">
                <a:latin typeface="黑体" pitchFamily="49" charset="-122"/>
                <a:ea typeface="黑体" pitchFamily="49" charset="-122"/>
              </a:rPr>
              <a:t>表示</a:t>
            </a:r>
            <a:r>
              <a:rPr lang="en-US" dirty="0" smtClean="0">
                <a:latin typeface="黑体" pitchFamily="49" charset="-122"/>
                <a:ea typeface="黑体" pitchFamily="49" charset="-122"/>
              </a:rPr>
              <a:t>alpha</a:t>
            </a:r>
            <a:r>
              <a:rPr lang="zh-CN" altLang="en-US" dirty="0" smtClean="0">
                <a:latin typeface="黑体" pitchFamily="49" charset="-122"/>
                <a:ea typeface="黑体" pitchFamily="49" charset="-122"/>
              </a:rPr>
              <a:t>通道，即透明通道。</a:t>
            </a:r>
            <a:endParaRPr lang="en-US" altLang="zh-CN" dirty="0" smtClean="0">
              <a:latin typeface="黑体" pitchFamily="49" charset="-122"/>
              <a:ea typeface="黑体" pitchFamily="49" charset="-122"/>
            </a:endParaRPr>
          </a:p>
          <a:p>
            <a:pPr lvl="0"/>
            <a:endParaRPr lang="zh-CN" altLang="en-US" dirty="0" smtClean="0">
              <a:latin typeface="黑体" pitchFamily="49" charset="-122"/>
              <a:ea typeface="黑体" pitchFamily="49" charset="-122"/>
            </a:endParaRPr>
          </a:p>
          <a:p>
            <a:pPr lvl="0">
              <a:buFont typeface="Wingdings" pitchFamily="2" charset="2"/>
              <a:buChar char="ü"/>
            </a:pPr>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“CMYK”</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位彩色图像，它的每个像素用</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印刷四分色模式。</a:t>
            </a:r>
            <a:endParaRPr lang="en-US" altLang="zh-CN" dirty="0" smtClean="0">
              <a:latin typeface="黑体" pitchFamily="49" charset="-122"/>
              <a:ea typeface="黑体" pitchFamily="49" charset="-122"/>
            </a:endParaRPr>
          </a:p>
          <a:p>
            <a:pPr lvl="0">
              <a:buFont typeface="Wingdings" pitchFamily="2" charset="2"/>
              <a:buChar char="ü"/>
            </a:pPr>
            <a:endParaRPr lang="zh-CN" altLang="en-US" dirty="0" smtClean="0">
              <a:latin typeface="黑体" pitchFamily="49" charset="-122"/>
              <a:ea typeface="黑体" pitchFamily="49" charset="-122"/>
            </a:endParaRPr>
          </a:p>
          <a:p>
            <a:pPr lvl="0">
              <a:buFont typeface="Wingdings" pitchFamily="2" charset="2"/>
              <a:buChar char="ü"/>
            </a:pPr>
            <a:r>
              <a:rPr lang="zh-CN" altLang="en-US" dirty="0" smtClean="0">
                <a:latin typeface="黑体" pitchFamily="49" charset="-122"/>
                <a:ea typeface="黑体" pitchFamily="49" charset="-122"/>
              </a:rPr>
              <a:t>模式“</a:t>
            </a:r>
            <a:r>
              <a:rPr lang="en-US" dirty="0" err="1" smtClean="0">
                <a:latin typeface="黑体" pitchFamily="49" charset="-122"/>
                <a:ea typeface="黑体" pitchFamily="49" charset="-122"/>
              </a:rPr>
              <a:t>YCbCr</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24</a:t>
            </a:r>
            <a:r>
              <a:rPr lang="zh-CN" altLang="en-US" dirty="0" smtClean="0">
                <a:latin typeface="黑体" pitchFamily="49" charset="-122"/>
                <a:ea typeface="黑体" pitchFamily="49" charset="-122"/>
              </a:rPr>
              <a:t>位彩色图像，它的每个像素用</a:t>
            </a:r>
            <a:r>
              <a:rPr lang="en-US" dirty="0" smtClean="0">
                <a:latin typeface="黑体" pitchFamily="49" charset="-122"/>
                <a:ea typeface="黑体" pitchFamily="49" charset="-122"/>
              </a:rPr>
              <a:t>24</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a:t>
            </a: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693319"/>
          </a:xfrm>
          <a:prstGeom prst="rect">
            <a:avLst/>
          </a:prstGeom>
          <a:noFill/>
        </p:spPr>
        <p:txBody>
          <a:bodyPr wrap="square" rtlCol="0">
            <a:spAutoFit/>
          </a:bodyPr>
          <a:lstStyle/>
          <a:p>
            <a:pPr lvl="0">
              <a:buFont typeface="Wingdings" pitchFamily="2" charset="2"/>
              <a:buChar char="ü"/>
            </a:pPr>
            <a:r>
              <a:rPr lang="zh-CN" altLang="en-US" dirty="0" smtClean="0">
                <a:latin typeface="黑体" pitchFamily="49" charset="-122"/>
                <a:ea typeface="黑体" pitchFamily="49" charset="-122"/>
              </a:rPr>
              <a:t>模式“</a:t>
            </a:r>
            <a:r>
              <a:rPr lang="en-US" dirty="0" smtClean="0">
                <a:latin typeface="黑体" pitchFamily="49" charset="-122"/>
                <a:ea typeface="黑体" pitchFamily="49" charset="-122"/>
              </a:rPr>
              <a:t>I</a:t>
            </a:r>
            <a:r>
              <a:rPr lang="zh-CN" altLang="en-US" dirty="0" smtClean="0">
                <a:latin typeface="黑体" pitchFamily="49" charset="-122"/>
                <a:ea typeface="黑体" pitchFamily="49" charset="-122"/>
              </a:rPr>
              <a:t>”为</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位整型灰色图像，它的每个像素用</a:t>
            </a:r>
            <a:r>
              <a:rPr lang="en-US" dirty="0" smtClean="0">
                <a:latin typeface="黑体" pitchFamily="49" charset="-122"/>
                <a:ea typeface="黑体" pitchFamily="49" charset="-122"/>
              </a:rPr>
              <a:t>32</a:t>
            </a:r>
            <a:r>
              <a:rPr lang="zh-CN" altLang="en-US" dirty="0" smtClean="0">
                <a:latin typeface="黑体" pitchFamily="49" charset="-122"/>
                <a:ea typeface="黑体" pitchFamily="49" charset="-122"/>
              </a:rPr>
              <a:t>个</a:t>
            </a:r>
            <a:r>
              <a:rPr lang="en-US" dirty="0" smtClean="0">
                <a:latin typeface="黑体" pitchFamily="49" charset="-122"/>
                <a:ea typeface="黑体" pitchFamily="49" charset="-122"/>
              </a:rPr>
              <a:t>bit</a:t>
            </a:r>
            <a:r>
              <a:rPr lang="zh-CN" altLang="en-US" dirty="0" smtClean="0">
                <a:latin typeface="黑体" pitchFamily="49" charset="-122"/>
                <a:ea typeface="黑体" pitchFamily="49" charset="-122"/>
              </a:rPr>
              <a:t>表示，</a:t>
            </a:r>
            <a:r>
              <a:rPr lang="en-US" dirty="0" smtClean="0">
                <a:latin typeface="黑体" pitchFamily="49" charset="-122"/>
                <a:ea typeface="黑体" pitchFamily="49" charset="-122"/>
              </a:rPr>
              <a:t>0</a:t>
            </a:r>
            <a:r>
              <a:rPr lang="zh-CN" altLang="en-US" dirty="0" smtClean="0">
                <a:latin typeface="黑体" pitchFamily="49" charset="-122"/>
                <a:ea typeface="黑体" pitchFamily="49" charset="-122"/>
              </a:rPr>
              <a:t>表示黑，</a:t>
            </a:r>
            <a:r>
              <a:rPr lang="en-US" dirty="0" smtClean="0">
                <a:latin typeface="黑体" pitchFamily="49" charset="-122"/>
                <a:ea typeface="黑体" pitchFamily="49" charset="-122"/>
              </a:rPr>
              <a:t>255</a:t>
            </a:r>
            <a:r>
              <a:rPr lang="zh-CN" altLang="en-US" dirty="0" smtClean="0">
                <a:latin typeface="黑体" pitchFamily="49" charset="-122"/>
                <a:ea typeface="黑体" pitchFamily="49" charset="-122"/>
              </a:rPr>
              <a:t>表示白，</a:t>
            </a:r>
            <a:r>
              <a:rPr lang="en-US" dirty="0" smtClean="0">
                <a:latin typeface="黑体" pitchFamily="49" charset="-122"/>
                <a:ea typeface="黑体" pitchFamily="49" charset="-122"/>
              </a:rPr>
              <a:t>(0,255)</a:t>
            </a:r>
            <a:r>
              <a:rPr lang="zh-CN" altLang="en-US" dirty="0" smtClean="0">
                <a:latin typeface="黑体" pitchFamily="49" charset="-122"/>
                <a:ea typeface="黑体" pitchFamily="49" charset="-122"/>
              </a:rPr>
              <a:t>之间的数字表示不同的灰度。</a:t>
            </a:r>
            <a:endParaRPr lang="en-US" altLang="zh-CN" dirty="0" smtClean="0">
              <a:latin typeface="黑体" pitchFamily="49" charset="-122"/>
              <a:ea typeface="黑体" pitchFamily="49" charset="-122"/>
            </a:endParaRPr>
          </a:p>
          <a:p>
            <a:pPr lvl="0">
              <a:buFont typeface="Wingdings" pitchFamily="2" charset="2"/>
              <a:buChar char="ü"/>
            </a:pP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4-30 </a:t>
            </a:r>
            <a:r>
              <a:rPr lang="zh-CN" altLang="en-US" dirty="0" smtClean="0">
                <a:latin typeface="黑体" pitchFamily="49" charset="-122"/>
                <a:ea typeface="黑体" pitchFamily="49" charset="-122"/>
              </a:rPr>
              <a:t>将模式为</a:t>
            </a:r>
            <a:r>
              <a:rPr lang="en-US" dirty="0" smtClean="0">
                <a:latin typeface="黑体" pitchFamily="49" charset="-122"/>
                <a:ea typeface="黑体" pitchFamily="49" charset="-122"/>
              </a:rPr>
              <a:t>“RGB”</a:t>
            </a:r>
            <a:r>
              <a:rPr lang="zh-CN" altLang="en-US" dirty="0" smtClean="0">
                <a:latin typeface="黑体" pitchFamily="49" charset="-122"/>
                <a:ea typeface="黑体" pitchFamily="49" charset="-122"/>
              </a:rPr>
              <a:t>的图像转换为模式</a:t>
            </a:r>
            <a:r>
              <a:rPr lang="en-US" dirty="0" smtClean="0">
                <a:latin typeface="黑体" pitchFamily="49" charset="-122"/>
                <a:ea typeface="黑体" pitchFamily="49" charset="-122"/>
              </a:rPr>
              <a:t>“I”</a:t>
            </a:r>
            <a:r>
              <a:rPr lang="zh-CN" altLang="en-US" dirty="0" smtClean="0">
                <a:latin typeface="黑体" pitchFamily="49" charset="-122"/>
                <a:ea typeface="黑体" pitchFamily="49" charset="-122"/>
              </a:rPr>
              <a:t>图像 </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4-30:ch4-30_ImageTransformationofPatternL </a:t>
            </a:r>
            <a:endParaRPr lang="zh-CN" altLang="en-US" dirty="0" smtClean="0">
              <a:latin typeface="黑体" pitchFamily="49" charset="-122"/>
              <a:ea typeface="黑体" pitchFamily="49" charset="-122"/>
            </a:endParaRPr>
          </a:p>
          <a:p>
            <a:r>
              <a:rPr lang="en-US" dirty="0" smtClean="0"/>
              <a:t>01   from PIL import Image</a:t>
            </a:r>
            <a:endParaRPr lang="zh-CN" altLang="en-US" dirty="0" smtClean="0"/>
          </a:p>
          <a:p>
            <a:r>
              <a:rPr lang="en-US" dirty="0" smtClean="0"/>
              <a:t>02   </a:t>
            </a:r>
            <a:r>
              <a:rPr lang="en-US" dirty="0" err="1" smtClean="0"/>
              <a:t>lena</a:t>
            </a:r>
            <a:r>
              <a:rPr lang="en-US" dirty="0" smtClean="0"/>
              <a:t> =</a:t>
            </a:r>
            <a:r>
              <a:rPr lang="en-US" dirty="0" err="1" smtClean="0"/>
              <a:t>Image.open</a:t>
            </a:r>
            <a:r>
              <a:rPr lang="en-US" dirty="0" smtClean="0"/>
              <a:t>("D:\ch4_demo\scene.jpg")</a:t>
            </a:r>
            <a:endParaRPr lang="zh-CN" altLang="en-US" dirty="0" smtClean="0"/>
          </a:p>
          <a:p>
            <a:r>
              <a:rPr lang="en-US" dirty="0" smtClean="0"/>
              <a:t>03   </a:t>
            </a:r>
            <a:r>
              <a:rPr lang="en-US" dirty="0" err="1" smtClean="0"/>
              <a:t>lena.show</a:t>
            </a:r>
            <a:r>
              <a:rPr lang="en-US" dirty="0" smtClean="0"/>
              <a:t>()</a:t>
            </a:r>
            <a:endParaRPr lang="zh-CN" altLang="en-US" dirty="0" smtClean="0"/>
          </a:p>
          <a:p>
            <a:r>
              <a:rPr lang="en-US" dirty="0" smtClean="0"/>
              <a:t>04   print(</a:t>
            </a:r>
            <a:r>
              <a:rPr lang="en-US" dirty="0" err="1" smtClean="0"/>
              <a:t>lena.mode</a:t>
            </a:r>
            <a:r>
              <a:rPr lang="en-US" dirty="0" smtClean="0"/>
              <a:t>)</a:t>
            </a:r>
            <a:endParaRPr lang="zh-CN" altLang="en-US" dirty="0" smtClean="0"/>
          </a:p>
          <a:p>
            <a:r>
              <a:rPr lang="en-US" dirty="0" smtClean="0"/>
              <a:t>05   print(</a:t>
            </a:r>
            <a:r>
              <a:rPr lang="en-US" dirty="0" err="1" smtClean="0"/>
              <a:t>lena.getpixel</a:t>
            </a:r>
            <a:r>
              <a:rPr lang="en-US" dirty="0" smtClean="0"/>
              <a:t>((0,0)))</a:t>
            </a:r>
            <a:endParaRPr lang="zh-CN" altLang="en-US" dirty="0" smtClean="0"/>
          </a:p>
          <a:p>
            <a:r>
              <a:rPr lang="en-US" dirty="0" smtClean="0"/>
              <a:t>06   </a:t>
            </a:r>
            <a:r>
              <a:rPr lang="en-US" dirty="0" err="1" smtClean="0"/>
              <a:t>lena_i</a:t>
            </a:r>
            <a:r>
              <a:rPr lang="en-US" dirty="0" smtClean="0"/>
              <a:t> = </a:t>
            </a:r>
            <a:r>
              <a:rPr lang="en-US" dirty="0" err="1" smtClean="0"/>
              <a:t>lena.convert</a:t>
            </a:r>
            <a:r>
              <a:rPr lang="en-US" dirty="0" smtClean="0"/>
              <a:t>("I")</a:t>
            </a:r>
            <a:endParaRPr lang="zh-CN" altLang="en-US" dirty="0" smtClean="0"/>
          </a:p>
          <a:p>
            <a:r>
              <a:rPr lang="en-US" dirty="0" smtClean="0"/>
              <a:t>07   print(</a:t>
            </a:r>
            <a:r>
              <a:rPr lang="en-US" dirty="0" err="1" smtClean="0"/>
              <a:t>lena_i.mode</a:t>
            </a:r>
            <a:r>
              <a:rPr lang="en-US" dirty="0" smtClean="0"/>
              <a:t>)</a:t>
            </a:r>
            <a:endParaRPr lang="zh-CN" altLang="en-US" dirty="0" smtClean="0"/>
          </a:p>
          <a:p>
            <a:pPr lvl="0">
              <a:buFont typeface="Wingdings" pitchFamily="2" charset="2"/>
              <a:buChar char="ü"/>
            </a:pPr>
            <a:endParaRPr lang="zh-CN" altLang="en-US" dirty="0" smtClean="0">
              <a:latin typeface="黑体" pitchFamily="49" charset="-122"/>
              <a:ea typeface="黑体" pitchFamily="49" charset="-122"/>
            </a:endParaRP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08   print(</a:t>
            </a:r>
            <a:r>
              <a:rPr lang="en-US" dirty="0" err="1" smtClean="0"/>
              <a:t>lena_i.size</a:t>
            </a:r>
            <a:r>
              <a:rPr lang="en-US" dirty="0" smtClean="0"/>
              <a:t>)</a:t>
            </a:r>
            <a:endParaRPr lang="zh-CN" altLang="en-US" dirty="0" smtClean="0"/>
          </a:p>
          <a:p>
            <a:r>
              <a:rPr lang="en-US" dirty="0" smtClean="0"/>
              <a:t>09   print(</a:t>
            </a:r>
            <a:r>
              <a:rPr lang="en-US" dirty="0" err="1" smtClean="0"/>
              <a:t>lena_i.getpixel</a:t>
            </a:r>
            <a:r>
              <a:rPr lang="en-US" dirty="0" smtClean="0"/>
              <a:t>((0,0)))</a:t>
            </a:r>
            <a:endParaRPr lang="zh-CN" altLang="en-US" dirty="0" smtClean="0"/>
          </a:p>
          <a:p>
            <a:pPr marL="342900" indent="-342900">
              <a:buAutoNum type="arabicPlain" startAt="10"/>
            </a:pPr>
            <a:r>
              <a:rPr lang="en-US" dirty="0" err="1" smtClean="0"/>
              <a:t>lena_i.show</a:t>
            </a:r>
            <a:r>
              <a:rPr lang="en-US" dirty="0" smtClean="0"/>
              <a:t>()</a:t>
            </a:r>
          </a:p>
          <a:p>
            <a:pPr marL="342900" indent="-342900">
              <a:buAutoNum type="arabicPlain" startAt="10"/>
            </a:pPr>
            <a:endParaRPr lang="zh-CN" altLang="en-US" dirty="0" smtClean="0"/>
          </a:p>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en-US" dirty="0" smtClean="0"/>
              <a:t>RGB</a:t>
            </a:r>
            <a:endParaRPr lang="zh-CN" altLang="en-US" dirty="0" smtClean="0"/>
          </a:p>
          <a:p>
            <a:r>
              <a:rPr lang="en-US" dirty="0" smtClean="0"/>
              <a:t>(34, 86, 188)</a:t>
            </a:r>
            <a:endParaRPr lang="zh-CN" altLang="en-US" dirty="0" smtClean="0"/>
          </a:p>
          <a:p>
            <a:r>
              <a:rPr lang="en-US" dirty="0" smtClean="0"/>
              <a:t>I</a:t>
            </a:r>
            <a:endParaRPr lang="zh-CN" altLang="en-US" dirty="0" smtClean="0"/>
          </a:p>
          <a:p>
            <a:r>
              <a:rPr lang="en-US" dirty="0" smtClean="0"/>
              <a:t>(1200, 800)</a:t>
            </a:r>
            <a:endParaRPr lang="zh-CN" altLang="en-US" dirty="0" smtClean="0"/>
          </a:p>
          <a:p>
            <a:r>
              <a:rPr lang="en-US" dirty="0" smtClean="0"/>
              <a:t>82</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tretch>
            <a:fillRect/>
          </a:stretch>
        </p:blipFill>
        <p:spPr>
          <a:xfrm>
            <a:off x="3143240" y="2500312"/>
            <a:ext cx="3159760" cy="1711325"/>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923330"/>
          </a:xfrm>
          <a:prstGeom prst="rect">
            <a:avLst/>
          </a:prstGeom>
          <a:noFill/>
        </p:spPr>
        <p:txBody>
          <a:bodyPr wrap="square" rtlCol="0">
            <a:spAutoFit/>
          </a:bodyPr>
          <a:lstStyle/>
          <a:p>
            <a:r>
              <a:rPr lang="en-US" dirty="0" smtClean="0">
                <a:latin typeface="黑体" pitchFamily="49" charset="-122"/>
                <a:ea typeface="黑体" pitchFamily="49" charset="-122"/>
              </a:rPr>
              <a:t>4.5.3 Python</a:t>
            </a:r>
            <a:r>
              <a:rPr lang="zh-CN" altLang="en-US" dirty="0" smtClean="0">
                <a:latin typeface="黑体" pitchFamily="49" charset="-122"/>
                <a:ea typeface="黑体" pitchFamily="49" charset="-122"/>
              </a:rPr>
              <a:t>图像处理 </a:t>
            </a:r>
            <a:endParaRPr lang="zh-CN" altLang="en-US" b="1" dirty="0" smtClean="0">
              <a:latin typeface="黑体" pitchFamily="49" charset="-122"/>
              <a:ea typeface="黑体" pitchFamily="49" charset="-122"/>
            </a:endParaRPr>
          </a:p>
          <a:p>
            <a:r>
              <a:rPr lang="zh-CN" altLang="en-US" dirty="0" smtClean="0">
                <a:latin typeface="黑体" pitchFamily="49" charset="-122"/>
                <a:ea typeface="黑体" pitchFamily="49" charset="-122"/>
              </a:rPr>
              <a:t>在</a:t>
            </a:r>
            <a:r>
              <a:rPr lang="en-US" dirty="0" smtClean="0">
                <a:latin typeface="黑体" pitchFamily="49" charset="-122"/>
                <a:ea typeface="黑体" pitchFamily="49" charset="-122"/>
              </a:rPr>
              <a:t>d </a:t>
            </a:r>
            <a:r>
              <a:rPr lang="zh-CN" altLang="en-US" dirty="0" smtClean="0">
                <a:latin typeface="黑体" pitchFamily="49" charset="-122"/>
                <a:ea typeface="黑体" pitchFamily="49" charset="-122"/>
              </a:rPr>
              <a:t>盘下存一图像</a:t>
            </a:r>
            <a:r>
              <a:rPr lang="en-US" dirty="0" smtClean="0">
                <a:latin typeface="黑体" pitchFamily="49" charset="-122"/>
                <a:ea typeface="黑体" pitchFamily="49" charset="-122"/>
              </a:rPr>
              <a:t>d:\ch4_demo\scene.jpg</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5" name="图片 4" descr="fengjing1"/>
          <p:cNvPicPr/>
          <p:nvPr/>
        </p:nvPicPr>
        <p:blipFill>
          <a:blip r:embed="rId2"/>
          <a:stretch>
            <a:fillRect/>
          </a:stretch>
        </p:blipFill>
        <p:spPr>
          <a:xfrm>
            <a:off x="2714613" y="2042477"/>
            <a:ext cx="2650820" cy="1886595"/>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4-31 </a:t>
            </a:r>
            <a:r>
              <a:rPr lang="zh-CN" altLang="en-US" dirty="0" smtClean="0">
                <a:latin typeface="黑体" pitchFamily="49" charset="-122"/>
                <a:ea typeface="黑体" pitchFamily="49" charset="-122"/>
              </a:rPr>
              <a:t>加载图像及分离各通道的图像。</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4-31:ch4-31_SeparationChannelof Image</a:t>
            </a:r>
          </a:p>
          <a:p>
            <a:endParaRPr lang="zh-CN" altLang="en-US" dirty="0" smtClean="0">
              <a:latin typeface="黑体" pitchFamily="49" charset="-122"/>
              <a:ea typeface="黑体" pitchFamily="49" charset="-122"/>
            </a:endParaRPr>
          </a:p>
          <a:p>
            <a:r>
              <a:rPr lang="en-US" dirty="0" smtClean="0"/>
              <a:t>01   import </a:t>
            </a:r>
            <a:r>
              <a:rPr lang="en-US" dirty="0" err="1" smtClean="0"/>
              <a:t>numpy</a:t>
            </a:r>
            <a:r>
              <a:rPr lang="en-US" dirty="0" smtClean="0"/>
              <a:t> as </a:t>
            </a:r>
            <a:r>
              <a:rPr lang="en-US" dirty="0" err="1" smtClean="0"/>
              <a:t>np</a:t>
            </a:r>
            <a:endParaRPr lang="zh-CN" altLang="en-US" dirty="0" smtClean="0"/>
          </a:p>
          <a:p>
            <a:r>
              <a:rPr lang="en-US" dirty="0" smtClean="0"/>
              <a:t>02   import </a:t>
            </a:r>
            <a:r>
              <a:rPr lang="en-US" dirty="0" err="1" smtClean="0"/>
              <a:t>matplotlib.pylab</a:t>
            </a:r>
            <a:r>
              <a:rPr lang="en-US" dirty="0" smtClean="0"/>
              <a:t> as </a:t>
            </a:r>
            <a:r>
              <a:rPr lang="en-US" dirty="0" err="1" smtClean="0"/>
              <a:t>plt</a:t>
            </a:r>
            <a:endParaRPr lang="zh-CN" altLang="en-US" dirty="0" smtClean="0"/>
          </a:p>
          <a:p>
            <a:r>
              <a:rPr lang="en-US" dirty="0" smtClean="0"/>
              <a:t>03   </a:t>
            </a:r>
            <a:r>
              <a:rPr lang="en-US" dirty="0" err="1" smtClean="0"/>
              <a:t>im</a:t>
            </a:r>
            <a:r>
              <a:rPr lang="en-US" dirty="0" smtClean="0"/>
              <a:t> = </a:t>
            </a:r>
            <a:r>
              <a:rPr lang="en-US" dirty="0" err="1" smtClean="0"/>
              <a:t>plt.imread</a:t>
            </a:r>
            <a:r>
              <a:rPr lang="en-US" dirty="0" smtClean="0"/>
              <a:t>("d:\ch4_demo\scene.jpg")</a:t>
            </a:r>
            <a:endParaRPr lang="zh-CN" altLang="en-US" dirty="0" smtClean="0"/>
          </a:p>
          <a:p>
            <a:r>
              <a:rPr lang="en-US" dirty="0" smtClean="0"/>
              <a:t>04   print(</a:t>
            </a:r>
            <a:r>
              <a:rPr lang="en-US" dirty="0" err="1" smtClean="0"/>
              <a:t>im.shape</a:t>
            </a:r>
            <a:r>
              <a:rPr lang="en-US" dirty="0" smtClean="0"/>
              <a:t>)</a:t>
            </a:r>
            <a:endParaRPr lang="zh-CN" altLang="en-US" dirty="0" smtClean="0"/>
          </a:p>
          <a:p>
            <a:r>
              <a:rPr lang="en-US" dirty="0" smtClean="0"/>
              <a:t>05   fig, </a:t>
            </a:r>
            <a:r>
              <a:rPr lang="en-US" dirty="0" err="1" smtClean="0"/>
              <a:t>axs</a:t>
            </a:r>
            <a:r>
              <a:rPr lang="en-US" dirty="0" smtClean="0"/>
              <a:t> = </a:t>
            </a:r>
            <a:r>
              <a:rPr lang="en-US" dirty="0" err="1" smtClean="0"/>
              <a:t>plt.subplots</a:t>
            </a:r>
            <a:r>
              <a:rPr lang="en-US" dirty="0" smtClean="0"/>
              <a:t>(</a:t>
            </a:r>
            <a:r>
              <a:rPr lang="en-US" dirty="0" err="1" smtClean="0"/>
              <a:t>nrows</a:t>
            </a:r>
            <a:r>
              <a:rPr lang="en-US" dirty="0" smtClean="0"/>
              <a:t>=1, </a:t>
            </a:r>
            <a:r>
              <a:rPr lang="en-US" dirty="0" err="1" smtClean="0"/>
              <a:t>ncols</a:t>
            </a:r>
            <a:r>
              <a:rPr lang="en-US" dirty="0" smtClean="0"/>
              <a:t>=3, </a:t>
            </a:r>
            <a:r>
              <a:rPr lang="en-US" dirty="0" err="1" smtClean="0"/>
              <a:t>figsize</a:t>
            </a:r>
            <a:r>
              <a:rPr lang="en-US" dirty="0" smtClean="0"/>
              <a:t>=(15,15))</a:t>
            </a:r>
            <a:endParaRPr lang="zh-CN" altLang="en-US" dirty="0" smtClean="0"/>
          </a:p>
          <a:p>
            <a:r>
              <a:rPr lang="en-US" dirty="0" smtClean="0"/>
              <a:t>06   for c, ax in zip(range(3), </a:t>
            </a:r>
            <a:r>
              <a:rPr lang="en-US" dirty="0" err="1" smtClean="0"/>
              <a:t>axs</a:t>
            </a:r>
            <a:r>
              <a:rPr lang="en-US" dirty="0" smtClean="0"/>
              <a:t>):</a:t>
            </a:r>
            <a:endParaRPr lang="zh-CN" altLang="en-US" dirty="0" smtClean="0"/>
          </a:p>
          <a:p>
            <a:r>
              <a:rPr lang="en-US" dirty="0" smtClean="0"/>
              <a:t>07       </a:t>
            </a:r>
            <a:r>
              <a:rPr lang="en-US" dirty="0" err="1" smtClean="0"/>
              <a:t>tmp_im</a:t>
            </a:r>
            <a:r>
              <a:rPr lang="en-US" dirty="0" smtClean="0"/>
              <a:t> = </a:t>
            </a:r>
            <a:r>
              <a:rPr lang="en-US" dirty="0" err="1" smtClean="0"/>
              <a:t>np.zeros</a:t>
            </a:r>
            <a:r>
              <a:rPr lang="en-US" dirty="0" smtClean="0"/>
              <a:t>(</a:t>
            </a:r>
            <a:r>
              <a:rPr lang="en-US" dirty="0" err="1" smtClean="0"/>
              <a:t>im.shape</a:t>
            </a:r>
            <a:r>
              <a:rPr lang="en-US" dirty="0" smtClean="0"/>
              <a:t>)</a:t>
            </a:r>
            <a:endParaRPr lang="zh-CN" altLang="en-US" dirty="0" smtClean="0"/>
          </a:p>
          <a:p>
            <a:r>
              <a:rPr lang="en-US" dirty="0" smtClean="0"/>
              <a:t>08       </a:t>
            </a:r>
            <a:r>
              <a:rPr lang="en-US" dirty="0" err="1" smtClean="0"/>
              <a:t>tmp_im</a:t>
            </a:r>
            <a:r>
              <a:rPr lang="en-US" dirty="0" smtClean="0"/>
              <a:t>[:,:,c] = </a:t>
            </a:r>
            <a:r>
              <a:rPr lang="en-US" dirty="0" err="1" smtClean="0"/>
              <a:t>im</a:t>
            </a:r>
            <a:r>
              <a:rPr lang="en-US" dirty="0" smtClean="0"/>
              <a:t>[:,:,c]</a:t>
            </a:r>
            <a:endParaRPr lang="zh-CN" altLang="en-US" dirty="0" smtClean="0"/>
          </a:p>
          <a:p>
            <a:r>
              <a:rPr lang="en-US" dirty="0" smtClean="0"/>
              <a:t>09       </a:t>
            </a:r>
            <a:r>
              <a:rPr lang="en-US" dirty="0" err="1" smtClean="0"/>
              <a:t>one_channel</a:t>
            </a:r>
            <a:r>
              <a:rPr lang="en-US" dirty="0" smtClean="0"/>
              <a:t> = </a:t>
            </a:r>
            <a:r>
              <a:rPr lang="en-US" dirty="0" err="1" smtClean="0"/>
              <a:t>im</a:t>
            </a:r>
            <a:r>
              <a:rPr lang="en-US" dirty="0" smtClean="0"/>
              <a:t>[:,:,c].flatten()</a:t>
            </a:r>
            <a:endParaRPr lang="zh-CN" altLang="en-US" dirty="0" smtClean="0"/>
          </a:p>
          <a:p>
            <a:endParaRPr lang="zh-CN" altLang="en-US" dirty="0">
              <a:latin typeface="黑体" pitchFamily="49" charset="-122"/>
              <a:ea typeface="黑体" pitchFamily="49" charset="-122"/>
            </a:endParaRPr>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1200329"/>
          </a:xfrm>
          <a:prstGeom prst="rect">
            <a:avLst/>
          </a:prstGeom>
          <a:noFill/>
        </p:spPr>
        <p:txBody>
          <a:bodyPr wrap="square" rtlCol="0">
            <a:spAutoFit/>
          </a:bodyPr>
          <a:lstStyle/>
          <a:p>
            <a:r>
              <a:rPr lang="en-US" dirty="0" smtClean="0"/>
              <a:t>10   print("channel", c, " max = ", max(</a:t>
            </a:r>
            <a:r>
              <a:rPr lang="en-US" dirty="0" err="1" smtClean="0"/>
              <a:t>one_channel</a:t>
            </a:r>
            <a:r>
              <a:rPr lang="en-US" dirty="0" smtClean="0"/>
              <a:t>), "min = ", \ </a:t>
            </a:r>
            <a:endParaRPr lang="zh-CN" altLang="en-US" dirty="0" smtClean="0"/>
          </a:p>
          <a:p>
            <a:r>
              <a:rPr lang="en-US" dirty="0" smtClean="0"/>
              <a:t>11                   min(</a:t>
            </a:r>
            <a:r>
              <a:rPr lang="en-US" dirty="0" err="1" smtClean="0"/>
              <a:t>one_channel</a:t>
            </a:r>
            <a:r>
              <a:rPr lang="en-US" dirty="0" smtClean="0"/>
              <a:t>),\</a:t>
            </a:r>
            <a:r>
              <a:rPr lang="en-US" dirty="0" err="1" smtClean="0"/>
              <a:t>ax.imshow</a:t>
            </a:r>
            <a:r>
              <a:rPr lang="en-US" dirty="0" smtClean="0"/>
              <a:t>(</a:t>
            </a:r>
            <a:r>
              <a:rPr lang="en-US" dirty="0" err="1" smtClean="0"/>
              <a:t>tmp_im</a:t>
            </a:r>
            <a:r>
              <a:rPr lang="en-US" dirty="0" smtClean="0"/>
              <a:t>))</a:t>
            </a:r>
            <a:endParaRPr lang="zh-CN" altLang="en-US" dirty="0" smtClean="0"/>
          </a:p>
          <a:p>
            <a:r>
              <a:rPr lang="en-US" dirty="0" smtClean="0"/>
              <a:t>12   </a:t>
            </a:r>
            <a:r>
              <a:rPr lang="en-US" dirty="0" err="1" smtClean="0"/>
              <a:t>ax.set_axis_off</a:t>
            </a:r>
            <a:r>
              <a:rPr lang="en-US" dirty="0" smtClean="0"/>
              <a:t>()</a:t>
            </a:r>
            <a:endParaRPr lang="zh-CN" altLang="en-US" dirty="0" smtClean="0"/>
          </a:p>
          <a:p>
            <a:r>
              <a:rPr lang="en-US" dirty="0" smtClean="0"/>
              <a:t>13   </a:t>
            </a:r>
            <a:r>
              <a:rPr lang="en-US" dirty="0" err="1" smtClean="0"/>
              <a:t>plt.show</a:t>
            </a:r>
            <a:r>
              <a:rPr lang="en-US" dirty="0" smtClean="0"/>
              <a:t>()</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tretch>
            <a:fillRect/>
          </a:stretch>
        </p:blipFill>
        <p:spPr>
          <a:xfrm>
            <a:off x="2357422" y="2357436"/>
            <a:ext cx="4690756" cy="2428892"/>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5" name="TextBox 4"/>
          <p:cNvSpPr txBox="1"/>
          <p:nvPr/>
        </p:nvSpPr>
        <p:spPr>
          <a:xfrm>
            <a:off x="357158" y="1357304"/>
            <a:ext cx="8286808" cy="3200876"/>
          </a:xfrm>
          <a:prstGeom prst="rect">
            <a:avLst/>
          </a:prstGeom>
          <a:noFill/>
        </p:spPr>
        <p:txBody>
          <a:bodyPr wrap="square" rtlCol="0">
            <a:spAutoFit/>
          </a:bodyPr>
          <a:lstStyle/>
          <a:p>
            <a:r>
              <a:rPr lang="zh-CN" altLang="en-US" dirty="0" smtClean="0">
                <a:latin typeface="黑体" pitchFamily="49" charset="-122"/>
                <a:ea typeface="黑体" pitchFamily="49" charset="-122"/>
              </a:rPr>
              <a:t>现进行爬取网上的图书信息：书名、</a:t>
            </a:r>
            <a:r>
              <a:rPr lang="en-US" dirty="0" err="1" smtClean="0">
                <a:latin typeface="黑体" pitchFamily="49" charset="-122"/>
                <a:ea typeface="黑体" pitchFamily="49" charset="-122"/>
              </a:rPr>
              <a:t>url</a:t>
            </a:r>
            <a:r>
              <a:rPr lang="zh-CN" altLang="en-US" dirty="0" smtClean="0">
                <a:latin typeface="黑体" pitchFamily="49" charset="-122"/>
                <a:ea typeface="黑体" pitchFamily="49" charset="-122"/>
              </a:rPr>
              <a:t>链接、作者、出版社、出版时、价格、评分和评价等，并爬取的信息存入存储到本地的</a:t>
            </a:r>
            <a:r>
              <a:rPr lang="en-US" dirty="0" smtClean="0">
                <a:latin typeface="黑体" pitchFamily="49" charset="-122"/>
                <a:ea typeface="黑体" pitchFamily="49" charset="-122"/>
              </a:rPr>
              <a:t>CSV</a:t>
            </a:r>
            <a:r>
              <a:rPr lang="zh-CN" altLang="en-US" dirty="0" smtClean="0">
                <a:latin typeface="黑体" pitchFamily="49" charset="-122"/>
                <a:ea typeface="黑体" pitchFamily="49" charset="-122"/>
              </a:rPr>
              <a:t>文件中。</a:t>
            </a:r>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4-1</a:t>
            </a:r>
            <a:r>
              <a:rPr lang="zh-CN" altLang="en-US" dirty="0" smtClean="0">
                <a:latin typeface="黑体" pitchFamily="49" charset="-122"/>
                <a:ea typeface="黑体" pitchFamily="49" charset="-122"/>
              </a:rPr>
              <a:t>：</a:t>
            </a:r>
            <a:r>
              <a:rPr lang="en-US" dirty="0" smtClean="0">
                <a:latin typeface="黑体" pitchFamily="49" charset="-122"/>
                <a:ea typeface="黑体" pitchFamily="49" charset="-122"/>
              </a:rPr>
              <a:t>ch4-1_CrawlInformationofBook</a:t>
            </a:r>
            <a:endParaRPr lang="zh-CN" altLang="en-US" dirty="0" smtClean="0">
              <a:latin typeface="黑体" pitchFamily="49" charset="-122"/>
              <a:ea typeface="黑体" pitchFamily="49" charset="-122"/>
            </a:endParaRPr>
          </a:p>
          <a:p>
            <a:r>
              <a:rPr lang="en-US" sz="1600" dirty="0" smtClean="0">
                <a:latin typeface="黑体" pitchFamily="49" charset="-122"/>
                <a:ea typeface="黑体" pitchFamily="49" charset="-122"/>
              </a:rPr>
              <a:t>01   from </a:t>
            </a:r>
            <a:r>
              <a:rPr lang="en-US" sz="1600" dirty="0" err="1" smtClean="0">
                <a:latin typeface="黑体" pitchFamily="49" charset="-122"/>
                <a:ea typeface="黑体" pitchFamily="49" charset="-122"/>
              </a:rPr>
              <a:t>lxml</a:t>
            </a:r>
            <a:r>
              <a:rPr lang="en-US" sz="1600" dirty="0" smtClean="0">
                <a:latin typeface="黑体" pitchFamily="49" charset="-122"/>
                <a:ea typeface="黑体" pitchFamily="49" charset="-122"/>
              </a:rPr>
              <a:t> import </a:t>
            </a:r>
            <a:r>
              <a:rPr lang="en-US" sz="1600" dirty="0" err="1" smtClean="0">
                <a:latin typeface="黑体" pitchFamily="49" charset="-122"/>
                <a:ea typeface="黑体" pitchFamily="49" charset="-122"/>
              </a:rPr>
              <a:t>etree</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02   import requests</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03   import </a:t>
            </a:r>
            <a:r>
              <a:rPr lang="en-US" sz="1600" dirty="0" err="1" smtClean="0">
                <a:latin typeface="黑体" pitchFamily="49" charset="-122"/>
                <a:ea typeface="黑体" pitchFamily="49" charset="-122"/>
              </a:rPr>
              <a:t>csv</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04   </a:t>
            </a:r>
            <a:r>
              <a:rPr lang="en-US" sz="1600" dirty="0" err="1" smtClean="0">
                <a:latin typeface="黑体" pitchFamily="49" charset="-122"/>
                <a:ea typeface="黑体" pitchFamily="49" charset="-122"/>
              </a:rPr>
              <a:t>fp</a:t>
            </a:r>
            <a:r>
              <a:rPr lang="en-US" sz="1600" dirty="0" smtClean="0">
                <a:latin typeface="黑体" pitchFamily="49" charset="-122"/>
                <a:ea typeface="黑体" pitchFamily="49" charset="-122"/>
              </a:rPr>
              <a:t> = open('d://ch4_demo/book.csv','wt',newline='',encoding='utf-8')</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05   writer = </a:t>
            </a:r>
            <a:r>
              <a:rPr lang="en-US" sz="1600" dirty="0" err="1" smtClean="0">
                <a:latin typeface="黑体" pitchFamily="49" charset="-122"/>
                <a:ea typeface="黑体" pitchFamily="49" charset="-122"/>
              </a:rPr>
              <a:t>csv.writer</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fp</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r>
              <a:rPr lang="en-US" sz="1600" dirty="0" smtClean="0">
                <a:latin typeface="黑体" pitchFamily="49" charset="-122"/>
                <a:ea typeface="黑体" pitchFamily="49" charset="-122"/>
              </a:rPr>
              <a:t>06   </a:t>
            </a:r>
            <a:r>
              <a:rPr lang="en-US" sz="1600" dirty="0" err="1" smtClean="0">
                <a:latin typeface="黑体" pitchFamily="49" charset="-122"/>
                <a:ea typeface="黑体" pitchFamily="49" charset="-122"/>
              </a:rPr>
              <a:t>writer.writerow</a:t>
            </a:r>
            <a:r>
              <a:rPr lang="en-US" sz="1600" dirty="0" smtClean="0">
                <a:latin typeface="黑体" pitchFamily="49" charset="-122"/>
                <a:ea typeface="黑体" pitchFamily="49" charset="-122"/>
              </a:rPr>
              <a:t>(('name', '</a:t>
            </a:r>
            <a:r>
              <a:rPr lang="en-US" sz="1600" dirty="0" err="1" smtClean="0">
                <a:latin typeface="黑体" pitchFamily="49" charset="-122"/>
                <a:ea typeface="黑体" pitchFamily="49" charset="-122"/>
              </a:rPr>
              <a:t>url</a:t>
            </a:r>
            <a:r>
              <a:rPr lang="en-US" sz="1600" dirty="0" smtClean="0">
                <a:latin typeface="黑体" pitchFamily="49" charset="-122"/>
                <a:ea typeface="黑体" pitchFamily="49" charset="-122"/>
              </a:rPr>
              <a:t>',  'author', 'publisher', 'date', 'price',\ </a:t>
            </a:r>
          </a:p>
          <a:p>
            <a:r>
              <a:rPr lang="en-US" sz="1600" dirty="0" smtClean="0">
                <a:latin typeface="黑体" pitchFamily="49" charset="-122"/>
                <a:ea typeface="黑体" pitchFamily="49" charset="-122"/>
              </a:rPr>
              <a:t>                      'rate', 'comment'))</a:t>
            </a:r>
            <a:endParaRPr lang="zh-CN" altLang="en-US" sz="1600" dirty="0" smtClean="0">
              <a:latin typeface="黑体" pitchFamily="49" charset="-122"/>
              <a:ea typeface="黑体" pitchFamily="49" charset="-122"/>
            </a:endParaRPr>
          </a:p>
          <a:p>
            <a:endParaRPr lang="zh-CN" alt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4-32 </a:t>
            </a:r>
            <a:r>
              <a:rPr lang="zh-CN" altLang="en-US" dirty="0" smtClean="0">
                <a:latin typeface="黑体" pitchFamily="49" charset="-122"/>
                <a:ea typeface="黑体" pitchFamily="49" charset="-122"/>
              </a:rPr>
              <a:t>提取出某个矩形大小的图像。</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4-32:ch4-32_ExtractSizeofImage</a:t>
            </a:r>
          </a:p>
          <a:p>
            <a:endParaRPr lang="zh-CN" altLang="en-US" dirty="0" smtClean="0">
              <a:latin typeface="黑体" pitchFamily="49" charset="-122"/>
              <a:ea typeface="黑体" pitchFamily="49" charset="-122"/>
            </a:endParaRPr>
          </a:p>
          <a:p>
            <a:r>
              <a:rPr lang="en-US" dirty="0" smtClean="0"/>
              <a:t>01   from </a:t>
            </a:r>
            <a:r>
              <a:rPr lang="en-US" dirty="0" err="1" smtClean="0"/>
              <a:t>pylab</a:t>
            </a:r>
            <a:r>
              <a:rPr lang="en-US" dirty="0" smtClean="0"/>
              <a:t> import *</a:t>
            </a:r>
            <a:endParaRPr lang="zh-CN" altLang="en-US" dirty="0" smtClean="0"/>
          </a:p>
          <a:p>
            <a:r>
              <a:rPr lang="en-US" dirty="0" smtClean="0"/>
              <a:t>02   </a:t>
            </a:r>
            <a:r>
              <a:rPr lang="en-US" dirty="0" err="1" smtClean="0"/>
              <a:t>im</a:t>
            </a:r>
            <a:r>
              <a:rPr lang="en-US" dirty="0" smtClean="0"/>
              <a:t>=</a:t>
            </a:r>
            <a:r>
              <a:rPr lang="en-US" dirty="0" err="1" smtClean="0"/>
              <a:t>Image.open</a:t>
            </a:r>
            <a:r>
              <a:rPr lang="en-US" dirty="0" smtClean="0"/>
              <a:t>("d:\\ch4_demo\scene.jpg")</a:t>
            </a:r>
            <a:endParaRPr lang="zh-CN" altLang="en-US" dirty="0" smtClean="0"/>
          </a:p>
          <a:p>
            <a:r>
              <a:rPr lang="en-US" dirty="0" smtClean="0"/>
              <a:t>03   </a:t>
            </a:r>
            <a:r>
              <a:rPr lang="en-US" dirty="0" err="1" smtClean="0"/>
              <a:t>im.show</a:t>
            </a:r>
            <a:r>
              <a:rPr lang="en-US" dirty="0" smtClean="0"/>
              <a:t>()</a:t>
            </a:r>
            <a:endParaRPr lang="zh-CN" altLang="en-US" dirty="0" smtClean="0"/>
          </a:p>
          <a:p>
            <a:r>
              <a:rPr lang="en-US" dirty="0" smtClean="0"/>
              <a:t>04   box=(500,500,700,700)</a:t>
            </a:r>
            <a:endParaRPr lang="zh-CN" altLang="en-US" dirty="0" smtClean="0"/>
          </a:p>
          <a:p>
            <a:r>
              <a:rPr lang="en-US" dirty="0" smtClean="0"/>
              <a:t>05   region=</a:t>
            </a:r>
            <a:r>
              <a:rPr lang="en-US" dirty="0" err="1" smtClean="0"/>
              <a:t>im.crop</a:t>
            </a:r>
            <a:r>
              <a:rPr lang="en-US" dirty="0" smtClean="0"/>
              <a:t>(box)</a:t>
            </a:r>
            <a:endParaRPr lang="zh-CN" altLang="en-US" dirty="0" smtClean="0"/>
          </a:p>
          <a:p>
            <a:r>
              <a:rPr lang="en-US" dirty="0" smtClean="0"/>
              <a:t>06   </a:t>
            </a:r>
            <a:r>
              <a:rPr lang="en-US" dirty="0" err="1" smtClean="0"/>
              <a:t>region.show</a:t>
            </a:r>
            <a:r>
              <a:rPr lang="en-US" dirty="0" smtClean="0"/>
              <a:t>()</a:t>
            </a:r>
            <a:endParaRPr lang="zh-CN" altLang="en-US" dirty="0" smtClean="0"/>
          </a:p>
          <a:p>
            <a:r>
              <a:rPr lang="en-US" dirty="0" smtClean="0"/>
              <a:t>07   region=</a:t>
            </a:r>
            <a:r>
              <a:rPr lang="en-US" dirty="0" err="1" smtClean="0"/>
              <a:t>region.transpose</a:t>
            </a:r>
            <a:r>
              <a:rPr lang="en-US" dirty="0" smtClean="0"/>
              <a:t>(Image.ROTATE_180)</a:t>
            </a:r>
            <a:endParaRPr lang="zh-CN" altLang="en-US" dirty="0" smtClean="0"/>
          </a:p>
          <a:p>
            <a:r>
              <a:rPr lang="en-US" dirty="0" smtClean="0"/>
              <a:t>08   </a:t>
            </a:r>
            <a:r>
              <a:rPr lang="en-US" dirty="0" err="1" smtClean="0"/>
              <a:t>region.show</a:t>
            </a:r>
            <a:r>
              <a:rPr lang="en-US" dirty="0" smtClean="0"/>
              <a:t>()</a:t>
            </a:r>
            <a:endParaRPr lang="zh-CN" altLang="en-US" dirty="0" smtClean="0"/>
          </a:p>
          <a:p>
            <a:r>
              <a:rPr lang="en-US" dirty="0" smtClean="0"/>
              <a:t>09   </a:t>
            </a:r>
            <a:r>
              <a:rPr lang="en-US" dirty="0" err="1" smtClean="0"/>
              <a:t>im.paste</a:t>
            </a:r>
            <a:r>
              <a:rPr lang="en-US" dirty="0" smtClean="0"/>
              <a:t>(</a:t>
            </a:r>
            <a:r>
              <a:rPr lang="en-US" dirty="0" err="1" smtClean="0"/>
              <a:t>region,box</a:t>
            </a:r>
            <a:r>
              <a:rPr lang="en-US" dirty="0" smtClean="0"/>
              <a:t>)</a:t>
            </a:r>
            <a:endParaRPr lang="zh-CN" altLang="en-US" dirty="0" smtClean="0"/>
          </a:p>
          <a:p>
            <a:r>
              <a:rPr lang="en-US" dirty="0" smtClean="0"/>
              <a:t>11   </a:t>
            </a:r>
            <a:r>
              <a:rPr lang="en-US" dirty="0" err="1" smtClean="0"/>
              <a:t>im.show</a:t>
            </a:r>
            <a:r>
              <a:rPr lang="en-US" dirty="0" smtClean="0"/>
              <a:t>()</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1285852" y="1420177"/>
            <a:ext cx="5563575" cy="3580465"/>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139321"/>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4-33 </a:t>
            </a:r>
            <a:r>
              <a:rPr lang="zh-CN" altLang="en-US" dirty="0" smtClean="0">
                <a:latin typeface="黑体" pitchFamily="49" charset="-122"/>
                <a:ea typeface="黑体" pitchFamily="49" charset="-122"/>
              </a:rPr>
              <a:t>图像的旋转。</a:t>
            </a:r>
            <a:r>
              <a:rPr lang="en-US" dirty="0" smtClean="0">
                <a:latin typeface="黑体" pitchFamily="49" charset="-122"/>
                <a:ea typeface="黑体" pitchFamily="49" charset="-122"/>
              </a:rPr>
              <a:t>ch4-33_TranferofImage</a:t>
            </a:r>
            <a:endParaRPr lang="zh-CN" altLang="en-US" dirty="0" smtClean="0">
              <a:latin typeface="黑体" pitchFamily="49" charset="-122"/>
              <a:ea typeface="黑体" pitchFamily="49" charset="-122"/>
            </a:endParaRPr>
          </a:p>
          <a:p>
            <a:endParaRPr lang="en-US" dirty="0" smtClean="0"/>
          </a:p>
          <a:p>
            <a:r>
              <a:rPr lang="en-US" dirty="0" smtClean="0"/>
              <a:t>01   from PIL import Image</a:t>
            </a:r>
            <a:endParaRPr lang="zh-CN" altLang="en-US" dirty="0" smtClean="0"/>
          </a:p>
          <a:p>
            <a:r>
              <a:rPr lang="en-US" dirty="0" smtClean="0"/>
              <a:t>02   from </a:t>
            </a:r>
            <a:r>
              <a:rPr lang="en-US" dirty="0" err="1" smtClean="0"/>
              <a:t>pylab</a:t>
            </a:r>
            <a:r>
              <a:rPr lang="en-US" dirty="0" smtClean="0"/>
              <a:t> import *</a:t>
            </a:r>
            <a:endParaRPr lang="zh-CN" altLang="en-US" dirty="0" smtClean="0"/>
          </a:p>
          <a:p>
            <a:r>
              <a:rPr lang="en-US" dirty="0" smtClean="0"/>
              <a:t>03   </a:t>
            </a:r>
            <a:r>
              <a:rPr lang="en-US" dirty="0" err="1" smtClean="0"/>
              <a:t>im</a:t>
            </a:r>
            <a:r>
              <a:rPr lang="en-US" dirty="0" smtClean="0"/>
              <a:t>=</a:t>
            </a:r>
            <a:r>
              <a:rPr lang="en-US" dirty="0" err="1" smtClean="0"/>
              <a:t>Image.open</a:t>
            </a:r>
            <a:r>
              <a:rPr lang="en-US" dirty="0" smtClean="0"/>
              <a:t>("d:\\ch4_demo\scene.jpg")</a:t>
            </a:r>
            <a:endParaRPr lang="zh-CN" altLang="en-US" dirty="0" smtClean="0"/>
          </a:p>
          <a:p>
            <a:r>
              <a:rPr lang="en-US" dirty="0" smtClean="0"/>
              <a:t>04   out = </a:t>
            </a:r>
            <a:r>
              <a:rPr lang="en-US" dirty="0" err="1" smtClean="0"/>
              <a:t>im.resize</a:t>
            </a:r>
            <a:r>
              <a:rPr lang="en-US" dirty="0" smtClean="0"/>
              <a:t>((128, 128))     </a:t>
            </a:r>
            <a:endParaRPr lang="zh-CN" altLang="en-US" dirty="0" smtClean="0"/>
          </a:p>
          <a:p>
            <a:r>
              <a:rPr lang="en-US" dirty="0" smtClean="0"/>
              <a:t>05   </a:t>
            </a:r>
            <a:r>
              <a:rPr lang="en-US" dirty="0" err="1" smtClean="0"/>
              <a:t>out.show</a:t>
            </a:r>
            <a:r>
              <a:rPr lang="en-US" dirty="0" smtClean="0"/>
              <a:t>()</a:t>
            </a:r>
            <a:endParaRPr lang="zh-CN" altLang="en-US" dirty="0" smtClean="0"/>
          </a:p>
          <a:p>
            <a:r>
              <a:rPr lang="en-US" dirty="0" smtClean="0"/>
              <a:t>06   out = </a:t>
            </a:r>
            <a:r>
              <a:rPr lang="en-US" dirty="0" err="1" smtClean="0"/>
              <a:t>im.rotate</a:t>
            </a:r>
            <a:r>
              <a:rPr lang="en-US" dirty="0" smtClean="0"/>
              <a:t>(45)   </a:t>
            </a:r>
            <a:endParaRPr lang="zh-CN" altLang="en-US" dirty="0" smtClean="0"/>
          </a:p>
          <a:p>
            <a:r>
              <a:rPr lang="en-US" dirty="0" smtClean="0"/>
              <a:t>07   </a:t>
            </a:r>
            <a:r>
              <a:rPr lang="en-US" dirty="0" err="1" smtClean="0"/>
              <a:t>out.show</a:t>
            </a:r>
            <a:r>
              <a:rPr lang="en-US" dirty="0" smtClean="0"/>
              <a:t>()</a:t>
            </a:r>
            <a:endParaRPr lang="zh-CN" altLang="en-US" dirty="0" smtClean="0"/>
          </a:p>
          <a:p>
            <a:r>
              <a:rPr lang="en-US" dirty="0" smtClean="0"/>
              <a:t>08   out = </a:t>
            </a:r>
            <a:r>
              <a:rPr lang="en-US" dirty="0" err="1" smtClean="0"/>
              <a:t>im.transpose</a:t>
            </a:r>
            <a:r>
              <a:rPr lang="en-US" dirty="0" smtClean="0"/>
              <a:t>(</a:t>
            </a:r>
            <a:r>
              <a:rPr lang="en-US" dirty="0" err="1" smtClean="0"/>
              <a:t>Image.FLIP_LEFT_RIGHT</a:t>
            </a:r>
            <a:r>
              <a:rPr lang="en-US" dirty="0" smtClean="0"/>
              <a:t>)  </a:t>
            </a:r>
            <a:endParaRPr lang="zh-CN" altLang="en-US" dirty="0" smtClean="0"/>
          </a:p>
          <a:p>
            <a:r>
              <a:rPr lang="en-US" dirty="0" smtClean="0"/>
              <a:t>09   </a:t>
            </a:r>
            <a:r>
              <a:rPr lang="en-US" dirty="0" err="1" smtClean="0"/>
              <a:t>out.show</a:t>
            </a:r>
            <a:r>
              <a:rPr lang="en-US" dirty="0" smtClean="0"/>
              <a:t>()</a:t>
            </a:r>
            <a:endParaRPr lang="zh-CN" altLang="en-US" dirty="0" smtClean="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1200329"/>
          </a:xfrm>
          <a:prstGeom prst="rect">
            <a:avLst/>
          </a:prstGeom>
          <a:noFill/>
        </p:spPr>
        <p:txBody>
          <a:bodyPr wrap="square" rtlCol="0">
            <a:spAutoFit/>
          </a:bodyPr>
          <a:lstStyle/>
          <a:p>
            <a:r>
              <a:rPr lang="en-US" dirty="0" smtClean="0"/>
              <a:t>10   out = </a:t>
            </a:r>
            <a:r>
              <a:rPr lang="en-US" dirty="0" err="1" smtClean="0"/>
              <a:t>im.transpose</a:t>
            </a:r>
            <a:r>
              <a:rPr lang="en-US" dirty="0" smtClean="0"/>
              <a:t>(</a:t>
            </a:r>
            <a:r>
              <a:rPr lang="en-US" dirty="0" err="1" smtClean="0"/>
              <a:t>Image.FLIP_TOP_BOTTOM</a:t>
            </a:r>
            <a:r>
              <a:rPr lang="en-US" dirty="0" smtClean="0"/>
              <a:t>)  </a:t>
            </a:r>
            <a:endParaRPr lang="zh-CN" altLang="en-US" dirty="0" smtClean="0"/>
          </a:p>
          <a:p>
            <a:r>
              <a:rPr lang="en-US" dirty="0" smtClean="0"/>
              <a:t>11   </a:t>
            </a:r>
            <a:r>
              <a:rPr lang="en-US" dirty="0" err="1" smtClean="0"/>
              <a:t>out.show</a:t>
            </a:r>
            <a:r>
              <a:rPr lang="en-US" dirty="0" smtClean="0"/>
              <a:t>()</a:t>
            </a:r>
            <a:endParaRPr lang="zh-CN" altLang="en-US" dirty="0" smtClean="0"/>
          </a:p>
          <a:p>
            <a:r>
              <a:rPr lang="en-US" dirty="0" smtClean="0"/>
              <a:t>12   out = </a:t>
            </a:r>
            <a:r>
              <a:rPr lang="en-US" dirty="0" err="1" smtClean="0"/>
              <a:t>im.transpose</a:t>
            </a:r>
            <a:r>
              <a:rPr lang="en-US" dirty="0" smtClean="0"/>
              <a:t>(Image.ROTATE_90)   </a:t>
            </a:r>
            <a:endParaRPr lang="zh-CN" altLang="en-US" dirty="0" smtClean="0"/>
          </a:p>
          <a:p>
            <a:r>
              <a:rPr lang="en-US" dirty="0" smtClean="0"/>
              <a:t>13   </a:t>
            </a:r>
            <a:r>
              <a:rPr lang="en-US" dirty="0" err="1" smtClean="0"/>
              <a:t>out.show</a:t>
            </a:r>
            <a:r>
              <a:rPr lang="en-US" dirty="0" smtClean="0"/>
              <a:t>()</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rcRect/>
          <a:stretch>
            <a:fillRect/>
          </a:stretch>
        </p:blipFill>
        <p:spPr bwMode="auto">
          <a:xfrm>
            <a:off x="4357686" y="1643056"/>
            <a:ext cx="3404877" cy="2594296"/>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416320"/>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4-34 </a:t>
            </a:r>
            <a:r>
              <a:rPr lang="zh-CN" altLang="en-US" dirty="0" smtClean="0">
                <a:latin typeface="黑体" pitchFamily="49" charset="-122"/>
                <a:ea typeface="黑体" pitchFamily="49" charset="-122"/>
              </a:rPr>
              <a:t>图像的灰化。</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4-34:ch4-34_CinerationofImage</a:t>
            </a:r>
          </a:p>
          <a:p>
            <a:endParaRPr lang="zh-CN" altLang="en-US" dirty="0" smtClean="0">
              <a:latin typeface="黑体" pitchFamily="49" charset="-122"/>
              <a:ea typeface="黑体" pitchFamily="49" charset="-122"/>
            </a:endParaRPr>
          </a:p>
          <a:p>
            <a:r>
              <a:rPr lang="en-US" dirty="0" smtClean="0"/>
              <a:t>01   from PIL import Image</a:t>
            </a:r>
            <a:endParaRPr lang="zh-CN" altLang="en-US" dirty="0" smtClean="0"/>
          </a:p>
          <a:p>
            <a:r>
              <a:rPr lang="en-US" dirty="0" smtClean="0"/>
              <a:t>02   from </a:t>
            </a:r>
            <a:r>
              <a:rPr lang="en-US" dirty="0" err="1" smtClean="0"/>
              <a:t>pylab</a:t>
            </a:r>
            <a:r>
              <a:rPr lang="en-US" dirty="0" smtClean="0"/>
              <a:t> import *</a:t>
            </a:r>
            <a:endParaRPr lang="zh-CN" altLang="en-US" dirty="0" smtClean="0"/>
          </a:p>
          <a:p>
            <a:r>
              <a:rPr lang="en-US" dirty="0" smtClean="0"/>
              <a:t>03   </a:t>
            </a:r>
            <a:r>
              <a:rPr lang="en-US" dirty="0" err="1" smtClean="0"/>
              <a:t>im</a:t>
            </a:r>
            <a:r>
              <a:rPr lang="en-US" dirty="0" smtClean="0"/>
              <a:t>=</a:t>
            </a:r>
            <a:r>
              <a:rPr lang="en-US" dirty="0" err="1" smtClean="0"/>
              <a:t>Image.open</a:t>
            </a:r>
            <a:r>
              <a:rPr lang="en-US" dirty="0" smtClean="0"/>
              <a:t>("d:\\ch4_demo\scene.jpg")</a:t>
            </a:r>
            <a:endParaRPr lang="zh-CN" altLang="en-US" dirty="0" smtClean="0"/>
          </a:p>
          <a:p>
            <a:r>
              <a:rPr lang="en-US" dirty="0" smtClean="0"/>
              <a:t>04   </a:t>
            </a:r>
            <a:r>
              <a:rPr lang="en-US" dirty="0" err="1" smtClean="0"/>
              <a:t>im.show</a:t>
            </a:r>
            <a:r>
              <a:rPr lang="en-US" dirty="0" smtClean="0"/>
              <a:t>()</a:t>
            </a:r>
            <a:endParaRPr lang="zh-CN" altLang="en-US" dirty="0" smtClean="0"/>
          </a:p>
          <a:p>
            <a:r>
              <a:rPr lang="en-US" dirty="0" smtClean="0"/>
              <a:t>05   #from PIL import Image</a:t>
            </a:r>
            <a:endParaRPr lang="zh-CN" altLang="en-US" dirty="0" smtClean="0"/>
          </a:p>
          <a:p>
            <a:r>
              <a:rPr lang="en-US" dirty="0" smtClean="0"/>
              <a:t>06   #from </a:t>
            </a:r>
            <a:r>
              <a:rPr lang="en-US" dirty="0" err="1" smtClean="0"/>
              <a:t>pylab</a:t>
            </a:r>
            <a:r>
              <a:rPr lang="en-US" dirty="0" smtClean="0"/>
              <a:t> import *</a:t>
            </a:r>
            <a:endParaRPr lang="zh-CN" altLang="en-US" dirty="0" smtClean="0"/>
          </a:p>
          <a:p>
            <a:r>
              <a:rPr lang="en-US" dirty="0" smtClean="0"/>
              <a:t>07   </a:t>
            </a:r>
            <a:r>
              <a:rPr lang="en-US" dirty="0" err="1" smtClean="0"/>
              <a:t>im</a:t>
            </a:r>
            <a:r>
              <a:rPr lang="en-US" dirty="0" smtClean="0"/>
              <a:t> = array(</a:t>
            </a:r>
            <a:r>
              <a:rPr lang="en-US" dirty="0" err="1" smtClean="0"/>
              <a:t>Image.open</a:t>
            </a:r>
            <a:r>
              <a:rPr lang="en-US" dirty="0" smtClean="0"/>
              <a:t>("d:\\ch4_demo\scene.jpg").convert('L'))</a:t>
            </a:r>
            <a:endParaRPr lang="zh-CN" altLang="en-US" dirty="0" smtClean="0"/>
          </a:p>
          <a:p>
            <a:r>
              <a:rPr lang="en-US" dirty="0" smtClean="0"/>
              <a:t>08   im2 = 255 - </a:t>
            </a:r>
            <a:r>
              <a:rPr lang="en-US" dirty="0" err="1" smtClean="0"/>
              <a:t>im</a:t>
            </a:r>
            <a:r>
              <a:rPr lang="en-US" dirty="0" smtClean="0"/>
              <a:t> </a:t>
            </a:r>
            <a:endParaRPr lang="zh-CN" altLang="en-US" dirty="0" smtClean="0"/>
          </a:p>
          <a:p>
            <a:r>
              <a:rPr lang="en-US" dirty="0" smtClean="0"/>
              <a:t>09   im3 = (100.0/255) * </a:t>
            </a:r>
            <a:r>
              <a:rPr lang="en-US" dirty="0" err="1" smtClean="0"/>
              <a:t>im</a:t>
            </a:r>
            <a:r>
              <a:rPr lang="en-US" dirty="0" smtClean="0"/>
              <a:t> + 100   </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416320"/>
          </a:xfrm>
          <a:prstGeom prst="rect">
            <a:avLst/>
          </a:prstGeom>
          <a:noFill/>
        </p:spPr>
        <p:txBody>
          <a:bodyPr wrap="square" rtlCol="0">
            <a:spAutoFit/>
          </a:bodyPr>
          <a:lstStyle/>
          <a:p>
            <a:r>
              <a:rPr lang="en-US" dirty="0" smtClean="0"/>
              <a:t>10   im4 = 255.0 * (</a:t>
            </a:r>
            <a:r>
              <a:rPr lang="en-US" dirty="0" err="1" smtClean="0"/>
              <a:t>im</a:t>
            </a:r>
            <a:r>
              <a:rPr lang="en-US" dirty="0" smtClean="0"/>
              <a:t>/255.0)**2</a:t>
            </a:r>
            <a:endParaRPr lang="zh-CN" altLang="en-US" dirty="0" smtClean="0"/>
          </a:p>
          <a:p>
            <a:r>
              <a:rPr lang="en-US" dirty="0" smtClean="0"/>
              <a:t>11   subplot(221)</a:t>
            </a:r>
            <a:endParaRPr lang="zh-CN" altLang="en-US" dirty="0" smtClean="0"/>
          </a:p>
          <a:p>
            <a:r>
              <a:rPr lang="en-US" dirty="0" smtClean="0"/>
              <a:t>12   title('f(x) = x')</a:t>
            </a:r>
            <a:endParaRPr lang="zh-CN" altLang="en-US" dirty="0" smtClean="0"/>
          </a:p>
          <a:p>
            <a:r>
              <a:rPr lang="en-US" dirty="0" smtClean="0"/>
              <a:t>13   gray()</a:t>
            </a:r>
            <a:endParaRPr lang="zh-CN" altLang="en-US" dirty="0" smtClean="0"/>
          </a:p>
          <a:p>
            <a:r>
              <a:rPr lang="en-US" dirty="0" smtClean="0"/>
              <a:t>14   </a:t>
            </a:r>
            <a:r>
              <a:rPr lang="en-US" dirty="0" err="1" smtClean="0"/>
              <a:t>imshow</a:t>
            </a:r>
            <a:r>
              <a:rPr lang="en-US" dirty="0" smtClean="0"/>
              <a:t>(</a:t>
            </a:r>
            <a:r>
              <a:rPr lang="en-US" dirty="0" err="1" smtClean="0"/>
              <a:t>im</a:t>
            </a:r>
            <a:r>
              <a:rPr lang="en-US" dirty="0" smtClean="0"/>
              <a:t>) </a:t>
            </a:r>
            <a:endParaRPr lang="zh-CN" altLang="en-US" dirty="0" smtClean="0"/>
          </a:p>
          <a:p>
            <a:r>
              <a:rPr lang="en-US" dirty="0" smtClean="0"/>
              <a:t>15   subplot(222)</a:t>
            </a:r>
            <a:endParaRPr lang="zh-CN" altLang="en-US" dirty="0" smtClean="0"/>
          </a:p>
          <a:p>
            <a:r>
              <a:rPr lang="en-US" dirty="0" smtClean="0"/>
              <a:t>16   title('f(x) = 255 - x')</a:t>
            </a:r>
            <a:endParaRPr lang="zh-CN" altLang="en-US" dirty="0" smtClean="0"/>
          </a:p>
          <a:p>
            <a:r>
              <a:rPr lang="en-US" dirty="0" smtClean="0"/>
              <a:t>17   gray()</a:t>
            </a:r>
            <a:endParaRPr lang="zh-CN" altLang="en-US" dirty="0" smtClean="0"/>
          </a:p>
          <a:p>
            <a:r>
              <a:rPr lang="en-US" dirty="0" smtClean="0"/>
              <a:t>18   </a:t>
            </a:r>
            <a:r>
              <a:rPr lang="en-US" dirty="0" err="1" smtClean="0"/>
              <a:t>imshow</a:t>
            </a:r>
            <a:r>
              <a:rPr lang="en-US" dirty="0" smtClean="0"/>
              <a:t>(im2)</a:t>
            </a:r>
            <a:endParaRPr lang="zh-CN" altLang="en-US" dirty="0" smtClean="0"/>
          </a:p>
          <a:p>
            <a:r>
              <a:rPr lang="en-US" dirty="0" smtClean="0"/>
              <a:t>19   subplot(223)</a:t>
            </a:r>
            <a:endParaRPr lang="zh-CN" altLang="en-US" dirty="0" smtClean="0"/>
          </a:p>
          <a:p>
            <a:r>
              <a:rPr lang="en-US" dirty="0" smtClean="0"/>
              <a:t>20   title('f(x) = (100/255)*x + 100')</a:t>
            </a:r>
            <a:endParaRPr lang="zh-CN" altLang="en-US" dirty="0" smtClean="0"/>
          </a:p>
          <a:p>
            <a:r>
              <a:rPr lang="en-US" dirty="0" smtClean="0"/>
              <a:t>21   gray()</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2862322"/>
          </a:xfrm>
          <a:prstGeom prst="rect">
            <a:avLst/>
          </a:prstGeom>
          <a:noFill/>
        </p:spPr>
        <p:txBody>
          <a:bodyPr wrap="square" rtlCol="0">
            <a:spAutoFit/>
          </a:bodyPr>
          <a:lstStyle/>
          <a:p>
            <a:r>
              <a:rPr lang="en-US" dirty="0" smtClean="0"/>
              <a:t>22   </a:t>
            </a:r>
            <a:r>
              <a:rPr lang="en-US" dirty="0" err="1" smtClean="0"/>
              <a:t>imshow</a:t>
            </a:r>
            <a:r>
              <a:rPr lang="en-US" dirty="0" smtClean="0"/>
              <a:t>(im3)</a:t>
            </a:r>
            <a:endParaRPr lang="zh-CN" altLang="en-US" dirty="0" smtClean="0"/>
          </a:p>
          <a:p>
            <a:r>
              <a:rPr lang="en-US" dirty="0" smtClean="0"/>
              <a:t>23   subplot(224)</a:t>
            </a:r>
            <a:endParaRPr lang="zh-CN" altLang="en-US" dirty="0" smtClean="0"/>
          </a:p>
          <a:p>
            <a:r>
              <a:rPr lang="en-US" dirty="0" smtClean="0"/>
              <a:t>24   title('f(x) =255 *(x/255)^2')</a:t>
            </a:r>
            <a:endParaRPr lang="zh-CN" altLang="en-US" dirty="0" smtClean="0"/>
          </a:p>
          <a:p>
            <a:r>
              <a:rPr lang="en-US" dirty="0" smtClean="0"/>
              <a:t>25   gray()</a:t>
            </a:r>
            <a:endParaRPr lang="zh-CN" altLang="en-US" dirty="0" smtClean="0"/>
          </a:p>
          <a:p>
            <a:r>
              <a:rPr lang="en-US" dirty="0" smtClean="0"/>
              <a:t>26   </a:t>
            </a:r>
            <a:r>
              <a:rPr lang="en-US" dirty="0" err="1" smtClean="0"/>
              <a:t>imshow</a:t>
            </a:r>
            <a:r>
              <a:rPr lang="en-US" dirty="0" smtClean="0"/>
              <a:t>(im4)</a:t>
            </a:r>
            <a:endParaRPr lang="zh-CN" altLang="en-US" dirty="0" smtClean="0"/>
          </a:p>
          <a:p>
            <a:r>
              <a:rPr lang="en-US" dirty="0" smtClean="0"/>
              <a:t>27   print(</a:t>
            </a:r>
            <a:r>
              <a:rPr lang="en-US" dirty="0" err="1" smtClean="0"/>
              <a:t>int</a:t>
            </a:r>
            <a:r>
              <a:rPr lang="en-US" dirty="0" smtClean="0"/>
              <a:t>(im.min()),</a:t>
            </a:r>
            <a:r>
              <a:rPr lang="en-US" dirty="0" err="1" smtClean="0"/>
              <a:t>int</a:t>
            </a:r>
            <a:r>
              <a:rPr lang="en-US" dirty="0" smtClean="0"/>
              <a:t>(im.max()))</a:t>
            </a:r>
            <a:endParaRPr lang="zh-CN" altLang="en-US" dirty="0" smtClean="0"/>
          </a:p>
          <a:p>
            <a:r>
              <a:rPr lang="en-US" dirty="0" smtClean="0"/>
              <a:t>28   print(</a:t>
            </a:r>
            <a:r>
              <a:rPr lang="en-US" dirty="0" err="1" smtClean="0"/>
              <a:t>int</a:t>
            </a:r>
            <a:r>
              <a:rPr lang="en-US" dirty="0" smtClean="0"/>
              <a:t>(im2.min()),</a:t>
            </a:r>
            <a:r>
              <a:rPr lang="en-US" dirty="0" err="1" smtClean="0"/>
              <a:t>int</a:t>
            </a:r>
            <a:r>
              <a:rPr lang="en-US" dirty="0" smtClean="0"/>
              <a:t>(im2.max()))</a:t>
            </a:r>
            <a:endParaRPr lang="zh-CN" altLang="en-US" dirty="0" smtClean="0"/>
          </a:p>
          <a:p>
            <a:r>
              <a:rPr lang="en-US" dirty="0" smtClean="0"/>
              <a:t>29   print(</a:t>
            </a:r>
            <a:r>
              <a:rPr lang="en-US" dirty="0" err="1" smtClean="0"/>
              <a:t>int</a:t>
            </a:r>
            <a:r>
              <a:rPr lang="en-US" dirty="0" smtClean="0"/>
              <a:t>(im3.min()),</a:t>
            </a:r>
            <a:r>
              <a:rPr lang="en-US" dirty="0" err="1" smtClean="0"/>
              <a:t>int</a:t>
            </a:r>
            <a:r>
              <a:rPr lang="en-US" dirty="0" smtClean="0"/>
              <a:t>(im3.max()))</a:t>
            </a:r>
            <a:endParaRPr lang="zh-CN" altLang="en-US" dirty="0" smtClean="0"/>
          </a:p>
          <a:p>
            <a:r>
              <a:rPr lang="en-US" dirty="0" smtClean="0"/>
              <a:t>30   print(</a:t>
            </a:r>
            <a:r>
              <a:rPr lang="en-US" dirty="0" err="1" smtClean="0"/>
              <a:t>int</a:t>
            </a:r>
            <a:r>
              <a:rPr lang="en-US" dirty="0" smtClean="0"/>
              <a:t>(im4.min()),</a:t>
            </a:r>
            <a:r>
              <a:rPr lang="en-US" dirty="0" err="1" smtClean="0"/>
              <a:t>int</a:t>
            </a:r>
            <a:r>
              <a:rPr lang="en-US" dirty="0" smtClean="0"/>
              <a:t>(im4.max()))</a:t>
            </a:r>
            <a:endParaRPr lang="zh-CN" altLang="en-US" dirty="0" smtClean="0"/>
          </a:p>
          <a:p>
            <a:r>
              <a:rPr lang="en-US" dirty="0" smtClean="0"/>
              <a:t>31   show()</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tretch>
            <a:fillRect/>
          </a:stretch>
        </p:blipFill>
        <p:spPr>
          <a:xfrm>
            <a:off x="5500694" y="1928808"/>
            <a:ext cx="2839085" cy="2472055"/>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3693319"/>
          </a:xfrm>
          <a:prstGeom prst="rect">
            <a:avLst/>
          </a:prstGeom>
          <a:noFill/>
        </p:spPr>
        <p:txBody>
          <a:bodyPr wrap="square" rtlCol="0">
            <a:spAutoFit/>
          </a:bodyPr>
          <a:lstStyle/>
          <a:p>
            <a:r>
              <a:rPr lang="zh-CN" altLang="en-US" dirty="0" smtClean="0">
                <a:latin typeface="黑体" pitchFamily="49" charset="-122"/>
                <a:ea typeface="黑体" pitchFamily="49" charset="-122"/>
              </a:rPr>
              <a:t>示例</a:t>
            </a:r>
            <a:r>
              <a:rPr lang="en-US" dirty="0" smtClean="0">
                <a:latin typeface="黑体" pitchFamily="49" charset="-122"/>
                <a:ea typeface="黑体" pitchFamily="49" charset="-122"/>
              </a:rPr>
              <a:t>4-35 </a:t>
            </a:r>
            <a:r>
              <a:rPr lang="zh-CN" altLang="en-US" dirty="0" smtClean="0">
                <a:latin typeface="黑体" pitchFamily="49" charset="-122"/>
                <a:ea typeface="黑体" pitchFamily="49" charset="-122"/>
              </a:rPr>
              <a:t>图像像素的调整。</a:t>
            </a:r>
          </a:p>
          <a:p>
            <a:r>
              <a:rPr lang="zh-CN" altLang="en-US" dirty="0" smtClean="0">
                <a:latin typeface="黑体" pitchFamily="49" charset="-122"/>
                <a:ea typeface="黑体" pitchFamily="49" charset="-122"/>
              </a:rPr>
              <a:t>代码</a:t>
            </a:r>
            <a:r>
              <a:rPr lang="en-US" dirty="0" smtClean="0">
                <a:latin typeface="黑体" pitchFamily="49" charset="-122"/>
                <a:ea typeface="黑体" pitchFamily="49" charset="-122"/>
              </a:rPr>
              <a:t>4-35:ch4-35_AdjustPixelofImage   </a:t>
            </a:r>
            <a:endParaRPr lang="zh-CN" altLang="en-US" dirty="0" smtClean="0">
              <a:latin typeface="黑体" pitchFamily="49" charset="-122"/>
              <a:ea typeface="黑体" pitchFamily="49" charset="-122"/>
            </a:endParaRPr>
          </a:p>
          <a:p>
            <a:r>
              <a:rPr lang="en-US" dirty="0" smtClean="0"/>
              <a:t>01   from PIL import Image</a:t>
            </a:r>
            <a:endParaRPr lang="zh-CN" altLang="en-US" dirty="0" smtClean="0"/>
          </a:p>
          <a:p>
            <a:r>
              <a:rPr lang="en-US" dirty="0" smtClean="0"/>
              <a:t>02   </a:t>
            </a:r>
            <a:r>
              <a:rPr lang="en-US" dirty="0" err="1" smtClean="0"/>
              <a:t>im</a:t>
            </a:r>
            <a:r>
              <a:rPr lang="en-US" dirty="0" smtClean="0"/>
              <a:t>=</a:t>
            </a:r>
            <a:r>
              <a:rPr lang="en-US" dirty="0" err="1" smtClean="0"/>
              <a:t>Image.open</a:t>
            </a:r>
            <a:r>
              <a:rPr lang="en-US" dirty="0" smtClean="0"/>
              <a:t>("d:\\ch4_demo\scene.jpg")</a:t>
            </a:r>
            <a:endParaRPr lang="zh-CN" altLang="en-US" dirty="0" smtClean="0"/>
          </a:p>
          <a:p>
            <a:r>
              <a:rPr lang="en-US" dirty="0" smtClean="0"/>
              <a:t>03   </a:t>
            </a:r>
            <a:r>
              <a:rPr lang="en-US" dirty="0" err="1" smtClean="0"/>
              <a:t>im.show</a:t>
            </a:r>
            <a:r>
              <a:rPr lang="en-US" dirty="0" smtClean="0"/>
              <a:t>()</a:t>
            </a:r>
            <a:endParaRPr lang="zh-CN" altLang="en-US" dirty="0" smtClean="0"/>
          </a:p>
          <a:p>
            <a:r>
              <a:rPr lang="en-US" dirty="0" smtClean="0"/>
              <a:t>04   </a:t>
            </a:r>
            <a:r>
              <a:rPr lang="en-US" dirty="0" err="1" smtClean="0"/>
              <a:t>w,h</a:t>
            </a:r>
            <a:r>
              <a:rPr lang="en-US" dirty="0" smtClean="0"/>
              <a:t>=</a:t>
            </a:r>
            <a:r>
              <a:rPr lang="en-US" dirty="0" err="1" smtClean="0"/>
              <a:t>im.size</a:t>
            </a:r>
            <a:endParaRPr lang="zh-CN" altLang="en-US" dirty="0" smtClean="0"/>
          </a:p>
          <a:p>
            <a:r>
              <a:rPr lang="en-US" dirty="0" smtClean="0"/>
              <a:t>05   print(w)</a:t>
            </a:r>
            <a:endParaRPr lang="zh-CN" altLang="en-US" dirty="0" smtClean="0"/>
          </a:p>
          <a:p>
            <a:r>
              <a:rPr lang="en-US" dirty="0" smtClean="0"/>
              <a:t>06   print(h)</a:t>
            </a:r>
            <a:endParaRPr lang="zh-CN" altLang="en-US" dirty="0" smtClean="0"/>
          </a:p>
          <a:p>
            <a:r>
              <a:rPr lang="en-US" dirty="0" smtClean="0"/>
              <a:t>07   out = </a:t>
            </a:r>
            <a:r>
              <a:rPr lang="en-US" dirty="0" err="1" smtClean="0"/>
              <a:t>im.resize</a:t>
            </a:r>
            <a:r>
              <a:rPr lang="en-US" dirty="0" smtClean="0"/>
              <a:t>((800,800),</a:t>
            </a:r>
            <a:r>
              <a:rPr lang="en-US" dirty="0" err="1" smtClean="0"/>
              <a:t>Image.ANTIALIAS</a:t>
            </a:r>
            <a:r>
              <a:rPr lang="en-US" dirty="0" smtClean="0"/>
              <a:t>)</a:t>
            </a:r>
            <a:endParaRPr lang="zh-CN" altLang="en-US" dirty="0" smtClean="0"/>
          </a:p>
          <a:p>
            <a:r>
              <a:rPr lang="en-US" dirty="0" smtClean="0"/>
              <a:t>08   </a:t>
            </a:r>
            <a:r>
              <a:rPr lang="en-US" dirty="0" err="1" smtClean="0"/>
              <a:t>out.show</a:t>
            </a:r>
            <a:r>
              <a:rPr lang="en-US" dirty="0" smtClean="0"/>
              <a:t>()</a:t>
            </a:r>
            <a:endParaRPr lang="zh-CN" altLang="en-US" dirty="0" smtClean="0"/>
          </a:p>
          <a:p>
            <a:r>
              <a:rPr lang="en-US" dirty="0" smtClean="0"/>
              <a:t>09   w1,h1=</a:t>
            </a:r>
            <a:r>
              <a:rPr lang="en-US" dirty="0" err="1" smtClean="0"/>
              <a:t>out.size</a:t>
            </a:r>
            <a:endParaRPr lang="zh-CN" altLang="en-US" dirty="0" smtClean="0"/>
          </a:p>
          <a:p>
            <a:r>
              <a:rPr lang="en-US" dirty="0" smtClean="0"/>
              <a:t>10   print(w1)</a:t>
            </a:r>
            <a:endParaRPr lang="zh-CN" altLang="en-US" dirty="0" smtClean="0"/>
          </a:p>
          <a:p>
            <a:r>
              <a:rPr lang="en-US" dirty="0" smtClean="0"/>
              <a:t>11   print(h1)</a:t>
            </a:r>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1357304"/>
            <a:ext cx="8470924" cy="2308324"/>
          </a:xfrm>
          <a:prstGeom prst="rect">
            <a:avLst/>
          </a:prstGeom>
          <a:noFill/>
        </p:spPr>
        <p:txBody>
          <a:bodyPr wrap="square" rtlCol="0">
            <a:spAutoFit/>
          </a:bodyPr>
          <a:lstStyle/>
          <a:p>
            <a:pPr latinLnBrk="1"/>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运行结果</a:t>
            </a:r>
            <a:r>
              <a:rPr lang="en-US" altLang="zh-CN" dirty="0" smtClean="0">
                <a:latin typeface="黑体" pitchFamily="49" charset="-122"/>
                <a:ea typeface="黑体" pitchFamily="49" charset="-122"/>
              </a:rPr>
              <a:t>】</a:t>
            </a:r>
          </a:p>
          <a:p>
            <a:r>
              <a:rPr lang="zh-CN" altLang="en-US" dirty="0" smtClean="0"/>
              <a:t>调整前像素：</a:t>
            </a:r>
          </a:p>
          <a:p>
            <a:r>
              <a:rPr lang="en-US" dirty="0" smtClean="0"/>
              <a:t>1200</a:t>
            </a:r>
            <a:endParaRPr lang="zh-CN" altLang="en-US" dirty="0" smtClean="0"/>
          </a:p>
          <a:p>
            <a:r>
              <a:rPr lang="en-US" dirty="0" smtClean="0"/>
              <a:t>800</a:t>
            </a:r>
            <a:endParaRPr lang="zh-CN" altLang="en-US" dirty="0" smtClean="0"/>
          </a:p>
          <a:p>
            <a:r>
              <a:rPr lang="zh-CN" altLang="en-US" dirty="0" smtClean="0"/>
              <a:t>调整后像素：</a:t>
            </a:r>
          </a:p>
          <a:p>
            <a:r>
              <a:rPr lang="en-US" dirty="0" smtClean="0"/>
              <a:t>800</a:t>
            </a:r>
            <a:endParaRPr lang="zh-CN" altLang="en-US" dirty="0" smtClean="0"/>
          </a:p>
          <a:p>
            <a:r>
              <a:rPr lang="en-US" dirty="0" smtClean="0"/>
              <a:t>800</a:t>
            </a:r>
            <a:endParaRPr lang="zh-CN" altLang="en-US" dirty="0" smtClean="0"/>
          </a:p>
          <a:p>
            <a:endParaRPr lang="zh-CN" altLang="en-US" dirty="0"/>
          </a:p>
        </p:txBody>
      </p:sp>
      <p:sp>
        <p:nvSpPr>
          <p:cNvPr id="6" name="Title 1"/>
          <p:cNvSpPr>
            <a:spLocks noGrp="1"/>
          </p:cNvSpPr>
          <p:nvPr>
            <p:ph type="title"/>
          </p:nvPr>
        </p:nvSpPr>
        <p:spPr/>
        <p:txBody>
          <a:bodyPr>
            <a:normAutofit fontScale="90000"/>
          </a:bodyPr>
          <a:lstStyle/>
          <a:p>
            <a:r>
              <a:rPr lang="en-US" b="1" dirty="0" smtClean="0">
                <a:latin typeface="黑体" pitchFamily="49" charset="-122"/>
                <a:ea typeface="黑体" pitchFamily="49" charset="-122"/>
              </a:rPr>
              <a:t>4.5 </a:t>
            </a:r>
            <a:r>
              <a:rPr lang="zh-CN" altLang="en-US" b="1" dirty="0" smtClean="0">
                <a:latin typeface="黑体" pitchFamily="49" charset="-122"/>
                <a:ea typeface="黑体" pitchFamily="49" charset="-122"/>
              </a:rPr>
              <a:t>图像处理</a:t>
            </a:r>
            <a:endParaRPr lang="zh-CN" altLang="en-US" b="1" dirty="0">
              <a:latin typeface="黑体" pitchFamily="49" charset="-122"/>
              <a:ea typeface="黑体" pitchFamily="49" charset="-122"/>
            </a:endParaRPr>
          </a:p>
        </p:txBody>
      </p:sp>
      <p:pic>
        <p:nvPicPr>
          <p:cNvPr id="4" name="图片 3"/>
          <p:cNvPicPr/>
          <p:nvPr/>
        </p:nvPicPr>
        <p:blipFill>
          <a:blip r:embed="rId2"/>
          <a:stretch>
            <a:fillRect/>
          </a:stretch>
        </p:blipFill>
        <p:spPr>
          <a:xfrm>
            <a:off x="2786050" y="1837372"/>
            <a:ext cx="4143404" cy="2234576"/>
          </a:xfrm>
          <a:prstGeom prst="rect">
            <a:avLst/>
          </a:prstGeom>
          <a:noFill/>
          <a:ln w="9525">
            <a:noFill/>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smtClean="0">
                <a:latin typeface="黑体" pitchFamily="49" charset="-122"/>
                <a:ea typeface="黑体" pitchFamily="49" charset="-122"/>
              </a:rPr>
              <a:t>4.2 </a:t>
            </a:r>
            <a:r>
              <a:rPr lang="zh-CN" altLang="en-US" b="1" dirty="0" smtClean="0">
                <a:latin typeface="黑体" pitchFamily="49" charset="-122"/>
                <a:ea typeface="黑体" pitchFamily="49" charset="-122"/>
              </a:rPr>
              <a:t>数据收集、整理与清洗</a:t>
            </a:r>
            <a:endParaRPr lang="en-US" b="1" dirty="0">
              <a:effectLst/>
              <a:latin typeface="黑体" pitchFamily="49" charset="-122"/>
              <a:ea typeface="黑体" pitchFamily="49" charset="-122"/>
            </a:endParaRPr>
          </a:p>
        </p:txBody>
      </p:sp>
      <p:sp>
        <p:nvSpPr>
          <p:cNvPr id="3" name="Content Placeholder 2"/>
          <p:cNvSpPr>
            <a:spLocks noGrp="1"/>
          </p:cNvSpPr>
          <p:nvPr>
            <p:ph idx="1"/>
          </p:nvPr>
        </p:nvSpPr>
        <p:spPr/>
        <p:txBody>
          <a:bodyPr>
            <a:noAutofit/>
          </a:bodyPr>
          <a:lstStyle/>
          <a:p>
            <a:pPr>
              <a:buNone/>
            </a:pPr>
            <a:r>
              <a:rPr lang="en-US" sz="1600" dirty="0" smtClean="0">
                <a:latin typeface="黑体" pitchFamily="49" charset="-122"/>
                <a:ea typeface="黑体" pitchFamily="49" charset="-122"/>
              </a:rPr>
              <a:t>07   </a:t>
            </a:r>
            <a:r>
              <a:rPr lang="en-US" sz="1600" dirty="0" err="1" smtClean="0">
                <a:latin typeface="黑体" pitchFamily="49" charset="-122"/>
                <a:ea typeface="黑体" pitchFamily="49" charset="-122"/>
              </a:rPr>
              <a:t>urls</a:t>
            </a:r>
            <a:r>
              <a:rPr lang="en-US" sz="1600" dirty="0" smtClean="0">
                <a:latin typeface="黑体" pitchFamily="49" charset="-122"/>
                <a:ea typeface="黑体" pitchFamily="49" charset="-122"/>
              </a:rPr>
              <a:t> = ['https://book.douban.com/top250?start={}'.\</a:t>
            </a:r>
          </a:p>
          <a:p>
            <a:pPr>
              <a:buNone/>
            </a:pPr>
            <a:r>
              <a:rPr lang="en-US" sz="1600" dirty="0" smtClean="0">
                <a:latin typeface="黑体" pitchFamily="49" charset="-122"/>
                <a:ea typeface="黑体" pitchFamily="49" charset="-122"/>
              </a:rPr>
              <a:t>              format(</a:t>
            </a:r>
            <a:r>
              <a:rPr lang="en-US" sz="1600" dirty="0" err="1" smtClean="0">
                <a:latin typeface="黑体" pitchFamily="49" charset="-122"/>
                <a:ea typeface="黑体" pitchFamily="49" charset="-122"/>
              </a:rPr>
              <a:t>str</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i</a:t>
            </a:r>
            <a:r>
              <a:rPr lang="en-US" sz="1600" dirty="0" smtClean="0">
                <a:latin typeface="黑体" pitchFamily="49" charset="-122"/>
                <a:ea typeface="黑体" pitchFamily="49" charset="-122"/>
              </a:rPr>
              <a:t>)) for </a:t>
            </a:r>
            <a:r>
              <a:rPr lang="en-US" sz="1600" dirty="0" err="1" smtClean="0">
                <a:latin typeface="黑体" pitchFamily="49" charset="-122"/>
                <a:ea typeface="黑体" pitchFamily="49" charset="-122"/>
              </a:rPr>
              <a:t>i</a:t>
            </a:r>
            <a:r>
              <a:rPr lang="en-US" sz="1600" dirty="0" smtClean="0">
                <a:latin typeface="黑体" pitchFamily="49" charset="-122"/>
                <a:ea typeface="黑体" pitchFamily="49" charset="-122"/>
              </a:rPr>
              <a:t> in range(0,250,25)]</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08   headers = { \</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09       'User-</a:t>
            </a:r>
            <a:r>
              <a:rPr lang="en-US" sz="1600" dirty="0" err="1" smtClean="0">
                <a:latin typeface="黑体" pitchFamily="49" charset="-122"/>
                <a:ea typeface="黑体" pitchFamily="49" charset="-122"/>
              </a:rPr>
              <a:t>Agent':'Mozilla</a:t>
            </a:r>
            <a:r>
              <a:rPr lang="en-US" sz="1600" dirty="0" smtClean="0">
                <a:latin typeface="黑体" pitchFamily="49" charset="-122"/>
                <a:ea typeface="黑体" pitchFamily="49" charset="-122"/>
              </a:rPr>
              <a:t>/5.0 (Windows NT 6.1; WOW64) \</a:t>
            </a:r>
            <a:endParaRPr lang="zh-CN" altLang="en-US" sz="1600" dirty="0" smtClean="0">
              <a:latin typeface="黑体" pitchFamily="49" charset="-122"/>
              <a:ea typeface="黑体" pitchFamily="49" charset="-122"/>
            </a:endParaRPr>
          </a:p>
          <a:p>
            <a:pPr>
              <a:buAutoNum type="arabicPlain" startAt="10"/>
            </a:pPr>
            <a:r>
              <a:rPr lang="en-US" sz="1600" dirty="0" smtClean="0">
                <a:latin typeface="黑体" pitchFamily="49" charset="-122"/>
                <a:ea typeface="黑体" pitchFamily="49" charset="-122"/>
              </a:rPr>
              <a:t>      </a:t>
            </a:r>
            <a:r>
              <a:rPr lang="en-US" sz="1600" dirty="0" err="1" smtClean="0">
                <a:latin typeface="黑体" pitchFamily="49" charset="-122"/>
                <a:ea typeface="黑体" pitchFamily="49" charset="-122"/>
              </a:rPr>
              <a:t>AppleWebKit</a:t>
            </a:r>
            <a:r>
              <a:rPr lang="en-US" sz="1600" dirty="0" smtClean="0">
                <a:latin typeface="黑体" pitchFamily="49" charset="-122"/>
                <a:ea typeface="黑体" pitchFamily="49" charset="-122"/>
              </a:rPr>
              <a:t>/537.36 (KHTML, like Gecko) Chrome/55.0.2883.87 \</a:t>
            </a:r>
          </a:p>
          <a:p>
            <a:pPr>
              <a:buNone/>
            </a:pPr>
            <a:r>
              <a:rPr lang="en-US" sz="1600" dirty="0" smtClean="0">
                <a:latin typeface="黑体" pitchFamily="49" charset="-122"/>
                <a:ea typeface="黑体" pitchFamily="49" charset="-122"/>
              </a:rPr>
              <a:t>         Safari/537.36'10  }</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11   for </a:t>
            </a:r>
            <a:r>
              <a:rPr lang="en-US" sz="1600" dirty="0" err="1" smtClean="0">
                <a:latin typeface="黑体" pitchFamily="49" charset="-122"/>
                <a:ea typeface="黑体" pitchFamily="49" charset="-122"/>
              </a:rPr>
              <a:t>url</a:t>
            </a:r>
            <a:r>
              <a:rPr lang="en-US" sz="1600" dirty="0" smtClean="0">
                <a:latin typeface="黑体" pitchFamily="49" charset="-122"/>
                <a:ea typeface="黑体" pitchFamily="49" charset="-122"/>
              </a:rPr>
              <a:t> in </a:t>
            </a:r>
            <a:r>
              <a:rPr lang="en-US" sz="1600" dirty="0" err="1" smtClean="0">
                <a:latin typeface="黑体" pitchFamily="49" charset="-122"/>
                <a:ea typeface="黑体" pitchFamily="49" charset="-122"/>
              </a:rPr>
              <a:t>urls</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12       html = </a:t>
            </a:r>
            <a:r>
              <a:rPr lang="en-US" sz="1600" dirty="0" err="1" smtClean="0">
                <a:latin typeface="黑体" pitchFamily="49" charset="-122"/>
                <a:ea typeface="黑体" pitchFamily="49" charset="-122"/>
              </a:rPr>
              <a:t>requests.get</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url,headers</a:t>
            </a:r>
            <a:r>
              <a:rPr lang="en-US" sz="1600" dirty="0" smtClean="0">
                <a:latin typeface="黑体" pitchFamily="49" charset="-122"/>
                <a:ea typeface="黑体" pitchFamily="49" charset="-122"/>
              </a:rPr>
              <a:t>=headers)</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13       selector = etree.HTML(</a:t>
            </a:r>
            <a:r>
              <a:rPr lang="en-US" sz="1600" dirty="0" err="1" smtClean="0">
                <a:latin typeface="黑体" pitchFamily="49" charset="-122"/>
                <a:ea typeface="黑体" pitchFamily="49" charset="-122"/>
              </a:rPr>
              <a:t>html.text</a:t>
            </a:r>
            <a:r>
              <a:rPr lang="en-US" sz="1600" dirty="0" smtClean="0">
                <a:latin typeface="黑体" pitchFamily="49" charset="-122"/>
                <a:ea typeface="黑体" pitchFamily="49" charset="-122"/>
              </a:rPr>
              <a:t>)</a:t>
            </a:r>
            <a:endParaRPr lang="zh-CN" altLang="en-US" sz="1600" dirty="0" smtClean="0">
              <a:latin typeface="黑体" pitchFamily="49" charset="-122"/>
              <a:ea typeface="黑体" pitchFamily="49" charset="-122"/>
            </a:endParaRPr>
          </a:p>
          <a:p>
            <a:pPr>
              <a:buNone/>
            </a:pPr>
            <a:r>
              <a:rPr lang="en-US" sz="1600" dirty="0" smtClean="0">
                <a:latin typeface="黑体" pitchFamily="49" charset="-122"/>
                <a:ea typeface="黑体" pitchFamily="49" charset="-122"/>
              </a:rPr>
              <a:t>14       </a:t>
            </a:r>
            <a:r>
              <a:rPr lang="en-US" sz="1600" dirty="0" err="1" smtClean="0">
                <a:latin typeface="黑体" pitchFamily="49" charset="-122"/>
                <a:ea typeface="黑体" pitchFamily="49" charset="-122"/>
              </a:rPr>
              <a:t>infos</a:t>
            </a:r>
            <a:r>
              <a:rPr lang="en-US" sz="1600" dirty="0" smtClean="0">
                <a:latin typeface="黑体" pitchFamily="49" charset="-122"/>
                <a:ea typeface="黑体" pitchFamily="49" charset="-122"/>
              </a:rPr>
              <a:t> = </a:t>
            </a:r>
            <a:r>
              <a:rPr lang="en-US" sz="1600" dirty="0" err="1" smtClean="0">
                <a:latin typeface="黑体" pitchFamily="49" charset="-122"/>
                <a:ea typeface="黑体" pitchFamily="49" charset="-122"/>
              </a:rPr>
              <a:t>selector.xpath</a:t>
            </a:r>
            <a:r>
              <a:rPr lang="en-US" sz="1600" dirty="0" smtClean="0">
                <a:latin typeface="黑体" pitchFamily="49" charset="-122"/>
                <a:ea typeface="黑体" pitchFamily="49" charset="-122"/>
              </a:rPr>
              <a:t>('//</a:t>
            </a:r>
            <a:r>
              <a:rPr lang="en-US" sz="1600" dirty="0" err="1" smtClean="0">
                <a:latin typeface="黑体" pitchFamily="49" charset="-122"/>
                <a:ea typeface="黑体" pitchFamily="49" charset="-122"/>
              </a:rPr>
              <a:t>tr</a:t>
            </a:r>
            <a:r>
              <a:rPr lang="en-US" sz="1600" dirty="0" smtClean="0">
                <a:latin typeface="黑体" pitchFamily="49" charset="-122"/>
                <a:ea typeface="黑体" pitchFamily="49" charset="-122"/>
              </a:rPr>
              <a:t>[@class="item"]')</a:t>
            </a:r>
            <a:endParaRPr lang="zh-CN" altLang="en-US" sz="1600" dirty="0">
              <a:latin typeface="黑体" pitchFamily="49" charset="-122"/>
              <a:ea typeface="黑体" pitchFamily="49" charset="-122"/>
            </a:endParaRPr>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5155</Words>
  <Application>Microsoft Office PowerPoint</Application>
  <PresentationFormat>全屏显示(16:9)</PresentationFormat>
  <Paragraphs>892</Paragraphs>
  <Slides>88</Slides>
  <Notes>0</Notes>
  <HiddenSlides>0</HiddenSlides>
  <MMClips>0</MMClips>
  <ScaleCrop>false</ScaleCrop>
  <HeadingPairs>
    <vt:vector size="4" baseType="variant">
      <vt:variant>
        <vt:lpstr>主题</vt:lpstr>
      </vt:variant>
      <vt:variant>
        <vt:i4>1</vt:i4>
      </vt:variant>
      <vt:variant>
        <vt:lpstr>幻灯片标题</vt:lpstr>
      </vt:variant>
      <vt:variant>
        <vt:i4>88</vt:i4>
      </vt:variant>
    </vt:vector>
  </HeadingPairs>
  <TitlesOfParts>
    <vt:vector size="89" baseType="lpstr">
      <vt:lpstr>Office Theme</vt:lpstr>
      <vt:lpstr>第4章 Python数据处理</vt:lpstr>
      <vt:lpstr>第4章Python数据处理</vt:lpstr>
      <vt:lpstr>4.1 常见数据集简介</vt:lpstr>
      <vt:lpstr>4.1 常见数据集简介</vt:lpstr>
      <vt:lpstr>4.1 常见数据集简介</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4.2 数据收集、整理与清洗</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4.3 数据分析</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4.4 数据可视化</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lpstr>4.5 图像处理</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2018-08-24T07:24:00Z</dcterms:modified>
</cp:coreProperties>
</file>