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7">
  <p:sldMasterIdLst>
    <p:sldMasterId id="2147483648" r:id="rId1"/>
  </p:sldMasterIdLst>
  <p:notesMasterIdLst>
    <p:notesMasterId r:id="rId63"/>
  </p:notesMasterIdLst>
  <p:sldIdLst>
    <p:sldId id="256" r:id="rId2"/>
    <p:sldId id="259" r:id="rId3"/>
    <p:sldId id="257" r:id="rId4"/>
    <p:sldId id="261" r:id="rId5"/>
    <p:sldId id="264" r:id="rId6"/>
    <p:sldId id="265" r:id="rId7"/>
    <p:sldId id="267" r:id="rId8"/>
    <p:sldId id="423" r:id="rId9"/>
    <p:sldId id="266" r:id="rId10"/>
    <p:sldId id="360" r:id="rId11"/>
    <p:sldId id="361" r:id="rId12"/>
    <p:sldId id="271" r:id="rId13"/>
    <p:sldId id="276" r:id="rId14"/>
    <p:sldId id="279" r:id="rId15"/>
    <p:sldId id="280" r:id="rId16"/>
    <p:sldId id="282" r:id="rId17"/>
    <p:sldId id="283" r:id="rId18"/>
    <p:sldId id="284" r:id="rId19"/>
    <p:sldId id="285" r:id="rId20"/>
    <p:sldId id="287" r:id="rId21"/>
    <p:sldId id="289" r:id="rId22"/>
    <p:sldId id="295" r:id="rId23"/>
    <p:sldId id="296" r:id="rId24"/>
    <p:sldId id="297" r:id="rId25"/>
    <p:sldId id="298" r:id="rId26"/>
    <p:sldId id="362" r:id="rId27"/>
    <p:sldId id="363" r:id="rId28"/>
    <p:sldId id="299" r:id="rId29"/>
    <p:sldId id="300" r:id="rId30"/>
    <p:sldId id="364" r:id="rId31"/>
    <p:sldId id="301"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2CD44"/>
    <a:srgbClr val="D3A90F"/>
    <a:srgbClr val="003F4C"/>
    <a:srgbClr val="1D3A00"/>
    <a:srgbClr val="5EEC3C"/>
    <a:srgbClr val="990099"/>
    <a:srgbClr val="CC0099"/>
    <a:srgbClr val="FE9202"/>
    <a:srgbClr val="007033"/>
    <a:srgbClr val="6C1A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120" d="100"/>
          <a:sy n="120" d="100"/>
        </p:scale>
        <p:origin x="54" y="93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95"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8/24/2018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01669" y="2877160"/>
            <a:ext cx="8398775" cy="1374345"/>
          </a:xfrm>
        </p:spPr>
        <p:txBody>
          <a:bodyPr>
            <a:normAutofit/>
          </a:bodyPr>
          <a:lstStyle>
            <a:lvl1pPr marL="0" indent="0" algn="l">
              <a:buNone/>
              <a:defRPr sz="2800" b="0" i="0">
                <a:solidFill>
                  <a:srgbClr val="F2CD4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endParaRPr lang="en-US" dirty="0" smtClean="0"/>
          </a:p>
          <a:p>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0"/>
            <a:ext cx="6260906" cy="3511061"/>
          </a:xfrm>
        </p:spPr>
        <p:txBody>
          <a:bodyPr/>
          <a:lstStyle>
            <a:lvl1pPr>
              <a:defRPr sz="2800">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5" cy="610820"/>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8/24/2018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ikit-learn.org/stable/install.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aike.baidu.com/item/%E6%9C%B4%E7%B4%A0%E8%B4%9D%E5%8F%B6%E6%96%AF"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hyperlink" Target="https://baike.baidu.com/item/%E5%90%8E%E9%AA%8C%E6%A6%82%E7%8E%87" TargetMode="External"/><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hyperlink" Target="https://baike.baidu.com/item/%E6%9C%B4%E7%B4%A0%E8%B4%9D%E5%8F%B6%E6%96%AF" TargetMode="External"/><Relationship Id="rId4" Type="http://schemas.openxmlformats.org/officeDocument/2006/relationships/hyperlink" Target="https://baike.baidu.com/item/%E6%A6%82%E7%8E%8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klearn.apachecn.org/cn/0.19.0/modules/generated/sklearn.neighbors.RadiusNeighborsClassifier.html" TargetMode="External"/><Relationship Id="rId2" Type="http://schemas.openxmlformats.org/officeDocument/2006/relationships/hyperlink" Target="http://sklearn.apachecn.org/cn/0.19.0/modules/generated/sklearn.neighbors.KNeighborsClassifier.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Iris_flower_data_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klearn.apachecn.org/cn/0.19.0/modules/generated/sklearn.tree.DecisionTreeClassifier.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klearn.apachecn.org/cn/0.19.0/modules/generated/sklearn.tree.DecisionTreeClassifier.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klearn.apachecn.org/cn/0.19.0/modules/generated/sklearn.neighbors.RadiusNeighborsRegressor.html" TargetMode="External"/><Relationship Id="rId2" Type="http://schemas.openxmlformats.org/officeDocument/2006/relationships/hyperlink" Target="http://sklearn.apachecn.org/cn/0.19.0/modules/generated/sklearn.neighbors.KNeighborsRegressor.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klearn.apachecn.org/cn/0.19.0/modules/generated/sklearn.neighbors.KNeighborsRegressor.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aike.baidu.com/item/%E6%8C%87%E7%BA%B9"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klearn.apachecn.org/cn/0.19.0/modules/generated/sklearn.tree.DecisionTreeRegressor.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klearn.apachecn.org/cn/0.19.0/modules/generated/sklearn.tree.DecisionTreeRegressor.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cikit-learn.org/stable/auto_example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ch5_10_Plot_Digits_Classification.py.txt"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ch5_11_Boston_Regressor.py.tx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Reinforcement_learning" TargetMode="External"/><Relationship Id="rId2" Type="http://schemas.openxmlformats.org/officeDocument/2006/relationships/hyperlink" Target="http://en.wikipedia.org/wiki/Semi-supervised_learn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1350110"/>
            <a:ext cx="8246070" cy="1374345"/>
          </a:xfrm>
        </p:spPr>
        <p:txBody>
          <a:bodyPr>
            <a:normAutofit/>
          </a:bodyPr>
          <a:lstStyle/>
          <a:p>
            <a:r>
              <a:rPr lang="zh-CN" altLang="en-US" b="1" dirty="0" smtClean="0">
                <a:latin typeface="黑体" pitchFamily="49" charset="-122"/>
                <a:ea typeface="黑体" pitchFamily="49" charset="-122"/>
              </a:rPr>
              <a:t>第</a:t>
            </a:r>
            <a:r>
              <a:rPr lang="en-US" b="1" dirty="0" smtClean="0">
                <a:latin typeface="黑体" pitchFamily="49" charset="-122"/>
                <a:ea typeface="黑体" pitchFamily="49" charset="-122"/>
              </a:rPr>
              <a:t>5</a:t>
            </a:r>
            <a:r>
              <a:rPr lang="zh-CN" altLang="en-US" b="1" dirty="0" smtClean="0">
                <a:latin typeface="黑体" pitchFamily="49" charset="-122"/>
                <a:ea typeface="黑体" pitchFamily="49" charset="-122"/>
              </a:rPr>
              <a:t>章 </a:t>
            </a:r>
            <a:r>
              <a:rPr lang="en-US" altLang="zh-CN" b="1" dirty="0" smtClean="0">
                <a:latin typeface="黑体" pitchFamily="49" charset="-122"/>
                <a:ea typeface="黑体" pitchFamily="49" charset="-122"/>
              </a:rPr>
              <a:t/>
            </a:r>
            <a:br>
              <a:rPr lang="en-US" altLang="zh-CN" b="1" dirty="0" smtClean="0">
                <a:latin typeface="黑体" pitchFamily="49" charset="-122"/>
                <a:ea typeface="黑体" pitchFamily="49" charset="-122"/>
              </a:rPr>
            </a:br>
            <a:r>
              <a:rPr lang="zh-CN" altLang="en-US" b="1" dirty="0" smtClean="0">
                <a:latin typeface="黑体" pitchFamily="49" charset="-122"/>
                <a:ea typeface="黑体" pitchFamily="49" charset="-122"/>
              </a:rPr>
              <a:t>机器学习及其典型算法应用</a:t>
            </a:r>
            <a:endParaRPr lang="zh-CN" altLang="en-US" b="1" dirty="0">
              <a:latin typeface="黑体" pitchFamily="49" charset="-122"/>
              <a:ea typeface="黑体" pitchFamily="49" charset="-122"/>
            </a:endParaRPr>
          </a:p>
        </p:txBody>
      </p:sp>
    </p:spTree>
    <p:extLst>
      <p:ext uri="{BB962C8B-B14F-4D97-AF65-F5344CB8AC3E}">
        <p14:creationId xmlns=""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5.1 </a:t>
            </a:r>
            <a:r>
              <a:rPr lang="zh-CN" altLang="en-US" b="1" dirty="0" smtClean="0">
                <a:latin typeface="黑体" pitchFamily="49" charset="-122"/>
                <a:ea typeface="黑体" pitchFamily="49" charset="-122"/>
              </a:rPr>
              <a:t>机器学习简介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zh-CN" altLang="en-US" sz="1600" dirty="0" smtClean="0">
                <a:latin typeface="黑体" pitchFamily="49" charset="-122"/>
                <a:ea typeface="黑体" pitchFamily="49" charset="-122"/>
              </a:rPr>
              <a:t>以计算机判断西瓜是好瓜还是坏瓜为例说明数据集、示例（样本）、属性（或特征）和属性值四个术语：</a:t>
            </a:r>
            <a:endParaRPr lang="zh-CN" altLang="en-US" sz="1600" dirty="0">
              <a:latin typeface="黑体" pitchFamily="49" charset="-122"/>
              <a:ea typeface="黑体" pitchFamily="49" charset="-122"/>
            </a:endParaRPr>
          </a:p>
        </p:txBody>
      </p:sp>
      <p:pic>
        <p:nvPicPr>
          <p:cNvPr id="4" name="图片 3" descr="C:\Users\Joshua\Documents\Tencent Files\501967680\FileRecv\5-3.JPG"/>
          <p:cNvPicPr/>
          <p:nvPr/>
        </p:nvPicPr>
        <p:blipFill>
          <a:blip r:embed="rId2"/>
          <a:srcRect/>
          <a:stretch>
            <a:fillRect/>
          </a:stretch>
        </p:blipFill>
        <p:spPr bwMode="auto">
          <a:xfrm>
            <a:off x="2357422" y="2000246"/>
            <a:ext cx="4073185" cy="2158118"/>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5.1 </a:t>
            </a:r>
            <a:r>
              <a:rPr lang="zh-CN" altLang="en-US" b="1" dirty="0" smtClean="0">
                <a:latin typeface="黑体" pitchFamily="49" charset="-122"/>
                <a:ea typeface="黑体" pitchFamily="49" charset="-122"/>
              </a:rPr>
              <a:t>机器学习简介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Font typeface="Wingdings" pitchFamily="2" charset="2"/>
              <a:buChar char="ü"/>
            </a:pPr>
            <a:r>
              <a:rPr lang="zh-CN" altLang="en-US" sz="1800" dirty="0" smtClean="0">
                <a:latin typeface="黑体" pitchFamily="49" charset="-122"/>
                <a:ea typeface="黑体" pitchFamily="49" charset="-122"/>
              </a:rPr>
              <a:t>“学习”（</a:t>
            </a:r>
            <a:r>
              <a:rPr lang="en-US" sz="1800" dirty="0" smtClean="0">
                <a:latin typeface="黑体" pitchFamily="49" charset="-122"/>
                <a:ea typeface="黑体" pitchFamily="49" charset="-122"/>
              </a:rPr>
              <a:t>learning</a:t>
            </a:r>
            <a:r>
              <a:rPr lang="zh-CN" altLang="en-US" sz="1800" dirty="0" smtClean="0">
                <a:latin typeface="黑体" pitchFamily="49" charset="-122"/>
                <a:ea typeface="黑体" pitchFamily="49" charset="-122"/>
              </a:rPr>
              <a:t>）或“训练”（</a:t>
            </a:r>
            <a:r>
              <a:rPr lang="en-US" sz="1800" dirty="0" smtClean="0">
                <a:latin typeface="黑体" pitchFamily="49" charset="-122"/>
                <a:ea typeface="黑体" pitchFamily="49" charset="-122"/>
              </a:rPr>
              <a:t>training</a:t>
            </a:r>
            <a:r>
              <a:rPr lang="zh-CN" altLang="en-US" sz="1800" dirty="0" smtClean="0">
                <a:latin typeface="黑体" pitchFamily="49" charset="-122"/>
                <a:ea typeface="黑体" pitchFamily="49" charset="-122"/>
              </a:rPr>
              <a:t>）：从数据中学得模型的过程；</a:t>
            </a:r>
            <a:endParaRPr lang="en-US" altLang="zh-CN" sz="1800" dirty="0" smtClean="0">
              <a:latin typeface="黑体" pitchFamily="49" charset="-122"/>
              <a:ea typeface="黑体" pitchFamily="49" charset="-122"/>
            </a:endParaRPr>
          </a:p>
          <a:p>
            <a:pPr marL="0">
              <a:buFont typeface="Wingdings" pitchFamily="2" charset="2"/>
              <a:buChar char="ü"/>
            </a:pPr>
            <a:r>
              <a:rPr lang="zh-CN" altLang="en-US" sz="1800" dirty="0" smtClean="0">
                <a:latin typeface="黑体" pitchFamily="49" charset="-122"/>
                <a:ea typeface="黑体" pitchFamily="49" charset="-122"/>
              </a:rPr>
              <a:t>“训练数据”</a:t>
            </a:r>
            <a:r>
              <a:rPr lang="en-US" sz="1800" dirty="0" smtClean="0">
                <a:latin typeface="黑体" pitchFamily="49" charset="-122"/>
                <a:ea typeface="黑体" pitchFamily="49" charset="-122"/>
              </a:rPr>
              <a:t>(training data)</a:t>
            </a:r>
            <a:r>
              <a:rPr lang="zh-CN" altLang="en-US" sz="1800" dirty="0" smtClean="0">
                <a:latin typeface="黑体" pitchFamily="49" charset="-122"/>
                <a:ea typeface="黑体" pitchFamily="49" charset="-122"/>
              </a:rPr>
              <a:t>：训练过程使用的数据；</a:t>
            </a:r>
            <a:endParaRPr lang="en-US" altLang="zh-CN" sz="1800" dirty="0" smtClean="0">
              <a:latin typeface="黑体" pitchFamily="49" charset="-122"/>
              <a:ea typeface="黑体" pitchFamily="49" charset="-122"/>
            </a:endParaRPr>
          </a:p>
          <a:p>
            <a:pPr marL="0">
              <a:buFont typeface="Wingdings" pitchFamily="2" charset="2"/>
              <a:buChar char="ü"/>
            </a:pPr>
            <a:r>
              <a:rPr lang="zh-CN" altLang="en-US" sz="1800" dirty="0" smtClean="0">
                <a:latin typeface="黑体" pitchFamily="49" charset="-122"/>
                <a:ea typeface="黑体" pitchFamily="49" charset="-122"/>
              </a:rPr>
              <a:t>“训练样本”</a:t>
            </a:r>
            <a:r>
              <a:rPr lang="en-US" sz="1800" dirty="0" smtClean="0">
                <a:latin typeface="黑体" pitchFamily="49" charset="-122"/>
                <a:ea typeface="黑体" pitchFamily="49" charset="-122"/>
              </a:rPr>
              <a:t>(training sample)</a:t>
            </a:r>
            <a:r>
              <a:rPr lang="zh-CN" altLang="en-US" sz="1800" dirty="0" smtClean="0">
                <a:latin typeface="黑体" pitchFamily="49" charset="-122"/>
                <a:ea typeface="黑体" pitchFamily="49" charset="-122"/>
              </a:rPr>
              <a:t>：训练过程的数据样本；</a:t>
            </a:r>
            <a:endParaRPr lang="en-US" altLang="zh-CN" sz="1800" dirty="0" smtClean="0">
              <a:latin typeface="黑体" pitchFamily="49" charset="-122"/>
              <a:ea typeface="黑体" pitchFamily="49" charset="-122"/>
            </a:endParaRPr>
          </a:p>
          <a:p>
            <a:pPr marL="0">
              <a:buFont typeface="Wingdings" pitchFamily="2" charset="2"/>
              <a:buChar char="ü"/>
            </a:pPr>
            <a:r>
              <a:rPr lang="zh-CN" altLang="en-US" sz="1800" dirty="0" smtClean="0">
                <a:latin typeface="黑体" pitchFamily="49" charset="-122"/>
                <a:ea typeface="黑体" pitchFamily="49" charset="-122"/>
              </a:rPr>
              <a:t>“训练集”</a:t>
            </a:r>
            <a:r>
              <a:rPr lang="en-US" sz="1800" dirty="0" smtClean="0">
                <a:latin typeface="黑体" pitchFamily="49" charset="-122"/>
                <a:ea typeface="黑体" pitchFamily="49" charset="-122"/>
              </a:rPr>
              <a:t>(training set)</a:t>
            </a:r>
            <a:r>
              <a:rPr lang="zh-CN" altLang="en-US" sz="1800" dirty="0" smtClean="0">
                <a:latin typeface="黑体" pitchFamily="49" charset="-122"/>
                <a:ea typeface="黑体" pitchFamily="49" charset="-122"/>
              </a:rPr>
              <a:t>：训练样本组成的集合；</a:t>
            </a:r>
            <a:endParaRPr lang="en-US" altLang="zh-CN" sz="1800" dirty="0" smtClean="0">
              <a:latin typeface="黑体" pitchFamily="49" charset="-122"/>
              <a:ea typeface="黑体" pitchFamily="49" charset="-122"/>
            </a:endParaRPr>
          </a:p>
          <a:p>
            <a:pPr marL="0">
              <a:buFont typeface="Wingdings" pitchFamily="2" charset="2"/>
              <a:buChar char="ü"/>
            </a:pPr>
            <a:r>
              <a:rPr lang="zh-CN" altLang="en-US" sz="1800" dirty="0" smtClean="0">
                <a:latin typeface="黑体" pitchFamily="49" charset="-122"/>
                <a:ea typeface="黑体" pitchFamily="49" charset="-122"/>
              </a:rPr>
              <a:t>“验证样本”：用来调整模型参数的样本；</a:t>
            </a:r>
            <a:endParaRPr lang="en-US" altLang="zh-CN" sz="1800" dirty="0" smtClean="0">
              <a:latin typeface="黑体" pitchFamily="49" charset="-122"/>
              <a:ea typeface="黑体" pitchFamily="49" charset="-122"/>
            </a:endParaRPr>
          </a:p>
          <a:p>
            <a:pPr marL="0">
              <a:buFont typeface="Wingdings" pitchFamily="2" charset="2"/>
              <a:buChar char="ü"/>
            </a:pPr>
            <a:r>
              <a:rPr lang="zh-CN" altLang="en-US" sz="1800" dirty="0" smtClean="0">
                <a:latin typeface="黑体" pitchFamily="49" charset="-122"/>
                <a:ea typeface="黑体" pitchFamily="49" charset="-122"/>
              </a:rPr>
              <a:t>“验证集”（</a:t>
            </a:r>
            <a:r>
              <a:rPr lang="en-US" sz="1800" dirty="0" smtClean="0">
                <a:latin typeface="黑体" pitchFamily="49" charset="-122"/>
                <a:ea typeface="黑体" pitchFamily="49" charset="-122"/>
              </a:rPr>
              <a:t>validation set</a:t>
            </a:r>
            <a:r>
              <a:rPr lang="zh-CN" altLang="en-US" sz="1800" dirty="0" smtClean="0">
                <a:latin typeface="黑体" pitchFamily="49" charset="-122"/>
                <a:ea typeface="黑体" pitchFamily="49" charset="-122"/>
              </a:rPr>
              <a:t>）：验证样本组成的集合；</a:t>
            </a:r>
            <a:endParaRPr lang="en-US" altLang="zh-CN" sz="1800" dirty="0" smtClean="0">
              <a:latin typeface="黑体" pitchFamily="49" charset="-122"/>
              <a:ea typeface="黑体" pitchFamily="49" charset="-122"/>
            </a:endParaRPr>
          </a:p>
          <a:p>
            <a:pPr marL="0">
              <a:buFont typeface="Wingdings" pitchFamily="2" charset="2"/>
              <a:buChar char="ü"/>
            </a:pPr>
            <a:r>
              <a:rPr lang="zh-CN" altLang="en-US" sz="1800" dirty="0" smtClean="0">
                <a:latin typeface="黑体" pitchFamily="49" charset="-122"/>
                <a:ea typeface="黑体" pitchFamily="49" charset="-122"/>
              </a:rPr>
              <a:t>“测试”</a:t>
            </a:r>
            <a:r>
              <a:rPr lang="en-US" sz="1800" dirty="0" smtClean="0">
                <a:latin typeface="黑体" pitchFamily="49" charset="-122"/>
                <a:ea typeface="黑体" pitchFamily="49" charset="-122"/>
              </a:rPr>
              <a:t>(testing)</a:t>
            </a:r>
            <a:r>
              <a:rPr lang="zh-CN" altLang="en-US" sz="1800" dirty="0" smtClean="0">
                <a:latin typeface="黑体" pitchFamily="49" charset="-122"/>
                <a:ea typeface="黑体" pitchFamily="49" charset="-122"/>
              </a:rPr>
              <a:t>：得到模型后，使用模型进行预测的过程；</a:t>
            </a:r>
            <a:endParaRPr lang="en-US" altLang="zh-CN" sz="1800" dirty="0" smtClean="0">
              <a:latin typeface="黑体" pitchFamily="49" charset="-122"/>
              <a:ea typeface="黑体" pitchFamily="49" charset="-122"/>
            </a:endParaRPr>
          </a:p>
          <a:p>
            <a:pPr marL="0">
              <a:buFont typeface="Wingdings" pitchFamily="2" charset="2"/>
              <a:buChar char="ü"/>
            </a:pPr>
            <a:r>
              <a:rPr lang="zh-CN" altLang="en-US" sz="1800" dirty="0" smtClean="0">
                <a:latin typeface="黑体" pitchFamily="49" charset="-122"/>
                <a:ea typeface="黑体" pitchFamily="49" charset="-122"/>
              </a:rPr>
              <a:t>“测试样本”</a:t>
            </a:r>
            <a:r>
              <a:rPr lang="en-US" sz="1800" dirty="0" smtClean="0">
                <a:latin typeface="黑体" pitchFamily="49" charset="-122"/>
                <a:ea typeface="黑体" pitchFamily="49" charset="-122"/>
              </a:rPr>
              <a:t>(testing sample)</a:t>
            </a:r>
            <a:r>
              <a:rPr lang="zh-CN" altLang="en-US" sz="1800" dirty="0" smtClean="0">
                <a:latin typeface="黑体" pitchFamily="49" charset="-122"/>
                <a:ea typeface="黑体" pitchFamily="49" charset="-122"/>
              </a:rPr>
              <a:t>：被预测的样本；</a:t>
            </a:r>
            <a:endParaRPr lang="en-US" altLang="zh-CN" sz="1800" dirty="0" smtClean="0">
              <a:latin typeface="黑体" pitchFamily="49" charset="-122"/>
              <a:ea typeface="黑体" pitchFamily="49" charset="-122"/>
            </a:endParaRPr>
          </a:p>
          <a:p>
            <a:pPr marL="0">
              <a:buFont typeface="Wingdings" pitchFamily="2" charset="2"/>
              <a:buChar char="ü"/>
            </a:pPr>
            <a:r>
              <a:rPr lang="zh-CN" altLang="en-US" sz="1800" dirty="0" smtClean="0">
                <a:latin typeface="黑体" pitchFamily="49" charset="-122"/>
                <a:ea typeface="黑体" pitchFamily="49" charset="-122"/>
              </a:rPr>
              <a:t>“测试集”（</a:t>
            </a:r>
            <a:r>
              <a:rPr lang="en-US" sz="1800" dirty="0" smtClean="0">
                <a:latin typeface="黑体" pitchFamily="49" charset="-122"/>
                <a:ea typeface="黑体" pitchFamily="49" charset="-122"/>
              </a:rPr>
              <a:t>testing set</a:t>
            </a:r>
            <a:r>
              <a:rPr lang="zh-CN" altLang="en-US" sz="1800" dirty="0" smtClean="0">
                <a:latin typeface="黑体" pitchFamily="49" charset="-122"/>
                <a:ea typeface="黑体" pitchFamily="49" charset="-122"/>
              </a:rPr>
              <a:t>）：测试样本组成的集合；</a:t>
            </a:r>
            <a:endParaRPr lang="en-US" altLang="zh-CN" sz="1800" dirty="0" smtClean="0">
              <a:latin typeface="黑体" pitchFamily="49" charset="-122"/>
              <a:ea typeface="黑体" pitchFamily="49" charset="-122"/>
            </a:endParaRPr>
          </a:p>
          <a:p>
            <a:pPr marL="0">
              <a:buFont typeface="Wingdings" pitchFamily="2" charset="2"/>
              <a:buChar char="ü"/>
            </a:pPr>
            <a:r>
              <a:rPr lang="zh-CN" altLang="en-US" sz="1800" dirty="0" smtClean="0">
                <a:latin typeface="黑体" pitchFamily="49" charset="-122"/>
                <a:ea typeface="黑体" pitchFamily="49" charset="-122"/>
              </a:rPr>
              <a:t>“泛化”</a:t>
            </a:r>
            <a:r>
              <a:rPr lang="en-US" sz="1800" dirty="0" smtClean="0">
                <a:latin typeface="黑体" pitchFamily="49" charset="-122"/>
                <a:ea typeface="黑体" pitchFamily="49" charset="-122"/>
              </a:rPr>
              <a:t>(generalization)</a:t>
            </a:r>
            <a:r>
              <a:rPr lang="zh-CN" altLang="en-US" sz="1800" dirty="0" smtClean="0">
                <a:latin typeface="黑体" pitchFamily="49" charset="-122"/>
                <a:ea typeface="黑体" pitchFamily="49" charset="-122"/>
              </a:rPr>
              <a:t>能力：学得的模型适用于新样本的能力。</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5.1 </a:t>
            </a:r>
            <a:r>
              <a:rPr lang="zh-CN" altLang="en-US" b="1" dirty="0" smtClean="0">
                <a:latin typeface="黑体" pitchFamily="49" charset="-122"/>
                <a:ea typeface="黑体" pitchFamily="49" charset="-122"/>
              </a:rPr>
              <a:t>机器学习简介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zh-CN" altLang="en-US" sz="1800" dirty="0" smtClean="0">
                <a:latin typeface="黑体" pitchFamily="49" charset="-122"/>
                <a:ea typeface="黑体" pitchFamily="49" charset="-122"/>
              </a:rPr>
              <a:t>分类算法的性能评价：</a:t>
            </a:r>
            <a:endParaRPr lang="en-US" altLang="zh-CN"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精确度（</a:t>
            </a:r>
            <a:r>
              <a:rPr lang="en-US" sz="1800" dirty="0" smtClean="0">
                <a:latin typeface="黑体" pitchFamily="49" charset="-122"/>
                <a:ea typeface="黑体" pitchFamily="49" charset="-122"/>
              </a:rPr>
              <a:t>Precision</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准确率（</a:t>
            </a:r>
            <a:r>
              <a:rPr lang="en-US" sz="1800" dirty="0" smtClean="0">
                <a:latin typeface="黑体" pitchFamily="49" charset="-122"/>
                <a:ea typeface="黑体" pitchFamily="49" charset="-122"/>
              </a:rPr>
              <a:t>Accuracy</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召回率</a:t>
            </a:r>
            <a:r>
              <a:rPr lang="en-US" sz="1800" dirty="0" smtClean="0">
                <a:latin typeface="黑体" pitchFamily="49" charset="-122"/>
                <a:ea typeface="黑体" pitchFamily="49" charset="-122"/>
              </a:rPr>
              <a:t>(Recall)</a:t>
            </a:r>
          </a:p>
          <a:p>
            <a:pPr marL="800100" lvl="2">
              <a:buNone/>
            </a:pP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假设原始样本中有两类数据，其中：</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总共有</a:t>
            </a:r>
            <a:r>
              <a:rPr lang="en-US" sz="1800" dirty="0" smtClean="0">
                <a:latin typeface="黑体" pitchFamily="49" charset="-122"/>
                <a:ea typeface="黑体" pitchFamily="49" charset="-122"/>
              </a:rPr>
              <a:t>P</a:t>
            </a:r>
            <a:r>
              <a:rPr lang="zh-CN" altLang="en-US" sz="1800" dirty="0" smtClean="0">
                <a:latin typeface="黑体" pitchFamily="49" charset="-122"/>
                <a:ea typeface="黑体" pitchFamily="49" charset="-122"/>
              </a:rPr>
              <a:t>个类别为</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的样本，总共有</a:t>
            </a:r>
            <a:r>
              <a:rPr lang="en-US" sz="1800" dirty="0" smtClean="0">
                <a:latin typeface="黑体" pitchFamily="49" charset="-122"/>
                <a:ea typeface="黑体" pitchFamily="49" charset="-122"/>
              </a:rPr>
              <a:t>N</a:t>
            </a:r>
            <a:r>
              <a:rPr lang="zh-CN" altLang="en-US" sz="1800" dirty="0" smtClean="0">
                <a:latin typeface="黑体" pitchFamily="49" charset="-122"/>
                <a:ea typeface="黑体" pitchFamily="49" charset="-122"/>
              </a:rPr>
              <a:t>个类别为</a:t>
            </a:r>
            <a:r>
              <a:rPr lang="en-US" sz="1800" dirty="0" smtClean="0">
                <a:latin typeface="黑体" pitchFamily="49" charset="-122"/>
                <a:ea typeface="黑体" pitchFamily="49" charset="-122"/>
              </a:rPr>
              <a:t>0</a:t>
            </a:r>
            <a:r>
              <a:rPr lang="zh-CN" altLang="en-US" sz="1800" dirty="0" smtClean="0">
                <a:latin typeface="黑体" pitchFamily="49" charset="-122"/>
                <a:ea typeface="黑体" pitchFamily="49" charset="-122"/>
              </a:rPr>
              <a:t>的样本，</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经过分类后：有</a:t>
            </a:r>
            <a:r>
              <a:rPr lang="en-US" sz="1800" dirty="0" smtClean="0">
                <a:latin typeface="黑体" pitchFamily="49" charset="-122"/>
                <a:ea typeface="黑体" pitchFamily="49" charset="-122"/>
              </a:rPr>
              <a:t>TP</a:t>
            </a:r>
            <a:r>
              <a:rPr lang="zh-CN" altLang="en-US" sz="1800" dirty="0" smtClean="0">
                <a:latin typeface="黑体" pitchFamily="49" charset="-122"/>
                <a:ea typeface="黑体" pitchFamily="49" charset="-122"/>
              </a:rPr>
              <a:t>个类别为</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的样本被系统正确判定为类别</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FP</a:t>
            </a:r>
            <a:r>
              <a:rPr lang="zh-CN" altLang="en-US" sz="1800" dirty="0" smtClean="0">
                <a:latin typeface="黑体" pitchFamily="49" charset="-122"/>
                <a:ea typeface="黑体" pitchFamily="49" charset="-122"/>
              </a:rPr>
              <a:t>个类别为</a:t>
            </a:r>
            <a:r>
              <a:rPr lang="en-US" sz="1800" dirty="0" smtClean="0">
                <a:latin typeface="黑体" pitchFamily="49" charset="-122"/>
                <a:ea typeface="黑体" pitchFamily="49" charset="-122"/>
              </a:rPr>
              <a:t>0</a:t>
            </a:r>
            <a:r>
              <a:rPr lang="zh-CN" altLang="en-US" sz="1800" dirty="0" smtClean="0">
                <a:latin typeface="黑体" pitchFamily="49" charset="-122"/>
                <a:ea typeface="黑体" pitchFamily="49" charset="-122"/>
              </a:rPr>
              <a:t>的样本被系统误判定为类别</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有</a:t>
            </a:r>
            <a:r>
              <a:rPr lang="en-US" sz="1800" dirty="0" smtClean="0">
                <a:latin typeface="黑体" pitchFamily="49" charset="-122"/>
                <a:ea typeface="黑体" pitchFamily="49" charset="-122"/>
              </a:rPr>
              <a:t>FN</a:t>
            </a:r>
            <a:r>
              <a:rPr lang="zh-CN" altLang="en-US" sz="1800" dirty="0" smtClean="0">
                <a:latin typeface="黑体" pitchFamily="49" charset="-122"/>
                <a:ea typeface="黑体" pitchFamily="49" charset="-122"/>
              </a:rPr>
              <a:t>个类别为</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的样本被系统误判断定为类别</a:t>
            </a:r>
            <a:r>
              <a:rPr lang="en-US" sz="1800" dirty="0" smtClean="0">
                <a:latin typeface="黑体" pitchFamily="49" charset="-122"/>
                <a:ea typeface="黑体" pitchFamily="49" charset="-122"/>
              </a:rPr>
              <a:t>0</a:t>
            </a:r>
            <a:r>
              <a:rPr lang="zh-CN" altLang="en-US" sz="1800" dirty="0" smtClean="0">
                <a:latin typeface="黑体" pitchFamily="49" charset="-122"/>
                <a:ea typeface="黑体" pitchFamily="49" charset="-122"/>
              </a:rPr>
              <a:t>，有</a:t>
            </a:r>
            <a:r>
              <a:rPr lang="en-US" sz="1800" dirty="0" smtClean="0">
                <a:latin typeface="黑体" pitchFamily="49" charset="-122"/>
                <a:ea typeface="黑体" pitchFamily="49" charset="-122"/>
              </a:rPr>
              <a:t>TN</a:t>
            </a:r>
            <a:r>
              <a:rPr lang="zh-CN" altLang="en-US" sz="1800" dirty="0" smtClean="0">
                <a:latin typeface="黑体" pitchFamily="49" charset="-122"/>
                <a:ea typeface="黑体" pitchFamily="49" charset="-122"/>
              </a:rPr>
              <a:t>个类别为</a:t>
            </a:r>
            <a:r>
              <a:rPr lang="en-US" sz="1800" dirty="0" smtClean="0">
                <a:latin typeface="黑体" pitchFamily="49" charset="-122"/>
                <a:ea typeface="黑体" pitchFamily="49" charset="-122"/>
              </a:rPr>
              <a:t>0</a:t>
            </a:r>
            <a:r>
              <a:rPr lang="zh-CN" altLang="en-US" sz="1800" dirty="0" smtClean="0">
                <a:latin typeface="黑体" pitchFamily="49" charset="-122"/>
                <a:ea typeface="黑体" pitchFamily="49" charset="-122"/>
              </a:rPr>
              <a:t>的样本被系统正确判为类别</a:t>
            </a:r>
            <a:r>
              <a:rPr lang="en-US" sz="1800" dirty="0" smtClean="0">
                <a:latin typeface="黑体" pitchFamily="49" charset="-122"/>
                <a:ea typeface="黑体" pitchFamily="49" charset="-122"/>
              </a:rPr>
              <a:t>0</a:t>
            </a:r>
            <a:r>
              <a:rPr lang="zh-CN" altLang="en-US" sz="1800" dirty="0" smtClean="0">
                <a:latin typeface="黑体" pitchFamily="49" charset="-122"/>
                <a:ea typeface="黑体" pitchFamily="49" charset="-122"/>
              </a:rPr>
              <a:t>，如表</a:t>
            </a:r>
            <a:r>
              <a:rPr lang="en-US" sz="1800" dirty="0" smtClean="0">
                <a:latin typeface="黑体" pitchFamily="49" charset="-122"/>
                <a:ea typeface="黑体" pitchFamily="49" charset="-122"/>
              </a:rPr>
              <a:t>5-2</a:t>
            </a:r>
            <a:r>
              <a:rPr lang="zh-CN" altLang="en-US" sz="1800" dirty="0" smtClean="0">
                <a:latin typeface="黑体" pitchFamily="49" charset="-122"/>
                <a:ea typeface="黑体" pitchFamily="49" charset="-122"/>
              </a:rPr>
              <a:t>所示。</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黑体" pitchFamily="49" charset="-122"/>
                <a:ea typeface="黑体" pitchFamily="49" charset="-122"/>
              </a:rPr>
              <a:t>5.1 </a:t>
            </a:r>
            <a:r>
              <a:rPr lang="zh-CN" altLang="en-US" sz="3200" b="1" dirty="0" smtClean="0">
                <a:latin typeface="黑体" pitchFamily="49" charset="-122"/>
                <a:ea typeface="黑体" pitchFamily="49" charset="-122"/>
              </a:rPr>
              <a:t>机器学习简介</a:t>
            </a:r>
            <a:endParaRPr lang="en-US" altLang="zh-CN" sz="3200" b="1" dirty="0">
              <a:latin typeface="黑体" pitchFamily="49" charset="-122"/>
              <a:ea typeface="黑体" pitchFamily="49" charset="-122"/>
            </a:endParaRPr>
          </a:p>
        </p:txBody>
      </p:sp>
      <p:sp>
        <p:nvSpPr>
          <p:cNvPr id="5" name="TextBox 4"/>
          <p:cNvSpPr txBox="1"/>
          <p:nvPr/>
        </p:nvSpPr>
        <p:spPr>
          <a:xfrm>
            <a:off x="428596" y="1502815"/>
            <a:ext cx="8501122" cy="646331"/>
          </a:xfrm>
          <a:prstGeom prst="rect">
            <a:avLst/>
          </a:prstGeom>
          <a:noFill/>
        </p:spPr>
        <p:txBody>
          <a:bodyPr wrap="square" rtlCol="0">
            <a:spAutoFit/>
          </a:bodyPr>
          <a:lstStyle/>
          <a:p>
            <a:endParaRPr lang="zh-CN" altLang="en-US" dirty="0" smtClean="0">
              <a:latin typeface="黑体" pitchFamily="49" charset="-122"/>
              <a:ea typeface="黑体" pitchFamily="49" charset="-122"/>
            </a:endParaRPr>
          </a:p>
          <a:p>
            <a:endParaRPr lang="zh-CN" altLang="en-US" dirty="0" smtClean="0"/>
          </a:p>
        </p:txBody>
      </p:sp>
      <p:pic>
        <p:nvPicPr>
          <p:cNvPr id="79874" name="Picture 2"/>
          <p:cNvPicPr>
            <a:picLocks noChangeAspect="1" noChangeArrowheads="1"/>
          </p:cNvPicPr>
          <p:nvPr/>
        </p:nvPicPr>
        <p:blipFill>
          <a:blip r:embed="rId2"/>
          <a:srcRect/>
          <a:stretch>
            <a:fillRect/>
          </a:stretch>
        </p:blipFill>
        <p:spPr bwMode="auto">
          <a:xfrm>
            <a:off x="928662" y="1428742"/>
            <a:ext cx="7077075" cy="3495675"/>
          </a:xfrm>
          <a:prstGeom prst="rect">
            <a:avLst/>
          </a:prstGeom>
          <a:noFill/>
          <a:ln w="9525">
            <a:noFill/>
            <a:miter lim="800000"/>
            <a:headEnd/>
            <a:tailEnd/>
          </a:ln>
          <a:effec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5.1 </a:t>
            </a:r>
            <a:r>
              <a:rPr lang="zh-CN" altLang="en-US" b="1" dirty="0" smtClean="0">
                <a:latin typeface="黑体" pitchFamily="49" charset="-122"/>
                <a:ea typeface="黑体" pitchFamily="49" charset="-122"/>
              </a:rPr>
              <a:t>机器学习简介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r>
              <a:rPr lang="zh-CN" altLang="en-US" sz="1800" dirty="0" smtClean="0">
                <a:latin typeface="黑体" pitchFamily="49" charset="-122"/>
                <a:ea typeface="黑体" pitchFamily="49" charset="-122"/>
              </a:rPr>
              <a:t>精确度（</a:t>
            </a:r>
            <a:r>
              <a:rPr lang="en-US" sz="1800" dirty="0" smtClean="0">
                <a:latin typeface="黑体" pitchFamily="49" charset="-122"/>
                <a:ea typeface="黑体" pitchFamily="49" charset="-122"/>
              </a:rPr>
              <a:t>Precision</a:t>
            </a:r>
            <a:r>
              <a:rPr lang="zh-CN" altLang="en-US" sz="1800" dirty="0" smtClean="0">
                <a:latin typeface="黑体" pitchFamily="49" charset="-122"/>
                <a:ea typeface="黑体" pitchFamily="49" charset="-122"/>
              </a:rPr>
              <a:t>）（公式</a:t>
            </a:r>
            <a:r>
              <a:rPr lang="en-US" sz="1800" dirty="0" smtClean="0">
                <a:latin typeface="黑体" pitchFamily="49" charset="-122"/>
                <a:ea typeface="黑体" pitchFamily="49" charset="-122"/>
              </a:rPr>
              <a:t>5-1</a:t>
            </a:r>
            <a:r>
              <a:rPr lang="zh-CN" altLang="en-US" sz="1800" dirty="0" smtClean="0">
                <a:latin typeface="黑体" pitchFamily="49" charset="-122"/>
                <a:ea typeface="黑体" pitchFamily="49" charset="-122"/>
              </a:rPr>
              <a:t>）反映了被分类器判定的类别</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中真正的类别</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样本的比重；</a:t>
            </a:r>
            <a:endParaRPr lang="en-US" altLang="zh-CN" sz="1800" dirty="0" smtClean="0">
              <a:latin typeface="黑体" pitchFamily="49" charset="-122"/>
              <a:ea typeface="黑体" pitchFamily="49" charset="-122"/>
            </a:endParaRPr>
          </a:p>
          <a:p>
            <a:endParaRPr lang="en-US" altLang="zh-CN" sz="1800" dirty="0" smtClean="0">
              <a:latin typeface="黑体" pitchFamily="49" charset="-122"/>
              <a:ea typeface="黑体" pitchFamily="49" charset="-122"/>
            </a:endParaRPr>
          </a:p>
          <a:p>
            <a:r>
              <a:rPr lang="zh-CN" altLang="en-US" sz="1800" dirty="0" smtClean="0">
                <a:latin typeface="黑体" pitchFamily="49" charset="-122"/>
                <a:ea typeface="黑体" pitchFamily="49" charset="-122"/>
              </a:rPr>
              <a:t>准确率（</a:t>
            </a:r>
            <a:r>
              <a:rPr lang="en-US" sz="1800" dirty="0" smtClean="0">
                <a:latin typeface="黑体" pitchFamily="49" charset="-122"/>
                <a:ea typeface="黑体" pitchFamily="49" charset="-122"/>
              </a:rPr>
              <a:t>Accuracy</a:t>
            </a:r>
            <a:r>
              <a:rPr lang="zh-CN" altLang="en-US" sz="1800" dirty="0" smtClean="0">
                <a:latin typeface="黑体" pitchFamily="49" charset="-122"/>
                <a:ea typeface="黑体" pitchFamily="49" charset="-122"/>
              </a:rPr>
              <a:t>）（公式</a:t>
            </a:r>
            <a:r>
              <a:rPr lang="en-US" sz="1800" dirty="0" smtClean="0">
                <a:latin typeface="黑体" pitchFamily="49" charset="-122"/>
                <a:ea typeface="黑体" pitchFamily="49" charset="-122"/>
              </a:rPr>
              <a:t>5-2</a:t>
            </a:r>
            <a:r>
              <a:rPr lang="zh-CN" altLang="en-US" sz="1800" dirty="0" smtClean="0">
                <a:latin typeface="黑体" pitchFamily="49" charset="-122"/>
                <a:ea typeface="黑体" pitchFamily="49" charset="-122"/>
              </a:rPr>
              <a:t>）反映了分类器对整个样本的判定能力，能将类别</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的判定为类别</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，类别</a:t>
            </a:r>
            <a:r>
              <a:rPr lang="en-US" sz="1800" dirty="0" smtClean="0">
                <a:latin typeface="黑体" pitchFamily="49" charset="-122"/>
                <a:ea typeface="黑体" pitchFamily="49" charset="-122"/>
              </a:rPr>
              <a:t>0</a:t>
            </a:r>
            <a:r>
              <a:rPr lang="zh-CN" altLang="en-US" sz="1800" dirty="0" smtClean="0">
                <a:latin typeface="黑体" pitchFamily="49" charset="-122"/>
                <a:ea typeface="黑体" pitchFamily="49" charset="-122"/>
              </a:rPr>
              <a:t>的判定为类别</a:t>
            </a:r>
            <a:r>
              <a:rPr lang="en-US" sz="1800" dirty="0" smtClean="0">
                <a:latin typeface="黑体" pitchFamily="49" charset="-122"/>
                <a:ea typeface="黑体" pitchFamily="49" charset="-122"/>
              </a:rPr>
              <a:t>0</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endParaRPr lang="en-US" altLang="zh-CN" sz="1800" dirty="0" smtClean="0">
              <a:latin typeface="黑体" pitchFamily="49" charset="-122"/>
              <a:ea typeface="黑体" pitchFamily="49" charset="-122"/>
            </a:endParaRPr>
          </a:p>
          <a:p>
            <a:r>
              <a:rPr lang="zh-CN" altLang="en-US" sz="1800" dirty="0" smtClean="0">
                <a:latin typeface="黑体" pitchFamily="49" charset="-122"/>
                <a:ea typeface="黑体" pitchFamily="49" charset="-122"/>
              </a:rPr>
              <a:t>召回率</a:t>
            </a:r>
            <a:r>
              <a:rPr lang="en-US" sz="1800" dirty="0" smtClean="0">
                <a:latin typeface="黑体" pitchFamily="49" charset="-122"/>
                <a:ea typeface="黑体" pitchFamily="49" charset="-122"/>
              </a:rPr>
              <a:t>(Recall)</a:t>
            </a:r>
            <a:r>
              <a:rPr lang="zh-CN" altLang="en-US" sz="1800" dirty="0" smtClean="0">
                <a:latin typeface="黑体" pitchFamily="49" charset="-122"/>
                <a:ea typeface="黑体" pitchFamily="49" charset="-122"/>
              </a:rPr>
              <a:t>（公式</a:t>
            </a:r>
            <a:r>
              <a:rPr lang="en-US" sz="1800" dirty="0" smtClean="0">
                <a:latin typeface="黑体" pitchFamily="49" charset="-122"/>
                <a:ea typeface="黑体" pitchFamily="49" charset="-122"/>
              </a:rPr>
              <a:t>5-3</a:t>
            </a:r>
            <a:r>
              <a:rPr lang="zh-CN" altLang="en-US" sz="1800" dirty="0" smtClean="0">
                <a:latin typeface="黑体" pitchFamily="49" charset="-122"/>
                <a:ea typeface="黑体" pitchFamily="49" charset="-122"/>
              </a:rPr>
              <a:t>）反映了被正确判定类别</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占总的类别</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的比重。</a:t>
            </a:r>
          </a:p>
          <a:p>
            <a:pPr>
              <a:buNone/>
            </a:pP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5.1 </a:t>
            </a:r>
            <a:r>
              <a:rPr lang="zh-CN" altLang="en-US" b="1" dirty="0" smtClean="0">
                <a:latin typeface="黑体" pitchFamily="49" charset="-122"/>
                <a:ea typeface="黑体" pitchFamily="49" charset="-122"/>
              </a:rPr>
              <a:t>机器学习简介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5.1.5 </a:t>
            </a:r>
            <a:r>
              <a:rPr lang="en-US" sz="1800" dirty="0" err="1" smtClean="0">
                <a:latin typeface="黑体" pitchFamily="49" charset="-122"/>
                <a:ea typeface="黑体" pitchFamily="49" charset="-122"/>
              </a:rPr>
              <a:t>scikit</a:t>
            </a:r>
            <a:r>
              <a:rPr lang="en-US" sz="1800" dirty="0" smtClean="0">
                <a:latin typeface="黑体" pitchFamily="49" charset="-122"/>
                <a:ea typeface="黑体" pitchFamily="49" charset="-122"/>
              </a:rPr>
              <a:t>-learn</a:t>
            </a:r>
            <a:r>
              <a:rPr lang="zh-CN" altLang="en-US" sz="1800" dirty="0" smtClean="0">
                <a:latin typeface="黑体" pitchFamily="49" charset="-122"/>
                <a:ea typeface="黑体" pitchFamily="49" charset="-122"/>
              </a:rPr>
              <a:t>平台</a:t>
            </a:r>
            <a:endParaRPr lang="en-US" altLang="zh-CN" sz="1800" dirty="0" smtClean="0">
              <a:latin typeface="黑体" pitchFamily="49" charset="-122"/>
              <a:ea typeface="黑体" pitchFamily="49" charset="-122"/>
            </a:endParaRPr>
          </a:p>
          <a:p>
            <a:pPr marL="0">
              <a:buNone/>
            </a:pPr>
            <a:endParaRPr lang="zh-CN" altLang="en-US" sz="1800" b="1" dirty="0" smtClean="0">
              <a:latin typeface="黑体" pitchFamily="49" charset="-122"/>
              <a:ea typeface="黑体" pitchFamily="49" charset="-122"/>
            </a:endParaRPr>
          </a:p>
          <a:p>
            <a:pPr marL="0">
              <a:buFont typeface="Wingdings" pitchFamily="2" charset="2"/>
              <a:buChar char="ü"/>
            </a:pPr>
            <a:r>
              <a:rPr lang="en-US" sz="1800" dirty="0" err="1" smtClean="0">
                <a:latin typeface="黑体" pitchFamily="49" charset="-122"/>
                <a:ea typeface="黑体" pitchFamily="49" charset="-122"/>
              </a:rPr>
              <a:t>scikit</a:t>
            </a:r>
            <a:r>
              <a:rPr lang="en-US" sz="1800" dirty="0" smtClean="0">
                <a:latin typeface="黑体" pitchFamily="49" charset="-122"/>
                <a:ea typeface="黑体" pitchFamily="49" charset="-122"/>
              </a:rPr>
              <a:t>-learn</a:t>
            </a:r>
            <a:r>
              <a:rPr lang="zh-CN" altLang="en-US" sz="1800" dirty="0" smtClean="0">
                <a:latin typeface="黑体" pitchFamily="49" charset="-122"/>
                <a:ea typeface="黑体" pitchFamily="49" charset="-122"/>
              </a:rPr>
              <a:t>是一个面向机器学习的</a:t>
            </a:r>
            <a:r>
              <a:rPr lang="en-US" sz="1800" dirty="0" smtClean="0">
                <a:latin typeface="黑体" pitchFamily="49" charset="-122"/>
                <a:ea typeface="黑体" pitchFamily="49" charset="-122"/>
              </a:rPr>
              <a:t>Python</a:t>
            </a:r>
            <a:r>
              <a:rPr lang="zh-CN" altLang="en-US" sz="1800" dirty="0" smtClean="0">
                <a:latin typeface="黑体" pitchFamily="49" charset="-122"/>
                <a:ea typeface="黑体" pitchFamily="49" charset="-122"/>
              </a:rPr>
              <a:t>开源平台</a:t>
            </a:r>
            <a:endParaRPr lang="en-US" altLang="zh-CN" sz="1800" dirty="0" smtClean="0">
              <a:latin typeface="黑体" pitchFamily="49" charset="-122"/>
              <a:ea typeface="黑体" pitchFamily="49" charset="-122"/>
            </a:endParaRPr>
          </a:p>
          <a:p>
            <a:pPr marL="0">
              <a:buFont typeface="Wingdings" pitchFamily="2" charset="2"/>
              <a:buChar char="ü"/>
            </a:pPr>
            <a:endParaRPr lang="en-US" altLang="zh-CN" sz="1800" dirty="0" smtClean="0">
              <a:latin typeface="黑体" pitchFamily="49" charset="-122"/>
              <a:ea typeface="黑体" pitchFamily="49" charset="-122"/>
            </a:endParaRPr>
          </a:p>
          <a:p>
            <a:pPr marL="0">
              <a:buFont typeface="Wingdings" pitchFamily="2" charset="2"/>
              <a:buChar char="ü"/>
            </a:pPr>
            <a:r>
              <a:rPr lang="en-US" sz="1800" dirty="0" err="1" smtClean="0">
                <a:latin typeface="黑体" pitchFamily="49" charset="-122"/>
                <a:ea typeface="黑体" pitchFamily="49" charset="-122"/>
              </a:rPr>
              <a:t>scikit</a:t>
            </a:r>
            <a:r>
              <a:rPr lang="en-US" sz="1800" dirty="0" smtClean="0">
                <a:latin typeface="黑体" pitchFamily="49" charset="-122"/>
                <a:ea typeface="黑体" pitchFamily="49" charset="-122"/>
              </a:rPr>
              <a:t>-learn</a:t>
            </a:r>
            <a:r>
              <a:rPr lang="zh-CN" altLang="en-US" sz="1800" dirty="0" smtClean="0">
                <a:latin typeface="黑体" pitchFamily="49" charset="-122"/>
                <a:ea typeface="黑体" pitchFamily="49" charset="-122"/>
              </a:rPr>
              <a:t>的安装需要建立在</a:t>
            </a:r>
            <a:r>
              <a:rPr lang="en-US" sz="1800" dirty="0" err="1" smtClean="0">
                <a:latin typeface="黑体" pitchFamily="49" charset="-122"/>
                <a:ea typeface="黑体" pitchFamily="49" charset="-122"/>
              </a:rPr>
              <a:t>NumPy</a:t>
            </a:r>
            <a:r>
              <a:rPr lang="zh-CN" altLang="en-US" sz="1800" dirty="0" smtClean="0">
                <a:latin typeface="黑体" pitchFamily="49" charset="-122"/>
                <a:ea typeface="黑体" pitchFamily="49" charset="-122"/>
              </a:rPr>
              <a:t>、</a:t>
            </a:r>
            <a:r>
              <a:rPr lang="en-US" sz="1800" dirty="0" err="1" smtClean="0">
                <a:latin typeface="黑体" pitchFamily="49" charset="-122"/>
                <a:ea typeface="黑体" pitchFamily="49" charset="-122"/>
              </a:rPr>
              <a:t>SciPy</a:t>
            </a:r>
            <a:r>
              <a:rPr lang="zh-CN" altLang="en-US" sz="1800" dirty="0" smtClean="0">
                <a:latin typeface="黑体" pitchFamily="49" charset="-122"/>
                <a:ea typeface="黑体" pitchFamily="49" charset="-122"/>
              </a:rPr>
              <a:t>、</a:t>
            </a:r>
            <a:r>
              <a:rPr lang="en-US" sz="1800" dirty="0" err="1" smtClean="0">
                <a:latin typeface="黑体" pitchFamily="49" charset="-122"/>
                <a:ea typeface="黑体" pitchFamily="49" charset="-122"/>
              </a:rPr>
              <a:t>Matplotlib</a:t>
            </a:r>
            <a:r>
              <a:rPr lang="zh-CN" altLang="en-US" sz="1800" dirty="0" smtClean="0">
                <a:latin typeface="黑体" pitchFamily="49" charset="-122"/>
                <a:ea typeface="黑体" pitchFamily="49" charset="-122"/>
              </a:rPr>
              <a:t>（可选）安装成</a:t>
            </a:r>
            <a:endParaRPr lang="en-US" altLang="zh-CN" sz="1800" dirty="0" smtClean="0">
              <a:latin typeface="黑体" pitchFamily="49" charset="-122"/>
              <a:ea typeface="黑体" pitchFamily="49" charset="-122"/>
            </a:endParaRPr>
          </a:p>
          <a:p>
            <a:pPr marL="0">
              <a:buNone/>
            </a:pPr>
            <a:r>
              <a:rPr lang="en-US" altLang="zh-CN" sz="1800" dirty="0" smtClean="0">
                <a:latin typeface="黑体" pitchFamily="49" charset="-122"/>
                <a:ea typeface="黑体" pitchFamily="49" charset="-122"/>
              </a:rPr>
              <a:t>   </a:t>
            </a:r>
            <a:r>
              <a:rPr lang="zh-CN" altLang="en-US" sz="1800" dirty="0" smtClean="0">
                <a:latin typeface="黑体" pitchFamily="49" charset="-122"/>
                <a:ea typeface="黑体" pitchFamily="49" charset="-122"/>
              </a:rPr>
              <a:t>功的基础上，其安装方法可参考：</a:t>
            </a:r>
            <a:endParaRPr lang="en-US" altLang="zh-CN"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   </a:t>
            </a:r>
            <a:r>
              <a:rPr lang="en-US" sz="1800" dirty="0" smtClean="0">
                <a:latin typeface="黑体" pitchFamily="49" charset="-122"/>
                <a:ea typeface="黑体" pitchFamily="49" charset="-122"/>
                <a:hlinkClick r:id="rId2"/>
              </a:rPr>
              <a:t>http://scikit-learn.org/stable/install.html</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endParaRPr lang="zh-CN" altLang="zh-CN" sz="16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黑体" pitchFamily="49" charset="-122"/>
                <a:ea typeface="黑体" pitchFamily="49" charset="-122"/>
              </a:rPr>
              <a:t>5.1 </a:t>
            </a:r>
            <a:r>
              <a:rPr lang="zh-CN" altLang="en-US" sz="3200" b="1" dirty="0" smtClean="0">
                <a:latin typeface="黑体" pitchFamily="49" charset="-122"/>
                <a:ea typeface="黑体" pitchFamily="49" charset="-122"/>
              </a:rPr>
              <a:t>机器学习简介</a:t>
            </a:r>
          </a:p>
        </p:txBody>
      </p:sp>
      <p:pic>
        <p:nvPicPr>
          <p:cNvPr id="4" name="图片 3"/>
          <p:cNvPicPr/>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2285984" y="2000246"/>
            <a:ext cx="4869710" cy="3036111"/>
          </a:xfrm>
          <a:prstGeom prst="rect">
            <a:avLst/>
          </a:prstGeom>
        </p:spPr>
      </p:pic>
      <p:sp>
        <p:nvSpPr>
          <p:cNvPr id="5" name="TextBox 4"/>
          <p:cNvSpPr txBox="1"/>
          <p:nvPr/>
        </p:nvSpPr>
        <p:spPr>
          <a:xfrm>
            <a:off x="571472" y="1428742"/>
            <a:ext cx="3714776" cy="369332"/>
          </a:xfrm>
          <a:prstGeom prst="rect">
            <a:avLst/>
          </a:prstGeom>
          <a:noFill/>
        </p:spPr>
        <p:txBody>
          <a:bodyPr wrap="square" rtlCol="0">
            <a:spAutoFit/>
          </a:bodyPr>
          <a:lstStyle/>
          <a:p>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算法选择路径图</a:t>
            </a: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5.2.1 </a:t>
            </a:r>
            <a:r>
              <a:rPr lang="zh-CN" altLang="en-US" sz="1800" dirty="0" smtClean="0">
                <a:latin typeface="黑体" pitchFamily="49" charset="-122"/>
                <a:ea typeface="黑体" pitchFamily="49" charset="-122"/>
              </a:rPr>
              <a:t>分类的含义</a:t>
            </a:r>
            <a:endParaRPr lang="zh-CN" altLang="en-US" sz="1800" b="1"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分类（</a:t>
            </a:r>
            <a:r>
              <a:rPr lang="en-US" sz="1800" dirty="0" smtClean="0">
                <a:latin typeface="黑体" pitchFamily="49" charset="-122"/>
                <a:ea typeface="黑体" pitchFamily="49" charset="-122"/>
              </a:rPr>
              <a:t>Classification</a:t>
            </a:r>
            <a:r>
              <a:rPr lang="zh-CN" altLang="en-US" sz="1800" dirty="0" smtClean="0">
                <a:latin typeface="黑体" pitchFamily="49" charset="-122"/>
                <a:ea typeface="黑体" pitchFamily="49" charset="-122"/>
              </a:rPr>
              <a:t>）指在已有数据的基础上学会一个分类函数或构造出一个分类模型，即分类器</a:t>
            </a:r>
            <a:r>
              <a:rPr lang="en-US" sz="1800" dirty="0" smtClean="0">
                <a:latin typeface="黑体" pitchFamily="49" charset="-122"/>
                <a:ea typeface="黑体" pitchFamily="49" charset="-122"/>
              </a:rPr>
              <a:t>(Classifier)</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样本可以是两个类别或更多个类别，分类的目标是从已经标记的数据中学习如何预测未标记数据的类别，视为监督学习的一个离散形式。</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分类的一般步骤为：</a:t>
            </a:r>
          </a:p>
          <a:p>
            <a:pPr marL="1257300" lvl="3"/>
            <a:r>
              <a:rPr lang="zh-CN" altLang="en-US" sz="1800" dirty="0" smtClean="0">
                <a:latin typeface="黑体" pitchFamily="49" charset="-122"/>
                <a:ea typeface="黑体" pitchFamily="49" charset="-122"/>
              </a:rPr>
              <a:t>数据的分割</a:t>
            </a:r>
          </a:p>
          <a:p>
            <a:pPr marL="1257300" lvl="3"/>
            <a:r>
              <a:rPr lang="zh-CN" altLang="en-US" sz="1800" dirty="0" smtClean="0">
                <a:latin typeface="黑体" pitchFamily="49" charset="-122"/>
                <a:ea typeface="黑体" pitchFamily="49" charset="-122"/>
              </a:rPr>
              <a:t>训练</a:t>
            </a:r>
          </a:p>
          <a:p>
            <a:pPr marL="1257300" lvl="3"/>
            <a:r>
              <a:rPr lang="zh-CN" altLang="en-US" sz="1800" dirty="0" smtClean="0">
                <a:latin typeface="黑体" pitchFamily="49" charset="-122"/>
                <a:ea typeface="黑体" pitchFamily="49" charset="-122"/>
              </a:rPr>
              <a:t>验证</a:t>
            </a:r>
          </a:p>
          <a:p>
            <a:pPr marL="1257300" lvl="3"/>
            <a:r>
              <a:rPr lang="zh-CN" altLang="en-US" sz="1800" dirty="0" smtClean="0">
                <a:latin typeface="黑体" pitchFamily="49" charset="-122"/>
                <a:ea typeface="黑体" pitchFamily="49" charset="-122"/>
              </a:rPr>
              <a:t>应用</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rmAutofit/>
          </a:bodyPr>
          <a:lstStyle/>
          <a:p>
            <a:pPr>
              <a:buNone/>
            </a:pPr>
            <a:r>
              <a:rPr lang="en-US" sz="1800" dirty="0" smtClean="0">
                <a:latin typeface="黑体" pitchFamily="49" charset="-122"/>
                <a:ea typeface="黑体" pitchFamily="49" charset="-122"/>
              </a:rPr>
              <a:t>5.2.2 </a:t>
            </a:r>
            <a:r>
              <a:rPr lang="zh-CN" altLang="en-US" sz="1800" dirty="0" smtClean="0">
                <a:latin typeface="黑体" pitchFamily="49" charset="-122"/>
                <a:ea typeface="黑体" pitchFamily="49" charset="-122"/>
              </a:rPr>
              <a:t>分类主要算法</a:t>
            </a:r>
            <a:endParaRPr lang="en-US" altLang="zh-CN" sz="1800" dirty="0" smtClean="0">
              <a:latin typeface="黑体" pitchFamily="49" charset="-122"/>
              <a:ea typeface="黑体" pitchFamily="49" charset="-122"/>
            </a:endParaRPr>
          </a:p>
          <a:p>
            <a:pPr>
              <a:buNone/>
            </a:pPr>
            <a:endParaRPr lang="zh-CN" altLang="en-US" sz="1800" b="1"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K</a:t>
            </a:r>
            <a:r>
              <a:rPr lang="zh-CN" altLang="en-US" sz="1800" dirty="0" smtClean="0">
                <a:latin typeface="黑体" pitchFamily="49" charset="-122"/>
                <a:ea typeface="黑体" pitchFamily="49" charset="-122"/>
              </a:rPr>
              <a:t>近邻分类算法</a:t>
            </a:r>
          </a:p>
          <a:p>
            <a:pPr marL="0">
              <a:buNone/>
            </a:pPr>
            <a:r>
              <a:rPr lang="en-US" sz="1800" dirty="0" smtClean="0">
                <a:latin typeface="黑体" pitchFamily="49" charset="-122"/>
                <a:ea typeface="黑体" pitchFamily="49" charset="-122"/>
              </a:rPr>
              <a:t>K</a:t>
            </a:r>
            <a:r>
              <a:rPr lang="zh-CN" altLang="en-US" sz="1800" dirty="0" smtClean="0">
                <a:latin typeface="黑体" pitchFamily="49" charset="-122"/>
                <a:ea typeface="黑体" pitchFamily="49" charset="-122"/>
              </a:rPr>
              <a:t>近邻分类（</a:t>
            </a:r>
            <a:r>
              <a:rPr lang="en-US" sz="1800" dirty="0" smtClean="0">
                <a:latin typeface="黑体" pitchFamily="49" charset="-122"/>
                <a:ea typeface="黑体" pitchFamily="49" charset="-122"/>
              </a:rPr>
              <a:t>K-Nearest-Neighbors Classification</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KNNC</a:t>
            </a:r>
            <a:r>
              <a:rPr lang="zh-CN" altLang="en-US" sz="1800" dirty="0" smtClean="0">
                <a:latin typeface="黑体" pitchFamily="49" charset="-122"/>
                <a:ea typeface="黑体" pitchFamily="49" charset="-122"/>
              </a:rPr>
              <a:t>），其算法描述如下：</a:t>
            </a:r>
          </a:p>
          <a:p>
            <a:pPr marL="800100" lvl="2">
              <a:buFont typeface="Wingdings" pitchFamily="2" charset="2"/>
              <a:buChar char="ü"/>
            </a:pPr>
            <a:r>
              <a:rPr lang="zh-CN" altLang="en-US" sz="1800" dirty="0" smtClean="0">
                <a:latin typeface="黑体" pitchFamily="49" charset="-122"/>
                <a:ea typeface="黑体" pitchFamily="49" charset="-122"/>
              </a:rPr>
              <a:t>计算已知类别数据集中的点与当前点之间的距离；</a:t>
            </a:r>
          </a:p>
          <a:p>
            <a:pPr marL="800100" lvl="2">
              <a:buFont typeface="Wingdings" pitchFamily="2" charset="2"/>
              <a:buChar char="ü"/>
            </a:pPr>
            <a:r>
              <a:rPr lang="zh-CN" altLang="en-US" sz="1800" dirty="0" smtClean="0">
                <a:latin typeface="黑体" pitchFamily="49" charset="-122"/>
                <a:ea typeface="黑体" pitchFamily="49" charset="-122"/>
              </a:rPr>
              <a:t>按照距离递增次序排序；</a:t>
            </a:r>
          </a:p>
          <a:p>
            <a:pPr marL="800100" lvl="2">
              <a:buFont typeface="Wingdings" pitchFamily="2" charset="2"/>
              <a:buChar char="ü"/>
            </a:pPr>
            <a:r>
              <a:rPr lang="zh-CN" altLang="en-US" sz="1800" dirty="0" smtClean="0">
                <a:latin typeface="黑体" pitchFamily="49" charset="-122"/>
                <a:ea typeface="黑体" pitchFamily="49" charset="-122"/>
              </a:rPr>
              <a:t>选取与当前点距离最小的</a:t>
            </a:r>
            <a:r>
              <a:rPr lang="en-US" sz="1800" dirty="0" smtClean="0">
                <a:latin typeface="黑体" pitchFamily="49" charset="-122"/>
                <a:ea typeface="黑体" pitchFamily="49" charset="-122"/>
              </a:rPr>
              <a:t>k</a:t>
            </a:r>
            <a:r>
              <a:rPr lang="zh-CN" altLang="en-US" sz="1800" dirty="0" smtClean="0">
                <a:latin typeface="黑体" pitchFamily="49" charset="-122"/>
                <a:ea typeface="黑体" pitchFamily="49" charset="-122"/>
              </a:rPr>
              <a:t>个点；</a:t>
            </a:r>
          </a:p>
          <a:p>
            <a:pPr marL="800100" lvl="2">
              <a:buFont typeface="Wingdings" pitchFamily="2" charset="2"/>
              <a:buChar char="ü"/>
            </a:pPr>
            <a:r>
              <a:rPr lang="zh-CN" altLang="en-US" sz="1800" dirty="0" smtClean="0">
                <a:latin typeface="黑体" pitchFamily="49" charset="-122"/>
                <a:ea typeface="黑体" pitchFamily="49" charset="-122"/>
              </a:rPr>
              <a:t>确定前</a:t>
            </a:r>
            <a:r>
              <a:rPr lang="en-US" sz="1800" dirty="0" smtClean="0">
                <a:latin typeface="黑体" pitchFamily="49" charset="-122"/>
                <a:ea typeface="黑体" pitchFamily="49" charset="-122"/>
              </a:rPr>
              <a:t>k</a:t>
            </a:r>
            <a:r>
              <a:rPr lang="zh-CN" altLang="en-US" sz="1800" dirty="0" smtClean="0">
                <a:latin typeface="黑体" pitchFamily="49" charset="-122"/>
                <a:ea typeface="黑体" pitchFamily="49" charset="-122"/>
              </a:rPr>
              <a:t>个点所在类别的出现频率；</a:t>
            </a:r>
          </a:p>
          <a:p>
            <a:pPr marL="800100" lvl="2">
              <a:buFont typeface="Wingdings" pitchFamily="2" charset="2"/>
              <a:buChar char="ü"/>
            </a:pPr>
            <a:r>
              <a:rPr lang="zh-CN" altLang="en-US" sz="1800" dirty="0" smtClean="0">
                <a:latin typeface="黑体" pitchFamily="49" charset="-122"/>
                <a:ea typeface="黑体" pitchFamily="49" charset="-122"/>
              </a:rPr>
              <a:t>返回前</a:t>
            </a:r>
            <a:r>
              <a:rPr lang="en-US" sz="1800" dirty="0" smtClean="0">
                <a:latin typeface="黑体" pitchFamily="49" charset="-122"/>
                <a:ea typeface="黑体" pitchFamily="49" charset="-122"/>
              </a:rPr>
              <a:t>k</a:t>
            </a:r>
            <a:r>
              <a:rPr lang="zh-CN" altLang="en-US" sz="1800" dirty="0" smtClean="0">
                <a:latin typeface="黑体" pitchFamily="49" charset="-122"/>
                <a:ea typeface="黑体" pitchFamily="49" charset="-122"/>
              </a:rPr>
              <a:t>个点出现频率最高的类别作为当前点的预测分类。</a:t>
            </a:r>
            <a:endParaRPr lang="en-US" altLang="zh-CN" sz="1800" dirty="0" smtClean="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rmAutofit lnSpcReduction="10000"/>
          </a:bodyPr>
          <a:lstStyle/>
          <a:p>
            <a:pPr marL="0">
              <a:buNone/>
            </a:pPr>
            <a:r>
              <a:rPr lang="en-US" sz="1800" dirty="0" smtClean="0">
                <a:latin typeface="黑体" pitchFamily="49" charset="-122"/>
                <a:ea typeface="黑体" pitchFamily="49" charset="-122"/>
              </a:rPr>
              <a:t>K</a:t>
            </a:r>
            <a:r>
              <a:rPr lang="zh-CN" altLang="en-US" sz="1800" dirty="0" smtClean="0">
                <a:latin typeface="黑体" pitchFamily="49" charset="-122"/>
                <a:ea typeface="黑体" pitchFamily="49" charset="-122"/>
              </a:rPr>
              <a:t>近邻分类算法的结果很大程度上取决于</a:t>
            </a:r>
            <a:r>
              <a:rPr lang="en-US" sz="1800" dirty="0" smtClean="0">
                <a:latin typeface="黑体" pitchFamily="49" charset="-122"/>
                <a:ea typeface="黑体" pitchFamily="49" charset="-122"/>
              </a:rPr>
              <a:t>K</a:t>
            </a:r>
            <a:r>
              <a:rPr lang="zh-CN" altLang="en-US" sz="1800" dirty="0" smtClean="0">
                <a:latin typeface="黑体" pitchFamily="49" charset="-122"/>
                <a:ea typeface="黑体" pitchFamily="49" charset="-122"/>
              </a:rPr>
              <a:t>的选择，如图</a:t>
            </a:r>
            <a:r>
              <a:rPr lang="en-US" sz="1800" dirty="0" smtClean="0">
                <a:latin typeface="黑体" pitchFamily="49" charset="-122"/>
                <a:ea typeface="黑体" pitchFamily="49" charset="-122"/>
              </a:rPr>
              <a:t>5-12</a:t>
            </a:r>
            <a:r>
              <a:rPr lang="zh-CN" altLang="en-US" sz="1800" dirty="0" smtClean="0">
                <a:latin typeface="黑体" pitchFamily="49" charset="-122"/>
                <a:ea typeface="黑体" pitchFamily="49" charset="-122"/>
              </a:rPr>
              <a:t>所示：</a:t>
            </a:r>
            <a:endParaRPr lang="en-US" altLang="zh-CN" sz="1800" dirty="0" smtClean="0">
              <a:latin typeface="黑体" pitchFamily="49" charset="-122"/>
              <a:ea typeface="黑体" pitchFamily="49" charset="-122"/>
            </a:endParaRPr>
          </a:p>
          <a:p>
            <a:pPr marL="0">
              <a:buNone/>
            </a:pPr>
            <a:endParaRPr lang="en-US" altLang="zh-CN" sz="1800" dirty="0" smtClean="0"/>
          </a:p>
          <a:p>
            <a:pPr marL="0">
              <a:buNone/>
            </a:pPr>
            <a:endParaRPr lang="en-US" altLang="zh-CN" sz="1800" dirty="0" smtClean="0"/>
          </a:p>
          <a:p>
            <a:pPr marL="0">
              <a:buNone/>
            </a:pPr>
            <a:endParaRPr lang="en-US" altLang="zh-CN" sz="1800" dirty="0" smtClean="0"/>
          </a:p>
          <a:p>
            <a:pPr marL="0">
              <a:buNone/>
            </a:pPr>
            <a:endParaRPr lang="en-US" altLang="zh-CN" sz="1800" dirty="0" smtClean="0"/>
          </a:p>
          <a:p>
            <a:pPr marL="0">
              <a:buNone/>
            </a:pPr>
            <a:endParaRPr lang="en-US" altLang="zh-CN" sz="1800" dirty="0" smtClean="0"/>
          </a:p>
          <a:p>
            <a:pPr marL="0">
              <a:buNone/>
            </a:pPr>
            <a:endParaRPr lang="en-US" altLang="zh-CN" sz="1800" dirty="0" smtClean="0"/>
          </a:p>
          <a:p>
            <a:pPr marL="0">
              <a:buNone/>
            </a:pPr>
            <a:r>
              <a:rPr lang="zh-CN" altLang="en-US" sz="1800" dirty="0" smtClean="0">
                <a:latin typeface="黑体" pitchFamily="49" charset="-122"/>
                <a:ea typeface="黑体" pitchFamily="49" charset="-122"/>
              </a:rPr>
              <a:t>如果</a:t>
            </a:r>
            <a:r>
              <a:rPr lang="en-US" sz="1800" dirty="0" smtClean="0">
                <a:latin typeface="黑体" pitchFamily="49" charset="-122"/>
                <a:ea typeface="黑体" pitchFamily="49" charset="-122"/>
              </a:rPr>
              <a:t>K=3</a:t>
            </a:r>
            <a:r>
              <a:rPr lang="zh-CN" altLang="en-US" sz="1800" dirty="0" smtClean="0">
                <a:latin typeface="黑体" pitchFamily="49" charset="-122"/>
                <a:ea typeface="黑体" pitchFamily="49" charset="-122"/>
              </a:rPr>
              <a:t>，离绿色圆点最近的</a:t>
            </a:r>
            <a:r>
              <a:rPr lang="en-US" sz="1800" dirty="0" smtClean="0">
                <a:latin typeface="黑体" pitchFamily="49" charset="-122"/>
                <a:ea typeface="黑体" pitchFamily="49" charset="-122"/>
              </a:rPr>
              <a:t>3</a:t>
            </a:r>
            <a:r>
              <a:rPr lang="zh-CN" altLang="en-US" sz="1800" dirty="0" smtClean="0">
                <a:latin typeface="黑体" pitchFamily="49" charset="-122"/>
                <a:ea typeface="黑体" pitchFamily="49" charset="-122"/>
              </a:rPr>
              <a:t>个邻居是</a:t>
            </a:r>
            <a:r>
              <a:rPr lang="en-US" sz="1800" dirty="0" smtClean="0">
                <a:latin typeface="黑体" pitchFamily="49" charset="-122"/>
                <a:ea typeface="黑体" pitchFamily="49" charset="-122"/>
              </a:rPr>
              <a:t>2</a:t>
            </a:r>
            <a:r>
              <a:rPr lang="zh-CN" altLang="en-US" sz="1800" dirty="0" smtClean="0">
                <a:latin typeface="黑体" pitchFamily="49" charset="-122"/>
                <a:ea typeface="黑体" pitchFamily="49" charset="-122"/>
              </a:rPr>
              <a:t>个红色小三角形和</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个蓝色小正方形，则判定绿色圆点属于红色的三角形一类；</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如果</a:t>
            </a:r>
            <a:r>
              <a:rPr lang="en-US" sz="1800" dirty="0" smtClean="0">
                <a:latin typeface="黑体" pitchFamily="49" charset="-122"/>
                <a:ea typeface="黑体" pitchFamily="49" charset="-122"/>
              </a:rPr>
              <a:t>K=5</a:t>
            </a:r>
            <a:r>
              <a:rPr lang="zh-CN" altLang="en-US" sz="1800" dirty="0" smtClean="0">
                <a:latin typeface="黑体" pitchFamily="49" charset="-122"/>
                <a:ea typeface="黑体" pitchFamily="49" charset="-122"/>
              </a:rPr>
              <a:t>，绿色圆点的最近的</a:t>
            </a:r>
            <a:r>
              <a:rPr lang="en-US" sz="1800" dirty="0" smtClean="0">
                <a:latin typeface="黑体" pitchFamily="49" charset="-122"/>
                <a:ea typeface="黑体" pitchFamily="49" charset="-122"/>
              </a:rPr>
              <a:t>5</a:t>
            </a:r>
            <a:r>
              <a:rPr lang="zh-CN" altLang="en-US" sz="1800" dirty="0" smtClean="0">
                <a:latin typeface="黑体" pitchFamily="49" charset="-122"/>
                <a:ea typeface="黑体" pitchFamily="49" charset="-122"/>
              </a:rPr>
              <a:t>个邻居是</a:t>
            </a:r>
            <a:r>
              <a:rPr lang="en-US" sz="1800" dirty="0" smtClean="0">
                <a:latin typeface="黑体" pitchFamily="49" charset="-122"/>
                <a:ea typeface="黑体" pitchFamily="49" charset="-122"/>
              </a:rPr>
              <a:t>2</a:t>
            </a:r>
            <a:r>
              <a:rPr lang="zh-CN" altLang="en-US" sz="1800" dirty="0" smtClean="0">
                <a:latin typeface="黑体" pitchFamily="49" charset="-122"/>
                <a:ea typeface="黑体" pitchFamily="49" charset="-122"/>
              </a:rPr>
              <a:t>个红色三角形和</a:t>
            </a:r>
            <a:r>
              <a:rPr lang="en-US" sz="1800" dirty="0" smtClean="0">
                <a:latin typeface="黑体" pitchFamily="49" charset="-122"/>
                <a:ea typeface="黑体" pitchFamily="49" charset="-122"/>
              </a:rPr>
              <a:t>3</a:t>
            </a:r>
            <a:r>
              <a:rPr lang="zh-CN" altLang="en-US" sz="1800" dirty="0" smtClean="0">
                <a:latin typeface="黑体" pitchFamily="49" charset="-122"/>
                <a:ea typeface="黑体" pitchFamily="49" charset="-122"/>
              </a:rPr>
              <a:t>个蓝色的正方形，则判定绿色圆点属于蓝色的正方形一类。</a:t>
            </a:r>
          </a:p>
          <a:p>
            <a:pPr marL="0">
              <a:buNone/>
            </a:pPr>
            <a:endParaRPr lang="en-US" altLang="zh-CN" sz="1800" dirty="0" smtClean="0"/>
          </a:p>
          <a:p>
            <a:pPr marL="0">
              <a:buNone/>
            </a:pPr>
            <a:endParaRPr lang="zh-CN" altLang="en-US" sz="1800" dirty="0"/>
          </a:p>
        </p:txBody>
      </p:sp>
      <p:pic>
        <p:nvPicPr>
          <p:cNvPr id="5" name="图片 4"/>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3571868" y="1643056"/>
            <a:ext cx="2010570" cy="1714512"/>
          </a:xfrm>
          <a:prstGeom prst="rect">
            <a:avLst/>
          </a:prstGeom>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5720" y="428610"/>
            <a:ext cx="6766242" cy="572644"/>
          </a:xfrm>
        </p:spPr>
        <p:txBody>
          <a:bodyPr>
            <a:normAutofit fontScale="90000"/>
          </a:bodyPr>
          <a:lstStyle/>
          <a:p>
            <a:r>
              <a:rPr lang="zh-CN" altLang="en-US" dirty="0" smtClean="0">
                <a:latin typeface="黑体" pitchFamily="49" charset="-122"/>
                <a:ea typeface="黑体" pitchFamily="49" charset="-122"/>
              </a:rPr>
              <a:t>第</a:t>
            </a:r>
            <a:r>
              <a:rPr lang="en-US" dirty="0" smtClean="0">
                <a:latin typeface="黑体" pitchFamily="49" charset="-122"/>
                <a:ea typeface="黑体" pitchFamily="49" charset="-122"/>
              </a:rPr>
              <a:t>5</a:t>
            </a:r>
            <a:r>
              <a:rPr lang="zh-CN" altLang="en-US" dirty="0" smtClean="0">
                <a:latin typeface="黑体" pitchFamily="49" charset="-122"/>
                <a:ea typeface="黑体" pitchFamily="49" charset="-122"/>
              </a:rPr>
              <a:t>章 机器学习及其典型算法应用</a:t>
            </a:r>
            <a:endParaRPr lang="en-US" dirty="0">
              <a:latin typeface="黑体" pitchFamily="49" charset="-122"/>
              <a:ea typeface="黑体" pitchFamily="49" charset="-122"/>
            </a:endParaRPr>
          </a:p>
        </p:txBody>
      </p:sp>
      <p:sp>
        <p:nvSpPr>
          <p:cNvPr id="5" name="Content Placeholder 4"/>
          <p:cNvSpPr>
            <a:spLocks noGrp="1"/>
          </p:cNvSpPr>
          <p:nvPr>
            <p:ph idx="1"/>
          </p:nvPr>
        </p:nvSpPr>
        <p:spPr/>
        <p:txBody>
          <a:bodyPr>
            <a:noAutofit/>
          </a:bodyPr>
          <a:lstStyle/>
          <a:p>
            <a:r>
              <a:rPr lang="en-US" sz="2000" b="1" dirty="0" smtClean="0">
                <a:latin typeface="黑体" pitchFamily="49" charset="-122"/>
                <a:ea typeface="黑体" pitchFamily="49" charset="-122"/>
              </a:rPr>
              <a:t>5.1 </a:t>
            </a:r>
            <a:r>
              <a:rPr lang="zh-CN" altLang="en-US" sz="2000" b="1" dirty="0" smtClean="0">
                <a:latin typeface="黑体" pitchFamily="49" charset="-122"/>
                <a:ea typeface="黑体" pitchFamily="49" charset="-122"/>
              </a:rPr>
              <a:t>机器学习简介</a:t>
            </a:r>
          </a:p>
          <a:p>
            <a:r>
              <a:rPr lang="en-US" sz="2000" b="1" dirty="0" smtClean="0">
                <a:latin typeface="黑体" pitchFamily="49" charset="-122"/>
                <a:ea typeface="黑体" pitchFamily="49" charset="-122"/>
              </a:rPr>
              <a:t>5.2 </a:t>
            </a:r>
            <a:r>
              <a:rPr lang="zh-CN" altLang="en-US" sz="2000" b="1" dirty="0" smtClean="0">
                <a:latin typeface="黑体" pitchFamily="49" charset="-122"/>
                <a:ea typeface="黑体" pitchFamily="49" charset="-122"/>
              </a:rPr>
              <a:t>分类任务</a:t>
            </a:r>
          </a:p>
          <a:p>
            <a:r>
              <a:rPr lang="en-US" sz="2000" b="1" dirty="0" smtClean="0">
                <a:latin typeface="黑体" pitchFamily="49" charset="-122"/>
                <a:ea typeface="黑体" pitchFamily="49" charset="-122"/>
              </a:rPr>
              <a:t>5.3 </a:t>
            </a:r>
            <a:r>
              <a:rPr lang="zh-CN" altLang="en-US" sz="2000" b="1" dirty="0" smtClean="0">
                <a:latin typeface="黑体" pitchFamily="49" charset="-122"/>
                <a:ea typeface="黑体" pitchFamily="49" charset="-122"/>
              </a:rPr>
              <a:t>回归任务</a:t>
            </a:r>
          </a:p>
          <a:p>
            <a:r>
              <a:rPr lang="en-US" sz="2000" b="1" dirty="0" smtClean="0">
                <a:latin typeface="黑体" pitchFamily="49" charset="-122"/>
                <a:ea typeface="黑体" pitchFamily="49" charset="-122"/>
              </a:rPr>
              <a:t>5.4 </a:t>
            </a:r>
            <a:r>
              <a:rPr lang="zh-CN" altLang="en-US" sz="2000" b="1" dirty="0" smtClean="0">
                <a:latin typeface="黑体" pitchFamily="49" charset="-122"/>
                <a:ea typeface="黑体" pitchFamily="49" charset="-122"/>
              </a:rPr>
              <a:t>聚类任务</a:t>
            </a:r>
          </a:p>
          <a:p>
            <a:r>
              <a:rPr lang="en-US" sz="2000" b="1" dirty="0" smtClean="0">
                <a:latin typeface="黑体" pitchFamily="49" charset="-122"/>
                <a:ea typeface="黑体" pitchFamily="49" charset="-122"/>
              </a:rPr>
              <a:t>5.5 </a:t>
            </a:r>
            <a:r>
              <a:rPr lang="zh-CN" altLang="en-US" sz="2000" b="1" dirty="0" smtClean="0">
                <a:latin typeface="黑体" pitchFamily="49" charset="-122"/>
                <a:ea typeface="黑体" pitchFamily="49" charset="-122"/>
              </a:rPr>
              <a:t>机器学习应用实例</a:t>
            </a:r>
          </a:p>
          <a:p>
            <a:pPr>
              <a:buNone/>
            </a:pPr>
            <a:r>
              <a:rPr lang="en-US" sz="2000" b="1" dirty="0" smtClean="0">
                <a:latin typeface="黑体" pitchFamily="49" charset="-122"/>
                <a:ea typeface="黑体" pitchFamily="49" charset="-122"/>
              </a:rPr>
              <a:t>	</a:t>
            </a:r>
            <a:endParaRPr lang="zh-CN" altLang="en-US" sz="2000" b="1" dirty="0" smtClean="0">
              <a:latin typeface="黑体" pitchFamily="49" charset="-122"/>
              <a:ea typeface="黑体" pitchFamily="49" charset="-122"/>
            </a:endParaRPr>
          </a:p>
          <a:p>
            <a:endParaRPr lang="zh-CN" altLang="zh-CN" sz="2000" dirty="0" smtClean="0">
              <a:latin typeface="黑体" pitchFamily="49" charset="-122"/>
              <a:ea typeface="黑体" pitchFamily="49" charset="-122"/>
            </a:endParaRPr>
          </a:p>
        </p:txBody>
      </p:sp>
    </p:spTree>
    <p:extLst>
      <p:ext uri="{BB962C8B-B14F-4D97-AF65-F5344CB8AC3E}">
        <p14:creationId xmlns="" xmlns:p14="http://schemas.microsoft.com/office/powerpoint/2010/main" val="1101633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zh-CN" altLang="en-US" b="1" dirty="0">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K</a:t>
            </a:r>
            <a:r>
              <a:rPr lang="zh-CN" altLang="en-US" sz="1800" dirty="0" smtClean="0">
                <a:latin typeface="黑体" pitchFamily="49" charset="-122"/>
                <a:ea typeface="黑体" pitchFamily="49" charset="-122"/>
              </a:rPr>
              <a:t>近邻算法中</a:t>
            </a:r>
            <a:r>
              <a:rPr lang="en-US" sz="1800" dirty="0" smtClean="0">
                <a:latin typeface="黑体" pitchFamily="49" charset="-122"/>
                <a:ea typeface="黑体" pitchFamily="49" charset="-122"/>
              </a:rPr>
              <a:t>K</a:t>
            </a:r>
            <a:r>
              <a:rPr lang="zh-CN" altLang="en-US" sz="1800" dirty="0" smtClean="0">
                <a:latin typeface="黑体" pitchFamily="49" charset="-122"/>
                <a:ea typeface="黑体" pitchFamily="49" charset="-122"/>
              </a:rPr>
              <a:t>值的选择、距离度量和分类决策规则是该算法的三个基本要素：</a:t>
            </a:r>
          </a:p>
          <a:p>
            <a:pPr marL="0" lvl="0">
              <a:buFont typeface="Wingdings" pitchFamily="2" charset="2"/>
              <a:buChar char="ü"/>
            </a:pPr>
            <a:r>
              <a:rPr lang="en-US" sz="1800" dirty="0" smtClean="0">
                <a:latin typeface="黑体" pitchFamily="49" charset="-122"/>
                <a:ea typeface="黑体" pitchFamily="49" charset="-122"/>
              </a:rPr>
              <a:t>K</a:t>
            </a:r>
            <a:r>
              <a:rPr lang="zh-CN" altLang="en-US" sz="1800" dirty="0" smtClean="0">
                <a:latin typeface="黑体" pitchFamily="49" charset="-122"/>
                <a:ea typeface="黑体" pitchFamily="49" charset="-122"/>
              </a:rPr>
              <a:t>值的选择对算法的结果会产生影响。</a:t>
            </a:r>
            <a:r>
              <a:rPr lang="en-US" sz="1800" dirty="0" smtClean="0">
                <a:latin typeface="黑体" pitchFamily="49" charset="-122"/>
                <a:ea typeface="黑体" pitchFamily="49" charset="-122"/>
              </a:rPr>
              <a:t>K</a:t>
            </a:r>
            <a:r>
              <a:rPr lang="zh-CN" altLang="en-US" sz="1800" dirty="0" smtClean="0">
                <a:latin typeface="黑体" pitchFamily="49" charset="-122"/>
                <a:ea typeface="黑体" pitchFamily="49" charset="-122"/>
              </a:rPr>
              <a:t>值较小意味着只有与输入样本较近的训练样本才会对预测结果起作用，但容易发生过拟合；</a:t>
            </a:r>
            <a:r>
              <a:rPr lang="en-US" sz="1800" dirty="0" smtClean="0">
                <a:latin typeface="黑体" pitchFamily="49" charset="-122"/>
                <a:ea typeface="黑体" pitchFamily="49" charset="-122"/>
              </a:rPr>
              <a:t>K</a:t>
            </a:r>
            <a:r>
              <a:rPr lang="zh-CN" altLang="en-US" sz="1800" dirty="0" smtClean="0">
                <a:latin typeface="黑体" pitchFamily="49" charset="-122"/>
                <a:ea typeface="黑体" pitchFamily="49" charset="-122"/>
              </a:rPr>
              <a:t>值较大意味着与输入样本较远的训练样本也会对预测起作用，使预测发生错误。</a:t>
            </a:r>
          </a:p>
          <a:p>
            <a:pPr marL="0" lvl="0">
              <a:buFont typeface="Wingdings" pitchFamily="2" charset="2"/>
              <a:buChar char="ü"/>
            </a:pPr>
            <a:endParaRPr lang="en-US" altLang="zh-CN" sz="1800" dirty="0" smtClean="0">
              <a:latin typeface="黑体" pitchFamily="49" charset="-122"/>
              <a:ea typeface="黑体" pitchFamily="49" charset="-122"/>
            </a:endParaRPr>
          </a:p>
          <a:p>
            <a:pPr marL="0" lvl="0">
              <a:buFont typeface="Wingdings" pitchFamily="2" charset="2"/>
              <a:buChar char="ü"/>
            </a:pPr>
            <a:r>
              <a:rPr lang="zh-CN" altLang="en-US" sz="1800" dirty="0" smtClean="0">
                <a:latin typeface="黑体" pitchFamily="49" charset="-122"/>
                <a:ea typeface="黑体" pitchFamily="49" charset="-122"/>
              </a:rPr>
              <a:t>通过计算样本间距离来作为各个样本之间的非相似性指标，距离一般使用欧氏距离或曼哈顿距离，如公式</a:t>
            </a:r>
            <a:r>
              <a:rPr lang="en-US" sz="1800" dirty="0" smtClean="0">
                <a:latin typeface="黑体" pitchFamily="49" charset="-122"/>
                <a:ea typeface="黑体" pitchFamily="49" charset="-122"/>
              </a:rPr>
              <a:t>5-4</a:t>
            </a:r>
            <a:r>
              <a:rPr lang="zh-CN" altLang="en-US" sz="1800" dirty="0" smtClean="0">
                <a:latin typeface="黑体" pitchFamily="49" charset="-122"/>
                <a:ea typeface="黑体" pitchFamily="49" charset="-122"/>
              </a:rPr>
              <a:t>和公式</a:t>
            </a:r>
            <a:r>
              <a:rPr lang="en-US" sz="1800" dirty="0" smtClean="0">
                <a:latin typeface="黑体" pitchFamily="49" charset="-122"/>
                <a:ea typeface="黑体" pitchFamily="49" charset="-122"/>
              </a:rPr>
              <a:t>5-5</a:t>
            </a:r>
            <a:r>
              <a:rPr lang="zh-CN" altLang="en-US" sz="1800" dirty="0" smtClean="0">
                <a:latin typeface="黑体" pitchFamily="49" charset="-122"/>
                <a:ea typeface="黑体" pitchFamily="49" charset="-122"/>
              </a:rPr>
              <a:t>所示。在度量之前，可将每个属性的值规范化。</a:t>
            </a:r>
          </a:p>
          <a:p>
            <a:pPr marL="0">
              <a:buNone/>
            </a:pPr>
            <a:r>
              <a:rPr lang="en-US" sz="1800" dirty="0" smtClean="0">
                <a:latin typeface="黑体" pitchFamily="49" charset="-122"/>
                <a:ea typeface="黑体" pitchFamily="49" charset="-122"/>
              </a:rPr>
              <a:t>                          </a:t>
            </a:r>
            <a:r>
              <a:rPr lang="zh-CN" altLang="en-US" sz="1800" dirty="0" smtClean="0">
                <a:latin typeface="黑体" pitchFamily="49" charset="-122"/>
                <a:ea typeface="黑体" pitchFamily="49" charset="-122"/>
              </a:rPr>
              <a:t>公式</a:t>
            </a:r>
            <a:r>
              <a:rPr lang="en-US" sz="1800" dirty="0" smtClean="0">
                <a:latin typeface="黑体" pitchFamily="49" charset="-122"/>
                <a:ea typeface="黑体" pitchFamily="49" charset="-122"/>
              </a:rPr>
              <a:t>5-4                            </a:t>
            </a:r>
            <a:r>
              <a:rPr lang="zh-CN" altLang="en-US" sz="1800" dirty="0" smtClean="0">
                <a:latin typeface="黑体" pitchFamily="49" charset="-122"/>
                <a:ea typeface="黑体" pitchFamily="49" charset="-122"/>
              </a:rPr>
              <a:t>公式</a:t>
            </a:r>
            <a:r>
              <a:rPr lang="en-US" sz="1800" dirty="0" smtClean="0">
                <a:latin typeface="黑体" pitchFamily="49" charset="-122"/>
                <a:ea typeface="黑体" pitchFamily="49" charset="-122"/>
              </a:rPr>
              <a:t>5-5</a:t>
            </a:r>
            <a:endParaRPr lang="zh-CN" altLang="en-US" sz="1800" dirty="0" smtClean="0">
              <a:latin typeface="黑体" pitchFamily="49" charset="-122"/>
              <a:ea typeface="黑体" pitchFamily="49" charset="-122"/>
            </a:endParaRPr>
          </a:p>
          <a:p>
            <a:pPr marL="0" lvl="0">
              <a:buFont typeface="Wingdings" pitchFamily="2" charset="2"/>
              <a:buChar char="ü"/>
            </a:pPr>
            <a:r>
              <a:rPr lang="en-US" sz="1800" dirty="0" smtClean="0">
                <a:latin typeface="黑体" pitchFamily="49" charset="-122"/>
                <a:ea typeface="黑体" pitchFamily="49" charset="-122"/>
              </a:rPr>
              <a:t>KNN</a:t>
            </a:r>
            <a:r>
              <a:rPr lang="zh-CN" altLang="en-US" sz="1800" dirty="0" smtClean="0">
                <a:latin typeface="黑体" pitchFamily="49" charset="-122"/>
                <a:ea typeface="黑体" pitchFamily="49" charset="-122"/>
              </a:rPr>
              <a:t>算法中的分类决策规则一般是多数表决，即由输入样本的前</a:t>
            </a:r>
            <a:r>
              <a:rPr lang="en-US" sz="1800" dirty="0" smtClean="0">
                <a:latin typeface="黑体" pitchFamily="49" charset="-122"/>
                <a:ea typeface="黑体" pitchFamily="49" charset="-122"/>
              </a:rPr>
              <a:t>K</a:t>
            </a:r>
            <a:r>
              <a:rPr lang="zh-CN" altLang="en-US" sz="1800" dirty="0" smtClean="0">
                <a:latin typeface="黑体" pitchFamily="49" charset="-122"/>
                <a:ea typeface="黑体" pitchFamily="49" charset="-122"/>
              </a:rPr>
              <a:t>个最近临的训练样本中的多数类决定输入样本的类别。</a:t>
            </a:r>
            <a:endParaRPr lang="zh-CN" altLang="en-US" sz="1800" dirty="0">
              <a:latin typeface="黑体" pitchFamily="49" charset="-122"/>
              <a:ea typeface="黑体" pitchFamily="49" charset="-122"/>
            </a:endParaRPr>
          </a:p>
        </p:txBody>
      </p:sp>
      <p:pic>
        <p:nvPicPr>
          <p:cNvPr id="7" name="图片 6"/>
          <p:cNvPicPr/>
          <p:nvPr/>
        </p:nvPicPr>
        <p:blipFill>
          <a:blip r:embed="rId2"/>
          <a:srcRect/>
          <a:stretch>
            <a:fillRect/>
          </a:stretch>
        </p:blipFill>
        <p:spPr bwMode="auto">
          <a:xfrm>
            <a:off x="642910" y="3786196"/>
            <a:ext cx="2809870" cy="357190"/>
          </a:xfrm>
          <a:prstGeom prst="rect">
            <a:avLst/>
          </a:prstGeom>
          <a:noFill/>
          <a:ln w="9525">
            <a:noFill/>
            <a:miter lim="800000"/>
            <a:headEnd/>
            <a:tailEnd/>
          </a:ln>
        </p:spPr>
      </p:pic>
      <p:pic>
        <p:nvPicPr>
          <p:cNvPr id="8" name="图片 7"/>
          <p:cNvPicPr/>
          <p:nvPr/>
        </p:nvPicPr>
        <p:blipFill>
          <a:blip r:embed="rId3"/>
          <a:srcRect/>
          <a:stretch>
            <a:fillRect/>
          </a:stretch>
        </p:blipFill>
        <p:spPr bwMode="auto">
          <a:xfrm>
            <a:off x="4786314" y="3714758"/>
            <a:ext cx="2230441" cy="466726"/>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a:xfrm>
            <a:off x="448966" y="1357304"/>
            <a:ext cx="8337876" cy="3505019"/>
          </a:xfrm>
        </p:spPr>
        <p:txBody>
          <a:bodyPr>
            <a:normAutofit/>
          </a:bodyPr>
          <a:lstStyle/>
          <a:p>
            <a:pPr marL="0">
              <a:buNone/>
            </a:pPr>
            <a:r>
              <a:rPr lang="en-US" sz="1800" dirty="0" smtClean="0">
                <a:latin typeface="黑体" pitchFamily="49" charset="-122"/>
                <a:ea typeface="黑体" pitchFamily="49" charset="-122"/>
              </a:rPr>
              <a:t>2</a:t>
            </a:r>
            <a:r>
              <a:rPr lang="zh-CN" altLang="en-US" sz="1800" dirty="0" smtClean="0">
                <a:latin typeface="黑体" pitchFamily="49" charset="-122"/>
                <a:ea typeface="黑体" pitchFamily="49" charset="-122"/>
              </a:rPr>
              <a:t>、决策树分类算法</a:t>
            </a:r>
          </a:p>
          <a:p>
            <a:pPr marL="0">
              <a:buNone/>
            </a:pPr>
            <a:r>
              <a:rPr lang="zh-CN" altLang="en-US" sz="1800" dirty="0" smtClean="0">
                <a:latin typeface="黑体" pitchFamily="49" charset="-122"/>
                <a:ea typeface="黑体" pitchFamily="49" charset="-122"/>
              </a:rPr>
              <a:t>决策树分类</a:t>
            </a:r>
            <a:r>
              <a:rPr lang="en-US" sz="1800" dirty="0" smtClean="0">
                <a:latin typeface="黑体" pitchFamily="49" charset="-122"/>
                <a:ea typeface="黑体" pitchFamily="49" charset="-122"/>
              </a:rPr>
              <a:t>(Decision Tree Classification)</a:t>
            </a:r>
            <a:r>
              <a:rPr lang="zh-CN" altLang="en-US" sz="1800" dirty="0" smtClean="0">
                <a:latin typeface="黑体" pitchFamily="49" charset="-122"/>
                <a:ea typeface="黑体" pitchFamily="49" charset="-122"/>
              </a:rPr>
              <a:t>算法：</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自上而下地生成决策树，</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每个属性都有不同的属性值，</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根据不同的属性值划分可得到不同的结果。</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决策树是一种树形结构，其中每个内部节点表示一个属性上的条件判断，每个分支代表一个条件输出，每个叶节点代表一种类别。</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决策树的典型算法有</a:t>
            </a:r>
            <a:r>
              <a:rPr lang="en-US" altLang="en-US" sz="1800" dirty="0" smtClean="0">
                <a:latin typeface="黑体" pitchFamily="49" charset="-122"/>
                <a:ea typeface="黑体" pitchFamily="49" charset="-122"/>
              </a:rPr>
              <a:t>ID3</a:t>
            </a:r>
            <a:r>
              <a:rPr lang="zh-CN" altLang="en-US" sz="1800" dirty="0" smtClean="0">
                <a:latin typeface="黑体" pitchFamily="49" charset="-122"/>
                <a:ea typeface="黑体" pitchFamily="49" charset="-122"/>
              </a:rPr>
              <a:t>，</a:t>
            </a:r>
            <a:r>
              <a:rPr lang="en-US" altLang="en-US" sz="1800" dirty="0" smtClean="0">
                <a:latin typeface="黑体" pitchFamily="49" charset="-122"/>
                <a:ea typeface="黑体" pitchFamily="49" charset="-122"/>
              </a:rPr>
              <a:t>C4.5</a:t>
            </a:r>
            <a:r>
              <a:rPr lang="zh-CN" altLang="en-US" sz="1800" dirty="0" smtClean="0">
                <a:latin typeface="黑体" pitchFamily="49" charset="-122"/>
                <a:ea typeface="黑体" pitchFamily="49" charset="-122"/>
              </a:rPr>
              <a:t>，</a:t>
            </a:r>
            <a:r>
              <a:rPr lang="en-US" altLang="en-US" sz="1800" dirty="0" smtClean="0">
                <a:latin typeface="黑体" pitchFamily="49" charset="-122"/>
                <a:ea typeface="黑体" pitchFamily="49" charset="-122"/>
              </a:rPr>
              <a:t>CART</a:t>
            </a:r>
            <a:r>
              <a:rPr lang="zh-CN" altLang="en-US" sz="1800" dirty="0" smtClean="0">
                <a:latin typeface="黑体" pitchFamily="49" charset="-122"/>
                <a:ea typeface="黑体" pitchFamily="49" charset="-122"/>
              </a:rPr>
              <a:t>等。</a:t>
            </a:r>
          </a:p>
          <a:p>
            <a:pPr marL="0">
              <a:buNone/>
            </a:pP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zh-CN" altLang="en-US" b="1" dirty="0">
              <a:latin typeface="黑体" pitchFamily="49" charset="-122"/>
              <a:ea typeface="黑体" pitchFamily="49" charset="-122"/>
            </a:endParaRPr>
          </a:p>
        </p:txBody>
      </p:sp>
      <p:sp>
        <p:nvSpPr>
          <p:cNvPr id="9" name="TextBox 8"/>
          <p:cNvSpPr txBox="1"/>
          <p:nvPr/>
        </p:nvSpPr>
        <p:spPr>
          <a:xfrm>
            <a:off x="285721" y="1327071"/>
            <a:ext cx="8256610" cy="3416320"/>
          </a:xfrm>
          <a:prstGeom prst="rect">
            <a:avLst/>
          </a:prstGeom>
          <a:noFill/>
        </p:spPr>
        <p:txBody>
          <a:bodyPr wrap="square" rtlCol="0">
            <a:spAutoFit/>
          </a:bodyPr>
          <a:lstStyle/>
          <a:p>
            <a:r>
              <a:rPr lang="zh-CN" altLang="en-US" dirty="0" smtClean="0">
                <a:latin typeface="黑体" pitchFamily="49" charset="-122"/>
                <a:ea typeface="黑体" pitchFamily="49" charset="-122"/>
              </a:rPr>
              <a:t>决策树的实现原理：</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将原始数据基于最优划分属性来划分数据集，第一次划分之后，可以采用递归原则处理数据集。递归结束的条件是：程序遍历完所有划分数据集的属性，或者每个分支下的所有样本都具有相同的分类。</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创建决策树进行分类的流程如下：</a:t>
            </a:r>
          </a:p>
          <a:p>
            <a:pPr lvl="1">
              <a:buFont typeface="Wingdings" pitchFamily="2" charset="2"/>
              <a:buChar char="ü"/>
            </a:pPr>
            <a:r>
              <a:rPr lang="zh-CN" altLang="en-US" dirty="0" smtClean="0">
                <a:latin typeface="黑体" pitchFamily="49" charset="-122"/>
                <a:ea typeface="黑体" pitchFamily="49" charset="-122"/>
              </a:rPr>
              <a:t>创建数据集；</a:t>
            </a:r>
          </a:p>
          <a:p>
            <a:pPr lvl="1">
              <a:buFont typeface="Wingdings" pitchFamily="2" charset="2"/>
              <a:buChar char="ü"/>
            </a:pPr>
            <a:r>
              <a:rPr lang="zh-CN" altLang="en-US" dirty="0" smtClean="0">
                <a:latin typeface="黑体" pitchFamily="49" charset="-122"/>
                <a:ea typeface="黑体" pitchFamily="49" charset="-122"/>
              </a:rPr>
              <a:t>计算数据集中所有属性的信息增益；</a:t>
            </a:r>
          </a:p>
          <a:p>
            <a:pPr lvl="1">
              <a:buFont typeface="Wingdings" pitchFamily="2" charset="2"/>
              <a:buChar char="ü"/>
            </a:pPr>
            <a:r>
              <a:rPr lang="zh-CN" altLang="en-US" dirty="0" smtClean="0">
                <a:latin typeface="黑体" pitchFamily="49" charset="-122"/>
                <a:ea typeface="黑体" pitchFamily="49" charset="-122"/>
              </a:rPr>
              <a:t>选择信息增益最大的属性为最好的分类属性；</a:t>
            </a:r>
          </a:p>
          <a:p>
            <a:pPr lvl="1">
              <a:buFont typeface="Wingdings" pitchFamily="2" charset="2"/>
              <a:buChar char="ü"/>
            </a:pPr>
            <a:r>
              <a:rPr lang="zh-CN" altLang="en-US" dirty="0" smtClean="0">
                <a:latin typeface="黑体" pitchFamily="49" charset="-122"/>
                <a:ea typeface="黑体" pitchFamily="49" charset="-122"/>
              </a:rPr>
              <a:t>根据上一步得到的分类属性分割数据集，并将该属性从列表中移除；</a:t>
            </a:r>
          </a:p>
          <a:p>
            <a:pPr lvl="1">
              <a:buFont typeface="Wingdings" pitchFamily="2" charset="2"/>
              <a:buChar char="ü"/>
            </a:pPr>
            <a:r>
              <a:rPr lang="zh-CN" altLang="en-US" dirty="0" smtClean="0">
                <a:latin typeface="黑体" pitchFamily="49" charset="-122"/>
                <a:ea typeface="黑体" pitchFamily="49" charset="-122"/>
              </a:rPr>
              <a:t>返回第三步递归，不断分割数据集，直到分类结束；</a:t>
            </a:r>
          </a:p>
          <a:p>
            <a:pPr lvl="1">
              <a:buFont typeface="Wingdings" pitchFamily="2" charset="2"/>
              <a:buChar char="ü"/>
            </a:pPr>
            <a:r>
              <a:rPr lang="zh-CN" altLang="en-US" dirty="0" smtClean="0">
                <a:latin typeface="黑体" pitchFamily="49" charset="-122"/>
                <a:ea typeface="黑体" pitchFamily="49" charset="-122"/>
              </a:rPr>
              <a:t>使用决策树执行分类，返回分类结果。</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en-US" b="1" dirty="0">
              <a:effectLst/>
              <a:latin typeface="黑体" pitchFamily="49" charset="-122"/>
              <a:ea typeface="黑体" pitchFamily="49" charset="-122"/>
            </a:endParaRPr>
          </a:p>
        </p:txBody>
      </p:sp>
      <p:sp>
        <p:nvSpPr>
          <p:cNvPr id="9" name="TextBox 8"/>
          <p:cNvSpPr txBox="1"/>
          <p:nvPr/>
        </p:nvSpPr>
        <p:spPr>
          <a:xfrm>
            <a:off x="214283" y="1327071"/>
            <a:ext cx="8328048" cy="4524315"/>
          </a:xfrm>
          <a:prstGeom prst="rect">
            <a:avLst/>
          </a:prstGeom>
          <a:noFill/>
        </p:spPr>
        <p:txBody>
          <a:bodyPr wrap="square" rtlCol="0">
            <a:spAutoFit/>
          </a:bodyPr>
          <a:lstStyle/>
          <a:p>
            <a:r>
              <a:rPr lang="en-US" dirty="0" smtClean="0">
                <a:latin typeface="黑体" pitchFamily="49" charset="-122"/>
                <a:ea typeface="黑体" pitchFamily="49" charset="-122"/>
              </a:rPr>
              <a:t>3</a:t>
            </a:r>
            <a:r>
              <a:rPr lang="zh-CN" altLang="en-US" dirty="0" smtClean="0">
                <a:latin typeface="黑体" pitchFamily="49" charset="-122"/>
                <a:ea typeface="黑体" pitchFamily="49" charset="-122"/>
              </a:rPr>
              <a:t>、贝叶斯分类算法</a:t>
            </a:r>
          </a:p>
          <a:p>
            <a:r>
              <a:rPr lang="zh-CN" altLang="en-US" dirty="0" smtClean="0">
                <a:latin typeface="黑体" pitchFamily="49" charset="-122"/>
                <a:ea typeface="黑体" pitchFamily="49" charset="-122"/>
              </a:rPr>
              <a:t>贝叶斯分类</a:t>
            </a:r>
            <a:r>
              <a:rPr lang="en-US" dirty="0" smtClean="0">
                <a:latin typeface="黑体" pitchFamily="49" charset="-122"/>
                <a:ea typeface="黑体" pitchFamily="49" charset="-122"/>
              </a:rPr>
              <a:t>(</a:t>
            </a:r>
            <a:r>
              <a:rPr lang="en-US" dirty="0" err="1" smtClean="0">
                <a:latin typeface="黑体" pitchFamily="49" charset="-122"/>
                <a:ea typeface="黑体" pitchFamily="49" charset="-122"/>
              </a:rPr>
              <a:t>Beyes</a:t>
            </a:r>
            <a:r>
              <a:rPr lang="en-US" dirty="0" smtClean="0">
                <a:latin typeface="黑体" pitchFamily="49" charset="-122"/>
                <a:ea typeface="黑体" pitchFamily="49" charset="-122"/>
              </a:rPr>
              <a:t> Classification, BC)</a:t>
            </a:r>
            <a:r>
              <a:rPr lang="zh-CN" altLang="en-US" dirty="0" smtClean="0">
                <a:latin typeface="黑体" pitchFamily="49" charset="-122"/>
                <a:ea typeface="黑体" pitchFamily="49" charset="-122"/>
              </a:rPr>
              <a:t>算法是一类利用概率统计知识进行分类的算法。</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设每个数据样本用一个</a:t>
            </a:r>
            <a:r>
              <a:rPr lang="en-US" dirty="0" smtClean="0">
                <a:latin typeface="黑体" pitchFamily="49" charset="-122"/>
                <a:ea typeface="黑体" pitchFamily="49" charset="-122"/>
              </a:rPr>
              <a:t>n</a:t>
            </a:r>
            <a:r>
              <a:rPr lang="zh-CN" altLang="en-US" dirty="0" smtClean="0">
                <a:latin typeface="黑体" pitchFamily="49" charset="-122"/>
                <a:ea typeface="黑体" pitchFamily="49" charset="-122"/>
              </a:rPr>
              <a:t>维特征向量               来描述</a:t>
            </a:r>
            <a:r>
              <a:rPr lang="en-US" dirty="0" smtClean="0">
                <a:latin typeface="黑体" pitchFamily="49" charset="-122"/>
                <a:ea typeface="黑体" pitchFamily="49" charset="-122"/>
              </a:rPr>
              <a:t>n</a:t>
            </a:r>
            <a:r>
              <a:rPr lang="zh-CN" altLang="en-US" dirty="0" smtClean="0">
                <a:latin typeface="黑体" pitchFamily="49" charset="-122"/>
                <a:ea typeface="黑体" pitchFamily="49" charset="-122"/>
              </a:rPr>
              <a:t>个属性的值，                          </a:t>
            </a:r>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表示</a:t>
            </a:r>
            <a:r>
              <a:rPr lang="en-US" dirty="0" smtClean="0">
                <a:latin typeface="黑体" pitchFamily="49" charset="-122"/>
                <a:ea typeface="黑体" pitchFamily="49" charset="-122"/>
              </a:rPr>
              <a:t>m</a:t>
            </a:r>
            <a:r>
              <a:rPr lang="zh-CN" altLang="en-US" dirty="0" smtClean="0">
                <a:latin typeface="黑体" pitchFamily="49" charset="-122"/>
                <a:ea typeface="黑体" pitchFamily="49" charset="-122"/>
              </a:rPr>
              <a:t>个类。给定一个没有类标号的未知数据样本</a:t>
            </a:r>
            <a:r>
              <a:rPr lang="en-US" dirty="0" smtClean="0">
                <a:latin typeface="黑体" pitchFamily="49" charset="-122"/>
                <a:ea typeface="黑体" pitchFamily="49" charset="-122"/>
              </a:rPr>
              <a:t>X</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hlinkClick r:id="rId2"/>
              </a:rPr>
              <a:t>朴素贝叶斯</a:t>
            </a:r>
            <a:r>
              <a:rPr lang="zh-CN" altLang="en-US" dirty="0" smtClean="0">
                <a:latin typeface="黑体" pitchFamily="49" charset="-122"/>
                <a:ea typeface="黑体" pitchFamily="49" charset="-122"/>
              </a:rPr>
              <a:t>分类基于“给定目标值时属性之间相互条件独立”的假定，其核心思想是选择具有最高概率的决策，将未知的样本</a:t>
            </a:r>
            <a:r>
              <a:rPr lang="en-US" dirty="0" smtClean="0">
                <a:latin typeface="黑体" pitchFamily="49" charset="-122"/>
                <a:ea typeface="黑体" pitchFamily="49" charset="-122"/>
              </a:rPr>
              <a:t>X</a:t>
            </a:r>
            <a:r>
              <a:rPr lang="zh-CN" altLang="en-US" dirty="0" smtClean="0">
                <a:latin typeface="黑体" pitchFamily="49" charset="-122"/>
                <a:ea typeface="黑体" pitchFamily="49" charset="-122"/>
              </a:rPr>
              <a:t>分配给类，则满足公式</a:t>
            </a:r>
            <a:r>
              <a:rPr lang="en-US" dirty="0" smtClean="0">
                <a:latin typeface="黑体" pitchFamily="49" charset="-122"/>
                <a:ea typeface="黑体" pitchFamily="49" charset="-122"/>
              </a:rPr>
              <a:t>5-6</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其中表示在</a:t>
            </a:r>
            <a:r>
              <a:rPr lang="en-US" dirty="0" smtClean="0">
                <a:latin typeface="黑体" pitchFamily="49" charset="-122"/>
                <a:ea typeface="黑体" pitchFamily="49" charset="-122"/>
              </a:rPr>
              <a:t>X</a:t>
            </a:r>
            <a:r>
              <a:rPr lang="zh-CN" altLang="en-US" dirty="0" smtClean="0">
                <a:latin typeface="黑体" pitchFamily="49" charset="-122"/>
                <a:ea typeface="黑体" pitchFamily="49" charset="-122"/>
              </a:rPr>
              <a:t>发生的情况下发生的可能性，可理解成</a:t>
            </a:r>
            <a:r>
              <a:rPr lang="en-US" dirty="0" smtClean="0">
                <a:latin typeface="黑体" pitchFamily="49" charset="-122"/>
                <a:ea typeface="黑体" pitchFamily="49" charset="-122"/>
              </a:rPr>
              <a:t>X</a:t>
            </a:r>
            <a:r>
              <a:rPr lang="zh-CN" altLang="en-US" dirty="0" smtClean="0">
                <a:latin typeface="黑体" pitchFamily="49" charset="-122"/>
                <a:ea typeface="黑体" pitchFamily="49" charset="-122"/>
              </a:rPr>
              <a:t>属于的概率。根据贝叶斯定理可得到公式</a:t>
            </a:r>
            <a:r>
              <a:rPr lang="en-US" dirty="0" smtClean="0">
                <a:latin typeface="黑体" pitchFamily="49" charset="-122"/>
                <a:ea typeface="黑体" pitchFamily="49" charset="-122"/>
              </a:rPr>
              <a:t>5-7</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5" name="图片 4"/>
          <p:cNvPicPr/>
          <p:nvPr/>
        </p:nvPicPr>
        <p:blipFill>
          <a:blip r:embed="rId3"/>
          <a:srcRect/>
          <a:stretch>
            <a:fillRect/>
          </a:stretch>
        </p:blipFill>
        <p:spPr bwMode="auto">
          <a:xfrm>
            <a:off x="1785918" y="3357568"/>
            <a:ext cx="5278120" cy="483776"/>
          </a:xfrm>
          <a:prstGeom prst="rect">
            <a:avLst/>
          </a:prstGeom>
          <a:noFill/>
          <a:ln w="9525">
            <a:noFill/>
            <a:miter lim="800000"/>
            <a:headEnd/>
            <a:tailEnd/>
          </a:ln>
        </p:spPr>
      </p:pic>
      <p:pic>
        <p:nvPicPr>
          <p:cNvPr id="8" name="图片 7"/>
          <p:cNvPicPr/>
          <p:nvPr/>
        </p:nvPicPr>
        <p:blipFill>
          <a:blip r:embed="rId4"/>
          <a:srcRect/>
          <a:stretch>
            <a:fillRect/>
          </a:stretch>
        </p:blipFill>
        <p:spPr bwMode="auto">
          <a:xfrm>
            <a:off x="500034" y="2500312"/>
            <a:ext cx="1428750" cy="228600"/>
          </a:xfrm>
          <a:prstGeom prst="rect">
            <a:avLst/>
          </a:prstGeom>
          <a:noFill/>
          <a:ln w="9525">
            <a:noFill/>
            <a:miter lim="800000"/>
            <a:headEnd/>
            <a:tailEnd/>
          </a:ln>
        </p:spPr>
      </p:pic>
      <p:pic>
        <p:nvPicPr>
          <p:cNvPr id="10" name="图片 9"/>
          <p:cNvPicPr/>
          <p:nvPr/>
        </p:nvPicPr>
        <p:blipFill>
          <a:blip r:embed="rId5"/>
          <a:srcRect/>
          <a:stretch>
            <a:fillRect/>
          </a:stretch>
        </p:blipFill>
        <p:spPr bwMode="auto">
          <a:xfrm>
            <a:off x="4000496" y="2214560"/>
            <a:ext cx="1524000" cy="22225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黑体" pitchFamily="49" charset="-122"/>
                <a:ea typeface="黑体" pitchFamily="49" charset="-122"/>
              </a:rPr>
              <a:t>5.2 </a:t>
            </a:r>
            <a:r>
              <a:rPr lang="zh-CN" altLang="en-US" sz="3200" b="1" dirty="0" smtClean="0">
                <a:latin typeface="黑体" pitchFamily="49" charset="-122"/>
                <a:ea typeface="黑体" pitchFamily="49" charset="-122"/>
              </a:rPr>
              <a:t>分类任务</a:t>
            </a:r>
            <a:endParaRPr lang="zh-CN" altLang="zh-CN" sz="3200" b="1" dirty="0" smtClean="0">
              <a:effectLst/>
              <a:latin typeface="黑体" pitchFamily="49" charset="-122"/>
              <a:ea typeface="黑体" pitchFamily="49" charset="-122"/>
            </a:endParaRPr>
          </a:p>
        </p:txBody>
      </p:sp>
      <p:pic>
        <p:nvPicPr>
          <p:cNvPr id="4" name="图片 3"/>
          <p:cNvPicPr/>
          <p:nvPr/>
        </p:nvPicPr>
        <p:blipFill>
          <a:blip r:embed="rId2"/>
          <a:srcRect/>
          <a:stretch>
            <a:fillRect/>
          </a:stretch>
        </p:blipFill>
        <p:spPr bwMode="auto">
          <a:xfrm>
            <a:off x="1714480" y="1357304"/>
            <a:ext cx="5278120" cy="580906"/>
          </a:xfrm>
          <a:prstGeom prst="rect">
            <a:avLst/>
          </a:prstGeom>
          <a:noFill/>
          <a:ln w="9525">
            <a:noFill/>
            <a:miter lim="800000"/>
            <a:headEnd/>
            <a:tailEnd/>
          </a:ln>
        </p:spPr>
      </p:pic>
      <p:sp>
        <p:nvSpPr>
          <p:cNvPr id="10" name="TextBox 9"/>
          <p:cNvSpPr txBox="1"/>
          <p:nvPr/>
        </p:nvSpPr>
        <p:spPr>
          <a:xfrm>
            <a:off x="214282" y="1928808"/>
            <a:ext cx="8572560" cy="3139321"/>
          </a:xfrm>
          <a:prstGeom prst="rect">
            <a:avLst/>
          </a:prstGeom>
          <a:noFill/>
        </p:spPr>
        <p:txBody>
          <a:bodyPr wrap="square" rtlCol="0">
            <a:spAutoFit/>
          </a:bodyPr>
          <a:lstStyle/>
          <a:p>
            <a:r>
              <a:rPr lang="zh-CN" altLang="en-US" dirty="0" smtClean="0">
                <a:latin typeface="黑体" pitchFamily="49" charset="-122"/>
                <a:ea typeface="黑体" pitchFamily="49" charset="-122"/>
              </a:rPr>
              <a:t>由于</a:t>
            </a:r>
            <a:r>
              <a:rPr lang="en-US" dirty="0" smtClean="0">
                <a:latin typeface="黑体" pitchFamily="49" charset="-122"/>
                <a:ea typeface="黑体" pitchFamily="49" charset="-122"/>
              </a:rPr>
              <a:t>P(X)</a:t>
            </a:r>
            <a:r>
              <a:rPr lang="zh-CN" altLang="en-US" dirty="0" smtClean="0">
                <a:latin typeface="黑体" pitchFamily="49" charset="-122"/>
                <a:ea typeface="黑体" pitchFamily="49" charset="-122"/>
              </a:rPr>
              <a:t>为常数，</a:t>
            </a:r>
            <a:r>
              <a:rPr lang="en-US" dirty="0" err="1" smtClean="0">
                <a:latin typeface="黑体" pitchFamily="49" charset="-122"/>
                <a:ea typeface="黑体" pitchFamily="49" charset="-122"/>
                <a:hlinkClick r:id="rId3"/>
              </a:rPr>
              <a:t>后验概率</a:t>
            </a:r>
            <a:r>
              <a:rPr lang="en-US" dirty="0" err="1" smtClean="0">
                <a:latin typeface="黑体" pitchFamily="49" charset="-122"/>
                <a:ea typeface="黑体" pitchFamily="49" charset="-122"/>
              </a:rPr>
              <a:t>P</a:t>
            </a:r>
            <a:r>
              <a:rPr lang="en-US" dirty="0" smtClean="0">
                <a:latin typeface="黑体" pitchFamily="49" charset="-122"/>
                <a:ea typeface="黑体" pitchFamily="49" charset="-122"/>
              </a:rPr>
              <a:t>(</a:t>
            </a:r>
            <a:r>
              <a:rPr lang="en-US" dirty="0" err="1" smtClean="0">
                <a:latin typeface="黑体" pitchFamily="49" charset="-122"/>
                <a:ea typeface="黑体" pitchFamily="49" charset="-122"/>
              </a:rPr>
              <a:t>Ci|X</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可转化为先验概率</a:t>
            </a:r>
            <a:r>
              <a:rPr lang="en-US" dirty="0" smtClean="0">
                <a:latin typeface="黑体" pitchFamily="49" charset="-122"/>
                <a:ea typeface="黑体" pitchFamily="49" charset="-122"/>
              </a:rPr>
              <a:t>P(</a:t>
            </a:r>
            <a:r>
              <a:rPr lang="en-US" dirty="0" err="1" smtClean="0">
                <a:latin typeface="黑体" pitchFamily="49" charset="-122"/>
                <a:ea typeface="黑体" pitchFamily="49" charset="-122"/>
              </a:rPr>
              <a:t>X|Ci</a:t>
            </a:r>
            <a:r>
              <a:rPr lang="en-US" dirty="0" smtClean="0">
                <a:latin typeface="黑体" pitchFamily="49" charset="-122"/>
                <a:ea typeface="黑体" pitchFamily="49" charset="-122"/>
              </a:rPr>
              <a:t>)P(</a:t>
            </a:r>
            <a:r>
              <a:rPr lang="en-US" dirty="0" err="1" smtClean="0">
                <a:latin typeface="黑体" pitchFamily="49" charset="-122"/>
                <a:ea typeface="黑体" pitchFamily="49" charset="-122"/>
              </a:rPr>
              <a:t>Ci</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来计算，先验概率可以从训练数据集中求得。</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对一个未知类别的样本</a:t>
            </a:r>
            <a:r>
              <a:rPr lang="en-US" dirty="0" smtClean="0">
                <a:latin typeface="黑体" pitchFamily="49" charset="-122"/>
                <a:ea typeface="黑体" pitchFamily="49" charset="-122"/>
              </a:rPr>
              <a:t>X</a:t>
            </a:r>
            <a:r>
              <a:rPr lang="zh-CN" altLang="en-US" dirty="0" smtClean="0">
                <a:latin typeface="黑体" pitchFamily="49" charset="-122"/>
                <a:ea typeface="黑体" pitchFamily="49" charset="-122"/>
              </a:rPr>
              <a:t>，可以先分别计算出</a:t>
            </a:r>
            <a:r>
              <a:rPr lang="en-US" dirty="0" smtClean="0">
                <a:latin typeface="黑体" pitchFamily="49" charset="-122"/>
                <a:ea typeface="黑体" pitchFamily="49" charset="-122"/>
              </a:rPr>
              <a:t>X</a:t>
            </a:r>
            <a:r>
              <a:rPr lang="zh-CN" altLang="en-US" dirty="0" smtClean="0">
                <a:latin typeface="黑体" pitchFamily="49" charset="-122"/>
                <a:ea typeface="黑体" pitchFamily="49" charset="-122"/>
              </a:rPr>
              <a:t>属于每一个类别</a:t>
            </a:r>
            <a:r>
              <a:rPr lang="en-US" dirty="0" err="1" smtClean="0">
                <a:latin typeface="黑体" pitchFamily="49" charset="-122"/>
                <a:ea typeface="黑体" pitchFamily="49" charset="-122"/>
              </a:rPr>
              <a:t>Ci</a:t>
            </a:r>
            <a:r>
              <a:rPr lang="zh-CN" altLang="en-US" dirty="0" smtClean="0">
                <a:latin typeface="黑体" pitchFamily="49" charset="-122"/>
                <a:ea typeface="黑体" pitchFamily="49" charset="-122"/>
              </a:rPr>
              <a:t>的</a:t>
            </a:r>
            <a:r>
              <a:rPr lang="en-US" dirty="0" err="1" smtClean="0">
                <a:latin typeface="黑体" pitchFamily="49" charset="-122"/>
                <a:ea typeface="黑体" pitchFamily="49" charset="-122"/>
                <a:hlinkClick r:id="rId4"/>
              </a:rPr>
              <a:t>概率</a:t>
            </a:r>
            <a:r>
              <a:rPr lang="en-US" dirty="0" err="1" smtClean="0">
                <a:latin typeface="黑体" pitchFamily="49" charset="-122"/>
                <a:ea typeface="黑体" pitchFamily="49" charset="-122"/>
              </a:rPr>
              <a:t>P</a:t>
            </a:r>
            <a:r>
              <a:rPr lang="en-US" dirty="0" smtClean="0">
                <a:latin typeface="黑体" pitchFamily="49" charset="-122"/>
                <a:ea typeface="黑体" pitchFamily="49" charset="-122"/>
              </a:rPr>
              <a:t>(</a:t>
            </a:r>
            <a:r>
              <a:rPr lang="en-US" dirty="0" err="1" smtClean="0">
                <a:latin typeface="黑体" pitchFamily="49" charset="-122"/>
                <a:ea typeface="黑体" pitchFamily="49" charset="-122"/>
              </a:rPr>
              <a:t>X|Ci</a:t>
            </a:r>
            <a:r>
              <a:rPr lang="en-US" dirty="0" smtClean="0">
                <a:latin typeface="黑体" pitchFamily="49" charset="-122"/>
                <a:ea typeface="黑体" pitchFamily="49" charset="-122"/>
              </a:rPr>
              <a:t>)P(</a:t>
            </a:r>
            <a:r>
              <a:rPr lang="en-US" dirty="0" err="1" smtClean="0">
                <a:latin typeface="黑体" pitchFamily="49" charset="-122"/>
                <a:ea typeface="黑体" pitchFamily="49" charset="-122"/>
              </a:rPr>
              <a:t>Ci</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，然后选择其中概率最大的类别标签作为</a:t>
            </a:r>
            <a:r>
              <a:rPr lang="en-US" dirty="0" smtClean="0">
                <a:latin typeface="黑体" pitchFamily="49" charset="-122"/>
                <a:ea typeface="黑体" pitchFamily="49" charset="-122"/>
              </a:rPr>
              <a:t>X</a:t>
            </a:r>
            <a:r>
              <a:rPr lang="zh-CN" altLang="en-US" dirty="0" smtClean="0">
                <a:latin typeface="黑体" pitchFamily="49" charset="-122"/>
                <a:ea typeface="黑体" pitchFamily="49" charset="-122"/>
              </a:rPr>
              <a:t>的类别。</a:t>
            </a:r>
            <a:endParaRPr lang="en-US" altLang="zh-CN" dirty="0" smtClean="0">
              <a:latin typeface="黑体" pitchFamily="49" charset="-122"/>
              <a:ea typeface="黑体" pitchFamily="49" charset="-122"/>
            </a:endParaRPr>
          </a:p>
          <a:p>
            <a:endParaRPr lang="en-US" dirty="0" smtClean="0">
              <a:latin typeface="黑体" pitchFamily="49" charset="-122"/>
              <a:ea typeface="黑体" pitchFamily="49" charset="-122"/>
              <a:hlinkClick r:id="rId5"/>
            </a:endParaRPr>
          </a:p>
          <a:p>
            <a:r>
              <a:rPr lang="en-US" dirty="0" err="1" smtClean="0">
                <a:latin typeface="黑体" pitchFamily="49" charset="-122"/>
                <a:ea typeface="黑体" pitchFamily="49" charset="-122"/>
                <a:hlinkClick r:id="rId5"/>
              </a:rPr>
              <a:t>朴素贝叶斯</a:t>
            </a:r>
            <a:r>
              <a:rPr lang="zh-CN" altLang="en-US" dirty="0" smtClean="0">
                <a:latin typeface="黑体" pitchFamily="49" charset="-122"/>
                <a:ea typeface="黑体" pitchFamily="49" charset="-122"/>
              </a:rPr>
              <a:t>算法成立的前提是各属性之间互相独立，当数据集满足这种独立性假设时，分类的准确度较高，否则可能较低。</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以二分类问题举例，贝叶斯分类中需要比较概率</a:t>
            </a:r>
            <a:r>
              <a:rPr lang="en-US" dirty="0" smtClean="0">
                <a:latin typeface="黑体" pitchFamily="49" charset="-122"/>
                <a:ea typeface="黑体" pitchFamily="49" charset="-122"/>
              </a:rPr>
              <a:t>P(C1|X)</a:t>
            </a:r>
            <a:r>
              <a:rPr lang="zh-CN" altLang="en-US" dirty="0" smtClean="0">
                <a:latin typeface="黑体" pitchFamily="49" charset="-122"/>
                <a:ea typeface="黑体" pitchFamily="49" charset="-122"/>
              </a:rPr>
              <a:t>和</a:t>
            </a:r>
            <a:r>
              <a:rPr lang="en-US" dirty="0" smtClean="0">
                <a:latin typeface="黑体" pitchFamily="49" charset="-122"/>
                <a:ea typeface="黑体" pitchFamily="49" charset="-122"/>
              </a:rPr>
              <a:t>P(C2|X)</a:t>
            </a:r>
            <a:r>
              <a:rPr lang="zh-CN" altLang="en-US" dirty="0" smtClean="0">
                <a:latin typeface="黑体" pitchFamily="49" charset="-122"/>
                <a:ea typeface="黑体" pitchFamily="49" charset="-122"/>
              </a:rPr>
              <a:t>，如果</a:t>
            </a:r>
            <a:r>
              <a:rPr lang="en-US" dirty="0" smtClean="0">
                <a:latin typeface="黑体" pitchFamily="49" charset="-122"/>
                <a:ea typeface="黑体" pitchFamily="49" charset="-122"/>
              </a:rPr>
              <a:t>P(C1|X)&gt;P(C2|X)</a:t>
            </a:r>
            <a:r>
              <a:rPr lang="zh-CN" altLang="en-US" dirty="0" smtClean="0">
                <a:latin typeface="黑体" pitchFamily="49" charset="-122"/>
                <a:ea typeface="黑体" pitchFamily="49" charset="-122"/>
              </a:rPr>
              <a:t>，数据点属于类别</a:t>
            </a:r>
            <a:r>
              <a:rPr lang="en-US" dirty="0" smtClean="0">
                <a:latin typeface="黑体" pitchFamily="49" charset="-122"/>
                <a:ea typeface="黑体" pitchFamily="49" charset="-122"/>
              </a:rPr>
              <a:t>C1</a:t>
            </a:r>
            <a:r>
              <a:rPr lang="zh-CN" altLang="en-US" dirty="0" smtClean="0">
                <a:latin typeface="黑体" pitchFamily="49" charset="-122"/>
                <a:ea typeface="黑体" pitchFamily="49" charset="-122"/>
              </a:rPr>
              <a:t>；如果</a:t>
            </a:r>
            <a:r>
              <a:rPr lang="en-US" dirty="0" smtClean="0">
                <a:latin typeface="黑体" pitchFamily="49" charset="-122"/>
                <a:ea typeface="黑体" pitchFamily="49" charset="-122"/>
              </a:rPr>
              <a:t>P(C2|X)&gt;P(C1|X)</a:t>
            </a:r>
            <a:r>
              <a:rPr lang="zh-CN" altLang="en-US" dirty="0" smtClean="0">
                <a:latin typeface="黑体" pitchFamily="49" charset="-122"/>
                <a:ea typeface="黑体" pitchFamily="49" charset="-122"/>
              </a:rPr>
              <a:t>，数据点属于类别</a:t>
            </a:r>
            <a:r>
              <a:rPr lang="en-US" dirty="0" smtClean="0">
                <a:latin typeface="黑体" pitchFamily="49" charset="-122"/>
                <a:ea typeface="黑体" pitchFamily="49" charset="-122"/>
              </a:rPr>
              <a:t>C2</a:t>
            </a:r>
            <a:r>
              <a:rPr lang="zh-CN" alt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en-US" b="1" dirty="0">
              <a:effectLst/>
              <a:latin typeface="黑体" pitchFamily="49" charset="-122"/>
              <a:ea typeface="黑体" pitchFamily="49" charset="-122"/>
            </a:endParaRPr>
          </a:p>
        </p:txBody>
      </p:sp>
      <p:sp>
        <p:nvSpPr>
          <p:cNvPr id="9" name="TextBox 8"/>
          <p:cNvSpPr txBox="1"/>
          <p:nvPr/>
        </p:nvSpPr>
        <p:spPr>
          <a:xfrm>
            <a:off x="357158" y="1327071"/>
            <a:ext cx="8572559" cy="2862322"/>
          </a:xfrm>
          <a:prstGeom prst="rect">
            <a:avLst/>
          </a:prstGeom>
          <a:noFill/>
        </p:spPr>
        <p:txBody>
          <a:bodyPr wrap="square" rtlCol="0">
            <a:spAutoFit/>
          </a:bodyPr>
          <a:lstStyle/>
          <a:p>
            <a:r>
              <a:rPr lang="en-US" dirty="0" smtClean="0">
                <a:latin typeface="黑体" pitchFamily="49" charset="-122"/>
                <a:ea typeface="黑体" pitchFamily="49" charset="-122"/>
              </a:rPr>
              <a:t>4</a:t>
            </a:r>
            <a:r>
              <a:rPr lang="zh-CN" altLang="en-US" dirty="0" smtClean="0">
                <a:latin typeface="黑体" pitchFamily="49" charset="-122"/>
                <a:ea typeface="黑体" pitchFamily="49" charset="-122"/>
              </a:rPr>
              <a:t>、支持向量机分类算法</a:t>
            </a:r>
          </a:p>
          <a:p>
            <a:r>
              <a:rPr lang="zh-CN" altLang="en-US" dirty="0" smtClean="0">
                <a:latin typeface="黑体" pitchFamily="49" charset="-122"/>
                <a:ea typeface="黑体" pitchFamily="49" charset="-122"/>
              </a:rPr>
              <a:t>支持向量机分类（</a:t>
            </a:r>
            <a:r>
              <a:rPr lang="en-US" dirty="0" smtClean="0">
                <a:latin typeface="黑体" pitchFamily="49" charset="-122"/>
                <a:ea typeface="黑体" pitchFamily="49" charset="-122"/>
              </a:rPr>
              <a:t>Support Vector Machine Classification</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SVMC</a:t>
            </a:r>
            <a:r>
              <a:rPr lang="zh-CN" altLang="en-US" dirty="0" smtClean="0">
                <a:latin typeface="黑体" pitchFamily="49" charset="-122"/>
                <a:ea typeface="黑体" pitchFamily="49" charset="-122"/>
              </a:rPr>
              <a:t>）主要思想是：建立一个最优决策超平面，使得该平面两侧距离该平面最近的两类样本之间的距离最大化，从而对分类问题提供良好的泛化能力。</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对于一个多维的样本集，系统随机产生一个超平面并不断移动，对样本进行分类，直到训练样本中属于不同类别的样本点正好位于该超平面的两侧，满足该条件的超平面可能有很多个，</a:t>
            </a:r>
            <a:r>
              <a:rPr lang="en-US" dirty="0" smtClean="0">
                <a:latin typeface="黑体" pitchFamily="49" charset="-122"/>
                <a:ea typeface="黑体" pitchFamily="49" charset="-122"/>
              </a:rPr>
              <a:t>SVM</a:t>
            </a:r>
            <a:r>
              <a:rPr lang="zh-CN" altLang="en-US" dirty="0" smtClean="0">
                <a:latin typeface="黑体" pitchFamily="49" charset="-122"/>
                <a:ea typeface="黑体" pitchFamily="49" charset="-122"/>
              </a:rPr>
              <a:t>在保证分类精度的同时，寻找到这样一个超平面，使得超平面两侧的空白区域最大化，从而实现对线性可分样本的最优分类。</a:t>
            </a:r>
            <a:r>
              <a:rPr lang="en-US" dirty="0" smtClean="0">
                <a:latin typeface="黑体" pitchFamily="49" charset="-122"/>
                <a:ea typeface="黑体" pitchFamily="49" charset="-122"/>
              </a:rPr>
              <a:t>SVM</a:t>
            </a:r>
            <a:r>
              <a:rPr lang="zh-CN" altLang="en-US" dirty="0" smtClean="0">
                <a:latin typeface="黑体" pitchFamily="49" charset="-122"/>
                <a:ea typeface="黑体" pitchFamily="49" charset="-122"/>
              </a:rPr>
              <a:t>属于有监督学习方法，主要针对小样本数据进行学习、分类和预测。</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en-US" b="1" dirty="0">
              <a:effectLst/>
              <a:latin typeface="黑体" pitchFamily="49" charset="-122"/>
              <a:ea typeface="黑体" pitchFamily="49" charset="-122"/>
            </a:endParaRPr>
          </a:p>
        </p:txBody>
      </p:sp>
      <p:sp>
        <p:nvSpPr>
          <p:cNvPr id="9" name="TextBox 8"/>
          <p:cNvSpPr txBox="1"/>
          <p:nvPr/>
        </p:nvSpPr>
        <p:spPr>
          <a:xfrm>
            <a:off x="357158" y="1327071"/>
            <a:ext cx="8572559" cy="2862322"/>
          </a:xfrm>
          <a:prstGeom prst="rect">
            <a:avLst/>
          </a:prstGeom>
          <a:noFill/>
        </p:spPr>
        <p:txBody>
          <a:bodyPr wrap="square" rtlCol="0">
            <a:spAutoFit/>
          </a:bodyPr>
          <a:lstStyle/>
          <a:p>
            <a:r>
              <a:rPr lang="en-US" dirty="0" smtClean="0">
                <a:latin typeface="黑体" pitchFamily="49" charset="-122"/>
                <a:ea typeface="黑体" pitchFamily="49" charset="-122"/>
              </a:rPr>
              <a:t>5</a:t>
            </a:r>
            <a:r>
              <a:rPr lang="zh-CN" altLang="en-US" dirty="0" smtClean="0">
                <a:latin typeface="黑体" pitchFamily="49" charset="-122"/>
                <a:ea typeface="黑体" pitchFamily="49" charset="-122"/>
              </a:rPr>
              <a:t>、神经网络</a:t>
            </a:r>
          </a:p>
          <a:p>
            <a:r>
              <a:rPr lang="zh-CN" altLang="en-US" dirty="0" smtClean="0">
                <a:latin typeface="黑体" pitchFamily="49" charset="-122"/>
                <a:ea typeface="黑体" pitchFamily="49" charset="-122"/>
              </a:rPr>
              <a:t>人工神经网络（</a:t>
            </a:r>
            <a:r>
              <a:rPr lang="en-US" dirty="0" smtClean="0">
                <a:latin typeface="黑体" pitchFamily="49" charset="-122"/>
                <a:ea typeface="黑体" pitchFamily="49" charset="-122"/>
              </a:rPr>
              <a:t>Artificial Neural Network</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ANN</a:t>
            </a:r>
            <a:r>
              <a:rPr lang="zh-CN" altLang="en-US" dirty="0" smtClean="0">
                <a:latin typeface="黑体" pitchFamily="49" charset="-122"/>
                <a:ea typeface="黑体" pitchFamily="49" charset="-122"/>
              </a:rPr>
              <a:t>）是机器学习的一个庞大分支，由于其本身良好的鲁棒性、自组织自适应性、并行处理、分布存储和高度容错等特性非常适合解决机器学习的问题。</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神经网络方法具有“黑箱”性的主要缺点。</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深度学习算法是对人工神经网络的发展，其动机在于建立、模拟人脑进行分析学习的神经网络，它模仿人脑的机制来解释数据。目前深度神经网络已经应用于计算机视觉、自然语言处理、语音识别等领域并取得很好的效果。</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en-US" b="1" dirty="0">
              <a:effectLst/>
              <a:latin typeface="黑体" pitchFamily="49" charset="-122"/>
              <a:ea typeface="黑体" pitchFamily="49" charset="-122"/>
            </a:endParaRPr>
          </a:p>
        </p:txBody>
      </p:sp>
      <p:sp>
        <p:nvSpPr>
          <p:cNvPr id="9" name="TextBox 8"/>
          <p:cNvSpPr txBox="1"/>
          <p:nvPr/>
        </p:nvSpPr>
        <p:spPr>
          <a:xfrm>
            <a:off x="357158" y="1327071"/>
            <a:ext cx="8572559" cy="3693319"/>
          </a:xfrm>
          <a:prstGeom prst="rect">
            <a:avLst/>
          </a:prstGeom>
          <a:noFill/>
        </p:spPr>
        <p:txBody>
          <a:bodyPr wrap="square" rtlCol="0">
            <a:spAutoFit/>
          </a:bodyPr>
          <a:lstStyle/>
          <a:p>
            <a:r>
              <a:rPr lang="en-US" dirty="0" smtClean="0">
                <a:latin typeface="黑体" pitchFamily="49" charset="-122"/>
                <a:ea typeface="黑体" pitchFamily="49" charset="-122"/>
              </a:rPr>
              <a:t>5.2.3 </a:t>
            </a:r>
            <a:r>
              <a:rPr lang="zh-CN" altLang="en-US" dirty="0" smtClean="0">
                <a:latin typeface="黑体" pitchFamily="49" charset="-122"/>
                <a:ea typeface="黑体" pitchFamily="49" charset="-122"/>
              </a:rPr>
              <a:t>分类任务示例</a:t>
            </a:r>
            <a:endParaRPr lang="zh-CN" altLang="en-US" b="1" dirty="0" smtClean="0">
              <a:latin typeface="黑体" pitchFamily="49" charset="-122"/>
              <a:ea typeface="黑体" pitchFamily="49" charset="-122"/>
            </a:endParaRPr>
          </a:p>
          <a:p>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K</a:t>
            </a:r>
            <a:r>
              <a:rPr lang="zh-CN" altLang="en-US" dirty="0" smtClean="0">
                <a:latin typeface="黑体" pitchFamily="49" charset="-122"/>
                <a:ea typeface="黑体" pitchFamily="49" charset="-122"/>
              </a:rPr>
              <a:t>近邻分类示例</a:t>
            </a:r>
          </a:p>
          <a:p>
            <a:r>
              <a:rPr lang="en-US" dirty="0" smtClean="0">
                <a:latin typeface="黑体" pitchFamily="49" charset="-122"/>
                <a:ea typeface="黑体" pitchFamily="49" charset="-122"/>
              </a:rPr>
              <a:t>K</a:t>
            </a:r>
            <a:r>
              <a:rPr lang="zh-CN" altLang="en-US" dirty="0" smtClean="0">
                <a:latin typeface="黑体" pitchFamily="49" charset="-122"/>
                <a:ea typeface="黑体" pitchFamily="49" charset="-122"/>
              </a:rPr>
              <a:t>近邻分类算法过程可以直接调用</a:t>
            </a:r>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库的方法。</a:t>
            </a:r>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实现了两种不同的最近邻分类器：</a:t>
            </a:r>
            <a:r>
              <a:rPr lang="en-US" dirty="0" err="1" smtClean="0">
                <a:latin typeface="黑体" pitchFamily="49" charset="-122"/>
                <a:ea typeface="黑体" pitchFamily="49" charset="-122"/>
                <a:hlinkClick r:id="rId2" tooltip="sklearn.neighbors.KNeighborsClassifier"/>
              </a:rPr>
              <a:t>KNeighborsClassifier</a:t>
            </a:r>
            <a:r>
              <a:rPr lang="zh-CN" altLang="en-US" dirty="0" smtClean="0">
                <a:latin typeface="黑体" pitchFamily="49" charset="-122"/>
                <a:ea typeface="黑体" pitchFamily="49" charset="-122"/>
              </a:rPr>
              <a:t>基于每个查询点的</a:t>
            </a:r>
            <a:r>
              <a:rPr lang="en-US" altLang="zh-CN" dirty="0" smtClean="0">
                <a:latin typeface="黑体" pitchFamily="49" charset="-122"/>
                <a:ea typeface="黑体" pitchFamily="49" charset="-122"/>
              </a:rPr>
              <a:t>K</a:t>
            </a:r>
            <a:r>
              <a:rPr lang="zh-CN" altLang="en-US" dirty="0" smtClean="0">
                <a:latin typeface="黑体" pitchFamily="49" charset="-122"/>
                <a:ea typeface="黑体" pitchFamily="49" charset="-122"/>
              </a:rPr>
              <a:t>个最近邻实现，其中</a:t>
            </a:r>
            <a:r>
              <a:rPr lang="en-US" altLang="zh-CN" dirty="0" smtClean="0">
                <a:latin typeface="黑体" pitchFamily="49" charset="-122"/>
                <a:ea typeface="黑体" pitchFamily="49" charset="-122"/>
              </a:rPr>
              <a:t>K</a:t>
            </a:r>
            <a:r>
              <a:rPr lang="zh-CN" altLang="en-US" dirty="0" smtClean="0">
                <a:latin typeface="黑体" pitchFamily="49" charset="-122"/>
                <a:ea typeface="黑体" pitchFamily="49" charset="-122"/>
              </a:rPr>
              <a:t>是用户指定的整数值；</a:t>
            </a:r>
            <a:r>
              <a:rPr lang="en-US" dirty="0" err="1" smtClean="0">
                <a:latin typeface="黑体" pitchFamily="49" charset="-122"/>
                <a:ea typeface="黑体" pitchFamily="49" charset="-122"/>
                <a:hlinkClick r:id="rId3" tooltip="sklearn.neighbors.RadiusNeighborsClassifier"/>
              </a:rPr>
              <a:t>RadiusNeighborsClassifier</a:t>
            </a:r>
            <a:r>
              <a:rPr lang="zh-CN" altLang="en-US" dirty="0" smtClean="0">
                <a:latin typeface="黑体" pitchFamily="49" charset="-122"/>
                <a:ea typeface="黑体" pitchFamily="49" charset="-122"/>
              </a:rPr>
              <a:t>基于每个查询点的固定半径</a:t>
            </a:r>
            <a:r>
              <a:rPr lang="en-US" altLang="zh-CN" dirty="0" smtClean="0">
                <a:latin typeface="黑体" pitchFamily="49" charset="-122"/>
                <a:ea typeface="黑体" pitchFamily="49" charset="-122"/>
              </a:rPr>
              <a:t>R</a:t>
            </a:r>
            <a:r>
              <a:rPr lang="en-US" dirty="0" smtClean="0">
                <a:latin typeface="黑体" pitchFamily="49" charset="-122"/>
                <a:ea typeface="黑体" pitchFamily="49" charset="-122"/>
              </a:rPr>
              <a:t> </a:t>
            </a:r>
            <a:r>
              <a:rPr lang="zh-CN" altLang="en-US" dirty="0" smtClean="0">
                <a:latin typeface="黑体" pitchFamily="49" charset="-122"/>
                <a:ea typeface="黑体" pitchFamily="49" charset="-122"/>
              </a:rPr>
              <a:t>内的邻居数量实现，其中</a:t>
            </a:r>
            <a:r>
              <a:rPr lang="en-US" dirty="0" smtClean="0">
                <a:latin typeface="黑体" pitchFamily="49" charset="-122"/>
                <a:ea typeface="黑体" pitchFamily="49" charset="-122"/>
              </a:rPr>
              <a:t>R</a:t>
            </a:r>
            <a:r>
              <a:rPr lang="zh-CN" altLang="en-US" dirty="0" smtClean="0">
                <a:latin typeface="黑体" pitchFamily="49" charset="-122"/>
                <a:ea typeface="黑体" pitchFamily="49" charset="-122"/>
              </a:rPr>
              <a:t>是用户指定的浮点数值。</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en-US" dirty="0" err="1" smtClean="0">
                <a:latin typeface="黑体" pitchFamily="49" charset="-122"/>
                <a:ea typeface="黑体" pitchFamily="49" charset="-122"/>
              </a:rPr>
              <a:t>KNeighborsClassifier</a:t>
            </a:r>
            <a:r>
              <a:rPr lang="zh-CN" altLang="en-US" dirty="0" smtClean="0">
                <a:latin typeface="黑体" pitchFamily="49" charset="-122"/>
                <a:ea typeface="黑体" pitchFamily="49" charset="-122"/>
              </a:rPr>
              <a:t>在</a:t>
            </a:r>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的</a:t>
            </a:r>
            <a:r>
              <a:rPr lang="en-US" dirty="0" err="1" smtClean="0">
                <a:latin typeface="黑体" pitchFamily="49" charset="-122"/>
                <a:ea typeface="黑体" pitchFamily="49" charset="-122"/>
              </a:rPr>
              <a:t>sklearn.neighbors</a:t>
            </a:r>
            <a:r>
              <a:rPr lang="zh-CN" altLang="en-US" dirty="0" smtClean="0">
                <a:latin typeface="黑体" pitchFamily="49" charset="-122"/>
                <a:ea typeface="黑体" pitchFamily="49" charset="-122"/>
              </a:rPr>
              <a:t>包中。</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en-US" dirty="0" err="1" smtClean="0">
                <a:latin typeface="黑体" pitchFamily="49" charset="-122"/>
                <a:ea typeface="黑体" pitchFamily="49" charset="-122"/>
              </a:rPr>
              <a:t>KNeighborsClassifier</a:t>
            </a:r>
            <a:r>
              <a:rPr lang="zh-CN" altLang="en-US" dirty="0" smtClean="0">
                <a:latin typeface="黑体" pitchFamily="49" charset="-122"/>
                <a:ea typeface="黑体" pitchFamily="49" charset="-122"/>
              </a:rPr>
              <a:t>的使用主要有以下三步：</a:t>
            </a:r>
          </a:p>
          <a:p>
            <a:pPr lvl="1">
              <a:buFont typeface="Wingdings" pitchFamily="2" charset="2"/>
              <a:buChar char="ü"/>
            </a:pPr>
            <a:r>
              <a:rPr lang="zh-CN" altLang="en-US" dirty="0" smtClean="0">
                <a:latin typeface="黑体" pitchFamily="49" charset="-122"/>
                <a:ea typeface="黑体" pitchFamily="49" charset="-122"/>
              </a:rPr>
              <a:t>创建</a:t>
            </a:r>
            <a:r>
              <a:rPr lang="en-US" dirty="0" err="1" smtClean="0">
                <a:latin typeface="黑体" pitchFamily="49" charset="-122"/>
                <a:ea typeface="黑体" pitchFamily="49" charset="-122"/>
              </a:rPr>
              <a:t>KNeighborsClassifier</a:t>
            </a:r>
            <a:r>
              <a:rPr lang="zh-CN" altLang="en-US" dirty="0" smtClean="0">
                <a:latin typeface="黑体" pitchFamily="49" charset="-122"/>
                <a:ea typeface="黑体" pitchFamily="49" charset="-122"/>
              </a:rPr>
              <a:t>对象；</a:t>
            </a:r>
          </a:p>
          <a:p>
            <a:pPr lvl="1">
              <a:buFont typeface="Wingdings" pitchFamily="2" charset="2"/>
              <a:buChar char="ü"/>
            </a:pPr>
            <a:r>
              <a:rPr lang="zh-CN" altLang="en-US" dirty="0" smtClean="0">
                <a:latin typeface="黑体" pitchFamily="49" charset="-122"/>
                <a:ea typeface="黑体" pitchFamily="49" charset="-122"/>
              </a:rPr>
              <a:t>调用</a:t>
            </a:r>
            <a:r>
              <a:rPr lang="en-US" dirty="0" smtClean="0">
                <a:latin typeface="黑体" pitchFamily="49" charset="-122"/>
                <a:ea typeface="黑体" pitchFamily="49" charset="-122"/>
              </a:rPr>
              <a:t>fit</a:t>
            </a:r>
            <a:r>
              <a:rPr lang="zh-CN" altLang="en-US" dirty="0" smtClean="0">
                <a:latin typeface="黑体" pitchFamily="49" charset="-122"/>
                <a:ea typeface="黑体" pitchFamily="49" charset="-122"/>
              </a:rPr>
              <a:t>函数；</a:t>
            </a:r>
          </a:p>
          <a:p>
            <a:pPr lvl="1">
              <a:buFont typeface="Wingdings" pitchFamily="2" charset="2"/>
              <a:buChar char="ü"/>
            </a:pPr>
            <a:r>
              <a:rPr lang="zh-CN" altLang="en-US" dirty="0" smtClean="0">
                <a:latin typeface="黑体" pitchFamily="49" charset="-122"/>
                <a:ea typeface="黑体" pitchFamily="49" charset="-122"/>
              </a:rPr>
              <a:t>调用</a:t>
            </a:r>
            <a:r>
              <a:rPr lang="en-US" dirty="0" smtClean="0">
                <a:latin typeface="黑体" pitchFamily="49" charset="-122"/>
                <a:ea typeface="黑体" pitchFamily="49" charset="-122"/>
              </a:rPr>
              <a:t>predict</a:t>
            </a:r>
            <a:r>
              <a:rPr lang="zh-CN" altLang="en-US" dirty="0" smtClean="0">
                <a:latin typeface="黑体" pitchFamily="49" charset="-122"/>
                <a:ea typeface="黑体" pitchFamily="49" charset="-122"/>
              </a:rPr>
              <a:t>函数进行预测。</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en-US" b="1" dirty="0">
              <a:effectLst/>
              <a:latin typeface="黑体" pitchFamily="49" charset="-122"/>
              <a:ea typeface="黑体" pitchFamily="49" charset="-122"/>
            </a:endParaRPr>
          </a:p>
        </p:txBody>
      </p:sp>
      <p:sp>
        <p:nvSpPr>
          <p:cNvPr id="9" name="TextBox 8"/>
          <p:cNvSpPr txBox="1"/>
          <p:nvPr/>
        </p:nvSpPr>
        <p:spPr>
          <a:xfrm>
            <a:off x="214282" y="1327071"/>
            <a:ext cx="8572559" cy="3354765"/>
          </a:xfrm>
          <a:prstGeom prst="rect">
            <a:avLst/>
          </a:prstGeom>
          <a:noFill/>
        </p:spPr>
        <p:txBody>
          <a:bodyPr wrap="square" rtlCol="0">
            <a:spAutoFit/>
          </a:bodyPr>
          <a:lstStyle/>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5-1:</a:t>
            </a:r>
            <a:r>
              <a:rPr lang="zh-CN" altLang="en-US" dirty="0" smtClean="0">
                <a:latin typeface="黑体" pitchFamily="49" charset="-122"/>
                <a:ea typeface="黑体" pitchFamily="49" charset="-122"/>
              </a:rPr>
              <a:t>使用</a:t>
            </a:r>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中的</a:t>
            </a:r>
            <a:r>
              <a:rPr lang="en-US" dirty="0" err="1" smtClean="0">
                <a:latin typeface="黑体" pitchFamily="49" charset="-122"/>
                <a:ea typeface="黑体" pitchFamily="49" charset="-122"/>
              </a:rPr>
              <a:t>KNeighborsClassifier</a:t>
            </a:r>
            <a:r>
              <a:rPr lang="zh-CN" altLang="en-US" dirty="0" smtClean="0">
                <a:latin typeface="黑体" pitchFamily="49" charset="-122"/>
                <a:ea typeface="黑体" pitchFamily="49" charset="-122"/>
              </a:rPr>
              <a:t>函数进行分类。</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en-US" sz="1600" dirty="0" smtClean="0"/>
              <a:t>01   # coding=utf-8</a:t>
            </a:r>
            <a:endParaRPr lang="zh-CN" altLang="en-US" sz="1600" dirty="0" smtClean="0"/>
          </a:p>
          <a:p>
            <a:r>
              <a:rPr lang="en-US" sz="1600" dirty="0" smtClean="0"/>
              <a:t>02   from </a:t>
            </a:r>
            <a:r>
              <a:rPr lang="en-US" sz="1600" dirty="0" err="1" smtClean="0"/>
              <a:t>sklearn.neighbors</a:t>
            </a:r>
            <a:r>
              <a:rPr lang="en-US" sz="1600" dirty="0" smtClean="0"/>
              <a:t> import </a:t>
            </a:r>
            <a:r>
              <a:rPr lang="en-US" sz="1600" dirty="0" err="1" smtClean="0"/>
              <a:t>KNeighborsClassifier</a:t>
            </a:r>
            <a:endParaRPr lang="zh-CN" altLang="en-US" sz="1600" dirty="0" smtClean="0"/>
          </a:p>
          <a:p>
            <a:r>
              <a:rPr lang="en-US" sz="1600" dirty="0" smtClean="0"/>
              <a:t>03   X = [[0], [1], [2], [3],[4], [5], [6], [7], [8]]                           #9</a:t>
            </a:r>
            <a:r>
              <a:rPr lang="zh-CN" altLang="en-US" sz="1600" dirty="0" smtClean="0"/>
              <a:t>个１维的数据</a:t>
            </a:r>
          </a:p>
          <a:p>
            <a:r>
              <a:rPr lang="en-US" sz="1600" dirty="0" smtClean="0"/>
              <a:t>04   y = [0, 0, 0, 1, 1, 1, 2, 2, 2]                                                  #9</a:t>
            </a:r>
            <a:r>
              <a:rPr lang="zh-CN" altLang="en-US" sz="1600" dirty="0" smtClean="0"/>
              <a:t>个数据对应的类标号</a:t>
            </a:r>
          </a:p>
          <a:p>
            <a:r>
              <a:rPr lang="en-US" sz="1600" dirty="0" smtClean="0"/>
              <a:t>05   neigh = </a:t>
            </a:r>
            <a:r>
              <a:rPr lang="en-US" sz="1600" dirty="0" err="1" smtClean="0"/>
              <a:t>KNeighborsClassifier</a:t>
            </a:r>
            <a:r>
              <a:rPr lang="en-US" sz="1600" dirty="0" smtClean="0"/>
              <a:t>(</a:t>
            </a:r>
            <a:r>
              <a:rPr lang="en-US" sz="1600" dirty="0" err="1" smtClean="0"/>
              <a:t>n_neighbors</a:t>
            </a:r>
            <a:r>
              <a:rPr lang="en-US" sz="1600" dirty="0" smtClean="0"/>
              <a:t>=3)                #3</a:t>
            </a:r>
            <a:r>
              <a:rPr lang="zh-CN" altLang="en-US" sz="1600" dirty="0" smtClean="0"/>
              <a:t>近邻 </a:t>
            </a:r>
          </a:p>
          <a:p>
            <a:r>
              <a:rPr lang="en-US" sz="1600" dirty="0" smtClean="0"/>
              <a:t>06   neigh.fit(X, y)                                                                        #X</a:t>
            </a:r>
            <a:r>
              <a:rPr lang="zh-CN" altLang="en-US" sz="1600" dirty="0" smtClean="0"/>
              <a:t>为训练数据，</a:t>
            </a:r>
            <a:r>
              <a:rPr lang="en-US" sz="1600" dirty="0" smtClean="0"/>
              <a:t>y</a:t>
            </a:r>
            <a:r>
              <a:rPr lang="zh-CN" altLang="en-US" sz="1600" dirty="0" smtClean="0"/>
              <a:t>为目标值训练模型</a:t>
            </a:r>
          </a:p>
          <a:p>
            <a:r>
              <a:rPr lang="en-US" sz="1600" dirty="0" smtClean="0"/>
              <a:t>07   print(</a:t>
            </a:r>
            <a:r>
              <a:rPr lang="en-US" sz="1600" dirty="0" err="1" smtClean="0"/>
              <a:t>neigh.predict</a:t>
            </a:r>
            <a:r>
              <a:rPr lang="en-US" sz="1600" dirty="0" smtClean="0"/>
              <a:t>([[1.1]]))                                               #</a:t>
            </a:r>
            <a:r>
              <a:rPr lang="zh-CN" altLang="en-US" sz="1600" dirty="0" smtClean="0"/>
              <a:t>预测提供数据的类别</a:t>
            </a:r>
          </a:p>
          <a:p>
            <a:r>
              <a:rPr lang="en-US" sz="1600" dirty="0" smtClean="0"/>
              <a:t>08   print(</a:t>
            </a:r>
            <a:r>
              <a:rPr lang="en-US" sz="1600" dirty="0" err="1" smtClean="0"/>
              <a:t>neigh.predict</a:t>
            </a:r>
            <a:r>
              <a:rPr lang="en-US" sz="1600" dirty="0" smtClean="0"/>
              <a:t>([[1.6]]))</a:t>
            </a:r>
            <a:endParaRPr lang="zh-CN" altLang="en-US" sz="1600" dirty="0" smtClean="0"/>
          </a:p>
          <a:p>
            <a:r>
              <a:rPr lang="en-US" sz="1600" dirty="0" smtClean="0"/>
              <a:t>09   print(</a:t>
            </a:r>
            <a:r>
              <a:rPr lang="en-US" sz="1600" dirty="0" err="1" smtClean="0"/>
              <a:t>neigh.predict</a:t>
            </a:r>
            <a:r>
              <a:rPr lang="en-US" sz="1600" dirty="0" smtClean="0"/>
              <a:t>([[5.2]]))</a:t>
            </a:r>
            <a:endParaRPr lang="zh-CN" altLang="en-US" sz="1600" dirty="0" smtClean="0"/>
          </a:p>
          <a:p>
            <a:r>
              <a:rPr lang="en-US" sz="1600" dirty="0" smtClean="0"/>
              <a:t>10   print(</a:t>
            </a:r>
            <a:r>
              <a:rPr lang="en-US" sz="1600" dirty="0" err="1" smtClean="0"/>
              <a:t>neigh.predict</a:t>
            </a:r>
            <a:r>
              <a:rPr lang="en-US" sz="1600" dirty="0" smtClean="0"/>
              <a:t>([[5.8]]))</a:t>
            </a:r>
            <a:endParaRPr lang="zh-CN" altLang="en-US" sz="1600" dirty="0" smtClean="0"/>
          </a:p>
          <a:p>
            <a:r>
              <a:rPr lang="en-US" sz="1600" dirty="0" smtClean="0"/>
              <a:t>11   print(</a:t>
            </a:r>
            <a:r>
              <a:rPr lang="en-US" sz="1600" dirty="0" err="1" smtClean="0"/>
              <a:t>neigh.predict</a:t>
            </a:r>
            <a:r>
              <a:rPr lang="en-US" sz="1600" dirty="0" smtClean="0"/>
              <a:t>([[6.2]]))</a:t>
            </a:r>
            <a:endParaRPr lang="zh-CN" altLang="en-US" sz="1600"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zh-CN" altLang="en-US" b="1" dirty="0">
              <a:latin typeface="黑体" pitchFamily="49" charset="-122"/>
              <a:ea typeface="黑体" pitchFamily="49" charset="-122"/>
            </a:endParaRPr>
          </a:p>
        </p:txBody>
      </p:sp>
      <p:sp>
        <p:nvSpPr>
          <p:cNvPr id="9" name="TextBox 8"/>
          <p:cNvSpPr txBox="1"/>
          <p:nvPr/>
        </p:nvSpPr>
        <p:spPr>
          <a:xfrm>
            <a:off x="285720" y="1327071"/>
            <a:ext cx="8572559" cy="3600986"/>
          </a:xfrm>
          <a:prstGeom prst="rect">
            <a:avLst/>
          </a:prstGeom>
          <a:noFill/>
        </p:spPr>
        <p:txBody>
          <a:bodyPr wrap="square" rtlCol="0">
            <a:spAutoFit/>
          </a:bodyPr>
          <a:lstStyle/>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5-2:</a:t>
            </a:r>
            <a:r>
              <a:rPr lang="zh-CN" altLang="en-US" dirty="0" smtClean="0">
                <a:latin typeface="黑体" pitchFamily="49" charset="-122"/>
                <a:ea typeface="黑体" pitchFamily="49" charset="-122"/>
              </a:rPr>
              <a:t>使用</a:t>
            </a:r>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中的</a:t>
            </a:r>
            <a:r>
              <a:rPr lang="en-US" dirty="0" err="1" smtClean="0">
                <a:latin typeface="黑体" pitchFamily="49" charset="-122"/>
                <a:ea typeface="黑体" pitchFamily="49" charset="-122"/>
              </a:rPr>
              <a:t>KNeighborsClassifier</a:t>
            </a:r>
            <a:r>
              <a:rPr lang="zh-CN" altLang="en-US" dirty="0" smtClean="0">
                <a:latin typeface="黑体" pitchFamily="49" charset="-122"/>
                <a:ea typeface="黑体" pitchFamily="49" charset="-122"/>
              </a:rPr>
              <a:t>函数对平台提供的</a:t>
            </a:r>
            <a:r>
              <a:rPr lang="en-US" dirty="0" smtClean="0">
                <a:latin typeface="黑体" pitchFamily="49" charset="-122"/>
                <a:ea typeface="黑体" pitchFamily="49" charset="-122"/>
                <a:hlinkClick r:id="rId2"/>
              </a:rPr>
              <a:t>iris</a:t>
            </a:r>
            <a:r>
              <a:rPr lang="zh-CN" altLang="en-US" dirty="0" smtClean="0">
                <a:latin typeface="黑体" pitchFamily="49" charset="-122"/>
                <a:ea typeface="黑体" pitchFamily="49" charset="-122"/>
              </a:rPr>
              <a:t>数据集分类。</a:t>
            </a:r>
            <a:endParaRPr lang="en-US" altLang="zh-CN" dirty="0" smtClean="0">
              <a:latin typeface="黑体" pitchFamily="49" charset="-122"/>
              <a:ea typeface="黑体" pitchFamily="49" charset="-122"/>
            </a:endParaRPr>
          </a:p>
          <a:p>
            <a:r>
              <a:rPr lang="en-US" sz="1600" dirty="0" smtClean="0"/>
              <a:t>01  from </a:t>
            </a:r>
            <a:r>
              <a:rPr lang="en-US" sz="1600" dirty="0" err="1" smtClean="0"/>
              <a:t>sklearn.datasets</a:t>
            </a:r>
            <a:r>
              <a:rPr lang="en-US" sz="1600" dirty="0" smtClean="0"/>
              <a:t> import </a:t>
            </a:r>
            <a:r>
              <a:rPr lang="en-US" sz="1600" dirty="0" err="1" smtClean="0"/>
              <a:t>load_iris</a:t>
            </a:r>
            <a:endParaRPr lang="zh-CN" altLang="en-US" sz="1600" dirty="0" smtClean="0"/>
          </a:p>
          <a:p>
            <a:r>
              <a:rPr lang="en-US" sz="1600" dirty="0" smtClean="0"/>
              <a:t>02  iris = </a:t>
            </a:r>
            <a:r>
              <a:rPr lang="en-US" sz="1600" dirty="0" err="1" smtClean="0"/>
              <a:t>load_iris</a:t>
            </a:r>
            <a:r>
              <a:rPr lang="en-US" sz="1600" dirty="0" smtClean="0"/>
              <a:t>()</a:t>
            </a:r>
            <a:endParaRPr lang="zh-CN" altLang="en-US" sz="1600" dirty="0" smtClean="0"/>
          </a:p>
          <a:p>
            <a:r>
              <a:rPr lang="en-US" sz="1600" dirty="0" smtClean="0"/>
              <a:t>03  from </a:t>
            </a:r>
            <a:r>
              <a:rPr lang="en-US" sz="1600" dirty="0" err="1" smtClean="0"/>
              <a:t>sklearn.model_selection</a:t>
            </a:r>
            <a:r>
              <a:rPr lang="en-US" sz="1600" dirty="0" smtClean="0"/>
              <a:t> import </a:t>
            </a:r>
            <a:r>
              <a:rPr lang="en-US" sz="1600" dirty="0" err="1" smtClean="0"/>
              <a:t>train_test_split</a:t>
            </a:r>
            <a:endParaRPr lang="zh-CN" altLang="en-US" sz="1600" dirty="0" smtClean="0"/>
          </a:p>
          <a:p>
            <a:r>
              <a:rPr lang="en-US" sz="1600" dirty="0" smtClean="0"/>
              <a:t>04  </a:t>
            </a:r>
            <a:r>
              <a:rPr lang="en-US" sz="1600" dirty="0" err="1" smtClean="0"/>
              <a:t>X_train</a:t>
            </a:r>
            <a:r>
              <a:rPr lang="en-US" sz="1600" dirty="0" smtClean="0"/>
              <a:t>, </a:t>
            </a:r>
            <a:r>
              <a:rPr lang="en-US" sz="1600" dirty="0" err="1" smtClean="0"/>
              <a:t>X_test</a:t>
            </a:r>
            <a:r>
              <a:rPr lang="en-US" sz="1600" dirty="0" smtClean="0"/>
              <a:t>, </a:t>
            </a:r>
            <a:r>
              <a:rPr lang="en-US" sz="1600" dirty="0" err="1" smtClean="0"/>
              <a:t>y_train</a:t>
            </a:r>
            <a:r>
              <a:rPr lang="en-US" sz="1600" dirty="0" smtClean="0"/>
              <a:t>, </a:t>
            </a:r>
            <a:r>
              <a:rPr lang="en-US" sz="1600" dirty="0" err="1" smtClean="0"/>
              <a:t>y_test</a:t>
            </a:r>
            <a:r>
              <a:rPr lang="en-US" sz="1600" dirty="0" smtClean="0"/>
              <a:t> = </a:t>
            </a:r>
            <a:r>
              <a:rPr lang="en-US" sz="1600" dirty="0" err="1" smtClean="0"/>
              <a:t>train_test_split</a:t>
            </a:r>
            <a:r>
              <a:rPr lang="en-US" sz="1600" dirty="0" smtClean="0"/>
              <a:t>(\</a:t>
            </a:r>
            <a:endParaRPr lang="zh-CN" altLang="en-US" sz="1600" dirty="0" smtClean="0"/>
          </a:p>
          <a:p>
            <a:r>
              <a:rPr lang="en-US" sz="1600" dirty="0" smtClean="0"/>
              <a:t>05       </a:t>
            </a:r>
            <a:r>
              <a:rPr lang="en-US" sz="1600" dirty="0" err="1" smtClean="0"/>
              <a:t>iris.data</a:t>
            </a:r>
            <a:r>
              <a:rPr lang="en-US" sz="1600" dirty="0" smtClean="0"/>
              <a:t>, </a:t>
            </a:r>
            <a:r>
              <a:rPr lang="en-US" sz="1600" dirty="0" err="1" smtClean="0"/>
              <a:t>iris.target</a:t>
            </a:r>
            <a:r>
              <a:rPr lang="en-US" sz="1600" dirty="0" smtClean="0"/>
              <a:t>, </a:t>
            </a:r>
            <a:r>
              <a:rPr lang="en-US" sz="1600" dirty="0" err="1" smtClean="0"/>
              <a:t>test_size</a:t>
            </a:r>
            <a:r>
              <a:rPr lang="en-US" sz="1600" dirty="0" smtClean="0"/>
              <a:t>=0.25, </a:t>
            </a:r>
            <a:r>
              <a:rPr lang="en-US" sz="1600" dirty="0" err="1" smtClean="0"/>
              <a:t>random_state</a:t>
            </a:r>
            <a:r>
              <a:rPr lang="en-US" sz="1600" dirty="0" smtClean="0"/>
              <a:t>=33)</a:t>
            </a:r>
            <a:endParaRPr lang="zh-CN" altLang="en-US" sz="1600" dirty="0" smtClean="0"/>
          </a:p>
          <a:p>
            <a:r>
              <a:rPr lang="en-US" sz="1600" dirty="0" smtClean="0"/>
              <a:t>06  from </a:t>
            </a:r>
            <a:r>
              <a:rPr lang="en-US" sz="1600" dirty="0" err="1" smtClean="0"/>
              <a:t>sklearn.preprocessing</a:t>
            </a:r>
            <a:r>
              <a:rPr lang="en-US" sz="1600" dirty="0" smtClean="0"/>
              <a:t> import </a:t>
            </a:r>
            <a:r>
              <a:rPr lang="en-US" sz="1600" dirty="0" err="1" smtClean="0"/>
              <a:t>StandardScaler</a:t>
            </a:r>
            <a:endParaRPr lang="zh-CN" altLang="en-US" sz="1600" dirty="0" smtClean="0"/>
          </a:p>
          <a:p>
            <a:r>
              <a:rPr lang="en-US" sz="1600" dirty="0" smtClean="0"/>
              <a:t>07  from </a:t>
            </a:r>
            <a:r>
              <a:rPr lang="en-US" sz="1600" dirty="0" err="1" smtClean="0"/>
              <a:t>sklearn.neighbors</a:t>
            </a:r>
            <a:r>
              <a:rPr lang="en-US" sz="1600" dirty="0" smtClean="0"/>
              <a:t> import </a:t>
            </a:r>
            <a:r>
              <a:rPr lang="en-US" sz="1600" dirty="0" err="1" smtClean="0"/>
              <a:t>KNeighborsClassifier</a:t>
            </a:r>
            <a:endParaRPr lang="zh-CN" altLang="en-US" sz="1600" dirty="0" smtClean="0"/>
          </a:p>
          <a:p>
            <a:r>
              <a:rPr lang="en-US" sz="1600" dirty="0" smtClean="0"/>
              <a:t>08  </a:t>
            </a:r>
            <a:r>
              <a:rPr lang="en-US" sz="1600" dirty="0" err="1" smtClean="0"/>
              <a:t>ss</a:t>
            </a:r>
            <a:r>
              <a:rPr lang="en-US" sz="1600" dirty="0" smtClean="0"/>
              <a:t> = </a:t>
            </a:r>
            <a:r>
              <a:rPr lang="en-US" sz="1600" dirty="0" err="1" smtClean="0"/>
              <a:t>StandardScaler</a:t>
            </a:r>
            <a:r>
              <a:rPr lang="en-US" sz="1600" dirty="0" smtClean="0"/>
              <a:t>()</a:t>
            </a:r>
            <a:endParaRPr lang="zh-CN" altLang="en-US" sz="1600" dirty="0" smtClean="0"/>
          </a:p>
          <a:p>
            <a:r>
              <a:rPr lang="en-US" sz="1600" dirty="0" smtClean="0"/>
              <a:t>09  </a:t>
            </a:r>
            <a:r>
              <a:rPr lang="en-US" sz="1600" dirty="0" err="1" smtClean="0"/>
              <a:t>X_train</a:t>
            </a:r>
            <a:r>
              <a:rPr lang="en-US" sz="1600" dirty="0" smtClean="0"/>
              <a:t> = </a:t>
            </a:r>
            <a:r>
              <a:rPr lang="en-US" sz="1600" dirty="0" err="1" smtClean="0"/>
              <a:t>ss.fit_transform</a:t>
            </a:r>
            <a:r>
              <a:rPr lang="en-US" sz="1600" dirty="0" smtClean="0"/>
              <a:t>(</a:t>
            </a:r>
            <a:r>
              <a:rPr lang="en-US" sz="1600" dirty="0" err="1" smtClean="0"/>
              <a:t>X_train</a:t>
            </a:r>
            <a:r>
              <a:rPr lang="en-US" sz="1600" dirty="0" smtClean="0"/>
              <a:t>)</a:t>
            </a:r>
            <a:endParaRPr lang="zh-CN" altLang="en-US" sz="1600" dirty="0" smtClean="0"/>
          </a:p>
          <a:p>
            <a:r>
              <a:rPr lang="en-US" sz="1600" dirty="0" smtClean="0"/>
              <a:t>10  </a:t>
            </a:r>
            <a:r>
              <a:rPr lang="en-US" sz="1600" dirty="0" err="1" smtClean="0"/>
              <a:t>X_test</a:t>
            </a:r>
            <a:r>
              <a:rPr lang="en-US" sz="1600" dirty="0" smtClean="0"/>
              <a:t> = </a:t>
            </a:r>
            <a:r>
              <a:rPr lang="en-US" sz="1600" dirty="0" err="1" smtClean="0"/>
              <a:t>ss.transform</a:t>
            </a:r>
            <a:r>
              <a:rPr lang="en-US" sz="1600" dirty="0" smtClean="0"/>
              <a:t>(</a:t>
            </a:r>
            <a:r>
              <a:rPr lang="en-US" sz="1600" dirty="0" err="1" smtClean="0"/>
              <a:t>X_test</a:t>
            </a:r>
            <a:r>
              <a:rPr lang="en-US" sz="1600" dirty="0" smtClean="0"/>
              <a:t>)</a:t>
            </a:r>
            <a:endParaRPr lang="zh-CN" altLang="en-US" sz="1600" dirty="0" smtClean="0"/>
          </a:p>
          <a:p>
            <a:r>
              <a:rPr lang="en-US" sz="1600" dirty="0" smtClean="0"/>
              <a:t>11  </a:t>
            </a:r>
            <a:r>
              <a:rPr lang="en-US" sz="1600" dirty="0" err="1" smtClean="0"/>
              <a:t>knc</a:t>
            </a:r>
            <a:r>
              <a:rPr lang="en-US" sz="1600" dirty="0" smtClean="0"/>
              <a:t> = </a:t>
            </a:r>
            <a:r>
              <a:rPr lang="en-US" sz="1600" dirty="0" err="1" smtClean="0"/>
              <a:t>KNeighborsClassifier</a:t>
            </a:r>
            <a:r>
              <a:rPr lang="en-US" sz="1600" dirty="0" smtClean="0"/>
              <a:t>()</a:t>
            </a:r>
            <a:endParaRPr lang="zh-CN" altLang="en-US" sz="1600" dirty="0" smtClean="0"/>
          </a:p>
          <a:p>
            <a:endParaRPr lang="zh-CN" altLang="en-US" sz="16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5.1 </a:t>
            </a:r>
            <a:r>
              <a:rPr lang="zh-CN" altLang="en-US" b="1" dirty="0" smtClean="0">
                <a:latin typeface="黑体" pitchFamily="49" charset="-122"/>
                <a:ea typeface="黑体" pitchFamily="49" charset="-122"/>
              </a:rPr>
              <a:t>机器学习简介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800" dirty="0" smtClean="0">
                <a:latin typeface="黑体" pitchFamily="49" charset="-122"/>
                <a:ea typeface="黑体" pitchFamily="49" charset="-122"/>
              </a:rPr>
              <a:t>5.1.1 </a:t>
            </a:r>
            <a:r>
              <a:rPr lang="zh-CN" altLang="en-US" sz="1800" dirty="0" smtClean="0">
                <a:latin typeface="黑体" pitchFamily="49" charset="-122"/>
                <a:ea typeface="黑体" pitchFamily="49" charset="-122"/>
              </a:rPr>
              <a:t>基本含义</a:t>
            </a:r>
            <a:endParaRPr lang="zh-CN" altLang="en-US" sz="1800" b="1" dirty="0" smtClean="0">
              <a:latin typeface="黑体" pitchFamily="49" charset="-122"/>
              <a:ea typeface="黑体" pitchFamily="49" charset="-122"/>
            </a:endParaRPr>
          </a:p>
          <a:p>
            <a:r>
              <a:rPr lang="zh-CN" altLang="en-US" sz="1800" dirty="0" smtClean="0">
                <a:latin typeface="黑体" pitchFamily="49" charset="-122"/>
                <a:ea typeface="黑体" pitchFamily="49" charset="-122"/>
              </a:rPr>
              <a:t>机器学习是人工智能的一个重要分支与核心研究内容，是目前实现人工智能的一条重要途径；它专门研究机器怎样模拟或实现人类的学习行为，以获取新的知识或技能，并且能重新组织已有的知识结构使之不断改善自身的性能。</a:t>
            </a:r>
            <a:endParaRPr lang="en-US" altLang="zh-CN" sz="1800" dirty="0" smtClean="0">
              <a:latin typeface="黑体" pitchFamily="49" charset="-122"/>
              <a:ea typeface="黑体" pitchFamily="49" charset="-122"/>
            </a:endParaRPr>
          </a:p>
          <a:p>
            <a:endParaRPr lang="en-US" altLang="zh-CN" sz="1800" dirty="0" smtClean="0">
              <a:latin typeface="黑体" pitchFamily="49" charset="-122"/>
              <a:ea typeface="黑体" pitchFamily="49" charset="-122"/>
            </a:endParaRPr>
          </a:p>
          <a:p>
            <a:r>
              <a:rPr lang="zh-CN" altLang="en-US" sz="1800" dirty="0" smtClean="0">
                <a:latin typeface="黑体" pitchFamily="49" charset="-122"/>
                <a:ea typeface="黑体" pitchFamily="49" charset="-122"/>
              </a:rPr>
              <a:t>机器学习的应用已遍及人工智能的各个分支，如专家系统、自动推理、自然语言理解、模式识别、计算机视觉、智能机器人等领域。</a:t>
            </a:r>
            <a:endParaRPr lang="en-US" altLang="zh-CN" sz="1800" dirty="0" smtClean="0">
              <a:latin typeface="黑体" pitchFamily="49" charset="-122"/>
              <a:ea typeface="黑体" pitchFamily="49" charset="-122"/>
            </a:endParaRPr>
          </a:p>
          <a:p>
            <a:endParaRPr lang="en-US" altLang="zh-CN" sz="1800" dirty="0" smtClean="0">
              <a:latin typeface="黑体" pitchFamily="49" charset="-122"/>
              <a:ea typeface="黑体" pitchFamily="49" charset="-122"/>
            </a:endParaRPr>
          </a:p>
          <a:p>
            <a:r>
              <a:rPr lang="zh-CN" altLang="en-US" sz="1800" dirty="0" smtClean="0">
                <a:latin typeface="黑体" pitchFamily="49" charset="-122"/>
                <a:ea typeface="黑体" pitchFamily="49" charset="-122"/>
              </a:rPr>
              <a:t>机器学习通过算法与模型设计，使机器从已有数据（训练数据集）中自动分析、习得规律（模型与参数），再利用规律对未知数据进行预测，不同的算法与模型的预测准确率、运算量不同。</a:t>
            </a: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zh-CN" altLang="en-US" b="1" dirty="0">
              <a:latin typeface="黑体" pitchFamily="49" charset="-122"/>
              <a:ea typeface="黑体" pitchFamily="49" charset="-122"/>
            </a:endParaRPr>
          </a:p>
        </p:txBody>
      </p:sp>
      <p:sp>
        <p:nvSpPr>
          <p:cNvPr id="9" name="TextBox 8"/>
          <p:cNvSpPr txBox="1"/>
          <p:nvPr/>
        </p:nvSpPr>
        <p:spPr>
          <a:xfrm>
            <a:off x="285720" y="1327071"/>
            <a:ext cx="8572559" cy="3539430"/>
          </a:xfrm>
          <a:prstGeom prst="rect">
            <a:avLst/>
          </a:prstGeom>
          <a:noFill/>
        </p:spPr>
        <p:txBody>
          <a:bodyPr wrap="square" rtlCol="0">
            <a:spAutoFit/>
          </a:bodyPr>
          <a:lstStyle/>
          <a:p>
            <a:r>
              <a:rPr lang="en-US" sz="1600" dirty="0" smtClean="0"/>
              <a:t>12  knc.fit(</a:t>
            </a:r>
            <a:r>
              <a:rPr lang="en-US" sz="1600" dirty="0" err="1" smtClean="0"/>
              <a:t>X_train</a:t>
            </a:r>
            <a:r>
              <a:rPr lang="en-US" sz="1600" dirty="0" smtClean="0"/>
              <a:t>, </a:t>
            </a:r>
            <a:r>
              <a:rPr lang="en-US" sz="1600" dirty="0" err="1" smtClean="0"/>
              <a:t>y_train</a:t>
            </a:r>
            <a:r>
              <a:rPr lang="en-US" sz="1600" dirty="0" smtClean="0"/>
              <a:t>)</a:t>
            </a:r>
            <a:endParaRPr lang="zh-CN" altLang="en-US" sz="1600" dirty="0" smtClean="0"/>
          </a:p>
          <a:p>
            <a:r>
              <a:rPr lang="en-US" sz="1600" dirty="0" smtClean="0"/>
              <a:t>13  </a:t>
            </a:r>
            <a:r>
              <a:rPr lang="en-US" sz="1600" dirty="0" err="1" smtClean="0"/>
              <a:t>y_predict</a:t>
            </a:r>
            <a:r>
              <a:rPr lang="en-US" sz="1600" dirty="0" smtClean="0"/>
              <a:t> = </a:t>
            </a:r>
            <a:r>
              <a:rPr lang="en-US" sz="1600" dirty="0" err="1" smtClean="0"/>
              <a:t>knc.predict</a:t>
            </a:r>
            <a:r>
              <a:rPr lang="en-US" sz="1600" dirty="0" smtClean="0"/>
              <a:t>(</a:t>
            </a:r>
            <a:r>
              <a:rPr lang="en-US" sz="1600" dirty="0" err="1" smtClean="0"/>
              <a:t>X_test</a:t>
            </a:r>
            <a:r>
              <a:rPr lang="en-US" sz="1600" dirty="0" smtClean="0"/>
              <a:t>)</a:t>
            </a:r>
            <a:endParaRPr lang="zh-CN" altLang="en-US" sz="1600" dirty="0" smtClean="0"/>
          </a:p>
          <a:p>
            <a:r>
              <a:rPr lang="en-US" sz="1600" dirty="0" smtClean="0"/>
              <a:t>14  print 'The accuracy of K-Nearest Neighbor Classifier is',\</a:t>
            </a:r>
            <a:endParaRPr lang="zh-CN" altLang="en-US" sz="1600" dirty="0" smtClean="0"/>
          </a:p>
          <a:p>
            <a:r>
              <a:rPr lang="en-US" sz="1600" dirty="0" smtClean="0"/>
              <a:t>15     </a:t>
            </a:r>
            <a:r>
              <a:rPr lang="en-US" sz="1600" dirty="0" err="1" smtClean="0"/>
              <a:t>knc.score</a:t>
            </a:r>
            <a:r>
              <a:rPr lang="en-US" sz="1600" dirty="0" smtClean="0"/>
              <a:t>(</a:t>
            </a:r>
            <a:r>
              <a:rPr lang="en-US" sz="1600" dirty="0" err="1" smtClean="0"/>
              <a:t>X_test</a:t>
            </a:r>
            <a:r>
              <a:rPr lang="en-US" sz="1600" dirty="0" smtClean="0"/>
              <a:t>, </a:t>
            </a:r>
            <a:r>
              <a:rPr lang="en-US" sz="1600" dirty="0" err="1" smtClean="0"/>
              <a:t>y_test</a:t>
            </a:r>
            <a:r>
              <a:rPr lang="en-US" sz="1600" dirty="0" smtClean="0"/>
              <a:t>)</a:t>
            </a:r>
            <a:endParaRPr lang="zh-CN" altLang="en-US" sz="1600" dirty="0" smtClean="0"/>
          </a:p>
          <a:p>
            <a:r>
              <a:rPr lang="en-US" sz="1600" dirty="0" smtClean="0"/>
              <a:t>16  from </a:t>
            </a:r>
            <a:r>
              <a:rPr lang="en-US" sz="1600" dirty="0" err="1" smtClean="0"/>
              <a:t>sklearn.metrics</a:t>
            </a:r>
            <a:r>
              <a:rPr lang="en-US" sz="1600" dirty="0" smtClean="0"/>
              <a:t> import </a:t>
            </a:r>
            <a:r>
              <a:rPr lang="en-US" sz="1600" dirty="0" err="1" smtClean="0"/>
              <a:t>classification_report</a:t>
            </a:r>
            <a:endParaRPr lang="zh-CN" altLang="en-US" sz="1600" dirty="0" smtClean="0"/>
          </a:p>
          <a:p>
            <a:r>
              <a:rPr lang="en-US" sz="1600" dirty="0" smtClean="0"/>
              <a:t>17  print </a:t>
            </a:r>
            <a:r>
              <a:rPr lang="en-US" sz="1600" dirty="0" err="1" smtClean="0"/>
              <a:t>classification_report</a:t>
            </a:r>
            <a:r>
              <a:rPr lang="en-US" sz="1600" dirty="0" smtClean="0"/>
              <a:t>(</a:t>
            </a:r>
            <a:r>
              <a:rPr lang="en-US" sz="1600" dirty="0" err="1" smtClean="0"/>
              <a:t>y_test</a:t>
            </a:r>
            <a:r>
              <a:rPr lang="en-US" sz="1600" dirty="0" smtClean="0"/>
              <a:t>, </a:t>
            </a:r>
            <a:r>
              <a:rPr lang="en-US" sz="1600" dirty="0" err="1" smtClean="0"/>
              <a:t>y_predict</a:t>
            </a:r>
            <a:r>
              <a:rPr lang="en-US" sz="1600" dirty="0" smtClean="0"/>
              <a:t>, \</a:t>
            </a:r>
            <a:endParaRPr lang="zh-CN" altLang="en-US" sz="1600" dirty="0" smtClean="0"/>
          </a:p>
          <a:p>
            <a:r>
              <a:rPr lang="en-US" sz="1600" dirty="0" smtClean="0"/>
              <a:t>18                            </a:t>
            </a:r>
            <a:r>
              <a:rPr lang="en-US" sz="1600" dirty="0" err="1" smtClean="0"/>
              <a:t>target_names</a:t>
            </a:r>
            <a:r>
              <a:rPr lang="en-US" sz="1600" dirty="0" smtClean="0"/>
              <a:t>=</a:t>
            </a:r>
            <a:r>
              <a:rPr lang="en-US" sz="1600" dirty="0" err="1" smtClean="0"/>
              <a:t>iris.target_names</a:t>
            </a:r>
            <a:r>
              <a:rPr lang="en-US" sz="1600" dirty="0" smtClean="0"/>
              <a:t>)</a:t>
            </a:r>
            <a:endParaRPr lang="zh-CN" altLang="en-US" sz="1600" dirty="0" smtClean="0"/>
          </a:p>
          <a:p>
            <a:pPr latinLnBrk="1"/>
            <a:r>
              <a:rPr lang="en-US" altLang="zh-CN" sz="1600" dirty="0" smtClean="0"/>
              <a:t>【</a:t>
            </a:r>
            <a:r>
              <a:rPr lang="zh-CN" altLang="en-US" sz="1600" dirty="0" smtClean="0"/>
              <a:t>运行结果</a:t>
            </a:r>
            <a:r>
              <a:rPr lang="en-US" altLang="zh-CN" sz="1600" dirty="0" smtClean="0"/>
              <a:t>】</a:t>
            </a:r>
          </a:p>
          <a:p>
            <a:r>
              <a:rPr lang="en-US" sz="1600" dirty="0" smtClean="0"/>
              <a:t>The accuracy of K-Nearest Neighbor Classifier is 0.894736842105</a:t>
            </a:r>
            <a:endParaRPr lang="zh-CN" altLang="en-US" sz="1600" dirty="0" smtClean="0"/>
          </a:p>
          <a:p>
            <a:r>
              <a:rPr lang="en-US" sz="1600" dirty="0" smtClean="0"/>
              <a:t>             precision    recall  f1-score   support</a:t>
            </a:r>
            <a:endParaRPr lang="zh-CN" altLang="en-US" sz="1600" dirty="0" smtClean="0"/>
          </a:p>
          <a:p>
            <a:r>
              <a:rPr lang="en-US" sz="1600" dirty="0" smtClean="0"/>
              <a:t>    </a:t>
            </a:r>
            <a:r>
              <a:rPr lang="en-US" sz="1600" dirty="0" err="1" smtClean="0"/>
              <a:t>setosa</a:t>
            </a:r>
            <a:r>
              <a:rPr lang="en-US" sz="1600" dirty="0" smtClean="0"/>
              <a:t>       1.00      1.00      1.00         8</a:t>
            </a:r>
            <a:endParaRPr lang="zh-CN" altLang="en-US" sz="1600" dirty="0" smtClean="0"/>
          </a:p>
          <a:p>
            <a:r>
              <a:rPr lang="en-US" sz="1600" dirty="0" smtClean="0"/>
              <a:t> </a:t>
            </a:r>
            <a:r>
              <a:rPr lang="en-US" sz="1600" dirty="0" err="1" smtClean="0"/>
              <a:t>versicolor</a:t>
            </a:r>
            <a:r>
              <a:rPr lang="en-US" sz="1600" dirty="0" smtClean="0"/>
              <a:t>       0.73      1.00      0.85        11</a:t>
            </a:r>
            <a:endParaRPr lang="zh-CN" altLang="en-US" sz="1600" dirty="0" smtClean="0"/>
          </a:p>
          <a:p>
            <a:r>
              <a:rPr lang="en-US" sz="1600" dirty="0" smtClean="0"/>
              <a:t>  </a:t>
            </a:r>
            <a:r>
              <a:rPr lang="en-US" sz="1600" dirty="0" err="1" smtClean="0"/>
              <a:t>virginica</a:t>
            </a:r>
            <a:r>
              <a:rPr lang="en-US" sz="1600" dirty="0" smtClean="0"/>
              <a:t>       1.00      0.79      0.88        19</a:t>
            </a:r>
            <a:endParaRPr lang="zh-CN" altLang="en-US" sz="1600" dirty="0" smtClean="0"/>
          </a:p>
          <a:p>
            <a:r>
              <a:rPr lang="en-US" sz="1600" dirty="0" smtClean="0"/>
              <a:t> </a:t>
            </a:r>
            <a:r>
              <a:rPr lang="en-US" sz="1600" dirty="0" err="1" smtClean="0"/>
              <a:t>avg</a:t>
            </a:r>
            <a:r>
              <a:rPr lang="en-US" sz="1600" dirty="0" smtClean="0"/>
              <a:t> / total       0.92      0.89      0.90        38</a:t>
            </a:r>
            <a:endParaRPr lang="zh-CN" altLang="en-US" sz="1600"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477875"/>
          </a:xfrm>
          <a:prstGeom prst="rect">
            <a:avLst/>
          </a:prstGeom>
          <a:noFill/>
        </p:spPr>
        <p:txBody>
          <a:bodyPr wrap="square" rtlCol="0">
            <a:spAutoFit/>
          </a:bodyPr>
          <a:lstStyle/>
          <a:p>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、决策树分类示例</a:t>
            </a:r>
          </a:p>
          <a:p>
            <a:r>
              <a:rPr lang="zh-CN" altLang="en-US" dirty="0" smtClean="0">
                <a:latin typeface="黑体" pitchFamily="49" charset="-122"/>
                <a:ea typeface="黑体" pitchFamily="49" charset="-122"/>
              </a:rPr>
              <a:t>决策树算法过程直接调用</a:t>
            </a:r>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的方法。</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5-3:</a:t>
            </a:r>
            <a:r>
              <a:rPr lang="zh-CN" altLang="en-US" dirty="0" smtClean="0">
                <a:latin typeface="黑体" pitchFamily="49" charset="-122"/>
                <a:ea typeface="黑体" pitchFamily="49" charset="-122"/>
              </a:rPr>
              <a:t>使用</a:t>
            </a:r>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中的</a:t>
            </a:r>
            <a:r>
              <a:rPr lang="en-US" dirty="0" err="1" smtClean="0">
                <a:latin typeface="黑体" pitchFamily="49" charset="-122"/>
                <a:ea typeface="黑体" pitchFamily="49" charset="-122"/>
                <a:hlinkClick r:id="rId2" tooltip="sklearn.tree.DecisionTreeClassifier"/>
              </a:rPr>
              <a:t>DecisionTreeClassifier</a:t>
            </a:r>
            <a:r>
              <a:rPr lang="zh-CN" altLang="en-US" dirty="0" smtClean="0">
                <a:latin typeface="黑体" pitchFamily="49" charset="-122"/>
                <a:ea typeface="黑体" pitchFamily="49" charset="-122"/>
              </a:rPr>
              <a:t>函数进行分类，其结果如图</a:t>
            </a:r>
            <a:r>
              <a:rPr lang="en-US" dirty="0" smtClean="0">
                <a:latin typeface="黑体" pitchFamily="49" charset="-122"/>
                <a:ea typeface="黑体" pitchFamily="49" charset="-122"/>
              </a:rPr>
              <a:t>5-14</a:t>
            </a:r>
            <a:r>
              <a:rPr lang="zh-CN" altLang="en-US" dirty="0" smtClean="0">
                <a:latin typeface="黑体" pitchFamily="49" charset="-122"/>
                <a:ea typeface="黑体" pitchFamily="49" charset="-122"/>
              </a:rPr>
              <a:t>所示。</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sz="1600" dirty="0" smtClean="0"/>
              <a:t>代码</a:t>
            </a:r>
            <a:r>
              <a:rPr lang="en-US" sz="1600" dirty="0" smtClean="0"/>
              <a:t>5-3</a:t>
            </a:r>
            <a:r>
              <a:rPr lang="zh-CN" altLang="en-US" sz="1600" dirty="0" smtClean="0"/>
              <a:t>：</a:t>
            </a:r>
            <a:r>
              <a:rPr lang="en-US" sz="1600" dirty="0" smtClean="0"/>
              <a:t>ch5_3_</a:t>
            </a:r>
            <a:r>
              <a:rPr lang="en-US" sz="1600" dirty="0" smtClean="0">
                <a:hlinkClick r:id="rId2" tooltip="sklearn.tree.DecisionTreeClassifier"/>
              </a:rPr>
              <a:t>DecisionTreeClassifier</a:t>
            </a:r>
            <a:r>
              <a:rPr lang="en-US" sz="1600" dirty="0" smtClean="0"/>
              <a:t>.py</a:t>
            </a:r>
            <a:endParaRPr lang="zh-CN" altLang="en-US" sz="1600" dirty="0" smtClean="0"/>
          </a:p>
          <a:p>
            <a:r>
              <a:rPr lang="en-US" sz="1600" dirty="0" smtClean="0"/>
              <a:t>01   # coding=utf-8</a:t>
            </a:r>
            <a:endParaRPr lang="zh-CN" altLang="en-US" sz="1600" dirty="0" smtClean="0"/>
          </a:p>
          <a:p>
            <a:r>
              <a:rPr lang="en-US" sz="1600" dirty="0" smtClean="0"/>
              <a:t>02   from </a:t>
            </a:r>
            <a:r>
              <a:rPr lang="en-US" sz="1600" dirty="0" err="1" smtClean="0"/>
              <a:t>itertools</a:t>
            </a:r>
            <a:r>
              <a:rPr lang="en-US" sz="1600" dirty="0" smtClean="0"/>
              <a:t> import product</a:t>
            </a:r>
            <a:endParaRPr lang="zh-CN" altLang="en-US" sz="1600" dirty="0" smtClean="0"/>
          </a:p>
          <a:p>
            <a:r>
              <a:rPr lang="en-US" sz="1600" dirty="0" smtClean="0"/>
              <a:t>03   import </a:t>
            </a:r>
            <a:r>
              <a:rPr lang="en-US" sz="1600" dirty="0" err="1" smtClean="0"/>
              <a:t>numpy</a:t>
            </a:r>
            <a:r>
              <a:rPr lang="en-US" sz="1600" dirty="0" smtClean="0"/>
              <a:t> as </a:t>
            </a:r>
            <a:r>
              <a:rPr lang="en-US" sz="1600" dirty="0" err="1" smtClean="0"/>
              <a:t>np</a:t>
            </a:r>
            <a:endParaRPr lang="zh-CN" altLang="en-US" sz="1600" dirty="0" smtClean="0"/>
          </a:p>
          <a:p>
            <a:r>
              <a:rPr lang="en-US" sz="1600" dirty="0" smtClean="0"/>
              <a:t>04   import </a:t>
            </a:r>
            <a:r>
              <a:rPr lang="en-US" sz="1600" dirty="0" err="1" smtClean="0"/>
              <a:t>matplotlib.pyplot</a:t>
            </a:r>
            <a:r>
              <a:rPr lang="en-US" sz="1600" dirty="0" smtClean="0"/>
              <a:t> as </a:t>
            </a:r>
            <a:r>
              <a:rPr lang="en-US" sz="1600" dirty="0" err="1" smtClean="0"/>
              <a:t>plt</a:t>
            </a:r>
            <a:endParaRPr lang="zh-CN" altLang="en-US" sz="1600" dirty="0" smtClean="0"/>
          </a:p>
          <a:p>
            <a:r>
              <a:rPr lang="en-US" sz="1600" dirty="0" smtClean="0"/>
              <a:t>05   from </a:t>
            </a:r>
            <a:r>
              <a:rPr lang="en-US" sz="1600" dirty="0" err="1" smtClean="0"/>
              <a:t>sklearn</a:t>
            </a:r>
            <a:r>
              <a:rPr lang="en-US" sz="1600" dirty="0" smtClean="0"/>
              <a:t> import datasets</a:t>
            </a:r>
            <a:endParaRPr lang="zh-CN" altLang="en-US" sz="1600" dirty="0" smtClean="0"/>
          </a:p>
          <a:p>
            <a:r>
              <a:rPr lang="en-US" sz="1600" dirty="0" smtClean="0"/>
              <a:t>06   from </a:t>
            </a:r>
            <a:r>
              <a:rPr lang="en-US" sz="1600" dirty="0" err="1" smtClean="0"/>
              <a:t>sklearn.tree</a:t>
            </a:r>
            <a:r>
              <a:rPr lang="en-US" sz="1600" dirty="0" smtClean="0"/>
              <a:t> import </a:t>
            </a:r>
            <a:r>
              <a:rPr lang="en-US" sz="1600" dirty="0" err="1" smtClean="0"/>
              <a:t>DecisionTreeClassifier</a:t>
            </a:r>
            <a:endParaRPr lang="zh-CN" altLang="en-US" sz="1600" dirty="0" smtClean="0"/>
          </a:p>
          <a:p>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539430"/>
          </a:xfrm>
          <a:prstGeom prst="rect">
            <a:avLst/>
          </a:prstGeom>
          <a:noFill/>
        </p:spPr>
        <p:txBody>
          <a:bodyPr wrap="square" rtlCol="0">
            <a:spAutoFit/>
          </a:bodyPr>
          <a:lstStyle/>
          <a:p>
            <a:r>
              <a:rPr lang="en-US" sz="1600" dirty="0" smtClean="0"/>
              <a:t>07   iris = </a:t>
            </a:r>
            <a:r>
              <a:rPr lang="en-US" sz="1600" dirty="0" err="1" smtClean="0"/>
              <a:t>datasets.load_iris</a:t>
            </a:r>
            <a:r>
              <a:rPr lang="en-US" sz="1600" dirty="0" smtClean="0"/>
              <a:t>()  #</a:t>
            </a:r>
            <a:r>
              <a:rPr lang="zh-CN" altLang="en-US" sz="1600" dirty="0" smtClean="0"/>
              <a:t>使用自带的</a:t>
            </a:r>
            <a:r>
              <a:rPr lang="en-US" sz="1600" dirty="0" smtClean="0"/>
              <a:t>iris</a:t>
            </a:r>
            <a:r>
              <a:rPr lang="zh-CN" altLang="en-US" sz="1600" dirty="0" smtClean="0"/>
              <a:t>数据</a:t>
            </a:r>
          </a:p>
          <a:p>
            <a:r>
              <a:rPr lang="en-US" sz="1600" dirty="0" smtClean="0"/>
              <a:t>08   X = </a:t>
            </a:r>
            <a:r>
              <a:rPr lang="en-US" sz="1600" dirty="0" err="1" smtClean="0"/>
              <a:t>iris.data</a:t>
            </a:r>
            <a:r>
              <a:rPr lang="en-US" sz="1600" dirty="0" smtClean="0"/>
              <a:t>[:, [0, 2]]</a:t>
            </a:r>
            <a:endParaRPr lang="zh-CN" altLang="en-US" sz="1600" dirty="0" smtClean="0"/>
          </a:p>
          <a:p>
            <a:r>
              <a:rPr lang="en-US" sz="1600" dirty="0" smtClean="0"/>
              <a:t>09   y = </a:t>
            </a:r>
            <a:r>
              <a:rPr lang="en-US" sz="1600" dirty="0" err="1" smtClean="0"/>
              <a:t>iris.target</a:t>
            </a:r>
            <a:endParaRPr lang="zh-CN" altLang="en-US" sz="1600" dirty="0" smtClean="0"/>
          </a:p>
          <a:p>
            <a:r>
              <a:rPr lang="en-US" sz="1600" dirty="0" smtClean="0"/>
              <a:t>10   </a:t>
            </a:r>
            <a:r>
              <a:rPr lang="en-US" sz="1600" dirty="0" err="1" smtClean="0"/>
              <a:t>clf</a:t>
            </a:r>
            <a:r>
              <a:rPr lang="en-US" sz="1600" dirty="0" smtClean="0"/>
              <a:t> = </a:t>
            </a:r>
            <a:r>
              <a:rPr lang="en-US" sz="1600" dirty="0" err="1" smtClean="0"/>
              <a:t>DecisionTreeClassifier</a:t>
            </a:r>
            <a:r>
              <a:rPr lang="en-US" sz="1600" dirty="0" smtClean="0"/>
              <a:t>(</a:t>
            </a:r>
            <a:r>
              <a:rPr lang="en-US" sz="1600" dirty="0" err="1" smtClean="0"/>
              <a:t>max_depth</a:t>
            </a:r>
            <a:r>
              <a:rPr lang="en-US" sz="1600" dirty="0" smtClean="0"/>
              <a:t>=4)  #</a:t>
            </a:r>
            <a:r>
              <a:rPr lang="zh-CN" altLang="en-US" sz="1600" dirty="0" smtClean="0"/>
              <a:t>训练，限制树的最大深度</a:t>
            </a:r>
            <a:r>
              <a:rPr lang="en-US" sz="1600" dirty="0" smtClean="0"/>
              <a:t>4</a:t>
            </a:r>
            <a:endParaRPr lang="zh-CN" altLang="en-US" sz="1600" dirty="0" smtClean="0"/>
          </a:p>
          <a:p>
            <a:r>
              <a:rPr lang="en-US" sz="1600" dirty="0" smtClean="0"/>
              <a:t>11   clf.fit(X, y)  # </a:t>
            </a:r>
            <a:r>
              <a:rPr lang="zh-CN" altLang="en-US" sz="1600" dirty="0" smtClean="0"/>
              <a:t>拟合模型</a:t>
            </a:r>
          </a:p>
          <a:p>
            <a:r>
              <a:rPr lang="en-US" sz="1600" dirty="0" smtClean="0"/>
              <a:t>12   </a:t>
            </a:r>
            <a:r>
              <a:rPr lang="en-US" sz="1600" dirty="0" err="1" smtClean="0"/>
              <a:t>x_min</a:t>
            </a:r>
            <a:r>
              <a:rPr lang="en-US" sz="1600" dirty="0" smtClean="0"/>
              <a:t>, </a:t>
            </a:r>
            <a:r>
              <a:rPr lang="en-US" sz="1600" dirty="0" err="1" smtClean="0"/>
              <a:t>x_max</a:t>
            </a:r>
            <a:r>
              <a:rPr lang="en-US" sz="1600" dirty="0" smtClean="0"/>
              <a:t> = X[:, 0].min() - 1, X[:, 0].max() + 1  # </a:t>
            </a:r>
            <a:r>
              <a:rPr lang="zh-CN" altLang="en-US" sz="1600" dirty="0" smtClean="0"/>
              <a:t>画图</a:t>
            </a:r>
          </a:p>
          <a:p>
            <a:r>
              <a:rPr lang="en-US" sz="1600" dirty="0" smtClean="0"/>
              <a:t>13   </a:t>
            </a:r>
            <a:r>
              <a:rPr lang="en-US" sz="1600" dirty="0" err="1" smtClean="0"/>
              <a:t>y_min</a:t>
            </a:r>
            <a:r>
              <a:rPr lang="en-US" sz="1600" dirty="0" smtClean="0"/>
              <a:t>, </a:t>
            </a:r>
            <a:r>
              <a:rPr lang="en-US" sz="1600" dirty="0" err="1" smtClean="0"/>
              <a:t>y_max</a:t>
            </a:r>
            <a:r>
              <a:rPr lang="en-US" sz="1600" dirty="0" smtClean="0"/>
              <a:t> = X[:, 1].min() - 1, X[:, 1].max() + 1</a:t>
            </a:r>
            <a:endParaRPr lang="zh-CN" altLang="en-US" sz="1600" dirty="0" smtClean="0"/>
          </a:p>
          <a:p>
            <a:r>
              <a:rPr lang="en-US" sz="1600" dirty="0" smtClean="0"/>
              <a:t>14   xx, </a:t>
            </a:r>
            <a:r>
              <a:rPr lang="en-US" sz="1600" dirty="0" err="1" smtClean="0"/>
              <a:t>yy</a:t>
            </a:r>
            <a:r>
              <a:rPr lang="en-US" sz="1600" dirty="0" smtClean="0"/>
              <a:t> = </a:t>
            </a:r>
            <a:r>
              <a:rPr lang="en-US" sz="1600" dirty="0" err="1" smtClean="0"/>
              <a:t>np.meshgrid</a:t>
            </a:r>
            <a:r>
              <a:rPr lang="en-US" sz="1600" dirty="0" smtClean="0"/>
              <a:t>(</a:t>
            </a:r>
            <a:r>
              <a:rPr lang="en-US" sz="1600" dirty="0" err="1" smtClean="0"/>
              <a:t>np.arange</a:t>
            </a:r>
            <a:r>
              <a:rPr lang="en-US" sz="1600" dirty="0" smtClean="0"/>
              <a:t>(</a:t>
            </a:r>
            <a:r>
              <a:rPr lang="en-US" sz="1600" dirty="0" err="1" smtClean="0"/>
              <a:t>x_min</a:t>
            </a:r>
            <a:r>
              <a:rPr lang="en-US" sz="1600" dirty="0" smtClean="0"/>
              <a:t>, </a:t>
            </a:r>
            <a:r>
              <a:rPr lang="en-US" sz="1600" dirty="0" err="1" smtClean="0"/>
              <a:t>x_max</a:t>
            </a:r>
            <a:r>
              <a:rPr lang="en-US" sz="1600" dirty="0" smtClean="0"/>
              <a:t>, 0.1), \</a:t>
            </a:r>
            <a:endParaRPr lang="zh-CN" altLang="en-US" sz="1600" dirty="0" smtClean="0"/>
          </a:p>
          <a:p>
            <a:r>
              <a:rPr lang="en-US" sz="1600" dirty="0" smtClean="0"/>
              <a:t>15                                     </a:t>
            </a:r>
            <a:r>
              <a:rPr lang="en-US" sz="1600" dirty="0" err="1" smtClean="0"/>
              <a:t>np.arange</a:t>
            </a:r>
            <a:r>
              <a:rPr lang="en-US" sz="1600" dirty="0" smtClean="0"/>
              <a:t>(</a:t>
            </a:r>
            <a:r>
              <a:rPr lang="en-US" sz="1600" dirty="0" err="1" smtClean="0"/>
              <a:t>y_min</a:t>
            </a:r>
            <a:r>
              <a:rPr lang="en-US" sz="1600" dirty="0" smtClean="0"/>
              <a:t>, </a:t>
            </a:r>
            <a:r>
              <a:rPr lang="en-US" sz="1600" dirty="0" err="1" smtClean="0"/>
              <a:t>y_max</a:t>
            </a:r>
            <a:r>
              <a:rPr lang="en-US" sz="1600" dirty="0" smtClean="0"/>
              <a:t>, 0.1))</a:t>
            </a:r>
            <a:endParaRPr lang="zh-CN" altLang="en-US" sz="1600" dirty="0" smtClean="0"/>
          </a:p>
          <a:p>
            <a:r>
              <a:rPr lang="en-US" sz="1600" dirty="0" smtClean="0"/>
              <a:t>16   Z = </a:t>
            </a:r>
            <a:r>
              <a:rPr lang="en-US" sz="1600" dirty="0" err="1" smtClean="0"/>
              <a:t>clf.predict</a:t>
            </a:r>
            <a:r>
              <a:rPr lang="en-US" sz="1600" dirty="0" smtClean="0"/>
              <a:t>(</a:t>
            </a:r>
            <a:r>
              <a:rPr lang="en-US" sz="1600" dirty="0" err="1" smtClean="0"/>
              <a:t>np.c</a:t>
            </a:r>
            <a:r>
              <a:rPr lang="en-US" sz="1600" dirty="0" smtClean="0"/>
              <a:t>_[</a:t>
            </a:r>
            <a:r>
              <a:rPr lang="en-US" sz="1600" dirty="0" err="1" smtClean="0"/>
              <a:t>xx.ravel</a:t>
            </a:r>
            <a:r>
              <a:rPr lang="en-US" sz="1600" dirty="0" smtClean="0"/>
              <a:t>(), </a:t>
            </a:r>
            <a:r>
              <a:rPr lang="en-US" sz="1600" dirty="0" err="1" smtClean="0"/>
              <a:t>yy.ravel</a:t>
            </a:r>
            <a:r>
              <a:rPr lang="en-US" sz="1600" dirty="0" smtClean="0"/>
              <a:t>()])</a:t>
            </a:r>
            <a:endParaRPr lang="zh-CN" altLang="en-US" sz="1600" dirty="0" smtClean="0"/>
          </a:p>
          <a:p>
            <a:r>
              <a:rPr lang="en-US" sz="1600" dirty="0" smtClean="0"/>
              <a:t>17   Z = </a:t>
            </a:r>
            <a:r>
              <a:rPr lang="en-US" sz="1600" dirty="0" err="1" smtClean="0"/>
              <a:t>Z.reshape</a:t>
            </a:r>
            <a:r>
              <a:rPr lang="en-US" sz="1600" dirty="0" smtClean="0"/>
              <a:t>(</a:t>
            </a:r>
            <a:r>
              <a:rPr lang="en-US" sz="1600" dirty="0" err="1" smtClean="0"/>
              <a:t>xx.shape</a:t>
            </a:r>
            <a:r>
              <a:rPr lang="en-US" sz="1600" dirty="0" smtClean="0"/>
              <a:t>)</a:t>
            </a:r>
            <a:endParaRPr lang="zh-CN" altLang="en-US" sz="1600" dirty="0" smtClean="0"/>
          </a:p>
          <a:p>
            <a:r>
              <a:rPr lang="en-US" sz="1600" dirty="0" smtClean="0"/>
              <a:t>18   </a:t>
            </a:r>
            <a:r>
              <a:rPr lang="en-US" sz="1600" dirty="0" err="1" smtClean="0"/>
              <a:t>plt.contourf</a:t>
            </a:r>
            <a:r>
              <a:rPr lang="en-US" sz="1600" dirty="0" smtClean="0"/>
              <a:t>(xx, </a:t>
            </a:r>
            <a:r>
              <a:rPr lang="en-US" sz="1600" dirty="0" err="1" smtClean="0"/>
              <a:t>yy</a:t>
            </a:r>
            <a:r>
              <a:rPr lang="en-US" sz="1600" dirty="0" smtClean="0"/>
              <a:t>, Z, alpha=0.4)</a:t>
            </a:r>
            <a:endParaRPr lang="zh-CN" altLang="en-US" sz="1600" dirty="0" smtClean="0"/>
          </a:p>
          <a:p>
            <a:r>
              <a:rPr lang="en-US" sz="1600" dirty="0" smtClean="0"/>
              <a:t>19   </a:t>
            </a:r>
            <a:r>
              <a:rPr lang="en-US" sz="1600" dirty="0" err="1" smtClean="0"/>
              <a:t>plt.scatter</a:t>
            </a:r>
            <a:r>
              <a:rPr lang="en-US" sz="1600" dirty="0" smtClean="0"/>
              <a:t>(X[:, 0], X[:, 1], c=y, alpha=0.8)</a:t>
            </a:r>
            <a:endParaRPr lang="zh-CN" altLang="en-US" sz="1600" dirty="0" smtClean="0"/>
          </a:p>
          <a:p>
            <a:r>
              <a:rPr lang="en-US" sz="1600" dirty="0" smtClean="0"/>
              <a:t>20   </a:t>
            </a:r>
            <a:r>
              <a:rPr lang="en-US" sz="1600" dirty="0" err="1" smtClean="0"/>
              <a:t>plt.show</a:t>
            </a:r>
            <a:r>
              <a:rPr lang="en-US" sz="1600" dirty="0" smtClean="0"/>
              <a:t>()</a:t>
            </a:r>
            <a:endParaRPr lang="zh-CN" altLang="en-US" sz="1600"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646331"/>
          </a:xfrm>
          <a:prstGeom prst="rect">
            <a:avLst/>
          </a:prstGeom>
          <a:noFill/>
        </p:spPr>
        <p:txBody>
          <a:bodyPr wrap="square" rtlCol="0">
            <a:spAutoFit/>
          </a:bodyPr>
          <a:lstStyle/>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运行结果</a:t>
            </a:r>
            <a:r>
              <a:rPr lang="en-US" altLang="zh-CN" dirty="0" smtClean="0">
                <a:latin typeface="黑体" pitchFamily="49" charset="-122"/>
                <a:ea typeface="黑体" pitchFamily="49" charset="-122"/>
              </a:rPr>
              <a:t>】</a:t>
            </a:r>
          </a:p>
          <a:p>
            <a:pPr latinLnBrk="1"/>
            <a:endParaRPr lang="en-US" altLang="zh-CN" dirty="0" smtClean="0">
              <a:latin typeface="黑体" pitchFamily="49" charset="-122"/>
              <a:ea typeface="黑体" pitchFamily="49" charset="-122"/>
            </a:endParaRPr>
          </a:p>
        </p:txBody>
      </p:sp>
      <p:pic>
        <p:nvPicPr>
          <p:cNvPr id="4" name="图片 3"/>
          <p:cNvPicPr/>
          <p:nvPr/>
        </p:nvPicPr>
        <p:blipFill rotWithShape="1">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6811" t="9614" r="6246" b="4500"/>
          <a:stretch/>
        </p:blipFill>
        <p:spPr bwMode="auto">
          <a:xfrm>
            <a:off x="2428860" y="1785932"/>
            <a:ext cx="3536033" cy="2619787"/>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00986"/>
          </a:xfrm>
          <a:prstGeom prst="rect">
            <a:avLst/>
          </a:prstGeom>
          <a:noFill/>
        </p:spPr>
        <p:txBody>
          <a:bodyPr wrap="square" rtlCol="0">
            <a:spAutoFit/>
          </a:bodyPr>
          <a:lstStyle/>
          <a:p>
            <a:r>
              <a:rPr lang="en-US" dirty="0" smtClean="0">
                <a:latin typeface="黑体" pitchFamily="49" charset="-122"/>
                <a:ea typeface="黑体" pitchFamily="49" charset="-122"/>
              </a:rPr>
              <a:t>3</a:t>
            </a:r>
            <a:r>
              <a:rPr lang="zh-CN" altLang="en-US" dirty="0" smtClean="0">
                <a:latin typeface="黑体" pitchFamily="49" charset="-122"/>
                <a:ea typeface="黑体" pitchFamily="49" charset="-122"/>
              </a:rPr>
              <a:t>、贝叶斯分类示例</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sz="1600" dirty="0" smtClean="0"/>
              <a:t>代码</a:t>
            </a:r>
            <a:r>
              <a:rPr lang="en-US" sz="1600" dirty="0" smtClean="0"/>
              <a:t>5-4: ch5_4_</a:t>
            </a:r>
            <a:r>
              <a:rPr lang="en-US" sz="1600" dirty="0" smtClean="0">
                <a:hlinkClick r:id="rId2" tooltip="sklearn.tree.DecisionTreeClassifier"/>
              </a:rPr>
              <a:t>Bayes</a:t>
            </a:r>
            <a:r>
              <a:rPr lang="en-US" sz="1600" dirty="0" smtClean="0"/>
              <a:t>.py</a:t>
            </a:r>
            <a:r>
              <a:rPr lang="zh-CN" altLang="en-US" sz="1600" dirty="0" smtClean="0"/>
              <a:t>。</a:t>
            </a:r>
          </a:p>
          <a:p>
            <a:r>
              <a:rPr lang="en-US" sz="1600" dirty="0" smtClean="0"/>
              <a:t>    01  from </a:t>
            </a:r>
            <a:r>
              <a:rPr lang="en-US" sz="1600" dirty="0" err="1" smtClean="0"/>
              <a:t>sklearn</a:t>
            </a:r>
            <a:r>
              <a:rPr lang="en-US" sz="1600" dirty="0" smtClean="0"/>
              <a:t> import datasets</a:t>
            </a:r>
            <a:endParaRPr lang="zh-CN" altLang="en-US" sz="1600" dirty="0" smtClean="0"/>
          </a:p>
          <a:p>
            <a:r>
              <a:rPr lang="en-US" sz="1600" dirty="0" smtClean="0"/>
              <a:t>    02  iris = </a:t>
            </a:r>
            <a:r>
              <a:rPr lang="en-US" sz="1600" dirty="0" err="1" smtClean="0"/>
              <a:t>datasets.load_iris</a:t>
            </a:r>
            <a:r>
              <a:rPr lang="en-US" sz="1600" dirty="0" smtClean="0"/>
              <a:t>()</a:t>
            </a:r>
            <a:endParaRPr lang="zh-CN" altLang="en-US" sz="1600" dirty="0" smtClean="0"/>
          </a:p>
          <a:p>
            <a:r>
              <a:rPr lang="en-US" sz="1600" dirty="0" smtClean="0"/>
              <a:t>    03  from </a:t>
            </a:r>
            <a:r>
              <a:rPr lang="en-US" sz="1600" dirty="0" err="1" smtClean="0"/>
              <a:t>sklearn</a:t>
            </a:r>
            <a:r>
              <a:rPr lang="en-US" sz="1600" dirty="0" smtClean="0"/>
              <a:t> import </a:t>
            </a:r>
            <a:r>
              <a:rPr lang="en-US" sz="1600" dirty="0" err="1" smtClean="0"/>
              <a:t>naive_bayes</a:t>
            </a:r>
            <a:endParaRPr lang="zh-CN" altLang="en-US" sz="1600" dirty="0" smtClean="0"/>
          </a:p>
          <a:p>
            <a:r>
              <a:rPr lang="en-US" sz="1600" dirty="0" smtClean="0"/>
              <a:t>    04  </a:t>
            </a:r>
            <a:r>
              <a:rPr lang="en-US" sz="1600" dirty="0" err="1" smtClean="0"/>
              <a:t>gnb</a:t>
            </a:r>
            <a:r>
              <a:rPr lang="en-US" sz="1600" dirty="0" smtClean="0"/>
              <a:t> = </a:t>
            </a:r>
            <a:r>
              <a:rPr lang="en-US" sz="1600" dirty="0" err="1" smtClean="0"/>
              <a:t>naive_bayes.GaussianNB</a:t>
            </a:r>
            <a:r>
              <a:rPr lang="en-US" sz="1600" dirty="0" smtClean="0"/>
              <a:t>()</a:t>
            </a:r>
            <a:endParaRPr lang="zh-CN" altLang="en-US" sz="1600" dirty="0" smtClean="0"/>
          </a:p>
          <a:p>
            <a:r>
              <a:rPr lang="en-US" sz="1600" dirty="0" smtClean="0"/>
              <a:t>    05  gnb.fit(</a:t>
            </a:r>
            <a:r>
              <a:rPr lang="en-US" sz="1600" dirty="0" err="1" smtClean="0"/>
              <a:t>iris.data</a:t>
            </a:r>
            <a:r>
              <a:rPr lang="en-US" sz="1600" dirty="0" smtClean="0"/>
              <a:t>, </a:t>
            </a:r>
            <a:r>
              <a:rPr lang="en-US" sz="1600" dirty="0" err="1" smtClean="0"/>
              <a:t>iris.target</a:t>
            </a:r>
            <a:r>
              <a:rPr lang="en-US" sz="1600" dirty="0" smtClean="0"/>
              <a:t>)</a:t>
            </a:r>
            <a:endParaRPr lang="zh-CN" altLang="en-US" sz="1600" dirty="0" smtClean="0"/>
          </a:p>
          <a:p>
            <a:r>
              <a:rPr lang="en-US" sz="1600" dirty="0" smtClean="0"/>
              <a:t>    06  </a:t>
            </a:r>
            <a:r>
              <a:rPr lang="en-US" sz="1600" dirty="0" err="1" smtClean="0"/>
              <a:t>y_pred</a:t>
            </a:r>
            <a:r>
              <a:rPr lang="en-US" sz="1600" dirty="0" smtClean="0"/>
              <a:t> = </a:t>
            </a:r>
            <a:r>
              <a:rPr lang="en-US" sz="1600" dirty="0" err="1" smtClean="0"/>
              <a:t>gnb.predict</a:t>
            </a:r>
            <a:r>
              <a:rPr lang="en-US" sz="1600" dirty="0" smtClean="0"/>
              <a:t>(</a:t>
            </a:r>
            <a:r>
              <a:rPr lang="en-US" sz="1600" dirty="0" err="1" smtClean="0"/>
              <a:t>iris.data</a:t>
            </a:r>
            <a:r>
              <a:rPr lang="en-US" sz="1600" dirty="0" smtClean="0"/>
              <a:t>)</a:t>
            </a:r>
            <a:endParaRPr lang="zh-CN" altLang="en-US" sz="1600" dirty="0" smtClean="0"/>
          </a:p>
          <a:p>
            <a:r>
              <a:rPr lang="en-US" sz="1600" dirty="0" smtClean="0"/>
              <a:t>    07  print("Number of mislabeled points out of a total %d points : %d"\</a:t>
            </a:r>
            <a:endParaRPr lang="zh-CN" altLang="en-US" sz="1600" dirty="0" smtClean="0"/>
          </a:p>
          <a:p>
            <a:r>
              <a:rPr lang="en-US" sz="1600" dirty="0" smtClean="0"/>
              <a:t>    08        % (</a:t>
            </a:r>
            <a:r>
              <a:rPr lang="en-US" sz="1600" dirty="0" err="1" smtClean="0"/>
              <a:t>iris.data.shape</a:t>
            </a:r>
            <a:r>
              <a:rPr lang="en-US" sz="1600" dirty="0" smtClean="0"/>
              <a:t>[0],(</a:t>
            </a:r>
            <a:r>
              <a:rPr lang="en-US" sz="1600" dirty="0" err="1" smtClean="0"/>
              <a:t>iris.target</a:t>
            </a:r>
            <a:r>
              <a:rPr lang="en-US" sz="1600" dirty="0" smtClean="0"/>
              <a:t> != </a:t>
            </a:r>
            <a:r>
              <a:rPr lang="en-US" sz="1600" dirty="0" err="1" smtClean="0"/>
              <a:t>y_pred</a:t>
            </a:r>
            <a:r>
              <a:rPr lang="en-US" sz="1600" dirty="0" smtClean="0"/>
              <a:t>).sum()))</a:t>
            </a:r>
          </a:p>
          <a:p>
            <a:endParaRPr lang="zh-CN" altLang="en-US" sz="1600" dirty="0" smtClean="0"/>
          </a:p>
          <a:p>
            <a:pPr latinLnBrk="1"/>
            <a:r>
              <a:rPr lang="en-US" altLang="zh-CN" sz="1600" dirty="0" smtClean="0"/>
              <a:t>【</a:t>
            </a:r>
            <a:r>
              <a:rPr lang="zh-CN" altLang="en-US" sz="1600" dirty="0" smtClean="0"/>
              <a:t>运行结果</a:t>
            </a:r>
            <a:r>
              <a:rPr lang="en-US" altLang="zh-CN" sz="1600" dirty="0" smtClean="0"/>
              <a:t>】</a:t>
            </a:r>
          </a:p>
          <a:p>
            <a:r>
              <a:rPr lang="en-US" sz="1600" dirty="0" smtClean="0"/>
              <a:t>    Number of mislabeled points out of a total 150 points : 6</a:t>
            </a:r>
            <a:endParaRPr lang="zh-CN" altLang="en-US" sz="1600"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5.2 </a:t>
            </a:r>
            <a:r>
              <a:rPr lang="zh-CN" altLang="en-US" b="1" dirty="0" smtClean="0">
                <a:latin typeface="黑体" pitchFamily="49" charset="-122"/>
                <a:ea typeface="黑体" pitchFamily="49" charset="-122"/>
              </a:rPr>
              <a:t>分类任务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08543"/>
          </a:xfrm>
          <a:prstGeom prst="rect">
            <a:avLst/>
          </a:prstGeom>
          <a:noFill/>
        </p:spPr>
        <p:txBody>
          <a:bodyPr wrap="square" rtlCol="0">
            <a:spAutoFit/>
          </a:bodyPr>
          <a:lstStyle/>
          <a:p>
            <a:r>
              <a:rPr lang="en-US" dirty="0" smtClean="0">
                <a:latin typeface="黑体" pitchFamily="49" charset="-122"/>
                <a:ea typeface="黑体" pitchFamily="49" charset="-122"/>
              </a:rPr>
              <a:t>4</a:t>
            </a:r>
            <a:r>
              <a:rPr lang="zh-CN" altLang="en-US" dirty="0" smtClean="0">
                <a:latin typeface="黑体" pitchFamily="49" charset="-122"/>
                <a:ea typeface="黑体" pitchFamily="49" charset="-122"/>
              </a:rPr>
              <a:t>、支持向量机分类示例</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sz="1600" dirty="0" smtClean="0"/>
              <a:t>代码</a:t>
            </a:r>
            <a:r>
              <a:rPr lang="en-US" sz="1600" dirty="0" smtClean="0"/>
              <a:t>5-5: ch5_5_SVC.py</a:t>
            </a:r>
            <a:r>
              <a:rPr lang="zh-CN" altLang="en-US" sz="1600" dirty="0" smtClean="0"/>
              <a:t>。</a:t>
            </a:r>
          </a:p>
          <a:p>
            <a:r>
              <a:rPr lang="en-US" sz="1600" dirty="0" smtClean="0"/>
              <a:t>    01  from </a:t>
            </a:r>
            <a:r>
              <a:rPr lang="en-US" sz="1600" dirty="0" err="1" smtClean="0"/>
              <a:t>sklearn</a:t>
            </a:r>
            <a:r>
              <a:rPr lang="en-US" sz="1600" dirty="0" smtClean="0"/>
              <a:t> import </a:t>
            </a:r>
            <a:r>
              <a:rPr lang="en-US" sz="1600" dirty="0" err="1" smtClean="0"/>
              <a:t>svm</a:t>
            </a:r>
            <a:r>
              <a:rPr lang="en-US" sz="1600" dirty="0" smtClean="0"/>
              <a:t/>
            </a:r>
            <a:br>
              <a:rPr lang="en-US" sz="1600" dirty="0" smtClean="0"/>
            </a:br>
            <a:r>
              <a:rPr lang="en-US" sz="1600" dirty="0" smtClean="0"/>
              <a:t>    02  X = [[0, 0], [1, 1]]</a:t>
            </a:r>
            <a:br>
              <a:rPr lang="en-US" sz="1600" dirty="0" smtClean="0"/>
            </a:br>
            <a:r>
              <a:rPr lang="en-US" sz="1600" dirty="0" smtClean="0"/>
              <a:t>    03  y = [0, 1]</a:t>
            </a:r>
            <a:br>
              <a:rPr lang="en-US" sz="1600" dirty="0" smtClean="0"/>
            </a:br>
            <a:r>
              <a:rPr lang="en-US" sz="1600" dirty="0" smtClean="0"/>
              <a:t>    04  </a:t>
            </a:r>
            <a:r>
              <a:rPr lang="en-US" sz="1600" dirty="0" err="1" smtClean="0"/>
              <a:t>clf</a:t>
            </a:r>
            <a:r>
              <a:rPr lang="en-US" sz="1600" dirty="0" smtClean="0"/>
              <a:t> = svm.SVC()</a:t>
            </a:r>
            <a:br>
              <a:rPr lang="en-US" sz="1600" dirty="0" smtClean="0"/>
            </a:br>
            <a:r>
              <a:rPr lang="en-US" sz="1600" dirty="0" smtClean="0"/>
              <a:t>    05  clf.fit(X, y)</a:t>
            </a:r>
            <a:br>
              <a:rPr lang="en-US" sz="1600" dirty="0" smtClean="0"/>
            </a:br>
            <a:r>
              <a:rPr lang="en-US" sz="1600" dirty="0" smtClean="0"/>
              <a:t>    06  print </a:t>
            </a:r>
            <a:r>
              <a:rPr lang="en-US" sz="1600" dirty="0" err="1" smtClean="0"/>
              <a:t>clf.predict</a:t>
            </a:r>
            <a:r>
              <a:rPr lang="en-US" sz="1600" dirty="0" smtClean="0"/>
              <a:t>([[2., 2.]])</a:t>
            </a:r>
            <a:br>
              <a:rPr lang="en-US" sz="1600" dirty="0" smtClean="0"/>
            </a:br>
            <a:r>
              <a:rPr lang="en-US" sz="1600" dirty="0" smtClean="0"/>
              <a:t>    07  print </a:t>
            </a:r>
            <a:r>
              <a:rPr lang="en-US" sz="1600" dirty="0" err="1" smtClean="0"/>
              <a:t>clf.support_vectors</a:t>
            </a:r>
            <a:r>
              <a:rPr lang="en-US" sz="1600" dirty="0" smtClean="0"/>
              <a:t>_</a:t>
            </a:r>
            <a:br>
              <a:rPr lang="en-US" sz="1600" dirty="0" smtClean="0"/>
            </a:br>
            <a:r>
              <a:rPr lang="en-US" sz="1600" dirty="0" smtClean="0"/>
              <a:t>    08  print </a:t>
            </a:r>
            <a:r>
              <a:rPr lang="en-US" sz="1600" dirty="0" err="1" smtClean="0"/>
              <a:t>clf.support</a:t>
            </a:r>
            <a:r>
              <a:rPr lang="en-US" sz="1600" dirty="0" smtClean="0"/>
              <a:t>_</a:t>
            </a:r>
            <a:br>
              <a:rPr lang="en-US" sz="1600" dirty="0" smtClean="0"/>
            </a:br>
            <a:r>
              <a:rPr lang="en-US" sz="1600" dirty="0" smtClean="0"/>
              <a:t>    09  print </a:t>
            </a:r>
            <a:r>
              <a:rPr lang="en-US" sz="1600" dirty="0" err="1" smtClean="0"/>
              <a:t>clf.n_support</a:t>
            </a:r>
            <a:r>
              <a:rPr lang="en-US" sz="1600" dirty="0" smtClean="0"/>
              <a:t>_</a:t>
            </a:r>
            <a:endParaRPr lang="zh-CN" altLang="en-US" sz="1600" dirty="0"/>
          </a:p>
        </p:txBody>
      </p:sp>
      <p:pic>
        <p:nvPicPr>
          <p:cNvPr id="57345" name="Picture 1"/>
          <p:cNvPicPr>
            <a:picLocks noChangeAspect="1" noChangeArrowheads="1"/>
          </p:cNvPicPr>
          <p:nvPr/>
        </p:nvPicPr>
        <p:blipFill>
          <a:blip r:embed="rId2"/>
          <a:srcRect/>
          <a:stretch>
            <a:fillRect/>
          </a:stretch>
        </p:blipFill>
        <p:spPr bwMode="auto">
          <a:xfrm>
            <a:off x="4143372" y="2428874"/>
            <a:ext cx="2352675" cy="1752600"/>
          </a:xfrm>
          <a:prstGeom prst="rect">
            <a:avLst/>
          </a:prstGeom>
          <a:noFill/>
          <a:ln w="9525">
            <a:noFill/>
            <a:miter lim="800000"/>
            <a:headEnd/>
            <a:tailEnd/>
          </a:ln>
          <a:effec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5.3 </a:t>
            </a:r>
            <a:r>
              <a:rPr lang="zh-CN" altLang="en-US" b="1" dirty="0" smtClean="0">
                <a:latin typeface="黑体" pitchFamily="49" charset="-122"/>
                <a:ea typeface="黑体" pitchFamily="49" charset="-122"/>
              </a:rPr>
              <a:t>回归任务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862322"/>
          </a:xfrm>
          <a:prstGeom prst="rect">
            <a:avLst/>
          </a:prstGeom>
          <a:noFill/>
        </p:spPr>
        <p:txBody>
          <a:bodyPr wrap="square" rtlCol="0">
            <a:spAutoFit/>
          </a:bodyPr>
          <a:lstStyle/>
          <a:p>
            <a:r>
              <a:rPr lang="en-US" dirty="0" smtClean="0">
                <a:latin typeface="黑体" pitchFamily="49" charset="-122"/>
                <a:ea typeface="黑体" pitchFamily="49" charset="-122"/>
              </a:rPr>
              <a:t>5.3.1 </a:t>
            </a:r>
            <a:r>
              <a:rPr lang="zh-CN" altLang="en-US" dirty="0" smtClean="0">
                <a:latin typeface="黑体" pitchFamily="49" charset="-122"/>
                <a:ea typeface="黑体" pitchFamily="49" charset="-122"/>
              </a:rPr>
              <a:t>回归的含义</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回归（</a:t>
            </a:r>
            <a:r>
              <a:rPr lang="en-US" dirty="0" smtClean="0">
                <a:latin typeface="黑体" pitchFamily="49" charset="-122"/>
                <a:ea typeface="黑体" pitchFamily="49" charset="-122"/>
              </a:rPr>
              <a:t>Regression</a:t>
            </a:r>
            <a:r>
              <a:rPr lang="zh-CN" altLang="en-US" dirty="0" smtClean="0">
                <a:latin typeface="黑体" pitchFamily="49" charset="-122"/>
                <a:ea typeface="黑体" pitchFamily="49" charset="-122"/>
              </a:rPr>
              <a:t>）指在已有数据的基础上学会一个回归函数或构造出一个回归模型，该函数或模型能够把测试的数据映射到某个给定的值，从而可以应用于预测连续的数据，回归属于有监督学习的机器学习。</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回归的一般步骤为：</a:t>
            </a:r>
          </a:p>
          <a:p>
            <a:pPr lvl="1">
              <a:buFont typeface="Wingdings" pitchFamily="2" charset="2"/>
              <a:buChar char="ü"/>
            </a:pPr>
            <a:r>
              <a:rPr lang="zh-CN" altLang="en-US" dirty="0" smtClean="0">
                <a:latin typeface="黑体" pitchFamily="49" charset="-122"/>
                <a:ea typeface="黑体" pitchFamily="49" charset="-122"/>
              </a:rPr>
              <a:t>数据的分割</a:t>
            </a:r>
          </a:p>
          <a:p>
            <a:pPr lvl="1">
              <a:buFont typeface="Wingdings" pitchFamily="2" charset="2"/>
              <a:buChar char="ü"/>
            </a:pPr>
            <a:r>
              <a:rPr lang="zh-CN" altLang="en-US" dirty="0" smtClean="0">
                <a:latin typeface="黑体" pitchFamily="49" charset="-122"/>
                <a:ea typeface="黑体" pitchFamily="49" charset="-122"/>
              </a:rPr>
              <a:t>训练</a:t>
            </a:r>
          </a:p>
          <a:p>
            <a:pPr lvl="1">
              <a:buFont typeface="Wingdings" pitchFamily="2" charset="2"/>
              <a:buChar char="ü"/>
            </a:pPr>
            <a:r>
              <a:rPr lang="zh-CN" altLang="en-US" dirty="0" smtClean="0">
                <a:latin typeface="黑体" pitchFamily="49" charset="-122"/>
                <a:ea typeface="黑体" pitchFamily="49" charset="-122"/>
              </a:rPr>
              <a:t>验证</a:t>
            </a:r>
          </a:p>
          <a:p>
            <a:pPr lvl="1">
              <a:buFont typeface="Wingdings" pitchFamily="2" charset="2"/>
              <a:buChar char="ü"/>
            </a:pPr>
            <a:r>
              <a:rPr lang="zh-CN" altLang="en-US" dirty="0" smtClean="0">
                <a:latin typeface="黑体" pitchFamily="49" charset="-122"/>
                <a:ea typeface="黑体" pitchFamily="49" charset="-122"/>
              </a:rPr>
              <a:t>应用</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5.3 </a:t>
            </a:r>
            <a:r>
              <a:rPr lang="zh-CN" altLang="en-US" b="1" dirty="0" smtClean="0">
                <a:latin typeface="黑体" pitchFamily="49" charset="-122"/>
                <a:ea typeface="黑体" pitchFamily="49" charset="-122"/>
              </a:rPr>
              <a:t>回归任务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4524315"/>
          </a:xfrm>
          <a:prstGeom prst="rect">
            <a:avLst/>
          </a:prstGeom>
          <a:noFill/>
        </p:spPr>
        <p:txBody>
          <a:bodyPr wrap="square" rtlCol="0">
            <a:spAutoFit/>
          </a:bodyPr>
          <a:lstStyle/>
          <a:p>
            <a:r>
              <a:rPr lang="en-US" dirty="0" smtClean="0">
                <a:latin typeface="黑体" pitchFamily="49" charset="-122"/>
                <a:ea typeface="黑体" pitchFamily="49" charset="-122"/>
              </a:rPr>
              <a:t>5.3.2 </a:t>
            </a:r>
            <a:r>
              <a:rPr lang="zh-CN" altLang="en-US" dirty="0" smtClean="0">
                <a:latin typeface="黑体" pitchFamily="49" charset="-122"/>
                <a:ea typeface="黑体" pitchFamily="49" charset="-122"/>
              </a:rPr>
              <a:t>回归主要算法</a:t>
            </a:r>
            <a:endParaRPr lang="zh-CN" altLang="en-US" b="1" dirty="0" smtClean="0">
              <a:latin typeface="黑体" pitchFamily="49" charset="-122"/>
              <a:ea typeface="黑体" pitchFamily="49" charset="-122"/>
            </a:endParaRPr>
          </a:p>
          <a:p>
            <a:pPr lvl="1">
              <a:buFont typeface="Wingdings" pitchFamily="2" charset="2"/>
              <a:buChar char="ü"/>
            </a:pPr>
            <a:r>
              <a:rPr lang="en-US" dirty="0" smtClean="0">
                <a:latin typeface="黑体" pitchFamily="49" charset="-122"/>
                <a:ea typeface="黑体" pitchFamily="49" charset="-122"/>
              </a:rPr>
              <a:t>K</a:t>
            </a:r>
            <a:r>
              <a:rPr lang="zh-CN" altLang="en-US" dirty="0" smtClean="0">
                <a:latin typeface="黑体" pitchFamily="49" charset="-122"/>
                <a:ea typeface="黑体" pitchFamily="49" charset="-122"/>
              </a:rPr>
              <a:t>近邻回归算法</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决策树回归算法</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支持向量回归算法</a:t>
            </a:r>
          </a:p>
          <a:p>
            <a:pPr lvl="1">
              <a:buFont typeface="Wingdings" pitchFamily="2" charset="2"/>
              <a:buChar char="ü"/>
            </a:pPr>
            <a:r>
              <a:rPr lang="zh-CN" altLang="en-US" dirty="0" smtClean="0">
                <a:latin typeface="黑体" pitchFamily="49" charset="-122"/>
                <a:ea typeface="黑体" pitchFamily="49" charset="-122"/>
              </a:rPr>
              <a:t>其他回归算法</a:t>
            </a:r>
            <a:endParaRPr lang="en-US" altLang="zh-CN" dirty="0" smtClean="0">
              <a:latin typeface="黑体" pitchFamily="49" charset="-122"/>
              <a:ea typeface="黑体" pitchFamily="49" charset="-122"/>
            </a:endParaRPr>
          </a:p>
          <a:p>
            <a:pPr marL="0" lvl="1"/>
            <a:endParaRPr lang="en-US" altLang="zh-CN" dirty="0" smtClean="0">
              <a:latin typeface="黑体" pitchFamily="49" charset="-122"/>
              <a:ea typeface="黑体" pitchFamily="49" charset="-122"/>
            </a:endParaRPr>
          </a:p>
          <a:p>
            <a:r>
              <a:rPr lang="en-US" dirty="0" smtClean="0">
                <a:latin typeface="黑体" pitchFamily="49" charset="-122"/>
                <a:ea typeface="黑体" pitchFamily="49" charset="-122"/>
              </a:rPr>
              <a:t>5.3.3 </a:t>
            </a:r>
            <a:r>
              <a:rPr lang="zh-CN" altLang="en-US" dirty="0" smtClean="0">
                <a:latin typeface="黑体" pitchFamily="49" charset="-122"/>
                <a:ea typeface="黑体" pitchFamily="49" charset="-122"/>
              </a:rPr>
              <a:t>回归任务示例</a:t>
            </a:r>
            <a:endParaRPr lang="zh-CN" altLang="en-US" b="1" dirty="0" smtClean="0">
              <a:latin typeface="黑体" pitchFamily="49" charset="-122"/>
              <a:ea typeface="黑体" pitchFamily="49" charset="-122"/>
            </a:endParaRPr>
          </a:p>
          <a:p>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K</a:t>
            </a:r>
            <a:r>
              <a:rPr lang="zh-CN" altLang="en-US" dirty="0" smtClean="0">
                <a:latin typeface="黑体" pitchFamily="49" charset="-122"/>
                <a:ea typeface="黑体" pitchFamily="49" charset="-122"/>
              </a:rPr>
              <a:t>近邻回归示例</a:t>
            </a:r>
          </a:p>
          <a:p>
            <a:r>
              <a:rPr lang="en-US" dirty="0" smtClean="0">
                <a:latin typeface="黑体" pitchFamily="49" charset="-122"/>
                <a:ea typeface="黑体" pitchFamily="49" charset="-122"/>
              </a:rPr>
              <a:t>K</a:t>
            </a:r>
            <a:r>
              <a:rPr lang="zh-CN" altLang="en-US" dirty="0" smtClean="0">
                <a:latin typeface="黑体" pitchFamily="49" charset="-122"/>
                <a:ea typeface="黑体" pitchFamily="49" charset="-122"/>
              </a:rPr>
              <a:t>近邻回归是用在数据标签为连续变量，而不是离散变量的情况下。分配给查询点的标签是由该点的最近邻标签的均值计算而来的。</a:t>
            </a:r>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实现了两种不同的最近邻回归：</a:t>
            </a:r>
            <a:r>
              <a:rPr lang="en-US" dirty="0" err="1" smtClean="0">
                <a:latin typeface="黑体" pitchFamily="49" charset="-122"/>
                <a:ea typeface="黑体" pitchFamily="49" charset="-122"/>
                <a:hlinkClick r:id="rId2" tooltip="sklearn.neighbors.KNeighborsRegressor"/>
              </a:rPr>
              <a:t>KNeighborsRegressor</a:t>
            </a:r>
            <a:r>
              <a:rPr lang="zh-CN" altLang="en-US" dirty="0" smtClean="0">
                <a:latin typeface="黑体" pitchFamily="49" charset="-122"/>
                <a:ea typeface="黑体" pitchFamily="49" charset="-122"/>
              </a:rPr>
              <a:t>基于每个查询点的</a:t>
            </a:r>
            <a:r>
              <a:rPr lang="en-US" dirty="0" smtClean="0">
                <a:latin typeface="黑体" pitchFamily="49" charset="-122"/>
                <a:ea typeface="黑体" pitchFamily="49" charset="-122"/>
              </a:rPr>
              <a:t>K</a:t>
            </a:r>
            <a:r>
              <a:rPr lang="zh-CN" altLang="en-US" dirty="0" smtClean="0">
                <a:latin typeface="黑体" pitchFamily="49" charset="-122"/>
                <a:ea typeface="黑体" pitchFamily="49" charset="-122"/>
              </a:rPr>
              <a:t>个最近邻实现，其中</a:t>
            </a:r>
            <a:r>
              <a:rPr lang="en-US" dirty="0" smtClean="0">
                <a:latin typeface="黑体" pitchFamily="49" charset="-122"/>
                <a:ea typeface="黑体" pitchFamily="49" charset="-122"/>
              </a:rPr>
              <a:t>K</a:t>
            </a:r>
            <a:r>
              <a:rPr lang="zh-CN" altLang="en-US" dirty="0" smtClean="0">
                <a:latin typeface="黑体" pitchFamily="49" charset="-122"/>
                <a:ea typeface="黑体" pitchFamily="49" charset="-122"/>
              </a:rPr>
              <a:t>是用户指定的整数值；</a:t>
            </a:r>
            <a:r>
              <a:rPr lang="en-US" dirty="0" err="1" smtClean="0">
                <a:latin typeface="黑体" pitchFamily="49" charset="-122"/>
                <a:ea typeface="黑体" pitchFamily="49" charset="-122"/>
                <a:hlinkClick r:id="rId3" tooltip="sklearn.neighbors.RadiusNeighborsRegressor"/>
              </a:rPr>
              <a:t>RadiusNeighborsRegressor</a:t>
            </a:r>
            <a:r>
              <a:rPr lang="zh-CN" altLang="en-US" dirty="0" smtClean="0">
                <a:latin typeface="黑体" pitchFamily="49" charset="-122"/>
                <a:ea typeface="黑体" pitchFamily="49" charset="-122"/>
              </a:rPr>
              <a:t>基于每个查询点的固定半径</a:t>
            </a:r>
            <a:r>
              <a:rPr lang="en-US" dirty="0" smtClean="0">
                <a:latin typeface="黑体" pitchFamily="49" charset="-122"/>
                <a:ea typeface="黑体" pitchFamily="49" charset="-122"/>
              </a:rPr>
              <a:t>R</a:t>
            </a:r>
            <a:r>
              <a:rPr lang="zh-CN" altLang="en-US" dirty="0" smtClean="0">
                <a:latin typeface="黑体" pitchFamily="49" charset="-122"/>
                <a:ea typeface="黑体" pitchFamily="49" charset="-122"/>
              </a:rPr>
              <a:t>内的邻居数量实现，其中</a:t>
            </a:r>
            <a:r>
              <a:rPr lang="en-US" dirty="0" smtClean="0">
                <a:latin typeface="黑体" pitchFamily="49" charset="-122"/>
                <a:ea typeface="黑体" pitchFamily="49" charset="-122"/>
              </a:rPr>
              <a:t>R</a:t>
            </a:r>
            <a:r>
              <a:rPr lang="zh-CN" altLang="en-US" dirty="0" smtClean="0">
                <a:latin typeface="黑体" pitchFamily="49" charset="-122"/>
                <a:ea typeface="黑体" pitchFamily="49" charset="-122"/>
              </a:rPr>
              <a:t>是用户指定的浮点数值。</a:t>
            </a:r>
            <a:endParaRPr lang="en-US" altLang="zh-CN" dirty="0" smtClean="0">
              <a:latin typeface="黑体" pitchFamily="49" charset="-122"/>
              <a:ea typeface="黑体" pitchFamily="49" charset="-122"/>
            </a:endParaRPr>
          </a:p>
          <a:p>
            <a:pPr marL="0" lvl="1"/>
            <a:endParaRPr lang="en-US" altLang="zh-CN" dirty="0" smtClean="0">
              <a:latin typeface="黑体" pitchFamily="49" charset="-122"/>
              <a:ea typeface="黑体" pitchFamily="49" charset="-122"/>
            </a:endParaRPr>
          </a:p>
          <a:p>
            <a:pPr marL="0" lvl="1"/>
            <a:endParaRPr lang="zh-CN" altLang="en-US"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5.3 </a:t>
            </a:r>
            <a:r>
              <a:rPr lang="zh-CN" altLang="en-US" b="1" dirty="0" smtClean="0">
                <a:latin typeface="黑体" pitchFamily="49" charset="-122"/>
                <a:ea typeface="黑体" pitchFamily="49" charset="-122"/>
              </a:rPr>
              <a:t>回归任务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847207"/>
          </a:xfrm>
          <a:prstGeom prst="rect">
            <a:avLst/>
          </a:prstGeom>
          <a:noFill/>
        </p:spPr>
        <p:txBody>
          <a:bodyPr wrap="square" rtlCol="0">
            <a:spAutoFit/>
          </a:bodyPr>
          <a:lstStyle/>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5-6</a:t>
            </a:r>
            <a:r>
              <a:rPr lang="zh-CN" altLang="en-US" dirty="0" smtClean="0">
                <a:latin typeface="黑体" pitchFamily="49" charset="-122"/>
                <a:ea typeface="黑体" pitchFamily="49" charset="-122"/>
              </a:rPr>
              <a:t>使用</a:t>
            </a:r>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中的</a:t>
            </a:r>
            <a:r>
              <a:rPr lang="en-US" dirty="0" err="1" smtClean="0">
                <a:latin typeface="黑体" pitchFamily="49" charset="-122"/>
                <a:ea typeface="黑体" pitchFamily="49" charset="-122"/>
                <a:hlinkClick r:id="rId2" tooltip="sklearn.neighbors.KNeighborsRegressor"/>
              </a:rPr>
              <a:t>KNeighborsRegressor</a:t>
            </a:r>
            <a:r>
              <a:rPr lang="zh-CN" altLang="en-US" dirty="0" smtClean="0">
                <a:latin typeface="黑体" pitchFamily="49" charset="-122"/>
                <a:ea typeface="黑体" pitchFamily="49" charset="-122"/>
              </a:rPr>
              <a:t>函数对随机数据进行回归，运行结果如图</a:t>
            </a:r>
            <a:r>
              <a:rPr lang="en-US" dirty="0" smtClean="0">
                <a:latin typeface="黑体" pitchFamily="49" charset="-122"/>
                <a:ea typeface="黑体" pitchFamily="49" charset="-122"/>
              </a:rPr>
              <a:t>5-15</a:t>
            </a:r>
            <a:r>
              <a:rPr lang="zh-CN" altLang="en-US" dirty="0" smtClean="0">
                <a:latin typeface="黑体" pitchFamily="49" charset="-122"/>
                <a:ea typeface="黑体" pitchFamily="49" charset="-122"/>
              </a:rPr>
              <a:t>所示。</a:t>
            </a:r>
            <a:endParaRPr lang="en-US" altLang="zh-CN" dirty="0" smtClean="0">
              <a:latin typeface="黑体" pitchFamily="49" charset="-122"/>
              <a:ea typeface="黑体" pitchFamily="49" charset="-122"/>
            </a:endParaRPr>
          </a:p>
          <a:p>
            <a:r>
              <a:rPr lang="zh-CN" altLang="en-US" sz="1600" dirty="0" smtClean="0"/>
              <a:t>代码</a:t>
            </a:r>
            <a:r>
              <a:rPr lang="en-US" sz="1600" dirty="0" smtClean="0"/>
              <a:t>5-6</a:t>
            </a:r>
            <a:r>
              <a:rPr lang="zh-CN" altLang="en-US" sz="1600" dirty="0" smtClean="0"/>
              <a:t>：</a:t>
            </a:r>
            <a:r>
              <a:rPr lang="en-US" sz="1600" dirty="0" smtClean="0"/>
              <a:t>ch5_6_</a:t>
            </a:r>
            <a:r>
              <a:rPr lang="en-US" sz="1600" dirty="0" smtClean="0">
                <a:hlinkClick r:id="rId2" tooltip="sklearn.neighbors.KNeighborsRegressor"/>
              </a:rPr>
              <a:t>KNeighborsRegressor</a:t>
            </a:r>
            <a:r>
              <a:rPr lang="en-US" sz="1600" dirty="0" smtClean="0"/>
              <a:t>.py</a:t>
            </a:r>
            <a:endParaRPr lang="zh-CN" altLang="en-US" sz="1600" dirty="0" smtClean="0"/>
          </a:p>
          <a:p>
            <a:r>
              <a:rPr lang="en-US" sz="1600" dirty="0" smtClean="0"/>
              <a:t>01  print(__doc__)</a:t>
            </a:r>
            <a:br>
              <a:rPr lang="en-US" sz="1600" dirty="0" smtClean="0"/>
            </a:br>
            <a:r>
              <a:rPr lang="en-US" sz="1600" dirty="0" smtClean="0"/>
              <a:t>    02  # Author: </a:t>
            </a:r>
            <a:r>
              <a:rPr lang="en-US" sz="1600" dirty="0" err="1" smtClean="0"/>
              <a:t>Alexandre</a:t>
            </a:r>
            <a:r>
              <a:rPr lang="en-US" sz="1600" dirty="0" smtClean="0"/>
              <a:t> </a:t>
            </a:r>
            <a:r>
              <a:rPr lang="en-US" sz="1600" dirty="0" err="1" smtClean="0"/>
              <a:t>Gramfort</a:t>
            </a:r>
            <a:r>
              <a:rPr lang="en-US" sz="1600" dirty="0" smtClean="0"/>
              <a:t> &lt;alexandre.gramfort@inria.fr&gt;</a:t>
            </a:r>
            <a:br>
              <a:rPr lang="en-US" sz="1600" dirty="0" smtClean="0"/>
            </a:br>
            <a:r>
              <a:rPr lang="en-US" sz="1600" dirty="0" smtClean="0"/>
              <a:t>    03  # </a:t>
            </a:r>
            <a:r>
              <a:rPr lang="en-US" sz="1600" dirty="0" err="1" smtClean="0"/>
              <a:t>abian</a:t>
            </a:r>
            <a:r>
              <a:rPr lang="en-US" sz="1600" dirty="0" smtClean="0"/>
              <a:t> </a:t>
            </a:r>
            <a:r>
              <a:rPr lang="en-US" sz="1600" dirty="0" err="1" smtClean="0"/>
              <a:t>Pedregosa</a:t>
            </a:r>
            <a:r>
              <a:rPr lang="en-US" sz="1600" dirty="0" smtClean="0"/>
              <a:t> &lt;fabian.pedregosa@inria.fr&gt;</a:t>
            </a:r>
            <a:br>
              <a:rPr lang="en-US" sz="1600" dirty="0" smtClean="0"/>
            </a:br>
            <a:r>
              <a:rPr lang="en-US" sz="1600" dirty="0" smtClean="0"/>
              <a:t>    04  # License: BSD 3 clause (C) INRIA</a:t>
            </a:r>
            <a:br>
              <a:rPr lang="en-US" sz="1600" dirty="0" smtClean="0"/>
            </a:br>
            <a:r>
              <a:rPr lang="en-US" sz="1600" dirty="0" smtClean="0"/>
              <a:t>    05  # Generate sample data</a:t>
            </a:r>
            <a:br>
              <a:rPr lang="en-US" sz="1600" dirty="0" smtClean="0"/>
            </a:br>
            <a:r>
              <a:rPr lang="en-US" sz="1600" dirty="0" smtClean="0"/>
              <a:t>    06  import </a:t>
            </a:r>
            <a:r>
              <a:rPr lang="en-US" sz="1600" dirty="0" err="1" smtClean="0"/>
              <a:t>numpy</a:t>
            </a:r>
            <a:r>
              <a:rPr lang="en-US" sz="1600" dirty="0" smtClean="0"/>
              <a:t> as </a:t>
            </a:r>
            <a:r>
              <a:rPr lang="en-US" sz="1600" dirty="0" err="1" smtClean="0"/>
              <a:t>np</a:t>
            </a:r>
            <a:r>
              <a:rPr lang="en-US" sz="1600" dirty="0" smtClean="0"/>
              <a:t/>
            </a:r>
            <a:br>
              <a:rPr lang="en-US" sz="1600" dirty="0" smtClean="0"/>
            </a:br>
            <a:r>
              <a:rPr lang="en-US" sz="1600" dirty="0" smtClean="0"/>
              <a:t>    07  import </a:t>
            </a:r>
            <a:r>
              <a:rPr lang="en-US" sz="1600" dirty="0" err="1" smtClean="0"/>
              <a:t>matplotlib.pyplot</a:t>
            </a:r>
            <a:r>
              <a:rPr lang="en-US" sz="1600" dirty="0" smtClean="0"/>
              <a:t> as </a:t>
            </a:r>
            <a:r>
              <a:rPr lang="en-US" sz="1600" dirty="0" err="1" smtClean="0"/>
              <a:t>plt</a:t>
            </a:r>
            <a:r>
              <a:rPr lang="en-US" sz="1600" dirty="0" smtClean="0"/>
              <a:t/>
            </a:r>
            <a:br>
              <a:rPr lang="en-US" sz="1600" dirty="0" smtClean="0"/>
            </a:br>
            <a:r>
              <a:rPr lang="en-US" sz="1600" dirty="0" smtClean="0"/>
              <a:t>    08  from </a:t>
            </a:r>
            <a:r>
              <a:rPr lang="en-US" sz="1600" dirty="0" err="1" smtClean="0"/>
              <a:t>sklearn</a:t>
            </a:r>
            <a:r>
              <a:rPr lang="en-US" sz="1600" dirty="0" smtClean="0"/>
              <a:t> import neighbors</a:t>
            </a:r>
            <a:br>
              <a:rPr lang="en-US" sz="1600" dirty="0" smtClean="0"/>
            </a:br>
            <a:r>
              <a:rPr lang="en-US" sz="1600" dirty="0" smtClean="0"/>
              <a:t>    09  </a:t>
            </a:r>
            <a:r>
              <a:rPr lang="en-US" sz="1600" dirty="0" err="1" smtClean="0"/>
              <a:t>np.random.seed</a:t>
            </a:r>
            <a:r>
              <a:rPr lang="en-US" sz="1600" dirty="0" smtClean="0"/>
              <a:t>(0)</a:t>
            </a:r>
            <a:br>
              <a:rPr lang="en-US" sz="1600" dirty="0" smtClean="0"/>
            </a:br>
            <a:r>
              <a:rPr lang="en-US" sz="1600" dirty="0" smtClean="0"/>
              <a:t>    10  X = </a:t>
            </a:r>
            <a:r>
              <a:rPr lang="en-US" sz="1600" dirty="0" err="1" smtClean="0"/>
              <a:t>np.sort</a:t>
            </a:r>
            <a:r>
              <a:rPr lang="en-US" sz="1600" dirty="0" smtClean="0"/>
              <a:t>(5 * </a:t>
            </a:r>
            <a:r>
              <a:rPr lang="en-US" sz="1600" dirty="0" err="1" smtClean="0"/>
              <a:t>np.random.rand</a:t>
            </a:r>
            <a:r>
              <a:rPr lang="en-US" sz="1600" dirty="0" smtClean="0"/>
              <a:t>(40, 1), axis=0)</a:t>
            </a:r>
            <a:br>
              <a:rPr lang="en-US" sz="1600" dirty="0" smtClean="0"/>
            </a:br>
            <a:r>
              <a:rPr lang="en-US" sz="1600" dirty="0" smtClean="0"/>
              <a:t>    11  T = </a:t>
            </a:r>
            <a:r>
              <a:rPr lang="en-US" sz="1600" dirty="0" err="1" smtClean="0"/>
              <a:t>np.linspace</a:t>
            </a:r>
            <a:r>
              <a:rPr lang="en-US" sz="1600" dirty="0" smtClean="0"/>
              <a:t>(0, 5, 500)[:, </a:t>
            </a:r>
            <a:r>
              <a:rPr lang="en-US" sz="1600" dirty="0" err="1" smtClean="0"/>
              <a:t>np.newaxis</a:t>
            </a:r>
            <a:r>
              <a:rPr lang="en-US" sz="1600" dirty="0" smtClean="0"/>
              <a:t>]</a:t>
            </a:r>
            <a:br>
              <a:rPr lang="en-US" sz="1600" dirty="0" smtClean="0"/>
            </a:br>
            <a:endParaRPr lang="zh-CN" altLang="en-US" sz="1600" dirty="0" smtClean="0">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5.3 </a:t>
            </a:r>
            <a:r>
              <a:rPr lang="zh-CN" altLang="en-US" b="1" dirty="0" smtClean="0">
                <a:latin typeface="黑体" pitchFamily="49" charset="-122"/>
                <a:ea typeface="黑体" pitchFamily="49" charset="-122"/>
              </a:rPr>
              <a:t>回归任务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323987"/>
          </a:xfrm>
          <a:prstGeom prst="rect">
            <a:avLst/>
          </a:prstGeom>
          <a:noFill/>
        </p:spPr>
        <p:txBody>
          <a:bodyPr wrap="square" rtlCol="0">
            <a:spAutoFit/>
          </a:bodyPr>
          <a:lstStyle/>
          <a:p>
            <a:pPr latinLnBrk="1"/>
            <a:r>
              <a:rPr lang="en-US" dirty="0" smtClean="0"/>
              <a:t>    </a:t>
            </a:r>
            <a:r>
              <a:rPr lang="en-US" sz="1600" dirty="0" smtClean="0"/>
              <a:t>12  y = np.sin(X).ravel()</a:t>
            </a:r>
            <a:br>
              <a:rPr lang="en-US" sz="1600" dirty="0" smtClean="0"/>
            </a:br>
            <a:r>
              <a:rPr lang="en-US" sz="1600" dirty="0" smtClean="0"/>
              <a:t>    13  # Add noise to targets</a:t>
            </a:r>
            <a:br>
              <a:rPr lang="en-US" sz="1600" dirty="0" smtClean="0"/>
            </a:br>
            <a:r>
              <a:rPr lang="en-US" sz="1600" dirty="0" smtClean="0"/>
              <a:t>    14  y[::5] += 1 * (0.5 - </a:t>
            </a:r>
            <a:r>
              <a:rPr lang="en-US" sz="1600" dirty="0" err="1" smtClean="0"/>
              <a:t>np.random.rand</a:t>
            </a:r>
            <a:r>
              <a:rPr lang="en-US" sz="1600" dirty="0" smtClean="0"/>
              <a:t>(8))</a:t>
            </a:r>
            <a:br>
              <a:rPr lang="en-US" sz="1600" dirty="0" smtClean="0"/>
            </a:br>
            <a:r>
              <a:rPr lang="en-US" sz="1600" dirty="0" smtClean="0"/>
              <a:t>    15  # Fit regression model</a:t>
            </a:r>
            <a:br>
              <a:rPr lang="en-US" sz="1600" dirty="0" smtClean="0"/>
            </a:br>
            <a:r>
              <a:rPr lang="en-US" sz="1600" dirty="0" smtClean="0"/>
              <a:t>    16  </a:t>
            </a:r>
            <a:r>
              <a:rPr lang="en-US" sz="1600" dirty="0" err="1" smtClean="0"/>
              <a:t>n_neighbors</a:t>
            </a:r>
            <a:r>
              <a:rPr lang="en-US" sz="1600" dirty="0" smtClean="0"/>
              <a:t> = 5</a:t>
            </a:r>
            <a:br>
              <a:rPr lang="en-US" sz="1600" dirty="0" smtClean="0"/>
            </a:br>
            <a:r>
              <a:rPr lang="en-US" sz="1600" dirty="0" smtClean="0"/>
              <a:t>    17  for </a:t>
            </a:r>
            <a:r>
              <a:rPr lang="en-US" sz="1600" dirty="0" err="1" smtClean="0"/>
              <a:t>i</a:t>
            </a:r>
            <a:r>
              <a:rPr lang="en-US" sz="1600" dirty="0" smtClean="0"/>
              <a:t>, weights in enumerate(['uniform', 'distance']):</a:t>
            </a:r>
            <a:br>
              <a:rPr lang="en-US" sz="1600" dirty="0" smtClean="0"/>
            </a:br>
            <a:r>
              <a:rPr lang="en-US" sz="1600" dirty="0" smtClean="0"/>
              <a:t>    18      </a:t>
            </a:r>
            <a:r>
              <a:rPr lang="en-US" sz="1600" dirty="0" err="1" smtClean="0"/>
              <a:t>knn</a:t>
            </a:r>
            <a:r>
              <a:rPr lang="en-US" sz="1600" dirty="0" smtClean="0"/>
              <a:t> = </a:t>
            </a:r>
            <a:r>
              <a:rPr lang="en-US" sz="1600" dirty="0" err="1" smtClean="0"/>
              <a:t>neighbors.KNeighborsRegressor</a:t>
            </a:r>
            <a:r>
              <a:rPr lang="en-US" sz="1600" dirty="0" smtClean="0"/>
              <a:t>(</a:t>
            </a:r>
            <a:r>
              <a:rPr lang="en-US" sz="1600" dirty="0" err="1" smtClean="0"/>
              <a:t>n_neighbors</a:t>
            </a:r>
            <a:r>
              <a:rPr lang="en-US" sz="1600" dirty="0" smtClean="0"/>
              <a:t>, weights=weights)</a:t>
            </a:r>
            <a:br>
              <a:rPr lang="en-US" sz="1600" dirty="0" smtClean="0"/>
            </a:br>
            <a:r>
              <a:rPr lang="en-US" sz="1600" dirty="0" smtClean="0"/>
              <a:t>    19      y_ = knn.fit(X, y).predict(T)</a:t>
            </a:r>
            <a:br>
              <a:rPr lang="en-US" sz="1600" dirty="0" smtClean="0"/>
            </a:br>
            <a:r>
              <a:rPr lang="en-US" sz="1600" dirty="0" smtClean="0"/>
              <a:t>    20      </a:t>
            </a:r>
            <a:r>
              <a:rPr lang="en-US" sz="1600" dirty="0" err="1" smtClean="0"/>
              <a:t>plt.subplot</a:t>
            </a:r>
            <a:r>
              <a:rPr lang="en-US" sz="1600" dirty="0" smtClean="0"/>
              <a:t>(2, 1, </a:t>
            </a:r>
            <a:r>
              <a:rPr lang="en-US" sz="1600" dirty="0" err="1" smtClean="0"/>
              <a:t>i</a:t>
            </a:r>
            <a:r>
              <a:rPr lang="en-US" sz="1600" dirty="0" smtClean="0"/>
              <a:t> + 1)</a:t>
            </a:r>
            <a:br>
              <a:rPr lang="en-US" sz="1600" dirty="0" smtClean="0"/>
            </a:br>
            <a:r>
              <a:rPr lang="en-US" sz="1600" dirty="0" smtClean="0"/>
              <a:t>    21      </a:t>
            </a:r>
            <a:r>
              <a:rPr lang="en-US" sz="1600" dirty="0" err="1" smtClean="0"/>
              <a:t>plt.scatter</a:t>
            </a:r>
            <a:r>
              <a:rPr lang="en-US" sz="1600" dirty="0" smtClean="0"/>
              <a:t>(X, y, c='k', label='data')</a:t>
            </a:r>
            <a:br>
              <a:rPr lang="en-US" sz="1600" dirty="0" smtClean="0"/>
            </a:br>
            <a:r>
              <a:rPr lang="en-US" sz="1600" dirty="0" smtClean="0"/>
              <a:t>    22      </a:t>
            </a:r>
            <a:r>
              <a:rPr lang="en-US" sz="1600" dirty="0" err="1" smtClean="0"/>
              <a:t>plt.plot</a:t>
            </a:r>
            <a:r>
              <a:rPr lang="en-US" sz="1600" dirty="0" smtClean="0"/>
              <a:t>(T, y_, c='g', label='prediction')</a:t>
            </a:r>
            <a:br>
              <a:rPr lang="en-US" sz="1600" dirty="0" smtClean="0"/>
            </a:br>
            <a:r>
              <a:rPr lang="en-US" sz="1600" dirty="0" smtClean="0"/>
              <a:t>    23      </a:t>
            </a:r>
            <a:r>
              <a:rPr lang="en-US" sz="1600" dirty="0" err="1" smtClean="0"/>
              <a:t>plt.axis</a:t>
            </a:r>
            <a:r>
              <a:rPr lang="en-US" sz="1600" dirty="0" smtClean="0"/>
              <a:t>('tight')</a:t>
            </a:r>
            <a:br>
              <a:rPr lang="en-US" sz="1600" dirty="0" smtClean="0"/>
            </a:br>
            <a:endParaRPr lang="zh-CN" altLang="en-US" sz="1600"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5.1 </a:t>
            </a:r>
            <a:r>
              <a:rPr lang="zh-CN" altLang="en-US" b="1" dirty="0" smtClean="0">
                <a:latin typeface="黑体" pitchFamily="49" charset="-122"/>
                <a:ea typeface="黑体" pitchFamily="49" charset="-122"/>
              </a:rPr>
              <a:t>机器学习简介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800" dirty="0" smtClean="0">
                <a:latin typeface="黑体" pitchFamily="49" charset="-122"/>
                <a:ea typeface="黑体" pitchFamily="49" charset="-122"/>
              </a:rPr>
              <a:t>5.1.2 </a:t>
            </a:r>
            <a:r>
              <a:rPr lang="zh-CN" altLang="en-US" sz="1800" dirty="0" smtClean="0">
                <a:latin typeface="黑体" pitchFamily="49" charset="-122"/>
                <a:ea typeface="黑体" pitchFamily="49" charset="-122"/>
              </a:rPr>
              <a:t>应用场景</a:t>
            </a:r>
            <a:r>
              <a:rPr lang="en-US" sz="1800" dirty="0" smtClean="0">
                <a:latin typeface="黑体" pitchFamily="49" charset="-122"/>
                <a:ea typeface="黑体" pitchFamily="49" charset="-122"/>
              </a:rPr>
              <a:t>	</a:t>
            </a:r>
            <a:endParaRPr lang="zh-CN" altLang="en-US" sz="1800" b="1"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机器学习处理的数据主要有结构化数据和非结构化数据。</a:t>
            </a:r>
            <a:endParaRPr lang="en-US" altLang="zh-CN" sz="1800" dirty="0" smtClean="0">
              <a:latin typeface="黑体" pitchFamily="49" charset="-122"/>
              <a:ea typeface="黑体" pitchFamily="49" charset="-122"/>
            </a:endParaRPr>
          </a:p>
          <a:p>
            <a:pPr>
              <a:buNone/>
            </a:pPr>
            <a:endParaRPr lang="en-US" altLang="zh-CN" sz="1800" dirty="0" smtClean="0">
              <a:latin typeface="黑体" pitchFamily="49" charset="-122"/>
              <a:ea typeface="黑体" pitchFamily="49" charset="-122"/>
            </a:endParaRPr>
          </a:p>
          <a:p>
            <a:pPr lvl="1">
              <a:buFont typeface="Wingdings" pitchFamily="2" charset="2"/>
              <a:buChar char="ü"/>
            </a:pPr>
            <a:r>
              <a:rPr lang="zh-CN" altLang="en-US" sz="1800" dirty="0" smtClean="0">
                <a:latin typeface="黑体" pitchFamily="49" charset="-122"/>
                <a:ea typeface="黑体" pitchFamily="49" charset="-122"/>
              </a:rPr>
              <a:t>文本数据：垃圾邮件检测、信用卡欺诈检测、电子商务决策</a:t>
            </a:r>
            <a:endParaRPr lang="en-US" altLang="zh-CN" sz="1800" dirty="0" smtClean="0">
              <a:latin typeface="黑体" pitchFamily="49" charset="-122"/>
              <a:ea typeface="黑体" pitchFamily="49" charset="-122"/>
            </a:endParaRPr>
          </a:p>
          <a:p>
            <a:pPr lvl="1">
              <a:buFont typeface="Wingdings" pitchFamily="2" charset="2"/>
              <a:buChar char="ü"/>
            </a:pPr>
            <a:endParaRPr lang="zh-CN" altLang="en-US" sz="1800" dirty="0" smtClean="0">
              <a:latin typeface="黑体" pitchFamily="49" charset="-122"/>
              <a:ea typeface="黑体" pitchFamily="49" charset="-122"/>
            </a:endParaRPr>
          </a:p>
          <a:p>
            <a:pPr lvl="1">
              <a:buFont typeface="Wingdings" pitchFamily="2" charset="2"/>
              <a:buChar char="ü"/>
            </a:pPr>
            <a:r>
              <a:rPr lang="zh-CN" altLang="en-US" sz="1800" dirty="0" smtClean="0">
                <a:latin typeface="黑体" pitchFamily="49" charset="-122"/>
                <a:ea typeface="黑体" pitchFamily="49" charset="-122"/>
              </a:rPr>
              <a:t>语音数据：语音识别、语音合成、语音交互、机器翻译、声纹识别。</a:t>
            </a:r>
            <a:endParaRPr lang="en-US" altLang="zh-CN" sz="1800" dirty="0" smtClean="0">
              <a:latin typeface="黑体" pitchFamily="49" charset="-122"/>
              <a:ea typeface="黑体" pitchFamily="49" charset="-122"/>
            </a:endParaRPr>
          </a:p>
          <a:p>
            <a:pPr lvl="1">
              <a:buFont typeface="Wingdings" pitchFamily="2" charset="2"/>
              <a:buChar char="ü"/>
            </a:pPr>
            <a:endParaRPr lang="zh-CN" altLang="en-US" sz="1800" dirty="0" smtClean="0">
              <a:latin typeface="黑体" pitchFamily="49" charset="-122"/>
              <a:ea typeface="黑体" pitchFamily="49" charset="-122"/>
            </a:endParaRPr>
          </a:p>
          <a:p>
            <a:pPr lvl="1">
              <a:buFont typeface="Wingdings" pitchFamily="2" charset="2"/>
              <a:buChar char="ü"/>
            </a:pPr>
            <a:r>
              <a:rPr lang="zh-CN" altLang="en-US" sz="1800" dirty="0" smtClean="0">
                <a:latin typeface="黑体" pitchFamily="49" charset="-122"/>
                <a:ea typeface="黑体" pitchFamily="49" charset="-122"/>
              </a:rPr>
              <a:t>图像数据：文字识别、</a:t>
            </a:r>
            <a:r>
              <a:rPr lang="en-US" sz="1800" dirty="0" err="1" smtClean="0">
                <a:latin typeface="黑体" pitchFamily="49" charset="-122"/>
                <a:ea typeface="黑体" pitchFamily="49" charset="-122"/>
                <a:hlinkClick r:id="rId2"/>
              </a:rPr>
              <a:t>指纹</a:t>
            </a:r>
            <a:r>
              <a:rPr lang="zh-CN" altLang="en-US" sz="1800" dirty="0" smtClean="0">
                <a:latin typeface="黑体" pitchFamily="49" charset="-122"/>
                <a:ea typeface="黑体" pitchFamily="49" charset="-122"/>
              </a:rPr>
              <a:t>识别、人脸识别、形状识别</a:t>
            </a:r>
            <a:endParaRPr lang="en-US" altLang="zh-CN" sz="1800" dirty="0" smtClean="0">
              <a:latin typeface="黑体" pitchFamily="49" charset="-122"/>
              <a:ea typeface="黑体" pitchFamily="49" charset="-122"/>
            </a:endParaRPr>
          </a:p>
          <a:p>
            <a:pPr lvl="1">
              <a:buFont typeface="Wingdings" pitchFamily="2" charset="2"/>
              <a:buChar char="ü"/>
            </a:pPr>
            <a:endParaRPr lang="zh-CN" altLang="en-US" sz="1800" dirty="0" smtClean="0">
              <a:latin typeface="黑体" pitchFamily="49" charset="-122"/>
              <a:ea typeface="黑体" pitchFamily="49" charset="-122"/>
            </a:endParaRPr>
          </a:p>
          <a:p>
            <a:pPr lvl="1">
              <a:buFont typeface="Wingdings" pitchFamily="2" charset="2"/>
              <a:buChar char="ü"/>
            </a:pPr>
            <a:r>
              <a:rPr lang="zh-CN" altLang="en-US" sz="1800" dirty="0" smtClean="0">
                <a:latin typeface="黑体" pitchFamily="49" charset="-122"/>
                <a:ea typeface="黑体" pitchFamily="49" charset="-122"/>
              </a:rPr>
              <a:t>视频数据：智能监控、计算机视觉</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5.3 </a:t>
            </a:r>
            <a:r>
              <a:rPr lang="zh-CN" altLang="en-US" b="1" dirty="0" smtClean="0">
                <a:latin typeface="黑体" pitchFamily="49" charset="-122"/>
                <a:ea typeface="黑体" pitchFamily="49" charset="-122"/>
              </a:rPr>
              <a:t>回归任务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107996"/>
          </a:xfrm>
          <a:prstGeom prst="rect">
            <a:avLst/>
          </a:prstGeom>
          <a:noFill/>
        </p:spPr>
        <p:txBody>
          <a:bodyPr wrap="square" rtlCol="0">
            <a:spAutoFit/>
          </a:bodyPr>
          <a:lstStyle/>
          <a:p>
            <a:r>
              <a:rPr lang="en-US" dirty="0" smtClean="0"/>
              <a:t>    </a:t>
            </a:r>
            <a:r>
              <a:rPr lang="en-US" sz="1600" dirty="0" smtClean="0"/>
              <a:t>24      </a:t>
            </a:r>
            <a:r>
              <a:rPr lang="en-US" sz="1600" dirty="0" err="1" smtClean="0"/>
              <a:t>plt.legend</a:t>
            </a:r>
            <a:r>
              <a:rPr lang="en-US" sz="1600" dirty="0" smtClean="0"/>
              <a:t>()</a:t>
            </a:r>
            <a:br>
              <a:rPr lang="en-US" sz="1600" dirty="0" smtClean="0"/>
            </a:br>
            <a:r>
              <a:rPr lang="en-US" sz="1600" dirty="0" smtClean="0"/>
              <a:t>    25      </a:t>
            </a:r>
            <a:r>
              <a:rPr lang="en-US" sz="1600" dirty="0" err="1" smtClean="0"/>
              <a:t>plt.title</a:t>
            </a:r>
            <a:r>
              <a:rPr lang="en-US" sz="1600" dirty="0" smtClean="0"/>
              <a:t>("</a:t>
            </a:r>
            <a:r>
              <a:rPr lang="en-US" sz="1600" dirty="0" err="1" smtClean="0"/>
              <a:t>KNeighborsRegressor</a:t>
            </a:r>
            <a:r>
              <a:rPr lang="en-US" sz="1600" dirty="0" smtClean="0"/>
              <a:t> (k = %</a:t>
            </a:r>
            <a:r>
              <a:rPr lang="en-US" sz="1600" dirty="0" err="1" smtClean="0"/>
              <a:t>i</a:t>
            </a:r>
            <a:r>
              <a:rPr lang="en-US" sz="1600" dirty="0" smtClean="0"/>
              <a:t>, weights = '%s')"\</a:t>
            </a:r>
            <a:br>
              <a:rPr lang="en-US" sz="1600" dirty="0" smtClean="0"/>
            </a:br>
            <a:r>
              <a:rPr lang="en-US" sz="1600" dirty="0" smtClean="0"/>
              <a:t>    26                % (</a:t>
            </a:r>
            <a:r>
              <a:rPr lang="en-US" sz="1600" dirty="0" err="1" smtClean="0"/>
              <a:t>n_neighbors,weights</a:t>
            </a:r>
            <a:r>
              <a:rPr lang="en-US" sz="1600" dirty="0" smtClean="0"/>
              <a:t>))</a:t>
            </a:r>
            <a:br>
              <a:rPr lang="en-US" sz="1600" dirty="0" smtClean="0"/>
            </a:br>
            <a:r>
              <a:rPr lang="en-US" sz="1600" dirty="0" smtClean="0"/>
              <a:t>    27  </a:t>
            </a:r>
            <a:r>
              <a:rPr lang="en-US" sz="1600" dirty="0" err="1" smtClean="0"/>
              <a:t>plt.show</a:t>
            </a:r>
            <a:r>
              <a:rPr lang="en-US" sz="1600" dirty="0" smtClean="0"/>
              <a:t>()</a:t>
            </a:r>
            <a:endParaRPr lang="zh-CN" altLang="en-US" sz="1600" dirty="0"/>
          </a:p>
        </p:txBody>
      </p:sp>
      <p:pic>
        <p:nvPicPr>
          <p:cNvPr id="4" name="图片 3"/>
          <p:cNvPicPr/>
          <p:nvPr/>
        </p:nvPicPr>
        <p:blipFill rotWithShape="1">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5424" t="5706" r="8100" b="4990"/>
          <a:stretch/>
        </p:blipFill>
        <p:spPr bwMode="auto">
          <a:xfrm>
            <a:off x="2500298" y="2285998"/>
            <a:ext cx="3148716" cy="2403098"/>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5.3 </a:t>
            </a:r>
            <a:r>
              <a:rPr lang="zh-CN" altLang="en-US" b="1" dirty="0" smtClean="0">
                <a:latin typeface="黑体" pitchFamily="49" charset="-122"/>
                <a:ea typeface="黑体" pitchFamily="49" charset="-122"/>
              </a:rPr>
              <a:t>回归任务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354765"/>
          </a:xfrm>
          <a:prstGeom prst="rect">
            <a:avLst/>
          </a:prstGeom>
          <a:noFill/>
        </p:spPr>
        <p:txBody>
          <a:bodyPr wrap="square" rtlCol="0">
            <a:spAutoFit/>
          </a:bodyPr>
          <a:lstStyle/>
          <a:p>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、决策树回归示例</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5-7</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ch5_7_</a:t>
            </a:r>
            <a:r>
              <a:rPr lang="en-US" dirty="0" smtClean="0">
                <a:latin typeface="黑体" pitchFamily="49" charset="-122"/>
                <a:ea typeface="黑体" pitchFamily="49" charset="-122"/>
                <a:hlinkClick r:id="rId2" tooltip="View documentation for sklearn.tree.DecisionTreeRegressor"/>
              </a:rPr>
              <a:t>DecisionTreeRegressor</a:t>
            </a:r>
            <a:r>
              <a:rPr lang="en-US" dirty="0" smtClean="0">
                <a:latin typeface="黑体" pitchFamily="49" charset="-122"/>
                <a:ea typeface="黑体" pitchFamily="49" charset="-122"/>
              </a:rPr>
              <a:t>.py</a:t>
            </a:r>
            <a:endParaRPr lang="zh-CN" altLang="en-US" dirty="0" smtClean="0">
              <a:latin typeface="黑体" pitchFamily="49" charset="-122"/>
              <a:ea typeface="黑体" pitchFamily="49" charset="-122"/>
            </a:endParaRPr>
          </a:p>
          <a:p>
            <a:r>
              <a:rPr lang="en-US" sz="1600" dirty="0" smtClean="0"/>
              <a:t>01  print(__doc__)</a:t>
            </a:r>
            <a:endParaRPr lang="zh-CN" altLang="en-US" sz="1600" dirty="0" smtClean="0"/>
          </a:p>
          <a:p>
            <a:r>
              <a:rPr lang="en-US" sz="1600" dirty="0" smtClean="0"/>
              <a:t>02  # Import the necessary modules and libraries</a:t>
            </a:r>
            <a:endParaRPr lang="zh-CN" altLang="en-US" sz="1600" dirty="0" smtClean="0"/>
          </a:p>
          <a:p>
            <a:r>
              <a:rPr lang="en-US" sz="1600" dirty="0" smtClean="0"/>
              <a:t>03  import </a:t>
            </a:r>
            <a:r>
              <a:rPr lang="en-US" sz="1600" dirty="0" err="1" smtClean="0"/>
              <a:t>numpy</a:t>
            </a:r>
            <a:r>
              <a:rPr lang="en-US" sz="1600" dirty="0" smtClean="0"/>
              <a:t> as </a:t>
            </a:r>
            <a:r>
              <a:rPr lang="en-US" sz="1600" dirty="0" err="1" smtClean="0"/>
              <a:t>np</a:t>
            </a:r>
            <a:endParaRPr lang="zh-CN" altLang="en-US" sz="1600" dirty="0" smtClean="0"/>
          </a:p>
          <a:p>
            <a:r>
              <a:rPr lang="en-US" sz="1600" dirty="0" smtClean="0"/>
              <a:t>04  from </a:t>
            </a:r>
            <a:r>
              <a:rPr lang="en-US" sz="1600" dirty="0" err="1" smtClean="0"/>
              <a:t>sklearn.tree</a:t>
            </a:r>
            <a:r>
              <a:rPr lang="en-US" sz="1600" dirty="0" smtClean="0"/>
              <a:t> import </a:t>
            </a:r>
            <a:r>
              <a:rPr lang="en-US" sz="1600" dirty="0" err="1" smtClean="0"/>
              <a:t>DecisionTreeRegressor</a:t>
            </a:r>
            <a:endParaRPr lang="zh-CN" altLang="en-US" sz="1600" dirty="0" smtClean="0"/>
          </a:p>
          <a:p>
            <a:r>
              <a:rPr lang="en-US" sz="1600" dirty="0" smtClean="0"/>
              <a:t>05  import </a:t>
            </a:r>
            <a:r>
              <a:rPr lang="en-US" sz="1600" dirty="0" err="1" smtClean="0"/>
              <a:t>matplotlib.pyplot</a:t>
            </a:r>
            <a:r>
              <a:rPr lang="en-US" sz="1600" dirty="0" smtClean="0"/>
              <a:t> as </a:t>
            </a:r>
            <a:r>
              <a:rPr lang="en-US" sz="1600" dirty="0" err="1" smtClean="0"/>
              <a:t>plt</a:t>
            </a:r>
            <a:endParaRPr lang="zh-CN" altLang="en-US" sz="1600" dirty="0" smtClean="0"/>
          </a:p>
          <a:p>
            <a:r>
              <a:rPr lang="en-US" sz="1600" dirty="0" smtClean="0"/>
              <a:t>06  # Create a random dataset</a:t>
            </a:r>
            <a:endParaRPr lang="zh-CN" altLang="en-US" sz="1600" dirty="0" smtClean="0"/>
          </a:p>
          <a:p>
            <a:r>
              <a:rPr lang="en-US" sz="1600" dirty="0" smtClean="0"/>
              <a:t>07  </a:t>
            </a:r>
            <a:r>
              <a:rPr lang="en-US" sz="1600" dirty="0" err="1" smtClean="0"/>
              <a:t>rng</a:t>
            </a:r>
            <a:r>
              <a:rPr lang="en-US" sz="1600" dirty="0" smtClean="0"/>
              <a:t> = </a:t>
            </a:r>
            <a:r>
              <a:rPr lang="en-US" sz="1600" dirty="0" err="1" smtClean="0"/>
              <a:t>np.random.RandomState</a:t>
            </a:r>
            <a:r>
              <a:rPr lang="en-US" sz="1600" dirty="0" smtClean="0"/>
              <a:t>(1)</a:t>
            </a:r>
            <a:endParaRPr lang="zh-CN" altLang="en-US" sz="1600" dirty="0" smtClean="0"/>
          </a:p>
          <a:p>
            <a:r>
              <a:rPr lang="en-US" sz="1600" dirty="0" smtClean="0"/>
              <a:t>08  X = </a:t>
            </a:r>
            <a:r>
              <a:rPr lang="en-US" sz="1600" dirty="0" err="1" smtClean="0"/>
              <a:t>np.sort</a:t>
            </a:r>
            <a:r>
              <a:rPr lang="en-US" sz="1600" dirty="0" smtClean="0"/>
              <a:t>(5 * </a:t>
            </a:r>
            <a:r>
              <a:rPr lang="en-US" sz="1600" dirty="0" err="1" smtClean="0"/>
              <a:t>rng.rand</a:t>
            </a:r>
            <a:r>
              <a:rPr lang="en-US" sz="1600" dirty="0" smtClean="0"/>
              <a:t>(80, 1), axis=0)</a:t>
            </a:r>
            <a:endParaRPr lang="zh-CN" altLang="en-US" sz="1600" dirty="0" smtClean="0"/>
          </a:p>
          <a:p>
            <a:r>
              <a:rPr lang="en-US" sz="1600" dirty="0" smtClean="0"/>
              <a:t>09  y = np.sin(X).ravel()</a:t>
            </a:r>
            <a:endParaRPr lang="zh-CN" altLang="en-US" sz="1600" dirty="0" smtClean="0"/>
          </a:p>
          <a:p>
            <a:r>
              <a:rPr lang="en-US" sz="1600" dirty="0" smtClean="0"/>
              <a:t>10  y[::5] += 3 * (0.5 - </a:t>
            </a:r>
            <a:r>
              <a:rPr lang="en-US" sz="1600" dirty="0" err="1" smtClean="0"/>
              <a:t>rng.rand</a:t>
            </a:r>
            <a:r>
              <a:rPr lang="en-US" sz="1600" dirty="0" smtClean="0"/>
              <a:t>(16))</a:t>
            </a:r>
            <a:endParaRPr lang="zh-CN" altLang="en-US" sz="1600" dirty="0" smtClean="0"/>
          </a:p>
          <a:p>
            <a:r>
              <a:rPr lang="en-US" sz="1600" dirty="0" smtClean="0"/>
              <a:t>11  # Fit regression model</a:t>
            </a:r>
            <a:endParaRPr lang="zh-CN" altLang="en-US" sz="1600"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5.3 </a:t>
            </a:r>
            <a:r>
              <a:rPr lang="zh-CN" altLang="en-US" b="1" dirty="0" smtClean="0">
                <a:latin typeface="黑体" pitchFamily="49" charset="-122"/>
                <a:ea typeface="黑体" pitchFamily="49" charset="-122"/>
              </a:rPr>
              <a:t>回归任务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293209"/>
          </a:xfrm>
          <a:prstGeom prst="rect">
            <a:avLst/>
          </a:prstGeom>
          <a:noFill/>
        </p:spPr>
        <p:txBody>
          <a:bodyPr wrap="square" rtlCol="0">
            <a:spAutoFit/>
          </a:bodyPr>
          <a:lstStyle/>
          <a:p>
            <a:r>
              <a:rPr lang="en-US" sz="1600" dirty="0" smtClean="0"/>
              <a:t>12  regr_1 = </a:t>
            </a:r>
            <a:r>
              <a:rPr lang="en-US" sz="1600" dirty="0" err="1" smtClean="0"/>
              <a:t>DecisionTreeRegressor</a:t>
            </a:r>
            <a:r>
              <a:rPr lang="en-US" sz="1600" dirty="0" smtClean="0"/>
              <a:t>(</a:t>
            </a:r>
            <a:r>
              <a:rPr lang="en-US" sz="1600" dirty="0" err="1" smtClean="0"/>
              <a:t>max_depth</a:t>
            </a:r>
            <a:r>
              <a:rPr lang="en-US" sz="1600" dirty="0" smtClean="0"/>
              <a:t>=2)</a:t>
            </a:r>
            <a:endParaRPr lang="zh-CN" altLang="en-US" sz="1600" dirty="0" smtClean="0"/>
          </a:p>
          <a:p>
            <a:r>
              <a:rPr lang="en-US" sz="1600" dirty="0" smtClean="0"/>
              <a:t>13  regr_2 = </a:t>
            </a:r>
            <a:r>
              <a:rPr lang="en-US" sz="1600" dirty="0" err="1" smtClean="0"/>
              <a:t>DecisionTreeRegressor</a:t>
            </a:r>
            <a:r>
              <a:rPr lang="en-US" sz="1600" dirty="0" smtClean="0"/>
              <a:t>(</a:t>
            </a:r>
            <a:r>
              <a:rPr lang="en-US" sz="1600" dirty="0" err="1" smtClean="0"/>
              <a:t>max_depth</a:t>
            </a:r>
            <a:r>
              <a:rPr lang="en-US" sz="1600" dirty="0" smtClean="0"/>
              <a:t>=5)</a:t>
            </a:r>
            <a:endParaRPr lang="zh-CN" altLang="en-US" sz="1600" dirty="0" smtClean="0"/>
          </a:p>
          <a:p>
            <a:r>
              <a:rPr lang="en-US" sz="1600" dirty="0" smtClean="0"/>
              <a:t>14  regr_1.fit(X, y)</a:t>
            </a:r>
            <a:endParaRPr lang="zh-CN" altLang="en-US" sz="1600" dirty="0" smtClean="0"/>
          </a:p>
          <a:p>
            <a:r>
              <a:rPr lang="en-US" sz="1600" dirty="0" smtClean="0"/>
              <a:t>15  regr_2.fit(X, y)</a:t>
            </a:r>
            <a:endParaRPr lang="zh-CN" altLang="en-US" sz="1600" dirty="0" smtClean="0"/>
          </a:p>
          <a:p>
            <a:r>
              <a:rPr lang="en-US" sz="1600" dirty="0" smtClean="0"/>
              <a:t>16  # Predict</a:t>
            </a:r>
            <a:endParaRPr lang="zh-CN" altLang="en-US" sz="1600" dirty="0" smtClean="0"/>
          </a:p>
          <a:p>
            <a:r>
              <a:rPr lang="en-US" sz="1600" dirty="0" smtClean="0"/>
              <a:t>17  </a:t>
            </a:r>
            <a:r>
              <a:rPr lang="en-US" sz="1600" dirty="0" err="1" smtClean="0"/>
              <a:t>X_test</a:t>
            </a:r>
            <a:r>
              <a:rPr lang="en-US" sz="1600" dirty="0" smtClean="0"/>
              <a:t> = </a:t>
            </a:r>
            <a:r>
              <a:rPr lang="en-US" sz="1600" dirty="0" err="1" smtClean="0"/>
              <a:t>np.arange</a:t>
            </a:r>
            <a:r>
              <a:rPr lang="en-US" sz="1600" dirty="0" smtClean="0"/>
              <a:t>(0.0, 5.0, 0.01)[:, </a:t>
            </a:r>
            <a:r>
              <a:rPr lang="en-US" sz="1600" dirty="0" err="1" smtClean="0"/>
              <a:t>np.newaxis</a:t>
            </a:r>
            <a:r>
              <a:rPr lang="en-US" sz="1600" dirty="0" smtClean="0"/>
              <a:t>]</a:t>
            </a:r>
            <a:endParaRPr lang="zh-CN" altLang="en-US" sz="1600" dirty="0" smtClean="0"/>
          </a:p>
          <a:p>
            <a:r>
              <a:rPr lang="en-US" sz="1600" dirty="0" smtClean="0"/>
              <a:t>18  y_1 = regr_1.predict(</a:t>
            </a:r>
            <a:r>
              <a:rPr lang="en-US" sz="1600" dirty="0" err="1" smtClean="0"/>
              <a:t>X_test</a:t>
            </a:r>
            <a:r>
              <a:rPr lang="en-US" sz="1600" dirty="0" smtClean="0"/>
              <a:t>)</a:t>
            </a:r>
            <a:endParaRPr lang="zh-CN" altLang="en-US" sz="1600" dirty="0" smtClean="0"/>
          </a:p>
          <a:p>
            <a:r>
              <a:rPr lang="en-US" sz="1600" dirty="0" smtClean="0"/>
              <a:t>19  y_2 = regr_2.predict(</a:t>
            </a:r>
            <a:r>
              <a:rPr lang="en-US" sz="1600" dirty="0" err="1" smtClean="0"/>
              <a:t>X_test</a:t>
            </a:r>
            <a:r>
              <a:rPr lang="en-US" sz="1600" dirty="0" smtClean="0"/>
              <a:t>)</a:t>
            </a:r>
            <a:endParaRPr lang="zh-CN" altLang="en-US" sz="1600" dirty="0" smtClean="0"/>
          </a:p>
          <a:p>
            <a:r>
              <a:rPr lang="en-US" sz="1600" dirty="0" smtClean="0"/>
              <a:t>20  # Plot the results</a:t>
            </a:r>
            <a:endParaRPr lang="zh-CN" altLang="en-US" sz="1600" dirty="0" smtClean="0"/>
          </a:p>
          <a:p>
            <a:r>
              <a:rPr lang="en-US" sz="1600" dirty="0" smtClean="0"/>
              <a:t>21  </a:t>
            </a:r>
            <a:r>
              <a:rPr lang="en-US" sz="1600" dirty="0" err="1" smtClean="0"/>
              <a:t>plt.figure</a:t>
            </a:r>
            <a:r>
              <a:rPr lang="en-US" sz="1600" dirty="0" smtClean="0"/>
              <a:t>()</a:t>
            </a:r>
            <a:endParaRPr lang="zh-CN" altLang="en-US" sz="1600" dirty="0" smtClean="0"/>
          </a:p>
          <a:p>
            <a:r>
              <a:rPr lang="en-US" sz="1600" dirty="0" smtClean="0"/>
              <a:t>22  </a:t>
            </a:r>
            <a:r>
              <a:rPr lang="en-US" sz="1600" dirty="0" err="1" smtClean="0"/>
              <a:t>plt.scatter</a:t>
            </a:r>
            <a:r>
              <a:rPr lang="en-US" sz="1600" dirty="0" smtClean="0"/>
              <a:t>(X, y, s=20, </a:t>
            </a:r>
            <a:r>
              <a:rPr lang="en-US" sz="1600" dirty="0" err="1" smtClean="0"/>
              <a:t>edgecolor</a:t>
            </a:r>
            <a:r>
              <a:rPr lang="en-US" sz="1600" dirty="0" smtClean="0"/>
              <a:t>="</a:t>
            </a:r>
            <a:r>
              <a:rPr lang="en-US" sz="1600" dirty="0" err="1" smtClean="0"/>
              <a:t>black",c</a:t>
            </a:r>
            <a:r>
              <a:rPr lang="en-US" sz="1600" dirty="0" smtClean="0"/>
              <a:t>="</a:t>
            </a:r>
            <a:r>
              <a:rPr lang="en-US" sz="1600" dirty="0" err="1" smtClean="0"/>
              <a:t>darkorange</a:t>
            </a:r>
            <a:r>
              <a:rPr lang="en-US" sz="1600" dirty="0" smtClean="0"/>
              <a:t>", label="data")</a:t>
            </a:r>
            <a:endParaRPr lang="zh-CN" altLang="en-US" sz="1600" dirty="0" smtClean="0"/>
          </a:p>
          <a:p>
            <a:r>
              <a:rPr lang="en-US" sz="1600" dirty="0" smtClean="0"/>
              <a:t>23  </a:t>
            </a:r>
            <a:r>
              <a:rPr lang="en-US" sz="1600" dirty="0" err="1" smtClean="0"/>
              <a:t>plt.plot</a:t>
            </a:r>
            <a:r>
              <a:rPr lang="en-US" sz="1600" dirty="0" smtClean="0"/>
              <a:t>(</a:t>
            </a:r>
            <a:r>
              <a:rPr lang="en-US" sz="1600" dirty="0" err="1" smtClean="0"/>
              <a:t>X_test</a:t>
            </a:r>
            <a:r>
              <a:rPr lang="en-US" sz="1600" dirty="0" smtClean="0"/>
              <a:t>, y_1, </a:t>
            </a:r>
            <a:r>
              <a:rPr lang="en-US" sz="1600" dirty="0" err="1" smtClean="0"/>
              <a:t>linestyle</a:t>
            </a:r>
            <a:r>
              <a:rPr lang="en-US" sz="1600" dirty="0" smtClean="0"/>
              <a:t>='--', label="</a:t>
            </a:r>
            <a:r>
              <a:rPr lang="en-US" sz="1600" dirty="0" err="1" smtClean="0"/>
              <a:t>max_depth</a:t>
            </a:r>
            <a:r>
              <a:rPr lang="en-US" sz="1600" dirty="0" smtClean="0"/>
              <a:t>=2", </a:t>
            </a:r>
            <a:r>
              <a:rPr lang="en-US" sz="1600" dirty="0" err="1" smtClean="0"/>
              <a:t>linewidth</a:t>
            </a:r>
            <a:r>
              <a:rPr lang="en-US" sz="1600" dirty="0" smtClean="0"/>
              <a:t>=2)</a:t>
            </a:r>
            <a:endParaRPr lang="zh-CN" altLang="en-US" sz="1600" dirty="0" smtClean="0"/>
          </a:p>
          <a:p>
            <a:r>
              <a:rPr lang="en-US" sz="1600" dirty="0" smtClean="0"/>
              <a:t>24  </a:t>
            </a:r>
            <a:r>
              <a:rPr lang="en-US" sz="1600" dirty="0" err="1" smtClean="0"/>
              <a:t>plt.plot</a:t>
            </a:r>
            <a:r>
              <a:rPr lang="en-US" sz="1600" dirty="0" smtClean="0"/>
              <a:t>(</a:t>
            </a:r>
            <a:r>
              <a:rPr lang="en-US" sz="1600" dirty="0" err="1" smtClean="0"/>
              <a:t>X_test</a:t>
            </a:r>
            <a:r>
              <a:rPr lang="en-US" sz="1600" dirty="0" smtClean="0"/>
              <a:t>, y_2, </a:t>
            </a:r>
            <a:r>
              <a:rPr lang="en-US" sz="1600" dirty="0" err="1" smtClean="0"/>
              <a:t>linestyle</a:t>
            </a:r>
            <a:r>
              <a:rPr lang="en-US" sz="1600" dirty="0" smtClean="0"/>
              <a:t>='-', label="</a:t>
            </a:r>
            <a:r>
              <a:rPr lang="en-US" sz="1600" dirty="0" err="1" smtClean="0"/>
              <a:t>max_depth</a:t>
            </a:r>
            <a:r>
              <a:rPr lang="en-US" sz="1600" dirty="0" smtClean="0"/>
              <a:t>=5", </a:t>
            </a:r>
            <a:r>
              <a:rPr lang="en-US" sz="1600" dirty="0" err="1" smtClean="0"/>
              <a:t>linewidth</a:t>
            </a:r>
            <a:r>
              <a:rPr lang="en-US" sz="1600" dirty="0" smtClean="0"/>
              <a:t>=2)</a:t>
            </a:r>
            <a:endParaRPr lang="zh-CN" altLang="en-US" sz="1600"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5.3 </a:t>
            </a:r>
            <a:r>
              <a:rPr lang="zh-CN" altLang="en-US" b="1" dirty="0" smtClean="0">
                <a:latin typeface="黑体" pitchFamily="49" charset="-122"/>
                <a:ea typeface="黑体" pitchFamily="49" charset="-122"/>
              </a:rPr>
              <a:t>回归任务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846659"/>
          </a:xfrm>
          <a:prstGeom prst="rect">
            <a:avLst/>
          </a:prstGeom>
          <a:noFill/>
        </p:spPr>
        <p:txBody>
          <a:bodyPr wrap="square" rtlCol="0">
            <a:spAutoFit/>
          </a:bodyPr>
          <a:lstStyle/>
          <a:p>
            <a:r>
              <a:rPr lang="en-US" sz="1600" dirty="0" smtClean="0"/>
              <a:t>25  </a:t>
            </a:r>
            <a:r>
              <a:rPr lang="en-US" sz="1600" dirty="0" err="1" smtClean="0"/>
              <a:t>plt.xlabel</a:t>
            </a:r>
            <a:r>
              <a:rPr lang="en-US" sz="1600" dirty="0" smtClean="0"/>
              <a:t>("data")</a:t>
            </a:r>
            <a:endParaRPr lang="zh-CN" altLang="en-US" sz="1600" dirty="0" smtClean="0"/>
          </a:p>
          <a:p>
            <a:r>
              <a:rPr lang="en-US" sz="1600" dirty="0" smtClean="0"/>
              <a:t>26  </a:t>
            </a:r>
            <a:r>
              <a:rPr lang="en-US" sz="1600" dirty="0" err="1" smtClean="0"/>
              <a:t>plt.ylabel</a:t>
            </a:r>
            <a:r>
              <a:rPr lang="en-US" sz="1600" dirty="0" smtClean="0"/>
              <a:t>("target")</a:t>
            </a:r>
            <a:endParaRPr lang="zh-CN" altLang="en-US" sz="1600" dirty="0" smtClean="0"/>
          </a:p>
          <a:p>
            <a:r>
              <a:rPr lang="en-US" sz="1600" dirty="0" smtClean="0"/>
              <a:t>37  </a:t>
            </a:r>
            <a:r>
              <a:rPr lang="en-US" sz="1600" dirty="0" err="1" smtClean="0"/>
              <a:t>plt.title</a:t>
            </a:r>
            <a:r>
              <a:rPr lang="en-US" sz="1600" dirty="0" smtClean="0"/>
              <a:t>("Decision Tree Regression")</a:t>
            </a:r>
            <a:endParaRPr lang="zh-CN" altLang="en-US" sz="1600" dirty="0" smtClean="0"/>
          </a:p>
          <a:p>
            <a:r>
              <a:rPr lang="en-US" sz="1600" dirty="0" smtClean="0"/>
              <a:t>28  </a:t>
            </a:r>
            <a:r>
              <a:rPr lang="en-US" sz="1600" dirty="0" err="1" smtClean="0"/>
              <a:t>plt.legend</a:t>
            </a:r>
            <a:r>
              <a:rPr lang="en-US" sz="1600" dirty="0" smtClean="0"/>
              <a:t>()</a:t>
            </a:r>
            <a:endParaRPr lang="zh-CN" altLang="en-US" sz="1600" dirty="0" smtClean="0"/>
          </a:p>
          <a:p>
            <a:pPr marL="342900" indent="-342900">
              <a:buAutoNum type="arabicPlain" startAt="29"/>
            </a:pPr>
            <a:r>
              <a:rPr lang="en-US" sz="1600" dirty="0" err="1" smtClean="0"/>
              <a:t>plt.show</a:t>
            </a:r>
            <a:r>
              <a:rPr lang="en-US" sz="1600" dirty="0" smtClean="0"/>
              <a:t>()</a:t>
            </a:r>
          </a:p>
          <a:p>
            <a:pPr marL="342900" indent="-342900">
              <a:buAutoNum type="arabicPlain" startAt="29"/>
            </a:pPr>
            <a:endParaRPr lang="zh-CN" altLang="en-US" sz="1600" dirty="0" smtClean="0"/>
          </a:p>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运行结果</a:t>
            </a:r>
            <a:r>
              <a:rPr lang="en-US" altLang="zh-CN"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pic>
        <p:nvPicPr>
          <p:cNvPr id="4" name="图片 3"/>
          <p:cNvPicPr/>
          <p:nvPr/>
        </p:nvPicPr>
        <p:blipFill rotWithShape="1">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t="5096" r="7488"/>
          <a:stretch/>
        </p:blipFill>
        <p:spPr bwMode="auto">
          <a:xfrm>
            <a:off x="3714744" y="2071684"/>
            <a:ext cx="3331596" cy="2525884"/>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5.3 </a:t>
            </a:r>
            <a:r>
              <a:rPr lang="zh-CN" altLang="en-US" b="1" dirty="0" smtClean="0">
                <a:latin typeface="黑体" pitchFamily="49" charset="-122"/>
                <a:ea typeface="黑体" pitchFamily="49" charset="-122"/>
              </a:rPr>
              <a:t>回归任务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354765"/>
          </a:xfrm>
          <a:prstGeom prst="rect">
            <a:avLst/>
          </a:prstGeom>
          <a:noFill/>
        </p:spPr>
        <p:txBody>
          <a:bodyPr wrap="square" rtlCol="0">
            <a:spAutoFit/>
          </a:bodyPr>
          <a:lstStyle/>
          <a:p>
            <a:r>
              <a:rPr lang="en-US" dirty="0" smtClean="0">
                <a:latin typeface="黑体" pitchFamily="49" charset="-122"/>
                <a:ea typeface="黑体" pitchFamily="49" charset="-122"/>
              </a:rPr>
              <a:t>3</a:t>
            </a:r>
            <a:r>
              <a:rPr lang="zh-CN" altLang="en-US" dirty="0" smtClean="0">
                <a:latin typeface="黑体" pitchFamily="49" charset="-122"/>
                <a:ea typeface="黑体" pitchFamily="49" charset="-122"/>
              </a:rPr>
              <a:t>、支持向量回归示例</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5-8</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ch5_8_</a:t>
            </a:r>
            <a:r>
              <a:rPr lang="en-US" dirty="0" smtClean="0">
                <a:latin typeface="黑体" pitchFamily="49" charset="-122"/>
                <a:ea typeface="黑体" pitchFamily="49" charset="-122"/>
                <a:hlinkClick r:id="rId2" tooltip="View documentation for sklearn.tree.DecisionTreeRegressor"/>
              </a:rPr>
              <a:t>SVR</a:t>
            </a:r>
            <a:r>
              <a:rPr lang="en-US" dirty="0" smtClean="0">
                <a:latin typeface="黑体" pitchFamily="49" charset="-122"/>
                <a:ea typeface="黑体" pitchFamily="49" charset="-122"/>
              </a:rPr>
              <a:t>.py</a:t>
            </a:r>
            <a:endParaRPr lang="zh-CN" altLang="en-US" dirty="0" smtClean="0">
              <a:latin typeface="黑体" pitchFamily="49" charset="-122"/>
              <a:ea typeface="黑体" pitchFamily="49" charset="-122"/>
            </a:endParaRPr>
          </a:p>
          <a:p>
            <a:r>
              <a:rPr lang="en-US" sz="1600" dirty="0" smtClean="0"/>
              <a:t>01  import </a:t>
            </a:r>
            <a:r>
              <a:rPr lang="en-US" sz="1600" dirty="0" err="1" smtClean="0"/>
              <a:t>numpy</a:t>
            </a:r>
            <a:r>
              <a:rPr lang="en-US" sz="1600" dirty="0" smtClean="0"/>
              <a:t> as </a:t>
            </a:r>
            <a:r>
              <a:rPr lang="en-US" sz="1600" dirty="0" err="1" smtClean="0"/>
              <a:t>np</a:t>
            </a:r>
            <a:endParaRPr lang="zh-CN" altLang="en-US" sz="1600" dirty="0" smtClean="0"/>
          </a:p>
          <a:p>
            <a:r>
              <a:rPr lang="en-US" sz="1600" dirty="0" smtClean="0"/>
              <a:t>02  from sklearn.svm import SVR</a:t>
            </a:r>
            <a:endParaRPr lang="zh-CN" altLang="en-US" sz="1600" dirty="0" smtClean="0"/>
          </a:p>
          <a:p>
            <a:r>
              <a:rPr lang="en-US" sz="1600" dirty="0" smtClean="0"/>
              <a:t>03  import </a:t>
            </a:r>
            <a:r>
              <a:rPr lang="en-US" sz="1600" dirty="0" err="1" smtClean="0"/>
              <a:t>matplotlib.pyplot</a:t>
            </a:r>
            <a:r>
              <a:rPr lang="en-US" sz="1600" dirty="0" smtClean="0"/>
              <a:t> as </a:t>
            </a:r>
            <a:r>
              <a:rPr lang="en-US" sz="1600" dirty="0" err="1" smtClean="0"/>
              <a:t>plt</a:t>
            </a:r>
            <a:endParaRPr lang="zh-CN" altLang="en-US" sz="1600" dirty="0" smtClean="0"/>
          </a:p>
          <a:p>
            <a:r>
              <a:rPr lang="en-US" sz="1600" dirty="0" smtClean="0"/>
              <a:t>04  X = </a:t>
            </a:r>
            <a:r>
              <a:rPr lang="en-US" sz="1600" dirty="0" err="1" smtClean="0"/>
              <a:t>np.sort</a:t>
            </a:r>
            <a:r>
              <a:rPr lang="en-US" sz="1600" dirty="0" smtClean="0"/>
              <a:t>(5 * </a:t>
            </a:r>
            <a:r>
              <a:rPr lang="en-US" sz="1600" dirty="0" err="1" smtClean="0"/>
              <a:t>np.random.rand</a:t>
            </a:r>
            <a:r>
              <a:rPr lang="en-US" sz="1600" dirty="0" smtClean="0"/>
              <a:t>(40, 1), axis=0)</a:t>
            </a:r>
            <a:endParaRPr lang="zh-CN" altLang="en-US" sz="1600" dirty="0" smtClean="0"/>
          </a:p>
          <a:p>
            <a:r>
              <a:rPr lang="en-US" sz="1600" dirty="0" smtClean="0"/>
              <a:t>05  y = np.sin(X).ravel()</a:t>
            </a:r>
            <a:endParaRPr lang="zh-CN" altLang="en-US" sz="1600" dirty="0" smtClean="0"/>
          </a:p>
          <a:p>
            <a:r>
              <a:rPr lang="en-US" sz="1600" dirty="0" smtClean="0"/>
              <a:t>06  y[::5] += 3 * (0.5 - </a:t>
            </a:r>
            <a:r>
              <a:rPr lang="en-US" sz="1600" dirty="0" err="1" smtClean="0"/>
              <a:t>np.random.rand</a:t>
            </a:r>
            <a:r>
              <a:rPr lang="en-US" sz="1600" dirty="0" smtClean="0"/>
              <a:t>(8))</a:t>
            </a:r>
            <a:endParaRPr lang="zh-CN" altLang="en-US" sz="1600" dirty="0" smtClean="0"/>
          </a:p>
          <a:p>
            <a:r>
              <a:rPr lang="en-US" sz="1600" dirty="0" smtClean="0"/>
              <a:t>07  svr_rbf1 = SVR(kernel='</a:t>
            </a:r>
            <a:r>
              <a:rPr lang="en-US" sz="1600" dirty="0" err="1" smtClean="0"/>
              <a:t>rbf</a:t>
            </a:r>
            <a:r>
              <a:rPr lang="en-US" sz="1600" dirty="0" smtClean="0"/>
              <a:t>', C=100, gamma=0.1)</a:t>
            </a:r>
            <a:endParaRPr lang="zh-CN" altLang="en-US" sz="1600" dirty="0" smtClean="0"/>
          </a:p>
          <a:p>
            <a:r>
              <a:rPr lang="en-US" sz="1600" dirty="0" smtClean="0"/>
              <a:t>08  y_rbf1 = svr_rbf1.fit(X, y).predict(X)</a:t>
            </a:r>
            <a:endParaRPr lang="zh-CN" altLang="en-US" sz="1600" dirty="0" smtClean="0"/>
          </a:p>
          <a:p>
            <a:r>
              <a:rPr lang="en-US" sz="1600" dirty="0" smtClean="0"/>
              <a:t>09  </a:t>
            </a:r>
            <a:r>
              <a:rPr lang="en-US" sz="1600" dirty="0" err="1" smtClean="0"/>
              <a:t>lw</a:t>
            </a:r>
            <a:r>
              <a:rPr lang="en-US" sz="1600" dirty="0" smtClean="0"/>
              <a:t> = 2</a:t>
            </a:r>
            <a:endParaRPr lang="zh-CN" altLang="en-US" sz="1600" dirty="0" smtClean="0"/>
          </a:p>
          <a:p>
            <a:r>
              <a:rPr lang="en-US" sz="1600" dirty="0" smtClean="0"/>
              <a:t>10  </a:t>
            </a:r>
            <a:r>
              <a:rPr lang="en-US" sz="1600" dirty="0" err="1" smtClean="0"/>
              <a:t>plt.scatter</a:t>
            </a:r>
            <a:r>
              <a:rPr lang="en-US" sz="1600" dirty="0" smtClean="0"/>
              <a:t>(X, y, color='</a:t>
            </a:r>
            <a:r>
              <a:rPr lang="en-US" sz="1600" dirty="0" err="1" smtClean="0"/>
              <a:t>darkorange</a:t>
            </a:r>
            <a:r>
              <a:rPr lang="en-US" sz="1600" dirty="0" smtClean="0"/>
              <a:t>', label='data')</a:t>
            </a:r>
            <a:endParaRPr lang="zh-CN" altLang="en-US" sz="1600" dirty="0" smtClean="0"/>
          </a:p>
          <a:p>
            <a:r>
              <a:rPr lang="en-US" sz="1600" dirty="0" smtClean="0"/>
              <a:t>11  </a:t>
            </a:r>
            <a:r>
              <a:rPr lang="en-US" sz="1600" dirty="0" err="1" smtClean="0"/>
              <a:t>plt.plot</a:t>
            </a:r>
            <a:r>
              <a:rPr lang="en-US" sz="1600" dirty="0" smtClean="0"/>
              <a:t>(X, y_rbf1, </a:t>
            </a:r>
            <a:r>
              <a:rPr lang="en-US" sz="1600" dirty="0" err="1" smtClean="0"/>
              <a:t>linestyle</a:t>
            </a:r>
            <a:r>
              <a:rPr lang="en-US" sz="1600" dirty="0" smtClean="0"/>
              <a:t>='-', </a:t>
            </a:r>
            <a:r>
              <a:rPr lang="en-US" sz="1600" dirty="0" err="1" smtClean="0"/>
              <a:t>lw</a:t>
            </a:r>
            <a:r>
              <a:rPr lang="en-US" sz="1600" dirty="0" smtClean="0"/>
              <a:t>=</a:t>
            </a:r>
            <a:r>
              <a:rPr lang="en-US" sz="1600" dirty="0" err="1" smtClean="0"/>
              <a:t>lw</a:t>
            </a:r>
            <a:r>
              <a:rPr lang="en-US" sz="1600" dirty="0" smtClean="0"/>
              <a:t>, label='RBF gamma=1.0')</a:t>
            </a:r>
            <a:endParaRPr lang="zh-CN" altLang="en-US" sz="1600"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5.3 </a:t>
            </a:r>
            <a:r>
              <a:rPr lang="zh-CN" altLang="en-US" b="1" dirty="0" smtClean="0">
                <a:latin typeface="黑体" pitchFamily="49" charset="-122"/>
                <a:ea typeface="黑体" pitchFamily="49" charset="-122"/>
              </a:rPr>
              <a:t>回归任务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846659"/>
          </a:xfrm>
          <a:prstGeom prst="rect">
            <a:avLst/>
          </a:prstGeom>
          <a:noFill/>
        </p:spPr>
        <p:txBody>
          <a:bodyPr wrap="square" rtlCol="0">
            <a:spAutoFit/>
          </a:bodyPr>
          <a:lstStyle/>
          <a:p>
            <a:r>
              <a:rPr lang="en-US" sz="1600" dirty="0" smtClean="0"/>
              <a:t>12  </a:t>
            </a:r>
            <a:r>
              <a:rPr lang="en-US" sz="1600" dirty="0" err="1" smtClean="0"/>
              <a:t>plt.xlabel</a:t>
            </a:r>
            <a:r>
              <a:rPr lang="en-US" sz="1600" dirty="0" smtClean="0"/>
              <a:t>('data')</a:t>
            </a:r>
            <a:endParaRPr lang="zh-CN" altLang="en-US" sz="1600" dirty="0" smtClean="0"/>
          </a:p>
          <a:p>
            <a:r>
              <a:rPr lang="en-US" sz="1600" dirty="0" smtClean="0"/>
              <a:t>13  </a:t>
            </a:r>
            <a:r>
              <a:rPr lang="en-US" sz="1600" dirty="0" err="1" smtClean="0"/>
              <a:t>plt.ylabel</a:t>
            </a:r>
            <a:r>
              <a:rPr lang="en-US" sz="1600" dirty="0" smtClean="0"/>
              <a:t>('target')</a:t>
            </a:r>
            <a:endParaRPr lang="zh-CN" altLang="en-US" sz="1600" dirty="0" smtClean="0"/>
          </a:p>
          <a:p>
            <a:r>
              <a:rPr lang="en-US" sz="1600" dirty="0" smtClean="0"/>
              <a:t>14  </a:t>
            </a:r>
            <a:r>
              <a:rPr lang="en-US" sz="1600" dirty="0" err="1" smtClean="0"/>
              <a:t>plt.title</a:t>
            </a:r>
            <a:r>
              <a:rPr lang="en-US" sz="1600" dirty="0" smtClean="0"/>
              <a:t>('Support Vector Regression')</a:t>
            </a:r>
            <a:endParaRPr lang="zh-CN" altLang="en-US" sz="1600" dirty="0" smtClean="0"/>
          </a:p>
          <a:p>
            <a:r>
              <a:rPr lang="en-US" sz="1600" dirty="0" smtClean="0"/>
              <a:t>15  </a:t>
            </a:r>
            <a:r>
              <a:rPr lang="en-US" sz="1600" dirty="0" err="1" smtClean="0"/>
              <a:t>plt.legend</a:t>
            </a:r>
            <a:r>
              <a:rPr lang="en-US" sz="1600" dirty="0" smtClean="0"/>
              <a:t>()</a:t>
            </a:r>
            <a:endParaRPr lang="zh-CN" altLang="en-US" sz="1600" dirty="0" smtClean="0"/>
          </a:p>
          <a:p>
            <a:pPr marL="342900" indent="-342900">
              <a:buAutoNum type="arabicPlain" startAt="16"/>
            </a:pPr>
            <a:r>
              <a:rPr lang="en-US" sz="1600" dirty="0" err="1" smtClean="0"/>
              <a:t>plt.show</a:t>
            </a:r>
            <a:r>
              <a:rPr lang="en-US" sz="1600" dirty="0" smtClean="0"/>
              <a:t>()</a:t>
            </a:r>
          </a:p>
          <a:p>
            <a:pPr marL="342900" indent="-342900">
              <a:buAutoNum type="arabicPlain" startAt="16"/>
            </a:pPr>
            <a:endParaRPr lang="zh-CN" altLang="en-US" sz="1600" dirty="0" smtClean="0"/>
          </a:p>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运行结果</a:t>
            </a:r>
            <a:r>
              <a:rPr lang="en-US" altLang="zh-CN"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pic>
        <p:nvPicPr>
          <p:cNvPr id="4" name="图片 3"/>
          <p:cNvPicPr/>
          <p:nvPr/>
        </p:nvPicPr>
        <p:blipFill rotWithShape="1">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1208" t="5707" r="7530"/>
          <a:stretch/>
        </p:blipFill>
        <p:spPr bwMode="auto">
          <a:xfrm>
            <a:off x="3428992" y="2143122"/>
            <a:ext cx="3487003" cy="2662681"/>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5.4 </a:t>
            </a:r>
            <a:r>
              <a:rPr lang="zh-CN" altLang="en-US" b="1" dirty="0" smtClean="0">
                <a:latin typeface="黑体" pitchFamily="49" charset="-122"/>
                <a:ea typeface="黑体" pitchFamily="49" charset="-122"/>
              </a:rPr>
              <a:t>聚类任务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4801314"/>
          </a:xfrm>
          <a:prstGeom prst="rect">
            <a:avLst/>
          </a:prstGeom>
          <a:noFill/>
        </p:spPr>
        <p:txBody>
          <a:bodyPr wrap="square" rtlCol="0">
            <a:spAutoFit/>
          </a:bodyPr>
          <a:lstStyle/>
          <a:p>
            <a:r>
              <a:rPr lang="en-US" dirty="0" smtClean="0">
                <a:latin typeface="黑体" pitchFamily="49" charset="-122"/>
                <a:ea typeface="黑体" pitchFamily="49" charset="-122"/>
              </a:rPr>
              <a:t>5.4.1 </a:t>
            </a:r>
            <a:r>
              <a:rPr lang="zh-CN" altLang="en-US" dirty="0" smtClean="0">
                <a:latin typeface="黑体" pitchFamily="49" charset="-122"/>
                <a:ea typeface="黑体" pitchFamily="49" charset="-122"/>
              </a:rPr>
              <a:t>聚类的含义</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聚类（</a:t>
            </a:r>
            <a:r>
              <a:rPr lang="en-US" dirty="0" smtClean="0">
                <a:latin typeface="黑体" pitchFamily="49" charset="-122"/>
                <a:ea typeface="黑体" pitchFamily="49" charset="-122"/>
              </a:rPr>
              <a:t>Clustering</a:t>
            </a:r>
            <a:r>
              <a:rPr lang="zh-CN" altLang="en-US" dirty="0" smtClean="0">
                <a:latin typeface="黑体" pitchFamily="49" charset="-122"/>
                <a:ea typeface="黑体" pitchFamily="49" charset="-122"/>
              </a:rPr>
              <a:t>）需要从没有标签的一组输入向量中寻找数据的模型和规律，在数据中发现彼此类似的样本所聚成的簇。聚类任务中数据没有标签，即不知道输入数据对应的输出结果是什么，属于无监督的机器学习。</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5.4.2 </a:t>
            </a:r>
            <a:r>
              <a:rPr lang="zh-CN" altLang="en-US" dirty="0" smtClean="0">
                <a:latin typeface="黑体" pitchFamily="49" charset="-122"/>
                <a:ea typeface="黑体" pitchFamily="49" charset="-122"/>
              </a:rPr>
              <a:t>聚类主要算法</a:t>
            </a:r>
            <a:endParaRPr lang="zh-CN" altLang="en-US" b="1" dirty="0" smtClean="0">
              <a:latin typeface="黑体" pitchFamily="49" charset="-122"/>
              <a:ea typeface="黑体" pitchFamily="49" charset="-122"/>
            </a:endParaRPr>
          </a:p>
          <a:p>
            <a:r>
              <a:rPr lang="en-US" dirty="0" smtClean="0">
                <a:latin typeface="黑体" pitchFamily="49" charset="-122"/>
                <a:ea typeface="黑体" pitchFamily="49" charset="-122"/>
              </a:rPr>
              <a:t>K</a:t>
            </a:r>
            <a:r>
              <a:rPr lang="zh-CN" altLang="en-US" dirty="0" smtClean="0">
                <a:latin typeface="黑体" pitchFamily="49" charset="-122"/>
                <a:ea typeface="黑体" pitchFamily="49" charset="-122"/>
              </a:rPr>
              <a:t>均值聚类（</a:t>
            </a:r>
            <a:r>
              <a:rPr lang="en-US" dirty="0" smtClean="0">
                <a:latin typeface="黑体" pitchFamily="49" charset="-122"/>
                <a:ea typeface="黑体" pitchFamily="49" charset="-122"/>
              </a:rPr>
              <a:t>K-</a:t>
            </a:r>
            <a:r>
              <a:rPr lang="en-US" dirty="0" err="1" smtClean="0">
                <a:latin typeface="黑体" pitchFamily="49" charset="-122"/>
                <a:ea typeface="黑体" pitchFamily="49" charset="-122"/>
              </a:rPr>
              <a:t>meansClusting</a:t>
            </a:r>
            <a:r>
              <a:rPr lang="zh-CN" altLang="en-US" dirty="0" smtClean="0">
                <a:latin typeface="黑体" pitchFamily="49" charset="-122"/>
                <a:ea typeface="黑体" pitchFamily="49" charset="-122"/>
              </a:rPr>
              <a:t>）的目的是找到每个样本潜在的类别，并将同类别的样本放在一起构成簇，要求簇内点相互距离比较近，簇间距离比较远。</a:t>
            </a:r>
            <a:endParaRPr lang="en-US" altLang="zh-CN" dirty="0" smtClean="0">
              <a:latin typeface="黑体" pitchFamily="49" charset="-122"/>
              <a:ea typeface="黑体" pitchFamily="49" charset="-122"/>
            </a:endParaRPr>
          </a:p>
          <a:p>
            <a:r>
              <a:rPr lang="en-US" dirty="0" smtClean="0">
                <a:latin typeface="黑体" pitchFamily="49" charset="-122"/>
                <a:ea typeface="黑体" pitchFamily="49" charset="-122"/>
              </a:rPr>
              <a:t>K</a:t>
            </a:r>
            <a:r>
              <a:rPr lang="zh-CN" altLang="en-US" dirty="0" smtClean="0">
                <a:latin typeface="黑体" pitchFamily="49" charset="-122"/>
                <a:ea typeface="黑体" pitchFamily="49" charset="-122"/>
              </a:rPr>
              <a:t>均值聚类算法目标将样本聚类成</a:t>
            </a:r>
            <a:r>
              <a:rPr lang="en-US" dirty="0" smtClean="0">
                <a:latin typeface="黑体" pitchFamily="49" charset="-122"/>
                <a:ea typeface="黑体" pitchFamily="49" charset="-122"/>
              </a:rPr>
              <a:t>k</a:t>
            </a:r>
            <a:r>
              <a:rPr lang="zh-CN" altLang="en-US" dirty="0" smtClean="0">
                <a:latin typeface="黑体" pitchFamily="49" charset="-122"/>
                <a:ea typeface="黑体" pitchFamily="49" charset="-122"/>
              </a:rPr>
              <a:t>个簇（</a:t>
            </a:r>
            <a:r>
              <a:rPr lang="en-US" dirty="0" smtClean="0">
                <a:latin typeface="黑体" pitchFamily="49" charset="-122"/>
                <a:ea typeface="黑体" pitchFamily="49" charset="-122"/>
              </a:rPr>
              <a:t>cluster</a:t>
            </a:r>
            <a:r>
              <a:rPr lang="zh-CN" altLang="en-US" dirty="0" smtClean="0">
                <a:latin typeface="黑体" pitchFamily="49" charset="-122"/>
                <a:ea typeface="黑体" pitchFamily="49" charset="-122"/>
              </a:rPr>
              <a:t>），一般步骤如下：</a:t>
            </a:r>
          </a:p>
          <a:p>
            <a:pPr lvl="1">
              <a:buFont typeface="Wingdings" pitchFamily="2" charset="2"/>
              <a:buChar char="ü"/>
            </a:pPr>
            <a:r>
              <a:rPr lang="zh-CN" altLang="en-US" dirty="0" smtClean="0">
                <a:latin typeface="黑体" pitchFamily="49" charset="-122"/>
                <a:ea typeface="黑体" pitchFamily="49" charset="-122"/>
              </a:rPr>
              <a:t>随机在图中取</a:t>
            </a:r>
            <a:r>
              <a:rPr lang="en-US" dirty="0" smtClean="0">
                <a:latin typeface="黑体" pitchFamily="49" charset="-122"/>
                <a:ea typeface="黑体" pitchFamily="49" charset="-122"/>
              </a:rPr>
              <a:t>K</a:t>
            </a:r>
            <a:r>
              <a:rPr lang="zh-CN" altLang="en-US" dirty="0" smtClean="0">
                <a:latin typeface="黑体" pitchFamily="49" charset="-122"/>
                <a:ea typeface="黑体" pitchFamily="49" charset="-122"/>
              </a:rPr>
              <a:t>（假设</a:t>
            </a:r>
            <a:r>
              <a:rPr lang="en-US" dirty="0" smtClean="0">
                <a:latin typeface="黑体" pitchFamily="49" charset="-122"/>
                <a:ea typeface="黑体" pitchFamily="49" charset="-122"/>
              </a:rPr>
              <a:t>K=3</a:t>
            </a:r>
            <a:r>
              <a:rPr lang="zh-CN" altLang="en-US" dirty="0" smtClean="0">
                <a:latin typeface="黑体" pitchFamily="49" charset="-122"/>
                <a:ea typeface="黑体" pitchFamily="49" charset="-122"/>
              </a:rPr>
              <a:t>）个种子点；</a:t>
            </a:r>
          </a:p>
          <a:p>
            <a:pPr lvl="1">
              <a:buFont typeface="Wingdings" pitchFamily="2" charset="2"/>
              <a:buChar char="ü"/>
            </a:pPr>
            <a:r>
              <a:rPr lang="zh-CN" altLang="en-US" dirty="0" smtClean="0">
                <a:latin typeface="黑体" pitchFamily="49" charset="-122"/>
                <a:ea typeface="黑体" pitchFamily="49" charset="-122"/>
              </a:rPr>
              <a:t>然后对图中的所有点求到这</a:t>
            </a:r>
            <a:r>
              <a:rPr lang="en-US" dirty="0" smtClean="0">
                <a:latin typeface="黑体" pitchFamily="49" charset="-122"/>
                <a:ea typeface="黑体" pitchFamily="49" charset="-122"/>
              </a:rPr>
              <a:t>K</a:t>
            </a:r>
            <a:r>
              <a:rPr lang="zh-CN" altLang="en-US" dirty="0" smtClean="0">
                <a:latin typeface="黑体" pitchFamily="49" charset="-122"/>
                <a:ea typeface="黑体" pitchFamily="49" charset="-122"/>
              </a:rPr>
              <a:t>个种子点的距离；</a:t>
            </a:r>
          </a:p>
          <a:p>
            <a:pPr lvl="1">
              <a:buFont typeface="Wingdings" pitchFamily="2" charset="2"/>
              <a:buChar char="ü"/>
            </a:pPr>
            <a:r>
              <a:rPr lang="zh-CN" altLang="en-US" dirty="0" smtClean="0">
                <a:latin typeface="黑体" pitchFamily="49" charset="-122"/>
                <a:ea typeface="黑体" pitchFamily="49" charset="-122"/>
              </a:rPr>
              <a:t>移动种子点到所属</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点群</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的中心；</a:t>
            </a:r>
          </a:p>
          <a:p>
            <a:pPr lvl="1">
              <a:buFont typeface="Wingdings" pitchFamily="2" charset="2"/>
              <a:buChar char="ü"/>
            </a:pPr>
            <a:r>
              <a:rPr lang="zh-CN" altLang="en-US" dirty="0" smtClean="0">
                <a:latin typeface="黑体" pitchFamily="49" charset="-122"/>
                <a:ea typeface="黑体" pitchFamily="49" charset="-122"/>
              </a:rPr>
              <a:t>重复第</a:t>
            </a:r>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和第</a:t>
            </a:r>
            <a:r>
              <a:rPr lang="en-US" dirty="0" smtClean="0">
                <a:latin typeface="黑体" pitchFamily="49" charset="-122"/>
                <a:ea typeface="黑体" pitchFamily="49" charset="-122"/>
              </a:rPr>
              <a:t>3</a:t>
            </a:r>
            <a:r>
              <a:rPr lang="zh-CN" altLang="en-US" dirty="0" smtClean="0">
                <a:latin typeface="黑体" pitchFamily="49" charset="-122"/>
                <a:ea typeface="黑体" pitchFamily="49" charset="-122"/>
              </a:rPr>
              <a:t>步，直到种子点没有移动。</a:t>
            </a:r>
          </a:p>
          <a:p>
            <a:endParaRPr lang="zh-CN" altLang="en-US" dirty="0" smtClean="0"/>
          </a:p>
          <a:p>
            <a:endParaRPr lang="en-US" dirty="0" smtClean="0"/>
          </a:p>
          <a:p>
            <a:endParaRPr lang="en-US" altLang="zh-CN" dirty="0" smtClean="0"/>
          </a:p>
          <a:p>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5.4 </a:t>
            </a:r>
            <a:r>
              <a:rPr lang="zh-CN" altLang="en-US" b="1" dirty="0" smtClean="0">
                <a:latin typeface="黑体" pitchFamily="49" charset="-122"/>
                <a:ea typeface="黑体" pitchFamily="49" charset="-122"/>
              </a:rPr>
              <a:t>聚类任务</a:t>
            </a:r>
            <a:endParaRPr lang="zh-CN" altLang="en-US" b="1" dirty="0">
              <a:latin typeface="黑体" pitchFamily="49" charset="-122"/>
              <a:ea typeface="黑体" pitchFamily="49" charset="-122"/>
            </a:endParaRPr>
          </a:p>
        </p:txBody>
      </p:sp>
      <p:pic>
        <p:nvPicPr>
          <p:cNvPr id="4" name="图片 3"/>
          <p:cNvPicPr/>
          <p:nvPr/>
        </p:nvPicPr>
        <p:blipFill rotWithShape="1">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6832" t="6072" r="7723" b="4325"/>
          <a:stretch/>
        </p:blipFill>
        <p:spPr bwMode="auto">
          <a:xfrm>
            <a:off x="642910" y="1285866"/>
            <a:ext cx="2433955" cy="1914329"/>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 name="图片 4"/>
          <p:cNvPicPr/>
          <p:nvPr/>
        </p:nvPicPr>
        <p:blipFill rotWithShape="1">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6880" t="7030" r="6404" b="5216"/>
          <a:stretch/>
        </p:blipFill>
        <p:spPr bwMode="auto">
          <a:xfrm>
            <a:off x="3286116" y="1285866"/>
            <a:ext cx="2479981" cy="1882239"/>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6" name="图片 5"/>
          <p:cNvPicPr/>
          <p:nvPr/>
        </p:nvPicPr>
        <p:blipFill rotWithShape="1">
          <a:blip r:embed="rId4"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6833" t="6982" r="6819" b="4627"/>
          <a:stretch/>
        </p:blipFill>
        <p:spPr bwMode="auto">
          <a:xfrm>
            <a:off x="642910" y="3143254"/>
            <a:ext cx="2434442" cy="1869038"/>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7" name="图片 6"/>
          <p:cNvPicPr/>
          <p:nvPr/>
        </p:nvPicPr>
        <p:blipFill rotWithShape="1">
          <a:blip r:embed="rId5"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6580" t="6053" r="6212" b="4032"/>
          <a:stretch/>
        </p:blipFill>
        <p:spPr bwMode="auto">
          <a:xfrm>
            <a:off x="3286116" y="3143254"/>
            <a:ext cx="2441760" cy="1888177"/>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
        <p:nvSpPr>
          <p:cNvPr id="8" name="TextBox 7"/>
          <p:cNvSpPr txBox="1"/>
          <p:nvPr/>
        </p:nvSpPr>
        <p:spPr>
          <a:xfrm>
            <a:off x="785786" y="1357304"/>
            <a:ext cx="214314" cy="369332"/>
          </a:xfrm>
          <a:prstGeom prst="rect">
            <a:avLst/>
          </a:prstGeom>
          <a:noFill/>
        </p:spPr>
        <p:txBody>
          <a:bodyPr wrap="square" rtlCol="0">
            <a:spAutoFit/>
          </a:bodyPr>
          <a:lstStyle/>
          <a:p>
            <a:r>
              <a:rPr lang="en-US" altLang="zh-CN" dirty="0" smtClean="0"/>
              <a:t>A</a:t>
            </a:r>
            <a:endParaRPr lang="zh-CN" altLang="en-US" dirty="0"/>
          </a:p>
        </p:txBody>
      </p:sp>
      <p:sp>
        <p:nvSpPr>
          <p:cNvPr id="10" name="TextBox 9"/>
          <p:cNvSpPr txBox="1"/>
          <p:nvPr/>
        </p:nvSpPr>
        <p:spPr>
          <a:xfrm>
            <a:off x="3428992" y="1357304"/>
            <a:ext cx="285752" cy="369332"/>
          </a:xfrm>
          <a:prstGeom prst="rect">
            <a:avLst/>
          </a:prstGeom>
          <a:noFill/>
        </p:spPr>
        <p:txBody>
          <a:bodyPr wrap="square" rtlCol="0">
            <a:spAutoFit/>
          </a:bodyPr>
          <a:lstStyle/>
          <a:p>
            <a:r>
              <a:rPr lang="en-US" altLang="zh-CN" dirty="0" smtClean="0"/>
              <a:t>B</a:t>
            </a:r>
            <a:endParaRPr lang="zh-CN" altLang="en-US" dirty="0"/>
          </a:p>
        </p:txBody>
      </p:sp>
      <p:sp>
        <p:nvSpPr>
          <p:cNvPr id="11" name="TextBox 10"/>
          <p:cNvSpPr txBox="1"/>
          <p:nvPr/>
        </p:nvSpPr>
        <p:spPr>
          <a:xfrm>
            <a:off x="785786" y="3214692"/>
            <a:ext cx="285752" cy="369332"/>
          </a:xfrm>
          <a:prstGeom prst="rect">
            <a:avLst/>
          </a:prstGeom>
          <a:noFill/>
        </p:spPr>
        <p:txBody>
          <a:bodyPr wrap="square" rtlCol="0">
            <a:spAutoFit/>
          </a:bodyPr>
          <a:lstStyle/>
          <a:p>
            <a:r>
              <a:rPr lang="en-US" altLang="zh-CN" dirty="0" smtClean="0"/>
              <a:t>C</a:t>
            </a:r>
            <a:endParaRPr lang="zh-CN" altLang="en-US" dirty="0"/>
          </a:p>
        </p:txBody>
      </p:sp>
      <p:sp>
        <p:nvSpPr>
          <p:cNvPr id="12" name="TextBox 11"/>
          <p:cNvSpPr txBox="1"/>
          <p:nvPr/>
        </p:nvSpPr>
        <p:spPr>
          <a:xfrm>
            <a:off x="3428992" y="3214692"/>
            <a:ext cx="214314" cy="369332"/>
          </a:xfrm>
          <a:prstGeom prst="rect">
            <a:avLst/>
          </a:prstGeom>
          <a:noFill/>
        </p:spPr>
        <p:txBody>
          <a:bodyPr wrap="square" rtlCol="0">
            <a:spAutoFit/>
          </a:bodyPr>
          <a:lstStyle/>
          <a:p>
            <a:r>
              <a:rPr lang="en-US" altLang="zh-CN" dirty="0" smtClean="0"/>
              <a:t>D</a:t>
            </a:r>
            <a:endParaRPr lang="zh-CN" altLang="en-US" dirty="0"/>
          </a:p>
        </p:txBody>
      </p:sp>
      <p:sp>
        <p:nvSpPr>
          <p:cNvPr id="13" name="TextBox 12"/>
          <p:cNvSpPr txBox="1"/>
          <p:nvPr/>
        </p:nvSpPr>
        <p:spPr>
          <a:xfrm>
            <a:off x="5715008" y="1428742"/>
            <a:ext cx="3071834" cy="1754326"/>
          </a:xfrm>
          <a:prstGeom prst="rect">
            <a:avLst/>
          </a:prstGeom>
          <a:noFill/>
        </p:spPr>
        <p:txBody>
          <a:bodyPr wrap="square" rtlCol="0">
            <a:spAutoFit/>
          </a:bodyPr>
          <a:lstStyle/>
          <a:p>
            <a:r>
              <a:rPr lang="en-US" altLang="zh-CN" dirty="0" smtClean="0"/>
              <a:t>A</a:t>
            </a:r>
            <a:r>
              <a:rPr lang="zh-CN" altLang="en-US" dirty="0" smtClean="0"/>
              <a:t> 中心点随机初始化</a:t>
            </a:r>
            <a:r>
              <a:rPr lang="en-US" dirty="0" smtClean="0"/>
              <a:t> </a:t>
            </a:r>
          </a:p>
          <a:p>
            <a:r>
              <a:rPr lang="en-US" altLang="zh-CN" dirty="0" smtClean="0"/>
              <a:t>B </a:t>
            </a:r>
            <a:r>
              <a:rPr lang="zh-CN" altLang="en-US" dirty="0" smtClean="0"/>
              <a:t>第一次迭代计算</a:t>
            </a:r>
            <a:r>
              <a:rPr lang="en-US" dirty="0" smtClean="0"/>
              <a:t>3</a:t>
            </a:r>
            <a:r>
              <a:rPr lang="zh-CN" altLang="en-US" dirty="0" smtClean="0"/>
              <a:t>个中心点</a:t>
            </a:r>
            <a:endParaRPr lang="en-US" altLang="zh-CN" dirty="0" smtClean="0"/>
          </a:p>
          <a:p>
            <a:r>
              <a:rPr lang="en-US" altLang="zh-CN" dirty="0" smtClean="0"/>
              <a:t>C</a:t>
            </a:r>
            <a:r>
              <a:rPr lang="zh-CN" altLang="en-US" dirty="0" smtClean="0"/>
              <a:t> 第</a:t>
            </a:r>
            <a:r>
              <a:rPr lang="en-US" dirty="0" smtClean="0"/>
              <a:t>2</a:t>
            </a:r>
            <a:r>
              <a:rPr lang="zh-CN" altLang="en-US" dirty="0" smtClean="0"/>
              <a:t>次迭代</a:t>
            </a:r>
            <a:r>
              <a:rPr lang="en-US" dirty="0" smtClean="0"/>
              <a:t>  </a:t>
            </a:r>
          </a:p>
          <a:p>
            <a:r>
              <a:rPr lang="en-US" altLang="zh-CN" dirty="0" smtClean="0"/>
              <a:t>D </a:t>
            </a:r>
            <a:r>
              <a:rPr lang="zh-CN" altLang="en-US" dirty="0" smtClean="0"/>
              <a:t>最终结果</a:t>
            </a:r>
          </a:p>
          <a:p>
            <a:endParaRPr lang="zh-CN" altLang="en-US" dirty="0" smtClean="0"/>
          </a:p>
          <a:p>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5.4 </a:t>
            </a:r>
            <a:r>
              <a:rPr lang="zh-CN" altLang="en-US" b="1" dirty="0" smtClean="0">
                <a:latin typeface="黑体" pitchFamily="49" charset="-122"/>
                <a:ea typeface="黑体" pitchFamily="49" charset="-122"/>
              </a:rPr>
              <a:t>聚类任务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646331"/>
          </a:xfrm>
          <a:prstGeom prst="rect">
            <a:avLst/>
          </a:prstGeom>
          <a:noFill/>
        </p:spPr>
        <p:txBody>
          <a:bodyPr wrap="square" rtlCol="0">
            <a:spAutoFit/>
          </a:bodyPr>
          <a:lstStyle/>
          <a:p>
            <a:r>
              <a:rPr lang="zh-CN" altLang="en-US" dirty="0" smtClean="0">
                <a:latin typeface="黑体" pitchFamily="49" charset="-122"/>
                <a:ea typeface="黑体" pitchFamily="49" charset="-122"/>
              </a:rPr>
              <a:t>由于</a:t>
            </a:r>
            <a:r>
              <a:rPr lang="en-US" dirty="0" smtClean="0">
                <a:latin typeface="黑体" pitchFamily="49" charset="-122"/>
                <a:ea typeface="黑体" pitchFamily="49" charset="-122"/>
              </a:rPr>
              <a:t>K-means</a:t>
            </a:r>
            <a:r>
              <a:rPr lang="zh-CN" altLang="en-US" dirty="0" smtClean="0">
                <a:latin typeface="黑体" pitchFamily="49" charset="-122"/>
                <a:ea typeface="黑体" pitchFamily="49" charset="-122"/>
              </a:rPr>
              <a:t>聚类算法的初始点是随机选择的，可能会收敛到局部最优解，例如选用图</a:t>
            </a:r>
            <a:r>
              <a:rPr lang="en-US" dirty="0" smtClean="0">
                <a:latin typeface="黑体" pitchFamily="49" charset="-122"/>
                <a:ea typeface="黑体" pitchFamily="49" charset="-122"/>
              </a:rPr>
              <a:t>5-19(a)</a:t>
            </a:r>
            <a:r>
              <a:rPr lang="zh-CN" altLang="en-US" dirty="0" smtClean="0">
                <a:latin typeface="黑体" pitchFamily="49" charset="-122"/>
                <a:ea typeface="黑体" pitchFamily="49" charset="-122"/>
              </a:rPr>
              <a:t>的</a:t>
            </a:r>
            <a:r>
              <a:rPr lang="en-US" dirty="0" smtClean="0">
                <a:latin typeface="黑体" pitchFamily="49" charset="-122"/>
                <a:ea typeface="黑体" pitchFamily="49" charset="-122"/>
              </a:rPr>
              <a:t>3</a:t>
            </a:r>
            <a:r>
              <a:rPr lang="zh-CN" altLang="en-US" dirty="0" smtClean="0">
                <a:latin typeface="黑体" pitchFamily="49" charset="-122"/>
                <a:ea typeface="黑体" pitchFamily="49" charset="-122"/>
              </a:rPr>
              <a:t>个初始中心点，最终会收敛到图</a:t>
            </a:r>
            <a:r>
              <a:rPr lang="en-US" dirty="0" smtClean="0">
                <a:latin typeface="黑体" pitchFamily="49" charset="-122"/>
                <a:ea typeface="黑体" pitchFamily="49" charset="-122"/>
              </a:rPr>
              <a:t>5-19(b)</a:t>
            </a:r>
            <a:r>
              <a:rPr lang="zh-CN" altLang="en-US" dirty="0" smtClean="0">
                <a:latin typeface="黑体" pitchFamily="49" charset="-122"/>
                <a:ea typeface="黑体" pitchFamily="49" charset="-122"/>
              </a:rPr>
              <a:t>的结果。</a:t>
            </a:r>
            <a:endParaRPr lang="zh-CN" altLang="en-US" dirty="0">
              <a:latin typeface="黑体" pitchFamily="49" charset="-122"/>
              <a:ea typeface="黑体" pitchFamily="49" charset="-122"/>
            </a:endParaRPr>
          </a:p>
        </p:txBody>
      </p:sp>
      <p:pic>
        <p:nvPicPr>
          <p:cNvPr id="4" name="图片 3"/>
          <p:cNvPicPr/>
          <p:nvPr/>
        </p:nvPicPr>
        <p:blipFill rotWithShape="1">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6558" t="6030" r="6816" b="4409"/>
          <a:stretch/>
        </p:blipFill>
        <p:spPr bwMode="auto">
          <a:xfrm>
            <a:off x="1214414" y="2071684"/>
            <a:ext cx="2481004" cy="1923803"/>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 name="图片 4"/>
          <p:cNvPicPr/>
          <p:nvPr/>
        </p:nvPicPr>
        <p:blipFill rotWithShape="1">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7110" t="5807" r="5725" b="4281"/>
          <a:stretch/>
        </p:blipFill>
        <p:spPr bwMode="auto">
          <a:xfrm>
            <a:off x="4357686" y="2071684"/>
            <a:ext cx="2499756" cy="1933888"/>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
        <p:nvSpPr>
          <p:cNvPr id="4403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00012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等线"/>
                <a:ea typeface="宋体" pitchFamily="2" charset="-122"/>
                <a:cs typeface="Lucida Sans Unicode" pitchFamily="34" charset="0"/>
              </a:rPr>
              <a:t>(a) </a:t>
            </a:r>
            <a:r>
              <a:rPr kumimoji="0" lang="zh-CN" altLang="en-US" sz="1000" b="0" i="0" u="none" strike="noStrike" cap="none" normalizeH="0" baseline="0" smtClean="0">
                <a:ln>
                  <a:noFill/>
                </a:ln>
                <a:solidFill>
                  <a:srgbClr val="000000"/>
                </a:solidFill>
                <a:effectLst/>
                <a:latin typeface="等线"/>
                <a:ea typeface="宋体" pitchFamily="2" charset="-122"/>
                <a:cs typeface="Lucida Sans Unicode" pitchFamily="34" charset="0"/>
              </a:rPr>
              <a:t>糟糕的初始点                 </a:t>
            </a:r>
            <a:r>
              <a:rPr kumimoji="0" lang="en-US" altLang="zh-CN" sz="1000" b="0" i="0" u="none" strike="noStrike" cap="none" normalizeH="0" baseline="0" smtClean="0">
                <a:ln>
                  <a:noFill/>
                </a:ln>
                <a:solidFill>
                  <a:srgbClr val="000000"/>
                </a:solidFill>
                <a:effectLst/>
                <a:latin typeface="等线"/>
                <a:ea typeface="宋体" pitchFamily="2" charset="-122"/>
                <a:cs typeface="Lucida Sans Unicode" pitchFamily="34" charset="0"/>
              </a:rPr>
              <a:t>(b) </a:t>
            </a:r>
            <a:r>
              <a:rPr kumimoji="0" lang="zh-CN" altLang="en-US" sz="1000" b="0" i="0" u="none" strike="noStrike" cap="none" normalizeH="0" baseline="0" smtClean="0">
                <a:ln>
                  <a:noFill/>
                </a:ln>
                <a:solidFill>
                  <a:srgbClr val="000000"/>
                </a:solidFill>
                <a:effectLst/>
                <a:latin typeface="等线"/>
                <a:ea typeface="宋体" pitchFamily="2" charset="-122"/>
                <a:cs typeface="Lucida Sans Unicode" pitchFamily="34" charset="0"/>
              </a:rPr>
              <a:t>糟糕初始点的最终结果</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266700" algn="ctr"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等线"/>
                <a:ea typeface="宋体" pitchFamily="2" charset="-122"/>
                <a:cs typeface="Lucida Sans Unicode" pitchFamily="34" charset="0"/>
              </a:rPr>
              <a:t>图</a:t>
            </a:r>
            <a:r>
              <a:rPr kumimoji="0" lang="en-US" altLang="zh-CN" sz="1000" b="0" i="0" u="none" strike="noStrike" cap="none" normalizeH="0" baseline="0" smtClean="0">
                <a:ln>
                  <a:noFill/>
                </a:ln>
                <a:solidFill>
                  <a:srgbClr val="000000"/>
                </a:solidFill>
                <a:effectLst/>
                <a:latin typeface="等线"/>
                <a:ea typeface="宋体" pitchFamily="2" charset="-122"/>
                <a:cs typeface="Lucida Sans Unicode" pitchFamily="34" charset="0"/>
              </a:rPr>
              <a:t>5-19 k-means</a:t>
            </a:r>
            <a:r>
              <a:rPr kumimoji="0" lang="zh-CN" altLang="en-US" sz="1000" b="0" i="0" u="none" strike="noStrike" cap="none" normalizeH="0" baseline="0" smtClean="0">
                <a:ln>
                  <a:noFill/>
                </a:ln>
                <a:solidFill>
                  <a:srgbClr val="000000"/>
                </a:solidFill>
                <a:effectLst/>
                <a:latin typeface="等线"/>
                <a:ea typeface="宋体" pitchFamily="2" charset="-122"/>
                <a:cs typeface="Lucida Sans Unicode" pitchFamily="34" charset="0"/>
              </a:rPr>
              <a:t>糟糕的初始点</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1643042" y="4071948"/>
            <a:ext cx="5929354" cy="800219"/>
          </a:xfrm>
          <a:prstGeom prst="rect">
            <a:avLst/>
          </a:prstGeom>
          <a:noFill/>
        </p:spPr>
        <p:txBody>
          <a:bodyPr wrap="square" rtlCol="0">
            <a:spAutoFit/>
          </a:bodyPr>
          <a:lstStyle/>
          <a:p>
            <a:r>
              <a:rPr lang="en-US" sz="1400" dirty="0" smtClean="0">
                <a:latin typeface="黑体" pitchFamily="49" charset="-122"/>
                <a:ea typeface="黑体" pitchFamily="49" charset="-122"/>
              </a:rPr>
              <a:t>(a) </a:t>
            </a:r>
            <a:r>
              <a:rPr lang="zh-CN" altLang="en-US" sz="1400" dirty="0" smtClean="0">
                <a:latin typeface="黑体" pitchFamily="49" charset="-122"/>
                <a:ea typeface="黑体" pitchFamily="49" charset="-122"/>
              </a:rPr>
              <a:t>糟糕的初始点</a:t>
            </a:r>
            <a:r>
              <a:rPr lang="en-US" sz="1400" dirty="0" smtClean="0">
                <a:latin typeface="黑体" pitchFamily="49" charset="-122"/>
                <a:ea typeface="黑体" pitchFamily="49" charset="-122"/>
              </a:rPr>
              <a:t>                 (b) </a:t>
            </a:r>
            <a:r>
              <a:rPr lang="zh-CN" altLang="en-US" sz="1400" dirty="0" smtClean="0">
                <a:latin typeface="黑体" pitchFamily="49" charset="-122"/>
                <a:ea typeface="黑体" pitchFamily="49" charset="-122"/>
              </a:rPr>
              <a:t>糟糕初始点的最终结果</a:t>
            </a:r>
          </a:p>
          <a:p>
            <a:r>
              <a:rPr lang="zh-CN" altLang="en-US" sz="1400" dirty="0" smtClean="0">
                <a:latin typeface="黑体" pitchFamily="49" charset="-122"/>
                <a:ea typeface="黑体" pitchFamily="49" charset="-122"/>
              </a:rPr>
              <a:t>               图</a:t>
            </a:r>
            <a:r>
              <a:rPr lang="en-US" sz="1400" dirty="0" smtClean="0">
                <a:latin typeface="黑体" pitchFamily="49" charset="-122"/>
                <a:ea typeface="黑体" pitchFamily="49" charset="-122"/>
              </a:rPr>
              <a:t>5-19 k-means</a:t>
            </a:r>
            <a:r>
              <a:rPr lang="zh-CN" altLang="en-US" sz="1400" dirty="0" smtClean="0">
                <a:latin typeface="黑体" pitchFamily="49" charset="-122"/>
                <a:ea typeface="黑体" pitchFamily="49" charset="-122"/>
              </a:rPr>
              <a:t>糟糕的初始点</a:t>
            </a:r>
          </a:p>
          <a:p>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5.4 </a:t>
            </a:r>
            <a:r>
              <a:rPr lang="zh-CN" altLang="en-US" b="1" dirty="0" smtClean="0">
                <a:latin typeface="黑体" pitchFamily="49" charset="-122"/>
                <a:ea typeface="黑体" pitchFamily="49" charset="-122"/>
              </a:rPr>
              <a:t>聚类任务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970318"/>
          </a:xfrm>
          <a:prstGeom prst="rect">
            <a:avLst/>
          </a:prstGeom>
          <a:noFill/>
        </p:spPr>
        <p:txBody>
          <a:bodyPr wrap="square" rtlCol="0">
            <a:spAutoFit/>
          </a:bodyPr>
          <a:lstStyle/>
          <a:p>
            <a:r>
              <a:rPr lang="en-US" dirty="0" smtClean="0">
                <a:latin typeface="黑体" pitchFamily="49" charset="-122"/>
                <a:ea typeface="黑体" pitchFamily="49" charset="-122"/>
              </a:rPr>
              <a:t>5.4.3 </a:t>
            </a:r>
            <a:r>
              <a:rPr lang="zh-CN" altLang="en-US" dirty="0" smtClean="0">
                <a:latin typeface="黑体" pitchFamily="49" charset="-122"/>
                <a:ea typeface="黑体" pitchFamily="49" charset="-122"/>
              </a:rPr>
              <a:t>聚类任务示例</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使用</a:t>
            </a:r>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中的</a:t>
            </a:r>
            <a:r>
              <a:rPr lang="en-US" dirty="0" err="1" smtClean="0">
                <a:latin typeface="黑体" pitchFamily="49" charset="-122"/>
                <a:ea typeface="黑体" pitchFamily="49" charset="-122"/>
              </a:rPr>
              <a:t>KMeans</a:t>
            </a:r>
            <a:r>
              <a:rPr lang="zh-CN" altLang="en-US" dirty="0" smtClean="0">
                <a:latin typeface="黑体" pitchFamily="49" charset="-122"/>
                <a:ea typeface="黑体" pitchFamily="49" charset="-122"/>
              </a:rPr>
              <a:t>函数对随机的二维数据进行聚类，用颜色标记的聚类结果如图</a:t>
            </a:r>
            <a:r>
              <a:rPr lang="en-US" dirty="0" smtClean="0">
                <a:latin typeface="黑体" pitchFamily="49" charset="-122"/>
                <a:ea typeface="黑体" pitchFamily="49" charset="-122"/>
              </a:rPr>
              <a:t>5-20</a:t>
            </a:r>
            <a:r>
              <a:rPr lang="zh-CN" altLang="en-US" dirty="0" smtClean="0">
                <a:latin typeface="黑体" pitchFamily="49" charset="-122"/>
                <a:ea typeface="黑体" pitchFamily="49" charset="-122"/>
              </a:rPr>
              <a:t>所示。首先，随机生成二维聚类数据，接着生成聚类标签，最后显示聚类结果。</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sz="1600" dirty="0" smtClean="0"/>
              <a:t>代码</a:t>
            </a:r>
            <a:r>
              <a:rPr lang="en-US" sz="1600" dirty="0" smtClean="0"/>
              <a:t>5-9</a:t>
            </a:r>
            <a:r>
              <a:rPr lang="zh-CN" altLang="en-US" sz="1600" dirty="0" smtClean="0"/>
              <a:t>：</a:t>
            </a:r>
            <a:r>
              <a:rPr lang="en-US" sz="1600" dirty="0" smtClean="0"/>
              <a:t>ch5_9_KMeans.py</a:t>
            </a:r>
            <a:endParaRPr lang="zh-CN" altLang="en-US" sz="1600" dirty="0" smtClean="0"/>
          </a:p>
          <a:p>
            <a:r>
              <a:rPr lang="en-US" sz="1600" dirty="0" smtClean="0"/>
              <a:t>01   # coding=utf-8</a:t>
            </a:r>
            <a:endParaRPr lang="zh-CN" altLang="en-US" sz="1600" dirty="0" smtClean="0"/>
          </a:p>
          <a:p>
            <a:r>
              <a:rPr lang="en-US" sz="1600" dirty="0" smtClean="0"/>
              <a:t>02   import </a:t>
            </a:r>
            <a:r>
              <a:rPr lang="en-US" sz="1600" dirty="0" err="1" smtClean="0"/>
              <a:t>numpy</a:t>
            </a:r>
            <a:r>
              <a:rPr lang="en-US" sz="1600" dirty="0" smtClean="0"/>
              <a:t> as </a:t>
            </a:r>
            <a:r>
              <a:rPr lang="en-US" sz="1600" dirty="0" err="1" smtClean="0"/>
              <a:t>np</a:t>
            </a:r>
            <a:endParaRPr lang="zh-CN" altLang="en-US" sz="1600" dirty="0" smtClean="0"/>
          </a:p>
          <a:p>
            <a:r>
              <a:rPr lang="en-US" sz="1600" dirty="0" smtClean="0"/>
              <a:t>03   x1 = </a:t>
            </a:r>
            <a:r>
              <a:rPr lang="en-US" sz="1600" dirty="0" err="1" smtClean="0"/>
              <a:t>np.array</a:t>
            </a:r>
            <a:r>
              <a:rPr lang="en-US" sz="1600" dirty="0" smtClean="0"/>
              <a:t>([1, 2, 3, 1, 5, 6, 5, 5, 6, 7, 8, 9, 9])</a:t>
            </a:r>
            <a:endParaRPr lang="zh-CN" altLang="en-US" sz="1600" dirty="0" smtClean="0"/>
          </a:p>
          <a:p>
            <a:r>
              <a:rPr lang="en-US" sz="1600" dirty="0" smtClean="0"/>
              <a:t>04   x2 = </a:t>
            </a:r>
            <a:r>
              <a:rPr lang="en-US" sz="1600" dirty="0" err="1" smtClean="0"/>
              <a:t>np.array</a:t>
            </a:r>
            <a:r>
              <a:rPr lang="en-US" sz="1600" dirty="0" smtClean="0"/>
              <a:t>([1, 3, 2, 2, 8, 6, 7, 6, 7, 1, 2, 1, 3])</a:t>
            </a:r>
            <a:endParaRPr lang="zh-CN" altLang="en-US" sz="1600" dirty="0" smtClean="0"/>
          </a:p>
          <a:p>
            <a:r>
              <a:rPr lang="en-US" sz="1600" dirty="0" smtClean="0"/>
              <a:t>05   x = </a:t>
            </a:r>
            <a:r>
              <a:rPr lang="en-US" sz="1600" dirty="0" err="1" smtClean="0"/>
              <a:t>np.array</a:t>
            </a:r>
            <a:r>
              <a:rPr lang="en-US" sz="1600" dirty="0" smtClean="0"/>
              <a:t>(list(zip(x1, x2))).reshape(</a:t>
            </a:r>
            <a:r>
              <a:rPr lang="en-US" sz="1600" dirty="0" err="1" smtClean="0"/>
              <a:t>len</a:t>
            </a:r>
            <a:r>
              <a:rPr lang="en-US" sz="1600" dirty="0" smtClean="0"/>
              <a:t>(x1), 2)</a:t>
            </a:r>
            <a:endParaRPr lang="zh-CN" altLang="en-US" sz="1600" dirty="0" smtClean="0"/>
          </a:p>
          <a:p>
            <a:r>
              <a:rPr lang="en-US" sz="1600" dirty="0" smtClean="0"/>
              <a:t>06   print x</a:t>
            </a:r>
            <a:endParaRPr lang="zh-CN" altLang="en-US" sz="1600" dirty="0" smtClean="0"/>
          </a:p>
          <a:p>
            <a:r>
              <a:rPr lang="en-US" sz="1600" dirty="0" smtClean="0"/>
              <a:t>07   from </a:t>
            </a:r>
            <a:r>
              <a:rPr lang="en-US" sz="1600" dirty="0" err="1" smtClean="0"/>
              <a:t>sklearn.cluster</a:t>
            </a:r>
            <a:r>
              <a:rPr lang="en-US" sz="1600" dirty="0" smtClean="0"/>
              <a:t> import </a:t>
            </a:r>
            <a:r>
              <a:rPr lang="en-US" sz="1600" dirty="0" err="1" smtClean="0"/>
              <a:t>KMeans</a:t>
            </a:r>
            <a:endParaRPr lang="zh-CN" altLang="en-US" sz="1600" dirty="0" smtClean="0"/>
          </a:p>
          <a:p>
            <a:r>
              <a:rPr lang="en-US" sz="1600" dirty="0" smtClean="0"/>
              <a:t>08   </a:t>
            </a:r>
            <a:r>
              <a:rPr lang="en-US" sz="1600" dirty="0" err="1" smtClean="0"/>
              <a:t>kmeans</a:t>
            </a:r>
            <a:r>
              <a:rPr lang="en-US" sz="1600" dirty="0" smtClean="0"/>
              <a:t>=</a:t>
            </a:r>
            <a:r>
              <a:rPr lang="en-US" sz="1600" dirty="0" err="1" smtClean="0"/>
              <a:t>KMeans</a:t>
            </a:r>
            <a:r>
              <a:rPr lang="en-US" sz="1600" dirty="0" smtClean="0"/>
              <a:t>(</a:t>
            </a:r>
            <a:r>
              <a:rPr lang="en-US" sz="1600" dirty="0" err="1" smtClean="0"/>
              <a:t>n_clusters</a:t>
            </a:r>
            <a:r>
              <a:rPr lang="en-US" sz="1600" dirty="0" smtClean="0"/>
              <a:t>=3)   </a:t>
            </a:r>
            <a:endParaRPr lang="zh-CN" altLang="en-US" sz="1600" dirty="0" smtClean="0"/>
          </a:p>
          <a:p>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5.1 </a:t>
            </a:r>
            <a:r>
              <a:rPr lang="zh-CN" altLang="en-US" b="1" dirty="0" smtClean="0">
                <a:latin typeface="黑体" pitchFamily="49" charset="-122"/>
                <a:ea typeface="黑体" pitchFamily="49" charset="-122"/>
              </a:rPr>
              <a:t>机器学习简介</a:t>
            </a:r>
            <a:endParaRPr lang="en-US" b="1" dirty="0">
              <a:effectLst/>
              <a:latin typeface="黑体" pitchFamily="49" charset="-122"/>
              <a:ea typeface="黑体" pitchFamily="49" charset="-122"/>
            </a:endParaRPr>
          </a:p>
        </p:txBody>
      </p:sp>
      <p:pic>
        <p:nvPicPr>
          <p:cNvPr id="1026" name="Picture 2"/>
          <p:cNvPicPr>
            <a:picLocks noGrp="1" noChangeAspect="1" noChangeArrowheads="1"/>
          </p:cNvPicPr>
          <p:nvPr>
            <p:ph idx="1"/>
          </p:nvPr>
        </p:nvPicPr>
        <p:blipFill>
          <a:blip r:embed="rId2"/>
          <a:srcRect/>
          <a:stretch>
            <a:fillRect/>
          </a:stretch>
        </p:blipFill>
        <p:spPr bwMode="auto">
          <a:xfrm>
            <a:off x="1214414" y="1357304"/>
            <a:ext cx="6379919" cy="3513138"/>
          </a:xfrm>
          <a:prstGeom prst="rect">
            <a:avLst/>
          </a:prstGeom>
          <a:noFill/>
          <a:ln w="9525">
            <a:noFill/>
            <a:miter lim="800000"/>
            <a:headEnd/>
            <a:tailEnd/>
          </a:ln>
          <a:effectLst/>
        </p:spPr>
      </p:pic>
      <p:sp>
        <p:nvSpPr>
          <p:cNvPr id="10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2077383" tIns="76176"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sz="1200" b="0" i="0" u="none" strike="noStrike" cap="none" normalizeH="0" baseline="0" smtClean="0">
                <a:ln>
                  <a:noFill/>
                </a:ln>
                <a:solidFill>
                  <a:schemeClr val="tx1"/>
                </a:solidFill>
                <a:effectLst/>
                <a:latin typeface="黑体" pitchFamily="49" charset="-122"/>
                <a:ea typeface="黑体" pitchFamily="49" charset="-122"/>
                <a:cs typeface="宋体" pitchFamily="2" charset="-122"/>
              </a:rPr>
              <a:t>5</a:t>
            </a:r>
            <a:r>
              <a:rPr kumimoji="0" lang="en-US" altLang="zh-CN" sz="1200" b="0" i="0" u="none" strike="noStrike" cap="none" normalizeH="0" baseline="0" smtClean="0" bmk="">
                <a:ln>
                  <a:noFill/>
                </a:ln>
                <a:solidFill>
                  <a:schemeClr val="tx1"/>
                </a:solidFill>
                <a:effectLst/>
                <a:latin typeface="黑体" pitchFamily="49" charset="-122"/>
                <a:ea typeface="黑体" pitchFamily="49" charset="-122"/>
                <a:cs typeface="宋体" pitchFamily="2" charset="-122"/>
              </a:rPr>
              <a:t>.1.3 </a:t>
            </a:r>
            <a:r>
              <a:rPr kumimoji="0" lang="zh-CN" altLang="en-US" sz="1200" b="0" i="0" u="none" strike="noStrike" cap="none" normalizeH="0" baseline="0" smtClean="0" bmk="_Toc516833643">
                <a:ln>
                  <a:noFill/>
                </a:ln>
                <a:solidFill>
                  <a:schemeClr val="tx1"/>
                </a:solidFill>
                <a:effectLst/>
                <a:latin typeface="黑体" pitchFamily="49" charset="-122"/>
                <a:ea typeface="黑体" pitchFamily="49" charset="-122"/>
                <a:cs typeface="宋体" pitchFamily="2" charset="-122"/>
              </a:rPr>
              <a:t>机器学习类型</a:t>
            </a:r>
            <a:endParaRPr kumimoji="0" lang="zh-CN" altLang="en-US" sz="1200" b="1" i="0" u="none" strike="noStrike" cap="none" normalizeH="0" baseline="0" smtClean="0">
              <a:ln>
                <a:noFill/>
              </a:ln>
              <a:solidFill>
                <a:schemeClr val="tx1"/>
              </a:solidFill>
              <a:effectLst/>
              <a:latin typeface="等线"/>
              <a:ea typeface="黑体" pitchFamily="49"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5.4 </a:t>
            </a:r>
            <a:r>
              <a:rPr lang="zh-CN" altLang="en-US" b="1" dirty="0" smtClean="0">
                <a:latin typeface="黑体" pitchFamily="49" charset="-122"/>
                <a:ea typeface="黑体" pitchFamily="49" charset="-122"/>
              </a:rPr>
              <a:t>聚类任务</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308324"/>
          </a:xfrm>
          <a:prstGeom prst="rect">
            <a:avLst/>
          </a:prstGeom>
          <a:noFill/>
        </p:spPr>
        <p:txBody>
          <a:bodyPr wrap="square" rtlCol="0">
            <a:spAutoFit/>
          </a:bodyPr>
          <a:lstStyle/>
          <a:p>
            <a:r>
              <a:rPr lang="en-US" sz="1600" dirty="0" smtClean="0"/>
              <a:t>09   kmeans.fit(x)</a:t>
            </a:r>
            <a:endParaRPr lang="zh-CN" altLang="en-US" sz="1600" dirty="0" smtClean="0"/>
          </a:p>
          <a:p>
            <a:r>
              <a:rPr lang="en-US" sz="1600" dirty="0" smtClean="0"/>
              <a:t>10   print </a:t>
            </a:r>
            <a:r>
              <a:rPr lang="en-US" sz="1600" dirty="0" err="1" smtClean="0"/>
              <a:t>kmeans.labels</a:t>
            </a:r>
            <a:r>
              <a:rPr lang="en-US" sz="1600" dirty="0" smtClean="0"/>
              <a:t>_</a:t>
            </a:r>
            <a:endParaRPr lang="zh-CN" altLang="en-US" sz="1600" dirty="0" smtClean="0"/>
          </a:p>
          <a:p>
            <a:r>
              <a:rPr lang="en-US" sz="1600" dirty="0" smtClean="0"/>
              <a:t>11   import </a:t>
            </a:r>
            <a:r>
              <a:rPr lang="en-US" sz="1600" dirty="0" err="1" smtClean="0"/>
              <a:t>matplotlib.pyplot</a:t>
            </a:r>
            <a:r>
              <a:rPr lang="en-US" sz="1600" dirty="0" smtClean="0"/>
              <a:t> as </a:t>
            </a:r>
            <a:r>
              <a:rPr lang="en-US" sz="1600" dirty="0" err="1" smtClean="0"/>
              <a:t>plt</a:t>
            </a:r>
            <a:endParaRPr lang="zh-CN" altLang="en-US" sz="1600" dirty="0" smtClean="0"/>
          </a:p>
          <a:p>
            <a:r>
              <a:rPr lang="en-US" sz="1600" dirty="0" smtClean="0"/>
              <a:t>12   </a:t>
            </a:r>
            <a:r>
              <a:rPr lang="en-US" sz="1600" dirty="0" err="1" smtClean="0"/>
              <a:t>plt.figure</a:t>
            </a:r>
            <a:r>
              <a:rPr lang="en-US" sz="1600" dirty="0" smtClean="0"/>
              <a:t>(</a:t>
            </a:r>
            <a:r>
              <a:rPr lang="en-US" sz="1600" dirty="0" err="1" smtClean="0"/>
              <a:t>figsize</a:t>
            </a:r>
            <a:r>
              <a:rPr lang="en-US" sz="1600" dirty="0" smtClean="0"/>
              <a:t>=(8,10))</a:t>
            </a:r>
            <a:endParaRPr lang="zh-CN" altLang="en-US" sz="1600" dirty="0" smtClean="0"/>
          </a:p>
          <a:p>
            <a:r>
              <a:rPr lang="en-US" sz="1600" dirty="0" smtClean="0"/>
              <a:t>13   colors = ['b', 'g', 'r']</a:t>
            </a:r>
            <a:endParaRPr lang="zh-CN" altLang="en-US" sz="1600" dirty="0" smtClean="0"/>
          </a:p>
          <a:p>
            <a:r>
              <a:rPr lang="en-US" sz="1600" dirty="0" smtClean="0"/>
              <a:t>14   markers = ['o', 's', 'D']</a:t>
            </a:r>
            <a:endParaRPr lang="zh-CN" altLang="en-US" sz="1600" dirty="0" smtClean="0"/>
          </a:p>
          <a:p>
            <a:r>
              <a:rPr lang="en-US" sz="1600" dirty="0" smtClean="0"/>
              <a:t>15   for </a:t>
            </a:r>
            <a:r>
              <a:rPr lang="en-US" sz="1600" dirty="0" err="1" smtClean="0"/>
              <a:t>i,l</a:t>
            </a:r>
            <a:r>
              <a:rPr lang="en-US" sz="1600" dirty="0" smtClean="0"/>
              <a:t> in enumerate(</a:t>
            </a:r>
            <a:r>
              <a:rPr lang="en-US" sz="1600" dirty="0" err="1" smtClean="0"/>
              <a:t>kmeans.labels</a:t>
            </a:r>
            <a:r>
              <a:rPr lang="en-US" sz="1600" dirty="0" smtClean="0"/>
              <a:t>_):</a:t>
            </a:r>
            <a:endParaRPr lang="zh-CN" altLang="en-US" sz="1600" dirty="0" smtClean="0"/>
          </a:p>
          <a:p>
            <a:r>
              <a:rPr lang="en-US" sz="1600" dirty="0" smtClean="0"/>
              <a:t>16        </a:t>
            </a:r>
            <a:r>
              <a:rPr lang="en-US" sz="1600" dirty="0" err="1" smtClean="0"/>
              <a:t>plt.plot</a:t>
            </a:r>
            <a:r>
              <a:rPr lang="en-US" sz="1600" dirty="0" smtClean="0"/>
              <a:t>(x1[</a:t>
            </a:r>
            <a:r>
              <a:rPr lang="en-US" sz="1600" dirty="0" err="1" smtClean="0"/>
              <a:t>i</a:t>
            </a:r>
            <a:r>
              <a:rPr lang="en-US" sz="1600" dirty="0" smtClean="0"/>
              <a:t>],x2[</a:t>
            </a:r>
            <a:r>
              <a:rPr lang="en-US" sz="1600" dirty="0" err="1" smtClean="0"/>
              <a:t>i</a:t>
            </a:r>
            <a:r>
              <a:rPr lang="en-US" sz="1600" dirty="0" smtClean="0"/>
              <a:t>],color=colors[l],marker=markers[l],</a:t>
            </a:r>
            <a:r>
              <a:rPr lang="en-US" sz="1600" dirty="0" err="1" smtClean="0"/>
              <a:t>ls</a:t>
            </a:r>
            <a:r>
              <a:rPr lang="en-US" sz="1600" dirty="0" smtClean="0"/>
              <a:t>='None')</a:t>
            </a:r>
            <a:endParaRPr lang="zh-CN" altLang="en-US" sz="1600" dirty="0" smtClean="0"/>
          </a:p>
          <a:p>
            <a:r>
              <a:rPr lang="en-US" sz="1600" dirty="0" smtClean="0"/>
              <a:t>17   </a:t>
            </a:r>
            <a:r>
              <a:rPr lang="en-US" sz="1600" dirty="0" err="1" smtClean="0"/>
              <a:t>plt.show</a:t>
            </a:r>
            <a:r>
              <a:rPr lang="en-US" sz="1600" dirty="0" smtClean="0"/>
              <a:t>()</a:t>
            </a:r>
            <a:endParaRPr lang="zh-CN" altLang="en-US" sz="1600" dirty="0"/>
          </a:p>
        </p:txBody>
      </p:sp>
      <p:pic>
        <p:nvPicPr>
          <p:cNvPr id="5" name="图片 4"/>
          <p:cNvPicPr/>
          <p:nvPr/>
        </p:nvPicPr>
        <p:blipFill rotWithShape="1">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7100" t="8054" r="4564" b="4992"/>
          <a:stretch/>
        </p:blipFill>
        <p:spPr bwMode="auto">
          <a:xfrm>
            <a:off x="6000760" y="1357304"/>
            <a:ext cx="2965000" cy="2500330"/>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5.5 </a:t>
            </a:r>
            <a:r>
              <a:rPr lang="zh-CN" altLang="en-US" b="1" dirty="0" smtClean="0">
                <a:latin typeface="黑体" pitchFamily="49" charset="-122"/>
                <a:ea typeface="黑体" pitchFamily="49" charset="-122"/>
              </a:rPr>
              <a:t>机器学习应用实例</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39321"/>
          </a:xfrm>
          <a:prstGeom prst="rect">
            <a:avLst/>
          </a:prstGeom>
          <a:noFill/>
        </p:spPr>
        <p:txBody>
          <a:bodyPr wrap="square" rtlCol="0">
            <a:spAutoFit/>
          </a:bodyPr>
          <a:lstStyle/>
          <a:p>
            <a:r>
              <a:rPr lang="en-US" dirty="0" smtClean="0">
                <a:latin typeface="黑体" pitchFamily="49" charset="-122"/>
                <a:ea typeface="黑体" pitchFamily="49" charset="-122"/>
              </a:rPr>
              <a:t>5.5.1 </a:t>
            </a:r>
            <a:r>
              <a:rPr lang="zh-CN" altLang="en-US" dirty="0" smtClean="0">
                <a:latin typeface="黑体" pitchFamily="49" charset="-122"/>
                <a:ea typeface="黑体" pitchFamily="49" charset="-122"/>
              </a:rPr>
              <a:t>手写数字识别</a:t>
            </a:r>
            <a:endParaRPr lang="zh-CN" altLang="en-US" b="1" dirty="0" smtClean="0">
              <a:latin typeface="黑体" pitchFamily="49" charset="-122"/>
              <a:ea typeface="黑体" pitchFamily="49" charset="-122"/>
            </a:endParaRPr>
          </a:p>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问题描述</a:t>
            </a:r>
            <a:r>
              <a:rPr lang="en-US" altLang="zh-CN" dirty="0" smtClean="0">
                <a:latin typeface="黑体" pitchFamily="49" charset="-122"/>
                <a:ea typeface="黑体" pitchFamily="49" charset="-122"/>
              </a:rPr>
              <a:t>】</a:t>
            </a:r>
          </a:p>
          <a:p>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提供了一个手写数字识别的案例，案例中有相应的说明和代码，下载网址：</a:t>
            </a:r>
            <a:r>
              <a:rPr lang="en-US" dirty="0" smtClean="0">
                <a:latin typeface="黑体" pitchFamily="49" charset="-122"/>
                <a:ea typeface="黑体" pitchFamily="49" charset="-122"/>
                <a:hlinkClick r:id="rId2"/>
              </a:rPr>
              <a:t>http://scikit-learn.org/stable/auto_examples/</a:t>
            </a:r>
            <a:endParaRPr lang="en-US" dirty="0" smtClean="0">
              <a:latin typeface="黑体" pitchFamily="49" charset="-122"/>
              <a:ea typeface="黑体" pitchFamily="49" charset="-122"/>
            </a:endParaRPr>
          </a:p>
          <a:p>
            <a:r>
              <a:rPr lang="en-US" dirty="0" smtClean="0">
                <a:latin typeface="黑体" pitchFamily="49" charset="-122"/>
                <a:ea typeface="黑体" pitchFamily="49" charset="-122"/>
              </a:rPr>
              <a:t>             classification/</a:t>
            </a:r>
            <a:r>
              <a:rPr lang="en-US" dirty="0" err="1" smtClean="0">
                <a:latin typeface="黑体" pitchFamily="49" charset="-122"/>
                <a:ea typeface="黑体" pitchFamily="49" charset="-122"/>
              </a:rPr>
              <a:t>plot_digits_classification.html#example</a:t>
            </a:r>
            <a:r>
              <a:rPr lang="en-US" dirty="0" smtClean="0">
                <a:latin typeface="黑体" pitchFamily="49" charset="-122"/>
                <a:ea typeface="黑体" pitchFamily="49" charset="-122"/>
              </a:rPr>
              <a:t>-</a:t>
            </a:r>
          </a:p>
          <a:p>
            <a:r>
              <a:rPr lang="en-US" dirty="0" smtClean="0">
                <a:latin typeface="黑体" pitchFamily="49" charset="-122"/>
                <a:ea typeface="黑体" pitchFamily="49" charset="-122"/>
              </a:rPr>
              <a:t>             classification-plot-digits-classification-</a:t>
            </a:r>
            <a:r>
              <a:rPr lang="en-US" dirty="0" err="1" smtClean="0">
                <a:latin typeface="黑体" pitchFamily="49" charset="-122"/>
                <a:ea typeface="黑体" pitchFamily="49" charset="-122"/>
              </a:rPr>
              <a:t>py</a:t>
            </a:r>
            <a:r>
              <a:rPr lang="zh-CN" altLang="en-US" dirty="0" smtClean="0">
                <a:latin typeface="黑体" pitchFamily="49" charset="-122"/>
                <a:ea typeface="黑体" pitchFamily="49" charset="-122"/>
              </a:rPr>
              <a:t>。</a:t>
            </a:r>
          </a:p>
          <a:p>
            <a:pPr latinLnBrk="1"/>
            <a:endParaRPr lang="en-US" altLang="zh-CN" dirty="0" smtClean="0">
              <a:latin typeface="黑体" pitchFamily="49" charset="-122"/>
              <a:ea typeface="黑体" pitchFamily="49" charset="-122"/>
            </a:endParaRPr>
          </a:p>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数据介绍</a:t>
            </a:r>
            <a:r>
              <a:rPr lang="en-US" altLang="zh-CN" dirty="0" smtClean="0">
                <a:latin typeface="黑体" pitchFamily="49" charset="-122"/>
                <a:ea typeface="黑体" pitchFamily="49" charset="-122"/>
              </a:rPr>
              <a:t>】</a:t>
            </a:r>
          </a:p>
          <a:p>
            <a:r>
              <a:rPr lang="zh-CN" altLang="en-US" dirty="0" smtClean="0">
                <a:latin typeface="黑体" pitchFamily="49" charset="-122"/>
                <a:ea typeface="黑体" pitchFamily="49" charset="-122"/>
              </a:rPr>
              <a:t>案例中使用的数据保存在</a:t>
            </a:r>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的</a:t>
            </a:r>
            <a:r>
              <a:rPr lang="en-US" dirty="0" smtClean="0">
                <a:latin typeface="黑体" pitchFamily="49" charset="-122"/>
                <a:ea typeface="黑体" pitchFamily="49" charset="-122"/>
              </a:rPr>
              <a:t>dataset</a:t>
            </a:r>
            <a:r>
              <a:rPr lang="zh-CN" altLang="en-US" dirty="0" smtClean="0">
                <a:latin typeface="黑体" pitchFamily="49" charset="-122"/>
                <a:ea typeface="黑体" pitchFamily="49" charset="-122"/>
              </a:rPr>
              <a:t>里，样本数据量为</a:t>
            </a:r>
            <a:r>
              <a:rPr lang="en-US" dirty="0" smtClean="0">
                <a:latin typeface="黑体" pitchFamily="49" charset="-122"/>
                <a:ea typeface="黑体" pitchFamily="49" charset="-122"/>
              </a:rPr>
              <a:t>1797</a:t>
            </a:r>
            <a:r>
              <a:rPr lang="zh-CN" altLang="en-US" dirty="0" smtClean="0">
                <a:latin typeface="黑体" pitchFamily="49" charset="-122"/>
                <a:ea typeface="黑体" pitchFamily="49" charset="-122"/>
              </a:rPr>
              <a:t>个。每一个数据都有</a:t>
            </a:r>
            <a:r>
              <a:rPr lang="en-US" dirty="0" smtClean="0">
                <a:latin typeface="黑体" pitchFamily="49" charset="-122"/>
                <a:ea typeface="黑体" pitchFamily="49" charset="-122"/>
              </a:rPr>
              <a:t>image</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target</a:t>
            </a:r>
            <a:r>
              <a:rPr lang="zh-CN" altLang="en-US" dirty="0" smtClean="0">
                <a:latin typeface="黑体" pitchFamily="49" charset="-122"/>
                <a:ea typeface="黑体" pitchFamily="49" charset="-122"/>
              </a:rPr>
              <a:t>两部分组成，</a:t>
            </a:r>
            <a:r>
              <a:rPr lang="en-US" dirty="0" smtClean="0">
                <a:latin typeface="黑体" pitchFamily="49" charset="-122"/>
                <a:ea typeface="黑体" pitchFamily="49" charset="-122"/>
              </a:rPr>
              <a:t>image</a:t>
            </a:r>
            <a:r>
              <a:rPr lang="zh-CN" altLang="en-US" dirty="0" smtClean="0">
                <a:latin typeface="黑体" pitchFamily="49" charset="-122"/>
                <a:ea typeface="黑体" pitchFamily="49" charset="-122"/>
              </a:rPr>
              <a:t>是一个尺寸为</a:t>
            </a:r>
            <a:r>
              <a:rPr lang="en-US" dirty="0" smtClean="0">
                <a:latin typeface="黑体" pitchFamily="49" charset="-122"/>
                <a:ea typeface="黑体" pitchFamily="49" charset="-122"/>
              </a:rPr>
              <a:t>8*8</a:t>
            </a:r>
            <a:r>
              <a:rPr lang="zh-CN" altLang="en-US" dirty="0" smtClean="0">
                <a:latin typeface="黑体" pitchFamily="49" charset="-122"/>
                <a:ea typeface="黑体" pitchFamily="49" charset="-122"/>
              </a:rPr>
              <a:t>的图像，</a:t>
            </a:r>
            <a:r>
              <a:rPr lang="en-US" dirty="0" smtClean="0">
                <a:latin typeface="黑体" pitchFamily="49" charset="-122"/>
                <a:ea typeface="黑体" pitchFamily="49" charset="-122"/>
              </a:rPr>
              <a:t>target</a:t>
            </a:r>
            <a:r>
              <a:rPr lang="zh-CN" altLang="en-US" dirty="0" smtClean="0">
                <a:latin typeface="黑体" pitchFamily="49" charset="-122"/>
                <a:ea typeface="黑体" pitchFamily="49" charset="-122"/>
              </a:rPr>
              <a:t>是图像的类别，也就是手写的数字</a:t>
            </a:r>
            <a:r>
              <a:rPr lang="en-US" dirty="0" smtClean="0">
                <a:latin typeface="黑体" pitchFamily="49" charset="-122"/>
                <a:ea typeface="黑体" pitchFamily="49" charset="-122"/>
              </a:rPr>
              <a:t>0-9</a:t>
            </a:r>
            <a:r>
              <a:rPr lang="zh-CN" alt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5.5 </a:t>
            </a:r>
            <a:r>
              <a:rPr lang="zh-CN" altLang="en-US" b="1" dirty="0" smtClean="0">
                <a:latin typeface="黑体" pitchFamily="49" charset="-122"/>
                <a:ea typeface="黑体" pitchFamily="49" charset="-122"/>
              </a:rPr>
              <a:t>机器学习应用实例</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816429"/>
          </a:xfrm>
          <a:prstGeom prst="rect">
            <a:avLst/>
          </a:prstGeom>
          <a:noFill/>
        </p:spPr>
        <p:txBody>
          <a:bodyPr wrap="square" rtlCol="0">
            <a:spAutoFit/>
          </a:bodyPr>
          <a:lstStyle/>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5-10</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hlinkClick r:id="rId2" action="ppaction://hlinkfile"/>
              </a:rPr>
              <a:t>ch5_10_Plot_Digits_Classification.py</a:t>
            </a:r>
            <a:endParaRPr lang="zh-CN" altLang="en-US" dirty="0" smtClean="0">
              <a:latin typeface="黑体" pitchFamily="49" charset="-122"/>
              <a:ea typeface="黑体" pitchFamily="49" charset="-122"/>
            </a:endParaRPr>
          </a:p>
          <a:p>
            <a:r>
              <a:rPr lang="en-US" sz="1600" dirty="0" smtClean="0"/>
              <a:t>01   import </a:t>
            </a:r>
            <a:r>
              <a:rPr lang="en-US" sz="1600" dirty="0" err="1" smtClean="0"/>
              <a:t>matplotlib.pyplot</a:t>
            </a:r>
            <a:r>
              <a:rPr lang="en-US" sz="1600" dirty="0" smtClean="0"/>
              <a:t> as </a:t>
            </a:r>
            <a:r>
              <a:rPr lang="en-US" sz="1600" dirty="0" err="1" smtClean="0"/>
              <a:t>plt</a:t>
            </a:r>
            <a:endParaRPr lang="zh-CN" altLang="en-US" sz="1600" dirty="0" smtClean="0"/>
          </a:p>
          <a:p>
            <a:r>
              <a:rPr lang="en-US" sz="1600" dirty="0" smtClean="0"/>
              <a:t>02   from </a:t>
            </a:r>
            <a:r>
              <a:rPr lang="en-US" sz="1600" dirty="0" err="1" smtClean="0"/>
              <a:t>sklearn</a:t>
            </a:r>
            <a:r>
              <a:rPr lang="en-US" sz="1600" dirty="0" smtClean="0"/>
              <a:t> import datasets, </a:t>
            </a:r>
            <a:r>
              <a:rPr lang="en-US" sz="1600" dirty="0" err="1" smtClean="0"/>
              <a:t>svm</a:t>
            </a:r>
            <a:r>
              <a:rPr lang="en-US" sz="1600" dirty="0" smtClean="0"/>
              <a:t>, metrics</a:t>
            </a:r>
            <a:endParaRPr lang="zh-CN" altLang="en-US" sz="1600" dirty="0" smtClean="0"/>
          </a:p>
          <a:p>
            <a:r>
              <a:rPr lang="en-US" sz="1600" dirty="0" smtClean="0"/>
              <a:t>03   digits = </a:t>
            </a:r>
            <a:r>
              <a:rPr lang="en-US" sz="1600" dirty="0" err="1" smtClean="0"/>
              <a:t>datasets.load_digits</a:t>
            </a:r>
            <a:r>
              <a:rPr lang="en-US" sz="1600" dirty="0" smtClean="0"/>
              <a:t>()</a:t>
            </a:r>
            <a:endParaRPr lang="zh-CN" altLang="en-US" sz="1600" dirty="0" smtClean="0"/>
          </a:p>
          <a:p>
            <a:r>
              <a:rPr lang="en-US" sz="1600" dirty="0" smtClean="0"/>
              <a:t>04   </a:t>
            </a:r>
            <a:r>
              <a:rPr lang="en-US" sz="1600" dirty="0" err="1" smtClean="0"/>
              <a:t>images_and_labels</a:t>
            </a:r>
            <a:r>
              <a:rPr lang="en-US" sz="1600" dirty="0" smtClean="0"/>
              <a:t> = list(zip(</a:t>
            </a:r>
            <a:r>
              <a:rPr lang="en-US" sz="1600" dirty="0" err="1" smtClean="0"/>
              <a:t>digits.images</a:t>
            </a:r>
            <a:r>
              <a:rPr lang="en-US" sz="1600" dirty="0" smtClean="0"/>
              <a:t>, </a:t>
            </a:r>
            <a:r>
              <a:rPr lang="en-US" sz="1600" dirty="0" err="1" smtClean="0"/>
              <a:t>digits.target</a:t>
            </a:r>
            <a:r>
              <a:rPr lang="en-US" sz="1600" dirty="0" smtClean="0"/>
              <a:t>))</a:t>
            </a:r>
            <a:endParaRPr lang="zh-CN" altLang="en-US" sz="1600" dirty="0" smtClean="0"/>
          </a:p>
          <a:p>
            <a:r>
              <a:rPr lang="en-US" sz="1600" dirty="0" smtClean="0"/>
              <a:t>05   for index, (image, label) in enumerate(</a:t>
            </a:r>
            <a:r>
              <a:rPr lang="en-US" sz="1600" dirty="0" err="1" smtClean="0"/>
              <a:t>images_and_labels</a:t>
            </a:r>
            <a:r>
              <a:rPr lang="en-US" sz="1600" dirty="0" smtClean="0"/>
              <a:t>[:4]):</a:t>
            </a:r>
            <a:endParaRPr lang="zh-CN" altLang="en-US" sz="1600" dirty="0" smtClean="0"/>
          </a:p>
          <a:p>
            <a:r>
              <a:rPr lang="en-US" sz="1600" dirty="0" smtClean="0"/>
              <a:t>06       </a:t>
            </a:r>
            <a:r>
              <a:rPr lang="en-US" sz="1600" dirty="0" err="1" smtClean="0"/>
              <a:t>plt.subplot</a:t>
            </a:r>
            <a:r>
              <a:rPr lang="en-US" sz="1600" dirty="0" smtClean="0"/>
              <a:t>(2, 4, index + 1)</a:t>
            </a:r>
            <a:endParaRPr lang="zh-CN" altLang="en-US" sz="1600" dirty="0" smtClean="0"/>
          </a:p>
          <a:p>
            <a:r>
              <a:rPr lang="en-US" sz="1600" dirty="0" smtClean="0"/>
              <a:t>07       </a:t>
            </a:r>
            <a:r>
              <a:rPr lang="en-US" sz="1600" dirty="0" err="1" smtClean="0"/>
              <a:t>plt.axis</a:t>
            </a:r>
            <a:r>
              <a:rPr lang="en-US" sz="1600" dirty="0" smtClean="0"/>
              <a:t>('off')</a:t>
            </a:r>
            <a:endParaRPr lang="zh-CN" altLang="en-US" sz="1600" dirty="0" smtClean="0"/>
          </a:p>
          <a:p>
            <a:r>
              <a:rPr lang="en-US" sz="1600" dirty="0" smtClean="0"/>
              <a:t>08       </a:t>
            </a:r>
            <a:r>
              <a:rPr lang="en-US" sz="1600" dirty="0" err="1" smtClean="0"/>
              <a:t>plt.imshow</a:t>
            </a:r>
            <a:r>
              <a:rPr lang="en-US" sz="1600" dirty="0" smtClean="0"/>
              <a:t>(image, </a:t>
            </a:r>
            <a:r>
              <a:rPr lang="en-US" sz="1600" dirty="0" err="1" smtClean="0"/>
              <a:t>cmap</a:t>
            </a:r>
            <a:r>
              <a:rPr lang="en-US" sz="1600" dirty="0" smtClean="0"/>
              <a:t>=</a:t>
            </a:r>
            <a:r>
              <a:rPr lang="en-US" sz="1600" dirty="0" err="1" smtClean="0"/>
              <a:t>plt.cm.gray_r</a:t>
            </a:r>
            <a:r>
              <a:rPr lang="en-US" sz="1600" dirty="0" smtClean="0"/>
              <a:t>, interpolation='nearest')</a:t>
            </a:r>
            <a:endParaRPr lang="zh-CN" altLang="en-US" sz="1600" dirty="0" smtClean="0"/>
          </a:p>
          <a:p>
            <a:r>
              <a:rPr lang="en-US" sz="1600" dirty="0" smtClean="0"/>
              <a:t>09       </a:t>
            </a:r>
            <a:r>
              <a:rPr lang="en-US" sz="1600" dirty="0" err="1" smtClean="0"/>
              <a:t>plt.title</a:t>
            </a:r>
            <a:r>
              <a:rPr lang="en-US" sz="1600" dirty="0" smtClean="0"/>
              <a:t>('Training: %</a:t>
            </a:r>
            <a:r>
              <a:rPr lang="en-US" sz="1600" dirty="0" err="1" smtClean="0"/>
              <a:t>i</a:t>
            </a:r>
            <a:r>
              <a:rPr lang="en-US" sz="1600" dirty="0" smtClean="0"/>
              <a:t>' % label)</a:t>
            </a:r>
            <a:endParaRPr lang="zh-CN" altLang="en-US" sz="1600" dirty="0" smtClean="0"/>
          </a:p>
          <a:p>
            <a:r>
              <a:rPr lang="en-US" sz="1600" dirty="0" smtClean="0"/>
              <a:t>10   </a:t>
            </a:r>
            <a:r>
              <a:rPr lang="en-US" sz="1600" dirty="0" err="1" smtClean="0"/>
              <a:t>n_samples</a:t>
            </a:r>
            <a:r>
              <a:rPr lang="en-US" sz="1600" dirty="0" smtClean="0"/>
              <a:t> = </a:t>
            </a:r>
            <a:r>
              <a:rPr lang="en-US" sz="1600" dirty="0" err="1" smtClean="0"/>
              <a:t>len</a:t>
            </a:r>
            <a:r>
              <a:rPr lang="en-US" sz="1600" dirty="0" smtClean="0"/>
              <a:t>(</a:t>
            </a:r>
            <a:r>
              <a:rPr lang="en-US" sz="1600" dirty="0" err="1" smtClean="0"/>
              <a:t>digits.images</a:t>
            </a:r>
            <a:r>
              <a:rPr lang="en-US" sz="1600" dirty="0" smtClean="0"/>
              <a:t>)</a:t>
            </a:r>
            <a:endParaRPr lang="zh-CN" altLang="en-US" sz="1600" dirty="0" smtClean="0"/>
          </a:p>
          <a:p>
            <a:r>
              <a:rPr lang="en-US" sz="1600" dirty="0" smtClean="0"/>
              <a:t>11   data = </a:t>
            </a:r>
            <a:r>
              <a:rPr lang="en-US" sz="1600" dirty="0" err="1" smtClean="0"/>
              <a:t>digits.images.reshape</a:t>
            </a:r>
            <a:r>
              <a:rPr lang="en-US" sz="1600" dirty="0" smtClean="0"/>
              <a:t>((</a:t>
            </a:r>
            <a:r>
              <a:rPr lang="en-US" sz="1600" dirty="0" err="1" smtClean="0"/>
              <a:t>n_samples</a:t>
            </a:r>
            <a:r>
              <a:rPr lang="en-US" sz="1600" dirty="0" smtClean="0"/>
              <a:t>, -1))</a:t>
            </a:r>
            <a:endParaRPr lang="zh-CN" altLang="en-US" sz="1600" dirty="0" smtClean="0"/>
          </a:p>
          <a:p>
            <a:r>
              <a:rPr lang="en-US" sz="1600" dirty="0" smtClean="0"/>
              <a:t>12   </a:t>
            </a:r>
            <a:endParaRPr lang="zh-CN" altLang="en-US" sz="1600" dirty="0" smtClean="0"/>
          </a:p>
          <a:p>
            <a:r>
              <a:rPr lang="en-US" sz="1600" dirty="0" smtClean="0"/>
              <a:t>13   classifier = svm.SVC(gamma=0.001)</a:t>
            </a:r>
            <a:endParaRPr lang="zh-CN" altLang="en-US" sz="1600" dirty="0" smtClean="0"/>
          </a:p>
          <a:p>
            <a:r>
              <a:rPr lang="en-US" sz="1600" dirty="0" smtClean="0"/>
              <a:t>14   classifier.fit(data[:</a:t>
            </a:r>
            <a:r>
              <a:rPr lang="en-US" sz="1600" dirty="0" err="1" smtClean="0"/>
              <a:t>n_samples</a:t>
            </a:r>
            <a:r>
              <a:rPr lang="en-US" sz="1600" dirty="0" smtClean="0"/>
              <a:t> // 2], </a:t>
            </a:r>
            <a:r>
              <a:rPr lang="en-US" sz="1600" dirty="0" err="1" smtClean="0"/>
              <a:t>digits.target</a:t>
            </a:r>
            <a:r>
              <a:rPr lang="en-US" sz="1600" dirty="0" smtClean="0"/>
              <a:t>[:</a:t>
            </a:r>
            <a:r>
              <a:rPr lang="en-US" sz="1600" dirty="0" err="1" smtClean="0"/>
              <a:t>n_samples</a:t>
            </a:r>
            <a:r>
              <a:rPr lang="en-US" sz="1600" dirty="0" smtClean="0"/>
              <a:t> // 2])</a:t>
            </a:r>
            <a:endParaRPr lang="zh-CN" altLang="en-US" sz="1600"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5.5 </a:t>
            </a:r>
            <a:r>
              <a:rPr lang="zh-CN" altLang="en-US" b="1" dirty="0" smtClean="0">
                <a:latin typeface="黑体" pitchFamily="49" charset="-122"/>
                <a:ea typeface="黑体" pitchFamily="49" charset="-122"/>
              </a:rPr>
              <a:t>机器学习应用实例</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785652"/>
          </a:xfrm>
          <a:prstGeom prst="rect">
            <a:avLst/>
          </a:prstGeom>
          <a:noFill/>
        </p:spPr>
        <p:txBody>
          <a:bodyPr wrap="square" rtlCol="0">
            <a:spAutoFit/>
          </a:bodyPr>
          <a:lstStyle/>
          <a:p>
            <a:r>
              <a:rPr lang="en-US" sz="1600" dirty="0" smtClean="0"/>
              <a:t>15   </a:t>
            </a:r>
            <a:endParaRPr lang="zh-CN" altLang="en-US" sz="1600" dirty="0" smtClean="0"/>
          </a:p>
          <a:p>
            <a:r>
              <a:rPr lang="en-US" sz="1600" dirty="0" smtClean="0"/>
              <a:t>16   expected = </a:t>
            </a:r>
            <a:r>
              <a:rPr lang="en-US" sz="1600" dirty="0" err="1" smtClean="0"/>
              <a:t>digits.target</a:t>
            </a:r>
            <a:r>
              <a:rPr lang="en-US" sz="1600" dirty="0" smtClean="0"/>
              <a:t>[</a:t>
            </a:r>
            <a:r>
              <a:rPr lang="en-US" sz="1600" dirty="0" err="1" smtClean="0"/>
              <a:t>n_samples</a:t>
            </a:r>
            <a:r>
              <a:rPr lang="en-US" sz="1600" dirty="0" smtClean="0"/>
              <a:t> // 2:]</a:t>
            </a:r>
            <a:endParaRPr lang="zh-CN" altLang="en-US" sz="1600" dirty="0" smtClean="0"/>
          </a:p>
          <a:p>
            <a:r>
              <a:rPr lang="en-US" sz="1600" dirty="0" smtClean="0"/>
              <a:t>17   predicted = </a:t>
            </a:r>
            <a:r>
              <a:rPr lang="en-US" sz="1600" dirty="0" err="1" smtClean="0"/>
              <a:t>classifier.predict</a:t>
            </a:r>
            <a:r>
              <a:rPr lang="en-US" sz="1600" dirty="0" smtClean="0"/>
              <a:t>(data[</a:t>
            </a:r>
            <a:r>
              <a:rPr lang="en-US" sz="1600" dirty="0" err="1" smtClean="0"/>
              <a:t>n_samples</a:t>
            </a:r>
            <a:r>
              <a:rPr lang="en-US" sz="1600" dirty="0" smtClean="0"/>
              <a:t> // 2:])</a:t>
            </a:r>
            <a:endParaRPr lang="zh-CN" altLang="en-US" sz="1600" dirty="0" smtClean="0"/>
          </a:p>
          <a:p>
            <a:r>
              <a:rPr lang="en-US" sz="1600" dirty="0" smtClean="0"/>
              <a:t>18   </a:t>
            </a:r>
            <a:endParaRPr lang="zh-CN" altLang="en-US" sz="1600" dirty="0" smtClean="0"/>
          </a:p>
          <a:p>
            <a:r>
              <a:rPr lang="en-US" sz="1600" dirty="0" smtClean="0"/>
              <a:t>19   print("Classification report for classifier %s:\n%s\n" \</a:t>
            </a:r>
            <a:endParaRPr lang="zh-CN" altLang="en-US" sz="1600" dirty="0" smtClean="0"/>
          </a:p>
          <a:p>
            <a:r>
              <a:rPr lang="en-US" sz="1600" dirty="0" smtClean="0"/>
              <a:t>20           % (classifier, </a:t>
            </a:r>
            <a:r>
              <a:rPr lang="en-US" sz="1600" dirty="0" err="1" smtClean="0"/>
              <a:t>metrics.classification_report</a:t>
            </a:r>
            <a:r>
              <a:rPr lang="en-US" sz="1600" dirty="0" smtClean="0"/>
              <a:t>(</a:t>
            </a:r>
            <a:r>
              <a:rPr lang="en-US" sz="1600" dirty="0" err="1" smtClean="0"/>
              <a:t>expected,predicted</a:t>
            </a:r>
            <a:r>
              <a:rPr lang="en-US" sz="1600" dirty="0" smtClean="0"/>
              <a:t>)))</a:t>
            </a:r>
            <a:endParaRPr lang="zh-CN" altLang="en-US" sz="1600" dirty="0" smtClean="0"/>
          </a:p>
          <a:p>
            <a:r>
              <a:rPr lang="en-US" sz="1600" dirty="0" smtClean="0"/>
              <a:t>21   print("Confusion matrix:\</a:t>
            </a:r>
            <a:r>
              <a:rPr lang="en-US" sz="1600" dirty="0" err="1" smtClean="0"/>
              <a:t>n%s</a:t>
            </a:r>
            <a:r>
              <a:rPr lang="en-US" sz="1600" dirty="0" smtClean="0"/>
              <a:t>" \</a:t>
            </a:r>
            <a:endParaRPr lang="zh-CN" altLang="en-US" sz="1600" dirty="0" smtClean="0"/>
          </a:p>
          <a:p>
            <a:r>
              <a:rPr lang="en-US" sz="1600" dirty="0" smtClean="0"/>
              <a:t>22                % </a:t>
            </a:r>
            <a:r>
              <a:rPr lang="en-US" sz="1600" dirty="0" err="1" smtClean="0"/>
              <a:t>metrics.confusion_matrix</a:t>
            </a:r>
            <a:r>
              <a:rPr lang="en-US" sz="1600" dirty="0" smtClean="0"/>
              <a:t>(expected, predicted))</a:t>
            </a:r>
            <a:endParaRPr lang="zh-CN" altLang="en-US" sz="1600" dirty="0" smtClean="0"/>
          </a:p>
          <a:p>
            <a:r>
              <a:rPr lang="en-US" sz="1600" dirty="0" smtClean="0"/>
              <a:t>23   </a:t>
            </a:r>
            <a:r>
              <a:rPr lang="en-US" sz="1600" dirty="0" err="1" smtClean="0"/>
              <a:t>images_and_predictions</a:t>
            </a:r>
            <a:r>
              <a:rPr lang="en-US" sz="1600" dirty="0" smtClean="0"/>
              <a:t> = list(zip(</a:t>
            </a:r>
            <a:r>
              <a:rPr lang="en-US" sz="1600" dirty="0" err="1" smtClean="0"/>
              <a:t>digits.images</a:t>
            </a:r>
            <a:r>
              <a:rPr lang="en-US" sz="1600" dirty="0" smtClean="0"/>
              <a:t>[</a:t>
            </a:r>
            <a:r>
              <a:rPr lang="en-US" sz="1600" dirty="0" err="1" smtClean="0"/>
              <a:t>n_samples</a:t>
            </a:r>
            <a:r>
              <a:rPr lang="en-US" sz="1600" dirty="0" smtClean="0"/>
              <a:t> // 2:], predicted))</a:t>
            </a:r>
            <a:endParaRPr lang="zh-CN" altLang="en-US" sz="1600" dirty="0" smtClean="0"/>
          </a:p>
          <a:p>
            <a:r>
              <a:rPr lang="en-US" sz="1600" dirty="0" smtClean="0"/>
              <a:t>24   for index, (image, prediction) in enumerate(</a:t>
            </a:r>
            <a:r>
              <a:rPr lang="en-US" sz="1600" dirty="0" err="1" smtClean="0"/>
              <a:t>images_and_predictions</a:t>
            </a:r>
            <a:r>
              <a:rPr lang="en-US" sz="1600" dirty="0" smtClean="0"/>
              <a:t>[:4]):                      </a:t>
            </a:r>
            <a:endParaRPr lang="zh-CN" altLang="en-US" sz="1600" dirty="0" smtClean="0"/>
          </a:p>
          <a:p>
            <a:r>
              <a:rPr lang="en-US" sz="1600" dirty="0" smtClean="0"/>
              <a:t>25       </a:t>
            </a:r>
            <a:r>
              <a:rPr lang="en-US" sz="1600" dirty="0" err="1" smtClean="0"/>
              <a:t>plt.subplot</a:t>
            </a:r>
            <a:r>
              <a:rPr lang="en-US" sz="1600" dirty="0" smtClean="0"/>
              <a:t>(2, 4, index + 5)</a:t>
            </a:r>
            <a:endParaRPr lang="zh-CN" altLang="en-US" sz="1600" dirty="0" smtClean="0"/>
          </a:p>
          <a:p>
            <a:r>
              <a:rPr lang="en-US" sz="1600" dirty="0" smtClean="0"/>
              <a:t>26       </a:t>
            </a:r>
            <a:r>
              <a:rPr lang="en-US" sz="1600" dirty="0" err="1" smtClean="0"/>
              <a:t>plt.axis</a:t>
            </a:r>
            <a:r>
              <a:rPr lang="en-US" sz="1600" dirty="0" smtClean="0"/>
              <a:t>('off')</a:t>
            </a:r>
            <a:endParaRPr lang="zh-CN" altLang="en-US" sz="1600" dirty="0" smtClean="0"/>
          </a:p>
          <a:p>
            <a:r>
              <a:rPr lang="en-US" sz="1600" dirty="0" smtClean="0"/>
              <a:t>27       </a:t>
            </a:r>
            <a:r>
              <a:rPr lang="en-US" sz="1600" dirty="0" err="1" smtClean="0"/>
              <a:t>plt.imshow</a:t>
            </a:r>
            <a:r>
              <a:rPr lang="en-US" sz="1600" dirty="0" smtClean="0"/>
              <a:t>(image, </a:t>
            </a:r>
            <a:r>
              <a:rPr lang="en-US" sz="1600" dirty="0" err="1" smtClean="0"/>
              <a:t>cmap</a:t>
            </a:r>
            <a:r>
              <a:rPr lang="en-US" sz="1600" dirty="0" smtClean="0"/>
              <a:t>=</a:t>
            </a:r>
            <a:r>
              <a:rPr lang="en-US" sz="1600" dirty="0" err="1" smtClean="0"/>
              <a:t>plt.cm.gray_r</a:t>
            </a:r>
            <a:r>
              <a:rPr lang="en-US" sz="1600" dirty="0" smtClean="0"/>
              <a:t>, interpolation='nearest')</a:t>
            </a:r>
            <a:endParaRPr lang="zh-CN" altLang="en-US" sz="1600" dirty="0" smtClean="0"/>
          </a:p>
          <a:p>
            <a:r>
              <a:rPr lang="en-US" sz="1600" dirty="0" smtClean="0"/>
              <a:t>28       </a:t>
            </a:r>
            <a:r>
              <a:rPr lang="en-US" sz="1600" dirty="0" err="1" smtClean="0"/>
              <a:t>plt.title</a:t>
            </a:r>
            <a:r>
              <a:rPr lang="en-US" sz="1600" dirty="0" smtClean="0"/>
              <a:t>('Prediction: %</a:t>
            </a:r>
            <a:r>
              <a:rPr lang="en-US" sz="1600" dirty="0" err="1" smtClean="0"/>
              <a:t>i</a:t>
            </a:r>
            <a:r>
              <a:rPr lang="en-US" sz="1600" dirty="0" smtClean="0"/>
              <a:t>' % prediction)</a:t>
            </a:r>
            <a:endParaRPr lang="zh-CN" altLang="en-US" sz="1600" dirty="0" smtClean="0"/>
          </a:p>
          <a:p>
            <a:r>
              <a:rPr lang="en-US" sz="1600" dirty="0" smtClean="0"/>
              <a:t>29   </a:t>
            </a:r>
            <a:r>
              <a:rPr lang="en-US" sz="1600" dirty="0" err="1" smtClean="0"/>
              <a:t>plt.show</a:t>
            </a:r>
            <a:r>
              <a:rPr lang="en-US" sz="1600" dirty="0" smtClean="0"/>
              <a:t>()</a:t>
            </a:r>
            <a:endParaRPr lang="zh-CN" altLang="en-US" sz="1600"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5.5 </a:t>
            </a:r>
            <a:r>
              <a:rPr lang="zh-CN" altLang="en-US" b="1" dirty="0" smtClean="0">
                <a:latin typeface="黑体" pitchFamily="49" charset="-122"/>
                <a:ea typeface="黑体" pitchFamily="49" charset="-122"/>
              </a:rPr>
              <a:t>机器学习应用实例</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077766"/>
          </a:xfrm>
          <a:prstGeom prst="rect">
            <a:avLst/>
          </a:prstGeom>
          <a:noFill/>
        </p:spPr>
        <p:txBody>
          <a:bodyPr wrap="square" rtlCol="0">
            <a:spAutoFit/>
          </a:bodyPr>
          <a:lstStyle/>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运行结果</a:t>
            </a:r>
            <a:r>
              <a:rPr lang="en-US" altLang="zh-CN" dirty="0" smtClean="0">
                <a:latin typeface="黑体" pitchFamily="49" charset="-122"/>
                <a:ea typeface="黑体" pitchFamily="49" charset="-122"/>
              </a:rPr>
              <a:t>】</a:t>
            </a:r>
          </a:p>
          <a:p>
            <a:r>
              <a:rPr lang="en-US" sz="1600" dirty="0" smtClean="0"/>
              <a:t>Classification report for classifier SVC(C=1.0, </a:t>
            </a:r>
            <a:r>
              <a:rPr lang="en-US" sz="1600" dirty="0" err="1" smtClean="0"/>
              <a:t>cache_size</a:t>
            </a:r>
            <a:r>
              <a:rPr lang="en-US" sz="1600" dirty="0" smtClean="0"/>
              <a:t>=200, </a:t>
            </a:r>
            <a:r>
              <a:rPr lang="en-US" sz="1600" dirty="0" err="1" smtClean="0"/>
              <a:t>class_weight</a:t>
            </a:r>
            <a:r>
              <a:rPr lang="en-US" sz="1600" dirty="0" smtClean="0"/>
              <a:t>=None, coef0=0.0,</a:t>
            </a:r>
            <a:endParaRPr lang="zh-CN" altLang="en-US" sz="1600" dirty="0" smtClean="0"/>
          </a:p>
          <a:p>
            <a:r>
              <a:rPr lang="en-US" sz="1600" dirty="0" smtClean="0"/>
              <a:t>  </a:t>
            </a:r>
            <a:r>
              <a:rPr lang="en-US" sz="1600" dirty="0" err="1" smtClean="0"/>
              <a:t>decision_function_shape</a:t>
            </a:r>
            <a:r>
              <a:rPr lang="en-US" sz="1600" dirty="0" smtClean="0"/>
              <a:t>='</a:t>
            </a:r>
            <a:r>
              <a:rPr lang="en-US" sz="1600" dirty="0" err="1" smtClean="0"/>
              <a:t>ovr</a:t>
            </a:r>
            <a:r>
              <a:rPr lang="en-US" sz="1600" dirty="0" smtClean="0"/>
              <a:t>', degree=3, gamma=0.001, kernel='</a:t>
            </a:r>
            <a:r>
              <a:rPr lang="en-US" sz="1600" dirty="0" err="1" smtClean="0"/>
              <a:t>rbf</a:t>
            </a:r>
            <a:r>
              <a:rPr lang="en-US" sz="1600" dirty="0" smtClean="0"/>
              <a:t>',</a:t>
            </a:r>
            <a:endParaRPr lang="zh-CN" altLang="en-US" sz="1600" dirty="0" smtClean="0"/>
          </a:p>
          <a:p>
            <a:r>
              <a:rPr lang="en-US" sz="1600" dirty="0" smtClean="0"/>
              <a:t>  </a:t>
            </a:r>
            <a:r>
              <a:rPr lang="en-US" sz="1600" dirty="0" err="1" smtClean="0"/>
              <a:t>max_iter</a:t>
            </a:r>
            <a:r>
              <a:rPr lang="en-US" sz="1600" dirty="0" smtClean="0"/>
              <a:t>=-1, probability=False, </a:t>
            </a:r>
            <a:r>
              <a:rPr lang="en-US" sz="1600" dirty="0" err="1" smtClean="0"/>
              <a:t>random_state</a:t>
            </a:r>
            <a:r>
              <a:rPr lang="en-US" sz="1600" dirty="0" smtClean="0"/>
              <a:t>=None, shrinking=True,</a:t>
            </a:r>
            <a:endParaRPr lang="zh-CN" altLang="en-US" sz="1600" dirty="0" smtClean="0"/>
          </a:p>
          <a:p>
            <a:r>
              <a:rPr lang="en-US" sz="1600" dirty="0" smtClean="0"/>
              <a:t>  </a:t>
            </a:r>
            <a:r>
              <a:rPr lang="en-US" sz="1600" dirty="0" err="1" smtClean="0"/>
              <a:t>tol</a:t>
            </a:r>
            <a:r>
              <a:rPr lang="en-US" sz="1600" dirty="0" smtClean="0"/>
              <a:t>=0.001, verbose=False):</a:t>
            </a:r>
            <a:endParaRPr lang="zh-CN" altLang="en-US" sz="1600" dirty="0" smtClean="0"/>
          </a:p>
          <a:p>
            <a:r>
              <a:rPr lang="en-US" sz="1600" dirty="0" smtClean="0"/>
              <a:t>             precision    recall  f1-score   support</a:t>
            </a:r>
            <a:endParaRPr lang="zh-CN" altLang="en-US" sz="1600" dirty="0" smtClean="0"/>
          </a:p>
          <a:p>
            <a:r>
              <a:rPr lang="en-US" sz="1600" dirty="0" smtClean="0"/>
              <a:t> </a:t>
            </a:r>
            <a:endParaRPr lang="zh-CN" altLang="en-US" sz="1600" dirty="0" smtClean="0"/>
          </a:p>
          <a:p>
            <a:r>
              <a:rPr lang="en-US" sz="1600" dirty="0" smtClean="0"/>
              <a:t>          0       1.00      0.99      0.99        88</a:t>
            </a:r>
            <a:endParaRPr lang="zh-CN" altLang="en-US" sz="1600" dirty="0" smtClean="0"/>
          </a:p>
          <a:p>
            <a:r>
              <a:rPr lang="en-US" sz="1600" dirty="0" smtClean="0"/>
              <a:t>          1       0.99      0.97      0.98        91</a:t>
            </a:r>
            <a:endParaRPr lang="zh-CN" altLang="en-US" sz="1600" dirty="0" smtClean="0"/>
          </a:p>
          <a:p>
            <a:r>
              <a:rPr lang="en-US" sz="1600" dirty="0" smtClean="0"/>
              <a:t>          2       0.99      0.99      0.99        86</a:t>
            </a:r>
            <a:endParaRPr lang="zh-CN" altLang="en-US" sz="1600" dirty="0" smtClean="0"/>
          </a:p>
          <a:p>
            <a:r>
              <a:rPr lang="en-US" sz="1600" dirty="0" smtClean="0"/>
              <a:t>          3       0.98      0.87      0.92        91</a:t>
            </a:r>
            <a:endParaRPr lang="zh-CN" altLang="en-US" sz="1600" dirty="0" smtClean="0"/>
          </a:p>
          <a:p>
            <a:r>
              <a:rPr lang="en-US" sz="1600" dirty="0" smtClean="0"/>
              <a:t>          4       0.99      0.96      0.97        92</a:t>
            </a:r>
            <a:endParaRPr lang="zh-CN" altLang="en-US" sz="1600"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5.5 </a:t>
            </a:r>
            <a:r>
              <a:rPr lang="zh-CN" altLang="en-US" b="1" dirty="0" smtClean="0">
                <a:latin typeface="黑体" pitchFamily="49" charset="-122"/>
                <a:ea typeface="黑体" pitchFamily="49" charset="-122"/>
              </a:rPr>
              <a:t>机器学习应用实例</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569660"/>
          </a:xfrm>
          <a:prstGeom prst="rect">
            <a:avLst/>
          </a:prstGeom>
          <a:noFill/>
        </p:spPr>
        <p:txBody>
          <a:bodyPr wrap="square" rtlCol="0">
            <a:spAutoFit/>
          </a:bodyPr>
          <a:lstStyle/>
          <a:p>
            <a:r>
              <a:rPr lang="en-US" sz="1600" dirty="0" smtClean="0"/>
              <a:t>          5       0.95      0.97      0.96        91</a:t>
            </a:r>
            <a:endParaRPr lang="zh-CN" altLang="en-US" sz="1600" dirty="0" smtClean="0"/>
          </a:p>
          <a:p>
            <a:r>
              <a:rPr lang="en-US" sz="1600" dirty="0" smtClean="0"/>
              <a:t>          6       0.99      0.99      0.99        91</a:t>
            </a:r>
            <a:endParaRPr lang="zh-CN" altLang="en-US" sz="1600" dirty="0" smtClean="0"/>
          </a:p>
          <a:p>
            <a:r>
              <a:rPr lang="en-US" sz="1600" dirty="0" smtClean="0"/>
              <a:t>          7       0.96      0.99      0.97        89</a:t>
            </a:r>
            <a:endParaRPr lang="zh-CN" altLang="en-US" sz="1600" dirty="0" smtClean="0"/>
          </a:p>
          <a:p>
            <a:r>
              <a:rPr lang="en-US" sz="1600" dirty="0" smtClean="0"/>
              <a:t>          8       0.94      1.00      0.97        88</a:t>
            </a:r>
            <a:endParaRPr lang="zh-CN" altLang="en-US" sz="1600" dirty="0" smtClean="0"/>
          </a:p>
          <a:p>
            <a:r>
              <a:rPr lang="en-US" sz="1600" dirty="0" smtClean="0"/>
              <a:t>          9       0.93      0.98      0.95        92</a:t>
            </a:r>
            <a:endParaRPr lang="zh-CN" altLang="en-US" sz="1600" dirty="0" smtClean="0"/>
          </a:p>
          <a:p>
            <a:r>
              <a:rPr lang="en-US" sz="1600" dirty="0" err="1" smtClean="0"/>
              <a:t>avg</a:t>
            </a:r>
            <a:r>
              <a:rPr lang="en-US" sz="1600" dirty="0" smtClean="0"/>
              <a:t> / total       0.97      0.97      0.97       899</a:t>
            </a:r>
            <a:endParaRPr lang="zh-CN" altLang="en-US" sz="1600" dirty="0" smtClean="0"/>
          </a:p>
        </p:txBody>
      </p:sp>
      <p:sp>
        <p:nvSpPr>
          <p:cNvPr id="4" name="矩形 3"/>
          <p:cNvSpPr/>
          <p:nvPr/>
        </p:nvSpPr>
        <p:spPr>
          <a:xfrm>
            <a:off x="4572000" y="2000246"/>
            <a:ext cx="2936896" cy="2800767"/>
          </a:xfrm>
          <a:prstGeom prst="rect">
            <a:avLst/>
          </a:prstGeom>
        </p:spPr>
        <p:txBody>
          <a:bodyPr wrap="square">
            <a:spAutoFit/>
          </a:bodyPr>
          <a:lstStyle/>
          <a:p>
            <a:pPr lvl="0"/>
            <a:r>
              <a:rPr lang="en-US" sz="1600" dirty="0" smtClean="0">
                <a:solidFill>
                  <a:prstClr val="black"/>
                </a:solidFill>
              </a:rPr>
              <a:t>Confusion matrix:</a:t>
            </a:r>
            <a:endParaRPr lang="zh-CN" altLang="en-US" sz="1600" dirty="0" smtClean="0">
              <a:solidFill>
                <a:prstClr val="black"/>
              </a:solidFill>
            </a:endParaRPr>
          </a:p>
          <a:p>
            <a:pPr lvl="0"/>
            <a:r>
              <a:rPr lang="en-US" sz="1600" dirty="0" smtClean="0">
                <a:solidFill>
                  <a:prstClr val="black"/>
                </a:solidFill>
              </a:rPr>
              <a:t>[[87  0  0  0  1  0  0  0  0  0]</a:t>
            </a:r>
            <a:endParaRPr lang="zh-CN" altLang="en-US" sz="1600" dirty="0" smtClean="0">
              <a:solidFill>
                <a:prstClr val="black"/>
              </a:solidFill>
            </a:endParaRPr>
          </a:p>
          <a:p>
            <a:pPr lvl="0"/>
            <a:r>
              <a:rPr lang="en-US" sz="1600" dirty="0" smtClean="0">
                <a:solidFill>
                  <a:prstClr val="black"/>
                </a:solidFill>
              </a:rPr>
              <a:t> [ 0 88  1  0  0  0  0  0  1  1]</a:t>
            </a:r>
            <a:endParaRPr lang="zh-CN" altLang="en-US" sz="1600" dirty="0" smtClean="0">
              <a:solidFill>
                <a:prstClr val="black"/>
              </a:solidFill>
            </a:endParaRPr>
          </a:p>
          <a:p>
            <a:pPr lvl="0"/>
            <a:r>
              <a:rPr lang="en-US" sz="1600" dirty="0" smtClean="0">
                <a:solidFill>
                  <a:prstClr val="black"/>
                </a:solidFill>
              </a:rPr>
              <a:t> [ 0  0 85  1  0  0  0  0  0  0]</a:t>
            </a:r>
            <a:endParaRPr lang="zh-CN" altLang="en-US" sz="1600" dirty="0" smtClean="0">
              <a:solidFill>
                <a:prstClr val="black"/>
              </a:solidFill>
            </a:endParaRPr>
          </a:p>
          <a:p>
            <a:pPr lvl="0"/>
            <a:r>
              <a:rPr lang="en-US" sz="1600" dirty="0" smtClean="0">
                <a:solidFill>
                  <a:prstClr val="black"/>
                </a:solidFill>
              </a:rPr>
              <a:t> [ 0  0  0 79  0  3  0  4  5  0]</a:t>
            </a:r>
            <a:endParaRPr lang="zh-CN" altLang="en-US" sz="1600" dirty="0" smtClean="0">
              <a:solidFill>
                <a:prstClr val="black"/>
              </a:solidFill>
            </a:endParaRPr>
          </a:p>
          <a:p>
            <a:pPr lvl="0"/>
            <a:r>
              <a:rPr lang="en-US" sz="1600" dirty="0" smtClean="0">
                <a:solidFill>
                  <a:prstClr val="black"/>
                </a:solidFill>
              </a:rPr>
              <a:t> [ 0  0  0  0 88  0  0  0  0  4]</a:t>
            </a:r>
            <a:endParaRPr lang="zh-CN" altLang="en-US" sz="1600" dirty="0" smtClean="0">
              <a:solidFill>
                <a:prstClr val="black"/>
              </a:solidFill>
            </a:endParaRPr>
          </a:p>
          <a:p>
            <a:pPr lvl="0"/>
            <a:r>
              <a:rPr lang="en-US" sz="1600" dirty="0" smtClean="0">
                <a:solidFill>
                  <a:prstClr val="black"/>
                </a:solidFill>
              </a:rPr>
              <a:t> [ 0  0  0  0  0 88  1  0  0  2]</a:t>
            </a:r>
            <a:endParaRPr lang="zh-CN" altLang="en-US" sz="1600" dirty="0" smtClean="0">
              <a:solidFill>
                <a:prstClr val="black"/>
              </a:solidFill>
            </a:endParaRPr>
          </a:p>
          <a:p>
            <a:pPr lvl="0"/>
            <a:r>
              <a:rPr lang="en-US" sz="1600" dirty="0" smtClean="0">
                <a:solidFill>
                  <a:prstClr val="black"/>
                </a:solidFill>
              </a:rPr>
              <a:t> [ 0  1  0  0  0  0 90  0  0  0]</a:t>
            </a:r>
            <a:endParaRPr lang="zh-CN" altLang="en-US" sz="1600" dirty="0" smtClean="0">
              <a:solidFill>
                <a:prstClr val="black"/>
              </a:solidFill>
            </a:endParaRPr>
          </a:p>
          <a:p>
            <a:pPr lvl="0"/>
            <a:r>
              <a:rPr lang="en-US" sz="1600" dirty="0" smtClean="0">
                <a:solidFill>
                  <a:prstClr val="black"/>
                </a:solidFill>
              </a:rPr>
              <a:t> [ 0  0  0  0  0  1  0 88  0  0]</a:t>
            </a:r>
            <a:endParaRPr lang="zh-CN" altLang="en-US" sz="1600" dirty="0" smtClean="0">
              <a:solidFill>
                <a:prstClr val="black"/>
              </a:solidFill>
            </a:endParaRPr>
          </a:p>
          <a:p>
            <a:pPr lvl="0"/>
            <a:r>
              <a:rPr lang="en-US" sz="1600" dirty="0" smtClean="0">
                <a:solidFill>
                  <a:prstClr val="black"/>
                </a:solidFill>
              </a:rPr>
              <a:t> [ 0  0  0  0  0  0  0  0 88  0]</a:t>
            </a:r>
            <a:endParaRPr lang="zh-CN" altLang="en-US" sz="1600" dirty="0" smtClean="0">
              <a:solidFill>
                <a:prstClr val="black"/>
              </a:solidFill>
            </a:endParaRPr>
          </a:p>
          <a:p>
            <a:pPr lvl="0"/>
            <a:r>
              <a:rPr lang="en-US" sz="1600" dirty="0" smtClean="0">
                <a:solidFill>
                  <a:prstClr val="black"/>
                </a:solidFill>
              </a:rPr>
              <a:t> [ 0  0  0  1  0  1  0  0  0 90]]</a:t>
            </a:r>
            <a:endParaRPr lang="zh-CN" altLang="en-US" sz="1600" dirty="0" smtClean="0">
              <a:solidFill>
                <a:prstClr val="black"/>
              </a:solidFill>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5.5 </a:t>
            </a:r>
            <a:r>
              <a:rPr lang="zh-CN" altLang="en-US" b="1" dirty="0" smtClean="0">
                <a:latin typeface="黑体" pitchFamily="49" charset="-122"/>
                <a:ea typeface="黑体" pitchFamily="49" charset="-122"/>
              </a:rPr>
              <a:t>机器学习应用实例</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646331"/>
          </a:xfrm>
          <a:prstGeom prst="rect">
            <a:avLst/>
          </a:prstGeom>
          <a:noFill/>
        </p:spPr>
        <p:txBody>
          <a:bodyPr wrap="square" rtlCol="0">
            <a:spAutoFit/>
          </a:bodyPr>
          <a:lstStyle/>
          <a:p>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平台自带案例的精确度和召回率都为</a:t>
            </a:r>
            <a:r>
              <a:rPr lang="en-US" dirty="0" smtClean="0">
                <a:latin typeface="黑体" pitchFamily="49" charset="-122"/>
                <a:ea typeface="黑体" pitchFamily="49" charset="-122"/>
              </a:rPr>
              <a:t>0.97</a:t>
            </a:r>
            <a:r>
              <a:rPr lang="zh-CN" altLang="en-US" dirty="0" smtClean="0">
                <a:latin typeface="黑体" pitchFamily="49" charset="-122"/>
                <a:ea typeface="黑体" pitchFamily="49" charset="-122"/>
              </a:rPr>
              <a:t>，下图显示了训练集的</a:t>
            </a:r>
            <a:r>
              <a:rPr lang="en-US" dirty="0" smtClean="0">
                <a:latin typeface="黑体" pitchFamily="49" charset="-122"/>
                <a:ea typeface="黑体" pitchFamily="49" charset="-122"/>
              </a:rPr>
              <a:t>4</a:t>
            </a:r>
            <a:r>
              <a:rPr lang="zh-CN" altLang="en-US" dirty="0" smtClean="0">
                <a:latin typeface="黑体" pitchFamily="49" charset="-122"/>
                <a:ea typeface="黑体" pitchFamily="49" charset="-122"/>
              </a:rPr>
              <a:t>个手写数字和随意选的</a:t>
            </a:r>
            <a:r>
              <a:rPr lang="en-US" dirty="0" smtClean="0">
                <a:latin typeface="黑体" pitchFamily="49" charset="-122"/>
                <a:ea typeface="黑体" pitchFamily="49" charset="-122"/>
              </a:rPr>
              <a:t>4</a:t>
            </a:r>
            <a:r>
              <a:rPr lang="zh-CN" altLang="en-US" dirty="0" smtClean="0">
                <a:latin typeface="黑体" pitchFamily="49" charset="-122"/>
                <a:ea typeface="黑体" pitchFamily="49" charset="-122"/>
              </a:rPr>
              <a:t>个手写数字的预测结果。</a:t>
            </a:r>
            <a:endParaRPr lang="zh-CN" altLang="en-US" dirty="0">
              <a:latin typeface="黑体" pitchFamily="49" charset="-122"/>
              <a:ea typeface="黑体" pitchFamily="49" charset="-122"/>
            </a:endParaRPr>
          </a:p>
        </p:txBody>
      </p:sp>
      <p:pic>
        <p:nvPicPr>
          <p:cNvPr id="4" name="图片 3"/>
          <p:cNvPicPr/>
          <p:nvPr/>
        </p:nvPicPr>
        <p:blipFill rotWithShape="1">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10455" t="10175" r="7541" b="14102"/>
          <a:stretch/>
        </p:blipFill>
        <p:spPr bwMode="auto">
          <a:xfrm>
            <a:off x="3143240" y="2571750"/>
            <a:ext cx="2877113" cy="1963298"/>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5.5 </a:t>
            </a:r>
            <a:r>
              <a:rPr lang="zh-CN" altLang="en-US" b="1" dirty="0" smtClean="0">
                <a:latin typeface="黑体" pitchFamily="49" charset="-122"/>
                <a:ea typeface="黑体" pitchFamily="49" charset="-122"/>
              </a:rPr>
              <a:t>机器学习应用实例</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39321"/>
          </a:xfrm>
          <a:prstGeom prst="rect">
            <a:avLst/>
          </a:prstGeom>
          <a:noFill/>
        </p:spPr>
        <p:txBody>
          <a:bodyPr wrap="square" rtlCol="0">
            <a:spAutoFit/>
          </a:bodyPr>
          <a:lstStyle/>
          <a:p>
            <a:r>
              <a:rPr lang="en-US" dirty="0" smtClean="0">
                <a:latin typeface="黑体" pitchFamily="49" charset="-122"/>
                <a:ea typeface="黑体" pitchFamily="49" charset="-122"/>
              </a:rPr>
              <a:t>5.5.2 </a:t>
            </a:r>
            <a:r>
              <a:rPr lang="zh-CN" altLang="en-US" dirty="0" smtClean="0">
                <a:latin typeface="黑体" pitchFamily="49" charset="-122"/>
                <a:ea typeface="黑体" pitchFamily="49" charset="-122"/>
              </a:rPr>
              <a:t>波士顿房价预测</a:t>
            </a:r>
            <a:endParaRPr lang="zh-CN" altLang="en-US" b="1" dirty="0" smtClean="0">
              <a:latin typeface="黑体" pitchFamily="49" charset="-122"/>
              <a:ea typeface="黑体" pitchFamily="49" charset="-122"/>
            </a:endParaRPr>
          </a:p>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问题描述</a:t>
            </a:r>
            <a:r>
              <a:rPr lang="en-US" altLang="zh-CN" dirty="0" smtClean="0">
                <a:latin typeface="黑体" pitchFamily="49" charset="-122"/>
                <a:ea typeface="黑体" pitchFamily="49" charset="-122"/>
              </a:rPr>
              <a:t>】</a:t>
            </a:r>
          </a:p>
          <a:p>
            <a:r>
              <a:rPr lang="zh-CN" altLang="en-US" dirty="0" smtClean="0">
                <a:latin typeface="黑体" pitchFamily="49" charset="-122"/>
                <a:ea typeface="黑体" pitchFamily="49" charset="-122"/>
              </a:rPr>
              <a:t>本案例用于预测波士顿地区的房价，例子来源于</a:t>
            </a:r>
            <a:r>
              <a:rPr lang="en-US" altLang="zh-CN" dirty="0" smtClean="0">
                <a:latin typeface="黑体" pitchFamily="49" charset="-122"/>
                <a:ea typeface="黑体" pitchFamily="49" charset="-122"/>
              </a:rPr>
              <a:t>《</a:t>
            </a:r>
            <a:r>
              <a:rPr lang="en-US" dirty="0" smtClean="0">
                <a:latin typeface="黑体" pitchFamily="49" charset="-122"/>
                <a:ea typeface="黑体" pitchFamily="49" charset="-122"/>
              </a:rPr>
              <a:t>Python</a:t>
            </a:r>
            <a:r>
              <a:rPr lang="zh-CN" altLang="en-US" dirty="0" smtClean="0">
                <a:latin typeface="黑体" pitchFamily="49" charset="-122"/>
                <a:ea typeface="黑体" pitchFamily="49" charset="-122"/>
              </a:rPr>
              <a:t>机器学习及实践</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从零开始通往</a:t>
            </a:r>
            <a:r>
              <a:rPr lang="en-US" dirty="0" err="1" smtClean="0">
                <a:latin typeface="黑体" pitchFamily="49" charset="-122"/>
                <a:ea typeface="黑体" pitchFamily="49" charset="-122"/>
              </a:rPr>
              <a:t>Kaggle</a:t>
            </a:r>
            <a:r>
              <a:rPr lang="zh-CN" altLang="en-US" dirty="0" smtClean="0">
                <a:latin typeface="黑体" pitchFamily="49" charset="-122"/>
                <a:ea typeface="黑体" pitchFamily="49" charset="-122"/>
              </a:rPr>
              <a:t>竞赛之路</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。前文重点介绍了线性回归模型，预测目标是实数域上的数值，方法是最小化预测结果与真实值之间的差异。</a:t>
            </a:r>
            <a:endParaRPr lang="en-US" altLang="zh-CN" dirty="0" smtClean="0">
              <a:latin typeface="黑体" pitchFamily="49" charset="-122"/>
              <a:ea typeface="黑体" pitchFamily="49" charset="-122"/>
            </a:endParaRPr>
          </a:p>
          <a:p>
            <a:pPr latinLnBrk="1"/>
            <a:endParaRPr lang="en-US" altLang="zh-CN" dirty="0" smtClean="0">
              <a:latin typeface="黑体" pitchFamily="49" charset="-122"/>
              <a:ea typeface="黑体" pitchFamily="49" charset="-122"/>
            </a:endParaRPr>
          </a:p>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数据介绍</a:t>
            </a:r>
            <a:r>
              <a:rPr lang="en-US" altLang="zh-CN" dirty="0" smtClean="0">
                <a:latin typeface="黑体" pitchFamily="49" charset="-122"/>
                <a:ea typeface="黑体" pitchFamily="49" charset="-122"/>
              </a:rPr>
              <a:t>】</a:t>
            </a:r>
          </a:p>
          <a:p>
            <a:r>
              <a:rPr lang="zh-CN" altLang="en-US" dirty="0" smtClean="0">
                <a:latin typeface="黑体" pitchFamily="49" charset="-122"/>
                <a:ea typeface="黑体" pitchFamily="49" charset="-122"/>
              </a:rPr>
              <a:t>数据可以从</a:t>
            </a:r>
            <a:r>
              <a:rPr lang="en-US" dirty="0" err="1" smtClean="0">
                <a:latin typeface="黑体" pitchFamily="49" charset="-122"/>
                <a:ea typeface="黑体" pitchFamily="49" charset="-122"/>
              </a:rPr>
              <a:t>sklearn.datasets</a:t>
            </a:r>
            <a:r>
              <a:rPr lang="zh-CN" altLang="en-US" dirty="0" smtClean="0">
                <a:latin typeface="黑体" pitchFamily="49" charset="-122"/>
                <a:ea typeface="黑体" pitchFamily="49" charset="-122"/>
              </a:rPr>
              <a:t>中导入，该数据共有</a:t>
            </a:r>
            <a:r>
              <a:rPr lang="en-US" dirty="0" smtClean="0">
                <a:latin typeface="黑体" pitchFamily="49" charset="-122"/>
                <a:ea typeface="黑体" pitchFamily="49" charset="-122"/>
              </a:rPr>
              <a:t>506</a:t>
            </a:r>
            <a:r>
              <a:rPr lang="zh-CN" altLang="en-US" dirty="0" smtClean="0">
                <a:latin typeface="黑体" pitchFamily="49" charset="-122"/>
                <a:ea typeface="黑体" pitchFamily="49" charset="-122"/>
              </a:rPr>
              <a:t>条美国波士顿地区房价信息，数据集中没有缺省的属性</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特征值，每条数据包括对指定房屋的</a:t>
            </a:r>
            <a:r>
              <a:rPr lang="en-US" dirty="0" smtClean="0">
                <a:latin typeface="黑体" pitchFamily="49" charset="-122"/>
                <a:ea typeface="黑体" pitchFamily="49" charset="-122"/>
              </a:rPr>
              <a:t>13</a:t>
            </a:r>
            <a:r>
              <a:rPr lang="zh-CN" altLang="en-US" dirty="0" smtClean="0">
                <a:latin typeface="黑体" pitchFamily="49" charset="-122"/>
                <a:ea typeface="黑体" pitchFamily="49" charset="-122"/>
              </a:rPr>
              <a:t>项数值型特征描述和目标房价，其属性描述如表</a:t>
            </a:r>
            <a:r>
              <a:rPr lang="en-US" dirty="0" smtClean="0">
                <a:latin typeface="黑体" pitchFamily="49" charset="-122"/>
                <a:ea typeface="黑体" pitchFamily="49" charset="-122"/>
              </a:rPr>
              <a:t>5-4</a:t>
            </a:r>
            <a:r>
              <a:rPr lang="zh-CN" altLang="en-US" dirty="0" smtClean="0">
                <a:latin typeface="黑体" pitchFamily="49" charset="-122"/>
                <a:ea typeface="黑体" pitchFamily="49" charset="-122"/>
              </a:rPr>
              <a:t>所示，其中，目标房价（</a:t>
            </a:r>
            <a:r>
              <a:rPr lang="en-US" dirty="0" smtClean="0">
                <a:latin typeface="黑体" pitchFamily="49" charset="-122"/>
                <a:ea typeface="黑体" pitchFamily="49" charset="-122"/>
              </a:rPr>
              <a:t>Y</a:t>
            </a:r>
            <a:r>
              <a:rPr lang="zh-CN" altLang="en-US" dirty="0" smtClean="0">
                <a:latin typeface="黑体" pitchFamily="49" charset="-122"/>
                <a:ea typeface="黑体" pitchFamily="49" charset="-122"/>
              </a:rPr>
              <a:t>）为</a:t>
            </a:r>
            <a:r>
              <a:rPr lang="en-US" dirty="0" smtClean="0">
                <a:latin typeface="黑体" pitchFamily="49" charset="-122"/>
                <a:ea typeface="黑体" pitchFamily="49" charset="-122"/>
              </a:rPr>
              <a:t>MEDV</a:t>
            </a:r>
            <a:r>
              <a:rPr lang="zh-CN" altLang="en-US" dirty="0" smtClean="0">
                <a:latin typeface="黑体" pitchFamily="49" charset="-122"/>
                <a:ea typeface="黑体" pitchFamily="49" charset="-122"/>
              </a:rPr>
              <a:t>自住房屋房价的中位数。</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5.5 </a:t>
            </a:r>
            <a:r>
              <a:rPr lang="zh-CN" altLang="en-US" b="1" dirty="0" smtClean="0">
                <a:latin typeface="黑体" pitchFamily="49" charset="-122"/>
                <a:ea typeface="黑体" pitchFamily="49" charset="-122"/>
              </a:rPr>
              <a:t>机器学习应用实例</a:t>
            </a:r>
            <a:endParaRPr lang="zh-CN" altLang="en-US" b="1" dirty="0">
              <a:latin typeface="黑体" pitchFamily="49" charset="-122"/>
              <a:ea typeface="黑体" pitchFamily="49" charset="-122"/>
            </a:endParaRPr>
          </a:p>
        </p:txBody>
      </p:sp>
      <p:pic>
        <p:nvPicPr>
          <p:cNvPr id="33793" name="Picture 1"/>
          <p:cNvPicPr>
            <a:picLocks noChangeAspect="1" noChangeArrowheads="1"/>
          </p:cNvPicPr>
          <p:nvPr/>
        </p:nvPicPr>
        <p:blipFill>
          <a:blip r:embed="rId2"/>
          <a:srcRect/>
          <a:stretch>
            <a:fillRect/>
          </a:stretch>
        </p:blipFill>
        <p:spPr bwMode="auto">
          <a:xfrm>
            <a:off x="1785918" y="1313207"/>
            <a:ext cx="5000660" cy="3830293"/>
          </a:xfrm>
          <a:prstGeom prst="rect">
            <a:avLst/>
          </a:prstGeom>
          <a:noFill/>
          <a:ln w="9525">
            <a:noFill/>
            <a:miter lim="800000"/>
            <a:headEnd/>
            <a:tailEnd/>
          </a:ln>
          <a:effec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5.5 </a:t>
            </a:r>
            <a:r>
              <a:rPr lang="zh-CN" altLang="en-US" b="1" dirty="0" smtClean="0">
                <a:latin typeface="黑体" pitchFamily="49" charset="-122"/>
                <a:ea typeface="黑体" pitchFamily="49" charset="-122"/>
              </a:rPr>
              <a:t>机器学习应用实例</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308324"/>
          </a:xfrm>
          <a:prstGeom prst="rect">
            <a:avLst/>
          </a:prstGeom>
          <a:noFill/>
        </p:spPr>
        <p:txBody>
          <a:bodyPr wrap="square" rtlCol="0">
            <a:spAutoFit/>
          </a:bodyPr>
          <a:lstStyle/>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性能评价</a:t>
            </a:r>
            <a:r>
              <a:rPr lang="en-US" altLang="zh-CN" dirty="0" smtClean="0">
                <a:latin typeface="黑体" pitchFamily="49" charset="-122"/>
                <a:ea typeface="黑体" pitchFamily="49" charset="-122"/>
              </a:rPr>
              <a:t>】</a:t>
            </a:r>
          </a:p>
          <a:p>
            <a:r>
              <a:rPr lang="zh-CN" altLang="en-US" dirty="0" smtClean="0">
                <a:latin typeface="黑体" pitchFamily="49" charset="-122"/>
                <a:ea typeface="黑体" pitchFamily="49" charset="-122"/>
              </a:rPr>
              <a:t>回归预测与分类预测不同，不能苛求回归预测的数值结果严格与真实值相同，预测值与真实值之间存在差距，可以通过多种测评函数对预测结果进行评价。其中，最为直观的评价指标包括平均绝对误差（</a:t>
            </a:r>
            <a:r>
              <a:rPr lang="en-US" dirty="0" smtClean="0">
                <a:latin typeface="黑体" pitchFamily="49" charset="-122"/>
                <a:ea typeface="黑体" pitchFamily="49" charset="-122"/>
              </a:rPr>
              <a:t>MAE</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Mean Absolute Error</a:t>
            </a:r>
            <a:r>
              <a:rPr lang="zh-CN" altLang="en-US" dirty="0" smtClean="0">
                <a:latin typeface="黑体" pitchFamily="49" charset="-122"/>
                <a:ea typeface="黑体" pitchFamily="49" charset="-122"/>
              </a:rPr>
              <a:t>）以及均方误差（</a:t>
            </a:r>
            <a:r>
              <a:rPr lang="en-US" dirty="0" smtClean="0">
                <a:latin typeface="黑体" pitchFamily="49" charset="-122"/>
                <a:ea typeface="黑体" pitchFamily="49" charset="-122"/>
              </a:rPr>
              <a:t>MSE</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Mean Squared Error</a:t>
            </a:r>
            <a:r>
              <a:rPr lang="zh-CN" altLang="en-US" dirty="0" smtClean="0">
                <a:latin typeface="黑体" pitchFamily="49" charset="-122"/>
                <a:ea typeface="黑体" pitchFamily="49" charset="-122"/>
              </a:rPr>
              <a:t>），这也是回归模型要优化的目标。</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代码</a:t>
            </a:r>
            <a:r>
              <a:rPr lang="en-US" altLang="en-US" dirty="0" smtClean="0">
                <a:latin typeface="黑体" pitchFamily="49" charset="-122"/>
                <a:ea typeface="黑体" pitchFamily="49" charset="-122"/>
              </a:rPr>
              <a:t>5-11</a:t>
            </a:r>
            <a:r>
              <a:rPr lang="zh-CN" altLang="en-US" dirty="0" smtClean="0">
                <a:latin typeface="黑体" pitchFamily="49" charset="-122"/>
                <a:ea typeface="黑体" pitchFamily="49" charset="-122"/>
              </a:rPr>
              <a:t>：</a:t>
            </a:r>
            <a:r>
              <a:rPr lang="en-US" altLang="en-US" dirty="0" smtClean="0">
                <a:latin typeface="黑体" pitchFamily="49" charset="-122"/>
                <a:ea typeface="黑体" pitchFamily="49" charset="-122"/>
                <a:hlinkClick r:id="rId2" action="ppaction://hlinkfile"/>
              </a:rPr>
              <a:t>ch5_11_Boston_Regressor.py</a:t>
            </a:r>
            <a:r>
              <a:rPr lang="zh-CN" altLang="en-US" dirty="0" smtClean="0">
                <a:latin typeface="黑体" pitchFamily="49" charset="-122"/>
                <a:ea typeface="黑体" pitchFamily="49" charset="-122"/>
              </a:rPr>
              <a:t>（请参见教程）</a:t>
            </a:r>
          </a:p>
          <a:p>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72"/>
            <a:ext cx="8246070" cy="610821"/>
          </a:xfrm>
        </p:spPr>
        <p:txBody>
          <a:bodyPr>
            <a:normAutofit fontScale="90000"/>
          </a:bodyPr>
          <a:lstStyle/>
          <a:p>
            <a:r>
              <a:rPr lang="en-US" b="1" dirty="0" smtClean="0">
                <a:latin typeface="黑体" pitchFamily="49" charset="-122"/>
                <a:ea typeface="黑体" pitchFamily="49" charset="-122"/>
              </a:rPr>
              <a:t>5.1 </a:t>
            </a:r>
            <a:r>
              <a:rPr lang="zh-CN" altLang="en-US" b="1" dirty="0" smtClean="0">
                <a:latin typeface="黑体" pitchFamily="49" charset="-122"/>
                <a:ea typeface="黑体" pitchFamily="49" charset="-122"/>
              </a:rPr>
              <a:t>机器学习简介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800" dirty="0" smtClean="0">
                <a:latin typeface="黑体" pitchFamily="49" charset="-122"/>
                <a:ea typeface="黑体" pitchFamily="49" charset="-122"/>
              </a:rPr>
              <a:t>5.1.3 </a:t>
            </a:r>
            <a:r>
              <a:rPr lang="zh-CN" altLang="en-US" sz="1800" dirty="0" smtClean="0">
                <a:latin typeface="黑体" pitchFamily="49" charset="-122"/>
                <a:ea typeface="黑体" pitchFamily="49" charset="-122"/>
              </a:rPr>
              <a:t>机器学习类型</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监督学习是机器学习中一种最常用的学习方法，其训练样本中同时包含有特征和标签信息。</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监督学习在现实中的主要应用：</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分类问题</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回归问题</a:t>
            </a:r>
            <a:endParaRPr lang="zh-CN" altLang="en-US" sz="1800" b="1" dirty="0">
              <a:latin typeface="黑体" pitchFamily="49" charset="-122"/>
              <a:ea typeface="黑体" pitchFamily="49" charset="-122"/>
            </a:endParaRPr>
          </a:p>
        </p:txBody>
      </p:sp>
      <p:pic>
        <p:nvPicPr>
          <p:cNvPr id="5" name="图片 4"/>
          <p:cNvPicPr/>
          <p:nvPr/>
        </p:nvPicPr>
        <p:blipFill>
          <a:blip r:embed="rId2"/>
          <a:srcRect/>
          <a:stretch>
            <a:fillRect/>
          </a:stretch>
        </p:blipFill>
        <p:spPr bwMode="auto">
          <a:xfrm>
            <a:off x="4286248" y="2357436"/>
            <a:ext cx="3238500" cy="2258786"/>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5.5 </a:t>
            </a:r>
            <a:r>
              <a:rPr lang="zh-CN" altLang="en-US" b="1" dirty="0" smtClean="0">
                <a:latin typeface="黑体" pitchFamily="49" charset="-122"/>
                <a:ea typeface="黑体" pitchFamily="49" charset="-122"/>
              </a:rPr>
              <a:t>机器学习应用实例</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200329"/>
          </a:xfrm>
          <a:prstGeom prst="rect">
            <a:avLst/>
          </a:prstGeom>
          <a:noFill/>
        </p:spPr>
        <p:txBody>
          <a:bodyPr wrap="square" rtlCol="0">
            <a:spAutoFit/>
          </a:bodyPr>
          <a:lstStyle/>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性能对比</a:t>
            </a:r>
            <a:r>
              <a:rPr lang="en-US" altLang="zh-CN" dirty="0" smtClean="0">
                <a:latin typeface="黑体" pitchFamily="49" charset="-122"/>
                <a:ea typeface="黑体" pitchFamily="49" charset="-122"/>
              </a:rPr>
              <a:t>】</a:t>
            </a:r>
          </a:p>
          <a:p>
            <a:r>
              <a:rPr lang="zh-CN" altLang="en-US" dirty="0" smtClean="0">
                <a:latin typeface="黑体" pitchFamily="49" charset="-122"/>
                <a:ea typeface="黑体" pitchFamily="49" charset="-122"/>
              </a:rPr>
              <a:t>业界从事商业分析系统开发和搭建的工作者更加青睐集成模型，集成模型在训练过程中要耗费更多的时间，但是往往可以提高性能和稳定性。</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表</a:t>
            </a:r>
            <a:r>
              <a:rPr lang="en-US" dirty="0" smtClean="0">
                <a:latin typeface="黑体" pitchFamily="49" charset="-122"/>
                <a:ea typeface="黑体" pitchFamily="49" charset="-122"/>
              </a:rPr>
              <a:t>5-5</a:t>
            </a:r>
            <a:r>
              <a:rPr lang="zh-CN" altLang="en-US" dirty="0" smtClean="0">
                <a:latin typeface="黑体" pitchFamily="49" charset="-122"/>
                <a:ea typeface="黑体" pitchFamily="49" charset="-122"/>
              </a:rPr>
              <a:t>是美国波士顿房价预测问题上的性能对比，也可以看出集成模型表现较好。</a:t>
            </a:r>
            <a:endParaRPr lang="zh-CN" altLang="en-US" dirty="0">
              <a:latin typeface="黑体" pitchFamily="49" charset="-122"/>
              <a:ea typeface="黑体" pitchFamily="49" charset="-122"/>
            </a:endParaRPr>
          </a:p>
        </p:txBody>
      </p:sp>
      <p:pic>
        <p:nvPicPr>
          <p:cNvPr id="31745" name="Picture 1"/>
          <p:cNvPicPr>
            <a:picLocks noChangeAspect="1" noChangeArrowheads="1"/>
          </p:cNvPicPr>
          <p:nvPr/>
        </p:nvPicPr>
        <p:blipFill>
          <a:blip r:embed="rId2"/>
          <a:srcRect/>
          <a:stretch>
            <a:fillRect/>
          </a:stretch>
        </p:blipFill>
        <p:spPr bwMode="auto">
          <a:xfrm>
            <a:off x="1357290" y="2598996"/>
            <a:ext cx="6553195" cy="2215890"/>
          </a:xfrm>
          <a:prstGeom prst="rect">
            <a:avLst/>
          </a:prstGeom>
          <a:noFill/>
          <a:ln w="9525">
            <a:noFill/>
            <a:miter lim="800000"/>
            <a:headEnd/>
            <a:tailEnd/>
          </a:ln>
          <a:effec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5.5 </a:t>
            </a:r>
            <a:r>
              <a:rPr lang="zh-CN" altLang="en-US" b="1" dirty="0" smtClean="0">
                <a:latin typeface="黑体" pitchFamily="49" charset="-122"/>
                <a:ea typeface="黑体" pitchFamily="49" charset="-122"/>
              </a:rPr>
              <a:t>机器学习应用实例</a:t>
            </a:r>
            <a:endParaRPr lang="zh-CN" altLang="en-US" b="1" dirty="0">
              <a:latin typeface="黑体" pitchFamily="49" charset="-122"/>
              <a:ea typeface="黑体" pitchFamily="49" charset="-122"/>
            </a:endParaRPr>
          </a:p>
        </p:txBody>
      </p:sp>
      <p:pic>
        <p:nvPicPr>
          <p:cNvPr id="30721" name="Picture 1"/>
          <p:cNvPicPr>
            <a:picLocks noChangeAspect="1" noChangeArrowheads="1"/>
          </p:cNvPicPr>
          <p:nvPr/>
        </p:nvPicPr>
        <p:blipFill>
          <a:blip r:embed="rId2"/>
          <a:srcRect/>
          <a:stretch>
            <a:fillRect/>
          </a:stretch>
        </p:blipFill>
        <p:spPr bwMode="auto">
          <a:xfrm>
            <a:off x="895350" y="1547813"/>
            <a:ext cx="7353300" cy="2047875"/>
          </a:xfrm>
          <a:prstGeom prst="rect">
            <a:avLst/>
          </a:prstGeom>
          <a:noFill/>
          <a:ln w="9525">
            <a:noFill/>
            <a:miter lim="800000"/>
            <a:headEnd/>
            <a:tailEnd/>
          </a:ln>
          <a:effec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5.1 </a:t>
            </a:r>
            <a:r>
              <a:rPr lang="zh-CN" altLang="en-US" b="1" dirty="0" smtClean="0">
                <a:latin typeface="黑体" pitchFamily="49" charset="-122"/>
                <a:ea typeface="黑体" pitchFamily="49" charset="-122"/>
              </a:rPr>
              <a:t>机器学习简介</a:t>
            </a:r>
            <a:endParaRPr lang="en-US" b="1" dirty="0">
              <a:effectLst/>
              <a:latin typeface="黑体" pitchFamily="49" charset="-122"/>
              <a:ea typeface="黑体" pitchFamily="49" charset="-122"/>
            </a:endParaRPr>
          </a:p>
        </p:txBody>
      </p:sp>
      <p:sp>
        <p:nvSpPr>
          <p:cNvPr id="5" name="TextBox 4"/>
          <p:cNvSpPr txBox="1"/>
          <p:nvPr/>
        </p:nvSpPr>
        <p:spPr>
          <a:xfrm>
            <a:off x="357158" y="1357304"/>
            <a:ext cx="8286808" cy="2031325"/>
          </a:xfrm>
          <a:prstGeom prst="rect">
            <a:avLst/>
          </a:prstGeom>
          <a:noFill/>
        </p:spPr>
        <p:txBody>
          <a:bodyPr wrap="square" rtlCol="0">
            <a:spAutoFit/>
          </a:bodyPr>
          <a:lstStyle/>
          <a:p>
            <a:r>
              <a:rPr lang="zh-CN" altLang="en-US" dirty="0" smtClean="0">
                <a:latin typeface="黑体" pitchFamily="49" charset="-122"/>
                <a:ea typeface="黑体" pitchFamily="49" charset="-122"/>
              </a:rPr>
              <a:t>无监督学习中的样本没有对应的标签或目标值。</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无监督学习在现实中的主要应用：</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聚类</a:t>
            </a:r>
            <a:endParaRPr lang="en-US"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密度分析问题</a:t>
            </a:r>
            <a:endParaRPr lang="en-US"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异常检测</a:t>
            </a:r>
            <a:endParaRPr lang="en-US" dirty="0" smtClean="0">
              <a:latin typeface="黑体" pitchFamily="49" charset="-122"/>
              <a:ea typeface="黑体" pitchFamily="49" charset="-122"/>
            </a:endParaRPr>
          </a:p>
          <a:p>
            <a:endParaRPr lang="zh-CN" altLang="en-US" dirty="0"/>
          </a:p>
        </p:txBody>
      </p:sp>
      <p:pic>
        <p:nvPicPr>
          <p:cNvPr id="4" name="图片 3"/>
          <p:cNvPicPr/>
          <p:nvPr/>
        </p:nvPicPr>
        <p:blipFill>
          <a:blip r:embed="rId2"/>
          <a:srcRect/>
          <a:stretch>
            <a:fillRect/>
          </a:stretch>
        </p:blipFill>
        <p:spPr bwMode="auto">
          <a:xfrm>
            <a:off x="4143372" y="2357436"/>
            <a:ext cx="3718586" cy="185420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5.1 </a:t>
            </a:r>
            <a:r>
              <a:rPr lang="zh-CN" altLang="en-US" b="1" dirty="0" smtClean="0">
                <a:latin typeface="黑体" pitchFamily="49" charset="-122"/>
                <a:ea typeface="黑体" pitchFamily="49" charset="-122"/>
              </a:rPr>
              <a:t>机器学习简介</a:t>
            </a:r>
            <a:endParaRPr lang="en-US" b="1" dirty="0">
              <a:effectLst/>
              <a:latin typeface="黑体" pitchFamily="49" charset="-122"/>
              <a:ea typeface="黑体" pitchFamily="49" charset="-122"/>
            </a:endParaRPr>
          </a:p>
        </p:txBody>
      </p:sp>
      <p:sp>
        <p:nvSpPr>
          <p:cNvPr id="5" name="TextBox 4"/>
          <p:cNvSpPr txBox="1"/>
          <p:nvPr/>
        </p:nvSpPr>
        <p:spPr>
          <a:xfrm>
            <a:off x="357158" y="1357304"/>
            <a:ext cx="8286808" cy="2308324"/>
          </a:xfrm>
          <a:prstGeom prst="rect">
            <a:avLst/>
          </a:prstGeom>
          <a:noFill/>
        </p:spPr>
        <p:txBody>
          <a:bodyPr wrap="square" rtlCol="0">
            <a:spAutoFit/>
          </a:bodyPr>
          <a:lstStyle/>
          <a:p>
            <a:pPr marL="342900" indent="-342900">
              <a:buFont typeface="Wingdings" pitchFamily="2" charset="2"/>
              <a:buChar char="ü"/>
            </a:pPr>
            <a:r>
              <a:rPr lang="zh-CN" altLang="en-US" dirty="0" smtClean="0">
                <a:latin typeface="黑体" pitchFamily="49" charset="-122"/>
                <a:ea typeface="黑体" pitchFamily="49" charset="-122"/>
              </a:rPr>
              <a:t>半监督学习</a:t>
            </a:r>
            <a:r>
              <a:rPr lang="en-US" dirty="0" smtClean="0">
                <a:latin typeface="黑体" pitchFamily="49" charset="-122"/>
                <a:ea typeface="黑体" pitchFamily="49" charset="-122"/>
              </a:rPr>
              <a:t>(</a:t>
            </a:r>
            <a:r>
              <a:rPr lang="en-US" dirty="0" smtClean="0">
                <a:latin typeface="黑体" pitchFamily="49" charset="-122"/>
                <a:ea typeface="黑体" pitchFamily="49" charset="-122"/>
                <a:hlinkClick r:id="rId2"/>
              </a:rPr>
              <a:t>Semi-supervised</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是监督学习和无监督学习的综合，从部分有标签或目标值的训练数据进行训练，主要考虑如何利用少量的标记样本和大量的未标记样本进行训练和测试的问题。</a:t>
            </a:r>
            <a:endParaRPr lang="en-US" altLang="zh-CN" dirty="0" smtClean="0">
              <a:latin typeface="黑体" pitchFamily="49" charset="-122"/>
              <a:ea typeface="黑体" pitchFamily="49" charset="-122"/>
            </a:endParaRPr>
          </a:p>
          <a:p>
            <a:pPr marL="342900" indent="-342900">
              <a:buFont typeface="Wingdings" pitchFamily="2" charset="2"/>
              <a:buChar char="ü"/>
            </a:pPr>
            <a:endParaRPr lang="en-US" altLang="zh-CN" dirty="0" smtClean="0">
              <a:latin typeface="黑体" pitchFamily="49" charset="-122"/>
              <a:ea typeface="黑体" pitchFamily="49" charset="-122"/>
            </a:endParaRPr>
          </a:p>
          <a:p>
            <a:pPr marL="342900" indent="-342900">
              <a:buFont typeface="Wingdings" pitchFamily="2" charset="2"/>
              <a:buChar char="ü"/>
            </a:pPr>
            <a:r>
              <a:rPr lang="zh-CN" altLang="en-US" dirty="0" smtClean="0">
                <a:latin typeface="黑体" pitchFamily="49" charset="-122"/>
                <a:ea typeface="黑体" pitchFamily="49" charset="-122"/>
              </a:rPr>
              <a:t>强化学习（</a:t>
            </a:r>
            <a:r>
              <a:rPr lang="en-US" dirty="0" smtClean="0">
                <a:latin typeface="黑体" pitchFamily="49" charset="-122"/>
                <a:ea typeface="黑体" pitchFamily="49" charset="-122"/>
                <a:hlinkClick r:id="rId3"/>
              </a:rPr>
              <a:t>Reinforcement Learning</a:t>
            </a:r>
            <a:r>
              <a:rPr lang="zh-CN" altLang="en-US" dirty="0" smtClean="0">
                <a:latin typeface="黑体" pitchFamily="49" charset="-122"/>
                <a:ea typeface="黑体" pitchFamily="49" charset="-122"/>
              </a:rPr>
              <a:t>）的输出标签不是直接的对或者不对，而是一种奖惩机制，通过观察来学习动作的完成，每个动作都会对环境有所影响，学习对象根据观察到的周围环境的反馈来做出判断，可以通过某种方法知道某个结果是离正确答案越来越近还是越来越远（即奖惩函数）。</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5.1 </a:t>
            </a:r>
            <a:r>
              <a:rPr lang="zh-CN" altLang="en-US" b="1" dirty="0" smtClean="0">
                <a:latin typeface="黑体" pitchFamily="49" charset="-122"/>
                <a:ea typeface="黑体" pitchFamily="49" charset="-122"/>
              </a:rPr>
              <a:t>机器学习简介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5.1.4 </a:t>
            </a:r>
            <a:r>
              <a:rPr lang="zh-CN" altLang="en-US" sz="1800" dirty="0" smtClean="0">
                <a:latin typeface="黑体" pitchFamily="49" charset="-122"/>
                <a:ea typeface="黑体" pitchFamily="49" charset="-122"/>
              </a:rPr>
              <a:t>相关术语</a:t>
            </a:r>
            <a:endParaRPr lang="zh-CN" altLang="en-US" sz="1800" b="1"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机器学习处理的对象是数据：</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数据集（</a:t>
            </a:r>
            <a:r>
              <a:rPr lang="en-US" sz="1800" dirty="0" smtClean="0">
                <a:latin typeface="黑体" pitchFamily="49" charset="-122"/>
                <a:ea typeface="黑体" pitchFamily="49" charset="-122"/>
              </a:rPr>
              <a:t>data set</a:t>
            </a:r>
            <a:r>
              <a:rPr lang="zh-CN" altLang="en-US" sz="1800" dirty="0" smtClean="0">
                <a:latin typeface="黑体" pitchFamily="49" charset="-122"/>
                <a:ea typeface="黑体" pitchFamily="49" charset="-122"/>
              </a:rPr>
              <a:t>）是一组具有相似结构的数据样本的合集；</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学习算法（</a:t>
            </a:r>
            <a:r>
              <a:rPr lang="en-US" sz="1800" dirty="0" smtClean="0">
                <a:latin typeface="黑体" pitchFamily="49" charset="-122"/>
                <a:ea typeface="黑体" pitchFamily="49" charset="-122"/>
              </a:rPr>
              <a:t>learning algorithm</a:t>
            </a:r>
            <a:r>
              <a:rPr lang="zh-CN" altLang="en-US" sz="1800" dirty="0" smtClean="0">
                <a:latin typeface="黑体" pitchFamily="49" charset="-122"/>
                <a:ea typeface="黑体" pitchFamily="49" charset="-122"/>
              </a:rPr>
              <a:t>）将经验（数据）转化为最终“模型”（</a:t>
            </a:r>
            <a:r>
              <a:rPr lang="en-US" sz="1800" dirty="0" smtClean="0">
                <a:latin typeface="黑体" pitchFamily="49" charset="-122"/>
                <a:ea typeface="黑体" pitchFamily="49" charset="-122"/>
              </a:rPr>
              <a:t>model</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示例（</a:t>
            </a:r>
            <a:r>
              <a:rPr lang="en-US" sz="1800" dirty="0" smtClean="0">
                <a:latin typeface="黑体" pitchFamily="49" charset="-122"/>
                <a:ea typeface="黑体" pitchFamily="49" charset="-122"/>
              </a:rPr>
              <a:t>instance</a:t>
            </a:r>
            <a:r>
              <a:rPr lang="zh-CN" altLang="en-US" sz="1800" dirty="0" smtClean="0">
                <a:latin typeface="黑体" pitchFamily="49" charset="-122"/>
                <a:ea typeface="黑体" pitchFamily="49" charset="-122"/>
              </a:rPr>
              <a:t>）是对某个对象的描述，也叫样本（</a:t>
            </a:r>
            <a:r>
              <a:rPr lang="en-US" sz="1800" dirty="0" smtClean="0">
                <a:latin typeface="黑体" pitchFamily="49" charset="-122"/>
                <a:ea typeface="黑体" pitchFamily="49" charset="-122"/>
              </a:rPr>
              <a:t>sample</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属性（</a:t>
            </a:r>
            <a:r>
              <a:rPr lang="en-US" sz="1800" dirty="0" smtClean="0">
                <a:latin typeface="黑体" pitchFamily="49" charset="-122"/>
                <a:ea typeface="黑体" pitchFamily="49" charset="-122"/>
              </a:rPr>
              <a:t>attribute</a:t>
            </a:r>
            <a:r>
              <a:rPr lang="zh-CN" altLang="en-US" sz="1800" dirty="0" smtClean="0">
                <a:latin typeface="黑体" pitchFamily="49" charset="-122"/>
                <a:ea typeface="黑体" pitchFamily="49" charset="-122"/>
              </a:rPr>
              <a:t>）是对象的某方面表现或特征，也叫特征（</a:t>
            </a:r>
            <a:r>
              <a:rPr lang="en-US" sz="1800" dirty="0" smtClean="0">
                <a:latin typeface="黑体" pitchFamily="49" charset="-122"/>
                <a:ea typeface="黑体" pitchFamily="49" charset="-122"/>
              </a:rPr>
              <a:t>feature</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属性值（</a:t>
            </a:r>
            <a:r>
              <a:rPr lang="en-US" sz="1800" dirty="0" smtClean="0">
                <a:latin typeface="黑体" pitchFamily="49" charset="-122"/>
                <a:ea typeface="黑体" pitchFamily="49" charset="-122"/>
              </a:rPr>
              <a:t>attribute value</a:t>
            </a:r>
            <a:r>
              <a:rPr lang="zh-CN" altLang="en-US" sz="1800" dirty="0" smtClean="0">
                <a:latin typeface="黑体" pitchFamily="49" charset="-122"/>
                <a:ea typeface="黑体" pitchFamily="49" charset="-122"/>
              </a:rPr>
              <a:t>）是属性上的取值；</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维数（</a:t>
            </a:r>
            <a:r>
              <a:rPr lang="en-US" sz="1800" dirty="0" smtClean="0">
                <a:latin typeface="黑体" pitchFamily="49" charset="-122"/>
                <a:ea typeface="黑体" pitchFamily="49" charset="-122"/>
              </a:rPr>
              <a:t>dimensionality</a:t>
            </a:r>
            <a:r>
              <a:rPr lang="zh-CN" altLang="en-US" sz="1800" dirty="0" smtClean="0">
                <a:latin typeface="黑体" pitchFamily="49" charset="-122"/>
                <a:ea typeface="黑体" pitchFamily="49" charset="-122"/>
              </a:rPr>
              <a:t>）是描述样本属性参数的个数。</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4790</Words>
  <Application>Microsoft Office PowerPoint</Application>
  <PresentationFormat>全屏显示(16:9)</PresentationFormat>
  <Paragraphs>513</Paragraphs>
  <Slides>61</Slides>
  <Notes>0</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Theme</vt:lpstr>
      <vt:lpstr>第5章  机器学习及其典型算法应用</vt:lpstr>
      <vt:lpstr>第5章 机器学习及其典型算法应用</vt:lpstr>
      <vt:lpstr>5.1 机器学习简介</vt:lpstr>
      <vt:lpstr>5.1 机器学习简介</vt:lpstr>
      <vt:lpstr>5.1 机器学习简介</vt:lpstr>
      <vt:lpstr>5.1 机器学习简介</vt:lpstr>
      <vt:lpstr>5.1 机器学习简介</vt:lpstr>
      <vt:lpstr>5.1 机器学习简介</vt:lpstr>
      <vt:lpstr>5.1 机器学习简介</vt:lpstr>
      <vt:lpstr>5.1 机器学习简介</vt:lpstr>
      <vt:lpstr>5.1 机器学习简介</vt:lpstr>
      <vt:lpstr>5.1 机器学习简介</vt:lpstr>
      <vt:lpstr>5.1 机器学习简介</vt:lpstr>
      <vt:lpstr>5.1 机器学习简介</vt:lpstr>
      <vt:lpstr>5.1 机器学习简介</vt:lpstr>
      <vt:lpstr>5.1 机器学习简介</vt:lpstr>
      <vt:lpstr>5.2 分类任务</vt:lpstr>
      <vt:lpstr>5.2 分类任务</vt:lpstr>
      <vt:lpstr>5.2 分类任务</vt:lpstr>
      <vt:lpstr>5.2 分类任务</vt:lpstr>
      <vt:lpstr>5.2 分类任务</vt:lpstr>
      <vt:lpstr>5.2 分类任务</vt:lpstr>
      <vt:lpstr>5.2 分类任务</vt:lpstr>
      <vt:lpstr>5.2 分类任务</vt:lpstr>
      <vt:lpstr>5.2 分类任务</vt:lpstr>
      <vt:lpstr>5.2 分类任务</vt:lpstr>
      <vt:lpstr>5.2 分类任务</vt:lpstr>
      <vt:lpstr>5.2 分类任务</vt:lpstr>
      <vt:lpstr>5.2 分类任务</vt:lpstr>
      <vt:lpstr>5.2 分类任务</vt:lpstr>
      <vt:lpstr>5.2 分类任务</vt:lpstr>
      <vt:lpstr>5.2 分类任务</vt:lpstr>
      <vt:lpstr>5.2 分类任务</vt:lpstr>
      <vt:lpstr>5.2 分类任务</vt:lpstr>
      <vt:lpstr>5.2 分类任务</vt:lpstr>
      <vt:lpstr>5.3 回归任务</vt:lpstr>
      <vt:lpstr>5.3 回归任务</vt:lpstr>
      <vt:lpstr>5.3 回归任务</vt:lpstr>
      <vt:lpstr>5.3 回归任务</vt:lpstr>
      <vt:lpstr>5.3 回归任务</vt:lpstr>
      <vt:lpstr>5.3 回归任务</vt:lpstr>
      <vt:lpstr>5.3 回归任务</vt:lpstr>
      <vt:lpstr>5.3 回归任务</vt:lpstr>
      <vt:lpstr>5.3 回归任务</vt:lpstr>
      <vt:lpstr>5.3 回归任务</vt:lpstr>
      <vt:lpstr>5.4 聚类任务</vt:lpstr>
      <vt:lpstr>5.4 聚类任务</vt:lpstr>
      <vt:lpstr>5.4 聚类任务</vt:lpstr>
      <vt:lpstr>5.4 聚类任务</vt:lpstr>
      <vt:lpstr>5.4 聚类任务</vt:lpstr>
      <vt:lpstr>5.5 机器学习应用实例</vt:lpstr>
      <vt:lpstr>5.5 机器学习应用实例</vt:lpstr>
      <vt:lpstr>5.5 机器学习应用实例</vt:lpstr>
      <vt:lpstr>5.5 机器学习应用实例</vt:lpstr>
      <vt:lpstr>5.5 机器学习应用实例</vt:lpstr>
      <vt:lpstr>5.5 机器学习应用实例</vt:lpstr>
      <vt:lpstr>5.5 机器学习应用实例</vt:lpstr>
      <vt:lpstr>5.5 机器学习应用实例</vt:lpstr>
      <vt:lpstr>5.5 机器学习应用实例</vt:lpstr>
      <vt:lpstr>5.5 机器学习应用实例</vt:lpstr>
      <vt:lpstr>5.5 机器学习应用实例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2018-08-24T07:28:53Z</dcterms:modified>
</cp:coreProperties>
</file>