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7">
  <p:sldMasterIdLst>
    <p:sldMasterId id="2147483648" r:id="rId1"/>
  </p:sldMasterIdLst>
  <p:notesMasterIdLst>
    <p:notesMasterId r:id="rId78"/>
  </p:notesMasterIdLst>
  <p:sldIdLst>
    <p:sldId id="256" r:id="rId2"/>
    <p:sldId id="259" r:id="rId3"/>
    <p:sldId id="257" r:id="rId4"/>
    <p:sldId id="261" r:id="rId5"/>
    <p:sldId id="264" r:id="rId6"/>
    <p:sldId id="265" r:id="rId7"/>
    <p:sldId id="267" r:id="rId8"/>
    <p:sldId id="423" r:id="rId9"/>
    <p:sldId id="266" r:id="rId10"/>
    <p:sldId id="360" r:id="rId11"/>
    <p:sldId id="361" r:id="rId12"/>
    <p:sldId id="271" r:id="rId13"/>
    <p:sldId id="279" r:id="rId14"/>
    <p:sldId id="280" r:id="rId15"/>
    <p:sldId id="282" r:id="rId16"/>
    <p:sldId id="283" r:id="rId17"/>
    <p:sldId id="284" r:id="rId18"/>
    <p:sldId id="424" r:id="rId19"/>
    <p:sldId id="285" r:id="rId20"/>
    <p:sldId id="287" r:id="rId21"/>
    <p:sldId id="289" r:id="rId22"/>
    <p:sldId id="295" r:id="rId23"/>
    <p:sldId id="296" r:id="rId24"/>
    <p:sldId id="297" r:id="rId25"/>
    <p:sldId id="298" r:id="rId26"/>
    <p:sldId id="362" r:id="rId27"/>
    <p:sldId id="299" r:id="rId28"/>
    <p:sldId id="300" r:id="rId29"/>
    <p:sldId id="364" r:id="rId30"/>
    <p:sldId id="301" r:id="rId31"/>
    <p:sldId id="365" r:id="rId32"/>
    <p:sldId id="366" r:id="rId33"/>
    <p:sldId id="367" r:id="rId34"/>
    <p:sldId id="368" r:id="rId35"/>
    <p:sldId id="369" r:id="rId36"/>
    <p:sldId id="370" r:id="rId37"/>
    <p:sldId id="372" r:id="rId38"/>
    <p:sldId id="373" r:id="rId39"/>
    <p:sldId id="374" r:id="rId40"/>
    <p:sldId id="375" r:id="rId41"/>
    <p:sldId id="376" r:id="rId42"/>
    <p:sldId id="377" r:id="rId43"/>
    <p:sldId id="378" r:id="rId44"/>
    <p:sldId id="379" r:id="rId45"/>
    <p:sldId id="381" r:id="rId46"/>
    <p:sldId id="382" r:id="rId47"/>
    <p:sldId id="383" r:id="rId48"/>
    <p:sldId id="425" r:id="rId49"/>
    <p:sldId id="426" r:id="rId50"/>
    <p:sldId id="427" r:id="rId51"/>
    <p:sldId id="428" r:id="rId52"/>
    <p:sldId id="429" r:id="rId53"/>
    <p:sldId id="430" r:id="rId54"/>
    <p:sldId id="384" r:id="rId55"/>
    <p:sldId id="385" r:id="rId56"/>
    <p:sldId id="386" r:id="rId57"/>
    <p:sldId id="387" r:id="rId58"/>
    <p:sldId id="388" r:id="rId59"/>
    <p:sldId id="389" r:id="rId60"/>
    <p:sldId id="390" r:id="rId61"/>
    <p:sldId id="392" r:id="rId62"/>
    <p:sldId id="393" r:id="rId63"/>
    <p:sldId id="431" r:id="rId64"/>
    <p:sldId id="432" r:id="rId65"/>
    <p:sldId id="433" r:id="rId66"/>
    <p:sldId id="434" r:id="rId67"/>
    <p:sldId id="435" r:id="rId68"/>
    <p:sldId id="436" r:id="rId69"/>
    <p:sldId id="437" r:id="rId70"/>
    <p:sldId id="438" r:id="rId71"/>
    <p:sldId id="439" r:id="rId72"/>
    <p:sldId id="440" r:id="rId73"/>
    <p:sldId id="441" r:id="rId74"/>
    <p:sldId id="442" r:id="rId75"/>
    <p:sldId id="443" r:id="rId76"/>
    <p:sldId id="444" r:id="rId7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2CD44"/>
    <a:srgbClr val="D3A90F"/>
    <a:srgbClr val="003F4C"/>
    <a:srgbClr val="1D3A00"/>
    <a:srgbClr val="5EEC3C"/>
    <a:srgbClr val="990099"/>
    <a:srgbClr val="CC0099"/>
    <a:srgbClr val="FE9202"/>
    <a:srgbClr val="007033"/>
    <a:srgbClr val="6C1A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120" d="100"/>
          <a:sy n="120" d="100"/>
        </p:scale>
        <p:origin x="54" y="-7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95"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smtClean="0"/>
          </a:p>
          <a:p>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AI&#23548;&#35770;PPT/ch6_1_perception_and_or.py.tx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aike.baidu.com/item/%E8%BE%93%E5%87%BA%E5%B1%82/7202179" TargetMode="External"/><Relationship Id="rId2" Type="http://schemas.openxmlformats.org/officeDocument/2006/relationships/hyperlink" Target="https://baike.baidu.com/item/%E5%89%8D%E9%A6%88/1419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baike.baidu.com/item/%E6%A8%A1%E5%BC%8F%E5%88%86%E7%B1%BB" TargetMode="External"/><Relationship Id="rId7" Type="http://schemas.openxmlformats.org/officeDocument/2006/relationships/hyperlink" Target="https://baike.baidu.com/item/%E5%BE%84%E5%90%91%E5%9F%BA%E5%87%BD%E6%95%B0" TargetMode="External"/><Relationship Id="rId2" Type="http://schemas.openxmlformats.org/officeDocument/2006/relationships/hyperlink" Target="https://baike.baidu.com/item/%E5%89%8D%E9%A6%88/141922" TargetMode="External"/><Relationship Id="rId1" Type="http://schemas.openxmlformats.org/officeDocument/2006/relationships/slideLayout" Target="../slideLayouts/slideLayout2.xml"/><Relationship Id="rId6" Type="http://schemas.openxmlformats.org/officeDocument/2006/relationships/hyperlink" Target="https://baike.baidu.com/item/%E5%BD%A2%E5%87%BD%E6%95%B0/3358301" TargetMode="External"/><Relationship Id="rId5" Type="http://schemas.openxmlformats.org/officeDocument/2006/relationships/hyperlink" Target="https://baike.baidu.com/item/%E7%A5%9E%E7%BB%8F%E5%85%83/674777" TargetMode="External"/><Relationship Id="rId4" Type="http://schemas.openxmlformats.org/officeDocument/2006/relationships/hyperlink" Target="https://baike.baidu.com/item/%E5%A4%9A%E5%B1%82%E6%84%9F%E7%9F%A5%E5%99%A8/10885549"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baike.baidu.com/item/BP%E7%AE%97%E6%B3%9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aike.baidu.com/item/%E6%9D%83%E5%80%BC" TargetMode="External"/><Relationship Id="rId2" Type="http://schemas.openxmlformats.org/officeDocument/2006/relationships/hyperlink" Target="https://baike.baidu.com/item/%E5%8F%8D%E5%90%91%E4%BC%A0%E6%92%AD%E7%AE%97%E6%B3%95" TargetMode="External"/><Relationship Id="rId1" Type="http://schemas.openxmlformats.org/officeDocument/2006/relationships/slideLayout" Target="../slideLayouts/slideLayout2.xml"/><Relationship Id="rId4" Type="http://schemas.openxmlformats.org/officeDocument/2006/relationships/hyperlink" Target="https://baike.baidu.com/item/%E8%AF%AF%E5%B7%AE%E5%B9%B3%E6%96%B9%E5%92%8C"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AI&#23548;&#35770;PPT/ch6_2_bp_classifier.py.t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AI&#23548;&#35770;PPT/ch6_3_hopfield.py.tx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AI&#23548;&#35770;PPT/ch6_4_LeNet-5_Classifier.py.txt"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350110"/>
            <a:ext cx="8246070" cy="1374345"/>
          </a:xfrm>
        </p:spPr>
        <p:txBody>
          <a:bodyPr>
            <a:normAutofit/>
          </a:bodyPr>
          <a:lstStyle/>
          <a:p>
            <a:r>
              <a:rPr lang="zh-CN" altLang="en-US" b="1" dirty="0" smtClean="0">
                <a:latin typeface="黑体" pitchFamily="49" charset="-122"/>
                <a:ea typeface="黑体" pitchFamily="49" charset="-122"/>
              </a:rPr>
              <a:t>第</a:t>
            </a:r>
            <a:r>
              <a:rPr lang="en-US" b="1" dirty="0" smtClean="0">
                <a:latin typeface="黑体" pitchFamily="49" charset="-122"/>
                <a:ea typeface="黑体" pitchFamily="49" charset="-122"/>
              </a:rPr>
              <a:t>6</a:t>
            </a:r>
            <a:r>
              <a:rPr lang="zh-CN" altLang="en-US" b="1" dirty="0" smtClean="0">
                <a:latin typeface="黑体" pitchFamily="49" charset="-122"/>
                <a:ea typeface="黑体" pitchFamily="49" charset="-122"/>
              </a:rPr>
              <a:t>章 </a:t>
            </a:r>
            <a:r>
              <a:rPr lang="en-US" altLang="zh-CN" b="1" dirty="0" smtClean="0">
                <a:latin typeface="黑体" pitchFamily="49" charset="-122"/>
                <a:ea typeface="黑体" pitchFamily="49" charset="-122"/>
              </a:rPr>
              <a:t/>
            </a:r>
            <a:br>
              <a:rPr lang="en-US" altLang="zh-CN" b="1" dirty="0" smtClean="0">
                <a:latin typeface="黑体" pitchFamily="49" charset="-122"/>
                <a:ea typeface="黑体" pitchFamily="49" charset="-122"/>
              </a:rPr>
            </a:br>
            <a:r>
              <a:rPr lang="zh-CN" altLang="en-US" b="1" dirty="0" smtClean="0">
                <a:latin typeface="黑体" pitchFamily="49" charset="-122"/>
                <a:ea typeface="黑体" pitchFamily="49" charset="-122"/>
              </a:rPr>
              <a:t>神经网络</a:t>
            </a:r>
            <a:r>
              <a:rPr lang="zh-CN" altLang="en-US" b="1" dirty="0" smtClean="0">
                <a:latin typeface="黑体" pitchFamily="49" charset="-122"/>
                <a:ea typeface="黑体" pitchFamily="49" charset="-122"/>
              </a:rPr>
              <a:t>及其基础算法应用</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一个神经网络的搭建，需要满足三个条件</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输入</a:t>
            </a:r>
            <a:r>
              <a:rPr lang="zh-CN" altLang="en-US" sz="1800" dirty="0" smtClean="0">
                <a:latin typeface="黑体" pitchFamily="49" charset="-122"/>
                <a:ea typeface="黑体" pitchFamily="49" charset="-122"/>
              </a:rPr>
              <a:t>和输出</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权重</a:t>
            </a:r>
            <a:r>
              <a:rPr lang="zh-CN" altLang="en-US" sz="1800" dirty="0" smtClean="0">
                <a:latin typeface="黑体" pitchFamily="49" charset="-122"/>
                <a:ea typeface="黑体" pitchFamily="49" charset="-122"/>
              </a:rPr>
              <a:t>和阈值</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及</a:t>
            </a:r>
            <a:r>
              <a:rPr lang="zh-CN" altLang="en-US" sz="1800" dirty="0" smtClean="0">
                <a:latin typeface="黑体" pitchFamily="49" charset="-122"/>
                <a:ea typeface="黑体" pitchFamily="49" charset="-122"/>
              </a:rPr>
              <a:t>多层网络结构</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神经网络</a:t>
            </a:r>
            <a:r>
              <a:rPr lang="zh-CN" altLang="en-US" sz="1800" dirty="0" smtClean="0">
                <a:latin typeface="黑体" pitchFamily="49" charset="-122"/>
                <a:ea typeface="黑体" pitchFamily="49" charset="-122"/>
              </a:rPr>
              <a:t>的运作</a:t>
            </a:r>
            <a:r>
              <a:rPr lang="zh-CN" altLang="en-US" sz="1800" dirty="0" smtClean="0">
                <a:latin typeface="黑体" pitchFamily="49" charset="-122"/>
                <a:ea typeface="黑体" pitchFamily="49" charset="-122"/>
              </a:rPr>
              <a:t>过程：</a:t>
            </a: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确定输入和输出；</a:t>
            </a:r>
          </a:p>
          <a:p>
            <a:pPr marL="800100" lvl="2">
              <a:buFont typeface="Wingdings" pitchFamily="2" charset="2"/>
              <a:buChar char="ü"/>
            </a:pPr>
            <a:r>
              <a:rPr lang="zh-CN" altLang="en-US" sz="1800" dirty="0" smtClean="0">
                <a:latin typeface="黑体" pitchFamily="49" charset="-122"/>
                <a:ea typeface="黑体" pitchFamily="49" charset="-122"/>
              </a:rPr>
              <a:t>找到一种或多种算法，可以从输入得到输出；</a:t>
            </a:r>
          </a:p>
          <a:p>
            <a:pPr marL="800100" lvl="2">
              <a:buFont typeface="Wingdings" pitchFamily="2" charset="2"/>
              <a:buChar char="ü"/>
            </a:pPr>
            <a:r>
              <a:rPr lang="zh-CN" altLang="en-US" sz="1800" dirty="0" smtClean="0">
                <a:latin typeface="黑体" pitchFamily="49" charset="-122"/>
                <a:ea typeface="黑体" pitchFamily="49" charset="-122"/>
              </a:rPr>
              <a:t>采用一组已知答案的数据集，用来训练模型，估算权重和阈值；</a:t>
            </a:r>
          </a:p>
          <a:p>
            <a:pPr marL="800100" lvl="2">
              <a:buFont typeface="Wingdings" pitchFamily="2" charset="2"/>
              <a:buChar char="ü"/>
            </a:pPr>
            <a:r>
              <a:rPr lang="zh-CN" altLang="en-US" sz="1800" dirty="0" smtClean="0">
                <a:latin typeface="黑体" pitchFamily="49" charset="-122"/>
                <a:ea typeface="黑体" pitchFamily="49" charset="-122"/>
              </a:rPr>
              <a:t>一旦新的数据产生，输入模型，就可以得到结果，同时对权重和阈值进行校正。</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神经网络的分类：</a:t>
            </a:r>
          </a:p>
          <a:p>
            <a:pPr marL="800100" lvl="2">
              <a:buFont typeface="Wingdings" pitchFamily="2" charset="2"/>
              <a:buChar char="ü"/>
            </a:pPr>
            <a:r>
              <a:rPr lang="zh-CN" altLang="en-US" sz="1800" dirty="0" smtClean="0">
                <a:latin typeface="黑体" pitchFamily="49" charset="-122"/>
                <a:ea typeface="黑体" pitchFamily="49" charset="-122"/>
              </a:rPr>
              <a:t>按性能分：连续型和离散型网络，或确定型和随机型网络；</a:t>
            </a:r>
          </a:p>
          <a:p>
            <a:pPr marL="800100" lvl="2">
              <a:buFont typeface="Wingdings" pitchFamily="2" charset="2"/>
              <a:buChar char="ü"/>
            </a:pPr>
            <a:r>
              <a:rPr lang="zh-CN" altLang="en-US" sz="1800" dirty="0" smtClean="0">
                <a:latin typeface="黑体" pitchFamily="49" charset="-122"/>
                <a:ea typeface="黑体" pitchFamily="49" charset="-122"/>
              </a:rPr>
              <a:t>按学习方法分：有监督学习网络、半监督学习网络和无监督学习网络；</a:t>
            </a:r>
          </a:p>
          <a:p>
            <a:pPr marL="800100" lvl="2">
              <a:buFont typeface="Wingdings" pitchFamily="2" charset="2"/>
              <a:buChar char="ü"/>
            </a:pPr>
            <a:r>
              <a:rPr lang="zh-CN" altLang="en-US" sz="1800" dirty="0" smtClean="0">
                <a:latin typeface="黑体" pitchFamily="49" charset="-122"/>
                <a:ea typeface="黑体" pitchFamily="49" charset="-122"/>
              </a:rPr>
              <a:t>按拓扑结构分：前馈网络和反馈网络</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endParaRPr lang="zh-CN" altLang="en-US"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前馈网络有自适应线性神经网络</a:t>
            </a:r>
            <a:r>
              <a:rPr 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AdaptiveLinear</a:t>
            </a:r>
            <a:r>
              <a:rPr lang="zh-CN" altLang="en-US" sz="1800" dirty="0" smtClean="0">
                <a:latin typeface="黑体" pitchFamily="49" charset="-122"/>
                <a:ea typeface="黑体" pitchFamily="49" charset="-122"/>
              </a:rPr>
              <a:t>，简称</a:t>
            </a:r>
            <a:r>
              <a:rPr lang="en-US" sz="1800" dirty="0" err="1" smtClean="0">
                <a:latin typeface="黑体" pitchFamily="49" charset="-122"/>
                <a:ea typeface="黑体" pitchFamily="49" charset="-122"/>
              </a:rPr>
              <a:t>Adaline</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、单层感知器、多层感知器、</a:t>
            </a:r>
            <a:r>
              <a:rPr lang="en-US" sz="1800" dirty="0" smtClean="0">
                <a:latin typeface="黑体" pitchFamily="49" charset="-122"/>
                <a:ea typeface="黑体" pitchFamily="49" charset="-122"/>
              </a:rPr>
              <a:t>BP</a:t>
            </a:r>
            <a:r>
              <a:rPr lang="zh-CN" altLang="en-US" sz="1800" dirty="0" smtClean="0">
                <a:latin typeface="黑体" pitchFamily="49" charset="-122"/>
                <a:ea typeface="黑体" pitchFamily="49" charset="-122"/>
              </a:rPr>
              <a:t>等</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反馈网络有</a:t>
            </a:r>
            <a:r>
              <a:rPr lang="en-US" sz="1800" dirty="0" smtClean="0">
                <a:latin typeface="黑体" pitchFamily="49" charset="-122"/>
                <a:ea typeface="黑体" pitchFamily="49" charset="-122"/>
              </a:rPr>
              <a:t>Hopfield</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Hamming</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BAM</a:t>
            </a:r>
            <a:r>
              <a:rPr lang="zh-CN" altLang="en-US" sz="1800" dirty="0" smtClean="0">
                <a:latin typeface="黑体" pitchFamily="49" charset="-122"/>
                <a:ea typeface="黑体" pitchFamily="49" charset="-122"/>
              </a:rPr>
              <a:t>等</a:t>
            </a:r>
            <a:r>
              <a:rPr lang="zh-CN" altLang="en-US" sz="1800" dirty="0" smtClean="0">
                <a:latin typeface="黑体" pitchFamily="49" charset="-122"/>
                <a:ea typeface="黑体" pitchFamily="49" charset="-122"/>
              </a:rPr>
              <a:t>。</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zh-CN" altLang="en-US" sz="1800" dirty="0" smtClean="0">
                <a:latin typeface="黑体" pitchFamily="49" charset="-122"/>
                <a:ea typeface="黑体" pitchFamily="49" charset="-122"/>
              </a:rPr>
              <a:t>神经网络的主要特点：</a:t>
            </a:r>
          </a:p>
          <a:p>
            <a:pPr lvl="1">
              <a:buFont typeface="Wingdings" pitchFamily="2" charset="2"/>
              <a:buChar char="ü"/>
            </a:pPr>
            <a:r>
              <a:rPr lang="zh-CN" altLang="en-US" sz="1800" dirty="0" smtClean="0">
                <a:latin typeface="黑体" pitchFamily="49" charset="-122"/>
                <a:ea typeface="黑体" pitchFamily="49" charset="-122"/>
              </a:rPr>
              <a:t>并行处理的结构；</a:t>
            </a:r>
          </a:p>
          <a:p>
            <a:pPr lvl="1">
              <a:buFont typeface="Wingdings" pitchFamily="2" charset="2"/>
              <a:buChar char="ü"/>
            </a:pPr>
            <a:r>
              <a:rPr lang="zh-CN" altLang="en-US" sz="1800" dirty="0" smtClean="0">
                <a:latin typeface="黑体" pitchFamily="49" charset="-122"/>
                <a:ea typeface="黑体" pitchFamily="49" charset="-122"/>
              </a:rPr>
              <a:t>可塑性的网络连接；</a:t>
            </a:r>
          </a:p>
          <a:p>
            <a:pPr lvl="1">
              <a:buFont typeface="Wingdings" pitchFamily="2" charset="2"/>
              <a:buChar char="ü"/>
            </a:pPr>
            <a:r>
              <a:rPr lang="zh-CN" altLang="en-US" sz="1800" dirty="0" smtClean="0">
                <a:latin typeface="黑体" pitchFamily="49" charset="-122"/>
                <a:ea typeface="黑体" pitchFamily="49" charset="-122"/>
              </a:rPr>
              <a:t>分布式的存贮记忆；</a:t>
            </a:r>
          </a:p>
          <a:p>
            <a:pPr lvl="1">
              <a:buFont typeface="Wingdings" pitchFamily="2" charset="2"/>
              <a:buChar char="ü"/>
            </a:pPr>
            <a:r>
              <a:rPr lang="zh-CN" altLang="en-US" sz="1800" dirty="0" smtClean="0">
                <a:latin typeface="黑体" pitchFamily="49" charset="-122"/>
                <a:ea typeface="黑体" pitchFamily="49" charset="-122"/>
              </a:rPr>
              <a:t>全方位的互连；</a:t>
            </a:r>
          </a:p>
          <a:p>
            <a:pPr lvl="1">
              <a:buFont typeface="Wingdings" pitchFamily="2" charset="2"/>
              <a:buChar char="ü"/>
            </a:pPr>
            <a:r>
              <a:rPr lang="zh-CN" altLang="en-US" sz="1800" dirty="0" smtClean="0">
                <a:latin typeface="黑体" pitchFamily="49" charset="-122"/>
                <a:ea typeface="黑体" pitchFamily="49" charset="-122"/>
              </a:rPr>
              <a:t>群体的集合运算；</a:t>
            </a:r>
          </a:p>
          <a:p>
            <a:pPr lvl="1">
              <a:buFont typeface="Wingdings" pitchFamily="2" charset="2"/>
              <a:buChar char="ü"/>
            </a:pPr>
            <a:r>
              <a:rPr lang="zh-CN" altLang="en-US" sz="1800" dirty="0" smtClean="0">
                <a:latin typeface="黑体" pitchFamily="49" charset="-122"/>
                <a:ea typeface="黑体" pitchFamily="49" charset="-122"/>
              </a:rPr>
              <a:t>强大的非线性处理能力</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lvl="1">
              <a:buFont typeface="Wingdings" pitchFamily="2" charset="2"/>
              <a:buChar char="ü"/>
            </a:pPr>
            <a:endParaRPr lang="en-US" altLang="zh-CN" sz="1800" dirty="0" smtClean="0">
              <a:latin typeface="黑体" pitchFamily="49" charset="-122"/>
              <a:ea typeface="黑体" pitchFamily="49" charset="-122"/>
            </a:endParaRPr>
          </a:p>
          <a:p>
            <a:pPr marL="0" lvl="1">
              <a:buNone/>
            </a:pPr>
            <a:r>
              <a:rPr lang="zh-CN" altLang="en-US" sz="1800" dirty="0" smtClean="0">
                <a:latin typeface="黑体" pitchFamily="49" charset="-122"/>
                <a:ea typeface="黑体" pitchFamily="49" charset="-122"/>
              </a:rPr>
              <a:t>优点：处理</a:t>
            </a:r>
            <a:r>
              <a:rPr lang="zh-CN" altLang="en-US" sz="1800" dirty="0" smtClean="0">
                <a:latin typeface="黑体" pitchFamily="49" charset="-122"/>
                <a:ea typeface="黑体" pitchFamily="49" charset="-122"/>
              </a:rPr>
              <a:t>复杂的非线性问题</a:t>
            </a:r>
            <a:r>
              <a:rPr lang="zh-CN" altLang="en-US" sz="1800" dirty="0" smtClean="0">
                <a:latin typeface="黑体" pitchFamily="49" charset="-122"/>
                <a:ea typeface="黑体" pitchFamily="49" charset="-122"/>
              </a:rPr>
              <a:t>，发现</a:t>
            </a:r>
            <a:r>
              <a:rPr lang="zh-CN" altLang="en-US" sz="1800" dirty="0" smtClean="0">
                <a:latin typeface="黑体" pitchFamily="49" charset="-122"/>
                <a:ea typeface="黑体" pitchFamily="49" charset="-122"/>
              </a:rPr>
              <a:t>不同输入间的依赖关系</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lvl="1">
              <a:buNone/>
            </a:pPr>
            <a:r>
              <a:rPr lang="zh-CN" altLang="en-US" sz="1800" dirty="0" smtClean="0">
                <a:latin typeface="黑体" pitchFamily="49" charset="-122"/>
                <a:ea typeface="黑体" pitchFamily="49" charset="-122"/>
              </a:rPr>
              <a:t>缺点：黑</a:t>
            </a:r>
            <a:r>
              <a:rPr lang="zh-CN" altLang="en-US" sz="1800" dirty="0" smtClean="0">
                <a:latin typeface="黑体" pitchFamily="49" charset="-122"/>
                <a:ea typeface="黑体" pitchFamily="49" charset="-122"/>
              </a:rPr>
              <a:t>盒</a:t>
            </a:r>
            <a:r>
              <a:rPr lang="zh-CN" altLang="en-US" sz="1800" dirty="0" smtClean="0">
                <a:latin typeface="黑体" pitchFamily="49" charset="-122"/>
                <a:ea typeface="黑体" pitchFamily="49" charset="-122"/>
              </a:rPr>
              <a:t>方法；训练</a:t>
            </a:r>
            <a:r>
              <a:rPr lang="zh-CN" altLang="en-US" sz="1800" dirty="0" smtClean="0">
                <a:latin typeface="黑体" pitchFamily="49" charset="-122"/>
                <a:ea typeface="黑体" pitchFamily="49" charset="-122"/>
              </a:rPr>
              <a:t>数据</a:t>
            </a:r>
            <a:r>
              <a:rPr lang="zh-CN" altLang="en-US" sz="1800" dirty="0" smtClean="0">
                <a:latin typeface="黑体" pitchFamily="49" charset="-122"/>
                <a:ea typeface="黑体" pitchFamily="49" charset="-122"/>
              </a:rPr>
              <a:t>量及</a:t>
            </a:r>
            <a:r>
              <a:rPr lang="zh-CN" altLang="en-US" sz="1800" dirty="0" smtClean="0">
                <a:latin typeface="黑体" pitchFamily="49" charset="-122"/>
                <a:ea typeface="黑体" pitchFamily="49" charset="-122"/>
              </a:rPr>
              <a:t>与问题相适应的神经网络</a:t>
            </a:r>
            <a:r>
              <a:rPr lang="zh-CN" altLang="en-US" sz="1800" dirty="0" smtClean="0">
                <a:latin typeface="黑体" pitchFamily="49" charset="-122"/>
                <a:ea typeface="黑体" pitchFamily="49" charset="-122"/>
              </a:rPr>
              <a:t>规模无规则可循。</a:t>
            </a:r>
            <a:endParaRPr lang="zh-CN" altLang="en-US" sz="1800" dirty="0" smtClean="0">
              <a:latin typeface="黑体" pitchFamily="49" charset="-122"/>
              <a:ea typeface="黑体" pitchFamily="49" charset="-122"/>
            </a:endParaRPr>
          </a:p>
          <a:p>
            <a:pPr marL="0" lvl="1">
              <a:buNone/>
            </a:pP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6.1.4</a:t>
            </a:r>
            <a:r>
              <a:rPr lang="zh-CN" altLang="en-US" sz="1800" dirty="0" smtClean="0">
                <a:latin typeface="黑体" pitchFamily="49" charset="-122"/>
                <a:ea typeface="黑体" pitchFamily="49" charset="-122"/>
              </a:rPr>
              <a:t>感知器算法及应用示例</a:t>
            </a:r>
            <a:endParaRPr lang="zh-CN" altLang="en-US" sz="1800" b="1"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1958</a:t>
            </a:r>
            <a:r>
              <a:rPr lang="zh-CN" altLang="en-US" sz="1800" dirty="0" smtClean="0">
                <a:latin typeface="黑体" pitchFamily="49" charset="-122"/>
                <a:ea typeface="黑体" pitchFamily="49" charset="-122"/>
              </a:rPr>
              <a:t>年计算科学家</a:t>
            </a:r>
            <a:r>
              <a:rPr lang="en-US" sz="1800" dirty="0" smtClean="0">
                <a:latin typeface="黑体" pitchFamily="49" charset="-122"/>
                <a:ea typeface="黑体" pitchFamily="49" charset="-122"/>
              </a:rPr>
              <a:t>Frank Rosenblatt</a:t>
            </a:r>
            <a:r>
              <a:rPr lang="zh-CN" altLang="en-US" sz="1800" dirty="0" smtClean="0">
                <a:latin typeface="黑体" pitchFamily="49" charset="-122"/>
                <a:ea typeface="黑体" pitchFamily="49" charset="-122"/>
              </a:rPr>
              <a:t>发布</a:t>
            </a:r>
            <a:r>
              <a:rPr lang="zh-CN" altLang="en-US" sz="1800" dirty="0" smtClean="0">
                <a:latin typeface="黑体" pitchFamily="49" charset="-122"/>
                <a:ea typeface="黑体" pitchFamily="49" charset="-122"/>
              </a:rPr>
              <a:t>了</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感知器</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Perceptron</a:t>
            </a:r>
            <a:r>
              <a:rPr lang="zh-CN" altLang="en-US" sz="1800" dirty="0" smtClean="0">
                <a:latin typeface="黑体" pitchFamily="49" charset="-122"/>
                <a:ea typeface="黑体" pitchFamily="49" charset="-122"/>
              </a:rPr>
              <a:t>）。</a:t>
            </a:r>
            <a:endParaRPr lang="en-US"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感知器</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 着眼于使用</a:t>
            </a:r>
            <a:r>
              <a:rPr lang="zh-CN" altLang="en-US" sz="1800" dirty="0" smtClean="0">
                <a:latin typeface="黑体" pitchFamily="49" charset="-122"/>
                <a:ea typeface="黑体" pitchFamily="49" charset="-122"/>
              </a:rPr>
              <a:t>单个神经元、单层网络进行有</a:t>
            </a:r>
            <a:r>
              <a:rPr lang="zh-CN" altLang="en-US" sz="1800" dirty="0" smtClean="0">
                <a:latin typeface="黑体" pitchFamily="49" charset="-122"/>
                <a:ea typeface="黑体" pitchFamily="49" charset="-122"/>
              </a:rPr>
              <a:t>监督学习，</a:t>
            </a:r>
            <a:r>
              <a:rPr lang="zh-CN" altLang="en-US" sz="1800" dirty="0" smtClean="0">
                <a:latin typeface="黑体" pitchFamily="49" charset="-122"/>
                <a:ea typeface="黑体" pitchFamily="49" charset="-122"/>
              </a:rPr>
              <a:t>并且输入数据线性可分，用来解决</a:t>
            </a:r>
            <a:r>
              <a:rPr lang="en-US" sz="1800" dirty="0" smtClean="0">
                <a:latin typeface="黑体" pitchFamily="49" charset="-122"/>
                <a:ea typeface="黑体" pitchFamily="49" charset="-122"/>
              </a:rPr>
              <a:t>and </a:t>
            </a:r>
            <a:r>
              <a:rPr lang="zh-CN" altLang="en-US" sz="1800" dirty="0" smtClean="0">
                <a:latin typeface="黑体" pitchFamily="49" charset="-122"/>
                <a:ea typeface="黑体" pitchFamily="49" charset="-122"/>
              </a:rPr>
              <a:t>和</a:t>
            </a:r>
            <a:r>
              <a:rPr lang="en-US" sz="1800" dirty="0" smtClean="0">
                <a:latin typeface="黑体" pitchFamily="49" charset="-122"/>
                <a:ea typeface="黑体" pitchFamily="49" charset="-122"/>
              </a:rPr>
              <a:t> or</a:t>
            </a:r>
            <a:r>
              <a:rPr lang="zh-CN" altLang="en-US" sz="1800" dirty="0" smtClean="0">
                <a:latin typeface="黑体" pitchFamily="49" charset="-122"/>
                <a:ea typeface="黑体" pitchFamily="49" charset="-122"/>
              </a:rPr>
              <a:t>的问题，</a:t>
            </a:r>
            <a:r>
              <a:rPr lang="zh-CN" altLang="en-US" sz="1800" dirty="0" smtClean="0">
                <a:latin typeface="黑体" pitchFamily="49" charset="-122"/>
                <a:ea typeface="黑体" pitchFamily="49" charset="-122"/>
              </a:rPr>
              <a:t>但不适用</a:t>
            </a:r>
            <a:r>
              <a:rPr lang="zh-CN" altLang="en-US" sz="1800" dirty="0" smtClean="0">
                <a:latin typeface="黑体" pitchFamily="49" charset="-122"/>
                <a:ea typeface="黑体" pitchFamily="49" charset="-122"/>
              </a:rPr>
              <a:t>于非线性输入模式的</a:t>
            </a:r>
            <a:r>
              <a:rPr lang="zh-CN" altLang="en-US" sz="1800" dirty="0" smtClean="0">
                <a:latin typeface="黑体" pitchFamily="49" charset="-122"/>
                <a:ea typeface="黑体" pitchFamily="49" charset="-122"/>
              </a:rPr>
              <a:t>分类。</a:t>
            </a:r>
            <a:endParaRPr lang="zh-CN" altLang="en-US" sz="1800" dirty="0">
              <a:latin typeface="黑体" pitchFamily="49" charset="-122"/>
              <a:ea typeface="黑体" pitchFamily="49" charset="-122"/>
            </a:endParaRPr>
          </a:p>
        </p:txBody>
      </p:sp>
      <p:pic>
        <p:nvPicPr>
          <p:cNvPr id="4" name="图片 3" descr="C:\Users\Joshua\Desktop\QQ截图20180510095636.png"/>
          <p:cNvPicPr/>
          <p:nvPr/>
        </p:nvPicPr>
        <p:blipFill>
          <a:blip r:embed="rId2" cstate="print"/>
          <a:srcRect/>
          <a:stretch>
            <a:fillRect/>
          </a:stretch>
        </p:blipFill>
        <p:spPr bwMode="auto">
          <a:xfrm>
            <a:off x="2714612" y="2928940"/>
            <a:ext cx="3471863" cy="207170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此模型中</a:t>
            </a:r>
            <a:r>
              <a:rPr lang="en-US" sz="1800" dirty="0" smtClean="0">
                <a:latin typeface="黑体" pitchFamily="49" charset="-122"/>
                <a:ea typeface="黑体" pitchFamily="49" charset="-122"/>
              </a:rPr>
              <a:t>Rosenblatt</a:t>
            </a:r>
            <a:r>
              <a:rPr lang="zh-CN" altLang="en-US" sz="1800" dirty="0" smtClean="0">
                <a:latin typeface="黑体" pitchFamily="49" charset="-122"/>
                <a:ea typeface="黑体" pitchFamily="49" charset="-122"/>
              </a:rPr>
              <a:t>引用权重</a:t>
            </a:r>
            <a:r>
              <a:rPr lang="en-US" sz="1800" dirty="0" smtClean="0">
                <a:latin typeface="黑体" pitchFamily="49" charset="-122"/>
                <a:ea typeface="黑体" pitchFamily="49" charset="-122"/>
              </a:rPr>
              <a:t>W1</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W2</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Wn</a:t>
            </a:r>
            <a:r>
              <a:rPr lang="zh-CN" altLang="en-US" sz="1800" dirty="0" smtClean="0">
                <a:latin typeface="黑体" pitchFamily="49" charset="-122"/>
                <a:ea typeface="黑体" pitchFamily="49" charset="-122"/>
              </a:rPr>
              <a:t>表示相应输入对于输出重要性的实数（权重）。神经元的输出为</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或者</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a:buNone/>
            </a:pPr>
            <a:r>
              <a:rPr lang="zh-CN" altLang="en-US" sz="1600" dirty="0" smtClean="0">
                <a:latin typeface="黑体" pitchFamily="49" charset="-122"/>
                <a:ea typeface="黑体" pitchFamily="49" charset="-122"/>
              </a:rPr>
              <a:t>使用</a:t>
            </a:r>
            <a:r>
              <a:rPr lang="zh-CN" altLang="en-US" sz="1600" dirty="0" smtClean="0">
                <a:latin typeface="黑体" pitchFamily="49" charset="-122"/>
                <a:ea typeface="黑体" pitchFamily="49" charset="-122"/>
              </a:rPr>
              <a:t>阶跃函数来作为感知器的激活函数。</a:t>
            </a:r>
          </a:p>
          <a:p>
            <a:pPr>
              <a:buNone/>
            </a:pPr>
            <a:r>
              <a:rPr lang="zh-CN" altLang="en-US" sz="1600" dirty="0" smtClean="0">
                <a:latin typeface="黑体" pitchFamily="49" charset="-122"/>
                <a:ea typeface="黑体" pitchFamily="49" charset="-122"/>
              </a:rPr>
              <a:t>一个感知器由以下几部分组成：</a:t>
            </a:r>
          </a:p>
          <a:p>
            <a:pPr lvl="1">
              <a:buFont typeface="Wingdings" pitchFamily="2" charset="2"/>
              <a:buChar char="ü"/>
            </a:pPr>
            <a:r>
              <a:rPr lang="zh-CN" altLang="en-US" sz="1600" dirty="0" smtClean="0">
                <a:latin typeface="黑体" pitchFamily="49" charset="-122"/>
                <a:ea typeface="黑体" pitchFamily="49" charset="-122"/>
              </a:rPr>
              <a:t>输入权值：一个感知器可以接收多个输入</a:t>
            </a:r>
            <a:r>
              <a:rPr lang="en-US" sz="1600" dirty="0" smtClean="0">
                <a:latin typeface="黑体" pitchFamily="49" charset="-122"/>
                <a:ea typeface="黑体" pitchFamily="49" charset="-122"/>
              </a:rPr>
              <a:t>(x1,x2,...,</a:t>
            </a:r>
            <a:r>
              <a:rPr lang="en-US" sz="1600" dirty="0" err="1" smtClean="0">
                <a:latin typeface="黑体" pitchFamily="49" charset="-122"/>
                <a:ea typeface="黑体" pitchFamily="49" charset="-122"/>
              </a:rPr>
              <a:t>xn</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xi</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R)</a:t>
            </a:r>
            <a:r>
              <a:rPr lang="zh-CN" altLang="en-US" sz="1600" dirty="0" smtClean="0">
                <a:latin typeface="黑体" pitchFamily="49" charset="-122"/>
                <a:ea typeface="黑体" pitchFamily="49" charset="-122"/>
              </a:rPr>
              <a:t>，每个输入上有一个权值</a:t>
            </a:r>
            <a:r>
              <a:rPr lang="en-US" sz="1600" dirty="0" err="1" smtClean="0">
                <a:latin typeface="黑体" pitchFamily="49" charset="-122"/>
                <a:ea typeface="黑体" pitchFamily="49" charset="-122"/>
              </a:rPr>
              <a:t>wi</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R</a:t>
            </a:r>
            <a:r>
              <a:rPr lang="zh-CN" altLang="en-US" sz="1600" dirty="0" smtClean="0">
                <a:latin typeface="黑体" pitchFamily="49" charset="-122"/>
                <a:ea typeface="黑体" pitchFamily="49" charset="-122"/>
              </a:rPr>
              <a:t>，此外还有一个偏置项</a:t>
            </a:r>
            <a:r>
              <a:rPr lang="en-US" sz="1600" dirty="0" smtClean="0">
                <a:latin typeface="黑体" pitchFamily="49" charset="-122"/>
                <a:ea typeface="黑体" pitchFamily="49" charset="-122"/>
              </a:rPr>
              <a:t>b</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R</a:t>
            </a:r>
            <a:r>
              <a:rPr lang="zh-CN" altLang="en-US" sz="1600" dirty="0" smtClean="0">
                <a:latin typeface="黑体" pitchFamily="49" charset="-122"/>
                <a:ea typeface="黑体" pitchFamily="49" charset="-122"/>
              </a:rPr>
              <a:t>，就是上图中的</a:t>
            </a:r>
            <a:r>
              <a:rPr lang="en-US" sz="1600" dirty="0" smtClean="0">
                <a:latin typeface="黑体" pitchFamily="49" charset="-122"/>
                <a:ea typeface="黑体" pitchFamily="49" charset="-122"/>
              </a:rPr>
              <a:t>w0</a:t>
            </a:r>
            <a:r>
              <a:rPr lang="zh-CN" altLang="en-US" sz="1600" dirty="0" smtClean="0">
                <a:latin typeface="黑体" pitchFamily="49" charset="-122"/>
                <a:ea typeface="黑体" pitchFamily="49" charset="-122"/>
              </a:rPr>
              <a:t>。</a:t>
            </a:r>
          </a:p>
          <a:p>
            <a:pPr lvl="1">
              <a:buFont typeface="Wingdings" pitchFamily="2" charset="2"/>
              <a:buChar char="ü"/>
            </a:pPr>
            <a:r>
              <a:rPr lang="zh-CN" altLang="en-US" sz="1600" dirty="0" smtClean="0">
                <a:latin typeface="黑体" pitchFamily="49" charset="-122"/>
                <a:ea typeface="黑体" pitchFamily="49" charset="-122"/>
              </a:rPr>
              <a:t>激活函数：感知器的激活函数可以有很多选择，在此列中选择阶跃函数来作为激活函数</a:t>
            </a:r>
            <a:r>
              <a:rPr lang="en-US" sz="1600" dirty="0" smtClean="0">
                <a:latin typeface="黑体" pitchFamily="49" charset="-122"/>
                <a:ea typeface="黑体" pitchFamily="49" charset="-122"/>
              </a:rPr>
              <a:t>f</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f(z)=1</a:t>
            </a:r>
            <a:r>
              <a:rPr lang="zh-CN" altLang="en-US" sz="1600" dirty="0" smtClean="0">
                <a:latin typeface="黑体" pitchFamily="49" charset="-122"/>
                <a:ea typeface="黑体" pitchFamily="49" charset="-122"/>
              </a:rPr>
              <a:t>，当</a:t>
            </a:r>
            <a:r>
              <a:rPr lang="en-US" sz="1600" dirty="0" smtClean="0">
                <a:latin typeface="黑体" pitchFamily="49" charset="-122"/>
                <a:ea typeface="黑体" pitchFamily="49" charset="-122"/>
              </a:rPr>
              <a:t>z</a:t>
            </a:r>
            <a:r>
              <a:rPr lang="zh-CN" altLang="en-US" sz="1600" dirty="0" smtClean="0">
                <a:latin typeface="黑体" pitchFamily="49" charset="-122"/>
                <a:ea typeface="黑体" pitchFamily="49" charset="-122"/>
              </a:rPr>
              <a:t>大于</a:t>
            </a:r>
            <a:r>
              <a:rPr lang="en-US" sz="1600" dirty="0" smtClean="0">
                <a:latin typeface="黑体" pitchFamily="49" charset="-122"/>
                <a:ea typeface="黑体" pitchFamily="49" charset="-122"/>
              </a:rPr>
              <a:t>0</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f(z)=0</a:t>
            </a:r>
            <a:r>
              <a:rPr lang="zh-CN" altLang="en-US" sz="1600" dirty="0" smtClean="0">
                <a:latin typeface="黑体" pitchFamily="49" charset="-122"/>
                <a:ea typeface="黑体" pitchFamily="49" charset="-122"/>
              </a:rPr>
              <a:t>，当</a:t>
            </a:r>
            <a:r>
              <a:rPr lang="en-US" sz="1600" dirty="0" smtClean="0">
                <a:latin typeface="黑体" pitchFamily="49" charset="-122"/>
                <a:ea typeface="黑体" pitchFamily="49" charset="-122"/>
              </a:rPr>
              <a:t>z</a:t>
            </a:r>
            <a:r>
              <a:rPr lang="zh-CN" altLang="en-US" sz="1600" dirty="0" smtClean="0">
                <a:latin typeface="黑体" pitchFamily="49" charset="-122"/>
                <a:ea typeface="黑体" pitchFamily="49" charset="-122"/>
              </a:rPr>
              <a:t>等于或小于</a:t>
            </a:r>
            <a:r>
              <a:rPr lang="en-US" sz="1600" dirty="0" smtClean="0">
                <a:latin typeface="黑体" pitchFamily="49" charset="-122"/>
                <a:ea typeface="黑体" pitchFamily="49" charset="-122"/>
              </a:rPr>
              <a:t>0</a:t>
            </a:r>
            <a:r>
              <a:rPr lang="zh-CN" altLang="en-US" sz="1600" dirty="0" smtClean="0">
                <a:latin typeface="黑体" pitchFamily="49" charset="-122"/>
                <a:ea typeface="黑体" pitchFamily="49" charset="-122"/>
              </a:rPr>
              <a:t>。</a:t>
            </a:r>
          </a:p>
          <a:p>
            <a:pPr lvl="1">
              <a:buFont typeface="Wingdings" pitchFamily="2" charset="2"/>
              <a:buChar char="ü"/>
            </a:pPr>
            <a:r>
              <a:rPr lang="zh-CN" altLang="en-US" sz="1600" dirty="0" smtClean="0">
                <a:latin typeface="黑体" pitchFamily="49" charset="-122"/>
                <a:ea typeface="黑体" pitchFamily="49" charset="-122"/>
              </a:rPr>
              <a:t>输出：感知器的输出由</a:t>
            </a:r>
            <a:r>
              <a:rPr lang="en-US" sz="1600" dirty="0" smtClean="0">
                <a:latin typeface="黑体" pitchFamily="49" charset="-122"/>
                <a:ea typeface="黑体" pitchFamily="49" charset="-122"/>
              </a:rPr>
              <a:t>y=f(</a:t>
            </a:r>
            <a:r>
              <a:rPr lang="en-US" sz="1600" dirty="0" err="1" smtClean="0">
                <a:latin typeface="黑体" pitchFamily="49" charset="-122"/>
                <a:ea typeface="黑体" pitchFamily="49" charset="-122"/>
              </a:rPr>
              <a:t>w∙x+b</a:t>
            </a:r>
            <a:r>
              <a:rPr lang="en-US" sz="1600" dirty="0" smtClean="0">
                <a:latin typeface="黑体" pitchFamily="49" charset="-122"/>
                <a:ea typeface="黑体" pitchFamily="49" charset="-122"/>
              </a:rPr>
              <a:t>)</a:t>
            </a:r>
            <a:r>
              <a:rPr lang="zh-CN" altLang="en-US" sz="1600" dirty="0" smtClean="0">
                <a:latin typeface="黑体" pitchFamily="49" charset="-122"/>
                <a:ea typeface="黑体" pitchFamily="49" charset="-122"/>
              </a:rPr>
              <a:t>决定。</a:t>
            </a:r>
          </a:p>
          <a:p>
            <a:pPr marL="0">
              <a:buNone/>
            </a:pPr>
            <a:endParaRPr lang="zh-CN" altLang="zh-CN" sz="1600" dirty="0">
              <a:latin typeface="黑体" pitchFamily="49" charset="-122"/>
              <a:ea typeface="黑体" pitchFamily="49" charset="-122"/>
            </a:endParaRPr>
          </a:p>
        </p:txBody>
      </p:sp>
      <p:pic>
        <p:nvPicPr>
          <p:cNvPr id="5" name="图片 4"/>
          <p:cNvPicPr/>
          <p:nvPr/>
        </p:nvPicPr>
        <p:blipFill>
          <a:blip r:embed="rId2"/>
          <a:srcRect/>
          <a:stretch>
            <a:fillRect/>
          </a:stretch>
        </p:blipFill>
        <p:spPr bwMode="auto">
          <a:xfrm>
            <a:off x="2214546" y="1928808"/>
            <a:ext cx="3270250" cy="75565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6.1 </a:t>
            </a:r>
            <a:r>
              <a:rPr lang="zh-CN" altLang="en-US" sz="3200" b="1" dirty="0" smtClean="0">
                <a:latin typeface="黑体" pitchFamily="49" charset="-122"/>
                <a:ea typeface="黑体" pitchFamily="49" charset="-122"/>
              </a:rPr>
              <a:t>神经网络简介</a:t>
            </a:r>
            <a:endParaRPr lang="zh-CN" altLang="en-US" sz="3200" b="1" dirty="0" smtClean="0">
              <a:latin typeface="黑体" pitchFamily="49" charset="-122"/>
              <a:ea typeface="黑体" pitchFamily="49" charset="-122"/>
            </a:endParaRPr>
          </a:p>
        </p:txBody>
      </p:sp>
      <p:sp>
        <p:nvSpPr>
          <p:cNvPr id="5" name="TextBox 4"/>
          <p:cNvSpPr txBox="1"/>
          <p:nvPr/>
        </p:nvSpPr>
        <p:spPr>
          <a:xfrm>
            <a:off x="285720" y="1428742"/>
            <a:ext cx="8358246" cy="3416320"/>
          </a:xfrm>
          <a:prstGeom prst="rect">
            <a:avLst/>
          </a:prstGeom>
          <a:noFill/>
        </p:spPr>
        <p:txBody>
          <a:bodyPr wrap="square" rtlCol="0">
            <a:spAutoFit/>
          </a:bodyPr>
          <a:lstStyle/>
          <a:p>
            <a:r>
              <a:rPr lang="zh-CN" altLang="en-US" dirty="0" smtClean="0">
                <a:latin typeface="黑体" pitchFamily="49" charset="-122"/>
                <a:ea typeface="黑体" pitchFamily="49" charset="-122"/>
              </a:rPr>
              <a:t>对于感知器输出公式：</a:t>
            </a:r>
          </a:p>
          <a:p>
            <a:r>
              <a:rPr lang="en-US" dirty="0" smtClean="0">
                <a:latin typeface="黑体" pitchFamily="49" charset="-122"/>
                <a:ea typeface="黑体" pitchFamily="49" charset="-122"/>
              </a:rPr>
              <a:t>                              </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公式</a:t>
            </a:r>
            <a:r>
              <a:rPr lang="en-US" dirty="0" smtClean="0">
                <a:latin typeface="黑体" pitchFamily="49" charset="-122"/>
                <a:ea typeface="黑体" pitchFamily="49" charset="-122"/>
              </a:rPr>
              <a:t>6-3</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令</a:t>
            </a:r>
            <a:r>
              <a:rPr lang="en-US" dirty="0" smtClean="0">
                <a:latin typeface="黑体" pitchFamily="49" charset="-122"/>
                <a:ea typeface="黑体" pitchFamily="49" charset="-122"/>
              </a:rPr>
              <a:t>w1=0.5</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w2=0.5</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b=−0.8</a:t>
            </a:r>
            <a:r>
              <a:rPr lang="zh-CN" altLang="en-US" dirty="0" smtClean="0">
                <a:latin typeface="黑体" pitchFamily="49" charset="-122"/>
                <a:ea typeface="黑体" pitchFamily="49" charset="-122"/>
              </a:rPr>
              <a:t>，而激活函数</a:t>
            </a:r>
            <a:r>
              <a:rPr lang="en-US" dirty="0" smtClean="0">
                <a:latin typeface="黑体" pitchFamily="49" charset="-122"/>
                <a:ea typeface="黑体" pitchFamily="49" charset="-122"/>
              </a:rPr>
              <a:t>f(z)</a:t>
            </a:r>
            <a:r>
              <a:rPr lang="zh-CN" altLang="en-US" dirty="0" smtClean="0">
                <a:latin typeface="黑体" pitchFamily="49" charset="-122"/>
                <a:ea typeface="黑体" pitchFamily="49" charset="-122"/>
              </a:rPr>
              <a:t>使用阶跃函数，这时，感知器就相当于</a:t>
            </a:r>
            <a:r>
              <a:rPr lang="en-US" dirty="0" smtClean="0">
                <a:latin typeface="黑体" pitchFamily="49" charset="-122"/>
                <a:ea typeface="黑体" pitchFamily="49" charset="-122"/>
              </a:rPr>
              <a:t>and</a:t>
            </a:r>
            <a:r>
              <a:rPr lang="zh-CN" altLang="en-US" dirty="0" smtClean="0">
                <a:latin typeface="黑体" pitchFamily="49" charset="-122"/>
                <a:ea typeface="黑体" pitchFamily="49" charset="-122"/>
              </a:rPr>
              <a:t>函数。输入逻辑与真值表的第一行，即</a:t>
            </a:r>
            <a:r>
              <a:rPr lang="en-US" dirty="0" smtClean="0">
                <a:latin typeface="黑体" pitchFamily="49" charset="-122"/>
                <a:ea typeface="黑体" pitchFamily="49" charset="-122"/>
              </a:rPr>
              <a:t>x1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x2</a:t>
            </a:r>
            <a:r>
              <a:rPr lang="zh-CN" altLang="en-US" dirty="0" smtClean="0">
                <a:latin typeface="黑体" pitchFamily="49" charset="-122"/>
                <a:ea typeface="黑体" pitchFamily="49" charset="-122"/>
              </a:rPr>
              <a:t>都为</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，那么根据公式</a:t>
            </a:r>
            <a:r>
              <a:rPr lang="en-US" dirty="0" smtClean="0">
                <a:latin typeface="黑体" pitchFamily="49" charset="-122"/>
                <a:ea typeface="黑体" pitchFamily="49" charset="-122"/>
              </a:rPr>
              <a:t>6-3</a:t>
            </a:r>
            <a:r>
              <a:rPr lang="zh-CN" altLang="en-US" dirty="0" smtClean="0">
                <a:latin typeface="黑体" pitchFamily="49" charset="-122"/>
                <a:ea typeface="黑体" pitchFamily="49" charset="-122"/>
              </a:rPr>
              <a:t>计算输出</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自行</a:t>
            </a:r>
            <a:r>
              <a:rPr lang="zh-CN" altLang="en-US" dirty="0" smtClean="0">
                <a:latin typeface="黑体" pitchFamily="49" charset="-122"/>
                <a:ea typeface="黑体" pitchFamily="49" charset="-122"/>
              </a:rPr>
              <a:t>验证逻辑与真值表的第二、三、四行</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同样，令</a:t>
            </a:r>
            <a:r>
              <a:rPr lang="en-US" dirty="0" smtClean="0">
                <a:latin typeface="黑体" pitchFamily="49" charset="-122"/>
                <a:ea typeface="黑体" pitchFamily="49" charset="-122"/>
              </a:rPr>
              <a:t>w1=0.5</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w2=0.5</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b=−0.3</a:t>
            </a:r>
            <a:r>
              <a:rPr lang="zh-CN" altLang="en-US" dirty="0" smtClean="0">
                <a:latin typeface="黑体" pitchFamily="49" charset="-122"/>
                <a:ea typeface="黑体" pitchFamily="49" charset="-122"/>
              </a:rPr>
              <a:t>时，感知器就相当于</a:t>
            </a:r>
            <a:r>
              <a:rPr lang="en-US" dirty="0" smtClean="0">
                <a:latin typeface="黑体" pitchFamily="49" charset="-122"/>
                <a:ea typeface="黑体" pitchFamily="49" charset="-122"/>
              </a:rPr>
              <a:t>or</a:t>
            </a:r>
            <a:r>
              <a:rPr lang="zh-CN" altLang="en-US" dirty="0" smtClean="0">
                <a:latin typeface="黑体" pitchFamily="49" charset="-122"/>
                <a:ea typeface="黑体" pitchFamily="49" charset="-122"/>
              </a:rPr>
              <a:t>函数。输入逻辑或真值表的第二行，即</a:t>
            </a:r>
            <a:r>
              <a:rPr lang="en-US" dirty="0" smtClean="0">
                <a:latin typeface="黑体" pitchFamily="49" charset="-122"/>
                <a:ea typeface="黑体" pitchFamily="49" charset="-122"/>
              </a:rPr>
              <a:t>x1=1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x2=0</a:t>
            </a:r>
            <a:r>
              <a:rPr lang="zh-CN" altLang="en-US" dirty="0" smtClean="0">
                <a:latin typeface="黑体" pitchFamily="49" charset="-122"/>
                <a:ea typeface="黑体" pitchFamily="49" charset="-122"/>
              </a:rPr>
              <a:t>，那么根据公式</a:t>
            </a:r>
            <a:r>
              <a:rPr lang="en-US" dirty="0" smtClean="0">
                <a:latin typeface="黑体" pitchFamily="49" charset="-122"/>
                <a:ea typeface="黑体" pitchFamily="49" charset="-122"/>
              </a:rPr>
              <a:t>6-3</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自行</a:t>
            </a:r>
            <a:r>
              <a:rPr lang="zh-CN" altLang="en-US" dirty="0" smtClean="0">
                <a:latin typeface="黑体" pitchFamily="49" charset="-122"/>
                <a:ea typeface="黑体" pitchFamily="49" charset="-122"/>
              </a:rPr>
              <a:t>验证逻辑或真值表的第一、三、四行。</a:t>
            </a:r>
            <a:endParaRPr lang="zh-CN" altLang="en-US" dirty="0">
              <a:latin typeface="黑体" pitchFamily="49" charset="-122"/>
              <a:ea typeface="黑体" pitchFamily="49" charset="-122"/>
            </a:endParaRPr>
          </a:p>
        </p:txBody>
      </p:sp>
      <p:pic>
        <p:nvPicPr>
          <p:cNvPr id="6" name="图片 5"/>
          <p:cNvPicPr/>
          <p:nvPr/>
        </p:nvPicPr>
        <p:blipFill>
          <a:blip r:embed="rId2"/>
          <a:srcRect/>
          <a:stretch>
            <a:fillRect/>
          </a:stretch>
        </p:blipFill>
        <p:spPr bwMode="auto">
          <a:xfrm>
            <a:off x="2786050" y="1785932"/>
            <a:ext cx="1555750" cy="260350"/>
          </a:xfrm>
          <a:prstGeom prst="rect">
            <a:avLst/>
          </a:prstGeom>
          <a:noFill/>
          <a:ln w="9525">
            <a:noFill/>
            <a:miter lim="800000"/>
            <a:headEnd/>
            <a:tailEnd/>
          </a:ln>
        </p:spPr>
      </p:pic>
      <p:pic>
        <p:nvPicPr>
          <p:cNvPr id="7" name="图片 6"/>
          <p:cNvPicPr/>
          <p:nvPr/>
        </p:nvPicPr>
        <p:blipFill>
          <a:blip r:embed="rId3"/>
          <a:srcRect/>
          <a:stretch>
            <a:fillRect/>
          </a:stretch>
        </p:blipFill>
        <p:spPr bwMode="auto">
          <a:xfrm>
            <a:off x="1357290" y="2857502"/>
            <a:ext cx="5278120" cy="207437"/>
          </a:xfrm>
          <a:prstGeom prst="rect">
            <a:avLst/>
          </a:prstGeom>
          <a:noFill/>
          <a:ln w="9525">
            <a:noFill/>
            <a:miter lim="800000"/>
            <a:headEnd/>
            <a:tailEnd/>
          </a:ln>
        </p:spPr>
      </p:pic>
      <p:pic>
        <p:nvPicPr>
          <p:cNvPr id="8" name="图片 7"/>
          <p:cNvPicPr/>
          <p:nvPr/>
        </p:nvPicPr>
        <p:blipFill>
          <a:blip r:embed="rId4"/>
          <a:srcRect/>
          <a:stretch>
            <a:fillRect/>
          </a:stretch>
        </p:blipFill>
        <p:spPr bwMode="auto">
          <a:xfrm>
            <a:off x="1285852" y="4214824"/>
            <a:ext cx="5278120" cy="211313"/>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使</a:t>
            </a:r>
            <a:r>
              <a:rPr lang="zh-CN" altLang="en-US" sz="1800" dirty="0" smtClean="0">
                <a:latin typeface="黑体" pitchFamily="49" charset="-122"/>
                <a:ea typeface="黑体" pitchFamily="49" charset="-122"/>
              </a:rPr>
              <a:t>感知器自行获得正确的权重项和偏置项的</a:t>
            </a:r>
            <a:r>
              <a:rPr lang="zh-CN" altLang="en-US" sz="1800" dirty="0" smtClean="0">
                <a:latin typeface="黑体" pitchFamily="49" charset="-122"/>
                <a:ea typeface="黑体" pitchFamily="49" charset="-122"/>
              </a:rPr>
              <a:t>值？训练！</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600" dirty="0" smtClean="0">
                <a:latin typeface="黑体" pitchFamily="49" charset="-122"/>
                <a:ea typeface="黑体" pitchFamily="49" charset="-122"/>
              </a:rPr>
              <a:t>将</a:t>
            </a:r>
            <a:r>
              <a:rPr lang="zh-CN" altLang="en-US" sz="1600" dirty="0" smtClean="0">
                <a:latin typeface="黑体" pitchFamily="49" charset="-122"/>
                <a:ea typeface="黑体" pitchFamily="49" charset="-122"/>
              </a:rPr>
              <a:t>权重项和偏置项初始化为</a:t>
            </a:r>
            <a:r>
              <a:rPr lang="en-US" sz="1600" dirty="0" smtClean="0">
                <a:latin typeface="黑体" pitchFamily="49" charset="-122"/>
                <a:ea typeface="黑体" pitchFamily="49" charset="-122"/>
              </a:rPr>
              <a:t>0</a:t>
            </a:r>
            <a:r>
              <a:rPr lang="zh-CN" altLang="en-US" sz="1600" dirty="0" smtClean="0">
                <a:latin typeface="黑体" pitchFamily="49" charset="-122"/>
                <a:ea typeface="黑体" pitchFamily="49" charset="-122"/>
              </a:rPr>
              <a:t>，然后，利用下面的感知器规则迭代的修改</a:t>
            </a:r>
            <a:r>
              <a:rPr lang="en-US" sz="1600" dirty="0" err="1" smtClean="0">
                <a:latin typeface="黑体" pitchFamily="49" charset="-122"/>
                <a:ea typeface="黑体" pitchFamily="49" charset="-122"/>
              </a:rPr>
              <a:t>wi</a:t>
            </a:r>
            <a:r>
              <a:rPr lang="zh-CN" altLang="en-US" sz="1600" dirty="0" smtClean="0">
                <a:latin typeface="黑体" pitchFamily="49" charset="-122"/>
                <a:ea typeface="黑体" pitchFamily="49" charset="-122"/>
              </a:rPr>
              <a:t>和</a:t>
            </a:r>
            <a:r>
              <a:rPr lang="en-US" sz="1600" dirty="0" smtClean="0">
                <a:latin typeface="黑体" pitchFamily="49" charset="-122"/>
                <a:ea typeface="黑体" pitchFamily="49" charset="-122"/>
              </a:rPr>
              <a:t>b</a:t>
            </a:r>
            <a:r>
              <a:rPr lang="zh-CN" altLang="en-US" sz="1600" dirty="0" smtClean="0">
                <a:latin typeface="黑体" pitchFamily="49" charset="-122"/>
                <a:ea typeface="黑体" pitchFamily="49" charset="-122"/>
              </a:rPr>
              <a:t>，直到训练完成。</a:t>
            </a:r>
          </a:p>
          <a:p>
            <a:pPr marL="0">
              <a:buNone/>
            </a:pPr>
            <a:r>
              <a:rPr lang="en-US" sz="1600" dirty="0" smtClean="0">
                <a:latin typeface="黑体" pitchFamily="49" charset="-122"/>
                <a:ea typeface="黑体" pitchFamily="49" charset="-122"/>
              </a:rPr>
              <a:t>                            </a:t>
            </a:r>
            <a:r>
              <a:rPr lang="en-US" sz="1600" dirty="0" smtClean="0">
                <a:latin typeface="黑体" pitchFamily="49" charset="-122"/>
                <a:ea typeface="黑体" pitchFamily="49" charset="-122"/>
              </a:rPr>
              <a:t>     </a:t>
            </a:r>
            <a:r>
              <a:rPr lang="zh-CN" altLang="en-US" sz="1600" dirty="0" smtClean="0">
                <a:latin typeface="黑体" pitchFamily="49" charset="-122"/>
                <a:ea typeface="黑体" pitchFamily="49" charset="-122"/>
              </a:rPr>
              <a:t>公式</a:t>
            </a:r>
            <a:r>
              <a:rPr lang="en-US" sz="1600" dirty="0" smtClean="0">
                <a:latin typeface="黑体" pitchFamily="49" charset="-122"/>
                <a:ea typeface="黑体" pitchFamily="49" charset="-122"/>
              </a:rPr>
              <a:t>6-4</a:t>
            </a:r>
            <a:endParaRPr lang="zh-CN" altLang="en-US" sz="1600" dirty="0" smtClean="0">
              <a:latin typeface="黑体" pitchFamily="49" charset="-122"/>
              <a:ea typeface="黑体" pitchFamily="49" charset="-122"/>
            </a:endParaRPr>
          </a:p>
          <a:p>
            <a:pPr marL="0">
              <a:buNone/>
            </a:pPr>
            <a:r>
              <a:rPr lang="zh-CN" altLang="en-US" sz="1600" dirty="0" smtClean="0">
                <a:latin typeface="黑体" pitchFamily="49" charset="-122"/>
                <a:ea typeface="黑体" pitchFamily="49" charset="-122"/>
              </a:rPr>
              <a:t>其中</a:t>
            </a:r>
            <a:r>
              <a:rPr lang="en-US" sz="1600" dirty="0" smtClean="0">
                <a:latin typeface="黑体" pitchFamily="49" charset="-122"/>
                <a:ea typeface="黑体" pitchFamily="49" charset="-122"/>
              </a:rPr>
              <a:t>: </a:t>
            </a:r>
            <a:endParaRPr lang="zh-CN" altLang="en-US" sz="1600" dirty="0" smtClean="0">
              <a:latin typeface="黑体" pitchFamily="49" charset="-122"/>
              <a:ea typeface="黑体" pitchFamily="49" charset="-122"/>
            </a:endParaRPr>
          </a:p>
          <a:p>
            <a:pPr marL="0">
              <a:buNone/>
            </a:pPr>
            <a:r>
              <a:rPr lang="en-US" sz="1600" dirty="0" smtClean="0">
                <a:latin typeface="黑体" pitchFamily="49" charset="-122"/>
                <a:ea typeface="黑体" pitchFamily="49" charset="-122"/>
              </a:rPr>
              <a:t>                        </a:t>
            </a:r>
            <a:r>
              <a:rPr lang="en-US" sz="1600" dirty="0" smtClean="0">
                <a:latin typeface="黑体" pitchFamily="49" charset="-122"/>
                <a:ea typeface="黑体" pitchFamily="49" charset="-122"/>
              </a:rPr>
              <a:t>         </a:t>
            </a:r>
            <a:r>
              <a:rPr lang="zh-CN" altLang="en-US" sz="1600" dirty="0" smtClean="0">
                <a:latin typeface="黑体" pitchFamily="49" charset="-122"/>
                <a:ea typeface="黑体" pitchFamily="49" charset="-122"/>
              </a:rPr>
              <a:t>公式</a:t>
            </a:r>
            <a:r>
              <a:rPr lang="en-US" sz="1600" dirty="0" smtClean="0">
                <a:latin typeface="黑体" pitchFamily="49" charset="-122"/>
                <a:ea typeface="黑体" pitchFamily="49" charset="-122"/>
              </a:rPr>
              <a:t>6-5</a:t>
            </a:r>
            <a:endParaRPr lang="zh-CN" altLang="en-US" sz="1600" dirty="0" smtClean="0">
              <a:latin typeface="黑体" pitchFamily="49" charset="-122"/>
              <a:ea typeface="黑体" pitchFamily="49" charset="-122"/>
            </a:endParaRPr>
          </a:p>
          <a:p>
            <a:pPr marL="0">
              <a:buNone/>
            </a:pPr>
            <a:r>
              <a:rPr lang="en-US" altLang="zh-CN" sz="1600" dirty="0" err="1" smtClean="0">
                <a:latin typeface="黑体" pitchFamily="49" charset="-122"/>
                <a:ea typeface="黑体" pitchFamily="49" charset="-122"/>
              </a:rPr>
              <a:t>wi</a:t>
            </a:r>
            <a:r>
              <a:rPr lang="zh-CN" altLang="en-US" sz="1600" dirty="0" smtClean="0">
                <a:latin typeface="黑体" pitchFamily="49" charset="-122"/>
                <a:ea typeface="黑体" pitchFamily="49" charset="-122"/>
              </a:rPr>
              <a:t>是</a:t>
            </a:r>
            <a:r>
              <a:rPr lang="zh-CN" altLang="en-US" sz="1600" dirty="0" smtClean="0">
                <a:latin typeface="黑体" pitchFamily="49" charset="-122"/>
                <a:ea typeface="黑体" pitchFamily="49" charset="-122"/>
              </a:rPr>
              <a:t>与输入</a:t>
            </a:r>
            <a:r>
              <a:rPr lang="zh-CN" altLang="en-US" sz="1600" dirty="0" smtClean="0">
                <a:latin typeface="黑体" pitchFamily="49" charset="-122"/>
                <a:ea typeface="黑体" pitchFamily="49" charset="-122"/>
              </a:rPr>
              <a:t>对应</a:t>
            </a:r>
            <a:r>
              <a:rPr lang="en-US" altLang="zh-CN" sz="1600" dirty="0" smtClean="0">
                <a:latin typeface="黑体" pitchFamily="49" charset="-122"/>
                <a:ea typeface="黑体" pitchFamily="49" charset="-122"/>
              </a:rPr>
              <a:t>xi</a:t>
            </a:r>
            <a:r>
              <a:rPr lang="zh-CN" altLang="en-US" sz="1600" dirty="0" smtClean="0">
                <a:latin typeface="黑体" pitchFamily="49" charset="-122"/>
                <a:ea typeface="黑体" pitchFamily="49" charset="-122"/>
              </a:rPr>
              <a:t>的</a:t>
            </a:r>
            <a:r>
              <a:rPr lang="zh-CN" altLang="en-US" sz="1600" dirty="0" smtClean="0">
                <a:latin typeface="黑体" pitchFamily="49" charset="-122"/>
                <a:ea typeface="黑体" pitchFamily="49" charset="-122"/>
              </a:rPr>
              <a:t>权重项，</a:t>
            </a:r>
            <a:r>
              <a:rPr lang="en-US" sz="1600" dirty="0" smtClean="0">
                <a:latin typeface="黑体" pitchFamily="49" charset="-122"/>
                <a:ea typeface="黑体" pitchFamily="49" charset="-122"/>
              </a:rPr>
              <a:t>b</a:t>
            </a:r>
            <a:r>
              <a:rPr lang="zh-CN" altLang="en-US" sz="1600" dirty="0" smtClean="0">
                <a:latin typeface="黑体" pitchFamily="49" charset="-122"/>
                <a:ea typeface="黑体" pitchFamily="49" charset="-122"/>
              </a:rPr>
              <a:t>是偏置项</a:t>
            </a:r>
            <a:r>
              <a:rPr lang="zh-CN" altLang="en-US" sz="1600" dirty="0" smtClean="0">
                <a:latin typeface="黑体" pitchFamily="49" charset="-122"/>
                <a:ea typeface="黑体" pitchFamily="49" charset="-122"/>
              </a:rPr>
              <a:t>。</a:t>
            </a:r>
            <a:endParaRPr lang="en-US" altLang="zh-CN" sz="16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600" dirty="0" smtClean="0">
                <a:latin typeface="黑体" pitchFamily="49" charset="-122"/>
                <a:ea typeface="黑体" pitchFamily="49" charset="-122"/>
              </a:rPr>
              <a:t>事实上</a:t>
            </a:r>
            <a:r>
              <a:rPr lang="zh-CN" altLang="en-US" sz="1600" dirty="0" smtClean="0">
                <a:latin typeface="黑体" pitchFamily="49" charset="-122"/>
                <a:ea typeface="黑体" pitchFamily="49" charset="-122"/>
              </a:rPr>
              <a:t>，可以把</a:t>
            </a:r>
            <a:r>
              <a:rPr lang="en-US" sz="1600" dirty="0" smtClean="0">
                <a:latin typeface="黑体" pitchFamily="49" charset="-122"/>
                <a:ea typeface="黑体" pitchFamily="49" charset="-122"/>
              </a:rPr>
              <a:t>b</a:t>
            </a:r>
            <a:r>
              <a:rPr lang="zh-CN" altLang="en-US" sz="1600" dirty="0" smtClean="0">
                <a:latin typeface="黑体" pitchFamily="49" charset="-122"/>
                <a:ea typeface="黑体" pitchFamily="49" charset="-122"/>
              </a:rPr>
              <a:t>看作是值永远为</a:t>
            </a:r>
            <a:r>
              <a:rPr lang="en-US" sz="1600" dirty="0" smtClean="0">
                <a:latin typeface="黑体" pitchFamily="49" charset="-122"/>
                <a:ea typeface="黑体" pitchFamily="49" charset="-122"/>
              </a:rPr>
              <a:t>1</a:t>
            </a:r>
            <a:r>
              <a:rPr lang="zh-CN" altLang="en-US" sz="1600" dirty="0" smtClean="0">
                <a:latin typeface="黑体" pitchFamily="49" charset="-122"/>
                <a:ea typeface="黑体" pitchFamily="49" charset="-122"/>
              </a:rPr>
              <a:t>的输入所对应的权重</a:t>
            </a:r>
            <a:r>
              <a:rPr lang="en-US" sz="1600" dirty="0" smtClean="0">
                <a:latin typeface="黑体" pitchFamily="49" charset="-122"/>
                <a:ea typeface="黑体" pitchFamily="49" charset="-122"/>
              </a:rPr>
              <a:t>w0</a:t>
            </a:r>
            <a:r>
              <a:rPr lang="zh-CN" altLang="en-US" sz="1600" dirty="0" smtClean="0">
                <a:latin typeface="黑体" pitchFamily="49" charset="-122"/>
                <a:ea typeface="黑体" pitchFamily="49" charset="-122"/>
              </a:rPr>
              <a:t>。</a:t>
            </a:r>
            <a:r>
              <a:rPr lang="en-US" sz="1600" dirty="0" smtClean="0">
                <a:latin typeface="黑体" pitchFamily="49" charset="-122"/>
                <a:ea typeface="黑体" pitchFamily="49" charset="-122"/>
              </a:rPr>
              <a:t>t</a:t>
            </a:r>
            <a:r>
              <a:rPr lang="zh-CN" altLang="en-US" sz="1600" dirty="0" smtClean="0">
                <a:latin typeface="黑体" pitchFamily="49" charset="-122"/>
                <a:ea typeface="黑体" pitchFamily="49" charset="-122"/>
              </a:rPr>
              <a:t>是训练样本的实际值，一般称之为</a:t>
            </a:r>
            <a:r>
              <a:rPr lang="en-US" sz="1600" dirty="0" smtClean="0">
                <a:latin typeface="黑体" pitchFamily="49" charset="-122"/>
                <a:ea typeface="黑体" pitchFamily="49" charset="-122"/>
              </a:rPr>
              <a:t>label</a:t>
            </a:r>
            <a:r>
              <a:rPr lang="zh-CN" altLang="en-US" sz="1600" dirty="0" smtClean="0">
                <a:latin typeface="黑体" pitchFamily="49" charset="-122"/>
                <a:ea typeface="黑体" pitchFamily="49" charset="-122"/>
              </a:rPr>
              <a:t>。而</a:t>
            </a:r>
            <a:r>
              <a:rPr lang="en-US" sz="1600" dirty="0" smtClean="0">
                <a:latin typeface="黑体" pitchFamily="49" charset="-122"/>
                <a:ea typeface="黑体" pitchFamily="49" charset="-122"/>
              </a:rPr>
              <a:t>y</a:t>
            </a:r>
            <a:r>
              <a:rPr lang="zh-CN" altLang="en-US" sz="1600" dirty="0" smtClean="0">
                <a:latin typeface="黑体" pitchFamily="49" charset="-122"/>
                <a:ea typeface="黑体" pitchFamily="49" charset="-122"/>
              </a:rPr>
              <a:t>是感知器的输出值。</a:t>
            </a:r>
            <a:r>
              <a:rPr lang="en-US" sz="1600" dirty="0" smtClean="0">
                <a:latin typeface="黑体" pitchFamily="49" charset="-122"/>
                <a:ea typeface="黑体" pitchFamily="49" charset="-122"/>
              </a:rPr>
              <a:t>η</a:t>
            </a:r>
            <a:r>
              <a:rPr lang="zh-CN" altLang="en-US" sz="1600" dirty="0" smtClean="0">
                <a:latin typeface="黑体" pitchFamily="49" charset="-122"/>
                <a:ea typeface="黑体" pitchFamily="49" charset="-122"/>
              </a:rPr>
              <a:t>是一个称为学习速率的常数，其作用是控制每一步调整权的幅度。 </a:t>
            </a:r>
          </a:p>
        </p:txBody>
      </p:sp>
      <p:pic>
        <p:nvPicPr>
          <p:cNvPr id="4" name="图片 3"/>
          <p:cNvPicPr/>
          <p:nvPr/>
        </p:nvPicPr>
        <p:blipFill>
          <a:blip r:embed="rId2"/>
          <a:srcRect/>
          <a:stretch>
            <a:fillRect/>
          </a:stretch>
        </p:blipFill>
        <p:spPr bwMode="auto">
          <a:xfrm>
            <a:off x="1071538" y="2643188"/>
            <a:ext cx="2432050" cy="241300"/>
          </a:xfrm>
          <a:prstGeom prst="rect">
            <a:avLst/>
          </a:prstGeom>
          <a:noFill/>
          <a:ln w="9525">
            <a:noFill/>
            <a:miter lim="800000"/>
            <a:headEnd/>
            <a:tailEnd/>
          </a:ln>
        </p:spPr>
      </p:pic>
      <p:pic>
        <p:nvPicPr>
          <p:cNvPr id="5" name="图片 4"/>
          <p:cNvPicPr/>
          <p:nvPr/>
        </p:nvPicPr>
        <p:blipFill>
          <a:blip r:embed="rId3"/>
          <a:srcRect/>
          <a:stretch>
            <a:fillRect/>
          </a:stretch>
        </p:blipFill>
        <p:spPr bwMode="auto">
          <a:xfrm>
            <a:off x="1000100" y="3143254"/>
            <a:ext cx="2781300" cy="27940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marL="0">
              <a:buNone/>
            </a:pPr>
            <a:r>
              <a:rPr lang="zh-CN" altLang="en-US" sz="1800" dirty="0" smtClean="0">
                <a:latin typeface="黑体" pitchFamily="49" charset="-122"/>
                <a:ea typeface="黑体" pitchFamily="49" charset="-122"/>
              </a:rPr>
              <a:t>代码</a:t>
            </a:r>
            <a:r>
              <a:rPr lang="en-US" sz="1800" dirty="0" smtClean="0">
                <a:latin typeface="黑体" pitchFamily="49" charset="-122"/>
                <a:ea typeface="黑体" pitchFamily="49" charset="-122"/>
              </a:rPr>
              <a:t>6-1: </a:t>
            </a:r>
            <a:r>
              <a:rPr lang="zh-CN" altLang="en-US" sz="1800" dirty="0" smtClean="0">
                <a:latin typeface="黑体" pitchFamily="49" charset="-122"/>
                <a:ea typeface="黑体" pitchFamily="49" charset="-122"/>
              </a:rPr>
              <a:t>感知器逻辑算法</a:t>
            </a:r>
            <a:r>
              <a:rPr lang="en-US" sz="1800" dirty="0" smtClean="0">
                <a:latin typeface="黑体" pitchFamily="49" charset="-122"/>
                <a:ea typeface="黑体" pitchFamily="49" charset="-122"/>
              </a:rPr>
              <a:t>and </a:t>
            </a:r>
            <a:r>
              <a:rPr lang="zh-CN" altLang="en-US" sz="1800" dirty="0" smtClean="0">
                <a:latin typeface="黑体" pitchFamily="49" charset="-122"/>
                <a:ea typeface="黑体" pitchFamily="49" charset="-122"/>
              </a:rPr>
              <a:t>和</a:t>
            </a:r>
            <a:r>
              <a:rPr lang="en-US" sz="1800" dirty="0" smtClean="0">
                <a:latin typeface="黑体" pitchFamily="49" charset="-122"/>
                <a:ea typeface="黑体" pitchFamily="49" charset="-122"/>
              </a:rPr>
              <a:t> or </a:t>
            </a:r>
            <a:r>
              <a:rPr lang="zh-CN" altLang="en-US" sz="1800" dirty="0" smtClean="0">
                <a:latin typeface="黑体" pitchFamily="49" charset="-122"/>
                <a:ea typeface="黑体" pitchFamily="49" charset="-122"/>
              </a:rPr>
              <a:t>的</a:t>
            </a:r>
            <a:r>
              <a:rPr lang="en-US" sz="1800" dirty="0" smtClean="0">
                <a:latin typeface="黑体" pitchFamily="49" charset="-122"/>
                <a:ea typeface="黑体" pitchFamily="49" charset="-122"/>
              </a:rPr>
              <a:t>Python</a:t>
            </a:r>
            <a:r>
              <a:rPr lang="zh-CN" altLang="en-US" sz="1800" dirty="0" smtClean="0">
                <a:latin typeface="黑体" pitchFamily="49" charset="-122"/>
                <a:ea typeface="黑体" pitchFamily="49" charset="-122"/>
              </a:rPr>
              <a:t>实现</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在</a:t>
            </a:r>
            <a:r>
              <a:rPr lang="zh-CN" altLang="en-US" sz="1800" dirty="0" smtClean="0">
                <a:latin typeface="黑体" pitchFamily="49" charset="-122"/>
                <a:ea typeface="黑体" pitchFamily="49" charset="-122"/>
              </a:rPr>
              <a:t>该代码中，首先建立一个感知器模型，包括初始化感知器及定义激活函数，然后分别定义预测、训练、迭代、更新权重及偏置、打印信息的方法。当输入训练数据及对应的特征后，模型把每对输入向量及对应的特征迭代一遍，并更新权重及偏置，直到所有训练数据处理完毕，这样模型就找到了</a:t>
            </a:r>
            <a:r>
              <a:rPr lang="en-US" sz="1800" dirty="0" smtClean="0">
                <a:latin typeface="黑体" pitchFamily="49" charset="-122"/>
                <a:ea typeface="黑体" pitchFamily="49" charset="-122"/>
              </a:rPr>
              <a:t>and </a:t>
            </a:r>
            <a:r>
              <a:rPr lang="zh-CN" altLang="en-US" sz="1800" dirty="0" smtClean="0">
                <a:latin typeface="黑体" pitchFamily="49" charset="-122"/>
                <a:ea typeface="黑体" pitchFamily="49" charset="-122"/>
              </a:rPr>
              <a:t>和</a:t>
            </a:r>
            <a:r>
              <a:rPr lang="en-US" sz="1800" dirty="0" smtClean="0">
                <a:latin typeface="黑体" pitchFamily="49" charset="-122"/>
                <a:ea typeface="黑体" pitchFamily="49" charset="-122"/>
              </a:rPr>
              <a:t> or </a:t>
            </a:r>
            <a:r>
              <a:rPr lang="zh-CN" altLang="en-US" sz="1800" dirty="0" smtClean="0">
                <a:latin typeface="黑体" pitchFamily="49" charset="-122"/>
                <a:ea typeface="黑体" pitchFamily="49" charset="-122"/>
              </a:rPr>
              <a:t>的合适的权重和偏置值，然后使用测试数据来测试结果。请注意，在实现</a:t>
            </a:r>
            <a:r>
              <a:rPr lang="en-US" sz="1800" dirty="0" smtClean="0">
                <a:latin typeface="黑体" pitchFamily="49" charset="-122"/>
                <a:ea typeface="黑体" pitchFamily="49" charset="-122"/>
              </a:rPr>
              <a:t>and </a:t>
            </a:r>
            <a:r>
              <a:rPr lang="zh-CN" altLang="en-US" sz="1800" dirty="0" smtClean="0">
                <a:latin typeface="黑体" pitchFamily="49" charset="-122"/>
                <a:ea typeface="黑体" pitchFamily="49" charset="-122"/>
              </a:rPr>
              <a:t>和</a:t>
            </a:r>
            <a:r>
              <a:rPr lang="en-US" sz="1800" dirty="0" smtClean="0">
                <a:latin typeface="黑体" pitchFamily="49" charset="-122"/>
                <a:ea typeface="黑体" pitchFamily="49" charset="-122"/>
              </a:rPr>
              <a:t> or </a:t>
            </a:r>
            <a:r>
              <a:rPr lang="zh-CN" altLang="en-US" sz="1800" dirty="0" smtClean="0">
                <a:latin typeface="黑体" pitchFamily="49" charset="-122"/>
                <a:ea typeface="黑体" pitchFamily="49" charset="-122"/>
              </a:rPr>
              <a:t>的功能时，感知器模型并没有改变，只是改变了训练数据的特征向量</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代码</a:t>
            </a:r>
            <a:r>
              <a:rPr lang="en-US" sz="1800" dirty="0" smtClean="0">
                <a:latin typeface="黑体" pitchFamily="49" charset="-122"/>
                <a:ea typeface="黑体" pitchFamily="49" charset="-122"/>
              </a:rPr>
              <a:t>6-1: </a:t>
            </a:r>
            <a:r>
              <a:rPr lang="en-US" sz="1800" dirty="0" smtClean="0">
                <a:latin typeface="黑体" pitchFamily="49" charset="-122"/>
                <a:ea typeface="黑体" pitchFamily="49" charset="-122"/>
                <a:hlinkClick r:id="rId2" action="ppaction://hlinkfile"/>
              </a:rPr>
              <a:t>ch6_1_perception_and_or.py</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参见教程</a:t>
            </a:r>
            <a:r>
              <a:rPr lang="en-US" altLang="zh-CN" sz="1800" dirty="0" smtClean="0">
                <a:latin typeface="黑体" pitchFamily="49" charset="-122"/>
                <a:ea typeface="黑体" pitchFamily="49" charset="-122"/>
              </a:rPr>
              <a:t>209</a:t>
            </a:r>
            <a:r>
              <a:rPr lang="zh-CN" altLang="en-US" sz="1800" dirty="0" smtClean="0">
                <a:latin typeface="黑体" pitchFamily="49" charset="-122"/>
                <a:ea typeface="黑体" pitchFamily="49" charset="-122"/>
              </a:rPr>
              <a:t>页）</a:t>
            </a:r>
            <a:endParaRPr lang="zh-CN" altLang="en-US" sz="1800"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fontScale="77500" lnSpcReduction="20000"/>
          </a:bodyPr>
          <a:lstStyle/>
          <a:p>
            <a:pPr marL="0">
              <a:buNone/>
            </a:pPr>
            <a:r>
              <a:rPr lang="zh-CN" altLang="en-US" sz="1800" dirty="0" smtClean="0">
                <a:latin typeface="黑体" pitchFamily="49" charset="-122"/>
                <a:ea typeface="黑体" pitchFamily="49" charset="-122"/>
              </a:rPr>
              <a:t>代码</a:t>
            </a:r>
            <a:r>
              <a:rPr lang="en-US" sz="1800" dirty="0" smtClean="0">
                <a:latin typeface="黑体" pitchFamily="49" charset="-122"/>
                <a:ea typeface="黑体" pitchFamily="49" charset="-122"/>
              </a:rPr>
              <a:t>6-1: </a:t>
            </a:r>
            <a:r>
              <a:rPr lang="zh-CN" altLang="en-US" sz="1800" dirty="0" smtClean="0">
                <a:latin typeface="黑体" pitchFamily="49" charset="-122"/>
                <a:ea typeface="黑体" pitchFamily="49" charset="-122"/>
              </a:rPr>
              <a:t>感知器逻辑算法</a:t>
            </a:r>
            <a:r>
              <a:rPr lang="en-US" sz="1800" dirty="0" smtClean="0">
                <a:latin typeface="黑体" pitchFamily="49" charset="-122"/>
                <a:ea typeface="黑体" pitchFamily="49" charset="-122"/>
              </a:rPr>
              <a:t>and </a:t>
            </a:r>
            <a:r>
              <a:rPr lang="zh-CN" altLang="en-US" sz="1800" dirty="0" smtClean="0">
                <a:latin typeface="黑体" pitchFamily="49" charset="-122"/>
                <a:ea typeface="黑体" pitchFamily="49" charset="-122"/>
              </a:rPr>
              <a:t>和</a:t>
            </a:r>
            <a:r>
              <a:rPr lang="en-US" sz="1800" dirty="0" smtClean="0">
                <a:latin typeface="黑体" pitchFamily="49" charset="-122"/>
                <a:ea typeface="黑体" pitchFamily="49" charset="-122"/>
              </a:rPr>
              <a:t> or </a:t>
            </a:r>
            <a:r>
              <a:rPr lang="zh-CN" altLang="en-US" sz="1800" dirty="0" smtClean="0">
                <a:latin typeface="黑体" pitchFamily="49" charset="-122"/>
                <a:ea typeface="黑体" pitchFamily="49" charset="-122"/>
              </a:rPr>
              <a:t>的</a:t>
            </a:r>
            <a:r>
              <a:rPr lang="en-US" sz="1800" dirty="0" smtClean="0">
                <a:latin typeface="黑体" pitchFamily="49" charset="-122"/>
                <a:ea typeface="黑体" pitchFamily="49" charset="-122"/>
              </a:rPr>
              <a:t>Python</a:t>
            </a:r>
            <a:r>
              <a:rPr lang="zh-CN" altLang="en-US" sz="1800" dirty="0" smtClean="0">
                <a:latin typeface="黑体" pitchFamily="49" charset="-122"/>
                <a:ea typeface="黑体" pitchFamily="49" charset="-122"/>
              </a:rPr>
              <a:t>实现</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latinLnBrk="1">
              <a:buNone/>
            </a:pPr>
            <a:r>
              <a:rPr lang="en-US" altLang="zh-CN" sz="1800" dirty="0" smtClean="0"/>
              <a:t>【</a:t>
            </a:r>
            <a:r>
              <a:rPr lang="zh-CN" altLang="en-US" sz="1800" dirty="0" smtClean="0"/>
              <a:t>运行结果</a:t>
            </a:r>
            <a:r>
              <a:rPr lang="en-US" altLang="zh-CN" sz="1800" dirty="0" smtClean="0"/>
              <a:t>】</a:t>
            </a:r>
          </a:p>
          <a:p>
            <a:pPr>
              <a:buNone/>
            </a:pPr>
            <a:r>
              <a:rPr lang="en-US" sz="1800" dirty="0" smtClean="0"/>
              <a:t>/</a:t>
            </a:r>
            <a:r>
              <a:rPr lang="en-US" sz="1800" dirty="0" err="1" smtClean="0"/>
              <a:t>usr</a:t>
            </a:r>
            <a:r>
              <a:rPr lang="en-US" sz="1800" dirty="0" smtClean="0"/>
              <a:t>/bin/Python2.7 /home/</a:t>
            </a:r>
            <a:r>
              <a:rPr lang="en-US" sz="1800" dirty="0" err="1" smtClean="0"/>
              <a:t>joshua</a:t>
            </a:r>
            <a:r>
              <a:rPr lang="en-US" sz="1800" dirty="0" smtClean="0"/>
              <a:t>/</a:t>
            </a:r>
            <a:r>
              <a:rPr lang="en-US" sz="1800" dirty="0" err="1" smtClean="0"/>
              <a:t>PycharmProjects</a:t>
            </a:r>
            <a:r>
              <a:rPr lang="en-US" sz="1800" dirty="0" smtClean="0"/>
              <a:t>/ch6/ch6_1_perceptron_and_or.py</a:t>
            </a:r>
            <a:endParaRPr lang="zh-CN" altLang="en-US" sz="1800" dirty="0" smtClean="0"/>
          </a:p>
          <a:p>
            <a:pPr>
              <a:buNone/>
            </a:pPr>
            <a:r>
              <a:rPr lang="en-US" sz="1800" dirty="0" smtClean="0"/>
              <a:t>weights	:[0.1, 0.2]</a:t>
            </a:r>
            <a:endParaRPr lang="zh-CN" altLang="en-US" sz="1800" dirty="0" smtClean="0"/>
          </a:p>
          <a:p>
            <a:pPr>
              <a:buNone/>
            </a:pPr>
            <a:r>
              <a:rPr lang="en-US" sz="1800" dirty="0" smtClean="0"/>
              <a:t>bias	:-0.200000</a:t>
            </a:r>
            <a:endParaRPr lang="zh-CN" altLang="en-US" sz="1800" dirty="0" smtClean="0"/>
          </a:p>
          <a:p>
            <a:pPr>
              <a:buNone/>
            </a:pPr>
            <a:r>
              <a:rPr lang="en-US" sz="1800" dirty="0" smtClean="0"/>
              <a:t>1 and 1 = 1</a:t>
            </a:r>
            <a:endParaRPr lang="zh-CN" altLang="en-US" sz="1800" dirty="0" smtClean="0"/>
          </a:p>
          <a:p>
            <a:pPr>
              <a:buNone/>
            </a:pPr>
            <a:r>
              <a:rPr lang="en-US" sz="1800" dirty="0" smtClean="0"/>
              <a:t>0 and 0 = 0</a:t>
            </a:r>
            <a:endParaRPr lang="zh-CN" altLang="en-US" sz="1800" dirty="0" smtClean="0"/>
          </a:p>
          <a:p>
            <a:pPr>
              <a:buNone/>
            </a:pPr>
            <a:r>
              <a:rPr lang="en-US" sz="1800" dirty="0" smtClean="0"/>
              <a:t>1 and 0 = 0</a:t>
            </a:r>
            <a:endParaRPr lang="zh-CN" altLang="en-US" sz="1800" dirty="0" smtClean="0"/>
          </a:p>
          <a:p>
            <a:pPr>
              <a:buNone/>
            </a:pPr>
            <a:r>
              <a:rPr lang="en-US" sz="1800" dirty="0" smtClean="0"/>
              <a:t>0 and 1 = 0</a:t>
            </a:r>
            <a:endParaRPr lang="zh-CN" altLang="en-US" sz="1800" dirty="0" smtClean="0"/>
          </a:p>
          <a:p>
            <a:pPr>
              <a:buNone/>
            </a:pPr>
            <a:r>
              <a:rPr lang="en-US" sz="1800" dirty="0" smtClean="0"/>
              <a:t>weights	:[0.1, 0.1]</a:t>
            </a:r>
            <a:endParaRPr lang="zh-CN" altLang="en-US" sz="1800" dirty="0" smtClean="0"/>
          </a:p>
          <a:p>
            <a:pPr>
              <a:buNone/>
            </a:pPr>
            <a:r>
              <a:rPr lang="en-US" sz="1800" dirty="0" smtClean="0"/>
              <a:t>bias	:0.000000</a:t>
            </a:r>
            <a:endParaRPr lang="zh-CN" altLang="en-US" sz="1800" dirty="0" smtClean="0"/>
          </a:p>
          <a:p>
            <a:pPr>
              <a:buNone/>
            </a:pPr>
            <a:r>
              <a:rPr lang="en-US" sz="1800" dirty="0" smtClean="0"/>
              <a:t>1 or 1 = 1</a:t>
            </a:r>
            <a:endParaRPr lang="zh-CN" altLang="en-US" sz="1800" dirty="0" smtClean="0"/>
          </a:p>
          <a:p>
            <a:pPr>
              <a:buNone/>
            </a:pPr>
            <a:r>
              <a:rPr lang="en-US" sz="1800" dirty="0" smtClean="0"/>
              <a:t>0 or 0 = 0</a:t>
            </a:r>
            <a:endParaRPr lang="zh-CN" altLang="en-US" sz="1800" dirty="0" smtClean="0"/>
          </a:p>
          <a:p>
            <a:pPr>
              <a:buNone/>
            </a:pPr>
            <a:r>
              <a:rPr lang="en-US" sz="1800" dirty="0" smtClean="0"/>
              <a:t>1 or 0 = 1</a:t>
            </a:r>
            <a:endParaRPr lang="zh-CN" altLang="en-US" sz="1800" dirty="0" smtClean="0"/>
          </a:p>
          <a:p>
            <a:pPr>
              <a:buNone/>
            </a:pPr>
            <a:r>
              <a:rPr lang="en-US" sz="1800" dirty="0" smtClean="0"/>
              <a:t>0 or 1 = 1</a:t>
            </a:r>
            <a:endParaRPr lang="zh-CN" altLang="en-US" sz="1800" dirty="0" smtClean="0"/>
          </a:p>
          <a:p>
            <a:pPr>
              <a:buNone/>
            </a:pPr>
            <a:r>
              <a:rPr lang="en-US" sz="1800" dirty="0" smtClean="0"/>
              <a:t>Process finished with exit code 0</a:t>
            </a:r>
            <a:endParaRPr lang="zh-CN" altLang="en-US" sz="1800"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6.2 </a:t>
            </a:r>
            <a:r>
              <a:rPr lang="zh-CN" altLang="en-US" b="1" dirty="0" smtClean="0">
                <a:latin typeface="黑体" pitchFamily="49" charset="-122"/>
                <a:ea typeface="黑体" pitchFamily="49" charset="-122"/>
              </a:rPr>
              <a:t>前馈</a:t>
            </a:r>
            <a:r>
              <a:rPr lang="zh-CN" altLang="en-US" b="1" dirty="0" smtClean="0">
                <a:latin typeface="黑体" pitchFamily="49" charset="-122"/>
                <a:ea typeface="黑体" pitchFamily="49" charset="-122"/>
              </a:rPr>
              <a:t>型神经网络</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marL="0">
              <a:buNone/>
            </a:pPr>
            <a:r>
              <a:rPr lang="en-US" sz="1800" dirty="0" smtClean="0">
                <a:latin typeface="黑体" pitchFamily="49" charset="-122"/>
                <a:ea typeface="黑体" pitchFamily="49" charset="-122"/>
              </a:rPr>
              <a:t>6.2.1 </a:t>
            </a:r>
            <a:r>
              <a:rPr lang="zh-CN" altLang="en-US" sz="1800" dirty="0" smtClean="0">
                <a:latin typeface="黑体" pitchFamily="49" charset="-122"/>
                <a:ea typeface="黑体" pitchFamily="49" charset="-122"/>
              </a:rPr>
              <a:t>前馈神经网络模型</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前馈</a:t>
            </a:r>
            <a:r>
              <a:rPr lang="zh-CN" altLang="en-US" sz="1800" dirty="0" smtClean="0">
                <a:latin typeface="黑体" pitchFamily="49" charset="-122"/>
                <a:ea typeface="黑体" pitchFamily="49" charset="-122"/>
              </a:rPr>
              <a:t>神经网络（</a:t>
            </a:r>
            <a:r>
              <a:rPr lang="en-US" sz="1800" dirty="0" smtClean="0">
                <a:latin typeface="黑体" pitchFamily="49" charset="-122"/>
                <a:ea typeface="黑体" pitchFamily="49" charset="-122"/>
              </a:rPr>
              <a:t>Feed-Forward Neural Network</a:t>
            </a:r>
            <a:r>
              <a:rPr lang="zh-CN" altLang="en-US" sz="1800" dirty="0" smtClean="0">
                <a:latin typeface="黑体" pitchFamily="49" charset="-122"/>
                <a:ea typeface="黑体" pitchFamily="49" charset="-122"/>
              </a:rPr>
              <a:t>），简称</a:t>
            </a:r>
            <a:r>
              <a:rPr lang="en-US" sz="1800" dirty="0" err="1" smtClean="0">
                <a:latin typeface="黑体" pitchFamily="49" charset="-122"/>
                <a:ea typeface="黑体" pitchFamily="49" charset="-122"/>
                <a:hlinkClick r:id="rId2"/>
              </a:rPr>
              <a:t>前馈</a:t>
            </a:r>
            <a:r>
              <a:rPr lang="zh-CN" altLang="en-US" sz="1800" dirty="0" smtClean="0">
                <a:latin typeface="黑体" pitchFamily="49" charset="-122"/>
                <a:ea typeface="黑体" pitchFamily="49" charset="-122"/>
              </a:rPr>
              <a:t>网络</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一</a:t>
            </a:r>
            <a:r>
              <a:rPr lang="zh-CN" altLang="en-US" sz="1800" dirty="0" smtClean="0">
                <a:latin typeface="黑体" pitchFamily="49" charset="-122"/>
                <a:ea typeface="黑体" pitchFamily="49" charset="-122"/>
              </a:rPr>
              <a:t>种单向多层结构</a:t>
            </a:r>
            <a:r>
              <a:rPr lang="zh-CN" altLang="en-US" sz="1800" dirty="0" smtClean="0">
                <a:latin typeface="黑体" pitchFamily="49" charset="-122"/>
                <a:ea typeface="黑体" pitchFamily="49" charset="-122"/>
              </a:rPr>
              <a:t>，同层神经元之间无互连，</a:t>
            </a:r>
            <a:r>
              <a:rPr lang="zh-CN" altLang="en-US" sz="1800" dirty="0" smtClean="0">
                <a:latin typeface="黑体" pitchFamily="49" charset="-122"/>
                <a:ea typeface="黑体" pitchFamily="49" charset="-122"/>
              </a:rPr>
              <a:t>层间信息的传送只沿一个方向进行。各神经元从输入层开始，接收前一级输入，并输出到下一级，直至</a:t>
            </a:r>
            <a:r>
              <a:rPr lang="en-US" sz="1800" dirty="0" err="1" smtClean="0">
                <a:latin typeface="黑体" pitchFamily="49" charset="-122"/>
                <a:ea typeface="黑体" pitchFamily="49" charset="-122"/>
                <a:hlinkClick r:id="rId3"/>
              </a:rPr>
              <a:t>输出层</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前馈</a:t>
            </a:r>
            <a:r>
              <a:rPr lang="zh-CN" altLang="en-US" sz="1800" dirty="0" smtClean="0">
                <a:latin typeface="黑体" pitchFamily="49" charset="-122"/>
                <a:ea typeface="黑体" pitchFamily="49" charset="-122"/>
              </a:rPr>
              <a:t>网络具有复杂的非线性映射能力</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前馈</a:t>
            </a:r>
            <a:r>
              <a:rPr lang="zh-CN" altLang="en-US" sz="1800" dirty="0" smtClean="0">
                <a:latin typeface="黑体" pitchFamily="49" charset="-122"/>
                <a:ea typeface="黑体" pitchFamily="49" charset="-122"/>
              </a:rPr>
              <a:t>网络的输出仅仅由当前输入和权值矩阵决定，而与网络先前的输出状态无关</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不论</a:t>
            </a:r>
            <a:r>
              <a:rPr lang="zh-CN" altLang="en-US" sz="1800" dirty="0" smtClean="0">
                <a:latin typeface="黑体" pitchFamily="49" charset="-122"/>
                <a:ea typeface="黑体" pitchFamily="49" charset="-122"/>
              </a:rPr>
              <a:t>是离散型还是连续型，一般均不考虑输出与输入之间在时间上的滞后性，而只表达两者之间的映射关系。</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20" y="428610"/>
            <a:ext cx="6766242" cy="572644"/>
          </a:xfrm>
        </p:spPr>
        <p:txBody>
          <a:bodyPr>
            <a:normAutofit fontScale="90000"/>
          </a:bodyPr>
          <a:lstStyle/>
          <a:p>
            <a:r>
              <a:rPr lang="zh-CN" altLang="en-US" dirty="0" smtClean="0">
                <a:latin typeface="黑体" pitchFamily="49" charset="-122"/>
                <a:ea typeface="黑体" pitchFamily="49" charset="-122"/>
              </a:rPr>
              <a:t>第</a:t>
            </a:r>
            <a:r>
              <a:rPr lang="en-US" dirty="0" smtClean="0">
                <a:latin typeface="黑体" pitchFamily="49" charset="-122"/>
                <a:ea typeface="黑体" pitchFamily="49" charset="-122"/>
              </a:rPr>
              <a:t>6</a:t>
            </a:r>
            <a:r>
              <a:rPr lang="zh-CN" altLang="en-US" dirty="0" smtClean="0">
                <a:latin typeface="黑体" pitchFamily="49" charset="-122"/>
                <a:ea typeface="黑体" pitchFamily="49" charset="-122"/>
              </a:rPr>
              <a:t>章 神经网络及其基础算法应用</a:t>
            </a:r>
            <a:endParaRPr lang="zh-CN" altLang="en-US" dirty="0">
              <a:latin typeface="黑体" pitchFamily="49" charset="-122"/>
              <a:ea typeface="黑体" pitchFamily="49" charset="-122"/>
            </a:endParaRPr>
          </a:p>
        </p:txBody>
      </p:sp>
      <p:sp>
        <p:nvSpPr>
          <p:cNvPr id="5" name="Content Placeholder 4"/>
          <p:cNvSpPr>
            <a:spLocks noGrp="1"/>
          </p:cNvSpPr>
          <p:nvPr>
            <p:ph idx="1"/>
          </p:nvPr>
        </p:nvSpPr>
        <p:spPr/>
        <p:txBody>
          <a:bodyPr>
            <a:noAutofit/>
          </a:bodyPr>
          <a:lstStyle/>
          <a:p>
            <a:r>
              <a:rPr lang="en-US" sz="2000" b="1" dirty="0" smtClean="0">
                <a:latin typeface="黑体" pitchFamily="49" charset="-122"/>
                <a:ea typeface="黑体" pitchFamily="49" charset="-122"/>
              </a:rPr>
              <a:t>6.1 </a:t>
            </a:r>
            <a:r>
              <a:rPr lang="zh-CN" altLang="en-US" sz="2000" b="1" dirty="0" smtClean="0">
                <a:latin typeface="黑体" pitchFamily="49" charset="-122"/>
                <a:ea typeface="黑体" pitchFamily="49" charset="-122"/>
              </a:rPr>
              <a:t>神经网络简介</a:t>
            </a:r>
          </a:p>
          <a:p>
            <a:r>
              <a:rPr lang="en-US" sz="2000" b="1" dirty="0" smtClean="0">
                <a:latin typeface="黑体" pitchFamily="49" charset="-122"/>
                <a:ea typeface="黑体" pitchFamily="49" charset="-122"/>
              </a:rPr>
              <a:t>6.2 </a:t>
            </a:r>
            <a:r>
              <a:rPr lang="zh-CN" altLang="en-US" sz="2000" b="1" dirty="0" smtClean="0">
                <a:latin typeface="黑体" pitchFamily="49" charset="-122"/>
                <a:ea typeface="黑体" pitchFamily="49" charset="-122"/>
              </a:rPr>
              <a:t>前馈</a:t>
            </a:r>
            <a:r>
              <a:rPr lang="zh-CN" altLang="en-US" sz="2000" b="1" dirty="0" smtClean="0">
                <a:latin typeface="黑体" pitchFamily="49" charset="-122"/>
                <a:ea typeface="黑体" pitchFamily="49" charset="-122"/>
              </a:rPr>
              <a:t>型神经网络</a:t>
            </a:r>
          </a:p>
          <a:p>
            <a:r>
              <a:rPr lang="en-US" sz="2000" b="1" dirty="0" smtClean="0">
                <a:latin typeface="黑体" pitchFamily="49" charset="-122"/>
                <a:ea typeface="黑体" pitchFamily="49" charset="-122"/>
              </a:rPr>
              <a:t>6.3 </a:t>
            </a:r>
            <a:r>
              <a:rPr lang="zh-CN" altLang="en-US" sz="2000" b="1" dirty="0" smtClean="0">
                <a:latin typeface="黑体" pitchFamily="49" charset="-122"/>
                <a:ea typeface="黑体" pitchFamily="49" charset="-122"/>
              </a:rPr>
              <a:t>反馈型神经网络</a:t>
            </a:r>
          </a:p>
          <a:p>
            <a:r>
              <a:rPr lang="en-US" sz="2000" b="1" dirty="0" smtClean="0">
                <a:latin typeface="黑体" pitchFamily="49" charset="-122"/>
                <a:ea typeface="黑体" pitchFamily="49" charset="-122"/>
              </a:rPr>
              <a:t>6.4 </a:t>
            </a:r>
            <a:r>
              <a:rPr lang="zh-CN" altLang="en-US" sz="2000" b="1" dirty="0" smtClean="0">
                <a:latin typeface="黑体" pitchFamily="49" charset="-122"/>
                <a:ea typeface="黑体" pitchFamily="49" charset="-122"/>
              </a:rPr>
              <a:t>卷积</a:t>
            </a:r>
            <a:r>
              <a:rPr lang="zh-CN" altLang="en-US" sz="2000" b="1" dirty="0" smtClean="0">
                <a:latin typeface="黑体" pitchFamily="49" charset="-122"/>
                <a:ea typeface="黑体" pitchFamily="49" charset="-122"/>
              </a:rPr>
              <a:t>神经网络</a:t>
            </a:r>
          </a:p>
          <a:p>
            <a:pPr>
              <a:buNone/>
            </a:pPr>
            <a:r>
              <a:rPr lang="en-US" sz="2000" b="1" dirty="0" smtClean="0">
                <a:latin typeface="黑体" pitchFamily="49" charset="-122"/>
                <a:ea typeface="黑体" pitchFamily="49" charset="-122"/>
              </a:rPr>
              <a:t>	</a:t>
            </a:r>
            <a:endParaRPr lang="zh-CN" altLang="en-US" sz="2000" b="1" dirty="0" smtClean="0">
              <a:latin typeface="黑体" pitchFamily="49" charset="-122"/>
              <a:ea typeface="黑体" pitchFamily="49" charset="-122"/>
            </a:endParaRPr>
          </a:p>
          <a:p>
            <a:endParaRPr lang="zh-CN" altLang="zh-CN" sz="2000" dirty="0" smtClean="0">
              <a:latin typeface="黑体" pitchFamily="49" charset="-122"/>
              <a:ea typeface="黑体" pitchFamily="49" charset="-122"/>
            </a:endParaRPr>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6.2 </a:t>
            </a:r>
            <a:r>
              <a:rPr lang="zh-CN" altLang="en-US" b="1" dirty="0" smtClean="0">
                <a:latin typeface="黑体" pitchFamily="49" charset="-122"/>
                <a:ea typeface="黑体" pitchFamily="49" charset="-122"/>
              </a:rPr>
              <a:t>前馈型神经网络</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常见前馈神经网络有：</a:t>
            </a:r>
          </a:p>
          <a:p>
            <a:pPr marL="400050" lvl="1">
              <a:buFont typeface="Wingdings" pitchFamily="2" charset="2"/>
              <a:buChar char="ü"/>
            </a:pPr>
            <a:r>
              <a:rPr lang="zh-CN" altLang="en-US" sz="1800" dirty="0" smtClean="0">
                <a:latin typeface="黑体" pitchFamily="49" charset="-122"/>
                <a:ea typeface="黑体" pitchFamily="49" charset="-122"/>
              </a:rPr>
              <a:t>感知器网络：最简单的</a:t>
            </a:r>
            <a:r>
              <a:rPr lang="en-US" sz="1800" dirty="0" err="1" smtClean="0">
                <a:latin typeface="黑体" pitchFamily="49" charset="-122"/>
                <a:ea typeface="黑体" pitchFamily="49" charset="-122"/>
                <a:hlinkClick r:id="rId2"/>
              </a:rPr>
              <a:t>前馈</a:t>
            </a:r>
            <a:r>
              <a:rPr lang="zh-CN" altLang="en-US" sz="1800" dirty="0" smtClean="0">
                <a:latin typeface="黑体" pitchFamily="49" charset="-122"/>
                <a:ea typeface="黑体" pitchFamily="49" charset="-122"/>
              </a:rPr>
              <a:t>网络，它主要用于</a:t>
            </a:r>
            <a:r>
              <a:rPr lang="en-US" sz="1800" dirty="0" err="1" smtClean="0">
                <a:latin typeface="黑体" pitchFamily="49" charset="-122"/>
                <a:ea typeface="黑体" pitchFamily="49" charset="-122"/>
                <a:hlinkClick r:id="rId3"/>
              </a:rPr>
              <a:t>模式分类</a:t>
            </a:r>
            <a:r>
              <a:rPr lang="zh-CN" altLang="en-US" sz="1800" dirty="0" smtClean="0">
                <a:latin typeface="黑体" pitchFamily="49" charset="-122"/>
                <a:ea typeface="黑体" pitchFamily="49" charset="-122"/>
              </a:rPr>
              <a:t>，也可用在基于模式分类的学习控制和多模态控制中；感知器网络可分为单层感知器网络和</a:t>
            </a:r>
            <a:r>
              <a:rPr lang="en-US" sz="1800" dirty="0" err="1" smtClean="0">
                <a:latin typeface="黑体" pitchFamily="49" charset="-122"/>
                <a:ea typeface="黑体" pitchFamily="49" charset="-122"/>
                <a:hlinkClick r:id="rId4"/>
              </a:rPr>
              <a:t>多层感知器</a:t>
            </a:r>
            <a:r>
              <a:rPr lang="zh-CN" altLang="en-US" sz="1800" dirty="0" smtClean="0">
                <a:latin typeface="黑体" pitchFamily="49" charset="-122"/>
                <a:ea typeface="黑体" pitchFamily="49" charset="-122"/>
              </a:rPr>
              <a:t>网络。</a:t>
            </a:r>
          </a:p>
          <a:p>
            <a:pPr marL="400050" lvl="1">
              <a:buFont typeface="Wingdings" pitchFamily="2" charset="2"/>
              <a:buChar char="ü"/>
            </a:pPr>
            <a:r>
              <a:rPr lang="en-US" sz="1800" dirty="0" smtClean="0">
                <a:latin typeface="黑体" pitchFamily="49" charset="-122"/>
                <a:ea typeface="黑体" pitchFamily="49" charset="-122"/>
              </a:rPr>
              <a:t>BP</a:t>
            </a:r>
            <a:r>
              <a:rPr lang="zh-CN" altLang="en-US" sz="1800" dirty="0" smtClean="0">
                <a:latin typeface="黑体" pitchFamily="49" charset="-122"/>
                <a:ea typeface="黑体" pitchFamily="49" charset="-122"/>
              </a:rPr>
              <a:t>网络：指权重调整采用了反向传播（</a:t>
            </a:r>
            <a:r>
              <a:rPr lang="en-US" sz="1800" dirty="0" smtClean="0">
                <a:latin typeface="黑体" pitchFamily="49" charset="-122"/>
                <a:ea typeface="黑体" pitchFamily="49" charset="-122"/>
              </a:rPr>
              <a:t>Back Propagation</a:t>
            </a:r>
            <a:r>
              <a:rPr lang="zh-CN" altLang="en-US" sz="1800" dirty="0" smtClean="0">
                <a:latin typeface="黑体" pitchFamily="49" charset="-122"/>
                <a:ea typeface="黑体" pitchFamily="49" charset="-122"/>
              </a:rPr>
              <a:t>）学习算法的</a:t>
            </a:r>
            <a:r>
              <a:rPr lang="en-US" sz="1800" dirty="0" err="1" smtClean="0">
                <a:latin typeface="黑体" pitchFamily="49" charset="-122"/>
                <a:ea typeface="黑体" pitchFamily="49" charset="-122"/>
                <a:hlinkClick r:id="rId2"/>
              </a:rPr>
              <a:t>前馈</a:t>
            </a:r>
            <a:r>
              <a:rPr lang="zh-CN" altLang="en-US" sz="1800" dirty="0" smtClean="0">
                <a:latin typeface="黑体" pitchFamily="49" charset="-122"/>
                <a:ea typeface="黑体" pitchFamily="49" charset="-122"/>
              </a:rPr>
              <a:t>网络。与感知器不同之处在于，</a:t>
            </a:r>
            <a:r>
              <a:rPr lang="en-US" sz="1800" dirty="0" smtClean="0">
                <a:latin typeface="黑体" pitchFamily="49" charset="-122"/>
                <a:ea typeface="黑体" pitchFamily="49" charset="-122"/>
              </a:rPr>
              <a:t>BP</a:t>
            </a:r>
            <a:r>
              <a:rPr lang="zh-CN" altLang="en-US" sz="1800" dirty="0" smtClean="0">
                <a:latin typeface="黑体" pitchFamily="49" charset="-122"/>
                <a:ea typeface="黑体" pitchFamily="49" charset="-122"/>
              </a:rPr>
              <a:t>网络的</a:t>
            </a:r>
            <a:r>
              <a:rPr lang="en-US" sz="1800" dirty="0" err="1" smtClean="0">
                <a:latin typeface="黑体" pitchFamily="49" charset="-122"/>
                <a:ea typeface="黑体" pitchFamily="49" charset="-122"/>
                <a:hlinkClick r:id="rId5"/>
              </a:rPr>
              <a:t>神经元</a:t>
            </a:r>
            <a:r>
              <a:rPr lang="zh-CN" altLang="en-US" sz="1800" dirty="0" smtClean="0">
                <a:latin typeface="黑体" pitchFamily="49" charset="-122"/>
                <a:ea typeface="黑体" pitchFamily="49" charset="-122"/>
              </a:rPr>
              <a:t>激活函数采用了</a:t>
            </a:r>
            <a:r>
              <a:rPr lang="en-US" sz="1800" dirty="0" err="1" smtClean="0">
                <a:latin typeface="黑体" pitchFamily="49" charset="-122"/>
                <a:ea typeface="黑体" pitchFamily="49" charset="-122"/>
              </a:rPr>
              <a:t>S</a:t>
            </a:r>
            <a:r>
              <a:rPr lang="en-US" sz="1800" dirty="0" err="1" smtClean="0">
                <a:latin typeface="黑体" pitchFamily="49" charset="-122"/>
                <a:ea typeface="黑体" pitchFamily="49" charset="-122"/>
                <a:hlinkClick r:id="rId6"/>
              </a:rPr>
              <a:t>形函数</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Sigmoid</a:t>
            </a:r>
            <a:r>
              <a:rPr lang="zh-CN" altLang="en-US" sz="1800" dirty="0" smtClean="0">
                <a:latin typeface="黑体" pitchFamily="49" charset="-122"/>
                <a:ea typeface="黑体" pitchFamily="49" charset="-122"/>
              </a:rPr>
              <a:t>函数），因此输出量是</a:t>
            </a:r>
            <a:r>
              <a:rPr lang="en-US" sz="1800" dirty="0" smtClean="0">
                <a:latin typeface="黑体" pitchFamily="49" charset="-122"/>
                <a:ea typeface="黑体" pitchFamily="49" charset="-122"/>
              </a:rPr>
              <a:t>0~1</a:t>
            </a:r>
            <a:r>
              <a:rPr lang="zh-CN" altLang="en-US" sz="1800" dirty="0" smtClean="0">
                <a:latin typeface="黑体" pitchFamily="49" charset="-122"/>
                <a:ea typeface="黑体" pitchFamily="49" charset="-122"/>
              </a:rPr>
              <a:t>之间的连续量，可实现从输入到输出的任意的非线性映射。</a:t>
            </a:r>
          </a:p>
          <a:p>
            <a:pPr marL="400050" lvl="1">
              <a:buFont typeface="Wingdings" pitchFamily="2" charset="2"/>
              <a:buChar char="ü"/>
            </a:pPr>
            <a:r>
              <a:rPr lang="en-US" sz="1800" dirty="0" smtClean="0">
                <a:latin typeface="黑体" pitchFamily="49" charset="-122"/>
                <a:ea typeface="黑体" pitchFamily="49" charset="-122"/>
              </a:rPr>
              <a:t>RBF</a:t>
            </a:r>
            <a:r>
              <a:rPr lang="zh-CN" altLang="en-US" sz="1800" dirty="0" smtClean="0">
                <a:latin typeface="黑体" pitchFamily="49" charset="-122"/>
                <a:ea typeface="黑体" pitchFamily="49" charset="-122"/>
              </a:rPr>
              <a:t>网络：指隐含层神经元由</a:t>
            </a:r>
            <a:r>
              <a:rPr lang="en-US" sz="1800" dirty="0" smtClean="0">
                <a:latin typeface="黑体" pitchFamily="49" charset="-122"/>
                <a:ea typeface="黑体" pitchFamily="49" charset="-122"/>
              </a:rPr>
              <a:t>RBF</a:t>
            </a:r>
            <a:r>
              <a:rPr lang="zh-CN" altLang="en-US" sz="1800" dirty="0" smtClean="0">
                <a:latin typeface="黑体" pitchFamily="49" charset="-122"/>
                <a:ea typeface="黑体" pitchFamily="49" charset="-122"/>
              </a:rPr>
              <a:t>神经元组成的前馈网络。</a:t>
            </a:r>
            <a:r>
              <a:rPr lang="en-US" sz="1800" dirty="0" smtClean="0">
                <a:latin typeface="黑体" pitchFamily="49" charset="-122"/>
                <a:ea typeface="黑体" pitchFamily="49" charset="-122"/>
              </a:rPr>
              <a:t>RBF</a:t>
            </a:r>
            <a:r>
              <a:rPr lang="zh-CN" altLang="en-US" sz="1800" dirty="0" smtClean="0">
                <a:latin typeface="黑体" pitchFamily="49" charset="-122"/>
                <a:ea typeface="黑体" pitchFamily="49" charset="-122"/>
              </a:rPr>
              <a:t>神经元是指神经元的变换函数为</a:t>
            </a:r>
            <a:r>
              <a:rPr lang="en-US" sz="1800" dirty="0" smtClean="0">
                <a:latin typeface="黑体" pitchFamily="49" charset="-122"/>
                <a:ea typeface="黑体" pitchFamily="49" charset="-122"/>
              </a:rPr>
              <a:t>RBF</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Radial Basis Function</a:t>
            </a:r>
            <a:r>
              <a:rPr lang="zh-CN" altLang="en-US" sz="1800" dirty="0" smtClean="0">
                <a:latin typeface="黑体" pitchFamily="49" charset="-122"/>
                <a:ea typeface="黑体" pitchFamily="49" charset="-122"/>
              </a:rPr>
              <a:t>，</a:t>
            </a:r>
            <a:r>
              <a:rPr lang="en-US" sz="1800" dirty="0" err="1" smtClean="0">
                <a:latin typeface="黑体" pitchFamily="49" charset="-122"/>
                <a:ea typeface="黑体" pitchFamily="49" charset="-122"/>
                <a:hlinkClick r:id="rId7"/>
              </a:rPr>
              <a:t>径向基函数</a:t>
            </a:r>
            <a:r>
              <a:rPr lang="zh-CN" altLang="en-US" sz="1800" dirty="0" smtClean="0">
                <a:latin typeface="黑体" pitchFamily="49" charset="-122"/>
                <a:ea typeface="黑体" pitchFamily="49" charset="-122"/>
              </a:rPr>
              <a:t>）的神经元。典型的</a:t>
            </a:r>
            <a:r>
              <a:rPr lang="en-US" sz="1800" dirty="0" smtClean="0">
                <a:latin typeface="黑体" pitchFamily="49" charset="-122"/>
                <a:ea typeface="黑体" pitchFamily="49" charset="-122"/>
              </a:rPr>
              <a:t>RBF</a:t>
            </a:r>
            <a:r>
              <a:rPr lang="zh-CN" altLang="en-US" sz="1800" dirty="0" smtClean="0">
                <a:latin typeface="黑体" pitchFamily="49" charset="-122"/>
                <a:ea typeface="黑体" pitchFamily="49" charset="-122"/>
              </a:rPr>
              <a:t>网络由三层组成：一个输入层，一个或多个由</a:t>
            </a:r>
            <a:r>
              <a:rPr lang="en-US" sz="1800" dirty="0" smtClean="0">
                <a:latin typeface="黑体" pitchFamily="49" charset="-122"/>
                <a:ea typeface="黑体" pitchFamily="49" charset="-122"/>
              </a:rPr>
              <a:t>RBF</a:t>
            </a:r>
            <a:r>
              <a:rPr lang="zh-CN" altLang="en-US" sz="1800" dirty="0" smtClean="0">
                <a:latin typeface="黑体" pitchFamily="49" charset="-122"/>
                <a:ea typeface="黑体" pitchFamily="49" charset="-122"/>
              </a:rPr>
              <a:t>神经元组成的</a:t>
            </a:r>
            <a:r>
              <a:rPr lang="en-US" sz="1800" dirty="0" smtClean="0">
                <a:latin typeface="黑体" pitchFamily="49" charset="-122"/>
                <a:ea typeface="黑体" pitchFamily="49" charset="-122"/>
              </a:rPr>
              <a:t>RBF</a:t>
            </a:r>
            <a:r>
              <a:rPr lang="zh-CN" altLang="en-US" sz="1800" dirty="0" smtClean="0">
                <a:latin typeface="黑体" pitchFamily="49" charset="-122"/>
                <a:ea typeface="黑体" pitchFamily="49" charset="-122"/>
              </a:rPr>
              <a:t>层（隐含层），一个由线性神经元组成的输出层。</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6.2 </a:t>
            </a:r>
            <a:r>
              <a:rPr lang="zh-CN" altLang="en-US" b="1" dirty="0" smtClean="0">
                <a:latin typeface="黑体" pitchFamily="49" charset="-122"/>
                <a:ea typeface="黑体" pitchFamily="49" charset="-122"/>
              </a:rPr>
              <a:t>前馈型神经网络</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448966" y="1357304"/>
            <a:ext cx="8337876" cy="3505019"/>
          </a:xfrm>
        </p:spPr>
        <p:txBody>
          <a:bodyPr>
            <a:normAutofit lnSpcReduction="10000"/>
          </a:bodyPr>
          <a:lstStyle/>
          <a:p>
            <a:pPr marL="0">
              <a:buNone/>
            </a:pPr>
            <a:r>
              <a:rPr lang="en-US" sz="1800" dirty="0" smtClean="0">
                <a:latin typeface="黑体" pitchFamily="49" charset="-122"/>
                <a:ea typeface="黑体" pitchFamily="49" charset="-122"/>
              </a:rPr>
              <a:t>6.2.2 </a:t>
            </a:r>
            <a:r>
              <a:rPr lang="zh-CN" altLang="en-US" sz="1800" dirty="0" smtClean="0">
                <a:latin typeface="黑体" pitchFamily="49" charset="-122"/>
                <a:ea typeface="黑体" pitchFamily="49" charset="-122"/>
              </a:rPr>
              <a:t>反向传播神经网络</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反向传播</a:t>
            </a:r>
            <a:r>
              <a:rPr lang="en-US" sz="1800" dirty="0" smtClean="0">
                <a:latin typeface="黑体" pitchFamily="49" charset="-122"/>
                <a:ea typeface="黑体" pitchFamily="49" charset="-122"/>
              </a:rPr>
              <a:t>(Back Propagation</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BP)</a:t>
            </a:r>
            <a:r>
              <a:rPr lang="zh-CN" altLang="en-US" sz="1800" dirty="0" smtClean="0">
                <a:latin typeface="黑体" pitchFamily="49" charset="-122"/>
                <a:ea typeface="黑体" pitchFamily="49" charset="-122"/>
              </a:rPr>
              <a:t>神经网络是</a:t>
            </a:r>
            <a:r>
              <a:rPr lang="en-US" sz="1800" dirty="0" smtClean="0">
                <a:latin typeface="黑体" pitchFamily="49" charset="-122"/>
                <a:ea typeface="黑体" pitchFamily="49" charset="-122"/>
              </a:rPr>
              <a:t>1986</a:t>
            </a:r>
            <a:r>
              <a:rPr lang="zh-CN" altLang="en-US" sz="1800" dirty="0" smtClean="0">
                <a:latin typeface="黑体" pitchFamily="49" charset="-122"/>
                <a:ea typeface="黑体" pitchFamily="49" charset="-122"/>
              </a:rPr>
              <a:t>年由</a:t>
            </a:r>
            <a:r>
              <a:rPr lang="en-US" sz="1800" dirty="0" smtClean="0">
                <a:latin typeface="黑体" pitchFamily="49" charset="-122"/>
                <a:ea typeface="黑体" pitchFamily="49" charset="-122"/>
              </a:rPr>
              <a:t>David </a:t>
            </a:r>
            <a:r>
              <a:rPr lang="en-US" sz="1800" dirty="0" err="1" smtClean="0">
                <a:latin typeface="黑体" pitchFamily="49" charset="-122"/>
                <a:ea typeface="黑体" pitchFamily="49" charset="-122"/>
              </a:rPr>
              <a:t>Rumelhart</a:t>
            </a:r>
            <a:r>
              <a:rPr lang="en-US" sz="1800" dirty="0" smtClean="0">
                <a:latin typeface="黑体" pitchFamily="49" charset="-122"/>
                <a:ea typeface="黑体" pitchFamily="49" charset="-122"/>
              </a:rPr>
              <a:t> </a:t>
            </a:r>
            <a:r>
              <a:rPr lang="zh-CN" altLang="en-US" sz="1800" dirty="0" smtClean="0">
                <a:latin typeface="黑体" pitchFamily="49" charset="-122"/>
                <a:ea typeface="黑体" pitchFamily="49" charset="-122"/>
              </a:rPr>
              <a:t>和</a:t>
            </a:r>
            <a:r>
              <a:rPr lang="en-US" sz="1800" dirty="0" smtClean="0">
                <a:latin typeface="黑体" pitchFamily="49" charset="-122"/>
                <a:ea typeface="黑体" pitchFamily="49" charset="-122"/>
              </a:rPr>
              <a:t> </a:t>
            </a:r>
            <a:r>
              <a:rPr lang="en-US" sz="1800" dirty="0" err="1" smtClean="0">
                <a:latin typeface="黑体" pitchFamily="49" charset="-122"/>
                <a:ea typeface="黑体" pitchFamily="49" charset="-122"/>
              </a:rPr>
              <a:t>J.McClelland</a:t>
            </a:r>
            <a:r>
              <a:rPr lang="en-US" sz="1800" dirty="0" smtClean="0">
                <a:latin typeface="黑体" pitchFamily="49" charset="-122"/>
                <a:ea typeface="黑体" pitchFamily="49" charset="-122"/>
              </a:rPr>
              <a:t> </a:t>
            </a:r>
            <a:r>
              <a:rPr lang="zh-CN" altLang="en-US" sz="1800" dirty="0" smtClean="0">
                <a:latin typeface="黑体" pitchFamily="49" charset="-122"/>
                <a:ea typeface="黑体" pitchFamily="49" charset="-122"/>
              </a:rPr>
              <a:t>提出的误差</a:t>
            </a:r>
            <a:r>
              <a:rPr lang="zh-CN" altLang="en-US" sz="1800" dirty="0" smtClean="0">
                <a:latin typeface="黑体" pitchFamily="49" charset="-122"/>
                <a:ea typeface="黑体" pitchFamily="49" charset="-122"/>
              </a:rPr>
              <a:t>逆向</a:t>
            </a:r>
            <a:r>
              <a:rPr lang="zh-CN" altLang="en-US" sz="1800" dirty="0" smtClean="0">
                <a:latin typeface="黑体" pitchFamily="49" charset="-122"/>
                <a:ea typeface="黑体" pitchFamily="49" charset="-122"/>
              </a:rPr>
              <a:t>传播训练</a:t>
            </a:r>
            <a:r>
              <a:rPr lang="zh-CN" altLang="en-US" sz="1800" dirty="0" smtClean="0">
                <a:latin typeface="黑体" pitchFamily="49" charset="-122"/>
                <a:ea typeface="黑体" pitchFamily="49" charset="-122"/>
              </a:rPr>
              <a:t>的多层前馈</a:t>
            </a:r>
            <a:r>
              <a:rPr lang="zh-CN" altLang="en-US" sz="1800" dirty="0" smtClean="0">
                <a:latin typeface="黑体" pitchFamily="49" charset="-122"/>
                <a:ea typeface="黑体" pitchFamily="49" charset="-122"/>
              </a:rPr>
              <a:t>神经网络。</a:t>
            </a:r>
            <a:endParaRPr lang="en-US" altLang="zh-CN" sz="1800" dirty="0" smtClean="0">
              <a:latin typeface="黑体" pitchFamily="49" charset="-122"/>
              <a:ea typeface="黑体" pitchFamily="49" charset="-122"/>
            </a:endParaRPr>
          </a:p>
          <a:p>
            <a:pPr marL="0">
              <a:buNone/>
            </a:pPr>
            <a:r>
              <a:rPr lang="en-US" sz="1800" dirty="0" err="1" smtClean="0">
                <a:latin typeface="黑体" pitchFamily="49" charset="-122"/>
                <a:ea typeface="黑体" pitchFamily="49" charset="-122"/>
                <a:hlinkClick r:id="rId2"/>
              </a:rPr>
              <a:t>BP</a:t>
            </a:r>
            <a:r>
              <a:rPr lang="en-US" sz="1800" dirty="0" err="1" smtClean="0">
                <a:latin typeface="黑体" pitchFamily="49" charset="-122"/>
                <a:ea typeface="黑体" pitchFamily="49" charset="-122"/>
                <a:hlinkClick r:id="rId2"/>
              </a:rPr>
              <a:t>算法</a:t>
            </a:r>
            <a:r>
              <a:rPr lang="zh-CN" altLang="en-US" sz="1800" dirty="0" smtClean="0">
                <a:latin typeface="黑体" pitchFamily="49" charset="-122"/>
                <a:ea typeface="黑体" pitchFamily="49" charset="-122"/>
              </a:rPr>
              <a:t>的基本思想是梯度下降法，利用梯度搜索技术，以期使网络的实际输出值和期望输出值的误差均方差为最小</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BP</a:t>
            </a:r>
            <a:r>
              <a:rPr lang="zh-CN" altLang="en-US" sz="1800" dirty="0" smtClean="0">
                <a:latin typeface="黑体" pitchFamily="49" charset="-122"/>
                <a:ea typeface="黑体" pitchFamily="49" charset="-122"/>
              </a:rPr>
              <a:t>网络是在输入层与输出层之间增加若干层</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一层或多层</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神经元，这些神经元称为隐单元，它们与外界没有直接的联系，但其状态的改变，则能影响输入与输出之间的关系，每一层可以有若干个节点</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en-US" sz="1800" dirty="0" smtClean="0">
                <a:latin typeface="黑体" pitchFamily="49" charset="-122"/>
                <a:ea typeface="黑体" pitchFamily="49" charset="-122"/>
              </a:rPr>
              <a:t>BP</a:t>
            </a:r>
            <a:r>
              <a:rPr lang="zh-CN" altLang="en-US" sz="1800" dirty="0" smtClean="0">
                <a:latin typeface="黑体" pitchFamily="49" charset="-122"/>
                <a:ea typeface="黑体" pitchFamily="49" charset="-122"/>
              </a:rPr>
              <a:t>网络实际上就是多层感知器，因此它的拓扑结构和多层感知器的拓扑结构相同。由于单隐层感知器已经能够解决简单的非线性问题，因此应用最为普遍</a:t>
            </a:r>
            <a:r>
              <a:rPr lang="zh-CN" altLang="en-US" sz="1800" dirty="0" smtClean="0">
                <a:latin typeface="黑体" pitchFamily="49" charset="-122"/>
                <a:ea typeface="黑体" pitchFamily="49" charset="-122"/>
              </a:rPr>
              <a:t>。</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6.2 </a:t>
            </a:r>
            <a:r>
              <a:rPr lang="zh-CN" altLang="en-US" b="1" dirty="0" smtClean="0">
                <a:latin typeface="黑体" pitchFamily="49" charset="-122"/>
                <a:ea typeface="黑体" pitchFamily="49" charset="-122"/>
              </a:rPr>
              <a:t>前馈型神经网络</a:t>
            </a:r>
            <a:endParaRPr lang="zh-CN" altLang="en-US" b="1" dirty="0">
              <a:latin typeface="黑体" pitchFamily="49" charset="-122"/>
              <a:ea typeface="黑体" pitchFamily="49" charset="-122"/>
            </a:endParaRPr>
          </a:p>
        </p:txBody>
      </p:sp>
      <p:sp>
        <p:nvSpPr>
          <p:cNvPr id="9" name="TextBox 8"/>
          <p:cNvSpPr txBox="1"/>
          <p:nvPr/>
        </p:nvSpPr>
        <p:spPr>
          <a:xfrm>
            <a:off x="285721" y="1327071"/>
            <a:ext cx="8256610" cy="1477328"/>
          </a:xfrm>
          <a:prstGeom prst="rect">
            <a:avLst/>
          </a:prstGeom>
          <a:noFill/>
        </p:spPr>
        <p:txBody>
          <a:bodyPr wrap="square" rtlCol="0">
            <a:spAutoFit/>
          </a:bodyPr>
          <a:lstStyle/>
          <a:p>
            <a:r>
              <a:rPr lang="en-US" dirty="0" smtClean="0">
                <a:latin typeface="黑体" pitchFamily="49" charset="-122"/>
                <a:ea typeface="黑体" pitchFamily="49" charset="-122"/>
              </a:rPr>
              <a:t>BP</a:t>
            </a:r>
            <a:r>
              <a:rPr lang="zh-CN" altLang="en-US" dirty="0" smtClean="0">
                <a:latin typeface="黑体" pitchFamily="49" charset="-122"/>
                <a:ea typeface="黑体" pitchFamily="49" charset="-122"/>
              </a:rPr>
              <a:t>网络的拓扑结构如图</a:t>
            </a:r>
            <a:r>
              <a:rPr lang="en-US" dirty="0" smtClean="0">
                <a:latin typeface="黑体" pitchFamily="49" charset="-122"/>
                <a:ea typeface="黑体" pitchFamily="49" charset="-122"/>
              </a:rPr>
              <a:t>6-5</a:t>
            </a:r>
            <a:r>
              <a:rPr lang="zh-CN" altLang="en-US" dirty="0" smtClean="0">
                <a:latin typeface="黑体" pitchFamily="49" charset="-122"/>
                <a:ea typeface="黑体" pitchFamily="49" charset="-122"/>
              </a:rPr>
              <a:t>所</a:t>
            </a:r>
            <a:r>
              <a:rPr lang="zh-CN" altLang="en-US" dirty="0" smtClean="0">
                <a:latin typeface="黑体" pitchFamily="49" charset="-122"/>
                <a:ea typeface="黑体" pitchFamily="49" charset="-122"/>
              </a:rPr>
              <a:t>示：</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输入层</a:t>
            </a:r>
            <a:r>
              <a:rPr lang="zh-CN" altLang="en-US" dirty="0" smtClean="0">
                <a:latin typeface="黑体" pitchFamily="49" charset="-122"/>
                <a:ea typeface="黑体" pitchFamily="49" charset="-122"/>
              </a:rPr>
              <a:t>：接收</a:t>
            </a:r>
            <a:r>
              <a:rPr lang="zh-CN" altLang="en-US" dirty="0" smtClean="0">
                <a:latin typeface="黑体" pitchFamily="49" charset="-122"/>
                <a:ea typeface="黑体" pitchFamily="49" charset="-122"/>
              </a:rPr>
              <a:t>来自外界的输入信息，并传递给中间层各神经元；</a:t>
            </a:r>
          </a:p>
          <a:p>
            <a:pPr lvl="1">
              <a:buFont typeface="Wingdings" pitchFamily="2" charset="2"/>
              <a:buChar char="ü"/>
            </a:pPr>
            <a:r>
              <a:rPr lang="zh-CN" altLang="en-US" dirty="0" smtClean="0">
                <a:latin typeface="黑体" pitchFamily="49" charset="-122"/>
                <a:ea typeface="黑体" pitchFamily="49" charset="-122"/>
              </a:rPr>
              <a:t>隐藏层</a:t>
            </a:r>
            <a:r>
              <a:rPr lang="zh-CN" altLang="en-US" dirty="0" smtClean="0">
                <a:latin typeface="黑体" pitchFamily="49" charset="-122"/>
                <a:ea typeface="黑体" pitchFamily="49" charset="-122"/>
              </a:rPr>
              <a:t>：内部</a:t>
            </a:r>
            <a:r>
              <a:rPr lang="zh-CN" altLang="en-US" dirty="0" smtClean="0">
                <a:latin typeface="黑体" pitchFamily="49" charset="-122"/>
                <a:ea typeface="黑体" pitchFamily="49" charset="-122"/>
              </a:rPr>
              <a:t>信息处理层，负责信息变换</a:t>
            </a:r>
            <a:r>
              <a:rPr lang="zh-CN" altLang="en-US" dirty="0" smtClean="0">
                <a:latin typeface="黑体" pitchFamily="49" charset="-122"/>
                <a:ea typeface="黑体" pitchFamily="49" charset="-122"/>
              </a:rPr>
              <a:t>，为</a:t>
            </a:r>
            <a:r>
              <a:rPr lang="zh-CN" altLang="en-US" dirty="0" smtClean="0">
                <a:latin typeface="黑体" pitchFamily="49" charset="-122"/>
                <a:ea typeface="黑体" pitchFamily="49" charset="-122"/>
              </a:rPr>
              <a:t>单隐层或者多隐层结构</a:t>
            </a:r>
            <a:r>
              <a:rPr lang="zh-CN" alt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输出层</a:t>
            </a:r>
            <a:r>
              <a:rPr lang="zh-CN" altLang="en-US" dirty="0" smtClean="0">
                <a:latin typeface="黑体" pitchFamily="49" charset="-122"/>
                <a:ea typeface="黑体" pitchFamily="49" charset="-122"/>
              </a:rPr>
              <a:t>：向</a:t>
            </a:r>
            <a:r>
              <a:rPr lang="zh-CN" altLang="en-US" dirty="0" smtClean="0">
                <a:latin typeface="黑体" pitchFamily="49" charset="-122"/>
                <a:ea typeface="黑体" pitchFamily="49" charset="-122"/>
              </a:rPr>
              <a:t>外界输出信息处理结果。</a:t>
            </a:r>
          </a:p>
          <a:p>
            <a:endParaRPr lang="zh-CN" altLang="en-US" dirty="0">
              <a:latin typeface="黑体" pitchFamily="49" charset="-122"/>
              <a:ea typeface="黑体" pitchFamily="49" charset="-122"/>
            </a:endParaRPr>
          </a:p>
        </p:txBody>
      </p:sp>
      <p:pic>
        <p:nvPicPr>
          <p:cNvPr id="4" name="图片 3" descr="C:\Users\Joshua\Desktop\QQ截图20180528093217.png"/>
          <p:cNvPicPr/>
          <p:nvPr/>
        </p:nvPicPr>
        <p:blipFill>
          <a:blip r:embed="rId2" cstate="print"/>
          <a:srcRect/>
          <a:stretch>
            <a:fillRect/>
          </a:stretch>
        </p:blipFill>
        <p:spPr bwMode="auto">
          <a:xfrm>
            <a:off x="1643042" y="2500312"/>
            <a:ext cx="4203700" cy="226568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6.2 </a:t>
            </a:r>
            <a:r>
              <a:rPr lang="zh-CN" altLang="en-US" b="1" dirty="0" smtClean="0">
                <a:latin typeface="黑体" pitchFamily="49" charset="-122"/>
                <a:ea typeface="黑体" pitchFamily="49" charset="-122"/>
              </a:rPr>
              <a:t>前馈型神经网络</a:t>
            </a:r>
            <a:endParaRPr lang="en-US" b="1" dirty="0">
              <a:effectLst/>
              <a:latin typeface="黑体" pitchFamily="49" charset="-122"/>
              <a:ea typeface="黑体" pitchFamily="49" charset="-122"/>
            </a:endParaRPr>
          </a:p>
        </p:txBody>
      </p:sp>
      <p:sp>
        <p:nvSpPr>
          <p:cNvPr id="9" name="TextBox 8"/>
          <p:cNvSpPr txBox="1"/>
          <p:nvPr/>
        </p:nvSpPr>
        <p:spPr>
          <a:xfrm>
            <a:off x="214283" y="1327071"/>
            <a:ext cx="8328048" cy="5078313"/>
          </a:xfrm>
          <a:prstGeom prst="rect">
            <a:avLst/>
          </a:prstGeom>
          <a:noFill/>
        </p:spPr>
        <p:txBody>
          <a:bodyPr wrap="square" rtlCol="0">
            <a:spAutoFit/>
          </a:bodyPr>
          <a:lstStyle/>
          <a:p>
            <a:r>
              <a:rPr lang="zh-CN" altLang="en-US" dirty="0" smtClean="0">
                <a:latin typeface="黑体" pitchFamily="49" charset="-122"/>
                <a:ea typeface="黑体" pitchFamily="49" charset="-122"/>
              </a:rPr>
              <a:t>基本</a:t>
            </a:r>
            <a:r>
              <a:rPr lang="en-US" dirty="0" smtClean="0">
                <a:latin typeface="黑体" pitchFamily="49" charset="-122"/>
                <a:ea typeface="黑体" pitchFamily="49" charset="-122"/>
              </a:rPr>
              <a:t>BP</a:t>
            </a:r>
            <a:r>
              <a:rPr lang="zh-CN" altLang="en-US" dirty="0" smtClean="0">
                <a:latin typeface="黑体" pitchFamily="49" charset="-122"/>
                <a:ea typeface="黑体" pitchFamily="49" charset="-122"/>
              </a:rPr>
              <a:t>算法包括信号的正向传播和误差反传两个过程</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计算</a:t>
            </a:r>
            <a:r>
              <a:rPr lang="zh-CN" altLang="en-US" dirty="0" smtClean="0">
                <a:latin typeface="黑体" pitchFamily="49" charset="-122"/>
                <a:ea typeface="黑体" pitchFamily="49" charset="-122"/>
              </a:rPr>
              <a:t>误差输出时按从输入到输出的方向进行</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调</a:t>
            </a:r>
            <a:r>
              <a:rPr lang="zh-CN" altLang="en-US" dirty="0" smtClean="0">
                <a:latin typeface="黑体" pitchFamily="49" charset="-122"/>
                <a:ea typeface="黑体" pitchFamily="49" charset="-122"/>
              </a:rPr>
              <a:t>整权值和阈值时则从输出到输入的方向进行</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正向传播</a:t>
            </a:r>
            <a:r>
              <a:rPr lang="zh-CN" altLang="en-US" dirty="0" smtClean="0">
                <a:latin typeface="黑体" pitchFamily="49" charset="-122"/>
                <a:ea typeface="黑体" pitchFamily="49" charset="-122"/>
              </a:rPr>
              <a:t>时，输入信号通过隐层作用于输出节点，经过非线性变换，产生输出信号，若实际输出与期望输出不相符，则转入误差的反向传播过程</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误差</a:t>
            </a:r>
            <a:r>
              <a:rPr lang="zh-CN" altLang="en-US" dirty="0" smtClean="0">
                <a:latin typeface="黑体" pitchFamily="49" charset="-122"/>
                <a:ea typeface="黑体" pitchFamily="49" charset="-122"/>
              </a:rPr>
              <a:t>反传是将输出误差通过隐层向输入层逐层反传，并将误差分摊给各层所有单元，以从各层获得的误差信号作为调整各单元权值的依据</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通过调整输入节点与隐层节点的联接强度和隐层节点与输出节点的联接强度以及阈值，使误差沿梯度方向下降，经过反复学习训练，确定与最小误差相对应的网络参数</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权值和阈值</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，训练即告停止。此时经过训练的神经网络即能对类似样本的输入信息，自行处理输出误差最小的经过非线形转换的信息。</a:t>
            </a:r>
          </a:p>
          <a:p>
            <a:endParaRPr lang="en-US" altLang="zh-CN" dirty="0" smtClean="0">
              <a:latin typeface="黑体" pitchFamily="49" charset="-122"/>
              <a:ea typeface="黑体" pitchFamily="49" charset="-122"/>
            </a:endParaRPr>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黑体" pitchFamily="49" charset="-122"/>
                <a:ea typeface="黑体" pitchFamily="49" charset="-122"/>
              </a:rPr>
              <a:t>6.2 </a:t>
            </a:r>
            <a:r>
              <a:rPr lang="zh-CN" altLang="en-US" sz="3200" b="1" dirty="0" smtClean="0">
                <a:latin typeface="黑体" pitchFamily="49" charset="-122"/>
                <a:ea typeface="黑体" pitchFamily="49" charset="-122"/>
              </a:rPr>
              <a:t>前馈型神经网络</a:t>
            </a:r>
            <a:endParaRPr lang="zh-CN" altLang="zh-CN" sz="3200" b="1" dirty="0" smtClean="0">
              <a:effectLst/>
              <a:latin typeface="黑体" pitchFamily="49" charset="-122"/>
              <a:ea typeface="黑体" pitchFamily="49" charset="-122"/>
            </a:endParaRPr>
          </a:p>
        </p:txBody>
      </p:sp>
      <p:sp>
        <p:nvSpPr>
          <p:cNvPr id="10" name="TextBox 9"/>
          <p:cNvSpPr txBox="1"/>
          <p:nvPr/>
        </p:nvSpPr>
        <p:spPr>
          <a:xfrm>
            <a:off x="214282" y="1428742"/>
            <a:ext cx="8572560" cy="3416320"/>
          </a:xfrm>
          <a:prstGeom prst="rect">
            <a:avLst/>
          </a:prstGeom>
          <a:noFill/>
        </p:spPr>
        <p:txBody>
          <a:bodyPr wrap="square" rtlCol="0">
            <a:spAutoFit/>
          </a:bodyPr>
          <a:lstStyle/>
          <a:p>
            <a:r>
              <a:rPr lang="en-US" dirty="0" smtClean="0">
                <a:latin typeface="黑体" pitchFamily="49" charset="-122"/>
                <a:ea typeface="黑体" pitchFamily="49" charset="-122"/>
              </a:rPr>
              <a:t>6.2.3 </a:t>
            </a:r>
            <a:r>
              <a:rPr lang="zh-CN" altLang="en-US" dirty="0" smtClean="0">
                <a:latin typeface="黑体" pitchFamily="49" charset="-122"/>
                <a:ea typeface="黑体" pitchFamily="49" charset="-122"/>
              </a:rPr>
              <a:t>反向传播神经网络算法规则</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BP</a:t>
            </a:r>
            <a:r>
              <a:rPr lang="zh-CN" altLang="en-US" dirty="0" smtClean="0">
                <a:latin typeface="黑体" pitchFamily="49" charset="-122"/>
                <a:ea typeface="黑体" pitchFamily="49" charset="-122"/>
              </a:rPr>
              <a:t>算法是一种有监督式的学习</a:t>
            </a:r>
            <a:r>
              <a:rPr lang="zh-CN" altLang="en-US" dirty="0" smtClean="0">
                <a:latin typeface="黑体" pitchFamily="49" charset="-122"/>
                <a:ea typeface="黑体" pitchFamily="49" charset="-122"/>
              </a:rPr>
              <a:t>算法：</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输入</a:t>
            </a:r>
            <a:r>
              <a:rPr lang="zh-CN" altLang="en-US" dirty="0" smtClean="0">
                <a:latin typeface="黑体" pitchFamily="49" charset="-122"/>
                <a:ea typeface="黑体" pitchFamily="49" charset="-122"/>
              </a:rPr>
              <a:t>学习样本，使用</a:t>
            </a:r>
            <a:r>
              <a:rPr lang="en-US" dirty="0" err="1" smtClean="0">
                <a:latin typeface="黑体" pitchFamily="49" charset="-122"/>
                <a:ea typeface="黑体" pitchFamily="49" charset="-122"/>
                <a:hlinkClick r:id="rId2"/>
              </a:rPr>
              <a:t>反向传播算法</a:t>
            </a:r>
            <a:r>
              <a:rPr lang="zh-CN" altLang="en-US" dirty="0" smtClean="0">
                <a:latin typeface="黑体" pitchFamily="49" charset="-122"/>
                <a:ea typeface="黑体" pitchFamily="49" charset="-122"/>
              </a:rPr>
              <a:t>对网络的</a:t>
            </a:r>
            <a:r>
              <a:rPr lang="en-US" dirty="0" err="1" smtClean="0">
                <a:latin typeface="黑体" pitchFamily="49" charset="-122"/>
                <a:ea typeface="黑体" pitchFamily="49" charset="-122"/>
                <a:hlinkClick r:id="rId3"/>
              </a:rPr>
              <a:t>权值</a:t>
            </a:r>
            <a:r>
              <a:rPr lang="zh-CN" altLang="en-US" dirty="0" smtClean="0">
                <a:latin typeface="黑体" pitchFamily="49" charset="-122"/>
                <a:ea typeface="黑体" pitchFamily="49" charset="-122"/>
              </a:rPr>
              <a:t>和偏差进行反复的调整训练，使输出的向量与期望向量尽可能地接近，当网络输出层的</a:t>
            </a:r>
            <a:r>
              <a:rPr lang="en-US" dirty="0" err="1" smtClean="0">
                <a:latin typeface="黑体" pitchFamily="49" charset="-122"/>
                <a:ea typeface="黑体" pitchFamily="49" charset="-122"/>
                <a:hlinkClick r:id="rId4"/>
              </a:rPr>
              <a:t>误差平方和</a:t>
            </a:r>
            <a:r>
              <a:rPr lang="zh-CN" altLang="en-US" dirty="0" smtClean="0">
                <a:latin typeface="黑体" pitchFamily="49" charset="-122"/>
                <a:ea typeface="黑体" pitchFamily="49" charset="-122"/>
              </a:rPr>
              <a:t>小于指定的误差时训练完成，保存网络的权值和偏差</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输入层神经元的个数由样本属性的维度决定，输出层神经元的个数由样本分类个数决定</a:t>
            </a:r>
            <a:r>
              <a:rPr lang="zh-CN" altLang="en-US" dirty="0" smtClean="0">
                <a:latin typeface="黑体" pitchFamily="49" charset="-122"/>
                <a:ea typeface="黑体" pitchFamily="49" charset="-122"/>
              </a:rPr>
              <a:t>。隐藏</a:t>
            </a:r>
            <a:r>
              <a:rPr lang="zh-CN" altLang="en-US" dirty="0" smtClean="0">
                <a:latin typeface="黑体" pitchFamily="49" charset="-122"/>
                <a:ea typeface="黑体" pitchFamily="49" charset="-122"/>
              </a:rPr>
              <a:t>层的层数和每层的神经元个数由用户指定</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神经元</a:t>
            </a:r>
            <a:r>
              <a:rPr lang="zh-CN" altLang="en-US" dirty="0" smtClean="0">
                <a:latin typeface="黑体" pitchFamily="49" charset="-122"/>
                <a:ea typeface="黑体" pitchFamily="49" charset="-122"/>
              </a:rPr>
              <a:t>数太少时，网络不能很好的学习，训练迭代的次数也比较多，训练</a:t>
            </a:r>
            <a:r>
              <a:rPr lang="zh-CN" altLang="en-US" dirty="0" smtClean="0">
                <a:latin typeface="黑体" pitchFamily="49" charset="-122"/>
                <a:ea typeface="黑体" pitchFamily="49" charset="-122"/>
              </a:rPr>
              <a:t>精</a:t>
            </a:r>
            <a:endParaRPr lang="en-US" altLang="zh-CN" dirty="0" smtClean="0">
              <a:latin typeface="黑体" pitchFamily="49" charset="-122"/>
              <a:ea typeface="黑体" pitchFamily="49" charset="-122"/>
            </a:endParaRPr>
          </a:p>
          <a:p>
            <a:pPr lvl="1"/>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度</a:t>
            </a:r>
            <a:r>
              <a:rPr lang="zh-CN" altLang="en-US" dirty="0" smtClean="0">
                <a:latin typeface="黑体" pitchFamily="49" charset="-122"/>
                <a:ea typeface="黑体" pitchFamily="49" charset="-122"/>
              </a:rPr>
              <a:t>也不高</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神经元</a:t>
            </a:r>
            <a:r>
              <a:rPr lang="zh-CN" altLang="en-US" dirty="0" smtClean="0">
                <a:latin typeface="黑体" pitchFamily="49" charset="-122"/>
                <a:ea typeface="黑体" pitchFamily="49" charset="-122"/>
              </a:rPr>
              <a:t>数太多时，网络的功能变得强大，精确度也更高，但训练迭代的</a:t>
            </a:r>
            <a:r>
              <a:rPr lang="zh-CN" altLang="en-US" dirty="0" smtClean="0">
                <a:latin typeface="黑体" pitchFamily="49" charset="-122"/>
                <a:ea typeface="黑体" pitchFamily="49" charset="-122"/>
              </a:rPr>
              <a:t>次数</a:t>
            </a:r>
            <a:endParaRPr lang="en-US" altLang="zh-CN" dirty="0" smtClean="0">
              <a:latin typeface="黑体" pitchFamily="49" charset="-122"/>
              <a:ea typeface="黑体" pitchFamily="49" charset="-122"/>
            </a:endParaRPr>
          </a:p>
          <a:p>
            <a:pPr lvl="1"/>
            <a:r>
              <a:rPr lang="en-US" altLang="zh-CN" dirty="0" smtClean="0">
                <a:latin typeface="黑体" pitchFamily="49" charset="-122"/>
                <a:ea typeface="黑体" pitchFamily="49" charset="-122"/>
              </a:rPr>
              <a:t> </a:t>
            </a:r>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也</a:t>
            </a:r>
            <a:r>
              <a:rPr lang="zh-CN" altLang="en-US" dirty="0" smtClean="0">
                <a:latin typeface="黑体" pitchFamily="49" charset="-122"/>
                <a:ea typeface="黑体" pitchFamily="49" charset="-122"/>
              </a:rPr>
              <a:t>大，可能会出现过拟合</a:t>
            </a:r>
            <a:r>
              <a:rPr lang="en-US" dirty="0" smtClean="0">
                <a:latin typeface="黑体" pitchFamily="49" charset="-122"/>
                <a:ea typeface="黑体" pitchFamily="49" charset="-122"/>
              </a:rPr>
              <a:t>(Over Fitting)</a:t>
            </a:r>
            <a:r>
              <a:rPr lang="zh-CN" altLang="en-US" dirty="0" smtClean="0">
                <a:latin typeface="黑体" pitchFamily="49" charset="-122"/>
                <a:ea typeface="黑体" pitchFamily="49" charset="-122"/>
              </a:rPr>
              <a:t>现象</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6.2 </a:t>
            </a:r>
            <a:r>
              <a:rPr lang="zh-CN" altLang="en-US" b="1" dirty="0" smtClean="0">
                <a:latin typeface="黑体" pitchFamily="49" charset="-122"/>
                <a:ea typeface="黑体" pitchFamily="49" charset="-122"/>
              </a:rPr>
              <a:t>前馈型神经网络</a:t>
            </a:r>
            <a:endParaRPr lang="en-US" b="1" dirty="0">
              <a:effectLst/>
              <a:latin typeface="黑体" pitchFamily="49" charset="-122"/>
              <a:ea typeface="黑体" pitchFamily="49" charset="-122"/>
            </a:endParaRPr>
          </a:p>
        </p:txBody>
      </p:sp>
      <p:sp>
        <p:nvSpPr>
          <p:cNvPr id="9" name="TextBox 8"/>
          <p:cNvSpPr txBox="1"/>
          <p:nvPr/>
        </p:nvSpPr>
        <p:spPr>
          <a:xfrm>
            <a:off x="357158" y="1327071"/>
            <a:ext cx="8572559" cy="1754326"/>
          </a:xfrm>
          <a:prstGeom prst="rect">
            <a:avLst/>
          </a:prstGeom>
          <a:noFill/>
        </p:spPr>
        <p:txBody>
          <a:bodyPr wrap="square" rtlCol="0">
            <a:spAutoFit/>
          </a:bodyPr>
          <a:lstStyle/>
          <a:p>
            <a:r>
              <a:rPr lang="zh-CN" altLang="en-US" dirty="0" smtClean="0">
                <a:latin typeface="黑体" pitchFamily="49" charset="-122"/>
                <a:ea typeface="黑体" pitchFamily="49" charset="-122"/>
              </a:rPr>
              <a:t>隐层神经元个数的选取原则是</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在</a:t>
            </a:r>
            <a:r>
              <a:rPr lang="zh-CN" altLang="en-US" dirty="0" smtClean="0">
                <a:latin typeface="黑体" pitchFamily="49" charset="-122"/>
                <a:ea typeface="黑体" pitchFamily="49" charset="-122"/>
              </a:rPr>
              <a:t>能够解决问题的前提下，再加上一两个神经元，以加快误差下降速度即可</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p>
          <a:p>
            <a:r>
              <a:rPr lang="zh-CN" altLang="en-US" dirty="0" smtClean="0">
                <a:latin typeface="黑体" pitchFamily="49" charset="-122"/>
                <a:ea typeface="黑体" pitchFamily="49" charset="-122"/>
              </a:rPr>
              <a:t>算法</a:t>
            </a:r>
            <a:r>
              <a:rPr lang="zh-CN" altLang="en-US" dirty="0" smtClean="0">
                <a:latin typeface="黑体" pitchFamily="49" charset="-122"/>
                <a:ea typeface="黑体" pitchFamily="49" charset="-122"/>
              </a:rPr>
              <a:t>基本流程：</a:t>
            </a:r>
          </a:p>
          <a:p>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pic>
        <p:nvPicPr>
          <p:cNvPr id="4" name="图片 3"/>
          <p:cNvPicPr/>
          <p:nvPr/>
        </p:nvPicPr>
        <p:blipFill>
          <a:blip r:embed="rId2" cstate="print"/>
          <a:srcRect/>
          <a:stretch>
            <a:fillRect/>
          </a:stretch>
        </p:blipFill>
        <p:spPr bwMode="auto">
          <a:xfrm>
            <a:off x="2214546" y="2071684"/>
            <a:ext cx="4786346" cy="2582548"/>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6.2 </a:t>
            </a:r>
            <a:r>
              <a:rPr lang="zh-CN" altLang="en-US" b="1" dirty="0" smtClean="0">
                <a:latin typeface="黑体" pitchFamily="49" charset="-122"/>
                <a:ea typeface="黑体" pitchFamily="49" charset="-122"/>
              </a:rPr>
              <a:t>前馈型神经网络</a:t>
            </a:r>
            <a:endParaRPr lang="en-US" b="1" dirty="0">
              <a:effectLst/>
              <a:latin typeface="黑体" pitchFamily="49" charset="-122"/>
              <a:ea typeface="黑体" pitchFamily="49" charset="-122"/>
            </a:endParaRPr>
          </a:p>
        </p:txBody>
      </p:sp>
      <p:sp>
        <p:nvSpPr>
          <p:cNvPr id="9" name="TextBox 8"/>
          <p:cNvSpPr txBox="1"/>
          <p:nvPr/>
        </p:nvSpPr>
        <p:spPr>
          <a:xfrm>
            <a:off x="357158" y="1327071"/>
            <a:ext cx="8572559" cy="3139321"/>
          </a:xfrm>
          <a:prstGeom prst="rect">
            <a:avLst/>
          </a:prstGeom>
          <a:noFill/>
        </p:spPr>
        <p:txBody>
          <a:bodyPr wrap="square" rtlCol="0">
            <a:spAutoFit/>
          </a:bodyPr>
          <a:lstStyle/>
          <a:p>
            <a:r>
              <a:rPr lang="en-US" dirty="0" smtClean="0">
                <a:latin typeface="黑体" pitchFamily="49" charset="-122"/>
                <a:ea typeface="黑体" pitchFamily="49" charset="-122"/>
              </a:rPr>
              <a:t>6.2.4 </a:t>
            </a:r>
            <a:r>
              <a:rPr lang="zh-CN" altLang="en-US" dirty="0" smtClean="0">
                <a:latin typeface="黑体" pitchFamily="49" charset="-122"/>
                <a:ea typeface="黑体" pitchFamily="49" charset="-122"/>
              </a:rPr>
              <a:t>反向传播神经网络应用示例</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BP</a:t>
            </a:r>
            <a:r>
              <a:rPr lang="zh-CN" altLang="en-US" dirty="0" smtClean="0">
                <a:latin typeface="黑体" pitchFamily="49" charset="-122"/>
                <a:ea typeface="黑体" pitchFamily="49" charset="-122"/>
              </a:rPr>
              <a:t>神经网络可以用作分类、聚类、预测等</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6-2: </a:t>
            </a:r>
            <a:r>
              <a:rPr lang="zh-CN" altLang="en-US" dirty="0" smtClean="0">
                <a:latin typeface="黑体" pitchFamily="49" charset="-122"/>
                <a:ea typeface="黑体" pitchFamily="49" charset="-122"/>
              </a:rPr>
              <a:t>使用</a:t>
            </a:r>
            <a:r>
              <a:rPr lang="en-US" altLang="zh-CN" dirty="0" smtClean="0">
                <a:latin typeface="黑体" pitchFamily="49" charset="-122"/>
                <a:ea typeface="黑体" pitchFamily="49" charset="-122"/>
              </a:rPr>
              <a:t>BP</a:t>
            </a:r>
            <a:r>
              <a:rPr lang="zh-CN" altLang="en-US" dirty="0" smtClean="0">
                <a:latin typeface="黑体" pitchFamily="49" charset="-122"/>
                <a:ea typeface="黑体" pitchFamily="49" charset="-122"/>
              </a:rPr>
              <a:t>神经网络对由</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中的函数产生的</a:t>
            </a:r>
            <a:r>
              <a:rPr lang="en-US" dirty="0" smtClean="0">
                <a:latin typeface="黑体" pitchFamily="49" charset="-122"/>
                <a:ea typeface="黑体" pitchFamily="49" charset="-122"/>
              </a:rPr>
              <a:t>200</a:t>
            </a:r>
            <a:r>
              <a:rPr lang="zh-CN" altLang="en-US" dirty="0" smtClean="0">
                <a:latin typeface="黑体" pitchFamily="49" charset="-122"/>
                <a:ea typeface="黑体" pitchFamily="49" charset="-122"/>
              </a:rPr>
              <a:t>个数据进行数据分类及决策边界</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本示例中使用</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中</a:t>
            </a:r>
            <a:r>
              <a:rPr lang="en-US" dirty="0" err="1" smtClean="0">
                <a:latin typeface="黑体" pitchFamily="49" charset="-122"/>
                <a:ea typeface="黑体" pitchFamily="49" charset="-122"/>
              </a:rPr>
              <a:t>make_moons</a:t>
            </a:r>
            <a:r>
              <a:rPr lang="zh-CN" altLang="en-US" dirty="0" smtClean="0">
                <a:latin typeface="黑体" pitchFamily="49" charset="-122"/>
                <a:ea typeface="黑体" pitchFamily="49" charset="-122"/>
              </a:rPr>
              <a:t>方法生成了两类数据集，分别用空心点和实心点表示（见图</a:t>
            </a:r>
            <a:r>
              <a:rPr lang="en-US" dirty="0" smtClean="0">
                <a:latin typeface="黑体" pitchFamily="49" charset="-122"/>
                <a:ea typeface="黑体" pitchFamily="49" charset="-122"/>
              </a:rPr>
              <a:t>6.6</a:t>
            </a:r>
            <a:r>
              <a:rPr lang="zh-CN" altLang="en-US" dirty="0" smtClean="0">
                <a:latin typeface="黑体" pitchFamily="49" charset="-122"/>
                <a:ea typeface="黑体" pitchFamily="49" charset="-122"/>
              </a:rPr>
              <a:t>）。本示例希望通过训练使得机器学习分类器能够在给定的</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轴</a:t>
            </a:r>
            <a:r>
              <a:rPr lang="en-US" dirty="0" smtClean="0">
                <a:latin typeface="黑体" pitchFamily="49" charset="-122"/>
                <a:ea typeface="黑体" pitchFamily="49" charset="-122"/>
              </a:rPr>
              <a:t>y</a:t>
            </a:r>
            <a:r>
              <a:rPr lang="zh-CN" altLang="en-US" dirty="0" smtClean="0">
                <a:latin typeface="黑体" pitchFamily="49" charset="-122"/>
                <a:ea typeface="黑体" pitchFamily="49" charset="-122"/>
              </a:rPr>
              <a:t>轴坐标上预测正确的分类情况。由图</a:t>
            </a:r>
            <a:r>
              <a:rPr lang="en-US" dirty="0" smtClean="0">
                <a:latin typeface="黑体" pitchFamily="49" charset="-122"/>
                <a:ea typeface="黑体" pitchFamily="49" charset="-122"/>
              </a:rPr>
              <a:t>6.6</a:t>
            </a:r>
            <a:r>
              <a:rPr lang="zh-CN" altLang="en-US" dirty="0" smtClean="0">
                <a:latin typeface="黑体" pitchFamily="49" charset="-122"/>
                <a:ea typeface="黑体" pitchFamily="49" charset="-122"/>
              </a:rPr>
              <a:t>可见，该图无法用直线把数据划分，可见这些数据样本呈非线性，那么诸如逻辑回归（</a:t>
            </a:r>
            <a:r>
              <a:rPr lang="en-US" dirty="0" smtClean="0">
                <a:latin typeface="黑体" pitchFamily="49" charset="-122"/>
                <a:ea typeface="黑体" pitchFamily="49" charset="-122"/>
              </a:rPr>
              <a:t>Logistic Regression</a:t>
            </a:r>
            <a:r>
              <a:rPr lang="zh-CN" altLang="en-US" dirty="0" smtClean="0">
                <a:latin typeface="黑体" pitchFamily="49" charset="-122"/>
                <a:ea typeface="黑体" pitchFamily="49" charset="-122"/>
              </a:rPr>
              <a:t>）等这类线性分类器将无法适用于这个案例。</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6.2 </a:t>
            </a:r>
            <a:r>
              <a:rPr lang="zh-CN" altLang="en-US" b="1" dirty="0" smtClean="0">
                <a:latin typeface="黑体" pitchFamily="49" charset="-122"/>
                <a:ea typeface="黑体" pitchFamily="49" charset="-122"/>
              </a:rPr>
              <a:t>前馈型神经网络</a:t>
            </a:r>
            <a:endParaRPr lang="en-US" b="1" dirty="0">
              <a:effectLst/>
              <a:latin typeface="黑体" pitchFamily="49" charset="-122"/>
              <a:ea typeface="黑体" pitchFamily="49" charset="-122"/>
            </a:endParaRPr>
          </a:p>
        </p:txBody>
      </p:sp>
      <p:sp>
        <p:nvSpPr>
          <p:cNvPr id="9" name="TextBox 8"/>
          <p:cNvSpPr txBox="1"/>
          <p:nvPr/>
        </p:nvSpPr>
        <p:spPr>
          <a:xfrm>
            <a:off x="214282" y="1327071"/>
            <a:ext cx="8572559" cy="369332"/>
          </a:xfrm>
          <a:prstGeom prst="rect">
            <a:avLst/>
          </a:prstGeom>
          <a:noFill/>
        </p:spPr>
        <p:txBody>
          <a:bodyPr wrap="square" rtlCol="0">
            <a:spAutoFit/>
          </a:bodyPr>
          <a:lstStyle/>
          <a:p>
            <a:r>
              <a:rPr lang="zh-CN" altLang="en-US" dirty="0" smtClean="0">
                <a:latin typeface="黑体" pitchFamily="49" charset="-122"/>
                <a:ea typeface="黑体" pitchFamily="49" charset="-122"/>
              </a:rPr>
              <a:t>图</a:t>
            </a:r>
            <a:r>
              <a:rPr lang="en-US" dirty="0" smtClean="0">
                <a:latin typeface="黑体" pitchFamily="49" charset="-122"/>
                <a:ea typeface="黑体" pitchFamily="49" charset="-122"/>
              </a:rPr>
              <a:t>6.6</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 </a:t>
            </a:r>
            <a:r>
              <a:rPr lang="en-US" dirty="0" err="1" smtClean="0">
                <a:latin typeface="黑体" pitchFamily="49" charset="-122"/>
                <a:ea typeface="黑体" pitchFamily="49" charset="-122"/>
              </a:rPr>
              <a:t>Scikit</a:t>
            </a:r>
            <a:r>
              <a:rPr lang="en-US" dirty="0" smtClean="0">
                <a:latin typeface="黑体" pitchFamily="49" charset="-122"/>
                <a:ea typeface="黑体" pitchFamily="49" charset="-122"/>
              </a:rPr>
              <a:t>-learn</a:t>
            </a:r>
            <a:r>
              <a:rPr lang="zh-CN" altLang="en-US" dirty="0" smtClean="0">
                <a:latin typeface="黑体" pitchFamily="49" charset="-122"/>
                <a:ea typeface="黑体" pitchFamily="49" charset="-122"/>
              </a:rPr>
              <a:t>中</a:t>
            </a:r>
            <a:r>
              <a:rPr lang="en-US" dirty="0" err="1" smtClean="0">
                <a:latin typeface="黑体" pitchFamily="49" charset="-122"/>
                <a:ea typeface="黑体" pitchFamily="49" charset="-122"/>
              </a:rPr>
              <a:t>make_moons</a:t>
            </a:r>
            <a:r>
              <a:rPr lang="zh-CN" altLang="en-US" dirty="0" smtClean="0">
                <a:latin typeface="黑体" pitchFamily="49" charset="-122"/>
                <a:ea typeface="黑体" pitchFamily="49" charset="-122"/>
              </a:rPr>
              <a:t>方法生成的两类数据集</a:t>
            </a:r>
            <a:endParaRPr lang="zh-CN" altLang="en-US" dirty="0">
              <a:latin typeface="黑体" pitchFamily="49" charset="-122"/>
              <a:ea typeface="黑体" pitchFamily="49" charset="-122"/>
            </a:endParaRPr>
          </a:p>
        </p:txBody>
      </p:sp>
      <p:pic>
        <p:nvPicPr>
          <p:cNvPr id="4" name="图片 3" descr="C:\Users\Joshua\Desktop\ch6-2-bpclassifire_1-2.png"/>
          <p:cNvPicPr/>
          <p:nvPr/>
        </p:nvPicPr>
        <p:blipFill>
          <a:blip r:embed="rId2" cstate="print"/>
          <a:srcRect/>
          <a:stretch>
            <a:fillRect/>
          </a:stretch>
        </p:blipFill>
        <p:spPr bwMode="auto">
          <a:xfrm>
            <a:off x="1785918" y="1664494"/>
            <a:ext cx="4638675" cy="3479006"/>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6.2 </a:t>
            </a:r>
            <a:r>
              <a:rPr lang="zh-CN" altLang="en-US" b="1" dirty="0" smtClean="0">
                <a:latin typeface="黑体" pitchFamily="49" charset="-122"/>
                <a:ea typeface="黑体" pitchFamily="49" charset="-122"/>
              </a:rPr>
              <a:t>前馈型神经网络</a:t>
            </a:r>
            <a:endParaRPr lang="zh-CN" altLang="en-US" b="1" dirty="0">
              <a:latin typeface="黑体" pitchFamily="49" charset="-122"/>
              <a:ea typeface="黑体" pitchFamily="49" charset="-122"/>
            </a:endParaRPr>
          </a:p>
        </p:txBody>
      </p:sp>
      <p:sp>
        <p:nvSpPr>
          <p:cNvPr id="9" name="TextBox 8"/>
          <p:cNvSpPr txBox="1"/>
          <p:nvPr/>
        </p:nvSpPr>
        <p:spPr>
          <a:xfrm>
            <a:off x="285720" y="1327071"/>
            <a:ext cx="8572559" cy="2031325"/>
          </a:xfrm>
          <a:prstGeom prst="rect">
            <a:avLst/>
          </a:prstGeom>
          <a:noFill/>
        </p:spPr>
        <p:txBody>
          <a:bodyPr wrap="square" rtlCol="0">
            <a:spAutoFit/>
          </a:bodyPr>
          <a:lstStyle/>
          <a:p>
            <a:r>
              <a:rPr lang="zh-CN" altLang="en-US" dirty="0" smtClean="0">
                <a:latin typeface="黑体" pitchFamily="49" charset="-122"/>
                <a:ea typeface="黑体" pitchFamily="49" charset="-122"/>
              </a:rPr>
              <a:t>搭建</a:t>
            </a:r>
            <a:r>
              <a:rPr lang="zh-CN" altLang="en-US" dirty="0" smtClean="0">
                <a:latin typeface="黑体" pitchFamily="49" charset="-122"/>
                <a:ea typeface="黑体" pitchFamily="49" charset="-122"/>
              </a:rPr>
              <a:t>由一个输入层，一个隐层，一个输出层组成的三层神经网络</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输入层</a:t>
            </a:r>
            <a:r>
              <a:rPr lang="zh-CN" altLang="en-US" dirty="0" smtClean="0">
                <a:latin typeface="黑体" pitchFamily="49" charset="-122"/>
                <a:ea typeface="黑体" pitchFamily="49" charset="-122"/>
              </a:rPr>
              <a:t>中的节点数由数据的维度来决定，也就是</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个</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输出层</a:t>
            </a:r>
            <a:r>
              <a:rPr lang="zh-CN" altLang="en-US" dirty="0" smtClean="0">
                <a:latin typeface="黑体" pitchFamily="49" charset="-122"/>
                <a:ea typeface="黑体" pitchFamily="49" charset="-122"/>
              </a:rPr>
              <a:t>的节点数则是由类的数量来决定，也是</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个</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以</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y</a:t>
            </a:r>
            <a:r>
              <a:rPr lang="zh-CN" altLang="en-US" dirty="0" smtClean="0">
                <a:latin typeface="黑体" pitchFamily="49" charset="-122"/>
                <a:ea typeface="黑体" pitchFamily="49" charset="-122"/>
              </a:rPr>
              <a:t>坐标作为输入，输出的则是两种概率，分别是</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隐</a:t>
            </a:r>
            <a:r>
              <a:rPr lang="zh-CN" altLang="en-US" dirty="0" smtClean="0">
                <a:latin typeface="黑体" pitchFamily="49" charset="-122"/>
                <a:ea typeface="黑体" pitchFamily="49" charset="-122"/>
              </a:rPr>
              <a:t>层的维度可选（本例隐层维度为</a:t>
            </a:r>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）（见图</a:t>
            </a:r>
            <a:r>
              <a:rPr lang="en-US" dirty="0" smtClean="0">
                <a:latin typeface="黑体" pitchFamily="49" charset="-122"/>
                <a:ea typeface="黑体" pitchFamily="49" charset="-122"/>
              </a:rPr>
              <a:t>6-7</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激活函数</a:t>
            </a:r>
            <a:r>
              <a:rPr lang="zh-CN" altLang="en-US" dirty="0" smtClean="0">
                <a:latin typeface="黑体" pitchFamily="49" charset="-122"/>
                <a:ea typeface="黑体" pitchFamily="49" charset="-122"/>
              </a:rPr>
              <a:t>使用</a:t>
            </a:r>
            <a:r>
              <a:rPr lang="en-US" dirty="0" err="1" smtClean="0">
                <a:latin typeface="黑体" pitchFamily="49" charset="-122"/>
                <a:ea typeface="黑体" pitchFamily="49" charset="-122"/>
              </a:rPr>
              <a:t>tanh</a:t>
            </a:r>
            <a:r>
              <a:rPr lang="zh-CN" altLang="en-US" dirty="0" smtClean="0">
                <a:latin typeface="黑体" pitchFamily="49" charset="-122"/>
                <a:ea typeface="黑体" pitchFamily="49" charset="-122"/>
              </a:rPr>
              <a:t>，使用</a:t>
            </a:r>
            <a:r>
              <a:rPr lang="zh-CN" altLang="en-US" dirty="0" smtClean="0">
                <a:latin typeface="黑体" pitchFamily="49" charset="-122"/>
                <a:ea typeface="黑体" pitchFamily="49" charset="-122"/>
              </a:rPr>
              <a:t>学习速率固定的批量梯度下降法</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迭代</a:t>
            </a:r>
            <a:r>
              <a:rPr lang="en-US" dirty="0" smtClean="0">
                <a:latin typeface="黑体" pitchFamily="49" charset="-122"/>
                <a:ea typeface="黑体" pitchFamily="49" charset="-122"/>
              </a:rPr>
              <a:t>20000</a:t>
            </a:r>
            <a:r>
              <a:rPr lang="zh-CN" altLang="en-US" dirty="0" smtClean="0">
                <a:latin typeface="黑体" pitchFamily="49" charset="-122"/>
                <a:ea typeface="黑体" pitchFamily="49" charset="-122"/>
              </a:rPr>
              <a:t>次</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来寻找参数。</a:t>
            </a:r>
          </a:p>
          <a:p>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p:txBody>
      </p:sp>
      <p:pic>
        <p:nvPicPr>
          <p:cNvPr id="4" name="图片 3"/>
          <p:cNvPicPr/>
          <p:nvPr/>
        </p:nvPicPr>
        <p:blipFill>
          <a:blip r:embed="rId2" cstate="print"/>
          <a:srcRect/>
          <a:stretch>
            <a:fillRect/>
          </a:stretch>
        </p:blipFill>
        <p:spPr bwMode="auto">
          <a:xfrm>
            <a:off x="2285984" y="3000378"/>
            <a:ext cx="3581400" cy="205740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6.2 </a:t>
            </a:r>
            <a:r>
              <a:rPr lang="zh-CN" altLang="en-US" b="1" dirty="0" smtClean="0">
                <a:latin typeface="黑体" pitchFamily="49" charset="-122"/>
                <a:ea typeface="黑体" pitchFamily="49" charset="-122"/>
              </a:rPr>
              <a:t>前馈型神经网络</a:t>
            </a:r>
            <a:endParaRPr lang="zh-CN" altLang="en-US" b="1" dirty="0">
              <a:latin typeface="黑体" pitchFamily="49" charset="-122"/>
              <a:ea typeface="黑体" pitchFamily="49" charset="-122"/>
            </a:endParaRPr>
          </a:p>
        </p:txBody>
      </p:sp>
      <p:sp>
        <p:nvSpPr>
          <p:cNvPr id="9" name="TextBox 8"/>
          <p:cNvSpPr txBox="1"/>
          <p:nvPr/>
        </p:nvSpPr>
        <p:spPr>
          <a:xfrm>
            <a:off x="285720" y="1327071"/>
            <a:ext cx="8572559" cy="1200329"/>
          </a:xfrm>
          <a:prstGeom prst="rect">
            <a:avLst/>
          </a:prstGeom>
          <a:noFill/>
        </p:spPr>
        <p:txBody>
          <a:bodyPr wrap="square" rtlCol="0">
            <a:spAutoFit/>
          </a:bodyPr>
          <a:lstStyle/>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6-2: </a:t>
            </a:r>
            <a:r>
              <a:rPr lang="en-US" dirty="0" smtClean="0">
                <a:latin typeface="黑体" pitchFamily="49" charset="-122"/>
                <a:ea typeface="黑体" pitchFamily="49" charset="-122"/>
                <a:hlinkClick r:id="rId2" action="ppaction://hlinkfile"/>
              </a:rPr>
              <a:t>ch6_2_bp_classifier.py</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（请参见教程</a:t>
            </a:r>
            <a:r>
              <a:rPr lang="en-US" altLang="zh-CN" dirty="0" smtClean="0">
                <a:latin typeface="黑体" pitchFamily="49" charset="-122"/>
                <a:ea typeface="黑体" pitchFamily="49" charset="-122"/>
              </a:rPr>
              <a:t>216</a:t>
            </a:r>
            <a:r>
              <a:rPr lang="zh-CN" altLang="en-US" dirty="0" smtClean="0">
                <a:latin typeface="黑体" pitchFamily="49" charset="-122"/>
                <a:ea typeface="黑体" pitchFamily="49" charset="-122"/>
              </a:rPr>
              <a:t>页）</a:t>
            </a:r>
            <a:endParaRPr lang="en-US"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endParaRPr lang="zh-CN" altLang="en-US" dirty="0">
              <a:latin typeface="黑体" pitchFamily="49" charset="-122"/>
              <a:ea typeface="黑体" pitchFamily="49" charset="-122"/>
            </a:endParaRPr>
          </a:p>
        </p:txBody>
      </p:sp>
      <p:pic>
        <p:nvPicPr>
          <p:cNvPr id="4" name="图片 3" descr="C:\Users\Joshua\Desktop\ch6-2-bpclassifier.png"/>
          <p:cNvPicPr/>
          <p:nvPr/>
        </p:nvPicPr>
        <p:blipFill>
          <a:blip r:embed="rId3" cstate="print"/>
          <a:srcRect/>
          <a:stretch>
            <a:fillRect/>
          </a:stretch>
        </p:blipFill>
        <p:spPr bwMode="auto">
          <a:xfrm>
            <a:off x="3571868" y="1785932"/>
            <a:ext cx="4420864" cy="314327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p>
        </p:txBody>
      </p:sp>
      <p:sp>
        <p:nvSpPr>
          <p:cNvPr id="3" name="Content Placeholder 2"/>
          <p:cNvSpPr>
            <a:spLocks noGrp="1"/>
          </p:cNvSpPr>
          <p:nvPr>
            <p:ph idx="1"/>
          </p:nvPr>
        </p:nvSpPr>
        <p:spPr/>
        <p:txBody>
          <a:bodyPr>
            <a:noAutofit/>
          </a:bodyPr>
          <a:lstStyle/>
          <a:p>
            <a:pPr marL="0">
              <a:buNone/>
            </a:pPr>
            <a:r>
              <a:rPr lang="en-US" sz="1800" dirty="0" smtClean="0">
                <a:latin typeface="黑体" pitchFamily="49" charset="-122"/>
                <a:ea typeface="黑体" pitchFamily="49" charset="-122"/>
              </a:rPr>
              <a:t>6.1.1</a:t>
            </a:r>
            <a:r>
              <a:rPr lang="zh-CN" altLang="en-US" sz="1800" dirty="0" smtClean="0">
                <a:latin typeface="黑体" pitchFamily="49" charset="-122"/>
                <a:ea typeface="黑体" pitchFamily="49" charset="-122"/>
              </a:rPr>
              <a:t>神经网络的概念与地位</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人工神经元网络（</a:t>
            </a:r>
            <a:r>
              <a:rPr lang="en-US" sz="1800" dirty="0" smtClean="0">
                <a:latin typeface="黑体" pitchFamily="49" charset="-122"/>
                <a:ea typeface="黑体" pitchFamily="49" charset="-122"/>
              </a:rPr>
              <a:t>Artificial Neural Network</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ANN</a:t>
            </a:r>
            <a:r>
              <a:rPr lang="zh-CN" altLang="en-US" sz="1800" dirty="0" smtClean="0">
                <a:latin typeface="黑体" pitchFamily="49" charset="-122"/>
                <a:ea typeface="黑体" pitchFamily="49" charset="-122"/>
              </a:rPr>
              <a:t>），简称人工神经网络或神经网络，它从信息处理角度通过对人脑神经元及其网络进行模拟、简化和抽象，建立某种模型，按照不同的连接方式组成不同的网络</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神经网络</a:t>
            </a:r>
            <a:r>
              <a:rPr lang="zh-CN" altLang="en-US" sz="1800" dirty="0" smtClean="0">
                <a:latin typeface="黑体" pitchFamily="49" charset="-122"/>
                <a:ea typeface="黑体" pitchFamily="49" charset="-122"/>
              </a:rPr>
              <a:t>是一种运算</a:t>
            </a:r>
            <a:r>
              <a:rPr lang="zh-CN" altLang="en-US" sz="1800" dirty="0" smtClean="0">
                <a:latin typeface="黑体" pitchFamily="49" charset="-122"/>
                <a:ea typeface="黑体" pitchFamily="49" charset="-122"/>
              </a:rPr>
              <a:t>模型</a:t>
            </a:r>
            <a:r>
              <a:rPr lang="en-US" altLang="zh-CN" sz="1800" dirty="0" smtClean="0">
                <a:latin typeface="黑体" pitchFamily="49" charset="-122"/>
                <a:ea typeface="黑体" pitchFamily="49" charset="-122"/>
              </a:rPr>
              <a:t>:</a:t>
            </a:r>
          </a:p>
          <a:p>
            <a:pPr marL="400050" lvl="1">
              <a:buFont typeface="Wingdings" pitchFamily="2" charset="2"/>
              <a:buChar char="ü"/>
            </a:pPr>
            <a:r>
              <a:rPr lang="zh-CN" altLang="en-US" sz="1800" dirty="0" smtClean="0">
                <a:latin typeface="黑体" pitchFamily="49" charset="-122"/>
                <a:ea typeface="黑体" pitchFamily="49" charset="-122"/>
              </a:rPr>
              <a:t>节点</a:t>
            </a:r>
            <a:r>
              <a:rPr lang="zh-CN" altLang="en-US" sz="1800" dirty="0" smtClean="0">
                <a:latin typeface="黑体" pitchFamily="49" charset="-122"/>
                <a:ea typeface="黑体" pitchFamily="49" charset="-122"/>
              </a:rPr>
              <a:t>（或称神经元</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激活</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或激励</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函数（</a:t>
            </a:r>
            <a:r>
              <a:rPr lang="en-US" sz="1800" dirty="0" smtClean="0">
                <a:latin typeface="黑体" pitchFamily="49" charset="-122"/>
                <a:ea typeface="黑体" pitchFamily="49" charset="-122"/>
              </a:rPr>
              <a:t>Activation Function</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权重</a:t>
            </a:r>
            <a:r>
              <a:rPr lang="zh-CN" altLang="en-US" sz="1800" dirty="0" smtClean="0">
                <a:latin typeface="黑体" pitchFamily="49" charset="-122"/>
                <a:ea typeface="黑体" pitchFamily="49" charset="-122"/>
              </a:rPr>
              <a:t>（或“权值”，</a:t>
            </a:r>
            <a:r>
              <a:rPr lang="en-US" sz="1800" dirty="0" smtClean="0">
                <a:latin typeface="黑体" pitchFamily="49" charset="-122"/>
                <a:ea typeface="黑体" pitchFamily="49" charset="-122"/>
              </a:rPr>
              <a:t>Weight)</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神经网络</a:t>
            </a:r>
            <a:r>
              <a:rPr lang="zh-CN" altLang="en-US" sz="1800" dirty="0" smtClean="0">
                <a:latin typeface="黑体" pitchFamily="49" charset="-122"/>
                <a:ea typeface="黑体" pitchFamily="49" charset="-122"/>
              </a:rPr>
              <a:t>的</a:t>
            </a:r>
            <a:r>
              <a:rPr lang="zh-CN" altLang="en-US" sz="1800" dirty="0" smtClean="0">
                <a:latin typeface="黑体" pitchFamily="49" charset="-122"/>
                <a:ea typeface="黑体" pitchFamily="49" charset="-122"/>
              </a:rPr>
              <a:t>输出</a:t>
            </a: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对某种</a:t>
            </a:r>
            <a:r>
              <a:rPr lang="zh-CN" altLang="en-US" sz="1800" dirty="0" smtClean="0">
                <a:latin typeface="黑体" pitchFamily="49" charset="-122"/>
                <a:ea typeface="黑体" pitchFamily="49" charset="-122"/>
              </a:rPr>
              <a:t>算法或者函数的</a:t>
            </a:r>
            <a:r>
              <a:rPr lang="zh-CN" altLang="en-US" sz="1800" dirty="0" smtClean="0">
                <a:latin typeface="黑体" pitchFamily="49" charset="-122"/>
                <a:ea typeface="黑体" pitchFamily="49" charset="-122"/>
              </a:rPr>
              <a:t>逼近。</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en-US" dirty="0" smtClean="0">
                <a:latin typeface="黑体" pitchFamily="49" charset="-122"/>
                <a:ea typeface="黑体" pitchFamily="49" charset="-122"/>
              </a:rPr>
              <a:t>6.3.1 </a:t>
            </a:r>
            <a:r>
              <a:rPr lang="zh-CN" altLang="en-US" dirty="0" smtClean="0">
                <a:latin typeface="黑体" pitchFamily="49" charset="-122"/>
                <a:ea typeface="黑体" pitchFamily="49" charset="-122"/>
              </a:rPr>
              <a:t>反馈神经网络模型</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反馈神经网络</a:t>
            </a:r>
            <a:r>
              <a:rPr lang="en-US" dirty="0" smtClean="0">
                <a:latin typeface="黑体" pitchFamily="49" charset="-122"/>
                <a:ea typeface="黑体" pitchFamily="49" charset="-122"/>
              </a:rPr>
              <a:t>(Feedback Neural Networks)</a:t>
            </a:r>
            <a:r>
              <a:rPr lang="zh-CN" altLang="en-US" dirty="0" smtClean="0">
                <a:latin typeface="黑体" pitchFamily="49" charset="-122"/>
                <a:ea typeface="黑体" pitchFamily="49" charset="-122"/>
              </a:rPr>
              <a:t>是一种反馈动力学系统（状态随时间变化的系统），每个神经元将自身的输出信号经过一步时移再作为输入信号反馈给其它神经元，这种信息的反馈可以发生在不同网络层的神经元之间，也可以只局限于某一层神经元上</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在输入</a:t>
            </a:r>
            <a:r>
              <a:rPr lang="zh-CN" altLang="en-US" dirty="0" smtClean="0">
                <a:latin typeface="黑体" pitchFamily="49" charset="-122"/>
                <a:ea typeface="黑体" pitchFamily="49" charset="-122"/>
              </a:rPr>
              <a:t>的激励下，会产生不断的状态变化。当有输入之后，可以求出网络的输出，而这个输出反馈到输入后又产生新的输出，这个反馈过程一直进行下去</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如果</a:t>
            </a:r>
            <a:r>
              <a:rPr lang="zh-CN" altLang="en-US" dirty="0" smtClean="0">
                <a:latin typeface="黑体" pitchFamily="49" charset="-122"/>
                <a:ea typeface="黑体" pitchFamily="49" charset="-122"/>
              </a:rPr>
              <a:t>这个反馈神经网络是一个能收敛的稳定网络，则这个反馈与迭代的计算过程所产生的变化越来越小，一旦到达了稳定平衡状态，那么网络就会输出一个稳定的恒值。对于一个反馈神经网络来说，关键是在于确定它在稳定条件下的权值系数，只有满足了稳定条件，网络才能在工作了一段时间之后达到稳定状态。</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zh-CN" altLang="en-US" dirty="0" smtClean="0">
                <a:latin typeface="黑体" pitchFamily="49" charset="-122"/>
                <a:ea typeface="黑体" pitchFamily="49" charset="-122"/>
              </a:rPr>
              <a:t>反馈神经网络的典型代表是</a:t>
            </a:r>
            <a:r>
              <a:rPr lang="en-US" dirty="0" smtClean="0">
                <a:latin typeface="黑体" pitchFamily="49" charset="-122"/>
                <a:ea typeface="黑体" pitchFamily="49" charset="-122"/>
              </a:rPr>
              <a:t>Elman</a:t>
            </a:r>
            <a:r>
              <a:rPr lang="zh-CN" altLang="en-US" dirty="0" smtClean="0">
                <a:latin typeface="黑体" pitchFamily="49" charset="-122"/>
                <a:ea typeface="黑体" pitchFamily="49" charset="-122"/>
              </a:rPr>
              <a:t>网络和</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a:t>
            </a:r>
            <a:endParaRPr lang="en-US" altLang="zh-CN" dirty="0" smtClean="0">
              <a:latin typeface="黑体" pitchFamily="49" charset="-122"/>
              <a:ea typeface="黑体" pitchFamily="49" charset="-122"/>
            </a:endParaRPr>
          </a:p>
          <a:p>
            <a:pPr lvl="2" indent="-457200">
              <a:buFont typeface="Wingdings" pitchFamily="2" charset="2"/>
              <a:buChar char="ü"/>
            </a:pPr>
            <a:r>
              <a:rPr lang="en-US" dirty="0" smtClean="0">
                <a:latin typeface="黑体" pitchFamily="49" charset="-122"/>
                <a:ea typeface="黑体" pitchFamily="49" charset="-122"/>
              </a:rPr>
              <a:t>Elman</a:t>
            </a:r>
            <a:r>
              <a:rPr lang="zh-CN" altLang="en-US" dirty="0" smtClean="0">
                <a:latin typeface="黑体" pitchFamily="49" charset="-122"/>
                <a:ea typeface="黑体" pitchFamily="49" charset="-122"/>
              </a:rPr>
              <a:t>网络主要用于信号检测和预测</a:t>
            </a:r>
            <a:r>
              <a:rPr lang="zh-CN" altLang="en-US" dirty="0" smtClean="0">
                <a:latin typeface="黑体" pitchFamily="49" charset="-122"/>
                <a:ea typeface="黑体" pitchFamily="49" charset="-122"/>
              </a:rPr>
              <a:t>方面，</a:t>
            </a:r>
            <a:endParaRPr lang="en-US" altLang="zh-CN" dirty="0" smtClean="0">
              <a:latin typeface="黑体" pitchFamily="49" charset="-122"/>
              <a:ea typeface="黑体" pitchFamily="49" charset="-122"/>
            </a:endParaRPr>
          </a:p>
          <a:p>
            <a:pPr lvl="2" indent="-457200">
              <a:buFont typeface="Wingdings" pitchFamily="2" charset="2"/>
              <a:buChar char="ü"/>
            </a:pP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网络主要用于联想记忆、聚类以及优化计算等方面。</a:t>
            </a:r>
          </a:p>
          <a:p>
            <a:r>
              <a:rPr lang="zh-CN" altLang="en-US" dirty="0" smtClean="0">
                <a:latin typeface="黑体" pitchFamily="49" charset="-122"/>
                <a:ea typeface="黑体" pitchFamily="49" charset="-122"/>
              </a:rPr>
              <a:t>反馈神经网络和前馈神经网络的比较如下：</a:t>
            </a:r>
          </a:p>
          <a:p>
            <a:pPr lvl="2" indent="-457200">
              <a:buFont typeface="Wingdings" pitchFamily="2" charset="2"/>
              <a:buChar char="ü"/>
            </a:pPr>
            <a:r>
              <a:rPr lang="zh-CN" altLang="en-US" dirty="0" smtClean="0">
                <a:latin typeface="黑体" pitchFamily="49" charset="-122"/>
                <a:ea typeface="黑体" pitchFamily="49" charset="-122"/>
              </a:rPr>
              <a:t>前馈神经网络取连续或离散变量，一般不考虑输出与输入在时间上的滞后效应，只表达输出与输入的映射关系。但在</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网络中，需考虑输出与输入之间在时间上的延迟，因此，因此需要通过微分方程或差分方程描述网络的动态数学模型</a:t>
            </a:r>
            <a:r>
              <a:rPr lang="zh-CN" alt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pPr lvl="2" indent="-457200">
              <a:buFont typeface="Wingdings" pitchFamily="2" charset="2"/>
              <a:buChar char="ü"/>
            </a:pPr>
            <a:r>
              <a:rPr lang="zh-CN" altLang="en-US" dirty="0" smtClean="0">
                <a:latin typeface="黑体" pitchFamily="49" charset="-122"/>
                <a:ea typeface="黑体" pitchFamily="49" charset="-122"/>
              </a:rPr>
              <a:t>前馈型网络的学习主要采用误差修正法，计算过程一般比较慢，收敛速度也比较慢。而</a:t>
            </a:r>
            <a:r>
              <a:rPr lang="en-US" dirty="0" smtClean="0">
                <a:latin typeface="黑体" pitchFamily="49" charset="-122"/>
                <a:ea typeface="黑体" pitchFamily="49" charset="-122"/>
              </a:rPr>
              <a:t>Hopfield </a:t>
            </a:r>
            <a:r>
              <a:rPr lang="zh-CN" altLang="en-US" dirty="0" smtClean="0">
                <a:latin typeface="黑体" pitchFamily="49" charset="-122"/>
                <a:ea typeface="黑体" pitchFamily="49" charset="-122"/>
              </a:rPr>
              <a:t>网络的学习主要采用</a:t>
            </a:r>
            <a:r>
              <a:rPr lang="en-US" dirty="0" err="1" smtClean="0">
                <a:latin typeface="黑体" pitchFamily="49" charset="-122"/>
                <a:ea typeface="黑体" pitchFamily="49" charset="-122"/>
              </a:rPr>
              <a:t>Hebb</a:t>
            </a:r>
            <a:r>
              <a:rPr lang="zh-CN" altLang="en-US" dirty="0" smtClean="0">
                <a:latin typeface="黑体" pitchFamily="49" charset="-122"/>
                <a:ea typeface="黑体" pitchFamily="49" charset="-122"/>
              </a:rPr>
              <a:t>规则，一般情况下计算的收敛速度很快</a:t>
            </a:r>
            <a:r>
              <a:rPr lang="zh-CN" alt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pPr lvl="2" indent="-457200">
              <a:buFont typeface="Wingdings" pitchFamily="2" charset="2"/>
              <a:buChar char="ü"/>
            </a:pP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网络也有类似于前馈型网络的应用，例如用作联想记忆或分类，而在优化计算方面的应用更加显示出</a:t>
            </a:r>
            <a:r>
              <a:rPr lang="en-US" dirty="0" smtClean="0">
                <a:latin typeface="黑体" pitchFamily="49" charset="-122"/>
                <a:ea typeface="黑体" pitchFamily="49" charset="-122"/>
              </a:rPr>
              <a:t>Hopfield </a:t>
            </a:r>
            <a:r>
              <a:rPr lang="zh-CN" altLang="en-US" dirty="0" smtClean="0">
                <a:latin typeface="黑体" pitchFamily="49" charset="-122"/>
                <a:ea typeface="黑体" pitchFamily="49" charset="-122"/>
              </a:rPr>
              <a:t>网络的特点</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网络分为离散型</a:t>
            </a:r>
            <a:r>
              <a:rPr lang="en-US" dirty="0" smtClean="0">
                <a:latin typeface="黑体" pitchFamily="49" charset="-122"/>
                <a:ea typeface="黑体" pitchFamily="49" charset="-122"/>
              </a:rPr>
              <a:t>(Discrete </a:t>
            </a:r>
            <a:r>
              <a:rPr lang="en-US" dirty="0" smtClean="0">
                <a:latin typeface="黑体" pitchFamily="49" charset="-122"/>
                <a:ea typeface="黑体" pitchFamily="49" charset="-122"/>
              </a:rPr>
              <a:t>Hopfield Neural </a:t>
            </a:r>
            <a:r>
              <a:rPr lang="en-US" dirty="0" smtClean="0">
                <a:latin typeface="黑体" pitchFamily="49" charset="-122"/>
                <a:ea typeface="黑体" pitchFamily="49" charset="-122"/>
              </a:rPr>
              <a:t>Network DHNN)</a:t>
            </a:r>
            <a:r>
              <a:rPr lang="zh-CN" altLang="en-US" dirty="0" smtClean="0">
                <a:latin typeface="黑体" pitchFamily="49" charset="-122"/>
                <a:ea typeface="黑体" pitchFamily="49" charset="-122"/>
              </a:rPr>
              <a:t>和连续型</a:t>
            </a:r>
            <a:r>
              <a:rPr lang="en-US" dirty="0" smtClean="0">
                <a:latin typeface="黑体" pitchFamily="49" charset="-122"/>
                <a:ea typeface="黑体" pitchFamily="49" charset="-122"/>
              </a:rPr>
              <a:t>(Continues </a:t>
            </a:r>
            <a:r>
              <a:rPr lang="en-US" dirty="0" smtClean="0">
                <a:latin typeface="黑体" pitchFamily="49" charset="-122"/>
                <a:ea typeface="黑体" pitchFamily="49" charset="-122"/>
              </a:rPr>
              <a:t>Hopfield Neural </a:t>
            </a:r>
            <a:r>
              <a:rPr lang="en-US" dirty="0" smtClean="0">
                <a:latin typeface="黑体" pitchFamily="49" charset="-122"/>
                <a:ea typeface="黑体" pitchFamily="49" charset="-122"/>
              </a:rPr>
              <a:t>Network CHNN)</a:t>
            </a:r>
            <a:r>
              <a:rPr lang="zh-CN" altLang="en-US" dirty="0" smtClean="0">
                <a:latin typeface="黑体" pitchFamily="49" charset="-122"/>
                <a:ea typeface="黑体" pitchFamily="49" charset="-122"/>
              </a:rPr>
              <a:t>两种网络模型</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indent="-457200">
              <a:buFont typeface="Wingdings" pitchFamily="2" charset="2"/>
              <a:buChar char="ü"/>
            </a:pPr>
            <a:r>
              <a:rPr lang="en-US" dirty="0" smtClean="0">
                <a:latin typeface="黑体" pitchFamily="49" charset="-122"/>
                <a:ea typeface="黑体" pitchFamily="49" charset="-122"/>
              </a:rPr>
              <a:t>DHNN</a:t>
            </a:r>
            <a:r>
              <a:rPr lang="zh-CN" altLang="en-US" dirty="0" smtClean="0">
                <a:latin typeface="黑体" pitchFamily="49" charset="-122"/>
                <a:ea typeface="黑体" pitchFamily="49" charset="-122"/>
              </a:rPr>
              <a:t>适合于</a:t>
            </a:r>
            <a:r>
              <a:rPr lang="zh-CN" altLang="en-US" dirty="0" smtClean="0">
                <a:latin typeface="黑体" pitchFamily="49" charset="-122"/>
                <a:ea typeface="黑体" pitchFamily="49" charset="-122"/>
              </a:rPr>
              <a:t>处理输入为二值逻辑的样本，主要用于</a:t>
            </a:r>
            <a:r>
              <a:rPr lang="zh-CN" altLang="en-US" dirty="0" smtClean="0">
                <a:latin typeface="黑体" pitchFamily="49" charset="-122"/>
                <a:ea typeface="黑体" pitchFamily="49" charset="-122"/>
              </a:rPr>
              <a:t>联想记忆，使用</a:t>
            </a:r>
            <a:r>
              <a:rPr lang="zh-CN" altLang="en-US" dirty="0" smtClean="0">
                <a:latin typeface="黑体" pitchFamily="49" charset="-122"/>
                <a:ea typeface="黑体" pitchFamily="49" charset="-122"/>
              </a:rPr>
              <a:t>一组非线性差分方程来描述神经网络状态的演变过程</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indent="-457200">
              <a:buFont typeface="Wingdings" pitchFamily="2" charset="2"/>
              <a:buChar char="ü"/>
            </a:pPr>
            <a:r>
              <a:rPr lang="en-US" dirty="0" smtClean="0">
                <a:latin typeface="黑体" pitchFamily="49" charset="-122"/>
                <a:ea typeface="黑体" pitchFamily="49" charset="-122"/>
              </a:rPr>
              <a:t>CHNN</a:t>
            </a:r>
            <a:r>
              <a:rPr lang="zh-CN" altLang="en-US" dirty="0" smtClean="0">
                <a:latin typeface="黑体" pitchFamily="49" charset="-122"/>
                <a:ea typeface="黑体" pitchFamily="49" charset="-122"/>
              </a:rPr>
              <a:t>适合于</a:t>
            </a:r>
            <a:r>
              <a:rPr lang="zh-CN" altLang="en-US" dirty="0" smtClean="0">
                <a:latin typeface="黑体" pitchFamily="49" charset="-122"/>
                <a:ea typeface="黑体" pitchFamily="49" charset="-122"/>
              </a:rPr>
              <a:t>处理输入为模拟量的样本，主要用于分布</a:t>
            </a:r>
            <a:r>
              <a:rPr lang="zh-CN" altLang="en-US" dirty="0" smtClean="0">
                <a:latin typeface="黑体" pitchFamily="49" charset="-122"/>
                <a:ea typeface="黑体" pitchFamily="49" charset="-122"/>
              </a:rPr>
              <a:t>存储，使用</a:t>
            </a:r>
            <a:r>
              <a:rPr lang="zh-CN" altLang="en-US" dirty="0" smtClean="0">
                <a:latin typeface="黑体" pitchFamily="49" charset="-122"/>
                <a:ea typeface="黑体" pitchFamily="49" charset="-122"/>
              </a:rPr>
              <a:t>一组非线性微分方程来描述神经网络状态的演变过程</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dirty="0" smtClean="0">
              <a:latin typeface="黑体" pitchFamily="49" charset="-122"/>
              <a:ea typeface="黑体" pitchFamily="49" charset="-122"/>
            </a:endParaRPr>
          </a:p>
          <a:p>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神经网络采用了半监督学习方式，其权值按照一定的实现规则计算出来，网络中各个神经元的状态在运行过程中不断更新，直到网络状态稳定。网络状态稳定时的输出就是问题的解。</a:t>
            </a:r>
          </a:p>
          <a:p>
            <a:pPr latinLnBrk="1"/>
            <a:endParaRPr lang="en-US" altLang="zh-CN"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latin typeface="黑体" pitchFamily="49" charset="-122"/>
                <a:ea typeface="黑体" pitchFamily="49" charset="-122"/>
              </a:rPr>
              <a:t>6.3.2 </a:t>
            </a:r>
            <a:r>
              <a:rPr lang="zh-CN" altLang="en-US" dirty="0" smtClean="0">
                <a:latin typeface="黑体" pitchFamily="49" charset="-122"/>
                <a:ea typeface="黑体" pitchFamily="49" charset="-122"/>
              </a:rPr>
              <a:t>离散</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最早提出的网络是二值神经网络，即每个神经元的输出只取</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这两种状态（分别表示激活和抑制</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离散</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网络是一个单层网络，有</a:t>
            </a:r>
            <a:r>
              <a:rPr lang="en-US" dirty="0" smtClean="0">
                <a:latin typeface="黑体" pitchFamily="49" charset="-122"/>
                <a:ea typeface="黑体" pitchFamily="49" charset="-122"/>
              </a:rPr>
              <a:t>n</a:t>
            </a:r>
            <a:r>
              <a:rPr lang="zh-CN" altLang="en-US" dirty="0" smtClean="0">
                <a:latin typeface="黑体" pitchFamily="49" charset="-122"/>
                <a:ea typeface="黑体" pitchFamily="49" charset="-122"/>
              </a:rPr>
              <a:t>个神经元节点，每个神经元的输出均接到其它神经元的输入。各节点没有自反馈。每个节点都可处于一种可能的状态（</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或－</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），即当该神经元所受的刺激超过其阀值</a:t>
            </a:r>
            <a:r>
              <a:rPr lang="en-US" dirty="0" smtClean="0">
                <a:latin typeface="黑体" pitchFamily="49" charset="-122"/>
                <a:ea typeface="黑体" pitchFamily="49" charset="-122"/>
              </a:rPr>
              <a:t>θ</a:t>
            </a:r>
            <a:r>
              <a:rPr lang="zh-CN" altLang="en-US" dirty="0" smtClean="0">
                <a:latin typeface="黑体" pitchFamily="49" charset="-122"/>
                <a:ea typeface="黑体" pitchFamily="49" charset="-122"/>
              </a:rPr>
              <a:t>时，神经元就处于一种状态（比如</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），否则神经元就始终处于另一状态（比如－</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），它保证了向局部极小的收敛，但收敛到错误的局部极小值（</a:t>
            </a:r>
            <a:r>
              <a:rPr lang="en-US" dirty="0" smtClean="0">
                <a:latin typeface="黑体" pitchFamily="49" charset="-122"/>
                <a:ea typeface="黑体" pitchFamily="49" charset="-122"/>
              </a:rPr>
              <a:t>local minimum</a:t>
            </a:r>
            <a:r>
              <a:rPr lang="zh-CN" altLang="en-US" dirty="0" smtClean="0">
                <a:latin typeface="黑体" pitchFamily="49" charset="-122"/>
                <a:ea typeface="黑体" pitchFamily="49" charset="-122"/>
              </a:rPr>
              <a:t>），而非全局极小（</a:t>
            </a:r>
            <a:r>
              <a:rPr lang="en-US" dirty="0" smtClean="0">
                <a:latin typeface="黑体" pitchFamily="49" charset="-122"/>
                <a:ea typeface="黑体" pitchFamily="49" charset="-122"/>
              </a:rPr>
              <a:t>global minimum</a:t>
            </a:r>
            <a:r>
              <a:rPr lang="zh-CN" altLang="en-US" dirty="0" smtClean="0">
                <a:latin typeface="黑体" pitchFamily="49" charset="-122"/>
                <a:ea typeface="黑体" pitchFamily="49" charset="-122"/>
              </a:rPr>
              <a:t>）的情况也可能发生。</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923330"/>
          </a:xfrm>
          <a:prstGeom prst="rect">
            <a:avLst/>
          </a:prstGeom>
          <a:noFill/>
        </p:spPr>
        <p:txBody>
          <a:bodyPr wrap="square" rtlCol="0">
            <a:spAutoFit/>
          </a:bodyPr>
          <a:lstStyle/>
          <a:p>
            <a:r>
              <a:rPr lang="en-US" altLang="zh-CN"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DHNN</a:t>
            </a:r>
            <a:r>
              <a:rPr lang="zh-CN" altLang="en-US" dirty="0" smtClean="0">
                <a:latin typeface="黑体" pitchFamily="49" charset="-122"/>
                <a:ea typeface="黑体" pitchFamily="49" charset="-122"/>
              </a:rPr>
              <a:t>的结构</a:t>
            </a:r>
          </a:p>
          <a:p>
            <a:r>
              <a:rPr lang="en-US" dirty="0" smtClean="0">
                <a:latin typeface="黑体" pitchFamily="49" charset="-122"/>
                <a:ea typeface="黑体" pitchFamily="49" charset="-122"/>
              </a:rPr>
              <a:t>DHNN</a:t>
            </a:r>
            <a:r>
              <a:rPr lang="zh-CN" altLang="en-US" dirty="0" smtClean="0">
                <a:latin typeface="黑体" pitchFamily="49" charset="-122"/>
                <a:ea typeface="黑体" pitchFamily="49" charset="-122"/>
              </a:rPr>
              <a:t>是一种单层的、其输入</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输出为二值的反馈网络。假设一个由三个神经元组成的离散</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神经网络：</a:t>
            </a:r>
            <a:endParaRPr lang="zh-CN" altLang="en-US" dirty="0">
              <a:latin typeface="黑体" pitchFamily="49" charset="-122"/>
              <a:ea typeface="黑体" pitchFamily="49" charset="-122"/>
            </a:endParaRPr>
          </a:p>
        </p:txBody>
      </p:sp>
      <p:pic>
        <p:nvPicPr>
          <p:cNvPr id="5" name="图片 4" descr="IMG_256"/>
          <p:cNvPicPr/>
          <p:nvPr/>
        </p:nvPicPr>
        <p:blipFill>
          <a:blip r:embed="rId2" cstate="print"/>
          <a:stretch>
            <a:fillRect/>
          </a:stretch>
        </p:blipFill>
        <p:spPr>
          <a:xfrm>
            <a:off x="3571868" y="2143122"/>
            <a:ext cx="3521369" cy="2797423"/>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DHNN</a:t>
            </a:r>
            <a:r>
              <a:rPr lang="zh-CN" altLang="en-US" dirty="0" smtClean="0">
                <a:latin typeface="黑体" pitchFamily="49" charset="-122"/>
                <a:ea typeface="黑体" pitchFamily="49" charset="-122"/>
              </a:rPr>
              <a:t>的工作方式</a:t>
            </a:r>
          </a:p>
          <a:p>
            <a:r>
              <a:rPr lang="en-US" dirty="0" smtClean="0">
                <a:latin typeface="黑体" pitchFamily="49" charset="-122"/>
                <a:ea typeface="黑体" pitchFamily="49" charset="-122"/>
              </a:rPr>
              <a:t>DHNN</a:t>
            </a:r>
            <a:r>
              <a:rPr lang="zh-CN" altLang="en-US" dirty="0" smtClean="0">
                <a:latin typeface="黑体" pitchFamily="49" charset="-122"/>
                <a:ea typeface="黑体" pitchFamily="49" charset="-122"/>
              </a:rPr>
              <a:t>有两种不同的工作方式：串行与并行。</a:t>
            </a:r>
          </a:p>
          <a:p>
            <a:pPr lvl="1" indent="-457200">
              <a:buFont typeface="Wingdings" pitchFamily="2" charset="2"/>
              <a:buChar char="ü"/>
            </a:pPr>
            <a:r>
              <a:rPr lang="zh-CN" altLang="en-US" dirty="0" smtClean="0">
                <a:latin typeface="黑体" pitchFamily="49" charset="-122"/>
                <a:ea typeface="黑体" pitchFamily="49" charset="-122"/>
              </a:rPr>
              <a:t>串行（异步）工作方式：网络每次只对一个神经元的状态进行调整计算，其他均不变，可选择随机或按固定的顺序进行，本次调整的结果会在下一个神经元的净输入中发挥作用</a:t>
            </a:r>
            <a:r>
              <a:rPr lang="zh-CN" altLang="en-US" dirty="0" smtClean="0">
                <a:latin typeface="黑体" pitchFamily="49" charset="-122"/>
                <a:ea typeface="黑体" pitchFamily="49" charset="-122"/>
              </a:rPr>
              <a:t>。特点</a:t>
            </a:r>
            <a:r>
              <a:rPr lang="zh-CN" altLang="en-US" dirty="0" smtClean="0">
                <a:latin typeface="黑体" pitchFamily="49" charset="-122"/>
                <a:ea typeface="黑体" pitchFamily="49" charset="-122"/>
              </a:rPr>
              <a:t>是：实现上容易，每个神经元有自己的状态更新时刻，不需要同步机制；功能上的串行状态更新可以限制网络的输出状态，避免不同稳态等概率的出现</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indent="-457200">
              <a:buFont typeface="Wingdings" pitchFamily="2" charset="2"/>
              <a:buChar char="ü"/>
            </a:pPr>
            <a:endParaRPr lang="zh-CN" altLang="en-US" dirty="0" smtClean="0">
              <a:latin typeface="黑体" pitchFamily="49" charset="-122"/>
              <a:ea typeface="黑体" pitchFamily="49" charset="-122"/>
            </a:endParaRPr>
          </a:p>
          <a:p>
            <a:pPr lvl="1" indent="-457200">
              <a:buFont typeface="Wingdings" pitchFamily="2" charset="2"/>
              <a:buChar char="ü"/>
            </a:pPr>
            <a:r>
              <a:rPr lang="zh-CN" altLang="en-US" dirty="0" smtClean="0">
                <a:latin typeface="黑体" pitchFamily="49" charset="-122"/>
                <a:ea typeface="黑体" pitchFamily="49" charset="-122"/>
              </a:rPr>
              <a:t>并行（同步）工作方式：在某一时刻有</a:t>
            </a:r>
            <a:r>
              <a:rPr lang="en-US" dirty="0" smtClean="0">
                <a:latin typeface="黑体" pitchFamily="49" charset="-122"/>
                <a:ea typeface="黑体" pitchFamily="49" charset="-122"/>
              </a:rPr>
              <a:t>N</a:t>
            </a:r>
            <a:r>
              <a:rPr lang="zh-CN" altLang="en-US" dirty="0" smtClean="0">
                <a:latin typeface="黑体" pitchFamily="49" charset="-122"/>
                <a:ea typeface="黑体" pitchFamily="49" charset="-122"/>
              </a:rPr>
              <a:t>个神经元改变状态，而其它的神经元的输出不变。变化的这一组神经元可以按照随机方式或某种规则来选择。当</a:t>
            </a:r>
            <a:r>
              <a:rPr lang="en-US" dirty="0" smtClean="0">
                <a:latin typeface="黑体" pitchFamily="49" charset="-122"/>
                <a:ea typeface="黑体" pitchFamily="49" charset="-122"/>
              </a:rPr>
              <a:t>N=n</a:t>
            </a:r>
            <a:r>
              <a:rPr lang="zh-CN" altLang="en-US" dirty="0" smtClean="0">
                <a:latin typeface="黑体" pitchFamily="49" charset="-122"/>
                <a:ea typeface="黑体" pitchFamily="49" charset="-122"/>
              </a:rPr>
              <a:t>时，称为全并行方式。对于权值设计要求较高</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、网络的稳定性</a:t>
            </a:r>
          </a:p>
          <a:p>
            <a:r>
              <a:rPr lang="zh-CN" altLang="en-US" dirty="0" smtClean="0">
                <a:latin typeface="黑体" pitchFamily="49" charset="-122"/>
                <a:ea typeface="黑体" pitchFamily="49" charset="-122"/>
              </a:rPr>
              <a:t>稳定性</a:t>
            </a:r>
            <a:r>
              <a:rPr lang="zh-CN" altLang="en-US" dirty="0" smtClean="0">
                <a:latin typeface="黑体" pitchFamily="49" charset="-122"/>
                <a:ea typeface="黑体" pitchFamily="49" charset="-122"/>
              </a:rPr>
              <a:t>是一个重大的性能指标</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反馈</a:t>
            </a:r>
            <a:r>
              <a:rPr lang="zh-CN" altLang="en-US" dirty="0" smtClean="0">
                <a:latin typeface="黑体" pitchFamily="49" charset="-122"/>
                <a:ea typeface="黑体" pitchFamily="49" charset="-122"/>
              </a:rPr>
              <a:t>网络是一种能够存储若干预先设置的稳定点的网络，作为非线性动力学系统，具有丰富的动态特性，如稳定性、有限环状态和混沌状态等</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indent="-457200">
              <a:buFont typeface="Wingdings" pitchFamily="2" charset="2"/>
              <a:buChar char="ü"/>
            </a:pPr>
            <a:r>
              <a:rPr lang="zh-CN" altLang="en-US" dirty="0" smtClean="0">
                <a:latin typeface="黑体" pitchFamily="49" charset="-122"/>
                <a:ea typeface="黑体" pitchFamily="49" charset="-122"/>
              </a:rPr>
              <a:t>稳定性</a:t>
            </a:r>
            <a:r>
              <a:rPr lang="zh-CN" altLang="en-US" dirty="0" smtClean="0">
                <a:latin typeface="黑体" pitchFamily="49" charset="-122"/>
                <a:ea typeface="黑体" pitchFamily="49" charset="-122"/>
              </a:rPr>
              <a:t>指的是经过有限次的递归后，状态不再发生改变，在动态系统中，稳定性可以理解为系统某种形式的能量函数在系统运行过程中，其能量不断减少，最后处于最小值</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indent="-457200">
              <a:buFont typeface="Wingdings" pitchFamily="2" charset="2"/>
              <a:buChar char="ü"/>
            </a:pPr>
            <a:r>
              <a:rPr lang="zh-CN" altLang="en-US" dirty="0" smtClean="0">
                <a:latin typeface="黑体" pitchFamily="49" charset="-122"/>
                <a:ea typeface="黑体" pitchFamily="49" charset="-122"/>
              </a:rPr>
              <a:t>有限</a:t>
            </a:r>
            <a:r>
              <a:rPr lang="zh-CN" altLang="en-US" dirty="0" smtClean="0">
                <a:latin typeface="黑体" pitchFamily="49" charset="-122"/>
                <a:ea typeface="黑体" pitchFamily="49" charset="-122"/>
              </a:rPr>
              <a:t>环状态指的是限幅的自持震荡</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indent="-457200">
              <a:buFont typeface="Wingdings" pitchFamily="2" charset="2"/>
              <a:buChar char="ü"/>
            </a:pPr>
            <a:r>
              <a:rPr lang="zh-CN" altLang="en-US" dirty="0" smtClean="0">
                <a:latin typeface="黑体" pitchFamily="49" charset="-122"/>
                <a:ea typeface="黑体" pitchFamily="49" charset="-122"/>
              </a:rPr>
              <a:t>混沌</a:t>
            </a:r>
            <a:r>
              <a:rPr lang="zh-CN" altLang="en-US" dirty="0" smtClean="0">
                <a:latin typeface="黑体" pitchFamily="49" charset="-122"/>
                <a:ea typeface="黑体" pitchFamily="49" charset="-122"/>
              </a:rPr>
              <a:t>状态指的是网络状态的轨迹在某个确定的范围内变迁，既不重复也不停止，状态变化无穷多个，轨迹也不发散到无穷远。</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网络存在稳定状态，则要求</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网络满足以下要求：</a:t>
            </a:r>
          </a:p>
          <a:p>
            <a:pPr lvl="2" indent="-457200">
              <a:buFont typeface="Wingdings" pitchFamily="2" charset="2"/>
              <a:buChar char="ü"/>
            </a:pPr>
            <a:r>
              <a:rPr lang="zh-CN" altLang="en-US" dirty="0" smtClean="0">
                <a:latin typeface="黑体" pitchFamily="49" charset="-122"/>
                <a:ea typeface="黑体" pitchFamily="49" charset="-122"/>
              </a:rPr>
              <a:t>网络为对称连接，</a:t>
            </a:r>
            <a:r>
              <a:rPr lang="zh-CN" altLang="en-US" dirty="0" smtClean="0">
                <a:latin typeface="黑体" pitchFamily="49" charset="-122"/>
                <a:ea typeface="黑体" pitchFamily="49" charset="-122"/>
              </a:rPr>
              <a:t>即         </a:t>
            </a:r>
            <a:r>
              <a:rPr lang="en-US" b="1" dirty="0" smtClean="0">
                <a:latin typeface="黑体" pitchFamily="49" charset="-122"/>
                <a:ea typeface="黑体" pitchFamily="49" charset="-122"/>
              </a:rPr>
              <a:t>;</a:t>
            </a:r>
            <a:endParaRPr lang="zh-CN" altLang="en-US" b="1" dirty="0" smtClean="0">
              <a:latin typeface="黑体" pitchFamily="49" charset="-122"/>
              <a:ea typeface="黑体" pitchFamily="49" charset="-122"/>
            </a:endParaRPr>
          </a:p>
          <a:p>
            <a:pPr lvl="2" indent="-457200">
              <a:buFont typeface="Wingdings" pitchFamily="2" charset="2"/>
              <a:buChar char="ü"/>
            </a:pPr>
            <a:r>
              <a:rPr lang="zh-CN" altLang="en-US" dirty="0" smtClean="0">
                <a:latin typeface="黑体" pitchFamily="49" charset="-122"/>
                <a:ea typeface="黑体" pitchFamily="49" charset="-122"/>
              </a:rPr>
              <a:t>神经元自身无连接，</a:t>
            </a:r>
            <a:r>
              <a:rPr lang="zh-CN" altLang="en-US" dirty="0" smtClean="0">
                <a:latin typeface="黑体" pitchFamily="49" charset="-122"/>
                <a:ea typeface="黑体" pitchFamily="49" charset="-122"/>
              </a:rPr>
              <a:t>即       ；</a:t>
            </a:r>
            <a:endParaRPr lang="en-US" altLang="zh-CN" dirty="0" smtClean="0">
              <a:latin typeface="黑体" pitchFamily="49" charset="-122"/>
              <a:ea typeface="黑体" pitchFamily="49" charset="-122"/>
            </a:endParaRPr>
          </a:p>
          <a:p>
            <a:pPr lvl="2" indent="-457200">
              <a:buFont typeface="Wingdings" pitchFamily="2" charset="2"/>
              <a:buChar char="ü"/>
            </a:pPr>
            <a:r>
              <a:rPr lang="zh-CN" altLang="en-US" dirty="0" smtClean="0">
                <a:latin typeface="黑体" pitchFamily="49" charset="-122"/>
                <a:ea typeface="黑体" pitchFamily="49" charset="-122"/>
              </a:rPr>
              <a:t>在</a:t>
            </a:r>
            <a:r>
              <a:rPr lang="zh-CN" altLang="en-US" dirty="0" smtClean="0">
                <a:latin typeface="黑体" pitchFamily="49" charset="-122"/>
                <a:ea typeface="黑体" pitchFamily="49" charset="-122"/>
              </a:rPr>
              <a:t>满足以上参数条件下，</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网络的“能量函数”（</a:t>
            </a:r>
            <a:r>
              <a:rPr lang="en-US" dirty="0" err="1" smtClean="0">
                <a:latin typeface="黑体" pitchFamily="49" charset="-122"/>
                <a:ea typeface="黑体" pitchFamily="49" charset="-122"/>
              </a:rPr>
              <a:t>Lyapunov</a:t>
            </a:r>
            <a:r>
              <a:rPr lang="zh-CN" altLang="en-US" dirty="0" smtClean="0">
                <a:latin typeface="黑体" pitchFamily="49" charset="-122"/>
                <a:ea typeface="黑体" pitchFamily="49" charset="-122"/>
              </a:rPr>
              <a:t>函数）的能量在网络运行的过程中应不断地降低，最后达到稳定的平衡状态</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2" indent="-457200">
              <a:buFont typeface="Wingdings" pitchFamily="2" charset="2"/>
              <a:buChar char="ü"/>
            </a:pP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对于</a:t>
            </a:r>
            <a:r>
              <a:rPr lang="en-US" dirty="0" smtClean="0">
                <a:latin typeface="黑体" pitchFamily="49" charset="-122"/>
                <a:ea typeface="黑体" pitchFamily="49" charset="-122"/>
              </a:rPr>
              <a:t>DHNN</a:t>
            </a:r>
            <a:r>
              <a:rPr lang="zh-CN" altLang="en-US" dirty="0" smtClean="0">
                <a:latin typeface="黑体" pitchFamily="49" charset="-122"/>
                <a:ea typeface="黑体" pitchFamily="49" charset="-122"/>
              </a:rPr>
              <a:t>，由于网络状态是有限的，所以不可能出现混沌状态。假设一个</a:t>
            </a:r>
            <a:r>
              <a:rPr lang="en-US" dirty="0" smtClean="0">
                <a:latin typeface="黑体" pitchFamily="49" charset="-122"/>
                <a:ea typeface="黑体" pitchFamily="49" charset="-122"/>
              </a:rPr>
              <a:t>DHNN</a:t>
            </a:r>
            <a:r>
              <a:rPr lang="zh-CN" altLang="en-US" dirty="0" smtClean="0">
                <a:latin typeface="黑体" pitchFamily="49" charset="-122"/>
                <a:ea typeface="黑体" pitchFamily="49" charset="-122"/>
              </a:rPr>
              <a:t>，其状态为</a:t>
            </a:r>
            <a:r>
              <a:rPr lang="en-US" dirty="0" smtClean="0">
                <a:latin typeface="黑体" pitchFamily="49" charset="-122"/>
                <a:ea typeface="黑体" pitchFamily="49" charset="-122"/>
              </a:rPr>
              <a:t>Y(t): </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                     </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公式</a:t>
            </a:r>
            <a:r>
              <a:rPr lang="en-US" dirty="0" smtClean="0">
                <a:latin typeface="黑体" pitchFamily="49" charset="-122"/>
                <a:ea typeface="黑体" pitchFamily="49" charset="-122"/>
              </a:rPr>
              <a:t>6-15</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如果对于任何</a:t>
            </a:r>
            <a:r>
              <a:rPr lang="en-US" dirty="0" err="1" smtClean="0">
                <a:latin typeface="黑体" pitchFamily="49" charset="-122"/>
                <a:ea typeface="黑体" pitchFamily="49" charset="-122"/>
              </a:rPr>
              <a:t>Δt</a:t>
            </a:r>
            <a:r>
              <a:rPr lang="en-US" dirty="0" smtClean="0">
                <a:latin typeface="黑体" pitchFamily="49" charset="-122"/>
                <a:ea typeface="黑体" pitchFamily="49" charset="-122"/>
              </a:rPr>
              <a:t>&gt;0</a:t>
            </a:r>
            <a:r>
              <a:rPr lang="zh-CN" altLang="en-US" dirty="0" smtClean="0">
                <a:latin typeface="黑体" pitchFamily="49" charset="-122"/>
                <a:ea typeface="黑体" pitchFamily="49" charset="-122"/>
              </a:rPr>
              <a:t>，当神经网络从</a:t>
            </a:r>
            <a:r>
              <a:rPr lang="en-US" dirty="0" smtClean="0">
                <a:latin typeface="黑体" pitchFamily="49" charset="-122"/>
                <a:ea typeface="黑体" pitchFamily="49" charset="-122"/>
              </a:rPr>
              <a:t>t=0</a:t>
            </a:r>
            <a:r>
              <a:rPr lang="zh-CN" altLang="en-US" dirty="0" smtClean="0">
                <a:latin typeface="黑体" pitchFamily="49" charset="-122"/>
                <a:ea typeface="黑体" pitchFamily="49" charset="-122"/>
              </a:rPr>
              <a:t>开始，有初始状态</a:t>
            </a:r>
            <a:r>
              <a:rPr lang="en-US" dirty="0" smtClean="0">
                <a:latin typeface="黑体" pitchFamily="49" charset="-122"/>
                <a:ea typeface="黑体" pitchFamily="49" charset="-122"/>
              </a:rPr>
              <a:t>Y(0)</a:t>
            </a:r>
            <a:r>
              <a:rPr lang="zh-CN" altLang="en-US" dirty="0" smtClean="0">
                <a:latin typeface="黑体" pitchFamily="49" charset="-122"/>
                <a:ea typeface="黑体" pitchFamily="49" charset="-122"/>
              </a:rPr>
              <a:t>。经过有限时刻</a:t>
            </a:r>
            <a:r>
              <a:rPr lang="en-US" dirty="0" smtClean="0">
                <a:latin typeface="黑体" pitchFamily="49" charset="-122"/>
                <a:ea typeface="黑体" pitchFamily="49" charset="-122"/>
              </a:rPr>
              <a:t>t</a:t>
            </a:r>
            <a:r>
              <a:rPr lang="zh-CN" altLang="en-US" dirty="0" smtClean="0">
                <a:latin typeface="黑体" pitchFamily="49" charset="-122"/>
                <a:ea typeface="黑体" pitchFamily="49" charset="-122"/>
              </a:rPr>
              <a:t>，当</a:t>
            </a:r>
            <a:r>
              <a:rPr lang="en-US" dirty="0" smtClean="0">
                <a:latin typeface="黑体" pitchFamily="49" charset="-122"/>
                <a:ea typeface="黑体" pitchFamily="49" charset="-122"/>
              </a:rPr>
              <a:t>Y(</a:t>
            </a:r>
            <a:r>
              <a:rPr lang="en-US" dirty="0" err="1" smtClean="0">
                <a:latin typeface="黑体" pitchFamily="49" charset="-122"/>
                <a:ea typeface="黑体" pitchFamily="49" charset="-122"/>
              </a:rPr>
              <a:t>t+Δt</a:t>
            </a:r>
            <a:r>
              <a:rPr lang="en-US" dirty="0" smtClean="0">
                <a:latin typeface="黑体" pitchFamily="49" charset="-122"/>
                <a:ea typeface="黑体" pitchFamily="49" charset="-122"/>
              </a:rPr>
              <a:t>)=Y(t) </a:t>
            </a:r>
            <a:r>
              <a:rPr lang="zh-CN" altLang="en-US" dirty="0" smtClean="0">
                <a:latin typeface="黑体" pitchFamily="49" charset="-122"/>
                <a:ea typeface="黑体" pitchFamily="49" charset="-122"/>
              </a:rPr>
              <a:t>则认为网络是稳定的。串行方式下的稳定性称为串行稳定性；并行方式下的稳定性称为并行稳定性。神经网络稳定时的状态称为稳定状态。</a:t>
            </a:r>
          </a:p>
          <a:p>
            <a:pPr marL="0" lvl="2"/>
            <a:endParaRPr lang="zh-CN" altLang="en-US" dirty="0">
              <a:latin typeface="黑体" pitchFamily="49" charset="-122"/>
              <a:ea typeface="黑体" pitchFamily="49" charset="-122"/>
            </a:endParaRPr>
          </a:p>
        </p:txBody>
      </p:sp>
      <p:pic>
        <p:nvPicPr>
          <p:cNvPr id="4" name="图片 3"/>
          <p:cNvPicPr/>
          <p:nvPr/>
        </p:nvPicPr>
        <p:blipFill>
          <a:blip r:embed="rId2"/>
          <a:srcRect/>
          <a:stretch>
            <a:fillRect/>
          </a:stretch>
        </p:blipFill>
        <p:spPr bwMode="auto">
          <a:xfrm>
            <a:off x="3143240" y="1714494"/>
            <a:ext cx="838200" cy="260350"/>
          </a:xfrm>
          <a:prstGeom prst="rect">
            <a:avLst/>
          </a:prstGeom>
          <a:noFill/>
          <a:ln w="9525">
            <a:noFill/>
            <a:miter lim="800000"/>
            <a:headEnd/>
            <a:tailEnd/>
          </a:ln>
        </p:spPr>
      </p:pic>
      <p:pic>
        <p:nvPicPr>
          <p:cNvPr id="5" name="图片 4"/>
          <p:cNvPicPr/>
          <p:nvPr/>
        </p:nvPicPr>
        <p:blipFill>
          <a:blip r:embed="rId3"/>
          <a:srcRect/>
          <a:stretch>
            <a:fillRect/>
          </a:stretch>
        </p:blipFill>
        <p:spPr bwMode="auto">
          <a:xfrm>
            <a:off x="3286116" y="2000246"/>
            <a:ext cx="666750" cy="228600"/>
          </a:xfrm>
          <a:prstGeom prst="rect">
            <a:avLst/>
          </a:prstGeom>
          <a:noFill/>
          <a:ln w="9525">
            <a:noFill/>
            <a:miter lim="800000"/>
            <a:headEnd/>
            <a:tailEnd/>
          </a:ln>
        </p:spPr>
      </p:pic>
      <p:pic>
        <p:nvPicPr>
          <p:cNvPr id="6" name="图片 5"/>
          <p:cNvPicPr/>
          <p:nvPr/>
        </p:nvPicPr>
        <p:blipFill>
          <a:blip r:embed="rId4"/>
          <a:srcRect/>
          <a:stretch>
            <a:fillRect/>
          </a:stretch>
        </p:blipFill>
        <p:spPr bwMode="auto">
          <a:xfrm>
            <a:off x="1928794" y="3500444"/>
            <a:ext cx="2794000" cy="41275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latin typeface="黑体" pitchFamily="49" charset="-122"/>
                <a:ea typeface="黑体" pitchFamily="49" charset="-122"/>
              </a:rPr>
              <a:t> </a:t>
            </a:r>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、吸引子与能量函数</a:t>
            </a:r>
          </a:p>
          <a:p>
            <a:r>
              <a:rPr lang="zh-CN" altLang="en-US" dirty="0" smtClean="0">
                <a:latin typeface="黑体" pitchFamily="49" charset="-122"/>
                <a:ea typeface="黑体" pitchFamily="49" charset="-122"/>
              </a:rPr>
              <a:t>网络的稳定状态</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就是网络的吸引子，用于存储记忆信息。网络的演变过程就是从部分信息寻找全部信息，即联想回忆过程</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吸引子</a:t>
            </a:r>
            <a:r>
              <a:rPr lang="zh-CN" altLang="en-US" dirty="0" smtClean="0">
                <a:latin typeface="黑体" pitchFamily="49" charset="-122"/>
                <a:ea typeface="黑体" pitchFamily="49" charset="-122"/>
              </a:rPr>
              <a:t>有以下的性质：</a:t>
            </a:r>
          </a:p>
          <a:p>
            <a:pPr lvl="1">
              <a:buFont typeface="Wingdings" pitchFamily="2" charset="2"/>
              <a:buChar char="ü"/>
            </a:pPr>
            <a:r>
              <a:rPr lang="en-US" dirty="0" smtClean="0">
                <a:latin typeface="黑体" pitchFamily="49" charset="-122"/>
                <a:ea typeface="黑体" pitchFamily="49" charset="-122"/>
              </a:rPr>
              <a:t>X=f(WX-T)</a:t>
            </a:r>
            <a:r>
              <a:rPr lang="zh-CN" altLang="en-US" dirty="0" smtClean="0">
                <a:latin typeface="黑体" pitchFamily="49" charset="-122"/>
                <a:ea typeface="黑体" pitchFamily="49" charset="-122"/>
              </a:rPr>
              <a:t>，则</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为网络的吸引子；</a:t>
            </a:r>
          </a:p>
          <a:p>
            <a:pPr lvl="1">
              <a:buFont typeface="Wingdings" pitchFamily="2" charset="2"/>
              <a:buChar char="ü"/>
            </a:pPr>
            <a:r>
              <a:rPr lang="zh-CN" altLang="en-US" dirty="0" smtClean="0">
                <a:latin typeface="黑体" pitchFamily="49" charset="-122"/>
                <a:ea typeface="黑体" pitchFamily="49" charset="-122"/>
              </a:rPr>
              <a:t>对于</a:t>
            </a:r>
            <a:r>
              <a:rPr lang="en-US" dirty="0" smtClean="0">
                <a:latin typeface="黑体" pitchFamily="49" charset="-122"/>
                <a:ea typeface="黑体" pitchFamily="49" charset="-122"/>
              </a:rPr>
              <a:t>DHNN</a:t>
            </a:r>
            <a:r>
              <a:rPr lang="zh-CN" altLang="en-US" dirty="0" smtClean="0">
                <a:latin typeface="黑体" pitchFamily="49" charset="-122"/>
                <a:ea typeface="黑体" pitchFamily="49" charset="-122"/>
              </a:rPr>
              <a:t>，网络</a:t>
            </a:r>
            <a:r>
              <a:rPr lang="zh-CN" altLang="en-US" dirty="0" smtClean="0">
                <a:latin typeface="黑体" pitchFamily="49" charset="-122"/>
                <a:ea typeface="黑体" pitchFamily="49" charset="-122"/>
              </a:rPr>
              <a:t>都最终收敛到一个吸引子；</a:t>
            </a:r>
          </a:p>
          <a:p>
            <a:pPr lvl="1">
              <a:buFont typeface="Wingdings" pitchFamily="2" charset="2"/>
              <a:buChar char="ü"/>
            </a:pP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为网络吸引子，且阈值</a:t>
            </a:r>
            <a:r>
              <a:rPr lang="en-US" dirty="0" smtClean="0">
                <a:latin typeface="黑体" pitchFamily="49" charset="-122"/>
                <a:ea typeface="黑体" pitchFamily="49" charset="-122"/>
              </a:rPr>
              <a:t>T=0</a:t>
            </a:r>
            <a:r>
              <a:rPr lang="zh-CN" altLang="en-US" dirty="0" smtClean="0">
                <a:latin typeface="黑体" pitchFamily="49" charset="-122"/>
                <a:ea typeface="黑体" pitchFamily="49" charset="-122"/>
              </a:rPr>
              <a:t>，在</a:t>
            </a:r>
            <a:r>
              <a:rPr lang="en-US" dirty="0" smtClean="0">
                <a:latin typeface="黑体" pitchFamily="49" charset="-122"/>
                <a:ea typeface="黑体" pitchFamily="49" charset="-122"/>
              </a:rPr>
              <a:t>sign(0)</a:t>
            </a:r>
            <a:r>
              <a:rPr lang="zh-CN" altLang="en-US" dirty="0" smtClean="0">
                <a:latin typeface="黑体" pitchFamily="49" charset="-122"/>
                <a:ea typeface="黑体" pitchFamily="49" charset="-122"/>
              </a:rPr>
              <a:t>处</a:t>
            </a:r>
            <a:r>
              <a:rPr lang="zh-CN" altLang="en-US" dirty="0" smtClean="0">
                <a:latin typeface="黑体" pitchFamily="49" charset="-122"/>
                <a:ea typeface="黑体" pitchFamily="49" charset="-122"/>
              </a:rPr>
              <a:t>，则</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也一定是该网络的吸引子；</a:t>
            </a:r>
          </a:p>
          <a:p>
            <a:pPr lvl="1">
              <a:buFont typeface="Wingdings" pitchFamily="2" charset="2"/>
              <a:buChar char="ü"/>
            </a:pPr>
            <a:r>
              <a:rPr lang="zh-CN" altLang="en-US" dirty="0" smtClean="0">
                <a:latin typeface="黑体" pitchFamily="49" charset="-122"/>
                <a:ea typeface="黑体" pitchFamily="49" charset="-122"/>
              </a:rPr>
              <a:t>吸引子的线性组合，也是吸引子；</a:t>
            </a:r>
          </a:p>
          <a:p>
            <a:pPr lvl="1">
              <a:buFont typeface="Wingdings" pitchFamily="2" charset="2"/>
              <a:buChar char="ü"/>
            </a:pPr>
            <a:r>
              <a:rPr lang="zh-CN" altLang="en-US" dirty="0" smtClean="0">
                <a:latin typeface="黑体" pitchFamily="49" charset="-122"/>
                <a:ea typeface="黑体" pitchFamily="49" charset="-122"/>
              </a:rPr>
              <a:t>能使网络稳定在同一吸引子的所有初态的集合，称为该吸引子的吸引域</a:t>
            </a:r>
            <a:r>
              <a:rPr lang="zh-CN" alt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latin typeface="黑体" pitchFamily="49" charset="-122"/>
                <a:ea typeface="黑体" pitchFamily="49" charset="-122"/>
              </a:rPr>
              <a:t>5</a:t>
            </a:r>
            <a:r>
              <a:rPr lang="zh-CN" altLang="en-US" dirty="0" smtClean="0">
                <a:latin typeface="黑体" pitchFamily="49" charset="-122"/>
                <a:ea typeface="黑体" pitchFamily="49" charset="-122"/>
              </a:rPr>
              <a:t>、网络的权值设计</a:t>
            </a:r>
          </a:p>
          <a:p>
            <a:r>
              <a:rPr lang="zh-CN" altLang="en-US" dirty="0" smtClean="0">
                <a:latin typeface="黑体" pitchFamily="49" charset="-122"/>
                <a:ea typeface="黑体" pitchFamily="49" charset="-122"/>
              </a:rPr>
              <a:t>吸引子的分布是由网络权值包括阈值决定的，设计吸引子的核心就是如何设计一组合适的权值，为了使得所设计的权值满足要求，权值矩阵应符合以下要求</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为</a:t>
            </a:r>
            <a:r>
              <a:rPr lang="zh-CN" altLang="en-US" dirty="0" smtClean="0">
                <a:latin typeface="黑体" pitchFamily="49" charset="-122"/>
                <a:ea typeface="黑体" pitchFamily="49" charset="-122"/>
              </a:rPr>
              <a:t>保证异步方式网络收敛，</a:t>
            </a:r>
            <a:r>
              <a:rPr lang="en-US" dirty="0" smtClean="0">
                <a:latin typeface="黑体" pitchFamily="49" charset="-122"/>
                <a:ea typeface="黑体" pitchFamily="49" charset="-122"/>
              </a:rPr>
              <a:t>W</a:t>
            </a:r>
            <a:r>
              <a:rPr lang="zh-CN" altLang="en-US" dirty="0" smtClean="0">
                <a:latin typeface="黑体" pitchFamily="49" charset="-122"/>
                <a:ea typeface="黑体" pitchFamily="49" charset="-122"/>
              </a:rPr>
              <a:t>为对称矩阵</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为</a:t>
            </a:r>
            <a:r>
              <a:rPr lang="zh-CN" altLang="en-US" dirty="0" smtClean="0">
                <a:latin typeface="黑体" pitchFamily="49" charset="-122"/>
                <a:ea typeface="黑体" pitchFamily="49" charset="-122"/>
              </a:rPr>
              <a:t>保证同步方式网络收敛，</a:t>
            </a:r>
            <a:r>
              <a:rPr lang="en-US" dirty="0" smtClean="0">
                <a:latin typeface="黑体" pitchFamily="49" charset="-122"/>
                <a:ea typeface="黑体" pitchFamily="49" charset="-122"/>
              </a:rPr>
              <a:t>W</a:t>
            </a:r>
            <a:r>
              <a:rPr lang="zh-CN" altLang="en-US" dirty="0" smtClean="0">
                <a:latin typeface="黑体" pitchFamily="49" charset="-122"/>
                <a:ea typeface="黑体" pitchFamily="49" charset="-122"/>
              </a:rPr>
              <a:t>为非负定对称矩阵</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保证</a:t>
            </a:r>
            <a:r>
              <a:rPr lang="zh-CN" altLang="en-US" dirty="0" smtClean="0">
                <a:latin typeface="黑体" pitchFamily="49" charset="-122"/>
                <a:ea typeface="黑体" pitchFamily="49" charset="-122"/>
              </a:rPr>
              <a:t>给定的样本是网络的吸引子，并且要有一定的吸引域</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根据应用所要求的吸引子数量，可以采用以下不同的方法：</a:t>
            </a:r>
          </a:p>
          <a:p>
            <a:pPr lvl="1">
              <a:buFont typeface="Wingdings" pitchFamily="2" charset="2"/>
              <a:buChar char="ü"/>
            </a:pPr>
            <a:r>
              <a:rPr lang="zh-CN" altLang="en-US" dirty="0" smtClean="0">
                <a:latin typeface="黑体" pitchFamily="49" charset="-122"/>
                <a:ea typeface="黑体" pitchFamily="49" charset="-122"/>
              </a:rPr>
              <a:t>联立方程法对于吸引子较少时，可采用该方法。</a:t>
            </a:r>
          </a:p>
          <a:p>
            <a:pPr lvl="1">
              <a:buFont typeface="Wingdings" pitchFamily="2" charset="2"/>
              <a:buChar char="ü"/>
            </a:pPr>
            <a:r>
              <a:rPr lang="zh-CN" altLang="en-US" dirty="0" smtClean="0">
                <a:latin typeface="黑体" pitchFamily="49" charset="-122"/>
                <a:ea typeface="黑体" pitchFamily="49" charset="-122"/>
              </a:rPr>
              <a:t>外积和法对于吸引子较多时，可采用该方法。采用</a:t>
            </a:r>
            <a:r>
              <a:rPr lang="en-US" dirty="0" err="1" smtClean="0">
                <a:latin typeface="黑体" pitchFamily="49" charset="-122"/>
                <a:ea typeface="黑体" pitchFamily="49" charset="-122"/>
              </a:rPr>
              <a:t>Hebb</a:t>
            </a:r>
            <a:r>
              <a:rPr lang="zh-CN" altLang="en-US" dirty="0" smtClean="0">
                <a:latin typeface="黑体" pitchFamily="49" charset="-122"/>
                <a:ea typeface="黑体" pitchFamily="49" charset="-122"/>
              </a:rPr>
              <a:t>规律的外积和法。</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神经网络的四个基本特征：</a:t>
            </a:r>
          </a:p>
          <a:p>
            <a:pPr marL="800100" lvl="2">
              <a:buFont typeface="Wingdings" pitchFamily="2" charset="2"/>
              <a:buChar char="ü"/>
            </a:pPr>
            <a:r>
              <a:rPr lang="zh-CN" altLang="en-US" sz="1800" dirty="0" smtClean="0">
                <a:latin typeface="黑体" pitchFamily="49" charset="-122"/>
                <a:ea typeface="黑体" pitchFamily="49" charset="-122"/>
              </a:rPr>
              <a:t>非线性</a:t>
            </a:r>
            <a:r>
              <a:rPr lang="zh-CN" altLang="en-US" sz="1800" dirty="0" smtClean="0">
                <a:latin typeface="黑体" pitchFamily="49" charset="-122"/>
                <a:ea typeface="黑体" pitchFamily="49" charset="-122"/>
              </a:rPr>
              <a:t>：人工</a:t>
            </a:r>
            <a:r>
              <a:rPr lang="zh-CN" altLang="en-US" sz="1800" dirty="0" smtClean="0">
                <a:latin typeface="黑体" pitchFamily="49" charset="-122"/>
                <a:ea typeface="黑体" pitchFamily="49" charset="-122"/>
              </a:rPr>
              <a:t>神经元处于激活或抑制二种不同的状态</a:t>
            </a:r>
            <a:r>
              <a:rPr lang="zh-CN" altLang="en-US" sz="1800" dirty="0" smtClean="0">
                <a:latin typeface="黑体" pitchFamily="49" charset="-122"/>
                <a:ea typeface="黑体" pitchFamily="49" charset="-122"/>
              </a:rPr>
              <a:t>，表现</a:t>
            </a:r>
            <a:r>
              <a:rPr lang="zh-CN" altLang="en-US" sz="1800" dirty="0" smtClean="0">
                <a:latin typeface="黑体" pitchFamily="49" charset="-122"/>
                <a:ea typeface="黑体" pitchFamily="49" charset="-122"/>
              </a:rPr>
              <a:t>为一种非线性关系</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非局限性：一个神经网络通常由多个神经元广泛连接而成。一个系统的整体行为不仅取决于单个神经元的特征，而且可能主要由单元之间的相互作用、相互连接所决定</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非常定性：人工神经网络具有自适应、自组织、自学习能力</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800100" lvl="2">
              <a:buFont typeface="Wingdings" pitchFamily="2" charset="2"/>
              <a:buChar char="ü"/>
            </a:pPr>
            <a:endParaRPr lang="zh-CN" altLang="en-US" sz="1800" dirty="0" smtClean="0">
              <a:latin typeface="黑体" pitchFamily="49" charset="-122"/>
              <a:ea typeface="黑体" pitchFamily="49" charset="-122"/>
            </a:endParaRPr>
          </a:p>
          <a:p>
            <a:pPr marL="800100" lvl="2">
              <a:buFont typeface="Wingdings" pitchFamily="2" charset="2"/>
              <a:buChar char="ü"/>
            </a:pPr>
            <a:r>
              <a:rPr lang="zh-CN" altLang="en-US" sz="1800" dirty="0" smtClean="0">
                <a:latin typeface="黑体" pitchFamily="49" charset="-122"/>
                <a:ea typeface="黑体" pitchFamily="49" charset="-122"/>
              </a:rPr>
              <a:t>非凸性</a:t>
            </a:r>
            <a:r>
              <a:rPr lang="zh-CN" altLang="en-US" sz="1800" dirty="0" smtClean="0">
                <a:latin typeface="黑体" pitchFamily="49" charset="-122"/>
                <a:ea typeface="黑体" pitchFamily="49" charset="-122"/>
              </a:rPr>
              <a:t>：系统</a:t>
            </a:r>
            <a:r>
              <a:rPr lang="zh-CN" altLang="en-US" sz="1800" dirty="0" smtClean="0">
                <a:latin typeface="黑体" pitchFamily="49" charset="-122"/>
                <a:ea typeface="黑体" pitchFamily="49" charset="-122"/>
              </a:rPr>
              <a:t>的演化方向，在一定条件</a:t>
            </a:r>
            <a:r>
              <a:rPr lang="zh-CN" altLang="en-US" sz="1800" dirty="0" smtClean="0">
                <a:latin typeface="黑体" pitchFamily="49" charset="-122"/>
                <a:ea typeface="黑体" pitchFamily="49" charset="-122"/>
              </a:rPr>
              <a:t>下取决于</a:t>
            </a:r>
            <a:r>
              <a:rPr lang="zh-CN" altLang="en-US" sz="1800" dirty="0" smtClean="0">
                <a:latin typeface="黑体" pitchFamily="49" charset="-122"/>
                <a:ea typeface="黑体" pitchFamily="49" charset="-122"/>
              </a:rPr>
              <a:t>某个特定的状态函数</a:t>
            </a:r>
            <a:r>
              <a:rPr lang="zh-CN" altLang="en-US" sz="1800" dirty="0" smtClean="0">
                <a:latin typeface="黑体" pitchFamily="49" charset="-122"/>
                <a:ea typeface="黑体" pitchFamily="49" charset="-122"/>
              </a:rPr>
              <a:t>。</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en-US" dirty="0" smtClean="0">
                <a:latin typeface="黑体" pitchFamily="49" charset="-122"/>
                <a:ea typeface="黑体" pitchFamily="49" charset="-122"/>
              </a:rPr>
              <a:t>6</a:t>
            </a:r>
            <a:r>
              <a:rPr lang="zh-CN" altLang="en-US" dirty="0" smtClean="0">
                <a:latin typeface="黑体" pitchFamily="49" charset="-122"/>
                <a:ea typeface="黑体" pitchFamily="49" charset="-122"/>
              </a:rPr>
              <a:t>、学习算法</a:t>
            </a:r>
          </a:p>
          <a:p>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网络按动力学方式运行，其工作过程为状态的演化过程，即从初始状态按“能量”减小的方向进行演化，直到达到稳定状态，稳定状态即为网络的输出状态。</a:t>
            </a: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串行方式</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网络的运行步骤：</a:t>
            </a:r>
          </a:p>
          <a:p>
            <a:pPr lvl="1">
              <a:buFont typeface="Wingdings" pitchFamily="2" charset="2"/>
              <a:buChar char="ü"/>
            </a:pPr>
            <a:r>
              <a:rPr lang="zh-CN" altLang="en-US" dirty="0" smtClean="0">
                <a:latin typeface="黑体" pitchFamily="49" charset="-122"/>
                <a:ea typeface="黑体" pitchFamily="49" charset="-122"/>
              </a:rPr>
              <a:t>第一步对网络进行初始化；</a:t>
            </a:r>
          </a:p>
          <a:p>
            <a:pPr lvl="1">
              <a:buFont typeface="Wingdings" pitchFamily="2" charset="2"/>
              <a:buChar char="ü"/>
            </a:pPr>
            <a:r>
              <a:rPr lang="zh-CN" altLang="en-US" dirty="0" smtClean="0">
                <a:latin typeface="黑体" pitchFamily="49" charset="-122"/>
                <a:ea typeface="黑体" pitchFamily="49" charset="-122"/>
              </a:rPr>
              <a:t>第二步从网络中随机选取一个神经元</a:t>
            </a:r>
            <a:r>
              <a:rPr lang="en-US" dirty="0" err="1" smtClean="0">
                <a:latin typeface="黑体" pitchFamily="49" charset="-122"/>
                <a:ea typeface="黑体" pitchFamily="49" charset="-122"/>
              </a:rPr>
              <a:t>i</a:t>
            </a:r>
            <a:r>
              <a:rPr lang="zh-CN" altLang="en-US" dirty="0" smtClean="0">
                <a:latin typeface="黑体" pitchFamily="49" charset="-122"/>
                <a:ea typeface="黑体" pitchFamily="49" charset="-122"/>
              </a:rPr>
              <a:t>；</a:t>
            </a:r>
          </a:p>
          <a:p>
            <a:pPr lvl="1">
              <a:buFont typeface="Wingdings" pitchFamily="2" charset="2"/>
              <a:buChar char="ü"/>
            </a:pPr>
            <a:r>
              <a:rPr lang="zh-CN" altLang="en-US" dirty="0" smtClean="0">
                <a:latin typeface="黑体" pitchFamily="49" charset="-122"/>
                <a:ea typeface="黑体" pitchFamily="49" charset="-122"/>
              </a:rPr>
              <a:t>第三</a:t>
            </a:r>
            <a:r>
              <a:rPr lang="zh-CN" altLang="en-US" dirty="0" smtClean="0">
                <a:latin typeface="黑体" pitchFamily="49" charset="-122"/>
                <a:ea typeface="黑体" pitchFamily="49" charset="-122"/>
              </a:rPr>
              <a:t>步求出神经元</a:t>
            </a:r>
            <a:r>
              <a:rPr lang="en-US" dirty="0" err="1" smtClean="0">
                <a:latin typeface="黑体" pitchFamily="49" charset="-122"/>
                <a:ea typeface="黑体" pitchFamily="49" charset="-122"/>
              </a:rPr>
              <a:t>i</a:t>
            </a:r>
            <a:r>
              <a:rPr lang="zh-CN" altLang="en-US" dirty="0" smtClean="0">
                <a:latin typeface="黑体" pitchFamily="49" charset="-122"/>
                <a:ea typeface="黑体" pitchFamily="49" charset="-122"/>
              </a:rPr>
              <a:t>的输入；</a:t>
            </a:r>
          </a:p>
          <a:p>
            <a:pPr lvl="1">
              <a:buFont typeface="Wingdings" pitchFamily="2" charset="2"/>
              <a:buChar char="ü"/>
            </a:pPr>
            <a:r>
              <a:rPr lang="zh-CN" altLang="en-US" dirty="0" smtClean="0">
                <a:latin typeface="黑体" pitchFamily="49" charset="-122"/>
                <a:ea typeface="黑体" pitchFamily="49" charset="-122"/>
              </a:rPr>
              <a:t>第四步求出神经元</a:t>
            </a:r>
            <a:r>
              <a:rPr lang="en-US" dirty="0" err="1" smtClean="0">
                <a:latin typeface="黑体" pitchFamily="49" charset="-122"/>
                <a:ea typeface="黑体" pitchFamily="49" charset="-122"/>
              </a:rPr>
              <a:t>i</a:t>
            </a:r>
            <a:r>
              <a:rPr lang="zh-CN" altLang="en-US" dirty="0" smtClean="0">
                <a:latin typeface="黑体" pitchFamily="49" charset="-122"/>
                <a:ea typeface="黑体" pitchFamily="49" charset="-122"/>
              </a:rPr>
              <a:t>的输出，此时网络中的其他神经元的输出保持不变；</a:t>
            </a:r>
          </a:p>
          <a:p>
            <a:pPr lvl="1">
              <a:buFont typeface="Wingdings" pitchFamily="2" charset="2"/>
              <a:buChar char="ü"/>
            </a:pPr>
            <a:r>
              <a:rPr lang="zh-CN" altLang="en-US" dirty="0" smtClean="0">
                <a:latin typeface="黑体" pitchFamily="49" charset="-122"/>
                <a:ea typeface="黑体" pitchFamily="49" charset="-122"/>
              </a:rPr>
              <a:t>第五</a:t>
            </a:r>
            <a:r>
              <a:rPr lang="zh-CN" altLang="en-US" dirty="0" smtClean="0">
                <a:latin typeface="黑体" pitchFamily="49" charset="-122"/>
                <a:ea typeface="黑体" pitchFamily="49" charset="-122"/>
              </a:rPr>
              <a:t>步判断网络是否达到稳定状态，若达到稳定状态或满足给定条件，则结束；否则转至第二步继续运行</a:t>
            </a:r>
            <a:r>
              <a:rPr lang="zh-CN" alt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en-US" dirty="0" smtClean="0">
                <a:latin typeface="黑体" pitchFamily="49" charset="-122"/>
                <a:ea typeface="黑体" pitchFamily="49" charset="-122"/>
              </a:rPr>
              <a:t>7</a:t>
            </a:r>
            <a:r>
              <a:rPr lang="zh-CN" altLang="en-US" dirty="0" smtClean="0">
                <a:latin typeface="黑体" pitchFamily="49" charset="-122"/>
                <a:ea typeface="黑体" pitchFamily="49" charset="-122"/>
              </a:rPr>
              <a:t>、联想记忆功能</a:t>
            </a:r>
          </a:p>
          <a:p>
            <a:r>
              <a:rPr lang="zh-CN" altLang="en-US" dirty="0" smtClean="0">
                <a:latin typeface="黑体" pitchFamily="49" charset="-122"/>
                <a:ea typeface="黑体" pitchFamily="49" charset="-122"/>
              </a:rPr>
              <a:t>联想记忆功能是离散</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的一个重要应用范围。用网络的稳态表示一种记忆模式，初始状态朝着稳态收敛的过程便是网络寻找记忆模式的过程，初态可视为记忆模式的部分信息，网络演变可视为从部分信息回忆起全部信息的过程，从而实现联想记忆</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实现联想记忆，必须具有两个基本条件：</a:t>
            </a:r>
          </a:p>
          <a:p>
            <a:pPr lvl="1">
              <a:buFont typeface="Wingdings" pitchFamily="2" charset="2"/>
              <a:buChar char="ü"/>
            </a:pPr>
            <a:r>
              <a:rPr lang="zh-CN" altLang="en-US" dirty="0" smtClean="0">
                <a:latin typeface="黑体" pitchFamily="49" charset="-122"/>
                <a:ea typeface="黑体" pitchFamily="49" charset="-122"/>
              </a:rPr>
              <a:t>网络能收敛到稳定的平衡状态，并以其作为样本的记忆信息；</a:t>
            </a:r>
          </a:p>
          <a:p>
            <a:pPr lvl="1">
              <a:buFont typeface="Wingdings" pitchFamily="2" charset="2"/>
              <a:buChar char="ü"/>
            </a:pPr>
            <a:r>
              <a:rPr lang="zh-CN" altLang="en-US" dirty="0" smtClean="0">
                <a:latin typeface="黑体" pitchFamily="49" charset="-122"/>
                <a:ea typeface="黑体" pitchFamily="49" charset="-122"/>
              </a:rPr>
              <a:t>具有回忆能力，能够从某一残缺的信息回忆起所属的完整的记忆信息。</a:t>
            </a:r>
            <a:endParaRPr lang="en-US" altLang="zh-CN" dirty="0" smtClean="0">
              <a:latin typeface="黑体" pitchFamily="49" charset="-122"/>
              <a:ea typeface="黑体" pitchFamily="49" charset="-122"/>
            </a:endParaRPr>
          </a:p>
          <a:p>
            <a:pPr lvl="0"/>
            <a:endParaRPr lang="en-US" altLang="zh-CN" dirty="0" smtClean="0">
              <a:latin typeface="黑体" pitchFamily="49" charset="-122"/>
              <a:ea typeface="黑体" pitchFamily="49" charset="-122"/>
            </a:endParaRPr>
          </a:p>
          <a:p>
            <a:pPr lvl="0"/>
            <a:r>
              <a:rPr lang="zh-CN" altLang="en-US" dirty="0" smtClean="0">
                <a:latin typeface="黑体" pitchFamily="49" charset="-122"/>
                <a:ea typeface="黑体" pitchFamily="49" charset="-122"/>
              </a:rPr>
              <a:t>实现</a:t>
            </a:r>
            <a:r>
              <a:rPr lang="zh-CN" altLang="en-US" dirty="0" smtClean="0">
                <a:latin typeface="黑体" pitchFamily="49" charset="-122"/>
                <a:ea typeface="黑体" pitchFamily="49" charset="-122"/>
              </a:rPr>
              <a:t>联想记忆的过程分为两个</a:t>
            </a:r>
            <a:r>
              <a:rPr lang="zh-CN" altLang="en-US" dirty="0" smtClean="0">
                <a:latin typeface="黑体" pitchFamily="49" charset="-122"/>
                <a:ea typeface="黑体" pitchFamily="49" charset="-122"/>
              </a:rPr>
              <a:t>阶段：</a:t>
            </a:r>
            <a:endParaRPr lang="en-US" altLang="zh-CN" dirty="0" smtClean="0">
              <a:latin typeface="黑体" pitchFamily="49" charset="-122"/>
              <a:ea typeface="黑体" pitchFamily="49" charset="-122"/>
            </a:endParaRPr>
          </a:p>
          <a:p>
            <a:pPr lvl="0"/>
            <a:r>
              <a:rPr lang="zh-CN" altLang="en-US" dirty="0" smtClean="0">
                <a:latin typeface="黑体" pitchFamily="49" charset="-122"/>
                <a:ea typeface="黑体" pitchFamily="49" charset="-122"/>
              </a:rPr>
              <a:t>学习</a:t>
            </a:r>
            <a:r>
              <a:rPr lang="zh-CN" altLang="en-US" dirty="0" smtClean="0">
                <a:latin typeface="黑体" pitchFamily="49" charset="-122"/>
                <a:ea typeface="黑体" pitchFamily="49" charset="-122"/>
              </a:rPr>
              <a:t>记忆</a:t>
            </a:r>
            <a:r>
              <a:rPr lang="zh-CN" altLang="en-US" dirty="0" smtClean="0">
                <a:latin typeface="黑体" pitchFamily="49" charset="-122"/>
                <a:ea typeface="黑体" pitchFamily="49" charset="-122"/>
              </a:rPr>
              <a:t>阶段，</a:t>
            </a:r>
            <a:r>
              <a:rPr lang="zh-CN" altLang="en-US" dirty="0" smtClean="0">
                <a:latin typeface="黑体" pitchFamily="49" charset="-122"/>
                <a:ea typeface="黑体" pitchFamily="49" charset="-122"/>
              </a:rPr>
              <a:t>设计者通过某一设计方法确定一组合适的权值，使网络记忆期望的稳定平衡点</a:t>
            </a:r>
            <a:r>
              <a:rPr lang="zh-CN" altLang="en-US" dirty="0" smtClean="0">
                <a:latin typeface="黑体" pitchFamily="49" charset="-122"/>
                <a:ea typeface="黑体" pitchFamily="49" charset="-122"/>
              </a:rPr>
              <a:t>。忆</a:t>
            </a:r>
            <a:r>
              <a:rPr lang="zh-CN" altLang="en-US" dirty="0" smtClean="0">
                <a:latin typeface="黑体" pitchFamily="49" charset="-122"/>
                <a:ea typeface="黑体" pitchFamily="49" charset="-122"/>
              </a:rPr>
              <a:t>阶段则是网络的工作过程。</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zh-CN" altLang="en-US" dirty="0" smtClean="0">
                <a:latin typeface="黑体" pitchFamily="49" charset="-122"/>
                <a:ea typeface="黑体" pitchFamily="49" charset="-122"/>
              </a:rPr>
              <a:t>离散</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网络两</a:t>
            </a:r>
            <a:r>
              <a:rPr lang="zh-CN" altLang="en-US" dirty="0" smtClean="0">
                <a:latin typeface="黑体" pitchFamily="49" charset="-122"/>
                <a:ea typeface="黑体" pitchFamily="49" charset="-122"/>
              </a:rPr>
              <a:t>个突出的特点：即记忆是分布式的，而联想是动态的</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离散</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网络局限性，主要表现在以下几点：</a:t>
            </a:r>
          </a:p>
          <a:p>
            <a:pPr lvl="1">
              <a:buFont typeface="Wingdings" pitchFamily="2" charset="2"/>
              <a:buChar char="ü"/>
            </a:pPr>
            <a:r>
              <a:rPr lang="zh-CN" altLang="en-US" dirty="0" smtClean="0">
                <a:latin typeface="黑体" pitchFamily="49" charset="-122"/>
                <a:ea typeface="黑体" pitchFamily="49" charset="-122"/>
              </a:rPr>
              <a:t>记忆容量的有限性；</a:t>
            </a:r>
          </a:p>
          <a:p>
            <a:pPr lvl="1">
              <a:buFont typeface="Wingdings" pitchFamily="2" charset="2"/>
              <a:buChar char="ü"/>
            </a:pPr>
            <a:r>
              <a:rPr lang="zh-CN" altLang="en-US" dirty="0" smtClean="0">
                <a:latin typeface="黑体" pitchFamily="49" charset="-122"/>
                <a:ea typeface="黑体" pitchFamily="49" charset="-122"/>
              </a:rPr>
              <a:t>伪稳定点的联想与记忆；</a:t>
            </a:r>
          </a:p>
          <a:p>
            <a:pPr lvl="1">
              <a:buFont typeface="Wingdings" pitchFamily="2" charset="2"/>
              <a:buChar char="ü"/>
            </a:pPr>
            <a:r>
              <a:rPr lang="zh-CN" altLang="en-US" dirty="0" smtClean="0">
                <a:latin typeface="黑体" pitchFamily="49" charset="-122"/>
                <a:ea typeface="黑体" pitchFamily="49" charset="-122"/>
              </a:rPr>
              <a:t>当记忆样本较接近时，网络不能始终回忆出正确的记忆等。另外网络的平衡稳定点并不可以任意设置的，也没有一个通用的方式来事先知道平衡稳定点</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endParaRPr lang="en-US" altLang="zh-CN" dirty="0" smtClean="0">
              <a:latin typeface="黑体" pitchFamily="49" charset="-122"/>
              <a:ea typeface="黑体" pitchFamily="49" charset="-122"/>
            </a:endParaRPr>
          </a:p>
          <a:p>
            <a:pPr marL="0" lvl="1"/>
            <a:r>
              <a:rPr lang="zh-CN" altLang="en-US" dirty="0" smtClean="0">
                <a:latin typeface="黑体" pitchFamily="49" charset="-122"/>
                <a:ea typeface="黑体" pitchFamily="49" charset="-122"/>
              </a:rPr>
              <a:t>利用</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网络可实现优化求解问题：将带求解的目标函数设置为网络能量函数，当能量函数趋于最小时，网络状态的输出就是问题的最优解</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marL="0" lvl="1"/>
            <a:r>
              <a:rPr lang="zh-CN" altLang="en-US" dirty="0" smtClean="0">
                <a:latin typeface="黑体" pitchFamily="49" charset="-122"/>
                <a:ea typeface="黑体" pitchFamily="49" charset="-122"/>
              </a:rPr>
              <a:t>网络</a:t>
            </a:r>
            <a:r>
              <a:rPr lang="zh-CN" altLang="en-US" dirty="0" smtClean="0">
                <a:latin typeface="黑体" pitchFamily="49" charset="-122"/>
                <a:ea typeface="黑体" pitchFamily="49" charset="-122"/>
              </a:rPr>
              <a:t>的初态视为问题的初始解，而网络从初始状态向稳态的收敛过程便是优化计算过程，这种寻优搜索是在网络演变过程中自动完成的。</a:t>
            </a:r>
          </a:p>
          <a:p>
            <a:pPr lvl="1"/>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200329"/>
          </a:xfrm>
          <a:prstGeom prst="rect">
            <a:avLst/>
          </a:prstGeom>
          <a:noFill/>
        </p:spPr>
        <p:txBody>
          <a:bodyPr wrap="square" rtlCol="0">
            <a:spAutoFit/>
          </a:bodyPr>
          <a:lstStyle/>
          <a:p>
            <a:r>
              <a:rPr lang="en-US" dirty="0" smtClean="0">
                <a:latin typeface="黑体" pitchFamily="49" charset="-122"/>
                <a:ea typeface="黑体" pitchFamily="49" charset="-122"/>
              </a:rPr>
              <a:t>6.3.3 </a:t>
            </a:r>
            <a:r>
              <a:rPr lang="zh-CN" altLang="en-US" dirty="0" smtClean="0">
                <a:latin typeface="黑体" pitchFamily="49" charset="-122"/>
                <a:ea typeface="黑体" pitchFamily="49" charset="-122"/>
              </a:rPr>
              <a:t>连续</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、网络结构</a:t>
            </a:r>
          </a:p>
          <a:p>
            <a:r>
              <a:rPr lang="zh-CN" altLang="en-US" dirty="0" smtClean="0">
                <a:latin typeface="黑体" pitchFamily="49" charset="-122"/>
                <a:ea typeface="黑体" pitchFamily="49" charset="-122"/>
              </a:rPr>
              <a:t>连续</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神经网络（</a:t>
            </a:r>
            <a:r>
              <a:rPr lang="en-US" dirty="0" smtClean="0">
                <a:latin typeface="黑体" pitchFamily="49" charset="-122"/>
                <a:ea typeface="黑体" pitchFamily="49" charset="-122"/>
              </a:rPr>
              <a:t>Continuous Hopfield Neural </a:t>
            </a:r>
            <a:r>
              <a:rPr lang="en-US" dirty="0" err="1" smtClean="0">
                <a:latin typeface="黑体" pitchFamily="49" charset="-122"/>
                <a:ea typeface="黑体" pitchFamily="49" charset="-122"/>
              </a:rPr>
              <a:t>Network,CHNN</a:t>
            </a:r>
            <a:r>
              <a:rPr lang="zh-CN" altLang="en-US" dirty="0" smtClean="0">
                <a:latin typeface="黑体" pitchFamily="49" charset="-122"/>
                <a:ea typeface="黑体" pitchFamily="49" charset="-122"/>
              </a:rPr>
              <a:t>）是一种单层反馈非线性网络，每一个神经元的输出均反馈至所有神经元的输入</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pic>
        <p:nvPicPr>
          <p:cNvPr id="5" name="图片 4"/>
          <p:cNvPicPr/>
          <p:nvPr/>
        </p:nvPicPr>
        <p:blipFill>
          <a:blip r:embed="rId2" cstate="print"/>
          <a:stretch>
            <a:fillRect/>
          </a:stretch>
        </p:blipFill>
        <p:spPr>
          <a:xfrm>
            <a:off x="2143108" y="2571750"/>
            <a:ext cx="3775469" cy="2132669"/>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en-US" dirty="0" smtClean="0">
                <a:latin typeface="黑体" pitchFamily="49" charset="-122"/>
                <a:ea typeface="黑体" pitchFamily="49" charset="-122"/>
              </a:rPr>
              <a:t>6.3.4 </a:t>
            </a:r>
            <a:r>
              <a:rPr lang="zh-CN" altLang="en-US" dirty="0" smtClean="0">
                <a:latin typeface="黑体" pitchFamily="49" charset="-122"/>
                <a:ea typeface="黑体" pitchFamily="49" charset="-122"/>
              </a:rPr>
              <a:t>用</a:t>
            </a:r>
            <a:r>
              <a:rPr lang="en-US" dirty="0" smtClean="0">
                <a:latin typeface="黑体" pitchFamily="49" charset="-122"/>
                <a:ea typeface="黑体" pitchFamily="49" charset="-122"/>
              </a:rPr>
              <a:t>DHNN</a:t>
            </a:r>
            <a:r>
              <a:rPr lang="zh-CN" altLang="en-US" dirty="0" smtClean="0">
                <a:latin typeface="黑体" pitchFamily="49" charset="-122"/>
                <a:ea typeface="黑体" pitchFamily="49" charset="-122"/>
              </a:rPr>
              <a:t>识别残缺的字母</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6-3: </a:t>
            </a:r>
            <a:r>
              <a:rPr lang="zh-CN" altLang="en-US" dirty="0" smtClean="0">
                <a:latin typeface="黑体" pitchFamily="49" charset="-122"/>
                <a:ea typeface="黑体" pitchFamily="49" charset="-122"/>
              </a:rPr>
              <a:t>用</a:t>
            </a:r>
            <a:r>
              <a:rPr lang="en-US" dirty="0" smtClean="0">
                <a:latin typeface="黑体" pitchFamily="49" charset="-122"/>
                <a:ea typeface="黑体" pitchFamily="49" charset="-122"/>
              </a:rPr>
              <a:t>Python2.7</a:t>
            </a:r>
            <a:r>
              <a:rPr lang="zh-CN" altLang="en-US" dirty="0" smtClean="0">
                <a:latin typeface="黑体" pitchFamily="49" charset="-122"/>
                <a:ea typeface="黑体" pitchFamily="49" charset="-122"/>
              </a:rPr>
              <a:t>设计实现的一个</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网络，使其具有联想记忆功能，能正确识别被噪声污染后的数字</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本</a:t>
            </a:r>
            <a:r>
              <a:rPr lang="zh-CN" altLang="en-US" dirty="0" smtClean="0">
                <a:latin typeface="黑体" pitchFamily="49" charset="-122"/>
                <a:ea typeface="黑体" pitchFamily="49" charset="-122"/>
              </a:rPr>
              <a:t>例根据横切掉一半的数字残骸恢复原来的数字，该算法根据</a:t>
            </a:r>
            <a:r>
              <a:rPr lang="en-US" dirty="0" err="1" smtClean="0">
                <a:latin typeface="黑体" pitchFamily="49" charset="-122"/>
                <a:ea typeface="黑体" pitchFamily="49" charset="-122"/>
              </a:rPr>
              <a:t>Hebb</a:t>
            </a:r>
            <a:r>
              <a:rPr lang="zh-CN" altLang="en-US" dirty="0" smtClean="0">
                <a:latin typeface="黑体" pitchFamily="49" charset="-122"/>
                <a:ea typeface="黑体" pitchFamily="49" charset="-122"/>
              </a:rPr>
              <a:t>归一化学习原则，并采用了</a:t>
            </a:r>
            <a:r>
              <a:rPr lang="en-US" dirty="0" err="1" smtClean="0">
                <a:latin typeface="黑体" pitchFamily="49" charset="-122"/>
                <a:ea typeface="黑体" pitchFamily="49" charset="-122"/>
              </a:rPr>
              <a:t>Kronecker</a:t>
            </a:r>
            <a:r>
              <a:rPr lang="zh-CN" altLang="en-US" dirty="0" smtClean="0">
                <a:latin typeface="黑体" pitchFamily="49" charset="-122"/>
                <a:ea typeface="黑体" pitchFamily="49" charset="-122"/>
              </a:rPr>
              <a:t>积的方法完成了实现。作者为</a:t>
            </a:r>
            <a:r>
              <a:rPr lang="en-US" altLang="zh-CN" dirty="0" smtClean="0">
                <a:latin typeface="黑体" pitchFamily="49" charset="-122"/>
                <a:ea typeface="黑体" pitchFamily="49" charset="-122"/>
              </a:rPr>
              <a:t>Alex Pan</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本</a:t>
            </a:r>
            <a:r>
              <a:rPr lang="zh-CN" altLang="en-US" dirty="0" smtClean="0">
                <a:latin typeface="黑体" pitchFamily="49" charset="-122"/>
                <a:ea typeface="黑体" pitchFamily="49" charset="-122"/>
              </a:rPr>
              <a:t>例首先使用完整稳定的原始数字‘</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’及‘</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’对</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网络进行训练，训练结束后使用横切掉一半的‘</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’及‘</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’来验证训练结果，训练数字及验证数字使用一维</a:t>
            </a:r>
            <a:r>
              <a:rPr lang="en-US" dirty="0" smtClean="0">
                <a:latin typeface="黑体" pitchFamily="49" charset="-122"/>
                <a:ea typeface="黑体" pitchFamily="49" charset="-122"/>
              </a:rPr>
              <a:t>5*6</a:t>
            </a:r>
            <a:r>
              <a:rPr lang="zh-CN" altLang="en-US" dirty="0" smtClean="0">
                <a:latin typeface="黑体" pitchFamily="49" charset="-122"/>
                <a:ea typeface="黑体" pitchFamily="49" charset="-122"/>
              </a:rPr>
              <a:t>的</a:t>
            </a:r>
            <a:r>
              <a:rPr lang="en-US" dirty="0" smtClean="0">
                <a:latin typeface="黑体" pitchFamily="49" charset="-122"/>
                <a:ea typeface="黑体" pitchFamily="49" charset="-122"/>
              </a:rPr>
              <a:t>bit</a:t>
            </a:r>
            <a:r>
              <a:rPr lang="zh-CN" altLang="en-US" dirty="0" smtClean="0">
                <a:latin typeface="黑体" pitchFamily="49" charset="-122"/>
                <a:ea typeface="黑体" pitchFamily="49" charset="-122"/>
              </a:rPr>
              <a:t>数组模拟</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本</a:t>
            </a:r>
            <a:r>
              <a:rPr lang="zh-CN" altLang="en-US" dirty="0" smtClean="0">
                <a:latin typeface="黑体" pitchFamily="49" charset="-122"/>
                <a:ea typeface="黑体" pitchFamily="49" charset="-122"/>
              </a:rPr>
              <a:t>例中，首先建立一个</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神经网络模型，确定神经元的个数及权重矩阵，同时根据</a:t>
            </a:r>
            <a:r>
              <a:rPr lang="en-US" dirty="0" err="1" smtClean="0">
                <a:latin typeface="黑体" pitchFamily="49" charset="-122"/>
                <a:ea typeface="黑体" pitchFamily="49" charset="-122"/>
              </a:rPr>
              <a:t>Hebb</a:t>
            </a:r>
            <a:r>
              <a:rPr lang="zh-CN" altLang="en-US" dirty="0" smtClean="0">
                <a:latin typeface="黑体" pitchFamily="49" charset="-122"/>
                <a:ea typeface="黑体" pitchFamily="49" charset="-122"/>
              </a:rPr>
              <a:t>学习原则，定义了</a:t>
            </a:r>
            <a:r>
              <a:rPr lang="en-US" dirty="0" err="1" smtClean="0">
                <a:latin typeface="黑体" pitchFamily="49" charset="-122"/>
                <a:ea typeface="黑体" pitchFamily="49" charset="-122"/>
              </a:rPr>
              <a:t>Kronecker</a:t>
            </a:r>
            <a:r>
              <a:rPr lang="zh-CN" altLang="en-US" dirty="0" smtClean="0">
                <a:latin typeface="黑体" pitchFamily="49" charset="-122"/>
                <a:ea typeface="黑体" pitchFamily="49" charset="-122"/>
              </a:rPr>
              <a:t>积的方法。在定义训练时，首先定义一个一次使用单个稳定状态并更新权重矩阵的训练方法</a:t>
            </a:r>
            <a:r>
              <a:rPr lang="en-US" dirty="0" err="1" smtClean="0">
                <a:latin typeface="黑体" pitchFamily="49" charset="-122"/>
                <a:ea typeface="黑体" pitchFamily="49" charset="-122"/>
              </a:rPr>
              <a:t>trainOnce</a:t>
            </a:r>
            <a:r>
              <a:rPr lang="zh-CN" altLang="en-US" dirty="0" smtClean="0">
                <a:latin typeface="黑体" pitchFamily="49" charset="-122"/>
                <a:ea typeface="黑体" pitchFamily="49" charset="-122"/>
              </a:rPr>
              <a:t>，然后再定义使用</a:t>
            </a:r>
            <a:r>
              <a:rPr lang="en-US" dirty="0" err="1" smtClean="0">
                <a:latin typeface="黑体" pitchFamily="49" charset="-122"/>
                <a:ea typeface="黑体" pitchFamily="49" charset="-122"/>
              </a:rPr>
              <a:t>trainOnce</a:t>
            </a:r>
            <a:r>
              <a:rPr lang="zh-CN" altLang="en-US" dirty="0" smtClean="0">
                <a:latin typeface="黑体" pitchFamily="49" charset="-122"/>
                <a:ea typeface="黑体" pitchFamily="49" charset="-122"/>
              </a:rPr>
              <a:t>方法进行全</a:t>
            </a:r>
            <a:r>
              <a:rPr lang="en-US" dirty="0" smtClean="0">
                <a:latin typeface="黑体" pitchFamily="49" charset="-122"/>
                <a:ea typeface="黑体" pitchFamily="49" charset="-122"/>
              </a:rPr>
              <a:t>Hopfield</a:t>
            </a:r>
            <a:r>
              <a:rPr lang="zh-CN" altLang="en-US" dirty="0" smtClean="0">
                <a:latin typeface="黑体" pitchFamily="49" charset="-122"/>
                <a:ea typeface="黑体" pitchFamily="49" charset="-122"/>
              </a:rPr>
              <a:t>网络训练的方法</a:t>
            </a:r>
            <a:r>
              <a:rPr lang="en-US" dirty="0" err="1" smtClean="0">
                <a:latin typeface="黑体" pitchFamily="49" charset="-122"/>
                <a:ea typeface="黑体" pitchFamily="49" charset="-122"/>
              </a:rPr>
              <a:t>hopTrain</a:t>
            </a:r>
            <a:r>
              <a:rPr lang="zh-CN" altLang="en-US" dirty="0" smtClean="0">
                <a:latin typeface="黑体" pitchFamily="49" charset="-122"/>
                <a:ea typeface="黑体" pitchFamily="49" charset="-122"/>
              </a:rPr>
              <a:t>，最后定义启动方法</a:t>
            </a:r>
            <a:r>
              <a:rPr lang="en-US" dirty="0" err="1" smtClean="0">
                <a:latin typeface="黑体" pitchFamily="49" charset="-122"/>
                <a:ea typeface="黑体" pitchFamily="49" charset="-122"/>
              </a:rPr>
              <a:t>hopRun</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6.3 </a:t>
            </a:r>
            <a:r>
              <a:rPr lang="zh-CN" altLang="en-US" b="1" dirty="0" smtClean="0">
                <a:latin typeface="黑体" pitchFamily="49" charset="-122"/>
                <a:ea typeface="黑体" pitchFamily="49" charset="-122"/>
              </a:rPr>
              <a:t>反馈型神经网络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923330"/>
          </a:xfrm>
          <a:prstGeom prst="rect">
            <a:avLst/>
          </a:prstGeom>
          <a:noFill/>
        </p:spPr>
        <p:txBody>
          <a:bodyPr wrap="square" rtlCol="0">
            <a:spAutoFit/>
          </a:bodyPr>
          <a:lstStyle/>
          <a:p>
            <a:r>
              <a:rPr lang="zh-CN" altLang="en-US" dirty="0" smtClean="0">
                <a:latin typeface="黑体" pitchFamily="49" charset="-122"/>
                <a:ea typeface="黑体" pitchFamily="49" charset="-122"/>
              </a:rPr>
              <a:t>代码</a:t>
            </a:r>
            <a:r>
              <a:rPr lang="en-US" altLang="zh-CN" dirty="0" smtClean="0">
                <a:latin typeface="黑体" pitchFamily="49" charset="-122"/>
                <a:ea typeface="黑体" pitchFamily="49" charset="-122"/>
              </a:rPr>
              <a:t>6-3: </a:t>
            </a:r>
            <a:r>
              <a:rPr lang="en-US" altLang="zh-CN" dirty="0" smtClean="0">
                <a:latin typeface="黑体" pitchFamily="49" charset="-122"/>
                <a:ea typeface="黑体" pitchFamily="49" charset="-122"/>
                <a:hlinkClick r:id="rId3" action="ppaction://hlinkfile"/>
              </a:rPr>
              <a:t>ch6_3_hopfield.py</a:t>
            </a:r>
            <a:r>
              <a:rPr lang="zh-CN" altLang="en-US" dirty="0" smtClean="0">
                <a:latin typeface="黑体" pitchFamily="49" charset="-122"/>
                <a:ea typeface="黑体" pitchFamily="49" charset="-122"/>
              </a:rPr>
              <a:t>（请参见教程</a:t>
            </a:r>
            <a:r>
              <a:rPr lang="en-US" altLang="zh-CN" dirty="0" smtClean="0">
                <a:latin typeface="黑体" pitchFamily="49" charset="-122"/>
                <a:ea typeface="黑体" pitchFamily="49" charset="-122"/>
              </a:rPr>
              <a:t>229</a:t>
            </a:r>
            <a:r>
              <a:rPr lang="zh-CN" altLang="en-US" dirty="0" smtClean="0">
                <a:latin typeface="黑体" pitchFamily="49" charset="-122"/>
                <a:ea typeface="黑体" pitchFamily="49" charset="-122"/>
              </a:rPr>
              <a:t>页）</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sp>
        <p:nvSpPr>
          <p:cNvPr id="4403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000125"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等线"/>
                <a:ea typeface="宋体" pitchFamily="2" charset="-122"/>
                <a:cs typeface="Lucida Sans Unicode" pitchFamily="34" charset="0"/>
              </a:rPr>
              <a:t>(a) </a:t>
            </a:r>
            <a:r>
              <a:rPr kumimoji="0" lang="zh-CN" altLang="en-US" sz="1000" b="0" i="0" u="none" strike="noStrike" cap="none" normalizeH="0" baseline="0" smtClean="0">
                <a:ln>
                  <a:noFill/>
                </a:ln>
                <a:solidFill>
                  <a:srgbClr val="000000"/>
                </a:solidFill>
                <a:effectLst/>
                <a:latin typeface="等线"/>
                <a:ea typeface="宋体" pitchFamily="2" charset="-122"/>
                <a:cs typeface="Lucida Sans Unicode" pitchFamily="34" charset="0"/>
              </a:rPr>
              <a:t>糟糕的初始点                 </a:t>
            </a:r>
            <a:r>
              <a:rPr kumimoji="0" lang="en-US" altLang="zh-CN" sz="1000" b="0" i="0" u="none" strike="noStrike" cap="none" normalizeH="0" baseline="0" smtClean="0">
                <a:ln>
                  <a:noFill/>
                </a:ln>
                <a:solidFill>
                  <a:srgbClr val="000000"/>
                </a:solidFill>
                <a:effectLst/>
                <a:latin typeface="等线"/>
                <a:ea typeface="宋体" pitchFamily="2" charset="-122"/>
                <a:cs typeface="Lucida Sans Unicode" pitchFamily="34" charset="0"/>
              </a:rPr>
              <a:t>(b) </a:t>
            </a:r>
            <a:r>
              <a:rPr kumimoji="0" lang="zh-CN" altLang="en-US" sz="1000" b="0" i="0" u="none" strike="noStrike" cap="none" normalizeH="0" baseline="0" smtClean="0">
                <a:ln>
                  <a:noFill/>
                </a:ln>
                <a:solidFill>
                  <a:srgbClr val="000000"/>
                </a:solidFill>
                <a:effectLst/>
                <a:latin typeface="等线"/>
                <a:ea typeface="宋体" pitchFamily="2" charset="-122"/>
                <a:cs typeface="Lucida Sans Unicode" pitchFamily="34" charset="0"/>
              </a:rPr>
              <a:t>糟糕初始点的最终结果</a:t>
            </a:r>
            <a:endPar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rgbClr val="000000"/>
                </a:solidFill>
                <a:effectLst/>
                <a:latin typeface="等线"/>
                <a:ea typeface="宋体" pitchFamily="2" charset="-122"/>
                <a:cs typeface="Lucida Sans Unicode" pitchFamily="34" charset="0"/>
              </a:rPr>
              <a:t>图</a:t>
            </a:r>
            <a:r>
              <a:rPr kumimoji="0" lang="en-US" altLang="zh-CN" sz="1000" b="0" i="0" u="none" strike="noStrike" cap="none" normalizeH="0" baseline="0" smtClean="0">
                <a:ln>
                  <a:noFill/>
                </a:ln>
                <a:solidFill>
                  <a:srgbClr val="000000"/>
                </a:solidFill>
                <a:effectLst/>
                <a:latin typeface="等线"/>
                <a:ea typeface="宋体" pitchFamily="2" charset="-122"/>
                <a:cs typeface="Lucida Sans Unicode" pitchFamily="34" charset="0"/>
              </a:rPr>
              <a:t>5-19 k-means</a:t>
            </a:r>
            <a:r>
              <a:rPr kumimoji="0" lang="zh-CN" altLang="en-US" sz="1000" b="0" i="0" u="none" strike="noStrike" cap="none" normalizeH="0" baseline="0" smtClean="0">
                <a:ln>
                  <a:noFill/>
                </a:ln>
                <a:solidFill>
                  <a:srgbClr val="000000"/>
                </a:solidFill>
                <a:effectLst/>
                <a:latin typeface="等线"/>
                <a:ea typeface="宋体" pitchFamily="2" charset="-122"/>
                <a:cs typeface="Lucida Sans Unicode" pitchFamily="34" charset="0"/>
              </a:rPr>
              <a:t>糟糕的初始点</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09" name="Object 1"/>
          <p:cNvGraphicFramePr>
            <a:graphicFrameLocks/>
          </p:cNvGraphicFramePr>
          <p:nvPr/>
        </p:nvGraphicFramePr>
        <p:xfrm>
          <a:off x="357158" y="2143122"/>
          <a:ext cx="3143272" cy="2286016"/>
        </p:xfrm>
        <a:graphic>
          <a:graphicData uri="http://schemas.openxmlformats.org/presentationml/2006/ole">
            <p:oleObj spid="_x0000_s17409" name="图片" r:id="rId4" imgW="6883754" imgH="3846262" progId="StaticMetafile">
              <p:embed/>
            </p:oleObj>
          </a:graphicData>
        </a:graphic>
      </p:graphicFrame>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11" name="Object 3"/>
          <p:cNvGraphicFramePr>
            <a:graphicFrameLocks/>
          </p:cNvGraphicFramePr>
          <p:nvPr/>
        </p:nvGraphicFramePr>
        <p:xfrm>
          <a:off x="3786182" y="2428874"/>
          <a:ext cx="1714500" cy="2333625"/>
        </p:xfrm>
        <a:graphic>
          <a:graphicData uri="http://schemas.openxmlformats.org/presentationml/2006/ole">
            <p:oleObj spid="_x0000_s17411" name="图片" r:id="rId5" imgW="2157208" imgH="3346032" progId="StaticMetafile">
              <p:embed/>
            </p:oleObj>
          </a:graphicData>
        </a:graphic>
      </p:graphicFrame>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13" name="Object 5"/>
          <p:cNvGraphicFramePr>
            <a:graphicFrameLocks/>
          </p:cNvGraphicFramePr>
          <p:nvPr/>
        </p:nvGraphicFramePr>
        <p:xfrm>
          <a:off x="5786446" y="2357436"/>
          <a:ext cx="2638425" cy="2447925"/>
        </p:xfrm>
        <a:graphic>
          <a:graphicData uri="http://schemas.openxmlformats.org/presentationml/2006/ole">
            <p:oleObj spid="_x0000_s17413" name="图片" r:id="rId6" imgW="3471791" imgH="3935120" progId="StaticMetafile">
              <p:embed/>
            </p:oleObj>
          </a:graphicData>
        </a:graphic>
      </p:graphicFrame>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r>
              <a:rPr lang="en-US" dirty="0" smtClean="0">
                <a:latin typeface="黑体" pitchFamily="49" charset="-122"/>
                <a:ea typeface="黑体" pitchFamily="49" charset="-122"/>
              </a:rPr>
              <a:t>6.4.1</a:t>
            </a:r>
            <a:r>
              <a:rPr lang="zh-CN" altLang="en-US" dirty="0" smtClean="0">
                <a:latin typeface="黑体" pitchFamily="49" charset="-122"/>
                <a:ea typeface="黑体" pitchFamily="49" charset="-122"/>
              </a:rPr>
              <a:t>卷积与卷积神经网络简介</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、卷积</a:t>
            </a:r>
          </a:p>
          <a:p>
            <a:r>
              <a:rPr lang="zh-CN" altLang="en-US" dirty="0" smtClean="0">
                <a:latin typeface="黑体" pitchFamily="49" charset="-122"/>
                <a:ea typeface="黑体" pitchFamily="49" charset="-122"/>
              </a:rPr>
              <a:t>卷积（</a:t>
            </a:r>
            <a:r>
              <a:rPr lang="en-US" dirty="0" smtClean="0">
                <a:latin typeface="黑体" pitchFamily="49" charset="-122"/>
                <a:ea typeface="黑体" pitchFamily="49" charset="-122"/>
              </a:rPr>
              <a:t>Convolution</a:t>
            </a:r>
            <a:r>
              <a:rPr lang="zh-CN" altLang="en-US" dirty="0" smtClean="0">
                <a:latin typeface="黑体" pitchFamily="49" charset="-122"/>
                <a:ea typeface="黑体" pitchFamily="49" charset="-122"/>
              </a:rPr>
              <a:t>）的本质是两个序列</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函数的平移与加权叠加。</a:t>
            </a:r>
          </a:p>
          <a:p>
            <a:r>
              <a:rPr lang="zh-CN" altLang="en-US" dirty="0" smtClean="0">
                <a:latin typeface="黑体" pitchFamily="49" charset="-122"/>
                <a:ea typeface="黑体" pitchFamily="49" charset="-122"/>
              </a:rPr>
              <a:t>对于序列</a:t>
            </a:r>
            <a:r>
              <a:rPr lang="en-US" dirty="0" smtClean="0">
                <a:latin typeface="黑体" pitchFamily="49" charset="-122"/>
                <a:ea typeface="黑体" pitchFamily="49" charset="-122"/>
              </a:rPr>
              <a:t>x[n]</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h[n], </a:t>
            </a:r>
            <a:r>
              <a:rPr lang="zh-CN" altLang="en-US" dirty="0" smtClean="0">
                <a:latin typeface="黑体" pitchFamily="49" charset="-122"/>
                <a:ea typeface="黑体" pitchFamily="49" charset="-122"/>
              </a:rPr>
              <a:t>卷积的结果是</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p>
          <a:p>
            <a:r>
              <a:rPr lang="zh-CN" altLang="en-US" dirty="0" smtClean="0">
                <a:latin typeface="黑体" pitchFamily="49" charset="-122"/>
                <a:ea typeface="黑体" pitchFamily="49" charset="-122"/>
              </a:rPr>
              <a:t>对于</a:t>
            </a:r>
            <a:r>
              <a:rPr lang="zh-CN" altLang="en-US" dirty="0" smtClean="0">
                <a:latin typeface="黑体" pitchFamily="49" charset="-122"/>
                <a:ea typeface="黑体" pitchFamily="49" charset="-122"/>
              </a:rPr>
              <a:t>函数</a:t>
            </a:r>
            <a:r>
              <a:rPr lang="en-US" dirty="0" smtClean="0">
                <a:latin typeface="黑体" pitchFamily="49" charset="-122"/>
                <a:ea typeface="黑体" pitchFamily="49" charset="-122"/>
              </a:rPr>
              <a:t>x(t)</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h(t), </a:t>
            </a:r>
            <a:r>
              <a:rPr lang="zh-CN" altLang="en-US" dirty="0" smtClean="0">
                <a:latin typeface="黑体" pitchFamily="49" charset="-122"/>
                <a:ea typeface="黑体" pitchFamily="49" charset="-122"/>
              </a:rPr>
              <a:t>卷积的结果</a:t>
            </a:r>
            <a:r>
              <a:rPr lang="zh-CN" altLang="en-US" dirty="0" smtClean="0">
                <a:latin typeface="黑体" pitchFamily="49" charset="-122"/>
                <a:ea typeface="黑体" pitchFamily="49" charset="-122"/>
              </a:rPr>
              <a:t>是：</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卷积有着重要的物理意义，在自然界中广泛存在（如信号系统的滤波器），计算一个系统的输出最好的方法就是运用卷积</a:t>
            </a:r>
          </a:p>
          <a:p>
            <a:endParaRPr lang="zh-CN" altLang="en-US" dirty="0">
              <a:latin typeface="黑体" pitchFamily="49" charset="-122"/>
              <a:ea typeface="黑体" pitchFamily="49" charset="-122"/>
            </a:endParaRPr>
          </a:p>
        </p:txBody>
      </p:sp>
      <p:pic>
        <p:nvPicPr>
          <p:cNvPr id="4" name="图片 3"/>
          <p:cNvPicPr/>
          <p:nvPr/>
        </p:nvPicPr>
        <p:blipFill>
          <a:blip r:embed="rId2"/>
          <a:srcRect/>
          <a:stretch>
            <a:fillRect/>
          </a:stretch>
        </p:blipFill>
        <p:spPr bwMode="auto">
          <a:xfrm>
            <a:off x="1785918" y="2500312"/>
            <a:ext cx="5278120" cy="368631"/>
          </a:xfrm>
          <a:prstGeom prst="rect">
            <a:avLst/>
          </a:prstGeom>
          <a:noFill/>
          <a:ln w="9525">
            <a:noFill/>
            <a:miter lim="800000"/>
            <a:headEnd/>
            <a:tailEnd/>
          </a:ln>
        </p:spPr>
      </p:pic>
      <p:pic>
        <p:nvPicPr>
          <p:cNvPr id="5" name="图片 4"/>
          <p:cNvPicPr/>
          <p:nvPr/>
        </p:nvPicPr>
        <p:blipFill>
          <a:blip r:embed="rId3"/>
          <a:srcRect/>
          <a:stretch>
            <a:fillRect/>
          </a:stretch>
        </p:blipFill>
        <p:spPr bwMode="auto">
          <a:xfrm>
            <a:off x="1785918" y="3357568"/>
            <a:ext cx="5278120" cy="30097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477328"/>
          </a:xfrm>
          <a:prstGeom prst="rect">
            <a:avLst/>
          </a:prstGeom>
          <a:noFill/>
        </p:spPr>
        <p:txBody>
          <a:bodyPr wrap="square" rtlCol="0">
            <a:spAutoFit/>
          </a:bodyPr>
          <a:lstStyle/>
          <a:p>
            <a:r>
              <a:rPr lang="zh-CN" altLang="en-US" dirty="0" smtClean="0">
                <a:latin typeface="黑体" pitchFamily="49" charset="-122"/>
                <a:ea typeface="黑体" pitchFamily="49" charset="-122"/>
              </a:rPr>
              <a:t>通过演示求</a:t>
            </a:r>
            <a:r>
              <a:rPr lang="en-US" dirty="0" smtClean="0">
                <a:latin typeface="黑体" pitchFamily="49" charset="-122"/>
                <a:ea typeface="黑体" pitchFamily="49" charset="-122"/>
              </a:rPr>
              <a:t>x[n] * h[n]</a:t>
            </a:r>
            <a:r>
              <a:rPr lang="zh-CN" altLang="en-US" dirty="0" smtClean="0">
                <a:latin typeface="黑体" pitchFamily="49" charset="-122"/>
                <a:ea typeface="黑体" pitchFamily="49" charset="-122"/>
              </a:rPr>
              <a:t>的过程，揭示卷积的物理意义</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以</a:t>
            </a:r>
            <a:r>
              <a:rPr lang="zh-CN" altLang="en-US" dirty="0" smtClean="0">
                <a:latin typeface="黑体" pitchFamily="49" charset="-122"/>
                <a:ea typeface="黑体" pitchFamily="49" charset="-122"/>
              </a:rPr>
              <a:t>离散信号为例，连续信号同理。</a:t>
            </a:r>
          </a:p>
          <a:p>
            <a:r>
              <a:rPr lang="zh-CN" altLang="en-US" dirty="0" smtClean="0">
                <a:latin typeface="黑体" pitchFamily="49" charset="-122"/>
                <a:ea typeface="黑体" pitchFamily="49" charset="-122"/>
              </a:rPr>
              <a:t>已知</a:t>
            </a:r>
            <a:r>
              <a:rPr lang="en-US" dirty="0" smtClean="0">
                <a:latin typeface="黑体" pitchFamily="49" charset="-122"/>
                <a:ea typeface="黑体" pitchFamily="49" charset="-122"/>
              </a:rPr>
              <a:t>x[0]=a, x[1]=b, x[2]=c,</a:t>
            </a:r>
            <a:r>
              <a:rPr lang="zh-CN" altLang="en-US" dirty="0" smtClean="0">
                <a:latin typeface="黑体" pitchFamily="49" charset="-122"/>
                <a:ea typeface="黑体" pitchFamily="49" charset="-122"/>
              </a:rPr>
              <a:t>见图</a:t>
            </a:r>
            <a:r>
              <a:rPr lang="en-US" dirty="0" smtClean="0">
                <a:latin typeface="黑体" pitchFamily="49" charset="-122"/>
                <a:ea typeface="黑体" pitchFamily="49" charset="-122"/>
              </a:rPr>
              <a:t>6-14</a:t>
            </a:r>
            <a:r>
              <a:rPr lang="en-US" dirty="0" smtClean="0">
                <a:latin typeface="黑体" pitchFamily="49" charset="-122"/>
                <a:ea typeface="黑体" pitchFamily="49" charset="-122"/>
              </a:rPr>
              <a:t>:</a:t>
            </a:r>
          </a:p>
          <a:p>
            <a:r>
              <a:rPr lang="zh-CN" altLang="en-US" dirty="0" smtClean="0"/>
              <a:t>图</a:t>
            </a:r>
            <a:r>
              <a:rPr lang="en-US" dirty="0" smtClean="0"/>
              <a:t>6-14 </a:t>
            </a:r>
            <a:r>
              <a:rPr lang="zh-CN" altLang="en-US" dirty="0" smtClean="0"/>
              <a:t>序列</a:t>
            </a:r>
            <a:r>
              <a:rPr lang="en-US" dirty="0" smtClean="0"/>
              <a:t>x[n]</a:t>
            </a:r>
            <a:r>
              <a:rPr lang="zh-CN" altLang="en-US" dirty="0" smtClean="0"/>
              <a:t>的可视化，其中</a:t>
            </a:r>
            <a:r>
              <a:rPr lang="en-US" dirty="0" smtClean="0"/>
              <a:t>a=1,b=3,c=2</a:t>
            </a:r>
            <a:endParaRPr lang="zh-CN" altLang="en-US" dirty="0" smtClean="0"/>
          </a:p>
          <a:p>
            <a:endParaRPr lang="zh-CN" altLang="en-US" dirty="0">
              <a:latin typeface="黑体" pitchFamily="49" charset="-122"/>
              <a:ea typeface="黑体" pitchFamily="49" charset="-122"/>
            </a:endParaRPr>
          </a:p>
        </p:txBody>
      </p:sp>
      <p:pic>
        <p:nvPicPr>
          <p:cNvPr id="6" name="图片 5" descr="C:\Users\Joshua\Desktop\QQ截图20180530135304.png"/>
          <p:cNvPicPr/>
          <p:nvPr/>
        </p:nvPicPr>
        <p:blipFill>
          <a:blip r:embed="rId2" cstate="print"/>
          <a:srcRect/>
          <a:stretch>
            <a:fillRect/>
          </a:stretch>
        </p:blipFill>
        <p:spPr bwMode="auto">
          <a:xfrm>
            <a:off x="1857356" y="2500312"/>
            <a:ext cx="4143404" cy="207170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646331"/>
          </a:xfrm>
          <a:prstGeom prst="rect">
            <a:avLst/>
          </a:prstGeom>
          <a:noFill/>
        </p:spPr>
        <p:txBody>
          <a:bodyPr wrap="square" rtlCol="0">
            <a:spAutoFit/>
          </a:bodyPr>
          <a:lstStyle/>
          <a:p>
            <a:r>
              <a:rPr lang="zh-CN" altLang="en-US" dirty="0" smtClean="0">
                <a:latin typeface="黑体" pitchFamily="49" charset="-122"/>
                <a:ea typeface="黑体" pitchFamily="49" charset="-122"/>
              </a:rPr>
              <a:t>已知</a:t>
            </a:r>
            <a:r>
              <a:rPr lang="en-US" dirty="0" smtClean="0">
                <a:latin typeface="黑体" pitchFamily="49" charset="-122"/>
                <a:ea typeface="黑体" pitchFamily="49" charset="-122"/>
              </a:rPr>
              <a:t>h[0] = </a:t>
            </a:r>
            <a:r>
              <a:rPr lang="en-US" dirty="0" err="1" smtClean="0">
                <a:latin typeface="黑体" pitchFamily="49" charset="-122"/>
                <a:ea typeface="黑体" pitchFamily="49" charset="-122"/>
              </a:rPr>
              <a:t>i</a:t>
            </a:r>
            <a:r>
              <a:rPr lang="en-US" dirty="0" smtClean="0">
                <a:latin typeface="黑体" pitchFamily="49" charset="-122"/>
                <a:ea typeface="黑体" pitchFamily="49" charset="-122"/>
              </a:rPr>
              <a:t>, h[1] = j, h[2]=k,</a:t>
            </a:r>
            <a:r>
              <a:rPr lang="zh-CN" altLang="en-US" dirty="0" smtClean="0">
                <a:latin typeface="黑体" pitchFamily="49" charset="-122"/>
                <a:ea typeface="黑体" pitchFamily="49" charset="-122"/>
              </a:rPr>
              <a:t>见图</a:t>
            </a:r>
            <a:r>
              <a:rPr lang="en-US" dirty="0" smtClean="0">
                <a:latin typeface="黑体" pitchFamily="49" charset="-122"/>
                <a:ea typeface="黑体" pitchFamily="49" charset="-122"/>
              </a:rPr>
              <a:t>6-15</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图</a:t>
            </a:r>
            <a:r>
              <a:rPr lang="en-US" dirty="0" smtClean="0">
                <a:latin typeface="黑体" pitchFamily="49" charset="-122"/>
                <a:ea typeface="黑体" pitchFamily="49" charset="-122"/>
              </a:rPr>
              <a:t>6-15 </a:t>
            </a:r>
            <a:r>
              <a:rPr lang="zh-CN" altLang="en-US" dirty="0" smtClean="0">
                <a:latin typeface="黑体" pitchFamily="49" charset="-122"/>
                <a:ea typeface="黑体" pitchFamily="49" charset="-122"/>
              </a:rPr>
              <a:t>序列</a:t>
            </a:r>
            <a:r>
              <a:rPr lang="en-US" dirty="0" smtClean="0">
                <a:latin typeface="黑体" pitchFamily="49" charset="-122"/>
                <a:ea typeface="黑体" pitchFamily="49" charset="-122"/>
              </a:rPr>
              <a:t>h[n]</a:t>
            </a:r>
            <a:r>
              <a:rPr lang="zh-CN" altLang="en-US" dirty="0" smtClean="0">
                <a:latin typeface="黑体" pitchFamily="49" charset="-122"/>
                <a:ea typeface="黑体" pitchFamily="49" charset="-122"/>
              </a:rPr>
              <a:t>的可视化，其中</a:t>
            </a:r>
            <a:r>
              <a:rPr lang="en-US" dirty="0" err="1" smtClean="0">
                <a:latin typeface="黑体" pitchFamily="49" charset="-122"/>
                <a:ea typeface="黑体" pitchFamily="49" charset="-122"/>
              </a:rPr>
              <a:t>i</a:t>
            </a:r>
            <a:r>
              <a:rPr lang="en-US" dirty="0" smtClean="0">
                <a:latin typeface="黑体" pitchFamily="49" charset="-122"/>
                <a:ea typeface="黑体" pitchFamily="49" charset="-122"/>
              </a:rPr>
              <a:t>=2,j=2,k=3</a:t>
            </a:r>
            <a:endParaRPr lang="zh-CN" altLang="en-US" dirty="0">
              <a:latin typeface="黑体" pitchFamily="49" charset="-122"/>
              <a:ea typeface="黑体" pitchFamily="49" charset="-122"/>
            </a:endParaRPr>
          </a:p>
        </p:txBody>
      </p:sp>
      <p:pic>
        <p:nvPicPr>
          <p:cNvPr id="5" name="图片 4" descr="C:\Users\Joshua\Desktop\QQ截图20180530135439.png"/>
          <p:cNvPicPr/>
          <p:nvPr/>
        </p:nvPicPr>
        <p:blipFill>
          <a:blip r:embed="rId2" cstate="print"/>
          <a:srcRect/>
          <a:stretch>
            <a:fillRect/>
          </a:stretch>
        </p:blipFill>
        <p:spPr bwMode="auto">
          <a:xfrm>
            <a:off x="2357422" y="2357436"/>
            <a:ext cx="3948156" cy="2041725"/>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923330"/>
          </a:xfrm>
          <a:prstGeom prst="rect">
            <a:avLst/>
          </a:prstGeom>
          <a:noFill/>
        </p:spPr>
        <p:txBody>
          <a:bodyPr wrap="square" rtlCol="0">
            <a:spAutoFit/>
          </a:bodyPr>
          <a:lstStyle/>
          <a:p>
            <a:r>
              <a:rPr lang="en-US" dirty="0" smtClean="0">
                <a:latin typeface="黑体" pitchFamily="49" charset="-122"/>
                <a:ea typeface="黑体" pitchFamily="49" charset="-122"/>
              </a:rPr>
              <a:t>x[n] * h[n]</a:t>
            </a:r>
            <a:r>
              <a:rPr lang="zh-CN" altLang="en-US" dirty="0" smtClean="0">
                <a:latin typeface="黑体" pitchFamily="49" charset="-122"/>
                <a:ea typeface="黑体" pitchFamily="49" charset="-122"/>
              </a:rPr>
              <a:t>的过程：</a:t>
            </a:r>
          </a:p>
          <a:p>
            <a:r>
              <a:rPr lang="zh-CN" altLang="en-US" dirty="0" smtClean="0">
                <a:latin typeface="黑体" pitchFamily="49" charset="-122"/>
                <a:ea typeface="黑体" pitchFamily="49" charset="-122"/>
              </a:rPr>
              <a:t>第一步，</a:t>
            </a:r>
            <a:r>
              <a:rPr lang="en-US" dirty="0" smtClean="0">
                <a:latin typeface="黑体" pitchFamily="49" charset="-122"/>
                <a:ea typeface="黑体" pitchFamily="49" charset="-122"/>
              </a:rPr>
              <a:t>x[n]</a:t>
            </a:r>
            <a:r>
              <a:rPr lang="zh-CN" altLang="en-US" dirty="0" smtClean="0">
                <a:latin typeface="黑体" pitchFamily="49" charset="-122"/>
                <a:ea typeface="黑体" pitchFamily="49" charset="-122"/>
              </a:rPr>
              <a:t>乘以</a:t>
            </a:r>
            <a:r>
              <a:rPr lang="en-US" dirty="0" smtClean="0">
                <a:latin typeface="黑体" pitchFamily="49" charset="-122"/>
                <a:ea typeface="黑体" pitchFamily="49" charset="-122"/>
              </a:rPr>
              <a:t>h[0]</a:t>
            </a:r>
            <a:r>
              <a:rPr lang="zh-CN" altLang="en-US" dirty="0" smtClean="0">
                <a:latin typeface="黑体" pitchFamily="49" charset="-122"/>
                <a:ea typeface="黑体" pitchFamily="49" charset="-122"/>
              </a:rPr>
              <a:t>并平移到位置</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，见图</a:t>
            </a:r>
            <a:r>
              <a:rPr lang="en-US" dirty="0" smtClean="0">
                <a:latin typeface="黑体" pitchFamily="49" charset="-122"/>
                <a:ea typeface="黑体" pitchFamily="49" charset="-122"/>
              </a:rPr>
              <a:t>6-16</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 </a:t>
            </a:r>
            <a:br>
              <a:rPr lang="en-US" dirty="0" smtClean="0">
                <a:latin typeface="黑体" pitchFamily="49" charset="-122"/>
                <a:ea typeface="黑体" pitchFamily="49" charset="-122"/>
              </a:rPr>
            </a:br>
            <a:r>
              <a:rPr lang="zh-CN" altLang="en-US" dirty="0" smtClean="0">
                <a:latin typeface="黑体" pitchFamily="49" charset="-122"/>
                <a:ea typeface="黑体" pitchFamily="49" charset="-122"/>
              </a:rPr>
              <a:t>图</a:t>
            </a:r>
            <a:r>
              <a:rPr lang="en-US" dirty="0" smtClean="0">
                <a:latin typeface="黑体" pitchFamily="49" charset="-122"/>
                <a:ea typeface="黑体" pitchFamily="49" charset="-122"/>
              </a:rPr>
              <a:t>6-16 x[n]</a:t>
            </a:r>
            <a:r>
              <a:rPr lang="zh-CN" altLang="en-US" dirty="0" smtClean="0">
                <a:latin typeface="黑体" pitchFamily="49" charset="-122"/>
                <a:ea typeface="黑体" pitchFamily="49" charset="-122"/>
              </a:rPr>
              <a:t>乘以</a:t>
            </a:r>
            <a:r>
              <a:rPr lang="en-US" dirty="0" smtClean="0">
                <a:latin typeface="黑体" pitchFamily="49" charset="-122"/>
                <a:ea typeface="黑体" pitchFamily="49" charset="-122"/>
              </a:rPr>
              <a:t>h[0]</a:t>
            </a:r>
            <a:r>
              <a:rPr lang="zh-CN" altLang="en-US" dirty="0" smtClean="0">
                <a:latin typeface="黑体" pitchFamily="49" charset="-122"/>
                <a:ea typeface="黑体" pitchFamily="49" charset="-122"/>
              </a:rPr>
              <a:t>并平移到位置</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i</a:t>
            </a:r>
            <a:r>
              <a:rPr lang="en-US" dirty="0" smtClean="0">
                <a:latin typeface="黑体" pitchFamily="49" charset="-122"/>
                <a:ea typeface="黑体" pitchFamily="49" charset="-122"/>
              </a:rPr>
              <a:t>=1,1*2</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3*2</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2*2</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pic>
        <p:nvPicPr>
          <p:cNvPr id="6" name="图片 5" descr="C:\Users\Joshua\Desktop\QQ截图20180530135608.png"/>
          <p:cNvPicPr/>
          <p:nvPr/>
        </p:nvPicPr>
        <p:blipFill>
          <a:blip r:embed="rId2" cstate="print"/>
          <a:srcRect/>
          <a:stretch>
            <a:fillRect/>
          </a:stretch>
        </p:blipFill>
        <p:spPr bwMode="auto">
          <a:xfrm>
            <a:off x="1571604" y="2357436"/>
            <a:ext cx="4423965" cy="214314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2077383" tIns="76176"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1200" b="0" i="0" u="none" strike="noStrike" cap="none" normalizeH="0" baseline="0" smtClean="0">
                <a:ln>
                  <a:noFill/>
                </a:ln>
                <a:solidFill>
                  <a:schemeClr val="tx1"/>
                </a:solidFill>
                <a:effectLst/>
                <a:latin typeface="黑体" pitchFamily="49" charset="-122"/>
                <a:ea typeface="黑体" pitchFamily="49" charset="-122"/>
                <a:cs typeface="宋体" pitchFamily="2" charset="-122"/>
              </a:rPr>
              <a:t>5</a:t>
            </a:r>
            <a:r>
              <a:rPr kumimoji="0" lang="en-US" altLang="zh-CN" sz="1200" b="0" i="0" u="none" strike="noStrike" cap="none" normalizeH="0" baseline="0" smtClean="0" bmk="">
                <a:ln>
                  <a:noFill/>
                </a:ln>
                <a:solidFill>
                  <a:schemeClr val="tx1"/>
                </a:solidFill>
                <a:effectLst/>
                <a:latin typeface="黑体" pitchFamily="49" charset="-122"/>
                <a:ea typeface="黑体" pitchFamily="49" charset="-122"/>
                <a:cs typeface="宋体" pitchFamily="2" charset="-122"/>
              </a:rPr>
              <a:t>.1.3 </a:t>
            </a:r>
            <a:r>
              <a:rPr kumimoji="0" lang="zh-CN" altLang="en-US" sz="1200" b="0" i="0" u="none" strike="noStrike" cap="none" normalizeH="0" baseline="0" smtClean="0" bmk="_Toc516833643">
                <a:ln>
                  <a:noFill/>
                </a:ln>
                <a:solidFill>
                  <a:schemeClr val="tx1"/>
                </a:solidFill>
                <a:effectLst/>
                <a:latin typeface="黑体" pitchFamily="49" charset="-122"/>
                <a:ea typeface="黑体" pitchFamily="49" charset="-122"/>
                <a:cs typeface="宋体" pitchFamily="2" charset="-122"/>
              </a:rPr>
              <a:t>机器学习类型</a:t>
            </a:r>
            <a:endParaRPr kumimoji="0" lang="zh-CN" altLang="en-US" sz="1200" b="1" i="0" u="none" strike="noStrike" cap="none" normalizeH="0" baseline="0" smtClean="0">
              <a:ln>
                <a:noFill/>
              </a:ln>
              <a:solidFill>
                <a:schemeClr val="tx1"/>
              </a:solidFill>
              <a:effectLst/>
              <a:latin typeface="等线"/>
              <a:ea typeface="黑体" pitchFamily="49"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内容占位符 4"/>
          <p:cNvSpPr>
            <a:spLocks noGrp="1"/>
          </p:cNvSpPr>
          <p:nvPr>
            <p:ph idx="1"/>
          </p:nvPr>
        </p:nvSpPr>
        <p:spPr/>
        <p:txBody>
          <a:bodyPr>
            <a:normAutofit/>
          </a:bodyPr>
          <a:lstStyle/>
          <a:p>
            <a:pPr marL="0">
              <a:buNone/>
            </a:pPr>
            <a:r>
              <a:rPr lang="en-US" sz="1800" dirty="0" smtClean="0">
                <a:latin typeface="黑体" pitchFamily="49" charset="-122"/>
                <a:ea typeface="黑体" pitchFamily="49" charset="-122"/>
              </a:rPr>
              <a:t>6.1.2</a:t>
            </a:r>
            <a:r>
              <a:rPr lang="zh-CN" altLang="en-US" sz="1800" dirty="0" smtClean="0">
                <a:latin typeface="黑体" pitchFamily="49" charset="-122"/>
                <a:ea typeface="黑体" pitchFamily="49" charset="-122"/>
              </a:rPr>
              <a:t>生物神经元</a:t>
            </a:r>
            <a:endParaRPr lang="zh-CN" altLang="en-US" sz="1800" b="1"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神经元</a:t>
            </a:r>
            <a:r>
              <a:rPr lang="zh-CN" altLang="en-US" sz="1800" dirty="0" smtClean="0">
                <a:latin typeface="黑体" pitchFamily="49" charset="-122"/>
                <a:ea typeface="黑体" pitchFamily="49" charset="-122"/>
              </a:rPr>
              <a:t>是大脑处理信息的基本单元，以细胞体为主体，由许多向周围延伸的不规则树枝状纤维构成的</a:t>
            </a:r>
            <a:r>
              <a:rPr lang="zh-CN" altLang="en-US" sz="1800" dirty="0" smtClean="0">
                <a:latin typeface="黑体" pitchFamily="49" charset="-122"/>
                <a:ea typeface="黑体" pitchFamily="49" charset="-122"/>
              </a:rPr>
              <a:t>神经细胞，如</a:t>
            </a:r>
            <a:r>
              <a:rPr lang="zh-CN" altLang="en-US" sz="1800" dirty="0" smtClean="0">
                <a:latin typeface="黑体" pitchFamily="49" charset="-122"/>
                <a:ea typeface="黑体" pitchFamily="49" charset="-122"/>
              </a:rPr>
              <a:t>图</a:t>
            </a:r>
            <a:r>
              <a:rPr lang="en-US" sz="1800" dirty="0" smtClean="0">
                <a:latin typeface="黑体" pitchFamily="49" charset="-122"/>
                <a:ea typeface="黑体" pitchFamily="49" charset="-122"/>
              </a:rPr>
              <a:t>6-1</a:t>
            </a:r>
            <a:r>
              <a:rPr lang="zh-CN" altLang="en-US" sz="1800" dirty="0" smtClean="0">
                <a:latin typeface="黑体" pitchFamily="49" charset="-122"/>
                <a:ea typeface="黑体" pitchFamily="49" charset="-122"/>
              </a:rPr>
              <a:t>所</a:t>
            </a:r>
            <a:r>
              <a:rPr lang="zh-CN" altLang="en-US" sz="1800" dirty="0" smtClean="0">
                <a:latin typeface="黑体" pitchFamily="49" charset="-122"/>
                <a:ea typeface="黑体" pitchFamily="49" charset="-122"/>
              </a:rPr>
              <a:t>示。</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endParaRPr lang="zh-CN" altLang="en-US" sz="1800" dirty="0">
              <a:latin typeface="黑体" pitchFamily="49" charset="-122"/>
              <a:ea typeface="黑体" pitchFamily="49" charset="-122"/>
            </a:endParaRPr>
          </a:p>
        </p:txBody>
      </p:sp>
      <p:pic>
        <p:nvPicPr>
          <p:cNvPr id="6" name="图片 5" descr="https://ss0.bdstatic.com/94oJfD_bAAcT8t7mm9GUKT-xh_/timg?image&amp;quality=100&amp;size=b4000_4000&amp;sec=1509334043&amp;di=2a55385d5d154b158723faa557a0730e&amp;src=http://images2015.cnblogs.com/blog/524764/201608/524764-20160828145200063-812142982.pn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a:xfrm>
            <a:off x="1857356" y="2357436"/>
            <a:ext cx="4570730" cy="2458085"/>
          </a:xfrm>
          <a:prstGeom prst="rect">
            <a:avLst/>
          </a:prstGeom>
          <a:noFill/>
          <a:ln>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646331"/>
          </a:xfrm>
          <a:prstGeom prst="rect">
            <a:avLst/>
          </a:prstGeom>
          <a:noFill/>
        </p:spPr>
        <p:txBody>
          <a:bodyPr wrap="square" rtlCol="0">
            <a:spAutoFit/>
          </a:bodyPr>
          <a:lstStyle/>
          <a:p>
            <a:r>
              <a:rPr lang="zh-CN" altLang="en-US" dirty="0" smtClean="0">
                <a:latin typeface="黑体" pitchFamily="49" charset="-122"/>
                <a:ea typeface="黑体" pitchFamily="49" charset="-122"/>
              </a:rPr>
              <a:t>第二步，</a:t>
            </a:r>
            <a:r>
              <a:rPr lang="en-US" dirty="0" smtClean="0">
                <a:latin typeface="黑体" pitchFamily="49" charset="-122"/>
                <a:ea typeface="黑体" pitchFamily="49" charset="-122"/>
              </a:rPr>
              <a:t>x[n]</a:t>
            </a:r>
            <a:r>
              <a:rPr lang="zh-CN" altLang="en-US" dirty="0" smtClean="0">
                <a:latin typeface="黑体" pitchFamily="49" charset="-122"/>
                <a:ea typeface="黑体" pitchFamily="49" charset="-122"/>
              </a:rPr>
              <a:t>乘以</a:t>
            </a:r>
            <a:r>
              <a:rPr lang="en-US" dirty="0" smtClean="0">
                <a:latin typeface="黑体" pitchFamily="49" charset="-122"/>
                <a:ea typeface="黑体" pitchFamily="49" charset="-122"/>
              </a:rPr>
              <a:t>h[1]</a:t>
            </a:r>
            <a:r>
              <a:rPr lang="zh-CN" altLang="en-US" dirty="0" smtClean="0">
                <a:latin typeface="黑体" pitchFamily="49" charset="-122"/>
                <a:ea typeface="黑体" pitchFamily="49" charset="-122"/>
              </a:rPr>
              <a:t>并平移到位置</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，见图</a:t>
            </a:r>
            <a:r>
              <a:rPr lang="en-US" dirty="0" smtClean="0">
                <a:latin typeface="黑体" pitchFamily="49" charset="-122"/>
                <a:ea typeface="黑体" pitchFamily="49" charset="-122"/>
              </a:rPr>
              <a:t>6-17</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图</a:t>
            </a:r>
            <a:r>
              <a:rPr lang="en-US" dirty="0" smtClean="0">
                <a:latin typeface="黑体" pitchFamily="49" charset="-122"/>
                <a:ea typeface="黑体" pitchFamily="49" charset="-122"/>
              </a:rPr>
              <a:t>6-17 x[n]</a:t>
            </a:r>
            <a:r>
              <a:rPr lang="zh-CN" altLang="en-US" dirty="0" smtClean="0">
                <a:latin typeface="黑体" pitchFamily="49" charset="-122"/>
                <a:ea typeface="黑体" pitchFamily="49" charset="-122"/>
              </a:rPr>
              <a:t>乘以</a:t>
            </a:r>
            <a:r>
              <a:rPr lang="en-US" dirty="0" smtClean="0">
                <a:latin typeface="黑体" pitchFamily="49" charset="-122"/>
                <a:ea typeface="黑体" pitchFamily="49" charset="-122"/>
              </a:rPr>
              <a:t>h[1]</a:t>
            </a:r>
            <a:r>
              <a:rPr lang="zh-CN" altLang="en-US" dirty="0" smtClean="0">
                <a:latin typeface="黑体" pitchFamily="49" charset="-122"/>
                <a:ea typeface="黑体" pitchFamily="49" charset="-122"/>
              </a:rPr>
              <a:t>并平移到位置</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j=2,1*2</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3*2</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2*2</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pic>
        <p:nvPicPr>
          <p:cNvPr id="5" name="图片 4" descr="C:\Users\Joshua\Desktop\QQ截图20180530135650.png"/>
          <p:cNvPicPr/>
          <p:nvPr/>
        </p:nvPicPr>
        <p:blipFill>
          <a:blip r:embed="rId2" cstate="print"/>
          <a:srcRect/>
          <a:stretch>
            <a:fillRect/>
          </a:stretch>
        </p:blipFill>
        <p:spPr bwMode="auto">
          <a:xfrm>
            <a:off x="1428728" y="2285998"/>
            <a:ext cx="4689195" cy="250033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646331"/>
          </a:xfrm>
          <a:prstGeom prst="rect">
            <a:avLst/>
          </a:prstGeom>
          <a:noFill/>
        </p:spPr>
        <p:txBody>
          <a:bodyPr wrap="square" rtlCol="0">
            <a:spAutoFit/>
          </a:bodyPr>
          <a:lstStyle/>
          <a:p>
            <a:r>
              <a:rPr lang="zh-CN" altLang="en-US" dirty="0" smtClean="0">
                <a:latin typeface="黑体" pitchFamily="49" charset="-122"/>
                <a:ea typeface="黑体" pitchFamily="49" charset="-122"/>
              </a:rPr>
              <a:t>第三步，</a:t>
            </a:r>
            <a:r>
              <a:rPr lang="en-US" dirty="0" smtClean="0">
                <a:latin typeface="黑体" pitchFamily="49" charset="-122"/>
                <a:ea typeface="黑体" pitchFamily="49" charset="-122"/>
              </a:rPr>
              <a:t>x[n]</a:t>
            </a:r>
            <a:r>
              <a:rPr lang="zh-CN" altLang="en-US" dirty="0" smtClean="0">
                <a:latin typeface="黑体" pitchFamily="49" charset="-122"/>
                <a:ea typeface="黑体" pitchFamily="49" charset="-122"/>
              </a:rPr>
              <a:t>乘以</a:t>
            </a:r>
            <a:r>
              <a:rPr lang="en-US" dirty="0" smtClean="0">
                <a:latin typeface="黑体" pitchFamily="49" charset="-122"/>
                <a:ea typeface="黑体" pitchFamily="49" charset="-122"/>
              </a:rPr>
              <a:t>h[2]</a:t>
            </a:r>
            <a:r>
              <a:rPr lang="zh-CN" altLang="en-US" dirty="0" smtClean="0">
                <a:latin typeface="黑体" pitchFamily="49" charset="-122"/>
                <a:ea typeface="黑体" pitchFamily="49" charset="-122"/>
              </a:rPr>
              <a:t>并平移到位置</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，见图</a:t>
            </a:r>
            <a:r>
              <a:rPr lang="en-US" dirty="0" smtClean="0">
                <a:latin typeface="黑体" pitchFamily="49" charset="-122"/>
                <a:ea typeface="黑体" pitchFamily="49" charset="-122"/>
              </a:rPr>
              <a:t>6-18</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 </a:t>
            </a:r>
            <a:br>
              <a:rPr lang="en-US" dirty="0" smtClean="0">
                <a:latin typeface="黑体" pitchFamily="49" charset="-122"/>
                <a:ea typeface="黑体" pitchFamily="49" charset="-122"/>
              </a:rPr>
            </a:br>
            <a:r>
              <a:rPr lang="zh-CN" altLang="en-US" dirty="0" smtClean="0">
                <a:latin typeface="黑体" pitchFamily="49" charset="-122"/>
                <a:ea typeface="黑体" pitchFamily="49" charset="-122"/>
              </a:rPr>
              <a:t>图</a:t>
            </a:r>
            <a:r>
              <a:rPr lang="en-US" dirty="0" smtClean="0">
                <a:latin typeface="黑体" pitchFamily="49" charset="-122"/>
                <a:ea typeface="黑体" pitchFamily="49" charset="-122"/>
              </a:rPr>
              <a:t>6-18 x[n]</a:t>
            </a:r>
            <a:r>
              <a:rPr lang="zh-CN" altLang="en-US" dirty="0" smtClean="0">
                <a:latin typeface="黑体" pitchFamily="49" charset="-122"/>
                <a:ea typeface="黑体" pitchFamily="49" charset="-122"/>
              </a:rPr>
              <a:t>乘以</a:t>
            </a:r>
            <a:r>
              <a:rPr lang="en-US" dirty="0" smtClean="0">
                <a:latin typeface="黑体" pitchFamily="49" charset="-122"/>
                <a:ea typeface="黑体" pitchFamily="49" charset="-122"/>
              </a:rPr>
              <a:t>h[0]</a:t>
            </a:r>
            <a:r>
              <a:rPr lang="zh-CN" altLang="en-US" dirty="0" smtClean="0">
                <a:latin typeface="黑体" pitchFamily="49" charset="-122"/>
                <a:ea typeface="黑体" pitchFamily="49" charset="-122"/>
              </a:rPr>
              <a:t>并平移到位置</a:t>
            </a:r>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k=3,1*3</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3*3</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2*3</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pic>
        <p:nvPicPr>
          <p:cNvPr id="6" name="图片 5" descr="C:\Users\Joshua\Desktop\QQ截图20180530135732.png"/>
          <p:cNvPicPr/>
          <p:nvPr/>
        </p:nvPicPr>
        <p:blipFill>
          <a:blip r:embed="rId2" cstate="print"/>
          <a:srcRect/>
          <a:stretch>
            <a:fillRect/>
          </a:stretch>
        </p:blipFill>
        <p:spPr bwMode="auto">
          <a:xfrm>
            <a:off x="1357290" y="2214560"/>
            <a:ext cx="4760604" cy="250033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646331"/>
          </a:xfrm>
          <a:prstGeom prst="rect">
            <a:avLst/>
          </a:prstGeom>
          <a:noFill/>
        </p:spPr>
        <p:txBody>
          <a:bodyPr wrap="square" rtlCol="0">
            <a:spAutoFit/>
          </a:bodyPr>
          <a:lstStyle/>
          <a:p>
            <a:r>
              <a:rPr lang="zh-CN" altLang="en-US" dirty="0" smtClean="0">
                <a:latin typeface="黑体" pitchFamily="49" charset="-122"/>
                <a:ea typeface="黑体" pitchFamily="49" charset="-122"/>
              </a:rPr>
              <a:t>最后，把上面三个图叠加，就得到了</a:t>
            </a:r>
            <a:r>
              <a:rPr lang="en-US" dirty="0" smtClean="0">
                <a:latin typeface="黑体" pitchFamily="49" charset="-122"/>
                <a:ea typeface="黑体" pitchFamily="49" charset="-122"/>
              </a:rPr>
              <a:t>x[n] * h[n],</a:t>
            </a:r>
            <a:r>
              <a:rPr lang="zh-CN" altLang="en-US" dirty="0" smtClean="0">
                <a:latin typeface="黑体" pitchFamily="49" charset="-122"/>
                <a:ea typeface="黑体" pitchFamily="49" charset="-122"/>
              </a:rPr>
              <a:t>见图</a:t>
            </a:r>
            <a:r>
              <a:rPr lang="en-US" dirty="0" smtClean="0">
                <a:latin typeface="黑体" pitchFamily="49" charset="-122"/>
                <a:ea typeface="黑体" pitchFamily="49" charset="-122"/>
              </a:rPr>
              <a:t>6-19</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 </a:t>
            </a:r>
            <a:br>
              <a:rPr lang="en-US" dirty="0" smtClean="0">
                <a:latin typeface="黑体" pitchFamily="49" charset="-122"/>
                <a:ea typeface="黑体" pitchFamily="49" charset="-122"/>
              </a:rPr>
            </a:br>
            <a:r>
              <a:rPr lang="zh-CN" altLang="en-US" dirty="0" smtClean="0">
                <a:latin typeface="黑体" pitchFamily="49" charset="-122"/>
                <a:ea typeface="黑体" pitchFamily="49" charset="-122"/>
              </a:rPr>
              <a:t>图</a:t>
            </a:r>
            <a:r>
              <a:rPr lang="en-US" dirty="0" smtClean="0">
                <a:latin typeface="黑体" pitchFamily="49" charset="-122"/>
                <a:ea typeface="黑体" pitchFamily="49" charset="-122"/>
              </a:rPr>
              <a:t>6-19 x[n] * h[n]</a:t>
            </a:r>
            <a:r>
              <a:rPr lang="zh-CN" altLang="en-US" dirty="0" smtClean="0">
                <a:latin typeface="黑体" pitchFamily="49" charset="-122"/>
                <a:ea typeface="黑体" pitchFamily="49" charset="-122"/>
              </a:rPr>
              <a:t>的平移叠加</a:t>
            </a:r>
            <a:endParaRPr lang="zh-CN" altLang="en-US" dirty="0">
              <a:latin typeface="黑体" pitchFamily="49" charset="-122"/>
              <a:ea typeface="黑体" pitchFamily="49" charset="-122"/>
            </a:endParaRPr>
          </a:p>
        </p:txBody>
      </p:sp>
      <p:pic>
        <p:nvPicPr>
          <p:cNvPr id="5" name="图片 4" descr="C:\Users\Joshua\Desktop\QQ截图20180530135811.png"/>
          <p:cNvPicPr/>
          <p:nvPr/>
        </p:nvPicPr>
        <p:blipFill>
          <a:blip r:embed="rId2" cstate="print"/>
          <a:srcRect/>
          <a:stretch>
            <a:fillRect/>
          </a:stretch>
        </p:blipFill>
        <p:spPr bwMode="auto">
          <a:xfrm>
            <a:off x="1214414" y="2071684"/>
            <a:ext cx="5019907" cy="278608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、卷积神经网络</a:t>
            </a:r>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卷积神经网络（</a:t>
            </a:r>
            <a:r>
              <a:rPr lang="en-US" dirty="0" err="1" smtClean="0">
                <a:latin typeface="黑体" pitchFamily="49" charset="-122"/>
                <a:ea typeface="黑体" pitchFamily="49" charset="-122"/>
              </a:rPr>
              <a:t>Convolutional</a:t>
            </a:r>
            <a:r>
              <a:rPr lang="en-US" dirty="0" smtClean="0">
                <a:latin typeface="黑体" pitchFamily="49" charset="-122"/>
                <a:ea typeface="黑体" pitchFamily="49" charset="-122"/>
              </a:rPr>
              <a:t> Neural Network, CNN</a:t>
            </a:r>
            <a:r>
              <a:rPr lang="zh-CN" altLang="en-US" dirty="0" smtClean="0">
                <a:latin typeface="黑体" pitchFamily="49" charset="-122"/>
                <a:ea typeface="黑体" pitchFamily="49" charset="-122"/>
              </a:rPr>
              <a:t>）是一种前馈神经网络，对于大型图像处理有出色表现</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dirty="0" smtClean="0">
              <a:latin typeface="黑体" pitchFamily="49" charset="-122"/>
              <a:ea typeface="黑体" pitchFamily="49" charset="-122"/>
            </a:endParaRPr>
          </a:p>
          <a:p>
            <a:r>
              <a:rPr lang="en-US" dirty="0" err="1" smtClean="0">
                <a:latin typeface="黑体" pitchFamily="49" charset="-122"/>
                <a:ea typeface="黑体" pitchFamily="49" charset="-122"/>
              </a:rPr>
              <a:t>K.Fukushima</a:t>
            </a:r>
            <a:r>
              <a:rPr lang="zh-CN" altLang="en-US" dirty="0" smtClean="0">
                <a:latin typeface="黑体" pitchFamily="49" charset="-122"/>
                <a:ea typeface="黑体" pitchFamily="49" charset="-122"/>
              </a:rPr>
              <a:t>在</a:t>
            </a:r>
            <a:r>
              <a:rPr lang="en-US" dirty="0" smtClean="0">
                <a:latin typeface="黑体" pitchFamily="49" charset="-122"/>
                <a:ea typeface="黑体" pitchFamily="49" charset="-122"/>
              </a:rPr>
              <a:t>1980</a:t>
            </a:r>
            <a:r>
              <a:rPr lang="zh-CN" altLang="en-US" dirty="0" smtClean="0">
                <a:latin typeface="黑体" pitchFamily="49" charset="-122"/>
                <a:ea typeface="黑体" pitchFamily="49" charset="-122"/>
              </a:rPr>
              <a:t>年提出的新感知机是卷积神经网络的第一个实现网络</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本质</a:t>
            </a:r>
            <a:r>
              <a:rPr lang="zh-CN" altLang="en-US" dirty="0" smtClean="0">
                <a:latin typeface="黑体" pitchFamily="49" charset="-122"/>
                <a:ea typeface="黑体" pitchFamily="49" charset="-122"/>
              </a:rPr>
              <a:t>上是一个多层感知机</a:t>
            </a:r>
            <a:r>
              <a:rPr lang="zh-CN" altLang="en-US" dirty="0" smtClean="0">
                <a:latin typeface="黑体" pitchFamily="49" charset="-122"/>
                <a:ea typeface="黑体" pitchFamily="49" charset="-122"/>
              </a:rPr>
              <a:t>，采用</a:t>
            </a:r>
            <a:r>
              <a:rPr lang="zh-CN" altLang="en-US" dirty="0" smtClean="0">
                <a:latin typeface="黑体" pitchFamily="49" charset="-122"/>
                <a:ea typeface="黑体" pitchFamily="49" charset="-122"/>
              </a:rPr>
              <a:t>了局部连接和共享权值的方式，使得神经网络易于优化，降低过拟合的风险</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使用</a:t>
            </a:r>
            <a:r>
              <a:rPr lang="zh-CN" altLang="en-US" dirty="0" smtClean="0">
                <a:latin typeface="黑体" pitchFamily="49" charset="-122"/>
                <a:ea typeface="黑体" pitchFamily="49" charset="-122"/>
              </a:rPr>
              <a:t>图像直接</a:t>
            </a:r>
            <a:r>
              <a:rPr lang="zh-CN" altLang="en-US" dirty="0" smtClean="0">
                <a:latin typeface="黑体" pitchFamily="49" charset="-122"/>
                <a:ea typeface="黑体" pitchFamily="49" charset="-122"/>
              </a:rPr>
              <a:t>作为输入</a:t>
            </a:r>
            <a:r>
              <a:rPr lang="zh-CN" altLang="en-US" dirty="0" smtClean="0">
                <a:latin typeface="黑体" pitchFamily="49" charset="-122"/>
                <a:ea typeface="黑体" pitchFamily="49" charset="-122"/>
              </a:rPr>
              <a:t>，避免</a:t>
            </a:r>
            <a:r>
              <a:rPr lang="zh-CN" altLang="en-US" dirty="0" smtClean="0">
                <a:latin typeface="黑体" pitchFamily="49" charset="-122"/>
                <a:ea typeface="黑体" pitchFamily="49" charset="-122"/>
              </a:rPr>
              <a:t>了特征提取</a:t>
            </a:r>
            <a:r>
              <a:rPr lang="zh-CN" altLang="en-US" dirty="0" smtClean="0">
                <a:latin typeface="黑体" pitchFamily="49" charset="-122"/>
                <a:ea typeface="黑体" pitchFamily="49" charset="-122"/>
              </a:rPr>
              <a:t>和数据重建过程</a:t>
            </a:r>
            <a:r>
              <a:rPr lang="zh-CN" altLang="en-US" dirty="0" smtClean="0">
                <a:latin typeface="黑体" pitchFamily="49" charset="-122"/>
                <a:ea typeface="黑体" pitchFamily="49" charset="-122"/>
              </a:rPr>
              <a:t>。能</a:t>
            </a:r>
            <a:r>
              <a:rPr lang="zh-CN" altLang="en-US" dirty="0" smtClean="0">
                <a:latin typeface="黑体" pitchFamily="49" charset="-122"/>
                <a:ea typeface="黑体" pitchFamily="49" charset="-122"/>
              </a:rPr>
              <a:t>自行抽取图像特征包括颜色、纹理、形状及图像的拓扑结构，在识别位移、缩放及其它形式扭曲不变性的应用上具有良好的鲁棒性和运算效率等</a:t>
            </a:r>
            <a:r>
              <a:rPr lang="zh-CN" altLang="en-US" dirty="0" smtClean="0">
                <a:latin typeface="黑体" pitchFamily="49" charset="-122"/>
                <a:ea typeface="黑体" pitchFamily="49" charset="-122"/>
              </a:rPr>
              <a:t>。允许</a:t>
            </a:r>
            <a:r>
              <a:rPr lang="zh-CN" altLang="en-US" dirty="0" smtClean="0">
                <a:latin typeface="黑体" pitchFamily="49" charset="-122"/>
                <a:ea typeface="黑体" pitchFamily="49" charset="-122"/>
              </a:rPr>
              <a:t>样品有较大的缺损、畸变，运行速度快，自适应性能好，具有较高的分辨率。</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pPr latinLnBrk="1"/>
            <a:r>
              <a:rPr lang="zh-CN" altLang="en-US" dirty="0" smtClean="0">
                <a:latin typeface="黑体" pitchFamily="49" charset="-122"/>
                <a:ea typeface="黑体" pitchFamily="49" charset="-122"/>
              </a:rPr>
              <a:t>卷积神经网络最主要的功能是特征提取和降维</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atinLnBrk="1"/>
            <a:endParaRPr lang="en-US" altLang="zh-CN" dirty="0" smtClean="0">
              <a:latin typeface="黑体" pitchFamily="49" charset="-122"/>
              <a:ea typeface="黑体" pitchFamily="49" charset="-122"/>
            </a:endParaRPr>
          </a:p>
          <a:p>
            <a:pPr latinLnBrk="1"/>
            <a:r>
              <a:rPr lang="zh-CN" altLang="en-US" dirty="0" smtClean="0">
                <a:latin typeface="黑体" pitchFamily="49" charset="-122"/>
                <a:ea typeface="黑体" pitchFamily="49" charset="-122"/>
              </a:rPr>
              <a:t>通过</a:t>
            </a:r>
            <a:r>
              <a:rPr lang="zh-CN" altLang="en-US" dirty="0" smtClean="0">
                <a:latin typeface="黑体" pitchFamily="49" charset="-122"/>
                <a:ea typeface="黑体" pitchFamily="49" charset="-122"/>
              </a:rPr>
              <a:t>特征提取和降维，可以有效地进行信息提取综合及无用信息的摈弃，从而大大降低了计算的复杂程度</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减少了冗余信息</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atinLnBrk="1"/>
            <a:endParaRPr lang="en-US" altLang="zh-CN" dirty="0" smtClean="0">
              <a:latin typeface="黑体" pitchFamily="49" charset="-122"/>
              <a:ea typeface="黑体" pitchFamily="49" charset="-122"/>
            </a:endParaRPr>
          </a:p>
          <a:p>
            <a:pPr latinLnBrk="1"/>
            <a:r>
              <a:rPr lang="zh-CN" altLang="en-US" dirty="0" smtClean="0">
                <a:latin typeface="黑体" pitchFamily="49" charset="-122"/>
                <a:ea typeface="黑体" pitchFamily="49" charset="-122"/>
              </a:rPr>
              <a:t>卷积神经网络在本质上是一种输入到输出的映射，它能够学习大量的输入与输出之间的映射关系</a:t>
            </a:r>
            <a:r>
              <a:rPr lang="zh-CN" altLang="en-US" dirty="0" smtClean="0">
                <a:latin typeface="黑体" pitchFamily="49" charset="-122"/>
                <a:ea typeface="黑体" pitchFamily="49" charset="-122"/>
              </a:rPr>
              <a:t>，只要</a:t>
            </a:r>
            <a:r>
              <a:rPr lang="zh-CN" altLang="en-US" dirty="0" smtClean="0">
                <a:latin typeface="黑体" pitchFamily="49" charset="-122"/>
                <a:ea typeface="黑体" pitchFamily="49" charset="-122"/>
              </a:rPr>
              <a:t>用已知的训练集数据对卷积神经网络加以训练，神经网络就具有输入输出对之间的映射能力</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atinLnBrk="1"/>
            <a:endParaRPr lang="en-US" altLang="zh-CN" dirty="0" smtClean="0">
              <a:latin typeface="黑体" pitchFamily="49" charset="-122"/>
              <a:ea typeface="黑体" pitchFamily="49" charset="-122"/>
            </a:endParaRPr>
          </a:p>
          <a:p>
            <a:pPr latinLnBrk="1"/>
            <a:r>
              <a:rPr lang="zh-CN" altLang="en-US" dirty="0" smtClean="0">
                <a:latin typeface="黑体" pitchFamily="49" charset="-122"/>
                <a:ea typeface="黑体" pitchFamily="49" charset="-122"/>
              </a:rPr>
              <a:t>卷积</a:t>
            </a:r>
            <a:r>
              <a:rPr lang="zh-CN" altLang="en-US" dirty="0" smtClean="0">
                <a:latin typeface="黑体" pitchFamily="49" charset="-122"/>
                <a:ea typeface="黑体" pitchFamily="49" charset="-122"/>
              </a:rPr>
              <a:t>神经网络执行有监督学习，其样本集是由形如：</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输入向量</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理想输出向量</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的向量对构成的</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en-US" dirty="0" smtClean="0">
                <a:latin typeface="黑体" pitchFamily="49" charset="-122"/>
                <a:ea typeface="黑体" pitchFamily="49" charset="-122"/>
              </a:rPr>
              <a:t>6.4.2 </a:t>
            </a:r>
            <a:r>
              <a:rPr lang="zh-CN" altLang="en-US" dirty="0" smtClean="0">
                <a:latin typeface="黑体" pitchFamily="49" charset="-122"/>
                <a:ea typeface="黑体" pitchFamily="49" charset="-122"/>
              </a:rPr>
              <a:t>卷积神经网络的结构</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以</a:t>
            </a:r>
            <a:r>
              <a:rPr lang="en-US" dirty="0" smtClean="0">
                <a:latin typeface="黑体" pitchFamily="49" charset="-122"/>
                <a:ea typeface="黑体" pitchFamily="49" charset="-122"/>
              </a:rPr>
              <a:t>LeNet5</a:t>
            </a:r>
            <a:r>
              <a:rPr lang="zh-CN" altLang="en-US" dirty="0" smtClean="0">
                <a:latin typeface="黑体" pitchFamily="49" charset="-122"/>
                <a:ea typeface="黑体" pitchFamily="49" charset="-122"/>
              </a:rPr>
              <a:t>为例</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卷积神经网络是一种多层的有监督学习神经网络，其隐层所包含的卷积层和池化层是实现卷积神经网络特征提取和降维功能的核心模块</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卷积</a:t>
            </a:r>
            <a:r>
              <a:rPr lang="zh-CN" altLang="en-US" dirty="0" smtClean="0">
                <a:latin typeface="黑体" pitchFamily="49" charset="-122"/>
                <a:ea typeface="黑体" pitchFamily="49" charset="-122"/>
              </a:rPr>
              <a:t>神经网络通过采用梯度下降法，最小化损失函数对网络中的权重参数逐层反向调节，通过频繁的迭代训练提高网络的精度</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卷积</a:t>
            </a:r>
            <a:r>
              <a:rPr lang="zh-CN" altLang="en-US" dirty="0" smtClean="0">
                <a:latin typeface="黑体" pitchFamily="49" charset="-122"/>
                <a:ea typeface="黑体" pitchFamily="49" charset="-122"/>
              </a:rPr>
              <a:t>神经网络的低隐层部分是由多层卷积层和最大池化层交替组成，高隐层部分是几个全连接层，对应传统多层感知器的隐含层和逻辑回归分类器</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低</a:t>
            </a:r>
            <a:r>
              <a:rPr lang="zh-CN" altLang="en-US" dirty="0" smtClean="0">
                <a:latin typeface="黑体" pitchFamily="49" charset="-122"/>
                <a:ea typeface="黑体" pitchFamily="49" charset="-122"/>
              </a:rPr>
              <a:t>隐层部分每层的输入是由卷积层或子采样层进行特征提取所得到的特征图，高隐层部分的输出层则是一个分类器，可以采用逻辑回归，</a:t>
            </a:r>
            <a:r>
              <a:rPr lang="en-US" dirty="0" err="1" smtClean="0">
                <a:latin typeface="黑体" pitchFamily="49" charset="-122"/>
                <a:ea typeface="黑体" pitchFamily="49" charset="-122"/>
              </a:rPr>
              <a:t>Softmax</a:t>
            </a:r>
            <a:r>
              <a:rPr lang="zh-CN" altLang="en-US" dirty="0" smtClean="0">
                <a:latin typeface="黑体" pitchFamily="49" charset="-122"/>
                <a:ea typeface="黑体" pitchFamily="49" charset="-122"/>
              </a:rPr>
              <a:t>回归，甚至是支持向量机对图像进行分类。</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zh-CN" altLang="en-US" dirty="0" smtClean="0">
                <a:latin typeface="黑体" pitchFamily="49" charset="-122"/>
                <a:ea typeface="黑体" pitchFamily="49" charset="-122"/>
              </a:rPr>
              <a:t>对于图像识别任务，卷积神经网络的一般结构形式是</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输入层</a:t>
            </a:r>
            <a:r>
              <a:rPr lang="en-US" dirty="0" smtClean="0">
                <a:latin typeface="黑体" pitchFamily="49" charset="-122"/>
                <a:ea typeface="黑体" pitchFamily="49" charset="-122"/>
              </a:rPr>
              <a:t>--&gt; </a:t>
            </a:r>
            <a:r>
              <a:rPr lang="zh-CN" altLang="en-US" dirty="0" smtClean="0">
                <a:latin typeface="黑体" pitchFamily="49" charset="-122"/>
                <a:ea typeface="黑体" pitchFamily="49" charset="-122"/>
              </a:rPr>
              <a:t>卷积层</a:t>
            </a:r>
            <a:r>
              <a:rPr lang="en-US" dirty="0" smtClean="0">
                <a:latin typeface="黑体" pitchFamily="49" charset="-122"/>
                <a:ea typeface="黑体" pitchFamily="49" charset="-122"/>
              </a:rPr>
              <a:t> --&gt;</a:t>
            </a:r>
            <a:r>
              <a:rPr lang="zh-CN" altLang="en-US" dirty="0" smtClean="0">
                <a:latin typeface="黑体" pitchFamily="49" charset="-122"/>
                <a:ea typeface="黑体" pitchFamily="49" charset="-122"/>
              </a:rPr>
              <a:t>池化层</a:t>
            </a:r>
            <a:r>
              <a:rPr lang="en-US" dirty="0" smtClean="0">
                <a:latin typeface="黑体" pitchFamily="49" charset="-122"/>
                <a:ea typeface="黑体" pitchFamily="49" charset="-122"/>
              </a:rPr>
              <a:t> --&gt; (</a:t>
            </a:r>
            <a:r>
              <a:rPr lang="zh-CN" altLang="en-US" dirty="0" smtClean="0">
                <a:latin typeface="黑体" pitchFamily="49" charset="-122"/>
                <a:ea typeface="黑体" pitchFamily="49" charset="-122"/>
              </a:rPr>
              <a:t>重复卷积、池化层</a:t>
            </a:r>
            <a:r>
              <a:rPr lang="en-US" dirty="0" smtClean="0">
                <a:latin typeface="黑体" pitchFamily="49" charset="-122"/>
                <a:ea typeface="黑体" pitchFamily="49" charset="-122"/>
              </a:rPr>
              <a:t>) </a:t>
            </a:r>
            <a:r>
              <a:rPr lang="en-US" altLang="zh-CN" dirty="0" smtClean="0">
                <a:latin typeface="黑体" pitchFamily="49" charset="-122"/>
                <a:ea typeface="黑体" pitchFamily="49" charset="-122"/>
              </a:rPr>
              <a:t>…</a:t>
            </a:r>
            <a:r>
              <a:rPr lang="en-US" dirty="0" smtClean="0">
                <a:latin typeface="黑体" pitchFamily="49" charset="-122"/>
                <a:ea typeface="黑体" pitchFamily="49" charset="-122"/>
              </a:rPr>
              <a:t> --&gt; </a:t>
            </a:r>
            <a:r>
              <a:rPr lang="zh-CN" altLang="en-US" dirty="0" smtClean="0">
                <a:latin typeface="黑体" pitchFamily="49" charset="-122"/>
                <a:ea typeface="黑体" pitchFamily="49" charset="-122"/>
              </a:rPr>
              <a:t>全连接层</a:t>
            </a:r>
            <a:r>
              <a:rPr lang="en-US" dirty="0" smtClean="0">
                <a:latin typeface="黑体" pitchFamily="49" charset="-122"/>
                <a:ea typeface="黑体" pitchFamily="49" charset="-122"/>
              </a:rPr>
              <a:t>(Full-connected</a:t>
            </a:r>
            <a:r>
              <a:rPr lang="zh-CN" altLang="en-US" dirty="0" smtClean="0">
                <a:latin typeface="黑体" pitchFamily="49" charset="-122"/>
                <a:ea typeface="黑体" pitchFamily="49" charset="-122"/>
              </a:rPr>
              <a:t>，可以有多层</a:t>
            </a:r>
            <a:r>
              <a:rPr lang="en-US" dirty="0" smtClean="0">
                <a:latin typeface="黑体" pitchFamily="49" charset="-122"/>
                <a:ea typeface="黑体" pitchFamily="49" charset="-122"/>
              </a:rPr>
              <a:t>) --&gt; </a:t>
            </a:r>
            <a:r>
              <a:rPr lang="zh-CN" altLang="en-US" dirty="0" smtClean="0">
                <a:latin typeface="黑体" pitchFamily="49" charset="-122"/>
                <a:ea typeface="黑体" pitchFamily="49" charset="-122"/>
              </a:rPr>
              <a:t>输出结果</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通常</a:t>
            </a:r>
            <a:r>
              <a:rPr lang="zh-CN" altLang="en-US" dirty="0" smtClean="0">
                <a:latin typeface="黑体" pitchFamily="49" charset="-122"/>
                <a:ea typeface="黑体" pitchFamily="49" charset="-122"/>
              </a:rPr>
              <a:t>输入层大小一般为</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的整数倍，如</a:t>
            </a:r>
            <a:r>
              <a:rPr lang="en-US" dirty="0" smtClean="0">
                <a:latin typeface="黑体" pitchFamily="49" charset="-122"/>
                <a:ea typeface="黑体" pitchFamily="49" charset="-122"/>
              </a:rPr>
              <a:t>32,64,96,224,384</a:t>
            </a:r>
            <a:r>
              <a:rPr lang="zh-CN" altLang="en-US" dirty="0" smtClean="0">
                <a:latin typeface="黑体" pitchFamily="49" charset="-122"/>
                <a:ea typeface="黑体" pitchFamily="49" charset="-122"/>
              </a:rPr>
              <a:t>等，卷积层使用较小的卷积核，如</a:t>
            </a:r>
            <a:r>
              <a:rPr lang="en-US" dirty="0" smtClean="0">
                <a:latin typeface="黑体" pitchFamily="49" charset="-122"/>
                <a:ea typeface="黑体" pitchFamily="49" charset="-122"/>
              </a:rPr>
              <a:t>3*3</a:t>
            </a:r>
            <a:r>
              <a:rPr lang="zh-CN" altLang="en-US" dirty="0" smtClean="0">
                <a:latin typeface="黑体" pitchFamily="49" charset="-122"/>
                <a:ea typeface="黑体" pitchFamily="49" charset="-122"/>
              </a:rPr>
              <a:t>，最大</a:t>
            </a:r>
            <a:r>
              <a:rPr lang="en-US" dirty="0" smtClean="0">
                <a:latin typeface="黑体" pitchFamily="49" charset="-122"/>
                <a:ea typeface="黑体" pitchFamily="49" charset="-122"/>
              </a:rPr>
              <a:t>5*5</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卷积</a:t>
            </a:r>
            <a:r>
              <a:rPr lang="zh-CN" altLang="en-US" dirty="0" smtClean="0">
                <a:latin typeface="黑体" pitchFamily="49" charset="-122"/>
                <a:ea typeface="黑体" pitchFamily="49" charset="-122"/>
              </a:rPr>
              <a:t>层用于对图像进行特征提取，池化层用于对卷积结果进行降低维</a:t>
            </a:r>
            <a:r>
              <a:rPr lang="zh-CN" altLang="en-US" dirty="0" smtClean="0">
                <a:latin typeface="黑体" pitchFamily="49" charset="-122"/>
                <a:ea typeface="黑体" pitchFamily="49" charset="-122"/>
              </a:rPr>
              <a:t>度。</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卷积</a:t>
            </a:r>
            <a:r>
              <a:rPr lang="zh-CN" altLang="en-US" dirty="0" smtClean="0">
                <a:latin typeface="黑体" pitchFamily="49" charset="-122"/>
                <a:ea typeface="黑体" pitchFamily="49" charset="-122"/>
              </a:rPr>
              <a:t>神经网络的经典结构</a:t>
            </a:r>
            <a:r>
              <a:rPr lang="en-US" dirty="0" smtClean="0">
                <a:latin typeface="黑体" pitchFamily="49" charset="-122"/>
                <a:ea typeface="黑体" pitchFamily="49" charset="-122"/>
              </a:rPr>
              <a:t>--LeNet5</a:t>
            </a:r>
            <a:r>
              <a:rPr lang="zh-CN" altLang="en-US" dirty="0" smtClean="0">
                <a:latin typeface="黑体" pitchFamily="49" charset="-122"/>
                <a:ea typeface="黑体" pitchFamily="49" charset="-122"/>
              </a:rPr>
              <a:t>为：</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LeNet-5</a:t>
            </a:r>
            <a:r>
              <a:rPr lang="zh-CN" altLang="en-US" dirty="0" smtClean="0">
                <a:latin typeface="黑体" pitchFamily="49" charset="-122"/>
                <a:ea typeface="黑体" pitchFamily="49" charset="-122"/>
              </a:rPr>
              <a:t>：是</a:t>
            </a:r>
            <a:r>
              <a:rPr lang="en-US" dirty="0" err="1" smtClean="0">
                <a:latin typeface="黑体" pitchFamily="49" charset="-122"/>
                <a:ea typeface="黑体" pitchFamily="49" charset="-122"/>
              </a:rPr>
              <a:t>Yann</a:t>
            </a:r>
            <a:r>
              <a:rPr lang="en-US" dirty="0" smtClean="0">
                <a:latin typeface="黑体" pitchFamily="49" charset="-122"/>
                <a:ea typeface="黑体" pitchFamily="49" charset="-122"/>
              </a:rPr>
              <a:t> </a:t>
            </a:r>
            <a:r>
              <a:rPr lang="en-US" dirty="0" err="1" smtClean="0">
                <a:latin typeface="黑体" pitchFamily="49" charset="-122"/>
                <a:ea typeface="黑体" pitchFamily="49" charset="-122"/>
              </a:rPr>
              <a:t>LeCun</a:t>
            </a:r>
            <a:r>
              <a:rPr lang="zh-CN" altLang="en-US" dirty="0" smtClean="0">
                <a:latin typeface="黑体" pitchFamily="49" charset="-122"/>
                <a:ea typeface="黑体" pitchFamily="49" charset="-122"/>
              </a:rPr>
              <a:t>在</a:t>
            </a:r>
            <a:r>
              <a:rPr lang="en-US" dirty="0" smtClean="0">
                <a:latin typeface="黑体" pitchFamily="49" charset="-122"/>
                <a:ea typeface="黑体" pitchFamily="49" charset="-122"/>
              </a:rPr>
              <a:t>1998</a:t>
            </a:r>
            <a:r>
              <a:rPr lang="zh-CN" altLang="en-US" dirty="0" smtClean="0">
                <a:latin typeface="黑体" pitchFamily="49" charset="-122"/>
                <a:ea typeface="黑体" pitchFamily="49" charset="-122"/>
              </a:rPr>
              <a:t>年设计的用于手写数字识别的卷积神经网络，当年美国大多数银行就是用它来识别支票上面的手写数字的，它是早期卷积神经网络中最有代表性的实验系统之一。</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200329"/>
          </a:xfrm>
          <a:prstGeom prst="rect">
            <a:avLst/>
          </a:prstGeom>
          <a:noFill/>
        </p:spPr>
        <p:txBody>
          <a:bodyPr wrap="square" rtlCol="0">
            <a:spAutoFit/>
          </a:bodyPr>
          <a:lstStyle/>
          <a:p>
            <a:pPr fontAlgn="base"/>
            <a:r>
              <a:rPr lang="en-US" dirty="0" smtClean="0">
                <a:latin typeface="黑体" pitchFamily="49" charset="-122"/>
                <a:ea typeface="黑体" pitchFamily="49" charset="-122"/>
              </a:rPr>
              <a:t>LeNet-5</a:t>
            </a:r>
            <a:r>
              <a:rPr lang="zh-CN" altLang="en-US" dirty="0" smtClean="0">
                <a:latin typeface="黑体" pitchFamily="49" charset="-122"/>
                <a:ea typeface="黑体" pitchFamily="49" charset="-122"/>
              </a:rPr>
              <a:t>共有</a:t>
            </a:r>
            <a:r>
              <a:rPr lang="en-US" dirty="0" smtClean="0">
                <a:latin typeface="黑体" pitchFamily="49" charset="-122"/>
                <a:ea typeface="黑体" pitchFamily="49" charset="-122"/>
              </a:rPr>
              <a:t>7</a:t>
            </a:r>
            <a:r>
              <a:rPr lang="zh-CN" altLang="en-US" dirty="0" smtClean="0">
                <a:latin typeface="黑体" pitchFamily="49" charset="-122"/>
                <a:ea typeface="黑体" pitchFamily="49" charset="-122"/>
              </a:rPr>
              <a:t>层（不包括输入层），分别是</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个卷积层、</a:t>
            </a:r>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个下抽样层（池化层）、</a:t>
            </a:r>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个全连接层（其中</a:t>
            </a:r>
            <a:r>
              <a:rPr lang="en-US" dirty="0" smtClean="0">
                <a:latin typeface="黑体" pitchFamily="49" charset="-122"/>
                <a:ea typeface="黑体" pitchFamily="49" charset="-122"/>
              </a:rPr>
              <a:t>C5</a:t>
            </a:r>
            <a:r>
              <a:rPr lang="zh-CN" altLang="en-US" dirty="0" smtClean="0">
                <a:latin typeface="黑体" pitchFamily="49" charset="-122"/>
                <a:ea typeface="黑体" pitchFamily="49" charset="-122"/>
              </a:rPr>
              <a:t>层是卷积层，但使用全连接）</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fontAlgn="base"/>
            <a:r>
              <a:rPr lang="zh-CN" altLang="en-US" dirty="0" smtClean="0">
                <a:latin typeface="黑体" pitchFamily="49" charset="-122"/>
                <a:ea typeface="黑体" pitchFamily="49" charset="-122"/>
              </a:rPr>
              <a:t>每</a:t>
            </a:r>
            <a:r>
              <a:rPr lang="zh-CN" altLang="en-US" dirty="0" smtClean="0">
                <a:latin typeface="黑体" pitchFamily="49" charset="-122"/>
                <a:ea typeface="黑体" pitchFamily="49" charset="-122"/>
              </a:rPr>
              <a:t>层都包含不同数量的可训练参数，每个层有多个特征图（</a:t>
            </a:r>
            <a:r>
              <a:rPr lang="en-US" dirty="0" smtClean="0">
                <a:latin typeface="黑体" pitchFamily="49" charset="-122"/>
                <a:ea typeface="黑体" pitchFamily="49" charset="-122"/>
              </a:rPr>
              <a:t>Feature Map</a:t>
            </a:r>
            <a:r>
              <a:rPr lang="zh-CN" altLang="en-US" dirty="0" smtClean="0">
                <a:latin typeface="黑体" pitchFamily="49" charset="-122"/>
                <a:ea typeface="黑体" pitchFamily="49" charset="-122"/>
              </a:rPr>
              <a:t>），每个特征图有多个神经元，整个网络结构体如图</a:t>
            </a:r>
            <a:r>
              <a:rPr lang="en-US" dirty="0" smtClean="0">
                <a:latin typeface="黑体" pitchFamily="49" charset="-122"/>
                <a:ea typeface="黑体" pitchFamily="49" charset="-122"/>
              </a:rPr>
              <a:t>6-20</a:t>
            </a:r>
            <a:r>
              <a:rPr lang="zh-CN" altLang="en-US" dirty="0" smtClean="0">
                <a:latin typeface="黑体" pitchFamily="49" charset="-122"/>
                <a:ea typeface="黑体" pitchFamily="49" charset="-122"/>
              </a:rPr>
              <a:t>所示。</a:t>
            </a:r>
            <a:endParaRPr lang="zh-CN" altLang="en-US" dirty="0">
              <a:latin typeface="黑体" pitchFamily="49" charset="-122"/>
              <a:ea typeface="黑体" pitchFamily="49" charset="-122"/>
            </a:endParaRPr>
          </a:p>
        </p:txBody>
      </p:sp>
      <p:pic>
        <p:nvPicPr>
          <p:cNvPr id="4" name="图片 3" descr="http://images2015.cnblogs.com/blog/743682/201604/743682-20160421101253226-1261587772.png"/>
          <p:cNvPicPr/>
          <p:nvPr/>
        </p:nvPicPr>
        <p:blipFill>
          <a:blip r:embed="rId2" cstate="print"/>
          <a:srcRect/>
          <a:stretch>
            <a:fillRect/>
          </a:stretch>
        </p:blipFill>
        <p:spPr bwMode="auto">
          <a:xfrm>
            <a:off x="1214414" y="2571750"/>
            <a:ext cx="6152556" cy="2144984"/>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2"/>
          </a:xfrm>
          <a:prstGeom prst="rect">
            <a:avLst/>
          </a:prstGeom>
          <a:noFill/>
        </p:spPr>
        <p:txBody>
          <a:bodyPr wrap="square" rtlCol="0">
            <a:spAutoFit/>
          </a:bodyPr>
          <a:lstStyle/>
          <a:p>
            <a:r>
              <a:rPr lang="en-US" dirty="0" smtClean="0">
                <a:latin typeface="黑体" pitchFamily="49" charset="-122"/>
                <a:ea typeface="黑体" pitchFamily="49" charset="-122"/>
              </a:rPr>
              <a:t>LeNet-5</a:t>
            </a:r>
            <a:r>
              <a:rPr lang="zh-CN" altLang="en-US" dirty="0" smtClean="0">
                <a:latin typeface="黑体" pitchFamily="49" charset="-122"/>
                <a:ea typeface="黑体" pitchFamily="49" charset="-122"/>
              </a:rPr>
              <a:t>的卷积层（</a:t>
            </a:r>
            <a:r>
              <a:rPr lang="en-US" dirty="0" err="1" smtClean="0">
                <a:latin typeface="黑体" pitchFamily="49" charset="-122"/>
                <a:ea typeface="黑体" pitchFamily="49" charset="-122"/>
              </a:rPr>
              <a:t>conv</a:t>
            </a:r>
            <a:r>
              <a:rPr lang="zh-CN" altLang="en-US" dirty="0" smtClean="0">
                <a:latin typeface="黑体" pitchFamily="49" charset="-122"/>
                <a:ea typeface="黑体" pitchFamily="49" charset="-122"/>
              </a:rPr>
              <a:t>层）</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p:txBody>
      </p:sp>
      <p:pic>
        <p:nvPicPr>
          <p:cNvPr id="5" name="图片 4"/>
          <p:cNvPicPr/>
          <p:nvPr/>
        </p:nvPicPr>
        <p:blipFill>
          <a:blip r:embed="rId2" cstate="print"/>
          <a:srcRect/>
          <a:stretch>
            <a:fillRect/>
          </a:stretch>
        </p:blipFill>
        <p:spPr bwMode="auto">
          <a:xfrm>
            <a:off x="1214414" y="2071684"/>
            <a:ext cx="5857916" cy="1857388"/>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2"/>
          </a:xfrm>
          <a:prstGeom prst="rect">
            <a:avLst/>
          </a:prstGeom>
          <a:noFill/>
        </p:spPr>
        <p:txBody>
          <a:bodyPr wrap="square" rtlCol="0">
            <a:spAutoFit/>
          </a:bodyPr>
          <a:lstStyle/>
          <a:p>
            <a:r>
              <a:rPr lang="en-US" dirty="0" smtClean="0">
                <a:latin typeface="黑体" pitchFamily="49" charset="-122"/>
                <a:ea typeface="黑体" pitchFamily="49" charset="-122"/>
              </a:rPr>
              <a:t>LeNet-5</a:t>
            </a:r>
            <a:r>
              <a:rPr lang="zh-CN" altLang="en-US" dirty="0" smtClean="0">
                <a:latin typeface="黑体" pitchFamily="49" charset="-122"/>
                <a:ea typeface="黑体" pitchFamily="49" charset="-122"/>
              </a:rPr>
              <a:t>的池化层（</a:t>
            </a:r>
            <a:r>
              <a:rPr lang="en-US" dirty="0" smtClean="0">
                <a:latin typeface="黑体" pitchFamily="49" charset="-122"/>
                <a:ea typeface="黑体" pitchFamily="49" charset="-122"/>
              </a:rPr>
              <a:t>pooling </a:t>
            </a:r>
            <a:r>
              <a:rPr lang="zh-CN" altLang="en-US" dirty="0" smtClean="0">
                <a:latin typeface="黑体" pitchFamily="49" charset="-122"/>
                <a:ea typeface="黑体" pitchFamily="49" charset="-122"/>
              </a:rPr>
              <a:t>层，下采样层）</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pic>
        <p:nvPicPr>
          <p:cNvPr id="5" name="图片 4"/>
          <p:cNvPicPr/>
          <p:nvPr/>
        </p:nvPicPr>
        <p:blipFill>
          <a:blip r:embed="rId2" cstate="print"/>
          <a:srcRect/>
          <a:stretch>
            <a:fillRect/>
          </a:stretch>
        </p:blipFill>
        <p:spPr bwMode="auto">
          <a:xfrm>
            <a:off x="1500166" y="1911554"/>
            <a:ext cx="5572163" cy="2303269"/>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72"/>
            <a:ext cx="8246070" cy="610821"/>
          </a:xfrm>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zh-CN" altLang="en-US" sz="1800" dirty="0" smtClean="0">
                <a:latin typeface="黑体" pitchFamily="49" charset="-122"/>
                <a:ea typeface="黑体" pitchFamily="49" charset="-122"/>
              </a:rPr>
              <a:t>信息的处理与传递主要发生在突触</a:t>
            </a:r>
            <a:r>
              <a:rPr lang="zh-CN" altLang="en-US" sz="1800" dirty="0" smtClean="0">
                <a:latin typeface="黑体" pitchFamily="49" charset="-122"/>
                <a:ea typeface="黑体" pitchFamily="49" charset="-122"/>
              </a:rPr>
              <a:t>附近。</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通过</a:t>
            </a:r>
            <a:r>
              <a:rPr lang="zh-CN" altLang="en-US" sz="1800" dirty="0" smtClean="0">
                <a:latin typeface="黑体" pitchFamily="49" charset="-122"/>
                <a:ea typeface="黑体" pitchFamily="49" charset="-122"/>
              </a:rPr>
              <a:t>轴突传到突触前膜的电</a:t>
            </a:r>
            <a:r>
              <a:rPr lang="zh-CN" altLang="en-US" sz="1800" dirty="0" smtClean="0">
                <a:latin typeface="黑体" pitchFamily="49" charset="-122"/>
                <a:ea typeface="黑体" pitchFamily="49" charset="-122"/>
              </a:rPr>
              <a:t>脉冲幅度超过</a:t>
            </a:r>
            <a:r>
              <a:rPr lang="zh-CN" altLang="en-US" sz="1800" dirty="0" smtClean="0">
                <a:latin typeface="黑体" pitchFamily="49" charset="-122"/>
                <a:ea typeface="黑体" pitchFamily="49" charset="-122"/>
              </a:rPr>
              <a:t>其阈值电位后，突触前膜将向突触间隙释放神经传递的化学物质</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当细胞体产生一个电脉冲后，即使再受到很强的刺激，也不会立刻产生另一个动作电位，这段时间叫做绝对不应期</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a:buNone/>
            </a:pP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生物</a:t>
            </a:r>
            <a:r>
              <a:rPr lang="zh-CN" altLang="en-US" sz="1800" dirty="0" smtClean="0">
                <a:latin typeface="黑体" pitchFamily="49" charset="-122"/>
                <a:ea typeface="黑体" pitchFamily="49" charset="-122"/>
              </a:rPr>
              <a:t>神经元网络的基本特征包括：</a:t>
            </a:r>
          </a:p>
          <a:p>
            <a:pPr lvl="1">
              <a:buFont typeface="Wingdings" pitchFamily="2" charset="2"/>
              <a:buChar char="ü"/>
            </a:pPr>
            <a:r>
              <a:rPr lang="zh-CN" altLang="en-US" sz="1800" dirty="0" smtClean="0">
                <a:latin typeface="黑体" pitchFamily="49" charset="-122"/>
                <a:ea typeface="黑体" pitchFamily="49" charset="-122"/>
              </a:rPr>
              <a:t>大量神经细胞同时工作；</a:t>
            </a:r>
          </a:p>
          <a:p>
            <a:pPr lvl="1">
              <a:buFont typeface="Wingdings" pitchFamily="2" charset="2"/>
              <a:buChar char="ü"/>
            </a:pPr>
            <a:r>
              <a:rPr lang="zh-CN" altLang="en-US" sz="1800" dirty="0" smtClean="0">
                <a:latin typeface="黑体" pitchFamily="49" charset="-122"/>
                <a:ea typeface="黑体" pitchFamily="49" charset="-122"/>
              </a:rPr>
              <a:t>分布处理；</a:t>
            </a:r>
          </a:p>
          <a:p>
            <a:pPr lvl="1">
              <a:buFont typeface="Wingdings" pitchFamily="2" charset="2"/>
              <a:buChar char="ü"/>
            </a:pPr>
            <a:r>
              <a:rPr lang="zh-CN" altLang="en-US" sz="1800" dirty="0" smtClean="0">
                <a:latin typeface="黑体" pitchFamily="49" charset="-122"/>
                <a:ea typeface="黑体" pitchFamily="49" charset="-122"/>
              </a:rPr>
              <a:t>多数神经细胞是以层次结构的形式组织起来的；</a:t>
            </a:r>
          </a:p>
          <a:p>
            <a:pPr lvl="1">
              <a:buFont typeface="Wingdings" pitchFamily="2" charset="2"/>
              <a:buChar char="ü"/>
            </a:pPr>
            <a:r>
              <a:rPr lang="zh-CN" altLang="en-US" sz="1800" dirty="0" smtClean="0">
                <a:latin typeface="黑体" pitchFamily="49" charset="-122"/>
                <a:ea typeface="黑体" pitchFamily="49" charset="-122"/>
              </a:rPr>
              <a:t>不用功能区的层次组织结构存在差别。</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INPUT</a:t>
            </a:r>
            <a:r>
              <a:rPr lang="zh-CN" altLang="en-US" dirty="0" smtClean="0">
                <a:latin typeface="黑体" pitchFamily="49" charset="-122"/>
                <a:ea typeface="黑体" pitchFamily="49" charset="-122"/>
              </a:rPr>
              <a:t>层（输入层</a:t>
            </a:r>
            <a:r>
              <a:rPr lang="zh-CN" altLang="en-US" dirty="0" smtClean="0">
                <a:latin typeface="黑体" pitchFamily="49" charset="-122"/>
                <a:ea typeface="黑体" pitchFamily="49" charset="-122"/>
              </a:rPr>
              <a:t>）：</a:t>
            </a:r>
            <a:r>
              <a:rPr lang="zh-CN" altLang="en-US" dirty="0" smtClean="0">
                <a:latin typeface="黑体" pitchFamily="49" charset="-122"/>
                <a:ea typeface="黑体" pitchFamily="49" charset="-122"/>
              </a:rPr>
              <a:t>输入图像的尺寸统一归一化为</a:t>
            </a:r>
            <a:r>
              <a:rPr lang="en-US" dirty="0" smtClean="0">
                <a:latin typeface="黑体" pitchFamily="49" charset="-122"/>
                <a:ea typeface="黑体" pitchFamily="49" charset="-122"/>
              </a:rPr>
              <a:t>32*32</a:t>
            </a:r>
            <a:endParaRPr lang="en-US" altLang="zh-CN" dirty="0" smtClean="0">
              <a:latin typeface="黑体" pitchFamily="49" charset="-122"/>
              <a:ea typeface="黑体" pitchFamily="49" charset="-122"/>
            </a:endParaRPr>
          </a:p>
          <a:p>
            <a:pPr fontAlgn="base"/>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C1</a:t>
            </a:r>
            <a:r>
              <a:rPr lang="zh-CN" altLang="en-US" dirty="0" smtClean="0">
                <a:latin typeface="黑体" pitchFamily="49" charset="-122"/>
                <a:ea typeface="黑体" pitchFamily="49" charset="-122"/>
              </a:rPr>
              <a:t>层（卷积层）：</a:t>
            </a:r>
          </a:p>
          <a:p>
            <a:pPr fontAlgn="base"/>
            <a:r>
              <a:rPr lang="zh-CN" altLang="en-US" dirty="0" smtClean="0">
                <a:latin typeface="黑体" pitchFamily="49" charset="-122"/>
                <a:ea typeface="黑体" pitchFamily="49" charset="-122"/>
              </a:rPr>
              <a:t>参数：</a:t>
            </a:r>
          </a:p>
          <a:p>
            <a:pPr lvl="0" fontAlgn="base"/>
            <a:r>
              <a:rPr lang="zh-CN" altLang="en-US" dirty="0" smtClean="0">
                <a:latin typeface="黑体" pitchFamily="49" charset="-122"/>
                <a:ea typeface="黑体" pitchFamily="49" charset="-122"/>
              </a:rPr>
              <a:t>输入图片：</a:t>
            </a:r>
            <a:r>
              <a:rPr lang="en-US" dirty="0" smtClean="0">
                <a:latin typeface="黑体" pitchFamily="49" charset="-122"/>
                <a:ea typeface="黑体" pitchFamily="49" charset="-122"/>
              </a:rPr>
              <a:t>32*32</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卷积核大小：</a:t>
            </a:r>
            <a:r>
              <a:rPr lang="en-US" dirty="0" smtClean="0">
                <a:latin typeface="黑体" pitchFamily="49" charset="-122"/>
                <a:ea typeface="黑体" pitchFamily="49" charset="-122"/>
              </a:rPr>
              <a:t>5*5</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卷积核种类：</a:t>
            </a:r>
            <a:r>
              <a:rPr lang="en-US" dirty="0" smtClean="0">
                <a:latin typeface="黑体" pitchFamily="49" charset="-122"/>
                <a:ea typeface="黑体" pitchFamily="49" charset="-122"/>
              </a:rPr>
              <a:t>6</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输出特征图大小：</a:t>
            </a:r>
            <a:r>
              <a:rPr lang="en-US" dirty="0" smtClean="0">
                <a:latin typeface="黑体" pitchFamily="49" charset="-122"/>
                <a:ea typeface="黑体" pitchFamily="49" charset="-122"/>
              </a:rPr>
              <a:t>28*28 </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32-5+1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=28</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神经元数量：</a:t>
            </a:r>
            <a:r>
              <a:rPr lang="en-US" dirty="0" smtClean="0">
                <a:latin typeface="黑体" pitchFamily="49" charset="-122"/>
                <a:ea typeface="黑体" pitchFamily="49" charset="-122"/>
              </a:rPr>
              <a:t>28*28*6</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可训练参数：（</a:t>
            </a:r>
            <a:r>
              <a:rPr lang="en-US" dirty="0" smtClean="0">
                <a:latin typeface="黑体" pitchFamily="49" charset="-122"/>
                <a:ea typeface="黑体" pitchFamily="49" charset="-122"/>
              </a:rPr>
              <a:t>5*5+1) * 6=156</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连接数：（</a:t>
            </a:r>
            <a:r>
              <a:rPr lang="en-US" dirty="0" smtClean="0">
                <a:latin typeface="黑体" pitchFamily="49" charset="-122"/>
                <a:ea typeface="黑体" pitchFamily="49" charset="-122"/>
              </a:rPr>
              <a:t>5*5+1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*6*28*28=122304</a:t>
            </a:r>
            <a:endParaRPr lang="zh-CN" altLang="en-US"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pic>
        <p:nvPicPr>
          <p:cNvPr id="4" name="图片 3"/>
          <p:cNvPicPr/>
          <p:nvPr/>
        </p:nvPicPr>
        <p:blipFill>
          <a:blip r:embed="rId2" cstate="print"/>
          <a:srcRect/>
          <a:stretch>
            <a:fillRect/>
          </a:stretch>
        </p:blipFill>
        <p:spPr bwMode="auto">
          <a:xfrm>
            <a:off x="4214810" y="2500312"/>
            <a:ext cx="4929190" cy="171451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pPr fontAlgn="base"/>
            <a:r>
              <a:rPr lang="en-US"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S2</a:t>
            </a:r>
            <a:r>
              <a:rPr lang="zh-CN" altLang="en-US" dirty="0" smtClean="0">
                <a:latin typeface="黑体" pitchFamily="49" charset="-122"/>
                <a:ea typeface="黑体" pitchFamily="49" charset="-122"/>
              </a:rPr>
              <a:t>层（池化层，或下采样层）：</a:t>
            </a:r>
          </a:p>
          <a:p>
            <a:pPr fontAlgn="base"/>
            <a:r>
              <a:rPr lang="zh-CN" altLang="en-US" dirty="0" smtClean="0">
                <a:latin typeface="黑体" pitchFamily="49" charset="-122"/>
                <a:ea typeface="黑体" pitchFamily="49" charset="-122"/>
              </a:rPr>
              <a:t>参数：</a:t>
            </a:r>
          </a:p>
          <a:p>
            <a:pPr lvl="0" fontAlgn="base"/>
            <a:r>
              <a:rPr lang="zh-CN" altLang="en-US" dirty="0" smtClean="0">
                <a:latin typeface="黑体" pitchFamily="49" charset="-122"/>
                <a:ea typeface="黑体" pitchFamily="49" charset="-122"/>
              </a:rPr>
              <a:t>输入：</a:t>
            </a:r>
            <a:r>
              <a:rPr lang="en-US" dirty="0" smtClean="0">
                <a:latin typeface="黑体" pitchFamily="49" charset="-122"/>
                <a:ea typeface="黑体" pitchFamily="49" charset="-122"/>
              </a:rPr>
              <a:t>28*28</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采样区域：</a:t>
            </a:r>
            <a:r>
              <a:rPr lang="en-US" dirty="0" smtClean="0">
                <a:latin typeface="黑体" pitchFamily="49" charset="-122"/>
                <a:ea typeface="黑体" pitchFamily="49" charset="-122"/>
              </a:rPr>
              <a:t>2*2</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采样方式：</a:t>
            </a:r>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个输入相加，乘以一个可训练参数，再加上一个可训练偏置。结果通过</a:t>
            </a:r>
            <a:r>
              <a:rPr lang="en-US" dirty="0" smtClean="0">
                <a:latin typeface="黑体" pitchFamily="49" charset="-122"/>
                <a:ea typeface="黑体" pitchFamily="49" charset="-122"/>
              </a:rPr>
              <a:t>sigmoid</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采样种类：</a:t>
            </a:r>
            <a:r>
              <a:rPr lang="en-US" dirty="0" smtClean="0">
                <a:latin typeface="黑体" pitchFamily="49" charset="-122"/>
                <a:ea typeface="黑体" pitchFamily="49" charset="-122"/>
              </a:rPr>
              <a:t>6</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输出特征图大小：</a:t>
            </a:r>
            <a:r>
              <a:rPr lang="en-US" dirty="0" smtClean="0">
                <a:latin typeface="黑体" pitchFamily="49" charset="-122"/>
                <a:ea typeface="黑体" pitchFamily="49" charset="-122"/>
              </a:rPr>
              <a:t>14*14</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28/2</a:t>
            </a:r>
            <a:r>
              <a:rPr lang="zh-CN" altLang="en-US" dirty="0" smtClean="0">
                <a:latin typeface="黑体" pitchFamily="49" charset="-122"/>
                <a:ea typeface="黑体" pitchFamily="49" charset="-122"/>
              </a:rPr>
              <a:t>）</a:t>
            </a:r>
          </a:p>
          <a:p>
            <a:pPr lvl="0" fontAlgn="base"/>
            <a:r>
              <a:rPr lang="zh-CN" altLang="en-US" dirty="0" smtClean="0">
                <a:latin typeface="黑体" pitchFamily="49" charset="-122"/>
                <a:ea typeface="黑体" pitchFamily="49" charset="-122"/>
              </a:rPr>
              <a:t>神经元数量：</a:t>
            </a:r>
            <a:r>
              <a:rPr lang="en-US" dirty="0" smtClean="0">
                <a:latin typeface="黑体" pitchFamily="49" charset="-122"/>
                <a:ea typeface="黑体" pitchFamily="49" charset="-122"/>
              </a:rPr>
              <a:t>14*14*6</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可训练参数：</a:t>
            </a:r>
            <a:r>
              <a:rPr lang="en-US" dirty="0" smtClean="0">
                <a:latin typeface="黑体" pitchFamily="49" charset="-122"/>
                <a:ea typeface="黑体" pitchFamily="49" charset="-122"/>
              </a:rPr>
              <a:t>2*6</a:t>
            </a:r>
            <a:r>
              <a:rPr lang="zh-CN" altLang="en-US" dirty="0" smtClean="0">
                <a:latin typeface="黑体" pitchFamily="49" charset="-122"/>
                <a:ea typeface="黑体" pitchFamily="49" charset="-122"/>
              </a:rPr>
              <a:t>（和的权</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偏置）</a:t>
            </a:r>
          </a:p>
          <a:p>
            <a:pPr lvl="0" fontAlgn="base"/>
            <a:r>
              <a:rPr lang="zh-CN" altLang="en-US" dirty="0" smtClean="0">
                <a:latin typeface="黑体" pitchFamily="49" charset="-122"/>
                <a:ea typeface="黑体" pitchFamily="49" charset="-122"/>
              </a:rPr>
              <a:t>连接数：（</a:t>
            </a:r>
            <a:r>
              <a:rPr lang="en-US" dirty="0" smtClean="0">
                <a:latin typeface="黑体" pitchFamily="49" charset="-122"/>
                <a:ea typeface="黑体" pitchFamily="49" charset="-122"/>
              </a:rPr>
              <a:t>2*2+1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*6*14*14</a:t>
            </a:r>
            <a:endParaRPr lang="zh-CN" altLang="en-US"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pic>
        <p:nvPicPr>
          <p:cNvPr id="4" name="图片 3"/>
          <p:cNvPicPr/>
          <p:nvPr/>
        </p:nvPicPr>
        <p:blipFill>
          <a:blip r:embed="rId2" cstate="print"/>
          <a:srcRect/>
          <a:stretch>
            <a:fillRect/>
          </a:stretch>
        </p:blipFill>
        <p:spPr bwMode="auto">
          <a:xfrm>
            <a:off x="4143372" y="3143254"/>
            <a:ext cx="4041008" cy="1350451"/>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308324"/>
          </a:xfrm>
          <a:prstGeom prst="rect">
            <a:avLst/>
          </a:prstGeom>
          <a:noFill/>
        </p:spPr>
        <p:txBody>
          <a:bodyPr wrap="square" rtlCol="0">
            <a:spAutoFit/>
          </a:bodyPr>
          <a:lstStyle/>
          <a:p>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C3</a:t>
            </a:r>
            <a:r>
              <a:rPr lang="zh-CN" altLang="en-US" dirty="0" smtClean="0">
                <a:latin typeface="黑体" pitchFamily="49" charset="-122"/>
                <a:ea typeface="黑体" pitchFamily="49" charset="-122"/>
              </a:rPr>
              <a:t>层（卷积层）：</a:t>
            </a:r>
          </a:p>
          <a:p>
            <a:r>
              <a:rPr lang="zh-CN" altLang="en-US" dirty="0" smtClean="0">
                <a:latin typeface="黑体" pitchFamily="49" charset="-122"/>
                <a:ea typeface="黑体" pitchFamily="49" charset="-122"/>
              </a:rPr>
              <a:t>参数：</a:t>
            </a:r>
          </a:p>
          <a:p>
            <a:pPr lvl="0"/>
            <a:r>
              <a:rPr lang="zh-CN" altLang="en-US" dirty="0" smtClean="0">
                <a:latin typeface="黑体" pitchFamily="49" charset="-122"/>
                <a:ea typeface="黑体" pitchFamily="49" charset="-122"/>
              </a:rPr>
              <a:t>输入：</a:t>
            </a:r>
            <a:r>
              <a:rPr lang="en-US" dirty="0" smtClean="0">
                <a:latin typeface="黑体" pitchFamily="49" charset="-122"/>
                <a:ea typeface="黑体" pitchFamily="49" charset="-122"/>
              </a:rPr>
              <a:t>S2</a:t>
            </a:r>
            <a:r>
              <a:rPr lang="zh-CN" altLang="en-US" dirty="0" smtClean="0">
                <a:latin typeface="黑体" pitchFamily="49" charset="-122"/>
                <a:ea typeface="黑体" pitchFamily="49" charset="-122"/>
              </a:rPr>
              <a:t>中所有</a:t>
            </a:r>
            <a:r>
              <a:rPr lang="en-US" dirty="0" smtClean="0">
                <a:latin typeface="黑体" pitchFamily="49" charset="-122"/>
                <a:ea typeface="黑体" pitchFamily="49" charset="-122"/>
              </a:rPr>
              <a:t>6</a:t>
            </a:r>
            <a:r>
              <a:rPr lang="zh-CN" altLang="en-US" dirty="0" smtClean="0">
                <a:latin typeface="黑体" pitchFamily="49" charset="-122"/>
                <a:ea typeface="黑体" pitchFamily="49" charset="-122"/>
              </a:rPr>
              <a:t>个或者几个特征</a:t>
            </a:r>
            <a:r>
              <a:rPr lang="en-US" dirty="0" smtClean="0">
                <a:latin typeface="黑体" pitchFamily="49" charset="-122"/>
                <a:ea typeface="黑体" pitchFamily="49" charset="-122"/>
              </a:rPr>
              <a:t>map</a:t>
            </a:r>
            <a:r>
              <a:rPr lang="zh-CN" altLang="en-US" dirty="0" smtClean="0">
                <a:latin typeface="黑体" pitchFamily="49" charset="-122"/>
                <a:ea typeface="黑体" pitchFamily="49" charset="-122"/>
              </a:rPr>
              <a:t>组合</a:t>
            </a:r>
          </a:p>
          <a:p>
            <a:pPr lvl="0"/>
            <a:r>
              <a:rPr lang="zh-CN" altLang="en-US" dirty="0" smtClean="0">
                <a:latin typeface="黑体" pitchFamily="49" charset="-122"/>
                <a:ea typeface="黑体" pitchFamily="49" charset="-122"/>
              </a:rPr>
              <a:t>卷积核大小：</a:t>
            </a:r>
            <a:r>
              <a:rPr lang="en-US" dirty="0" smtClean="0">
                <a:latin typeface="黑体" pitchFamily="49" charset="-122"/>
                <a:ea typeface="黑体" pitchFamily="49" charset="-122"/>
              </a:rPr>
              <a:t>5*5</a:t>
            </a:r>
            <a:endParaRPr lang="zh-CN" altLang="en-US" dirty="0" smtClean="0">
              <a:latin typeface="黑体" pitchFamily="49" charset="-122"/>
              <a:ea typeface="黑体" pitchFamily="49" charset="-122"/>
            </a:endParaRPr>
          </a:p>
          <a:p>
            <a:pPr lvl="0"/>
            <a:r>
              <a:rPr lang="zh-CN" altLang="en-US" dirty="0" smtClean="0">
                <a:latin typeface="黑体" pitchFamily="49" charset="-122"/>
                <a:ea typeface="黑体" pitchFamily="49" charset="-122"/>
              </a:rPr>
              <a:t>卷积核种类：</a:t>
            </a:r>
            <a:r>
              <a:rPr lang="en-US" dirty="0" smtClean="0">
                <a:latin typeface="黑体" pitchFamily="49" charset="-122"/>
                <a:ea typeface="黑体" pitchFamily="49" charset="-122"/>
              </a:rPr>
              <a:t>16</a:t>
            </a:r>
            <a:endParaRPr lang="zh-CN" altLang="en-US" dirty="0" smtClean="0">
              <a:latin typeface="黑体" pitchFamily="49" charset="-122"/>
              <a:ea typeface="黑体" pitchFamily="49" charset="-122"/>
            </a:endParaRPr>
          </a:p>
          <a:p>
            <a:pPr lvl="0"/>
            <a:r>
              <a:rPr lang="zh-CN" altLang="en-US" dirty="0" smtClean="0">
                <a:latin typeface="黑体" pitchFamily="49" charset="-122"/>
                <a:ea typeface="黑体" pitchFamily="49" charset="-122"/>
              </a:rPr>
              <a:t>输出特征图大小：</a:t>
            </a:r>
            <a:r>
              <a:rPr lang="en-US" dirty="0" smtClean="0">
                <a:latin typeface="黑体" pitchFamily="49" charset="-122"/>
                <a:ea typeface="黑体" pitchFamily="49" charset="-122"/>
              </a:rPr>
              <a:t>10*10 (14-5+1)=10</a:t>
            </a:r>
            <a:endParaRPr lang="zh-CN" altLang="en-US" dirty="0" smtClean="0">
              <a:latin typeface="黑体" pitchFamily="49" charset="-122"/>
              <a:ea typeface="黑体" pitchFamily="49" charset="-122"/>
            </a:endParaRPr>
          </a:p>
          <a:p>
            <a:pPr lvl="0"/>
            <a:r>
              <a:rPr lang="zh-CN" altLang="en-US" dirty="0" smtClean="0">
                <a:latin typeface="黑体" pitchFamily="49" charset="-122"/>
                <a:ea typeface="黑体" pitchFamily="49" charset="-122"/>
              </a:rPr>
              <a:t>可训练参数：</a:t>
            </a:r>
            <a:r>
              <a:rPr lang="en-US" dirty="0" smtClean="0">
                <a:latin typeface="黑体" pitchFamily="49" charset="-122"/>
                <a:ea typeface="黑体" pitchFamily="49" charset="-122"/>
              </a:rPr>
              <a:t>6*(3*5*5+1)+6*(4*5*5+1)+3*(4*5*5+1)+1*(6*5*5+1)=1516</a:t>
            </a:r>
            <a:endParaRPr lang="zh-CN" altLang="en-US" dirty="0" smtClean="0">
              <a:latin typeface="黑体" pitchFamily="49" charset="-122"/>
              <a:ea typeface="黑体" pitchFamily="49" charset="-122"/>
            </a:endParaRPr>
          </a:p>
          <a:p>
            <a:pPr lvl="0"/>
            <a:r>
              <a:rPr lang="zh-CN" altLang="en-US" dirty="0" smtClean="0">
                <a:latin typeface="黑体" pitchFamily="49" charset="-122"/>
                <a:ea typeface="黑体" pitchFamily="49" charset="-122"/>
              </a:rPr>
              <a:t>连接数：</a:t>
            </a:r>
            <a:r>
              <a:rPr lang="en-US" dirty="0" smtClean="0">
                <a:latin typeface="黑体" pitchFamily="49" charset="-122"/>
                <a:ea typeface="黑体" pitchFamily="49" charset="-122"/>
              </a:rPr>
              <a:t>10*10*1516=151600</a:t>
            </a:r>
            <a:endParaRPr lang="zh-CN" altLang="en-US" dirty="0">
              <a:latin typeface="黑体" pitchFamily="49" charset="-122"/>
              <a:ea typeface="黑体" pitchFamily="49" charset="-122"/>
            </a:endParaRPr>
          </a:p>
        </p:txBody>
      </p:sp>
      <p:pic>
        <p:nvPicPr>
          <p:cNvPr id="5" name="图片 4"/>
          <p:cNvPicPr/>
          <p:nvPr/>
        </p:nvPicPr>
        <p:blipFill>
          <a:blip r:embed="rId2" cstate="print"/>
          <a:srcRect/>
          <a:stretch>
            <a:fillRect/>
          </a:stretch>
        </p:blipFill>
        <p:spPr bwMode="auto">
          <a:xfrm>
            <a:off x="3286116" y="3357568"/>
            <a:ext cx="4951144" cy="1643074"/>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S4</a:t>
            </a:r>
            <a:r>
              <a:rPr lang="zh-CN" altLang="en-US" dirty="0" smtClean="0">
                <a:latin typeface="黑体" pitchFamily="49" charset="-122"/>
                <a:ea typeface="黑体" pitchFamily="49" charset="-122"/>
              </a:rPr>
              <a:t>层（池化层）：</a:t>
            </a:r>
          </a:p>
          <a:p>
            <a:r>
              <a:rPr lang="zh-CN" altLang="en-US" dirty="0" smtClean="0">
                <a:latin typeface="黑体" pitchFamily="49" charset="-122"/>
                <a:ea typeface="黑体" pitchFamily="49" charset="-122"/>
              </a:rPr>
              <a:t>参数：</a:t>
            </a:r>
          </a:p>
          <a:p>
            <a:pPr lvl="0" fontAlgn="base"/>
            <a:r>
              <a:rPr lang="zh-CN" altLang="en-US" dirty="0" smtClean="0">
                <a:latin typeface="黑体" pitchFamily="49" charset="-122"/>
                <a:ea typeface="黑体" pitchFamily="49" charset="-122"/>
              </a:rPr>
              <a:t>输入：</a:t>
            </a:r>
            <a:r>
              <a:rPr lang="en-US" dirty="0" smtClean="0">
                <a:latin typeface="黑体" pitchFamily="49" charset="-122"/>
                <a:ea typeface="黑体" pitchFamily="49" charset="-122"/>
              </a:rPr>
              <a:t>10*10</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采样区域：</a:t>
            </a:r>
            <a:r>
              <a:rPr lang="en-US" dirty="0" smtClean="0">
                <a:latin typeface="黑体" pitchFamily="49" charset="-122"/>
                <a:ea typeface="黑体" pitchFamily="49" charset="-122"/>
              </a:rPr>
              <a:t>2*2</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采样方式：</a:t>
            </a:r>
            <a:r>
              <a:rPr lang="en-US" dirty="0" smtClean="0">
                <a:latin typeface="黑体" pitchFamily="49" charset="-122"/>
                <a:ea typeface="黑体" pitchFamily="49" charset="-122"/>
              </a:rPr>
              <a:t>4</a:t>
            </a:r>
            <a:r>
              <a:rPr lang="zh-CN" altLang="en-US" dirty="0" smtClean="0">
                <a:latin typeface="黑体" pitchFamily="49" charset="-122"/>
                <a:ea typeface="黑体" pitchFamily="49" charset="-122"/>
              </a:rPr>
              <a:t>个输入相加，乘以一个可训练参数，再加上一个可训练偏置。结果通过</a:t>
            </a:r>
            <a:r>
              <a:rPr lang="en-US" dirty="0" smtClean="0">
                <a:latin typeface="黑体" pitchFamily="49" charset="-122"/>
                <a:ea typeface="黑体" pitchFamily="49" charset="-122"/>
              </a:rPr>
              <a:t>sigmoid</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采样种类：</a:t>
            </a:r>
            <a:r>
              <a:rPr lang="en-US" dirty="0" smtClean="0">
                <a:latin typeface="黑体" pitchFamily="49" charset="-122"/>
                <a:ea typeface="黑体" pitchFamily="49" charset="-122"/>
              </a:rPr>
              <a:t>16</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输出特征图大小：</a:t>
            </a:r>
            <a:r>
              <a:rPr lang="en-US" dirty="0" smtClean="0">
                <a:latin typeface="黑体" pitchFamily="49" charset="-122"/>
                <a:ea typeface="黑体" pitchFamily="49" charset="-122"/>
              </a:rPr>
              <a:t>5*5</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10/2</a:t>
            </a:r>
            <a:r>
              <a:rPr lang="zh-CN" altLang="en-US" dirty="0" smtClean="0">
                <a:latin typeface="黑体" pitchFamily="49" charset="-122"/>
                <a:ea typeface="黑体" pitchFamily="49" charset="-122"/>
              </a:rPr>
              <a:t>）</a:t>
            </a:r>
          </a:p>
          <a:p>
            <a:pPr lvl="0" fontAlgn="base"/>
            <a:r>
              <a:rPr lang="zh-CN" altLang="en-US" dirty="0" smtClean="0">
                <a:latin typeface="黑体" pitchFamily="49" charset="-122"/>
                <a:ea typeface="黑体" pitchFamily="49" charset="-122"/>
              </a:rPr>
              <a:t>神经元数量：</a:t>
            </a:r>
            <a:r>
              <a:rPr lang="en-US" dirty="0" smtClean="0">
                <a:latin typeface="黑体" pitchFamily="49" charset="-122"/>
                <a:ea typeface="黑体" pitchFamily="49" charset="-122"/>
              </a:rPr>
              <a:t>5*5*16=400</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可训练参数：</a:t>
            </a:r>
            <a:r>
              <a:rPr lang="en-US" dirty="0" smtClean="0">
                <a:latin typeface="黑体" pitchFamily="49" charset="-122"/>
                <a:ea typeface="黑体" pitchFamily="49" charset="-122"/>
              </a:rPr>
              <a:t>2*16=32</a:t>
            </a:r>
            <a:r>
              <a:rPr lang="zh-CN" altLang="en-US" dirty="0" smtClean="0">
                <a:latin typeface="黑体" pitchFamily="49" charset="-122"/>
                <a:ea typeface="黑体" pitchFamily="49" charset="-122"/>
              </a:rPr>
              <a:t>（和的权</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偏置）</a:t>
            </a:r>
          </a:p>
          <a:p>
            <a:pPr lvl="0" fontAlgn="base"/>
            <a:r>
              <a:rPr lang="zh-CN" altLang="en-US" dirty="0" smtClean="0">
                <a:latin typeface="黑体" pitchFamily="49" charset="-122"/>
                <a:ea typeface="黑体" pitchFamily="49" charset="-122"/>
              </a:rPr>
              <a:t>连接数：</a:t>
            </a:r>
            <a:r>
              <a:rPr lang="en-US" dirty="0" smtClean="0">
                <a:latin typeface="黑体" pitchFamily="49" charset="-122"/>
                <a:ea typeface="黑体" pitchFamily="49" charset="-122"/>
              </a:rPr>
              <a:t>16*</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2*2+1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*5*5=2000</a:t>
            </a:r>
            <a:endParaRPr lang="zh-CN" altLang="en-US" dirty="0">
              <a:latin typeface="黑体" pitchFamily="49" charset="-122"/>
              <a:ea typeface="黑体" pitchFamily="49" charset="-122"/>
            </a:endParaRPr>
          </a:p>
        </p:txBody>
      </p:sp>
      <p:pic>
        <p:nvPicPr>
          <p:cNvPr id="6" name="图片 5"/>
          <p:cNvPicPr/>
          <p:nvPr/>
        </p:nvPicPr>
        <p:blipFill>
          <a:blip r:embed="rId2" cstate="print"/>
          <a:srcRect/>
          <a:stretch>
            <a:fillRect/>
          </a:stretch>
        </p:blipFill>
        <p:spPr bwMode="auto">
          <a:xfrm>
            <a:off x="4500562" y="3000378"/>
            <a:ext cx="4079944" cy="171391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031325"/>
          </a:xfrm>
          <a:prstGeom prst="rect">
            <a:avLst/>
          </a:prstGeom>
          <a:noFill/>
        </p:spPr>
        <p:txBody>
          <a:bodyPr wrap="square" rtlCol="0">
            <a:spAutoFit/>
          </a:bodyPr>
          <a:lstStyle/>
          <a:p>
            <a:pPr fontAlgn="base"/>
            <a:r>
              <a:rPr lang="en-US" dirty="0" smtClean="0">
                <a:latin typeface="黑体" pitchFamily="49" charset="-122"/>
                <a:ea typeface="黑体" pitchFamily="49" charset="-122"/>
              </a:rPr>
              <a:t>5</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C5</a:t>
            </a:r>
            <a:r>
              <a:rPr lang="zh-CN" altLang="en-US" dirty="0" smtClean="0">
                <a:latin typeface="黑体" pitchFamily="49" charset="-122"/>
                <a:ea typeface="黑体" pitchFamily="49" charset="-122"/>
              </a:rPr>
              <a:t>层（卷积层）：</a:t>
            </a:r>
          </a:p>
          <a:p>
            <a:pPr fontAlgn="base"/>
            <a:r>
              <a:rPr lang="zh-CN" altLang="en-US" dirty="0" smtClean="0">
                <a:latin typeface="黑体" pitchFamily="49" charset="-122"/>
                <a:ea typeface="黑体" pitchFamily="49" charset="-122"/>
              </a:rPr>
              <a:t>参数：</a:t>
            </a:r>
          </a:p>
          <a:p>
            <a:pPr lvl="0" fontAlgn="base"/>
            <a:r>
              <a:rPr lang="zh-CN" altLang="en-US" dirty="0" smtClean="0">
                <a:latin typeface="黑体" pitchFamily="49" charset="-122"/>
                <a:ea typeface="黑体" pitchFamily="49" charset="-122"/>
              </a:rPr>
              <a:t>输入：</a:t>
            </a:r>
            <a:r>
              <a:rPr lang="en-US" dirty="0" smtClean="0">
                <a:latin typeface="黑体" pitchFamily="49" charset="-122"/>
                <a:ea typeface="黑体" pitchFamily="49" charset="-122"/>
              </a:rPr>
              <a:t>S4</a:t>
            </a:r>
            <a:r>
              <a:rPr lang="zh-CN" altLang="en-US" dirty="0" smtClean="0">
                <a:latin typeface="黑体" pitchFamily="49" charset="-122"/>
                <a:ea typeface="黑体" pitchFamily="49" charset="-122"/>
              </a:rPr>
              <a:t>层的全部</a:t>
            </a:r>
            <a:r>
              <a:rPr lang="en-US" dirty="0" smtClean="0">
                <a:latin typeface="黑体" pitchFamily="49" charset="-122"/>
                <a:ea typeface="黑体" pitchFamily="49" charset="-122"/>
              </a:rPr>
              <a:t>16</a:t>
            </a:r>
            <a:r>
              <a:rPr lang="zh-CN" altLang="en-US" dirty="0" smtClean="0">
                <a:latin typeface="黑体" pitchFamily="49" charset="-122"/>
                <a:ea typeface="黑体" pitchFamily="49" charset="-122"/>
              </a:rPr>
              <a:t>个单元特征图（与</a:t>
            </a:r>
            <a:r>
              <a:rPr lang="en-US" dirty="0" smtClean="0">
                <a:latin typeface="黑体" pitchFamily="49" charset="-122"/>
                <a:ea typeface="黑体" pitchFamily="49" charset="-122"/>
              </a:rPr>
              <a:t>s4</a:t>
            </a:r>
            <a:r>
              <a:rPr lang="zh-CN" altLang="en-US" dirty="0" smtClean="0">
                <a:latin typeface="黑体" pitchFamily="49" charset="-122"/>
                <a:ea typeface="黑体" pitchFamily="49" charset="-122"/>
              </a:rPr>
              <a:t>全相连）</a:t>
            </a:r>
          </a:p>
          <a:p>
            <a:pPr lvl="0" fontAlgn="base"/>
            <a:r>
              <a:rPr lang="zh-CN" altLang="en-US" dirty="0" smtClean="0">
                <a:latin typeface="黑体" pitchFamily="49" charset="-122"/>
                <a:ea typeface="黑体" pitchFamily="49" charset="-122"/>
              </a:rPr>
              <a:t>卷积核大小：</a:t>
            </a:r>
            <a:r>
              <a:rPr lang="en-US" dirty="0" smtClean="0">
                <a:latin typeface="黑体" pitchFamily="49" charset="-122"/>
                <a:ea typeface="黑体" pitchFamily="49" charset="-122"/>
              </a:rPr>
              <a:t>5*5</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卷积核种类：</a:t>
            </a:r>
            <a:r>
              <a:rPr lang="en-US" dirty="0" smtClean="0">
                <a:latin typeface="黑体" pitchFamily="49" charset="-122"/>
                <a:ea typeface="黑体" pitchFamily="49" charset="-122"/>
              </a:rPr>
              <a:t>120</a:t>
            </a:r>
            <a:endParaRPr lang="zh-CN" altLang="en-US" dirty="0" smtClean="0">
              <a:latin typeface="黑体" pitchFamily="49" charset="-122"/>
              <a:ea typeface="黑体" pitchFamily="49" charset="-122"/>
            </a:endParaRPr>
          </a:p>
          <a:p>
            <a:pPr lvl="0" fontAlgn="base"/>
            <a:r>
              <a:rPr lang="zh-CN" altLang="en-US" dirty="0" smtClean="0">
                <a:latin typeface="黑体" pitchFamily="49" charset="-122"/>
                <a:ea typeface="黑体" pitchFamily="49" charset="-122"/>
              </a:rPr>
              <a:t>输出图大小：</a:t>
            </a:r>
            <a:r>
              <a:rPr lang="en-US" dirty="0" smtClean="0">
                <a:latin typeface="黑体" pitchFamily="49" charset="-122"/>
                <a:ea typeface="黑体" pitchFamily="49" charset="-122"/>
              </a:rPr>
              <a:t>1*1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5-5+1</a:t>
            </a:r>
            <a:r>
              <a:rPr lang="zh-CN" altLang="en-US" dirty="0" smtClean="0">
                <a:latin typeface="黑体" pitchFamily="49" charset="-122"/>
                <a:ea typeface="黑体" pitchFamily="49" charset="-122"/>
              </a:rPr>
              <a:t>）</a:t>
            </a:r>
          </a:p>
          <a:p>
            <a:pPr lvl="0" fontAlgn="base"/>
            <a:r>
              <a:rPr lang="zh-CN" altLang="en-US" dirty="0" smtClean="0">
                <a:latin typeface="黑体" pitchFamily="49" charset="-122"/>
                <a:ea typeface="黑体" pitchFamily="49" charset="-122"/>
              </a:rPr>
              <a:t>可训练参数</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连接：</a:t>
            </a:r>
            <a:r>
              <a:rPr lang="en-US" dirty="0" smtClean="0">
                <a:latin typeface="黑体" pitchFamily="49" charset="-122"/>
                <a:ea typeface="黑体" pitchFamily="49" charset="-122"/>
              </a:rPr>
              <a:t>120*</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16*5*5+1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=48120</a:t>
            </a:r>
            <a:endParaRPr lang="zh-CN" altLang="en-US" dirty="0">
              <a:latin typeface="黑体" pitchFamily="49" charset="-122"/>
              <a:ea typeface="黑体" pitchFamily="49" charset="-122"/>
            </a:endParaRPr>
          </a:p>
        </p:txBody>
      </p:sp>
      <p:pic>
        <p:nvPicPr>
          <p:cNvPr id="5" name="图片 4"/>
          <p:cNvPicPr/>
          <p:nvPr/>
        </p:nvPicPr>
        <p:blipFill>
          <a:blip r:embed="rId2" cstate="print"/>
          <a:srcRect/>
          <a:stretch>
            <a:fillRect/>
          </a:stretch>
        </p:blipFill>
        <p:spPr bwMode="auto">
          <a:xfrm>
            <a:off x="4857752" y="2285998"/>
            <a:ext cx="3657806" cy="207170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754326"/>
          </a:xfrm>
          <a:prstGeom prst="rect">
            <a:avLst/>
          </a:prstGeom>
          <a:noFill/>
        </p:spPr>
        <p:txBody>
          <a:bodyPr wrap="square" rtlCol="0">
            <a:spAutoFit/>
          </a:bodyPr>
          <a:lstStyle/>
          <a:p>
            <a:pPr fontAlgn="base"/>
            <a:r>
              <a:rPr lang="en-US" dirty="0" smtClean="0">
                <a:latin typeface="黑体" pitchFamily="49" charset="-122"/>
                <a:ea typeface="黑体" pitchFamily="49" charset="-122"/>
              </a:rPr>
              <a:t>6</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F6</a:t>
            </a:r>
            <a:r>
              <a:rPr lang="zh-CN" altLang="en-US" dirty="0" smtClean="0">
                <a:latin typeface="黑体" pitchFamily="49" charset="-122"/>
                <a:ea typeface="黑体" pitchFamily="49" charset="-122"/>
              </a:rPr>
              <a:t>层（全连接层）：</a:t>
            </a:r>
          </a:p>
          <a:p>
            <a:pPr fontAlgn="base"/>
            <a:r>
              <a:rPr lang="zh-CN" altLang="en-US" dirty="0" smtClean="0">
                <a:latin typeface="黑体" pitchFamily="49" charset="-122"/>
                <a:ea typeface="黑体" pitchFamily="49" charset="-122"/>
              </a:rPr>
              <a:t>参数：</a:t>
            </a:r>
          </a:p>
          <a:p>
            <a:pPr lvl="0" fontAlgn="base"/>
            <a:r>
              <a:rPr lang="zh-CN" altLang="en-US" dirty="0" smtClean="0">
                <a:latin typeface="黑体" pitchFamily="49" charset="-122"/>
                <a:ea typeface="黑体" pitchFamily="49" charset="-122"/>
              </a:rPr>
              <a:t>输入：</a:t>
            </a:r>
            <a:r>
              <a:rPr lang="en-US" dirty="0" smtClean="0">
                <a:latin typeface="黑体" pitchFamily="49" charset="-122"/>
                <a:ea typeface="黑体" pitchFamily="49" charset="-122"/>
              </a:rPr>
              <a:t>c5 120</a:t>
            </a:r>
            <a:r>
              <a:rPr lang="zh-CN" altLang="en-US" dirty="0" smtClean="0">
                <a:latin typeface="黑体" pitchFamily="49" charset="-122"/>
                <a:ea typeface="黑体" pitchFamily="49" charset="-122"/>
              </a:rPr>
              <a:t>维向量</a:t>
            </a:r>
          </a:p>
          <a:p>
            <a:pPr lvl="0" fontAlgn="base"/>
            <a:r>
              <a:rPr lang="zh-CN" altLang="en-US" dirty="0" smtClean="0">
                <a:latin typeface="黑体" pitchFamily="49" charset="-122"/>
                <a:ea typeface="黑体" pitchFamily="49" charset="-122"/>
              </a:rPr>
              <a:t>计算方式：计算输入向量和权重向量之间的点积，再加上一个偏置，结果通过</a:t>
            </a:r>
            <a:r>
              <a:rPr lang="en-US" dirty="0" smtClean="0">
                <a:latin typeface="黑体" pitchFamily="49" charset="-122"/>
                <a:ea typeface="黑体" pitchFamily="49" charset="-122"/>
              </a:rPr>
              <a:t>sigmoid</a:t>
            </a:r>
            <a:r>
              <a:rPr lang="zh-CN" altLang="en-US" dirty="0" smtClean="0">
                <a:latin typeface="黑体" pitchFamily="49" charset="-122"/>
                <a:ea typeface="黑体" pitchFamily="49" charset="-122"/>
              </a:rPr>
              <a:t>函数输出。</a:t>
            </a:r>
          </a:p>
          <a:p>
            <a:pPr lvl="0" fontAlgn="base"/>
            <a:r>
              <a:rPr lang="zh-CN" altLang="en-US" dirty="0" smtClean="0">
                <a:latin typeface="黑体" pitchFamily="49" charset="-122"/>
                <a:ea typeface="黑体" pitchFamily="49" charset="-122"/>
              </a:rPr>
              <a:t>可训练参数</a:t>
            </a:r>
            <a:r>
              <a:rPr lang="en-US" dirty="0" smtClean="0">
                <a:latin typeface="黑体" pitchFamily="49" charset="-122"/>
                <a:ea typeface="黑体" pitchFamily="49" charset="-122"/>
              </a:rPr>
              <a:t>:84*(120+1)=10164</a:t>
            </a:r>
            <a:endParaRPr lang="zh-CN" altLang="en-US" dirty="0">
              <a:latin typeface="黑体" pitchFamily="49" charset="-122"/>
              <a:ea typeface="黑体" pitchFamily="49" charset="-122"/>
            </a:endParaRPr>
          </a:p>
        </p:txBody>
      </p:sp>
      <p:pic>
        <p:nvPicPr>
          <p:cNvPr id="6" name="图片 5"/>
          <p:cNvPicPr/>
          <p:nvPr/>
        </p:nvPicPr>
        <p:blipFill>
          <a:blip r:embed="rId2" cstate="print"/>
          <a:srcRect/>
          <a:stretch>
            <a:fillRect/>
          </a:stretch>
        </p:blipFill>
        <p:spPr bwMode="auto">
          <a:xfrm>
            <a:off x="4786314" y="2714626"/>
            <a:ext cx="3736066" cy="1584215"/>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200329"/>
          </a:xfrm>
          <a:prstGeom prst="rect">
            <a:avLst/>
          </a:prstGeom>
          <a:noFill/>
        </p:spPr>
        <p:txBody>
          <a:bodyPr wrap="square" rtlCol="0">
            <a:spAutoFit/>
          </a:bodyPr>
          <a:lstStyle/>
          <a:p>
            <a:r>
              <a:rPr lang="en-US" dirty="0" smtClean="0">
                <a:latin typeface="黑体" pitchFamily="49" charset="-122"/>
                <a:ea typeface="黑体" pitchFamily="49" charset="-122"/>
              </a:rPr>
              <a:t>7</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Output</a:t>
            </a:r>
            <a:r>
              <a:rPr lang="zh-CN" altLang="en-US" dirty="0" smtClean="0">
                <a:latin typeface="黑体" pitchFamily="49" charset="-122"/>
                <a:ea typeface="黑体" pitchFamily="49" charset="-122"/>
              </a:rPr>
              <a:t>层（全连接层）： </a:t>
            </a:r>
          </a:p>
          <a:p>
            <a:pPr fontAlgn="base"/>
            <a:r>
              <a:rPr lang="en-US" dirty="0" smtClean="0">
                <a:latin typeface="黑体" pitchFamily="49" charset="-122"/>
                <a:ea typeface="黑体" pitchFamily="49" charset="-122"/>
              </a:rPr>
              <a:t>Output</a:t>
            </a:r>
            <a:r>
              <a:rPr lang="zh-CN" altLang="en-US" dirty="0" smtClean="0">
                <a:latin typeface="黑体" pitchFamily="49" charset="-122"/>
                <a:ea typeface="黑体" pitchFamily="49" charset="-122"/>
              </a:rPr>
              <a:t>层也是全连接层，共有</a:t>
            </a:r>
            <a:r>
              <a:rPr lang="en-US" dirty="0" smtClean="0">
                <a:latin typeface="黑体" pitchFamily="49" charset="-122"/>
                <a:ea typeface="黑体" pitchFamily="49" charset="-122"/>
              </a:rPr>
              <a:t>10</a:t>
            </a:r>
            <a:r>
              <a:rPr lang="zh-CN" altLang="en-US" dirty="0" smtClean="0">
                <a:latin typeface="黑体" pitchFamily="49" charset="-122"/>
                <a:ea typeface="黑体" pitchFamily="49" charset="-122"/>
              </a:rPr>
              <a:t>个节点，分别代表数字</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到</a:t>
            </a:r>
            <a:r>
              <a:rPr lang="en-US" dirty="0" smtClean="0">
                <a:latin typeface="黑体" pitchFamily="49" charset="-122"/>
                <a:ea typeface="黑体" pitchFamily="49" charset="-122"/>
              </a:rPr>
              <a:t>9</a:t>
            </a:r>
            <a:r>
              <a:rPr lang="zh-CN" altLang="en-US" dirty="0" smtClean="0">
                <a:latin typeface="黑体" pitchFamily="49" charset="-122"/>
                <a:ea typeface="黑体" pitchFamily="49" charset="-122"/>
              </a:rPr>
              <a:t>，且如果节点</a:t>
            </a:r>
            <a:r>
              <a:rPr lang="en-US" dirty="0" err="1" smtClean="0">
                <a:latin typeface="黑体" pitchFamily="49" charset="-122"/>
                <a:ea typeface="黑体" pitchFamily="49" charset="-122"/>
              </a:rPr>
              <a:t>i</a:t>
            </a:r>
            <a:r>
              <a:rPr lang="zh-CN" altLang="en-US" dirty="0" smtClean="0">
                <a:latin typeface="黑体" pitchFamily="49" charset="-122"/>
                <a:ea typeface="黑体" pitchFamily="49" charset="-122"/>
              </a:rPr>
              <a:t>的值为</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，则网络识别的结果是数字</a:t>
            </a:r>
            <a:r>
              <a:rPr lang="en-US" dirty="0" err="1" smtClean="0">
                <a:latin typeface="黑体" pitchFamily="49" charset="-122"/>
                <a:ea typeface="黑体" pitchFamily="49" charset="-122"/>
              </a:rPr>
              <a:t>i</a:t>
            </a:r>
            <a:r>
              <a:rPr lang="zh-CN" altLang="en-US" dirty="0" smtClean="0">
                <a:latin typeface="黑体" pitchFamily="49" charset="-122"/>
                <a:ea typeface="黑体" pitchFamily="49" charset="-122"/>
              </a:rPr>
              <a:t>。采用的是径向基函数（</a:t>
            </a:r>
            <a:r>
              <a:rPr lang="en-US" dirty="0" smtClean="0">
                <a:latin typeface="黑体" pitchFamily="49" charset="-122"/>
                <a:ea typeface="黑体" pitchFamily="49" charset="-122"/>
              </a:rPr>
              <a:t>RBF</a:t>
            </a:r>
            <a:r>
              <a:rPr lang="zh-CN" altLang="en-US" dirty="0" smtClean="0">
                <a:latin typeface="黑体" pitchFamily="49" charset="-122"/>
                <a:ea typeface="黑体" pitchFamily="49" charset="-122"/>
              </a:rPr>
              <a:t>）的网络连接方式。假设</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是上一层的输入，</a:t>
            </a:r>
            <a:r>
              <a:rPr lang="en-US" dirty="0" smtClean="0">
                <a:latin typeface="黑体" pitchFamily="49" charset="-122"/>
                <a:ea typeface="黑体" pitchFamily="49" charset="-122"/>
              </a:rPr>
              <a:t>y</a:t>
            </a:r>
            <a:r>
              <a:rPr lang="zh-CN" altLang="en-US" dirty="0" smtClean="0">
                <a:latin typeface="黑体" pitchFamily="49" charset="-122"/>
                <a:ea typeface="黑体" pitchFamily="49" charset="-122"/>
              </a:rPr>
              <a:t>是</a:t>
            </a:r>
            <a:r>
              <a:rPr lang="en-US" dirty="0" smtClean="0">
                <a:latin typeface="黑体" pitchFamily="49" charset="-122"/>
                <a:ea typeface="黑体" pitchFamily="49" charset="-122"/>
              </a:rPr>
              <a:t>RBF</a:t>
            </a:r>
            <a:r>
              <a:rPr lang="zh-CN" altLang="en-US" dirty="0" smtClean="0">
                <a:latin typeface="黑体" pitchFamily="49" charset="-122"/>
                <a:ea typeface="黑体" pitchFamily="49" charset="-122"/>
              </a:rPr>
              <a:t>的输出，则</a:t>
            </a:r>
            <a:r>
              <a:rPr lang="en-US" dirty="0" smtClean="0">
                <a:latin typeface="黑体" pitchFamily="49" charset="-122"/>
                <a:ea typeface="黑体" pitchFamily="49" charset="-122"/>
              </a:rPr>
              <a:t>RBF</a:t>
            </a:r>
            <a:r>
              <a:rPr lang="zh-CN" altLang="en-US" dirty="0" smtClean="0">
                <a:latin typeface="黑体" pitchFamily="49" charset="-122"/>
                <a:ea typeface="黑体" pitchFamily="49" charset="-122"/>
              </a:rPr>
              <a:t>输出的计算方式如图</a:t>
            </a:r>
            <a:r>
              <a:rPr lang="en-US" dirty="0" smtClean="0">
                <a:latin typeface="黑体" pitchFamily="49" charset="-122"/>
                <a:ea typeface="黑体" pitchFamily="49" charset="-122"/>
              </a:rPr>
              <a:t>6-33</a:t>
            </a:r>
            <a:r>
              <a:rPr lang="zh-CN" altLang="en-US" dirty="0" smtClean="0">
                <a:latin typeface="黑体" pitchFamily="49" charset="-122"/>
                <a:ea typeface="黑体" pitchFamily="49" charset="-122"/>
              </a:rPr>
              <a:t>所示：</a:t>
            </a:r>
            <a:endParaRPr lang="zh-CN" altLang="en-US" dirty="0">
              <a:latin typeface="黑体" pitchFamily="49" charset="-122"/>
              <a:ea typeface="黑体" pitchFamily="49" charset="-122"/>
            </a:endParaRPr>
          </a:p>
        </p:txBody>
      </p:sp>
      <p:pic>
        <p:nvPicPr>
          <p:cNvPr id="5" name="图片 4"/>
          <p:cNvPicPr/>
          <p:nvPr/>
        </p:nvPicPr>
        <p:blipFill>
          <a:blip r:embed="rId2" cstate="print"/>
          <a:srcRect/>
          <a:stretch>
            <a:fillRect/>
          </a:stretch>
        </p:blipFill>
        <p:spPr bwMode="auto">
          <a:xfrm>
            <a:off x="2214546" y="2643188"/>
            <a:ext cx="4293956" cy="142876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en-US" dirty="0" smtClean="0">
                <a:latin typeface="黑体" pitchFamily="49" charset="-122"/>
                <a:ea typeface="黑体" pitchFamily="49" charset="-122"/>
              </a:rPr>
              <a:t>6.4.3 CNN</a:t>
            </a:r>
            <a:r>
              <a:rPr lang="zh-CN" altLang="en-US" dirty="0" smtClean="0">
                <a:latin typeface="黑体" pitchFamily="49" charset="-122"/>
                <a:ea typeface="黑体" pitchFamily="49" charset="-122"/>
              </a:rPr>
              <a:t>的学习规则</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卷积</a:t>
            </a:r>
            <a:r>
              <a:rPr lang="zh-CN" altLang="en-US" dirty="0" smtClean="0">
                <a:latin typeface="黑体" pitchFamily="49" charset="-122"/>
                <a:ea typeface="黑体" pitchFamily="49" charset="-122"/>
              </a:rPr>
              <a:t>神经网络采用的是权值共享</a:t>
            </a:r>
            <a:r>
              <a:rPr lang="zh-CN" altLang="en-US" dirty="0" smtClean="0">
                <a:latin typeface="黑体" pitchFamily="49" charset="-122"/>
                <a:ea typeface="黑体" pitchFamily="49" charset="-122"/>
              </a:rPr>
              <a:t>，以减少</a:t>
            </a:r>
            <a:r>
              <a:rPr lang="zh-CN" altLang="en-US" dirty="0" smtClean="0">
                <a:latin typeface="黑体" pitchFamily="49" charset="-122"/>
                <a:ea typeface="黑体" pitchFamily="49" charset="-122"/>
              </a:rPr>
              <a:t>自由</a:t>
            </a:r>
            <a:r>
              <a:rPr lang="zh-CN" altLang="en-US" dirty="0" smtClean="0">
                <a:latin typeface="黑体" pitchFamily="49" charset="-122"/>
                <a:ea typeface="黑体" pitchFamily="49" charset="-122"/>
              </a:rPr>
              <a:t>参数。</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权</a:t>
            </a:r>
            <a:r>
              <a:rPr lang="zh-CN" altLang="en-US" dirty="0" smtClean="0">
                <a:latin typeface="黑体" pitchFamily="49" charset="-122"/>
                <a:ea typeface="黑体" pitchFamily="49" charset="-122"/>
              </a:rPr>
              <a:t>值更新是基于错误反向传播算法</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本质</a:t>
            </a:r>
            <a:r>
              <a:rPr lang="zh-CN" altLang="en-US" dirty="0" smtClean="0">
                <a:latin typeface="黑体" pitchFamily="49" charset="-122"/>
                <a:ea typeface="黑体" pitchFamily="49" charset="-122"/>
              </a:rPr>
              <a:t>上是一种输入到输出的映射</a:t>
            </a:r>
            <a:r>
              <a:rPr lang="zh-CN" altLang="en-US" dirty="0" smtClean="0">
                <a:latin typeface="黑体" pitchFamily="49" charset="-122"/>
                <a:ea typeface="黑体" pitchFamily="49" charset="-122"/>
              </a:rPr>
              <a:t>，能够学习输入</a:t>
            </a:r>
            <a:r>
              <a:rPr lang="zh-CN" altLang="en-US" dirty="0" smtClean="0">
                <a:latin typeface="黑体" pitchFamily="49" charset="-122"/>
                <a:ea typeface="黑体" pitchFamily="49" charset="-122"/>
              </a:rPr>
              <a:t>与输出之间的映射</a:t>
            </a:r>
            <a:r>
              <a:rPr lang="zh-CN" altLang="en-US" dirty="0" smtClean="0">
                <a:latin typeface="黑体" pitchFamily="49" charset="-122"/>
                <a:ea typeface="黑体" pitchFamily="49" charset="-122"/>
              </a:rPr>
              <a:t>关系，只要</a:t>
            </a:r>
            <a:r>
              <a:rPr lang="zh-CN" altLang="en-US" dirty="0" smtClean="0">
                <a:latin typeface="黑体" pitchFamily="49" charset="-122"/>
                <a:ea typeface="黑体" pitchFamily="49" charset="-122"/>
              </a:rPr>
              <a:t>用已知的模式对卷积网络加以训练，网络就具有输入输出对之间的映射能力</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卷积</a:t>
            </a:r>
            <a:r>
              <a:rPr lang="zh-CN" altLang="en-US" dirty="0" smtClean="0">
                <a:latin typeface="黑体" pitchFamily="49" charset="-122"/>
                <a:ea typeface="黑体" pitchFamily="49" charset="-122"/>
              </a:rPr>
              <a:t>神经网络执行的是</a:t>
            </a:r>
            <a:r>
              <a:rPr lang="zh-CN" altLang="en-US" dirty="0" smtClean="0">
                <a:latin typeface="黑体" pitchFamily="49" charset="-122"/>
                <a:ea typeface="黑体" pitchFamily="49" charset="-122"/>
              </a:rPr>
              <a:t>监督训练。</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在</a:t>
            </a:r>
            <a:r>
              <a:rPr lang="zh-CN" altLang="en-US" dirty="0" smtClean="0">
                <a:latin typeface="黑体" pitchFamily="49" charset="-122"/>
                <a:ea typeface="黑体" pitchFamily="49" charset="-122"/>
              </a:rPr>
              <a:t>开始训练前，所有的权重都应该用一些不同的随机数进行初始化。</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小随机数</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用来保证网络不会因权值过大而进入饱和状态，从而导致训练失败；</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不同</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用来保证网络可以正常地学习</a:t>
            </a:r>
            <a:r>
              <a:rPr lang="zh-CN" alt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zh-CN" altLang="en-US" dirty="0" smtClean="0">
                <a:latin typeface="黑体" pitchFamily="49" charset="-122"/>
                <a:ea typeface="黑体" pitchFamily="49" charset="-122"/>
              </a:rPr>
              <a:t>训练算法主要包括四步，这四步被分为两个阶段：</a:t>
            </a:r>
          </a:p>
          <a:p>
            <a:pPr lvl="1">
              <a:buFont typeface="Wingdings" pitchFamily="2" charset="2"/>
              <a:buChar char="ü"/>
            </a:pPr>
            <a:r>
              <a:rPr lang="zh-CN" altLang="en-US" dirty="0" smtClean="0">
                <a:latin typeface="黑体" pitchFamily="49" charset="-122"/>
                <a:ea typeface="黑体" pitchFamily="49" charset="-122"/>
              </a:rPr>
              <a:t>第一阶段，向前传播阶段：</a:t>
            </a:r>
          </a:p>
          <a:p>
            <a:pPr lvl="2">
              <a:buFont typeface="Arial" pitchFamily="34" charset="0"/>
              <a:buChar char="•"/>
            </a:pPr>
            <a:r>
              <a:rPr lang="zh-CN" altLang="en-US" dirty="0" smtClean="0">
                <a:latin typeface="黑体" pitchFamily="49" charset="-122"/>
                <a:ea typeface="黑体" pitchFamily="49" charset="-122"/>
              </a:rPr>
              <a:t>从样本集中取一个样本</a:t>
            </a:r>
            <a:r>
              <a:rPr lang="en-US" dirty="0" smtClean="0">
                <a:latin typeface="黑体" pitchFamily="49" charset="-122"/>
                <a:ea typeface="黑体" pitchFamily="49" charset="-122"/>
              </a:rPr>
              <a:t>(</a:t>
            </a:r>
            <a:r>
              <a:rPr lang="en-US" dirty="0" err="1" smtClean="0">
                <a:latin typeface="黑体" pitchFamily="49" charset="-122"/>
                <a:ea typeface="黑体" pitchFamily="49" charset="-122"/>
              </a:rPr>
              <a:t>X,Yp</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，将</a:t>
            </a:r>
            <a:r>
              <a:rPr lang="en-US" dirty="0" smtClean="0">
                <a:latin typeface="黑体" pitchFamily="49" charset="-122"/>
                <a:ea typeface="黑体" pitchFamily="49" charset="-122"/>
              </a:rPr>
              <a:t>X</a:t>
            </a:r>
            <a:r>
              <a:rPr lang="zh-CN" altLang="en-US" dirty="0" smtClean="0">
                <a:latin typeface="黑体" pitchFamily="49" charset="-122"/>
                <a:ea typeface="黑体" pitchFamily="49" charset="-122"/>
              </a:rPr>
              <a:t>输入网络；</a:t>
            </a:r>
          </a:p>
          <a:p>
            <a:pPr lvl="2">
              <a:buFont typeface="Arial" pitchFamily="34" charset="0"/>
              <a:buChar char="•"/>
            </a:pPr>
            <a:r>
              <a:rPr lang="zh-CN" altLang="en-US" dirty="0" smtClean="0">
                <a:latin typeface="黑体" pitchFamily="49" charset="-122"/>
                <a:ea typeface="黑体" pitchFamily="49" charset="-122"/>
              </a:rPr>
              <a:t>计算相应的实际输出</a:t>
            </a:r>
            <a:r>
              <a:rPr lang="en-US" dirty="0" smtClean="0">
                <a:latin typeface="黑体" pitchFamily="49" charset="-122"/>
                <a:ea typeface="黑体" pitchFamily="49" charset="-122"/>
              </a:rPr>
              <a:t>Op</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2">
              <a:buFont typeface="Arial" pitchFamily="34" charset="0"/>
              <a:buChar char="•"/>
            </a:pPr>
            <a:endParaRPr lang="zh-CN" alt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第二</a:t>
            </a:r>
            <a:r>
              <a:rPr lang="zh-CN" altLang="en-US" dirty="0" smtClean="0">
                <a:latin typeface="黑体" pitchFamily="49" charset="-122"/>
                <a:ea typeface="黑体" pitchFamily="49" charset="-122"/>
              </a:rPr>
              <a:t>阶段，向后传播阶段：</a:t>
            </a:r>
          </a:p>
          <a:p>
            <a:pPr lvl="2">
              <a:buFont typeface="Arial" pitchFamily="34" charset="0"/>
              <a:buChar char="•"/>
            </a:pPr>
            <a:r>
              <a:rPr lang="zh-CN" altLang="en-US" dirty="0" smtClean="0">
                <a:latin typeface="黑体" pitchFamily="49" charset="-122"/>
                <a:ea typeface="黑体" pitchFamily="49" charset="-122"/>
              </a:rPr>
              <a:t>计算实际输出</a:t>
            </a:r>
            <a:r>
              <a:rPr lang="en-US" dirty="0" smtClean="0">
                <a:latin typeface="黑体" pitchFamily="49" charset="-122"/>
                <a:ea typeface="黑体" pitchFamily="49" charset="-122"/>
              </a:rPr>
              <a:t>Op</a:t>
            </a:r>
            <a:r>
              <a:rPr lang="zh-CN" altLang="en-US" dirty="0" smtClean="0">
                <a:latin typeface="黑体" pitchFamily="49" charset="-122"/>
                <a:ea typeface="黑体" pitchFamily="49" charset="-122"/>
              </a:rPr>
              <a:t>与相应的理想输出</a:t>
            </a:r>
            <a:r>
              <a:rPr lang="en-US" dirty="0" err="1" smtClean="0">
                <a:latin typeface="黑体" pitchFamily="49" charset="-122"/>
                <a:ea typeface="黑体" pitchFamily="49" charset="-122"/>
              </a:rPr>
              <a:t>Yp</a:t>
            </a:r>
            <a:r>
              <a:rPr lang="zh-CN" altLang="en-US" dirty="0" smtClean="0">
                <a:latin typeface="黑体" pitchFamily="49" charset="-122"/>
                <a:ea typeface="黑体" pitchFamily="49" charset="-122"/>
              </a:rPr>
              <a:t>的差；</a:t>
            </a:r>
          </a:p>
          <a:p>
            <a:pPr lvl="2">
              <a:buFont typeface="Arial" pitchFamily="34" charset="0"/>
              <a:buChar char="•"/>
            </a:pPr>
            <a:r>
              <a:rPr lang="zh-CN" altLang="en-US" dirty="0" smtClean="0">
                <a:latin typeface="黑体" pitchFamily="49" charset="-122"/>
                <a:ea typeface="黑体" pitchFamily="49" charset="-122"/>
              </a:rPr>
              <a:t>按极小化误差的方法反向传播调整权矩阵</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2">
              <a:buFont typeface="Arial" pitchFamily="34" charset="0"/>
              <a:buChar char="•"/>
            </a:pPr>
            <a:endParaRPr lang="zh-CN" altLang="en-US" dirty="0" smtClean="0">
              <a:latin typeface="黑体" pitchFamily="49" charset="-122"/>
              <a:ea typeface="黑体" pitchFamily="49" charset="-122"/>
            </a:endParaRPr>
          </a:p>
          <a:p>
            <a:pPr lvl="1"/>
            <a:r>
              <a:rPr lang="zh-CN" altLang="en-US" dirty="0" smtClean="0">
                <a:latin typeface="黑体" pitchFamily="49" charset="-122"/>
                <a:ea typeface="黑体" pitchFamily="49" charset="-122"/>
              </a:rPr>
              <a:t>这两个阶段的工作一般应受到精度要求的控制。</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970318"/>
          </a:xfrm>
          <a:prstGeom prst="rect">
            <a:avLst/>
          </a:prstGeom>
          <a:noFill/>
        </p:spPr>
        <p:txBody>
          <a:bodyPr wrap="square" rtlCol="0">
            <a:spAutoFit/>
          </a:bodyPr>
          <a:lstStyle/>
          <a:p>
            <a:r>
              <a:rPr lang="zh-CN" altLang="en-US" dirty="0" smtClean="0">
                <a:latin typeface="黑体" pitchFamily="49" charset="-122"/>
                <a:ea typeface="黑体" pitchFamily="49" charset="-122"/>
              </a:rPr>
              <a:t>网络的训练过程如下：</a:t>
            </a:r>
          </a:p>
          <a:p>
            <a:pPr lvl="1">
              <a:buFont typeface="Wingdings" pitchFamily="2" charset="2"/>
              <a:buChar char="ü"/>
            </a:pPr>
            <a:r>
              <a:rPr lang="zh-CN" altLang="en-US" dirty="0" smtClean="0">
                <a:latin typeface="黑体" pitchFamily="49" charset="-122"/>
                <a:ea typeface="黑体" pitchFamily="49" charset="-122"/>
              </a:rPr>
              <a:t>选定训练组，从样本集中分别随机地寻求</a:t>
            </a:r>
            <a:r>
              <a:rPr lang="en-US" dirty="0" smtClean="0">
                <a:latin typeface="黑体" pitchFamily="49" charset="-122"/>
                <a:ea typeface="黑体" pitchFamily="49" charset="-122"/>
              </a:rPr>
              <a:t>N</a:t>
            </a:r>
            <a:r>
              <a:rPr lang="zh-CN" altLang="en-US" dirty="0" smtClean="0">
                <a:latin typeface="黑体" pitchFamily="49" charset="-122"/>
                <a:ea typeface="黑体" pitchFamily="49" charset="-122"/>
              </a:rPr>
              <a:t>个样本作为训练组</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endParaRPr lang="zh-CN" alt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将各权值、阈值，置成小的接近于</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的随机值，并初始化精度控制参数和学习率</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endParaRPr lang="zh-CN" alt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从训练组中取一个输入模式加到网络，并给出它的目标输出向量</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endParaRPr lang="zh-CN" alt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计算出中间层输出向量，计算出网络的实际输出向量</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endParaRPr lang="zh-CN" alt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将输出向量中的元素与目标向量中的元素进行比较，计算出输出误差；对于中间层的隐单元也需要计算出误差</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0"/>
            <a:endParaRPr lang="zh-CN" altLang="en-US" dirty="0" smtClean="0">
              <a:latin typeface="黑体" pitchFamily="49" charset="-122"/>
              <a:ea typeface="黑体" pitchFamily="49" charset="-122"/>
            </a:endParaRPr>
          </a:p>
          <a:p>
            <a:pPr lvl="0"/>
            <a:endParaRPr lang="zh-CN" altLang="en-US"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5" name="TextBox 4"/>
          <p:cNvSpPr txBox="1"/>
          <p:nvPr/>
        </p:nvSpPr>
        <p:spPr>
          <a:xfrm>
            <a:off x="357158" y="1357304"/>
            <a:ext cx="8286808" cy="3416320"/>
          </a:xfrm>
          <a:prstGeom prst="rect">
            <a:avLst/>
          </a:prstGeom>
          <a:noFill/>
        </p:spPr>
        <p:txBody>
          <a:bodyPr wrap="square" rtlCol="0">
            <a:spAutoFit/>
          </a:bodyPr>
          <a:lstStyle/>
          <a:p>
            <a:r>
              <a:rPr lang="en-US" dirty="0" smtClean="0">
                <a:latin typeface="黑体" pitchFamily="49" charset="-122"/>
                <a:ea typeface="黑体" pitchFamily="49" charset="-122"/>
              </a:rPr>
              <a:t>6.1.3</a:t>
            </a:r>
            <a:r>
              <a:rPr lang="zh-CN" altLang="en-US" dirty="0" smtClean="0">
                <a:latin typeface="黑体" pitchFamily="49" charset="-122"/>
                <a:ea typeface="黑体" pitchFamily="49" charset="-122"/>
              </a:rPr>
              <a:t>人工神经元模型与神经网络</a:t>
            </a:r>
            <a:endParaRPr lang="zh-CN" altLang="en-US" b="1"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典型</a:t>
            </a:r>
            <a:r>
              <a:rPr lang="zh-CN" altLang="en-US" dirty="0" smtClean="0">
                <a:latin typeface="黑体" pitchFamily="49" charset="-122"/>
                <a:ea typeface="黑体" pitchFamily="49" charset="-122"/>
              </a:rPr>
              <a:t>的人工神经元模型</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代表偏移值</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偏置项</a:t>
            </a:r>
            <a:r>
              <a:rPr lang="en-US" dirty="0" smtClean="0">
                <a:latin typeface="黑体" pitchFamily="49" charset="-122"/>
                <a:ea typeface="黑体" pitchFamily="49" charset="-122"/>
              </a:rPr>
              <a:t>, Bias Units)</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X1,X2</a:t>
            </a:r>
            <a:r>
              <a:rPr lang="en-US" dirty="0" smtClean="0">
                <a:latin typeface="黑体" pitchFamily="49" charset="-122"/>
                <a:ea typeface="黑体" pitchFamily="49" charset="-122"/>
              </a:rPr>
              <a:t>,... </a:t>
            </a:r>
            <a:r>
              <a:rPr lang="en-US" dirty="0" err="1" smtClean="0">
                <a:latin typeface="黑体" pitchFamily="49" charset="-122"/>
                <a:ea typeface="黑体" pitchFamily="49" charset="-122"/>
              </a:rPr>
              <a:t>Xn</a:t>
            </a:r>
            <a:r>
              <a:rPr lang="zh-CN" altLang="en-US" dirty="0" smtClean="0">
                <a:latin typeface="黑体" pitchFamily="49" charset="-122"/>
                <a:ea typeface="黑体" pitchFamily="49" charset="-122"/>
              </a:rPr>
              <a:t>：初始</a:t>
            </a:r>
            <a:r>
              <a:rPr lang="zh-CN" altLang="en-US" dirty="0" smtClean="0">
                <a:latin typeface="黑体" pitchFamily="49" charset="-122"/>
                <a:ea typeface="黑体" pitchFamily="49" charset="-122"/>
              </a:rPr>
              <a:t>特征</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W0,W1,W2</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Wn</a:t>
            </a:r>
            <a:r>
              <a:rPr lang="zh-CN" altLang="en-US" dirty="0" smtClean="0">
                <a:latin typeface="黑体" pitchFamily="49" charset="-122"/>
                <a:ea typeface="黑体" pitchFamily="49" charset="-122"/>
              </a:rPr>
              <a:t>：权重</a:t>
            </a:r>
            <a:r>
              <a:rPr lang="en-US" dirty="0" smtClean="0">
                <a:latin typeface="黑体" pitchFamily="49" charset="-122"/>
                <a:ea typeface="黑体" pitchFamily="49" charset="-122"/>
              </a:rPr>
              <a:t>(Weight)</a:t>
            </a:r>
            <a:r>
              <a:rPr lang="zh-CN" altLang="en-US" dirty="0" smtClean="0">
                <a:latin typeface="黑体" pitchFamily="49" charset="-122"/>
                <a:ea typeface="黑体" pitchFamily="49" charset="-122"/>
              </a:rPr>
              <a:t>，即</a:t>
            </a:r>
            <a:r>
              <a:rPr lang="zh-CN" altLang="en-US" dirty="0" smtClean="0">
                <a:latin typeface="黑体" pitchFamily="49" charset="-122"/>
                <a:ea typeface="黑体" pitchFamily="49" charset="-122"/>
              </a:rPr>
              <a:t>参数；</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激活</a:t>
            </a:r>
            <a:r>
              <a:rPr lang="zh-CN" altLang="en-US" dirty="0" smtClean="0">
                <a:latin typeface="黑体" pitchFamily="49" charset="-122"/>
                <a:ea typeface="黑体" pitchFamily="49" charset="-122"/>
              </a:rPr>
              <a:t>运算：特征经过缩放和偏移后全部累加起来，经过激活后输出。</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图中的箭头线称为</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连接</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，每个</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连接</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上有一个</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权值</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 </a:t>
            </a:r>
            <a:endParaRPr lang="zh-CN" altLang="en-US" dirty="0">
              <a:latin typeface="黑体" pitchFamily="49" charset="-122"/>
              <a:ea typeface="黑体" pitchFamily="49" charset="-122"/>
            </a:endParaRPr>
          </a:p>
        </p:txBody>
      </p:sp>
      <p:pic>
        <p:nvPicPr>
          <p:cNvPr id="6" name="图片 5" descr="C:\Users\Joshua\Desktop\QQ截图20180510101756.png"/>
          <p:cNvPicPr/>
          <p:nvPr/>
        </p:nvPicPr>
        <p:blipFill>
          <a:blip r:embed="rId2" cstate="print"/>
          <a:srcRect/>
          <a:stretch>
            <a:fillRect/>
          </a:stretch>
        </p:blipFill>
        <p:spPr bwMode="auto">
          <a:xfrm>
            <a:off x="5072066" y="1643056"/>
            <a:ext cx="3857625" cy="192405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pPr lvl="1">
              <a:buFont typeface="Wingdings" pitchFamily="2" charset="2"/>
              <a:buChar char="ü"/>
            </a:pPr>
            <a:r>
              <a:rPr lang="zh-CN" altLang="en-US" dirty="0" smtClean="0">
                <a:latin typeface="黑体" pitchFamily="49" charset="-122"/>
                <a:ea typeface="黑体" pitchFamily="49" charset="-122"/>
              </a:rPr>
              <a:t>依次计算出各权值的调整量和阈值的调整量；</a:t>
            </a:r>
            <a:endParaRPr lang="en-US" altLang="zh-CN" dirty="0" smtClean="0">
              <a:latin typeface="黑体" pitchFamily="49" charset="-122"/>
              <a:ea typeface="黑体" pitchFamily="49" charset="-122"/>
            </a:endParaRPr>
          </a:p>
          <a:p>
            <a:pPr lvl="1">
              <a:buFont typeface="Wingdings" pitchFamily="2" charset="2"/>
              <a:buChar char="ü"/>
            </a:pPr>
            <a:endParaRPr lang="zh-CN" alt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调整权值和调整阈值</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当</a:t>
            </a:r>
            <a:r>
              <a:rPr lang="zh-CN" altLang="en-US" dirty="0" smtClean="0">
                <a:latin typeface="黑体" pitchFamily="49" charset="-122"/>
                <a:ea typeface="黑体" pitchFamily="49" charset="-122"/>
              </a:rPr>
              <a:t>经历</a:t>
            </a:r>
            <a:r>
              <a:rPr lang="en-US" dirty="0" smtClean="0">
                <a:latin typeface="黑体" pitchFamily="49" charset="-122"/>
                <a:ea typeface="黑体" pitchFamily="49" charset="-122"/>
              </a:rPr>
              <a:t>M</a:t>
            </a:r>
            <a:r>
              <a:rPr lang="zh-CN" altLang="en-US" dirty="0" smtClean="0">
                <a:latin typeface="黑体" pitchFamily="49" charset="-122"/>
                <a:ea typeface="黑体" pitchFamily="49" charset="-122"/>
              </a:rPr>
              <a:t>后，判断指标是否满足精度要求，如果不满足，则返回第</a:t>
            </a:r>
            <a:r>
              <a:rPr lang="en-US" dirty="0" smtClean="0">
                <a:latin typeface="黑体" pitchFamily="49" charset="-122"/>
                <a:ea typeface="黑体" pitchFamily="49" charset="-122"/>
              </a:rPr>
              <a:t>3</a:t>
            </a:r>
            <a:r>
              <a:rPr lang="zh-CN" altLang="en-US" dirty="0" smtClean="0">
                <a:latin typeface="黑体" pitchFamily="49" charset="-122"/>
                <a:ea typeface="黑体" pitchFamily="49" charset="-122"/>
              </a:rPr>
              <a:t>步，继续迭代</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如果</a:t>
            </a:r>
            <a:r>
              <a:rPr lang="zh-CN" altLang="en-US" dirty="0" smtClean="0">
                <a:latin typeface="黑体" pitchFamily="49" charset="-122"/>
                <a:ea typeface="黑体" pitchFamily="49" charset="-122"/>
              </a:rPr>
              <a:t>满足就进入下一步</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endParaRPr lang="zh-CN" alt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训练结束，将权值和阈值保存在文件中</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0"/>
            <a:endParaRPr lang="en-US" altLang="zh-CN" dirty="0" smtClean="0">
              <a:latin typeface="黑体" pitchFamily="49" charset="-122"/>
              <a:ea typeface="黑体" pitchFamily="49" charset="-122"/>
            </a:endParaRPr>
          </a:p>
          <a:p>
            <a:pPr lvl="0"/>
            <a:r>
              <a:rPr lang="zh-CN" altLang="en-US" dirty="0" smtClean="0">
                <a:latin typeface="黑体" pitchFamily="49" charset="-122"/>
                <a:ea typeface="黑体" pitchFamily="49" charset="-122"/>
              </a:rPr>
              <a:t>这时</a:t>
            </a:r>
            <a:r>
              <a:rPr lang="zh-CN" altLang="en-US" dirty="0" smtClean="0">
                <a:latin typeface="黑体" pitchFamily="49" charset="-122"/>
                <a:ea typeface="黑体" pitchFamily="49" charset="-122"/>
              </a:rPr>
              <a:t>可以认为各个权值已经达到稳定，分类器已经形成。再一次进行训练，直接从文件导出权值和阈值进行训练，不需要进行初始化。</a:t>
            </a: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r>
              <a:rPr lang="zh-CN" altLang="en-US" dirty="0" smtClean="0">
                <a:latin typeface="黑体" pitchFamily="49" charset="-122"/>
                <a:ea typeface="黑体" pitchFamily="49" charset="-122"/>
              </a:rPr>
              <a:t>卷积神经网络训练与数据集的大小的</a:t>
            </a:r>
            <a:r>
              <a:rPr lang="zh-CN" altLang="en-US" dirty="0" smtClean="0">
                <a:latin typeface="黑体" pitchFamily="49" charset="-122"/>
                <a:ea typeface="黑体" pitchFamily="49" charset="-122"/>
              </a:rPr>
              <a:t>关系：</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数据驱动</a:t>
            </a:r>
            <a:r>
              <a:rPr lang="zh-CN" altLang="en-US" dirty="0" smtClean="0">
                <a:latin typeface="黑体" pitchFamily="49" charset="-122"/>
                <a:ea typeface="黑体" pitchFamily="49" charset="-122"/>
              </a:rPr>
              <a:t>的模型一般依赖于数据集的大小，卷积</a:t>
            </a:r>
            <a:r>
              <a:rPr lang="zh-CN" altLang="en-US" dirty="0" smtClean="0">
                <a:latin typeface="黑体" pitchFamily="49" charset="-122"/>
                <a:ea typeface="黑体" pitchFamily="49" charset="-122"/>
              </a:rPr>
              <a:t>神经网络能</a:t>
            </a:r>
            <a:r>
              <a:rPr lang="zh-CN" altLang="en-US" dirty="0" smtClean="0">
                <a:latin typeface="黑体" pitchFamily="49" charset="-122"/>
                <a:ea typeface="黑体" pitchFamily="49" charset="-122"/>
              </a:rPr>
              <a:t>适用于任意大小的数据集，但用于训练的数据集应该足够大，能够覆盖问题域中所有已知可能出现的问题</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设计</a:t>
            </a:r>
            <a:r>
              <a:rPr lang="zh-CN" altLang="en-US" dirty="0" smtClean="0">
                <a:latin typeface="黑体" pitchFamily="49" charset="-122"/>
                <a:ea typeface="黑体" pitchFamily="49" charset="-122"/>
              </a:rPr>
              <a:t>卷积神经网络的时候，数据集中应该包含三个子集：训练集、测试集、验证集</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训练集</a:t>
            </a:r>
            <a:r>
              <a:rPr lang="zh-CN" altLang="en-US" dirty="0" smtClean="0">
                <a:latin typeface="黑体" pitchFamily="49" charset="-122"/>
                <a:ea typeface="黑体" pitchFamily="49" charset="-122"/>
              </a:rPr>
              <a:t>应该包含问题域中的所有数据，并在训练阶段用来调整网络权值</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测试</a:t>
            </a:r>
            <a:r>
              <a:rPr lang="zh-CN" altLang="en-US" dirty="0" smtClean="0">
                <a:latin typeface="黑体" pitchFamily="49" charset="-122"/>
                <a:ea typeface="黑体" pitchFamily="49" charset="-122"/>
              </a:rPr>
              <a:t>集用来在训练过程中测试网络对于训练集中未出现的数据的分类性能</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验证</a:t>
            </a:r>
            <a:r>
              <a:rPr lang="zh-CN" altLang="en-US" dirty="0" smtClean="0">
                <a:latin typeface="黑体" pitchFamily="49" charset="-122"/>
                <a:ea typeface="黑体" pitchFamily="49" charset="-122"/>
              </a:rPr>
              <a:t>集中的数据同样应该包含在测试集合训练集中没有出现过的数据，用于在确定网络结构后能够更加好的测试和衡量网络的性能</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Looney</a:t>
            </a:r>
            <a:r>
              <a:rPr lang="zh-CN" altLang="en-US" dirty="0" smtClean="0">
                <a:latin typeface="黑体" pitchFamily="49" charset="-122"/>
                <a:ea typeface="黑体" pitchFamily="49" charset="-122"/>
              </a:rPr>
              <a:t>等人建议，数据集中的</a:t>
            </a:r>
            <a:r>
              <a:rPr lang="en-US" dirty="0" smtClean="0">
                <a:latin typeface="黑体" pitchFamily="49" charset="-122"/>
                <a:ea typeface="黑体" pitchFamily="49" charset="-122"/>
              </a:rPr>
              <a:t>65%</a:t>
            </a:r>
            <a:r>
              <a:rPr lang="zh-CN" altLang="en-US" dirty="0" smtClean="0">
                <a:latin typeface="黑体" pitchFamily="49" charset="-122"/>
                <a:ea typeface="黑体" pitchFamily="49" charset="-122"/>
              </a:rPr>
              <a:t>用于训练，</a:t>
            </a:r>
            <a:r>
              <a:rPr lang="en-US" dirty="0" smtClean="0">
                <a:latin typeface="黑体" pitchFamily="49" charset="-122"/>
                <a:ea typeface="黑体" pitchFamily="49" charset="-122"/>
              </a:rPr>
              <a:t>25%</a:t>
            </a:r>
            <a:r>
              <a:rPr lang="zh-CN" altLang="en-US" dirty="0" smtClean="0">
                <a:latin typeface="黑体" pitchFamily="49" charset="-122"/>
                <a:ea typeface="黑体" pitchFamily="49" charset="-122"/>
              </a:rPr>
              <a:t>用于测试，剩余的</a:t>
            </a:r>
            <a:r>
              <a:rPr lang="en-US" dirty="0" smtClean="0">
                <a:latin typeface="黑体" pitchFamily="49" charset="-122"/>
                <a:ea typeface="黑体" pitchFamily="49" charset="-122"/>
              </a:rPr>
              <a:t>10%</a:t>
            </a:r>
            <a:r>
              <a:rPr lang="zh-CN" altLang="en-US" dirty="0" smtClean="0">
                <a:latin typeface="黑体" pitchFamily="49" charset="-122"/>
                <a:ea typeface="黑体" pitchFamily="49" charset="-122"/>
              </a:rPr>
              <a:t>用于验证。</a:t>
            </a:r>
            <a:endParaRPr lang="zh-CN" altLang="en-US" sz="24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r>
              <a:rPr lang="zh-CN" altLang="en-US" dirty="0" smtClean="0">
                <a:latin typeface="黑体" pitchFamily="49" charset="-122"/>
                <a:ea typeface="黑体" pitchFamily="49" charset="-122"/>
              </a:rPr>
              <a:t>卷积神经网络训练与</a:t>
            </a:r>
            <a:r>
              <a:rPr lang="zh-CN" altLang="en-US" dirty="0" smtClean="0">
                <a:latin typeface="黑体" pitchFamily="49" charset="-122"/>
                <a:ea typeface="黑体" pitchFamily="49" charset="-122"/>
              </a:rPr>
              <a:t>数据预处理：</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为了</a:t>
            </a:r>
            <a:r>
              <a:rPr lang="zh-CN" altLang="en-US" dirty="0" smtClean="0">
                <a:latin typeface="黑体" pitchFamily="49" charset="-122"/>
                <a:ea typeface="黑体" pitchFamily="49" charset="-122"/>
              </a:rPr>
              <a:t>加速训练算法的收敛速度，一般都会采用一些数据预处理</a:t>
            </a:r>
            <a:r>
              <a:rPr lang="zh-CN" altLang="en-US" dirty="0" smtClean="0">
                <a:latin typeface="黑体" pitchFamily="49" charset="-122"/>
                <a:ea typeface="黑体" pitchFamily="49" charset="-122"/>
              </a:rPr>
              <a:t>技术。这</a:t>
            </a:r>
            <a:r>
              <a:rPr lang="zh-CN" altLang="en-US" dirty="0" smtClean="0">
                <a:latin typeface="黑体" pitchFamily="49" charset="-122"/>
                <a:ea typeface="黑体" pitchFamily="49" charset="-122"/>
              </a:rPr>
              <a:t>其中包括</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去除</a:t>
            </a:r>
            <a:r>
              <a:rPr lang="zh-CN" altLang="en-US" dirty="0" smtClean="0">
                <a:latin typeface="黑体" pitchFamily="49" charset="-122"/>
                <a:ea typeface="黑体" pitchFamily="49" charset="-122"/>
              </a:rPr>
              <a:t>噪声</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输入数据</a:t>
            </a:r>
            <a:r>
              <a:rPr lang="zh-CN" altLang="en-US" dirty="0" smtClean="0">
                <a:latin typeface="黑体" pitchFamily="49" charset="-122"/>
                <a:ea typeface="黑体" pitchFamily="49" charset="-122"/>
              </a:rPr>
              <a:t>降维</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删除</a:t>
            </a:r>
            <a:r>
              <a:rPr lang="zh-CN" altLang="en-US" dirty="0" smtClean="0">
                <a:latin typeface="黑体" pitchFamily="49" charset="-122"/>
                <a:ea typeface="黑体" pitchFamily="49" charset="-122"/>
              </a:rPr>
              <a:t>无关数据等</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数据</a:t>
            </a:r>
            <a:r>
              <a:rPr lang="zh-CN" altLang="en-US" dirty="0" smtClean="0">
                <a:latin typeface="黑体" pitchFamily="49" charset="-122"/>
                <a:ea typeface="黑体" pitchFamily="49" charset="-122"/>
              </a:rPr>
              <a:t>的平衡化在分类问题中异常重要，一般认为训练集中的数据应该相对于标签类别近似于平均分布，也就是每一个类别标签所对应的数据量在训练集中是基本相等的，以避免网络过于倾向于表现某些分类的特点</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为了</a:t>
            </a:r>
            <a:r>
              <a:rPr lang="zh-CN" altLang="en-US" dirty="0" smtClean="0">
                <a:latin typeface="黑体" pitchFamily="49" charset="-122"/>
                <a:ea typeface="黑体" pitchFamily="49" charset="-122"/>
              </a:rPr>
              <a:t>平衡数据集，应该移除一些过度富余的分类中的数据，并相应的补充一些相对样例稀少的分类中的数据。还有一个办法就是复制一部分这些样例稀少分类中的数据，并在这些输入数据中加入随机噪声。</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zh-CN" altLang="en-US" dirty="0" smtClean="0">
                <a:latin typeface="黑体" pitchFamily="49" charset="-122"/>
                <a:ea typeface="黑体" pitchFamily="49" charset="-122"/>
              </a:rPr>
              <a:t>卷积神经网络训练与数据</a:t>
            </a:r>
            <a:r>
              <a:rPr lang="zh-CN" altLang="en-US" dirty="0" smtClean="0">
                <a:latin typeface="黑体" pitchFamily="49" charset="-122"/>
                <a:ea typeface="黑体" pitchFamily="49" charset="-122"/>
              </a:rPr>
              <a:t>规则化：</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将</a:t>
            </a:r>
            <a:r>
              <a:rPr lang="zh-CN" altLang="en-US" dirty="0" smtClean="0">
                <a:latin typeface="黑体" pitchFamily="49" charset="-122"/>
                <a:ea typeface="黑体" pitchFamily="49" charset="-122"/>
              </a:rPr>
              <a:t>数据规则化到一个统一的区间（如</a:t>
            </a:r>
            <a:r>
              <a:rPr lang="en-US" dirty="0" smtClean="0">
                <a:latin typeface="黑体" pitchFamily="49" charset="-122"/>
                <a:ea typeface="黑体" pitchFamily="49" charset="-122"/>
              </a:rPr>
              <a:t>[0,1]</a:t>
            </a:r>
            <a:r>
              <a:rPr lang="zh-CN" altLang="en-US" dirty="0" smtClean="0">
                <a:latin typeface="黑体" pitchFamily="49" charset="-122"/>
                <a:ea typeface="黑体" pitchFamily="49" charset="-122"/>
              </a:rPr>
              <a:t>）中具有很重要的</a:t>
            </a:r>
            <a:r>
              <a:rPr lang="zh-CN" altLang="en-US" dirty="0" smtClean="0">
                <a:latin typeface="黑体" pitchFamily="49" charset="-122"/>
                <a:ea typeface="黑体" pitchFamily="49" charset="-122"/>
              </a:rPr>
              <a:t>优点，防止</a:t>
            </a:r>
            <a:r>
              <a:rPr lang="zh-CN" altLang="en-US" dirty="0" smtClean="0">
                <a:latin typeface="黑体" pitchFamily="49" charset="-122"/>
                <a:ea typeface="黑体" pitchFamily="49" charset="-122"/>
              </a:rPr>
              <a:t>数据中存在较大数值的数据造成数值较小的数据对于训练效果减弱甚至无效化</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卷积</a:t>
            </a:r>
            <a:r>
              <a:rPr lang="zh-CN" altLang="en-US" dirty="0" smtClean="0">
                <a:latin typeface="黑体" pitchFamily="49" charset="-122"/>
                <a:ea typeface="黑体" pitchFamily="49" charset="-122"/>
              </a:rPr>
              <a:t>神经网络训练与网络权值</a:t>
            </a:r>
            <a:r>
              <a:rPr lang="zh-CN" altLang="en-US" dirty="0" smtClean="0">
                <a:latin typeface="黑体" pitchFamily="49" charset="-122"/>
                <a:ea typeface="黑体" pitchFamily="49" charset="-122"/>
              </a:rPr>
              <a:t>初始化：</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卷积</a:t>
            </a:r>
            <a:r>
              <a:rPr lang="zh-CN" altLang="en-US" dirty="0" smtClean="0">
                <a:latin typeface="黑体" pitchFamily="49" charset="-122"/>
                <a:ea typeface="黑体" pitchFamily="49" charset="-122"/>
              </a:rPr>
              <a:t>神经网络的初始化主要是初始化卷积层和输出层的卷积核（权重）和偏置</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卷积神经网络训练与</a:t>
            </a:r>
            <a:r>
              <a:rPr lang="en-US" dirty="0" smtClean="0">
                <a:latin typeface="黑体" pitchFamily="49" charset="-122"/>
                <a:ea typeface="黑体" pitchFamily="49" charset="-122"/>
              </a:rPr>
              <a:t>BP</a:t>
            </a:r>
            <a:r>
              <a:rPr lang="zh-CN" altLang="en-US" dirty="0" smtClean="0">
                <a:latin typeface="黑体" pitchFamily="49" charset="-122"/>
                <a:ea typeface="黑体" pitchFamily="49" charset="-122"/>
              </a:rPr>
              <a:t>算法的学习</a:t>
            </a:r>
            <a:r>
              <a:rPr lang="zh-CN" altLang="en-US" dirty="0" smtClean="0">
                <a:latin typeface="黑体" pitchFamily="49" charset="-122"/>
                <a:ea typeface="黑体" pitchFamily="49" charset="-122"/>
              </a:rPr>
              <a:t>速率：</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如果</a:t>
            </a:r>
            <a:r>
              <a:rPr lang="zh-CN" altLang="en-US" dirty="0" smtClean="0">
                <a:latin typeface="黑体" pitchFamily="49" charset="-122"/>
                <a:ea typeface="黑体" pitchFamily="49" charset="-122"/>
              </a:rPr>
              <a:t>学习速率</a:t>
            </a:r>
            <a:r>
              <a:rPr lang="en-US" dirty="0" smtClean="0">
                <a:latin typeface="黑体" pitchFamily="49" charset="-122"/>
                <a:ea typeface="黑体" pitchFamily="49" charset="-122"/>
              </a:rPr>
              <a:t>n</a:t>
            </a:r>
            <a:r>
              <a:rPr lang="zh-CN" altLang="en-US" dirty="0" smtClean="0">
                <a:latin typeface="黑体" pitchFamily="49" charset="-122"/>
                <a:ea typeface="黑体" pitchFamily="49" charset="-122"/>
              </a:rPr>
              <a:t>大，则加快</a:t>
            </a:r>
            <a:r>
              <a:rPr lang="zh-CN" altLang="en-US" dirty="0" smtClean="0">
                <a:latin typeface="黑体" pitchFamily="49" charset="-122"/>
                <a:ea typeface="黑体" pitchFamily="49" charset="-122"/>
              </a:rPr>
              <a:t>网络训练的速度，</a:t>
            </a:r>
            <a:r>
              <a:rPr lang="zh-CN" altLang="en-US" dirty="0" smtClean="0">
                <a:latin typeface="黑体" pitchFamily="49" charset="-122"/>
                <a:ea typeface="黑体" pitchFamily="49" charset="-122"/>
              </a:rPr>
              <a:t>但会</a:t>
            </a:r>
            <a:r>
              <a:rPr lang="zh-CN" altLang="en-US" dirty="0" smtClean="0">
                <a:latin typeface="黑体" pitchFamily="49" charset="-122"/>
                <a:ea typeface="黑体" pitchFamily="49" charset="-122"/>
              </a:rPr>
              <a:t>造成网络</a:t>
            </a:r>
            <a:r>
              <a:rPr lang="zh-CN" altLang="en-US" dirty="0" smtClean="0">
                <a:latin typeface="黑体" pitchFamily="49" charset="-122"/>
                <a:ea typeface="黑体" pitchFamily="49" charset="-122"/>
              </a:rPr>
              <a:t>在搜索</a:t>
            </a:r>
            <a:r>
              <a:rPr lang="zh-CN" altLang="en-US" dirty="0" smtClean="0">
                <a:latin typeface="黑体" pitchFamily="49" charset="-122"/>
                <a:ea typeface="黑体" pitchFamily="49" charset="-122"/>
              </a:rPr>
              <a:t>过程中频繁抖动</a:t>
            </a:r>
            <a:r>
              <a:rPr lang="zh-CN" altLang="en-US" dirty="0" smtClean="0">
                <a:latin typeface="黑体" pitchFamily="49" charset="-122"/>
                <a:ea typeface="黑体" pitchFamily="49" charset="-122"/>
              </a:rPr>
              <a:t>且训练</a:t>
            </a:r>
            <a:r>
              <a:rPr lang="zh-CN" altLang="en-US" dirty="0" smtClean="0">
                <a:latin typeface="黑体" pitchFamily="49" charset="-122"/>
                <a:ea typeface="黑体" pitchFamily="49" charset="-122"/>
              </a:rPr>
              <a:t>过程不能</a:t>
            </a:r>
            <a:r>
              <a:rPr lang="zh-CN" altLang="en-US" dirty="0" smtClean="0">
                <a:latin typeface="黑体" pitchFamily="49" charset="-122"/>
                <a:ea typeface="黑体" pitchFamily="49" charset="-122"/>
              </a:rPr>
              <a:t>收敛。</a:t>
            </a:r>
            <a:r>
              <a:rPr lang="zh-CN" altLang="en-US" dirty="0" smtClean="0">
                <a:latin typeface="黑体" pitchFamily="49" charset="-122"/>
                <a:ea typeface="黑体" pitchFamily="49" charset="-122"/>
              </a:rPr>
              <a:t>同样，比较小的学习速率能够稳定的使得网络逼近于全局最优点，但也有可能陷入一些局部最优区域</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308324"/>
          </a:xfrm>
          <a:prstGeom prst="rect">
            <a:avLst/>
          </a:prstGeom>
          <a:noFill/>
        </p:spPr>
        <p:txBody>
          <a:bodyPr wrap="square" rtlCol="0">
            <a:spAutoFit/>
          </a:bodyPr>
          <a:lstStyle/>
          <a:p>
            <a:r>
              <a:rPr lang="zh-CN" altLang="en-US" dirty="0" smtClean="0">
                <a:latin typeface="黑体" pitchFamily="49" charset="-122"/>
                <a:ea typeface="黑体" pitchFamily="49" charset="-122"/>
              </a:rPr>
              <a:t>卷积神经网络训练的收敛</a:t>
            </a:r>
            <a:r>
              <a:rPr lang="zh-CN" altLang="en-US" dirty="0" smtClean="0">
                <a:latin typeface="黑体" pitchFamily="49" charset="-122"/>
                <a:ea typeface="黑体" pitchFamily="49" charset="-122"/>
              </a:rPr>
              <a:t>条件：</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训练</a:t>
            </a:r>
            <a:r>
              <a:rPr lang="zh-CN" altLang="en-US" dirty="0" smtClean="0">
                <a:latin typeface="黑体" pitchFamily="49" charset="-122"/>
                <a:ea typeface="黑体" pitchFamily="49" charset="-122"/>
              </a:rPr>
              <a:t>误差、误差梯度和交叉验证</a:t>
            </a:r>
            <a:r>
              <a:rPr lang="zh-CN" altLang="en-US" dirty="0" smtClean="0">
                <a:latin typeface="黑体" pitchFamily="49" charset="-122"/>
                <a:ea typeface="黑体" pitchFamily="49" charset="-122"/>
              </a:rPr>
              <a:t>可以</a:t>
            </a:r>
            <a:r>
              <a:rPr lang="zh-CN" altLang="en-US" dirty="0" smtClean="0">
                <a:latin typeface="黑体" pitchFamily="49" charset="-122"/>
                <a:ea typeface="黑体" pitchFamily="49" charset="-122"/>
              </a:rPr>
              <a:t>作为停止训练的判定</a:t>
            </a:r>
            <a:r>
              <a:rPr lang="zh-CN" altLang="en-US" dirty="0" smtClean="0">
                <a:latin typeface="黑体" pitchFamily="49" charset="-122"/>
                <a:ea typeface="黑体" pitchFamily="49" charset="-122"/>
              </a:rPr>
              <a:t>条件，</a:t>
            </a:r>
            <a:r>
              <a:rPr lang="zh-CN" altLang="en-US" dirty="0" smtClean="0">
                <a:latin typeface="黑体" pitchFamily="49" charset="-122"/>
                <a:ea typeface="黑体" pitchFamily="49" charset="-122"/>
              </a:rPr>
              <a:t>训练集的误差会随着网络训练的进行而逐步降低</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卷积神经网络训练的训练</a:t>
            </a:r>
            <a:r>
              <a:rPr lang="zh-CN" altLang="en-US" dirty="0" smtClean="0">
                <a:latin typeface="黑体" pitchFamily="49" charset="-122"/>
                <a:ea typeface="黑体" pitchFamily="49" charset="-122"/>
              </a:rPr>
              <a:t>方式：</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训练</a:t>
            </a:r>
            <a:r>
              <a:rPr lang="zh-CN" altLang="en-US" dirty="0" smtClean="0">
                <a:latin typeface="黑体" pitchFamily="49" charset="-122"/>
                <a:ea typeface="黑体" pitchFamily="49" charset="-122"/>
              </a:rPr>
              <a:t>样例可以有两种基本的方式提供给网络训练使用，也可以是两者的结合：逐个样例训练</a:t>
            </a:r>
            <a:r>
              <a:rPr lang="en-US" dirty="0" smtClean="0">
                <a:latin typeface="黑体" pitchFamily="49" charset="-122"/>
                <a:ea typeface="黑体" pitchFamily="49" charset="-122"/>
              </a:rPr>
              <a:t>(EET)</a:t>
            </a:r>
            <a:r>
              <a:rPr lang="zh-CN" altLang="en-US" dirty="0" smtClean="0">
                <a:latin typeface="黑体" pitchFamily="49" charset="-122"/>
                <a:ea typeface="黑体" pitchFamily="49" charset="-122"/>
              </a:rPr>
              <a:t>、批量样例训练</a:t>
            </a:r>
            <a:r>
              <a:rPr lang="en-US" dirty="0" smtClean="0">
                <a:latin typeface="黑体" pitchFamily="49" charset="-122"/>
                <a:ea typeface="黑体" pitchFamily="49" charset="-122"/>
              </a:rPr>
              <a:t>(BT)</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477328"/>
          </a:xfrm>
          <a:prstGeom prst="rect">
            <a:avLst/>
          </a:prstGeom>
          <a:noFill/>
        </p:spPr>
        <p:txBody>
          <a:bodyPr wrap="square" rtlCol="0">
            <a:spAutoFit/>
          </a:bodyPr>
          <a:lstStyle/>
          <a:p>
            <a:r>
              <a:rPr lang="en-US" dirty="0" smtClean="0">
                <a:latin typeface="黑体" pitchFamily="49" charset="-122"/>
                <a:ea typeface="黑体" pitchFamily="49" charset="-122"/>
              </a:rPr>
              <a:t>6.4.4 CNN</a:t>
            </a:r>
            <a:r>
              <a:rPr lang="zh-CN" altLang="en-US" dirty="0" smtClean="0">
                <a:latin typeface="黑体" pitchFamily="49" charset="-122"/>
                <a:ea typeface="黑体" pitchFamily="49" charset="-122"/>
              </a:rPr>
              <a:t>应用</a:t>
            </a:r>
            <a:r>
              <a:rPr lang="zh-CN" altLang="en-US" dirty="0" smtClean="0">
                <a:latin typeface="黑体" pitchFamily="49" charset="-122"/>
                <a:ea typeface="黑体" pitchFamily="49" charset="-122"/>
              </a:rPr>
              <a:t>示例</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6-4: </a:t>
            </a:r>
            <a:r>
              <a:rPr lang="zh-CN" altLang="en-US" dirty="0" smtClean="0">
                <a:latin typeface="黑体" pitchFamily="49" charset="-122"/>
                <a:ea typeface="黑体" pitchFamily="49" charset="-122"/>
              </a:rPr>
              <a:t>使用</a:t>
            </a:r>
            <a:r>
              <a:rPr lang="en-US" dirty="0" err="1" smtClean="0">
                <a:latin typeface="黑体" pitchFamily="49" charset="-122"/>
                <a:ea typeface="黑体" pitchFamily="49" charset="-122"/>
              </a:rPr>
              <a:t>Tensorflow</a:t>
            </a:r>
            <a:r>
              <a:rPr lang="zh-CN" altLang="en-US" dirty="0" smtClean="0">
                <a:latin typeface="黑体" pitchFamily="49" charset="-122"/>
                <a:ea typeface="黑体" pitchFamily="49" charset="-122"/>
              </a:rPr>
              <a:t>实现一个</a:t>
            </a:r>
            <a:r>
              <a:rPr lang="en-US" dirty="0" smtClean="0">
                <a:latin typeface="黑体" pitchFamily="49" charset="-122"/>
                <a:ea typeface="黑体" pitchFamily="49" charset="-122"/>
              </a:rPr>
              <a:t>LeNet-5</a:t>
            </a:r>
            <a:r>
              <a:rPr lang="zh-CN" altLang="en-US" dirty="0" smtClean="0">
                <a:latin typeface="黑体" pitchFamily="49" charset="-122"/>
                <a:ea typeface="黑体" pitchFamily="49" charset="-122"/>
              </a:rPr>
              <a:t>分类的例子</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6-4</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hlinkClick r:id="rId2" action="ppaction://hlinkfile"/>
              </a:rPr>
              <a:t>ch6_4_LeNet-5_Classifier.py</a:t>
            </a:r>
            <a:r>
              <a:rPr lang="zh-CN" altLang="en-US" dirty="0" smtClean="0">
                <a:latin typeface="黑体" pitchFamily="49" charset="-122"/>
                <a:ea typeface="黑体" pitchFamily="49" charset="-122"/>
              </a:rPr>
              <a:t>（请参见教程</a:t>
            </a:r>
            <a:r>
              <a:rPr lang="en-US" altLang="zh-CN" dirty="0" smtClean="0">
                <a:latin typeface="黑体" pitchFamily="49" charset="-122"/>
                <a:ea typeface="黑体" pitchFamily="49" charset="-122"/>
              </a:rPr>
              <a:t>248</a:t>
            </a:r>
            <a:r>
              <a:rPr lang="zh-CN" altLang="en-US" dirty="0" smtClean="0">
                <a:latin typeface="黑体" pitchFamily="49" charset="-122"/>
                <a:ea typeface="黑体" pitchFamily="49" charset="-122"/>
              </a:rPr>
              <a:t>页）</a:t>
            </a:r>
            <a:endParaRPr lang="zh-CN" altLang="en-US"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p:txBody>
      </p:sp>
      <p:pic>
        <p:nvPicPr>
          <p:cNvPr id="4" name="图片 3" descr="https://timgsa.baidu.com/timg?image&amp;quality=80&amp;size=b9999_10000&amp;sec=1528947821965&amp;di=f0635aa9e97b8e7fb3dc214135dd9f6e&amp;imgtype=0&amp;src=http%3A%2F%2Fstatic.open-open.com%2Fnews%2FuploadImg%2F20160105%2F20160105220141_266.png"/>
          <p:cNvPicPr/>
          <p:nvPr/>
        </p:nvPicPr>
        <p:blipFill>
          <a:blip r:embed="rId3"/>
          <a:srcRect/>
          <a:stretch>
            <a:fillRect/>
          </a:stretch>
        </p:blipFill>
        <p:spPr bwMode="auto">
          <a:xfrm>
            <a:off x="2357422" y="2714626"/>
            <a:ext cx="4214469" cy="169452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6.4</a:t>
            </a:r>
            <a:r>
              <a:rPr lang="zh-CN" altLang="en-US" b="1" dirty="0" smtClean="0">
                <a:latin typeface="黑体" pitchFamily="49" charset="-122"/>
                <a:ea typeface="黑体" pitchFamily="49" charset="-122"/>
              </a:rPr>
              <a:t>卷积神经网络</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970318"/>
          </a:xfrm>
          <a:prstGeom prst="rect">
            <a:avLst/>
          </a:prstGeom>
          <a:noFill/>
        </p:spPr>
        <p:txBody>
          <a:bodyPr wrap="square" rtlCol="0">
            <a:spAutoFit/>
          </a:bodyPr>
          <a:lstStyle/>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r>
              <a:rPr lang="en-US" dirty="0" smtClean="0"/>
              <a:t>step 0, training accuracy 0.04</a:t>
            </a:r>
            <a:endParaRPr lang="zh-CN" altLang="en-US" dirty="0" smtClean="0"/>
          </a:p>
          <a:p>
            <a:r>
              <a:rPr lang="en-US" dirty="0" smtClean="0"/>
              <a:t>step 50, training accuracy 0.06</a:t>
            </a:r>
            <a:endParaRPr lang="zh-CN" altLang="en-US" dirty="0" smtClean="0"/>
          </a:p>
          <a:p>
            <a:r>
              <a:rPr lang="en-US" dirty="0" smtClean="0"/>
              <a:t>step 100, training accuracy 0.1</a:t>
            </a:r>
            <a:endParaRPr lang="zh-CN" altLang="en-US" dirty="0" smtClean="0"/>
          </a:p>
          <a:p>
            <a:r>
              <a:rPr lang="en-US" dirty="0" smtClean="0"/>
              <a:t>step 150, training accuracy 0.16</a:t>
            </a:r>
            <a:endParaRPr lang="zh-CN" altLang="en-US" dirty="0" smtClean="0"/>
          </a:p>
          <a:p>
            <a:r>
              <a:rPr lang="en-US" dirty="0" smtClean="0"/>
              <a:t>step 200, training accuracy 0.04</a:t>
            </a:r>
            <a:endParaRPr lang="zh-CN" altLang="en-US" dirty="0" smtClean="0"/>
          </a:p>
          <a:p>
            <a:r>
              <a:rPr lang="en-US" dirty="0" smtClean="0"/>
              <a:t>......</a:t>
            </a:r>
            <a:endParaRPr lang="zh-CN" altLang="en-US" dirty="0" smtClean="0"/>
          </a:p>
          <a:p>
            <a:r>
              <a:rPr lang="en-US" dirty="0" smtClean="0"/>
              <a:t>step 9750, training accuracy 0.88</a:t>
            </a:r>
            <a:endParaRPr lang="zh-CN" altLang="en-US" dirty="0" smtClean="0"/>
          </a:p>
          <a:p>
            <a:r>
              <a:rPr lang="en-US" dirty="0" smtClean="0"/>
              <a:t>step 9800, training accuracy 0.9</a:t>
            </a:r>
            <a:endParaRPr lang="zh-CN" altLang="en-US" dirty="0" smtClean="0"/>
          </a:p>
          <a:p>
            <a:r>
              <a:rPr lang="en-US" dirty="0" smtClean="0"/>
              <a:t>step 9850, training accuracy 0.92</a:t>
            </a:r>
            <a:endParaRPr lang="zh-CN" altLang="en-US" dirty="0" smtClean="0"/>
          </a:p>
          <a:p>
            <a:r>
              <a:rPr lang="en-US" dirty="0" smtClean="0"/>
              <a:t>step 9900, training accuracy 0.92</a:t>
            </a:r>
            <a:endParaRPr lang="zh-CN" altLang="en-US" dirty="0" smtClean="0"/>
          </a:p>
          <a:p>
            <a:r>
              <a:rPr lang="en-US" dirty="0" smtClean="0"/>
              <a:t>step 9950, training accuracy 0.96</a:t>
            </a:r>
            <a:endParaRPr lang="zh-CN" altLang="en-US" dirty="0" smtClean="0"/>
          </a:p>
          <a:p>
            <a:r>
              <a:rPr lang="en-US" dirty="0" smtClean="0"/>
              <a:t>test accuracy 0.9246</a:t>
            </a:r>
            <a:endParaRPr lang="zh-CN" altLang="en-US" dirty="0" smtClean="0"/>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5" name="TextBox 4"/>
          <p:cNvSpPr txBox="1"/>
          <p:nvPr/>
        </p:nvSpPr>
        <p:spPr>
          <a:xfrm>
            <a:off x="357158" y="1357304"/>
            <a:ext cx="8286808" cy="3693319"/>
          </a:xfrm>
          <a:prstGeom prst="rect">
            <a:avLst/>
          </a:prstGeom>
          <a:noFill/>
        </p:spPr>
        <p:txBody>
          <a:bodyPr wrap="square" rtlCol="0">
            <a:spAutoFit/>
          </a:bodyPr>
          <a:lstStyle/>
          <a:p>
            <a:r>
              <a:rPr lang="zh-CN" altLang="en-US" dirty="0" smtClean="0">
                <a:latin typeface="黑体" pitchFamily="49" charset="-122"/>
                <a:ea typeface="黑体" pitchFamily="49" charset="-122"/>
              </a:rPr>
              <a:t>人工</a:t>
            </a:r>
            <a:r>
              <a:rPr lang="zh-CN" altLang="en-US" dirty="0" smtClean="0">
                <a:latin typeface="黑体" pitchFamily="49" charset="-122"/>
                <a:ea typeface="黑体" pitchFamily="49" charset="-122"/>
              </a:rPr>
              <a:t>神经元是一</a:t>
            </a:r>
            <a:r>
              <a:rPr lang="zh-CN" altLang="en-US" dirty="0" smtClean="0">
                <a:latin typeface="黑体" pitchFamily="49" charset="-122"/>
                <a:ea typeface="黑体" pitchFamily="49" charset="-122"/>
              </a:rPr>
              <a:t>个多输入单输出的非线性阈值</a:t>
            </a:r>
            <a:r>
              <a:rPr lang="zh-CN" altLang="en-US" dirty="0" smtClean="0">
                <a:latin typeface="黑体" pitchFamily="49" charset="-122"/>
                <a:ea typeface="黑体" pitchFamily="49" charset="-122"/>
              </a:rPr>
              <a:t>器件，神经元</a:t>
            </a:r>
            <a:r>
              <a:rPr lang="zh-CN" altLang="en-US" dirty="0" smtClean="0">
                <a:latin typeface="黑体" pitchFamily="49" charset="-122"/>
                <a:ea typeface="黑体" pitchFamily="49" charset="-122"/>
              </a:rPr>
              <a:t>的计算过程称为</a:t>
            </a:r>
            <a:r>
              <a:rPr lang="zh-CN" altLang="en-US" dirty="0" smtClean="0">
                <a:latin typeface="黑体" pitchFamily="49" charset="-122"/>
                <a:ea typeface="黑体" pitchFamily="49" charset="-122"/>
              </a:rPr>
              <a:t>激活。</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激活函数（</a:t>
            </a:r>
            <a:r>
              <a:rPr lang="en-US" dirty="0" smtClean="0">
                <a:latin typeface="黑体" pitchFamily="49" charset="-122"/>
                <a:ea typeface="黑体" pitchFamily="49" charset="-122"/>
              </a:rPr>
              <a:t>Activation </a:t>
            </a:r>
            <a:r>
              <a:rPr lang="en-US" dirty="0" smtClean="0">
                <a:latin typeface="黑体" pitchFamily="49" charset="-122"/>
                <a:ea typeface="黑体" pitchFamily="49" charset="-122"/>
              </a:rPr>
              <a:t>Function</a:t>
            </a:r>
            <a:r>
              <a:rPr lang="zh-CN" altLang="en-US" dirty="0" smtClean="0">
                <a:latin typeface="黑体" pitchFamily="49" charset="-122"/>
                <a:ea typeface="黑体" pitchFamily="49" charset="-122"/>
              </a:rPr>
              <a:t>）一般是非线性函数</a:t>
            </a:r>
            <a:r>
              <a:rPr lang="zh-CN" altLang="en-US" dirty="0" smtClean="0">
                <a:latin typeface="黑体" pitchFamily="49" charset="-122"/>
                <a:ea typeface="黑体" pitchFamily="49" charset="-122"/>
              </a:rPr>
              <a:t>，常用</a:t>
            </a:r>
            <a:r>
              <a:rPr lang="zh-CN" altLang="en-US" dirty="0" smtClean="0">
                <a:latin typeface="黑体" pitchFamily="49" charset="-122"/>
                <a:ea typeface="黑体" pitchFamily="49" charset="-122"/>
              </a:rPr>
              <a:t>的</a:t>
            </a:r>
            <a:r>
              <a:rPr lang="zh-CN" altLang="en-US" dirty="0" smtClean="0">
                <a:latin typeface="黑体" pitchFamily="49" charset="-122"/>
                <a:ea typeface="黑体" pitchFamily="49" charset="-122"/>
              </a:rPr>
              <a:t>激活函数：</a:t>
            </a:r>
            <a:endParaRPr lang="en-US" altLang="zh-CN" dirty="0" smtClean="0">
              <a:latin typeface="黑体" pitchFamily="49" charset="-122"/>
              <a:ea typeface="黑体" pitchFamily="49" charset="-122"/>
            </a:endParaRPr>
          </a:p>
          <a:p>
            <a:pPr lvl="1">
              <a:buFont typeface="Wingdings" pitchFamily="2" charset="2"/>
              <a:buChar char="ü"/>
            </a:pPr>
            <a:r>
              <a:rPr lang="en-US" dirty="0" smtClean="0">
                <a:latin typeface="黑体" pitchFamily="49" charset="-122"/>
                <a:ea typeface="黑体" pitchFamily="49" charset="-122"/>
              </a:rPr>
              <a:t>Sigmoid</a:t>
            </a:r>
            <a:r>
              <a:rPr lang="zh-CN" altLang="en-US" dirty="0" smtClean="0">
                <a:latin typeface="黑体" pitchFamily="49" charset="-122"/>
                <a:ea typeface="黑体" pitchFamily="49" charset="-122"/>
              </a:rPr>
              <a:t>函数、</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双</a:t>
            </a:r>
            <a:r>
              <a:rPr lang="zh-CN" altLang="en-US" dirty="0" smtClean="0">
                <a:latin typeface="黑体" pitchFamily="49" charset="-122"/>
                <a:ea typeface="黑体" pitchFamily="49" charset="-122"/>
              </a:rPr>
              <a:t>曲正切函数（</a:t>
            </a:r>
            <a:r>
              <a:rPr lang="en-US" dirty="0" err="1" smtClean="0">
                <a:latin typeface="黑体" pitchFamily="49" charset="-122"/>
                <a:ea typeface="黑体" pitchFamily="49" charset="-122"/>
              </a:rPr>
              <a:t>Tanh</a:t>
            </a:r>
            <a:r>
              <a:rPr lang="zh-CN" altLang="en-US" dirty="0" smtClean="0">
                <a:latin typeface="黑体" pitchFamily="49" charset="-122"/>
                <a:ea typeface="黑体" pitchFamily="49" charset="-122"/>
              </a:rPr>
              <a:t>）</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en-US" dirty="0" err="1" smtClean="0">
                <a:latin typeface="黑体" pitchFamily="49" charset="-122"/>
                <a:ea typeface="黑体" pitchFamily="49" charset="-122"/>
              </a:rPr>
              <a:t>ReLu</a:t>
            </a:r>
            <a:r>
              <a:rPr lang="zh-CN" altLang="en-US" dirty="0" smtClean="0">
                <a:latin typeface="黑体" pitchFamily="49" charset="-122"/>
                <a:ea typeface="黑体" pitchFamily="49" charset="-122"/>
              </a:rPr>
              <a:t>函数（</a:t>
            </a:r>
            <a:r>
              <a:rPr lang="en-US" dirty="0" smtClean="0">
                <a:latin typeface="黑体" pitchFamily="49" charset="-122"/>
                <a:ea typeface="黑体" pitchFamily="49" charset="-122"/>
              </a:rPr>
              <a:t>Rectified Linear Units</a:t>
            </a:r>
            <a:r>
              <a:rPr lang="zh-CN" altLang="en-US" dirty="0" smtClean="0">
                <a:latin typeface="黑体" pitchFamily="49" charset="-122"/>
                <a:ea typeface="黑体" pitchFamily="49" charset="-122"/>
              </a:rPr>
              <a:t>）等。</a:t>
            </a:r>
            <a:r>
              <a:rPr lang="en-US" dirty="0" smtClean="0">
                <a:latin typeface="黑体" pitchFamily="49" charset="-122"/>
                <a:ea typeface="黑体" pitchFamily="49" charset="-122"/>
              </a:rPr>
              <a:t> </a:t>
            </a:r>
            <a:endParaRPr lang="en-US" dirty="0" smtClean="0">
              <a:latin typeface="黑体" pitchFamily="49" charset="-122"/>
              <a:ea typeface="黑体" pitchFamily="49" charset="-122"/>
            </a:endParaRPr>
          </a:p>
          <a:p>
            <a:pPr lvl="1">
              <a:buFont typeface="Wingdings" pitchFamily="2" charset="2"/>
              <a:buChar char="ü"/>
            </a:pP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人工</a:t>
            </a:r>
            <a:r>
              <a:rPr lang="zh-CN" altLang="en-US" dirty="0" smtClean="0">
                <a:latin typeface="黑体" pitchFamily="49" charset="-122"/>
                <a:ea typeface="黑体" pitchFamily="49" charset="-122"/>
              </a:rPr>
              <a:t>神经元的特点：</a:t>
            </a:r>
          </a:p>
          <a:p>
            <a:pPr lvl="1">
              <a:buFont typeface="Wingdings" pitchFamily="2" charset="2"/>
              <a:buChar char="ü"/>
            </a:pPr>
            <a:r>
              <a:rPr lang="zh-CN" altLang="en-US" dirty="0" smtClean="0">
                <a:latin typeface="黑体" pitchFamily="49" charset="-122"/>
                <a:ea typeface="黑体" pitchFamily="49" charset="-122"/>
              </a:rPr>
              <a:t>神经元是一多输入、单输出元件；</a:t>
            </a:r>
          </a:p>
          <a:p>
            <a:pPr lvl="1">
              <a:buFont typeface="Wingdings" pitchFamily="2" charset="2"/>
              <a:buChar char="ü"/>
            </a:pPr>
            <a:r>
              <a:rPr lang="zh-CN" altLang="en-US" dirty="0" smtClean="0">
                <a:latin typeface="黑体" pitchFamily="49" charset="-122"/>
                <a:ea typeface="黑体" pitchFamily="49" charset="-122"/>
              </a:rPr>
              <a:t>具有非线性的输入、输出特性；</a:t>
            </a:r>
          </a:p>
          <a:p>
            <a:pPr lvl="1">
              <a:buFont typeface="Wingdings" pitchFamily="2" charset="2"/>
              <a:buChar char="ü"/>
            </a:pPr>
            <a:r>
              <a:rPr lang="zh-CN" altLang="en-US" dirty="0" smtClean="0">
                <a:latin typeface="黑体" pitchFamily="49" charset="-122"/>
                <a:ea typeface="黑体" pitchFamily="49" charset="-122"/>
              </a:rPr>
              <a:t>具有可塑性，其塑性变化的部分主要是权值的变化；</a:t>
            </a:r>
          </a:p>
          <a:p>
            <a:pPr lvl="1">
              <a:buFont typeface="Wingdings" pitchFamily="2" charset="2"/>
              <a:buChar char="ü"/>
            </a:pPr>
            <a:r>
              <a:rPr lang="zh-CN" altLang="en-US" dirty="0" smtClean="0">
                <a:latin typeface="黑体" pitchFamily="49" charset="-122"/>
                <a:ea typeface="黑体" pitchFamily="49" charset="-122"/>
              </a:rPr>
              <a:t>神经元的输出响应是各个输入值的综合作用结果；</a:t>
            </a:r>
          </a:p>
          <a:p>
            <a:pPr lvl="1">
              <a:buFont typeface="Wingdings" pitchFamily="2" charset="2"/>
              <a:buChar char="ü"/>
            </a:pPr>
            <a:r>
              <a:rPr lang="zh-CN" altLang="en-US" dirty="0" smtClean="0">
                <a:latin typeface="黑体" pitchFamily="49" charset="-122"/>
                <a:ea typeface="黑体" pitchFamily="49" charset="-122"/>
              </a:rPr>
              <a:t>输入分为兴奋型（正值）和抑制型（负值）两种。</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6.1 </a:t>
            </a:r>
            <a:r>
              <a:rPr lang="zh-CN" altLang="en-US" b="1" dirty="0" smtClean="0">
                <a:latin typeface="黑体" pitchFamily="49" charset="-122"/>
                <a:ea typeface="黑体" pitchFamily="49" charset="-122"/>
              </a:rPr>
              <a:t>神经网络简介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214282" y="1350110"/>
            <a:ext cx="8480754" cy="3512213"/>
          </a:xfrm>
        </p:spPr>
        <p:txBody>
          <a:bodyPr>
            <a:noAutofit/>
          </a:bodyPr>
          <a:lstStyle/>
          <a:p>
            <a:pPr marL="0">
              <a:buNone/>
            </a:pPr>
            <a:r>
              <a:rPr lang="zh-CN" altLang="en-US" sz="1800" dirty="0" smtClean="0">
                <a:latin typeface="黑体" pitchFamily="49" charset="-122"/>
                <a:ea typeface="黑体" pitchFamily="49" charset="-122"/>
              </a:rPr>
              <a:t>神经网络中，神经元处理单元可表示不同的对象，例如特征、字母、概念，或者一些有意义的抽象模式</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0">
              <a:buNone/>
            </a:pPr>
            <a:endParaRPr lang="en-US" altLang="zh-CN" sz="1800" dirty="0" smtClean="0">
              <a:latin typeface="黑体" pitchFamily="49" charset="-122"/>
              <a:ea typeface="黑体" pitchFamily="49" charset="-122"/>
            </a:endParaRPr>
          </a:p>
          <a:p>
            <a:pPr marL="0">
              <a:buNone/>
            </a:pPr>
            <a:r>
              <a:rPr lang="zh-CN" altLang="en-US" sz="1800" dirty="0" smtClean="0">
                <a:latin typeface="黑体" pitchFamily="49" charset="-122"/>
                <a:ea typeface="黑体" pitchFamily="49" charset="-122"/>
              </a:rPr>
              <a:t>经典</a:t>
            </a:r>
            <a:r>
              <a:rPr lang="zh-CN" altLang="en-US" sz="1800" dirty="0" smtClean="0">
                <a:latin typeface="黑体" pitchFamily="49" charset="-122"/>
                <a:ea typeface="黑体" pitchFamily="49" charset="-122"/>
              </a:rPr>
              <a:t>的神经网络如图</a:t>
            </a:r>
            <a:r>
              <a:rPr lang="en-US" sz="1800" dirty="0" smtClean="0">
                <a:latin typeface="黑体" pitchFamily="49" charset="-122"/>
                <a:ea typeface="黑体" pitchFamily="49" charset="-122"/>
              </a:rPr>
              <a:t>6-3</a:t>
            </a:r>
            <a:r>
              <a:rPr lang="zh-CN" altLang="en-US" sz="1800" dirty="0" smtClean="0">
                <a:latin typeface="黑体" pitchFamily="49" charset="-122"/>
                <a:ea typeface="黑体" pitchFamily="49" charset="-122"/>
              </a:rPr>
              <a:t>所示</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输入层</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Input Layer</a:t>
            </a:r>
            <a:r>
              <a:rPr lang="zh-CN" altLang="en-US" sz="1800" dirty="0" smtClean="0">
                <a:latin typeface="黑体" pitchFamily="49" charset="-122"/>
                <a:ea typeface="黑体" pitchFamily="49" charset="-122"/>
              </a:rPr>
              <a:t>），对应样本特征</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输出层</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Output Layer</a:t>
            </a:r>
            <a:r>
              <a:rPr lang="zh-CN" altLang="en-US" sz="1800" dirty="0" smtClean="0">
                <a:latin typeface="黑体" pitchFamily="49" charset="-122"/>
                <a:ea typeface="黑体" pitchFamily="49" charset="-122"/>
              </a:rPr>
              <a:t>），对应输出结果</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Font typeface="Wingdings" pitchFamily="2" charset="2"/>
              <a:buChar char="ü"/>
            </a:pPr>
            <a:r>
              <a:rPr lang="zh-CN" altLang="en-US" sz="1800" dirty="0" smtClean="0">
                <a:latin typeface="黑体" pitchFamily="49" charset="-122"/>
                <a:ea typeface="黑体" pitchFamily="49" charset="-122"/>
              </a:rPr>
              <a:t>零</a:t>
            </a:r>
            <a:r>
              <a:rPr lang="zh-CN" altLang="en-US" sz="1800" dirty="0" smtClean="0">
                <a:latin typeface="黑体" pitchFamily="49" charset="-122"/>
                <a:ea typeface="黑体" pitchFamily="49" charset="-122"/>
              </a:rPr>
              <a:t>到多层的隐藏层（</a:t>
            </a:r>
            <a:r>
              <a:rPr lang="en-US" sz="1800" dirty="0" smtClean="0">
                <a:latin typeface="黑体" pitchFamily="49" charset="-122"/>
                <a:ea typeface="黑体" pitchFamily="49" charset="-122"/>
              </a:rPr>
              <a:t>Hidden Layer,</a:t>
            </a:r>
            <a:r>
              <a:rPr lang="zh-CN" altLang="en-US" sz="1800" dirty="0" smtClean="0">
                <a:latin typeface="黑体" pitchFamily="49" charset="-122"/>
                <a:ea typeface="黑体" pitchFamily="49" charset="-122"/>
              </a:rPr>
              <a:t>也称为隐层）</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pPr marL="400050" lvl="1">
              <a:buNone/>
            </a:pPr>
            <a:endParaRPr lang="en-US" altLang="zh-CN" sz="1800" dirty="0" smtClean="0">
              <a:latin typeface="黑体" pitchFamily="49" charset="-122"/>
              <a:ea typeface="黑体" pitchFamily="49" charset="-122"/>
            </a:endParaRPr>
          </a:p>
          <a:p>
            <a:pPr marL="0" lvl="1">
              <a:buNone/>
            </a:pPr>
            <a:r>
              <a:rPr lang="zh-CN" altLang="en-US" sz="1800" dirty="0" smtClean="0">
                <a:latin typeface="黑体" pitchFamily="49" charset="-122"/>
                <a:ea typeface="黑体" pitchFamily="49" charset="-122"/>
              </a:rPr>
              <a:t>通常把需要计算的层次称之为</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计算层</a:t>
            </a:r>
            <a:r>
              <a:rPr lang="en-US"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 。</a:t>
            </a:r>
            <a:endParaRPr lang="zh-CN" altLang="en-US" sz="1800" dirty="0">
              <a:latin typeface="黑体" pitchFamily="49" charset="-122"/>
              <a:ea typeface="黑体" pitchFamily="49" charset="-122"/>
            </a:endParaRPr>
          </a:p>
        </p:txBody>
      </p:sp>
      <p:pic>
        <p:nvPicPr>
          <p:cNvPr id="4" name="图片 3" descr="C:\Users\Joshua\Desktop\QQ截图20180528090618.png"/>
          <p:cNvPicPr/>
          <p:nvPr/>
        </p:nvPicPr>
        <p:blipFill>
          <a:blip r:embed="rId2" cstate="print"/>
          <a:srcRect/>
          <a:stretch>
            <a:fillRect/>
          </a:stretch>
        </p:blipFill>
        <p:spPr bwMode="auto">
          <a:xfrm>
            <a:off x="5857884" y="2000246"/>
            <a:ext cx="2438400" cy="1981200"/>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7349</Words>
  <Application>Microsoft Office PowerPoint</Application>
  <PresentationFormat>全屏显示(16:9)</PresentationFormat>
  <Paragraphs>584</Paragraphs>
  <Slides>76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78" baseType="lpstr">
      <vt:lpstr>Office Theme</vt:lpstr>
      <vt:lpstr>Picture (Metafile)</vt:lpstr>
      <vt:lpstr>第6章  神经网络及其基础算法应用</vt:lpstr>
      <vt:lpstr>第6章 神经网络及其基础算法应用</vt:lpstr>
      <vt:lpstr>6.1 神经网络简介</vt:lpstr>
      <vt:lpstr>6.1 神经网络简介</vt:lpstr>
      <vt:lpstr>6.1 神经网络简介</vt:lpstr>
      <vt:lpstr>6.1 神经网络简介</vt:lpstr>
      <vt:lpstr>6.1 神经网络简介</vt:lpstr>
      <vt:lpstr>6.1 神经网络简介</vt:lpstr>
      <vt:lpstr>6.1 神经网络简介</vt:lpstr>
      <vt:lpstr>6.1 神经网络简介</vt:lpstr>
      <vt:lpstr>6.1 神经网络简介</vt:lpstr>
      <vt:lpstr>6.1 神经网络简介</vt:lpstr>
      <vt:lpstr>6.1 神经网络简介</vt:lpstr>
      <vt:lpstr>6.1 神经网络简介</vt:lpstr>
      <vt:lpstr>6.1 神经网络简介</vt:lpstr>
      <vt:lpstr>6.1 神经网络简介</vt:lpstr>
      <vt:lpstr>6.1 神经网络简介</vt:lpstr>
      <vt:lpstr>6.1 神经网络简介</vt:lpstr>
      <vt:lpstr>6.2 前馈型神经网络</vt:lpstr>
      <vt:lpstr>6.2 前馈型神经网络</vt:lpstr>
      <vt:lpstr>6.2 前馈型神经网络</vt:lpstr>
      <vt:lpstr>6.2 前馈型神经网络</vt:lpstr>
      <vt:lpstr>6.2 前馈型神经网络</vt:lpstr>
      <vt:lpstr>6.2 前馈型神经网络</vt:lpstr>
      <vt:lpstr>6.2 前馈型神经网络</vt:lpstr>
      <vt:lpstr>6.2 前馈型神经网络</vt:lpstr>
      <vt:lpstr>6.2 前馈型神经网络</vt:lpstr>
      <vt:lpstr>6.2 前馈型神经网络</vt:lpstr>
      <vt:lpstr>6.2 前馈型神经网络</vt:lpstr>
      <vt:lpstr>6.3 反馈型神经网络</vt:lpstr>
      <vt:lpstr>6.3 反馈型神经网络</vt:lpstr>
      <vt:lpstr>6.3 反馈型神经网络</vt:lpstr>
      <vt:lpstr>6.3 反馈型神经网络</vt:lpstr>
      <vt:lpstr>6.3 反馈型神经网络</vt:lpstr>
      <vt:lpstr>6.3 反馈型神经网络</vt:lpstr>
      <vt:lpstr>6.3 反馈型神经网络</vt:lpstr>
      <vt:lpstr>6.3 反馈型神经网络</vt:lpstr>
      <vt:lpstr>6.3 反馈型神经网络</vt:lpstr>
      <vt:lpstr>6.3 反馈型神经网络</vt:lpstr>
      <vt:lpstr>6.3 反馈型神经网络</vt:lpstr>
      <vt:lpstr>6.3 反馈型神经网络</vt:lpstr>
      <vt:lpstr>6.3 反馈型神经网络</vt:lpstr>
      <vt:lpstr>6.3 反馈型神经网络</vt:lpstr>
      <vt:lpstr>6.3 反馈型神经网络</vt:lpstr>
      <vt:lpstr>6.3 反馈型神经网络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lpstr>6.4卷积神经网络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2018-08-24T04:50:06Z</dcterms:modified>
</cp:coreProperties>
</file>