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vsdx" ContentType="application/vnd.ms-visio.drawing"/>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7">
  <p:sldMasterIdLst>
    <p:sldMasterId id="2147483648" r:id="rId1"/>
  </p:sldMasterIdLst>
  <p:notesMasterIdLst>
    <p:notesMasterId r:id="rId73"/>
  </p:notesMasterIdLst>
  <p:sldIdLst>
    <p:sldId id="256" r:id="rId2"/>
    <p:sldId id="259" r:id="rId3"/>
    <p:sldId id="257" r:id="rId4"/>
    <p:sldId id="261" r:id="rId5"/>
    <p:sldId id="264" r:id="rId6"/>
    <p:sldId id="431" r:id="rId7"/>
    <p:sldId id="265" r:id="rId8"/>
    <p:sldId id="432" r:id="rId9"/>
    <p:sldId id="433" r:id="rId10"/>
    <p:sldId id="267" r:id="rId11"/>
    <p:sldId id="423" r:id="rId12"/>
    <p:sldId id="434" r:id="rId13"/>
    <p:sldId id="435" r:id="rId14"/>
    <p:sldId id="436" r:id="rId15"/>
    <p:sldId id="437" r:id="rId16"/>
    <p:sldId id="438" r:id="rId17"/>
    <p:sldId id="439" r:id="rId18"/>
    <p:sldId id="360" r:id="rId19"/>
    <p:sldId id="361" r:id="rId20"/>
    <p:sldId id="271" r:id="rId21"/>
    <p:sldId id="279" r:id="rId22"/>
    <p:sldId id="440" r:id="rId23"/>
    <p:sldId id="441" r:id="rId24"/>
    <p:sldId id="442" r:id="rId25"/>
    <p:sldId id="280" r:id="rId26"/>
    <p:sldId id="443" r:id="rId27"/>
    <p:sldId id="282" r:id="rId28"/>
    <p:sldId id="444" r:id="rId29"/>
    <p:sldId id="445" r:id="rId30"/>
    <p:sldId id="446" r:id="rId31"/>
    <p:sldId id="447" r:id="rId32"/>
    <p:sldId id="283" r:id="rId33"/>
    <p:sldId id="284"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24" r:id="rId49"/>
    <p:sldId id="285" r:id="rId50"/>
    <p:sldId id="287" r:id="rId51"/>
    <p:sldId id="289" r:id="rId52"/>
    <p:sldId id="295" r:id="rId53"/>
    <p:sldId id="296" r:id="rId54"/>
    <p:sldId id="297" r:id="rId55"/>
    <p:sldId id="298" r:id="rId56"/>
    <p:sldId id="362" r:id="rId57"/>
    <p:sldId id="299" r:id="rId58"/>
    <p:sldId id="300" r:id="rId59"/>
    <p:sldId id="364" r:id="rId60"/>
    <p:sldId id="301" r:id="rId61"/>
    <p:sldId id="365" r:id="rId62"/>
    <p:sldId id="366" r:id="rId63"/>
    <p:sldId id="367" r:id="rId64"/>
    <p:sldId id="368" r:id="rId65"/>
    <p:sldId id="369" r:id="rId66"/>
    <p:sldId id="370" r:id="rId67"/>
    <p:sldId id="372" r:id="rId68"/>
    <p:sldId id="373" r:id="rId69"/>
    <p:sldId id="374" r:id="rId70"/>
    <p:sldId id="376" r:id="rId71"/>
    <p:sldId id="377" r:id="rId7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20" d="100"/>
          <a:sy n="120" d="100"/>
        </p:scale>
        <p:origin x="54" y="37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8/25/2018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__11111111111111111111111111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layground.tensorflow.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416" Type="http://schemas.microsoft.com/office/2007/relationships/hdphoto"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AI&#23548;&#35770;PPT/ch7_16_%20LinearRegression.py.tx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AI&#23548;&#35770;PPT/ch7_17_AndOperation.py.tx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AI&#23548;&#35770;PPT/ch7_18_Number_MNIST.py.t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AI&#23548;&#35770;PPT/ch7_19_NumberSeven_MNIST.py.tx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AI&#23548;&#35770;PPT/ch7_20_Simple_Neural_Network.py.tx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AI&#23548;&#35770;PPT/ch7_21_CNN_MNIST.py.tx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AI&#23548;&#35770;PPT/ch7_22_RNN_MNIST.py.tx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AI&#23548;&#35770;PPT/ch7_23_BaiduVoice.py.tx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AI&#23548;&#35770;PPT/ch7_24_ChatRobot.py.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350110"/>
            <a:ext cx="8246070" cy="1374345"/>
          </a:xfrm>
        </p:spPr>
        <p:txBody>
          <a:bodyPr>
            <a:normAutofit/>
          </a:bodyPr>
          <a:lstStyle/>
          <a:p>
            <a:r>
              <a:rPr lang="zh-CN" altLang="en-US" b="1" dirty="0" smtClean="0">
                <a:latin typeface="黑体" pitchFamily="49" charset="-122"/>
                <a:ea typeface="黑体" pitchFamily="49" charset="-122"/>
              </a:rPr>
              <a:t>第</a:t>
            </a:r>
            <a:r>
              <a:rPr lang="en-US" b="1" dirty="0" smtClean="0">
                <a:latin typeface="黑体" pitchFamily="49" charset="-122"/>
                <a:ea typeface="黑体" pitchFamily="49" charset="-122"/>
              </a:rPr>
              <a:t>7</a:t>
            </a:r>
            <a:r>
              <a:rPr lang="zh-CN" altLang="en-US" b="1" dirty="0" smtClean="0">
                <a:latin typeface="黑体" pitchFamily="49" charset="-122"/>
                <a:ea typeface="黑体" pitchFamily="49" charset="-122"/>
              </a:rPr>
              <a:t>章 </a:t>
            </a:r>
            <a:r>
              <a:rPr lang="en-US" altLang="zh-CN" b="1" dirty="0" smtClean="0">
                <a:latin typeface="黑体" pitchFamily="49" charset="-122"/>
                <a:ea typeface="黑体" pitchFamily="49" charset="-122"/>
              </a:rPr>
              <a:t/>
            </a:r>
            <a:br>
              <a:rPr lang="en-US" altLang="zh-CN" b="1" dirty="0" smtClean="0">
                <a:latin typeface="黑体" pitchFamily="49" charset="-122"/>
                <a:ea typeface="黑体" pitchFamily="49" charset="-122"/>
              </a:rPr>
            </a:br>
            <a:r>
              <a:rPr lang="zh-CN" altLang="en-US" b="1" dirty="0" smtClean="0">
                <a:latin typeface="黑体" pitchFamily="49" charset="-122"/>
                <a:ea typeface="黑体" pitchFamily="49" charset="-122"/>
              </a:rPr>
              <a:t>深度学习及其典型算法应用</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693319"/>
          </a:xfrm>
          <a:prstGeom prst="rect">
            <a:avLst/>
          </a:prstGeom>
          <a:noFill/>
        </p:spPr>
        <p:txBody>
          <a:bodyPr wrap="square" rtlCol="0">
            <a:spAutoFit/>
          </a:bodyPr>
          <a:lstStyle/>
          <a:p>
            <a:r>
              <a:rPr lang="zh-CN" altLang="en-US" dirty="0" smtClean="0">
                <a:latin typeface="黑体" pitchFamily="49" charset="-122"/>
                <a:ea typeface="黑体" pitchFamily="49" charset="-122"/>
              </a:rPr>
              <a:t>判断零件是否合格是一个二分类问题。</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在二分类问题中，神经网络的输出层往往只包含一个神经元，而这个神经元会输出一个实数值。通过这个实数值和预先设定的阈值，就可以得到最后的分类结果。</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以判定零件合格为例，如可以认为输出的数值小于等于</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时，判定为零件合格，反之则零件不合格。一般认为当输出值离阈值越远时，得到的答案越可靠。</a:t>
            </a: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特征向量是神经网络的输入，神经网络的主体结构显示在图</a:t>
            </a:r>
            <a:r>
              <a:rPr lang="en-US" dirty="0" smtClean="0">
                <a:latin typeface="黑体" pitchFamily="49" charset="-122"/>
                <a:ea typeface="黑体" pitchFamily="49" charset="-122"/>
              </a:rPr>
              <a:t>7-1</a:t>
            </a:r>
            <a:r>
              <a:rPr lang="zh-CN" altLang="en-US" dirty="0" smtClean="0">
                <a:latin typeface="黑体" pitchFamily="49" charset="-122"/>
                <a:ea typeface="黑体" pitchFamily="49" charset="-122"/>
              </a:rPr>
              <a:t>的中间位置。目前主流的神经网络都是分层的结构，第一层是输入层，代表特征向量中每个特征的取值。比如一个零件的长度误差是</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，那么</a:t>
            </a:r>
            <a:r>
              <a:rPr lang="en-US" dirty="0" smtClean="0">
                <a:latin typeface="黑体" pitchFamily="49" charset="-122"/>
                <a:ea typeface="黑体" pitchFamily="49" charset="-122"/>
              </a:rPr>
              <a:t>x1</a:t>
            </a:r>
            <a:r>
              <a:rPr lang="zh-CN" altLang="en-US" dirty="0" smtClean="0">
                <a:latin typeface="黑体" pitchFamily="49" charset="-122"/>
                <a:ea typeface="黑体" pitchFamily="49" charset="-122"/>
              </a:rPr>
              <a:t>的取值就是</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，而该零件的质量误差为</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，那么</a:t>
            </a:r>
            <a:r>
              <a:rPr lang="en-US" dirty="0" smtClean="0">
                <a:latin typeface="黑体" pitchFamily="49" charset="-122"/>
                <a:ea typeface="黑体" pitchFamily="49" charset="-122"/>
              </a:rPr>
              <a:t>x2</a:t>
            </a:r>
            <a:r>
              <a:rPr lang="zh-CN" altLang="en-US" dirty="0" smtClean="0">
                <a:latin typeface="黑体" pitchFamily="49" charset="-122"/>
                <a:ea typeface="黑体" pitchFamily="49" charset="-122"/>
              </a:rPr>
              <a:t>的取值就是</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，那么该零件就可以被标注为坐标系上坐标为（</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）的一个点。同一层的神经元不会相互连接，而且每一层只和下一层连接，直到最后一层作为输出层得到计算的结果。</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923330"/>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HIDDEN LAYERS</a:t>
            </a:r>
            <a:r>
              <a:rPr lang="zh-CN" altLang="en-US" dirty="0" smtClean="0">
                <a:latin typeface="黑体" pitchFamily="49" charset="-122"/>
                <a:ea typeface="黑体" pitchFamily="49" charset="-122"/>
              </a:rPr>
              <a:t>（隐藏层）</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在输入和输出层之间的神经网络叫做隐藏层。一般一个神经网络的隐藏层越多，这个神经网络的深度就越深。</a:t>
            </a:r>
            <a:endParaRPr lang="zh-CN" altLang="en-US"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3571868" y="2071684"/>
            <a:ext cx="4577714" cy="235725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假设现在要区分一组预先标注好的零件误差数据，蓝色的点表示零件的长度误差和质量误差的绝对值都小于或等于</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，橙色的点表示零件的长度误差或质量误差有一项或两项大于</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，初始状态如图</a:t>
            </a:r>
            <a:r>
              <a:rPr lang="en-US" sz="1800" dirty="0" smtClean="0">
                <a:latin typeface="黑体" pitchFamily="49" charset="-122"/>
                <a:ea typeface="黑体" pitchFamily="49" charset="-122"/>
              </a:rPr>
              <a:t>7-5</a:t>
            </a:r>
            <a:r>
              <a:rPr lang="zh-CN" altLang="en-US" sz="1800" dirty="0" smtClean="0">
                <a:latin typeface="黑体" pitchFamily="49" charset="-122"/>
                <a:ea typeface="黑体" pitchFamily="49" charset="-122"/>
              </a:rPr>
              <a:t>所示。系统要做的事是通过训练，能够自动地将合格与不合格零件区分开来。</a:t>
            </a:r>
            <a:endParaRPr lang="zh-CN" altLang="en-US" sz="1800"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3786182" y="2357436"/>
            <a:ext cx="4365633" cy="232162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单层单个神经元不能对训练数据进行区分，从图</a:t>
            </a:r>
            <a:r>
              <a:rPr lang="en-US" sz="1800" dirty="0" smtClean="0">
                <a:latin typeface="黑体" pitchFamily="49" charset="-122"/>
                <a:ea typeface="黑体" pitchFamily="49" charset="-122"/>
              </a:rPr>
              <a:t>7-7</a:t>
            </a:r>
            <a:r>
              <a:rPr lang="zh-CN" altLang="en-US" sz="1800" dirty="0" smtClean="0">
                <a:latin typeface="黑体" pitchFamily="49" charset="-122"/>
                <a:ea typeface="黑体" pitchFamily="49" charset="-122"/>
              </a:rPr>
              <a:t>可以看出，在迭代</a:t>
            </a:r>
            <a:r>
              <a:rPr lang="en-US" sz="1800" dirty="0" smtClean="0">
                <a:latin typeface="黑体" pitchFamily="49" charset="-122"/>
                <a:ea typeface="黑体" pitchFamily="49" charset="-122"/>
              </a:rPr>
              <a:t>1017</a:t>
            </a:r>
            <a:r>
              <a:rPr lang="zh-CN" altLang="en-US" sz="1800" dirty="0" smtClean="0">
                <a:latin typeface="黑体" pitchFamily="49" charset="-122"/>
                <a:ea typeface="黑体" pitchFamily="49" charset="-122"/>
              </a:rPr>
              <a:t>次后，使用单层两个神经元仍然不能把这组数据进行区分。</a:t>
            </a:r>
            <a:endParaRPr lang="zh-CN" altLang="en-US" sz="1800"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3786182" y="2357436"/>
            <a:ext cx="4365633" cy="232162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单层单个神经元不能对训练数据进行区分，从图</a:t>
            </a:r>
            <a:r>
              <a:rPr lang="en-US" sz="1800" dirty="0" smtClean="0">
                <a:latin typeface="黑体" pitchFamily="49" charset="-122"/>
                <a:ea typeface="黑体" pitchFamily="49" charset="-122"/>
              </a:rPr>
              <a:t>7-7</a:t>
            </a:r>
            <a:r>
              <a:rPr lang="zh-CN" altLang="en-US" sz="1800" dirty="0" smtClean="0">
                <a:latin typeface="黑体" pitchFamily="49" charset="-122"/>
                <a:ea typeface="黑体" pitchFamily="49" charset="-122"/>
              </a:rPr>
              <a:t>可以看出，在迭代</a:t>
            </a:r>
            <a:r>
              <a:rPr lang="en-US" sz="1800" dirty="0" smtClean="0">
                <a:latin typeface="黑体" pitchFamily="49" charset="-122"/>
                <a:ea typeface="黑体" pitchFamily="49" charset="-122"/>
              </a:rPr>
              <a:t>1017</a:t>
            </a:r>
            <a:r>
              <a:rPr lang="zh-CN" altLang="en-US" sz="1800" dirty="0" smtClean="0">
                <a:latin typeface="黑体" pitchFamily="49" charset="-122"/>
                <a:ea typeface="黑体" pitchFamily="49" charset="-122"/>
              </a:rPr>
              <a:t>次后，使用单层两个神经元仍然不能把这组数据进行区分。</a:t>
            </a:r>
            <a:endParaRPr lang="zh-CN" altLang="en-US" sz="1800"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3857620" y="2357436"/>
            <a:ext cx="4062730" cy="213604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从图</a:t>
            </a:r>
            <a:r>
              <a:rPr lang="en-US" sz="1800" dirty="0" smtClean="0">
                <a:latin typeface="黑体" pitchFamily="49" charset="-122"/>
                <a:ea typeface="黑体" pitchFamily="49" charset="-122"/>
              </a:rPr>
              <a:t>7-8</a:t>
            </a:r>
            <a:r>
              <a:rPr lang="zh-CN" altLang="en-US" sz="1800" dirty="0" smtClean="0">
                <a:latin typeface="黑体" pitchFamily="49" charset="-122"/>
                <a:ea typeface="黑体" pitchFamily="49" charset="-122"/>
              </a:rPr>
              <a:t>可以看出，在迭代</a:t>
            </a:r>
            <a:r>
              <a:rPr lang="en-US" sz="1800" dirty="0" smtClean="0">
                <a:latin typeface="黑体" pitchFamily="49" charset="-122"/>
                <a:ea typeface="黑体" pitchFamily="49" charset="-122"/>
              </a:rPr>
              <a:t>1030</a:t>
            </a:r>
            <a:r>
              <a:rPr lang="zh-CN" altLang="en-US" sz="1800" dirty="0" smtClean="0">
                <a:latin typeface="黑体" pitchFamily="49" charset="-122"/>
                <a:ea typeface="黑体" pitchFamily="49" charset="-122"/>
              </a:rPr>
              <a:t>次后，使用单层三个神经元完美地把这组数据进行了区分。</a:t>
            </a:r>
            <a:endParaRPr lang="zh-CN" altLang="en-US" sz="1800" dirty="0">
              <a:latin typeface="黑体" pitchFamily="49" charset="-122"/>
              <a:ea typeface="黑体" pitchFamily="49" charset="-122"/>
            </a:endParaRPr>
          </a:p>
        </p:txBody>
      </p:sp>
      <p:pic>
        <p:nvPicPr>
          <p:cNvPr id="6" name="图片 5"/>
          <p:cNvPicPr/>
          <p:nvPr/>
        </p:nvPicPr>
        <p:blipFill>
          <a:blip r:embed="rId2" cstate="print"/>
          <a:srcRect/>
          <a:stretch>
            <a:fillRect/>
          </a:stretch>
        </p:blipFill>
        <p:spPr bwMode="auto">
          <a:xfrm>
            <a:off x="2428860" y="1785932"/>
            <a:ext cx="4925231" cy="2587369"/>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在系统初始化时，连接线的权重是由系统任意设置的实数。将鼠标悬浮于连接线上，可以看见权重的具体值。如图</a:t>
            </a:r>
            <a:r>
              <a:rPr lang="en-US" sz="1800" dirty="0" smtClean="0">
                <a:latin typeface="黑体" pitchFamily="49" charset="-122"/>
                <a:ea typeface="黑体" pitchFamily="49" charset="-122"/>
              </a:rPr>
              <a:t>7-9</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7-10</a:t>
            </a:r>
            <a:r>
              <a:rPr lang="zh-CN" altLang="en-US" sz="1800" dirty="0" smtClean="0">
                <a:latin typeface="黑体" pitchFamily="49" charset="-122"/>
                <a:ea typeface="黑体" pitchFamily="49" charset="-122"/>
              </a:rPr>
              <a:t>所示。</a:t>
            </a:r>
            <a:endParaRPr lang="zh-CN" altLang="en-US" sz="1800"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928662" y="2214560"/>
            <a:ext cx="3159118" cy="1714512"/>
          </a:xfrm>
          <a:prstGeom prst="rect">
            <a:avLst/>
          </a:prstGeom>
          <a:noFill/>
          <a:ln w="9525">
            <a:noFill/>
            <a:miter lim="800000"/>
            <a:headEnd/>
            <a:tailEnd/>
          </a:ln>
        </p:spPr>
      </p:pic>
      <p:pic>
        <p:nvPicPr>
          <p:cNvPr id="7" name="图片 6"/>
          <p:cNvPicPr/>
          <p:nvPr/>
        </p:nvPicPr>
        <p:blipFill>
          <a:blip r:embed="rId3" cstate="print"/>
          <a:srcRect/>
          <a:stretch>
            <a:fillRect/>
          </a:stretch>
        </p:blipFill>
        <p:spPr bwMode="auto">
          <a:xfrm>
            <a:off x="4643438" y="2214560"/>
            <a:ext cx="3793240" cy="1797159"/>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当使用单层三神经元对训练数据完美区分后，再检查一下第一条及第三条连接线所对应的权重值。如图</a:t>
            </a:r>
            <a:r>
              <a:rPr lang="en-US" sz="1800" dirty="0" smtClean="0">
                <a:latin typeface="黑体" pitchFamily="49" charset="-122"/>
                <a:ea typeface="黑体" pitchFamily="49" charset="-122"/>
              </a:rPr>
              <a:t>7-11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7-12</a:t>
            </a:r>
            <a:r>
              <a:rPr lang="zh-CN" altLang="en-US" sz="1800" dirty="0" smtClean="0">
                <a:latin typeface="黑体" pitchFamily="49" charset="-122"/>
                <a:ea typeface="黑体" pitchFamily="49" charset="-122"/>
              </a:rPr>
              <a:t>所示。</a:t>
            </a:r>
            <a:endParaRPr lang="zh-CN" altLang="en-US" sz="1800" dirty="0">
              <a:latin typeface="黑体" pitchFamily="49" charset="-122"/>
              <a:ea typeface="黑体" pitchFamily="49" charset="-122"/>
            </a:endParaRPr>
          </a:p>
        </p:txBody>
      </p:sp>
      <p:pic>
        <p:nvPicPr>
          <p:cNvPr id="6" name="图片 5"/>
          <p:cNvPicPr/>
          <p:nvPr/>
        </p:nvPicPr>
        <p:blipFill>
          <a:blip r:embed="rId2" cstate="print"/>
          <a:srcRect/>
          <a:stretch>
            <a:fillRect/>
          </a:stretch>
        </p:blipFill>
        <p:spPr bwMode="auto">
          <a:xfrm>
            <a:off x="4643438" y="2285998"/>
            <a:ext cx="3810000" cy="1891246"/>
          </a:xfrm>
          <a:prstGeom prst="rect">
            <a:avLst/>
          </a:prstGeom>
          <a:noFill/>
          <a:ln w="9525">
            <a:noFill/>
            <a:miter lim="800000"/>
            <a:headEnd/>
            <a:tailEnd/>
          </a:ln>
        </p:spPr>
      </p:pic>
      <p:pic>
        <p:nvPicPr>
          <p:cNvPr id="8" name="图片 7"/>
          <p:cNvPicPr/>
          <p:nvPr/>
        </p:nvPicPr>
        <p:blipFill>
          <a:blip r:embed="rId3" cstate="print"/>
          <a:srcRect/>
          <a:stretch>
            <a:fillRect/>
          </a:stretch>
        </p:blipFill>
        <p:spPr bwMode="auto">
          <a:xfrm>
            <a:off x="642910" y="2285998"/>
            <a:ext cx="3771698" cy="191654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500034" y="1357304"/>
            <a:ext cx="8246070" cy="3512213"/>
          </a:xfrm>
        </p:spPr>
        <p:txBody>
          <a:bodyPr>
            <a:noAutofit/>
          </a:bodyPr>
          <a:lstStyle/>
          <a:p>
            <a:pPr marL="0">
              <a:buNone/>
            </a:pPr>
            <a:r>
              <a:rPr lang="zh-CN" altLang="en-US" sz="1800" dirty="0" smtClean="0">
                <a:latin typeface="黑体" pitchFamily="49" charset="-122"/>
                <a:ea typeface="黑体" pitchFamily="49" charset="-122"/>
              </a:rPr>
              <a:t>除了设置神经网络的深度及每一层神经网络的神经元数外，</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游乐场还支持设定神经网络的学习速率、激活函数、正则化、正则化率和问题类型等。</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Activation</a:t>
            </a:r>
            <a:r>
              <a:rPr lang="zh-CN" altLang="en-US" sz="1800" dirty="0" smtClean="0">
                <a:latin typeface="黑体" pitchFamily="49" charset="-122"/>
                <a:ea typeface="黑体" pitchFamily="49" charset="-122"/>
              </a:rPr>
              <a:t>是激活函数，定义了每一个神经元的输出，</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游乐场提供了四种选择。</a:t>
            </a:r>
          </a:p>
          <a:p>
            <a:pPr marL="0">
              <a:buNone/>
            </a:pPr>
            <a:r>
              <a:rPr lang="zh-CN" altLang="en-US" sz="1800" dirty="0" smtClean="0">
                <a:latin typeface="黑体" pitchFamily="49" charset="-122"/>
                <a:ea typeface="黑体" pitchFamily="49" charset="-122"/>
              </a:rPr>
              <a:t>选择</a:t>
            </a:r>
            <a:r>
              <a:rPr lang="en-US" sz="1800" dirty="0" smtClean="0">
                <a:latin typeface="黑体" pitchFamily="49" charset="-122"/>
                <a:ea typeface="黑体" pitchFamily="49" charset="-122"/>
              </a:rPr>
              <a:t>Sigmoid</a:t>
            </a:r>
            <a:r>
              <a:rPr lang="zh-CN" altLang="en-US" sz="1800" dirty="0" smtClean="0">
                <a:latin typeface="黑体" pitchFamily="49" charset="-122"/>
                <a:ea typeface="黑体" pitchFamily="49" charset="-122"/>
              </a:rPr>
              <a:t>函数训练时间长，</a:t>
            </a:r>
            <a:r>
              <a:rPr lang="en-US" sz="1800" dirty="0" err="1" smtClean="0">
                <a:latin typeface="黑体" pitchFamily="49" charset="-122"/>
                <a:ea typeface="黑体" pitchFamily="49" charset="-122"/>
              </a:rPr>
              <a:t>ReLU</a:t>
            </a:r>
            <a:r>
              <a:rPr lang="zh-CN" altLang="en-US" sz="1800" dirty="0" smtClean="0">
                <a:latin typeface="黑体" pitchFamily="49" charset="-122"/>
                <a:ea typeface="黑体" pitchFamily="49" charset="-122"/>
              </a:rPr>
              <a:t>函数加快收敛速度。</a:t>
            </a:r>
          </a:p>
          <a:p>
            <a:pPr marL="0">
              <a:buNone/>
            </a:pPr>
            <a:r>
              <a:rPr lang="zh-CN" altLang="en-US" sz="1800" dirty="0" smtClean="0">
                <a:latin typeface="黑体" pitchFamily="49" charset="-122"/>
                <a:ea typeface="黑体" pitchFamily="49" charset="-122"/>
              </a:rPr>
              <a:t>当把隐含层数加深后，会发现</a:t>
            </a:r>
            <a:r>
              <a:rPr lang="en-US" sz="1800" dirty="0" smtClean="0">
                <a:latin typeface="黑体" pitchFamily="49" charset="-122"/>
                <a:ea typeface="黑体" pitchFamily="49" charset="-122"/>
              </a:rPr>
              <a:t>Sigmoid</a:t>
            </a:r>
            <a:r>
              <a:rPr lang="zh-CN" altLang="en-US" sz="1800" dirty="0" smtClean="0">
                <a:latin typeface="黑体" pitchFamily="49" charset="-122"/>
                <a:ea typeface="黑体" pitchFamily="49" charset="-122"/>
              </a:rPr>
              <a:t>函数作为激活函数，训练过程</a:t>
            </a:r>
            <a:r>
              <a:rPr lang="en-US" sz="1800" dirty="0" smtClean="0">
                <a:latin typeface="黑体" pitchFamily="49" charset="-122"/>
                <a:ea typeface="黑体" pitchFamily="49" charset="-122"/>
              </a:rPr>
              <a:t>loss</a:t>
            </a:r>
            <a:r>
              <a:rPr lang="zh-CN" altLang="en-US" sz="1800" dirty="0" smtClean="0">
                <a:latin typeface="黑体" pitchFamily="49" charset="-122"/>
                <a:ea typeface="黑体" pitchFamily="49" charset="-122"/>
              </a:rPr>
              <a:t>降不下来，这是因为</a:t>
            </a:r>
            <a:r>
              <a:rPr lang="en-US" sz="1800" dirty="0" smtClean="0">
                <a:latin typeface="黑体" pitchFamily="49" charset="-122"/>
                <a:ea typeface="黑体" pitchFamily="49" charset="-122"/>
              </a:rPr>
              <a:t>Sigmoid</a:t>
            </a:r>
            <a:r>
              <a:rPr lang="zh-CN" altLang="en-US" sz="1800" dirty="0" smtClean="0">
                <a:latin typeface="黑体" pitchFamily="49" charset="-122"/>
                <a:ea typeface="黑体" pitchFamily="49" charset="-122"/>
              </a:rPr>
              <a:t>函数反向传播时出现梯度消失的问题（在</a:t>
            </a:r>
            <a:r>
              <a:rPr lang="en-US" sz="1800" dirty="0" smtClean="0">
                <a:latin typeface="黑体" pitchFamily="49" charset="-122"/>
                <a:ea typeface="黑体" pitchFamily="49" charset="-122"/>
              </a:rPr>
              <a:t>Sigmoid</a:t>
            </a:r>
            <a:r>
              <a:rPr lang="zh-CN" altLang="en-US" sz="1800" dirty="0" smtClean="0">
                <a:latin typeface="黑体" pitchFamily="49" charset="-122"/>
                <a:ea typeface="黑体" pitchFamily="49" charset="-122"/>
              </a:rPr>
              <a:t>接近饱和区时，变换太缓慢，导数趋于</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，这种情况会造成信息丢失）。</a:t>
            </a:r>
          </a:p>
        </p:txBody>
      </p:sp>
      <p:pic>
        <p:nvPicPr>
          <p:cNvPr id="4" name="图片 3" descr="http://pics.niurenqushi.com/copy/mmbiz.qpic.cn/mmbiz_png/wc7YNPm3YxXrNfibbGARWXnEHibtyeE2WycEQo2JaVBwdlSSYrtoLraXbgc8TzdCnFWrgWnVKC5xNib5OgwKqTPzw/0?wx_fmt=png"/>
          <p:cNvPicPr/>
          <p:nvPr/>
        </p:nvPicPr>
        <p:blipFill>
          <a:blip r:embed="rId2" cstate="print"/>
          <a:srcRect/>
          <a:stretch>
            <a:fillRect/>
          </a:stretch>
        </p:blipFill>
        <p:spPr bwMode="auto">
          <a:xfrm>
            <a:off x="1857356" y="2071684"/>
            <a:ext cx="5305425" cy="695325"/>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t>4</a:t>
            </a:r>
            <a:r>
              <a:rPr lang="zh-CN" altLang="en-US" sz="1800" dirty="0" smtClean="0"/>
              <a:t>、</a:t>
            </a:r>
            <a:r>
              <a:rPr lang="en-US" sz="1800" dirty="0" smtClean="0"/>
              <a:t>OUTPUT</a:t>
            </a:r>
            <a:r>
              <a:rPr lang="zh-CN" altLang="en-US" sz="1800" dirty="0" smtClean="0"/>
              <a:t>（输出）</a:t>
            </a:r>
            <a:r>
              <a:rPr lang="en-US" sz="1800" dirty="0" smtClean="0"/>
              <a:t>  </a:t>
            </a:r>
            <a:endParaRPr lang="zh-CN" altLang="en-US" sz="1800" dirty="0" smtClean="0"/>
          </a:p>
          <a:p>
            <a:pPr marL="0">
              <a:buNone/>
            </a:pPr>
            <a:r>
              <a:rPr lang="zh-CN" altLang="en-US" sz="1800" dirty="0" smtClean="0"/>
              <a:t>输出栏将输出的训练过程直接可视化，通过</a:t>
            </a:r>
            <a:r>
              <a:rPr lang="en-US" sz="1800" dirty="0" smtClean="0"/>
              <a:t>test loss</a:t>
            </a:r>
            <a:r>
              <a:rPr lang="zh-CN" altLang="en-US" sz="1800" dirty="0" smtClean="0"/>
              <a:t>和</a:t>
            </a:r>
            <a:r>
              <a:rPr lang="en-US" sz="1800" dirty="0" smtClean="0"/>
              <a:t>training loss</a:t>
            </a:r>
            <a:r>
              <a:rPr lang="zh-CN" altLang="en-US" sz="1800" dirty="0" smtClean="0"/>
              <a:t>来评估模型的好坏（见图</a:t>
            </a:r>
            <a:r>
              <a:rPr lang="en-US" sz="1800" dirty="0" smtClean="0"/>
              <a:t>7-15</a:t>
            </a:r>
            <a:r>
              <a:rPr lang="zh-CN" altLang="en-US" sz="1800" dirty="0" smtClean="0"/>
              <a:t>）。</a:t>
            </a:r>
            <a:endParaRPr lang="zh-CN" altLang="en-US" sz="1800" dirty="0"/>
          </a:p>
        </p:txBody>
      </p:sp>
      <p:pic>
        <p:nvPicPr>
          <p:cNvPr id="4" name="图片 3"/>
          <p:cNvPicPr/>
          <p:nvPr/>
        </p:nvPicPr>
        <p:blipFill>
          <a:blip r:embed="rId2" cstate="print"/>
          <a:srcRect/>
          <a:stretch>
            <a:fillRect/>
          </a:stretch>
        </p:blipFill>
        <p:spPr bwMode="auto">
          <a:xfrm>
            <a:off x="3000364" y="2214560"/>
            <a:ext cx="1638300" cy="2144617"/>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428610"/>
            <a:ext cx="6766242" cy="572644"/>
          </a:xfrm>
        </p:spPr>
        <p:txBody>
          <a:bodyPr>
            <a:normAutofit fontScale="90000"/>
          </a:bodyPr>
          <a:lstStyle/>
          <a:p>
            <a:r>
              <a:rPr lang="zh-CN" altLang="en-US" dirty="0" smtClean="0">
                <a:latin typeface="黑体" pitchFamily="49" charset="-122"/>
                <a:ea typeface="黑体" pitchFamily="49" charset="-122"/>
              </a:rPr>
              <a:t>第</a:t>
            </a:r>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章 深度学习及其典型算法应用</a:t>
            </a:r>
            <a:endParaRPr lang="zh-CN" altLang="en-US" dirty="0">
              <a:latin typeface="黑体" pitchFamily="49" charset="-122"/>
              <a:ea typeface="黑体" pitchFamily="49" charset="-122"/>
            </a:endParaRPr>
          </a:p>
        </p:txBody>
      </p:sp>
      <p:sp>
        <p:nvSpPr>
          <p:cNvPr id="5" name="Content Placeholder 4"/>
          <p:cNvSpPr>
            <a:spLocks noGrp="1"/>
          </p:cNvSpPr>
          <p:nvPr>
            <p:ph idx="1"/>
          </p:nvPr>
        </p:nvSpPr>
        <p:spPr/>
        <p:txBody>
          <a:bodyPr>
            <a:noAutofit/>
          </a:bodyPr>
          <a:lstStyle/>
          <a:p>
            <a:r>
              <a:rPr lang="en-US" sz="2000" dirty="0" smtClean="0">
                <a:latin typeface="黑体" pitchFamily="49" charset="-122"/>
                <a:ea typeface="黑体" pitchFamily="49" charset="-122"/>
              </a:rPr>
              <a:t>7.1 </a:t>
            </a:r>
            <a:r>
              <a:rPr lang="zh-CN" altLang="en-US" sz="2000" dirty="0" smtClean="0">
                <a:latin typeface="黑体" pitchFamily="49" charset="-122"/>
                <a:ea typeface="黑体" pitchFamily="49" charset="-122"/>
              </a:rPr>
              <a:t>神经网络</a:t>
            </a:r>
            <a:r>
              <a:rPr lang="zh-CN" altLang="en-US" sz="2000" dirty="0" smtClean="0">
                <a:latin typeface="黑体" pitchFamily="49" charset="-122"/>
                <a:ea typeface="黑体" pitchFamily="49" charset="-122"/>
              </a:rPr>
              <a:t>可视化工具</a:t>
            </a:r>
            <a:r>
              <a:rPr lang="en-US" sz="2000" dirty="0" smtClean="0">
                <a:latin typeface="黑体" pitchFamily="49" charset="-122"/>
                <a:ea typeface="黑体" pitchFamily="49" charset="-122"/>
              </a:rPr>
              <a:t>-</a:t>
            </a:r>
            <a:r>
              <a:rPr lang="en-US" sz="2000" dirty="0" err="1" smtClean="0">
                <a:latin typeface="黑体" pitchFamily="49" charset="-122"/>
                <a:ea typeface="黑体" pitchFamily="49" charset="-122"/>
              </a:rPr>
              <a:t>PlayGround</a:t>
            </a:r>
            <a:endParaRPr lang="zh-CN" altLang="en-US" sz="2000" dirty="0" smtClean="0">
              <a:latin typeface="黑体" pitchFamily="49" charset="-122"/>
              <a:ea typeface="黑体" pitchFamily="49" charset="-122"/>
            </a:endParaRPr>
          </a:p>
          <a:p>
            <a:r>
              <a:rPr lang="en-US" sz="2000" dirty="0" smtClean="0">
                <a:latin typeface="黑体" pitchFamily="49" charset="-122"/>
                <a:ea typeface="黑体" pitchFamily="49" charset="-122"/>
              </a:rPr>
              <a:t>7.2 </a:t>
            </a:r>
            <a:r>
              <a:rPr lang="en-US" sz="2000" dirty="0" err="1" smtClean="0">
                <a:latin typeface="黑体" pitchFamily="49" charset="-122"/>
                <a:ea typeface="黑体" pitchFamily="49" charset="-122"/>
              </a:rPr>
              <a:t>TensorFlow</a:t>
            </a:r>
            <a:r>
              <a:rPr lang="zh-CN" altLang="en-US" sz="2000" dirty="0" smtClean="0">
                <a:latin typeface="黑体" pitchFamily="49" charset="-122"/>
                <a:ea typeface="黑体" pitchFamily="49" charset="-122"/>
              </a:rPr>
              <a:t>深度学习平台</a:t>
            </a:r>
          </a:p>
          <a:p>
            <a:r>
              <a:rPr lang="en-US" sz="2000" dirty="0" smtClean="0">
                <a:latin typeface="黑体" pitchFamily="49" charset="-122"/>
                <a:ea typeface="黑体" pitchFamily="49" charset="-122"/>
              </a:rPr>
              <a:t>7.3 </a:t>
            </a:r>
            <a:r>
              <a:rPr lang="zh-CN" altLang="en-US" sz="2000" dirty="0" smtClean="0">
                <a:latin typeface="黑体" pitchFamily="49" charset="-122"/>
                <a:ea typeface="黑体" pitchFamily="49" charset="-122"/>
              </a:rPr>
              <a:t>深度</a:t>
            </a:r>
            <a:r>
              <a:rPr lang="zh-CN" altLang="en-US" sz="2000" dirty="0" smtClean="0">
                <a:latin typeface="黑体" pitchFamily="49" charset="-122"/>
                <a:ea typeface="黑体" pitchFamily="49" charset="-122"/>
              </a:rPr>
              <a:t>学习在</a:t>
            </a:r>
            <a:r>
              <a:rPr lang="en-US" sz="2000" dirty="0" smtClean="0">
                <a:latin typeface="黑体" pitchFamily="49" charset="-122"/>
                <a:ea typeface="黑体" pitchFamily="49" charset="-122"/>
              </a:rPr>
              <a:t>MNIST</a:t>
            </a:r>
            <a:r>
              <a:rPr lang="zh-CN" altLang="en-US" sz="2000" dirty="0" smtClean="0">
                <a:latin typeface="黑体" pitchFamily="49" charset="-122"/>
                <a:ea typeface="黑体" pitchFamily="49" charset="-122"/>
              </a:rPr>
              <a:t>图像识别中的应用</a:t>
            </a:r>
          </a:p>
          <a:p>
            <a:r>
              <a:rPr lang="en-US" sz="2000" smtClean="0">
                <a:latin typeface="黑体" pitchFamily="49" charset="-122"/>
                <a:ea typeface="黑体" pitchFamily="49" charset="-122"/>
              </a:rPr>
              <a:t>7.4 </a:t>
            </a:r>
            <a:r>
              <a:rPr lang="zh-CN" altLang="en-US" sz="2000" smtClean="0">
                <a:latin typeface="黑体" pitchFamily="49" charset="-122"/>
                <a:ea typeface="黑体" pitchFamily="49" charset="-122"/>
              </a:rPr>
              <a:t>典型</a:t>
            </a:r>
            <a:r>
              <a:rPr lang="zh-CN" altLang="en-US" sz="2000" dirty="0" smtClean="0">
                <a:latin typeface="黑体" pitchFamily="49" charset="-122"/>
                <a:ea typeface="黑体" pitchFamily="49" charset="-122"/>
              </a:rPr>
              <a:t>深度学习平台</a:t>
            </a:r>
          </a:p>
          <a:p>
            <a:pPr>
              <a:buNone/>
            </a:pPr>
            <a:r>
              <a:rPr lang="en-US" sz="2000" dirty="0" smtClean="0">
                <a:latin typeface="黑体" pitchFamily="49" charset="-122"/>
                <a:ea typeface="黑体" pitchFamily="49" charset="-122"/>
              </a:rPr>
              <a:t>	</a:t>
            </a:r>
            <a:endParaRPr lang="zh-CN" altLang="en-US" sz="2000" dirty="0" smtClean="0">
              <a:latin typeface="黑体" pitchFamily="49" charset="-122"/>
              <a:ea typeface="黑体" pitchFamily="49" charset="-122"/>
            </a:endParaRPr>
          </a:p>
          <a:p>
            <a:endParaRPr lang="zh-CN" altLang="zh-CN" sz="2000" dirty="0" smtClean="0">
              <a:latin typeface="黑体" pitchFamily="49" charset="-122"/>
              <a:ea typeface="黑体" pitchFamily="49" charset="-122"/>
            </a:endParaRP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t>7.2.1 </a:t>
            </a:r>
            <a:r>
              <a:rPr lang="en-US" sz="1800" dirty="0" err="1" smtClean="0"/>
              <a:t>TensorFlow</a:t>
            </a:r>
            <a:r>
              <a:rPr lang="zh-CN" altLang="en-US" sz="1800" dirty="0" smtClean="0"/>
              <a:t>简介</a:t>
            </a:r>
            <a:endParaRPr lang="zh-CN" altLang="en-US" sz="1800" b="1" dirty="0" smtClean="0"/>
          </a:p>
          <a:p>
            <a:pPr marL="0">
              <a:buFont typeface="Wingdings" pitchFamily="2" charset="2"/>
              <a:buChar char="ü"/>
            </a:pPr>
            <a:r>
              <a:rPr lang="en-US" sz="1800" dirty="0" err="1" smtClean="0"/>
              <a:t>TensorFlow</a:t>
            </a:r>
            <a:r>
              <a:rPr lang="zh-CN" altLang="en-US" sz="1800" dirty="0" smtClean="0"/>
              <a:t>是谷歌</a:t>
            </a:r>
            <a:r>
              <a:rPr lang="en-US" sz="1800" dirty="0" smtClean="0"/>
              <a:t>2015</a:t>
            </a:r>
            <a:r>
              <a:rPr lang="zh-CN" altLang="en-US" sz="1800" dirty="0" smtClean="0"/>
              <a:t>年开源的一个人工智能平台。</a:t>
            </a:r>
            <a:endParaRPr lang="en-US" altLang="zh-CN" sz="1800" dirty="0" smtClean="0"/>
          </a:p>
          <a:p>
            <a:pPr marL="0">
              <a:buFont typeface="Wingdings" pitchFamily="2" charset="2"/>
              <a:buChar char="ü"/>
            </a:pPr>
            <a:endParaRPr lang="en-US" altLang="zh-CN" sz="1800" dirty="0" smtClean="0"/>
          </a:p>
          <a:p>
            <a:pPr marL="0">
              <a:buFont typeface="Wingdings" pitchFamily="2" charset="2"/>
              <a:buChar char="ü"/>
            </a:pPr>
            <a:r>
              <a:rPr lang="en-US" sz="1800" dirty="0" err="1" smtClean="0"/>
              <a:t>TensorFlow</a:t>
            </a:r>
            <a:r>
              <a:rPr lang="zh-CN" altLang="en-US" sz="1800" dirty="0" smtClean="0"/>
              <a:t>为张量（</a:t>
            </a:r>
            <a:r>
              <a:rPr lang="en-US" sz="1800" dirty="0" smtClean="0"/>
              <a:t>Tensor</a:t>
            </a:r>
            <a:r>
              <a:rPr lang="zh-CN" altLang="en-US" sz="1800" dirty="0" smtClean="0"/>
              <a:t>）从图（</a:t>
            </a:r>
            <a:r>
              <a:rPr lang="en-US" sz="1800" dirty="0" smtClean="0"/>
              <a:t>Map</a:t>
            </a:r>
            <a:r>
              <a:rPr lang="zh-CN" altLang="en-US" sz="1800" dirty="0" smtClean="0"/>
              <a:t>）的一端流动（</a:t>
            </a:r>
            <a:r>
              <a:rPr lang="en-US" sz="1800" dirty="0" smtClean="0"/>
              <a:t>Flow</a:t>
            </a:r>
            <a:r>
              <a:rPr lang="zh-CN" altLang="en-US" sz="1800" dirty="0" smtClean="0"/>
              <a:t>）到另一端的计算过程，也就是将复杂的数据结构传输至人工智能神经网络中进行分析和处理的系统。</a:t>
            </a:r>
            <a:endParaRPr lang="en-US" altLang="zh-CN" sz="1800" dirty="0" smtClean="0"/>
          </a:p>
          <a:p>
            <a:pPr marL="0">
              <a:buFont typeface="Wingdings" pitchFamily="2" charset="2"/>
              <a:buChar char="ü"/>
            </a:pPr>
            <a:endParaRPr lang="en-US" sz="1800" dirty="0" smtClean="0"/>
          </a:p>
          <a:p>
            <a:pPr marL="0">
              <a:buFont typeface="Wingdings" pitchFamily="2" charset="2"/>
              <a:buChar char="ü"/>
            </a:pPr>
            <a:r>
              <a:rPr lang="en-US" sz="1800" dirty="0" err="1" smtClean="0"/>
              <a:t>TensorFlow</a:t>
            </a:r>
            <a:r>
              <a:rPr lang="zh-CN" altLang="en-US" sz="1800" dirty="0" smtClean="0"/>
              <a:t>可被用于数据处理、语音识别、图像识别、自然语言处理等多项深度学习领域，它可在小到一部智能手机、大到数千台数据中心服务器的各种设备上运行。</a:t>
            </a:r>
            <a:endParaRPr lang="zh-CN" altLang="en-US" sz="18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有如下特点：</a:t>
            </a:r>
          </a:p>
          <a:p>
            <a:pPr>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、社区活跃</a:t>
            </a:r>
            <a:endParaRPr lang="zh-CN" altLang="en-US" sz="1800" dirty="0">
              <a:latin typeface="黑体" pitchFamily="49" charset="-122"/>
              <a:ea typeface="黑体" pitchFamily="49" charset="-122"/>
            </a:endParaRPr>
          </a:p>
        </p:txBody>
      </p:sp>
      <p:pic>
        <p:nvPicPr>
          <p:cNvPr id="5" name="图片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2357422" y="1785932"/>
            <a:ext cx="4414520" cy="2474405"/>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、架构强大</a:t>
            </a: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3143240" y="1500180"/>
          <a:ext cx="3581400" cy="3457575"/>
        </p:xfrm>
        <a:graphic>
          <a:graphicData uri="http://schemas.openxmlformats.org/presentationml/2006/ole">
            <p:oleObj spid="_x0000_s77825" r:id="rId3" imgW="4476750" imgH="4324502" progId="">
              <p:embed/>
            </p:oleObj>
          </a:graphicData>
        </a:graphic>
      </p:graphicFrame>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、功能丰富</a:t>
            </a:r>
          </a:p>
          <a:p>
            <a:pPr>
              <a:buNone/>
            </a:pP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p:nvPr/>
        </p:nvPicPr>
        <p:blipFill>
          <a:blip r:embed="rId2"/>
          <a:srcRect/>
          <a:stretch>
            <a:fillRect/>
          </a:stretch>
        </p:blipFill>
        <p:spPr bwMode="auto">
          <a:xfrm>
            <a:off x="2357422" y="1571618"/>
            <a:ext cx="4584700" cy="28765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、应用广泛</a:t>
            </a:r>
          </a:p>
          <a:p>
            <a:pPr marL="0">
              <a:buNone/>
            </a:pPr>
            <a:r>
              <a:rPr lang="zh-CN" altLang="en-US" sz="1800" dirty="0" smtClean="0">
                <a:latin typeface="黑体" pitchFamily="49" charset="-122"/>
                <a:ea typeface="黑体" pitchFamily="49" charset="-122"/>
              </a:rPr>
              <a:t>在谷歌，研究科学家可以用</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研究新的算法，产品团队可以用它来训练实际的产品模型，更重要的是这样就更容易将研究成果转化为实际的产品。</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Google</a:t>
            </a:r>
            <a:r>
              <a:rPr lang="zh-CN" altLang="en-US" sz="1800" dirty="0" smtClean="0">
                <a:latin typeface="黑体" pitchFamily="49" charset="-122"/>
                <a:ea typeface="黑体" pitchFamily="49" charset="-122"/>
              </a:rPr>
              <a:t>在白皮书上说到，几乎所有的产品都用到了</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，比如搜索排序，语音识别，谷歌相册，自然语言处理等。</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很多知名公司的产品也都用到了</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架构，比如小米，京东，优步等。</a:t>
            </a:r>
            <a:endParaRPr lang="en-US" altLang="zh-CN" sz="1800" dirty="0" smtClean="0">
              <a:latin typeface="黑体" pitchFamily="49" charset="-122"/>
              <a:ea typeface="黑体" pitchFamily="49" charset="-122"/>
            </a:endParaRPr>
          </a:p>
          <a:p>
            <a:pPr marL="0">
              <a:buNone/>
            </a:pPr>
            <a:endParaRPr lang="en-US"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DeepMind</a:t>
            </a:r>
            <a:r>
              <a:rPr lang="zh-CN" altLang="en-US" sz="1800" dirty="0" smtClean="0">
                <a:latin typeface="黑体" pitchFamily="49" charset="-122"/>
                <a:ea typeface="黑体" pitchFamily="49" charset="-122"/>
              </a:rPr>
              <a:t>公司制造的震惊世界的</a:t>
            </a:r>
            <a:r>
              <a:rPr lang="en-US" sz="1800" dirty="0" err="1" smtClean="0">
                <a:latin typeface="黑体" pitchFamily="49" charset="-122"/>
                <a:ea typeface="黑体" pitchFamily="49" charset="-122"/>
              </a:rPr>
              <a:t>AlphaGo</a:t>
            </a:r>
            <a:r>
              <a:rPr lang="zh-CN" altLang="en-US" sz="1800" dirty="0" smtClean="0">
                <a:latin typeface="黑体" pitchFamily="49" charset="-122"/>
                <a:ea typeface="黑体" pitchFamily="49" charset="-122"/>
              </a:rPr>
              <a:t>也是</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的一个典型应用。</a:t>
            </a:r>
          </a:p>
          <a:p>
            <a:pPr marL="0">
              <a:buNone/>
            </a:pP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7.2.2 </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开发环境搭建</a:t>
            </a:r>
            <a:endParaRPr lang="en-US" altLang="zh-CN"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Ubuntu</a:t>
            </a:r>
            <a:r>
              <a:rPr lang="zh-CN" altLang="en-US" sz="1800" dirty="0" smtClean="0">
                <a:latin typeface="黑体" pitchFamily="49" charset="-122"/>
                <a:ea typeface="黑体" pitchFamily="49" charset="-122"/>
              </a:rPr>
              <a:t>下的安装</a:t>
            </a:r>
          </a:p>
          <a:p>
            <a:pPr>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MAC</a:t>
            </a:r>
            <a:r>
              <a:rPr lang="zh-CN" altLang="en-US" sz="1800" dirty="0" smtClean="0">
                <a:latin typeface="黑体" pitchFamily="49" charset="-122"/>
                <a:ea typeface="黑体" pitchFamily="49" charset="-122"/>
              </a:rPr>
              <a:t>系统的安装</a:t>
            </a:r>
          </a:p>
          <a:p>
            <a:pPr>
              <a:buNone/>
            </a:pPr>
            <a:endParaRPr lang="en-US" altLang="zh-CN" sz="1800" b="1"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7.2.3 </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的组成模型</a:t>
            </a:r>
            <a:endParaRPr lang="zh-CN" altLang="en-US" sz="1800" b="1"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，简单看就是</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（张量）和</a:t>
            </a:r>
            <a:r>
              <a:rPr lang="en-US" sz="1800" dirty="0" smtClean="0">
                <a:latin typeface="黑体" pitchFamily="49" charset="-122"/>
                <a:ea typeface="黑体" pitchFamily="49" charset="-122"/>
              </a:rPr>
              <a:t>Flow</a:t>
            </a:r>
            <a:r>
              <a:rPr lang="zh-CN" altLang="en-US" sz="1800" dirty="0" smtClean="0">
                <a:latin typeface="黑体" pitchFamily="49" charset="-122"/>
                <a:ea typeface="黑体" pitchFamily="49" charset="-122"/>
              </a:rPr>
              <a:t>（流），即意味着</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Flow</a:t>
            </a:r>
            <a:r>
              <a:rPr lang="zh-CN" altLang="en-US" sz="1800" dirty="0" smtClean="0">
                <a:latin typeface="黑体" pitchFamily="49" charset="-122"/>
                <a:ea typeface="黑体" pitchFamily="49" charset="-122"/>
              </a:rPr>
              <a:t>是</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最为基础的要素。</a:t>
            </a: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意味着</a:t>
            </a:r>
            <a:r>
              <a:rPr lang="en-US" sz="1800" dirty="0" smtClean="0">
                <a:latin typeface="黑体" pitchFamily="49" charset="-122"/>
                <a:ea typeface="黑体" pitchFamily="49" charset="-122"/>
              </a:rPr>
              <a:t>data</a:t>
            </a:r>
            <a:r>
              <a:rPr lang="zh-CN" altLang="en-US" sz="1800" dirty="0" smtClean="0">
                <a:latin typeface="黑体" pitchFamily="49" charset="-122"/>
                <a:ea typeface="黑体" pitchFamily="49" charset="-122"/>
              </a:rPr>
              <a:t>（数据），是静态的形式。</a:t>
            </a: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Flow</a:t>
            </a:r>
            <a:r>
              <a:rPr lang="zh-CN" altLang="en-US" sz="1800" dirty="0" smtClean="0">
                <a:latin typeface="黑体" pitchFamily="49" charset="-122"/>
                <a:ea typeface="黑体" pitchFamily="49" charset="-122"/>
              </a:rPr>
              <a:t>意味着流动，意味着计算和映射，即数据的流动、数据的计算和数据的映射，同时也体现数据是有向的流动、计算和映射，是动态的形式。</a:t>
            </a:r>
          </a:p>
          <a:p>
            <a:pPr>
              <a:buNone/>
            </a:pPr>
            <a:endParaRPr lang="zh-CN" altLang="en-US" sz="1800"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的数据模型</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张量</a:t>
            </a:r>
          </a:p>
          <a:p>
            <a:pPr marL="0">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所有的数据都以张量（</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）的形式表示，即</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数据计算的过程中，数据流转都是采用</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的形式进行。</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根据数据的维度可以是</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阶，</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阶，</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阶，</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，多阶。</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单个的数据无维度，是</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阶张量。</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一个数组有一个维度，是</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阶张量。</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一个矩阵有</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个维度，是</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阶张量。</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如果数据有</a:t>
            </a:r>
            <a:r>
              <a:rPr lang="en-US" sz="1800" dirty="0" smtClean="0">
                <a:latin typeface="黑体" pitchFamily="49" charset="-122"/>
                <a:ea typeface="黑体" pitchFamily="49" charset="-122"/>
              </a:rPr>
              <a:t>n</a:t>
            </a:r>
            <a:r>
              <a:rPr lang="zh-CN" altLang="en-US" sz="1800" dirty="0" smtClean="0">
                <a:latin typeface="黑体" pitchFamily="49" charset="-122"/>
                <a:ea typeface="黑体" pitchFamily="49" charset="-122"/>
              </a:rPr>
              <a:t>个维度，就是</a:t>
            </a:r>
            <a:r>
              <a:rPr lang="en-US" sz="1800" dirty="0" smtClean="0">
                <a:latin typeface="黑体" pitchFamily="49" charset="-122"/>
                <a:ea typeface="黑体" pitchFamily="49" charset="-122"/>
              </a:rPr>
              <a:t>n</a:t>
            </a:r>
            <a:r>
              <a:rPr lang="zh-CN" altLang="en-US" sz="1800" dirty="0" smtClean="0">
                <a:latin typeface="黑体" pitchFamily="49" charset="-122"/>
                <a:ea typeface="黑体" pitchFamily="49" charset="-122"/>
              </a:rPr>
              <a:t>阶张量。</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4071934" y="3214692"/>
            <a:ext cx="4782200" cy="1643074"/>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7.2 </a:t>
            </a:r>
            <a:r>
              <a:rPr lang="en-US" sz="3200" b="1" dirty="0" err="1" smtClean="0">
                <a:latin typeface="黑体" pitchFamily="49" charset="-122"/>
                <a:ea typeface="黑体" pitchFamily="49" charset="-122"/>
              </a:rPr>
              <a:t>TensorFlow</a:t>
            </a:r>
            <a:r>
              <a:rPr lang="zh-CN" altLang="en-US" sz="3200" b="1" dirty="0" smtClean="0">
                <a:latin typeface="黑体" pitchFamily="49" charset="-122"/>
                <a:ea typeface="黑体" pitchFamily="49" charset="-122"/>
              </a:rPr>
              <a:t>深度学习平台</a:t>
            </a:r>
          </a:p>
        </p:txBody>
      </p:sp>
      <p:sp>
        <p:nvSpPr>
          <p:cNvPr id="5" name="TextBox 4"/>
          <p:cNvSpPr txBox="1"/>
          <p:nvPr/>
        </p:nvSpPr>
        <p:spPr>
          <a:xfrm>
            <a:off x="285720" y="1428742"/>
            <a:ext cx="8358246" cy="4062651"/>
          </a:xfrm>
          <a:prstGeom prst="rect">
            <a:avLst/>
          </a:prstGeom>
          <a:noFill/>
        </p:spPr>
        <p:txBody>
          <a:bodyPr wrap="square" rtlCol="0">
            <a:spAutoFit/>
          </a:bodyPr>
          <a:lstStyle/>
          <a:p>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有几个重要的属性：</a:t>
            </a:r>
          </a:p>
          <a:p>
            <a:pPr lvl="1" indent="-457200">
              <a:buFont typeface="Wingdings" pitchFamily="2" charset="2"/>
              <a:buChar char="ü"/>
            </a:pPr>
            <a:r>
              <a:rPr lang="zh-CN" altLang="en-US" dirty="0" smtClean="0">
                <a:latin typeface="黑体" pitchFamily="49" charset="-122"/>
                <a:ea typeface="黑体" pitchFamily="49" charset="-122"/>
              </a:rPr>
              <a:t>数据类型，即</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存储的数据类型，如</a:t>
            </a:r>
            <a:r>
              <a:rPr lang="en-US" dirty="0" smtClean="0">
                <a:latin typeface="黑体" pitchFamily="49" charset="-122"/>
                <a:ea typeface="黑体" pitchFamily="49" charset="-122"/>
              </a:rPr>
              <a:t>tf.float32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位浮点数），</a:t>
            </a:r>
            <a:r>
              <a:rPr lang="en-US" dirty="0" err="1" smtClean="0">
                <a:latin typeface="黑体" pitchFamily="49" charset="-122"/>
                <a:ea typeface="黑体" pitchFamily="49" charset="-122"/>
              </a:rPr>
              <a:t>tf.String</a:t>
            </a:r>
            <a:r>
              <a:rPr lang="zh-CN" altLang="en-US" dirty="0" smtClean="0">
                <a:latin typeface="黑体" pitchFamily="49" charset="-122"/>
                <a:ea typeface="黑体" pitchFamily="49" charset="-122"/>
              </a:rPr>
              <a:t>（字符串）等；</a:t>
            </a:r>
          </a:p>
          <a:p>
            <a:pPr lvl="1" indent="-457200">
              <a:buFont typeface="Wingdings" pitchFamily="2" charset="2"/>
              <a:buChar char="ü"/>
            </a:pPr>
            <a:r>
              <a:rPr lang="zh-CN" altLang="en-US" dirty="0" smtClean="0">
                <a:latin typeface="黑体" pitchFamily="49" charset="-122"/>
                <a:ea typeface="黑体" pitchFamily="49" charset="-122"/>
              </a:rPr>
              <a:t>维数，即</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是几维的数据，</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阶张量的维数为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阶张量的维数为</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阶张量的维数为</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阶张量的维数为</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a:t>
            </a:r>
          </a:p>
          <a:p>
            <a:pPr lvl="1" indent="-457200">
              <a:buFont typeface="Wingdings" pitchFamily="2" charset="2"/>
              <a:buChar char="ü"/>
            </a:pPr>
            <a:r>
              <a:rPr lang="zh-CN" altLang="en-US" dirty="0" smtClean="0">
                <a:latin typeface="黑体" pitchFamily="49" charset="-122"/>
                <a:ea typeface="黑体" pitchFamily="49" charset="-122"/>
              </a:rPr>
              <a:t>形状，</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阶张量的形状为</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阶张量的形状为</a:t>
            </a:r>
            <a:r>
              <a:rPr lang="en-US" dirty="0" smtClean="0">
                <a:latin typeface="黑体" pitchFamily="49" charset="-122"/>
                <a:ea typeface="黑体" pitchFamily="49" charset="-122"/>
              </a:rPr>
              <a:t> [D0]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阶张量的形状为</a:t>
            </a:r>
            <a:r>
              <a:rPr lang="en-US" dirty="0" smtClean="0">
                <a:latin typeface="黑体" pitchFamily="49" charset="-122"/>
                <a:ea typeface="黑体" pitchFamily="49" charset="-122"/>
              </a:rPr>
              <a:t> [D0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阶张量的形状为</a:t>
            </a:r>
            <a:r>
              <a:rPr lang="en-US" dirty="0" smtClean="0">
                <a:latin typeface="黑体" pitchFamily="49" charset="-122"/>
                <a:ea typeface="黑体" pitchFamily="49" charset="-122"/>
              </a:rPr>
              <a:t>[D0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……,D(n-1)]</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endParaRPr lang="en-US" altLang="zh-CN" dirty="0" smtClean="0">
              <a:latin typeface="黑体" pitchFamily="49" charset="-122"/>
              <a:ea typeface="黑体" pitchFamily="49" charset="-122"/>
            </a:endParaRPr>
          </a:p>
          <a:p>
            <a:r>
              <a:rPr lang="zh-CN" altLang="en-US" sz="1600" dirty="0" smtClean="0">
                <a:latin typeface="黑体" pitchFamily="49" charset="-122"/>
                <a:ea typeface="黑体" pitchFamily="49" charset="-122"/>
              </a:rPr>
              <a:t>代码</a:t>
            </a:r>
            <a:r>
              <a:rPr lang="en-US" sz="1600" dirty="0" smtClean="0">
                <a:latin typeface="黑体" pitchFamily="49" charset="-122"/>
                <a:ea typeface="黑体" pitchFamily="49" charset="-122"/>
              </a:rPr>
              <a:t>7-1</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ch7_1_Tensor.py</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01   import </a:t>
            </a:r>
            <a:r>
              <a:rPr lang="en-US" sz="1600" dirty="0" err="1" smtClean="0">
                <a:latin typeface="黑体" pitchFamily="49" charset="-122"/>
                <a:ea typeface="黑体" pitchFamily="49" charset="-122"/>
              </a:rPr>
              <a:t>tensorflow</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tf</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02   a = </a:t>
            </a:r>
            <a:r>
              <a:rPr lang="en-US" sz="1600" dirty="0" err="1" smtClean="0">
                <a:latin typeface="黑体" pitchFamily="49" charset="-122"/>
                <a:ea typeface="黑体" pitchFamily="49" charset="-122"/>
              </a:rPr>
              <a:t>tf.zeros</a:t>
            </a:r>
            <a:r>
              <a:rPr lang="en-US" sz="1600" dirty="0" smtClean="0">
                <a:latin typeface="黑体" pitchFamily="49" charset="-122"/>
                <a:ea typeface="黑体" pitchFamily="49" charset="-122"/>
              </a:rPr>
              <a:t>((2,2))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03   print a</a:t>
            </a:r>
            <a:endParaRPr lang="zh-CN" altLang="en-US" sz="1600" dirty="0" smtClean="0">
              <a:latin typeface="黑体" pitchFamily="49" charset="-122"/>
              <a:ea typeface="黑体" pitchFamily="49" charset="-122"/>
            </a:endParaRPr>
          </a:p>
          <a:p>
            <a:pPr latinLnBrk="1"/>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Tensor("zeros:0", shape=(2, 2), </a:t>
            </a:r>
            <a:r>
              <a:rPr lang="en-US" sz="1600" dirty="0" err="1" smtClean="0">
                <a:latin typeface="黑体" pitchFamily="49" charset="-122"/>
                <a:ea typeface="黑体" pitchFamily="49" charset="-122"/>
              </a:rPr>
              <a:t>dtype</a:t>
            </a:r>
            <a:r>
              <a:rPr lang="en-US" sz="1600" dirty="0" smtClean="0">
                <a:latin typeface="黑体" pitchFamily="49" charset="-122"/>
                <a:ea typeface="黑体" pitchFamily="49" charset="-122"/>
              </a:rPr>
              <a:t>=float32)</a:t>
            </a:r>
            <a:endParaRPr lang="zh-CN" altLang="en-US" sz="1600" dirty="0" smtClean="0">
              <a:latin typeface="黑体" pitchFamily="49" charset="-122"/>
              <a:ea typeface="黑体" pitchFamily="49" charset="-122"/>
            </a:endParaRPr>
          </a:p>
          <a:p>
            <a:pPr lvl="1" indent="-457200">
              <a:buFont typeface="Wingdings" pitchFamily="2" charset="2"/>
              <a:buChar char="ü"/>
            </a:pP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7.2 </a:t>
            </a:r>
            <a:r>
              <a:rPr lang="en-US" sz="3200" b="1" dirty="0" err="1" smtClean="0">
                <a:latin typeface="黑体" pitchFamily="49" charset="-122"/>
                <a:ea typeface="黑体" pitchFamily="49" charset="-122"/>
              </a:rPr>
              <a:t>TensorFlow</a:t>
            </a:r>
            <a:r>
              <a:rPr lang="zh-CN" altLang="en-US" sz="3200" b="1" dirty="0" smtClean="0">
                <a:latin typeface="黑体" pitchFamily="49" charset="-122"/>
                <a:ea typeface="黑体" pitchFamily="49" charset="-122"/>
              </a:rPr>
              <a:t>深度学习平台</a:t>
            </a:r>
          </a:p>
        </p:txBody>
      </p:sp>
      <p:sp>
        <p:nvSpPr>
          <p:cNvPr id="5" name="TextBox 4"/>
          <p:cNvSpPr txBox="1"/>
          <p:nvPr/>
        </p:nvSpPr>
        <p:spPr>
          <a:xfrm>
            <a:off x="285720" y="1428742"/>
            <a:ext cx="8358246" cy="3416320"/>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的计算模型</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计算图</a:t>
            </a:r>
          </a:p>
          <a:p>
            <a:r>
              <a:rPr lang="zh-CN" altLang="en-US" dirty="0" smtClean="0">
                <a:latin typeface="黑体" pitchFamily="49" charset="-122"/>
                <a:ea typeface="黑体" pitchFamily="49" charset="-122"/>
              </a:rPr>
              <a:t>计算图（</a:t>
            </a:r>
            <a:r>
              <a:rPr lang="en-US" dirty="0" smtClean="0">
                <a:latin typeface="黑体" pitchFamily="49" charset="-122"/>
                <a:ea typeface="黑体" pitchFamily="49" charset="-122"/>
              </a:rPr>
              <a:t>Computational Graph</a:t>
            </a:r>
            <a:r>
              <a:rPr lang="zh-CN" altLang="en-US" dirty="0" smtClean="0">
                <a:latin typeface="黑体" pitchFamily="49" charset="-122"/>
                <a:ea typeface="黑体" pitchFamily="49" charset="-122"/>
              </a:rPr>
              <a:t>）是由一系列边和节点组成的数据流图。</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每个椭圆形的节点都是一种操作，其有</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个或多个</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作为输入边，且每个节点都会产生</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个或多个</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作为输出边。即椭圆形的节点是将多条输入边作为操作的数据，然后通过操作产生新的数据。可以将这种操作理解为模型，或一个函数，如加减乘除等操作。</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简单地说，可以将计算图理解为统一建模语言（</a:t>
            </a:r>
            <a:r>
              <a:rPr lang="en-US" dirty="0" smtClean="0">
                <a:latin typeface="黑体" pitchFamily="49" charset="-122"/>
                <a:ea typeface="黑体" pitchFamily="49" charset="-122"/>
              </a:rPr>
              <a:t>UML</a:t>
            </a:r>
            <a:r>
              <a:rPr lang="zh-CN" altLang="en-US" dirty="0" smtClean="0">
                <a:latin typeface="黑体" pitchFamily="49" charset="-122"/>
                <a:ea typeface="黑体" pitchFamily="49" charset="-122"/>
              </a:rPr>
              <a:t>）的活动图，活动图和计算图都是一种动态图形。</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的椭圆形节点（操作）类似活动图的节点（动作），</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每个椭圆形的节点都有</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作为输入，可以将用户创建的起始</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看做是活动图的起始边，而</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最终产生的</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看做是活动图的终止边。圆形节点里面是常量数据，通过边可以进行数据流动，如图</a:t>
            </a:r>
            <a:r>
              <a:rPr lang="en-US" dirty="0" smtClean="0">
                <a:latin typeface="黑体" pitchFamily="49" charset="-122"/>
                <a:ea typeface="黑体" pitchFamily="49" charset="-122"/>
              </a:rPr>
              <a:t>7-39</a:t>
            </a:r>
            <a:r>
              <a:rPr lang="zh-CN" altLang="en-US" dirty="0" smtClean="0">
                <a:latin typeface="黑体" pitchFamily="49" charset="-122"/>
                <a:ea typeface="黑体" pitchFamily="49" charset="-122"/>
              </a:rPr>
              <a:t>所示。</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7.2 </a:t>
            </a:r>
            <a:r>
              <a:rPr lang="en-US" sz="3200" b="1" dirty="0" err="1" smtClean="0">
                <a:latin typeface="黑体" pitchFamily="49" charset="-122"/>
                <a:ea typeface="黑体" pitchFamily="49" charset="-122"/>
              </a:rPr>
              <a:t>TensorFlow</a:t>
            </a:r>
            <a:r>
              <a:rPr lang="zh-CN" altLang="en-US" sz="3200" b="1" dirty="0" smtClean="0">
                <a:latin typeface="黑体" pitchFamily="49" charset="-122"/>
                <a:ea typeface="黑体" pitchFamily="49" charset="-122"/>
              </a:rPr>
              <a:t>深度学习平台</a:t>
            </a:r>
          </a:p>
        </p:txBody>
      </p:sp>
      <p:sp>
        <p:nvSpPr>
          <p:cNvPr id="5" name="TextBox 4"/>
          <p:cNvSpPr txBox="1"/>
          <p:nvPr/>
        </p:nvSpPr>
        <p:spPr>
          <a:xfrm>
            <a:off x="285720" y="1428742"/>
            <a:ext cx="8358246" cy="1754326"/>
          </a:xfrm>
          <a:prstGeom prst="rect">
            <a:avLst/>
          </a:prstGeom>
          <a:noFill/>
        </p:spPr>
        <p:txBody>
          <a:bodyPr wrap="square" rtlCol="0">
            <a:spAutoFit/>
          </a:bodyPr>
          <a:lstStyle/>
          <a:p>
            <a:r>
              <a:rPr lang="zh-CN" altLang="en-US" dirty="0" smtClean="0">
                <a:latin typeface="黑体" pitchFamily="49" charset="-122"/>
                <a:ea typeface="黑体" pitchFamily="49" charset="-122"/>
              </a:rPr>
              <a:t>常量</a:t>
            </a:r>
            <a:r>
              <a:rPr lang="en-US" dirty="0" smtClean="0">
                <a:latin typeface="黑体" pitchFamily="49" charset="-122"/>
                <a:ea typeface="黑体" pitchFamily="49" charset="-122"/>
              </a:rPr>
              <a:t>3.0</a:t>
            </a:r>
            <a:r>
              <a:rPr lang="zh-CN" altLang="en-US" dirty="0" smtClean="0">
                <a:latin typeface="黑体" pitchFamily="49" charset="-122"/>
                <a:ea typeface="黑体" pitchFamily="49" charset="-122"/>
              </a:rPr>
              <a:t>和常量</a:t>
            </a:r>
            <a:r>
              <a:rPr lang="en-US" dirty="0" smtClean="0">
                <a:latin typeface="黑体" pitchFamily="49" charset="-122"/>
                <a:ea typeface="黑体" pitchFamily="49" charset="-122"/>
              </a:rPr>
              <a:t>4.5</a:t>
            </a:r>
            <a:r>
              <a:rPr lang="zh-CN" altLang="en-US" dirty="0" smtClean="0">
                <a:latin typeface="黑体" pitchFamily="49" charset="-122"/>
                <a:ea typeface="黑体" pitchFamily="49" charset="-122"/>
              </a:rPr>
              <a:t>两个起始</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通过加法（</a:t>
            </a:r>
            <a:r>
              <a:rPr lang="en-US" dirty="0" smtClean="0">
                <a:latin typeface="黑体" pitchFamily="49" charset="-122"/>
                <a:ea typeface="黑体" pitchFamily="49" charset="-122"/>
              </a:rPr>
              <a:t>add</a:t>
            </a:r>
            <a:r>
              <a:rPr lang="zh-CN" altLang="en-US" dirty="0" smtClean="0">
                <a:latin typeface="黑体" pitchFamily="49" charset="-122"/>
                <a:ea typeface="黑体" pitchFamily="49" charset="-122"/>
              </a:rPr>
              <a:t>）操作后产生了一个新</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（值</a:t>
            </a:r>
            <a:r>
              <a:rPr lang="en-US" dirty="0" smtClean="0">
                <a:latin typeface="黑体" pitchFamily="49" charset="-122"/>
                <a:ea typeface="黑体" pitchFamily="49" charset="-122"/>
              </a:rPr>
              <a:t>7.5</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接着新的</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（值</a:t>
            </a:r>
            <a:r>
              <a:rPr lang="en-US" dirty="0" smtClean="0">
                <a:latin typeface="黑体" pitchFamily="49" charset="-122"/>
                <a:ea typeface="黑体" pitchFamily="49" charset="-122"/>
              </a:rPr>
              <a:t>7.5</a:t>
            </a:r>
            <a:r>
              <a:rPr lang="zh-CN" altLang="en-US" dirty="0" smtClean="0">
                <a:latin typeface="黑体" pitchFamily="49" charset="-122"/>
                <a:ea typeface="黑体" pitchFamily="49" charset="-122"/>
              </a:rPr>
              <a:t>）和常量</a:t>
            </a:r>
            <a:r>
              <a:rPr lang="en-US" dirty="0" smtClean="0">
                <a:latin typeface="黑体" pitchFamily="49" charset="-122"/>
                <a:ea typeface="黑体" pitchFamily="49" charset="-122"/>
              </a:rPr>
              <a:t>3.0</a:t>
            </a:r>
            <a:r>
              <a:rPr lang="zh-CN" altLang="en-US" dirty="0" smtClean="0">
                <a:latin typeface="黑体" pitchFamily="49" charset="-122"/>
                <a:ea typeface="黑体" pitchFamily="49" charset="-122"/>
              </a:rPr>
              <a:t>经乘法（</a:t>
            </a:r>
            <a:r>
              <a:rPr lang="en-US" dirty="0" err="1" smtClean="0">
                <a:latin typeface="黑体" pitchFamily="49" charset="-122"/>
                <a:ea typeface="黑体" pitchFamily="49" charset="-122"/>
              </a:rPr>
              <a:t>mult</a:t>
            </a:r>
            <a:r>
              <a:rPr lang="zh-CN" altLang="en-US" dirty="0" smtClean="0">
                <a:latin typeface="黑体" pitchFamily="49" charset="-122"/>
                <a:ea typeface="黑体" pitchFamily="49" charset="-122"/>
              </a:rPr>
              <a:t>）操作后又产生了一个新</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（值</a:t>
            </a:r>
            <a:r>
              <a:rPr lang="en-US" dirty="0" smtClean="0">
                <a:latin typeface="黑体" pitchFamily="49" charset="-122"/>
                <a:ea typeface="黑体" pitchFamily="49" charset="-122"/>
              </a:rPr>
              <a:t>22.5</a:t>
            </a:r>
            <a:r>
              <a:rPr lang="zh-CN" altLang="en-US" dirty="0" smtClean="0">
                <a:latin typeface="黑体" pitchFamily="49" charset="-122"/>
                <a:ea typeface="黑体" pitchFamily="49" charset="-122"/>
              </a:rPr>
              <a:t>），因</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22.5</a:t>
            </a:r>
            <a:r>
              <a:rPr lang="zh-CN" altLang="en-US" dirty="0" smtClean="0">
                <a:latin typeface="黑体" pitchFamily="49" charset="-122"/>
                <a:ea typeface="黑体" pitchFamily="49" charset="-122"/>
              </a:rPr>
              <a:t>是</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最后产生的</a:t>
            </a:r>
            <a:r>
              <a:rPr lang="en-US" dirty="0" smtClean="0">
                <a:latin typeface="黑体" pitchFamily="49" charset="-122"/>
                <a:ea typeface="黑体" pitchFamily="49" charset="-122"/>
              </a:rPr>
              <a:t>Tensor</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所以其是终止节点。</a:t>
            </a:r>
            <a:endParaRPr lang="zh-CN" altLang="en-US"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5786446" y="2285998"/>
            <a:ext cx="2165346" cy="25717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zh-CN" altLang="en-US" b="1" dirty="0" smtClean="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7.1</a:t>
            </a:r>
            <a:r>
              <a:rPr lang="zh-CN" altLang="en-US" sz="1800" dirty="0" smtClean="0">
                <a:latin typeface="黑体" pitchFamily="49" charset="-122"/>
                <a:ea typeface="黑体" pitchFamily="49" charset="-122"/>
              </a:rPr>
              <a:t>神经网络可视化工具</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PlayGround</a:t>
            </a:r>
            <a:endParaRPr lang="zh-CN" altLang="en-US" sz="1800" b="1" dirty="0" smtClean="0">
              <a:latin typeface="黑体" pitchFamily="49" charset="-122"/>
              <a:ea typeface="黑体" pitchFamily="49" charset="-122"/>
            </a:endParaRPr>
          </a:p>
          <a:p>
            <a:pPr marL="0">
              <a:buNone/>
            </a:pPr>
            <a:endParaRPr lang="en-US"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PlayGround</a:t>
            </a:r>
            <a:r>
              <a:rPr lang="zh-CN" altLang="en-US" sz="1800" dirty="0" smtClean="0">
                <a:latin typeface="黑体" pitchFamily="49" charset="-122"/>
                <a:ea typeface="黑体" pitchFamily="49" charset="-122"/>
              </a:rPr>
              <a:t>是</a:t>
            </a:r>
            <a:r>
              <a:rPr lang="en-US" sz="1800" dirty="0" smtClean="0">
                <a:latin typeface="黑体" pitchFamily="49" charset="-122"/>
                <a:ea typeface="黑体" pitchFamily="49" charset="-122"/>
              </a:rPr>
              <a:t>Google</a:t>
            </a:r>
            <a:r>
              <a:rPr lang="zh-CN" altLang="en-US" sz="1800" dirty="0" smtClean="0">
                <a:latin typeface="黑体" pitchFamily="49" charset="-122"/>
                <a:ea typeface="黑体" pitchFamily="49" charset="-122"/>
              </a:rPr>
              <a:t>公司推出的一个神经网络在线演示、实验平台，是一个入门级神经网络的非常直观的网站，将神经网络的训练过程直接可视化。</a:t>
            </a:r>
            <a:endParaRPr lang="en-US" altLang="zh-CN" sz="1800" dirty="0" smtClean="0">
              <a:latin typeface="黑体" pitchFamily="49" charset="-122"/>
              <a:ea typeface="黑体" pitchFamily="49" charset="-122"/>
            </a:endParaRPr>
          </a:p>
          <a:p>
            <a:pPr marL="0">
              <a:buNone/>
            </a:pPr>
            <a:endParaRPr lang="en-US"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PlayGround</a:t>
            </a:r>
            <a:r>
              <a:rPr lang="zh-CN" altLang="en-US" sz="1800" dirty="0" smtClean="0">
                <a:latin typeface="黑体" pitchFamily="49" charset="-122"/>
                <a:ea typeface="黑体" pitchFamily="49" charset="-122"/>
              </a:rPr>
              <a:t>的网址是：</a:t>
            </a:r>
            <a:r>
              <a:rPr lang="en-US" sz="1800" dirty="0" smtClean="0">
                <a:latin typeface="黑体" pitchFamily="49" charset="-122"/>
                <a:ea typeface="黑体" pitchFamily="49" charset="-122"/>
                <a:hlinkClick r:id="rId2"/>
              </a:rPr>
              <a:t>http://playground.tensorflow.org/</a:t>
            </a:r>
            <a:endParaRPr lang="en-US"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7.2 </a:t>
            </a:r>
            <a:r>
              <a:rPr lang="en-US" sz="3200" b="1" dirty="0" err="1" smtClean="0">
                <a:latin typeface="黑体" pitchFamily="49" charset="-122"/>
                <a:ea typeface="黑体" pitchFamily="49" charset="-122"/>
              </a:rPr>
              <a:t>TensorFlow</a:t>
            </a:r>
            <a:r>
              <a:rPr lang="zh-CN" altLang="en-US" sz="3200" b="1" dirty="0" smtClean="0">
                <a:latin typeface="黑体" pitchFamily="49" charset="-122"/>
                <a:ea typeface="黑体" pitchFamily="49" charset="-122"/>
              </a:rPr>
              <a:t>深度学习平台</a:t>
            </a:r>
          </a:p>
        </p:txBody>
      </p:sp>
      <p:sp>
        <p:nvSpPr>
          <p:cNvPr id="5" name="TextBox 4"/>
          <p:cNvSpPr txBox="1"/>
          <p:nvPr/>
        </p:nvSpPr>
        <p:spPr>
          <a:xfrm>
            <a:off x="285720" y="1428742"/>
            <a:ext cx="8358246" cy="3631763"/>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运行模型</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会话</a:t>
            </a:r>
          </a:p>
          <a:p>
            <a:r>
              <a:rPr lang="zh-CN" altLang="en-US" dirty="0" smtClean="0">
                <a:latin typeface="黑体" pitchFamily="49" charset="-122"/>
                <a:ea typeface="黑体" pitchFamily="49" charset="-122"/>
              </a:rPr>
              <a:t>会话（</a:t>
            </a:r>
            <a:r>
              <a:rPr lang="en-US" dirty="0" smtClean="0">
                <a:latin typeface="黑体" pitchFamily="49" charset="-122"/>
                <a:ea typeface="黑体" pitchFamily="49" charset="-122"/>
              </a:rPr>
              <a:t>Session</a:t>
            </a:r>
            <a:r>
              <a:rPr lang="zh-CN" altLang="en-US" dirty="0" smtClean="0">
                <a:latin typeface="黑体" pitchFamily="49" charset="-122"/>
                <a:ea typeface="黑体" pitchFamily="49" charset="-122"/>
              </a:rPr>
              <a:t>）是</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运行的上下文环境，</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的操作和计算图都必须运行在</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的会话中。用</a:t>
            </a:r>
            <a:r>
              <a:rPr lang="en-US" dirty="0" smtClean="0">
                <a:latin typeface="黑体" pitchFamily="49" charset="-122"/>
                <a:ea typeface="黑体" pitchFamily="49" charset="-122"/>
              </a:rPr>
              <a:t>Session</a:t>
            </a:r>
            <a:r>
              <a:rPr lang="zh-CN" altLang="en-US" dirty="0" smtClean="0">
                <a:latin typeface="黑体" pitchFamily="49" charset="-122"/>
                <a:ea typeface="黑体" pitchFamily="49" charset="-122"/>
              </a:rPr>
              <a:t>运行上面的计算图的代码如下：</a:t>
            </a:r>
          </a:p>
          <a:p>
            <a:r>
              <a:rPr lang="zh-CN" altLang="en-US" sz="1600" dirty="0" smtClean="0">
                <a:latin typeface="黑体" pitchFamily="49" charset="-122"/>
                <a:ea typeface="黑体" pitchFamily="49" charset="-122"/>
              </a:rPr>
              <a:t>代码</a:t>
            </a:r>
            <a:r>
              <a:rPr lang="en-US" sz="1600" dirty="0" smtClean="0">
                <a:latin typeface="黑体" pitchFamily="49" charset="-122"/>
                <a:ea typeface="黑体" pitchFamily="49" charset="-122"/>
              </a:rPr>
              <a:t>7-2</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ch7_2_Session.py</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01   import </a:t>
            </a:r>
            <a:r>
              <a:rPr lang="en-US" sz="1600" dirty="0" err="1" smtClean="0">
                <a:latin typeface="黑体" pitchFamily="49" charset="-122"/>
                <a:ea typeface="黑体" pitchFamily="49" charset="-122"/>
              </a:rPr>
              <a:t>tensorflow</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tf</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02   #</a:t>
            </a:r>
            <a:r>
              <a:rPr lang="zh-CN" altLang="en-US" sz="1600" dirty="0" smtClean="0">
                <a:latin typeface="黑体" pitchFamily="49" charset="-122"/>
                <a:ea typeface="黑体" pitchFamily="49" charset="-122"/>
              </a:rPr>
              <a:t>建立计算图</a:t>
            </a:r>
          </a:p>
          <a:p>
            <a:r>
              <a:rPr lang="en-US" sz="1600" dirty="0" smtClean="0">
                <a:latin typeface="黑体" pitchFamily="49" charset="-122"/>
                <a:ea typeface="黑体" pitchFamily="49" charset="-122"/>
              </a:rPr>
              <a:t>03   node1 = node3 =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(3.0, tf.float32)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04   node2 =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(4.5)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05   tensor1 = </a:t>
            </a:r>
            <a:r>
              <a:rPr lang="en-US" sz="1600" dirty="0" err="1" smtClean="0">
                <a:latin typeface="黑体" pitchFamily="49" charset="-122"/>
                <a:ea typeface="黑体" pitchFamily="49" charset="-122"/>
              </a:rPr>
              <a:t>tf.add</a:t>
            </a:r>
            <a:r>
              <a:rPr lang="en-US" sz="1600" dirty="0" smtClean="0">
                <a:latin typeface="黑体" pitchFamily="49" charset="-122"/>
                <a:ea typeface="黑体" pitchFamily="49" charset="-122"/>
              </a:rPr>
              <a:t>(node1, node2)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06   tensor2 = </a:t>
            </a:r>
            <a:r>
              <a:rPr lang="en-US" sz="1600" dirty="0" err="1" smtClean="0">
                <a:latin typeface="黑体" pitchFamily="49" charset="-122"/>
                <a:ea typeface="黑体" pitchFamily="49" charset="-122"/>
              </a:rPr>
              <a:t>tf.multiply</a:t>
            </a:r>
            <a:r>
              <a:rPr lang="en-US" sz="1600" dirty="0" smtClean="0">
                <a:latin typeface="黑体" pitchFamily="49" charset="-122"/>
                <a:ea typeface="黑体" pitchFamily="49" charset="-122"/>
              </a:rPr>
              <a:t>(tensor1, node3)</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07   print node1</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08   print node2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   print node3</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10   #</a:t>
            </a:r>
            <a:r>
              <a:rPr lang="zh-CN" altLang="en-US" sz="1600" dirty="0" smtClean="0">
                <a:latin typeface="黑体" pitchFamily="49" charset="-122"/>
                <a:ea typeface="黑体" pitchFamily="49" charset="-122"/>
              </a:rPr>
              <a:t>建立会话，执行计算图</a:t>
            </a:r>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7.2 </a:t>
            </a:r>
            <a:r>
              <a:rPr lang="en-US" sz="3200" b="1" dirty="0" err="1" smtClean="0">
                <a:latin typeface="黑体" pitchFamily="49" charset="-122"/>
                <a:ea typeface="黑体" pitchFamily="49" charset="-122"/>
              </a:rPr>
              <a:t>TensorFlow</a:t>
            </a:r>
            <a:r>
              <a:rPr lang="zh-CN" altLang="en-US" sz="3200" b="1" dirty="0" smtClean="0">
                <a:latin typeface="黑体" pitchFamily="49" charset="-122"/>
                <a:ea typeface="黑体" pitchFamily="49" charset="-122"/>
              </a:rPr>
              <a:t>深度学习平台</a:t>
            </a:r>
          </a:p>
        </p:txBody>
      </p:sp>
      <p:sp>
        <p:nvSpPr>
          <p:cNvPr id="5" name="TextBox 4"/>
          <p:cNvSpPr txBox="1"/>
          <p:nvPr/>
        </p:nvSpPr>
        <p:spPr>
          <a:xfrm>
            <a:off x="285720" y="1428742"/>
            <a:ext cx="8358246" cy="1815882"/>
          </a:xfrm>
          <a:prstGeom prst="rect">
            <a:avLst/>
          </a:prstGeom>
          <a:noFill/>
        </p:spPr>
        <p:txBody>
          <a:bodyPr wrap="square" rtlCol="0">
            <a:spAutoFit/>
          </a:bodyPr>
          <a:lstStyle/>
          <a:p>
            <a:r>
              <a:rPr lang="en-US" sz="1600" dirty="0" smtClean="0">
                <a:latin typeface="黑体" pitchFamily="49" charset="-122"/>
                <a:ea typeface="黑体" pitchFamily="49" charset="-122"/>
              </a:rPr>
              <a:t>11   session = </a:t>
            </a:r>
            <a:r>
              <a:rPr lang="en-US" sz="1600" dirty="0" err="1" smtClean="0">
                <a:latin typeface="黑体" pitchFamily="49" charset="-122"/>
                <a:ea typeface="黑体" pitchFamily="49" charset="-122"/>
              </a:rPr>
              <a:t>tf.Session</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12   print </a:t>
            </a:r>
            <a:r>
              <a:rPr lang="en-US" sz="1600" dirty="0" err="1" smtClean="0">
                <a:latin typeface="黑体" pitchFamily="49" charset="-122"/>
                <a:ea typeface="黑体" pitchFamily="49" charset="-122"/>
              </a:rPr>
              <a:t>session.run</a:t>
            </a:r>
            <a:r>
              <a:rPr lang="en-US" sz="1600" dirty="0" smtClean="0">
                <a:latin typeface="黑体" pitchFamily="49" charset="-122"/>
                <a:ea typeface="黑体" pitchFamily="49" charset="-122"/>
              </a:rPr>
              <a:t>(node1)</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13   print </a:t>
            </a:r>
            <a:r>
              <a:rPr lang="en-US" sz="1600" dirty="0" err="1" smtClean="0">
                <a:latin typeface="黑体" pitchFamily="49" charset="-122"/>
                <a:ea typeface="黑体" pitchFamily="49" charset="-122"/>
              </a:rPr>
              <a:t>session.run</a:t>
            </a:r>
            <a:r>
              <a:rPr lang="en-US" sz="1600" dirty="0" smtClean="0">
                <a:latin typeface="黑体" pitchFamily="49" charset="-122"/>
                <a:ea typeface="黑体" pitchFamily="49" charset="-122"/>
              </a:rPr>
              <a:t>(node2)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14   print </a:t>
            </a:r>
            <a:r>
              <a:rPr lang="en-US" sz="1600" dirty="0" err="1" smtClean="0">
                <a:latin typeface="黑体" pitchFamily="49" charset="-122"/>
                <a:ea typeface="黑体" pitchFamily="49" charset="-122"/>
              </a:rPr>
              <a:t>session.run</a:t>
            </a:r>
            <a:r>
              <a:rPr lang="en-US" sz="1600" dirty="0" smtClean="0">
                <a:latin typeface="黑体" pitchFamily="49" charset="-122"/>
                <a:ea typeface="黑体" pitchFamily="49" charset="-122"/>
              </a:rPr>
              <a:t>(node3)</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15   print </a:t>
            </a:r>
            <a:r>
              <a:rPr lang="en-US" sz="1600" dirty="0" err="1" smtClean="0">
                <a:latin typeface="黑体" pitchFamily="49" charset="-122"/>
                <a:ea typeface="黑体" pitchFamily="49" charset="-122"/>
              </a:rPr>
              <a:t>session.run</a:t>
            </a:r>
            <a:r>
              <a:rPr lang="en-US" sz="1600" dirty="0" smtClean="0">
                <a:latin typeface="黑体" pitchFamily="49" charset="-122"/>
                <a:ea typeface="黑体" pitchFamily="49" charset="-122"/>
              </a:rPr>
              <a:t>(tensor1)</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16   print </a:t>
            </a:r>
            <a:r>
              <a:rPr lang="en-US" sz="1600" dirty="0" err="1" smtClean="0">
                <a:latin typeface="黑体" pitchFamily="49" charset="-122"/>
                <a:ea typeface="黑体" pitchFamily="49" charset="-122"/>
              </a:rPr>
              <a:t>session.run</a:t>
            </a:r>
            <a:r>
              <a:rPr lang="en-US" sz="1600" dirty="0" smtClean="0">
                <a:latin typeface="黑体" pitchFamily="49" charset="-122"/>
                <a:ea typeface="黑体" pitchFamily="49" charset="-122"/>
              </a:rPr>
              <a:t>(tensor2)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17   </a:t>
            </a:r>
            <a:r>
              <a:rPr lang="en-US" sz="1600" dirty="0" err="1" smtClean="0">
                <a:latin typeface="黑体" pitchFamily="49" charset="-122"/>
                <a:ea typeface="黑体" pitchFamily="49" charset="-122"/>
              </a:rPr>
              <a:t>session.close</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p:txBody>
      </p:sp>
      <p:sp>
        <p:nvSpPr>
          <p:cNvPr id="4" name="矩形 3"/>
          <p:cNvSpPr/>
          <p:nvPr/>
        </p:nvSpPr>
        <p:spPr>
          <a:xfrm>
            <a:off x="5643570" y="1357848"/>
            <a:ext cx="2286000" cy="3785652"/>
          </a:xfrm>
          <a:prstGeom prst="rect">
            <a:avLst/>
          </a:prstGeom>
        </p:spPr>
        <p:txBody>
          <a:bodyPr>
            <a:spAutoFit/>
          </a:bodyPr>
          <a:lstStyle/>
          <a:p>
            <a:pPr lvl="0" latinLnBrk="1"/>
            <a:r>
              <a:rPr lang="en-US" altLang="zh-CN" sz="1600" dirty="0" smtClean="0">
                <a:solidFill>
                  <a:prstClr val="black"/>
                </a:solidFill>
                <a:latin typeface="黑体" pitchFamily="49" charset="-122"/>
                <a:ea typeface="黑体" pitchFamily="49" charset="-122"/>
              </a:rPr>
              <a:t>【</a:t>
            </a:r>
            <a:r>
              <a:rPr lang="zh-CN" altLang="en-US" sz="1600" dirty="0" smtClean="0">
                <a:solidFill>
                  <a:prstClr val="black"/>
                </a:solidFill>
                <a:latin typeface="黑体" pitchFamily="49" charset="-122"/>
                <a:ea typeface="黑体" pitchFamily="49" charset="-122"/>
              </a:rPr>
              <a:t>运行结果</a:t>
            </a:r>
            <a:r>
              <a:rPr lang="en-US" altLang="zh-CN" sz="1600" dirty="0" smtClean="0">
                <a:solidFill>
                  <a:prstClr val="black"/>
                </a:solidFill>
                <a:latin typeface="黑体" pitchFamily="49" charset="-122"/>
                <a:ea typeface="黑体" pitchFamily="49" charset="-122"/>
              </a:rPr>
              <a:t>】</a:t>
            </a:r>
          </a:p>
          <a:p>
            <a:pPr lvl="0"/>
            <a:r>
              <a:rPr lang="en-US" sz="1600" dirty="0" smtClean="0">
                <a:solidFill>
                  <a:prstClr val="black"/>
                </a:solidFill>
                <a:latin typeface="黑体" pitchFamily="49" charset="-122"/>
                <a:ea typeface="黑体" pitchFamily="49" charset="-122"/>
              </a:rPr>
              <a:t>Tensor("Const:0", shape=(), </a:t>
            </a:r>
            <a:r>
              <a:rPr lang="en-US" sz="1600" dirty="0" err="1" smtClean="0">
                <a:solidFill>
                  <a:prstClr val="black"/>
                </a:solidFill>
                <a:latin typeface="黑体" pitchFamily="49" charset="-122"/>
                <a:ea typeface="黑体" pitchFamily="49" charset="-122"/>
              </a:rPr>
              <a:t>dtype</a:t>
            </a:r>
            <a:r>
              <a:rPr lang="en-US" sz="1600" dirty="0" smtClean="0">
                <a:solidFill>
                  <a:prstClr val="black"/>
                </a:solidFill>
                <a:latin typeface="黑体" pitchFamily="49" charset="-122"/>
                <a:ea typeface="黑体" pitchFamily="49" charset="-122"/>
              </a:rPr>
              <a:t>=float32)</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Tensor("Const_1:0", shape=(), </a:t>
            </a:r>
            <a:r>
              <a:rPr lang="en-US" sz="1600" dirty="0" err="1" smtClean="0">
                <a:solidFill>
                  <a:prstClr val="black"/>
                </a:solidFill>
                <a:latin typeface="黑体" pitchFamily="49" charset="-122"/>
                <a:ea typeface="黑体" pitchFamily="49" charset="-122"/>
              </a:rPr>
              <a:t>dtype</a:t>
            </a:r>
            <a:r>
              <a:rPr lang="en-US" sz="1600" dirty="0" smtClean="0">
                <a:solidFill>
                  <a:prstClr val="black"/>
                </a:solidFill>
                <a:latin typeface="黑体" pitchFamily="49" charset="-122"/>
                <a:ea typeface="黑体" pitchFamily="49" charset="-122"/>
              </a:rPr>
              <a:t>=float32)</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Tensor("Const:0", shape=(), </a:t>
            </a:r>
            <a:r>
              <a:rPr lang="en-US" sz="1600" dirty="0" err="1" smtClean="0">
                <a:solidFill>
                  <a:prstClr val="black"/>
                </a:solidFill>
                <a:latin typeface="黑体" pitchFamily="49" charset="-122"/>
                <a:ea typeface="黑体" pitchFamily="49" charset="-122"/>
              </a:rPr>
              <a:t>dtype</a:t>
            </a:r>
            <a:r>
              <a:rPr lang="en-US" sz="1600" dirty="0" smtClean="0">
                <a:solidFill>
                  <a:prstClr val="black"/>
                </a:solidFill>
                <a:latin typeface="黑体" pitchFamily="49" charset="-122"/>
                <a:ea typeface="黑体" pitchFamily="49" charset="-122"/>
              </a:rPr>
              <a:t>=float32)</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3.0</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4.5</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3.0</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7.5</a:t>
            </a:r>
            <a:endParaRPr lang="zh-CN" altLang="en-US" sz="1600" dirty="0" smtClean="0">
              <a:solidFill>
                <a:prstClr val="black"/>
              </a:solidFill>
              <a:latin typeface="黑体" pitchFamily="49" charset="-122"/>
              <a:ea typeface="黑体" pitchFamily="49" charset="-122"/>
            </a:endParaRPr>
          </a:p>
          <a:p>
            <a:pPr lvl="0"/>
            <a:r>
              <a:rPr lang="en-US" sz="1600" dirty="0" smtClean="0">
                <a:solidFill>
                  <a:prstClr val="black"/>
                </a:solidFill>
                <a:latin typeface="黑体" pitchFamily="49" charset="-122"/>
                <a:ea typeface="黑体" pitchFamily="49" charset="-122"/>
              </a:rPr>
              <a:t>22.5</a:t>
            </a:r>
            <a:endParaRPr lang="zh-CN" altLang="en-US" sz="1600" dirty="0">
              <a:solidFill>
                <a:prstClr val="black"/>
              </a:solidFill>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从运行结果可以看出，在执行计算图之前，</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节点是一种静态结构，所以输出的并不是</a:t>
            </a:r>
            <a:r>
              <a:rPr lang="en-US" sz="1800" dirty="0" smtClean="0">
                <a:latin typeface="黑体" pitchFamily="49" charset="-122"/>
                <a:ea typeface="黑体" pitchFamily="49" charset="-122"/>
              </a:rPr>
              <a:t>3.0</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4.0</a:t>
            </a:r>
            <a:r>
              <a:rPr lang="zh-CN" altLang="en-US" sz="1800" dirty="0" smtClean="0">
                <a:latin typeface="黑体" pitchFamily="49" charset="-122"/>
                <a:ea typeface="黑体" pitchFamily="49" charset="-122"/>
              </a:rPr>
              <a:t>，而是</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对象；</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在执行计算图之后，才输出了节点的值，即为了让某个节点从初始节点开始变换，需要通过</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对象的</a:t>
            </a:r>
            <a:r>
              <a:rPr lang="en-US" sz="1800" dirty="0" smtClean="0">
                <a:latin typeface="黑体" pitchFamily="49" charset="-122"/>
                <a:ea typeface="黑体" pitchFamily="49" charset="-122"/>
              </a:rPr>
              <a:t>run</a:t>
            </a:r>
            <a:r>
              <a:rPr lang="zh-CN" altLang="en-US" sz="1800" dirty="0" smtClean="0">
                <a:latin typeface="黑体" pitchFamily="49" charset="-122"/>
                <a:ea typeface="黑体" pitchFamily="49" charset="-122"/>
              </a:rPr>
              <a:t>方法手动变换。</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另外，</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提供的是运行环境，</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是</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系统宝贵的资源，用完后要及时释放，释放方式有如下两种：</a:t>
            </a:r>
          </a:p>
          <a:p>
            <a:pPr marL="400050" lvl="1">
              <a:buFont typeface="Wingdings" pitchFamily="2" charset="2"/>
              <a:buChar char="ü"/>
            </a:pPr>
            <a:r>
              <a:rPr lang="zh-CN" altLang="en-US" sz="1800" dirty="0" smtClean="0">
                <a:latin typeface="黑体" pitchFamily="49" charset="-122"/>
                <a:ea typeface="黑体" pitchFamily="49" charset="-122"/>
              </a:rPr>
              <a:t>直接调用</a:t>
            </a:r>
            <a:r>
              <a:rPr lang="en-US" sz="1800" dirty="0" err="1" smtClean="0">
                <a:latin typeface="黑体" pitchFamily="49" charset="-122"/>
                <a:ea typeface="黑体" pitchFamily="49" charset="-122"/>
              </a:rPr>
              <a:t>Session.close</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方式显示关闭</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a:t>
            </a:r>
          </a:p>
          <a:p>
            <a:pPr marL="400050" lvl="1">
              <a:buFont typeface="Wingdings" pitchFamily="2" charset="2"/>
              <a:buChar char="ü"/>
            </a:pPr>
            <a:r>
              <a:rPr lang="zh-CN" altLang="en-US" sz="1800" dirty="0" smtClean="0">
                <a:latin typeface="黑体" pitchFamily="49" charset="-122"/>
                <a:ea typeface="黑体" pitchFamily="49" charset="-122"/>
              </a:rPr>
              <a:t>采用代码块。当前代码块执行完毕后，</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会自动被析构释放掉，不必再调用</a:t>
            </a:r>
            <a:r>
              <a:rPr lang="en-US" sz="1800" dirty="0" smtClean="0">
                <a:latin typeface="黑体" pitchFamily="49" charset="-122"/>
                <a:ea typeface="黑体" pitchFamily="49" charset="-122"/>
              </a:rPr>
              <a:t>close</a:t>
            </a:r>
            <a:r>
              <a:rPr lang="zh-CN" altLang="en-US" sz="1800" dirty="0" smtClean="0">
                <a:latin typeface="黑体" pitchFamily="49" charset="-122"/>
                <a:ea typeface="黑体" pitchFamily="49" charset="-122"/>
              </a:rPr>
              <a:t>方法关闭，示例代码如代码</a:t>
            </a:r>
            <a:r>
              <a:rPr lang="en-US" sz="1800" dirty="0" smtClean="0">
                <a:latin typeface="黑体" pitchFamily="49" charset="-122"/>
                <a:ea typeface="黑体" pitchFamily="49" charset="-122"/>
              </a:rPr>
              <a:t>7-3</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7-3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ch7_3_SessionDestruction.py</a:t>
            </a: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01   with </a:t>
            </a:r>
            <a:r>
              <a:rPr lang="en-US" sz="1800" dirty="0" err="1" smtClean="0">
                <a:latin typeface="黑体" pitchFamily="49" charset="-122"/>
                <a:ea typeface="黑体" pitchFamily="49" charset="-122"/>
              </a:rPr>
              <a:t>tf.Session</a:t>
            </a:r>
            <a:r>
              <a:rPr lang="en-US" sz="1800" dirty="0" smtClean="0">
                <a:latin typeface="黑体" pitchFamily="49" charset="-122"/>
                <a:ea typeface="黑体" pitchFamily="49" charset="-122"/>
              </a:rPr>
              <a:t>() as </a:t>
            </a:r>
            <a:r>
              <a:rPr lang="en-US" sz="1800" dirty="0" err="1" smtClean="0">
                <a:latin typeface="黑体" pitchFamily="49" charset="-122"/>
                <a:ea typeface="黑体" pitchFamily="49" charset="-122"/>
              </a:rPr>
              <a:t>sess</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02       result = </a:t>
            </a:r>
            <a:r>
              <a:rPr lang="en-US" sz="1800" dirty="0" err="1" smtClean="0">
                <a:latin typeface="黑体" pitchFamily="49" charset="-122"/>
                <a:ea typeface="黑体" pitchFamily="49" charset="-122"/>
              </a:rPr>
              <a:t>sess.run</a:t>
            </a:r>
            <a:r>
              <a:rPr lang="en-US" sz="1800" dirty="0" smtClean="0">
                <a:latin typeface="黑体" pitchFamily="49" charset="-122"/>
                <a:ea typeface="黑体" pitchFamily="49" charset="-122"/>
              </a:rPr>
              <a:t>(c)</a:t>
            </a: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03       print result</a:t>
            </a: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有一类</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是交互式</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InteractiveSession</a:t>
            </a:r>
            <a:r>
              <a:rPr lang="zh-CN" altLang="en-US" sz="1800" dirty="0" smtClean="0">
                <a:latin typeface="黑体" pitchFamily="49" charset="-122"/>
                <a:ea typeface="黑体" pitchFamily="49" charset="-122"/>
              </a:rPr>
              <a:t>），这类</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能在运行过程中接收外部的输入。交互式的</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能更好的适用于这类场景。结合</a:t>
            </a:r>
            <a:r>
              <a:rPr lang="en-US" sz="1800" dirty="0" err="1" smtClean="0">
                <a:latin typeface="黑体" pitchFamily="49" charset="-122"/>
                <a:ea typeface="黑体" pitchFamily="49" charset="-122"/>
              </a:rPr>
              <a:t>Tensor.eval</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和</a:t>
            </a:r>
            <a:r>
              <a:rPr lang="en-US" sz="1800" dirty="0" err="1" smtClean="0">
                <a:latin typeface="黑体" pitchFamily="49" charset="-122"/>
                <a:ea typeface="黑体" pitchFamily="49" charset="-122"/>
              </a:rPr>
              <a:t>Operation.run</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来取代</a:t>
            </a:r>
            <a:r>
              <a:rPr lang="en-US" sz="1800" dirty="0" err="1" smtClean="0">
                <a:latin typeface="黑体" pitchFamily="49" charset="-122"/>
                <a:ea typeface="黑体" pitchFamily="49" charset="-122"/>
              </a:rPr>
              <a:t>Session.run</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。这样的好处是避免在一个</a:t>
            </a:r>
            <a:r>
              <a:rPr lang="en-US" sz="1800" dirty="0" smtClean="0">
                <a:latin typeface="黑体" pitchFamily="49" charset="-122"/>
                <a:ea typeface="黑体" pitchFamily="49" charset="-122"/>
              </a:rPr>
              <a:t>Session</a:t>
            </a:r>
            <a:r>
              <a:rPr lang="zh-CN" altLang="en-US" sz="1800" dirty="0" smtClean="0">
                <a:latin typeface="黑体" pitchFamily="49" charset="-122"/>
                <a:ea typeface="黑体" pitchFamily="49" charset="-122"/>
              </a:rPr>
              <a:t>中长时间使用一个变量，如下例所示：</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fontScale="85000" lnSpcReduction="20000"/>
          </a:bodyPr>
          <a:lstStyle/>
          <a:p>
            <a:pPr>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7-4</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ch7_4_InteractiveSession.py</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01   import </a:t>
            </a:r>
            <a:r>
              <a:rPr lang="en-US" sz="1800" dirty="0" err="1" smtClean="0">
                <a:latin typeface="黑体" pitchFamily="49" charset="-122"/>
                <a:ea typeface="黑体" pitchFamily="49" charset="-122"/>
              </a:rPr>
              <a:t>tensorflow</a:t>
            </a:r>
            <a:r>
              <a:rPr lang="en-US" sz="1800" dirty="0" smtClean="0">
                <a:latin typeface="黑体" pitchFamily="49" charset="-122"/>
                <a:ea typeface="黑体" pitchFamily="49" charset="-122"/>
              </a:rPr>
              <a:t> as </a:t>
            </a:r>
            <a:r>
              <a:rPr lang="en-US" sz="1800" dirty="0" err="1" smtClean="0">
                <a:latin typeface="黑体" pitchFamily="49" charset="-122"/>
                <a:ea typeface="黑体" pitchFamily="49" charset="-122"/>
              </a:rPr>
              <a:t>tf</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02   </a:t>
            </a:r>
            <a:r>
              <a:rPr lang="en-US" sz="1800" dirty="0" err="1" smtClean="0">
                <a:latin typeface="黑体" pitchFamily="49" charset="-122"/>
                <a:ea typeface="黑体" pitchFamily="49" charset="-122"/>
              </a:rPr>
              <a:t>sess</a:t>
            </a:r>
            <a:r>
              <a:rPr lang="en-US" sz="1800" dirty="0" smtClean="0">
                <a:latin typeface="黑体" pitchFamily="49" charset="-122"/>
                <a:ea typeface="黑体" pitchFamily="49" charset="-122"/>
              </a:rPr>
              <a:t> = </a:t>
            </a:r>
            <a:r>
              <a:rPr lang="en-US" sz="1800" dirty="0" err="1" smtClean="0">
                <a:latin typeface="黑体" pitchFamily="49" charset="-122"/>
                <a:ea typeface="黑体" pitchFamily="49" charset="-122"/>
              </a:rPr>
              <a:t>tf.InteractiveSession</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03   x = </a:t>
            </a:r>
            <a:r>
              <a:rPr lang="en-US" sz="1800" dirty="0" err="1" smtClean="0">
                <a:latin typeface="黑体" pitchFamily="49" charset="-122"/>
                <a:ea typeface="黑体" pitchFamily="49" charset="-122"/>
              </a:rPr>
              <a:t>tf.Variable</a:t>
            </a:r>
            <a:r>
              <a:rPr lang="en-US" sz="1800" dirty="0" smtClean="0">
                <a:latin typeface="黑体" pitchFamily="49" charset="-122"/>
                <a:ea typeface="黑体" pitchFamily="49" charset="-122"/>
              </a:rPr>
              <a:t>([1.0, 2.0])</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04   a = </a:t>
            </a:r>
            <a:r>
              <a:rPr lang="en-US" sz="1800" dirty="0" err="1" smtClean="0">
                <a:latin typeface="黑体" pitchFamily="49" charset="-122"/>
                <a:ea typeface="黑体" pitchFamily="49" charset="-122"/>
              </a:rPr>
              <a:t>tf.constant</a:t>
            </a:r>
            <a:r>
              <a:rPr lang="en-US" sz="1800" dirty="0" smtClean="0">
                <a:latin typeface="黑体" pitchFamily="49" charset="-122"/>
                <a:ea typeface="黑体" pitchFamily="49" charset="-122"/>
              </a:rPr>
              <a:t>([3.0, 3.0])</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05   #initialize x by run</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06   </a:t>
            </a:r>
            <a:r>
              <a:rPr lang="en-US" sz="1800" dirty="0" err="1" smtClean="0">
                <a:latin typeface="黑体" pitchFamily="49" charset="-122"/>
                <a:ea typeface="黑体" pitchFamily="49" charset="-122"/>
              </a:rPr>
              <a:t>x.initializer.run</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07   # Add an op to subtract ‘a’ from ‘</a:t>
            </a:r>
            <a:r>
              <a:rPr lang="en-US" sz="1800" dirty="0" err="1" smtClean="0">
                <a:latin typeface="黑体" pitchFamily="49" charset="-122"/>
                <a:ea typeface="黑体" pitchFamily="49" charset="-122"/>
              </a:rPr>
              <a:t>x’.Run</a:t>
            </a:r>
            <a:r>
              <a:rPr lang="en-US" sz="1800" dirty="0" smtClean="0">
                <a:latin typeface="黑体" pitchFamily="49" charset="-122"/>
                <a:ea typeface="黑体" pitchFamily="49" charset="-122"/>
              </a:rPr>
              <a:t> it and print the result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08   sub = </a:t>
            </a:r>
            <a:r>
              <a:rPr lang="en-US" sz="1800" dirty="0" err="1" smtClean="0">
                <a:latin typeface="黑体" pitchFamily="49" charset="-122"/>
                <a:ea typeface="黑体" pitchFamily="49" charset="-122"/>
              </a:rPr>
              <a:t>tf.subtract</a:t>
            </a:r>
            <a:r>
              <a:rPr lang="en-US" sz="1800" dirty="0" smtClean="0">
                <a:latin typeface="黑体" pitchFamily="49" charset="-122"/>
                <a:ea typeface="黑体" pitchFamily="49" charset="-122"/>
              </a:rPr>
              <a:t>(x, a)</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09   print </a:t>
            </a:r>
            <a:r>
              <a:rPr lang="en-US" sz="1800" dirty="0" err="1" smtClean="0">
                <a:latin typeface="黑体" pitchFamily="49" charset="-122"/>
                <a:ea typeface="黑体" pitchFamily="49" charset="-122"/>
              </a:rPr>
              <a:t>sub.eval</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10   # Close the session when we are done</a:t>
            </a:r>
            <a:endParaRPr lang="zh-CN" altLang="en-US" sz="1800" dirty="0" smtClean="0">
              <a:latin typeface="黑体" pitchFamily="49" charset="-122"/>
              <a:ea typeface="黑体" pitchFamily="49" charset="-122"/>
            </a:endParaRPr>
          </a:p>
          <a:p>
            <a:pPr>
              <a:buAutoNum type="arabicPlain" startAt="11"/>
            </a:pPr>
            <a:r>
              <a:rPr lang="en-US" sz="1800" dirty="0" smtClean="0">
                <a:latin typeface="黑体" pitchFamily="49" charset="-122"/>
                <a:ea typeface="黑体" pitchFamily="49" charset="-122"/>
              </a:rPr>
              <a:t> </a:t>
            </a:r>
            <a:r>
              <a:rPr lang="en-US" sz="1800" dirty="0" err="1" smtClean="0">
                <a:latin typeface="黑体" pitchFamily="49" charset="-122"/>
                <a:ea typeface="黑体" pitchFamily="49" charset="-122"/>
              </a:rPr>
              <a:t>sess.close</a:t>
            </a:r>
            <a:r>
              <a:rPr lang="en-US" sz="1800" dirty="0" smtClean="0">
                <a:latin typeface="黑体" pitchFamily="49" charset="-122"/>
                <a:ea typeface="黑体" pitchFamily="49" charset="-122"/>
              </a:rPr>
              <a:t>()</a:t>
            </a:r>
          </a:p>
          <a:p>
            <a:pPr>
              <a:buAutoNum type="arabicPlain" startAt="11"/>
            </a:pPr>
            <a:endParaRPr lang="zh-CN" altLang="en-US" sz="1800" dirty="0" smtClean="0">
              <a:latin typeface="黑体" pitchFamily="49" charset="-122"/>
              <a:ea typeface="黑体" pitchFamily="49" charset="-122"/>
            </a:endParaRPr>
          </a:p>
          <a:p>
            <a:pPr latinLnBrk="1">
              <a:buNone/>
            </a:pP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运行结果</a:t>
            </a:r>
            <a:r>
              <a:rPr lang="en-US" altLang="zh-CN" sz="1800" dirty="0" smtClean="0">
                <a:latin typeface="黑体" pitchFamily="49" charset="-122"/>
                <a:ea typeface="黑体" pitchFamily="49" charset="-122"/>
              </a:rPr>
              <a:t>】</a:t>
            </a:r>
          </a:p>
          <a:p>
            <a:pPr>
              <a:buNone/>
            </a:pPr>
            <a:r>
              <a:rPr lang="en-US" sz="1800" dirty="0" smtClean="0">
                <a:latin typeface="黑体" pitchFamily="49" charset="-122"/>
                <a:ea typeface="黑体" pitchFamily="49" charset="-122"/>
              </a:rPr>
              <a:t>[-2.-1.]</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en-US" sz="1900" dirty="0" smtClean="0">
                <a:latin typeface="黑体" pitchFamily="49" charset="-122"/>
                <a:ea typeface="黑体" pitchFamily="49" charset="-122"/>
              </a:rPr>
              <a:t>4</a:t>
            </a:r>
            <a:r>
              <a:rPr lang="zh-CN" altLang="en-US" sz="1900" dirty="0" smtClean="0">
                <a:latin typeface="黑体" pitchFamily="49" charset="-122"/>
                <a:ea typeface="黑体" pitchFamily="49" charset="-122"/>
              </a:rPr>
              <a:t>、变量</a:t>
            </a:r>
          </a:p>
          <a:p>
            <a:pPr marL="0">
              <a:buNone/>
            </a:pPr>
            <a:r>
              <a:rPr lang="zh-CN" altLang="en-US" sz="1900" dirty="0" smtClean="0">
                <a:latin typeface="黑体" pitchFamily="49" charset="-122"/>
                <a:ea typeface="黑体" pitchFamily="49" charset="-122"/>
              </a:rPr>
              <a:t>（</a:t>
            </a:r>
            <a:r>
              <a:rPr lang="en-US" sz="1900" dirty="0" smtClean="0">
                <a:latin typeface="黑体" pitchFamily="49" charset="-122"/>
                <a:ea typeface="黑体" pitchFamily="49" charset="-122"/>
              </a:rPr>
              <a:t>1</a:t>
            </a:r>
            <a:r>
              <a:rPr lang="zh-CN" altLang="en-US" sz="1900" dirty="0" smtClean="0">
                <a:latin typeface="黑体" pitchFamily="49" charset="-122"/>
                <a:ea typeface="黑体" pitchFamily="49" charset="-122"/>
              </a:rPr>
              <a:t>）变量初始化</a:t>
            </a:r>
          </a:p>
          <a:p>
            <a:pPr marL="0">
              <a:buNone/>
            </a:pPr>
            <a:r>
              <a:rPr lang="zh-CN" altLang="en-US" sz="1900" dirty="0" smtClean="0">
                <a:latin typeface="黑体" pitchFamily="49" charset="-122"/>
                <a:ea typeface="黑体" pitchFamily="49" charset="-122"/>
              </a:rPr>
              <a:t>变量（</a:t>
            </a:r>
            <a:r>
              <a:rPr lang="en-US" sz="1900" dirty="0" smtClean="0">
                <a:latin typeface="黑体" pitchFamily="49" charset="-122"/>
                <a:ea typeface="黑体" pitchFamily="49" charset="-122"/>
              </a:rPr>
              <a:t>Variables</a:t>
            </a:r>
            <a:r>
              <a:rPr lang="zh-CN" altLang="en-US" sz="1900" dirty="0" smtClean="0">
                <a:latin typeface="黑体" pitchFamily="49" charset="-122"/>
                <a:ea typeface="黑体" pitchFamily="49" charset="-122"/>
              </a:rPr>
              <a:t>）是</a:t>
            </a:r>
            <a:r>
              <a:rPr lang="en-US" sz="1900" dirty="0" err="1" smtClean="0">
                <a:latin typeface="黑体" pitchFamily="49" charset="-122"/>
                <a:ea typeface="黑体" pitchFamily="49" charset="-122"/>
              </a:rPr>
              <a:t>TensorFlow</a:t>
            </a:r>
            <a:r>
              <a:rPr lang="zh-CN" altLang="en-US" sz="1900" dirty="0" smtClean="0">
                <a:latin typeface="黑体" pitchFamily="49" charset="-122"/>
                <a:ea typeface="黑体" pitchFamily="49" charset="-122"/>
              </a:rPr>
              <a:t>的一个重要概念，前面我们的实例更多使用的是</a:t>
            </a:r>
            <a:r>
              <a:rPr lang="en-US" sz="1900" dirty="0" err="1" smtClean="0">
                <a:latin typeface="黑体" pitchFamily="49" charset="-122"/>
                <a:ea typeface="黑体" pitchFamily="49" charset="-122"/>
              </a:rPr>
              <a:t>TensorFlow</a:t>
            </a:r>
            <a:r>
              <a:rPr lang="zh-CN" altLang="en-US" sz="1900" dirty="0" smtClean="0">
                <a:latin typeface="黑体" pitchFamily="49" charset="-122"/>
                <a:ea typeface="黑体" pitchFamily="49" charset="-122"/>
              </a:rPr>
              <a:t>的</a:t>
            </a:r>
            <a:r>
              <a:rPr lang="en-US" sz="1900" dirty="0" smtClean="0">
                <a:latin typeface="黑体" pitchFamily="49" charset="-122"/>
                <a:ea typeface="黑体" pitchFamily="49" charset="-122"/>
              </a:rPr>
              <a:t>constant</a:t>
            </a:r>
            <a:r>
              <a:rPr lang="zh-CN" altLang="en-US" sz="1900" dirty="0" smtClean="0">
                <a:latin typeface="黑体" pitchFamily="49" charset="-122"/>
                <a:ea typeface="黑体" pitchFamily="49" charset="-122"/>
              </a:rPr>
              <a:t>常量。</a:t>
            </a:r>
            <a:r>
              <a:rPr lang="en-US" sz="1900" dirty="0" smtClean="0">
                <a:latin typeface="黑体" pitchFamily="49" charset="-122"/>
                <a:ea typeface="黑体" pitchFamily="49" charset="-122"/>
              </a:rPr>
              <a:t>Variables</a:t>
            </a:r>
            <a:r>
              <a:rPr lang="zh-CN" altLang="en-US" sz="1900" dirty="0" smtClean="0">
                <a:latin typeface="黑体" pitchFamily="49" charset="-122"/>
                <a:ea typeface="黑体" pitchFamily="49" charset="-122"/>
              </a:rPr>
              <a:t>在使用前必须先做好初始化。</a:t>
            </a:r>
            <a:r>
              <a:rPr lang="en-US" sz="1900" dirty="0" err="1" smtClean="0">
                <a:latin typeface="黑体" pitchFamily="49" charset="-122"/>
                <a:ea typeface="黑体" pitchFamily="49" charset="-122"/>
              </a:rPr>
              <a:t>TensorFlow</a:t>
            </a:r>
            <a:r>
              <a:rPr lang="zh-CN" altLang="en-US" sz="1900" dirty="0" smtClean="0">
                <a:latin typeface="黑体" pitchFamily="49" charset="-122"/>
                <a:ea typeface="黑体" pitchFamily="49" charset="-122"/>
              </a:rPr>
              <a:t>提供了</a:t>
            </a:r>
            <a:r>
              <a:rPr lang="en-US" sz="1900" dirty="0" err="1" smtClean="0">
                <a:latin typeface="黑体" pitchFamily="49" charset="-122"/>
                <a:ea typeface="黑体" pitchFamily="49" charset="-122"/>
              </a:rPr>
              <a:t>tf.initialize_all_variables</a:t>
            </a:r>
            <a:r>
              <a:rPr lang="en-US" sz="1900" dirty="0" smtClean="0">
                <a:latin typeface="黑体" pitchFamily="49" charset="-122"/>
                <a:ea typeface="黑体" pitchFamily="49" charset="-122"/>
              </a:rPr>
              <a:t>()</a:t>
            </a:r>
            <a:r>
              <a:rPr lang="zh-CN" altLang="en-US" sz="1900" dirty="0" smtClean="0">
                <a:latin typeface="黑体" pitchFamily="49" charset="-122"/>
                <a:ea typeface="黑体" pitchFamily="49" charset="-122"/>
              </a:rPr>
              <a:t>快速初始化所有变量。</a:t>
            </a: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fontScale="77500" lnSpcReduction="20000"/>
          </a:bodyPr>
          <a:lstStyle/>
          <a:p>
            <a:pPr>
              <a:buNone/>
            </a:pPr>
            <a:r>
              <a:rPr lang="zh-CN" altLang="en-US" sz="2000" dirty="0" smtClean="0">
                <a:latin typeface="黑体" pitchFamily="49" charset="-122"/>
                <a:ea typeface="黑体" pitchFamily="49" charset="-122"/>
              </a:rPr>
              <a:t>代码</a:t>
            </a:r>
            <a:r>
              <a:rPr lang="en-US" sz="2000" dirty="0" smtClean="0">
                <a:latin typeface="黑体" pitchFamily="49" charset="-122"/>
                <a:ea typeface="黑体" pitchFamily="49" charset="-122"/>
              </a:rPr>
              <a:t>7-5</a:t>
            </a:r>
            <a:r>
              <a:rPr lang="zh-CN" altLang="en-US" sz="2000" dirty="0" smtClean="0">
                <a:latin typeface="黑体" pitchFamily="49" charset="-122"/>
                <a:ea typeface="黑体" pitchFamily="49" charset="-122"/>
              </a:rPr>
              <a:t>：</a:t>
            </a:r>
            <a:r>
              <a:rPr lang="en-US" sz="2000" dirty="0" smtClean="0">
                <a:latin typeface="黑体" pitchFamily="49" charset="-122"/>
                <a:ea typeface="黑体" pitchFamily="49" charset="-122"/>
              </a:rPr>
              <a:t>ch7_5_VariableInitialize.py</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01   import </a:t>
            </a:r>
            <a:r>
              <a:rPr lang="en-US" sz="2000" dirty="0" err="1" smtClean="0">
                <a:latin typeface="黑体" pitchFamily="49" charset="-122"/>
                <a:ea typeface="黑体" pitchFamily="49" charset="-122"/>
              </a:rPr>
              <a:t>tensorflow</a:t>
            </a:r>
            <a:r>
              <a:rPr lang="en-US" sz="2000" dirty="0" smtClean="0">
                <a:latin typeface="黑体" pitchFamily="49" charset="-122"/>
                <a:ea typeface="黑体" pitchFamily="49" charset="-122"/>
              </a:rPr>
              <a:t> as </a:t>
            </a:r>
            <a:r>
              <a:rPr lang="en-US" sz="2000" dirty="0" err="1" smtClean="0">
                <a:latin typeface="黑体" pitchFamily="49" charset="-122"/>
                <a:ea typeface="黑体" pitchFamily="49" charset="-122"/>
              </a:rPr>
              <a:t>tf</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02   W = </a:t>
            </a:r>
            <a:r>
              <a:rPr lang="en-US" sz="2000" dirty="0" err="1" smtClean="0">
                <a:latin typeface="黑体" pitchFamily="49" charset="-122"/>
                <a:ea typeface="黑体" pitchFamily="49" charset="-122"/>
              </a:rPr>
              <a:t>tf.Variable</a:t>
            </a:r>
            <a:r>
              <a:rPr lang="en-US" sz="2000" dirty="0" smtClean="0">
                <a:latin typeface="黑体" pitchFamily="49" charset="-122"/>
                <a:ea typeface="黑体" pitchFamily="49" charset="-122"/>
              </a:rPr>
              <a:t>(</a:t>
            </a:r>
            <a:r>
              <a:rPr lang="en-US" sz="2000" dirty="0" err="1" smtClean="0">
                <a:latin typeface="黑体" pitchFamily="49" charset="-122"/>
                <a:ea typeface="黑体" pitchFamily="49" charset="-122"/>
              </a:rPr>
              <a:t>tf.zeros</a:t>
            </a:r>
            <a:r>
              <a:rPr lang="en-US" sz="2000" dirty="0" smtClean="0">
                <a:latin typeface="黑体" pitchFamily="49" charset="-122"/>
                <a:ea typeface="黑体" pitchFamily="49" charset="-122"/>
              </a:rPr>
              <a:t>((2, 2)), name=”weights”)</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03   R = </a:t>
            </a:r>
            <a:r>
              <a:rPr lang="en-US" sz="2000" dirty="0" err="1" smtClean="0">
                <a:latin typeface="黑体" pitchFamily="49" charset="-122"/>
                <a:ea typeface="黑体" pitchFamily="49" charset="-122"/>
              </a:rPr>
              <a:t>tf.Variable</a:t>
            </a:r>
            <a:r>
              <a:rPr lang="en-US" sz="2000" dirty="0" smtClean="0">
                <a:latin typeface="黑体" pitchFamily="49" charset="-122"/>
                <a:ea typeface="黑体" pitchFamily="49" charset="-122"/>
              </a:rPr>
              <a:t>(</a:t>
            </a:r>
            <a:r>
              <a:rPr lang="en-US" sz="2000" dirty="0" err="1" smtClean="0">
                <a:latin typeface="黑体" pitchFamily="49" charset="-122"/>
                <a:ea typeface="黑体" pitchFamily="49" charset="-122"/>
              </a:rPr>
              <a:t>tf.random_normal</a:t>
            </a:r>
            <a:r>
              <a:rPr lang="en-US" sz="2000" dirty="0" smtClean="0">
                <a:latin typeface="黑体" pitchFamily="49" charset="-122"/>
                <a:ea typeface="黑体" pitchFamily="49" charset="-122"/>
              </a:rPr>
              <a:t>((2,2)), name=”</a:t>
            </a:r>
            <a:r>
              <a:rPr lang="en-US" sz="2000" dirty="0" err="1" smtClean="0">
                <a:latin typeface="黑体" pitchFamily="49" charset="-122"/>
                <a:ea typeface="黑体" pitchFamily="49" charset="-122"/>
              </a:rPr>
              <a:t>random_weights</a:t>
            </a:r>
            <a:r>
              <a:rPr lang="en-US" sz="2000" dirty="0" smtClean="0">
                <a:latin typeface="黑体" pitchFamily="49" charset="-122"/>
                <a:ea typeface="黑体" pitchFamily="49" charset="-122"/>
              </a:rPr>
              <a:t>”)</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04   with </a:t>
            </a:r>
            <a:r>
              <a:rPr lang="en-US" sz="2000" dirty="0" err="1" smtClean="0">
                <a:latin typeface="黑体" pitchFamily="49" charset="-122"/>
                <a:ea typeface="黑体" pitchFamily="49" charset="-122"/>
              </a:rPr>
              <a:t>tf.Session</a:t>
            </a:r>
            <a:r>
              <a:rPr lang="en-US" sz="2000" dirty="0" smtClean="0">
                <a:latin typeface="黑体" pitchFamily="49" charset="-122"/>
                <a:ea typeface="黑体" pitchFamily="49" charset="-122"/>
              </a:rPr>
              <a:t>() as </a:t>
            </a:r>
            <a:r>
              <a:rPr lang="en-US" sz="2000" dirty="0" err="1" smtClean="0">
                <a:latin typeface="黑体" pitchFamily="49" charset="-122"/>
                <a:ea typeface="黑体" pitchFamily="49" charset="-122"/>
              </a:rPr>
              <a:t>sess</a:t>
            </a:r>
            <a:r>
              <a:rPr lang="en-US" sz="2000" dirty="0" smtClean="0">
                <a:latin typeface="黑体" pitchFamily="49" charset="-122"/>
                <a:ea typeface="黑体" pitchFamily="49" charset="-122"/>
              </a:rPr>
              <a:t>:</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05       </a:t>
            </a:r>
            <a:r>
              <a:rPr lang="en-US" sz="2000" dirty="0" err="1" smtClean="0">
                <a:latin typeface="黑体" pitchFamily="49" charset="-122"/>
                <a:ea typeface="黑体" pitchFamily="49" charset="-122"/>
              </a:rPr>
              <a:t>sess.run</a:t>
            </a:r>
            <a:r>
              <a:rPr lang="en-US" sz="2000" dirty="0" smtClean="0">
                <a:latin typeface="黑体" pitchFamily="49" charset="-122"/>
                <a:ea typeface="黑体" pitchFamily="49" charset="-122"/>
              </a:rPr>
              <a:t>(</a:t>
            </a:r>
            <a:r>
              <a:rPr lang="en-US" sz="2000" dirty="0" err="1" smtClean="0">
                <a:latin typeface="黑体" pitchFamily="49" charset="-122"/>
                <a:ea typeface="黑体" pitchFamily="49" charset="-122"/>
              </a:rPr>
              <a:t>tf.initialize_all_variables</a:t>
            </a:r>
            <a:r>
              <a:rPr lang="en-US" sz="2000" dirty="0" smtClean="0">
                <a:latin typeface="黑体" pitchFamily="49" charset="-122"/>
                <a:ea typeface="黑体" pitchFamily="49" charset="-122"/>
              </a:rPr>
              <a:t>())</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06       print </a:t>
            </a:r>
            <a:r>
              <a:rPr lang="en-US" sz="2000" dirty="0" err="1" smtClean="0">
                <a:latin typeface="黑体" pitchFamily="49" charset="-122"/>
                <a:ea typeface="黑体" pitchFamily="49" charset="-122"/>
              </a:rPr>
              <a:t>sess.run</a:t>
            </a:r>
            <a:r>
              <a:rPr lang="en-US" sz="2000" dirty="0" smtClean="0">
                <a:latin typeface="黑体" pitchFamily="49" charset="-122"/>
                <a:ea typeface="黑体" pitchFamily="49" charset="-122"/>
              </a:rPr>
              <a:t>(W)</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07       print </a:t>
            </a:r>
            <a:r>
              <a:rPr lang="en-US" sz="2000" dirty="0" err="1" smtClean="0">
                <a:latin typeface="黑体" pitchFamily="49" charset="-122"/>
                <a:ea typeface="黑体" pitchFamily="49" charset="-122"/>
              </a:rPr>
              <a:t>sess.run</a:t>
            </a:r>
            <a:r>
              <a:rPr lang="en-US" sz="2000" dirty="0" smtClean="0">
                <a:latin typeface="黑体" pitchFamily="49" charset="-122"/>
                <a:ea typeface="黑体" pitchFamily="49" charset="-122"/>
              </a:rPr>
              <a:t>(R)</a:t>
            </a:r>
          </a:p>
          <a:p>
            <a:pPr>
              <a:buNone/>
            </a:pPr>
            <a:endParaRPr lang="zh-CN" altLang="en-US" sz="2000" dirty="0" smtClean="0">
              <a:latin typeface="黑体" pitchFamily="49" charset="-122"/>
              <a:ea typeface="黑体" pitchFamily="49" charset="-122"/>
            </a:endParaRPr>
          </a:p>
          <a:p>
            <a:pPr latinLnBrk="1">
              <a:buNone/>
            </a:pPr>
            <a:r>
              <a:rPr lang="en-US" altLang="zh-CN" sz="2000" dirty="0" smtClean="0">
                <a:latin typeface="黑体" pitchFamily="49" charset="-122"/>
                <a:ea typeface="黑体" pitchFamily="49" charset="-122"/>
              </a:rPr>
              <a:t>【</a:t>
            </a:r>
            <a:r>
              <a:rPr lang="zh-CN" altLang="en-US" sz="2000" dirty="0" smtClean="0">
                <a:latin typeface="黑体" pitchFamily="49" charset="-122"/>
                <a:ea typeface="黑体" pitchFamily="49" charset="-122"/>
              </a:rPr>
              <a:t>运行结果</a:t>
            </a:r>
            <a:r>
              <a:rPr lang="en-US" altLang="zh-CN" sz="2000" dirty="0" smtClean="0">
                <a:latin typeface="黑体" pitchFamily="49" charset="-122"/>
                <a:ea typeface="黑体" pitchFamily="49" charset="-122"/>
              </a:rPr>
              <a:t>】</a:t>
            </a:r>
          </a:p>
          <a:p>
            <a:pPr>
              <a:buNone/>
            </a:pPr>
            <a:r>
              <a:rPr lang="en-US" sz="2000" dirty="0" smtClean="0">
                <a:latin typeface="黑体" pitchFamily="49" charset="-122"/>
                <a:ea typeface="黑体" pitchFamily="49" charset="-122"/>
              </a:rPr>
              <a:t>[[ 0.  0.]</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[ 0.  0.]]</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[[-0.31018317  0.23692112]</a:t>
            </a:r>
            <a:endParaRPr lang="zh-CN" altLang="en-US" sz="2000" dirty="0" smtClean="0">
              <a:latin typeface="黑体" pitchFamily="49" charset="-122"/>
              <a:ea typeface="黑体" pitchFamily="49" charset="-122"/>
            </a:endParaRPr>
          </a:p>
          <a:p>
            <a:pPr>
              <a:buNone/>
            </a:pPr>
            <a:r>
              <a:rPr lang="en-US" sz="2000" dirty="0" smtClean="0">
                <a:latin typeface="黑体" pitchFamily="49" charset="-122"/>
                <a:ea typeface="黑体" pitchFamily="49" charset="-122"/>
              </a:rPr>
              <a:t>[ 1.02140248  0.90240932]]</a:t>
            </a:r>
            <a:endParaRPr lang="zh-CN" altLang="en-US" sz="20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）变量存储与恢复</a:t>
            </a:r>
          </a:p>
          <a:p>
            <a:pPr marL="0">
              <a:buNone/>
            </a:pPr>
            <a:r>
              <a:rPr lang="en-US" sz="1800" dirty="0" err="1" smtClean="0">
                <a:latin typeface="黑体" pitchFamily="49" charset="-122"/>
                <a:ea typeface="黑体" pitchFamily="49" charset="-122"/>
              </a:rPr>
              <a:t>tf.train.Saver</a:t>
            </a:r>
            <a:r>
              <a:rPr lang="zh-CN" altLang="en-US" sz="1800" dirty="0" smtClean="0">
                <a:latin typeface="黑体" pitchFamily="49" charset="-122"/>
                <a:ea typeface="黑体" pitchFamily="49" charset="-122"/>
              </a:rPr>
              <a:t>提供了</a:t>
            </a:r>
            <a:r>
              <a:rPr lang="en-US" sz="1800" dirty="0" smtClean="0">
                <a:latin typeface="黑体" pitchFamily="49" charset="-122"/>
                <a:ea typeface="黑体" pitchFamily="49" charset="-122"/>
              </a:rPr>
              <a:t>Variable</a:t>
            </a:r>
            <a:r>
              <a:rPr lang="zh-CN" altLang="en-US" sz="1800" dirty="0" smtClean="0">
                <a:latin typeface="黑体" pitchFamily="49" charset="-122"/>
                <a:ea typeface="黑体" pitchFamily="49" charset="-122"/>
              </a:rPr>
              <a:t>在某一时刻的转储功能和恢复功能，你可以将变量某一时刻的值存储到磁盘，当需要使用时再从磁盘恢复出来，示例代码如下：</a:t>
            </a:r>
          </a:p>
          <a:p>
            <a:pPr marL="0">
              <a:buNone/>
            </a:pPr>
            <a:r>
              <a:rPr lang="zh-CN" altLang="en-US" sz="1700" dirty="0" smtClean="0">
                <a:latin typeface="黑体" pitchFamily="49" charset="-122"/>
                <a:ea typeface="黑体" pitchFamily="49" charset="-122"/>
              </a:rPr>
              <a:t>代码</a:t>
            </a:r>
            <a:r>
              <a:rPr lang="en-US" sz="1700" dirty="0" smtClean="0">
                <a:latin typeface="黑体" pitchFamily="49" charset="-122"/>
                <a:ea typeface="黑体" pitchFamily="49" charset="-122"/>
              </a:rPr>
              <a:t>7-7</a:t>
            </a:r>
            <a:r>
              <a:rPr lang="zh-CN" altLang="en-US" sz="1700" dirty="0" smtClean="0">
                <a:latin typeface="黑体" pitchFamily="49" charset="-122"/>
                <a:ea typeface="黑体" pitchFamily="49" charset="-122"/>
              </a:rPr>
              <a:t>：</a:t>
            </a:r>
            <a:r>
              <a:rPr lang="en-US" sz="1700" dirty="0" smtClean="0">
                <a:latin typeface="黑体" pitchFamily="49" charset="-122"/>
                <a:ea typeface="黑体" pitchFamily="49" charset="-122"/>
              </a:rPr>
              <a:t>ch7_7_VariableSaveAndRestore.py</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01   import </a:t>
            </a:r>
            <a:r>
              <a:rPr lang="en-US" sz="1700" dirty="0" err="1" smtClean="0">
                <a:latin typeface="黑体" pitchFamily="49" charset="-122"/>
                <a:ea typeface="黑体" pitchFamily="49" charset="-122"/>
              </a:rPr>
              <a:t>tensorflow</a:t>
            </a:r>
            <a:r>
              <a:rPr lang="en-US" sz="1700" dirty="0" smtClean="0">
                <a:latin typeface="黑体" pitchFamily="49" charset="-122"/>
                <a:ea typeface="黑体" pitchFamily="49" charset="-122"/>
              </a:rPr>
              <a:t> as </a:t>
            </a:r>
            <a:r>
              <a:rPr lang="en-US" sz="1700" dirty="0" err="1" smtClean="0">
                <a:latin typeface="黑体" pitchFamily="49" charset="-122"/>
                <a:ea typeface="黑体" pitchFamily="49" charset="-122"/>
              </a:rPr>
              <a:t>tf</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02   v1 = </a:t>
            </a:r>
            <a:r>
              <a:rPr lang="en-US" sz="1700" dirty="0" err="1" smtClean="0">
                <a:latin typeface="黑体" pitchFamily="49" charset="-122"/>
                <a:ea typeface="黑体" pitchFamily="49" charset="-122"/>
              </a:rPr>
              <a:t>tf.Variable</a:t>
            </a:r>
            <a:r>
              <a:rPr lang="en-US" sz="1700" dirty="0" smtClean="0">
                <a:latin typeface="黑体" pitchFamily="49" charset="-122"/>
                <a:ea typeface="黑体" pitchFamily="49" charset="-122"/>
              </a:rPr>
              <a:t>(</a:t>
            </a:r>
            <a:r>
              <a:rPr lang="en-US" sz="1700" dirty="0" err="1" smtClean="0">
                <a:latin typeface="黑体" pitchFamily="49" charset="-122"/>
                <a:ea typeface="黑体" pitchFamily="49" charset="-122"/>
              </a:rPr>
              <a:t>tf.zeros</a:t>
            </a:r>
            <a:r>
              <a:rPr lang="en-US" sz="1700" dirty="0" smtClean="0">
                <a:latin typeface="黑体" pitchFamily="49" charset="-122"/>
                <a:ea typeface="黑体" pitchFamily="49" charset="-122"/>
              </a:rPr>
              <a:t>((2, 2)), name=”weights”)</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03   v2 = </a:t>
            </a:r>
            <a:r>
              <a:rPr lang="en-US" sz="1700" dirty="0" err="1" smtClean="0">
                <a:latin typeface="黑体" pitchFamily="49" charset="-122"/>
                <a:ea typeface="黑体" pitchFamily="49" charset="-122"/>
              </a:rPr>
              <a:t>tf.Variable</a:t>
            </a:r>
            <a:r>
              <a:rPr lang="en-US" sz="1700" dirty="0" smtClean="0">
                <a:latin typeface="黑体" pitchFamily="49" charset="-122"/>
                <a:ea typeface="黑体" pitchFamily="49" charset="-122"/>
              </a:rPr>
              <a:t>(</a:t>
            </a:r>
            <a:r>
              <a:rPr lang="en-US" sz="1700" dirty="0" err="1" smtClean="0">
                <a:latin typeface="黑体" pitchFamily="49" charset="-122"/>
                <a:ea typeface="黑体" pitchFamily="49" charset="-122"/>
              </a:rPr>
              <a:t>tf.random_normal</a:t>
            </a:r>
            <a:r>
              <a:rPr lang="en-US" sz="1700" dirty="0" smtClean="0">
                <a:latin typeface="黑体" pitchFamily="49" charset="-122"/>
                <a:ea typeface="黑体" pitchFamily="49" charset="-122"/>
              </a:rPr>
              <a:t>((2,2)), name=”</a:t>
            </a:r>
            <a:r>
              <a:rPr lang="en-US" sz="1700" dirty="0" err="1" smtClean="0">
                <a:latin typeface="黑体" pitchFamily="49" charset="-122"/>
                <a:ea typeface="黑体" pitchFamily="49" charset="-122"/>
              </a:rPr>
              <a:t>random_weights</a:t>
            </a:r>
            <a:r>
              <a:rPr lang="en-US" sz="1700" dirty="0" smtClean="0">
                <a:latin typeface="黑体" pitchFamily="49" charset="-122"/>
                <a:ea typeface="黑体" pitchFamily="49" charset="-122"/>
              </a:rPr>
              <a:t>”)</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04   </a:t>
            </a:r>
            <a:r>
              <a:rPr lang="en-US" sz="1700" dirty="0" err="1" smtClean="0">
                <a:latin typeface="黑体" pitchFamily="49" charset="-122"/>
                <a:ea typeface="黑体" pitchFamily="49" charset="-122"/>
              </a:rPr>
              <a:t>init_op</a:t>
            </a:r>
            <a:r>
              <a:rPr lang="en-US" sz="1700" dirty="0" smtClean="0">
                <a:latin typeface="黑体" pitchFamily="49" charset="-122"/>
                <a:ea typeface="黑体" pitchFamily="49" charset="-122"/>
              </a:rPr>
              <a:t> = </a:t>
            </a:r>
            <a:r>
              <a:rPr lang="en-US" sz="1700" dirty="0" err="1" smtClean="0">
                <a:latin typeface="黑体" pitchFamily="49" charset="-122"/>
                <a:ea typeface="黑体" pitchFamily="49" charset="-122"/>
              </a:rPr>
              <a:t>tf.initialize_all_variables</a:t>
            </a:r>
            <a:r>
              <a:rPr lang="en-US" sz="1700" dirty="0" smtClean="0">
                <a:latin typeface="黑体" pitchFamily="49" charset="-122"/>
                <a:ea typeface="黑体" pitchFamily="49" charset="-122"/>
              </a:rPr>
              <a:t>()</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05   saver = </a:t>
            </a:r>
            <a:r>
              <a:rPr lang="en-US" sz="1700" dirty="0" err="1" smtClean="0">
                <a:latin typeface="黑体" pitchFamily="49" charset="-122"/>
                <a:ea typeface="黑体" pitchFamily="49" charset="-122"/>
              </a:rPr>
              <a:t>tf.train.Saver</a:t>
            </a:r>
            <a:r>
              <a:rPr lang="en-US" sz="1700" dirty="0" smtClean="0">
                <a:latin typeface="黑体" pitchFamily="49" charset="-122"/>
                <a:ea typeface="黑体" pitchFamily="49" charset="-122"/>
              </a:rPr>
              <a:t>()</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06   with </a:t>
            </a:r>
            <a:r>
              <a:rPr lang="en-US" sz="1700" dirty="0" err="1" smtClean="0">
                <a:latin typeface="黑体" pitchFamily="49" charset="-122"/>
                <a:ea typeface="黑体" pitchFamily="49" charset="-122"/>
              </a:rPr>
              <a:t>tf.Session</a:t>
            </a:r>
            <a:r>
              <a:rPr lang="en-US" sz="1700" dirty="0" smtClean="0">
                <a:latin typeface="黑体" pitchFamily="49" charset="-122"/>
                <a:ea typeface="黑体" pitchFamily="49" charset="-122"/>
              </a:rPr>
              <a:t>() as </a:t>
            </a:r>
            <a:r>
              <a:rPr lang="en-US" sz="1700" dirty="0" err="1" smtClean="0">
                <a:latin typeface="黑体" pitchFamily="49" charset="-122"/>
                <a:ea typeface="黑体" pitchFamily="49" charset="-122"/>
              </a:rPr>
              <a:t>sess</a:t>
            </a:r>
            <a:r>
              <a:rPr lang="en-US" sz="1700" dirty="0" smtClean="0">
                <a:latin typeface="黑体" pitchFamily="49" charset="-122"/>
                <a:ea typeface="黑体" pitchFamily="49" charset="-122"/>
              </a:rPr>
              <a:t>:</a:t>
            </a:r>
            <a:endParaRPr lang="zh-CN" altLang="en-US" sz="1700" dirty="0" smtClean="0">
              <a:latin typeface="黑体" pitchFamily="49" charset="-122"/>
              <a:ea typeface="黑体" pitchFamily="49" charset="-122"/>
            </a:endParaRPr>
          </a:p>
          <a:p>
            <a:pPr marL="0">
              <a:buNone/>
            </a:pPr>
            <a:r>
              <a:rPr lang="en-US" sz="1700" dirty="0" smtClean="0">
                <a:latin typeface="黑体" pitchFamily="49" charset="-122"/>
                <a:ea typeface="黑体" pitchFamily="49" charset="-122"/>
              </a:rPr>
              <a:t>07       </a:t>
            </a:r>
            <a:r>
              <a:rPr lang="en-US" sz="1700" dirty="0" err="1" smtClean="0">
                <a:latin typeface="黑体" pitchFamily="49" charset="-122"/>
                <a:ea typeface="黑体" pitchFamily="49" charset="-122"/>
              </a:rPr>
              <a:t>sess.run</a:t>
            </a:r>
            <a:r>
              <a:rPr lang="en-US" sz="1700" dirty="0" smtClean="0">
                <a:latin typeface="黑体" pitchFamily="49" charset="-122"/>
                <a:ea typeface="黑体" pitchFamily="49" charset="-122"/>
              </a:rPr>
              <a:t>(</a:t>
            </a:r>
            <a:r>
              <a:rPr lang="en-US" sz="1700" dirty="0" err="1" smtClean="0">
                <a:latin typeface="黑体" pitchFamily="49" charset="-122"/>
                <a:ea typeface="黑体" pitchFamily="49" charset="-122"/>
              </a:rPr>
              <a:t>init_op</a:t>
            </a:r>
            <a:r>
              <a:rPr lang="en-US" sz="1700" dirty="0" smtClean="0">
                <a:latin typeface="黑体" pitchFamily="49" charset="-122"/>
                <a:ea typeface="黑体" pitchFamily="49" charset="-122"/>
              </a:rPr>
              <a:t>)</a:t>
            </a:r>
            <a:endParaRPr lang="zh-CN" altLang="en-US" sz="1700" dirty="0" smtClean="0">
              <a:latin typeface="黑体" pitchFamily="49" charset="-122"/>
              <a:ea typeface="黑体" pitchFamily="49" charset="-122"/>
            </a:endParaRPr>
          </a:p>
          <a:p>
            <a:endParaRPr lang="zh-CN" altLang="en-US" sz="18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600" dirty="0" smtClean="0"/>
              <a:t>08       print(</a:t>
            </a:r>
            <a:r>
              <a:rPr lang="en-US" sz="1600" dirty="0" err="1" smtClean="0"/>
              <a:t>sess.run</a:t>
            </a:r>
            <a:r>
              <a:rPr lang="en-US" sz="1600" dirty="0" smtClean="0"/>
              <a:t>(v1))</a:t>
            </a:r>
            <a:endParaRPr lang="zh-CN" altLang="en-US" sz="1600" dirty="0" smtClean="0"/>
          </a:p>
          <a:p>
            <a:pPr>
              <a:buNone/>
            </a:pPr>
            <a:r>
              <a:rPr lang="en-US" sz="1600" dirty="0" smtClean="0"/>
              <a:t>09       print(</a:t>
            </a:r>
            <a:r>
              <a:rPr lang="en-US" sz="1600" dirty="0" err="1" smtClean="0"/>
              <a:t>sess.run</a:t>
            </a:r>
            <a:r>
              <a:rPr lang="en-US" sz="1600" dirty="0" smtClean="0"/>
              <a:t>(v2))</a:t>
            </a:r>
            <a:endParaRPr lang="zh-CN" altLang="en-US" sz="1600" dirty="0" smtClean="0"/>
          </a:p>
          <a:p>
            <a:pPr>
              <a:buNone/>
            </a:pPr>
            <a:r>
              <a:rPr lang="en-US" sz="1600" dirty="0" smtClean="0"/>
              <a:t>10       </a:t>
            </a:r>
            <a:r>
              <a:rPr lang="en-US" sz="1600" dirty="0" err="1" smtClean="0"/>
              <a:t>save_path</a:t>
            </a:r>
            <a:r>
              <a:rPr lang="en-US" sz="1600" dirty="0" smtClean="0"/>
              <a:t> = </a:t>
            </a:r>
            <a:r>
              <a:rPr lang="en-US" sz="1600" dirty="0" err="1" smtClean="0"/>
              <a:t>saver.save</a:t>
            </a:r>
            <a:r>
              <a:rPr lang="en-US" sz="1600" dirty="0" smtClean="0"/>
              <a:t>(</a:t>
            </a:r>
            <a:r>
              <a:rPr lang="en-US" sz="1600" dirty="0" err="1" smtClean="0"/>
              <a:t>sess</a:t>
            </a:r>
            <a:r>
              <a:rPr lang="en-US" sz="1600" dirty="0" smtClean="0"/>
              <a:t>, “/</a:t>
            </a:r>
            <a:r>
              <a:rPr lang="en-US" sz="1600" dirty="0" err="1" smtClean="0"/>
              <a:t>tmp</a:t>
            </a:r>
            <a:r>
              <a:rPr lang="en-US" sz="1600" dirty="0" smtClean="0"/>
              <a:t>/</a:t>
            </a:r>
            <a:r>
              <a:rPr lang="en-US" sz="1600" dirty="0" err="1" smtClean="0"/>
              <a:t>model.ckpt</a:t>
            </a:r>
            <a:r>
              <a:rPr lang="en-US" sz="1600" dirty="0" smtClean="0"/>
              <a:t>”)</a:t>
            </a:r>
            <a:endParaRPr lang="zh-CN" altLang="en-US" sz="1600" dirty="0" smtClean="0"/>
          </a:p>
          <a:p>
            <a:pPr>
              <a:buNone/>
            </a:pPr>
            <a:r>
              <a:rPr lang="en-US" sz="1600" dirty="0" smtClean="0"/>
              <a:t>11       print “Model saved in file: %s” % </a:t>
            </a:r>
            <a:r>
              <a:rPr lang="en-US" sz="1600" dirty="0" err="1" smtClean="0"/>
              <a:t>save_path</a:t>
            </a:r>
            <a:endParaRPr lang="zh-CN" altLang="en-US" sz="1600" dirty="0" smtClean="0"/>
          </a:p>
          <a:p>
            <a:pPr>
              <a:buNone/>
            </a:pPr>
            <a:r>
              <a:rPr lang="en-US" sz="1600" dirty="0" smtClean="0"/>
              <a:t>12   with </a:t>
            </a:r>
            <a:r>
              <a:rPr lang="en-US" sz="1600" dirty="0" err="1" smtClean="0"/>
              <a:t>tf.Session</a:t>
            </a:r>
            <a:r>
              <a:rPr lang="en-US" sz="1600" dirty="0" smtClean="0"/>
              <a:t>() as </a:t>
            </a:r>
            <a:r>
              <a:rPr lang="en-US" sz="1600" dirty="0" err="1" smtClean="0"/>
              <a:t>sess</a:t>
            </a:r>
            <a:r>
              <a:rPr lang="en-US" sz="1600" dirty="0" smtClean="0"/>
              <a:t>:</a:t>
            </a:r>
            <a:endParaRPr lang="zh-CN" altLang="en-US" sz="1600" dirty="0" smtClean="0"/>
          </a:p>
          <a:p>
            <a:pPr>
              <a:buNone/>
            </a:pPr>
            <a:r>
              <a:rPr lang="en-US" sz="1600" dirty="0" smtClean="0"/>
              <a:t>13       </a:t>
            </a:r>
            <a:r>
              <a:rPr lang="en-US" sz="1600" dirty="0" err="1" smtClean="0"/>
              <a:t>saver.restore</a:t>
            </a:r>
            <a:r>
              <a:rPr lang="en-US" sz="1600" dirty="0" smtClean="0"/>
              <a:t>(</a:t>
            </a:r>
            <a:r>
              <a:rPr lang="en-US" sz="1600" dirty="0" err="1" smtClean="0"/>
              <a:t>sess</a:t>
            </a:r>
            <a:r>
              <a:rPr lang="en-US" sz="1600" dirty="0" smtClean="0"/>
              <a:t>, “/</a:t>
            </a:r>
            <a:r>
              <a:rPr lang="en-US" sz="1600" dirty="0" err="1" smtClean="0"/>
              <a:t>tmp</a:t>
            </a:r>
            <a:r>
              <a:rPr lang="en-US" sz="1600" dirty="0" smtClean="0"/>
              <a:t>/</a:t>
            </a:r>
            <a:r>
              <a:rPr lang="en-US" sz="1600" dirty="0" err="1" smtClean="0"/>
              <a:t>model.ckpt</a:t>
            </a:r>
            <a:r>
              <a:rPr lang="en-US" sz="1600" dirty="0" smtClean="0"/>
              <a:t>”)</a:t>
            </a:r>
            <a:endParaRPr lang="zh-CN" altLang="en-US" sz="1600" dirty="0" smtClean="0"/>
          </a:p>
          <a:p>
            <a:pPr>
              <a:buNone/>
            </a:pPr>
            <a:r>
              <a:rPr lang="en-US" sz="1600" dirty="0" smtClean="0"/>
              <a:t>14       print </a:t>
            </a:r>
            <a:r>
              <a:rPr lang="en-US" sz="1600" dirty="0" err="1" smtClean="0"/>
              <a:t>sess.run</a:t>
            </a:r>
            <a:r>
              <a:rPr lang="en-US" sz="1600" dirty="0" smtClean="0"/>
              <a:t>(v1)</a:t>
            </a:r>
            <a:endParaRPr lang="zh-CN" altLang="en-US" sz="1600" dirty="0" smtClean="0"/>
          </a:p>
          <a:p>
            <a:pPr>
              <a:buNone/>
            </a:pPr>
            <a:r>
              <a:rPr lang="en-US" sz="1600" dirty="0" smtClean="0"/>
              <a:t>15       print </a:t>
            </a:r>
            <a:r>
              <a:rPr lang="en-US" sz="1600" dirty="0" err="1" smtClean="0"/>
              <a:t>sess.run</a:t>
            </a:r>
            <a:r>
              <a:rPr lang="en-US" sz="1600" dirty="0" smtClean="0"/>
              <a:t>(v2)</a:t>
            </a:r>
            <a:endParaRPr lang="zh-CN" altLang="en-US" sz="1600" dirty="0"/>
          </a:p>
        </p:txBody>
      </p:sp>
      <p:pic>
        <p:nvPicPr>
          <p:cNvPr id="4" name="图片 3"/>
          <p:cNvPicPr/>
          <p:nvPr/>
        </p:nvPicPr>
        <p:blipFill>
          <a:blip r:embed="rId2"/>
          <a:srcRect/>
          <a:stretch>
            <a:fillRect/>
          </a:stretch>
        </p:blipFill>
        <p:spPr bwMode="auto">
          <a:xfrm>
            <a:off x="5214942" y="2143122"/>
            <a:ext cx="2608258" cy="225583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）变量更新</a:t>
            </a:r>
            <a:r>
              <a:rPr lang="en-US" sz="1800" dirty="0" smtClean="0">
                <a:latin typeface="黑体" pitchFamily="49" charset="-122"/>
                <a:ea typeface="黑体" pitchFamily="49" charset="-122"/>
              </a:rPr>
              <a:t>  </a:t>
            </a:r>
            <a:endParaRPr lang="zh-CN" altLang="en-US"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变量的值可以被更新，示例代码如下：</a:t>
            </a:r>
          </a:p>
          <a:p>
            <a:pPr>
              <a:buNone/>
            </a:pPr>
            <a:r>
              <a:rPr lang="zh-CN" altLang="en-US" sz="1400" dirty="0" smtClean="0">
                <a:latin typeface="黑体" pitchFamily="49" charset="-122"/>
                <a:ea typeface="黑体" pitchFamily="49" charset="-122"/>
              </a:rPr>
              <a:t>代码</a:t>
            </a:r>
            <a:r>
              <a:rPr lang="en-US" sz="1400" dirty="0" smtClean="0">
                <a:latin typeface="黑体" pitchFamily="49" charset="-122"/>
                <a:ea typeface="黑体" pitchFamily="49" charset="-122"/>
              </a:rPr>
              <a:t>7-8</a:t>
            </a:r>
            <a:r>
              <a:rPr lang="zh-CN" altLang="en-US" sz="1400" dirty="0" smtClean="0">
                <a:latin typeface="黑体" pitchFamily="49" charset="-122"/>
                <a:ea typeface="黑体" pitchFamily="49" charset="-122"/>
              </a:rPr>
              <a:t>：</a:t>
            </a:r>
            <a:r>
              <a:rPr lang="en-US" sz="1400" dirty="0" smtClean="0">
                <a:latin typeface="黑体" pitchFamily="49" charset="-122"/>
                <a:ea typeface="黑体" pitchFamily="49" charset="-122"/>
              </a:rPr>
              <a:t>ch7_8_VariableUpdate.py</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01   import </a:t>
            </a:r>
            <a:r>
              <a:rPr lang="en-US" sz="1400" dirty="0" err="1" smtClean="0">
                <a:latin typeface="黑体" pitchFamily="49" charset="-122"/>
                <a:ea typeface="黑体" pitchFamily="49" charset="-122"/>
              </a:rPr>
              <a:t>tensorflow</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tf</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02   state = </a:t>
            </a:r>
            <a:r>
              <a:rPr lang="en-US" sz="1400" dirty="0" err="1" smtClean="0">
                <a:latin typeface="黑体" pitchFamily="49" charset="-122"/>
                <a:ea typeface="黑体" pitchFamily="49" charset="-122"/>
              </a:rPr>
              <a:t>tf.Variable</a:t>
            </a:r>
            <a:r>
              <a:rPr lang="en-US" sz="1400" dirty="0" smtClean="0">
                <a:latin typeface="黑体" pitchFamily="49" charset="-122"/>
                <a:ea typeface="黑体" pitchFamily="49" charset="-122"/>
              </a:rPr>
              <a:t>(0, name=”counter”)</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03   </a:t>
            </a:r>
            <a:r>
              <a:rPr lang="en-US" sz="1400" dirty="0" err="1" smtClean="0">
                <a:latin typeface="黑体" pitchFamily="49" charset="-122"/>
                <a:ea typeface="黑体" pitchFamily="49" charset="-122"/>
              </a:rPr>
              <a:t>new_value</a:t>
            </a:r>
            <a:r>
              <a:rPr lang="en-US" sz="1400" dirty="0" smtClean="0">
                <a:latin typeface="黑体" pitchFamily="49" charset="-122"/>
                <a:ea typeface="黑体" pitchFamily="49" charset="-122"/>
              </a:rPr>
              <a:t> = </a:t>
            </a:r>
            <a:r>
              <a:rPr lang="en-US" sz="1400" dirty="0" err="1" smtClean="0">
                <a:latin typeface="黑体" pitchFamily="49" charset="-122"/>
                <a:ea typeface="黑体" pitchFamily="49" charset="-122"/>
              </a:rPr>
              <a:t>tf.add</a:t>
            </a:r>
            <a:r>
              <a:rPr lang="en-US" sz="1400" dirty="0" smtClean="0">
                <a:latin typeface="黑体" pitchFamily="49" charset="-122"/>
                <a:ea typeface="黑体" pitchFamily="49" charset="-122"/>
              </a:rPr>
              <a:t>(state, </a:t>
            </a:r>
            <a:r>
              <a:rPr lang="en-US" sz="1400" dirty="0" err="1" smtClean="0">
                <a:latin typeface="黑体" pitchFamily="49" charset="-122"/>
                <a:ea typeface="黑体" pitchFamily="49" charset="-122"/>
              </a:rPr>
              <a:t>tf.constant</a:t>
            </a:r>
            <a:r>
              <a:rPr lang="en-US" sz="1400" dirty="0" smtClean="0">
                <a:latin typeface="黑体" pitchFamily="49" charset="-122"/>
                <a:ea typeface="黑体" pitchFamily="49" charset="-122"/>
              </a:rPr>
              <a:t>(1))</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04   update = </a:t>
            </a:r>
            <a:r>
              <a:rPr lang="en-US" sz="1400" dirty="0" err="1" smtClean="0">
                <a:latin typeface="黑体" pitchFamily="49" charset="-122"/>
                <a:ea typeface="黑体" pitchFamily="49" charset="-122"/>
              </a:rPr>
              <a:t>tf.assign</a:t>
            </a:r>
            <a:r>
              <a:rPr lang="en-US" sz="1400" dirty="0" smtClean="0">
                <a:latin typeface="黑体" pitchFamily="49" charset="-122"/>
                <a:ea typeface="黑体" pitchFamily="49" charset="-122"/>
              </a:rPr>
              <a:t>(state, </a:t>
            </a:r>
            <a:r>
              <a:rPr lang="en-US" sz="1400" dirty="0" err="1" smtClean="0">
                <a:latin typeface="黑体" pitchFamily="49" charset="-122"/>
                <a:ea typeface="黑体" pitchFamily="49" charset="-122"/>
              </a:rPr>
              <a:t>new_value</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05   with </a:t>
            </a:r>
            <a:r>
              <a:rPr lang="en-US" sz="1400" dirty="0" err="1" smtClean="0">
                <a:latin typeface="黑体" pitchFamily="49" charset="-122"/>
                <a:ea typeface="黑体" pitchFamily="49" charset="-122"/>
              </a:rPr>
              <a:t>tf.Session</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sess</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06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tf.initialize_all_variables</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07       print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(state)</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08       for _ in range(3):</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09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(update)</a:t>
            </a:r>
            <a:endParaRPr lang="zh-CN" altLang="en-US" sz="1400" dirty="0" smtClean="0">
              <a:latin typeface="黑体" pitchFamily="49" charset="-122"/>
              <a:ea typeface="黑体" pitchFamily="49" charset="-122"/>
            </a:endParaRPr>
          </a:p>
          <a:p>
            <a:pPr>
              <a:buNone/>
            </a:pPr>
            <a:r>
              <a:rPr lang="en-US" sz="1400" dirty="0" smtClean="0">
                <a:latin typeface="黑体" pitchFamily="49" charset="-122"/>
                <a:ea typeface="黑体" pitchFamily="49" charset="-122"/>
              </a:rPr>
              <a:t>10           print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(state)</a:t>
            </a:r>
            <a:endParaRPr lang="zh-CN" altLang="en-US" sz="1400" dirty="0">
              <a:latin typeface="黑体" pitchFamily="49" charset="-122"/>
              <a:ea typeface="黑体" pitchFamily="49" charset="-122"/>
            </a:endParaRPr>
          </a:p>
        </p:txBody>
      </p:sp>
      <p:pic>
        <p:nvPicPr>
          <p:cNvPr id="5" name="图片 4"/>
          <p:cNvPicPr/>
          <p:nvPr/>
        </p:nvPicPr>
        <p:blipFill>
          <a:blip r:embed="rId2"/>
          <a:srcRect/>
          <a:stretch>
            <a:fillRect/>
          </a:stretch>
        </p:blipFill>
        <p:spPr bwMode="auto">
          <a:xfrm>
            <a:off x="6215074" y="3429006"/>
            <a:ext cx="1500198" cy="1119185"/>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err="1" smtClean="0">
                <a:latin typeface="黑体" pitchFamily="49" charset="-122"/>
                <a:ea typeface="黑体" pitchFamily="49" charset="-122"/>
              </a:rPr>
              <a:t>PlayGround</a:t>
            </a:r>
            <a:r>
              <a:rPr lang="zh-CN" altLang="en-US" sz="1800" dirty="0" smtClean="0">
                <a:latin typeface="黑体" pitchFamily="49" charset="-122"/>
                <a:ea typeface="黑体" pitchFamily="49" charset="-122"/>
              </a:rPr>
              <a:t>页面如图</a:t>
            </a:r>
            <a:r>
              <a:rPr lang="en-US" sz="1800" dirty="0" smtClean="0">
                <a:latin typeface="黑体" pitchFamily="49" charset="-122"/>
                <a:ea typeface="黑体" pitchFamily="49" charset="-122"/>
              </a:rPr>
              <a:t>7-1</a:t>
            </a:r>
            <a:r>
              <a:rPr lang="zh-CN" altLang="en-US" sz="1800" dirty="0" smtClean="0">
                <a:latin typeface="黑体" pitchFamily="49" charset="-122"/>
                <a:ea typeface="黑体" pitchFamily="49" charset="-122"/>
              </a:rPr>
              <a:t>所示，主要分为</a:t>
            </a:r>
            <a:r>
              <a:rPr lang="en-US" sz="1800" dirty="0" smtClean="0">
                <a:latin typeface="黑体" pitchFamily="49" charset="-122"/>
                <a:ea typeface="黑体" pitchFamily="49" charset="-122"/>
              </a:rPr>
              <a:t>DATA</a:t>
            </a:r>
            <a:r>
              <a:rPr lang="zh-CN" altLang="en-US" sz="1800" dirty="0" smtClean="0">
                <a:latin typeface="黑体" pitchFamily="49" charset="-122"/>
                <a:ea typeface="黑体" pitchFamily="49" charset="-122"/>
              </a:rPr>
              <a:t>（数据），</a:t>
            </a:r>
            <a:r>
              <a:rPr lang="en-US" sz="1800" dirty="0" smtClean="0">
                <a:latin typeface="黑体" pitchFamily="49" charset="-122"/>
                <a:ea typeface="黑体" pitchFamily="49" charset="-122"/>
              </a:rPr>
              <a:t>FEATURES</a:t>
            </a:r>
            <a:r>
              <a:rPr lang="zh-CN" altLang="en-US" sz="1800" dirty="0" smtClean="0">
                <a:latin typeface="黑体" pitchFamily="49" charset="-122"/>
                <a:ea typeface="黑体" pitchFamily="49" charset="-122"/>
              </a:rPr>
              <a:t>（特征），</a:t>
            </a:r>
            <a:r>
              <a:rPr lang="en-US" sz="1800" dirty="0" smtClean="0">
                <a:latin typeface="黑体" pitchFamily="49" charset="-122"/>
                <a:ea typeface="黑体" pitchFamily="49" charset="-122"/>
              </a:rPr>
              <a:t>HIDDEN LAYERS</a:t>
            </a:r>
            <a:r>
              <a:rPr lang="zh-CN" altLang="en-US" sz="1800" dirty="0" smtClean="0">
                <a:latin typeface="黑体" pitchFamily="49" charset="-122"/>
                <a:ea typeface="黑体" pitchFamily="49" charset="-122"/>
              </a:rPr>
              <a:t>（隐藏层），</a:t>
            </a:r>
            <a:r>
              <a:rPr lang="en-US" sz="1800" dirty="0" smtClean="0">
                <a:latin typeface="黑体" pitchFamily="49" charset="-122"/>
                <a:ea typeface="黑体" pitchFamily="49" charset="-122"/>
              </a:rPr>
              <a:t>OUTPUT</a:t>
            </a:r>
            <a:r>
              <a:rPr lang="zh-CN" altLang="en-US" sz="1800" dirty="0" smtClean="0">
                <a:latin typeface="黑体" pitchFamily="49" charset="-122"/>
                <a:ea typeface="黑体" pitchFamily="49" charset="-122"/>
              </a:rPr>
              <a:t>（输出层）。</a:t>
            </a:r>
            <a:endParaRPr lang="en-US" altLang="zh-CN"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1571604" y="2000246"/>
            <a:ext cx="5274310" cy="3033444"/>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）获取变量</a:t>
            </a:r>
            <a:r>
              <a:rPr lang="en-US" sz="1800" dirty="0" smtClean="0">
                <a:latin typeface="黑体" pitchFamily="49" charset="-122"/>
                <a:ea typeface="黑体" pitchFamily="49" charset="-122"/>
              </a:rPr>
              <a:t>  </a:t>
            </a:r>
            <a:endParaRPr lang="zh-CN" altLang="en-US"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变量可以被另一个地方获取并运行，示例代码如下：</a:t>
            </a:r>
          </a:p>
          <a:p>
            <a:pPr>
              <a:buNone/>
            </a:pPr>
            <a:r>
              <a:rPr lang="zh-CN" altLang="en-US" sz="1600" dirty="0" smtClean="0">
                <a:latin typeface="黑体" pitchFamily="49" charset="-122"/>
                <a:ea typeface="黑体" pitchFamily="49" charset="-122"/>
              </a:rPr>
              <a:t>代码</a:t>
            </a:r>
            <a:r>
              <a:rPr lang="en-US" sz="1600" dirty="0" smtClean="0">
                <a:latin typeface="黑体" pitchFamily="49" charset="-122"/>
                <a:ea typeface="黑体" pitchFamily="49" charset="-122"/>
              </a:rPr>
              <a:t>7-9</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ch7_9_GetVariable.py</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01   import </a:t>
            </a:r>
            <a:r>
              <a:rPr lang="en-US" sz="1600" dirty="0" err="1" smtClean="0">
                <a:latin typeface="黑体" pitchFamily="49" charset="-122"/>
                <a:ea typeface="黑体" pitchFamily="49" charset="-122"/>
              </a:rPr>
              <a:t>tensorflow</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tf</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02   in1 =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(3.0)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03   in2 =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 (2.0)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04   in3 =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(5.0)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05   temp = </a:t>
            </a:r>
            <a:r>
              <a:rPr lang="en-US" sz="1600" dirty="0" err="1" smtClean="0">
                <a:latin typeface="黑体" pitchFamily="49" charset="-122"/>
                <a:ea typeface="黑体" pitchFamily="49" charset="-122"/>
              </a:rPr>
              <a:t>tf.add</a:t>
            </a:r>
            <a:r>
              <a:rPr lang="en-US" sz="1600" dirty="0" smtClean="0">
                <a:latin typeface="黑体" pitchFamily="49" charset="-122"/>
                <a:ea typeface="黑体" pitchFamily="49" charset="-122"/>
              </a:rPr>
              <a:t>(in2, in3)</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06   </a:t>
            </a:r>
            <a:r>
              <a:rPr lang="en-US" sz="1600" dirty="0" err="1" smtClean="0">
                <a:latin typeface="黑体" pitchFamily="49" charset="-122"/>
                <a:ea typeface="黑体" pitchFamily="49" charset="-122"/>
              </a:rPr>
              <a:t>mul</a:t>
            </a:r>
            <a:r>
              <a:rPr lang="en-US" sz="1600" dirty="0" smtClean="0">
                <a:latin typeface="黑体" pitchFamily="49" charset="-122"/>
                <a:ea typeface="黑体" pitchFamily="49" charset="-122"/>
              </a:rPr>
              <a:t> = </a:t>
            </a:r>
            <a:r>
              <a:rPr lang="en-US" sz="1600" dirty="0" err="1" smtClean="0">
                <a:latin typeface="黑体" pitchFamily="49" charset="-122"/>
                <a:ea typeface="黑体" pitchFamily="49" charset="-122"/>
              </a:rPr>
              <a:t>tf.multiply</a:t>
            </a:r>
            <a:r>
              <a:rPr lang="en-US" sz="1600" dirty="0" smtClean="0">
                <a:latin typeface="黑体" pitchFamily="49" charset="-122"/>
                <a:ea typeface="黑体" pitchFamily="49" charset="-122"/>
              </a:rPr>
              <a:t>(in1, temp)</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07   with </a:t>
            </a:r>
            <a:r>
              <a:rPr lang="en-US" sz="1600" dirty="0" err="1" smtClean="0">
                <a:latin typeface="黑体" pitchFamily="49" charset="-122"/>
                <a:ea typeface="黑体" pitchFamily="49" charset="-122"/>
              </a:rPr>
              <a:t>tf.Session</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sess</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08      result = </a:t>
            </a:r>
            <a:r>
              <a:rPr lang="en-US" sz="1600" dirty="0" err="1" smtClean="0">
                <a:latin typeface="黑体" pitchFamily="49" charset="-122"/>
                <a:ea typeface="黑体" pitchFamily="49" charset="-122"/>
              </a:rPr>
              <a:t>sess.run</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mul</a:t>
            </a:r>
            <a:r>
              <a:rPr lang="en-US" sz="1600" dirty="0" smtClean="0">
                <a:latin typeface="黑体" pitchFamily="49" charset="-122"/>
                <a:ea typeface="黑体" pitchFamily="49" charset="-122"/>
              </a:rPr>
              <a:t>, temp])</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09      print result</a:t>
            </a:r>
            <a:endParaRPr lang="zh-CN" altLang="en-US" sz="1600" dirty="0">
              <a:latin typeface="黑体" pitchFamily="49" charset="-122"/>
              <a:ea typeface="黑体" pitchFamily="49" charset="-122"/>
            </a:endParaRPr>
          </a:p>
        </p:txBody>
      </p:sp>
      <p:pic>
        <p:nvPicPr>
          <p:cNvPr id="6" name="图片 5"/>
          <p:cNvPicPr/>
          <p:nvPr/>
        </p:nvPicPr>
        <p:blipFill>
          <a:blip r:embed="rId2"/>
          <a:srcRect/>
          <a:stretch>
            <a:fillRect/>
          </a:stretch>
        </p:blipFill>
        <p:spPr bwMode="auto">
          <a:xfrm>
            <a:off x="5857884" y="4357700"/>
            <a:ext cx="1260470" cy="42703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）变量名作用域（</a:t>
            </a:r>
            <a:r>
              <a:rPr lang="en-US" sz="1800" dirty="0" smtClean="0">
                <a:latin typeface="黑体" pitchFamily="49" charset="-122"/>
                <a:ea typeface="黑体" pitchFamily="49" charset="-122"/>
              </a:rPr>
              <a:t>Variable Scope</a:t>
            </a:r>
            <a:r>
              <a:rPr lang="zh-CN" altLang="en-US" sz="1800" dirty="0" smtClean="0">
                <a:latin typeface="黑体" pitchFamily="49" charset="-122"/>
                <a:ea typeface="黑体" pitchFamily="49" charset="-122"/>
              </a:rPr>
              <a:t>）</a:t>
            </a:r>
          </a:p>
          <a:p>
            <a:pPr marL="0">
              <a:buNone/>
            </a:pPr>
            <a:r>
              <a:rPr lang="zh-CN" altLang="en-US" sz="1800" dirty="0" smtClean="0">
                <a:latin typeface="黑体" pitchFamily="49" charset="-122"/>
                <a:ea typeface="黑体" pitchFamily="49" charset="-122"/>
              </a:rPr>
              <a:t>变量名作用域类似变量的名字空间。</a:t>
            </a:r>
            <a:r>
              <a:rPr lang="en-US" sz="1800" dirty="0" err="1" smtClean="0">
                <a:latin typeface="黑体" pitchFamily="49" charset="-122"/>
                <a:ea typeface="黑体" pitchFamily="49" charset="-122"/>
              </a:rPr>
              <a:t>variable_scope</a:t>
            </a:r>
            <a:r>
              <a:rPr lang="zh-CN" altLang="en-US" sz="1800" dirty="0" smtClean="0">
                <a:latin typeface="黑体" pitchFamily="49" charset="-122"/>
                <a:ea typeface="黑体" pitchFamily="49" charset="-122"/>
              </a:rPr>
              <a:t>设置命名空间，</a:t>
            </a:r>
            <a:r>
              <a:rPr lang="en-US" sz="1800" dirty="0" err="1" smtClean="0">
                <a:latin typeface="黑体" pitchFamily="49" charset="-122"/>
                <a:ea typeface="黑体" pitchFamily="49" charset="-122"/>
              </a:rPr>
              <a:t>get_variable</a:t>
            </a:r>
            <a:r>
              <a:rPr lang="zh-CN" altLang="en-US" sz="1800" dirty="0" smtClean="0">
                <a:latin typeface="黑体" pitchFamily="49" charset="-122"/>
                <a:ea typeface="黑体" pitchFamily="49" charset="-122"/>
              </a:rPr>
              <a:t>获取命名空间，示例代码如下：</a:t>
            </a:r>
          </a:p>
          <a:p>
            <a:pPr marL="0">
              <a:buNone/>
            </a:pPr>
            <a:r>
              <a:rPr lang="zh-CN" altLang="en-US" sz="1600" dirty="0" smtClean="0">
                <a:latin typeface="黑体" pitchFamily="49" charset="-122"/>
                <a:ea typeface="黑体" pitchFamily="49" charset="-122"/>
              </a:rPr>
              <a:t>代码</a:t>
            </a:r>
            <a:r>
              <a:rPr lang="en-US" sz="1600" dirty="0" smtClean="0">
                <a:latin typeface="黑体" pitchFamily="49" charset="-122"/>
                <a:ea typeface="黑体" pitchFamily="49" charset="-122"/>
              </a:rPr>
              <a:t>7-10</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ch7_10_VariableScope.py</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01   import </a:t>
            </a:r>
            <a:r>
              <a:rPr lang="en-US" sz="1600" dirty="0" err="1" smtClean="0">
                <a:latin typeface="黑体" pitchFamily="49" charset="-122"/>
                <a:ea typeface="黑体" pitchFamily="49" charset="-122"/>
              </a:rPr>
              <a:t>tensorflow</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tf</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02   with </a:t>
            </a:r>
            <a:r>
              <a:rPr lang="en-US" sz="1600" dirty="0" err="1" smtClean="0">
                <a:latin typeface="黑体" pitchFamily="49" charset="-122"/>
                <a:ea typeface="黑体" pitchFamily="49" charset="-122"/>
              </a:rPr>
              <a:t>tf.variable_scope</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foo</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03       with </a:t>
            </a:r>
            <a:r>
              <a:rPr lang="en-US" sz="1600" dirty="0" err="1" smtClean="0">
                <a:latin typeface="黑体" pitchFamily="49" charset="-122"/>
                <a:ea typeface="黑体" pitchFamily="49" charset="-122"/>
              </a:rPr>
              <a:t>tf.variable_scope</a:t>
            </a:r>
            <a:r>
              <a:rPr lang="en-US" sz="1600" dirty="0" smtClean="0">
                <a:latin typeface="黑体" pitchFamily="49" charset="-122"/>
                <a:ea typeface="黑体" pitchFamily="49" charset="-122"/>
              </a:rPr>
              <a:t>(“bar”):</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04           v = </a:t>
            </a:r>
            <a:r>
              <a:rPr lang="en-US" sz="1600" dirty="0" err="1" smtClean="0">
                <a:latin typeface="黑体" pitchFamily="49" charset="-122"/>
                <a:ea typeface="黑体" pitchFamily="49" charset="-122"/>
              </a:rPr>
              <a:t>tf.get_variable</a:t>
            </a:r>
            <a:r>
              <a:rPr lang="en-US" sz="1600" dirty="0" smtClean="0">
                <a:latin typeface="黑体" pitchFamily="49" charset="-122"/>
                <a:ea typeface="黑体" pitchFamily="49" charset="-122"/>
              </a:rPr>
              <a:t>(“v”, [1])</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05   print v.name</a:t>
            </a:r>
            <a:endParaRPr lang="zh-CN" altLang="en-US" sz="1600" dirty="0" smtClean="0">
              <a:latin typeface="黑体" pitchFamily="49" charset="-122"/>
              <a:ea typeface="黑体" pitchFamily="49" charset="-122"/>
            </a:endParaRPr>
          </a:p>
          <a:p>
            <a:pPr marL="0" latinLnBrk="1">
              <a:buNone/>
            </a:pPr>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pPr marL="0">
              <a:buNone/>
            </a:pPr>
            <a:r>
              <a:rPr lang="en-US" sz="1600" dirty="0" err="1" smtClean="0">
                <a:latin typeface="黑体" pitchFamily="49" charset="-122"/>
                <a:ea typeface="黑体" pitchFamily="49" charset="-122"/>
              </a:rPr>
              <a:t>foo</a:t>
            </a:r>
            <a:r>
              <a:rPr lang="en-US" sz="1600" dirty="0" smtClean="0">
                <a:latin typeface="黑体" pitchFamily="49" charset="-122"/>
                <a:ea typeface="黑体" pitchFamily="49" charset="-122"/>
              </a:rPr>
              <a:t>/bar/v:0</a:t>
            </a:r>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变量名作用域可以进行变量共享，示例代码如下：</a:t>
            </a:r>
            <a:endParaRPr lang="en-US" altLang="zh-CN" sz="1800" dirty="0" smtClean="0">
              <a:latin typeface="黑体" pitchFamily="49" charset="-122"/>
              <a:ea typeface="黑体" pitchFamily="49" charset="-122"/>
            </a:endParaRPr>
          </a:p>
          <a:p>
            <a:pPr>
              <a:buNone/>
            </a:pPr>
            <a:endParaRPr lang="zh-CN" altLang="en-US" sz="1800" dirty="0" smtClean="0">
              <a:latin typeface="黑体" pitchFamily="49" charset="-122"/>
              <a:ea typeface="黑体" pitchFamily="49" charset="-122"/>
            </a:endParaRPr>
          </a:p>
          <a:p>
            <a:pPr>
              <a:buNone/>
            </a:pPr>
            <a:r>
              <a:rPr lang="zh-CN" altLang="en-US" sz="1600" dirty="0" smtClean="0">
                <a:latin typeface="黑体" pitchFamily="49" charset="-122"/>
                <a:ea typeface="黑体" pitchFamily="49" charset="-122"/>
              </a:rPr>
              <a:t>代码</a:t>
            </a:r>
            <a:r>
              <a:rPr lang="en-US" sz="1600" dirty="0" smtClean="0">
                <a:latin typeface="黑体" pitchFamily="49" charset="-122"/>
                <a:ea typeface="黑体" pitchFamily="49" charset="-122"/>
              </a:rPr>
              <a:t>7-11</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ch7_11_ReuseOfVariableScope.py</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01   import </a:t>
            </a:r>
            <a:r>
              <a:rPr lang="en-US" sz="1600" dirty="0" err="1" smtClean="0">
                <a:latin typeface="黑体" pitchFamily="49" charset="-122"/>
                <a:ea typeface="黑体" pitchFamily="49" charset="-122"/>
              </a:rPr>
              <a:t>tensorflow</a:t>
            </a:r>
            <a:r>
              <a:rPr lang="en-US" sz="1600" dirty="0" smtClean="0">
                <a:latin typeface="黑体" pitchFamily="49" charset="-122"/>
                <a:ea typeface="黑体" pitchFamily="49" charset="-122"/>
              </a:rPr>
              <a:t> as </a:t>
            </a:r>
            <a:r>
              <a:rPr lang="en-US" sz="1600" dirty="0" err="1" smtClean="0">
                <a:latin typeface="黑体" pitchFamily="49" charset="-122"/>
                <a:ea typeface="黑体" pitchFamily="49" charset="-122"/>
              </a:rPr>
              <a:t>tf</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02   with </a:t>
            </a:r>
            <a:r>
              <a:rPr lang="en-US" sz="1600" dirty="0" err="1" smtClean="0">
                <a:latin typeface="黑体" pitchFamily="49" charset="-122"/>
                <a:ea typeface="黑体" pitchFamily="49" charset="-122"/>
              </a:rPr>
              <a:t>tf.variable_scope</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foo</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03      v = </a:t>
            </a:r>
            <a:r>
              <a:rPr lang="en-US" sz="1600" dirty="0" err="1" smtClean="0">
                <a:latin typeface="黑体" pitchFamily="49" charset="-122"/>
                <a:ea typeface="黑体" pitchFamily="49" charset="-122"/>
              </a:rPr>
              <a:t>tf.get_variable</a:t>
            </a:r>
            <a:r>
              <a:rPr lang="en-US" sz="1600" dirty="0" smtClean="0">
                <a:latin typeface="黑体" pitchFamily="49" charset="-122"/>
                <a:ea typeface="黑体" pitchFamily="49" charset="-122"/>
              </a:rPr>
              <a:t>(“v”, [1])</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04      </a:t>
            </a:r>
            <a:r>
              <a:rPr lang="en-US" sz="1600" dirty="0" err="1" smtClean="0">
                <a:latin typeface="黑体" pitchFamily="49" charset="-122"/>
                <a:ea typeface="黑体" pitchFamily="49" charset="-122"/>
              </a:rPr>
              <a:t>tf.get_variable_scope</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reuse_variables</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05      v1 = </a:t>
            </a:r>
            <a:r>
              <a:rPr lang="en-US" sz="1600" dirty="0" err="1" smtClean="0">
                <a:latin typeface="黑体" pitchFamily="49" charset="-122"/>
                <a:ea typeface="黑体" pitchFamily="49" charset="-122"/>
              </a:rPr>
              <a:t>tf.get_variable</a:t>
            </a:r>
            <a:r>
              <a:rPr lang="en-US" sz="1600" dirty="0" smtClean="0">
                <a:latin typeface="黑体" pitchFamily="49" charset="-122"/>
                <a:ea typeface="黑体" pitchFamily="49" charset="-122"/>
              </a:rPr>
              <a:t> (“v”, [1])</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06   print v == v1</a:t>
            </a:r>
            <a:endParaRPr lang="zh-CN" altLang="en-US" sz="1600" dirty="0" smtClean="0">
              <a:latin typeface="黑体" pitchFamily="49" charset="-122"/>
              <a:ea typeface="黑体" pitchFamily="49" charset="-122"/>
            </a:endParaRPr>
          </a:p>
          <a:p>
            <a:pPr latinLnBrk="1">
              <a:buNone/>
            </a:pPr>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pPr>
              <a:buNone/>
            </a:pPr>
            <a:r>
              <a:rPr lang="en-US" sz="1600" dirty="0" smtClean="0">
                <a:latin typeface="黑体" pitchFamily="49" charset="-122"/>
                <a:ea typeface="黑体" pitchFamily="49" charset="-122"/>
              </a:rPr>
              <a:t>True</a:t>
            </a:r>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）名称作用域（</a:t>
            </a:r>
            <a:r>
              <a:rPr lang="en-US" sz="1800" dirty="0" smtClean="0">
                <a:latin typeface="黑体" pitchFamily="49" charset="-122"/>
                <a:ea typeface="黑体" pitchFamily="49" charset="-122"/>
              </a:rPr>
              <a:t>Name Scope</a:t>
            </a:r>
            <a:r>
              <a:rPr lang="zh-CN" altLang="en-US" sz="1800" dirty="0" smtClean="0">
                <a:latin typeface="黑体" pitchFamily="49" charset="-122"/>
                <a:ea typeface="黑体" pitchFamily="49" charset="-122"/>
              </a:rPr>
              <a:t>）和</a:t>
            </a:r>
            <a:r>
              <a:rPr lang="en-US" sz="1800" dirty="0" err="1" smtClean="0">
                <a:latin typeface="黑体" pitchFamily="49" charset="-122"/>
                <a:ea typeface="黑体" pitchFamily="49" charset="-122"/>
              </a:rPr>
              <a:t>TensorBoard</a:t>
            </a: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名称作用域非常易于使用，且在用</a:t>
            </a:r>
            <a:r>
              <a:rPr lang="en-US" sz="1800" dirty="0" err="1" smtClean="0">
                <a:latin typeface="黑体" pitchFamily="49" charset="-122"/>
                <a:ea typeface="黑体" pitchFamily="49" charset="-122"/>
              </a:rPr>
              <a:t>TensorBoard</a:t>
            </a:r>
            <a:r>
              <a:rPr lang="zh-CN" altLang="en-US" sz="1800" dirty="0" smtClean="0">
                <a:latin typeface="黑体" pitchFamily="49" charset="-122"/>
                <a:ea typeface="黑体" pitchFamily="49" charset="-122"/>
              </a:rPr>
              <a:t>对</a:t>
            </a:r>
            <a:r>
              <a:rPr lang="en-US" sz="1800" dirty="0" smtClean="0">
                <a:latin typeface="黑体" pitchFamily="49" charset="-122"/>
                <a:ea typeface="黑体" pitchFamily="49" charset="-122"/>
              </a:rPr>
              <a:t>Graph</a:t>
            </a:r>
            <a:r>
              <a:rPr lang="zh-CN" altLang="en-US" sz="1800" dirty="0" smtClean="0">
                <a:latin typeface="黑体" pitchFamily="49" charset="-122"/>
                <a:ea typeface="黑体" pitchFamily="49" charset="-122"/>
              </a:rPr>
              <a:t>对象可视化时极有价值，在可视化中表示计算图的一个层级。示例代码如下：</a:t>
            </a:r>
          </a:p>
          <a:p>
            <a:pPr marL="0">
              <a:buNone/>
            </a:pPr>
            <a:r>
              <a:rPr lang="zh-CN" altLang="en-US" sz="1400" dirty="0" smtClean="0">
                <a:latin typeface="黑体" pitchFamily="49" charset="-122"/>
                <a:ea typeface="黑体" pitchFamily="49" charset="-122"/>
              </a:rPr>
              <a:t>代码</a:t>
            </a:r>
            <a:r>
              <a:rPr lang="en-US" sz="1400" dirty="0" smtClean="0">
                <a:latin typeface="黑体" pitchFamily="49" charset="-122"/>
                <a:ea typeface="黑体" pitchFamily="49" charset="-122"/>
              </a:rPr>
              <a:t>7-12</a:t>
            </a:r>
            <a:r>
              <a:rPr lang="zh-CN" altLang="en-US" sz="1400" dirty="0" smtClean="0">
                <a:latin typeface="黑体" pitchFamily="49" charset="-122"/>
                <a:ea typeface="黑体" pitchFamily="49" charset="-122"/>
              </a:rPr>
              <a:t>：</a:t>
            </a:r>
            <a:r>
              <a:rPr lang="en-US" sz="1400" dirty="0" smtClean="0">
                <a:latin typeface="黑体" pitchFamily="49" charset="-122"/>
                <a:ea typeface="黑体" pitchFamily="49" charset="-122"/>
              </a:rPr>
              <a:t>ch7_12_NameScope.py</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01   import </a:t>
            </a:r>
            <a:r>
              <a:rPr lang="en-US" sz="1400" dirty="0" err="1" smtClean="0">
                <a:latin typeface="黑体" pitchFamily="49" charset="-122"/>
                <a:ea typeface="黑体" pitchFamily="49" charset="-122"/>
              </a:rPr>
              <a:t>tensorflow</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tf</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02   with </a:t>
            </a:r>
            <a:r>
              <a:rPr lang="en-US" sz="1400" dirty="0" err="1" smtClean="0">
                <a:latin typeface="黑体" pitchFamily="49" charset="-122"/>
                <a:ea typeface="黑体" pitchFamily="49" charset="-122"/>
              </a:rPr>
              <a:t>tf.name_scope</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Scope_A</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03       a = </a:t>
            </a:r>
            <a:r>
              <a:rPr lang="en-US" sz="1400" dirty="0" err="1" smtClean="0">
                <a:latin typeface="黑体" pitchFamily="49" charset="-122"/>
                <a:ea typeface="黑体" pitchFamily="49" charset="-122"/>
              </a:rPr>
              <a:t>tf.add</a:t>
            </a:r>
            <a:r>
              <a:rPr lang="en-US" sz="1400" dirty="0" smtClean="0">
                <a:latin typeface="黑体" pitchFamily="49" charset="-122"/>
                <a:ea typeface="黑体" pitchFamily="49" charset="-122"/>
              </a:rPr>
              <a:t>(1,2,name=”</a:t>
            </a:r>
            <a:r>
              <a:rPr lang="en-US" sz="1400" dirty="0" err="1" smtClean="0">
                <a:latin typeface="黑体" pitchFamily="49" charset="-122"/>
                <a:ea typeface="黑体" pitchFamily="49" charset="-122"/>
              </a:rPr>
              <a:t>A_add</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04       b = </a:t>
            </a:r>
            <a:r>
              <a:rPr lang="en-US" sz="1400" dirty="0" err="1" smtClean="0">
                <a:latin typeface="黑体" pitchFamily="49" charset="-122"/>
                <a:ea typeface="黑体" pitchFamily="49" charset="-122"/>
              </a:rPr>
              <a:t>tf.multiply</a:t>
            </a:r>
            <a:r>
              <a:rPr lang="en-US" sz="1400" dirty="0" smtClean="0">
                <a:latin typeface="黑体" pitchFamily="49" charset="-122"/>
                <a:ea typeface="黑体" pitchFamily="49" charset="-122"/>
              </a:rPr>
              <a:t>(a,3,name=”</a:t>
            </a:r>
            <a:r>
              <a:rPr lang="en-US" sz="1400" dirty="0" err="1" smtClean="0">
                <a:latin typeface="黑体" pitchFamily="49" charset="-122"/>
                <a:ea typeface="黑体" pitchFamily="49" charset="-122"/>
              </a:rPr>
              <a:t>A_mul</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05   with </a:t>
            </a:r>
            <a:r>
              <a:rPr lang="en-US" sz="1400" dirty="0" err="1" smtClean="0">
                <a:latin typeface="黑体" pitchFamily="49" charset="-122"/>
                <a:ea typeface="黑体" pitchFamily="49" charset="-122"/>
              </a:rPr>
              <a:t>tf.name_scope</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Scope_B</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06       c = </a:t>
            </a:r>
            <a:r>
              <a:rPr lang="en-US" sz="1400" dirty="0" err="1" smtClean="0">
                <a:latin typeface="黑体" pitchFamily="49" charset="-122"/>
                <a:ea typeface="黑体" pitchFamily="49" charset="-122"/>
              </a:rPr>
              <a:t>tf.add</a:t>
            </a:r>
            <a:r>
              <a:rPr lang="en-US" sz="1400" dirty="0" smtClean="0">
                <a:latin typeface="黑体" pitchFamily="49" charset="-122"/>
                <a:ea typeface="黑体" pitchFamily="49" charset="-122"/>
              </a:rPr>
              <a:t>(4,5,name=”</a:t>
            </a:r>
            <a:r>
              <a:rPr lang="en-US" sz="1400" dirty="0" err="1" smtClean="0">
                <a:latin typeface="黑体" pitchFamily="49" charset="-122"/>
                <a:ea typeface="黑体" pitchFamily="49" charset="-122"/>
              </a:rPr>
              <a:t>B_add</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07       d = </a:t>
            </a:r>
            <a:r>
              <a:rPr lang="en-US" sz="1400" dirty="0" err="1" smtClean="0">
                <a:latin typeface="黑体" pitchFamily="49" charset="-122"/>
                <a:ea typeface="黑体" pitchFamily="49" charset="-122"/>
              </a:rPr>
              <a:t>tf.multiply</a:t>
            </a:r>
            <a:r>
              <a:rPr lang="en-US" sz="1400" dirty="0" smtClean="0">
                <a:latin typeface="黑体" pitchFamily="49" charset="-122"/>
                <a:ea typeface="黑体" pitchFamily="49" charset="-122"/>
              </a:rPr>
              <a:t>(c,6,name=”</a:t>
            </a:r>
            <a:r>
              <a:rPr lang="en-US" sz="1400" dirty="0" err="1" smtClean="0">
                <a:latin typeface="黑体" pitchFamily="49" charset="-122"/>
                <a:ea typeface="黑体" pitchFamily="49" charset="-122"/>
              </a:rPr>
              <a:t>B_mul</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08   e = </a:t>
            </a:r>
            <a:r>
              <a:rPr lang="en-US" sz="1400" dirty="0" err="1" smtClean="0">
                <a:latin typeface="黑体" pitchFamily="49" charset="-122"/>
                <a:ea typeface="黑体" pitchFamily="49" charset="-122"/>
              </a:rPr>
              <a:t>tf.add</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b,d,name</a:t>
            </a:r>
            <a:r>
              <a:rPr lang="en-US" sz="1400" dirty="0" smtClean="0">
                <a:latin typeface="黑体" pitchFamily="49" charset="-122"/>
                <a:ea typeface="黑体" pitchFamily="49" charset="-122"/>
              </a:rPr>
              <a:t>=”output”)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09   writer = </a:t>
            </a:r>
            <a:r>
              <a:rPr lang="en-US" sz="1400" dirty="0" err="1" smtClean="0">
                <a:latin typeface="黑体" pitchFamily="49" charset="-122"/>
                <a:ea typeface="黑体" pitchFamily="49" charset="-122"/>
              </a:rPr>
              <a:t>tf.summary.FileWriter</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name_scope</a:t>
            </a:r>
            <a:r>
              <a:rPr lang="en-US" sz="1400" dirty="0" smtClean="0">
                <a:latin typeface="黑体" pitchFamily="49" charset="-122"/>
                <a:ea typeface="黑体" pitchFamily="49" charset="-122"/>
              </a:rPr>
              <a:t>’, \ graph=</a:t>
            </a:r>
            <a:r>
              <a:rPr lang="en-US" sz="1400" dirty="0" err="1" smtClean="0">
                <a:latin typeface="黑体" pitchFamily="49" charset="-122"/>
                <a:ea typeface="黑体" pitchFamily="49" charset="-122"/>
              </a:rPr>
              <a:t>tf.get_default_graph</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10   </a:t>
            </a:r>
            <a:r>
              <a:rPr lang="en-US" sz="1400" dirty="0" err="1" smtClean="0">
                <a:latin typeface="黑体" pitchFamily="49" charset="-122"/>
                <a:ea typeface="黑体" pitchFamily="49" charset="-122"/>
              </a:rPr>
              <a:t>writer.close</a:t>
            </a:r>
            <a:r>
              <a:rPr lang="en-US" sz="1400" dirty="0" smtClean="0">
                <a:latin typeface="黑体" pitchFamily="49" charset="-122"/>
                <a:ea typeface="黑体" pitchFamily="49" charset="-122"/>
              </a:rPr>
              <a:t>()</a:t>
            </a:r>
            <a:endParaRPr lang="zh-CN" altLang="en-US" sz="14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err="1" smtClean="0">
                <a:latin typeface="黑体" pitchFamily="49" charset="-122"/>
                <a:ea typeface="黑体" pitchFamily="49" charset="-122"/>
              </a:rPr>
              <a:t>TensorBoard</a:t>
            </a:r>
            <a:r>
              <a:rPr lang="zh-CN" altLang="en-US" sz="1800" dirty="0" smtClean="0">
                <a:latin typeface="黑体" pitchFamily="49" charset="-122"/>
                <a:ea typeface="黑体" pitchFamily="49" charset="-122"/>
              </a:rPr>
              <a:t>是</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自带的一个强大的可视化工具，也是一个</a:t>
            </a:r>
            <a:r>
              <a:rPr lang="en-US" sz="1800" dirty="0" smtClean="0">
                <a:latin typeface="黑体" pitchFamily="49" charset="-122"/>
                <a:ea typeface="黑体" pitchFamily="49" charset="-122"/>
              </a:rPr>
              <a:t>Web</a:t>
            </a:r>
            <a:r>
              <a:rPr lang="zh-CN" altLang="en-US" sz="1800" dirty="0" smtClean="0">
                <a:latin typeface="黑体" pitchFamily="49" charset="-122"/>
                <a:ea typeface="黑体" pitchFamily="49" charset="-122"/>
              </a:rPr>
              <a:t>应用程序套件。</a:t>
            </a:r>
            <a:r>
              <a:rPr lang="en-US" sz="1800" dirty="0" err="1" smtClean="0">
                <a:latin typeface="黑体" pitchFamily="49" charset="-122"/>
                <a:ea typeface="黑体" pitchFamily="49" charset="-122"/>
              </a:rPr>
              <a:t>TensorBoard</a:t>
            </a:r>
            <a:r>
              <a:rPr lang="zh-CN" altLang="en-US" sz="1800" dirty="0" smtClean="0">
                <a:latin typeface="黑体" pitchFamily="49" charset="-122"/>
                <a:ea typeface="黑体" pitchFamily="49" charset="-122"/>
              </a:rPr>
              <a:t>目前支持</a:t>
            </a: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种可视化，这</a:t>
            </a: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种可视化的主要功能如下：</a:t>
            </a:r>
          </a:p>
          <a:p>
            <a:pPr marL="400050" lvl="1">
              <a:buFont typeface="Wingdings" pitchFamily="2" charset="2"/>
              <a:buChar char="ü"/>
            </a:pPr>
            <a:r>
              <a:rPr lang="en-US" sz="1800" dirty="0" smtClean="0">
                <a:latin typeface="黑体" pitchFamily="49" charset="-122"/>
                <a:ea typeface="黑体" pitchFamily="49" charset="-122"/>
              </a:rPr>
              <a:t>SCALARS</a:t>
            </a:r>
            <a:r>
              <a:rPr lang="zh-CN" altLang="en-US" sz="1800" dirty="0" smtClean="0">
                <a:latin typeface="黑体" pitchFamily="49" charset="-122"/>
                <a:ea typeface="黑体" pitchFamily="49" charset="-122"/>
              </a:rPr>
              <a:t>：展示训练过程中的准确率、损失值、权重／偏置的变化情况。</a:t>
            </a:r>
          </a:p>
          <a:p>
            <a:pPr marL="400050" lvl="1">
              <a:buFont typeface="Wingdings" pitchFamily="2" charset="2"/>
              <a:buChar char="ü"/>
            </a:pPr>
            <a:r>
              <a:rPr lang="en-US" sz="1800" dirty="0" smtClean="0">
                <a:latin typeface="黑体" pitchFamily="49" charset="-122"/>
                <a:ea typeface="黑体" pitchFamily="49" charset="-122"/>
              </a:rPr>
              <a:t>IMAGES</a:t>
            </a:r>
            <a:r>
              <a:rPr lang="zh-CN" altLang="en-US" sz="1800" dirty="0" smtClean="0">
                <a:latin typeface="黑体" pitchFamily="49" charset="-122"/>
                <a:ea typeface="黑体" pitchFamily="49" charset="-122"/>
              </a:rPr>
              <a:t>：展示训练过程中记录的图像。</a:t>
            </a:r>
          </a:p>
          <a:p>
            <a:pPr marL="400050" lvl="1">
              <a:buFont typeface="Wingdings" pitchFamily="2" charset="2"/>
              <a:buChar char="ü"/>
            </a:pPr>
            <a:r>
              <a:rPr lang="en-US" sz="1800" dirty="0" smtClean="0">
                <a:latin typeface="黑体" pitchFamily="49" charset="-122"/>
                <a:ea typeface="黑体" pitchFamily="49" charset="-122"/>
              </a:rPr>
              <a:t>AUDIO</a:t>
            </a:r>
            <a:r>
              <a:rPr lang="zh-CN" altLang="en-US" sz="1800" dirty="0" smtClean="0">
                <a:latin typeface="黑体" pitchFamily="49" charset="-122"/>
                <a:ea typeface="黑体" pitchFamily="49" charset="-122"/>
              </a:rPr>
              <a:t>：展示训练过程中记录的音频。</a:t>
            </a:r>
          </a:p>
          <a:p>
            <a:pPr marL="400050" lvl="1">
              <a:buFont typeface="Wingdings" pitchFamily="2" charset="2"/>
              <a:buChar char="ü"/>
            </a:pPr>
            <a:r>
              <a:rPr lang="en-US" sz="1800" dirty="0" smtClean="0">
                <a:latin typeface="黑体" pitchFamily="49" charset="-122"/>
                <a:ea typeface="黑体" pitchFamily="49" charset="-122"/>
              </a:rPr>
              <a:t>GRAPHS</a:t>
            </a:r>
            <a:r>
              <a:rPr lang="zh-CN" altLang="en-US" sz="1800" dirty="0" smtClean="0">
                <a:latin typeface="黑体" pitchFamily="49" charset="-122"/>
                <a:ea typeface="黑体" pitchFamily="49" charset="-122"/>
              </a:rPr>
              <a:t>：展示模型的数据流图，以及训练在各个设备上消耗的内存和时间。</a:t>
            </a:r>
          </a:p>
          <a:p>
            <a:pPr marL="400050" lvl="1">
              <a:buFont typeface="Wingdings" pitchFamily="2" charset="2"/>
              <a:buChar char="ü"/>
            </a:pPr>
            <a:r>
              <a:rPr lang="en-US" sz="1800" dirty="0" smtClean="0">
                <a:latin typeface="黑体" pitchFamily="49" charset="-122"/>
                <a:ea typeface="黑体" pitchFamily="49" charset="-122"/>
              </a:rPr>
              <a:t>DISTRIBUTIONS</a:t>
            </a:r>
            <a:r>
              <a:rPr lang="zh-CN" altLang="en-US" sz="1800" dirty="0" smtClean="0">
                <a:latin typeface="黑体" pitchFamily="49" charset="-122"/>
                <a:ea typeface="黑体" pitchFamily="49" charset="-122"/>
              </a:rPr>
              <a:t>：展示训练过程中记录的数据的分布图。</a:t>
            </a:r>
          </a:p>
          <a:p>
            <a:pPr marL="400050" lvl="1">
              <a:buFont typeface="Wingdings" pitchFamily="2" charset="2"/>
              <a:buChar char="ü"/>
            </a:pPr>
            <a:r>
              <a:rPr lang="en-US" sz="1800" dirty="0" smtClean="0">
                <a:latin typeface="黑体" pitchFamily="49" charset="-122"/>
                <a:ea typeface="黑体" pitchFamily="49" charset="-122"/>
              </a:rPr>
              <a:t>HISTOGRAMS</a:t>
            </a:r>
            <a:r>
              <a:rPr lang="zh-CN" altLang="en-US" sz="1800" dirty="0" smtClean="0">
                <a:latin typeface="黑体" pitchFamily="49" charset="-122"/>
                <a:ea typeface="黑体" pitchFamily="49" charset="-122"/>
              </a:rPr>
              <a:t>：展示训练过程中记录的数据的柱状图。</a:t>
            </a:r>
          </a:p>
          <a:p>
            <a:pPr marL="400050" lvl="1">
              <a:buFont typeface="Wingdings" pitchFamily="2" charset="2"/>
              <a:buChar char="ü"/>
            </a:pPr>
            <a:r>
              <a:rPr lang="en-US" sz="1800" dirty="0" smtClean="0">
                <a:latin typeface="黑体" pitchFamily="49" charset="-122"/>
                <a:ea typeface="黑体" pitchFamily="49" charset="-122"/>
              </a:rPr>
              <a:t>EMBEDDINGS</a:t>
            </a:r>
            <a:r>
              <a:rPr lang="zh-CN" altLang="en-US" sz="1800" dirty="0" smtClean="0">
                <a:latin typeface="黑体" pitchFamily="49" charset="-122"/>
                <a:ea typeface="黑体" pitchFamily="49" charset="-122"/>
              </a:rPr>
              <a:t>：展示词向量（如</a:t>
            </a:r>
            <a:r>
              <a:rPr lang="en-US" sz="1800" dirty="0" smtClean="0">
                <a:latin typeface="黑体" pitchFamily="49" charset="-122"/>
                <a:ea typeface="黑体" pitchFamily="49" charset="-122"/>
              </a:rPr>
              <a:t>Word2vec</a:t>
            </a:r>
            <a:r>
              <a:rPr lang="zh-CN" altLang="en-US" sz="1800" dirty="0" smtClean="0">
                <a:latin typeface="黑体" pitchFamily="49" charset="-122"/>
                <a:ea typeface="黑体" pitchFamily="49" charset="-122"/>
              </a:rPr>
              <a:t>）后的投影分布。</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8</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Placeholders and Feed Dictionaries</a:t>
            </a: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用</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a:t>
            </a:r>
            <a:r>
              <a:rPr lang="en-US" sz="1800" dirty="0" smtClean="0">
                <a:latin typeface="黑体" pitchFamily="49" charset="-122"/>
                <a:ea typeface="黑体" pitchFamily="49" charset="-122"/>
              </a:rPr>
              <a:t>placeholder</a:t>
            </a:r>
            <a:r>
              <a:rPr lang="zh-CN" altLang="en-US" sz="1800" dirty="0" smtClean="0">
                <a:latin typeface="黑体" pitchFamily="49" charset="-122"/>
                <a:ea typeface="黑体" pitchFamily="49" charset="-122"/>
              </a:rPr>
              <a:t>定义的占位符非常实用，可以在程序运行过程中进行参数的赋值，用于接受程序外部传入的值，示例代码如下：</a:t>
            </a:r>
          </a:p>
          <a:p>
            <a:pPr marL="0">
              <a:buNone/>
            </a:pPr>
            <a:r>
              <a:rPr lang="zh-CN" altLang="en-US" sz="1400" dirty="0" smtClean="0">
                <a:latin typeface="黑体" pitchFamily="49" charset="-122"/>
                <a:ea typeface="黑体" pitchFamily="49" charset="-122"/>
              </a:rPr>
              <a:t>代码</a:t>
            </a:r>
            <a:r>
              <a:rPr lang="en-US" sz="1400" dirty="0" smtClean="0">
                <a:latin typeface="黑体" pitchFamily="49" charset="-122"/>
                <a:ea typeface="黑体" pitchFamily="49" charset="-122"/>
              </a:rPr>
              <a:t>7-13</a:t>
            </a:r>
            <a:r>
              <a:rPr lang="zh-CN" altLang="en-US" sz="1400" dirty="0" smtClean="0">
                <a:latin typeface="黑体" pitchFamily="49" charset="-122"/>
                <a:ea typeface="黑体" pitchFamily="49" charset="-122"/>
              </a:rPr>
              <a:t>：</a:t>
            </a:r>
            <a:r>
              <a:rPr lang="en-US" sz="1400" dirty="0" smtClean="0">
                <a:latin typeface="黑体" pitchFamily="49" charset="-122"/>
                <a:ea typeface="黑体" pitchFamily="49" charset="-122"/>
              </a:rPr>
              <a:t>ch7_13_Placeholder.py</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01   import </a:t>
            </a:r>
            <a:r>
              <a:rPr lang="en-US" sz="1400" dirty="0" err="1" smtClean="0">
                <a:latin typeface="黑体" pitchFamily="49" charset="-122"/>
                <a:ea typeface="黑体" pitchFamily="49" charset="-122"/>
              </a:rPr>
              <a:t>tensorflow</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tf</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02   in1 = </a:t>
            </a:r>
            <a:r>
              <a:rPr lang="en-US" sz="1400" dirty="0" err="1" smtClean="0">
                <a:latin typeface="黑体" pitchFamily="49" charset="-122"/>
                <a:ea typeface="黑体" pitchFamily="49" charset="-122"/>
              </a:rPr>
              <a:t>tf.placeholder</a:t>
            </a:r>
            <a:r>
              <a:rPr lang="en-US" sz="1400" dirty="0" smtClean="0">
                <a:latin typeface="黑体" pitchFamily="49" charset="-122"/>
                <a:ea typeface="黑体" pitchFamily="49" charset="-122"/>
              </a:rPr>
              <a:t>(tf.float32)</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03   in2 = </a:t>
            </a:r>
            <a:r>
              <a:rPr lang="en-US" sz="1400" dirty="0" err="1" smtClean="0">
                <a:latin typeface="黑体" pitchFamily="49" charset="-122"/>
                <a:ea typeface="黑体" pitchFamily="49" charset="-122"/>
              </a:rPr>
              <a:t>tf.placeholder</a:t>
            </a:r>
            <a:r>
              <a:rPr lang="en-US" sz="1400" dirty="0" smtClean="0">
                <a:latin typeface="黑体" pitchFamily="49" charset="-122"/>
                <a:ea typeface="黑体" pitchFamily="49" charset="-122"/>
              </a:rPr>
              <a:t>(tf.float32)</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04   out = </a:t>
            </a:r>
            <a:r>
              <a:rPr lang="en-US" sz="1400" dirty="0" err="1" smtClean="0">
                <a:latin typeface="黑体" pitchFamily="49" charset="-122"/>
                <a:ea typeface="黑体" pitchFamily="49" charset="-122"/>
              </a:rPr>
              <a:t>tf.multiply</a:t>
            </a:r>
            <a:r>
              <a:rPr lang="en-US" sz="1400" dirty="0" smtClean="0">
                <a:latin typeface="黑体" pitchFamily="49" charset="-122"/>
                <a:ea typeface="黑体" pitchFamily="49" charset="-122"/>
              </a:rPr>
              <a:t>(in1, in2)</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05   with </a:t>
            </a:r>
            <a:r>
              <a:rPr lang="en-US" sz="1400" dirty="0" err="1" smtClean="0">
                <a:latin typeface="黑体" pitchFamily="49" charset="-122"/>
                <a:ea typeface="黑体" pitchFamily="49" charset="-122"/>
              </a:rPr>
              <a:t>tf.Session</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sess</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06       print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([out], </a:t>
            </a:r>
            <a:r>
              <a:rPr lang="en-US" sz="1400" dirty="0" err="1" smtClean="0">
                <a:latin typeface="黑体" pitchFamily="49" charset="-122"/>
                <a:ea typeface="黑体" pitchFamily="49" charset="-122"/>
              </a:rPr>
              <a:t>feed_dict</a:t>
            </a:r>
            <a:r>
              <a:rPr lang="en-US" sz="1400" dirty="0" smtClean="0">
                <a:latin typeface="黑体" pitchFamily="49" charset="-122"/>
                <a:ea typeface="黑体" pitchFamily="49" charset="-122"/>
              </a:rPr>
              <a:t>={in1:[7.0], in2:[2.0]})</a:t>
            </a:r>
            <a:endParaRPr lang="zh-CN" altLang="en-US" sz="1400" dirty="0" smtClean="0">
              <a:latin typeface="黑体" pitchFamily="49" charset="-122"/>
              <a:ea typeface="黑体" pitchFamily="49" charset="-122"/>
            </a:endParaRPr>
          </a:p>
          <a:p>
            <a:pPr marL="0" latinLnBrk="1">
              <a:buNone/>
            </a:pPr>
            <a:r>
              <a:rPr lang="en-US" altLang="zh-CN" sz="1400" dirty="0" smtClean="0">
                <a:latin typeface="黑体" pitchFamily="49" charset="-122"/>
                <a:ea typeface="黑体" pitchFamily="49" charset="-122"/>
              </a:rPr>
              <a:t>【</a:t>
            </a:r>
            <a:r>
              <a:rPr lang="zh-CN" altLang="en-US" sz="1400" dirty="0" smtClean="0">
                <a:latin typeface="黑体" pitchFamily="49" charset="-122"/>
                <a:ea typeface="黑体" pitchFamily="49" charset="-122"/>
              </a:rPr>
              <a:t>运行结果</a:t>
            </a:r>
            <a:r>
              <a:rPr lang="en-US" altLang="zh-CN" sz="1400" dirty="0" smtClean="0">
                <a:latin typeface="黑体" pitchFamily="49" charset="-122"/>
                <a:ea typeface="黑体" pitchFamily="49" charset="-122"/>
              </a:rPr>
              <a:t>】</a:t>
            </a:r>
          </a:p>
          <a:p>
            <a:pPr marL="0">
              <a:buNone/>
            </a:pPr>
            <a:r>
              <a:rPr lang="en-US" sz="1400" dirty="0" smtClean="0">
                <a:latin typeface="黑体" pitchFamily="49" charset="-122"/>
                <a:ea typeface="黑体" pitchFamily="49" charset="-122"/>
              </a:rPr>
              <a:t>[array([ 14.], </a:t>
            </a:r>
            <a:r>
              <a:rPr lang="en-US" sz="1400" dirty="0" err="1" smtClean="0">
                <a:latin typeface="黑体" pitchFamily="49" charset="-122"/>
                <a:ea typeface="黑体" pitchFamily="49" charset="-122"/>
              </a:rPr>
              <a:t>dtype</a:t>
            </a:r>
            <a:r>
              <a:rPr lang="en-US" sz="1400" dirty="0" smtClean="0">
                <a:latin typeface="黑体" pitchFamily="49" charset="-122"/>
                <a:ea typeface="黑体" pitchFamily="49" charset="-122"/>
              </a:rPr>
              <a:t>=float32)]</a:t>
            </a:r>
            <a:endParaRPr lang="zh-CN" altLang="en-US" sz="14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9</a:t>
            </a:r>
            <a:r>
              <a:rPr lang="zh-CN" altLang="en-US" sz="1800" dirty="0" smtClean="0">
                <a:latin typeface="黑体" pitchFamily="49" charset="-122"/>
                <a:ea typeface="黑体" pitchFamily="49" charset="-122"/>
              </a:rPr>
              <a:t>）数据转换为</a:t>
            </a:r>
            <a:r>
              <a:rPr lang="en-US" sz="1800" dirty="0" smtClean="0">
                <a:latin typeface="黑体" pitchFamily="49" charset="-122"/>
                <a:ea typeface="黑体" pitchFamily="49" charset="-122"/>
              </a:rPr>
              <a:t>Tensor</a:t>
            </a:r>
            <a:endParaRPr lang="zh-CN" altLang="en-US"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提供了一个数据转换为</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的方法</a:t>
            </a:r>
            <a:r>
              <a:rPr lang="en-US" sz="1800" dirty="0" err="1" smtClean="0">
                <a:latin typeface="黑体" pitchFamily="49" charset="-122"/>
                <a:ea typeface="黑体" pitchFamily="49" charset="-122"/>
              </a:rPr>
              <a:t>convert_to_tensor</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示例代码如下：</a:t>
            </a:r>
          </a:p>
          <a:p>
            <a:pPr marL="0">
              <a:buNone/>
            </a:pPr>
            <a:r>
              <a:rPr lang="zh-CN" altLang="en-US" sz="1400" dirty="0" smtClean="0">
                <a:latin typeface="黑体" pitchFamily="49" charset="-122"/>
                <a:ea typeface="黑体" pitchFamily="49" charset="-122"/>
              </a:rPr>
              <a:t>代码</a:t>
            </a:r>
            <a:r>
              <a:rPr lang="en-US" sz="1400" dirty="0" smtClean="0">
                <a:latin typeface="黑体" pitchFamily="49" charset="-122"/>
                <a:ea typeface="黑体" pitchFamily="49" charset="-122"/>
              </a:rPr>
              <a:t>7-14</a:t>
            </a:r>
            <a:r>
              <a:rPr lang="zh-CN" altLang="en-US" sz="1400" dirty="0" smtClean="0">
                <a:latin typeface="黑体" pitchFamily="49" charset="-122"/>
                <a:ea typeface="黑体" pitchFamily="49" charset="-122"/>
              </a:rPr>
              <a:t>：</a:t>
            </a:r>
            <a:r>
              <a:rPr lang="en-US" sz="1400" dirty="0" smtClean="0">
                <a:latin typeface="黑体" pitchFamily="49" charset="-122"/>
                <a:ea typeface="黑体" pitchFamily="49" charset="-122"/>
              </a:rPr>
              <a:t>ch7_14_DataToTensor.py</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01   import </a:t>
            </a:r>
            <a:r>
              <a:rPr lang="en-US" sz="1400" dirty="0" err="1" smtClean="0">
                <a:latin typeface="黑体" pitchFamily="49" charset="-122"/>
                <a:ea typeface="黑体" pitchFamily="49" charset="-122"/>
              </a:rPr>
              <a:t>numpy</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np</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02   import </a:t>
            </a:r>
            <a:r>
              <a:rPr lang="en-US" sz="1400" dirty="0" err="1" smtClean="0">
                <a:latin typeface="黑体" pitchFamily="49" charset="-122"/>
                <a:ea typeface="黑体" pitchFamily="49" charset="-122"/>
              </a:rPr>
              <a:t>tensorflow</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tf</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03   a = </a:t>
            </a:r>
            <a:r>
              <a:rPr lang="en-US" sz="1400" dirty="0" err="1" smtClean="0">
                <a:latin typeface="黑体" pitchFamily="49" charset="-122"/>
                <a:ea typeface="黑体" pitchFamily="49" charset="-122"/>
              </a:rPr>
              <a:t>np.zeros</a:t>
            </a:r>
            <a:r>
              <a:rPr lang="en-US" sz="1400" dirty="0" smtClean="0">
                <a:latin typeface="黑体" pitchFamily="49" charset="-122"/>
                <a:ea typeface="黑体" pitchFamily="49" charset="-122"/>
              </a:rPr>
              <a:t>((3, 3))</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04   </a:t>
            </a:r>
            <a:r>
              <a:rPr lang="en-US" sz="1400" dirty="0" err="1" smtClean="0">
                <a:latin typeface="黑体" pitchFamily="49" charset="-122"/>
                <a:ea typeface="黑体" pitchFamily="49" charset="-122"/>
              </a:rPr>
              <a:t>ta</a:t>
            </a:r>
            <a:r>
              <a:rPr lang="en-US" sz="1400" dirty="0" smtClean="0">
                <a:latin typeface="黑体" pitchFamily="49" charset="-122"/>
                <a:ea typeface="黑体" pitchFamily="49" charset="-122"/>
              </a:rPr>
              <a:t> = </a:t>
            </a:r>
            <a:r>
              <a:rPr lang="en-US" sz="1400" dirty="0" err="1" smtClean="0">
                <a:latin typeface="黑体" pitchFamily="49" charset="-122"/>
                <a:ea typeface="黑体" pitchFamily="49" charset="-122"/>
              </a:rPr>
              <a:t>tf.convert_to_tensor</a:t>
            </a:r>
            <a:r>
              <a:rPr lang="en-US" sz="1400" dirty="0" smtClean="0">
                <a:latin typeface="黑体" pitchFamily="49" charset="-122"/>
                <a:ea typeface="黑体" pitchFamily="49" charset="-122"/>
              </a:rPr>
              <a:t>(a)</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05   with </a:t>
            </a:r>
            <a:r>
              <a:rPr lang="en-US" sz="1400" dirty="0" err="1" smtClean="0">
                <a:latin typeface="黑体" pitchFamily="49" charset="-122"/>
                <a:ea typeface="黑体" pitchFamily="49" charset="-122"/>
              </a:rPr>
              <a:t>tf.Session</a:t>
            </a:r>
            <a:r>
              <a:rPr lang="en-US" sz="1400" dirty="0" smtClean="0">
                <a:latin typeface="黑体" pitchFamily="49" charset="-122"/>
                <a:ea typeface="黑体" pitchFamily="49" charset="-122"/>
              </a:rPr>
              <a:t>() as </a:t>
            </a:r>
            <a:r>
              <a:rPr lang="en-US" sz="1400" dirty="0" err="1" smtClean="0">
                <a:latin typeface="黑体" pitchFamily="49" charset="-122"/>
                <a:ea typeface="黑体" pitchFamily="49" charset="-122"/>
              </a:rPr>
              <a:t>sess</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06       print </a:t>
            </a:r>
            <a:r>
              <a:rPr lang="en-US" sz="1400" dirty="0" err="1" smtClean="0">
                <a:latin typeface="黑体" pitchFamily="49" charset="-122"/>
                <a:ea typeface="黑体" pitchFamily="49" charset="-122"/>
              </a:rPr>
              <a:t>sess.run</a:t>
            </a:r>
            <a:r>
              <a:rPr lang="en-US" sz="1400" dirty="0" smtClean="0">
                <a:latin typeface="黑体" pitchFamily="49" charset="-122"/>
                <a:ea typeface="黑体" pitchFamily="49" charset="-122"/>
              </a:rPr>
              <a:t>(</a:t>
            </a:r>
            <a:r>
              <a:rPr lang="en-US" sz="1400" dirty="0" err="1" smtClean="0">
                <a:latin typeface="黑体" pitchFamily="49" charset="-122"/>
                <a:ea typeface="黑体" pitchFamily="49" charset="-122"/>
              </a:rPr>
              <a:t>ta</a:t>
            </a:r>
            <a:r>
              <a:rPr lang="en-US" sz="1400" dirty="0" smtClean="0">
                <a:latin typeface="黑体" pitchFamily="49" charset="-122"/>
                <a:ea typeface="黑体" pitchFamily="49" charset="-122"/>
              </a:rPr>
              <a:t>)</a:t>
            </a:r>
            <a:endParaRPr lang="zh-CN" altLang="en-US" sz="1400" dirty="0" smtClean="0">
              <a:latin typeface="黑体" pitchFamily="49" charset="-122"/>
              <a:ea typeface="黑体" pitchFamily="49" charset="-122"/>
            </a:endParaRPr>
          </a:p>
          <a:p>
            <a:pPr marL="0" latinLnBrk="1">
              <a:buNone/>
            </a:pPr>
            <a:r>
              <a:rPr lang="en-US" altLang="zh-CN" sz="1400" dirty="0" smtClean="0">
                <a:latin typeface="黑体" pitchFamily="49" charset="-122"/>
                <a:ea typeface="黑体" pitchFamily="49" charset="-122"/>
              </a:rPr>
              <a:t>【</a:t>
            </a:r>
            <a:r>
              <a:rPr lang="zh-CN" altLang="en-US" sz="1400" dirty="0" smtClean="0">
                <a:latin typeface="黑体" pitchFamily="49" charset="-122"/>
                <a:ea typeface="黑体" pitchFamily="49" charset="-122"/>
              </a:rPr>
              <a:t>运行结果</a:t>
            </a:r>
            <a:r>
              <a:rPr lang="en-US" altLang="zh-CN" sz="1400" dirty="0" smtClean="0">
                <a:latin typeface="黑体" pitchFamily="49" charset="-122"/>
                <a:ea typeface="黑体" pitchFamily="49" charset="-122"/>
              </a:rPr>
              <a:t>】</a:t>
            </a:r>
          </a:p>
          <a:p>
            <a:pPr marL="0">
              <a:buNone/>
            </a:pPr>
            <a:r>
              <a:rPr lang="en-US" sz="1400" dirty="0" smtClean="0">
                <a:latin typeface="黑体" pitchFamily="49" charset="-122"/>
                <a:ea typeface="黑体" pitchFamily="49" charset="-122"/>
              </a:rPr>
              <a:t>[[ 0.  0.  0.]</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[ 0.  0.  0.]</a:t>
            </a:r>
            <a:endParaRPr lang="zh-CN" altLang="en-US" sz="1400" dirty="0" smtClean="0">
              <a:latin typeface="黑体" pitchFamily="49" charset="-122"/>
              <a:ea typeface="黑体" pitchFamily="49" charset="-122"/>
            </a:endParaRPr>
          </a:p>
          <a:p>
            <a:pPr marL="0">
              <a:buNone/>
            </a:pPr>
            <a:r>
              <a:rPr lang="en-US" sz="1400" dirty="0" smtClean="0">
                <a:latin typeface="黑体" pitchFamily="49" charset="-122"/>
                <a:ea typeface="黑体" pitchFamily="49" charset="-122"/>
              </a:rPr>
              <a:t>[ 0.  0.  0.]]</a:t>
            </a:r>
            <a:endParaRPr lang="zh-CN" altLang="en-US" sz="14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7.2.4 </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a:t>
            </a:r>
            <a:r>
              <a:rPr lang="en-US" sz="1800" dirty="0" err="1" smtClean="0">
                <a:latin typeface="黑体" pitchFamily="49" charset="-122"/>
                <a:ea typeface="黑体" pitchFamily="49" charset="-122"/>
              </a:rPr>
              <a:t>HelloWorld</a:t>
            </a:r>
            <a:r>
              <a:rPr lang="zh-CN" altLang="en-US" sz="1800" dirty="0" smtClean="0">
                <a:latin typeface="黑体" pitchFamily="49" charset="-122"/>
                <a:ea typeface="黑体" pitchFamily="49" charset="-122"/>
              </a:rPr>
              <a:t>程序</a:t>
            </a:r>
            <a:r>
              <a:rPr lang="zh-CN" altLang="en-US" sz="1800" dirty="0" smtClean="0">
                <a:latin typeface="黑体" pitchFamily="49" charset="-122"/>
                <a:ea typeface="黑体" pitchFamily="49" charset="-122"/>
              </a:rPr>
              <a:t>示例</a:t>
            </a:r>
            <a:endParaRPr lang="en-US" altLang="zh-CN"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环境安装成功之后</a:t>
            </a:r>
            <a:r>
              <a:rPr lang="zh-CN" altLang="en-US" sz="1800" dirty="0" smtClean="0">
                <a:latin typeface="黑体" pitchFamily="49" charset="-122"/>
                <a:ea typeface="黑体" pitchFamily="49" charset="-122"/>
              </a:rPr>
              <a:t>，测试一</a:t>
            </a:r>
            <a:r>
              <a:rPr lang="zh-CN" altLang="en-US" sz="1800" dirty="0" smtClean="0">
                <a:latin typeface="黑体" pitchFamily="49" charset="-122"/>
                <a:ea typeface="黑体" pitchFamily="49" charset="-122"/>
              </a:rPr>
              <a:t>个最简单的</a:t>
            </a:r>
            <a:r>
              <a:rPr lang="en-US" sz="1800" dirty="0" err="1" smtClean="0">
                <a:latin typeface="黑体" pitchFamily="49" charset="-122"/>
                <a:ea typeface="黑体" pitchFamily="49" charset="-122"/>
              </a:rPr>
              <a:t>HelloWorld</a:t>
            </a:r>
            <a:r>
              <a:rPr lang="zh-CN" altLang="en-US" sz="1800" dirty="0" smtClean="0">
                <a:latin typeface="黑体" pitchFamily="49" charset="-122"/>
                <a:ea typeface="黑体" pitchFamily="49" charset="-122"/>
              </a:rPr>
              <a:t>小程序，代码如下：</a:t>
            </a:r>
          </a:p>
          <a:p>
            <a:pPr marL="0">
              <a:buNone/>
            </a:pPr>
            <a:endParaRPr lang="en-US" altLang="zh-CN" sz="1600" dirty="0" smtClean="0"/>
          </a:p>
          <a:p>
            <a:pPr marL="0">
              <a:buNone/>
            </a:pPr>
            <a:r>
              <a:rPr lang="zh-CN" altLang="en-US" sz="1600" dirty="0" smtClean="0"/>
              <a:t>代码</a:t>
            </a:r>
            <a:r>
              <a:rPr lang="en-US" sz="1600" dirty="0" smtClean="0"/>
              <a:t>7-15</a:t>
            </a:r>
            <a:r>
              <a:rPr lang="zh-CN" altLang="en-US" sz="1600" dirty="0" smtClean="0"/>
              <a:t>：</a:t>
            </a:r>
            <a:r>
              <a:rPr lang="en-US" sz="1600" dirty="0" smtClean="0"/>
              <a:t>ch7_15_HelloWorld.py</a:t>
            </a:r>
            <a:endParaRPr lang="zh-CN" altLang="en-US" sz="1600" dirty="0" smtClean="0"/>
          </a:p>
          <a:p>
            <a:pPr marL="0">
              <a:buNone/>
            </a:pPr>
            <a:r>
              <a:rPr lang="en-US" sz="1600" dirty="0" smtClean="0"/>
              <a:t>01   import </a:t>
            </a:r>
            <a:r>
              <a:rPr lang="en-US" sz="1600" dirty="0" err="1" smtClean="0"/>
              <a:t>tensorflow</a:t>
            </a:r>
            <a:r>
              <a:rPr lang="en-US" sz="1600" dirty="0" smtClean="0"/>
              <a:t> as </a:t>
            </a:r>
            <a:r>
              <a:rPr lang="en-US" sz="1600" dirty="0" err="1" smtClean="0"/>
              <a:t>tf</a:t>
            </a:r>
            <a:endParaRPr lang="zh-CN" altLang="en-US" sz="1600" dirty="0" smtClean="0"/>
          </a:p>
          <a:p>
            <a:pPr marL="0">
              <a:buNone/>
            </a:pPr>
            <a:r>
              <a:rPr lang="en-US" sz="1600" dirty="0" smtClean="0"/>
              <a:t>02   # Create </a:t>
            </a:r>
            <a:r>
              <a:rPr lang="en-US" sz="1600" dirty="0" err="1" smtClean="0"/>
              <a:t>TensorFlow</a:t>
            </a:r>
            <a:r>
              <a:rPr lang="en-US" sz="1600" dirty="0" smtClean="0"/>
              <a:t> object called </a:t>
            </a:r>
            <a:r>
              <a:rPr lang="en-US" sz="1600" dirty="0" err="1" smtClean="0"/>
              <a:t>hello_constant</a:t>
            </a:r>
            <a:endParaRPr lang="zh-CN" altLang="en-US" sz="1600" dirty="0" smtClean="0"/>
          </a:p>
          <a:p>
            <a:pPr marL="0">
              <a:buNone/>
            </a:pPr>
            <a:r>
              <a:rPr lang="en-US" sz="1600" dirty="0" smtClean="0"/>
              <a:t>03   </a:t>
            </a:r>
            <a:r>
              <a:rPr lang="en-US" sz="1600" dirty="0" err="1" smtClean="0"/>
              <a:t>hello_constant</a:t>
            </a:r>
            <a:r>
              <a:rPr lang="en-US" sz="1600" dirty="0" smtClean="0"/>
              <a:t> = </a:t>
            </a:r>
            <a:r>
              <a:rPr lang="en-US" sz="1600" dirty="0" err="1" smtClean="0"/>
              <a:t>tf.constant</a:t>
            </a:r>
            <a:r>
              <a:rPr lang="en-US" sz="1600" dirty="0" smtClean="0"/>
              <a:t>(‘Hello World!’)</a:t>
            </a:r>
            <a:endParaRPr lang="zh-CN" altLang="en-US" sz="1600" dirty="0" smtClean="0"/>
          </a:p>
          <a:p>
            <a:pPr marL="0">
              <a:buNone/>
            </a:pPr>
            <a:r>
              <a:rPr lang="en-US" sz="1600" dirty="0" smtClean="0"/>
              <a:t>04   with </a:t>
            </a:r>
            <a:r>
              <a:rPr lang="en-US" sz="1600" dirty="0" err="1" smtClean="0"/>
              <a:t>tf.Session</a:t>
            </a:r>
            <a:r>
              <a:rPr lang="en-US" sz="1600" dirty="0" smtClean="0"/>
              <a:t>() as </a:t>
            </a:r>
            <a:r>
              <a:rPr lang="en-US" sz="1600" dirty="0" err="1" smtClean="0"/>
              <a:t>sess</a:t>
            </a:r>
            <a:r>
              <a:rPr lang="en-US" sz="1600" dirty="0" smtClean="0"/>
              <a:t>:</a:t>
            </a:r>
            <a:endParaRPr lang="zh-CN" altLang="en-US" sz="1600" dirty="0" smtClean="0"/>
          </a:p>
          <a:p>
            <a:pPr marL="0">
              <a:buNone/>
            </a:pPr>
            <a:r>
              <a:rPr lang="en-US" sz="1600" dirty="0" smtClean="0"/>
              <a:t>05      # Run the </a:t>
            </a:r>
            <a:r>
              <a:rPr lang="en-US" sz="1600" dirty="0" err="1" smtClean="0"/>
              <a:t>tf.constant</a:t>
            </a:r>
            <a:r>
              <a:rPr lang="en-US" sz="1600" dirty="0" smtClean="0"/>
              <a:t> operation in the session</a:t>
            </a:r>
            <a:endParaRPr lang="zh-CN" altLang="en-US" sz="1600" dirty="0" smtClean="0"/>
          </a:p>
          <a:p>
            <a:pPr marL="0">
              <a:buNone/>
            </a:pPr>
            <a:r>
              <a:rPr lang="en-US" sz="1600" dirty="0" smtClean="0"/>
              <a:t>06      output = </a:t>
            </a:r>
            <a:r>
              <a:rPr lang="en-US" sz="1600" dirty="0" err="1" smtClean="0"/>
              <a:t>sess.run</a:t>
            </a:r>
            <a:r>
              <a:rPr lang="en-US" sz="1600" dirty="0" smtClean="0"/>
              <a:t>(</a:t>
            </a:r>
            <a:r>
              <a:rPr lang="en-US" sz="1600" dirty="0" err="1" smtClean="0"/>
              <a:t>hello_constant</a:t>
            </a:r>
            <a:r>
              <a:rPr lang="en-US" sz="1600" dirty="0" smtClean="0"/>
              <a:t>)</a:t>
            </a:r>
            <a:endParaRPr lang="zh-CN" altLang="en-US" sz="1600" dirty="0" smtClean="0"/>
          </a:p>
          <a:p>
            <a:pPr marL="0">
              <a:buNone/>
            </a:pPr>
            <a:r>
              <a:rPr lang="en-US" sz="1600" dirty="0" smtClean="0"/>
              <a:t>07      print output</a:t>
            </a:r>
            <a:endParaRPr lang="zh-CN" altLang="en-US" sz="1600" dirty="0" smtClean="0"/>
          </a:p>
          <a:p>
            <a:pPr>
              <a:buNone/>
            </a:pPr>
            <a:endParaRPr lang="en-US" altLang="zh-CN" sz="1800" b="1" dirty="0" smtClean="0">
              <a:latin typeface="黑体" pitchFamily="49" charset="-122"/>
              <a:ea typeface="黑体" pitchFamily="49" charset="-122"/>
            </a:endParaRPr>
          </a:p>
          <a:p>
            <a:pPr>
              <a:buNone/>
            </a:pPr>
            <a:endParaRPr lang="zh-CN" altLang="en-US" sz="1800"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在</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中，数据是以整数、浮点数、字符串等形式存在的。这些值被封装在一个叫做</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的对象中</a:t>
            </a:r>
            <a:r>
              <a:rPr lang="zh-CN" altLang="en-US" sz="1800" dirty="0" smtClean="0">
                <a:latin typeface="黑体" pitchFamily="49" charset="-122"/>
                <a:ea typeface="黑体" pitchFamily="49" charset="-122"/>
              </a:rPr>
              <a:t>。示例</a:t>
            </a:r>
            <a:r>
              <a:rPr lang="zh-CN" altLang="en-US" sz="1800" dirty="0" smtClean="0">
                <a:latin typeface="黑体" pitchFamily="49" charset="-122"/>
                <a:ea typeface="黑体" pitchFamily="49" charset="-122"/>
              </a:rPr>
              <a:t>如下：</a:t>
            </a:r>
          </a:p>
          <a:p>
            <a:pPr marL="400050" lvl="1">
              <a:buFont typeface="Wingdings" pitchFamily="2" charset="2"/>
              <a:buChar char="ü"/>
            </a:pPr>
            <a:r>
              <a:rPr lang="en-US" sz="1600" dirty="0" smtClean="0">
                <a:latin typeface="黑体" pitchFamily="49" charset="-122"/>
                <a:ea typeface="黑体" pitchFamily="49" charset="-122"/>
              </a:rPr>
              <a:t># A</a:t>
            </a:r>
            <a:r>
              <a:rPr lang="zh-CN" altLang="en-US" sz="1600" dirty="0" smtClean="0">
                <a:latin typeface="黑体" pitchFamily="49" charset="-122"/>
                <a:ea typeface="黑体" pitchFamily="49" charset="-122"/>
              </a:rPr>
              <a:t>是</a:t>
            </a:r>
            <a:r>
              <a:rPr lang="en-US" sz="1600" dirty="0" smtClean="0">
                <a:latin typeface="黑体" pitchFamily="49" charset="-122"/>
                <a:ea typeface="黑体" pitchFamily="49" charset="-122"/>
              </a:rPr>
              <a:t>0</a:t>
            </a:r>
            <a:r>
              <a:rPr lang="zh-CN" altLang="en-US" sz="1600" dirty="0" smtClean="0">
                <a:latin typeface="黑体" pitchFamily="49" charset="-122"/>
                <a:ea typeface="黑体" pitchFamily="49" charset="-122"/>
              </a:rPr>
              <a:t>维</a:t>
            </a:r>
            <a:r>
              <a:rPr lang="en-US" sz="1600" dirty="0" smtClean="0">
                <a:latin typeface="黑体" pitchFamily="49" charset="-122"/>
                <a:ea typeface="黑体" pitchFamily="49" charset="-122"/>
              </a:rPr>
              <a:t>32</a:t>
            </a:r>
            <a:r>
              <a:rPr lang="zh-CN" altLang="en-US" sz="1600" dirty="0" smtClean="0">
                <a:latin typeface="黑体" pitchFamily="49" charset="-122"/>
                <a:ea typeface="黑体" pitchFamily="49" charset="-122"/>
              </a:rPr>
              <a:t>位整型</a:t>
            </a:r>
            <a:r>
              <a:rPr lang="en-US" sz="1600" dirty="0" smtClean="0">
                <a:latin typeface="黑体" pitchFamily="49" charset="-122"/>
                <a:ea typeface="黑体" pitchFamily="49" charset="-122"/>
              </a:rPr>
              <a:t>Tensor</a:t>
            </a:r>
            <a:endParaRPr lang="zh-CN" altLang="en-US" sz="1600" dirty="0" smtClean="0">
              <a:latin typeface="黑体" pitchFamily="49" charset="-122"/>
              <a:ea typeface="黑体" pitchFamily="49" charset="-122"/>
            </a:endParaRPr>
          </a:p>
          <a:p>
            <a:pPr marL="400050" lvl="1">
              <a:buNone/>
            </a:pPr>
            <a:r>
              <a:rPr lang="en-US" sz="1600" dirty="0" smtClean="0">
                <a:latin typeface="黑体" pitchFamily="49" charset="-122"/>
                <a:ea typeface="黑体" pitchFamily="49" charset="-122"/>
              </a:rPr>
              <a:t>	A </a:t>
            </a: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(1234) </a:t>
            </a:r>
            <a:endParaRPr lang="zh-CN" altLang="en-US" sz="1600" dirty="0" smtClean="0">
              <a:latin typeface="黑体" pitchFamily="49" charset="-122"/>
              <a:ea typeface="黑体" pitchFamily="49" charset="-122"/>
            </a:endParaRPr>
          </a:p>
          <a:p>
            <a:pPr marL="400050" lvl="1">
              <a:buFont typeface="Wingdings" pitchFamily="2" charset="2"/>
              <a:buChar char="ü"/>
            </a:pPr>
            <a:r>
              <a:rPr lang="en-US" sz="1600" dirty="0" smtClean="0">
                <a:latin typeface="黑体" pitchFamily="49" charset="-122"/>
                <a:ea typeface="黑体" pitchFamily="49" charset="-122"/>
              </a:rPr>
              <a:t># B</a:t>
            </a:r>
            <a:r>
              <a:rPr lang="zh-CN" altLang="en-US" sz="1600" dirty="0" smtClean="0">
                <a:latin typeface="黑体" pitchFamily="49" charset="-122"/>
                <a:ea typeface="黑体" pitchFamily="49" charset="-122"/>
              </a:rPr>
              <a:t>是</a:t>
            </a:r>
            <a:r>
              <a:rPr lang="en-US" sz="1600" dirty="0" smtClean="0">
                <a:latin typeface="黑体" pitchFamily="49" charset="-122"/>
                <a:ea typeface="黑体" pitchFamily="49" charset="-122"/>
              </a:rPr>
              <a:t>1</a:t>
            </a:r>
            <a:r>
              <a:rPr lang="zh-CN" altLang="en-US" sz="1600" dirty="0" smtClean="0">
                <a:latin typeface="黑体" pitchFamily="49" charset="-122"/>
                <a:ea typeface="黑体" pitchFamily="49" charset="-122"/>
              </a:rPr>
              <a:t>维</a:t>
            </a:r>
            <a:r>
              <a:rPr lang="en-US" sz="1600" dirty="0" smtClean="0">
                <a:latin typeface="黑体" pitchFamily="49" charset="-122"/>
                <a:ea typeface="黑体" pitchFamily="49" charset="-122"/>
              </a:rPr>
              <a:t>32</a:t>
            </a:r>
            <a:r>
              <a:rPr lang="zh-CN" altLang="en-US" sz="1600" dirty="0" smtClean="0">
                <a:latin typeface="黑体" pitchFamily="49" charset="-122"/>
                <a:ea typeface="黑体" pitchFamily="49" charset="-122"/>
              </a:rPr>
              <a:t>位整型</a:t>
            </a:r>
            <a:r>
              <a:rPr lang="en-US" sz="1600" dirty="0" smtClean="0">
                <a:latin typeface="黑体" pitchFamily="49" charset="-122"/>
                <a:ea typeface="黑体" pitchFamily="49" charset="-122"/>
              </a:rPr>
              <a:t>Tensor</a:t>
            </a:r>
            <a:endParaRPr lang="zh-CN" altLang="en-US" sz="1600" dirty="0" smtClean="0">
              <a:latin typeface="黑体" pitchFamily="49" charset="-122"/>
              <a:ea typeface="黑体" pitchFamily="49" charset="-122"/>
            </a:endParaRPr>
          </a:p>
          <a:p>
            <a:pPr marL="400050" lvl="1">
              <a:buNone/>
            </a:pPr>
            <a:r>
              <a:rPr lang="en-US" sz="1600" dirty="0" smtClean="0">
                <a:latin typeface="黑体" pitchFamily="49" charset="-122"/>
                <a:ea typeface="黑体" pitchFamily="49" charset="-122"/>
              </a:rPr>
              <a:t>	B </a:t>
            </a: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([123,456,789]) </a:t>
            </a:r>
            <a:endParaRPr lang="zh-CN" altLang="en-US" sz="1600" dirty="0" smtClean="0">
              <a:latin typeface="黑体" pitchFamily="49" charset="-122"/>
              <a:ea typeface="黑体" pitchFamily="49" charset="-122"/>
            </a:endParaRPr>
          </a:p>
          <a:p>
            <a:pPr marL="400050" lvl="1">
              <a:buFont typeface="Wingdings" pitchFamily="2" charset="2"/>
              <a:buChar char="ü"/>
            </a:pPr>
            <a:r>
              <a:rPr lang="en-US" sz="1600" dirty="0" smtClean="0">
                <a:latin typeface="黑体" pitchFamily="49" charset="-122"/>
                <a:ea typeface="黑体" pitchFamily="49" charset="-122"/>
              </a:rPr>
              <a:t># C</a:t>
            </a:r>
            <a:r>
              <a:rPr lang="zh-CN" altLang="en-US" sz="1600" dirty="0" smtClean="0">
                <a:latin typeface="黑体" pitchFamily="49" charset="-122"/>
                <a:ea typeface="黑体" pitchFamily="49" charset="-122"/>
              </a:rPr>
              <a:t>是</a:t>
            </a:r>
            <a:r>
              <a:rPr lang="en-US" sz="1600" dirty="0" smtClean="0">
                <a:latin typeface="黑体" pitchFamily="49" charset="-122"/>
                <a:ea typeface="黑体" pitchFamily="49" charset="-122"/>
              </a:rPr>
              <a:t>2</a:t>
            </a:r>
            <a:r>
              <a:rPr lang="zh-CN" altLang="en-US" sz="1600" dirty="0" smtClean="0">
                <a:latin typeface="黑体" pitchFamily="49" charset="-122"/>
                <a:ea typeface="黑体" pitchFamily="49" charset="-122"/>
              </a:rPr>
              <a:t>维</a:t>
            </a:r>
            <a:r>
              <a:rPr lang="en-US" sz="1600" dirty="0" smtClean="0">
                <a:latin typeface="黑体" pitchFamily="49" charset="-122"/>
                <a:ea typeface="黑体" pitchFamily="49" charset="-122"/>
              </a:rPr>
              <a:t>32</a:t>
            </a:r>
            <a:r>
              <a:rPr lang="zh-CN" altLang="en-US" sz="1600" dirty="0" smtClean="0">
                <a:latin typeface="黑体" pitchFamily="49" charset="-122"/>
                <a:ea typeface="黑体" pitchFamily="49" charset="-122"/>
              </a:rPr>
              <a:t>位整型</a:t>
            </a:r>
            <a:r>
              <a:rPr lang="en-US" sz="1600" dirty="0" smtClean="0">
                <a:latin typeface="黑体" pitchFamily="49" charset="-122"/>
                <a:ea typeface="黑体" pitchFamily="49" charset="-122"/>
              </a:rPr>
              <a:t>Tensor</a:t>
            </a:r>
            <a:endParaRPr lang="zh-CN" altLang="en-US" sz="1600" dirty="0" smtClean="0">
              <a:latin typeface="黑体" pitchFamily="49" charset="-122"/>
              <a:ea typeface="黑体" pitchFamily="49" charset="-122"/>
            </a:endParaRPr>
          </a:p>
          <a:p>
            <a:pPr marL="400050" lvl="1">
              <a:buNone/>
            </a:pPr>
            <a:r>
              <a:rPr lang="en-US" sz="1600" dirty="0" smtClean="0">
                <a:latin typeface="黑体" pitchFamily="49" charset="-122"/>
                <a:ea typeface="黑体" pitchFamily="49" charset="-122"/>
              </a:rPr>
              <a:t>	C </a:t>
            </a: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tf.constant</a:t>
            </a:r>
            <a:r>
              <a:rPr lang="en-US" sz="1600" dirty="0" smtClean="0">
                <a:latin typeface="黑体" pitchFamily="49" charset="-122"/>
                <a:ea typeface="黑体" pitchFamily="49" charset="-122"/>
              </a:rPr>
              <a:t>([[123,456,789],[222,333,444</a:t>
            </a:r>
            <a:r>
              <a:rPr lang="en-US" sz="1600" dirty="0" smtClean="0">
                <a:latin typeface="黑体" pitchFamily="49" charset="-122"/>
                <a:ea typeface="黑体" pitchFamily="49" charset="-122"/>
              </a:rPr>
              <a:t>]])</a:t>
            </a:r>
          </a:p>
          <a:p>
            <a:pPr marL="400050" lvl="1">
              <a:buNone/>
            </a:pPr>
            <a:endParaRPr lang="zh-CN" altLang="en-US" sz="16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rPr>
              <a:t>tf.constant</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是多个</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运算之一。</a:t>
            </a:r>
            <a:r>
              <a:rPr lang="en-US" sz="1800" dirty="0" err="1" smtClean="0">
                <a:latin typeface="黑体" pitchFamily="49" charset="-122"/>
                <a:ea typeface="黑体" pitchFamily="49" charset="-122"/>
              </a:rPr>
              <a:t>tf.constant</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返回的</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是一个常量</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，因为这个</a:t>
            </a:r>
            <a:r>
              <a:rPr lang="en-US" sz="1800" dirty="0" smtClean="0">
                <a:latin typeface="黑体" pitchFamily="49" charset="-122"/>
                <a:ea typeface="黑体" pitchFamily="49" charset="-122"/>
              </a:rPr>
              <a:t>Tensor</a:t>
            </a:r>
            <a:r>
              <a:rPr lang="zh-CN" altLang="en-US" sz="1800" dirty="0" smtClean="0">
                <a:latin typeface="黑体" pitchFamily="49" charset="-122"/>
                <a:ea typeface="黑体" pitchFamily="49" charset="-122"/>
              </a:rPr>
              <a:t>的值不会变。</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rmAutofit lnSpcReduction="10000"/>
          </a:bodyPr>
          <a:lstStyle/>
          <a:p>
            <a:pPr marL="0">
              <a:buNone/>
            </a:pP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a:t>
            </a:r>
            <a:r>
              <a:rPr lang="en-US" sz="1800" dirty="0" smtClean="0">
                <a:latin typeface="黑体" pitchFamily="49" charset="-122"/>
                <a:ea typeface="黑体" pitchFamily="49" charset="-122"/>
              </a:rPr>
              <a:t>API</a:t>
            </a:r>
            <a:r>
              <a:rPr lang="zh-CN" altLang="en-US" sz="1800" dirty="0" smtClean="0">
                <a:latin typeface="黑体" pitchFamily="49" charset="-122"/>
                <a:ea typeface="黑体" pitchFamily="49" charset="-122"/>
              </a:rPr>
              <a:t>构建在计算图的概念上，它是一种对数学运算过程进行可视化的一种方法。可以把刚才运行的</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的代码变成一个如图</a:t>
            </a:r>
            <a:r>
              <a:rPr lang="en-US" sz="1800" dirty="0" smtClean="0">
                <a:latin typeface="黑体" pitchFamily="49" charset="-122"/>
                <a:ea typeface="黑体" pitchFamily="49" charset="-122"/>
              </a:rPr>
              <a:t>7-42</a:t>
            </a:r>
            <a:r>
              <a:rPr lang="zh-CN" altLang="en-US" sz="1800" dirty="0" smtClean="0">
                <a:latin typeface="黑体" pitchFamily="49" charset="-122"/>
                <a:ea typeface="黑体" pitchFamily="49" charset="-122"/>
              </a:rPr>
              <a:t>所示的图</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一</a:t>
            </a:r>
            <a:r>
              <a:rPr lang="zh-CN" altLang="en-US" sz="1800" dirty="0" smtClean="0">
                <a:latin typeface="黑体" pitchFamily="49" charset="-122"/>
                <a:ea typeface="黑体" pitchFamily="49" charset="-122"/>
              </a:rPr>
              <a:t>个“</a:t>
            </a:r>
            <a:r>
              <a:rPr lang="en-US" sz="1800" dirty="0" err="1" smtClean="0">
                <a:latin typeface="黑体" pitchFamily="49" charset="-122"/>
                <a:ea typeface="黑体" pitchFamily="49" charset="-122"/>
              </a:rPr>
              <a:t>TensorFlow</a:t>
            </a:r>
            <a:r>
              <a:rPr lang="en-US" sz="1800" dirty="0" smtClean="0">
                <a:latin typeface="黑体" pitchFamily="49" charset="-122"/>
                <a:ea typeface="黑体" pitchFamily="49" charset="-122"/>
              </a:rPr>
              <a:t> Session</a:t>
            </a:r>
            <a:r>
              <a:rPr lang="zh-CN" altLang="en-US" sz="1800" dirty="0" smtClean="0">
                <a:latin typeface="黑体" pitchFamily="49" charset="-122"/>
                <a:ea typeface="黑体" pitchFamily="49" charset="-122"/>
              </a:rPr>
              <a:t>”是用来运行图的环境。这个</a:t>
            </a:r>
            <a:r>
              <a:rPr lang="en-US" sz="1800" dirty="0" smtClean="0">
                <a:latin typeface="黑体" pitchFamily="49" charset="-122"/>
                <a:ea typeface="黑体" pitchFamily="49" charset="-122"/>
              </a:rPr>
              <a:t>Session </a:t>
            </a:r>
            <a:r>
              <a:rPr lang="zh-CN" altLang="en-US" sz="1800" dirty="0" smtClean="0">
                <a:latin typeface="黑体" pitchFamily="49" charset="-122"/>
                <a:ea typeface="黑体" pitchFamily="49" charset="-122"/>
              </a:rPr>
              <a:t>负责分配</a:t>
            </a:r>
            <a:r>
              <a:rPr lang="en-US" sz="1800" dirty="0" smtClean="0">
                <a:latin typeface="黑体" pitchFamily="49" charset="-122"/>
                <a:ea typeface="黑体" pitchFamily="49" charset="-122"/>
              </a:rPr>
              <a:t> GPU(s) </a:t>
            </a:r>
            <a:r>
              <a:rPr lang="zh-CN" altLang="en-US" sz="1800" dirty="0" smtClean="0">
                <a:latin typeface="黑体" pitchFamily="49" charset="-122"/>
                <a:ea typeface="黑体" pitchFamily="49" charset="-122"/>
              </a:rPr>
              <a:t>或</a:t>
            </a:r>
            <a:r>
              <a:rPr lang="en-US" sz="1800" dirty="0" smtClean="0">
                <a:latin typeface="黑体" pitchFamily="49" charset="-122"/>
                <a:ea typeface="黑体" pitchFamily="49" charset="-122"/>
              </a:rPr>
              <a:t> CPU(s) </a:t>
            </a:r>
            <a:r>
              <a:rPr lang="zh-CN" altLang="en-US" sz="1800" dirty="0" smtClean="0">
                <a:latin typeface="黑体" pitchFamily="49" charset="-122"/>
                <a:ea typeface="黑体" pitchFamily="49" charset="-122"/>
              </a:rPr>
              <a:t>包括远程计算机的运算，使用方法如下：</a:t>
            </a:r>
          </a:p>
          <a:p>
            <a:pPr marL="0">
              <a:buNone/>
            </a:pPr>
            <a:r>
              <a:rPr lang="en-US" sz="1800" dirty="0" smtClean="0">
                <a:latin typeface="黑体" pitchFamily="49" charset="-122"/>
                <a:ea typeface="黑体" pitchFamily="49" charset="-122"/>
              </a:rPr>
              <a:t>with </a:t>
            </a:r>
            <a:r>
              <a:rPr lang="en-US" sz="1800" dirty="0" err="1" smtClean="0">
                <a:latin typeface="黑体" pitchFamily="49" charset="-122"/>
                <a:ea typeface="黑体" pitchFamily="49" charset="-122"/>
              </a:rPr>
              <a:t>tf.Session</a:t>
            </a:r>
            <a:r>
              <a:rPr lang="en-US" sz="1800" dirty="0" smtClean="0">
                <a:latin typeface="黑体" pitchFamily="49" charset="-122"/>
                <a:ea typeface="黑体" pitchFamily="49" charset="-122"/>
              </a:rPr>
              <a:t>() as </a:t>
            </a:r>
            <a:r>
              <a:rPr lang="en-US" sz="1800" dirty="0" err="1" smtClean="0">
                <a:latin typeface="黑体" pitchFamily="49" charset="-122"/>
                <a:ea typeface="黑体" pitchFamily="49" charset="-122"/>
              </a:rPr>
              <a:t>sess</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    output = </a:t>
            </a:r>
            <a:r>
              <a:rPr lang="en-US" sz="1800" dirty="0" err="1" smtClean="0">
                <a:latin typeface="黑体" pitchFamily="49" charset="-122"/>
                <a:ea typeface="黑体" pitchFamily="49" charset="-122"/>
              </a:rPr>
              <a:t>sess.run</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hello_constant</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4" name="图片 3"/>
          <p:cNvPicPr/>
          <p:nvPr/>
        </p:nvPicPr>
        <p:blipFill>
          <a:blip r:embed="rId2">
            <a:extLst>
              <a:ext uri="{BEBA8EAE-BF5A-486C-A8C5-ECC9F3942E4B}">
                <a14:imgProps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14:imgLayer r:embed="rId416">
                    <a14:imgEffect>
                      <a14:colorTemperature colorTemp="11500"/>
                    </a14:imgEffect>
                    <a14:imgEffect>
                      <a14:saturation sat="0"/>
                    </a14:imgEffect>
                  </a14:imgLayer>
                </a14:imgProps>
              </a:ext>
            </a:extLst>
          </a:blip>
          <a:stretch>
            <a:fillRect/>
          </a:stretch>
        </p:blipFill>
        <p:spPr>
          <a:xfrm>
            <a:off x="3071802" y="2000246"/>
            <a:ext cx="2408458" cy="1130378"/>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内容占位符 4"/>
          <p:cNvSpPr>
            <a:spLocks noGrp="1"/>
          </p:cNvSpPr>
          <p:nvPr>
            <p:ph idx="1"/>
          </p:nvPr>
        </p:nvSpPr>
        <p:spPr/>
        <p:txBody>
          <a:bodyPr>
            <a:normAutofit/>
          </a:bodyPr>
          <a:lstStyle/>
          <a:p>
            <a:pPr marL="0">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DATA</a:t>
            </a:r>
            <a:r>
              <a:rPr lang="zh-CN" altLang="en-US" sz="1800" dirty="0" smtClean="0">
                <a:latin typeface="黑体" pitchFamily="49" charset="-122"/>
                <a:ea typeface="黑体" pitchFamily="49" charset="-122"/>
              </a:rPr>
              <a:t>（数据） </a:t>
            </a:r>
          </a:p>
          <a:p>
            <a:pPr marL="0">
              <a:buNone/>
            </a:pPr>
            <a:r>
              <a:rPr lang="en-US" sz="1800" dirty="0" smtClean="0">
                <a:latin typeface="黑体" pitchFamily="49" charset="-122"/>
                <a:ea typeface="黑体" pitchFamily="49" charset="-122"/>
              </a:rPr>
              <a:t>DATA</a:t>
            </a:r>
            <a:r>
              <a:rPr lang="zh-CN" altLang="en-US" sz="1800" dirty="0" smtClean="0">
                <a:latin typeface="黑体" pitchFamily="49" charset="-122"/>
                <a:ea typeface="黑体" pitchFamily="49" charset="-122"/>
              </a:rPr>
              <a:t>一栏里提供了</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种不同形态的数据，分别是圆形、异或、高斯和螺旋。平面内的数据分为蓝色和黄色两类。如图</a:t>
            </a:r>
            <a:r>
              <a:rPr lang="en-US" sz="1800" dirty="0" smtClean="0">
                <a:latin typeface="黑体" pitchFamily="49" charset="-122"/>
                <a:ea typeface="黑体" pitchFamily="49" charset="-122"/>
              </a:rPr>
              <a:t>7-2</a:t>
            </a:r>
            <a:r>
              <a:rPr lang="zh-CN" altLang="en-US" sz="1800" dirty="0" smtClean="0">
                <a:latin typeface="黑体" pitchFamily="49" charset="-122"/>
                <a:ea typeface="黑体" pitchFamily="49" charset="-122"/>
              </a:rPr>
              <a:t>所示。</a:t>
            </a:r>
          </a:p>
          <a:p>
            <a:pPr marL="0">
              <a:buNone/>
            </a:pPr>
            <a:endParaRPr lang="en-US" altLang="zh-CN"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7" name="图片 6"/>
          <p:cNvPicPr/>
          <p:nvPr/>
        </p:nvPicPr>
        <p:blipFill>
          <a:blip r:embed="rId2"/>
          <a:srcRect/>
          <a:stretch>
            <a:fillRect/>
          </a:stretch>
        </p:blipFill>
        <p:spPr bwMode="auto">
          <a:xfrm>
            <a:off x="1785918" y="2571750"/>
            <a:ext cx="5278120" cy="154521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7.2.5 </a:t>
            </a:r>
            <a:r>
              <a:rPr lang="en-US" sz="1800" dirty="0" err="1" smtClean="0">
                <a:latin typeface="黑体" pitchFamily="49" charset="-122"/>
                <a:ea typeface="黑体" pitchFamily="49" charset="-122"/>
              </a:rPr>
              <a:t>TensorFlow</a:t>
            </a:r>
            <a:r>
              <a:rPr lang="zh-CN" altLang="en-US" sz="1800" dirty="0" smtClean="0">
                <a:latin typeface="黑体" pitchFamily="49" charset="-122"/>
                <a:ea typeface="黑体" pitchFamily="49" charset="-122"/>
              </a:rPr>
              <a:t>实现线性回归</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7-16</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hlinkClick r:id="rId2" action="ppaction://hlinkfile"/>
              </a:rPr>
              <a:t>ch7_16</a:t>
            </a:r>
            <a:r>
              <a:rPr lang="en-US" sz="1800" dirty="0" smtClean="0">
                <a:latin typeface="黑体" pitchFamily="49" charset="-122"/>
                <a:ea typeface="黑体" pitchFamily="49" charset="-122"/>
                <a:hlinkClick r:id="rId2" action="ppaction://hlinkfile"/>
              </a:rPr>
              <a:t>_ </a:t>
            </a:r>
            <a:r>
              <a:rPr lang="en-US" sz="1800" dirty="0" smtClean="0">
                <a:latin typeface="黑体" pitchFamily="49" charset="-122"/>
                <a:ea typeface="黑体" pitchFamily="49" charset="-122"/>
                <a:hlinkClick r:id="rId2" action="ppaction://hlinkfile"/>
              </a:rPr>
              <a:t>LinearRegression.py</a:t>
            </a:r>
            <a:endParaRPr lang="en-US"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latinLnBrk="1">
              <a:buNone/>
            </a:pPr>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pPr>
              <a:buNone/>
            </a:pPr>
            <a:r>
              <a:rPr lang="en-US" sz="1600" dirty="0" smtClean="0">
                <a:latin typeface="黑体" pitchFamily="49" charset="-122"/>
                <a:ea typeface="黑体" pitchFamily="49" charset="-122"/>
              </a:rPr>
              <a:t>0 [-0.20799327] [-0.01495901]</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40000 [0.07081016] [-0.87827677]</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80000 [0.07282089] [-1.0048019]</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120000 [0.07311254] [-1.0231538]</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160000 [0.07314471] [-1.0251786]</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200000 [0.07314471] [-1.0251786]</a:t>
            </a:r>
            <a:endParaRPr lang="zh-CN" altLang="en-US" sz="16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4" name="图片 3"/>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4714876" y="2214560"/>
            <a:ext cx="3139915" cy="1988484"/>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7.2 </a:t>
            </a:r>
            <a:r>
              <a:rPr lang="en-US" b="1" dirty="0" err="1" smtClean="0">
                <a:latin typeface="黑体" pitchFamily="49" charset="-122"/>
                <a:ea typeface="黑体" pitchFamily="49" charset="-122"/>
              </a:rPr>
              <a:t>TensorFlow</a:t>
            </a:r>
            <a:r>
              <a:rPr lang="zh-CN" altLang="en-US" b="1" dirty="0" smtClean="0">
                <a:latin typeface="黑体" pitchFamily="49" charset="-122"/>
                <a:ea typeface="黑体" pitchFamily="49" charset="-122"/>
              </a:rPr>
              <a:t>深度学习平台</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448966" y="1357304"/>
            <a:ext cx="8337876" cy="3505019"/>
          </a:xfrm>
        </p:spPr>
        <p:txBody>
          <a:bodyPr>
            <a:normAutofit fontScale="70000" lnSpcReduction="20000"/>
          </a:bodyPr>
          <a:lstStyle/>
          <a:p>
            <a:pPr>
              <a:buNone/>
            </a:pPr>
            <a:r>
              <a:rPr lang="en-US" sz="2600" dirty="0" smtClean="0">
                <a:latin typeface="黑体" pitchFamily="49" charset="-122"/>
                <a:ea typeface="黑体" pitchFamily="49" charset="-122"/>
              </a:rPr>
              <a:t>7.2.6 </a:t>
            </a:r>
            <a:r>
              <a:rPr lang="en-US" sz="2600" dirty="0" err="1" smtClean="0">
                <a:latin typeface="黑体" pitchFamily="49" charset="-122"/>
                <a:ea typeface="黑体" pitchFamily="49" charset="-122"/>
              </a:rPr>
              <a:t>TensorFlow</a:t>
            </a:r>
            <a:r>
              <a:rPr lang="zh-CN" altLang="en-US" sz="2600" dirty="0" smtClean="0">
                <a:latin typeface="黑体" pitchFamily="49" charset="-122"/>
                <a:ea typeface="黑体" pitchFamily="49" charset="-122"/>
              </a:rPr>
              <a:t>实现全连接神经网络</a:t>
            </a:r>
            <a:endParaRPr lang="zh-CN" altLang="en-US" sz="2600" b="1" dirty="0" smtClean="0">
              <a:latin typeface="黑体" pitchFamily="49" charset="-122"/>
              <a:ea typeface="黑体" pitchFamily="49" charset="-122"/>
            </a:endParaRPr>
          </a:p>
          <a:p>
            <a:pPr marL="0">
              <a:buNone/>
            </a:pPr>
            <a:r>
              <a:rPr lang="en-US" sz="2600" dirty="0" err="1" smtClean="0">
                <a:latin typeface="黑体" pitchFamily="49" charset="-122"/>
                <a:ea typeface="黑体" pitchFamily="49" charset="-122"/>
              </a:rPr>
              <a:t>TensorFlow</a:t>
            </a:r>
            <a:r>
              <a:rPr lang="zh-CN" altLang="en-US" sz="2600" dirty="0" smtClean="0">
                <a:latin typeface="黑体" pitchFamily="49" charset="-122"/>
                <a:ea typeface="黑体" pitchFamily="49" charset="-122"/>
              </a:rPr>
              <a:t>实现全连接神经网络：这个例子是对逻辑与运算的真值表数据进行训练，得到相应的模型参数，用模型参数来对输入值进行输出结果预测。</a:t>
            </a:r>
            <a:endParaRPr lang="en-US" altLang="zh-CN" sz="2600" dirty="0" smtClean="0">
              <a:latin typeface="黑体" pitchFamily="49" charset="-122"/>
              <a:ea typeface="黑体" pitchFamily="49" charset="-122"/>
            </a:endParaRPr>
          </a:p>
          <a:p>
            <a:pPr marL="0">
              <a:buNone/>
            </a:pPr>
            <a:endParaRPr lang="zh-CN" altLang="en-US" sz="2600" dirty="0" smtClean="0">
              <a:latin typeface="黑体" pitchFamily="49" charset="-122"/>
              <a:ea typeface="黑体" pitchFamily="49" charset="-122"/>
            </a:endParaRPr>
          </a:p>
          <a:p>
            <a:pPr>
              <a:buNone/>
            </a:pPr>
            <a:r>
              <a:rPr lang="zh-CN" altLang="en-US" sz="2600" dirty="0" smtClean="0">
                <a:latin typeface="黑体" pitchFamily="49" charset="-122"/>
                <a:ea typeface="黑体" pitchFamily="49" charset="-122"/>
              </a:rPr>
              <a:t>代码</a:t>
            </a:r>
            <a:r>
              <a:rPr lang="en-US" sz="2600" dirty="0" smtClean="0">
                <a:latin typeface="黑体" pitchFamily="49" charset="-122"/>
                <a:ea typeface="黑体" pitchFamily="49" charset="-122"/>
              </a:rPr>
              <a:t>7-17</a:t>
            </a:r>
            <a:r>
              <a:rPr lang="zh-CN" altLang="en-US" sz="2600" dirty="0" smtClean="0">
                <a:latin typeface="黑体" pitchFamily="49" charset="-122"/>
                <a:ea typeface="黑体" pitchFamily="49" charset="-122"/>
              </a:rPr>
              <a:t>：</a:t>
            </a:r>
            <a:r>
              <a:rPr lang="en-US" sz="2600" dirty="0" smtClean="0">
                <a:latin typeface="黑体" pitchFamily="49" charset="-122"/>
                <a:ea typeface="黑体" pitchFamily="49" charset="-122"/>
                <a:hlinkClick r:id="rId2" action="ppaction://hlinkfile"/>
              </a:rPr>
              <a:t>ch7_17_AndOperation.py</a:t>
            </a:r>
            <a:endParaRPr lang="en-US" sz="2600" dirty="0" smtClean="0">
              <a:latin typeface="黑体" pitchFamily="49" charset="-122"/>
              <a:ea typeface="黑体" pitchFamily="49" charset="-122"/>
            </a:endParaRPr>
          </a:p>
          <a:p>
            <a:pPr>
              <a:buNone/>
            </a:pPr>
            <a:endParaRPr lang="en-US" sz="2600" dirty="0" smtClean="0">
              <a:latin typeface="黑体" pitchFamily="49" charset="-122"/>
              <a:ea typeface="黑体" pitchFamily="49" charset="-122"/>
            </a:endParaRPr>
          </a:p>
          <a:p>
            <a:pPr latinLnBrk="1">
              <a:buNone/>
            </a:pPr>
            <a:r>
              <a:rPr lang="en-US" altLang="zh-CN" sz="2600" dirty="0" smtClean="0">
                <a:latin typeface="黑体" pitchFamily="49" charset="-122"/>
                <a:ea typeface="黑体" pitchFamily="49" charset="-122"/>
              </a:rPr>
              <a:t>【</a:t>
            </a:r>
            <a:r>
              <a:rPr lang="zh-CN" altLang="en-US" sz="2600" dirty="0" smtClean="0">
                <a:latin typeface="黑体" pitchFamily="49" charset="-122"/>
                <a:ea typeface="黑体" pitchFamily="49" charset="-122"/>
              </a:rPr>
              <a:t>运行结果</a:t>
            </a:r>
            <a:r>
              <a:rPr lang="en-US" altLang="zh-CN" sz="2600" dirty="0" smtClean="0">
                <a:latin typeface="黑体" pitchFamily="49" charset="-122"/>
                <a:ea typeface="黑体" pitchFamily="49" charset="-122"/>
              </a:rPr>
              <a:t>】</a:t>
            </a:r>
          </a:p>
          <a:p>
            <a:pPr>
              <a:buNone/>
            </a:pPr>
            <a:r>
              <a:rPr lang="en-US" sz="1800" dirty="0" smtClean="0">
                <a:latin typeface="黑体" pitchFamily="49" charset="-122"/>
                <a:ea typeface="黑体" pitchFamily="49" charset="-122"/>
              </a:rPr>
              <a:t>SETPS:  0  cost:  0.260343</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SETPS:  1000  cost:  0.163564</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SETPS:  19000  cost:  0.0170677</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output:  [[ 0.00492084]</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[ 0.1367403 ]</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[ 0.1367407 ]</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[ 0.83535737</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a:t>
            </a:r>
            <a:r>
              <a:rPr lang="zh-CN" altLang="en-US" b="1" dirty="0" smtClean="0">
                <a:latin typeface="黑体" pitchFamily="49" charset="-122"/>
                <a:ea typeface="黑体" pitchFamily="49" charset="-122"/>
              </a:rPr>
              <a:t>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85721" y="1327071"/>
            <a:ext cx="8256610" cy="3970318"/>
          </a:xfrm>
          <a:prstGeom prst="rect">
            <a:avLst/>
          </a:prstGeom>
          <a:noFill/>
        </p:spPr>
        <p:txBody>
          <a:bodyPr wrap="square" rtlCol="0">
            <a:spAutoFit/>
          </a:bodyPr>
          <a:lstStyle/>
          <a:p>
            <a:r>
              <a:rPr lang="en-US" dirty="0" smtClean="0">
                <a:latin typeface="黑体" pitchFamily="49" charset="-122"/>
                <a:ea typeface="黑体" pitchFamily="49" charset="-122"/>
              </a:rPr>
              <a:t>7.3.1 MNIST</a:t>
            </a:r>
            <a:r>
              <a:rPr lang="zh-CN" altLang="en-US" dirty="0" smtClean="0">
                <a:latin typeface="黑体" pitchFamily="49" charset="-122"/>
                <a:ea typeface="黑体" pitchFamily="49" charset="-122"/>
              </a:rPr>
              <a:t>数据集及其识别方法</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介绍</a:t>
            </a:r>
          </a:p>
          <a:p>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数据库是一个手写数字图像的数据库，它提供了五万五千的训练集和一万的测试集。它的每个图像是被规范处理过的，是一张被放在中间部位的</a:t>
            </a:r>
            <a:r>
              <a:rPr lang="en-US" dirty="0" smtClean="0">
                <a:latin typeface="黑体" pitchFamily="49" charset="-122"/>
                <a:ea typeface="黑体" pitchFamily="49" charset="-122"/>
              </a:rPr>
              <a:t>28x28</a:t>
            </a:r>
            <a:r>
              <a:rPr lang="zh-CN" altLang="en-US" dirty="0" smtClean="0">
                <a:latin typeface="黑体" pitchFamily="49" charset="-122"/>
                <a:ea typeface="黑体" pitchFamily="49" charset="-122"/>
              </a:rPr>
              <a:t>的黑白图像，总共</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个文件</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train-images-idx3-ubyte: </a:t>
            </a:r>
            <a:r>
              <a:rPr lang="zh-CN" altLang="en-US" dirty="0" smtClean="0">
                <a:latin typeface="黑体" pitchFamily="49" charset="-122"/>
                <a:ea typeface="黑体" pitchFamily="49" charset="-122"/>
              </a:rPr>
              <a:t>训练图像数据集</a:t>
            </a:r>
          </a:p>
          <a:p>
            <a:pPr lvl="1">
              <a:buFont typeface="Wingdings" pitchFamily="2" charset="2"/>
              <a:buChar char="ü"/>
            </a:pPr>
            <a:r>
              <a:rPr lang="en-US" dirty="0" smtClean="0">
                <a:latin typeface="黑体" pitchFamily="49" charset="-122"/>
                <a:ea typeface="黑体" pitchFamily="49" charset="-122"/>
              </a:rPr>
              <a:t>train-labels-idx1-ubyte: </a:t>
            </a:r>
            <a:r>
              <a:rPr lang="zh-CN" altLang="en-US" dirty="0" smtClean="0">
                <a:latin typeface="黑体" pitchFamily="49" charset="-122"/>
                <a:ea typeface="黑体" pitchFamily="49" charset="-122"/>
              </a:rPr>
              <a:t>训练图像标记数据集</a:t>
            </a:r>
          </a:p>
          <a:p>
            <a:pPr lvl="1">
              <a:buFont typeface="Wingdings" pitchFamily="2" charset="2"/>
              <a:buChar char="ü"/>
            </a:pPr>
            <a:r>
              <a:rPr lang="en-US" dirty="0" smtClean="0">
                <a:latin typeface="黑体" pitchFamily="49" charset="-122"/>
                <a:ea typeface="黑体" pitchFamily="49" charset="-122"/>
              </a:rPr>
              <a:t>t10k-images-idx3-ubyte:  </a:t>
            </a:r>
            <a:r>
              <a:rPr lang="zh-CN" altLang="en-US" dirty="0" smtClean="0">
                <a:latin typeface="黑体" pitchFamily="49" charset="-122"/>
                <a:ea typeface="黑体" pitchFamily="49" charset="-122"/>
              </a:rPr>
              <a:t>测试图像数据集</a:t>
            </a:r>
          </a:p>
          <a:p>
            <a:pPr lvl="1">
              <a:buFont typeface="Wingdings" pitchFamily="2" charset="2"/>
              <a:buChar char="ü"/>
            </a:pPr>
            <a:r>
              <a:rPr lang="en-US" dirty="0" smtClean="0">
                <a:latin typeface="黑体" pitchFamily="49" charset="-122"/>
                <a:ea typeface="黑体" pitchFamily="49" charset="-122"/>
              </a:rPr>
              <a:t>t10k-labels-idx1-ubyte:  </a:t>
            </a:r>
            <a:r>
              <a:rPr lang="zh-CN" altLang="en-US" dirty="0" smtClean="0">
                <a:latin typeface="黑体" pitchFamily="49" charset="-122"/>
                <a:ea typeface="黑体" pitchFamily="49" charset="-122"/>
              </a:rPr>
              <a:t>测试图像标记数据</a:t>
            </a:r>
            <a:r>
              <a:rPr lang="zh-CN" altLang="en-US" dirty="0" smtClean="0">
                <a:latin typeface="黑体" pitchFamily="49" charset="-122"/>
                <a:ea typeface="黑体" pitchFamily="49" charset="-122"/>
              </a:rPr>
              <a:t>集</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图像都被转成二进制放到了文件里面，每一个文件头部几个字节都记录着这些图像的信息，然后才是储存的图像信息</a:t>
            </a:r>
            <a:r>
              <a:rPr lang="zh-CN" altLang="en-US" dirty="0" smtClean="0">
                <a:latin typeface="黑体" pitchFamily="49" charset="-122"/>
                <a:ea typeface="黑体" pitchFamily="49" charset="-122"/>
              </a:rPr>
              <a:t>。可在</a:t>
            </a:r>
            <a:r>
              <a:rPr lang="zh-CN" altLang="en-US" dirty="0" smtClean="0">
                <a:latin typeface="黑体" pitchFamily="49" charset="-122"/>
                <a:ea typeface="黑体" pitchFamily="49" charset="-122"/>
              </a:rPr>
              <a:t>官</a:t>
            </a:r>
            <a:r>
              <a:rPr lang="zh-CN" altLang="en-US" dirty="0" smtClean="0">
                <a:latin typeface="黑体" pitchFamily="49" charset="-122"/>
                <a:ea typeface="黑体" pitchFamily="49" charset="-122"/>
              </a:rPr>
              <a:t>网下载</a:t>
            </a:r>
            <a:r>
              <a:rPr lang="en-US" altLang="zh-CN" dirty="0" smtClean="0">
                <a:latin typeface="黑体" pitchFamily="49" charset="-122"/>
                <a:ea typeface="黑体" pitchFamily="49" charset="-122"/>
              </a:rPr>
              <a:t>:</a:t>
            </a:r>
          </a:p>
          <a:p>
            <a:r>
              <a:rPr lang="en-US" dirty="0" smtClean="0">
                <a:latin typeface="黑体" pitchFamily="49" charset="-122"/>
                <a:ea typeface="黑体" pitchFamily="49" charset="-122"/>
              </a:rPr>
              <a:t>http</a:t>
            </a:r>
            <a:r>
              <a:rPr lang="en-US" dirty="0" smtClean="0">
                <a:latin typeface="黑体" pitchFamily="49" charset="-122"/>
                <a:ea typeface="黑体" pitchFamily="49" charset="-122"/>
              </a:rPr>
              <a:t>://yann.lecun.com/exdb/mnist</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en-US" b="1" dirty="0">
              <a:effectLst/>
              <a:latin typeface="黑体" pitchFamily="49" charset="-122"/>
              <a:ea typeface="黑体" pitchFamily="49" charset="-122"/>
            </a:endParaRPr>
          </a:p>
        </p:txBody>
      </p:sp>
      <p:sp>
        <p:nvSpPr>
          <p:cNvPr id="9" name="TextBox 8"/>
          <p:cNvSpPr txBox="1"/>
          <p:nvPr/>
        </p:nvSpPr>
        <p:spPr>
          <a:xfrm>
            <a:off x="214283" y="1327071"/>
            <a:ext cx="8328048" cy="1754326"/>
          </a:xfrm>
          <a:prstGeom prst="rect">
            <a:avLst/>
          </a:prstGeom>
          <a:noFill/>
        </p:spPr>
        <p:txBody>
          <a:bodyPr wrap="square" rtlCol="0">
            <a:spAutoFit/>
          </a:bodyPr>
          <a:lstStyle/>
          <a:p>
            <a:r>
              <a:rPr lang="zh-CN" altLang="en-US" dirty="0" smtClean="0">
                <a:latin typeface="黑体" pitchFamily="49" charset="-122"/>
                <a:ea typeface="黑体" pitchFamily="49" charset="-122"/>
              </a:rPr>
              <a:t>以下代码将训练集中所有标记为</a:t>
            </a:r>
            <a:r>
              <a:rPr lang="en-US" dirty="0" smtClean="0">
                <a:latin typeface="黑体" pitchFamily="49" charset="-122"/>
                <a:ea typeface="黑体" pitchFamily="49" charset="-122"/>
              </a:rPr>
              <a:t>0-9</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10</a:t>
            </a:r>
            <a:r>
              <a:rPr lang="zh-CN" altLang="en-US" dirty="0" smtClean="0">
                <a:latin typeface="黑体" pitchFamily="49" charset="-122"/>
                <a:ea typeface="黑体" pitchFamily="49" charset="-122"/>
              </a:rPr>
              <a:t>个图像集合中分别抽取第一个图像进行显示。</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7-18</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ch7_18_Number_MNIST.py</a:t>
            </a:r>
            <a:endParaRPr 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endParaRPr lang="zh-CN" altLang="en-US" dirty="0"/>
          </a:p>
        </p:txBody>
      </p:sp>
      <p:pic>
        <p:nvPicPr>
          <p:cNvPr id="4" name="图片 3"/>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2857488" y="2857502"/>
            <a:ext cx="2422566" cy="1229062"/>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7.3 </a:t>
            </a:r>
            <a:r>
              <a:rPr lang="zh-CN" altLang="en-US" sz="3200" b="1" dirty="0" smtClean="0">
                <a:latin typeface="黑体" pitchFamily="49" charset="-122"/>
                <a:ea typeface="黑体" pitchFamily="49" charset="-122"/>
              </a:rPr>
              <a:t>深度学习在</a:t>
            </a:r>
            <a:r>
              <a:rPr lang="en-US" sz="3200" b="1" dirty="0" smtClean="0">
                <a:latin typeface="黑体" pitchFamily="49" charset="-122"/>
                <a:ea typeface="黑体" pitchFamily="49" charset="-122"/>
              </a:rPr>
              <a:t>MNIST</a:t>
            </a:r>
            <a:r>
              <a:rPr lang="zh-CN" altLang="en-US" sz="3200" b="1" dirty="0" smtClean="0">
                <a:latin typeface="黑体" pitchFamily="49" charset="-122"/>
                <a:ea typeface="黑体" pitchFamily="49" charset="-122"/>
              </a:rPr>
              <a:t>图像识别中的应用</a:t>
            </a:r>
            <a:endParaRPr lang="zh-CN" altLang="zh-CN" sz="3200" b="1" dirty="0" smtClean="0">
              <a:effectLst/>
              <a:latin typeface="黑体" pitchFamily="49" charset="-122"/>
              <a:ea typeface="黑体" pitchFamily="49" charset="-122"/>
            </a:endParaRPr>
          </a:p>
        </p:txBody>
      </p:sp>
      <p:sp>
        <p:nvSpPr>
          <p:cNvPr id="10" name="TextBox 9"/>
          <p:cNvSpPr txBox="1"/>
          <p:nvPr/>
        </p:nvSpPr>
        <p:spPr>
          <a:xfrm>
            <a:off x="214282" y="1428742"/>
            <a:ext cx="8572560" cy="2031325"/>
          </a:xfrm>
          <a:prstGeom prst="rect">
            <a:avLst/>
          </a:prstGeom>
          <a:noFill/>
        </p:spPr>
        <p:txBody>
          <a:bodyPr wrap="square" rtlCol="0">
            <a:spAutoFit/>
          </a:bodyPr>
          <a:lstStyle/>
          <a:p>
            <a:r>
              <a:rPr lang="zh-CN" altLang="en-US" dirty="0" smtClean="0">
                <a:latin typeface="黑体" pitchFamily="49" charset="-122"/>
                <a:ea typeface="黑体" pitchFamily="49" charset="-122"/>
              </a:rPr>
              <a:t>仿照代码</a:t>
            </a:r>
            <a:r>
              <a:rPr lang="en-US" dirty="0" smtClean="0">
                <a:latin typeface="黑体" pitchFamily="49" charset="-122"/>
                <a:ea typeface="黑体" pitchFamily="49" charset="-122"/>
              </a:rPr>
              <a:t>7-18</a:t>
            </a:r>
            <a:r>
              <a:rPr lang="zh-CN" altLang="en-US" dirty="0" smtClean="0">
                <a:latin typeface="黑体" pitchFamily="49" charset="-122"/>
                <a:ea typeface="黑体" pitchFamily="49" charset="-122"/>
              </a:rPr>
              <a:t>的写法，下面的代码是将训练集中所有标记为数字</a:t>
            </a:r>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的图像集合中抽取前</a:t>
            </a:r>
            <a:r>
              <a:rPr lang="en-US" dirty="0" smtClean="0">
                <a:latin typeface="黑体" pitchFamily="49" charset="-122"/>
                <a:ea typeface="黑体" pitchFamily="49" charset="-122"/>
              </a:rPr>
              <a:t>25</a:t>
            </a:r>
            <a:r>
              <a:rPr lang="zh-CN" altLang="en-US" dirty="0" smtClean="0">
                <a:latin typeface="黑体" pitchFamily="49" charset="-122"/>
                <a:ea typeface="黑体" pitchFamily="49" charset="-122"/>
              </a:rPr>
              <a:t>个图像进行显示。</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7-19</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ch7_19_NumberSeven_MNIST.py</a:t>
            </a:r>
            <a:endParaRPr lang="en-US" dirty="0" smtClean="0">
              <a:latin typeface="黑体" pitchFamily="49" charset="-122"/>
              <a:ea typeface="黑体" pitchFamily="49" charset="-122"/>
            </a:endParaRPr>
          </a:p>
          <a:p>
            <a:endParaRPr lang="en-US"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显示结果是总计</a:t>
            </a:r>
            <a:r>
              <a:rPr lang="en-US" dirty="0" smtClean="0">
                <a:latin typeface="黑体" pitchFamily="49" charset="-122"/>
                <a:ea typeface="黑体" pitchFamily="49" charset="-122"/>
              </a:rPr>
              <a:t>25</a:t>
            </a:r>
            <a:r>
              <a:rPr lang="zh-CN" altLang="en-US" dirty="0" smtClean="0">
                <a:latin typeface="黑体" pitchFamily="49" charset="-122"/>
                <a:ea typeface="黑体" pitchFamily="49" charset="-122"/>
              </a:rPr>
              <a:t>个数字</a:t>
            </a:r>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的图像</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分</a:t>
            </a:r>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行</a:t>
            </a:r>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列</a:t>
            </a:r>
            <a:r>
              <a:rPr lang="zh-CN" altLang="en-US" dirty="0" smtClean="0">
                <a:latin typeface="黑体" pitchFamily="49" charset="-122"/>
                <a:ea typeface="黑体" pitchFamily="49" charset="-122"/>
              </a:rPr>
              <a:t>排列</a:t>
            </a:r>
            <a:r>
              <a:rPr lang="en-US" altLang="zh-CN"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pic>
        <p:nvPicPr>
          <p:cNvPr id="4" name="图片 3"/>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4714876" y="2357436"/>
            <a:ext cx="2838203" cy="2260795"/>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3139321"/>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、手写体识别的步骤：</a:t>
            </a:r>
          </a:p>
          <a:p>
            <a:pPr lvl="1" indent="-457200">
              <a:buFont typeface="Wingdings" pitchFamily="2" charset="2"/>
              <a:buChar char="ü"/>
            </a:pPr>
            <a:r>
              <a:rPr lang="zh-CN" altLang="en-US" dirty="0" smtClean="0">
                <a:latin typeface="黑体" pitchFamily="49" charset="-122"/>
                <a:ea typeface="黑体" pitchFamily="49" charset="-122"/>
              </a:rPr>
              <a:t>将要识别的图片转为灰度图，并且转化为</a:t>
            </a:r>
            <a:r>
              <a:rPr lang="en-US" dirty="0" smtClean="0">
                <a:latin typeface="黑体" pitchFamily="49" charset="-122"/>
                <a:ea typeface="黑体" pitchFamily="49" charset="-122"/>
              </a:rPr>
              <a:t>28x28</a:t>
            </a:r>
            <a:r>
              <a:rPr lang="zh-CN" altLang="en-US" dirty="0" smtClean="0">
                <a:latin typeface="黑体" pitchFamily="49" charset="-122"/>
                <a:ea typeface="黑体" pitchFamily="49" charset="-122"/>
              </a:rPr>
              <a:t>矩阵（单通道，每个像素范围</a:t>
            </a:r>
            <a:r>
              <a:rPr lang="en-US" dirty="0" smtClean="0">
                <a:latin typeface="黑体" pitchFamily="49" charset="-122"/>
                <a:ea typeface="黑体" pitchFamily="49" charset="-122"/>
              </a:rPr>
              <a:t>0-1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为黑色，</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为白色）；</a:t>
            </a:r>
          </a:p>
          <a:p>
            <a:pPr lvl="1" indent="-457200">
              <a:buFont typeface="Wingdings" pitchFamily="2" charset="2"/>
              <a:buChar char="ü"/>
            </a:pPr>
            <a:r>
              <a:rPr lang="zh-CN" altLang="en-US" dirty="0" smtClean="0">
                <a:latin typeface="黑体" pitchFamily="49" charset="-122"/>
                <a:ea typeface="黑体" pitchFamily="49" charset="-122"/>
              </a:rPr>
              <a:t>将</a:t>
            </a:r>
            <a:r>
              <a:rPr lang="en-US" dirty="0" smtClean="0">
                <a:latin typeface="黑体" pitchFamily="49" charset="-122"/>
                <a:ea typeface="黑体" pitchFamily="49" charset="-122"/>
              </a:rPr>
              <a:t>28x28</a:t>
            </a:r>
            <a:r>
              <a:rPr lang="zh-CN" altLang="en-US" dirty="0" smtClean="0">
                <a:latin typeface="黑体" pitchFamily="49" charset="-122"/>
                <a:ea typeface="黑体" pitchFamily="49" charset="-122"/>
              </a:rPr>
              <a:t>的矩阵转换成</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维矩阵（也就是把第</a:t>
            </a:r>
            <a:r>
              <a:rPr lang="en-US" dirty="0" smtClean="0">
                <a:latin typeface="黑体" pitchFamily="49" charset="-122"/>
                <a:ea typeface="黑体" pitchFamily="49" charset="-122"/>
              </a:rPr>
              <a:t>2,3,4,5....</a:t>
            </a:r>
            <a:r>
              <a:rPr lang="zh-CN" altLang="en-US" dirty="0" smtClean="0">
                <a:latin typeface="黑体" pitchFamily="49" charset="-122"/>
                <a:ea typeface="黑体" pitchFamily="49" charset="-122"/>
              </a:rPr>
              <a:t>行矩阵依次接入到第一行的后面，将</a:t>
            </a:r>
            <a:r>
              <a:rPr lang="en-US" dirty="0" smtClean="0">
                <a:latin typeface="黑体" pitchFamily="49" charset="-122"/>
                <a:ea typeface="黑体" pitchFamily="49" charset="-122"/>
              </a:rPr>
              <a:t>28x28</a:t>
            </a:r>
            <a:r>
              <a:rPr lang="zh-CN" altLang="en-US" dirty="0" smtClean="0">
                <a:latin typeface="黑体" pitchFamily="49" charset="-122"/>
                <a:ea typeface="黑体" pitchFamily="49" charset="-122"/>
              </a:rPr>
              <a:t>的矩阵变为</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行</a:t>
            </a:r>
            <a:r>
              <a:rPr lang="en-US" dirty="0" smtClean="0">
                <a:latin typeface="黑体" pitchFamily="49" charset="-122"/>
                <a:ea typeface="黑体" pitchFamily="49" charset="-122"/>
              </a:rPr>
              <a:t>784</a:t>
            </a:r>
            <a:r>
              <a:rPr lang="zh-CN" altLang="en-US" dirty="0" smtClean="0">
                <a:latin typeface="黑体" pitchFamily="49" charset="-122"/>
                <a:ea typeface="黑体" pitchFamily="49" charset="-122"/>
              </a:rPr>
              <a:t>列的形式）；</a:t>
            </a:r>
          </a:p>
          <a:p>
            <a:pPr lvl="1" indent="-457200">
              <a:buFont typeface="Wingdings" pitchFamily="2" charset="2"/>
              <a:buChar char="ü"/>
            </a:pPr>
            <a:r>
              <a:rPr lang="zh-CN" altLang="en-US" dirty="0" smtClean="0">
                <a:latin typeface="黑体" pitchFamily="49" charset="-122"/>
                <a:ea typeface="黑体" pitchFamily="49" charset="-122"/>
              </a:rPr>
              <a:t>用一个</a:t>
            </a:r>
            <a:r>
              <a:rPr lang="en-US" dirty="0" smtClean="0">
                <a:latin typeface="黑体" pitchFamily="49" charset="-122"/>
                <a:ea typeface="黑体" pitchFamily="49" charset="-122"/>
              </a:rPr>
              <a:t>1x10</a:t>
            </a:r>
            <a:r>
              <a:rPr lang="zh-CN" altLang="en-US" dirty="0" smtClean="0">
                <a:latin typeface="黑体" pitchFamily="49" charset="-122"/>
                <a:ea typeface="黑体" pitchFamily="49" charset="-122"/>
              </a:rPr>
              <a:t>的向量代表标签，也就是这个数字到底是几，举个例子</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数字</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对应的矩阵就是</a:t>
            </a:r>
            <a:r>
              <a:rPr lang="en-US" dirty="0" smtClean="0">
                <a:latin typeface="黑体" pitchFamily="49" charset="-122"/>
                <a:ea typeface="黑体" pitchFamily="49" charset="-122"/>
              </a:rPr>
              <a:t>[1,0,0,0,0,0,0,0,0,0],</a:t>
            </a:r>
            <a:r>
              <a:rPr lang="zh-CN" altLang="en-US" dirty="0" smtClean="0">
                <a:latin typeface="黑体" pitchFamily="49" charset="-122"/>
                <a:ea typeface="黑体" pitchFamily="49" charset="-122"/>
              </a:rPr>
              <a:t>数字</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对应的矩阵就是</a:t>
            </a:r>
            <a:r>
              <a:rPr lang="en-US" dirty="0" smtClean="0">
                <a:latin typeface="黑体" pitchFamily="49" charset="-122"/>
                <a:ea typeface="黑体" pitchFamily="49" charset="-122"/>
              </a:rPr>
              <a:t>[0,1,0,0,0,0,0,0,0,0]</a:t>
            </a:r>
            <a:r>
              <a:rPr lang="zh-CN" altLang="en-US" dirty="0" smtClean="0">
                <a:latin typeface="黑体" pitchFamily="49" charset="-122"/>
                <a:ea typeface="黑体" pitchFamily="49" charset="-122"/>
              </a:rPr>
              <a:t>；</a:t>
            </a:r>
          </a:p>
          <a:p>
            <a:pPr lvl="1" indent="-457200">
              <a:buFont typeface="Wingdings" pitchFamily="2" charset="2"/>
              <a:buChar char="ü"/>
            </a:pPr>
            <a:r>
              <a:rPr lang="zh-CN" altLang="en-US" dirty="0" smtClean="0">
                <a:latin typeface="黑体" pitchFamily="49" charset="-122"/>
                <a:ea typeface="黑体" pitchFamily="49" charset="-122"/>
              </a:rPr>
              <a:t>用特定方法确定图片是哪个数字的概率；</a:t>
            </a:r>
          </a:p>
          <a:p>
            <a:pPr lvl="1" indent="-457200">
              <a:buFont typeface="Wingdings" pitchFamily="2" charset="2"/>
              <a:buChar char="ü"/>
            </a:pPr>
            <a:r>
              <a:rPr lang="zh-CN" altLang="en-US" dirty="0" smtClean="0">
                <a:latin typeface="黑体" pitchFamily="49" charset="-122"/>
                <a:ea typeface="黑体" pitchFamily="49" charset="-122"/>
              </a:rPr>
              <a:t>用特定方法训练参数。</a:t>
            </a: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4616648"/>
          </a:xfrm>
          <a:prstGeom prst="rect">
            <a:avLst/>
          </a:prstGeom>
          <a:noFill/>
        </p:spPr>
        <p:txBody>
          <a:bodyPr wrap="square" rtlCol="0">
            <a:spAutoFit/>
          </a:bodyPr>
          <a:lstStyle/>
          <a:p>
            <a:r>
              <a:rPr lang="en-US" dirty="0" smtClean="0">
                <a:latin typeface="黑体" pitchFamily="49" charset="-122"/>
                <a:ea typeface="黑体" pitchFamily="49" charset="-122"/>
              </a:rPr>
              <a:t>7.3.2 </a:t>
            </a:r>
            <a:r>
              <a:rPr lang="zh-CN" altLang="en-US" dirty="0" smtClean="0">
                <a:latin typeface="黑体" pitchFamily="49" charset="-122"/>
                <a:ea typeface="黑体" pitchFamily="49" charset="-122"/>
              </a:rPr>
              <a:t>全连接神经网络识别</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图像</a:t>
            </a:r>
            <a:endParaRPr lang="en-US" altLang="zh-CN" dirty="0" smtClean="0">
              <a:latin typeface="黑体" pitchFamily="49" charset="-122"/>
              <a:ea typeface="黑体" pitchFamily="49" charset="-122"/>
            </a:endParaRPr>
          </a:p>
          <a:p>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全</a:t>
            </a:r>
            <a:r>
              <a:rPr lang="zh-CN" altLang="en-US" dirty="0" smtClean="0">
                <a:latin typeface="黑体" pitchFamily="49" charset="-122"/>
                <a:ea typeface="黑体" pitchFamily="49" charset="-122"/>
              </a:rPr>
              <a:t>连接神经网络来实现</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图像识别的</a:t>
            </a:r>
            <a:r>
              <a:rPr lang="zh-CN" altLang="en-US" dirty="0" smtClean="0">
                <a:latin typeface="黑体" pitchFamily="49" charset="-122"/>
                <a:ea typeface="黑体" pitchFamily="49" charset="-122"/>
              </a:rPr>
              <a:t>例子：</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7-20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ch7_20_Simple_Neural_Network.py</a:t>
            </a:r>
            <a:endParaRPr 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pPr latinLnBrk="1"/>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r>
              <a:rPr lang="en-US" sz="1600" dirty="0" smtClean="0">
                <a:latin typeface="黑体" pitchFamily="49" charset="-122"/>
                <a:ea typeface="黑体" pitchFamily="49" charset="-122"/>
              </a:rPr>
              <a:t>0.8994</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0.9018</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0.9138</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0.9169</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0.9179</a:t>
            </a: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可以看到，这里用</a:t>
            </a:r>
            <a:r>
              <a:rPr lang="en-US" dirty="0" err="1" smtClean="0">
                <a:latin typeface="黑体" pitchFamily="49" charset="-122"/>
                <a:ea typeface="黑体" pitchFamily="49" charset="-122"/>
              </a:rPr>
              <a:t>softmax</a:t>
            </a:r>
            <a:r>
              <a:rPr lang="zh-CN" altLang="en-US" dirty="0" smtClean="0">
                <a:latin typeface="黑体" pitchFamily="49" charset="-122"/>
                <a:ea typeface="黑体" pitchFamily="49" charset="-122"/>
              </a:rPr>
              <a:t>分类器来预测图片属于哪个数字，经过</a:t>
            </a:r>
            <a:r>
              <a:rPr lang="en-US" dirty="0" smtClean="0">
                <a:latin typeface="黑体" pitchFamily="49" charset="-122"/>
                <a:ea typeface="黑体" pitchFamily="49" charset="-122"/>
              </a:rPr>
              <a:t>1000</a:t>
            </a:r>
            <a:r>
              <a:rPr lang="zh-CN" altLang="en-US" dirty="0" smtClean="0">
                <a:latin typeface="黑体" pitchFamily="49" charset="-122"/>
                <a:ea typeface="黑体" pitchFamily="49" charset="-122"/>
              </a:rPr>
              <a:t>次训练后，识别准确率可以达到</a:t>
            </a:r>
            <a:r>
              <a:rPr lang="en-US" dirty="0" smtClean="0">
                <a:latin typeface="黑体" pitchFamily="49" charset="-122"/>
                <a:ea typeface="黑体" pitchFamily="49" charset="-122"/>
              </a:rPr>
              <a:t>91.79%</a:t>
            </a:r>
            <a:r>
              <a:rPr lang="zh-CN" altLang="en-US" dirty="0" smtClean="0">
                <a:latin typeface="黑体" pitchFamily="49" charset="-122"/>
                <a:ea typeface="黑体" pitchFamily="49" charset="-122"/>
              </a:rPr>
              <a:t>。</a:t>
            </a:r>
          </a:p>
          <a:p>
            <a:endParaRPr lang="zh-CN" altLang="en-US"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en-US" b="1" dirty="0">
              <a:effectLst/>
              <a:latin typeface="黑体" pitchFamily="49" charset="-122"/>
              <a:ea typeface="黑体" pitchFamily="49" charset="-122"/>
            </a:endParaRPr>
          </a:p>
        </p:txBody>
      </p:sp>
      <p:sp>
        <p:nvSpPr>
          <p:cNvPr id="9" name="TextBox 8"/>
          <p:cNvSpPr txBox="1"/>
          <p:nvPr/>
        </p:nvSpPr>
        <p:spPr>
          <a:xfrm>
            <a:off x="214282" y="1327071"/>
            <a:ext cx="8572559" cy="4247317"/>
          </a:xfrm>
          <a:prstGeom prst="rect">
            <a:avLst/>
          </a:prstGeom>
          <a:noFill/>
        </p:spPr>
        <p:txBody>
          <a:bodyPr wrap="square" rtlCol="0">
            <a:spAutoFit/>
          </a:bodyPr>
          <a:lstStyle/>
          <a:p>
            <a:r>
              <a:rPr lang="en-US" dirty="0" smtClean="0">
                <a:latin typeface="黑体" pitchFamily="49" charset="-122"/>
                <a:ea typeface="黑体" pitchFamily="49" charset="-122"/>
              </a:rPr>
              <a:t>7.3.3 </a:t>
            </a:r>
            <a:r>
              <a:rPr lang="zh-CN" altLang="en-US" dirty="0" smtClean="0">
                <a:latin typeface="黑体" pitchFamily="49" charset="-122"/>
                <a:ea typeface="黑体" pitchFamily="49" charset="-122"/>
              </a:rPr>
              <a:t>卷积神经网络识别</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图像</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本</a:t>
            </a:r>
            <a:r>
              <a:rPr lang="zh-CN" altLang="en-US" dirty="0" smtClean="0">
                <a:latin typeface="黑体" pitchFamily="49" charset="-122"/>
                <a:ea typeface="黑体" pitchFamily="49" charset="-122"/>
              </a:rPr>
              <a:t>节构建了一个两层的神经网络，分别是：</a:t>
            </a:r>
            <a:r>
              <a:rPr lang="en-US" dirty="0" err="1" smtClean="0">
                <a:latin typeface="黑体" pitchFamily="49" charset="-122"/>
                <a:ea typeface="黑体" pitchFamily="49" charset="-122"/>
              </a:rPr>
              <a:t>convolutional</a:t>
            </a:r>
            <a:r>
              <a:rPr lang="en-US" dirty="0" smtClean="0">
                <a:latin typeface="黑体" pitchFamily="49" charset="-122"/>
                <a:ea typeface="黑体" pitchFamily="49" charset="-122"/>
              </a:rPr>
              <a:t> layer1 + max pooling; </a:t>
            </a:r>
            <a:r>
              <a:rPr lang="en-US" dirty="0" err="1" smtClean="0">
                <a:latin typeface="黑体" pitchFamily="49" charset="-122"/>
                <a:ea typeface="黑体" pitchFamily="49" charset="-122"/>
              </a:rPr>
              <a:t>convolutional</a:t>
            </a:r>
            <a:r>
              <a:rPr lang="en-US" dirty="0" smtClean="0">
                <a:latin typeface="黑体" pitchFamily="49" charset="-122"/>
                <a:ea typeface="黑体" pitchFamily="49" charset="-122"/>
              </a:rPr>
              <a:t> layer2 + max </a:t>
            </a:r>
            <a:r>
              <a:rPr lang="en-US" dirty="0" smtClean="0">
                <a:latin typeface="黑体" pitchFamily="49" charset="-122"/>
                <a:ea typeface="黑体" pitchFamily="49" charset="-122"/>
              </a:rPr>
              <a:t>pooling</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7-21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ch7_21_CNN_MNIST.py</a:t>
            </a:r>
            <a:endParaRPr lang="en-US" dirty="0" smtClean="0">
              <a:latin typeface="黑体" pitchFamily="49" charset="-122"/>
              <a:ea typeface="黑体" pitchFamily="49" charset="-122"/>
            </a:endParaRPr>
          </a:p>
          <a:p>
            <a:endParaRPr lang="en-US" dirty="0" smtClean="0">
              <a:latin typeface="黑体" pitchFamily="49" charset="-122"/>
              <a:ea typeface="黑体" pitchFamily="49" charset="-122"/>
            </a:endParaRPr>
          </a:p>
          <a:p>
            <a:pPr latinLnBrk="1"/>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r>
              <a:rPr lang="en-US" sz="1600" dirty="0" smtClean="0">
                <a:latin typeface="黑体" pitchFamily="49" charset="-122"/>
                <a:ea typeface="黑体" pitchFamily="49" charset="-122"/>
              </a:rPr>
              <a:t>0.1512</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0.9244</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0.9489</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0.9586</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0.9639</a:t>
            </a:r>
          </a:p>
          <a:p>
            <a:r>
              <a:rPr lang="zh-CN" altLang="en-US" sz="1600" dirty="0" smtClean="0">
                <a:latin typeface="黑体" pitchFamily="49" charset="-122"/>
                <a:ea typeface="黑体" pitchFamily="49" charset="-122"/>
              </a:rPr>
              <a:t>可以看到，这里用二层卷积神经网络来预测图片属于哪个数字，经过</a:t>
            </a:r>
            <a:r>
              <a:rPr lang="en-US" sz="1600" dirty="0" smtClean="0">
                <a:latin typeface="黑体" pitchFamily="49" charset="-122"/>
                <a:ea typeface="黑体" pitchFamily="49" charset="-122"/>
              </a:rPr>
              <a:t>1000</a:t>
            </a:r>
            <a:r>
              <a:rPr lang="zh-CN" altLang="en-US" sz="1600" dirty="0" smtClean="0">
                <a:latin typeface="黑体" pitchFamily="49" charset="-122"/>
                <a:ea typeface="黑体" pitchFamily="49" charset="-122"/>
              </a:rPr>
              <a:t>次训练后，识别准确率可以达到</a:t>
            </a:r>
            <a:r>
              <a:rPr lang="en-US" sz="1600" dirty="0" smtClean="0">
                <a:latin typeface="黑体" pitchFamily="49" charset="-122"/>
                <a:ea typeface="黑体" pitchFamily="49" charset="-122"/>
              </a:rPr>
              <a:t>96.39%</a:t>
            </a:r>
            <a:r>
              <a:rPr lang="zh-CN" altLang="en-US" sz="1600" dirty="0" smtClean="0">
                <a:latin typeface="黑体" pitchFamily="49" charset="-122"/>
                <a:ea typeface="黑体" pitchFamily="49" charset="-122"/>
              </a:rPr>
              <a:t>，比全连接神经网络的识别准确率有了大幅度提高。</a:t>
            </a:r>
          </a:p>
          <a:p>
            <a:endParaRPr lang="zh-CN" altLang="en-US" sz="1600"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3693319"/>
          </a:xfrm>
          <a:prstGeom prst="rect">
            <a:avLst/>
          </a:prstGeom>
          <a:noFill/>
        </p:spPr>
        <p:txBody>
          <a:bodyPr wrap="square" rtlCol="0">
            <a:spAutoFit/>
          </a:bodyPr>
          <a:lstStyle/>
          <a:p>
            <a:r>
              <a:rPr lang="en-US" dirty="0" smtClean="0">
                <a:latin typeface="黑体" pitchFamily="49" charset="-122"/>
                <a:ea typeface="黑体" pitchFamily="49" charset="-122"/>
              </a:rPr>
              <a:t>7.3.4 </a:t>
            </a:r>
            <a:r>
              <a:rPr lang="zh-CN" altLang="en-US" dirty="0" smtClean="0">
                <a:latin typeface="黑体" pitchFamily="49" charset="-122"/>
                <a:ea typeface="黑体" pitchFamily="49" charset="-122"/>
              </a:rPr>
              <a:t>循环神经网络识别</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图像</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循环神经网络（</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）相比传统的神经网络在处理序列化数据时更有优势，因为</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能够加入上下文信息进行考虑。一个简单的</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如</a:t>
            </a:r>
            <a:r>
              <a:rPr lang="zh-CN" altLang="en-US" dirty="0" smtClean="0">
                <a:latin typeface="黑体" pitchFamily="49" charset="-122"/>
                <a:ea typeface="黑体" pitchFamily="49" charset="-122"/>
              </a:rPr>
              <a:t>图所</a:t>
            </a:r>
            <a:r>
              <a:rPr lang="zh-CN" altLang="en-US" dirty="0" smtClean="0">
                <a:latin typeface="黑体" pitchFamily="49" charset="-122"/>
                <a:ea typeface="黑体" pitchFamily="49" charset="-122"/>
              </a:rPr>
              <a:t>示</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上一时刻的状态会传递到下一时刻。这种链式特性决定了</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能够很好的处理序列化的数据，</a:t>
            </a:r>
            <a:r>
              <a:rPr lang="en-US" dirty="0" smtClean="0">
                <a:latin typeface="黑体" pitchFamily="49" charset="-122"/>
                <a:ea typeface="黑体" pitchFamily="49" charset="-122"/>
              </a:rPr>
              <a:t>RNN </a:t>
            </a:r>
            <a:r>
              <a:rPr lang="zh-CN" altLang="en-US" dirty="0" smtClean="0">
                <a:latin typeface="黑体" pitchFamily="49" charset="-122"/>
                <a:ea typeface="黑体" pitchFamily="49" charset="-122"/>
              </a:rPr>
              <a:t>在语音识别，语言建模，翻译，图片描述等问题上已经取得了很好的效果。</a:t>
            </a:r>
          </a:p>
          <a:p>
            <a:endParaRPr lang="zh-CN" altLang="en-US" dirty="0" smtClean="0">
              <a:latin typeface="黑体" pitchFamily="49" charset="-122"/>
              <a:ea typeface="黑体" pitchFamily="49" charset="-122"/>
            </a:endParaRPr>
          </a:p>
          <a:p>
            <a:endParaRPr lang="zh-CN" altLang="en-US" dirty="0"/>
          </a:p>
        </p:txBody>
      </p:sp>
      <p:pic>
        <p:nvPicPr>
          <p:cNvPr id="6" name="图片 5" descr="https://upload-images.jianshu.io/upload_images/8595017-3cb404007f141d5f.png?imageMogr2/auto-orient/strip%7CimageView2/2/w/700"/>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071670" y="2357436"/>
            <a:ext cx="3990109" cy="1047969"/>
          </a:xfrm>
          <a:prstGeom prst="rect">
            <a:avLst/>
          </a:prstGeom>
          <a:noFill/>
          <a:ln>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2308324"/>
          </a:xfrm>
          <a:prstGeom prst="rect">
            <a:avLst/>
          </a:prstGeom>
          <a:noFill/>
        </p:spPr>
        <p:txBody>
          <a:bodyPr wrap="square" rtlCol="0">
            <a:spAutoFit/>
          </a:bodyPr>
          <a:lstStyle/>
          <a:p>
            <a:r>
              <a:rPr lang="zh-CN" altLang="en-US" dirty="0" smtClean="0">
                <a:latin typeface="黑体" pitchFamily="49" charset="-122"/>
                <a:ea typeface="黑体" pitchFamily="49" charset="-122"/>
              </a:rPr>
              <a:t>根据输入、输出的不同和是否有延迟等一些情况，</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在应用中有如图所示的一些形态</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p:txBody>
      </p:sp>
      <p:pic>
        <p:nvPicPr>
          <p:cNvPr id="5" name="图片 4" descr="https://upload-images.jianshu.io/upload_images/8595017-a735c286e74d324a.png?imageMogr2/auto-orient/strip%7CimageView2/2/w/700"/>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571604" y="2285998"/>
            <a:ext cx="6064772" cy="1928826"/>
          </a:xfrm>
          <a:prstGeom prst="rect">
            <a:avLst/>
          </a:prstGeom>
          <a:noFill/>
          <a:ln>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内容占位符 4"/>
          <p:cNvSpPr>
            <a:spLocks noGrp="1"/>
          </p:cNvSpPr>
          <p:nvPr>
            <p:ph idx="1"/>
          </p:nvPr>
        </p:nvSpPr>
        <p:spPr/>
        <p:txBody>
          <a:bodyPr>
            <a:normAutofit/>
          </a:bodyPr>
          <a:lstStyle/>
          <a:p>
            <a:r>
              <a:rPr lang="zh-CN" altLang="en-US" sz="1800" dirty="0" smtClean="0">
                <a:latin typeface="黑体" pitchFamily="49" charset="-122"/>
                <a:ea typeface="黑体" pitchFamily="49" charset="-122"/>
              </a:rPr>
              <a:t>每组数据都是不同形态分布的一群点组成。</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每一个点代表了一个样例，而点的颜色代表了样例的标签。</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比如需要判断某工厂生产的零件是否合格，那么橙色的点可以表示所有不合格的零件而蓝色的点表示合格的零件，那么判定一个零件是否合格就变成了区分点的颜色了。</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使用神经网络的目标，就是通过训练，让神经网络知道哪些位置的点是橙色（不合格零件）、哪些位置的点是蓝色（合格零件）。</a:t>
            </a:r>
          </a:p>
          <a:p>
            <a:r>
              <a:rPr lang="zh-CN" altLang="en-US" sz="1800" dirty="0" smtClean="0">
                <a:latin typeface="黑体" pitchFamily="49" charset="-122"/>
                <a:ea typeface="黑体" pitchFamily="49" charset="-122"/>
              </a:rPr>
              <a:t>除此之外，</a:t>
            </a:r>
            <a:r>
              <a:rPr lang="en-US" sz="1800" dirty="0" err="1" smtClean="0">
                <a:latin typeface="黑体" pitchFamily="49" charset="-122"/>
                <a:ea typeface="黑体" pitchFamily="49" charset="-122"/>
              </a:rPr>
              <a:t>PlayGround</a:t>
            </a:r>
            <a:r>
              <a:rPr lang="zh-CN" altLang="en-US" sz="1800" dirty="0" smtClean="0">
                <a:latin typeface="黑体" pitchFamily="49" charset="-122"/>
                <a:ea typeface="黑体" pitchFamily="49" charset="-122"/>
              </a:rPr>
              <a:t>在数据栏中还提供了非常灵活的数据配置，可以调节噪声、训练数据和测试数据的比例和</a:t>
            </a:r>
            <a:r>
              <a:rPr lang="en-US" sz="1800" dirty="0" smtClean="0">
                <a:latin typeface="黑体" pitchFamily="49" charset="-122"/>
                <a:ea typeface="黑体" pitchFamily="49" charset="-122"/>
              </a:rPr>
              <a:t>Batch size</a:t>
            </a:r>
            <a:r>
              <a:rPr lang="zh-CN" altLang="en-US" sz="1800" dirty="0" smtClean="0">
                <a:latin typeface="黑体" pitchFamily="49" charset="-122"/>
                <a:ea typeface="黑体" pitchFamily="49" charset="-122"/>
              </a:rPr>
              <a:t>的大小。</a:t>
            </a:r>
          </a:p>
          <a:p>
            <a:pPr marL="0">
              <a:buNone/>
            </a:pPr>
            <a:endParaRPr lang="en-US" altLang="zh-CN"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能够把状态传递到下一时刻，好像对一部分信息有记忆能力一样，</a:t>
            </a:r>
            <a:r>
              <a:rPr lang="en-US" dirty="0" smtClean="0">
                <a:latin typeface="黑体" pitchFamily="49" charset="-122"/>
                <a:ea typeface="黑体" pitchFamily="49" charset="-122"/>
              </a:rPr>
              <a:t>h</a:t>
            </a:r>
            <a:r>
              <a:rPr lang="en-US" baseline="-25000" dirty="0" smtClean="0">
                <a:latin typeface="黑体" pitchFamily="49" charset="-122"/>
                <a:ea typeface="黑体" pitchFamily="49" charset="-122"/>
              </a:rPr>
              <a:t>2</a:t>
            </a:r>
            <a:r>
              <a:rPr lang="zh-CN" altLang="en-US" dirty="0" smtClean="0">
                <a:latin typeface="黑体" pitchFamily="49" charset="-122"/>
                <a:ea typeface="黑体" pitchFamily="49" charset="-122"/>
              </a:rPr>
              <a:t>的值可能会由</a:t>
            </a:r>
            <a:r>
              <a:rPr lang="en-US" dirty="0" smtClean="0">
                <a:latin typeface="黑体" pitchFamily="49" charset="-122"/>
                <a:ea typeface="黑体" pitchFamily="49" charset="-122"/>
              </a:rPr>
              <a:t>x</a:t>
            </a:r>
            <a:r>
              <a:rPr lang="en-US" baseline="-25000"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x</a:t>
            </a:r>
            <a:r>
              <a:rPr lang="en-US" baseline="-25000" dirty="0" smtClean="0">
                <a:latin typeface="黑体" pitchFamily="49" charset="-122"/>
                <a:ea typeface="黑体" pitchFamily="49" charset="-122"/>
              </a:rPr>
              <a:t>1</a:t>
            </a:r>
            <a:r>
              <a:rPr lang="zh-CN" altLang="en-US" dirty="0" smtClean="0">
                <a:latin typeface="黑体" pitchFamily="49" charset="-122"/>
                <a:ea typeface="黑体" pitchFamily="49" charset="-122"/>
              </a:rPr>
              <a:t>的值来决定。但是，对于一些复杂场景，由于距离太远，中间间隔了太多状态。如果</a:t>
            </a:r>
            <a:r>
              <a:rPr lang="en-US" dirty="0" smtClean="0">
                <a:latin typeface="黑体" pitchFamily="49" charset="-122"/>
                <a:ea typeface="黑体" pitchFamily="49" charset="-122"/>
              </a:rPr>
              <a:t>t</a:t>
            </a:r>
            <a:r>
              <a:rPr lang="zh-CN" altLang="en-US" dirty="0" smtClean="0">
                <a:latin typeface="黑体" pitchFamily="49" charset="-122"/>
                <a:ea typeface="黑体" pitchFamily="49" charset="-122"/>
              </a:rPr>
              <a:t>很大，</a:t>
            </a:r>
            <a:r>
              <a:rPr lang="en-US" dirty="0" smtClean="0">
                <a:latin typeface="黑体" pitchFamily="49" charset="-122"/>
                <a:ea typeface="黑体" pitchFamily="49" charset="-122"/>
              </a:rPr>
              <a:t>x</a:t>
            </a:r>
            <a:r>
              <a:rPr lang="en-US" baseline="-25000"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x</a:t>
            </a:r>
            <a:r>
              <a:rPr lang="en-US" baseline="-25000" dirty="0" smtClean="0">
                <a:latin typeface="黑体" pitchFamily="49" charset="-122"/>
                <a:ea typeface="黑体" pitchFamily="49" charset="-122"/>
              </a:rPr>
              <a:t>1</a:t>
            </a:r>
            <a:r>
              <a:rPr lang="zh-CN" altLang="en-US" dirty="0" smtClean="0">
                <a:latin typeface="黑体" pitchFamily="49" charset="-122"/>
                <a:ea typeface="黑体" pitchFamily="49" charset="-122"/>
              </a:rPr>
              <a:t>的值对</a:t>
            </a:r>
            <a:r>
              <a:rPr lang="en-US" dirty="0" smtClean="0">
                <a:latin typeface="黑体" pitchFamily="49" charset="-122"/>
                <a:ea typeface="黑体" pitchFamily="49" charset="-122"/>
              </a:rPr>
              <a:t>h</a:t>
            </a:r>
            <a:r>
              <a:rPr lang="en-US" baseline="-25000" dirty="0" smtClean="0">
                <a:latin typeface="黑体" pitchFamily="49" charset="-122"/>
                <a:ea typeface="黑体" pitchFamily="49" charset="-122"/>
              </a:rPr>
              <a:t>t</a:t>
            </a:r>
            <a:r>
              <a:rPr lang="zh-CN" altLang="en-US" dirty="0" smtClean="0">
                <a:latin typeface="黑体" pitchFamily="49" charset="-122"/>
                <a:ea typeface="黑体" pitchFamily="49" charset="-122"/>
              </a:rPr>
              <a:t>的值几乎起不到任何作用（梯度消失和梯度爆炸）</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由于</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不能很好地处理这种问题，于是出现了</a:t>
            </a:r>
            <a:r>
              <a:rPr lang="en-US" dirty="0" smtClean="0">
                <a:latin typeface="黑体" pitchFamily="49" charset="-122"/>
                <a:ea typeface="黑体" pitchFamily="49" charset="-122"/>
              </a:rPr>
              <a:t>LSTM</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Long Short Term Memory</a:t>
            </a:r>
            <a:r>
              <a:rPr lang="zh-CN" altLang="en-US" dirty="0" smtClean="0">
                <a:latin typeface="黑体" pitchFamily="49" charset="-122"/>
                <a:ea typeface="黑体" pitchFamily="49" charset="-122"/>
              </a:rPr>
              <a:t>）一种加强版的</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LSTM</a:t>
            </a:r>
            <a:r>
              <a:rPr lang="zh-CN" altLang="en-US" dirty="0" smtClean="0">
                <a:latin typeface="黑体" pitchFamily="49" charset="-122"/>
                <a:ea typeface="黑体" pitchFamily="49" charset="-122"/>
              </a:rPr>
              <a:t>可以改善梯度消失问题）。简单来说就是原始</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没有长期的记忆能力，于是就给</a:t>
            </a:r>
            <a:r>
              <a:rPr lang="en-US" dirty="0" smtClean="0">
                <a:latin typeface="黑体" pitchFamily="49" charset="-122"/>
                <a:ea typeface="黑体" pitchFamily="49" charset="-122"/>
              </a:rPr>
              <a:t>RNN</a:t>
            </a:r>
            <a:r>
              <a:rPr lang="zh-CN" altLang="en-US" dirty="0" smtClean="0">
                <a:latin typeface="黑体" pitchFamily="49" charset="-122"/>
                <a:ea typeface="黑体" pitchFamily="49" charset="-122"/>
              </a:rPr>
              <a:t>加上了一些记忆控制器，实现对某些信息能够较长期的记忆，而对某些信息只有短期记忆能力。</a:t>
            </a: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47098"/>
          </a:xfrm>
          <a:prstGeom prst="rect">
            <a:avLst/>
          </a:prstGeom>
          <a:noFill/>
        </p:spPr>
        <p:txBody>
          <a:bodyPr wrap="square" rtlCol="0">
            <a:spAutoFit/>
          </a:bodyPr>
          <a:lstStyle/>
          <a:p>
            <a:r>
              <a:rPr lang="zh-CN" altLang="en-US" dirty="0" smtClean="0">
                <a:latin typeface="黑体" pitchFamily="49" charset="-122"/>
                <a:ea typeface="黑体" pitchFamily="49" charset="-122"/>
              </a:rPr>
              <a:t>循环</a:t>
            </a:r>
            <a:r>
              <a:rPr lang="zh-CN" altLang="en-US" dirty="0" smtClean="0">
                <a:latin typeface="黑体" pitchFamily="49" charset="-122"/>
                <a:ea typeface="黑体" pitchFamily="49" charset="-122"/>
              </a:rPr>
              <a:t>神经网络对</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手写体数字进行</a:t>
            </a:r>
            <a:r>
              <a:rPr lang="zh-CN" altLang="en-US" dirty="0" smtClean="0">
                <a:latin typeface="黑体" pitchFamily="49" charset="-122"/>
                <a:ea typeface="黑体" pitchFamily="49" charset="-122"/>
              </a:rPr>
              <a:t>识别：</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7-22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ch7_22_RNN_MNIST.py</a:t>
            </a:r>
            <a:endParaRPr lang="en-US" dirty="0" smtClean="0">
              <a:latin typeface="黑体" pitchFamily="49" charset="-122"/>
              <a:ea typeface="黑体" pitchFamily="49" charset="-122"/>
            </a:endParaRPr>
          </a:p>
          <a:p>
            <a:endParaRPr lang="en-US" dirty="0" smtClean="0">
              <a:latin typeface="黑体" pitchFamily="49" charset="-122"/>
              <a:ea typeface="黑体" pitchFamily="49" charset="-122"/>
            </a:endParaRPr>
          </a:p>
          <a:p>
            <a:pPr latinLnBrk="1"/>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r>
              <a:rPr lang="en-US" sz="1600" dirty="0" smtClean="0">
                <a:latin typeface="黑体" pitchFamily="49" charset="-122"/>
                <a:ea typeface="黑体" pitchFamily="49" charset="-122"/>
              </a:rPr>
              <a:t>0.265625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0.9140625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0.9375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0.9609375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0.9921875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0.9609375</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0.984375</a:t>
            </a:r>
            <a:endParaRPr lang="zh-CN" altLang="en-US" sz="1600" dirty="0" smtClean="0">
              <a:latin typeface="黑体" pitchFamily="49" charset="-122"/>
              <a:ea typeface="黑体" pitchFamily="49" charset="-122"/>
            </a:endParaRPr>
          </a:p>
          <a:p>
            <a:r>
              <a:rPr lang="zh-CN" altLang="en-US" dirty="0" smtClean="0">
                <a:latin typeface="黑体" pitchFamily="49" charset="-122"/>
                <a:ea typeface="黑体" pitchFamily="49" charset="-122"/>
              </a:rPr>
              <a:t>循环神经网络的训练效果甚至更好，识别准确率达到了</a:t>
            </a:r>
            <a:r>
              <a:rPr lang="en-US" dirty="0" smtClean="0">
                <a:latin typeface="黑体" pitchFamily="49" charset="-122"/>
                <a:ea typeface="黑体" pitchFamily="49" charset="-122"/>
              </a:rPr>
              <a:t>98.4375%</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7.3 </a:t>
            </a:r>
            <a:r>
              <a:rPr lang="zh-CN" altLang="en-US" b="1" dirty="0" smtClean="0">
                <a:latin typeface="黑体" pitchFamily="49" charset="-122"/>
                <a:ea typeface="黑体" pitchFamily="49" charset="-122"/>
              </a:rPr>
              <a:t>深度学习在</a:t>
            </a:r>
            <a:r>
              <a:rPr lang="en-US" b="1" dirty="0" smtClean="0">
                <a:latin typeface="黑体" pitchFamily="49" charset="-122"/>
                <a:ea typeface="黑体" pitchFamily="49" charset="-122"/>
              </a:rPr>
              <a:t>MNIST</a:t>
            </a:r>
            <a:r>
              <a:rPr lang="zh-CN" altLang="en-US" b="1" dirty="0" smtClean="0">
                <a:latin typeface="黑体" pitchFamily="49" charset="-122"/>
                <a:ea typeface="黑体" pitchFamily="49" charset="-122"/>
              </a:rPr>
              <a:t>图像识别中的应用</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200329"/>
          </a:xfrm>
          <a:prstGeom prst="rect">
            <a:avLst/>
          </a:prstGeom>
          <a:noFill/>
        </p:spPr>
        <p:txBody>
          <a:bodyPr wrap="square" rtlCol="0">
            <a:spAutoFit/>
          </a:bodyPr>
          <a:lstStyle/>
          <a:p>
            <a:r>
              <a:rPr lang="zh-CN" altLang="en-US" dirty="0" smtClean="0">
                <a:latin typeface="黑体" pitchFamily="49" charset="-122"/>
                <a:ea typeface="黑体" pitchFamily="49" charset="-122"/>
              </a:rPr>
              <a:t>对全连接神经网络、卷积神经网络以及循环神经网络的特点以及对</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识别的准确率的比较如表</a:t>
            </a:r>
            <a:r>
              <a:rPr lang="en-US" dirty="0" smtClean="0">
                <a:latin typeface="黑体" pitchFamily="49" charset="-122"/>
                <a:ea typeface="黑体" pitchFamily="49" charset="-122"/>
              </a:rPr>
              <a:t>7-2</a:t>
            </a:r>
            <a:r>
              <a:rPr lang="zh-CN" altLang="en-US" dirty="0" smtClean="0">
                <a:latin typeface="黑体" pitchFamily="49" charset="-122"/>
                <a:ea typeface="黑体" pitchFamily="49" charset="-122"/>
              </a:rPr>
              <a:t>所示：</a:t>
            </a:r>
          </a:p>
          <a:p>
            <a:r>
              <a:rPr lang="zh-CN" altLang="en-US" dirty="0" smtClean="0">
                <a:latin typeface="黑体" pitchFamily="49" charset="-122"/>
                <a:ea typeface="黑体" pitchFamily="49" charset="-122"/>
              </a:rPr>
              <a:t>        表</a:t>
            </a:r>
            <a:r>
              <a:rPr lang="en-US" dirty="0" smtClean="0">
                <a:latin typeface="黑体" pitchFamily="49" charset="-122"/>
                <a:ea typeface="黑体" pitchFamily="49" charset="-122"/>
              </a:rPr>
              <a:t>7-2 </a:t>
            </a:r>
            <a:r>
              <a:rPr lang="zh-CN" altLang="en-US" dirty="0" smtClean="0">
                <a:latin typeface="黑体" pitchFamily="49" charset="-122"/>
                <a:ea typeface="黑体" pitchFamily="49" charset="-122"/>
              </a:rPr>
              <a:t>三</a:t>
            </a:r>
            <a:r>
              <a:rPr lang="zh-CN" altLang="en-US" dirty="0" smtClean="0">
                <a:latin typeface="黑体" pitchFamily="49" charset="-122"/>
                <a:ea typeface="黑体" pitchFamily="49" charset="-122"/>
              </a:rPr>
              <a:t>种神经网络的特点及其</a:t>
            </a:r>
            <a:r>
              <a:rPr lang="en-US" dirty="0" smtClean="0">
                <a:latin typeface="黑体" pitchFamily="49" charset="-122"/>
                <a:ea typeface="黑体" pitchFamily="49" charset="-122"/>
              </a:rPr>
              <a:t>MNIST</a:t>
            </a:r>
            <a:r>
              <a:rPr lang="zh-CN" altLang="en-US" dirty="0" smtClean="0">
                <a:latin typeface="黑体" pitchFamily="49" charset="-122"/>
                <a:ea typeface="黑体" pitchFamily="49" charset="-122"/>
              </a:rPr>
              <a:t>识别准确率的比较</a:t>
            </a:r>
          </a:p>
          <a:p>
            <a:pPr latinLnBrk="1"/>
            <a:endParaRPr lang="en-US" altLang="zh-CN" dirty="0" smtClean="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714348" y="2285998"/>
            <a:ext cx="6858048" cy="207170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a:t>
            </a:r>
            <a:r>
              <a:rPr lang="zh-CN" altLang="en-US" b="1" dirty="0" smtClean="0">
                <a:latin typeface="黑体" pitchFamily="49" charset="-122"/>
                <a:ea typeface="黑体" pitchFamily="49" charset="-122"/>
              </a:rPr>
              <a:t>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7.4.1 </a:t>
            </a:r>
            <a:r>
              <a:rPr lang="zh-CN" altLang="en-US" dirty="0" smtClean="0">
                <a:latin typeface="黑体" pitchFamily="49" charset="-122"/>
                <a:ea typeface="黑体" pitchFamily="49" charset="-122"/>
              </a:rPr>
              <a:t>典型深度学习平台</a:t>
            </a:r>
            <a:r>
              <a:rPr lang="zh-CN" altLang="en-US" dirty="0" smtClean="0">
                <a:latin typeface="黑体" pitchFamily="49" charset="-122"/>
                <a:ea typeface="黑体" pitchFamily="49" charset="-122"/>
              </a:rPr>
              <a:t>简介</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Caffe</a:t>
            </a:r>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Caffe</a:t>
            </a:r>
            <a:r>
              <a:rPr lang="zh-CN" altLang="en-US" dirty="0" smtClean="0">
                <a:latin typeface="黑体" pitchFamily="49" charset="-122"/>
                <a:ea typeface="黑体" pitchFamily="49" charset="-122"/>
              </a:rPr>
              <a:t>由加州大学伯克利的</a:t>
            </a:r>
            <a:r>
              <a:rPr lang="en-US" dirty="0" smtClean="0">
                <a:latin typeface="黑体" pitchFamily="49" charset="-122"/>
                <a:ea typeface="黑体" pitchFamily="49" charset="-122"/>
              </a:rPr>
              <a:t>PHD</a:t>
            </a:r>
            <a:r>
              <a:rPr lang="zh-CN" altLang="en-US" dirty="0" smtClean="0">
                <a:latin typeface="黑体" pitchFamily="49" charset="-122"/>
                <a:ea typeface="黑体" pitchFamily="49" charset="-122"/>
              </a:rPr>
              <a:t>贾扬清开发，全称</a:t>
            </a:r>
            <a:r>
              <a:rPr lang="en-US" dirty="0" err="1" smtClean="0">
                <a:latin typeface="黑体" pitchFamily="49" charset="-122"/>
                <a:ea typeface="黑体" pitchFamily="49" charset="-122"/>
              </a:rPr>
              <a:t>Convolutional</a:t>
            </a:r>
            <a:r>
              <a:rPr lang="en-US" dirty="0" smtClean="0">
                <a:latin typeface="黑体" pitchFamily="49" charset="-122"/>
                <a:ea typeface="黑体" pitchFamily="49" charset="-122"/>
              </a:rPr>
              <a:t> Architecture for Fast Feature Embedding</a:t>
            </a:r>
            <a:r>
              <a:rPr lang="zh-CN" altLang="en-US" dirty="0" smtClean="0">
                <a:latin typeface="黑体" pitchFamily="49" charset="-122"/>
                <a:ea typeface="黑体" pitchFamily="49" charset="-122"/>
              </a:rPr>
              <a:t>，是一个清晰而高效的开源深度学习</a:t>
            </a:r>
            <a:r>
              <a:rPr lang="zh-CN" altLang="en-US" dirty="0" smtClean="0">
                <a:latin typeface="黑体" pitchFamily="49" charset="-122"/>
                <a:ea typeface="黑体" pitchFamily="49" charset="-122"/>
              </a:rPr>
              <a:t>框架。</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Caffe</a:t>
            </a:r>
            <a:r>
              <a:rPr lang="zh-CN" altLang="en-US" dirty="0" smtClean="0">
                <a:latin typeface="黑体" pitchFamily="49" charset="-122"/>
                <a:ea typeface="黑体" pitchFamily="49" charset="-122"/>
              </a:rPr>
              <a:t>基本流程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en-US" dirty="0" err="1" smtClean="0">
                <a:latin typeface="黑体" pitchFamily="49" charset="-122"/>
                <a:ea typeface="黑体" pitchFamily="49" charset="-122"/>
              </a:rPr>
              <a:t>Caffe</a:t>
            </a:r>
            <a:r>
              <a:rPr lang="zh-CN" altLang="en-US" dirty="0" smtClean="0">
                <a:latin typeface="黑体" pitchFamily="49" charset="-122"/>
                <a:ea typeface="黑体" pitchFamily="49" charset="-122"/>
              </a:rPr>
              <a:t>遵循了神经网络的一个简单假设</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所有的计算都是以</a:t>
            </a:r>
            <a:r>
              <a:rPr lang="en-US" dirty="0" smtClean="0">
                <a:latin typeface="黑体" pitchFamily="49" charset="-122"/>
                <a:ea typeface="黑体" pitchFamily="49" charset="-122"/>
              </a:rPr>
              <a:t>layer</a:t>
            </a:r>
            <a:r>
              <a:rPr lang="zh-CN" altLang="en-US" dirty="0" smtClean="0">
                <a:latin typeface="黑体" pitchFamily="49" charset="-122"/>
                <a:ea typeface="黑体" pitchFamily="49" charset="-122"/>
              </a:rPr>
              <a:t>的形式表示的，</a:t>
            </a:r>
            <a:r>
              <a:rPr lang="en-US" dirty="0" smtClean="0">
                <a:latin typeface="黑体" pitchFamily="49" charset="-122"/>
                <a:ea typeface="黑体" pitchFamily="49" charset="-122"/>
              </a:rPr>
              <a:t>layer</a:t>
            </a:r>
            <a:r>
              <a:rPr lang="zh-CN" altLang="en-US" dirty="0" smtClean="0">
                <a:latin typeface="黑体" pitchFamily="49" charset="-122"/>
                <a:ea typeface="黑体" pitchFamily="49" charset="-122"/>
              </a:rPr>
              <a:t>做的事情就是获得一些数据，然后输出一些计算以后的结果</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每</a:t>
            </a:r>
            <a:r>
              <a:rPr lang="zh-CN" altLang="en-US" dirty="0" smtClean="0">
                <a:latin typeface="黑体" pitchFamily="49" charset="-122"/>
                <a:ea typeface="黑体" pitchFamily="49" charset="-122"/>
              </a:rPr>
              <a:t>一个层级（</a:t>
            </a:r>
            <a:r>
              <a:rPr lang="en-US" dirty="0" smtClean="0">
                <a:latin typeface="黑体" pitchFamily="49" charset="-122"/>
                <a:ea typeface="黑体" pitchFamily="49" charset="-122"/>
              </a:rPr>
              <a:t>layer</a:t>
            </a:r>
            <a:r>
              <a:rPr lang="zh-CN" altLang="en-US" dirty="0" smtClean="0">
                <a:latin typeface="黑体" pitchFamily="49" charset="-122"/>
                <a:ea typeface="黑体" pitchFamily="49" charset="-122"/>
              </a:rPr>
              <a:t>）需要做两个计算：前向</a:t>
            </a:r>
            <a:r>
              <a:rPr lang="en-US" dirty="0" smtClean="0">
                <a:latin typeface="黑体" pitchFamily="49" charset="-122"/>
                <a:ea typeface="黑体" pitchFamily="49" charset="-122"/>
              </a:rPr>
              <a:t>forward</a:t>
            </a:r>
            <a:r>
              <a:rPr lang="zh-CN" altLang="en-US" dirty="0" smtClean="0">
                <a:latin typeface="黑体" pitchFamily="49" charset="-122"/>
                <a:ea typeface="黑体" pitchFamily="49" charset="-122"/>
              </a:rPr>
              <a:t>是从输入计算输出，然后反向</a:t>
            </a:r>
            <a:r>
              <a:rPr lang="en-US" dirty="0" smtClean="0">
                <a:latin typeface="黑体" pitchFamily="49" charset="-122"/>
                <a:ea typeface="黑体" pitchFamily="49" charset="-122"/>
              </a:rPr>
              <a:t>backward</a:t>
            </a:r>
            <a:r>
              <a:rPr lang="zh-CN" altLang="en-US" dirty="0" smtClean="0">
                <a:latin typeface="黑体" pitchFamily="49" charset="-122"/>
                <a:ea typeface="黑体" pitchFamily="49" charset="-122"/>
              </a:rPr>
              <a:t>是从上面给的</a:t>
            </a:r>
            <a:r>
              <a:rPr lang="en-US" dirty="0" smtClean="0">
                <a:latin typeface="黑体" pitchFamily="49" charset="-122"/>
                <a:ea typeface="黑体" pitchFamily="49" charset="-122"/>
              </a:rPr>
              <a:t>gradient</a:t>
            </a:r>
            <a:r>
              <a:rPr lang="zh-CN" altLang="en-US" dirty="0" smtClean="0">
                <a:latin typeface="黑体" pitchFamily="49" charset="-122"/>
                <a:ea typeface="黑体" pitchFamily="49" charset="-122"/>
              </a:rPr>
              <a:t>来计算相对于输入的</a:t>
            </a:r>
            <a:r>
              <a:rPr lang="en-US" dirty="0" smtClean="0">
                <a:latin typeface="黑体" pitchFamily="49" charset="-122"/>
                <a:ea typeface="黑体" pitchFamily="49" charset="-122"/>
              </a:rPr>
              <a:t>gradient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根据</a:t>
            </a:r>
            <a:r>
              <a:rPr lang="zh-CN" altLang="en-US" dirty="0" smtClean="0">
                <a:latin typeface="黑体" pitchFamily="49" charset="-122"/>
                <a:ea typeface="黑体" pitchFamily="49" charset="-122"/>
              </a:rPr>
              <a:t>已有的标签来计算损失和</a:t>
            </a:r>
            <a:r>
              <a:rPr lang="en-US" dirty="0" smtClean="0">
                <a:latin typeface="黑体" pitchFamily="49" charset="-122"/>
                <a:ea typeface="黑体" pitchFamily="49" charset="-122"/>
              </a:rPr>
              <a:t>gradient</a:t>
            </a:r>
            <a:r>
              <a:rPr lang="zh-CN" altLang="en-US" dirty="0" smtClean="0">
                <a:latin typeface="黑体" pitchFamily="49" charset="-122"/>
                <a:ea typeface="黑体" pitchFamily="49" charset="-122"/>
              </a:rPr>
              <a:t>，然后用</a:t>
            </a:r>
            <a:r>
              <a:rPr lang="en-US" dirty="0" smtClean="0">
                <a:latin typeface="黑体" pitchFamily="49" charset="-122"/>
                <a:ea typeface="黑体" pitchFamily="49" charset="-122"/>
              </a:rPr>
              <a:t>gradient</a:t>
            </a:r>
            <a:r>
              <a:rPr lang="zh-CN" altLang="en-US" dirty="0" smtClean="0">
                <a:latin typeface="黑体" pitchFamily="49" charset="-122"/>
                <a:ea typeface="黑体" pitchFamily="49" charset="-122"/>
              </a:rPr>
              <a:t>来更新网络的参数。</a:t>
            </a:r>
          </a:p>
          <a:p>
            <a:pPr lvl="1"/>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754326"/>
          </a:xfrm>
          <a:prstGeom prst="rect">
            <a:avLst/>
          </a:prstGeom>
          <a:noFill/>
        </p:spPr>
        <p:txBody>
          <a:bodyPr wrap="square" rtlCol="0">
            <a:spAutoFit/>
          </a:bodyPr>
          <a:lstStyle/>
          <a:p>
            <a:r>
              <a:rPr lang="en-US" dirty="0" err="1" smtClean="0">
                <a:latin typeface="黑体" pitchFamily="49" charset="-122"/>
                <a:ea typeface="黑体" pitchFamily="49" charset="-122"/>
              </a:rPr>
              <a:t>Caffe</a:t>
            </a:r>
            <a:r>
              <a:rPr lang="zh-CN" altLang="en-US" dirty="0" smtClean="0">
                <a:latin typeface="黑体" pitchFamily="49" charset="-122"/>
                <a:ea typeface="黑体" pitchFamily="49" charset="-122"/>
              </a:rPr>
              <a:t>的优势：</a:t>
            </a:r>
          </a:p>
          <a:p>
            <a:pPr lvl="1">
              <a:buFont typeface="Wingdings" pitchFamily="2" charset="2"/>
              <a:buChar char="ü"/>
            </a:pPr>
            <a:r>
              <a:rPr lang="zh-CN" altLang="en-US" dirty="0" smtClean="0">
                <a:latin typeface="黑体" pitchFamily="49" charset="-122"/>
                <a:ea typeface="黑体" pitchFamily="49" charset="-122"/>
              </a:rPr>
              <a:t>上手快：模型与相应优化都是以文本形式而非代码形式给出；</a:t>
            </a:r>
          </a:p>
          <a:p>
            <a:pPr lvl="1">
              <a:buFont typeface="Wingdings" pitchFamily="2" charset="2"/>
              <a:buChar char="ü"/>
            </a:pPr>
            <a:r>
              <a:rPr lang="zh-CN" altLang="en-US" dirty="0" smtClean="0">
                <a:latin typeface="黑体" pitchFamily="49" charset="-122"/>
                <a:ea typeface="黑体" pitchFamily="49" charset="-122"/>
              </a:rPr>
              <a:t>速度快：能够运行最棒的模型与海量的数据；</a:t>
            </a:r>
          </a:p>
          <a:p>
            <a:pPr lvl="1">
              <a:buFont typeface="Wingdings" pitchFamily="2" charset="2"/>
              <a:buChar char="ü"/>
            </a:pPr>
            <a:r>
              <a:rPr lang="zh-CN" altLang="en-US" dirty="0" smtClean="0">
                <a:latin typeface="黑体" pitchFamily="49" charset="-122"/>
                <a:ea typeface="黑体" pitchFamily="49" charset="-122"/>
              </a:rPr>
              <a:t>模块化：方便扩展到新的任务和设置上；</a:t>
            </a:r>
          </a:p>
          <a:p>
            <a:pPr lvl="1">
              <a:buFont typeface="Wingdings" pitchFamily="2" charset="2"/>
              <a:buChar char="ü"/>
            </a:pPr>
            <a:r>
              <a:rPr lang="zh-CN" altLang="en-US" dirty="0" smtClean="0">
                <a:latin typeface="黑体" pitchFamily="49" charset="-122"/>
                <a:ea typeface="黑体" pitchFamily="49" charset="-122"/>
              </a:rPr>
              <a:t>开放性：公开的代码和参考模型用于再现；</a:t>
            </a:r>
          </a:p>
          <a:p>
            <a:pPr lvl="1">
              <a:buFont typeface="Wingdings" pitchFamily="2" charset="2"/>
              <a:buChar char="ü"/>
            </a:pPr>
            <a:r>
              <a:rPr lang="zh-CN" altLang="en-US" dirty="0" smtClean="0">
                <a:latin typeface="黑体" pitchFamily="49" charset="-122"/>
                <a:ea typeface="黑体" pitchFamily="49" charset="-122"/>
              </a:rPr>
              <a:t>社区好：可以通过</a:t>
            </a:r>
            <a:r>
              <a:rPr lang="en-US" dirty="0" smtClean="0">
                <a:latin typeface="黑体" pitchFamily="49" charset="-122"/>
                <a:ea typeface="黑体" pitchFamily="49" charset="-122"/>
              </a:rPr>
              <a:t>BSD-2</a:t>
            </a:r>
            <a:r>
              <a:rPr lang="zh-CN" altLang="en-US" dirty="0" smtClean="0">
                <a:latin typeface="黑体" pitchFamily="49" charset="-122"/>
                <a:ea typeface="黑体" pitchFamily="49" charset="-122"/>
              </a:rPr>
              <a:t>参与开发与讨论。</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Torch</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Torch</a:t>
            </a:r>
            <a:r>
              <a:rPr lang="zh-CN" altLang="en-US" dirty="0" smtClean="0">
                <a:latin typeface="黑体" pitchFamily="49" charset="-122"/>
                <a:ea typeface="黑体" pitchFamily="49" charset="-122"/>
              </a:rPr>
              <a:t>是一个有大量机器学习算法支持的科学计算框架，其诞生已经有十年之久，但是真正起势得益于</a:t>
            </a:r>
            <a:r>
              <a:rPr lang="en-US" dirty="0" err="1" smtClean="0">
                <a:latin typeface="黑体" pitchFamily="49" charset="-122"/>
                <a:ea typeface="黑体" pitchFamily="49" charset="-122"/>
              </a:rPr>
              <a:t>Facebook</a:t>
            </a:r>
            <a:r>
              <a:rPr lang="zh-CN" altLang="en-US" dirty="0" smtClean="0">
                <a:latin typeface="黑体" pitchFamily="49" charset="-122"/>
                <a:ea typeface="黑体" pitchFamily="49" charset="-122"/>
              </a:rPr>
              <a:t>开源了大量</a:t>
            </a:r>
            <a:r>
              <a:rPr lang="en-US" dirty="0" smtClean="0">
                <a:latin typeface="黑体" pitchFamily="49" charset="-122"/>
                <a:ea typeface="黑体" pitchFamily="49" charset="-122"/>
              </a:rPr>
              <a:t>Torch</a:t>
            </a:r>
            <a:r>
              <a:rPr lang="zh-CN" altLang="en-US" dirty="0" smtClean="0">
                <a:latin typeface="黑体" pitchFamily="49" charset="-122"/>
                <a:ea typeface="黑体" pitchFamily="49" charset="-122"/>
              </a:rPr>
              <a:t>的深度学习模块和扩展。</a:t>
            </a:r>
            <a:r>
              <a:rPr lang="en-US" dirty="0" smtClean="0">
                <a:latin typeface="黑体" pitchFamily="49" charset="-122"/>
                <a:ea typeface="黑体" pitchFamily="49" charset="-122"/>
              </a:rPr>
              <a:t>Torch</a:t>
            </a:r>
            <a:r>
              <a:rPr lang="zh-CN" altLang="en-US" dirty="0" smtClean="0">
                <a:latin typeface="黑体" pitchFamily="49" charset="-122"/>
                <a:ea typeface="黑体" pitchFamily="49" charset="-122"/>
              </a:rPr>
              <a:t>另外一个特殊之处是采用了编程语言</a:t>
            </a:r>
            <a:r>
              <a:rPr lang="en-US" dirty="0" err="1" smtClean="0">
                <a:latin typeface="黑体" pitchFamily="49" charset="-122"/>
                <a:ea typeface="黑体" pitchFamily="49" charset="-122"/>
              </a:rPr>
              <a:t>Lua</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该语言曾被用来开发视频游戏</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Torch</a:t>
            </a:r>
            <a:r>
              <a:rPr lang="zh-CN" altLang="en-US" dirty="0" smtClean="0">
                <a:latin typeface="黑体" pitchFamily="49" charset="-122"/>
                <a:ea typeface="黑体" pitchFamily="49" charset="-122"/>
              </a:rPr>
              <a:t>的优势：</a:t>
            </a:r>
          </a:p>
          <a:p>
            <a:pPr lvl="1">
              <a:buFont typeface="Wingdings" pitchFamily="2" charset="2"/>
              <a:buChar char="ü"/>
            </a:pPr>
            <a:r>
              <a:rPr lang="zh-CN" altLang="en-US" dirty="0" smtClean="0">
                <a:latin typeface="黑体" pitchFamily="49" charset="-122"/>
                <a:ea typeface="黑体" pitchFamily="49" charset="-122"/>
              </a:rPr>
              <a:t>构建模型简单；</a:t>
            </a:r>
          </a:p>
          <a:p>
            <a:pPr lvl="1">
              <a:buFont typeface="Wingdings" pitchFamily="2" charset="2"/>
              <a:buChar char="ü"/>
            </a:pPr>
            <a:r>
              <a:rPr lang="zh-CN" altLang="en-US" dirty="0" smtClean="0">
                <a:latin typeface="黑体" pitchFamily="49" charset="-122"/>
                <a:ea typeface="黑体" pitchFamily="49" charset="-122"/>
              </a:rPr>
              <a:t>高度模块化；</a:t>
            </a:r>
          </a:p>
          <a:p>
            <a:pPr lvl="1">
              <a:buFont typeface="Wingdings" pitchFamily="2" charset="2"/>
              <a:buChar char="ü"/>
            </a:pPr>
            <a:r>
              <a:rPr lang="zh-CN" altLang="en-US" dirty="0" smtClean="0">
                <a:latin typeface="黑体" pitchFamily="49" charset="-122"/>
                <a:ea typeface="黑体" pitchFamily="49" charset="-122"/>
              </a:rPr>
              <a:t>快速高效的</a:t>
            </a:r>
            <a:r>
              <a:rPr lang="en-US" dirty="0" smtClean="0">
                <a:latin typeface="黑体" pitchFamily="49" charset="-122"/>
                <a:ea typeface="黑体" pitchFamily="49" charset="-122"/>
              </a:rPr>
              <a:t>GPU</a:t>
            </a:r>
            <a:r>
              <a:rPr lang="zh-CN" altLang="en-US" dirty="0" smtClean="0">
                <a:latin typeface="黑体" pitchFamily="49" charset="-122"/>
                <a:ea typeface="黑体" pitchFamily="49" charset="-122"/>
              </a:rPr>
              <a:t>支持；</a:t>
            </a:r>
          </a:p>
          <a:p>
            <a:pPr lvl="1">
              <a:buFont typeface="Wingdings" pitchFamily="2" charset="2"/>
              <a:buChar char="ü"/>
            </a:pPr>
            <a:r>
              <a:rPr lang="zh-CN" altLang="en-US" dirty="0" smtClean="0">
                <a:latin typeface="黑体" pitchFamily="49" charset="-122"/>
                <a:ea typeface="黑体" pitchFamily="49" charset="-122"/>
              </a:rPr>
              <a:t>通过</a:t>
            </a:r>
            <a:r>
              <a:rPr lang="en-US" dirty="0" err="1" smtClean="0">
                <a:latin typeface="黑体" pitchFamily="49" charset="-122"/>
                <a:ea typeface="黑体" pitchFamily="49" charset="-122"/>
              </a:rPr>
              <a:t>LuaJIT</a:t>
            </a:r>
            <a:r>
              <a:rPr lang="zh-CN" altLang="en-US" dirty="0" smtClean="0">
                <a:latin typeface="黑体" pitchFamily="49" charset="-122"/>
                <a:ea typeface="黑体" pitchFamily="49" charset="-122"/>
              </a:rPr>
              <a:t>接入</a:t>
            </a:r>
            <a:r>
              <a:rPr lang="en-US" dirty="0" smtClean="0">
                <a:latin typeface="黑体" pitchFamily="49" charset="-122"/>
                <a:ea typeface="黑体" pitchFamily="49" charset="-122"/>
              </a:rPr>
              <a:t>C</a:t>
            </a:r>
            <a:r>
              <a:rPr lang="zh-CN" altLang="en-US" dirty="0" smtClean="0">
                <a:latin typeface="黑体" pitchFamily="49" charset="-122"/>
                <a:ea typeface="黑体" pitchFamily="49" charset="-122"/>
              </a:rPr>
              <a:t>；</a:t>
            </a:r>
          </a:p>
          <a:p>
            <a:pPr lvl="1">
              <a:buFont typeface="Wingdings" pitchFamily="2" charset="2"/>
              <a:buChar char="ü"/>
            </a:pPr>
            <a:r>
              <a:rPr lang="zh-CN" altLang="en-US" dirty="0" smtClean="0">
                <a:latin typeface="黑体" pitchFamily="49" charset="-122"/>
                <a:ea typeface="黑体" pitchFamily="49" charset="-122"/>
              </a:rPr>
              <a:t>数值优化程序等；</a:t>
            </a:r>
          </a:p>
          <a:p>
            <a:pPr lvl="1">
              <a:buFont typeface="Wingdings" pitchFamily="2" charset="2"/>
              <a:buChar char="ü"/>
            </a:pPr>
            <a:r>
              <a:rPr lang="zh-CN" altLang="en-US" dirty="0" smtClean="0">
                <a:latin typeface="黑体" pitchFamily="49" charset="-122"/>
                <a:ea typeface="黑体" pitchFamily="49" charset="-122"/>
              </a:rPr>
              <a:t>可嵌入到</a:t>
            </a:r>
            <a:r>
              <a:rPr lang="en-US" dirty="0" err="1" smtClean="0">
                <a:latin typeface="黑体" pitchFamily="49" charset="-122"/>
                <a:ea typeface="黑体" pitchFamily="49" charset="-122"/>
              </a:rPr>
              <a:t>iOS</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Android</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FPGA</a:t>
            </a:r>
            <a:r>
              <a:rPr lang="zh-CN" altLang="en-US" dirty="0" smtClean="0">
                <a:latin typeface="黑体" pitchFamily="49" charset="-122"/>
                <a:ea typeface="黑体" pitchFamily="49" charset="-122"/>
              </a:rPr>
              <a:t>后端的接口。</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Theano</a:t>
            </a:r>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Theano</a:t>
            </a:r>
            <a:r>
              <a:rPr lang="zh-CN" altLang="en-US" dirty="0" smtClean="0">
                <a:latin typeface="黑体" pitchFamily="49" charset="-122"/>
                <a:ea typeface="黑体" pitchFamily="49" charset="-122"/>
              </a:rPr>
              <a:t>派生出了大量深度学习</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软件包，最著名的包括</a:t>
            </a:r>
            <a:r>
              <a:rPr lang="en-US" dirty="0" smtClean="0">
                <a:latin typeface="黑体" pitchFamily="49" charset="-122"/>
                <a:ea typeface="黑体" pitchFamily="49" charset="-122"/>
              </a:rPr>
              <a:t>Blocks</a:t>
            </a:r>
            <a:r>
              <a:rPr lang="zh-CN" altLang="en-US" dirty="0" smtClean="0">
                <a:latin typeface="黑体" pitchFamily="49" charset="-122"/>
                <a:ea typeface="黑体" pitchFamily="49" charset="-122"/>
              </a:rPr>
              <a:t>和</a:t>
            </a:r>
            <a:r>
              <a:rPr lang="en-US" dirty="0" err="1" smtClean="0">
                <a:latin typeface="黑体" pitchFamily="49" charset="-122"/>
                <a:ea typeface="黑体" pitchFamily="49" charset="-122"/>
              </a:rPr>
              <a:t>Keras</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Theano</a:t>
            </a:r>
            <a:r>
              <a:rPr lang="zh-CN" altLang="en-US" dirty="0" smtClean="0">
                <a:latin typeface="黑体" pitchFamily="49" charset="-122"/>
                <a:ea typeface="黑体" pitchFamily="49" charset="-122"/>
              </a:rPr>
              <a:t>的核心是一个数学表达式的编译器</a:t>
            </a:r>
            <a:r>
              <a:rPr lang="zh-CN" altLang="en-US" dirty="0" smtClean="0">
                <a:latin typeface="黑体" pitchFamily="49" charset="-122"/>
                <a:ea typeface="黑体" pitchFamily="49" charset="-122"/>
              </a:rPr>
              <a:t>，知道</a:t>
            </a:r>
            <a:r>
              <a:rPr lang="zh-CN" altLang="en-US" dirty="0" smtClean="0">
                <a:latin typeface="黑体" pitchFamily="49" charset="-122"/>
                <a:ea typeface="黑体" pitchFamily="49" charset="-122"/>
              </a:rPr>
              <a:t>如何</a:t>
            </a:r>
            <a:r>
              <a:rPr lang="zh-CN" altLang="en-US" dirty="0" smtClean="0">
                <a:latin typeface="黑体" pitchFamily="49" charset="-122"/>
                <a:ea typeface="黑体" pitchFamily="49" charset="-122"/>
              </a:rPr>
              <a:t>获取结构</a:t>
            </a:r>
            <a:r>
              <a:rPr lang="zh-CN" altLang="en-US" dirty="0" smtClean="0">
                <a:latin typeface="黑体" pitchFamily="49" charset="-122"/>
                <a:ea typeface="黑体" pitchFamily="49" charset="-122"/>
              </a:rPr>
              <a:t>。并使之成为一个使用</a:t>
            </a:r>
            <a:r>
              <a:rPr lang="en-US" dirty="0" err="1" smtClean="0">
                <a:latin typeface="黑体" pitchFamily="49" charset="-122"/>
                <a:ea typeface="黑体" pitchFamily="49" charset="-122"/>
              </a:rPr>
              <a:t>numpy</a:t>
            </a:r>
            <a:r>
              <a:rPr lang="zh-CN" altLang="en-US" dirty="0" smtClean="0">
                <a:latin typeface="黑体" pitchFamily="49" charset="-122"/>
                <a:ea typeface="黑体" pitchFamily="49" charset="-122"/>
              </a:rPr>
              <a:t>、高效本地库的高效代码</a:t>
            </a:r>
            <a:r>
              <a:rPr lang="zh-CN" altLang="en-US" dirty="0" smtClean="0">
                <a:latin typeface="黑体" pitchFamily="49" charset="-122"/>
                <a:ea typeface="黑体" pitchFamily="49" charset="-122"/>
              </a:rPr>
              <a:t>，被</a:t>
            </a:r>
            <a:r>
              <a:rPr lang="zh-CN" altLang="en-US" dirty="0" smtClean="0">
                <a:latin typeface="黑体" pitchFamily="49" charset="-122"/>
                <a:ea typeface="黑体" pitchFamily="49" charset="-122"/>
              </a:rPr>
              <a:t>认为是深度学习研究和开发的行业标准</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Theano</a:t>
            </a:r>
            <a:r>
              <a:rPr lang="zh-CN" altLang="en-US" dirty="0" smtClean="0">
                <a:latin typeface="黑体" pitchFamily="49" charset="-122"/>
                <a:ea typeface="黑体" pitchFamily="49" charset="-122"/>
              </a:rPr>
              <a:t>的优势：</a:t>
            </a:r>
          </a:p>
          <a:p>
            <a:pPr lvl="1">
              <a:buFont typeface="Wingdings" pitchFamily="2" charset="2"/>
              <a:buChar char="ü"/>
            </a:pPr>
            <a:r>
              <a:rPr lang="zh-CN" altLang="en-US" dirty="0" smtClean="0">
                <a:latin typeface="黑体" pitchFamily="49" charset="-122"/>
                <a:ea typeface="黑体" pitchFamily="49" charset="-122"/>
              </a:rPr>
              <a:t>集成</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numpy.ndarray</a:t>
            </a:r>
            <a:r>
              <a:rPr lang="zh-CN" altLang="en-US" dirty="0" smtClean="0">
                <a:latin typeface="黑体" pitchFamily="49" charset="-122"/>
                <a:ea typeface="黑体" pitchFamily="49" charset="-122"/>
              </a:rPr>
              <a:t>；</a:t>
            </a:r>
          </a:p>
          <a:p>
            <a:pPr lvl="1">
              <a:buFont typeface="Wingdings" pitchFamily="2" charset="2"/>
              <a:buChar char="ü"/>
            </a:pPr>
            <a:r>
              <a:rPr lang="zh-CN" altLang="en-US" dirty="0" smtClean="0">
                <a:latin typeface="黑体" pitchFamily="49" charset="-122"/>
                <a:ea typeface="黑体" pitchFamily="49" charset="-122"/>
              </a:rPr>
              <a:t>使用</a:t>
            </a:r>
            <a:r>
              <a:rPr lang="en-US" dirty="0" smtClean="0">
                <a:latin typeface="黑体" pitchFamily="49" charset="-122"/>
                <a:ea typeface="黑体" pitchFamily="49" charset="-122"/>
              </a:rPr>
              <a:t>GPU</a:t>
            </a:r>
            <a:r>
              <a:rPr lang="zh-CN" altLang="en-US" dirty="0" smtClean="0">
                <a:latin typeface="黑体" pitchFamily="49" charset="-122"/>
                <a:ea typeface="黑体" pitchFamily="49" charset="-122"/>
              </a:rPr>
              <a:t>加速计算</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比</a:t>
            </a:r>
            <a:r>
              <a:rPr lang="en-US" dirty="0" smtClean="0">
                <a:latin typeface="黑体" pitchFamily="49" charset="-122"/>
                <a:ea typeface="黑体" pitchFamily="49" charset="-122"/>
              </a:rPr>
              <a:t>CPU</a:t>
            </a:r>
            <a:r>
              <a:rPr lang="zh-CN" altLang="en-US" dirty="0" smtClean="0">
                <a:latin typeface="黑体" pitchFamily="49" charset="-122"/>
                <a:ea typeface="黑体" pitchFamily="49" charset="-122"/>
              </a:rPr>
              <a:t>快</a:t>
            </a:r>
            <a:r>
              <a:rPr lang="en-US" dirty="0" smtClean="0">
                <a:latin typeface="黑体" pitchFamily="49" charset="-122"/>
                <a:ea typeface="黑体" pitchFamily="49" charset="-122"/>
              </a:rPr>
              <a:t>140</a:t>
            </a:r>
            <a:r>
              <a:rPr lang="zh-CN" altLang="en-US" dirty="0" smtClean="0">
                <a:latin typeface="黑体" pitchFamily="49" charset="-122"/>
                <a:ea typeface="黑体" pitchFamily="49" charset="-122"/>
              </a:rPr>
              <a:t>倍（只针对</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位</a:t>
            </a:r>
            <a:r>
              <a:rPr lang="en-US" dirty="0" smtClean="0">
                <a:latin typeface="黑体" pitchFamily="49" charset="-122"/>
                <a:ea typeface="黑体" pitchFamily="49" charset="-122"/>
              </a:rPr>
              <a:t>float</a:t>
            </a:r>
            <a:r>
              <a:rPr lang="zh-CN" altLang="en-US" dirty="0" smtClean="0">
                <a:latin typeface="黑体" pitchFamily="49" charset="-122"/>
                <a:ea typeface="黑体" pitchFamily="49" charset="-122"/>
              </a:rPr>
              <a:t>类型）；</a:t>
            </a:r>
          </a:p>
          <a:p>
            <a:pPr lvl="1">
              <a:buFont typeface="Wingdings" pitchFamily="2" charset="2"/>
              <a:buChar char="ü"/>
            </a:pPr>
            <a:r>
              <a:rPr lang="zh-CN" altLang="en-US" dirty="0" smtClean="0">
                <a:latin typeface="黑体" pitchFamily="49" charset="-122"/>
                <a:ea typeface="黑体" pitchFamily="49" charset="-122"/>
              </a:rPr>
              <a:t>有效的符号微分</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计算一元或多元函数的导数；</a:t>
            </a:r>
          </a:p>
          <a:p>
            <a:pPr lvl="1">
              <a:buFont typeface="Wingdings" pitchFamily="2" charset="2"/>
              <a:buChar char="ü"/>
            </a:pPr>
            <a:r>
              <a:rPr lang="zh-CN" altLang="en-US" dirty="0" smtClean="0">
                <a:latin typeface="黑体" pitchFamily="49" charset="-122"/>
                <a:ea typeface="黑体" pitchFamily="49" charset="-122"/>
              </a:rPr>
              <a:t>速度和稳定性优化</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比如能计算很小的</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的函数</a:t>
            </a:r>
            <a:r>
              <a:rPr lang="en-US" dirty="0" smtClean="0">
                <a:latin typeface="黑体" pitchFamily="49" charset="-122"/>
                <a:ea typeface="黑体" pitchFamily="49" charset="-122"/>
              </a:rPr>
              <a:t>log(1+x)</a:t>
            </a:r>
            <a:r>
              <a:rPr lang="zh-CN" altLang="en-US" dirty="0" smtClean="0">
                <a:latin typeface="黑体" pitchFamily="49" charset="-122"/>
                <a:ea typeface="黑体" pitchFamily="49" charset="-122"/>
              </a:rPr>
              <a:t>的值；</a:t>
            </a:r>
          </a:p>
          <a:p>
            <a:pPr lvl="1">
              <a:buFont typeface="Wingdings" pitchFamily="2" charset="2"/>
              <a:buChar char="ü"/>
            </a:pPr>
            <a:r>
              <a:rPr lang="zh-CN" altLang="en-US" dirty="0" smtClean="0">
                <a:latin typeface="黑体" pitchFamily="49" charset="-122"/>
                <a:ea typeface="黑体" pitchFamily="49" charset="-122"/>
              </a:rPr>
              <a:t>动态地生成</a:t>
            </a:r>
            <a:r>
              <a:rPr lang="en-US" dirty="0" smtClean="0">
                <a:latin typeface="黑体" pitchFamily="49" charset="-122"/>
                <a:ea typeface="黑体" pitchFamily="49" charset="-122"/>
              </a:rPr>
              <a:t>C</a:t>
            </a:r>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更快地进行计算；</a:t>
            </a:r>
          </a:p>
          <a:p>
            <a:pPr lvl="1">
              <a:buFont typeface="Wingdings" pitchFamily="2" charset="2"/>
              <a:buChar char="ü"/>
            </a:pPr>
            <a:r>
              <a:rPr lang="zh-CN" altLang="en-US" dirty="0" smtClean="0">
                <a:latin typeface="黑体" pitchFamily="49" charset="-122"/>
                <a:ea typeface="黑体" pitchFamily="49" charset="-122"/>
              </a:rPr>
              <a:t>广泛地单元测试和自我验证</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检测和诊断多种错误；</a:t>
            </a:r>
          </a:p>
          <a:p>
            <a:pPr lvl="1">
              <a:buFont typeface="Wingdings" pitchFamily="2" charset="2"/>
              <a:buChar char="ü"/>
            </a:pPr>
            <a:r>
              <a:rPr lang="zh-CN" altLang="en-US" dirty="0" smtClean="0">
                <a:latin typeface="黑体" pitchFamily="49" charset="-122"/>
                <a:ea typeface="黑体" pitchFamily="49" charset="-122"/>
              </a:rPr>
              <a:t>灵活性好。</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Deeplearning4j</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是</a:t>
            </a:r>
            <a:r>
              <a:rPr lang="en-US" dirty="0" smtClean="0">
                <a:latin typeface="黑体" pitchFamily="49" charset="-122"/>
                <a:ea typeface="黑体" pitchFamily="49" charset="-122"/>
              </a:rPr>
              <a:t>“for Java”</a:t>
            </a:r>
            <a:r>
              <a:rPr lang="zh-CN" altLang="en-US" dirty="0" smtClean="0">
                <a:latin typeface="黑体" pitchFamily="49" charset="-122"/>
                <a:ea typeface="黑体" pitchFamily="49" charset="-122"/>
              </a:rPr>
              <a:t>的深度学习框架，也是首个商用级别的深度学习开源库</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DeepLearning4j</a:t>
            </a:r>
            <a:r>
              <a:rPr lang="zh-CN" altLang="en-US" dirty="0" smtClean="0">
                <a:latin typeface="黑体" pitchFamily="49" charset="-122"/>
                <a:ea typeface="黑体" pitchFamily="49" charset="-122"/>
              </a:rPr>
              <a:t>是一个面向生产环境和商业应用的高成熟度深度学习开源库，可与</a:t>
            </a:r>
            <a:r>
              <a:rPr lang="en-US" dirty="0" err="1" smtClean="0">
                <a:latin typeface="黑体" pitchFamily="49" charset="-122"/>
                <a:ea typeface="黑体" pitchFamily="49" charset="-122"/>
              </a:rPr>
              <a:t>Hadoop</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Spark</a:t>
            </a:r>
            <a:r>
              <a:rPr lang="zh-CN" altLang="en-US" dirty="0" smtClean="0">
                <a:latin typeface="黑体" pitchFamily="49" charset="-122"/>
                <a:ea typeface="黑体" pitchFamily="49" charset="-122"/>
              </a:rPr>
              <a:t>集成，即插即用，方便开发者在</a:t>
            </a:r>
            <a:r>
              <a:rPr lang="en-US" dirty="0" smtClean="0">
                <a:latin typeface="黑体" pitchFamily="49" charset="-122"/>
                <a:ea typeface="黑体" pitchFamily="49" charset="-122"/>
              </a:rPr>
              <a:t>APP</a:t>
            </a:r>
            <a:r>
              <a:rPr lang="zh-CN" altLang="en-US" dirty="0" smtClean="0">
                <a:latin typeface="黑体" pitchFamily="49" charset="-122"/>
                <a:ea typeface="黑体" pitchFamily="49" charset="-122"/>
              </a:rPr>
              <a:t>中快速集成深度学习功能，可应用于人脸</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图像识别、语音搜索、语音转文字（</a:t>
            </a:r>
            <a:r>
              <a:rPr lang="en-US" dirty="0" smtClean="0">
                <a:latin typeface="黑体" pitchFamily="49" charset="-122"/>
                <a:ea typeface="黑体" pitchFamily="49" charset="-122"/>
              </a:rPr>
              <a:t>Speech to text</a:t>
            </a:r>
            <a:r>
              <a:rPr lang="zh-CN" altLang="en-US" dirty="0" smtClean="0">
                <a:latin typeface="黑体" pitchFamily="49" charset="-122"/>
                <a:ea typeface="黑体" pitchFamily="49" charset="-122"/>
              </a:rPr>
              <a:t>）、垃圾信息过滤（异常侦测）、电商欺诈侦测</a:t>
            </a:r>
            <a:r>
              <a:rPr lang="zh-CN" altLang="en-US" dirty="0" smtClean="0">
                <a:latin typeface="黑体" pitchFamily="49" charset="-122"/>
                <a:ea typeface="黑体" pitchFamily="49" charset="-122"/>
              </a:rPr>
              <a:t>等。</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ConvNetJS</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这是斯坦福大学博士生</a:t>
            </a:r>
            <a:r>
              <a:rPr lang="en-US" dirty="0" smtClean="0">
                <a:latin typeface="黑体" pitchFamily="49" charset="-122"/>
                <a:ea typeface="黑体" pitchFamily="49" charset="-122"/>
              </a:rPr>
              <a:t>Andrej </a:t>
            </a:r>
            <a:r>
              <a:rPr lang="en-US" dirty="0" err="1" smtClean="0">
                <a:latin typeface="黑体" pitchFamily="49" charset="-122"/>
                <a:ea typeface="黑体" pitchFamily="49" charset="-122"/>
              </a:rPr>
              <a:t>Karpathy</a:t>
            </a:r>
            <a:r>
              <a:rPr lang="zh-CN" altLang="en-US" dirty="0" smtClean="0">
                <a:latin typeface="黑体" pitchFamily="49" charset="-122"/>
                <a:ea typeface="黑体" pitchFamily="49" charset="-122"/>
              </a:rPr>
              <a:t>开发的浏览器插件，基于万能的</a:t>
            </a:r>
            <a:r>
              <a:rPr lang="en-US" dirty="0" smtClean="0">
                <a:latin typeface="黑体" pitchFamily="49" charset="-122"/>
                <a:ea typeface="黑体" pitchFamily="49" charset="-122"/>
              </a:rPr>
              <a:t>JavaScript</a:t>
            </a:r>
            <a:r>
              <a:rPr lang="zh-CN" altLang="en-US" dirty="0" smtClean="0">
                <a:latin typeface="黑体" pitchFamily="49" charset="-122"/>
                <a:ea typeface="黑体" pitchFamily="49" charset="-122"/>
              </a:rPr>
              <a:t>，可以在你的游览器中训练深度神经模型。不需要安装软件，也不需要</a:t>
            </a:r>
            <a:r>
              <a:rPr lang="en-US" dirty="0" smtClean="0">
                <a:latin typeface="黑体" pitchFamily="49" charset="-122"/>
                <a:ea typeface="黑体" pitchFamily="49" charset="-122"/>
              </a:rPr>
              <a:t>GPU</a:t>
            </a:r>
            <a:r>
              <a:rPr lang="zh-CN" altLang="en-US" dirty="0" smtClean="0">
                <a:latin typeface="黑体" pitchFamily="49" charset="-122"/>
                <a:ea typeface="黑体" pitchFamily="49" charset="-122"/>
              </a:rPr>
              <a:t>。</a:t>
            </a: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en-US" dirty="0" smtClean="0">
                <a:latin typeface="黑体" pitchFamily="49" charset="-122"/>
                <a:ea typeface="黑体" pitchFamily="49" charset="-122"/>
              </a:rPr>
              <a:t>6</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MXNet</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出自</a:t>
            </a:r>
            <a:r>
              <a:rPr lang="en-US" dirty="0" err="1" smtClean="0">
                <a:latin typeface="黑体" pitchFamily="49" charset="-122"/>
                <a:ea typeface="黑体" pitchFamily="49" charset="-122"/>
              </a:rPr>
              <a:t>CXXNet</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Minerva</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Purine</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等项目的开发者之手，主要用</a:t>
            </a:r>
            <a:r>
              <a:rPr lang="en-US" dirty="0" smtClean="0">
                <a:latin typeface="黑体" pitchFamily="49" charset="-122"/>
                <a:ea typeface="黑体" pitchFamily="49" charset="-122"/>
              </a:rPr>
              <a:t>C++ </a:t>
            </a:r>
            <a:r>
              <a:rPr lang="zh-CN" altLang="en-US" dirty="0" smtClean="0">
                <a:latin typeface="黑体" pitchFamily="49" charset="-122"/>
                <a:ea typeface="黑体" pitchFamily="49" charset="-122"/>
              </a:rPr>
              <a:t>编写。</a:t>
            </a:r>
            <a:r>
              <a:rPr lang="en-US" dirty="0" err="1" smtClean="0">
                <a:latin typeface="黑体" pitchFamily="49" charset="-122"/>
                <a:ea typeface="黑体" pitchFamily="49" charset="-122"/>
              </a:rPr>
              <a:t>MXNet</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强调提高内存使用的效率，甚至能在智能手机上运行诸如图像识别等任务</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Chainer</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来自一个日本的深度学习创业公司</a:t>
            </a:r>
            <a:r>
              <a:rPr lang="en-US" dirty="0" smtClean="0">
                <a:latin typeface="黑体" pitchFamily="49" charset="-122"/>
                <a:ea typeface="黑体" pitchFamily="49" charset="-122"/>
              </a:rPr>
              <a:t>Preferred Networks</a:t>
            </a:r>
            <a:r>
              <a:rPr lang="zh-CN" altLang="en-US" dirty="0" smtClean="0">
                <a:latin typeface="黑体" pitchFamily="49" charset="-122"/>
                <a:ea typeface="黑体" pitchFamily="49" charset="-122"/>
              </a:rPr>
              <a:t>发布的一个</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框架。</a:t>
            </a:r>
            <a:r>
              <a:rPr lang="en-US" dirty="0" err="1" smtClean="0">
                <a:latin typeface="黑体" pitchFamily="49" charset="-122"/>
                <a:ea typeface="黑体" pitchFamily="49" charset="-122"/>
              </a:rPr>
              <a:t>Chainer</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的设计基于</a:t>
            </a:r>
            <a:r>
              <a:rPr lang="en-US" dirty="0" smtClean="0">
                <a:latin typeface="黑体" pitchFamily="49" charset="-122"/>
                <a:ea typeface="黑体" pitchFamily="49" charset="-122"/>
              </a:rPr>
              <a:t> define by run</a:t>
            </a:r>
            <a:r>
              <a:rPr lang="zh-CN" altLang="en-US" dirty="0" smtClean="0">
                <a:latin typeface="黑体" pitchFamily="49" charset="-122"/>
                <a:ea typeface="黑体" pitchFamily="49" charset="-122"/>
              </a:rPr>
              <a:t>原则，也就是说该网络在运行中动态定义，而不是在启动时定义。</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en-US" dirty="0" smtClean="0">
                <a:latin typeface="黑体" pitchFamily="49" charset="-122"/>
                <a:ea typeface="黑体" pitchFamily="49" charset="-122"/>
              </a:rPr>
              <a:t>7.4.2 </a:t>
            </a:r>
            <a:r>
              <a:rPr lang="zh-CN" altLang="en-US" dirty="0" smtClean="0">
                <a:latin typeface="黑体" pitchFamily="49" charset="-122"/>
                <a:ea typeface="黑体" pitchFamily="49" charset="-122"/>
              </a:rPr>
              <a:t>样板深度学习平台的体验与</a:t>
            </a:r>
            <a:r>
              <a:rPr lang="zh-CN" altLang="en-US" dirty="0" smtClean="0">
                <a:latin typeface="黑体" pitchFamily="49" charset="-122"/>
                <a:ea typeface="黑体" pitchFamily="49" charset="-122"/>
              </a:rPr>
              <a:t>分析</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、百度语音识别和语音合成系统</a:t>
            </a:r>
          </a:p>
          <a:p>
            <a:r>
              <a:rPr lang="zh-CN" altLang="en-US" dirty="0" smtClean="0">
                <a:latin typeface="黑体" pitchFamily="49" charset="-122"/>
                <a:ea typeface="黑体" pitchFamily="49" charset="-122"/>
              </a:rPr>
              <a:t>语音识别</a:t>
            </a:r>
            <a:r>
              <a:rPr lang="zh-CN" altLang="en-US" dirty="0" smtClean="0">
                <a:latin typeface="黑体" pitchFamily="49" charset="-122"/>
                <a:ea typeface="黑体" pitchFamily="49" charset="-122"/>
              </a:rPr>
              <a:t>的基本过程就是对大量的语音进行特征提取，用人工智能的方法进行训练，得到训练好的模型库，然后和待识别的语音进行模式匹配，进而得到正确的识别结果。而语音合成是将文本或命令转变为语音的过程，它是语音识别的逆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不论</a:t>
            </a:r>
            <a:r>
              <a:rPr lang="zh-CN" altLang="en-US" dirty="0" smtClean="0">
                <a:latin typeface="黑体" pitchFamily="49" charset="-122"/>
                <a:ea typeface="黑体" pitchFamily="49" charset="-122"/>
              </a:rPr>
              <a:t>是语音识别还是语音合成，都要用到人工智能的相关技术通过训练来得到模型，然后用模型来进行语音和文本、命令的相互转换。借着深度学习技术的发展，很多企业的语音识别和语音合成也做得非常成熟了，识别与合成的正确率相当高</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百</a:t>
            </a:r>
            <a:r>
              <a:rPr lang="zh-CN" altLang="en-US" dirty="0" smtClean="0">
                <a:latin typeface="黑体" pitchFamily="49" charset="-122"/>
                <a:ea typeface="黑体" pitchFamily="49" charset="-122"/>
              </a:rPr>
              <a:t>度已经把语音识别和语音合成做成了程序模块，以网络链接的接口形式对外开放。只要简单注册一个百度账户，就可以非常方便地对开放的接口进行调用，实现语音识别和语音合成。</a:t>
            </a:r>
          </a:p>
          <a:p>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FEATURES</a:t>
            </a:r>
            <a:r>
              <a:rPr lang="zh-CN" altLang="en-US" sz="1800" dirty="0" smtClean="0">
                <a:latin typeface="黑体" pitchFamily="49" charset="-122"/>
                <a:ea typeface="黑体" pitchFamily="49" charset="-122"/>
              </a:rPr>
              <a:t>（特征） </a:t>
            </a:r>
          </a:p>
          <a:p>
            <a:pPr marL="0">
              <a:buNone/>
            </a:pPr>
            <a:r>
              <a:rPr lang="en-US" sz="1800" dirty="0" smtClean="0">
                <a:latin typeface="黑体" pitchFamily="49" charset="-122"/>
                <a:ea typeface="黑体" pitchFamily="49" charset="-122"/>
              </a:rPr>
              <a:t>FEATURES</a:t>
            </a:r>
            <a:r>
              <a:rPr lang="zh-CN" altLang="en-US" sz="1800" dirty="0" smtClean="0">
                <a:latin typeface="黑体" pitchFamily="49" charset="-122"/>
                <a:ea typeface="黑体" pitchFamily="49" charset="-122"/>
              </a:rPr>
              <a:t>一栏对应了特征向量，包含了可供选择的</a:t>
            </a: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种特征：</a:t>
            </a:r>
            <a:r>
              <a:rPr lang="en-US" sz="1800" dirty="0" smtClean="0">
                <a:latin typeface="黑体" pitchFamily="49" charset="-122"/>
                <a:ea typeface="黑体" pitchFamily="49" charset="-122"/>
              </a:rPr>
              <a:t>x1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x2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x1*x1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x2*x2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x1*x2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sin(x1)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sin(x2)</a:t>
            </a:r>
            <a:r>
              <a:rPr lang="zh-CN" altLang="en-US" sz="1800" dirty="0" smtClean="0">
                <a:latin typeface="黑体" pitchFamily="49" charset="-122"/>
                <a:ea typeface="黑体" pitchFamily="49" charset="-122"/>
              </a:rPr>
              <a:t>，见图</a:t>
            </a:r>
            <a:r>
              <a:rPr lang="en-US" sz="1800" dirty="0" smtClean="0">
                <a:latin typeface="黑体" pitchFamily="49" charset="-122"/>
                <a:ea typeface="黑体" pitchFamily="49" charset="-122"/>
              </a:rPr>
              <a:t>7-3</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1643042" y="2357436"/>
            <a:ext cx="4706616" cy="250031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7-23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ch7_23_BaiduVoice.py</a:t>
            </a:r>
            <a:endParaRPr lang="en-US" dirty="0" smtClean="0">
              <a:latin typeface="黑体" pitchFamily="49" charset="-122"/>
              <a:ea typeface="黑体" pitchFamily="49" charset="-122"/>
            </a:endParaRPr>
          </a:p>
          <a:p>
            <a:endParaRPr lang="en-US" dirty="0" smtClean="0">
              <a:latin typeface="黑体" pitchFamily="49" charset="-122"/>
              <a:ea typeface="黑体" pitchFamily="49" charset="-122"/>
            </a:endParaRPr>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zh-CN" altLang="en-US" dirty="0" smtClean="0">
                <a:latin typeface="黑体" pitchFamily="49" charset="-122"/>
                <a:ea typeface="黑体" pitchFamily="49" charset="-122"/>
              </a:rPr>
              <a:t>你好百度</a:t>
            </a:r>
          </a:p>
          <a:p>
            <a:r>
              <a:rPr lang="zh-CN" altLang="en-US" dirty="0" smtClean="0">
                <a:latin typeface="黑体" pitchFamily="49" charset="-122"/>
                <a:ea typeface="黑体" pitchFamily="49" charset="-122"/>
              </a:rPr>
              <a:t>你好百度，</a:t>
            </a:r>
          </a:p>
          <a:p>
            <a:endParaRPr lang="en-US" dirty="0" smtClean="0">
              <a:latin typeface="黑体" pitchFamily="49" charset="-122"/>
              <a:ea typeface="黑体" pitchFamily="49" charset="-122"/>
            </a:endParaRPr>
          </a:p>
          <a:p>
            <a:r>
              <a:rPr lang="zh-CN" altLang="en-US" dirty="0" smtClean="0">
                <a:latin typeface="黑体" pitchFamily="49" charset="-122"/>
                <a:ea typeface="黑体" pitchFamily="49" charset="-122"/>
              </a:rPr>
              <a:t>程序运行完成后，在源程序文件所在的目录下，可以看到输入的文字“你好百度”被成功合成为音频文件</a:t>
            </a:r>
            <a:r>
              <a:rPr lang="en-US" dirty="0" smtClean="0">
                <a:latin typeface="黑体" pitchFamily="49" charset="-122"/>
                <a:ea typeface="黑体" pitchFamily="49" charset="-122"/>
              </a:rPr>
              <a:t>audio.mp3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audio.mp3</a:t>
            </a:r>
            <a:r>
              <a:rPr lang="zh-CN" altLang="en-US" dirty="0" smtClean="0">
                <a:latin typeface="黑体" pitchFamily="49" charset="-122"/>
                <a:ea typeface="黑体" pitchFamily="49" charset="-122"/>
              </a:rPr>
              <a:t>文件也被成功转换为</a:t>
            </a:r>
            <a:r>
              <a:rPr lang="en-US" dirty="0" smtClean="0">
                <a:latin typeface="黑体" pitchFamily="49" charset="-122"/>
                <a:ea typeface="黑体" pitchFamily="49" charset="-122"/>
              </a:rPr>
              <a:t>audio.wav</a:t>
            </a:r>
            <a:r>
              <a:rPr lang="zh-CN" altLang="en-US" dirty="0" smtClean="0">
                <a:latin typeface="黑体" pitchFamily="49" charset="-122"/>
                <a:ea typeface="黑体" pitchFamily="49" charset="-122"/>
              </a:rPr>
              <a:t>音频文件。从输出结果可以看到</a:t>
            </a:r>
            <a:r>
              <a:rPr lang="en-US" dirty="0" smtClean="0">
                <a:latin typeface="黑体" pitchFamily="49" charset="-122"/>
                <a:ea typeface="黑体" pitchFamily="49" charset="-122"/>
              </a:rPr>
              <a:t>audio.wav</a:t>
            </a:r>
            <a:r>
              <a:rPr lang="zh-CN" altLang="en-US" dirty="0" smtClean="0">
                <a:latin typeface="黑体" pitchFamily="49" charset="-122"/>
                <a:ea typeface="黑体" pitchFamily="49" charset="-122"/>
              </a:rPr>
              <a:t>音频也被成功识别出其中的语音内容“你好百度”。至此，百度的语音合成和语音识别在程序中都得以实现。</a:t>
            </a:r>
          </a:p>
          <a:p>
            <a:endParaRPr lang="en-US"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7.4 </a:t>
            </a:r>
            <a:r>
              <a:rPr lang="zh-CN" altLang="en-US" b="1" dirty="0" smtClean="0">
                <a:latin typeface="黑体" pitchFamily="49" charset="-122"/>
                <a:ea typeface="黑体" pitchFamily="49" charset="-122"/>
              </a:rPr>
              <a:t>典型深度学习平台</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4031873"/>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、图灵聊天机器人</a:t>
            </a:r>
          </a:p>
          <a:p>
            <a:r>
              <a:rPr lang="zh-CN" altLang="en-US" dirty="0" smtClean="0">
                <a:latin typeface="黑体" pitchFamily="49" charset="-122"/>
                <a:ea typeface="黑体" pitchFamily="49" charset="-122"/>
              </a:rPr>
              <a:t>图</a:t>
            </a:r>
            <a:r>
              <a:rPr lang="zh-CN" altLang="en-US" dirty="0" smtClean="0">
                <a:latin typeface="黑体" pitchFamily="49" charset="-122"/>
                <a:ea typeface="黑体" pitchFamily="49" charset="-122"/>
              </a:rPr>
              <a:t>灵聊天机器人的实现方法和百度语音差别不大，同样也是要在图灵聊天机器人的官网</a:t>
            </a:r>
            <a:r>
              <a:rPr lang="en-US" dirty="0" smtClean="0">
                <a:latin typeface="黑体" pitchFamily="49" charset="-122"/>
                <a:ea typeface="黑体" pitchFamily="49" charset="-122"/>
              </a:rPr>
              <a:t>http://www.tuling123.com/</a:t>
            </a:r>
            <a:r>
              <a:rPr lang="zh-CN" altLang="en-US" dirty="0" smtClean="0">
                <a:latin typeface="黑体" pitchFamily="49" charset="-122"/>
                <a:ea typeface="黑体" pitchFamily="49" charset="-122"/>
              </a:rPr>
              <a:t>注册一个账号，然后登录，创建自己的聊天机器人的应用，获取应用的用户</a:t>
            </a:r>
            <a:r>
              <a:rPr lang="en-US" dirty="0" smtClean="0">
                <a:latin typeface="黑体" pitchFamily="49" charset="-122"/>
                <a:ea typeface="黑体" pitchFamily="49" charset="-122"/>
              </a:rPr>
              <a:t>id</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key</a:t>
            </a:r>
            <a:r>
              <a:rPr lang="zh-CN" altLang="en-US" dirty="0" smtClean="0">
                <a:latin typeface="黑体" pitchFamily="49" charset="-122"/>
                <a:ea typeface="黑体" pitchFamily="49" charset="-122"/>
              </a:rPr>
              <a:t>，发送消息后，通过图灵机器人提供的网络接口来发送回复消息的请求，实现和图灵机器人聊天</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7-24</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ch7_24_ChatRobot.py</a:t>
            </a:r>
            <a:endParaRPr lang="en-US"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pPr latinLnBrk="1"/>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运行结果</a:t>
            </a:r>
            <a:r>
              <a:rPr lang="en-US" altLang="zh-CN" sz="1600" dirty="0" smtClean="0">
                <a:latin typeface="黑体" pitchFamily="49" charset="-122"/>
                <a:ea typeface="黑体" pitchFamily="49" charset="-122"/>
              </a:rPr>
              <a:t>】</a:t>
            </a:r>
          </a:p>
          <a:p>
            <a:r>
              <a:rPr lang="zh-CN" altLang="en-US" sz="1600" dirty="0" smtClean="0">
                <a:latin typeface="黑体" pitchFamily="49" charset="-122"/>
                <a:ea typeface="黑体" pitchFamily="49" charset="-122"/>
              </a:rPr>
              <a:t>图灵机器人：你好，我是图灵机器人</a:t>
            </a:r>
          </a:p>
          <a:p>
            <a:r>
              <a:rPr lang="zh-CN" altLang="en-US" sz="1600" dirty="0" smtClean="0">
                <a:latin typeface="黑体" pitchFamily="49" charset="-122"/>
                <a:ea typeface="黑体" pitchFamily="49" charset="-122"/>
              </a:rPr>
              <a:t>我：你好</a:t>
            </a:r>
          </a:p>
          <a:p>
            <a:r>
              <a:rPr lang="zh-CN" altLang="en-US" sz="1600" dirty="0" smtClean="0">
                <a:latin typeface="黑体" pitchFamily="49" charset="-122"/>
                <a:ea typeface="黑体" pitchFamily="49" charset="-122"/>
              </a:rPr>
              <a:t>图灵机器人： 你好呀～找我干嘛？</a:t>
            </a:r>
          </a:p>
          <a:p>
            <a:r>
              <a:rPr lang="zh-CN" altLang="en-US" sz="1600" dirty="0" smtClean="0">
                <a:latin typeface="黑体" pitchFamily="49" charset="-122"/>
                <a:ea typeface="黑体" pitchFamily="49" charset="-122"/>
              </a:rPr>
              <a:t>我：你的姓名？</a:t>
            </a:r>
          </a:p>
          <a:p>
            <a:r>
              <a:rPr lang="zh-CN" altLang="en-US" sz="1600" dirty="0" smtClean="0">
                <a:latin typeface="黑体" pitchFamily="49" charset="-122"/>
                <a:ea typeface="黑体" pitchFamily="49" charset="-122"/>
              </a:rPr>
              <a:t>图灵机器人： 我叫图灵机器人，不要被我的名字所迷倒哦！</a:t>
            </a:r>
          </a:p>
          <a:p>
            <a:endParaRPr lang="zh-CN" altLang="en-US" sz="16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r>
              <a:rPr lang="zh-CN" altLang="en-US" sz="1800" dirty="0" smtClean="0">
                <a:latin typeface="黑体" pitchFamily="49" charset="-122"/>
                <a:ea typeface="黑体" pitchFamily="49" charset="-122"/>
              </a:rPr>
              <a:t>在本小节的样例中，可以认为</a:t>
            </a:r>
            <a:r>
              <a:rPr lang="en-US" sz="1800" dirty="0" smtClean="0">
                <a:latin typeface="黑体" pitchFamily="49" charset="-122"/>
                <a:ea typeface="黑体" pitchFamily="49" charset="-122"/>
              </a:rPr>
              <a:t>x1</a:t>
            </a:r>
            <a:r>
              <a:rPr lang="zh-CN" altLang="en-US" sz="1800" dirty="0" smtClean="0">
                <a:latin typeface="黑体" pitchFamily="49" charset="-122"/>
                <a:ea typeface="黑体" pitchFamily="49" charset="-122"/>
              </a:rPr>
              <a:t>代表一个零件的长度误差，而</a:t>
            </a:r>
            <a:r>
              <a:rPr lang="en-US" sz="1800" dirty="0" smtClean="0">
                <a:latin typeface="黑体" pitchFamily="49" charset="-122"/>
                <a:ea typeface="黑体" pitchFamily="49" charset="-122"/>
              </a:rPr>
              <a:t>x2</a:t>
            </a:r>
            <a:r>
              <a:rPr lang="zh-CN" altLang="en-US" sz="1800" dirty="0" smtClean="0">
                <a:latin typeface="黑体" pitchFamily="49" charset="-122"/>
                <a:ea typeface="黑体" pitchFamily="49" charset="-122"/>
              </a:rPr>
              <a:t>则表示零件的质量误差。</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将一个实际问题对应到平面上不同颜色点的划分，需要将实际问题中的实体，如上述例子中的零件，变成平面上的一个点（在真实问题中，一般会从实体中抽取更多的特征，所以一个实体可以被表示为高维空间的一个点），这就是特征提取所解决的问题。</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以零件为例，可以用零件的长度和质量来大致描述一个零件。这样，物理学意义上的零件就可以转化成长度和质量这两个数据。通过特征提取，就可以将实际问题中的实体转化为空间中的点。假设使用长度和质量作为一个零件的特征向量，那么每个零件就是二维平面上的一个点。</a:t>
            </a:r>
          </a:p>
          <a:p>
            <a:endParaRPr lang="zh-CN" altLang="en-US" sz="18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7.1</a:t>
            </a:r>
            <a:r>
              <a:rPr lang="zh-CN" altLang="en-US" b="1" dirty="0" smtClean="0">
                <a:latin typeface="黑体" pitchFamily="49" charset="-122"/>
                <a:ea typeface="黑体" pitchFamily="49" charset="-122"/>
              </a:rPr>
              <a:t>神经网络可视化工具</a:t>
            </a:r>
            <a:r>
              <a:rPr lang="en-US" b="1" dirty="0" smtClean="0">
                <a:latin typeface="黑体" pitchFamily="49" charset="-122"/>
                <a:ea typeface="黑体" pitchFamily="49" charset="-122"/>
              </a:rPr>
              <a:t>-</a:t>
            </a:r>
            <a:r>
              <a:rPr lang="en-US" b="1" dirty="0" err="1" smtClean="0">
                <a:latin typeface="黑体" pitchFamily="49" charset="-122"/>
                <a:ea typeface="黑体" pitchFamily="49" charset="-122"/>
              </a:rPr>
              <a:t>PlayGround</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r>
              <a:rPr lang="zh-CN" altLang="en-US" sz="1800" dirty="0" smtClean="0">
                <a:latin typeface="黑体" pitchFamily="49" charset="-122"/>
                <a:ea typeface="黑体" pitchFamily="49" charset="-122"/>
              </a:rPr>
              <a:t>以判定零件是否合格为例，假设所有的零件的长度误差（用</a:t>
            </a:r>
            <a:r>
              <a:rPr lang="en-US" sz="1800" dirty="0" smtClean="0">
                <a:latin typeface="黑体" pitchFamily="49" charset="-122"/>
                <a:ea typeface="黑体" pitchFamily="49" charset="-122"/>
              </a:rPr>
              <a:t>x1</a:t>
            </a:r>
            <a:r>
              <a:rPr lang="zh-CN" altLang="en-US" sz="1800" dirty="0" smtClean="0">
                <a:latin typeface="黑体" pitchFamily="49" charset="-122"/>
                <a:ea typeface="黑体" pitchFamily="49" charset="-122"/>
              </a:rPr>
              <a:t>代表长度误差特征）在</a:t>
            </a: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到</a:t>
            </a: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之间，零件的质量误差（用</a:t>
            </a:r>
            <a:r>
              <a:rPr lang="en-US" sz="1800" dirty="0" smtClean="0">
                <a:latin typeface="黑体" pitchFamily="49" charset="-122"/>
                <a:ea typeface="黑体" pitchFamily="49" charset="-122"/>
              </a:rPr>
              <a:t>x2</a:t>
            </a:r>
            <a:r>
              <a:rPr lang="zh-CN" altLang="en-US" sz="1800" dirty="0" smtClean="0">
                <a:latin typeface="黑体" pitchFamily="49" charset="-122"/>
                <a:ea typeface="黑体" pitchFamily="49" charset="-122"/>
              </a:rPr>
              <a:t>代表质量误差特征）也在</a:t>
            </a: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到</a:t>
            </a: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之间（</a:t>
            </a:r>
            <a:r>
              <a:rPr lang="en-US" sz="1800" dirty="0" smtClean="0">
                <a:latin typeface="黑体" pitchFamily="49" charset="-122"/>
                <a:ea typeface="黑体" pitchFamily="49" charset="-122"/>
              </a:rPr>
              <a:t>12</a:t>
            </a:r>
            <a:r>
              <a:rPr lang="zh-CN" altLang="en-US" sz="1800" dirty="0" smtClean="0">
                <a:latin typeface="黑体" pitchFamily="49" charset="-122"/>
                <a:ea typeface="黑体" pitchFamily="49" charset="-122"/>
              </a:rPr>
              <a:t>个误差单位），那么零件的合格与否可以使用一组误差特征向量，即（</a:t>
            </a:r>
            <a:r>
              <a:rPr lang="en-US" sz="1800" dirty="0" smtClean="0">
                <a:latin typeface="黑体" pitchFamily="49" charset="-122"/>
                <a:ea typeface="黑体" pitchFamily="49" charset="-122"/>
              </a:rPr>
              <a:t>x1,x2)</a:t>
            </a:r>
            <a:r>
              <a:rPr lang="zh-CN" altLang="en-US" sz="1800" dirty="0" smtClean="0">
                <a:latin typeface="黑体" pitchFamily="49" charset="-122"/>
                <a:ea typeface="黑体" pitchFamily="49" charset="-122"/>
              </a:rPr>
              <a:t>来表示。</a:t>
            </a:r>
            <a:endParaRPr lang="en-US" altLang="zh-CN" sz="1800" dirty="0" smtClean="0">
              <a:latin typeface="黑体" pitchFamily="49" charset="-122"/>
              <a:ea typeface="黑体" pitchFamily="49" charset="-122"/>
            </a:endParaRPr>
          </a:p>
          <a:p>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假设零件的合格标准为长度误差的绝对值小于等于</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同时质量误差的绝对值也小于等于</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那么（</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）等零件都是合格的，</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而（</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）等零件就不合格了。</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蓝色小点表示合格零件，而橙色小点表示不合格零件。</a:t>
            </a:r>
            <a:endParaRPr lang="zh-CN" altLang="en-US" sz="1800"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6715140" y="2357436"/>
            <a:ext cx="1828800" cy="241237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6312</Words>
  <Application>Microsoft Office PowerPoint</Application>
  <PresentationFormat>全屏显示(16:9)</PresentationFormat>
  <Paragraphs>569</Paragraphs>
  <Slides>71</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71</vt:i4>
      </vt:variant>
    </vt:vector>
  </HeadingPairs>
  <TitlesOfParts>
    <vt:vector size="72" baseType="lpstr">
      <vt:lpstr>Office Theme</vt:lpstr>
      <vt:lpstr>第7章  深度学习及其典型算法应用</vt:lpstr>
      <vt:lpstr>第7章 深度学习及其典型算法应用</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7.1神经网络可视化工具-PlayGround</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7.2 TensorFlow深度学习平台</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7.3 深度学习在MNIST图像识别中的应用</vt:lpstr>
      <vt:lpstr>7.4 典型深度学习平台</vt:lpstr>
      <vt:lpstr>7.4 典型深度学习平台</vt:lpstr>
      <vt:lpstr>7.4 典型深度学习平台</vt:lpstr>
      <vt:lpstr>7.4 典型深度学习平台</vt:lpstr>
      <vt:lpstr>7.4 典型深度学习平台</vt:lpstr>
      <vt:lpstr>7.4 典型深度学习平台</vt:lpstr>
      <vt:lpstr>7.4 典型深度学习平台</vt:lpstr>
      <vt:lpstr>7.4 典型深度学习平台</vt:lpstr>
      <vt:lpstr>7.4 典型深度学习平台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2018-08-25T01:36:47Z</dcterms:modified>
</cp:coreProperties>
</file>