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sldIdLst>
    <p:sldId id="316" r:id="rId3"/>
    <p:sldId id="428" r:id="rId4"/>
    <p:sldId id="430" r:id="rId5"/>
    <p:sldId id="429" r:id="rId6"/>
    <p:sldId id="431" r:id="rId7"/>
    <p:sldId id="432" r:id="rId8"/>
    <p:sldId id="433" r:id="rId9"/>
    <p:sldId id="434" r:id="rId10"/>
    <p:sldId id="441" r:id="rId11"/>
    <p:sldId id="436" r:id="rId12"/>
    <p:sldId id="437" r:id="rId13"/>
    <p:sldId id="438" r:id="rId14"/>
    <p:sldId id="435" r:id="rId15"/>
    <p:sldId id="439" r:id="rId16"/>
    <p:sldId id="440" r:id="rId17"/>
    <p:sldId id="445" r:id="rId18"/>
    <p:sldId id="442" r:id="rId19"/>
    <p:sldId id="443" r:id="rId20"/>
    <p:sldId id="446" r:id="rId21"/>
    <p:sldId id="44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85" autoAdjust="0"/>
    <p:restoredTop sz="95994"/>
  </p:normalViewPr>
  <p:slideViewPr>
    <p:cSldViewPr snapToGrid="0" showGuides="1">
      <p:cViewPr varScale="1">
        <p:scale>
          <a:sx n="85" d="100"/>
          <a:sy n="85" d="100"/>
        </p:scale>
        <p:origin x="144" y="60"/>
      </p:cViewPr>
      <p:guideLst>
        <p:guide orient="horz" pos="210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274027" y="281999"/>
            <a:ext cx="764259" cy="767958"/>
            <a:chOff x="1506056" y="1170999"/>
            <a:chExt cx="764259" cy="767958"/>
          </a:xfrm>
        </p:grpSpPr>
        <p:sp>
          <p:nvSpPr>
            <p:cNvPr id="26" name="任意多边形: 形状 25"/>
            <p:cNvSpPr/>
            <p:nvPr userDrawn="1"/>
          </p:nvSpPr>
          <p:spPr>
            <a:xfrm>
              <a:off x="1506056" y="1170999"/>
              <a:ext cx="764259" cy="767958"/>
            </a:xfrm>
            <a:custGeom>
              <a:avLst/>
              <a:gdLst>
                <a:gd name="connsiteX0" fmla="*/ 380280 w 764259"/>
                <a:gd name="connsiteY0" fmla="*/ 0 h 767958"/>
                <a:gd name="connsiteX1" fmla="*/ 764259 w 764259"/>
                <a:gd name="connsiteY1" fmla="*/ 383979 h 767958"/>
                <a:gd name="connsiteX2" fmla="*/ 380280 w 764259"/>
                <a:gd name="connsiteY2" fmla="*/ 767958 h 767958"/>
                <a:gd name="connsiteX3" fmla="*/ 108766 w 764259"/>
                <a:gd name="connsiteY3" fmla="*/ 655493 h 767958"/>
                <a:gd name="connsiteX4" fmla="*/ 88074 w 764259"/>
                <a:gd name="connsiteY4" fmla="*/ 630414 h 767958"/>
                <a:gd name="connsiteX5" fmla="*/ 86340 w 764259"/>
                <a:gd name="connsiteY5" fmla="*/ 621759 h 767958"/>
                <a:gd name="connsiteX6" fmla="*/ 99269 w 764259"/>
                <a:gd name="connsiteY6" fmla="*/ 602352 h 767958"/>
                <a:gd name="connsiteX7" fmla="*/ 122135 w 764259"/>
                <a:gd name="connsiteY7" fmla="*/ 597770 h 767958"/>
                <a:gd name="connsiteX8" fmla="*/ 138156 w 764259"/>
                <a:gd name="connsiteY8" fmla="*/ 608444 h 767958"/>
                <a:gd name="connsiteX9" fmla="*/ 125488 w 764259"/>
                <a:gd name="connsiteY9" fmla="*/ 584691 h 767958"/>
                <a:gd name="connsiteX10" fmla="*/ 149936 w 764259"/>
                <a:gd name="connsiteY10" fmla="*/ 614323 h 767958"/>
                <a:gd name="connsiteX11" fmla="*/ 380280 w 764259"/>
                <a:gd name="connsiteY11" fmla="*/ 709734 h 767958"/>
                <a:gd name="connsiteX12" fmla="*/ 706035 w 764259"/>
                <a:gd name="connsiteY12" fmla="*/ 383979 h 767958"/>
                <a:gd name="connsiteX13" fmla="*/ 380280 w 764259"/>
                <a:gd name="connsiteY13" fmla="*/ 58224 h 767958"/>
                <a:gd name="connsiteX14" fmla="*/ 61143 w 764259"/>
                <a:gd name="connsiteY14" fmla="*/ 318328 h 767958"/>
                <a:gd name="connsiteX15" fmla="*/ 58224 w 764259"/>
                <a:gd name="connsiteY15" fmla="*/ 347286 h 767958"/>
                <a:gd name="connsiteX16" fmla="*/ 0 w 764259"/>
                <a:gd name="connsiteY16" fmla="*/ 347286 h 767958"/>
                <a:gd name="connsiteX17" fmla="*/ 4102 w 764259"/>
                <a:gd name="connsiteY17" fmla="*/ 306594 h 767958"/>
                <a:gd name="connsiteX18" fmla="*/ 380280 w 764259"/>
                <a:gd name="connsiteY18" fmla="*/ 0 h 7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4259" h="767958">
                  <a:moveTo>
                    <a:pt x="380280" y="0"/>
                  </a:moveTo>
                  <a:cubicBezTo>
                    <a:pt x="592346" y="0"/>
                    <a:pt x="764259" y="171913"/>
                    <a:pt x="764259" y="383979"/>
                  </a:cubicBezTo>
                  <a:cubicBezTo>
                    <a:pt x="764259" y="596045"/>
                    <a:pt x="592346" y="767958"/>
                    <a:pt x="380280" y="767958"/>
                  </a:cubicBezTo>
                  <a:cubicBezTo>
                    <a:pt x="274247" y="767958"/>
                    <a:pt x="178252" y="724980"/>
                    <a:pt x="108766" y="655493"/>
                  </a:cubicBezTo>
                  <a:lnTo>
                    <a:pt x="88074" y="630414"/>
                  </a:lnTo>
                  <a:lnTo>
                    <a:pt x="86340" y="621759"/>
                  </a:lnTo>
                  <a:cubicBezTo>
                    <a:pt x="87851" y="614109"/>
                    <a:pt x="92280" y="607036"/>
                    <a:pt x="99269" y="602352"/>
                  </a:cubicBezTo>
                  <a:cubicBezTo>
                    <a:pt x="106259" y="597667"/>
                    <a:pt x="114485" y="596260"/>
                    <a:pt x="122135" y="597770"/>
                  </a:cubicBezTo>
                  <a:lnTo>
                    <a:pt x="138156" y="608444"/>
                  </a:lnTo>
                  <a:lnTo>
                    <a:pt x="125488" y="584691"/>
                  </a:lnTo>
                  <a:lnTo>
                    <a:pt x="149936" y="614323"/>
                  </a:lnTo>
                  <a:cubicBezTo>
                    <a:pt x="208886" y="673273"/>
                    <a:pt x="290325" y="709734"/>
                    <a:pt x="380280" y="709734"/>
                  </a:cubicBezTo>
                  <a:cubicBezTo>
                    <a:pt x="560190" y="709734"/>
                    <a:pt x="706035" y="563889"/>
                    <a:pt x="706035" y="383979"/>
                  </a:cubicBezTo>
                  <a:cubicBezTo>
                    <a:pt x="706035" y="204069"/>
                    <a:pt x="560190" y="58224"/>
                    <a:pt x="380280" y="58224"/>
                  </a:cubicBezTo>
                  <a:cubicBezTo>
                    <a:pt x="222859" y="58224"/>
                    <a:pt x="91519" y="169887"/>
                    <a:pt x="61143" y="318328"/>
                  </a:cubicBezTo>
                  <a:lnTo>
                    <a:pt x="58224" y="347286"/>
                  </a:lnTo>
                  <a:lnTo>
                    <a:pt x="0" y="347286"/>
                  </a:lnTo>
                  <a:lnTo>
                    <a:pt x="4102" y="306594"/>
                  </a:lnTo>
                  <a:cubicBezTo>
                    <a:pt x="39907" y="131621"/>
                    <a:pt x="194722" y="0"/>
                    <a:pt x="380280" y="0"/>
                  </a:cubicBezTo>
                  <a:close/>
                </a:path>
              </a:pathLst>
            </a:cu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1588770" y="1756122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1506056" y="1488303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54335" y="535507"/>
            <a:ext cx="535506" cy="350441"/>
            <a:chOff x="1922428" y="1423006"/>
            <a:chExt cx="535506" cy="350441"/>
          </a:xfrm>
          <a:solidFill>
            <a:srgbClr val="6401F8"/>
          </a:solidFill>
        </p:grpSpPr>
        <p:grpSp>
          <p:nvGrpSpPr>
            <p:cNvPr id="11" name="组合 10"/>
            <p:cNvGrpSpPr/>
            <p:nvPr userDrawn="1"/>
          </p:nvGrpSpPr>
          <p:grpSpPr>
            <a:xfrm rot="18718039" flipV="1">
              <a:off x="1844710" y="1584333"/>
              <a:ext cx="224712" cy="69276"/>
              <a:chOff x="573405" y="1443990"/>
              <a:chExt cx="787632" cy="160020"/>
            </a:xfrm>
            <a:grpFill/>
          </p:grpSpPr>
          <p:sp>
            <p:nvSpPr>
              <p:cNvPr id="9" name="椭圆 8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2651265" flipV="1">
              <a:off x="1955814" y="1594427"/>
              <a:ext cx="253670" cy="69276"/>
              <a:chOff x="573405" y="1443990"/>
              <a:chExt cx="787632" cy="160020"/>
            </a:xfrm>
            <a:grpFill/>
          </p:grpSpPr>
          <p:sp>
            <p:nvSpPr>
              <p:cNvPr id="32" name="椭圆 31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 rot="18821879" flipV="1">
              <a:off x="2091592" y="1585792"/>
              <a:ext cx="306034" cy="69276"/>
              <a:chOff x="573405" y="1443990"/>
              <a:chExt cx="787632" cy="160020"/>
            </a:xfrm>
            <a:grpFill/>
          </p:grpSpPr>
          <p:sp>
            <p:nvSpPr>
              <p:cNvPr id="38" name="椭圆 37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等腰三角形 28"/>
            <p:cNvSpPr/>
            <p:nvPr userDrawn="1"/>
          </p:nvSpPr>
          <p:spPr>
            <a:xfrm rot="2290495">
              <a:off x="2261064" y="1423006"/>
              <a:ext cx="196870" cy="148982"/>
            </a:xfrm>
            <a:prstGeom prst="triangl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4" y="61385"/>
            <a:ext cx="2438167" cy="736834"/>
          </a:xfrm>
          <a:prstGeom prst="rect">
            <a:avLst/>
          </a:prstGeom>
        </p:spPr>
      </p:pic>
      <p:sp>
        <p:nvSpPr>
          <p:cNvPr id="58" name="梯形 57"/>
          <p:cNvSpPr/>
          <p:nvPr userDrawn="1"/>
        </p:nvSpPr>
        <p:spPr>
          <a:xfrm>
            <a:off x="849172" y="3576768"/>
            <a:ext cx="3391238" cy="656015"/>
          </a:xfrm>
          <a:prstGeom prst="trapezoid">
            <a:avLst>
              <a:gd name="adj" fmla="val 66310"/>
            </a:avLst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梯形 58"/>
          <p:cNvSpPr/>
          <p:nvPr userDrawn="1"/>
        </p:nvSpPr>
        <p:spPr>
          <a:xfrm>
            <a:off x="1368068" y="2760682"/>
            <a:ext cx="2321836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5085348" y="3812741"/>
            <a:ext cx="1748589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8290174" y="6481379"/>
            <a:ext cx="38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锋云智慧官网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www.fengyunedu.cn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等腰三角形 59"/>
          <p:cNvSpPr/>
          <p:nvPr userDrawn="1"/>
        </p:nvSpPr>
        <p:spPr>
          <a:xfrm>
            <a:off x="1891648" y="1632009"/>
            <a:ext cx="1306286" cy="968602"/>
          </a:xfrm>
          <a:prstGeom prst="triangle">
            <a:avLst/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8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5" name="直接连接符 44"/>
          <p:cNvCxnSpPr/>
          <p:nvPr userDrawn="1"/>
        </p:nvCxnSpPr>
        <p:spPr>
          <a:xfrm>
            <a:off x="3593082" y="1716126"/>
            <a:ext cx="3199604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 userDrawn="1"/>
        </p:nvSpPr>
        <p:spPr>
          <a:xfrm>
            <a:off x="329104" y="4497198"/>
            <a:ext cx="4420532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4513231" y="2725153"/>
            <a:ext cx="227945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5533381" y="4838086"/>
            <a:ext cx="125930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 userDrawn="1"/>
        </p:nvSpPr>
        <p:spPr bwMode="auto">
          <a:xfrm rot="5400000">
            <a:off x="4406455" y="1812103"/>
            <a:ext cx="3419172" cy="30303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 userDrawn="1"/>
        </p:nvSpPr>
        <p:spPr bwMode="auto">
          <a:xfrm rot="5400000">
            <a:off x="4278683" y="2036359"/>
            <a:ext cx="1094948" cy="9704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6401F8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699363" y="4121781"/>
            <a:ext cx="833356" cy="48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290174" y="6481379"/>
            <a:ext cx="38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锋云智慧官网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www.fengyunedu.cn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B095-49C6-4C53-844A-199276FE01D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E8C9-4269-43FD-84F3-C3D9B7E839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pypi.tuna.tsinghua.edu.cn/simp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-1588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" y="8899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6243" y="1025943"/>
            <a:ext cx="549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Pandas</a:t>
            </a:r>
            <a:endParaRPr lang="zh-CN" altLang="en-US" sz="4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2CBD1FF-6251-4179-B4D5-047F0BF0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36" y="1795384"/>
            <a:ext cx="496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强大的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Open Sans" panose="020B0606030504020204" pitchFamily="34" charset="0"/>
              </a:rPr>
              <a:t>数据处理和分析工具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EDB62A-1179-F122-7857-AD478F031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922" y="2511028"/>
            <a:ext cx="5300980" cy="3510246"/>
          </a:xfrm>
          <a:prstGeom prst="rect">
            <a:avLst/>
          </a:prstGeom>
          <a:effectLst>
            <a:outerShdw blurRad="63500" algn="ctr" rotWithShape="0">
              <a:prstClr val="black">
                <a:alpha val="61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异常值处理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6000361" cy="3372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describe():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查看每一列的描述性统计量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df.info():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查看数据信息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df.std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可以求得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对象每一列的标准差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df.drop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删除特定索引 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unique()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唯一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去重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query()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按条件查询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df.sort_values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根据值排序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df.sort_index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根据索引排序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数学函数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4325" y="1641852"/>
            <a:ext cx="4538422" cy="4618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聚合函数： 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count()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非空值的数量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max()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最大值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min()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最小值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median()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中位数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sum()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求和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mean() 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每一行的平均值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其他函数： 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value_counts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统计元素出现次数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cumsum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累加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cumprod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累乘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8E5298-1A66-F616-7470-D0D7F555B632}"/>
              </a:ext>
            </a:extLst>
          </p:cNvPr>
          <p:cNvSpPr/>
          <p:nvPr/>
        </p:nvSpPr>
        <p:spPr>
          <a:xfrm>
            <a:off x="5159906" y="1880348"/>
            <a:ext cx="4025461" cy="3372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std()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标准差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var()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方差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cov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协方差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df.corr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所有属性相关性系数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827D90-5F1F-2C20-996E-CC966E501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426" y="3778786"/>
            <a:ext cx="3645379" cy="6406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233E6A1-995E-C6FE-327E-AA7AB8B84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366" y="4735941"/>
            <a:ext cx="2858229" cy="6866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897C3E-3F8D-A91D-D272-CF1F17D28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199" y="2190345"/>
            <a:ext cx="1557784" cy="5656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76345BD-4B3D-D351-0746-EF462AD30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854" y="3091140"/>
            <a:ext cx="1389753" cy="3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分组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724000" y="2484923"/>
            <a:ext cx="4320413" cy="879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groupby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函数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.groups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属性查看各行的分组情况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加载数据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761115" y="2298092"/>
            <a:ext cx="2884123" cy="12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CSV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Excel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MySQL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数据库数据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分箱操作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761115" y="2298092"/>
            <a:ext cx="4628190" cy="1703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分箱操作就是将连续型数据离散化。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分箱操作分为等距分箱和等频分箱。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pd.cut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pd.qcut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绘图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10147" y="1868594"/>
            <a:ext cx="7321235" cy="4203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和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都有一个用于生成各类图表的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plot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方法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的绘图是基于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Matplotlib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可以快速实现基本图形的绘制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常见可视化图形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折线图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条形图</a:t>
            </a: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柱形图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饼图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散点图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箱型图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面积图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直方图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异常值处理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6000361" cy="3372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describe():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查看每一列的描述性统计量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df.info():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查看数据信息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df.std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可以求得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对象每一列的标准差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df.drop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删除特定索引 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unique()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唯一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去重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query() 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按条件查询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df.sort_values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根据值排序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df.sort_index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():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根据索引排序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绘图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10147" y="1868594"/>
            <a:ext cx="7321235" cy="4203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和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都有一个用于生成各类图表的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plot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方法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的绘图是基于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Matplotlib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可以快速实现基本图形的绘制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常见可视化图形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折线图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条形图</a:t>
            </a: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柱形图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饼图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散点图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箱型图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面积图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直方图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绘图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10147" y="1868594"/>
            <a:ext cx="7321235" cy="4203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和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都有一个用于生成各类图表的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plot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方法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的绘图是基于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Matplotlib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可以快速实现基本图形的绘制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常见可视化图形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折线图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条形图</a:t>
            </a: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柱形图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饼图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散点图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箱型图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面积图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直方图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加载数据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761115" y="2298092"/>
            <a:ext cx="2884123" cy="12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CSV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Excel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MySQL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数据库数据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介绍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641852"/>
            <a:ext cx="9950160" cy="378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262626"/>
              </a:solidFill>
              <a:latin typeface="PingFangSC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是基于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的一种工具，该工具是为解决数据分析任务而创建的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 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提供了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   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大量能使我们快速便捷地处理数据的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功能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。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与出色的 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工具包和其他库相结合，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中用于进行数据分析的环境在性能、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    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生产率和协作能力方面都是卓越的。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的主要数据结构是 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Series(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一维数据</a:t>
            </a:r>
            <a:r>
              <a:rPr lang="en-US" altLang="zh-CN" sz="1800" b="0" dirty="0">
                <a:solidFill>
                  <a:srgbClr val="262626"/>
                </a:solidFill>
                <a:latin typeface="HelveticaNeue"/>
              </a:rPr>
              <a:t>)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与 </a:t>
            </a: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b="0" dirty="0">
                <a:solidFill>
                  <a:srgbClr val="262626"/>
                </a:solidFill>
                <a:latin typeface="HelveticaNeue"/>
              </a:rPr>
              <a:t>(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二维数据</a:t>
            </a:r>
            <a:r>
              <a:rPr lang="en-US" altLang="zh-CN" sz="1800" b="0" dirty="0">
                <a:solidFill>
                  <a:srgbClr val="262626"/>
                </a:solidFill>
                <a:latin typeface="HelveticaNeue"/>
              </a:rPr>
              <a:t>)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，这两种数据结构足</a:t>
            </a:r>
            <a:endParaRPr lang="en-US" altLang="zh-CN" sz="1800" b="0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     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以处理金融、统计、社会科学、工程等领域里的大多数案例</a:t>
            </a:r>
            <a:endParaRPr lang="en-US" altLang="zh-CN" sz="1800" b="0" dirty="0">
              <a:solidFill>
                <a:srgbClr val="262626"/>
              </a:solidFill>
              <a:latin typeface="Helvetica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处理数据一般分为几个阶段：数据整理与清洗、数据分析与建模、数据可视化，</a:t>
            </a:r>
            <a:r>
              <a:rPr lang="en-US" altLang="zh-CN" sz="1800" b="0" dirty="0">
                <a:solidFill>
                  <a:srgbClr val="262626"/>
                </a:solidFill>
                <a:latin typeface="HelveticaNeue"/>
              </a:rPr>
              <a:t>Pandas 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是</a:t>
            </a:r>
            <a:endParaRPr lang="en-US" altLang="zh-CN" sz="1800" b="0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     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处理数据的理想工具。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绘图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10147" y="1868594"/>
            <a:ext cx="7321235" cy="4203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和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都有一个用于生成各类图表的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plot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方法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的绘图是基于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Matplotlib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可以快速实现基本图形的绘制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常见可视化图形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折线图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条形图</a:t>
            </a:r>
            <a:r>
              <a:rPr lang="en-US" altLang="zh-CN" dirty="0">
                <a:solidFill>
                  <a:srgbClr val="262626"/>
                </a:solidFill>
                <a:latin typeface="HelveticaNeue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柱形图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饼图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散点图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箱型图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面积图</a:t>
            </a:r>
            <a:endParaRPr lang="en-US" altLang="zh-CN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HelveticaNeue"/>
              </a:rPr>
              <a:t>直方图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安装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641852"/>
            <a:ext cx="8334333" cy="12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262626"/>
              </a:solidFill>
              <a:latin typeface="PingFangSC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环境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无需安装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普通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环境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: pip install pandas -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i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u="sng" dirty="0">
                <a:solidFill>
                  <a:srgbClr val="346EB7"/>
                </a:solidFill>
                <a:latin typeface="HelveticaNeue"/>
                <a:hlinkClick r:id="rId4"/>
              </a:rPr>
              <a:t>https://pypi.tuna.tsinghua.edu.cn/simple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数据结构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812694" y="2327231"/>
            <a:ext cx="5089855" cy="2541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Series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是一种类似于一维数组的数据结构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创建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索引和切片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的属性和方法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的运算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7BF6A5-F869-FCC4-3907-15618F2084B0}"/>
              </a:ext>
            </a:extLst>
          </p:cNvPr>
          <p:cNvSpPr/>
          <p:nvPr/>
        </p:nvSpPr>
        <p:spPr>
          <a:xfrm>
            <a:off x="6252278" y="2327230"/>
            <a:ext cx="5589992" cy="2541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是一种有行和列的表格型数据结构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创建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索引和切片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的属性和方法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的运算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8964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层次化索引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005350" y="2158427"/>
            <a:ext cx="2550698" cy="2534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创建层次化索引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多层行索引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多层列索引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索引和切片操作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多层索引的堆叠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聚合操作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46709E-8C9F-D4C8-6177-ED1B70251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701" y="2012672"/>
            <a:ext cx="3860998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数据合并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2550698" cy="2534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pd.concat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pd.append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pd.merge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一对一关系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一对多关系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多对多关系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缺失值处理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3615092" cy="2534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缺失值： 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None 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和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np.nan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isnull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notnull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all() 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和 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any()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dropna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fillna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重复值处理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4717958" cy="879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duplicated()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函数检测重复的行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drop_duplicates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函数删除重复的行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08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Pandas</a:t>
            </a:r>
            <a:r>
              <a:rPr lang="zh-CN" altLang="en-US" sz="2800" b="1" dirty="0"/>
              <a:t>数据映射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14359" y="2245263"/>
            <a:ext cx="6013185" cy="2125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replace()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函数：替换元素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map()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函数：处理某一单独的列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, 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最重要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rename()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函数：替换索引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apply()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函数：既支持 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Series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，也支持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DataFrame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transform()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函数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wZmVjYjhmZjk1ZDBkZjRkMmEzNjJkNjMyOWE5M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29948</TotalTime>
  <Words>1009</Words>
  <Application>Microsoft Office PowerPoint</Application>
  <PresentationFormat>宽屏</PresentationFormat>
  <Paragraphs>215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HelveticaNeue</vt:lpstr>
      <vt:lpstr>PingFangSC-Regular</vt:lpstr>
      <vt:lpstr>等线</vt:lpstr>
      <vt:lpstr>等线 Light</vt:lpstr>
      <vt:lpstr>宋体</vt:lpstr>
      <vt:lpstr>印品黑体</vt:lpstr>
      <vt:lpstr>Arial</vt:lpstr>
      <vt:lpstr>Arial Black</vt:lpstr>
      <vt:lpstr>Calibri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ijeff</cp:lastModifiedBy>
  <cp:revision>824</cp:revision>
  <dcterms:created xsi:type="dcterms:W3CDTF">2022-01-24T05:39:00Z</dcterms:created>
  <dcterms:modified xsi:type="dcterms:W3CDTF">2022-11-13T13:59:36Z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E54B5383F600465FB159286BCE86A526</vt:lpwstr>
  </property>
</Properties>
</file>