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8"/>
  </p:notesMasterIdLst>
  <p:sldIdLst>
    <p:sldId id="316" r:id="rId3"/>
    <p:sldId id="428" r:id="rId4"/>
    <p:sldId id="324" r:id="rId5"/>
    <p:sldId id="334" r:id="rId6"/>
    <p:sldId id="410" r:id="rId7"/>
    <p:sldId id="411" r:id="rId8"/>
    <p:sldId id="326" r:id="rId9"/>
    <p:sldId id="414" r:id="rId10"/>
    <p:sldId id="412" r:id="rId11"/>
    <p:sldId id="413" r:id="rId12"/>
    <p:sldId id="415" r:id="rId13"/>
    <p:sldId id="416" r:id="rId14"/>
    <p:sldId id="417" r:id="rId15"/>
    <p:sldId id="418" r:id="rId16"/>
    <p:sldId id="325" r:id="rId17"/>
    <p:sldId id="333" r:id="rId18"/>
    <p:sldId id="419" r:id="rId19"/>
    <p:sldId id="420" r:id="rId20"/>
    <p:sldId id="421" r:id="rId21"/>
    <p:sldId id="422" r:id="rId22"/>
    <p:sldId id="423" r:id="rId23"/>
    <p:sldId id="424" r:id="rId24"/>
    <p:sldId id="427" r:id="rId25"/>
    <p:sldId id="425" r:id="rId26"/>
    <p:sldId id="426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2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97" autoAdjust="0"/>
    <p:restoredTop sz="95994"/>
  </p:normalViewPr>
  <p:slideViewPr>
    <p:cSldViewPr snapToGrid="0" showGuides="1">
      <p:cViewPr varScale="1">
        <p:scale>
          <a:sx n="113" d="100"/>
          <a:sy n="113" d="100"/>
        </p:scale>
        <p:origin x="280" y="184"/>
      </p:cViewPr>
      <p:guideLst>
        <p:guide orient="horz" pos="2103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学 习 目 标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61444" y="726420"/>
            <a:ext cx="263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>
            <a:solidFill>
              <a:srgbClr val="640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274027" y="281999"/>
            <a:ext cx="764259" cy="767958"/>
            <a:chOff x="1506056" y="1170999"/>
            <a:chExt cx="764259" cy="767958"/>
          </a:xfrm>
        </p:grpSpPr>
        <p:sp>
          <p:nvSpPr>
            <p:cNvPr id="26" name="任意多边形: 形状 25"/>
            <p:cNvSpPr/>
            <p:nvPr userDrawn="1"/>
          </p:nvSpPr>
          <p:spPr>
            <a:xfrm>
              <a:off x="1506056" y="1170999"/>
              <a:ext cx="764259" cy="767958"/>
            </a:xfrm>
            <a:custGeom>
              <a:avLst/>
              <a:gdLst>
                <a:gd name="connsiteX0" fmla="*/ 380280 w 764259"/>
                <a:gd name="connsiteY0" fmla="*/ 0 h 767958"/>
                <a:gd name="connsiteX1" fmla="*/ 764259 w 764259"/>
                <a:gd name="connsiteY1" fmla="*/ 383979 h 767958"/>
                <a:gd name="connsiteX2" fmla="*/ 380280 w 764259"/>
                <a:gd name="connsiteY2" fmla="*/ 767958 h 767958"/>
                <a:gd name="connsiteX3" fmla="*/ 108766 w 764259"/>
                <a:gd name="connsiteY3" fmla="*/ 655493 h 767958"/>
                <a:gd name="connsiteX4" fmla="*/ 88074 w 764259"/>
                <a:gd name="connsiteY4" fmla="*/ 630414 h 767958"/>
                <a:gd name="connsiteX5" fmla="*/ 86340 w 764259"/>
                <a:gd name="connsiteY5" fmla="*/ 621759 h 767958"/>
                <a:gd name="connsiteX6" fmla="*/ 99269 w 764259"/>
                <a:gd name="connsiteY6" fmla="*/ 602352 h 767958"/>
                <a:gd name="connsiteX7" fmla="*/ 122135 w 764259"/>
                <a:gd name="connsiteY7" fmla="*/ 597770 h 767958"/>
                <a:gd name="connsiteX8" fmla="*/ 138156 w 764259"/>
                <a:gd name="connsiteY8" fmla="*/ 608444 h 767958"/>
                <a:gd name="connsiteX9" fmla="*/ 125488 w 764259"/>
                <a:gd name="connsiteY9" fmla="*/ 584691 h 767958"/>
                <a:gd name="connsiteX10" fmla="*/ 149936 w 764259"/>
                <a:gd name="connsiteY10" fmla="*/ 614323 h 767958"/>
                <a:gd name="connsiteX11" fmla="*/ 380280 w 764259"/>
                <a:gd name="connsiteY11" fmla="*/ 709734 h 767958"/>
                <a:gd name="connsiteX12" fmla="*/ 706035 w 764259"/>
                <a:gd name="connsiteY12" fmla="*/ 383979 h 767958"/>
                <a:gd name="connsiteX13" fmla="*/ 380280 w 764259"/>
                <a:gd name="connsiteY13" fmla="*/ 58224 h 767958"/>
                <a:gd name="connsiteX14" fmla="*/ 61143 w 764259"/>
                <a:gd name="connsiteY14" fmla="*/ 318328 h 767958"/>
                <a:gd name="connsiteX15" fmla="*/ 58224 w 764259"/>
                <a:gd name="connsiteY15" fmla="*/ 347286 h 767958"/>
                <a:gd name="connsiteX16" fmla="*/ 0 w 764259"/>
                <a:gd name="connsiteY16" fmla="*/ 347286 h 767958"/>
                <a:gd name="connsiteX17" fmla="*/ 4102 w 764259"/>
                <a:gd name="connsiteY17" fmla="*/ 306594 h 767958"/>
                <a:gd name="connsiteX18" fmla="*/ 380280 w 764259"/>
                <a:gd name="connsiteY18" fmla="*/ 0 h 7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4259" h="767958">
                  <a:moveTo>
                    <a:pt x="380280" y="0"/>
                  </a:moveTo>
                  <a:cubicBezTo>
                    <a:pt x="592346" y="0"/>
                    <a:pt x="764259" y="171913"/>
                    <a:pt x="764259" y="383979"/>
                  </a:cubicBezTo>
                  <a:cubicBezTo>
                    <a:pt x="764259" y="596045"/>
                    <a:pt x="592346" y="767958"/>
                    <a:pt x="380280" y="767958"/>
                  </a:cubicBezTo>
                  <a:cubicBezTo>
                    <a:pt x="274247" y="767958"/>
                    <a:pt x="178252" y="724980"/>
                    <a:pt x="108766" y="655493"/>
                  </a:cubicBezTo>
                  <a:lnTo>
                    <a:pt x="88074" y="630414"/>
                  </a:lnTo>
                  <a:lnTo>
                    <a:pt x="86340" y="621759"/>
                  </a:lnTo>
                  <a:cubicBezTo>
                    <a:pt x="87851" y="614109"/>
                    <a:pt x="92280" y="607036"/>
                    <a:pt x="99269" y="602352"/>
                  </a:cubicBezTo>
                  <a:cubicBezTo>
                    <a:pt x="106259" y="597667"/>
                    <a:pt x="114485" y="596260"/>
                    <a:pt x="122135" y="597770"/>
                  </a:cubicBezTo>
                  <a:lnTo>
                    <a:pt x="138156" y="608444"/>
                  </a:lnTo>
                  <a:lnTo>
                    <a:pt x="125488" y="584691"/>
                  </a:lnTo>
                  <a:lnTo>
                    <a:pt x="149936" y="614323"/>
                  </a:lnTo>
                  <a:cubicBezTo>
                    <a:pt x="208886" y="673273"/>
                    <a:pt x="290325" y="709734"/>
                    <a:pt x="380280" y="709734"/>
                  </a:cubicBezTo>
                  <a:cubicBezTo>
                    <a:pt x="560190" y="709734"/>
                    <a:pt x="706035" y="563889"/>
                    <a:pt x="706035" y="383979"/>
                  </a:cubicBezTo>
                  <a:cubicBezTo>
                    <a:pt x="706035" y="204069"/>
                    <a:pt x="560190" y="58224"/>
                    <a:pt x="380280" y="58224"/>
                  </a:cubicBezTo>
                  <a:cubicBezTo>
                    <a:pt x="222859" y="58224"/>
                    <a:pt x="91519" y="169887"/>
                    <a:pt x="61143" y="318328"/>
                  </a:cubicBezTo>
                  <a:lnTo>
                    <a:pt x="58224" y="347286"/>
                  </a:lnTo>
                  <a:lnTo>
                    <a:pt x="0" y="347286"/>
                  </a:lnTo>
                  <a:lnTo>
                    <a:pt x="4102" y="306594"/>
                  </a:lnTo>
                  <a:cubicBezTo>
                    <a:pt x="39907" y="131621"/>
                    <a:pt x="194722" y="0"/>
                    <a:pt x="380280" y="0"/>
                  </a:cubicBezTo>
                  <a:close/>
                </a:path>
              </a:pathLst>
            </a:custGeom>
            <a:solidFill>
              <a:srgbClr val="4A5B6F"/>
            </a:solidFill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1588770" y="1756122"/>
              <a:ext cx="57150" cy="57150"/>
            </a:xfrm>
            <a:prstGeom prst="ellipse">
              <a:avLst/>
            </a:prstGeom>
            <a:solidFill>
              <a:srgbClr val="4A5B6F"/>
            </a:solidFill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椭圆 26"/>
            <p:cNvSpPr/>
            <p:nvPr userDrawn="1"/>
          </p:nvSpPr>
          <p:spPr>
            <a:xfrm>
              <a:off x="1506056" y="1488303"/>
              <a:ext cx="57150" cy="57150"/>
            </a:xfrm>
            <a:prstGeom prst="ellipse">
              <a:avLst/>
            </a:prstGeom>
            <a:solidFill>
              <a:srgbClr val="4A5B6F"/>
            </a:solidFill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354335" y="535507"/>
            <a:ext cx="535506" cy="350441"/>
            <a:chOff x="1922428" y="1423006"/>
            <a:chExt cx="535506" cy="350441"/>
          </a:xfrm>
          <a:solidFill>
            <a:srgbClr val="6401F8"/>
          </a:solidFill>
        </p:grpSpPr>
        <p:grpSp>
          <p:nvGrpSpPr>
            <p:cNvPr id="11" name="组合 10"/>
            <p:cNvGrpSpPr/>
            <p:nvPr userDrawn="1"/>
          </p:nvGrpSpPr>
          <p:grpSpPr>
            <a:xfrm rot="18718039" flipV="1">
              <a:off x="1844710" y="1584333"/>
              <a:ext cx="224712" cy="69276"/>
              <a:chOff x="573405" y="1443990"/>
              <a:chExt cx="787632" cy="160020"/>
            </a:xfrm>
            <a:grpFill/>
          </p:grpSpPr>
          <p:sp>
            <p:nvSpPr>
              <p:cNvPr id="9" name="椭圆 8"/>
              <p:cNvSpPr/>
              <p:nvPr userDrawn="1"/>
            </p:nvSpPr>
            <p:spPr>
              <a:xfrm>
                <a:off x="573405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 userDrawn="1"/>
            </p:nvSpPr>
            <p:spPr>
              <a:xfrm>
                <a:off x="1201017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653415" y="1443990"/>
                <a:ext cx="624840" cy="160020"/>
              </a:xfrm>
              <a:prstGeom prst="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 userDrawn="1"/>
          </p:nvGrpSpPr>
          <p:grpSpPr>
            <a:xfrm rot="2651265" flipV="1">
              <a:off x="1955814" y="1594427"/>
              <a:ext cx="253670" cy="69276"/>
              <a:chOff x="573405" y="1443990"/>
              <a:chExt cx="787632" cy="160020"/>
            </a:xfrm>
            <a:grpFill/>
          </p:grpSpPr>
          <p:sp>
            <p:nvSpPr>
              <p:cNvPr id="32" name="椭圆 31"/>
              <p:cNvSpPr/>
              <p:nvPr userDrawn="1"/>
            </p:nvSpPr>
            <p:spPr>
              <a:xfrm>
                <a:off x="573405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 userDrawn="1"/>
            </p:nvSpPr>
            <p:spPr>
              <a:xfrm>
                <a:off x="1201017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 userDrawn="1"/>
            </p:nvSpPr>
            <p:spPr>
              <a:xfrm>
                <a:off x="653415" y="1443990"/>
                <a:ext cx="624840" cy="160020"/>
              </a:xfrm>
              <a:prstGeom prst="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 rot="18821879" flipV="1">
              <a:off x="2091592" y="1585792"/>
              <a:ext cx="306034" cy="69276"/>
              <a:chOff x="573405" y="1443990"/>
              <a:chExt cx="787632" cy="160020"/>
            </a:xfrm>
            <a:grpFill/>
          </p:grpSpPr>
          <p:sp>
            <p:nvSpPr>
              <p:cNvPr id="38" name="椭圆 37"/>
              <p:cNvSpPr/>
              <p:nvPr userDrawn="1"/>
            </p:nvSpPr>
            <p:spPr>
              <a:xfrm>
                <a:off x="573405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 userDrawn="1"/>
            </p:nvSpPr>
            <p:spPr>
              <a:xfrm>
                <a:off x="1201017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0" name="矩形 39"/>
              <p:cNvSpPr/>
              <p:nvPr userDrawn="1"/>
            </p:nvSpPr>
            <p:spPr>
              <a:xfrm>
                <a:off x="653415" y="1443990"/>
                <a:ext cx="624840" cy="160020"/>
              </a:xfrm>
              <a:prstGeom prst="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29" name="等腰三角形 28"/>
            <p:cNvSpPr/>
            <p:nvPr userDrawn="1"/>
          </p:nvSpPr>
          <p:spPr>
            <a:xfrm rot="2290495">
              <a:off x="2261064" y="1423006"/>
              <a:ext cx="196870" cy="148982"/>
            </a:xfrm>
            <a:prstGeom prst="triangl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84" y="61385"/>
            <a:ext cx="2438167" cy="736834"/>
          </a:xfrm>
          <a:prstGeom prst="rect">
            <a:avLst/>
          </a:prstGeom>
        </p:spPr>
      </p:pic>
      <p:sp>
        <p:nvSpPr>
          <p:cNvPr id="58" name="梯形 57"/>
          <p:cNvSpPr/>
          <p:nvPr userDrawn="1"/>
        </p:nvSpPr>
        <p:spPr>
          <a:xfrm>
            <a:off x="849172" y="3576768"/>
            <a:ext cx="3391238" cy="656015"/>
          </a:xfrm>
          <a:prstGeom prst="trapezoid">
            <a:avLst>
              <a:gd name="adj" fmla="val 66310"/>
            </a:avLst>
          </a:prstGeom>
          <a:solidFill>
            <a:srgbClr val="6401F8">
              <a:alpha val="84706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9" name="梯形 58"/>
          <p:cNvSpPr/>
          <p:nvPr userDrawn="1"/>
        </p:nvSpPr>
        <p:spPr>
          <a:xfrm>
            <a:off x="1368068" y="2760682"/>
            <a:ext cx="2321836" cy="656015"/>
          </a:xfrm>
          <a:prstGeom prst="trapezoid">
            <a:avLst>
              <a:gd name="adj" fmla="val 66310"/>
            </a:avLst>
          </a:prstGeom>
          <a:solidFill>
            <a:srgbClr val="7C28F9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70" name="直接连接符 69"/>
          <p:cNvCxnSpPr/>
          <p:nvPr userDrawn="1"/>
        </p:nvCxnSpPr>
        <p:spPr>
          <a:xfrm>
            <a:off x="5085348" y="3812741"/>
            <a:ext cx="1748589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初心至善 匠心育人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8290174" y="6481379"/>
            <a:ext cx="3805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锋云智慧官网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www.fengyunedu.cn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等腰三角形 59"/>
          <p:cNvSpPr/>
          <p:nvPr userDrawn="1"/>
        </p:nvSpPr>
        <p:spPr>
          <a:xfrm>
            <a:off x="1891648" y="1632009"/>
            <a:ext cx="1306286" cy="968602"/>
          </a:xfrm>
          <a:prstGeom prst="triangle">
            <a:avLst/>
          </a:prstGeom>
          <a:solidFill>
            <a:srgbClr val="6401F8">
              <a:alpha val="84706"/>
            </a:srgbClr>
          </a:solidFill>
          <a:ln>
            <a:noFill/>
          </a:ln>
          <a:effectLst>
            <a:reflection blurRad="6350" stA="58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45" name="直接连接符 44"/>
          <p:cNvCxnSpPr/>
          <p:nvPr userDrawn="1"/>
        </p:nvCxnSpPr>
        <p:spPr>
          <a:xfrm>
            <a:off x="3593082" y="1716126"/>
            <a:ext cx="3199604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梯形 42"/>
          <p:cNvSpPr/>
          <p:nvPr userDrawn="1"/>
        </p:nvSpPr>
        <p:spPr>
          <a:xfrm>
            <a:off x="329104" y="4497198"/>
            <a:ext cx="4420532" cy="656015"/>
          </a:xfrm>
          <a:prstGeom prst="trapezoid">
            <a:avLst>
              <a:gd name="adj" fmla="val 66310"/>
            </a:avLst>
          </a:prstGeom>
          <a:solidFill>
            <a:srgbClr val="7C28F9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44" name="直接连接符 43"/>
          <p:cNvCxnSpPr/>
          <p:nvPr userDrawn="1"/>
        </p:nvCxnSpPr>
        <p:spPr>
          <a:xfrm>
            <a:off x="4513231" y="2725153"/>
            <a:ext cx="2279455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5533381" y="4838086"/>
            <a:ext cx="1259305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 userDrawn="1"/>
        </p:nvSpPr>
        <p:spPr bwMode="auto">
          <a:xfrm rot="5400000">
            <a:off x="4406455" y="1812103"/>
            <a:ext cx="3419172" cy="30303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6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" name="Freeform 5"/>
          <p:cNvSpPr/>
          <p:nvPr userDrawn="1"/>
        </p:nvSpPr>
        <p:spPr bwMode="auto">
          <a:xfrm rot="5400000">
            <a:off x="4278683" y="2036359"/>
            <a:ext cx="1094948" cy="9704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6401F8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6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699363" y="4121781"/>
            <a:ext cx="833356" cy="48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初心至善 匠心育人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290174" y="6481379"/>
            <a:ext cx="3805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锋云智慧官网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www.fengyunedu.cn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7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B095-49C6-4C53-844A-199276FE01D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E8C9-4269-43FD-84F3-C3D9B7E839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anaconda.com/" TargetMode="External"/><Relationship Id="rId5" Type="http://schemas.openxmlformats.org/officeDocument/2006/relationships/image" Target="../media/image4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-1588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" y="8899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 smtClean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 smtClean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96243" y="1025943"/>
            <a:ext cx="5496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NumPy</a:t>
            </a:r>
            <a:endParaRPr lang="zh-CN" altLang="en-US" sz="44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F602B25-3E8E-707A-6DCF-AB4822FD5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359" y="2461572"/>
            <a:ext cx="6988105" cy="359063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32CBD1FF-6251-4179-B4D5-047F0BF0B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36" y="1795384"/>
            <a:ext cx="4961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强大的多维度数组与矩阵计算库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" y="25288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874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ym typeface="+mn-ea"/>
              </a:rPr>
              <a:t>Jupyter</a:t>
            </a:r>
            <a:r>
              <a:rPr lang="en-US" altLang="zh-CN" sz="2800" b="1" dirty="0">
                <a:sym typeface="+mn-ea"/>
              </a:rPr>
              <a:t> Notebook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7057" y="1787696"/>
            <a:ext cx="9992221" cy="873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在弹出的窗口中输入想进入的目录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(cd Desktop) &gt; 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再输入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jupyter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 notebook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命令启动</a:t>
            </a:r>
            <a:endParaRPr lang="en-US" altLang="zh-CN" sz="1800" dirty="0">
              <a:solidFill>
                <a:srgbClr val="262626"/>
              </a:solidFill>
              <a:latin typeface="PingFangSC-Regular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启动</a:t>
            </a:r>
            <a:r>
              <a:rPr lang="zh-CN" altLang="en-US" dirty="0">
                <a:solidFill>
                  <a:srgbClr val="262626"/>
                </a:solidFill>
                <a:latin typeface="PingFangSC-Regular"/>
              </a:rPr>
              <a:t>后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会自动弹出浏览器窗口</a:t>
            </a:r>
            <a:r>
              <a:rPr lang="zh-CN" altLang="en-US" sz="1800" dirty="0">
                <a:solidFill>
                  <a:srgbClr val="000000"/>
                </a:solidFill>
                <a:latin typeface="Times-Roman"/>
              </a:rPr>
              <a:t> 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549472-4D28-EE3E-FC79-3AFF1FDD8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A313886-8694-E8C9-7E32-634114829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915" y="3009950"/>
            <a:ext cx="7518786" cy="22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" y="25288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874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ym typeface="+mn-ea"/>
              </a:rPr>
              <a:t>Jupyter</a:t>
            </a:r>
            <a:r>
              <a:rPr lang="en-US" altLang="zh-CN" sz="2800" b="1" dirty="0">
                <a:sym typeface="+mn-ea"/>
              </a:rPr>
              <a:t> Notebook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7057" y="1787696"/>
            <a:ext cx="9992221" cy="463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646464"/>
                </a:solidFill>
                <a:latin typeface="HelveticaNeue"/>
              </a:rPr>
              <a:t>Jupyter</a:t>
            </a: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 Notebook </a:t>
            </a:r>
            <a:r>
              <a:rPr lang="zh-CN" altLang="en-US" sz="1800" b="1" dirty="0">
                <a:solidFill>
                  <a:srgbClr val="646464"/>
                </a:solidFill>
                <a:latin typeface="PingFangSC-Regular"/>
              </a:rPr>
              <a:t>有两种键盘输入模式</a:t>
            </a:r>
            <a:r>
              <a:rPr lang="zh-CN" altLang="en-US" sz="1800" b="0" dirty="0">
                <a:solidFill>
                  <a:srgbClr val="000000"/>
                </a:solidFill>
                <a:latin typeface="Times-Roman"/>
              </a:rPr>
              <a:t> 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549472-4D28-EE3E-FC79-3AFF1FDD8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E9513EBB-4B04-14DA-23F5-E862AF2DF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242" y="2776282"/>
            <a:ext cx="8064914" cy="23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" y="25288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874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ym typeface="+mn-ea"/>
              </a:rPr>
              <a:t>Jupyter</a:t>
            </a:r>
            <a:r>
              <a:rPr lang="en-US" altLang="zh-CN" sz="2800" b="1" dirty="0">
                <a:sym typeface="+mn-ea"/>
              </a:rPr>
              <a:t> Notebook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7057" y="1787696"/>
            <a:ext cx="9992221" cy="463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646464"/>
                </a:solidFill>
                <a:latin typeface="HelveticaNeue"/>
              </a:rPr>
              <a:t>Jupyter</a:t>
            </a: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 Notebook </a:t>
            </a:r>
            <a:r>
              <a:rPr lang="zh-CN" altLang="en-US" b="1" dirty="0">
                <a:solidFill>
                  <a:srgbClr val="646464"/>
                </a:solidFill>
                <a:latin typeface="PingFangSC-Regular"/>
              </a:rPr>
              <a:t>常用快捷键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549472-4D28-EE3E-FC79-3AFF1FDD8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C9DC8EA0-D3D9-0469-2482-9649F0700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613" y="2108466"/>
            <a:ext cx="4889751" cy="39880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55BF4E83-9BD2-77BD-6BD2-4F1A1FB19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13" y="2617543"/>
            <a:ext cx="4610337" cy="27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" y="-2848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874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ym typeface="+mn-ea"/>
              </a:rPr>
              <a:t>IPython</a:t>
            </a:r>
            <a:r>
              <a:rPr lang="zh-CN" altLang="en-US" sz="2800" b="1" dirty="0">
                <a:sym typeface="+mn-ea"/>
              </a:rPr>
              <a:t>的使用</a:t>
            </a:r>
          </a:p>
        </p:txBody>
      </p:sp>
      <p:sp>
        <p:nvSpPr>
          <p:cNvPr id="7" name="矩形 6"/>
          <p:cNvSpPr/>
          <p:nvPr/>
        </p:nvSpPr>
        <p:spPr>
          <a:xfrm>
            <a:off x="1117057" y="1787696"/>
            <a:ext cx="9992221" cy="463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262626"/>
                </a:solidFill>
                <a:latin typeface="HelveticaNeue"/>
              </a:rPr>
              <a:t>IPython</a:t>
            </a:r>
            <a:r>
              <a:rPr lang="zh-CN" altLang="en-US" sz="1800" b="1" dirty="0">
                <a:solidFill>
                  <a:srgbClr val="262626"/>
                </a:solidFill>
                <a:latin typeface="PingFangSC-Regular"/>
              </a:rPr>
              <a:t>的帮助文档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549472-4D28-EE3E-FC79-3AFF1FDD8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4A01223-9725-931C-4055-0749CACD7213}"/>
              </a:ext>
            </a:extLst>
          </p:cNvPr>
          <p:cNvSpPr txBox="1"/>
          <p:nvPr/>
        </p:nvSpPr>
        <p:spPr>
          <a:xfrm>
            <a:off x="1571324" y="2597964"/>
            <a:ext cx="6454029" cy="2125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646464"/>
                </a:solidFill>
                <a:latin typeface="PingFangSC-Regular"/>
              </a:rPr>
              <a:t>使用</a:t>
            </a: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help()</a:t>
            </a:r>
            <a:r>
              <a:rPr lang="en-US" altLang="zh-CN" sz="1400" b="0" dirty="0">
                <a:solidFill>
                  <a:srgbClr val="000000"/>
                </a:solidFill>
                <a:latin typeface="Times-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646464"/>
                </a:solidFill>
                <a:latin typeface="PingFangSC-Regular"/>
              </a:rPr>
              <a:t>使用</a:t>
            </a: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?</a:t>
            </a:r>
            <a:r>
              <a:rPr lang="zh-CN" altLang="en-US" sz="1400" b="0" dirty="0">
                <a:solidFill>
                  <a:srgbClr val="000000"/>
                </a:solidFill>
                <a:latin typeface="Times-Roman"/>
              </a:rPr>
              <a:t> </a:t>
            </a:r>
            <a:endParaRPr lang="en-US" altLang="zh-CN" sz="1400" b="0" dirty="0">
              <a:solidFill>
                <a:srgbClr val="000000"/>
              </a:solidFill>
              <a:latin typeface="Times-Roman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646464"/>
                </a:solidFill>
                <a:latin typeface="PingFangSC-Regular"/>
              </a:rPr>
              <a:t>使用</a:t>
            </a: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??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tab</a:t>
            </a:r>
            <a:r>
              <a:rPr lang="zh-CN" altLang="en-US" sz="1800" b="1" dirty="0">
                <a:solidFill>
                  <a:srgbClr val="646464"/>
                </a:solidFill>
                <a:latin typeface="PingFangSC-Regular"/>
              </a:rPr>
              <a:t>自动补全</a:t>
            </a:r>
            <a:r>
              <a:rPr lang="zh-CN" altLang="en-US" sz="1400" b="0" dirty="0">
                <a:solidFill>
                  <a:srgbClr val="000000"/>
                </a:solidFill>
                <a:latin typeface="Times-Roman"/>
              </a:rPr>
              <a:t> </a:t>
            </a:r>
            <a:endParaRPr lang="en-US" altLang="zh-CN" sz="1400" b="0" dirty="0">
              <a:solidFill>
                <a:srgbClr val="000000"/>
              </a:solidFill>
              <a:latin typeface="Times-Roman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shift + tab  </a:t>
            </a:r>
            <a:r>
              <a:rPr lang="zh-CN" altLang="en-US" sz="1800" b="1" dirty="0">
                <a:solidFill>
                  <a:srgbClr val="646464"/>
                </a:solidFill>
                <a:latin typeface="PingFangSC-Regular"/>
              </a:rPr>
              <a:t>查看参数和函数说明</a:t>
            </a:r>
            <a:r>
              <a:rPr lang="zh-CN" altLang="en-US" sz="1400" b="0" dirty="0">
                <a:solidFill>
                  <a:srgbClr val="000000"/>
                </a:solidFill>
                <a:latin typeface="Times-Roman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6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" y="-2848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874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ym typeface="+mn-ea"/>
              </a:rPr>
              <a:t>Ipython</a:t>
            </a:r>
            <a:r>
              <a:rPr lang="zh-CN" altLang="en-US" sz="2800" b="1" dirty="0">
                <a:sym typeface="+mn-ea"/>
              </a:rPr>
              <a:t>的使用</a:t>
            </a:r>
          </a:p>
        </p:txBody>
      </p:sp>
      <p:sp>
        <p:nvSpPr>
          <p:cNvPr id="7" name="矩形 6"/>
          <p:cNvSpPr/>
          <p:nvPr/>
        </p:nvSpPr>
        <p:spPr>
          <a:xfrm>
            <a:off x="1117057" y="1787696"/>
            <a:ext cx="9992221" cy="463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262626"/>
                </a:solidFill>
                <a:latin typeface="HelveticaNeue"/>
              </a:rPr>
              <a:t>IPython</a:t>
            </a:r>
            <a:r>
              <a:rPr lang="zh-CN" altLang="en-US" sz="1800" b="1" dirty="0">
                <a:solidFill>
                  <a:srgbClr val="262626"/>
                </a:solidFill>
                <a:latin typeface="PingFangSC-Regular"/>
              </a:rPr>
              <a:t>魔法命令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549472-4D28-EE3E-FC79-3AFF1FDD8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4A01223-9725-931C-4055-0749CACD7213}"/>
              </a:ext>
            </a:extLst>
          </p:cNvPr>
          <p:cNvSpPr txBox="1"/>
          <p:nvPr/>
        </p:nvSpPr>
        <p:spPr>
          <a:xfrm>
            <a:off x="1571324" y="2597964"/>
            <a:ext cx="6454029" cy="2125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646464"/>
                </a:solidFill>
                <a:latin typeface="PingFangSC-Regular"/>
              </a:rPr>
              <a:t>运行外部</a:t>
            </a: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Python</a:t>
            </a:r>
            <a:r>
              <a:rPr lang="zh-CN" altLang="en-US" sz="1800" b="1" dirty="0">
                <a:solidFill>
                  <a:srgbClr val="646464"/>
                </a:solidFill>
                <a:latin typeface="PingFangSC-Regular"/>
              </a:rPr>
              <a:t>文件</a:t>
            </a: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: %run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646464"/>
                </a:solidFill>
                <a:latin typeface="PingFangSC-Regular"/>
              </a:rPr>
              <a:t>运行计时</a:t>
            </a: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: %time</a:t>
            </a:r>
            <a:r>
              <a:rPr lang="zh-CN" altLang="en-US" sz="1800" b="0" dirty="0">
                <a:solidFill>
                  <a:srgbClr val="000000"/>
                </a:solidFill>
                <a:latin typeface="Times-Roman"/>
              </a:rPr>
              <a:t> </a:t>
            </a:r>
            <a:endParaRPr lang="en-US" altLang="zh-CN" sz="1800" b="0" dirty="0">
              <a:solidFill>
                <a:srgbClr val="000000"/>
              </a:solidFill>
              <a:latin typeface="Times-Roman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646464"/>
                </a:solidFill>
                <a:latin typeface="PingFangSC-Regular"/>
              </a:rPr>
              <a:t>平均运行时间</a:t>
            </a: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: %</a:t>
            </a:r>
            <a:r>
              <a:rPr lang="en-US" altLang="zh-CN" sz="1800" b="1" dirty="0" err="1">
                <a:solidFill>
                  <a:srgbClr val="646464"/>
                </a:solidFill>
                <a:latin typeface="HelveticaNeue"/>
              </a:rPr>
              <a:t>timeit</a:t>
            </a:r>
            <a:r>
              <a:rPr lang="zh-CN" altLang="en-US" sz="1800" b="0" dirty="0">
                <a:solidFill>
                  <a:srgbClr val="000000"/>
                </a:solidFill>
                <a:latin typeface="Times-Roman"/>
              </a:rPr>
              <a:t> </a:t>
            </a:r>
            <a:endParaRPr lang="en-US" altLang="zh-CN" sz="1800" b="0" dirty="0">
              <a:solidFill>
                <a:srgbClr val="000000"/>
              </a:solidFill>
              <a:latin typeface="Times-Roman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646464"/>
                </a:solidFill>
                <a:latin typeface="PingFangSC-Regular"/>
              </a:rPr>
              <a:t>多行代码的平均运行时间</a:t>
            </a: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: %%</a:t>
            </a:r>
            <a:r>
              <a:rPr lang="en-US" altLang="zh-CN" sz="1800" b="1" dirty="0" err="1">
                <a:solidFill>
                  <a:srgbClr val="646464"/>
                </a:solidFill>
                <a:latin typeface="HelveticaNeue"/>
              </a:rPr>
              <a:t>timeit</a:t>
            </a:r>
            <a:r>
              <a:rPr lang="zh-CN" altLang="en-US" sz="1800" b="0" dirty="0">
                <a:solidFill>
                  <a:srgbClr val="000000"/>
                </a:solidFill>
                <a:latin typeface="Times-Roman"/>
              </a:rPr>
              <a:t> </a:t>
            </a:r>
            <a:endParaRPr lang="en-US" altLang="zh-CN" sz="1800" b="0" dirty="0">
              <a:solidFill>
                <a:srgbClr val="000000"/>
              </a:solidFill>
              <a:latin typeface="Times-Roman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646464"/>
                </a:solidFill>
                <a:latin typeface="PingFangSC-Regular"/>
              </a:rPr>
              <a:t>更多魔法命令</a:t>
            </a: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(</a:t>
            </a:r>
            <a:r>
              <a:rPr lang="zh-CN" altLang="en-US" sz="1800" b="1" dirty="0">
                <a:solidFill>
                  <a:srgbClr val="646464"/>
                </a:solidFill>
                <a:latin typeface="PingFangSC-Regular"/>
              </a:rPr>
              <a:t>了解</a:t>
            </a: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): </a:t>
            </a:r>
            <a:r>
              <a:rPr lang="en-US" altLang="zh-CN" sz="1800" b="1" dirty="0" err="1">
                <a:solidFill>
                  <a:srgbClr val="646464"/>
                </a:solidFill>
                <a:latin typeface="HelveticaNeue"/>
              </a:rPr>
              <a:t>lsmagic</a:t>
            </a:r>
            <a:r>
              <a:rPr lang="zh-CN" altLang="en-US" sz="1800" b="0" dirty="0">
                <a:solidFill>
                  <a:srgbClr val="000000"/>
                </a:solidFill>
                <a:latin typeface="Times-Roman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1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</a:t>
            </a:r>
            <a:r>
              <a:rPr lang="zh-CN" altLang="en-US" dirty="0" smtClean="0">
                <a:solidFill>
                  <a:prstClr val="white">
                    <a:lumMod val="65000"/>
                  </a:prstClr>
                </a:solidFill>
              </a:rPr>
              <a:t>教育</a:t>
            </a:r>
            <a:endParaRPr lang="en-US" altLang="zh-CN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48454" y="1613566"/>
            <a:ext cx="7093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/>
              <a:t>第</a:t>
            </a:r>
            <a:r>
              <a:rPr lang="en-US" altLang="zh-CN" sz="4400" b="1" dirty="0"/>
              <a:t>2</a:t>
            </a:r>
            <a:r>
              <a:rPr lang="zh-CN" altLang="en-US" sz="4400" b="1" dirty="0"/>
              <a:t>章 </a:t>
            </a:r>
            <a:r>
              <a:rPr lang="en-US" altLang="zh-CN" sz="4400" b="1" dirty="0"/>
              <a:t>NumPy</a:t>
            </a:r>
            <a:endParaRPr lang="zh-CN" altLang="en-US" sz="4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669734" y="2617933"/>
            <a:ext cx="6027107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NumPy</a:t>
            </a:r>
            <a:r>
              <a:rPr lang="zh-CN" altLang="en-US" sz="2400" dirty="0">
                <a:sym typeface="+mn-ea"/>
              </a:rPr>
              <a:t>多维数组</a:t>
            </a:r>
            <a:endParaRPr lang="en-US" altLang="zh-CN" sz="2400" dirty="0">
              <a:sym typeface="+mn-ea"/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NumPy</a:t>
            </a:r>
            <a:r>
              <a:rPr lang="zh-CN" altLang="en-US" sz="2400" dirty="0">
                <a:sym typeface="+mn-ea"/>
              </a:rPr>
              <a:t>的基本操作</a:t>
            </a:r>
            <a:endParaRPr lang="en-US" altLang="zh-CN" sz="2400" dirty="0">
              <a:sym typeface="+mn-ea"/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NumPy</a:t>
            </a:r>
            <a:r>
              <a:rPr lang="zh-CN" altLang="en-US" sz="2400" dirty="0">
                <a:sym typeface="+mn-ea"/>
              </a:rPr>
              <a:t>的聚合操作</a:t>
            </a:r>
            <a:endParaRPr lang="en-US" altLang="zh-CN" sz="2400" dirty="0"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NumPy</a:t>
            </a:r>
            <a:r>
              <a:rPr lang="zh-CN" altLang="en-US" sz="2400" dirty="0">
                <a:sym typeface="+mn-ea"/>
              </a:rPr>
              <a:t>的矩阵操作</a:t>
            </a:r>
            <a:endParaRPr lang="en-US" altLang="zh-CN" sz="2400"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23473AB-DE00-4960-DF82-665569D63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4" y="892552"/>
            <a:ext cx="3063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NumPy</a:t>
            </a:r>
            <a:r>
              <a:rPr lang="zh-CN" altLang="en-US" sz="2800" b="1" dirty="0"/>
              <a:t>介绍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916064" y="1997522"/>
            <a:ext cx="990527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NumPy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介绍：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NumPy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（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Numerical Python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）是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Python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的一个开源的数值计算库。</a:t>
            </a:r>
            <a:endParaRPr lang="en-US" altLang="zh-CN" sz="1800" dirty="0">
              <a:solidFill>
                <a:srgbClr val="262626"/>
              </a:solidFill>
              <a:latin typeface="PingFangSC-Regular"/>
            </a:endParaRPr>
          </a:p>
          <a:p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可用来存储和处理大型矩阵，比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Python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自身的嵌套列表结构要高效的多，支持大量的维度数组与</a:t>
            </a:r>
            <a:endParaRPr lang="en-US" altLang="zh-CN" sz="1800" dirty="0">
              <a:solidFill>
                <a:srgbClr val="262626"/>
              </a:solidFill>
              <a:latin typeface="PingFangSC-Regular"/>
            </a:endParaRPr>
          </a:p>
          <a:p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矩阵运算，此外也针对数组运算提供大量的数学函数库，包括数学、逻辑、形状操作、排序、选</a:t>
            </a:r>
            <a:endParaRPr lang="en-US" altLang="zh-CN" sz="1800" dirty="0">
              <a:solidFill>
                <a:srgbClr val="262626"/>
              </a:solidFill>
              <a:latin typeface="PingFangSC-Regular"/>
            </a:endParaRPr>
          </a:p>
          <a:p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择、输入输出、离散傅立叶变换、基本线性代数，基本统计运算和随机模拟等等。</a:t>
            </a:r>
            <a:endParaRPr lang="en-US" altLang="zh-CN" sz="1800" dirty="0">
              <a:solidFill>
                <a:srgbClr val="262626"/>
              </a:solidFill>
              <a:latin typeface="PingFangSC-Regular"/>
            </a:endParaRPr>
          </a:p>
          <a:p>
            <a:endParaRPr lang="en-US" altLang="zh-CN" dirty="0">
              <a:solidFill>
                <a:srgbClr val="262626"/>
              </a:solidFill>
              <a:latin typeface="PingFangSC-Regular"/>
            </a:endParaRPr>
          </a:p>
          <a:p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几乎所有从事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Python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工作的数据分析师都利用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NumPy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的强大功能。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10A083CA-BB70-94AC-4E1D-6B849E9E23FC}"/>
              </a:ext>
            </a:extLst>
          </p:cNvPr>
          <p:cNvSpPr txBox="1"/>
          <p:nvPr/>
        </p:nvSpPr>
        <p:spPr>
          <a:xfrm>
            <a:off x="916064" y="4491069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262626"/>
                </a:solidFill>
                <a:latin typeface="PingFangSC-Regular"/>
              </a:rPr>
              <a:t>安装</a:t>
            </a: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NumPy</a:t>
            </a:r>
            <a:r>
              <a:rPr lang="zh-CN" altLang="en-US" sz="1800" b="1" dirty="0">
                <a:solidFill>
                  <a:srgbClr val="262626"/>
                </a:solidFill>
                <a:latin typeface="PingFangSC-Regular"/>
              </a:rPr>
              <a:t>库：</a:t>
            </a:r>
            <a:endParaRPr lang="en-US" altLang="zh-CN" sz="1800" b="1" dirty="0">
              <a:solidFill>
                <a:srgbClr val="262626"/>
              </a:solidFill>
              <a:latin typeface="PingFangSC-Regular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PingFangSC-Regular"/>
              </a:rPr>
              <a:t>     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 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Anaconda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自带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NumPy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库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4" y="892552"/>
            <a:ext cx="3063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NumPy</a:t>
            </a:r>
          </a:p>
        </p:txBody>
      </p:sp>
      <p:sp>
        <p:nvSpPr>
          <p:cNvPr id="13" name="矩形 12"/>
          <p:cNvSpPr/>
          <p:nvPr/>
        </p:nvSpPr>
        <p:spPr>
          <a:xfrm>
            <a:off x="916064" y="1997522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PingFangSC-Regular"/>
              </a:rPr>
              <a:t>导入</a:t>
            </a:r>
            <a:r>
              <a:rPr lang="en-US" altLang="zh-CN" sz="1800" b="1" dirty="0" err="1">
                <a:latin typeface="HelveticaNeue"/>
              </a:rPr>
              <a:t>numpy</a:t>
            </a:r>
            <a:r>
              <a:rPr lang="zh-CN" altLang="en-US" sz="1800" b="1" dirty="0">
                <a:latin typeface="PingFangSC-Regular"/>
              </a:rPr>
              <a:t>库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3D3151A-7D64-53D0-503F-755CCC2BE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312" y="2700313"/>
            <a:ext cx="4978656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6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4" y="892552"/>
            <a:ext cx="3063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NumPy</a:t>
            </a:r>
            <a:r>
              <a:rPr lang="zh-CN" altLang="en-US" sz="2800" b="1" dirty="0"/>
              <a:t>数组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916064" y="1997522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 b="1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944B4C3B-5227-D786-C944-42566359CD98}"/>
              </a:ext>
            </a:extLst>
          </p:cNvPr>
          <p:cNvSpPr txBox="1"/>
          <p:nvPr/>
        </p:nvSpPr>
        <p:spPr>
          <a:xfrm>
            <a:off x="3120381" y="1985004"/>
            <a:ext cx="61968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b="1" dirty="0" err="1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list</a:t>
            </a:r>
            <a:r>
              <a:rPr lang="zh-CN" altLang="en-US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= </a:t>
            </a:r>
            <a:r>
              <a:rPr lang="en-US" altLang="zh-CN" sz="1800" b="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1800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</a:p>
          <a:p>
            <a:endParaRPr lang="en-US" altLang="zh-CN" sz="1800" b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的常规函数创建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en-US" altLang="zh-CN" sz="1800" b="1" dirty="0" err="1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np.ones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en-US" altLang="zh-CN" sz="1800" b="1" dirty="0" err="1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np.zeros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en-US" altLang="zh-CN" sz="1800" b="1" dirty="0" err="1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np.full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en-US" altLang="zh-CN" sz="1800" b="1" dirty="0" err="1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np.eye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5) </a:t>
            </a:r>
            <a:r>
              <a:rPr lang="en-US" altLang="zh-CN" sz="1800" b="1" dirty="0" err="1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np.linspace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6) </a:t>
            </a:r>
            <a:r>
              <a:rPr lang="en-US" altLang="zh-CN" sz="1800" b="1" dirty="0" err="1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7) </a:t>
            </a:r>
            <a:r>
              <a:rPr lang="en-US" altLang="zh-CN" sz="1800" b="1" dirty="0" err="1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np.random.randint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8) </a:t>
            </a:r>
            <a:r>
              <a:rPr lang="en-US" altLang="zh-CN" sz="1800" b="1" dirty="0" err="1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np.random.randn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9)</a:t>
            </a:r>
            <a:r>
              <a:rPr lang="en-US" altLang="zh-CN" sz="1800" b="1" dirty="0" err="1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np.random.normal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10) </a:t>
            </a:r>
            <a:r>
              <a:rPr lang="en-US" altLang="zh-CN" sz="1800" b="1" dirty="0" err="1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np.random.random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11) </a:t>
            </a:r>
            <a:r>
              <a:rPr lang="en-US" altLang="zh-CN" sz="1800" b="1" dirty="0" err="1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np.random.rand</a:t>
            </a:r>
            <a:r>
              <a:rPr lang="en-US" altLang="zh-CN" sz="1800" b="1" dirty="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14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4" y="892552"/>
            <a:ext cx="3063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NumPy</a:t>
            </a:r>
            <a:r>
              <a:rPr lang="zh-CN" altLang="en-US" sz="2800" b="1" dirty="0"/>
              <a:t>数组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916064" y="1997522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>
                <a:solidFill>
                  <a:srgbClr val="262626"/>
                </a:solidFill>
                <a:latin typeface="HelveticaNeue"/>
              </a:rPr>
              <a:t>Ndarray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属性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944B4C3B-5227-D786-C944-42566359CD98}"/>
              </a:ext>
            </a:extLst>
          </p:cNvPr>
          <p:cNvSpPr txBox="1"/>
          <p:nvPr/>
        </p:nvSpPr>
        <p:spPr>
          <a:xfrm>
            <a:off x="1325448" y="2454742"/>
            <a:ext cx="6196818" cy="1710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646464"/>
                </a:solidFill>
                <a:latin typeface="HelveticaNeue"/>
              </a:rPr>
              <a:t>n</a:t>
            </a:r>
            <a:r>
              <a:rPr lang="en-US" altLang="zh-CN" sz="1800" b="1" dirty="0" err="1">
                <a:solidFill>
                  <a:srgbClr val="646464"/>
                </a:solidFill>
                <a:latin typeface="HelveticaNeue"/>
              </a:rPr>
              <a:t>dim</a:t>
            </a: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 : </a:t>
            </a:r>
            <a:r>
              <a:rPr lang="zh-CN" altLang="en-US" sz="1800" b="1" dirty="0">
                <a:solidFill>
                  <a:srgbClr val="646464"/>
                </a:solidFill>
                <a:latin typeface="HelveticaNeue"/>
              </a:rPr>
              <a:t>维度</a:t>
            </a:r>
            <a:endParaRPr lang="en-US" altLang="zh-CN" sz="1800" b="1" dirty="0">
              <a:solidFill>
                <a:srgbClr val="646464"/>
              </a:solidFill>
              <a:latin typeface="HelveticaNeue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646464"/>
                </a:solidFill>
                <a:latin typeface="HelveticaNeue"/>
              </a:rPr>
              <a:t>shape: </a:t>
            </a:r>
            <a:r>
              <a:rPr lang="zh-CN" altLang="en-US" b="1" dirty="0">
                <a:solidFill>
                  <a:srgbClr val="646464"/>
                </a:solidFill>
                <a:latin typeface="HelveticaNeue"/>
              </a:rPr>
              <a:t>形状</a:t>
            </a:r>
            <a:endParaRPr lang="en-US" altLang="zh-CN" b="1" dirty="0">
              <a:solidFill>
                <a:srgbClr val="646464"/>
              </a:solidFill>
              <a:latin typeface="HelveticaNeue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646464"/>
                </a:solidFill>
                <a:latin typeface="HelveticaNeue"/>
              </a:rPr>
              <a:t>s</a:t>
            </a: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ize : </a:t>
            </a:r>
            <a:r>
              <a:rPr lang="zh-CN" altLang="en-US" b="1" dirty="0">
                <a:solidFill>
                  <a:srgbClr val="646464"/>
                </a:solidFill>
                <a:latin typeface="HelveticaNeue"/>
              </a:rPr>
              <a:t>总长度</a:t>
            </a:r>
            <a:endParaRPr lang="en-US" altLang="zh-CN" b="1" dirty="0">
              <a:solidFill>
                <a:srgbClr val="646464"/>
              </a:solidFill>
              <a:latin typeface="HelveticaNeue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646464"/>
                </a:solidFill>
                <a:latin typeface="HelveticaNeue"/>
              </a:rPr>
              <a:t>d</a:t>
            </a:r>
            <a:r>
              <a:rPr lang="en-US" altLang="zh-CN" sz="1800" b="1" dirty="0" err="1">
                <a:solidFill>
                  <a:srgbClr val="646464"/>
                </a:solidFill>
                <a:latin typeface="HelveticaNeue"/>
              </a:rPr>
              <a:t>type</a:t>
            </a:r>
            <a:r>
              <a:rPr lang="en-US" altLang="zh-CN" sz="1800" b="1" dirty="0">
                <a:solidFill>
                  <a:srgbClr val="646464"/>
                </a:solidFill>
                <a:latin typeface="HelveticaNeue"/>
              </a:rPr>
              <a:t>: </a:t>
            </a:r>
            <a:r>
              <a:rPr lang="zh-CN" altLang="en-US" sz="1800" b="1" dirty="0">
                <a:solidFill>
                  <a:srgbClr val="646464"/>
                </a:solidFill>
                <a:latin typeface="HelveticaNeue"/>
              </a:rPr>
              <a:t>元素类型</a:t>
            </a:r>
          </a:p>
        </p:txBody>
      </p:sp>
    </p:spTree>
    <p:extLst>
      <p:ext uri="{BB962C8B-B14F-4D97-AF65-F5344CB8AC3E}">
        <p14:creationId xmlns:p14="http://schemas.microsoft.com/office/powerpoint/2010/main" val="18968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</a:t>
            </a:r>
            <a:r>
              <a:rPr lang="zh-CN" altLang="en-US" dirty="0" smtClean="0">
                <a:solidFill>
                  <a:prstClr val="white">
                    <a:lumMod val="65000"/>
                  </a:prstClr>
                </a:solidFill>
              </a:rPr>
              <a:t>教育</a:t>
            </a:r>
            <a:r>
              <a:rPr lang="en-US" altLang="zh-CN" dirty="0" smtClean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 smtClean="0">
                <a:solidFill>
                  <a:prstClr val="white">
                    <a:lumMod val="65000"/>
                  </a:prstClr>
                </a:solidFill>
              </a:rPr>
              <a:t>教研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院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4" y="892552"/>
            <a:ext cx="3063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NumPy</a:t>
            </a:r>
            <a:r>
              <a:rPr lang="zh-CN" altLang="en-US" sz="2800" b="1" dirty="0"/>
              <a:t>介绍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916064" y="1997522"/>
            <a:ext cx="9905276" cy="295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NumPy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介绍：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NumPy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（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Numerical Python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）是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Python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的一个开源的数值计算库。</a:t>
            </a:r>
            <a:endParaRPr lang="en-US" altLang="zh-CN" sz="1800" dirty="0">
              <a:solidFill>
                <a:srgbClr val="262626"/>
              </a:solidFill>
              <a:latin typeface="PingFangSC-Regular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可用来存储和处理大型矩阵，比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Python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自身的嵌套列表结构要高效的多，支持大量的维度数组与</a:t>
            </a:r>
            <a:endParaRPr lang="en-US" altLang="zh-CN" sz="1800" dirty="0">
              <a:solidFill>
                <a:srgbClr val="262626"/>
              </a:solidFill>
              <a:latin typeface="PingFangSC-Regular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矩阵运算，此外也针对数组运算提供大量的数学函数库，包括数学、逻辑、形状操作、排序、选</a:t>
            </a:r>
            <a:endParaRPr lang="en-US" altLang="zh-CN" sz="1800" dirty="0">
              <a:solidFill>
                <a:srgbClr val="262626"/>
              </a:solidFill>
              <a:latin typeface="PingFangSC-Regular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择、输入输出、离散傅立叶变换、基本线性代数，基本统计运算和随机模拟等等。</a:t>
            </a:r>
            <a:endParaRPr lang="en-US" altLang="zh-CN" sz="1800" dirty="0">
              <a:solidFill>
                <a:srgbClr val="262626"/>
              </a:solidFill>
              <a:latin typeface="PingFangSC-Regular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262626"/>
              </a:solidFill>
              <a:latin typeface="PingFangSC-Regular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几乎所有从事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Python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工作的数据分析师都利用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NumPy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的强大功能。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4" y="892552"/>
            <a:ext cx="3063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NumPy</a:t>
            </a:r>
            <a:r>
              <a:rPr lang="zh-CN" altLang="en-US" sz="2800" b="1" dirty="0"/>
              <a:t>基本操作</a:t>
            </a:r>
            <a:endParaRPr lang="en-US" altLang="zh-CN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916064" y="1997522"/>
            <a:ext cx="2557110" cy="1156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>
                <a:solidFill>
                  <a:srgbClr val="262626"/>
                </a:solidFill>
                <a:latin typeface="HelveticaNeue"/>
              </a:rPr>
              <a:t>Ndarray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索引操作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Ndarray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切片操作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示例： 猫图片进行操作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A85D2F0-46B9-C3FD-C693-76B64A6F3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156" y="3509637"/>
            <a:ext cx="4062822" cy="237794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9675F089-57CF-F132-6513-4549795BD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289" y="3496637"/>
            <a:ext cx="4165814" cy="23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4" y="892552"/>
            <a:ext cx="3063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NumPy</a:t>
            </a:r>
            <a:r>
              <a:rPr lang="zh-CN" altLang="en-US" sz="2800" b="1" dirty="0"/>
              <a:t>数组</a:t>
            </a:r>
            <a:endParaRPr lang="en-US" altLang="zh-CN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709BD4C-5B42-8922-5577-9D825A66A4A4}"/>
              </a:ext>
            </a:extLst>
          </p:cNvPr>
          <p:cNvSpPr/>
          <p:nvPr/>
        </p:nvSpPr>
        <p:spPr>
          <a:xfrm>
            <a:off x="916064" y="1997522"/>
            <a:ext cx="4980851" cy="268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>
                <a:solidFill>
                  <a:srgbClr val="262626"/>
                </a:solidFill>
                <a:latin typeface="HelveticaNeue"/>
              </a:rPr>
              <a:t>Ndarray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变形： 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	</a:t>
            </a: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reshape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Ndarray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级联： 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	concatenate / </a:t>
            </a: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np.hstack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 / </a:t>
            </a: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np.vstack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Ndarray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拆分：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	</a:t>
            </a: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np.split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 / </a:t>
            </a: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np.vsplit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 / </a:t>
            </a: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np.hsplit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示例：对猫图片进行拆分</a:t>
            </a:r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628CD79-D6A6-1AE3-E611-0CD60ED1E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296" y="4829470"/>
            <a:ext cx="4305521" cy="12954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6E96347-80F6-7739-C7A8-91CC9B1EA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718" y="3210893"/>
            <a:ext cx="1171113" cy="29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4" y="892552"/>
            <a:ext cx="3063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NumPy</a:t>
            </a:r>
            <a:r>
              <a:rPr lang="zh-CN" altLang="en-US" sz="2800" b="1" dirty="0"/>
              <a:t>基本操作</a:t>
            </a:r>
            <a:endParaRPr lang="en-US" altLang="zh-CN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709BD4C-5B42-8922-5577-9D825A66A4A4}"/>
              </a:ext>
            </a:extLst>
          </p:cNvPr>
          <p:cNvSpPr/>
          <p:nvPr/>
        </p:nvSpPr>
        <p:spPr>
          <a:xfrm>
            <a:off x="916064" y="1997522"/>
            <a:ext cx="1864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拷贝复制操作： 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	copy()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6144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4" y="892552"/>
            <a:ext cx="3063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NumPy</a:t>
            </a:r>
            <a:r>
              <a:rPr lang="zh-CN" altLang="en-US" sz="2800" b="1" dirty="0"/>
              <a:t>聚合操作</a:t>
            </a:r>
            <a:endParaRPr lang="en-US" altLang="zh-CN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709BD4C-5B42-8922-5577-9D825A66A4A4}"/>
              </a:ext>
            </a:extLst>
          </p:cNvPr>
          <p:cNvSpPr/>
          <p:nvPr/>
        </p:nvSpPr>
        <p:spPr>
          <a:xfrm>
            <a:off x="916064" y="1997522"/>
            <a:ext cx="3207481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聚合操作： 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262626"/>
                </a:solidFill>
                <a:effectLst/>
                <a:latin typeface="HelveticaNeue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emoji"/>
              </a:rPr>
              <a:t>np.</a:t>
            </a:r>
            <a:r>
              <a:rPr lang="en-US" altLang="zh-CN" dirty="0" err="1">
                <a:solidFill>
                  <a:srgbClr val="000000"/>
                </a:solidFill>
                <a:latin typeface="emoji"/>
              </a:rPr>
              <a:t>sum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emoji"/>
              </a:rPr>
              <a:t>求和</a:t>
            </a:r>
            <a:endParaRPr lang="en-US" altLang="zh-CN" b="1" i="0" dirty="0">
              <a:solidFill>
                <a:srgbClr val="262626"/>
              </a:solidFill>
              <a:effectLst/>
              <a:latin typeface="Helvetica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emoji"/>
              </a:rPr>
              <a:t>np.min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emoji"/>
              </a:rPr>
              <a:t>最小值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emoji"/>
              </a:rPr>
              <a:t>np.max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emoji"/>
              </a:rPr>
              <a:t>最大值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emoji"/>
              </a:rPr>
              <a:t>np.mean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emoji"/>
              </a:rPr>
              <a:t>平均值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emoji"/>
              </a:rPr>
              <a:t>np.average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emoji"/>
              </a:rPr>
              <a:t>平均值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emoji"/>
              </a:rPr>
              <a:t>np.median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emoji"/>
              </a:rPr>
              <a:t>中位数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emoji"/>
              </a:rPr>
              <a:t>np.percentile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emoji"/>
              </a:rPr>
              <a:t>百分位数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emoji"/>
              </a:rPr>
              <a:t>np.argmin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emoji"/>
              </a:rPr>
              <a:t>最小值对应的下标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emoji"/>
              </a:rPr>
              <a:t>np.argmax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emoji"/>
              </a:rPr>
              <a:t>最大值对应的下标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emoji"/>
              </a:rPr>
              <a:t>np.std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emoji"/>
              </a:rPr>
              <a:t>标准差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emoji"/>
              </a:rPr>
              <a:t>np.var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emoji"/>
              </a:rPr>
              <a:t>方差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emoji"/>
              </a:rPr>
              <a:t>np.power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emoji"/>
              </a:rPr>
              <a:t>次方，求幂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emoji"/>
              </a:rPr>
              <a:t>np.argwhere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emoji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emoji"/>
              </a:rPr>
              <a:t>按条件查找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7438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4" y="892552"/>
            <a:ext cx="3063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NumPy</a:t>
            </a:r>
            <a:r>
              <a:rPr lang="zh-CN" altLang="en-US" sz="2800" b="1" dirty="0"/>
              <a:t>矩阵操作</a:t>
            </a:r>
            <a:endParaRPr lang="en-US" altLang="zh-CN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709BD4C-5B42-8922-5577-9D825A66A4A4}"/>
              </a:ext>
            </a:extLst>
          </p:cNvPr>
          <p:cNvSpPr/>
          <p:nvPr/>
        </p:nvSpPr>
        <p:spPr>
          <a:xfrm>
            <a:off x="916063" y="1997522"/>
            <a:ext cx="59758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基本的矩阵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操作： 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	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算术运算符： 加减乘除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r>
              <a:rPr lang="en-US" altLang="zh-CN" b="1" dirty="0"/>
              <a:t>	</a:t>
            </a:r>
            <a:r>
              <a:rPr lang="zh-CN" altLang="en-US" b="1" dirty="0"/>
              <a:t>矩阵和矩阵之间运算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数与矩阵运算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矩阵乘积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矩阵与矩阵相乘</a:t>
            </a:r>
            <a:r>
              <a:rPr lang="en-US" altLang="zh-CN" b="1" dirty="0"/>
              <a:t>np.dot</a:t>
            </a:r>
          </a:p>
          <a:p>
            <a:endParaRPr lang="en-US" altLang="zh-CN" b="1" dirty="0"/>
          </a:p>
          <a:p>
            <a:r>
              <a:rPr lang="zh-CN" altLang="en-US" b="1" dirty="0"/>
              <a:t>广播机制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为不同维度的矩阵尽量提供运算可能性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规则一：为缺失的维度补维度</a:t>
            </a:r>
            <a:endParaRPr lang="en-US" altLang="zh-CN" sz="1800" dirty="0">
              <a:solidFill>
                <a:srgbClr val="262626"/>
              </a:solidFill>
              <a:latin typeface="PingFangSC-Regular"/>
            </a:endParaRPr>
          </a:p>
          <a:p>
            <a:r>
              <a:rPr lang="en-US" altLang="zh-CN" dirty="0">
                <a:solidFill>
                  <a:srgbClr val="262626"/>
                </a:solidFill>
                <a:latin typeface="PingFangSC-Regular"/>
              </a:rPr>
              <a:t>	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规则二：缺失元素用已有值填充</a:t>
            </a:r>
            <a:endParaRPr lang="zh-CN" altLang="en-US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FCE8CA9C-B71A-82A7-24A0-B2F4D09BD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356" y="3308149"/>
            <a:ext cx="6549850" cy="1124142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xmlns="" id="{50491C58-1742-0590-E7A9-1476281EF83A}"/>
              </a:ext>
            </a:extLst>
          </p:cNvPr>
          <p:cNvSpPr/>
          <p:nvPr/>
        </p:nvSpPr>
        <p:spPr>
          <a:xfrm>
            <a:off x="4569127" y="3705317"/>
            <a:ext cx="688622" cy="314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4" y="892552"/>
            <a:ext cx="3063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altLang="zh-CN" sz="2800" b="1" dirty="0"/>
              <a:t>NumPy</a:t>
            </a:r>
            <a:r>
              <a:rPr lang="zh-CN" altLang="en-US" sz="2800" b="1" dirty="0"/>
              <a:t>其他操作</a:t>
            </a:r>
            <a:endParaRPr lang="en-US" altLang="zh-CN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AF72FFC-EA94-1C52-C780-21E4FB3F8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709BD4C-5B42-8922-5577-9D825A66A4A4}"/>
              </a:ext>
            </a:extLst>
          </p:cNvPr>
          <p:cNvSpPr/>
          <p:nvPr/>
        </p:nvSpPr>
        <p:spPr>
          <a:xfrm>
            <a:off x="916063" y="1997522"/>
            <a:ext cx="59758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262626"/>
                </a:solidFill>
                <a:latin typeface="HelveticaNeue"/>
              </a:rPr>
              <a:t>Ndarray</a:t>
            </a: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 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排序： 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  <a:p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	</a:t>
            </a:r>
            <a:r>
              <a:rPr lang="en-US" altLang="zh-CN" b="1" dirty="0" err="1">
                <a:solidFill>
                  <a:srgbClr val="262626"/>
                </a:solidFill>
                <a:latin typeface="HelveticaNeue"/>
              </a:rPr>
              <a:t>np.sort</a:t>
            </a:r>
            <a:r>
              <a:rPr lang="en-US" altLang="zh-CN" b="1" dirty="0">
                <a:solidFill>
                  <a:srgbClr val="262626"/>
                </a:solidFill>
                <a:latin typeface="HelveticaNeue"/>
              </a:rPr>
              <a:t>() : </a:t>
            </a:r>
            <a:r>
              <a:rPr lang="zh-CN" altLang="en-US" b="1" dirty="0">
                <a:solidFill>
                  <a:srgbClr val="262626"/>
                </a:solidFill>
                <a:latin typeface="HelveticaNeue"/>
              </a:rPr>
              <a:t>不改变原数组</a:t>
            </a:r>
            <a:endParaRPr lang="en-US" altLang="zh-CN" b="1" dirty="0">
              <a:solidFill>
                <a:srgbClr val="262626"/>
              </a:solidFill>
              <a:latin typeface="HelveticaNeue"/>
            </a:endParaRPr>
          </a:p>
          <a:p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	</a:t>
            </a:r>
            <a:r>
              <a:rPr lang="en-US" altLang="zh-CN" sz="1800" b="1" dirty="0" err="1">
                <a:solidFill>
                  <a:srgbClr val="262626"/>
                </a:solidFill>
                <a:latin typeface="HelveticaNeue"/>
              </a:rPr>
              <a:t>ndarray.sort</a:t>
            </a: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() </a:t>
            </a:r>
            <a:r>
              <a:rPr lang="zh-CN" altLang="en-US" sz="1800" b="1" dirty="0">
                <a:solidFill>
                  <a:srgbClr val="262626"/>
                </a:solidFill>
                <a:latin typeface="HelveticaNeue"/>
              </a:rPr>
              <a:t>： 改变原数组，不多占内存空间</a:t>
            </a:r>
            <a:endParaRPr lang="en-US" altLang="zh-CN" sz="1800" b="1" dirty="0">
              <a:solidFill>
                <a:srgbClr val="262626"/>
              </a:solidFill>
              <a:latin typeface="HelveticaNeue"/>
            </a:endParaRPr>
          </a:p>
        </p:txBody>
      </p:sp>
    </p:spTree>
    <p:extLst>
      <p:ext uri="{BB962C8B-B14F-4D97-AF65-F5344CB8AC3E}">
        <p14:creationId xmlns:p14="http://schemas.microsoft.com/office/powerpoint/2010/main" val="254960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千锋教育</a:t>
            </a:r>
            <a:r>
              <a:rPr lang="en-US" altLang="zh-CN" dirty="0" smtClean="0">
                <a:solidFill>
                  <a:prstClr val="white">
                    <a:lumMod val="65000"/>
                  </a:prstClr>
                </a:solidFill>
              </a:rPr>
              <a:t>Python</a:t>
            </a:r>
            <a:r>
              <a:rPr lang="zh-CN" altLang="en-US" dirty="0">
                <a:solidFill>
                  <a:prstClr val="white">
                    <a:lumMod val="65000"/>
                  </a:prstClr>
                </a:solidFill>
              </a:rPr>
              <a:t>教研院</a:t>
            </a:r>
            <a:endParaRPr lang="en-US" altLang="zh-CN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46286" y="1673464"/>
            <a:ext cx="8297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/>
              <a:t>第</a:t>
            </a:r>
            <a:r>
              <a:rPr lang="en-US" altLang="zh-CN" sz="4400" b="1" dirty="0"/>
              <a:t>1</a:t>
            </a:r>
            <a:r>
              <a:rPr lang="zh-CN" altLang="en-US" sz="4400" b="1" dirty="0"/>
              <a:t>章 </a:t>
            </a:r>
            <a:r>
              <a:rPr lang="en-US" altLang="zh-CN" sz="4400" b="1" dirty="0" err="1"/>
              <a:t>Jupyter</a:t>
            </a:r>
            <a:r>
              <a:rPr lang="en-US" altLang="zh-CN" sz="4400" b="1" dirty="0"/>
              <a:t> Notebook</a:t>
            </a:r>
            <a:endParaRPr lang="zh-CN" altLang="en-US" sz="4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217017" y="2643569"/>
            <a:ext cx="6027107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Anaconda</a:t>
            </a: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 err="1"/>
              <a:t>IPython</a:t>
            </a:r>
            <a:endParaRPr lang="en-US" altLang="zh-CN" sz="2400" dirty="0">
              <a:sym typeface="+mn-ea"/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 err="1">
                <a:sym typeface="+mn-ea"/>
              </a:rPr>
              <a:t>Jupyter</a:t>
            </a:r>
            <a:r>
              <a:rPr lang="en-US" altLang="zh-CN" sz="2400" dirty="0">
                <a:sym typeface="+mn-ea"/>
              </a:rPr>
              <a:t> Notebook</a:t>
            </a:r>
            <a:endParaRPr lang="zh-CN" altLang="en-US" sz="2400"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68936F9-2644-953F-1ED8-6F0DEDB2D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" y="1588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874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ym typeface="+mn-ea"/>
              </a:rPr>
              <a:t>Anaconda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7057" y="1787696"/>
            <a:ext cx="9992221" cy="254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Anaconda</a:t>
            </a:r>
            <a:r>
              <a:rPr lang="zh-CN" altLang="en-US" dirty="0"/>
              <a:t>介绍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altLang="zh-CN" sz="1800" dirty="0">
                <a:solidFill>
                  <a:srgbClr val="262626"/>
                </a:solidFill>
                <a:latin typeface="HelveticaNeue"/>
              </a:rPr>
              <a:t>Anaconda (</a:t>
            </a:r>
            <a:r>
              <a:rPr lang="zh-CN" altLang="pt-BR" sz="1800" dirty="0">
                <a:solidFill>
                  <a:srgbClr val="262626"/>
                </a:solidFill>
                <a:latin typeface="PingFangSC-Regular"/>
              </a:rPr>
              <a:t>官网</a:t>
            </a:r>
            <a:r>
              <a:rPr lang="pt-BR" altLang="zh-CN" sz="1800" dirty="0">
                <a:solidFill>
                  <a:srgbClr val="262626"/>
                </a:solidFill>
                <a:latin typeface="HelveticaNeue"/>
              </a:rPr>
              <a:t>:</a:t>
            </a:r>
            <a:r>
              <a:rPr lang="pt-BR" altLang="zh-CN" sz="1800" u="sng" dirty="0">
                <a:solidFill>
                  <a:srgbClr val="346EB7"/>
                </a:solidFill>
                <a:latin typeface="HelveticaNeue"/>
                <a:hlinkClick r:id="rId4"/>
              </a:rPr>
              <a:t>https://www.anaconda.com/</a:t>
            </a:r>
            <a:r>
              <a:rPr lang="pt-BR" altLang="zh-CN" sz="1800" u="sng" dirty="0">
                <a:solidFill>
                  <a:srgbClr val="262626"/>
                </a:solidFill>
                <a:latin typeface="HelveticaNeue"/>
                <a:hlinkClick r:id="rId4"/>
              </a:rPr>
              <a:t>)</a:t>
            </a:r>
            <a:r>
              <a:rPr lang="pt-BR" altLang="zh-CN" sz="1800" u="sng" dirty="0">
                <a:solidFill>
                  <a:srgbClr val="000000"/>
                </a:solidFill>
                <a:latin typeface="Times-Roman"/>
                <a:hlinkClick r:id="rId4"/>
              </a:rPr>
              <a:t> </a:t>
            </a:r>
            <a:endParaRPr lang="pt-BR" altLang="zh-CN" sz="1800" u="sng" dirty="0">
              <a:solidFill>
                <a:srgbClr val="000000"/>
              </a:solidFill>
              <a:latin typeface="Times-Roman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是一个开源的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Python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发行版本，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Anaconda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包括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Conda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、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Python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以及一大堆安装好的工具包，比如：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numpy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、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pandas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等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, 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是数据分析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,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机器学习过程中常用的库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Anaconda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包含了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Jupyter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 Notebook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编辑器和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IPython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解释器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, 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我们可以在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Jupyter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 Notebook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中使用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IPython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解释器编写代码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Times-Roman"/>
              </a:rPr>
              <a:t> </a:t>
            </a:r>
            <a:endParaRPr lang="zh-CN" altLang="en-US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549472-4D28-EE3E-FC79-3AFF1FDD8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3CBE4ECB-CCA2-EFC7-0F32-621CFCE08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402" y="4348485"/>
            <a:ext cx="2121009" cy="168918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180EFD8E-0DFF-0462-5261-E99993B9FB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1923" y="4834652"/>
            <a:ext cx="2781443" cy="927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" y="304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874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ym typeface="+mn-ea"/>
              </a:rPr>
              <a:t>Anaconda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7057" y="1787696"/>
            <a:ext cx="9992221" cy="87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Anaconda</a:t>
            </a:r>
            <a:r>
              <a:rPr lang="zh-CN" altLang="en-US" dirty="0"/>
              <a:t>安装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进入</a:t>
            </a:r>
            <a:r>
              <a:rPr lang="en-US" altLang="zh-CN" sz="1800" b="1" dirty="0">
                <a:solidFill>
                  <a:srgbClr val="262626"/>
                </a:solidFill>
                <a:latin typeface="HelveticaNeue"/>
              </a:rPr>
              <a:t>Anaconda</a:t>
            </a:r>
            <a:r>
              <a:rPr lang="zh-CN" altLang="en-US" sz="1800" b="1" dirty="0">
                <a:solidFill>
                  <a:srgbClr val="262626"/>
                </a:solidFill>
                <a:latin typeface="PingFangSC-Regular"/>
              </a:rPr>
              <a:t>官网</a:t>
            </a:r>
            <a:r>
              <a:rPr lang="zh-CN" altLang="en-US" sz="1800" b="0" dirty="0">
                <a:solidFill>
                  <a:srgbClr val="262626"/>
                </a:solidFill>
                <a:latin typeface="HelveticaNeue"/>
              </a:rPr>
              <a:t> </a:t>
            </a:r>
            <a:r>
              <a:rPr lang="en-US" altLang="zh-CN" sz="1800" b="0" dirty="0">
                <a:solidFill>
                  <a:srgbClr val="262626"/>
                </a:solidFill>
                <a:latin typeface="HelveticaNeue"/>
              </a:rPr>
              <a:t>: </a:t>
            </a:r>
            <a:r>
              <a:rPr lang="en-US" altLang="zh-CN" u="sng" dirty="0">
                <a:solidFill>
                  <a:srgbClr val="346EB7"/>
                </a:solidFill>
                <a:latin typeface="HelveticaNeue"/>
              </a:rPr>
              <a:t>https://www.anaconda.com/</a:t>
            </a:r>
            <a:r>
              <a:rPr lang="zh-CN" altLang="en-US" u="sng" dirty="0">
                <a:solidFill>
                  <a:srgbClr val="262626"/>
                </a:solidFill>
                <a:latin typeface="HelveticaNeue"/>
              </a:rPr>
              <a:t>，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下载最新版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Anaconda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549472-4D28-EE3E-FC79-3AFF1FDD8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F7EDF128-02EF-C040-5A2E-4D70BB259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737" y="2956808"/>
            <a:ext cx="5090263" cy="30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5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" y="14372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874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ym typeface="+mn-ea"/>
              </a:rPr>
              <a:t>Anaconda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7057" y="1787696"/>
            <a:ext cx="9992221" cy="87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Anaconda</a:t>
            </a:r>
            <a:r>
              <a:rPr lang="zh-CN" altLang="en-US" dirty="0"/>
              <a:t>安装步骤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549472-4D28-EE3E-FC79-3AFF1FDD8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ECBAFF1B-F5C1-AB67-F76C-FB07299DD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980" y="2519269"/>
            <a:ext cx="4051508" cy="31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4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4" y="892552"/>
            <a:ext cx="3063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zh-CN" altLang="en-US" sz="2800" b="1" dirty="0"/>
              <a:t>什么是</a:t>
            </a:r>
            <a:r>
              <a:rPr lang="en-US" altLang="zh-CN" sz="2800" b="1" dirty="0" err="1"/>
              <a:t>IPython</a:t>
            </a:r>
            <a:endParaRPr lang="en-US" altLang="zh-CN" sz="28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F388174-FF9D-089B-ED77-73F355468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5EB99D30-6334-7742-737C-35A9E79BC6FF}"/>
              </a:ext>
            </a:extLst>
          </p:cNvPr>
          <p:cNvSpPr txBox="1"/>
          <p:nvPr/>
        </p:nvSpPr>
        <p:spPr>
          <a:xfrm>
            <a:off x="826792" y="1787696"/>
            <a:ext cx="1044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IPython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 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是一个基于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Python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的交互式解释器，提供了强大的编辑和交互功能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9A778E06-3BAA-3236-FF55-4B947AC28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312" y="2463993"/>
            <a:ext cx="7112366" cy="3378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90" y="25288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874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ym typeface="+mn-ea"/>
              </a:rPr>
              <a:t>Jupyter</a:t>
            </a:r>
            <a:r>
              <a:rPr lang="en-US" altLang="zh-CN" sz="2800" b="1" dirty="0">
                <a:sym typeface="+mn-ea"/>
              </a:rPr>
              <a:t> Notebook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7057" y="1787696"/>
            <a:ext cx="9992221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Jupyter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 Notebook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（此前被称为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 </a:t>
            </a: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IPython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 Notebook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）是一个交互式笔记本，支持运行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 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40 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多种编程语言。</a:t>
            </a:r>
            <a:endParaRPr lang="en-US" altLang="zh-CN" sz="1800" dirty="0">
              <a:solidFill>
                <a:srgbClr val="262626"/>
              </a:solidFill>
              <a:latin typeface="PingFangSC-Regular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Jupyter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 Notebook 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的本质是一个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 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Web 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应用程序，便于创建和共享文学化程序文档，支持实时代码，数学方程，可视化和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markdown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。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 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用途包括：数据清理和转换，数值模拟，统计建模，机器学习等等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 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。</a:t>
            </a:r>
            <a:endParaRPr lang="en-US" altLang="zh-CN" sz="1800" dirty="0">
              <a:solidFill>
                <a:srgbClr val="262626"/>
              </a:solidFill>
              <a:latin typeface="PingFangSC-Regular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262626"/>
                </a:solidFill>
                <a:latin typeface="HelveticaNeue"/>
              </a:rPr>
              <a:t>Jupyter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 notebook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：集文本、代码、图像、公式的展现于一体的超级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python web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界面</a:t>
            </a:r>
            <a:r>
              <a:rPr lang="zh-CN" altLang="en-US" sz="1800" dirty="0">
                <a:solidFill>
                  <a:srgbClr val="000000"/>
                </a:solidFill>
                <a:latin typeface="Times-Roman"/>
              </a:rPr>
              <a:t> 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549472-4D28-EE3E-FC79-3AFF1FDD8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FFA8E278-3121-E697-DB4C-A80A0BB1A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874" y="4780138"/>
            <a:ext cx="4234300" cy="10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3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  <p:pic>
        <p:nvPicPr>
          <p:cNvPr id="3" name="Picture 9" descr="hex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0"/>
            <a:ext cx="12190413" cy="6859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" y="25288"/>
            <a:ext cx="12190413" cy="6858000"/>
          </a:xfrm>
          <a:prstGeom prst="rect">
            <a:avLst/>
          </a:prstGeom>
        </p:spPr>
      </p:pic>
      <p:cxnSp>
        <p:nvCxnSpPr>
          <p:cNvPr id="4" name="Straight Connector 8"/>
          <p:cNvCxnSpPr/>
          <p:nvPr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 txBox="1"/>
          <p:nvPr/>
        </p:nvSpPr>
        <p:spPr>
          <a:xfrm>
            <a:off x="4165057" y="6394618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kern="120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white">
                    <a:lumMod val="65000"/>
                  </a:prstClr>
                </a:solidFill>
              </a:rPr>
              <a:t>千锋教育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812694" y="1461127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12693" y="892552"/>
            <a:ext cx="5874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ym typeface="+mn-ea"/>
              </a:rPr>
              <a:t>Jupyter</a:t>
            </a:r>
            <a:r>
              <a:rPr lang="en-US" altLang="zh-CN" sz="2800" b="1" dirty="0">
                <a:sym typeface="+mn-ea"/>
              </a:rPr>
              <a:t> Notebook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7057" y="1787696"/>
            <a:ext cx="9992221" cy="462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点击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windows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电脑左下角开始</a:t>
            </a:r>
            <a:r>
              <a:rPr lang="zh-CN" altLang="en-US" sz="1800" dirty="0">
                <a:solidFill>
                  <a:srgbClr val="262626"/>
                </a:solidFill>
                <a:latin typeface="HelveticaNeue"/>
              </a:rPr>
              <a:t> 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&gt; 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搜索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Anaconda &gt; </a:t>
            </a:r>
            <a:r>
              <a:rPr lang="zh-CN" altLang="en-US" sz="1800" dirty="0">
                <a:solidFill>
                  <a:srgbClr val="262626"/>
                </a:solidFill>
                <a:latin typeface="PingFangSC-Regular"/>
              </a:rPr>
              <a:t>点击</a:t>
            </a:r>
            <a:r>
              <a:rPr lang="en-US" altLang="zh-CN" sz="1800" dirty="0">
                <a:solidFill>
                  <a:srgbClr val="262626"/>
                </a:solidFill>
                <a:latin typeface="HelveticaNeue"/>
              </a:rPr>
              <a:t>Anaconda Prompt</a:t>
            </a:r>
            <a:r>
              <a:rPr lang="en-US" altLang="zh-CN" sz="1800" dirty="0">
                <a:solidFill>
                  <a:srgbClr val="000000"/>
                </a:solidFill>
                <a:latin typeface="Times-Roman"/>
              </a:rPr>
              <a:t> </a:t>
            </a:r>
            <a:endParaRPr lang="en-US" altLang="zh-CN" sz="1800" dirty="0">
              <a:solidFill>
                <a:srgbClr val="262626"/>
              </a:solidFill>
              <a:latin typeface="HelveticaNeu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549472-4D28-EE3E-FC79-3AFF1FDD8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56312" cy="749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5DC211CC-17F9-C8FE-7051-1DCE29F5A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292" y="2337909"/>
            <a:ext cx="4824212" cy="387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9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wZmVjYjhmZjk1ZDBkZjRkMmEzNjJkNjMyOWE5MD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27579</TotalTime>
  <Words>920</Words>
  <Application>Microsoft Macintosh PowerPoint</Application>
  <PresentationFormat>宽屏</PresentationFormat>
  <Paragraphs>215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Arial Black</vt:lpstr>
      <vt:lpstr>Calibri</vt:lpstr>
      <vt:lpstr>emoji</vt:lpstr>
      <vt:lpstr>HelveticaNeue</vt:lpstr>
      <vt:lpstr>Open Sans</vt:lpstr>
      <vt:lpstr>PingFangSC-Regular</vt:lpstr>
      <vt:lpstr>Times New Roman</vt:lpstr>
      <vt:lpstr>Times-Roman</vt:lpstr>
      <vt:lpstr>Wingdings</vt:lpstr>
      <vt:lpstr>等线</vt:lpstr>
      <vt:lpstr>等线 Light</vt:lpstr>
      <vt:lpstr>黑体</vt:lpstr>
      <vt:lpstr>宋体</vt:lpstr>
      <vt:lpstr>微软雅黑</vt:lpstr>
      <vt:lpstr>印品黑体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花总🍃</dc:creator>
  <cp:lastModifiedBy>Microsoft Office User</cp:lastModifiedBy>
  <cp:revision>801</cp:revision>
  <dcterms:created xsi:type="dcterms:W3CDTF">2022-01-24T05:39:00Z</dcterms:created>
  <dcterms:modified xsi:type="dcterms:W3CDTF">2022-10-27T09:14:53Z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E54B5383F600465FB159286BCE86A526</vt:lpwstr>
  </property>
</Properties>
</file>