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0" r:id="rId2"/>
    <p:sldId id="257" r:id="rId3"/>
    <p:sldId id="321" r:id="rId4"/>
    <p:sldId id="259" r:id="rId5"/>
    <p:sldId id="350" r:id="rId6"/>
    <p:sldId id="372" r:id="rId7"/>
    <p:sldId id="373" r:id="rId8"/>
    <p:sldId id="289" r:id="rId9"/>
    <p:sldId id="374" r:id="rId10"/>
    <p:sldId id="375" r:id="rId11"/>
    <p:sldId id="376" r:id="rId12"/>
    <p:sldId id="377" r:id="rId13"/>
    <p:sldId id="378" r:id="rId14"/>
    <p:sldId id="379" r:id="rId15"/>
    <p:sldId id="380" r:id="rId16"/>
    <p:sldId id="290" r:id="rId17"/>
    <p:sldId id="381" r:id="rId18"/>
    <p:sldId id="383" r:id="rId19"/>
    <p:sldId id="382" r:id="rId20"/>
    <p:sldId id="371" r:id="rId21"/>
    <p:sldId id="30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38"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7242" userDrawn="1">
          <p15:clr>
            <a:srgbClr val="A4A3A4"/>
          </p15:clr>
        </p15:guide>
        <p15:guide id="10"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遄" initials="刘" lastIdx="1" clrIdx="0">
    <p:extLst>
      <p:ext uri="{19B8F6BF-5375-455C-9EA6-DF929625EA0E}">
        <p15:presenceInfo xmlns:p15="http://schemas.microsoft.com/office/powerpoint/2012/main" userId="4bc785c90a62af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7EBF4"/>
    <a:srgbClr val="CBD5E8"/>
    <a:srgbClr val="007DDA"/>
    <a:srgbClr val="005696"/>
    <a:srgbClr val="6295B7"/>
    <a:srgbClr val="005DA2"/>
    <a:srgbClr val="0078D2"/>
    <a:srgbClr val="003760"/>
    <a:srgbClr val="006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4" autoAdjust="0"/>
    <p:restoredTop sz="94414" autoAdjust="0"/>
  </p:normalViewPr>
  <p:slideViewPr>
    <p:cSldViewPr snapToGrid="0">
      <p:cViewPr varScale="1">
        <p:scale>
          <a:sx n="77" d="100"/>
          <a:sy n="77" d="100"/>
        </p:scale>
        <p:origin x="1027" y="53"/>
      </p:cViewPr>
      <p:guideLst>
        <p:guide pos="438"/>
        <p:guide orient="horz" pos="323"/>
        <p:guide orient="horz" pos="4020"/>
        <p:guide orient="horz" pos="2183"/>
        <p:guide pos="7242"/>
        <p:guide pos="3840"/>
      </p:guideLst>
    </p:cSldViewPr>
  </p:slideViewPr>
  <p:outlineViewPr>
    <p:cViewPr>
      <p:scale>
        <a:sx n="33" d="100"/>
        <a:sy n="33" d="100"/>
      </p:scale>
      <p:origin x="0" y="-1506"/>
    </p:cViewPr>
  </p:outlin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9C6B-68F6-4F8F-9BF0-69E329183093}"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63091-C114-4F9A-BB77-18C7C23C50BB}" type="slidenum">
              <a:rPr lang="zh-CN" altLang="en-US" smtClean="0"/>
              <a:t>‹#›</a:t>
            </a:fld>
            <a:endParaRPr lang="zh-CN" altLang="en-US"/>
          </a:p>
        </p:txBody>
      </p:sp>
    </p:spTree>
    <p:extLst>
      <p:ext uri="{BB962C8B-B14F-4D97-AF65-F5344CB8AC3E}">
        <p14:creationId xmlns:p14="http://schemas.microsoft.com/office/powerpoint/2010/main" val="196758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a:t>
            </a:fld>
            <a:endParaRPr lang="zh-CN" altLang="en-US"/>
          </a:p>
        </p:txBody>
      </p:sp>
    </p:spTree>
    <p:extLst>
      <p:ext uri="{BB962C8B-B14F-4D97-AF65-F5344CB8AC3E}">
        <p14:creationId xmlns:p14="http://schemas.microsoft.com/office/powerpoint/2010/main" val="23709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13</a:t>
            </a:fld>
            <a:endParaRPr lang="zh-CN" altLang="en-US"/>
          </a:p>
        </p:txBody>
      </p:sp>
    </p:spTree>
    <p:extLst>
      <p:ext uri="{BB962C8B-B14F-4D97-AF65-F5344CB8AC3E}">
        <p14:creationId xmlns:p14="http://schemas.microsoft.com/office/powerpoint/2010/main" val="1223898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14</a:t>
            </a:fld>
            <a:endParaRPr lang="zh-CN" altLang="en-US"/>
          </a:p>
        </p:txBody>
      </p:sp>
    </p:spTree>
    <p:extLst>
      <p:ext uri="{BB962C8B-B14F-4D97-AF65-F5344CB8AC3E}">
        <p14:creationId xmlns:p14="http://schemas.microsoft.com/office/powerpoint/2010/main" val="27636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15</a:t>
            </a:fld>
            <a:endParaRPr lang="zh-CN" altLang="en-US"/>
          </a:p>
        </p:txBody>
      </p:sp>
    </p:spTree>
    <p:extLst>
      <p:ext uri="{BB962C8B-B14F-4D97-AF65-F5344CB8AC3E}">
        <p14:creationId xmlns:p14="http://schemas.microsoft.com/office/powerpoint/2010/main" val="2100966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17</a:t>
            </a:fld>
            <a:endParaRPr lang="zh-CN" altLang="en-US"/>
          </a:p>
        </p:txBody>
      </p:sp>
    </p:spTree>
    <p:extLst>
      <p:ext uri="{BB962C8B-B14F-4D97-AF65-F5344CB8AC3E}">
        <p14:creationId xmlns:p14="http://schemas.microsoft.com/office/powerpoint/2010/main" val="239689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18</a:t>
            </a:fld>
            <a:endParaRPr lang="zh-CN" altLang="en-US"/>
          </a:p>
        </p:txBody>
      </p:sp>
    </p:spTree>
    <p:extLst>
      <p:ext uri="{BB962C8B-B14F-4D97-AF65-F5344CB8AC3E}">
        <p14:creationId xmlns:p14="http://schemas.microsoft.com/office/powerpoint/2010/main" val="257033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19</a:t>
            </a:fld>
            <a:endParaRPr lang="zh-CN" altLang="en-US"/>
          </a:p>
        </p:txBody>
      </p:sp>
    </p:spTree>
    <p:extLst>
      <p:ext uri="{BB962C8B-B14F-4D97-AF65-F5344CB8AC3E}">
        <p14:creationId xmlns:p14="http://schemas.microsoft.com/office/powerpoint/2010/main" val="241532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20</a:t>
            </a:fld>
            <a:endParaRPr lang="zh-CN" altLang="en-US"/>
          </a:p>
        </p:txBody>
      </p:sp>
    </p:spTree>
    <p:extLst>
      <p:ext uri="{BB962C8B-B14F-4D97-AF65-F5344CB8AC3E}">
        <p14:creationId xmlns:p14="http://schemas.microsoft.com/office/powerpoint/2010/main" val="18356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5</a:t>
            </a:fld>
            <a:endParaRPr lang="zh-CN" altLang="en-US"/>
          </a:p>
        </p:txBody>
      </p:sp>
    </p:spTree>
    <p:extLst>
      <p:ext uri="{BB962C8B-B14F-4D97-AF65-F5344CB8AC3E}">
        <p14:creationId xmlns:p14="http://schemas.microsoft.com/office/powerpoint/2010/main" val="415929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6</a:t>
            </a:fld>
            <a:endParaRPr lang="zh-CN" altLang="en-US"/>
          </a:p>
        </p:txBody>
      </p:sp>
    </p:spTree>
    <p:extLst>
      <p:ext uri="{BB962C8B-B14F-4D97-AF65-F5344CB8AC3E}">
        <p14:creationId xmlns:p14="http://schemas.microsoft.com/office/powerpoint/2010/main" val="215894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7</a:t>
            </a:fld>
            <a:endParaRPr lang="zh-CN" altLang="en-US"/>
          </a:p>
        </p:txBody>
      </p:sp>
    </p:spTree>
    <p:extLst>
      <p:ext uri="{BB962C8B-B14F-4D97-AF65-F5344CB8AC3E}">
        <p14:creationId xmlns:p14="http://schemas.microsoft.com/office/powerpoint/2010/main" val="245245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8</a:t>
            </a:fld>
            <a:endParaRPr lang="zh-CN" altLang="en-US"/>
          </a:p>
        </p:txBody>
      </p:sp>
    </p:spTree>
    <p:extLst>
      <p:ext uri="{BB962C8B-B14F-4D97-AF65-F5344CB8AC3E}">
        <p14:creationId xmlns:p14="http://schemas.microsoft.com/office/powerpoint/2010/main" val="135050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9</a:t>
            </a:fld>
            <a:endParaRPr lang="zh-CN" altLang="en-US"/>
          </a:p>
        </p:txBody>
      </p:sp>
    </p:spTree>
    <p:extLst>
      <p:ext uri="{BB962C8B-B14F-4D97-AF65-F5344CB8AC3E}">
        <p14:creationId xmlns:p14="http://schemas.microsoft.com/office/powerpoint/2010/main" val="331286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10</a:t>
            </a:fld>
            <a:endParaRPr lang="zh-CN" altLang="en-US"/>
          </a:p>
        </p:txBody>
      </p:sp>
    </p:spTree>
    <p:extLst>
      <p:ext uri="{BB962C8B-B14F-4D97-AF65-F5344CB8AC3E}">
        <p14:creationId xmlns:p14="http://schemas.microsoft.com/office/powerpoint/2010/main" val="2679710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11</a:t>
            </a:fld>
            <a:endParaRPr lang="zh-CN" altLang="en-US"/>
          </a:p>
        </p:txBody>
      </p:sp>
    </p:spTree>
    <p:extLst>
      <p:ext uri="{BB962C8B-B14F-4D97-AF65-F5344CB8AC3E}">
        <p14:creationId xmlns:p14="http://schemas.microsoft.com/office/powerpoint/2010/main" val="277128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563091-C114-4F9A-BB77-18C7C23C50BB}" type="slidenum">
              <a:rPr lang="zh-CN" altLang="en-US" smtClean="0"/>
              <a:t>12</a:t>
            </a:fld>
            <a:endParaRPr lang="zh-CN" altLang="en-US"/>
          </a:p>
        </p:txBody>
      </p:sp>
    </p:spTree>
    <p:extLst>
      <p:ext uri="{BB962C8B-B14F-4D97-AF65-F5344CB8AC3E}">
        <p14:creationId xmlns:p14="http://schemas.microsoft.com/office/powerpoint/2010/main" val="32552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10965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144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9167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34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63607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359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7626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42013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4077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16514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94C0072-DF53-4E6F-995A-C346827FC413}" type="datetimeFigureOut">
              <a:rPr lang="zh-CN" altLang="en-US" smtClean="0"/>
              <a:t>2021/9/13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298937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A2">
            <a:alpha val="4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t>2021/9/13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t>‹#›</a:t>
            </a:fld>
            <a:endParaRPr lang="zh-CN" altLang="en-US"/>
          </a:p>
        </p:txBody>
      </p:sp>
    </p:spTree>
    <p:extLst>
      <p:ext uri="{BB962C8B-B14F-4D97-AF65-F5344CB8AC3E}">
        <p14:creationId xmlns:p14="http://schemas.microsoft.com/office/powerpoint/2010/main" val="35754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71650" y="5378570"/>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使用</a:t>
            </a:r>
            <a:r>
              <a:rPr lang="en-US" altLang="zh-CN" sz="3600" b="1" dirty="0" err="1">
                <a:latin typeface="微软雅黑" panose="020B0503020204020204" pitchFamily="34" charset="-122"/>
                <a:ea typeface="微软雅黑" panose="020B0503020204020204" pitchFamily="34" charset="-122"/>
              </a:rPr>
              <a:t>vsftpd</a:t>
            </a:r>
            <a:r>
              <a:rPr lang="zh-CN" altLang="en-US" sz="3600" b="1" dirty="0">
                <a:latin typeface="微软雅黑" panose="020B0503020204020204" pitchFamily="34" charset="-122"/>
                <a:ea typeface="微软雅黑" panose="020B0503020204020204" pitchFamily="34" charset="-122"/>
              </a:rPr>
              <a:t>服务传输文件</a:t>
            </a:r>
          </a:p>
        </p:txBody>
      </p:sp>
      <p:sp>
        <p:nvSpPr>
          <p:cNvPr id="12" name="文本框 11"/>
          <p:cNvSpPr txBox="1"/>
          <p:nvPr/>
        </p:nvSpPr>
        <p:spPr>
          <a:xfrm>
            <a:off x="1771650" y="6017309"/>
            <a:ext cx="8648700"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任课教师：刘遄  </a:t>
            </a:r>
            <a:r>
              <a:rPr lang="en-US" altLang="zh-CN" sz="2400" dirty="0">
                <a:latin typeface="微软雅黑" panose="020B0503020204020204" pitchFamily="34" charset="-122"/>
                <a:ea typeface="微软雅黑" panose="020B0503020204020204" pitchFamily="34" charset="-122"/>
              </a:rPr>
              <a:t>www.LinuxProbe.com</a:t>
            </a:r>
          </a:p>
        </p:txBody>
      </p:sp>
      <p:cxnSp>
        <p:nvCxnSpPr>
          <p:cNvPr id="14" name="直接连接符 13"/>
          <p:cNvCxnSpPr/>
          <p:nvPr/>
        </p:nvCxnSpPr>
        <p:spPr>
          <a:xfrm>
            <a:off x="2290762" y="6021105"/>
            <a:ext cx="761047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E44F25F-4676-42C2-B5D0-C3F8A25A43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4231429"/>
          </a:xfrm>
          <a:prstGeom prst="rect">
            <a:avLst/>
          </a:prstGeom>
        </p:spPr>
      </p:pic>
      <p:pic>
        <p:nvPicPr>
          <p:cNvPr id="9" name="图片 8">
            <a:extLst>
              <a:ext uri="{FF2B5EF4-FFF2-40B4-BE49-F238E27FC236}">
                <a16:creationId xmlns:a16="http://schemas.microsoft.com/office/drawing/2014/main" id="{0ADCA748-048C-44B6-86E1-FBB604D280B8}"/>
              </a:ext>
            </a:extLst>
          </p:cNvPr>
          <p:cNvPicPr>
            <a:picLocks noChangeAspect="1"/>
          </p:cNvPicPr>
          <p:nvPr/>
        </p:nvPicPr>
        <p:blipFill>
          <a:blip r:embed="rId3" cstate="print">
            <a:extLst>
              <a:ext uri="{28A0092B-C50C-407E-A947-70E740481C1C}">
                <a14:useLocalDpi xmlns:a14="http://schemas.microsoft.com/office/drawing/2010/main" val="0"/>
              </a:ext>
            </a:extLst>
          </a:blip>
          <a:srcRect l="21654" r="21654"/>
          <a:stretch/>
        </p:blipFill>
        <p:spPr>
          <a:xfrm>
            <a:off x="5162184" y="3304909"/>
            <a:ext cx="1867632" cy="1853040"/>
          </a:xfrm>
          <a:prstGeom prst="ellipse">
            <a:avLst/>
          </a:prstGeom>
        </p:spPr>
      </p:pic>
    </p:spTree>
    <p:extLst>
      <p:ext uri="{BB962C8B-B14F-4D97-AF65-F5344CB8AC3E}">
        <p14:creationId xmlns:p14="http://schemas.microsoft.com/office/powerpoint/2010/main" val="30881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8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600"/>
                                        <p:tgtEl>
                                          <p:spTgt spid="12"/>
                                        </p:tgtEl>
                                      </p:cBhvr>
                                    </p:animEffect>
                                    <p:anim calcmode="lin" valueType="num">
                                      <p:cBhvr>
                                        <p:cTn id="13" dur="600" fill="hold"/>
                                        <p:tgtEl>
                                          <p:spTgt spid="12"/>
                                        </p:tgtEl>
                                        <p:attrNameLst>
                                          <p:attrName>ppt_x</p:attrName>
                                        </p:attrNameLst>
                                      </p:cBhvr>
                                      <p:tavLst>
                                        <p:tav tm="0">
                                          <p:val>
                                            <p:strVal val="#ppt_x"/>
                                          </p:val>
                                        </p:tav>
                                        <p:tav tm="100000">
                                          <p:val>
                                            <p:strVal val="#ppt_x"/>
                                          </p:val>
                                        </p:tav>
                                      </p:tavLst>
                                    </p:anim>
                                    <p:anim calcmode="lin" valueType="num">
                                      <p:cBhvr>
                                        <p:cTn id="14" dur="600" fill="hold"/>
                                        <p:tgtEl>
                                          <p:spTgt spid="12"/>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100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匿名访问模式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7" name="矩形: 圆角 26">
            <a:extLst>
              <a:ext uri="{FF2B5EF4-FFF2-40B4-BE49-F238E27FC236}">
                <a16:creationId xmlns:a16="http://schemas.microsoft.com/office/drawing/2014/main" id="{326C4B6A-B0CA-4BAE-9726-AB6F9EF85EE0}"/>
              </a:ext>
            </a:extLst>
          </p:cNvPr>
          <p:cNvSpPr/>
          <p:nvPr/>
        </p:nvSpPr>
        <p:spPr>
          <a:xfrm>
            <a:off x="1208418" y="1664478"/>
            <a:ext cx="3602121" cy="37921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4F8DB8B3-F22B-4647-9FB0-A53F51B8DFE8}"/>
              </a:ext>
            </a:extLst>
          </p:cNvPr>
          <p:cNvSpPr txBox="1"/>
          <p:nvPr/>
        </p:nvSpPr>
        <p:spPr>
          <a:xfrm>
            <a:off x="1361134" y="2473211"/>
            <a:ext cx="3310257"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服务程序中，匿名开放模式是最不安全的一种认证模式。任何人都可以无须密码验证而直接登录</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这种模式一般用来访问不重要的公开文件（在生产环境中尽量不要存放重要文件）。</a:t>
            </a:r>
          </a:p>
        </p:txBody>
      </p:sp>
      <p:sp>
        <p:nvSpPr>
          <p:cNvPr id="29" name="任意多边形: 形状 28">
            <a:extLst>
              <a:ext uri="{FF2B5EF4-FFF2-40B4-BE49-F238E27FC236}">
                <a16:creationId xmlns:a16="http://schemas.microsoft.com/office/drawing/2014/main" id="{A63E7E31-460C-436F-B513-97693EB53A57}"/>
              </a:ext>
            </a:extLst>
          </p:cNvPr>
          <p:cNvSpPr/>
          <p:nvPr/>
        </p:nvSpPr>
        <p:spPr>
          <a:xfrm>
            <a:off x="1196570" y="1664478"/>
            <a:ext cx="3624429"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D71FD096-2D30-4559-A759-81837E73A954}"/>
              </a:ext>
            </a:extLst>
          </p:cNvPr>
          <p:cNvSpPr txBox="1"/>
          <p:nvPr/>
        </p:nvSpPr>
        <p:spPr>
          <a:xfrm>
            <a:off x="1329096" y="1931163"/>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匿名访问模式</a:t>
            </a:r>
          </a:p>
        </p:txBody>
      </p:sp>
      <p:sp>
        <p:nvSpPr>
          <p:cNvPr id="36" name="文本框 35">
            <a:extLst>
              <a:ext uri="{FF2B5EF4-FFF2-40B4-BE49-F238E27FC236}">
                <a16:creationId xmlns:a16="http://schemas.microsoft.com/office/drawing/2014/main" id="{04FB7178-86C8-4321-BCEB-F4EE958A33F5}"/>
              </a:ext>
            </a:extLst>
          </p:cNvPr>
          <p:cNvSpPr txBox="1"/>
          <p:nvPr/>
        </p:nvSpPr>
        <p:spPr>
          <a:xfrm>
            <a:off x="6037681" y="5087250"/>
            <a:ext cx="3954514" cy="369332"/>
          </a:xfrm>
          <a:prstGeom prst="rect">
            <a:avLst/>
          </a:prstGeom>
          <a:noFill/>
        </p:spPr>
        <p:txBody>
          <a:bodyPr wrap="square">
            <a:spAutoFit/>
          </a:bodyPr>
          <a:lstStyle/>
          <a:p>
            <a:pPr algn="ctr"/>
            <a:r>
              <a:rPr lang="zh-CN" altLang="en-US" sz="1800" kern="100" dirty="0">
                <a:effectLst/>
                <a:latin typeface="微软雅黑" panose="020B0503020204020204" pitchFamily="34" charset="-122"/>
                <a:ea typeface="微软雅黑" panose="020B0503020204020204" pitchFamily="34" charset="-122"/>
              </a:rPr>
              <a:t>向匿名用户开放的权限参数以及作用</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A62601A3-DC55-4C1D-BBE2-4DEF50670024}"/>
              </a:ext>
            </a:extLst>
          </p:cNvPr>
          <p:cNvGraphicFramePr>
            <a:graphicFrameLocks noGrp="1"/>
          </p:cNvGraphicFramePr>
          <p:nvPr>
            <p:extLst>
              <p:ext uri="{D42A27DB-BD31-4B8C-83A1-F6EECF244321}">
                <p14:modId xmlns:p14="http://schemas.microsoft.com/office/powerpoint/2010/main" val="3837998552"/>
              </p:ext>
            </p:extLst>
          </p:nvPr>
        </p:nvGraphicFramePr>
        <p:xfrm>
          <a:off x="5059018" y="1664477"/>
          <a:ext cx="5911840" cy="3215634"/>
        </p:xfrm>
        <a:graphic>
          <a:graphicData uri="http://schemas.openxmlformats.org/drawingml/2006/table">
            <a:tbl>
              <a:tblPr firstRow="1" firstCol="1" bandRow="1">
                <a:tableStyleId>{5C22544A-7EE6-4342-B048-85BDC9FD1C3A}</a:tableStyleId>
              </a:tblPr>
              <a:tblGrid>
                <a:gridCol w="2317165">
                  <a:extLst>
                    <a:ext uri="{9D8B030D-6E8A-4147-A177-3AD203B41FA5}">
                      <a16:colId xmlns:a16="http://schemas.microsoft.com/office/drawing/2014/main" val="990114068"/>
                    </a:ext>
                  </a:extLst>
                </a:gridCol>
                <a:gridCol w="3594675">
                  <a:extLst>
                    <a:ext uri="{9D8B030D-6E8A-4147-A177-3AD203B41FA5}">
                      <a16:colId xmlns:a16="http://schemas.microsoft.com/office/drawing/2014/main" val="3913880015"/>
                    </a:ext>
                  </a:extLst>
                </a:gridCol>
              </a:tblGrid>
              <a:tr h="535939">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60453241"/>
                  </a:ext>
                </a:extLst>
              </a:tr>
              <a:tr h="535939">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anonymous_enable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允许匿名访问模式</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31561790"/>
                  </a:ext>
                </a:extLst>
              </a:tr>
              <a:tr h="535939">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anon_umask</a:t>
                      </a:r>
                      <a:r>
                        <a:rPr lang="en-US" sz="1600" b="0" dirty="0">
                          <a:solidFill>
                            <a:schemeClr val="tx1"/>
                          </a:solidFill>
                          <a:effectLst/>
                          <a:latin typeface="微软雅黑" panose="020B0503020204020204" pitchFamily="34" charset="-122"/>
                          <a:ea typeface="微软雅黑" panose="020B0503020204020204" pitchFamily="34" charset="-122"/>
                        </a:rPr>
                        <a:t>=022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匿名用户上传文件的</a:t>
                      </a:r>
                      <a:r>
                        <a:rPr lang="en-US" sz="1600" b="0" kern="100" dirty="0" err="1">
                          <a:solidFill>
                            <a:schemeClr val="tx1"/>
                          </a:solidFill>
                          <a:effectLst/>
                          <a:latin typeface="微软雅黑" panose="020B0503020204020204" pitchFamily="34" charset="-122"/>
                          <a:ea typeface="微软雅黑" panose="020B0503020204020204" pitchFamily="34" charset="-122"/>
                        </a:rPr>
                        <a:t>umask</a:t>
                      </a:r>
                      <a:r>
                        <a:rPr lang="zh-CN" sz="1600" b="0" kern="100" dirty="0">
                          <a:solidFill>
                            <a:schemeClr val="tx1"/>
                          </a:solidFill>
                          <a:effectLst/>
                          <a:latin typeface="微软雅黑" panose="020B0503020204020204" pitchFamily="34" charset="-122"/>
                          <a:ea typeface="微软雅黑" panose="020B0503020204020204" pitchFamily="34" charset="-122"/>
                        </a:rPr>
                        <a:t>值</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238002266"/>
                  </a:ext>
                </a:extLst>
              </a:tr>
              <a:tr h="535939">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anon_upload_enable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允许匿名用户上传文件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273222719"/>
                  </a:ext>
                </a:extLst>
              </a:tr>
              <a:tr h="535939">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anon_mkdir_write_enable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允许匿名用户创建目录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505476470"/>
                  </a:ext>
                </a:extLst>
              </a:tr>
              <a:tr h="535939">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anon_other_write_enable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允许匿名用户修改目录名称或删除目录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3487609"/>
                  </a:ext>
                </a:extLst>
              </a:tr>
            </a:tbl>
          </a:graphicData>
        </a:graphic>
      </p:graphicFrame>
    </p:spTree>
    <p:extLst>
      <p:ext uri="{BB962C8B-B14F-4D97-AF65-F5344CB8AC3E}">
        <p14:creationId xmlns:p14="http://schemas.microsoft.com/office/powerpoint/2010/main" val="1231643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本地用户模式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6" name="矩形: 圆角 15">
            <a:extLst>
              <a:ext uri="{FF2B5EF4-FFF2-40B4-BE49-F238E27FC236}">
                <a16:creationId xmlns:a16="http://schemas.microsoft.com/office/drawing/2014/main" id="{A2546B5E-FA58-4D8A-B19B-002CC7B5B7F3}"/>
              </a:ext>
            </a:extLst>
          </p:cNvPr>
          <p:cNvSpPr/>
          <p:nvPr/>
        </p:nvSpPr>
        <p:spPr>
          <a:xfrm>
            <a:off x="1208418" y="1446670"/>
            <a:ext cx="3602121" cy="37921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1B7DF386-3B4B-4E0E-A717-D1B8E5B94A05}"/>
              </a:ext>
            </a:extLst>
          </p:cNvPr>
          <p:cNvSpPr txBox="1"/>
          <p:nvPr/>
        </p:nvSpPr>
        <p:spPr>
          <a:xfrm>
            <a:off x="1361134" y="2255403"/>
            <a:ext cx="3310257"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相较于匿名开放模式，本地用户模式要更安全，而且配置起来也很简单。如果之前用的是匿名开放模式，现在就可以将它关了，然后开启本地用户模式。</a:t>
            </a:r>
          </a:p>
        </p:txBody>
      </p:sp>
      <p:sp>
        <p:nvSpPr>
          <p:cNvPr id="18" name="任意多边形: 形状 17">
            <a:extLst>
              <a:ext uri="{FF2B5EF4-FFF2-40B4-BE49-F238E27FC236}">
                <a16:creationId xmlns:a16="http://schemas.microsoft.com/office/drawing/2014/main" id="{C1539533-F0C5-4D5D-B8EA-1D0988AB0BFA}"/>
              </a:ext>
            </a:extLst>
          </p:cNvPr>
          <p:cNvSpPr/>
          <p:nvPr/>
        </p:nvSpPr>
        <p:spPr>
          <a:xfrm>
            <a:off x="1196570" y="1446670"/>
            <a:ext cx="3624429"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0285DA08-FDA5-4928-84DA-778F2881E0E7}"/>
              </a:ext>
            </a:extLst>
          </p:cNvPr>
          <p:cNvSpPr txBox="1"/>
          <p:nvPr/>
        </p:nvSpPr>
        <p:spPr>
          <a:xfrm>
            <a:off x="1329096" y="1713355"/>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本地用户模式</a:t>
            </a:r>
          </a:p>
        </p:txBody>
      </p:sp>
      <p:sp>
        <p:nvSpPr>
          <p:cNvPr id="20" name="文本框 19">
            <a:extLst>
              <a:ext uri="{FF2B5EF4-FFF2-40B4-BE49-F238E27FC236}">
                <a16:creationId xmlns:a16="http://schemas.microsoft.com/office/drawing/2014/main" id="{27FF88B9-3754-4E08-8609-4268931DD651}"/>
              </a:ext>
            </a:extLst>
          </p:cNvPr>
          <p:cNvSpPr txBox="1"/>
          <p:nvPr/>
        </p:nvSpPr>
        <p:spPr>
          <a:xfrm>
            <a:off x="5957689" y="4869442"/>
            <a:ext cx="4157925"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方正书宋简体"/>
                <a:cs typeface="Times New Roman" panose="02020603050405020304" pitchFamily="18" charset="0"/>
              </a:rPr>
              <a:t>本地用户模式使用的权限参数以及作用</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D03F6421-056C-444E-8CEB-7070C4F17670}"/>
              </a:ext>
            </a:extLst>
          </p:cNvPr>
          <p:cNvGraphicFramePr>
            <a:graphicFrameLocks noGrp="1"/>
          </p:cNvGraphicFramePr>
          <p:nvPr>
            <p:extLst>
              <p:ext uri="{D42A27DB-BD31-4B8C-83A1-F6EECF244321}">
                <p14:modId xmlns:p14="http://schemas.microsoft.com/office/powerpoint/2010/main" val="3508078453"/>
              </p:ext>
            </p:extLst>
          </p:nvPr>
        </p:nvGraphicFramePr>
        <p:xfrm>
          <a:off x="5077874" y="1446670"/>
          <a:ext cx="5917555" cy="3317016"/>
        </p:xfrm>
        <a:graphic>
          <a:graphicData uri="http://schemas.openxmlformats.org/drawingml/2006/table">
            <a:tbl>
              <a:tblPr firstRow="1" firstCol="1" bandRow="1">
                <a:tableStyleId>{5C22544A-7EE6-4342-B048-85BDC9FD1C3A}</a:tableStyleId>
              </a:tblPr>
              <a:tblGrid>
                <a:gridCol w="1881783">
                  <a:extLst>
                    <a:ext uri="{9D8B030D-6E8A-4147-A177-3AD203B41FA5}">
                      <a16:colId xmlns:a16="http://schemas.microsoft.com/office/drawing/2014/main" val="296543304"/>
                    </a:ext>
                  </a:extLst>
                </a:gridCol>
                <a:gridCol w="4035772">
                  <a:extLst>
                    <a:ext uri="{9D8B030D-6E8A-4147-A177-3AD203B41FA5}">
                      <a16:colId xmlns:a16="http://schemas.microsoft.com/office/drawing/2014/main" val="1238715209"/>
                    </a:ext>
                  </a:extLst>
                </a:gridCol>
              </a:tblGrid>
              <a:tr h="463494">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733356990"/>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anonymous_enable</a:t>
                      </a:r>
                      <a:r>
                        <a:rPr lang="en-US" sz="1600" b="0" dirty="0">
                          <a:solidFill>
                            <a:schemeClr val="tx1"/>
                          </a:solidFill>
                          <a:effectLst/>
                          <a:latin typeface="微软雅黑" panose="020B0503020204020204" pitchFamily="34" charset="-122"/>
                          <a:ea typeface="微软雅黑" panose="020B0503020204020204" pitchFamily="34" charset="-122"/>
                        </a:rPr>
                        <a:t>=NO</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a:solidFill>
                            <a:schemeClr val="tx1"/>
                          </a:solidFill>
                          <a:effectLst/>
                          <a:latin typeface="微软雅黑" panose="020B0503020204020204" pitchFamily="34" charset="-122"/>
                          <a:ea typeface="微软雅黑" panose="020B0503020204020204" pitchFamily="34" charset="-122"/>
                        </a:rPr>
                        <a:t>禁止匿名访问模式</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61905097"/>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local_enable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允许本地用户模式</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3102576"/>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rPr>
                        <a:t>write_enable</a:t>
                      </a:r>
                      <a:r>
                        <a:rPr lang="en-US" sz="1600" b="0" dirty="0">
                          <a:solidFill>
                            <a:schemeClr val="tx1"/>
                          </a:solidFill>
                          <a:effectLst/>
                          <a:latin typeface="微软雅黑" panose="020B0503020204020204" pitchFamily="34" charset="-122"/>
                          <a:ea typeface="微软雅黑" panose="020B0503020204020204" pitchFamily="34" charset="-122"/>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设置可写权限</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543576139"/>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local_umask</a:t>
                      </a:r>
                      <a:r>
                        <a:rPr lang="en-US" sz="16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=022</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本地用户模式创建文件的</a:t>
                      </a:r>
                      <a:r>
                        <a:rPr lang="en-US" sz="1600" b="0" kern="100" dirty="0" err="1">
                          <a:solidFill>
                            <a:schemeClr val="tx1"/>
                          </a:solidFill>
                          <a:effectLst/>
                          <a:latin typeface="微软雅黑" panose="020B0503020204020204" pitchFamily="34" charset="-122"/>
                          <a:ea typeface="微软雅黑" panose="020B0503020204020204" pitchFamily="34" charset="-122"/>
                        </a:rPr>
                        <a:t>umask</a:t>
                      </a:r>
                      <a:r>
                        <a:rPr lang="zh-CN" sz="1600" b="0" kern="100" dirty="0">
                          <a:solidFill>
                            <a:schemeClr val="tx1"/>
                          </a:solidFill>
                          <a:effectLst/>
                          <a:latin typeface="微软雅黑" panose="020B0503020204020204" pitchFamily="34" charset="-122"/>
                          <a:ea typeface="微软雅黑" panose="020B0503020204020204" pitchFamily="34" charset="-122"/>
                        </a:rPr>
                        <a:t>值</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81823579"/>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userlist_deny</a:t>
                      </a:r>
                      <a:r>
                        <a:rPr lang="en-US" sz="16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启用“禁止用户名单”，名单文件为</a:t>
                      </a:r>
                      <a:r>
                        <a:rPr lang="en-US" sz="1600" b="0" kern="100" dirty="0" err="1">
                          <a:solidFill>
                            <a:schemeClr val="tx1"/>
                          </a:solidFill>
                          <a:effectLst/>
                          <a:latin typeface="微软雅黑" panose="020B0503020204020204" pitchFamily="34" charset="-122"/>
                          <a:ea typeface="微软雅黑" panose="020B0503020204020204" pitchFamily="34" charset="-122"/>
                        </a:rPr>
                        <a:t>ftpusers</a:t>
                      </a:r>
                      <a:r>
                        <a:rPr lang="zh-CN" sz="1600" b="0" kern="100" dirty="0">
                          <a:solidFill>
                            <a:schemeClr val="tx1"/>
                          </a:solidFill>
                          <a:effectLst/>
                          <a:latin typeface="微软雅黑" panose="020B0503020204020204" pitchFamily="34" charset="-122"/>
                          <a:ea typeface="微软雅黑" panose="020B0503020204020204" pitchFamily="34" charset="-122"/>
                        </a:rPr>
                        <a:t>和</a:t>
                      </a:r>
                      <a:r>
                        <a:rPr lang="en-US" sz="1600" b="0" kern="100" dirty="0" err="1">
                          <a:solidFill>
                            <a:schemeClr val="tx1"/>
                          </a:solidFill>
                          <a:effectLst/>
                          <a:latin typeface="微软雅黑" panose="020B0503020204020204" pitchFamily="34" charset="-122"/>
                          <a:ea typeface="微软雅黑" panose="020B0503020204020204" pitchFamily="34" charset="-122"/>
                        </a:rPr>
                        <a:t>user_list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302618409"/>
                  </a:ext>
                </a:extLst>
              </a:tr>
              <a:tr h="463494">
                <a:tc>
                  <a:txBody>
                    <a:bodyPr/>
                    <a:lstStyle/>
                    <a:p>
                      <a:pPr algn="ctr"/>
                      <a:r>
                        <a:rPr lang="en-US" sz="1600" b="0" dirty="0" err="1">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userlist_enable</a:t>
                      </a:r>
                      <a:r>
                        <a:rPr lang="en-US" sz="16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=YES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ctr"/>
                      <a:r>
                        <a:rPr lang="zh-CN" sz="1600" b="0" kern="100" dirty="0">
                          <a:solidFill>
                            <a:schemeClr val="tx1"/>
                          </a:solidFill>
                          <a:effectLst/>
                          <a:latin typeface="微软雅黑" panose="020B0503020204020204" pitchFamily="34" charset="-122"/>
                          <a:ea typeface="微软雅黑" panose="020B0503020204020204" pitchFamily="34" charset="-122"/>
                        </a:rPr>
                        <a:t>开启用户作用名单文件功能</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23053462"/>
                  </a:ext>
                </a:extLst>
              </a:tr>
            </a:tbl>
          </a:graphicData>
        </a:graphic>
      </p:graphicFrame>
      <p:sp>
        <p:nvSpPr>
          <p:cNvPr id="24" name="文本框 23">
            <a:extLst>
              <a:ext uri="{FF2B5EF4-FFF2-40B4-BE49-F238E27FC236}">
                <a16:creationId xmlns:a16="http://schemas.microsoft.com/office/drawing/2014/main" id="{3CE96F24-C5CE-496B-A4E9-E2C82D8FA65E}"/>
              </a:ext>
            </a:extLst>
          </p:cNvPr>
          <p:cNvSpPr txBox="1"/>
          <p:nvPr/>
        </p:nvSpPr>
        <p:spPr>
          <a:xfrm>
            <a:off x="3008784" y="5688128"/>
            <a:ext cx="6097656" cy="646331"/>
          </a:xfrm>
          <a:prstGeom prst="rect">
            <a:avLst/>
          </a:prstGeom>
          <a:noFill/>
        </p:spPr>
        <p:txBody>
          <a:bodyPr wrap="square">
            <a:spAutoFit/>
          </a:bodyPr>
          <a:lstStyle/>
          <a:p>
            <a:pPr algn="ctr"/>
            <a:r>
              <a:rPr lang="en-US" altLang="zh-CN" sz="1800" kern="100" dirty="0">
                <a:effectLst/>
                <a:latin typeface="Times New Roman" panose="02020603050405020304" pitchFamily="18" charset="0"/>
                <a:ea typeface="方正书宋简体"/>
              </a:rPr>
              <a:t>unmask</a:t>
            </a:r>
            <a:r>
              <a:rPr lang="zh-CN" altLang="zh-CN" sz="1800" kern="100" dirty="0">
                <a:effectLst/>
                <a:latin typeface="Times New Roman" panose="02020603050405020304" pitchFamily="18" charset="0"/>
                <a:ea typeface="方正书宋简体"/>
                <a:cs typeface="Times New Roman" panose="02020603050405020304" pitchFamily="18" charset="0"/>
              </a:rPr>
              <a:t>一般被称为“权限掩码”或“权限补码”，能够直接影响到新建文件的权限值。</a:t>
            </a:r>
            <a:endParaRPr lang="zh-CN" altLang="en-US" dirty="0"/>
          </a:p>
        </p:txBody>
      </p:sp>
    </p:spTree>
    <p:extLst>
      <p:ext uri="{BB962C8B-B14F-4D97-AF65-F5344CB8AC3E}">
        <p14:creationId xmlns:p14="http://schemas.microsoft.com/office/powerpoint/2010/main" val="3266358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虚拟用户模式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2CDB4B8-C20B-47FE-B61A-5AC4670483E5}"/>
              </a:ext>
            </a:extLst>
          </p:cNvPr>
          <p:cNvGrpSpPr/>
          <p:nvPr/>
        </p:nvGrpSpPr>
        <p:grpSpPr>
          <a:xfrm>
            <a:off x="884168" y="1834576"/>
            <a:ext cx="3277305" cy="3631946"/>
            <a:chOff x="695325" y="1834576"/>
            <a:chExt cx="3277305" cy="3631946"/>
          </a:xfrm>
        </p:grpSpPr>
        <p:sp>
          <p:nvSpPr>
            <p:cNvPr id="22" name="矩形: 圆角 21">
              <a:extLst>
                <a:ext uri="{FF2B5EF4-FFF2-40B4-BE49-F238E27FC236}">
                  <a16:creationId xmlns:a16="http://schemas.microsoft.com/office/drawing/2014/main" id="{270B6115-824A-481B-8B1F-98CCDCA8CA51}"/>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91F54FD-6681-4367-B3BF-53952913157D}"/>
                </a:ext>
              </a:extLst>
            </p:cNvPr>
            <p:cNvSpPr txBox="1"/>
            <p:nvPr/>
          </p:nvSpPr>
          <p:spPr>
            <a:xfrm>
              <a:off x="827851" y="2683066"/>
              <a:ext cx="3058350" cy="1526187"/>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重新安装</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服务。创建用于进行</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认证的用户数据库文件，其中奇数行为账户名，偶数行为密码。</a:t>
              </a:r>
            </a:p>
          </p:txBody>
        </p:sp>
        <p:sp>
          <p:nvSpPr>
            <p:cNvPr id="24" name="任意多边形: 形状 23">
              <a:extLst>
                <a:ext uri="{FF2B5EF4-FFF2-40B4-BE49-F238E27FC236}">
                  <a16:creationId xmlns:a16="http://schemas.microsoft.com/office/drawing/2014/main" id="{056B9316-CBFA-4A6C-A5C5-14E3C240908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文本框 24">
              <a:extLst>
                <a:ext uri="{FF2B5EF4-FFF2-40B4-BE49-F238E27FC236}">
                  <a16:creationId xmlns:a16="http://schemas.microsoft.com/office/drawing/2014/main" id="{591186C3-1494-415E-A135-0840DFE789C1}"/>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6" name="组合 25">
            <a:extLst>
              <a:ext uri="{FF2B5EF4-FFF2-40B4-BE49-F238E27FC236}">
                <a16:creationId xmlns:a16="http://schemas.microsoft.com/office/drawing/2014/main" id="{E0F0471C-018C-435B-8E7E-8BDC27EC3099}"/>
              </a:ext>
            </a:extLst>
          </p:cNvPr>
          <p:cNvGrpSpPr/>
          <p:nvPr/>
        </p:nvGrpSpPr>
        <p:grpSpPr>
          <a:xfrm>
            <a:off x="4439533" y="1834576"/>
            <a:ext cx="3277305" cy="3631946"/>
            <a:chOff x="695325" y="1834576"/>
            <a:chExt cx="3277305" cy="3631946"/>
          </a:xfrm>
        </p:grpSpPr>
        <p:sp>
          <p:nvSpPr>
            <p:cNvPr id="27" name="矩形: 圆角 26">
              <a:extLst>
                <a:ext uri="{FF2B5EF4-FFF2-40B4-BE49-F238E27FC236}">
                  <a16:creationId xmlns:a16="http://schemas.microsoft.com/office/drawing/2014/main" id="{8042AA96-A2DF-4C4D-925F-5D22CE551A13}"/>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E2874A44-9E53-4FDD-B2BF-1601AE0F38FD}"/>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创建</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服务程序用于存储文件的根目录以及用于虚拟用户映射的系统本地用户。</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服务用于存储文件的根目录指的是，当虚拟用户登录后所访问的默认位置。</a:t>
              </a:r>
            </a:p>
          </p:txBody>
        </p:sp>
        <p:sp>
          <p:nvSpPr>
            <p:cNvPr id="29" name="任意多边形: 形状 28">
              <a:extLst>
                <a:ext uri="{FF2B5EF4-FFF2-40B4-BE49-F238E27FC236}">
                  <a16:creationId xmlns:a16="http://schemas.microsoft.com/office/drawing/2014/main" id="{7D06B1E6-C82C-499E-B678-025B95A47A0C}"/>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AF98FC57-0CA3-41E8-8F78-9E4EE2C650AF}"/>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58DF5085-64C3-40DB-B696-CF08B630FB05}"/>
              </a:ext>
            </a:extLst>
          </p:cNvPr>
          <p:cNvGrpSpPr/>
          <p:nvPr/>
        </p:nvGrpSpPr>
        <p:grpSpPr>
          <a:xfrm>
            <a:off x="7994898" y="1834576"/>
            <a:ext cx="3277305" cy="3631946"/>
            <a:chOff x="695325" y="1834576"/>
            <a:chExt cx="3277305" cy="3631946"/>
          </a:xfrm>
        </p:grpSpPr>
        <p:sp>
          <p:nvSpPr>
            <p:cNvPr id="36" name="矩形: 圆角 35">
              <a:extLst>
                <a:ext uri="{FF2B5EF4-FFF2-40B4-BE49-F238E27FC236}">
                  <a16:creationId xmlns:a16="http://schemas.microsoft.com/office/drawing/2014/main" id="{BEF2F986-0CFA-4F0F-8263-5C822B5AA1E5}"/>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89A3CD6D-3810-4CA5-B7DF-40889C80A7B3}"/>
                </a:ext>
              </a:extLst>
            </p:cNvPr>
            <p:cNvSpPr txBox="1"/>
            <p:nvPr/>
          </p:nvSpPr>
          <p:spPr>
            <a:xfrm>
              <a:off x="827851" y="2683066"/>
              <a:ext cx="305835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建立用于支持虚拟用户的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文件。</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（可插拔认证模块）是一种认证机制，通过一些动态链接库和统一的</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API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把系统提供的服务与认证方式分开，使得系统管理员可以根据需求灵活调整服务程序的不同认证方式。</a:t>
              </a:r>
            </a:p>
          </p:txBody>
        </p:sp>
        <p:sp>
          <p:nvSpPr>
            <p:cNvPr id="38" name="任意多边形: 形状 37">
              <a:extLst>
                <a:ext uri="{FF2B5EF4-FFF2-40B4-BE49-F238E27FC236}">
                  <a16:creationId xmlns:a16="http://schemas.microsoft.com/office/drawing/2014/main" id="{990755C9-F819-4DF6-973A-03965013BA2C}"/>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8BD1FBD3-DD63-4A92-91DE-E6F5A349DF6B}"/>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2012779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虚拟用户模式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2CDB4B8-C20B-47FE-B61A-5AC4670483E5}"/>
              </a:ext>
            </a:extLst>
          </p:cNvPr>
          <p:cNvGrpSpPr/>
          <p:nvPr/>
        </p:nvGrpSpPr>
        <p:grpSpPr>
          <a:xfrm>
            <a:off x="884168" y="1834576"/>
            <a:ext cx="3277305" cy="3631946"/>
            <a:chOff x="695325" y="1834576"/>
            <a:chExt cx="3277305" cy="3631946"/>
          </a:xfrm>
        </p:grpSpPr>
        <p:sp>
          <p:nvSpPr>
            <p:cNvPr id="22" name="矩形: 圆角 21">
              <a:extLst>
                <a:ext uri="{FF2B5EF4-FFF2-40B4-BE49-F238E27FC236}">
                  <a16:creationId xmlns:a16="http://schemas.microsoft.com/office/drawing/2014/main" id="{270B6115-824A-481B-8B1F-98CCDCA8CA51}"/>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91F54FD-6681-4367-B3BF-53952913157D}"/>
                </a:ext>
              </a:extLst>
            </p:cNvPr>
            <p:cNvSpPr txBox="1"/>
            <p:nvPr/>
          </p:nvSpPr>
          <p:spPr>
            <a:xfrm>
              <a:off x="827851" y="2683066"/>
              <a:ext cx="305835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服务程序的主配置文件中通过</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pam_service_name</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参数将</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认证文件的名称修改为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vsftpd.vu</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PAM</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作为应用程序层与鉴别模块层的连接纽带，可以让应用程序根据需求灵活地在自身插入所需的鉴别功能模块。</a:t>
              </a:r>
            </a:p>
          </p:txBody>
        </p:sp>
        <p:sp>
          <p:nvSpPr>
            <p:cNvPr id="24" name="任意多边形: 形状 23">
              <a:extLst>
                <a:ext uri="{FF2B5EF4-FFF2-40B4-BE49-F238E27FC236}">
                  <a16:creationId xmlns:a16="http://schemas.microsoft.com/office/drawing/2014/main" id="{056B9316-CBFA-4A6C-A5C5-14E3C2409087}"/>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文本框 24">
              <a:extLst>
                <a:ext uri="{FF2B5EF4-FFF2-40B4-BE49-F238E27FC236}">
                  <a16:creationId xmlns:a16="http://schemas.microsoft.com/office/drawing/2014/main" id="{591186C3-1494-415E-A135-0840DFE789C1}"/>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4</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26" name="组合 25">
            <a:extLst>
              <a:ext uri="{FF2B5EF4-FFF2-40B4-BE49-F238E27FC236}">
                <a16:creationId xmlns:a16="http://schemas.microsoft.com/office/drawing/2014/main" id="{E0F0471C-018C-435B-8E7E-8BDC27EC3099}"/>
              </a:ext>
            </a:extLst>
          </p:cNvPr>
          <p:cNvGrpSpPr/>
          <p:nvPr/>
        </p:nvGrpSpPr>
        <p:grpSpPr>
          <a:xfrm>
            <a:off x="4439533" y="1834576"/>
            <a:ext cx="3277305" cy="3631946"/>
            <a:chOff x="695325" y="1834576"/>
            <a:chExt cx="3277305" cy="3631946"/>
          </a:xfrm>
        </p:grpSpPr>
        <p:sp>
          <p:nvSpPr>
            <p:cNvPr id="27" name="矩形: 圆角 26">
              <a:extLst>
                <a:ext uri="{FF2B5EF4-FFF2-40B4-BE49-F238E27FC236}">
                  <a16:creationId xmlns:a16="http://schemas.microsoft.com/office/drawing/2014/main" id="{8042AA96-A2DF-4C4D-925F-5D22CE551A13}"/>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E2874A44-9E53-4FDD-B2BF-1601AE0F38FD}"/>
                </a:ext>
              </a:extLst>
            </p:cNvPr>
            <p:cNvSpPr txBox="1"/>
            <p:nvPr/>
          </p:nvSpPr>
          <p:spPr>
            <a:xfrm>
              <a:off x="827851" y="2683066"/>
              <a:ext cx="305835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为虚拟用户设置不同的权限。虽然账户</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zhangsan</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lisi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都是用于</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vsftpd</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服务程序认证的虚拟账户，但是我们依然想对这两人进行区别对待。</a:t>
              </a:r>
            </a:p>
          </p:txBody>
        </p:sp>
        <p:sp>
          <p:nvSpPr>
            <p:cNvPr id="29" name="任意多边形: 形状 28">
              <a:extLst>
                <a:ext uri="{FF2B5EF4-FFF2-40B4-BE49-F238E27FC236}">
                  <a16:creationId xmlns:a16="http://schemas.microsoft.com/office/drawing/2014/main" id="{7D06B1E6-C82C-499E-B678-025B95A47A0C}"/>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AF98FC57-0CA3-41E8-8F78-9E4EE2C650AF}"/>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5</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grpSp>
        <p:nvGrpSpPr>
          <p:cNvPr id="35" name="组合 34">
            <a:extLst>
              <a:ext uri="{FF2B5EF4-FFF2-40B4-BE49-F238E27FC236}">
                <a16:creationId xmlns:a16="http://schemas.microsoft.com/office/drawing/2014/main" id="{58DF5085-64C3-40DB-B696-CF08B630FB05}"/>
              </a:ext>
            </a:extLst>
          </p:cNvPr>
          <p:cNvGrpSpPr/>
          <p:nvPr/>
        </p:nvGrpSpPr>
        <p:grpSpPr>
          <a:xfrm>
            <a:off x="7994898" y="1834576"/>
            <a:ext cx="3277305" cy="3631946"/>
            <a:chOff x="695325" y="1834576"/>
            <a:chExt cx="3277305" cy="3631946"/>
          </a:xfrm>
        </p:grpSpPr>
        <p:sp>
          <p:nvSpPr>
            <p:cNvPr id="36" name="矩形: 圆角 35">
              <a:extLst>
                <a:ext uri="{FF2B5EF4-FFF2-40B4-BE49-F238E27FC236}">
                  <a16:creationId xmlns:a16="http://schemas.microsoft.com/office/drawing/2014/main" id="{BEF2F986-0CFA-4F0F-8263-5C822B5AA1E5}"/>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89A3CD6D-3810-4CA5-B7DF-40889C80A7B3}"/>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设置</a:t>
              </a: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SELinux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域允许策略，然后使用虚拟用户模式登录</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a:t>
              </a:r>
            </a:p>
          </p:txBody>
        </p:sp>
        <p:sp>
          <p:nvSpPr>
            <p:cNvPr id="38" name="任意多边形: 形状 37">
              <a:extLst>
                <a:ext uri="{FF2B5EF4-FFF2-40B4-BE49-F238E27FC236}">
                  <a16:creationId xmlns:a16="http://schemas.microsoft.com/office/drawing/2014/main" id="{990755C9-F819-4DF6-973A-03965013BA2C}"/>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8BD1FBD3-DD63-4A92-91DE-E6F5A349DF6B}"/>
                </a:ext>
              </a:extLst>
            </p:cNvPr>
            <p:cNvSpPr txBox="1"/>
            <p:nvPr/>
          </p:nvSpPr>
          <p:spPr>
            <a:xfrm>
              <a:off x="827850" y="2101262"/>
              <a:ext cx="8563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第</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6</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步</a:t>
              </a:r>
            </a:p>
          </p:txBody>
        </p:sp>
      </p:grpSp>
    </p:spTree>
    <p:extLst>
      <p:ext uri="{BB962C8B-B14F-4D97-AF65-F5344CB8AC3E}">
        <p14:creationId xmlns:p14="http://schemas.microsoft.com/office/powerpoint/2010/main" val="2257201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vsftpd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44" name="矩形: 圆角 43">
            <a:extLst>
              <a:ext uri="{FF2B5EF4-FFF2-40B4-BE49-F238E27FC236}">
                <a16:creationId xmlns:a16="http://schemas.microsoft.com/office/drawing/2014/main" id="{AADE2461-1BBB-4B42-A169-7908AEA13AE1}"/>
              </a:ext>
            </a:extLst>
          </p:cNvPr>
          <p:cNvSpPr/>
          <p:nvPr/>
        </p:nvSpPr>
        <p:spPr>
          <a:xfrm>
            <a:off x="1028767" y="1664478"/>
            <a:ext cx="4662291" cy="37921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5" name="文本框 44">
            <a:extLst>
              <a:ext uri="{FF2B5EF4-FFF2-40B4-BE49-F238E27FC236}">
                <a16:creationId xmlns:a16="http://schemas.microsoft.com/office/drawing/2014/main" id="{98D60E7B-3521-407D-8979-8AFA7D6D1DEF}"/>
              </a:ext>
            </a:extLst>
          </p:cNvPr>
          <p:cNvSpPr txBox="1"/>
          <p:nvPr/>
        </p:nvSpPr>
        <p:spPr>
          <a:xfrm>
            <a:off x="1587946" y="5008856"/>
            <a:ext cx="3543932"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PAM</a:t>
            </a:r>
            <a:r>
              <a:rPr lang="zh-CN" altLang="en-US" sz="1800" kern="100" dirty="0">
                <a:effectLst/>
                <a:latin typeface="微软雅黑" panose="020B0503020204020204" pitchFamily="34" charset="-122"/>
                <a:ea typeface="微软雅黑" panose="020B0503020204020204" pitchFamily="34" charset="-122"/>
              </a:rPr>
              <a:t>的分层设计结构</a:t>
            </a:r>
            <a:endParaRPr lang="zh-CN" altLang="en-US" dirty="0">
              <a:latin typeface="微软雅黑" panose="020B0503020204020204" pitchFamily="34" charset="-122"/>
              <a:ea typeface="微软雅黑" panose="020B0503020204020204" pitchFamily="34" charset="-122"/>
            </a:endParaRPr>
          </a:p>
        </p:txBody>
      </p:sp>
      <p:pic>
        <p:nvPicPr>
          <p:cNvPr id="7170" name="Picture 2">
            <a:extLst>
              <a:ext uri="{FF2B5EF4-FFF2-40B4-BE49-F238E27FC236}">
                <a16:creationId xmlns:a16="http://schemas.microsoft.com/office/drawing/2014/main" id="{85C1B8DC-FFE4-40F0-B3C4-755D8A2398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240" y="2029167"/>
            <a:ext cx="4059345" cy="271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2">
            <a:extLst>
              <a:ext uri="{FF2B5EF4-FFF2-40B4-BE49-F238E27FC236}">
                <a16:creationId xmlns:a16="http://schemas.microsoft.com/office/drawing/2014/main" id="{4AFCD8A8-37B5-4F4F-A21D-28D2B8C90402}"/>
              </a:ext>
            </a:extLst>
          </p:cNvPr>
          <p:cNvGraphicFramePr>
            <a:graphicFrameLocks noGrp="1"/>
          </p:cNvGraphicFramePr>
          <p:nvPr>
            <p:extLst>
              <p:ext uri="{D42A27DB-BD31-4B8C-83A1-F6EECF244321}">
                <p14:modId xmlns:p14="http://schemas.microsoft.com/office/powerpoint/2010/main" val="2975992723"/>
              </p:ext>
            </p:extLst>
          </p:nvPr>
        </p:nvGraphicFramePr>
        <p:xfrm>
          <a:off x="5930860" y="1664478"/>
          <a:ext cx="5232373" cy="3298557"/>
        </p:xfrm>
        <a:graphic>
          <a:graphicData uri="http://schemas.openxmlformats.org/drawingml/2006/table">
            <a:tbl>
              <a:tblPr firstRow="1" firstCol="1" bandRow="1">
                <a:tableStyleId>{5C22544A-7EE6-4342-B048-85BDC9FD1C3A}</a:tableStyleId>
              </a:tblPr>
              <a:tblGrid>
                <a:gridCol w="2020444">
                  <a:extLst>
                    <a:ext uri="{9D8B030D-6E8A-4147-A177-3AD203B41FA5}">
                      <a16:colId xmlns:a16="http://schemas.microsoft.com/office/drawing/2014/main" val="1390710190"/>
                    </a:ext>
                  </a:extLst>
                </a:gridCol>
                <a:gridCol w="3211929">
                  <a:extLst>
                    <a:ext uri="{9D8B030D-6E8A-4147-A177-3AD203B41FA5}">
                      <a16:colId xmlns:a16="http://schemas.microsoft.com/office/drawing/2014/main" val="968204690"/>
                    </a:ext>
                  </a:extLst>
                </a:gridCol>
              </a:tblGrid>
              <a:tr h="449279">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46183410"/>
                  </a:ext>
                </a:extLst>
              </a:tr>
              <a:tr h="449279">
                <a:tc>
                  <a:txBody>
                    <a:bodyPr/>
                    <a:lstStyle/>
                    <a:p>
                      <a:pPr algn="ctr"/>
                      <a:r>
                        <a:rPr lang="en-US" sz="1600" b="0" dirty="0" err="1">
                          <a:solidFill>
                            <a:schemeClr val="tx1"/>
                          </a:solidFill>
                          <a:effectLst/>
                        </a:rPr>
                        <a:t>anonymous_enable</a:t>
                      </a:r>
                      <a:r>
                        <a:rPr lang="en-US" sz="1600" b="0" dirty="0">
                          <a:solidFill>
                            <a:schemeClr val="tx1"/>
                          </a:solidFill>
                          <a:effectLst/>
                        </a:rPr>
                        <a:t>=NO</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a:solidFill>
                            <a:schemeClr val="tx1"/>
                          </a:solidFill>
                          <a:effectLst/>
                        </a:rPr>
                        <a:t>禁止匿名开放模式</a:t>
                      </a:r>
                      <a:endParaRPr lang="zh-CN" sz="16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986290504"/>
                  </a:ext>
                </a:extLst>
              </a:tr>
              <a:tr h="449279">
                <a:tc>
                  <a:txBody>
                    <a:bodyPr/>
                    <a:lstStyle/>
                    <a:p>
                      <a:pPr algn="ctr"/>
                      <a:r>
                        <a:rPr lang="en-US" sz="1600" b="0" dirty="0" err="1">
                          <a:solidFill>
                            <a:schemeClr val="tx1"/>
                          </a:solidFill>
                          <a:effectLst/>
                        </a:rPr>
                        <a:t>local_enable</a:t>
                      </a:r>
                      <a:r>
                        <a:rPr lang="en-US" sz="1600" b="0" dirty="0">
                          <a:solidFill>
                            <a:schemeClr val="tx1"/>
                          </a:solidFill>
                          <a:effectLst/>
                        </a:rPr>
                        <a:t>=YES</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允许本地用户模式</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312259392"/>
                  </a:ext>
                </a:extLst>
              </a:tr>
              <a:tr h="449279">
                <a:tc>
                  <a:txBody>
                    <a:bodyPr/>
                    <a:lstStyle/>
                    <a:p>
                      <a:pPr algn="ctr"/>
                      <a:r>
                        <a:rPr lang="en-US" sz="1600" b="0" dirty="0" err="1">
                          <a:solidFill>
                            <a:schemeClr val="tx1"/>
                          </a:solidFill>
                          <a:effectLst/>
                        </a:rPr>
                        <a:t>guest_enable</a:t>
                      </a:r>
                      <a:r>
                        <a:rPr lang="en-US" sz="1600" b="0" dirty="0">
                          <a:solidFill>
                            <a:schemeClr val="tx1"/>
                          </a:solidFill>
                          <a:effectLst/>
                        </a:rPr>
                        <a:t>=YES</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dirty="0">
                          <a:solidFill>
                            <a:schemeClr val="tx1"/>
                          </a:solidFill>
                          <a:effectLst/>
                        </a:rPr>
                        <a:t>开启虚拟用户模式</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143452145"/>
                  </a:ext>
                </a:extLst>
              </a:tr>
              <a:tr h="449279">
                <a:tc>
                  <a:txBody>
                    <a:bodyPr/>
                    <a:lstStyle/>
                    <a:p>
                      <a:pPr algn="ctr"/>
                      <a:r>
                        <a:rPr lang="en-US" sz="1600" b="0" dirty="0" err="1">
                          <a:solidFill>
                            <a:schemeClr val="tx1"/>
                          </a:solidFill>
                          <a:effectLst/>
                        </a:rPr>
                        <a:t>guest_username</a:t>
                      </a:r>
                      <a:r>
                        <a:rPr lang="en-US" sz="1600" b="0" dirty="0">
                          <a:solidFill>
                            <a:schemeClr val="tx1"/>
                          </a:solidFill>
                          <a:effectLst/>
                        </a:rPr>
                        <a:t>=virtual</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指定虚拟用户账户</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725872083"/>
                  </a:ext>
                </a:extLst>
              </a:tr>
              <a:tr h="449279">
                <a:tc>
                  <a:txBody>
                    <a:bodyPr/>
                    <a:lstStyle/>
                    <a:p>
                      <a:pPr algn="ctr"/>
                      <a:r>
                        <a:rPr lang="en-US" sz="1600" b="0" dirty="0">
                          <a:solidFill>
                            <a:schemeClr val="tx1"/>
                          </a:solidFill>
                          <a:effectLst/>
                        </a:rPr>
                        <a:t>pam_service_name=vsftpd.vu</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ctr"/>
                      <a:r>
                        <a:rPr lang="zh-CN" sz="1600" b="0" kern="100" dirty="0">
                          <a:solidFill>
                            <a:schemeClr val="tx1"/>
                          </a:solidFill>
                          <a:effectLst/>
                        </a:rPr>
                        <a:t>指定</a:t>
                      </a:r>
                      <a:r>
                        <a:rPr lang="en-US" sz="1600" b="0" kern="100" dirty="0">
                          <a:solidFill>
                            <a:schemeClr val="tx1"/>
                          </a:solidFill>
                          <a:effectLst/>
                        </a:rPr>
                        <a:t>PAM</a:t>
                      </a:r>
                      <a:r>
                        <a:rPr lang="zh-CN" sz="1600" b="0" kern="100" dirty="0">
                          <a:solidFill>
                            <a:schemeClr val="tx1"/>
                          </a:solidFill>
                          <a:effectLst/>
                        </a:rPr>
                        <a:t>文件</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02601077"/>
                  </a:ext>
                </a:extLst>
              </a:tr>
              <a:tr h="449279">
                <a:tc>
                  <a:txBody>
                    <a:bodyPr/>
                    <a:lstStyle/>
                    <a:p>
                      <a:pPr algn="ctr"/>
                      <a:r>
                        <a:rPr lang="en-US" sz="1600" b="0" dirty="0" err="1">
                          <a:solidFill>
                            <a:schemeClr val="tx1"/>
                          </a:solidFill>
                          <a:effectLst/>
                        </a:rPr>
                        <a:t>allow_writeable_chroot</a:t>
                      </a:r>
                      <a:r>
                        <a:rPr lang="en-US" sz="1600" b="0" dirty="0">
                          <a:solidFill>
                            <a:schemeClr val="tx1"/>
                          </a:solidFill>
                          <a:effectLst/>
                        </a:rPr>
                        <a:t>=YES</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ctr"/>
                      <a:r>
                        <a:rPr lang="zh-CN" sz="1600" b="0" kern="100" dirty="0">
                          <a:solidFill>
                            <a:schemeClr val="tx1"/>
                          </a:solidFill>
                          <a:effectLst/>
                        </a:rPr>
                        <a:t>允许对禁锢的</a:t>
                      </a:r>
                      <a:r>
                        <a:rPr lang="en-US" sz="1600" b="0" kern="100" dirty="0">
                          <a:solidFill>
                            <a:schemeClr val="tx1"/>
                          </a:solidFill>
                          <a:effectLst/>
                        </a:rPr>
                        <a:t>FTP</a:t>
                      </a:r>
                      <a:r>
                        <a:rPr lang="zh-CN" sz="1600" b="0" kern="100" dirty="0">
                          <a:solidFill>
                            <a:schemeClr val="tx1"/>
                          </a:solidFill>
                          <a:effectLst/>
                        </a:rPr>
                        <a:t>根目录执行写入操作，而且不拒绝用户的登录请求</a:t>
                      </a:r>
                      <a:endParaRPr lang="zh-CN" sz="16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208225045"/>
                  </a:ext>
                </a:extLst>
              </a:tr>
            </a:tbl>
          </a:graphicData>
        </a:graphic>
      </p:graphicFrame>
      <p:sp>
        <p:nvSpPr>
          <p:cNvPr id="47" name="文本框 46">
            <a:extLst>
              <a:ext uri="{FF2B5EF4-FFF2-40B4-BE49-F238E27FC236}">
                <a16:creationId xmlns:a16="http://schemas.microsoft.com/office/drawing/2014/main" id="{93EC197B-1D85-487E-9AEB-5F800B4C8950}"/>
              </a:ext>
            </a:extLst>
          </p:cNvPr>
          <p:cNvSpPr txBox="1"/>
          <p:nvPr/>
        </p:nvSpPr>
        <p:spPr>
          <a:xfrm>
            <a:off x="6117316" y="5008856"/>
            <a:ext cx="4859461"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方正书宋简体"/>
                <a:cs typeface="Times New Roman" panose="02020603050405020304" pitchFamily="18" charset="0"/>
              </a:rPr>
              <a:t>利用</a:t>
            </a:r>
            <a:r>
              <a:rPr lang="en-US" altLang="zh-CN" sz="1800" kern="100" dirty="0">
                <a:effectLst/>
                <a:latin typeface="Times New Roman" panose="02020603050405020304" pitchFamily="18" charset="0"/>
                <a:ea typeface="方正书宋简体"/>
              </a:rPr>
              <a:t>PAM</a:t>
            </a:r>
            <a:r>
              <a:rPr lang="zh-CN" altLang="zh-CN" sz="1800" kern="100" dirty="0">
                <a:effectLst/>
                <a:latin typeface="Times New Roman" panose="02020603050405020304" pitchFamily="18" charset="0"/>
                <a:ea typeface="方正书宋简体"/>
                <a:cs typeface="Times New Roman" panose="02020603050405020304" pitchFamily="18" charset="0"/>
              </a:rPr>
              <a:t>文件进行认证时使用的参数以及作用</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109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使用不同方式登录后的所在的位置</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6" name="表格 5">
            <a:extLst>
              <a:ext uri="{FF2B5EF4-FFF2-40B4-BE49-F238E27FC236}">
                <a16:creationId xmlns:a16="http://schemas.microsoft.com/office/drawing/2014/main" id="{049770B3-D007-4E96-B59D-4E2E777E8444}"/>
              </a:ext>
            </a:extLst>
          </p:cNvPr>
          <p:cNvGraphicFramePr>
            <a:graphicFrameLocks noGrp="1"/>
          </p:cNvGraphicFramePr>
          <p:nvPr>
            <p:extLst>
              <p:ext uri="{D42A27DB-BD31-4B8C-83A1-F6EECF244321}">
                <p14:modId xmlns:p14="http://schemas.microsoft.com/office/powerpoint/2010/main" val="1629236252"/>
              </p:ext>
            </p:extLst>
          </p:nvPr>
        </p:nvGraphicFramePr>
        <p:xfrm>
          <a:off x="2615110" y="2166528"/>
          <a:ext cx="6961781" cy="2296139"/>
        </p:xfrm>
        <a:graphic>
          <a:graphicData uri="http://schemas.openxmlformats.org/drawingml/2006/table">
            <a:tbl>
              <a:tblPr firstRow="1" firstCol="1" bandRow="1">
                <a:tableStyleId>{5C22544A-7EE6-4342-B048-85BDC9FD1C3A}</a:tableStyleId>
              </a:tblPr>
              <a:tblGrid>
                <a:gridCol w="2059295">
                  <a:extLst>
                    <a:ext uri="{9D8B030D-6E8A-4147-A177-3AD203B41FA5}">
                      <a16:colId xmlns:a16="http://schemas.microsoft.com/office/drawing/2014/main" val="3156332267"/>
                    </a:ext>
                  </a:extLst>
                </a:gridCol>
                <a:gridCol w="4902486">
                  <a:extLst>
                    <a:ext uri="{9D8B030D-6E8A-4147-A177-3AD203B41FA5}">
                      <a16:colId xmlns:a16="http://schemas.microsoft.com/office/drawing/2014/main" val="676236700"/>
                    </a:ext>
                  </a:extLst>
                </a:gridCol>
              </a:tblGrid>
              <a:tr h="793826">
                <a:tc>
                  <a:txBody>
                    <a:bodyPr/>
                    <a:lstStyle/>
                    <a:p>
                      <a:pPr algn="ctr"/>
                      <a:r>
                        <a:rPr lang="zh-CN" sz="1800" kern="100" dirty="0">
                          <a:effectLst/>
                          <a:latin typeface="微软雅黑" panose="020B0503020204020204" pitchFamily="34" charset="-122"/>
                          <a:ea typeface="微软雅黑" panose="020B0503020204020204" pitchFamily="34" charset="-122"/>
                        </a:rPr>
                        <a:t>登录方式</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默认目录</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361843353"/>
                  </a:ext>
                </a:extLst>
              </a:tr>
              <a:tr h="50077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匿名公开</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en-US" sz="1600" b="0" kern="100" dirty="0">
                          <a:solidFill>
                            <a:schemeClr val="tx1"/>
                          </a:solidFill>
                          <a:effectLst/>
                          <a:latin typeface="微软雅黑" panose="020B0503020204020204" pitchFamily="34" charset="-122"/>
                          <a:ea typeface="微软雅黑" panose="020B0503020204020204" pitchFamily="34" charset="-122"/>
                        </a:rPr>
                        <a:t>/var/ftp</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065393459"/>
                  </a:ext>
                </a:extLst>
              </a:tr>
              <a:tr h="50077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本地用户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该用户的家目录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4204649239"/>
                  </a:ext>
                </a:extLst>
              </a:tr>
              <a:tr h="500771">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虚拟用户</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对应映射用户的家目录</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683596114"/>
                  </a:ext>
                </a:extLst>
              </a:tr>
            </a:tbl>
          </a:graphicData>
        </a:graphic>
      </p:graphicFrame>
    </p:spTree>
    <p:extLst>
      <p:ext uri="{BB962C8B-B14F-4D97-AF65-F5344CB8AC3E}">
        <p14:creationId xmlns:p14="http://schemas.microsoft.com/office/powerpoint/2010/main" val="1140839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rPr>
              <a:t>TFTP</a:t>
            </a:r>
            <a:r>
              <a:rPr lang="zh-CN" altLang="en-US" sz="3600" b="1" dirty="0">
                <a:solidFill>
                  <a:schemeClr val="accent1"/>
                </a:solidFill>
                <a:latin typeface="微软雅黑" panose="020B0503020204020204" pitchFamily="34" charset="-122"/>
                <a:ea typeface="微软雅黑" panose="020B0503020204020204" pitchFamily="34" charset="-122"/>
              </a:rPr>
              <a:t>（简单文件传输协议）</a:t>
            </a:r>
          </a:p>
        </p:txBody>
      </p:sp>
      <p:sp>
        <p:nvSpPr>
          <p:cNvPr id="9" name="文本框 8"/>
          <p:cNvSpPr txBox="1"/>
          <p:nvPr/>
        </p:nvSpPr>
        <p:spPr>
          <a:xfrm>
            <a:off x="2240797" y="5581590"/>
            <a:ext cx="7710406" cy="400110"/>
          </a:xfrm>
          <a:prstGeom prst="rect">
            <a:avLst/>
          </a:prstGeom>
          <a:noFill/>
        </p:spPr>
        <p:txBody>
          <a:bodyPr wrap="square" rtlCol="0">
            <a:spAutoFit/>
          </a:bodyPr>
          <a:lstStyle/>
          <a:p>
            <a:pPr algn="ctr"/>
            <a:r>
              <a:rPr lang="pt-BR" altLang="zh-CN" sz="2000" dirty="0">
                <a:solidFill>
                  <a:schemeClr val="accent1"/>
                </a:solidFill>
                <a:latin typeface="微软雅黑" panose="020B0503020204020204" pitchFamily="34" charset="-122"/>
                <a:ea typeface="微软雅黑" panose="020B0503020204020204" pitchFamily="34" charset="-122"/>
              </a:rPr>
              <a:t>TFTP (Simple File Transfer Protocol)</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直角三角形 3"/>
          <p:cNvSpPr>
            <a:spLocks noChangeAspect="1"/>
          </p:cNvSpPr>
          <p:nvPr/>
        </p:nvSpPr>
        <p:spPr>
          <a:xfrm>
            <a:off x="4210051" y="2786002"/>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160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TFTP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（简单文件传输协议）</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1" name="矩形: 圆角 10">
            <a:extLst>
              <a:ext uri="{FF2B5EF4-FFF2-40B4-BE49-F238E27FC236}">
                <a16:creationId xmlns:a16="http://schemas.microsoft.com/office/drawing/2014/main" id="{48E18055-7AF7-4475-A047-076EAC0BC60D}"/>
              </a:ext>
            </a:extLst>
          </p:cNvPr>
          <p:cNvSpPr/>
          <p:nvPr/>
        </p:nvSpPr>
        <p:spPr>
          <a:xfrm>
            <a:off x="1208418" y="1545208"/>
            <a:ext cx="4662291" cy="3961069"/>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A081B129-239B-44F5-AF21-09875090CE82}"/>
              </a:ext>
            </a:extLst>
          </p:cNvPr>
          <p:cNvSpPr txBox="1"/>
          <p:nvPr/>
        </p:nvSpPr>
        <p:spPr>
          <a:xfrm>
            <a:off x="1361134" y="2353942"/>
            <a:ext cx="4323400" cy="189551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简单文件传输协议（</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Trivial File Transfer Protocol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）是一种基于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UDP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协议在客户端和服务器之间进行简单文件传输的协议。顾名思义，它提供不复杂、开销不大的文件传输服务，可将其当作</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协议的简化版本。</a:t>
            </a:r>
          </a:p>
        </p:txBody>
      </p:sp>
      <p:sp>
        <p:nvSpPr>
          <p:cNvPr id="14" name="任意多边形: 形状 13">
            <a:extLst>
              <a:ext uri="{FF2B5EF4-FFF2-40B4-BE49-F238E27FC236}">
                <a16:creationId xmlns:a16="http://schemas.microsoft.com/office/drawing/2014/main" id="{869F0CEF-CA44-438A-811A-2A32B15340D5}"/>
              </a:ext>
            </a:extLst>
          </p:cNvPr>
          <p:cNvSpPr/>
          <p:nvPr/>
        </p:nvSpPr>
        <p:spPr>
          <a:xfrm>
            <a:off x="119657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0CD27F42-D5EC-464A-A069-9ABBA7C881DF}"/>
              </a:ext>
            </a:extLst>
          </p:cNvPr>
          <p:cNvSpPr txBox="1"/>
          <p:nvPr/>
        </p:nvSpPr>
        <p:spPr>
          <a:xfrm>
            <a:off x="1329096" y="1811894"/>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定义</a:t>
            </a:r>
          </a:p>
        </p:txBody>
      </p:sp>
      <p:sp>
        <p:nvSpPr>
          <p:cNvPr id="16" name="矩形: 圆角 15">
            <a:extLst>
              <a:ext uri="{FF2B5EF4-FFF2-40B4-BE49-F238E27FC236}">
                <a16:creationId xmlns:a16="http://schemas.microsoft.com/office/drawing/2014/main" id="{C920EF9C-9FE1-48B7-B013-2E4D1CDA1ED7}"/>
              </a:ext>
            </a:extLst>
          </p:cNvPr>
          <p:cNvSpPr/>
          <p:nvPr/>
        </p:nvSpPr>
        <p:spPr>
          <a:xfrm>
            <a:off x="6276628" y="1545208"/>
            <a:ext cx="4662291" cy="3961069"/>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75E44F63-04EE-4D32-824C-0DFD53FDB8D4}"/>
              </a:ext>
            </a:extLst>
          </p:cNvPr>
          <p:cNvSpPr txBox="1"/>
          <p:nvPr/>
        </p:nvSpPr>
        <p:spPr>
          <a:xfrm>
            <a:off x="6429344" y="2353942"/>
            <a:ext cx="4323400" cy="300351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的命令功能不如</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服务强大，甚至不能遍历目录，在安全性方面也弱于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服务。而且，由于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在传输文件时采用的是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UDP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协议，占用的端口号为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69</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，因此文件的传输过程也不像</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协议那样可靠。但是，因为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不需要客户端的权限认证，也就减少了无谓的系统和网络带宽消耗，因此在传输琐碎（</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trivial</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）不大的文件时，效率更高。</a:t>
            </a:r>
          </a:p>
        </p:txBody>
      </p:sp>
      <p:sp>
        <p:nvSpPr>
          <p:cNvPr id="18" name="任意多边形: 形状 17">
            <a:extLst>
              <a:ext uri="{FF2B5EF4-FFF2-40B4-BE49-F238E27FC236}">
                <a16:creationId xmlns:a16="http://schemas.microsoft.com/office/drawing/2014/main" id="{9AF47594-7A45-4903-8693-BA378ECB1DEC}"/>
              </a:ext>
            </a:extLst>
          </p:cNvPr>
          <p:cNvSpPr/>
          <p:nvPr/>
        </p:nvSpPr>
        <p:spPr>
          <a:xfrm>
            <a:off x="6264780" y="1545209"/>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0E9F864A-3EF8-4E4C-BED0-6F44BE9C20D3}"/>
              </a:ext>
            </a:extLst>
          </p:cNvPr>
          <p:cNvSpPr txBox="1"/>
          <p:nvPr/>
        </p:nvSpPr>
        <p:spPr>
          <a:xfrm>
            <a:off x="6397306" y="1811894"/>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命令功能</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23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一个带有独立开关的插线板</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48409CF3-BB02-46E3-BB18-A520581C6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661" y="2125731"/>
            <a:ext cx="6650679" cy="2903468"/>
          </a:xfrm>
          <a:prstGeom prst="rect">
            <a:avLst/>
          </a:prstGeom>
        </p:spPr>
      </p:pic>
    </p:spTree>
    <p:extLst>
      <p:ext uri="{BB962C8B-B14F-4D97-AF65-F5344CB8AC3E}">
        <p14:creationId xmlns:p14="http://schemas.microsoft.com/office/powerpoint/2010/main" val="3684397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tftp</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命令中可用的参数以及作用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357FCB4F-F472-44F6-8C24-821775CA7083}"/>
              </a:ext>
            </a:extLst>
          </p:cNvPr>
          <p:cNvGraphicFramePr>
            <a:graphicFrameLocks noGrp="1"/>
          </p:cNvGraphicFramePr>
          <p:nvPr>
            <p:extLst>
              <p:ext uri="{D42A27DB-BD31-4B8C-83A1-F6EECF244321}">
                <p14:modId xmlns:p14="http://schemas.microsoft.com/office/powerpoint/2010/main" val="1480118195"/>
              </p:ext>
            </p:extLst>
          </p:nvPr>
        </p:nvGraphicFramePr>
        <p:xfrm>
          <a:off x="2426266" y="1520687"/>
          <a:ext cx="7339468" cy="4164495"/>
        </p:xfrm>
        <a:graphic>
          <a:graphicData uri="http://schemas.openxmlformats.org/drawingml/2006/table">
            <a:tbl>
              <a:tblPr firstRow="1" firstCol="1" bandRow="1">
                <a:tableStyleId>{5C22544A-7EE6-4342-B048-85BDC9FD1C3A}</a:tableStyleId>
              </a:tblPr>
              <a:tblGrid>
                <a:gridCol w="1573582">
                  <a:extLst>
                    <a:ext uri="{9D8B030D-6E8A-4147-A177-3AD203B41FA5}">
                      <a16:colId xmlns:a16="http://schemas.microsoft.com/office/drawing/2014/main" val="3972535608"/>
                    </a:ext>
                  </a:extLst>
                </a:gridCol>
                <a:gridCol w="5765886">
                  <a:extLst>
                    <a:ext uri="{9D8B030D-6E8A-4147-A177-3AD203B41FA5}">
                      <a16:colId xmlns:a16="http://schemas.microsoft.com/office/drawing/2014/main" val="2842944648"/>
                    </a:ext>
                  </a:extLst>
                </a:gridCol>
              </a:tblGrid>
              <a:tr h="700683">
                <a:tc>
                  <a:txBody>
                    <a:bodyPr/>
                    <a:lstStyle/>
                    <a:p>
                      <a:pPr algn="ctr"/>
                      <a:r>
                        <a:rPr lang="zh-CN" sz="1800" kern="100" dirty="0">
                          <a:effectLst/>
                          <a:latin typeface="微软雅黑" panose="020B0503020204020204" pitchFamily="34" charset="-122"/>
                          <a:ea typeface="微软雅黑" panose="020B0503020204020204" pitchFamily="34" charset="-122"/>
                        </a:rPr>
                        <a:t>参数</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800" kern="100" dirty="0">
                          <a:effectLst/>
                          <a:latin typeface="微软雅黑" panose="020B0503020204020204" pitchFamily="34" charset="-122"/>
                          <a:ea typeface="微软雅黑" panose="020B0503020204020204" pitchFamily="34" charset="-122"/>
                        </a:rPr>
                        <a:t>作用</a:t>
                      </a:r>
                      <a:endParaRPr lang="zh-CN" sz="18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80052821"/>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a:solidFill>
                            <a:schemeClr val="tx1"/>
                          </a:solidFill>
                          <a:effectLst/>
                          <a:latin typeface="微软雅黑" panose="020B0503020204020204" pitchFamily="34" charset="-122"/>
                          <a:ea typeface="微软雅黑" panose="020B0503020204020204" pitchFamily="34" charset="-122"/>
                        </a:rPr>
                        <a:t>帮助信息</a:t>
                      </a:r>
                      <a:endParaRPr lang="zh-CN" sz="1600" b="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418113228"/>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put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上传文件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255885085"/>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get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下载文件</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903799797"/>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verbose</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显示详细的处理信息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18061076"/>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status</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显示当前的状态信息</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405718241"/>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binary</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使用二进制进行传输</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577502014"/>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ascii</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使用</a:t>
                      </a:r>
                      <a:r>
                        <a:rPr lang="en-US" sz="1600" b="0" kern="100" dirty="0">
                          <a:solidFill>
                            <a:schemeClr val="tx1"/>
                          </a:solidFill>
                          <a:effectLst/>
                          <a:latin typeface="微软雅黑" panose="020B0503020204020204" pitchFamily="34" charset="-122"/>
                          <a:ea typeface="微软雅黑" panose="020B0503020204020204" pitchFamily="34" charset="-122"/>
                        </a:rPr>
                        <a:t>ASCII</a:t>
                      </a:r>
                      <a:r>
                        <a:rPr lang="zh-CN" sz="1600" b="0" kern="100" dirty="0">
                          <a:solidFill>
                            <a:schemeClr val="tx1"/>
                          </a:solidFill>
                          <a:effectLst/>
                          <a:latin typeface="微软雅黑" panose="020B0503020204020204" pitchFamily="34" charset="-122"/>
                          <a:ea typeface="微软雅黑" panose="020B0503020204020204" pitchFamily="34" charset="-122"/>
                        </a:rPr>
                        <a:t>码进行传输</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3186975650"/>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timeout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E7EBF4"/>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设置重传的超时时间</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354976851"/>
                  </a:ext>
                </a:extLst>
              </a:tr>
              <a:tr h="384868">
                <a:tc>
                  <a:txBody>
                    <a:bodyPr/>
                    <a:lstStyle/>
                    <a:p>
                      <a:pPr algn="just"/>
                      <a:r>
                        <a:rPr lang="en-US" sz="1600" b="0" dirty="0">
                          <a:solidFill>
                            <a:schemeClr val="tx1"/>
                          </a:solidFill>
                          <a:effectLst/>
                          <a:latin typeface="微软雅黑" panose="020B0503020204020204" pitchFamily="34" charset="-122"/>
                          <a:ea typeface="微软雅黑" panose="020B0503020204020204" pitchFamily="34" charset="-122"/>
                        </a:rPr>
                        <a:t>quit</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solidFill>
                      <a:srgbClr val="CBD5E8"/>
                    </a:solidFill>
                  </a:tcPr>
                </a:tc>
                <a:tc>
                  <a:txBody>
                    <a:bodyPr/>
                    <a:lstStyle/>
                    <a:p>
                      <a:pPr algn="just"/>
                      <a:r>
                        <a:rPr lang="zh-CN" sz="1600" b="0" kern="100" dirty="0">
                          <a:solidFill>
                            <a:schemeClr val="tx1"/>
                          </a:solidFill>
                          <a:effectLst/>
                          <a:latin typeface="微软雅黑" panose="020B0503020204020204" pitchFamily="34" charset="-122"/>
                          <a:ea typeface="微软雅黑" panose="020B0503020204020204" pitchFamily="34" charset="-122"/>
                        </a:rPr>
                        <a:t>退出</a:t>
                      </a:r>
                      <a:endParaRPr lang="zh-CN" sz="1600" b="0"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1171226488"/>
                  </a:ext>
                </a:extLst>
              </a:tr>
            </a:tbl>
          </a:graphicData>
        </a:graphic>
      </p:graphicFrame>
    </p:spTree>
    <p:extLst>
      <p:ext uri="{BB962C8B-B14F-4D97-AF65-F5344CB8AC3E}">
        <p14:creationId xmlns:p14="http://schemas.microsoft.com/office/powerpoint/2010/main" val="26166880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CF8E4B2-1FC5-41EA-AAF6-43D2550E1413}"/>
              </a:ext>
            </a:extLst>
          </p:cNvPr>
          <p:cNvPicPr>
            <a:picLocks noChangeAspect="1"/>
          </p:cNvPicPr>
          <p:nvPr/>
        </p:nvPicPr>
        <p:blipFill rotWithShape="1">
          <a:blip r:embed="rId3">
            <a:extLst>
              <a:ext uri="{28A0092B-C50C-407E-A947-70E740481C1C}">
                <a14:useLocalDpi xmlns:a14="http://schemas.microsoft.com/office/drawing/2010/main" val="0"/>
              </a:ext>
            </a:extLst>
          </a:blip>
          <a:srcRect r="2082"/>
          <a:stretch/>
        </p:blipFill>
        <p:spPr>
          <a:xfrm>
            <a:off x="5001771" y="702"/>
            <a:ext cx="7190229" cy="6858000"/>
          </a:xfrm>
          <a:prstGeom prst="rect">
            <a:avLst/>
          </a:prstGeom>
        </p:spPr>
      </p:pic>
      <p:sp>
        <p:nvSpPr>
          <p:cNvPr id="25" name="文本框 24"/>
          <p:cNvSpPr txBox="1"/>
          <p:nvPr/>
        </p:nvSpPr>
        <p:spPr>
          <a:xfrm>
            <a:off x="152872" y="726445"/>
            <a:ext cx="3962206" cy="923330"/>
          </a:xfrm>
          <a:prstGeom prst="rect">
            <a:avLst/>
          </a:prstGeom>
          <a:noFill/>
        </p:spPr>
        <p:txBody>
          <a:bodyPr wrap="square" rtlCol="0">
            <a:spAutoFit/>
          </a:bodyPr>
          <a:lstStyle/>
          <a:p>
            <a:pPr algn="ctr"/>
            <a:r>
              <a:rPr lang="zh-CN" altLang="en-US" sz="54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课程概述</a:t>
            </a:r>
          </a:p>
        </p:txBody>
      </p:sp>
      <p:grpSp>
        <p:nvGrpSpPr>
          <p:cNvPr id="10" name="组合 9">
            <a:extLst>
              <a:ext uri="{FF2B5EF4-FFF2-40B4-BE49-F238E27FC236}">
                <a16:creationId xmlns:a16="http://schemas.microsoft.com/office/drawing/2014/main" id="{2A420798-6D5C-4241-AE37-C7736A335BF5}"/>
              </a:ext>
            </a:extLst>
          </p:cNvPr>
          <p:cNvGrpSpPr/>
          <p:nvPr/>
        </p:nvGrpSpPr>
        <p:grpSpPr>
          <a:xfrm>
            <a:off x="37592" y="2521679"/>
            <a:ext cx="2983903" cy="830997"/>
            <a:chOff x="185047" y="2263262"/>
            <a:chExt cx="2983903" cy="830997"/>
          </a:xfrm>
        </p:grpSpPr>
        <p:sp>
          <p:nvSpPr>
            <p:cNvPr id="26" name="文本框 25"/>
            <p:cNvSpPr txBox="1"/>
            <p:nvPr/>
          </p:nvSpPr>
          <p:spPr>
            <a:xfrm>
              <a:off x="1064143" y="2417151"/>
              <a:ext cx="2104807" cy="615553"/>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文件传输协议</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File Transfer Protocol</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p:cNvSpPr txBox="1"/>
            <p:nvPr/>
          </p:nvSpPr>
          <p:spPr>
            <a:xfrm>
              <a:off x="185047" y="2263262"/>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0930ACDD-6974-4AEE-A3F7-8541BBEB7522}"/>
              </a:ext>
            </a:extLst>
          </p:cNvPr>
          <p:cNvGrpSpPr/>
          <p:nvPr/>
        </p:nvGrpSpPr>
        <p:grpSpPr>
          <a:xfrm>
            <a:off x="3449751" y="2523973"/>
            <a:ext cx="3421454" cy="830997"/>
            <a:chOff x="3360777" y="2137216"/>
            <a:chExt cx="3421454" cy="830997"/>
          </a:xfrm>
        </p:grpSpPr>
        <p:sp>
          <p:nvSpPr>
            <p:cNvPr id="40" name="文本框 39"/>
            <p:cNvSpPr txBox="1"/>
            <p:nvPr/>
          </p:nvSpPr>
          <p:spPr>
            <a:xfrm>
              <a:off x="4239875" y="2291105"/>
              <a:ext cx="2542356" cy="615553"/>
            </a:xfrm>
            <a:prstGeom prst="rect">
              <a:avLst/>
            </a:prstGeom>
            <a:noFill/>
          </p:spPr>
          <p:txBody>
            <a:bodyPr wrap="square" rtlCol="0">
              <a:spAutoFit/>
            </a:bodyPr>
            <a:lstStyle/>
            <a:p>
              <a:r>
                <a:rPr lang="en-US" altLang="zh-CN" sz="2000" b="1" dirty="0" err="1">
                  <a:solidFill>
                    <a:schemeClr val="tx1">
                      <a:lumMod val="95000"/>
                      <a:lumOff val="5000"/>
                    </a:schemeClr>
                  </a:solidFill>
                  <a:latin typeface="微软雅黑" panose="020B0503020204020204" pitchFamily="34" charset="-122"/>
                  <a:ea typeface="微软雅黑" panose="020B0503020204020204" pitchFamily="34" charset="-122"/>
                </a:rPr>
                <a:t>vsftpd</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服务程序</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en-US" altLang="zh-CN" sz="1400" dirty="0" err="1">
                  <a:latin typeface="微软雅黑" panose="020B0503020204020204" pitchFamily="34" charset="-122"/>
                  <a:ea typeface="微软雅黑" panose="020B0503020204020204" pitchFamily="34" charset="-122"/>
                </a:rPr>
                <a:t>Vsftpd</a:t>
              </a:r>
              <a:r>
                <a:rPr lang="en-US" altLang="zh-CN" sz="1400" dirty="0">
                  <a:latin typeface="微软雅黑" panose="020B0503020204020204" pitchFamily="34" charset="-122"/>
                  <a:ea typeface="微软雅黑" panose="020B0503020204020204" pitchFamily="34" charset="-122"/>
                </a:rPr>
                <a:t> Service Program</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文本框 40"/>
            <p:cNvSpPr txBox="1"/>
            <p:nvPr/>
          </p:nvSpPr>
          <p:spPr>
            <a:xfrm>
              <a:off x="3360777" y="213721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 name="矩形: 圆角 7">
            <a:extLst>
              <a:ext uri="{FF2B5EF4-FFF2-40B4-BE49-F238E27FC236}">
                <a16:creationId xmlns:a16="http://schemas.microsoft.com/office/drawing/2014/main" id="{8F985FD2-8E20-485E-BADB-442EE373A51F}"/>
              </a:ext>
            </a:extLst>
          </p:cNvPr>
          <p:cNvSpPr/>
          <p:nvPr/>
        </p:nvSpPr>
        <p:spPr>
          <a:xfrm>
            <a:off x="3441990" y="2333678"/>
            <a:ext cx="3360777"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3EE372-DFF2-41CC-B158-614A7E402066}"/>
              </a:ext>
            </a:extLst>
          </p:cNvPr>
          <p:cNvSpPr/>
          <p:nvPr/>
        </p:nvSpPr>
        <p:spPr>
          <a:xfrm>
            <a:off x="0" y="2331384"/>
            <a:ext cx="3364302" cy="121158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ACD2A615-774A-4B64-9B89-E4E38D4694EE}"/>
              </a:ext>
            </a:extLst>
          </p:cNvPr>
          <p:cNvGrpSpPr/>
          <p:nvPr/>
        </p:nvGrpSpPr>
        <p:grpSpPr>
          <a:xfrm>
            <a:off x="37592" y="3907552"/>
            <a:ext cx="3326711" cy="1292662"/>
            <a:chOff x="152872" y="3508676"/>
            <a:chExt cx="3326711" cy="1292662"/>
          </a:xfrm>
        </p:grpSpPr>
        <p:sp>
          <p:nvSpPr>
            <p:cNvPr id="43" name="文本框 42"/>
            <p:cNvSpPr txBox="1"/>
            <p:nvPr/>
          </p:nvSpPr>
          <p:spPr>
            <a:xfrm>
              <a:off x="1031969" y="3662565"/>
              <a:ext cx="2447614" cy="1138773"/>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TFTP</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（简单文件传输协议）</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pt-BR" altLang="zh-CN" sz="1400" dirty="0">
                  <a:latin typeface="微软雅黑" panose="020B0503020204020204" pitchFamily="34" charset="-122"/>
                  <a:ea typeface="微软雅黑" panose="020B0503020204020204" pitchFamily="34" charset="-122"/>
                </a:rPr>
                <a:t>TFTP (Simple File Transfer Protocol)</a:t>
              </a:r>
              <a:endParaRPr lang="da-DK"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文本框 43"/>
            <p:cNvSpPr txBox="1"/>
            <p:nvPr/>
          </p:nvSpPr>
          <p:spPr>
            <a:xfrm>
              <a:off x="152872" y="3508676"/>
              <a:ext cx="1015288" cy="830997"/>
            </a:xfrm>
            <a:prstGeom prst="rect">
              <a:avLst/>
            </a:prstGeom>
            <a:noFill/>
          </p:spPr>
          <p:txBody>
            <a:bodyPr wrap="square" rtlCol="0">
              <a:spAutoFit/>
            </a:bodyPr>
            <a:lstStyle/>
            <a:p>
              <a:pPr algn="ctr"/>
              <a:r>
                <a:rPr lang="en-US" altLang="zh-CN"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80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 name="矩形: 圆角 30">
            <a:extLst>
              <a:ext uri="{FF2B5EF4-FFF2-40B4-BE49-F238E27FC236}">
                <a16:creationId xmlns:a16="http://schemas.microsoft.com/office/drawing/2014/main" id="{98AB5614-2974-44A5-85A3-6CD6790D865E}"/>
              </a:ext>
            </a:extLst>
          </p:cNvPr>
          <p:cNvSpPr/>
          <p:nvPr/>
        </p:nvSpPr>
        <p:spPr>
          <a:xfrm>
            <a:off x="0" y="3810210"/>
            <a:ext cx="3364302" cy="1487347"/>
          </a:xfrm>
          <a:prstGeom prst="roundRect">
            <a:avLst>
              <a:gd name="adj" fmla="val 7032"/>
            </a:avLst>
          </a:prstGeom>
          <a:noFill/>
          <a:ln>
            <a:gradFill>
              <a:gsLst>
                <a:gs pos="0">
                  <a:srgbClr val="007DDA"/>
                </a:gs>
                <a:gs pos="51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580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5" y="318442"/>
            <a:ext cx="4315960"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复习题</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2E494243-3D3D-470D-B986-3726777EA8D2}"/>
              </a:ext>
            </a:extLst>
          </p:cNvPr>
          <p:cNvSpPr txBox="1"/>
          <p:nvPr/>
        </p:nvSpPr>
        <p:spPr>
          <a:xfrm>
            <a:off x="1029783" y="969187"/>
            <a:ext cx="10132434" cy="5570371"/>
          </a:xfrm>
          <a:prstGeom prst="rect">
            <a:avLst/>
          </a:prstGeom>
          <a:noFill/>
        </p:spPr>
        <p:txBody>
          <a:bodyPr wrap="square" rtlCol="0">
            <a:spAutoFit/>
          </a:bodyPr>
          <a:lstStyle/>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1</a:t>
            </a:r>
            <a:r>
              <a:rPr lang="zh-CN" altLang="en-US" sz="1600" b="1" dirty="0">
                <a:solidFill>
                  <a:srgbClr val="0070C0"/>
                </a:solidFill>
                <a:latin typeface="微软雅黑" panose="020B0503020204020204" pitchFamily="34" charset="-122"/>
                <a:ea typeface="微软雅黑" panose="020B0503020204020204" pitchFamily="34" charset="-122"/>
              </a:rPr>
              <a:t>．简述</a:t>
            </a:r>
            <a:r>
              <a:rPr lang="en-US" altLang="zh-CN" sz="1600" b="1" dirty="0">
                <a:solidFill>
                  <a:srgbClr val="0070C0"/>
                </a:solidFill>
                <a:latin typeface="微软雅黑" panose="020B0503020204020204" pitchFamily="34" charset="-122"/>
                <a:ea typeface="微软雅黑" panose="020B0503020204020204" pitchFamily="34" charset="-122"/>
              </a:rPr>
              <a:t>FTP</a:t>
            </a:r>
            <a:r>
              <a:rPr lang="zh-CN" altLang="en-US" sz="1600" b="1" dirty="0">
                <a:solidFill>
                  <a:srgbClr val="0070C0"/>
                </a:solidFill>
                <a:latin typeface="微软雅黑" panose="020B0503020204020204" pitchFamily="34" charset="-122"/>
                <a:ea typeface="微软雅黑" panose="020B0503020204020204" pitchFamily="34" charset="-122"/>
              </a:rPr>
              <a:t>协议的功能作用以及所占用的端口号。</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是一种在互联网中进行文件传输的协议，默认使用</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号端口，其中端口</a:t>
            </a: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用于进行数据传输，端口</a:t>
            </a: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用于接受客户端发起的相关</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命令与参数。</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2</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err="1">
                <a:solidFill>
                  <a:srgbClr val="0070C0"/>
                </a:solidFill>
                <a:latin typeface="微软雅黑" panose="020B0503020204020204" pitchFamily="34" charset="-122"/>
                <a:ea typeface="微软雅黑" panose="020B0503020204020204" pitchFamily="34" charset="-122"/>
              </a:rPr>
              <a:t>vsftpd</a:t>
            </a:r>
            <a:r>
              <a:rPr lang="zh-CN" altLang="en-US" sz="1600" b="1" dirty="0">
                <a:solidFill>
                  <a:srgbClr val="0070C0"/>
                </a:solidFill>
                <a:latin typeface="微软雅黑" panose="020B0503020204020204" pitchFamily="34" charset="-122"/>
                <a:ea typeface="微软雅黑" panose="020B0503020204020204" pitchFamily="34" charset="-122"/>
              </a:rPr>
              <a:t>服务程序提供的</a:t>
            </a: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种用户认证模式各自有什么特点？ </a:t>
            </a:r>
          </a:p>
          <a:p>
            <a:pPr algn="just">
              <a:lnSpc>
                <a:spcPct val="140000"/>
              </a:lnSpc>
            </a:pPr>
            <a:r>
              <a:rPr lang="zh-CN" altLang="en-US" sz="1600" dirty="0">
                <a:latin typeface="微软雅黑" panose="020B0503020204020204" pitchFamily="34" charset="-122"/>
                <a:ea typeface="微软雅黑" panose="020B0503020204020204" pitchFamily="34" charset="-122"/>
              </a:rPr>
              <a:t>答：匿名开放模式是任何人都可以无须密码认证即可直接登录</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服务器的验证方式；本地用户模式是通过系统本地的账户密码信息登录</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服务器的认证方式；虚拟用户模式是通过创建独立的</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用户数据库文件来进行认证并登录</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服务器的认证方式，相较来说它也是最安全的认证模式。</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3</a:t>
            </a:r>
            <a:r>
              <a:rPr lang="zh-CN" altLang="en-US" sz="1600" b="1" dirty="0">
                <a:solidFill>
                  <a:srgbClr val="0070C0"/>
                </a:solidFill>
                <a:latin typeface="微软雅黑" panose="020B0503020204020204" pitchFamily="34" charset="-122"/>
                <a:ea typeface="微软雅黑" panose="020B0503020204020204" pitchFamily="34" charset="-122"/>
              </a:rPr>
              <a:t>．使用匿名开放模式登录到一台用</a:t>
            </a:r>
            <a:r>
              <a:rPr lang="en-US" altLang="zh-CN" sz="1600" b="1" dirty="0" err="1">
                <a:solidFill>
                  <a:srgbClr val="0070C0"/>
                </a:solidFill>
                <a:latin typeface="微软雅黑" panose="020B0503020204020204" pitchFamily="34" charset="-122"/>
                <a:ea typeface="微软雅黑" panose="020B0503020204020204" pitchFamily="34" charset="-122"/>
              </a:rPr>
              <a:t>vsftpd</a:t>
            </a:r>
            <a:r>
              <a:rPr lang="zh-CN" altLang="en-US" sz="1600" b="1" dirty="0">
                <a:solidFill>
                  <a:srgbClr val="0070C0"/>
                </a:solidFill>
                <a:latin typeface="微软雅黑" panose="020B0503020204020204" pitchFamily="34" charset="-122"/>
                <a:ea typeface="微软雅黑" panose="020B0503020204020204" pitchFamily="34" charset="-122"/>
              </a:rPr>
              <a:t>服务程序部署的</a:t>
            </a:r>
            <a:r>
              <a:rPr lang="en-US" altLang="zh-CN" sz="1600" b="1" dirty="0">
                <a:solidFill>
                  <a:srgbClr val="0070C0"/>
                </a:solidFill>
                <a:latin typeface="微软雅黑" panose="020B0503020204020204" pitchFamily="34" charset="-122"/>
                <a:ea typeface="微软雅黑" panose="020B0503020204020204" pitchFamily="34" charset="-122"/>
              </a:rPr>
              <a:t>FTP</a:t>
            </a:r>
            <a:r>
              <a:rPr lang="zh-CN" altLang="en-US" sz="1600" b="1" dirty="0">
                <a:solidFill>
                  <a:srgbClr val="0070C0"/>
                </a:solidFill>
                <a:latin typeface="微软雅黑" panose="020B0503020204020204" pitchFamily="34" charset="-122"/>
                <a:ea typeface="微软雅黑" panose="020B0503020204020204" pitchFamily="34" charset="-122"/>
              </a:rPr>
              <a:t>服务器上时，默认的</a:t>
            </a:r>
            <a:r>
              <a:rPr lang="en-US" altLang="zh-CN" sz="1600" b="1" dirty="0">
                <a:solidFill>
                  <a:srgbClr val="0070C0"/>
                </a:solidFill>
                <a:latin typeface="微软雅黑" panose="020B0503020204020204" pitchFamily="34" charset="-122"/>
                <a:ea typeface="微软雅黑" panose="020B0503020204020204" pitchFamily="34" charset="-122"/>
              </a:rPr>
              <a:t>FTP</a:t>
            </a:r>
            <a:r>
              <a:rPr lang="zh-CN" altLang="en-US" sz="1600" b="1" dirty="0">
                <a:solidFill>
                  <a:srgbClr val="0070C0"/>
                </a:solidFill>
                <a:latin typeface="微软雅黑" panose="020B0503020204020204" pitchFamily="34" charset="-122"/>
                <a:ea typeface="微软雅黑" panose="020B0503020204020204" pitchFamily="34" charset="-122"/>
              </a:rPr>
              <a:t>根目录是什么？ </a:t>
            </a:r>
          </a:p>
          <a:p>
            <a:pPr algn="just">
              <a:lnSpc>
                <a:spcPct val="140000"/>
              </a:lnSpc>
            </a:pPr>
            <a:r>
              <a:rPr lang="zh-CN" altLang="en-US" sz="1600" dirty="0">
                <a:latin typeface="微软雅黑" panose="020B0503020204020204" pitchFamily="34" charset="-122"/>
                <a:ea typeface="微软雅黑" panose="020B0503020204020204" pitchFamily="34" charset="-122"/>
              </a:rPr>
              <a:t>答：使用匿名开放模式登录后的</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根目录是</a:t>
            </a:r>
            <a:r>
              <a:rPr lang="en-US" altLang="zh-CN" sz="1600" dirty="0">
                <a:latin typeface="微软雅黑" panose="020B0503020204020204" pitchFamily="34" charset="-122"/>
                <a:ea typeface="微软雅黑" panose="020B0503020204020204" pitchFamily="34" charset="-122"/>
              </a:rPr>
              <a:t>/var/ftp</a:t>
            </a:r>
            <a:r>
              <a:rPr lang="zh-CN" altLang="en-US" sz="1600" dirty="0">
                <a:latin typeface="微软雅黑" panose="020B0503020204020204" pitchFamily="34" charset="-122"/>
                <a:ea typeface="微软雅黑" panose="020B0503020204020204" pitchFamily="34" charset="-122"/>
              </a:rPr>
              <a:t>目录，该目录内默认还会有一个名为</a:t>
            </a:r>
            <a:r>
              <a:rPr lang="en-US" altLang="zh-CN" sz="1600" dirty="0">
                <a:latin typeface="微软雅黑" panose="020B0503020204020204" pitchFamily="34" charset="-122"/>
                <a:ea typeface="微软雅黑" panose="020B0503020204020204" pitchFamily="34" charset="-122"/>
              </a:rPr>
              <a:t>pub</a:t>
            </a:r>
            <a:r>
              <a:rPr lang="zh-CN" altLang="en-US" sz="1600" dirty="0">
                <a:latin typeface="微软雅黑" panose="020B0503020204020204" pitchFamily="34" charset="-122"/>
                <a:ea typeface="微软雅黑" panose="020B0503020204020204" pitchFamily="34" charset="-122"/>
              </a:rPr>
              <a:t>的子目录。</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4</a:t>
            </a:r>
            <a:r>
              <a:rPr lang="zh-CN" altLang="en-US" sz="1600" b="1" dirty="0">
                <a:solidFill>
                  <a:srgbClr val="0070C0"/>
                </a:solidFill>
                <a:latin typeface="微软雅黑" panose="020B0503020204020204" pitchFamily="34" charset="-122"/>
                <a:ea typeface="微软雅黑" panose="020B0503020204020204" pitchFamily="34" charset="-122"/>
              </a:rPr>
              <a:t>．简述</a:t>
            </a:r>
            <a:r>
              <a:rPr lang="en-US" altLang="zh-CN" sz="1600" b="1" dirty="0">
                <a:solidFill>
                  <a:srgbClr val="0070C0"/>
                </a:solidFill>
                <a:latin typeface="微软雅黑" panose="020B0503020204020204" pitchFamily="34" charset="-122"/>
                <a:ea typeface="微软雅黑" panose="020B0503020204020204" pitchFamily="34" charset="-122"/>
              </a:rPr>
              <a:t>PAM</a:t>
            </a:r>
            <a:r>
              <a:rPr lang="zh-CN" altLang="en-US" sz="1600" b="1" dirty="0">
                <a:solidFill>
                  <a:srgbClr val="0070C0"/>
                </a:solidFill>
                <a:latin typeface="微软雅黑" panose="020B0503020204020204" pitchFamily="34" charset="-122"/>
                <a:ea typeface="微软雅黑" panose="020B0503020204020204" pitchFamily="34" charset="-122"/>
              </a:rPr>
              <a:t>的功能作用。</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PAM</a:t>
            </a:r>
            <a:r>
              <a:rPr lang="zh-CN" altLang="en-US" sz="1600" dirty="0">
                <a:latin typeface="微软雅黑" panose="020B0503020204020204" pitchFamily="34" charset="-122"/>
                <a:ea typeface="微软雅黑" panose="020B0503020204020204" pitchFamily="34" charset="-122"/>
              </a:rPr>
              <a:t>是一组安全机制的模块（插件），系统管理员可以用来轻易地调整服务程序的认证方式，而不必对应用程序进行过多修改。</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5</a:t>
            </a:r>
            <a:r>
              <a:rPr lang="zh-CN" altLang="en-US" sz="1600" b="1" dirty="0">
                <a:solidFill>
                  <a:srgbClr val="0070C0"/>
                </a:solidFill>
                <a:latin typeface="微软雅黑" panose="020B0503020204020204" pitchFamily="34" charset="-122"/>
                <a:ea typeface="微软雅黑" panose="020B0503020204020204" pitchFamily="34" charset="-122"/>
              </a:rPr>
              <a:t>．使用虚拟用户模式登录</a:t>
            </a:r>
            <a:r>
              <a:rPr lang="en-US" altLang="zh-CN" sz="1600" b="1" dirty="0">
                <a:solidFill>
                  <a:srgbClr val="0070C0"/>
                </a:solidFill>
                <a:latin typeface="微软雅黑" panose="020B0503020204020204" pitchFamily="34" charset="-122"/>
                <a:ea typeface="微软雅黑" panose="020B0503020204020204" pitchFamily="34" charset="-122"/>
              </a:rPr>
              <a:t>FTP</a:t>
            </a:r>
            <a:r>
              <a:rPr lang="zh-CN" altLang="en-US" sz="1600" b="1" dirty="0">
                <a:solidFill>
                  <a:srgbClr val="0070C0"/>
                </a:solidFill>
                <a:latin typeface="微软雅黑" panose="020B0503020204020204" pitchFamily="34" charset="-122"/>
                <a:ea typeface="微软雅黑" panose="020B0503020204020204" pitchFamily="34" charset="-122"/>
              </a:rPr>
              <a:t>服务器的所有用户的权限都是一样的吗？ </a:t>
            </a:r>
          </a:p>
          <a:p>
            <a:pPr algn="just">
              <a:lnSpc>
                <a:spcPct val="140000"/>
              </a:lnSpc>
            </a:pPr>
            <a:r>
              <a:rPr lang="zh-CN" altLang="en-US" sz="1600" dirty="0">
                <a:latin typeface="微软雅黑" panose="020B0503020204020204" pitchFamily="34" charset="-122"/>
                <a:ea typeface="微软雅黑" panose="020B0503020204020204" pitchFamily="34" charset="-122"/>
              </a:rPr>
              <a:t>答：不一定，可以通过分别定义用户权限文件来为每一位用户设置不同的权限。</a:t>
            </a:r>
          </a:p>
          <a:p>
            <a:pPr marL="285750" indent="-285750" algn="just">
              <a:lnSpc>
                <a:spcPct val="140000"/>
              </a:lnSpc>
              <a:buFont typeface="Wingdings" panose="05000000000000000000" pitchFamily="2" charset="2"/>
              <a:buChar char="ü"/>
            </a:pPr>
            <a:r>
              <a:rPr lang="en-US" altLang="zh-CN" sz="1600" b="1" dirty="0">
                <a:solidFill>
                  <a:srgbClr val="0070C0"/>
                </a:solidFill>
                <a:latin typeface="微软雅黑" panose="020B0503020204020204" pitchFamily="34" charset="-122"/>
                <a:ea typeface="微软雅黑" panose="020B0503020204020204" pitchFamily="34" charset="-122"/>
              </a:rPr>
              <a:t>6</a:t>
            </a:r>
            <a:r>
              <a:rPr lang="zh-CN" altLang="en-US" sz="1600" b="1" dirty="0">
                <a:solidFill>
                  <a:srgbClr val="0070C0"/>
                </a:solidFill>
                <a:latin typeface="微软雅黑" panose="020B0503020204020204" pitchFamily="34" charset="-122"/>
                <a:ea typeface="微软雅黑" panose="020B0503020204020204" pitchFamily="34" charset="-122"/>
              </a:rPr>
              <a:t>．</a:t>
            </a:r>
            <a:r>
              <a:rPr lang="en-US" altLang="zh-CN" sz="1600" b="1" dirty="0">
                <a:solidFill>
                  <a:srgbClr val="0070C0"/>
                </a:solidFill>
                <a:latin typeface="微软雅黑" panose="020B0503020204020204" pitchFamily="34" charset="-122"/>
                <a:ea typeface="微软雅黑" panose="020B0503020204020204" pitchFamily="34" charset="-122"/>
              </a:rPr>
              <a:t>TFTP</a:t>
            </a:r>
            <a:r>
              <a:rPr lang="zh-CN" altLang="en-US" sz="1600" b="1" dirty="0">
                <a:solidFill>
                  <a:srgbClr val="0070C0"/>
                </a:solidFill>
                <a:latin typeface="微软雅黑" panose="020B0503020204020204" pitchFamily="34" charset="-122"/>
                <a:ea typeface="微软雅黑" panose="020B0503020204020204" pitchFamily="34" charset="-122"/>
              </a:rPr>
              <a:t>协议与</a:t>
            </a:r>
            <a:r>
              <a:rPr lang="en-US" altLang="zh-CN" sz="1600" b="1" dirty="0">
                <a:solidFill>
                  <a:srgbClr val="0070C0"/>
                </a:solidFill>
                <a:latin typeface="微软雅黑" panose="020B0503020204020204" pitchFamily="34" charset="-122"/>
                <a:ea typeface="微软雅黑" panose="020B0503020204020204" pitchFamily="34" charset="-122"/>
              </a:rPr>
              <a:t>FTP</a:t>
            </a:r>
            <a:r>
              <a:rPr lang="zh-CN" altLang="en-US" sz="1600" b="1" dirty="0">
                <a:solidFill>
                  <a:srgbClr val="0070C0"/>
                </a:solidFill>
                <a:latin typeface="微软雅黑" panose="020B0503020204020204" pitchFamily="34" charset="-122"/>
                <a:ea typeface="微软雅黑" panose="020B0503020204020204" pitchFamily="34" charset="-122"/>
              </a:rPr>
              <a:t>协议有什么不同？ </a:t>
            </a:r>
          </a:p>
          <a:p>
            <a:pPr algn="just">
              <a:lnSpc>
                <a:spcPct val="14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TFTP</a:t>
            </a:r>
            <a:r>
              <a:rPr lang="zh-CN" altLang="en-US" sz="1600" dirty="0">
                <a:latin typeface="微软雅黑" panose="020B0503020204020204" pitchFamily="34" charset="-122"/>
                <a:ea typeface="微软雅黑" panose="020B0503020204020204" pitchFamily="34" charset="-122"/>
              </a:rPr>
              <a:t>协议提供不复杂、开销不大的文件传输服务（可将其当作</a:t>
            </a:r>
            <a:r>
              <a:rPr lang="en-US" altLang="zh-CN" sz="1600" dirty="0">
                <a:latin typeface="微软雅黑" panose="020B0503020204020204" pitchFamily="34" charset="-122"/>
                <a:ea typeface="微软雅黑" panose="020B0503020204020204" pitchFamily="34" charset="-122"/>
              </a:rPr>
              <a:t>FTP</a:t>
            </a:r>
            <a:r>
              <a:rPr lang="zh-CN" altLang="en-US" sz="1600" dirty="0">
                <a:latin typeface="微软雅黑" panose="020B0503020204020204" pitchFamily="34" charset="-122"/>
                <a:ea typeface="微软雅黑" panose="020B0503020204020204" pitchFamily="34" charset="-122"/>
              </a:rPr>
              <a:t>协议的简化版本）。</a:t>
            </a:r>
          </a:p>
        </p:txBody>
      </p:sp>
    </p:spTree>
    <p:extLst>
      <p:ext uri="{BB962C8B-B14F-4D97-AF65-F5344CB8AC3E}">
        <p14:creationId xmlns:p14="http://schemas.microsoft.com/office/powerpoint/2010/main" val="2153270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949880" y="2782669"/>
            <a:ext cx="8648700"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祝同学们学习顺利，爱上</a:t>
            </a:r>
            <a:r>
              <a:rPr lang="en-US" altLang="zh-CN" sz="3600" b="1" dirty="0">
                <a:latin typeface="微软雅黑" panose="020B0503020204020204" pitchFamily="34" charset="-122"/>
                <a:ea typeface="微软雅黑" panose="020B0503020204020204" pitchFamily="34" charset="-122"/>
              </a:rPr>
              <a:t>Linux</a:t>
            </a:r>
            <a:r>
              <a:rPr lang="zh-CN" altLang="en-US" sz="3600" b="1" dirty="0">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7442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600"/>
                                        <p:tgtEl>
                                          <p:spTgt spid="11"/>
                                        </p:tgtEl>
                                      </p:cBhvr>
                                    </p:animEffect>
                                    <p:anim calcmode="lin" valueType="num">
                                      <p:cBhvr>
                                        <p:cTn id="8" dur="600" fill="hold"/>
                                        <p:tgtEl>
                                          <p:spTgt spid="11"/>
                                        </p:tgtEl>
                                        <p:attrNameLst>
                                          <p:attrName>ppt_x</p:attrName>
                                        </p:attrNameLst>
                                      </p:cBhvr>
                                      <p:tavLst>
                                        <p:tav tm="0">
                                          <p:val>
                                            <p:strVal val="#ppt_x"/>
                                          </p:val>
                                        </p:tav>
                                        <p:tav tm="100000">
                                          <p:val>
                                            <p:strVal val="#ppt_x"/>
                                          </p:val>
                                        </p:tav>
                                      </p:tavLst>
                                    </p:anim>
                                    <p:anim calcmode="lin" valueType="num">
                                      <p:cBhvr>
                                        <p:cTn id="9" dur="6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2311347"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前言</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2B35B568-28A6-46E6-AED0-60D26548A7F1}"/>
              </a:ext>
            </a:extLst>
          </p:cNvPr>
          <p:cNvGrpSpPr/>
          <p:nvPr/>
        </p:nvGrpSpPr>
        <p:grpSpPr>
          <a:xfrm>
            <a:off x="655725" y="1623022"/>
            <a:ext cx="10840950" cy="1099468"/>
            <a:chOff x="396010" y="1225457"/>
            <a:chExt cx="10840950" cy="1099468"/>
          </a:xfrm>
        </p:grpSpPr>
        <p:grpSp>
          <p:nvGrpSpPr>
            <p:cNvPr id="14" name="组合 13">
              <a:extLst>
                <a:ext uri="{FF2B5EF4-FFF2-40B4-BE49-F238E27FC236}">
                  <a16:creationId xmlns:a16="http://schemas.microsoft.com/office/drawing/2014/main" id="{C503EA49-3D3F-4161-88CE-9E8F63FA62DE}"/>
                </a:ext>
              </a:extLst>
            </p:cNvPr>
            <p:cNvGrpSpPr/>
            <p:nvPr/>
          </p:nvGrpSpPr>
          <p:grpSpPr>
            <a:xfrm>
              <a:off x="396010" y="1306459"/>
              <a:ext cx="603250" cy="699770"/>
              <a:chOff x="623443" y="1726565"/>
              <a:chExt cx="603250" cy="699770"/>
            </a:xfrm>
          </p:grpSpPr>
          <p:sp>
            <p:nvSpPr>
              <p:cNvPr id="15" name="六边形 14">
                <a:extLst>
                  <a:ext uri="{FF2B5EF4-FFF2-40B4-BE49-F238E27FC236}">
                    <a16:creationId xmlns:a16="http://schemas.microsoft.com/office/drawing/2014/main" id="{CF945CB5-1BC5-4B2B-89DE-8A440B38B727}"/>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7613018D-86B6-4CE7-9C1C-BD0A483F3247}"/>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01</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C18545FF-1FA8-46D0-B2CF-CB512CECC828}"/>
                </a:ext>
              </a:extLst>
            </p:cNvPr>
            <p:cNvSpPr txBox="1"/>
            <p:nvPr/>
          </p:nvSpPr>
          <p:spPr>
            <a:xfrm>
              <a:off x="1091113" y="1225457"/>
              <a:ext cx="10145847"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什么是文件传输协议（</a:t>
              </a:r>
              <a:r>
                <a:rPr lang="en-US" altLang="zh-CN" dirty="0">
                  <a:latin typeface="微软雅黑" panose="020B0503020204020204" pitchFamily="34" charset="-122"/>
                  <a:ea typeface="微软雅黑" panose="020B0503020204020204" pitchFamily="34" charset="-122"/>
                </a:rPr>
                <a:t>File Transfer Protocol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FTP</a:t>
              </a:r>
              <a:r>
                <a:rPr lang="zh-CN" altLang="en-US" dirty="0">
                  <a:latin typeface="微软雅黑" panose="020B0503020204020204" pitchFamily="34" charset="-122"/>
                  <a:ea typeface="微软雅黑" panose="020B0503020204020204" pitchFamily="34" charset="-122"/>
                </a:rPr>
                <a:t>），以及如何部署</a:t>
              </a:r>
              <a:r>
                <a:rPr lang="en-US" altLang="zh-CN" dirty="0" err="1">
                  <a:latin typeface="微软雅黑" panose="020B0503020204020204" pitchFamily="34" charset="-122"/>
                  <a:ea typeface="微软雅黑" panose="020B0503020204020204" pitchFamily="34" charset="-122"/>
                </a:rPr>
                <a:t>vsftpd</a:t>
              </a:r>
              <a:r>
                <a:rPr lang="zh-CN" altLang="en-US" dirty="0">
                  <a:latin typeface="微软雅黑" panose="020B0503020204020204" pitchFamily="34" charset="-122"/>
                  <a:ea typeface="微软雅黑" panose="020B0503020204020204" pitchFamily="34" charset="-122"/>
                </a:rPr>
                <a:t>服务程序，然后深度剖析了</a:t>
              </a:r>
              <a:r>
                <a:rPr lang="en-US" altLang="zh-CN" dirty="0" err="1">
                  <a:latin typeface="微软雅黑" panose="020B0503020204020204" pitchFamily="34" charset="-122"/>
                  <a:ea typeface="微软雅黑" panose="020B0503020204020204" pitchFamily="34" charset="-122"/>
                </a:rPr>
                <a:t>vsftpd</a:t>
              </a:r>
              <a:r>
                <a:rPr lang="zh-CN" altLang="en-US" dirty="0">
                  <a:latin typeface="微软雅黑" panose="020B0503020204020204" pitchFamily="34" charset="-122"/>
                  <a:ea typeface="微软雅黑" panose="020B0503020204020204" pitchFamily="34" charset="-122"/>
                </a:rPr>
                <a:t>主配置文件中最常用的参数及其作用，并完整演示了</a:t>
              </a:r>
              <a:r>
                <a:rPr lang="en-US" altLang="zh-CN" dirty="0" err="1">
                  <a:latin typeface="微软雅黑" panose="020B0503020204020204" pitchFamily="34" charset="-122"/>
                  <a:ea typeface="微软雅黑" panose="020B0503020204020204" pitchFamily="34" charset="-122"/>
                </a:rPr>
                <a:t>vsftpd</a:t>
              </a:r>
              <a:r>
                <a:rPr lang="zh-CN" altLang="en-US" dirty="0">
                  <a:latin typeface="微软雅黑" panose="020B0503020204020204" pitchFamily="34" charset="-122"/>
                  <a:ea typeface="微软雅黑" panose="020B0503020204020204" pitchFamily="34" charset="-122"/>
                </a:rPr>
                <a:t>服务程序</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种认证模式（匿名开放模式、本地用户模式、虚拟用户模式）的配置方法。</a:t>
              </a:r>
            </a:p>
          </p:txBody>
        </p:sp>
      </p:grpSp>
      <p:grpSp>
        <p:nvGrpSpPr>
          <p:cNvPr id="11" name="组合 10">
            <a:extLst>
              <a:ext uri="{FF2B5EF4-FFF2-40B4-BE49-F238E27FC236}">
                <a16:creationId xmlns:a16="http://schemas.microsoft.com/office/drawing/2014/main" id="{93DB6190-7128-4E69-B622-03BFB6425638}"/>
              </a:ext>
            </a:extLst>
          </p:cNvPr>
          <p:cNvGrpSpPr/>
          <p:nvPr/>
        </p:nvGrpSpPr>
        <p:grpSpPr>
          <a:xfrm>
            <a:off x="655725" y="3112676"/>
            <a:ext cx="10840950" cy="780772"/>
            <a:chOff x="396010" y="2572891"/>
            <a:chExt cx="10840950" cy="780772"/>
          </a:xfrm>
        </p:grpSpPr>
        <p:grpSp>
          <p:nvGrpSpPr>
            <p:cNvPr id="18" name="组合 17">
              <a:extLst>
                <a:ext uri="{FF2B5EF4-FFF2-40B4-BE49-F238E27FC236}">
                  <a16:creationId xmlns:a16="http://schemas.microsoft.com/office/drawing/2014/main" id="{41095412-D2F9-40A4-984F-9C0551D30632}"/>
                </a:ext>
              </a:extLst>
            </p:cNvPr>
            <p:cNvGrpSpPr/>
            <p:nvPr/>
          </p:nvGrpSpPr>
          <p:grpSpPr>
            <a:xfrm>
              <a:off x="396010" y="2653893"/>
              <a:ext cx="603250" cy="699770"/>
              <a:chOff x="623443" y="1726565"/>
              <a:chExt cx="603250" cy="699770"/>
            </a:xfrm>
          </p:grpSpPr>
          <p:sp>
            <p:nvSpPr>
              <p:cNvPr id="19" name="六边形 18">
                <a:extLst>
                  <a:ext uri="{FF2B5EF4-FFF2-40B4-BE49-F238E27FC236}">
                    <a16:creationId xmlns:a16="http://schemas.microsoft.com/office/drawing/2014/main" id="{8F871D2C-A0A9-4F6B-B917-AC86F9C30F44}"/>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DFAE55C3-F324-4EC9-BED8-D9D45A36B67B}"/>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A03E2244-A5A4-495B-8509-FE78E82AD377}"/>
                </a:ext>
              </a:extLst>
            </p:cNvPr>
            <p:cNvSpPr txBox="1"/>
            <p:nvPr/>
          </p:nvSpPr>
          <p:spPr>
            <a:xfrm>
              <a:off x="1091113" y="2572891"/>
              <a:ext cx="10145847" cy="753220"/>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还涵盖了可插拔认证模块（</a:t>
              </a:r>
              <a:r>
                <a:rPr lang="en-US" altLang="zh-CN" dirty="0">
                  <a:latin typeface="微软雅黑" panose="020B0503020204020204" pitchFamily="34" charset="-122"/>
                  <a:ea typeface="微软雅黑" panose="020B0503020204020204" pitchFamily="34" charset="-122"/>
                </a:rPr>
                <a:t>Pluggable Authentication Module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PAM</a:t>
              </a:r>
              <a:r>
                <a:rPr lang="zh-CN" altLang="en-US" dirty="0">
                  <a:latin typeface="微软雅黑" panose="020B0503020204020204" pitchFamily="34" charset="-122"/>
                  <a:ea typeface="微软雅黑" panose="020B0503020204020204" pitchFamily="34" charset="-122"/>
                </a:rPr>
                <a:t>）的原理、作用以及实用的配置方法。</a:t>
              </a:r>
            </a:p>
          </p:txBody>
        </p:sp>
      </p:grpSp>
      <p:grpSp>
        <p:nvGrpSpPr>
          <p:cNvPr id="22" name="组合 21">
            <a:extLst>
              <a:ext uri="{FF2B5EF4-FFF2-40B4-BE49-F238E27FC236}">
                <a16:creationId xmlns:a16="http://schemas.microsoft.com/office/drawing/2014/main" id="{5AD04B3B-28FA-4073-8E3A-EE765950A38C}"/>
              </a:ext>
            </a:extLst>
          </p:cNvPr>
          <p:cNvGrpSpPr/>
          <p:nvPr/>
        </p:nvGrpSpPr>
        <p:grpSpPr>
          <a:xfrm>
            <a:off x="655725" y="4283635"/>
            <a:ext cx="10840950" cy="1099468"/>
            <a:chOff x="396010" y="2572891"/>
            <a:chExt cx="10840950" cy="1099468"/>
          </a:xfrm>
        </p:grpSpPr>
        <p:grpSp>
          <p:nvGrpSpPr>
            <p:cNvPr id="23" name="组合 22">
              <a:extLst>
                <a:ext uri="{FF2B5EF4-FFF2-40B4-BE49-F238E27FC236}">
                  <a16:creationId xmlns:a16="http://schemas.microsoft.com/office/drawing/2014/main" id="{5B1D6F62-218D-432C-B1DB-8B11B4C8279F}"/>
                </a:ext>
              </a:extLst>
            </p:cNvPr>
            <p:cNvGrpSpPr/>
            <p:nvPr/>
          </p:nvGrpSpPr>
          <p:grpSpPr>
            <a:xfrm>
              <a:off x="396010" y="2653893"/>
              <a:ext cx="603250" cy="699770"/>
              <a:chOff x="623443" y="1726565"/>
              <a:chExt cx="603250" cy="699770"/>
            </a:xfrm>
          </p:grpSpPr>
          <p:sp>
            <p:nvSpPr>
              <p:cNvPr id="25" name="六边形 24">
                <a:extLst>
                  <a:ext uri="{FF2B5EF4-FFF2-40B4-BE49-F238E27FC236}">
                    <a16:creationId xmlns:a16="http://schemas.microsoft.com/office/drawing/2014/main" id="{750F1EE3-2411-43F1-BE75-2B653B60B81C}"/>
                  </a:ext>
                </a:extLst>
              </p:cNvPr>
              <p:cNvSpPr/>
              <p:nvPr/>
            </p:nvSpPr>
            <p:spPr>
              <a:xfrm rot="5400000">
                <a:off x="575183" y="1774825"/>
                <a:ext cx="699770" cy="6032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BC539FE6-2766-4FC3-8489-7E1BAC606519}"/>
                  </a:ext>
                </a:extLst>
              </p:cNvPr>
              <p:cNvSpPr txBox="1"/>
              <p:nvPr/>
            </p:nvSpPr>
            <p:spPr>
              <a:xfrm>
                <a:off x="639890" y="1876395"/>
                <a:ext cx="570357" cy="400110"/>
              </a:xfrm>
              <a:prstGeom prst="rect">
                <a:avLst/>
              </a:prstGeom>
              <a:noFill/>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02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6B597286-1C28-4F3D-BAA6-9A31EA4CDAD1}"/>
                </a:ext>
              </a:extLst>
            </p:cNvPr>
            <p:cNvSpPr txBox="1"/>
            <p:nvPr/>
          </p:nvSpPr>
          <p:spPr>
            <a:xfrm>
              <a:off x="1091113" y="2572891"/>
              <a:ext cx="10145847" cy="1099468"/>
            </a:xfrm>
            <a:prstGeom prst="rect">
              <a:avLst/>
            </a:prstGeom>
            <a:noFill/>
          </p:spPr>
          <p:txBody>
            <a:bodyPr wrap="square" rtlCol="0">
              <a:spAutoFit/>
            </a:bodyPr>
            <a:lstStyle/>
            <a:p>
              <a:pPr algn="just">
                <a:lnSpc>
                  <a:spcPct val="125000"/>
                </a:lnSpc>
              </a:pPr>
              <a:r>
                <a:rPr lang="zh-CN" altLang="en-US" dirty="0">
                  <a:latin typeface="微软雅黑" panose="020B0503020204020204" pitchFamily="34" charset="-122"/>
                  <a:ea typeface="微软雅黑" panose="020B0503020204020204" pitchFamily="34" charset="-122"/>
                </a:rPr>
                <a:t>进一步练习</a:t>
              </a:r>
              <a:r>
                <a:rPr lang="en-US" altLang="zh-CN" dirty="0" err="1">
                  <a:latin typeface="微软雅黑" panose="020B0503020204020204" pitchFamily="34" charset="-122"/>
                  <a:ea typeface="微软雅黑" panose="020B0503020204020204" pitchFamily="34" charset="-122"/>
                </a:rPr>
                <a:t>SELinux</a:t>
              </a:r>
              <a:r>
                <a:rPr lang="zh-CN" altLang="en-US" dirty="0">
                  <a:latin typeface="微软雅黑" panose="020B0503020204020204" pitchFamily="34" charset="-122"/>
                  <a:ea typeface="微软雅黑" panose="020B0503020204020204" pitchFamily="34" charset="-122"/>
                </a:rPr>
                <a:t>服务的配置方法，掌握简单文件传输协议（</a:t>
              </a:r>
              <a:r>
                <a:rPr lang="en-US" altLang="zh-CN" dirty="0">
                  <a:latin typeface="微软雅黑" panose="020B0503020204020204" pitchFamily="34" charset="-122"/>
                  <a:ea typeface="微软雅黑" panose="020B0503020204020204" pitchFamily="34" charset="-122"/>
                </a:rPr>
                <a:t>Trivial File Transfer Protocol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TFTP</a:t>
              </a:r>
              <a:r>
                <a:rPr lang="zh-CN" altLang="en-US" dirty="0">
                  <a:latin typeface="微软雅黑" panose="020B0503020204020204" pitchFamily="34" charset="-122"/>
                  <a:ea typeface="微软雅黑" panose="020B0503020204020204" pitchFamily="34" charset="-122"/>
                </a:rPr>
                <a:t>）的理论及配置方法，学习服务部署和排错方面的经验技巧，灵活应对生产环境中遇到的各种问题。</a:t>
              </a:r>
            </a:p>
          </p:txBody>
        </p:sp>
      </p:grpSp>
    </p:spTree>
    <p:extLst>
      <p:ext uri="{BB962C8B-B14F-4D97-AF65-F5344CB8AC3E}">
        <p14:creationId xmlns:p14="http://schemas.microsoft.com/office/powerpoint/2010/main" val="3380320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zh-CN" altLang="en-US" sz="3600" b="1" dirty="0">
                <a:solidFill>
                  <a:schemeClr val="accent1"/>
                </a:solidFill>
                <a:latin typeface="微软雅黑" panose="020B0503020204020204" pitchFamily="34" charset="-122"/>
                <a:ea typeface="微软雅黑" panose="020B0503020204020204" pitchFamily="34" charset="-122"/>
              </a:rPr>
              <a:t>文件传输协议</a:t>
            </a:r>
          </a:p>
        </p:txBody>
      </p:sp>
      <p:sp>
        <p:nvSpPr>
          <p:cNvPr id="9" name="文本框 8"/>
          <p:cNvSpPr txBox="1"/>
          <p:nvPr/>
        </p:nvSpPr>
        <p:spPr>
          <a:xfrm>
            <a:off x="2505076" y="5624851"/>
            <a:ext cx="7181848" cy="400110"/>
          </a:xfrm>
          <a:prstGeom prst="rect">
            <a:avLst/>
          </a:prstGeom>
          <a:noFill/>
        </p:spPr>
        <p:txBody>
          <a:bodyPr wrap="square" rtlCol="0">
            <a:spAutoFit/>
          </a:bodyPr>
          <a:lstStyle/>
          <a:p>
            <a:pPr algn="ctr"/>
            <a:r>
              <a:rPr lang="en-US" altLang="zh-CN" sz="2000" dirty="0">
                <a:solidFill>
                  <a:schemeClr val="accent1"/>
                </a:solidFill>
                <a:latin typeface="微软雅黑" panose="020B0503020204020204" pitchFamily="34" charset="-122"/>
                <a:ea typeface="微软雅黑" panose="020B0503020204020204" pitchFamily="34" charset="-122"/>
              </a:rPr>
              <a:t>File Transfer Protocol</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直角三角形 11"/>
          <p:cNvSpPr>
            <a:spLocks noChangeAspect="1"/>
          </p:cNvSpPr>
          <p:nvPr/>
        </p:nvSpPr>
        <p:spPr>
          <a:xfrm flipV="1">
            <a:off x="4210051"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2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400"/>
                                        <p:tgtEl>
                                          <p:spTgt spid="12"/>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文件传输协议</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矩形: 圆角 19">
            <a:extLst>
              <a:ext uri="{FF2B5EF4-FFF2-40B4-BE49-F238E27FC236}">
                <a16:creationId xmlns:a16="http://schemas.microsoft.com/office/drawing/2014/main" id="{7978AA20-B971-4AB3-B41C-E1168FA19899}"/>
              </a:ext>
            </a:extLst>
          </p:cNvPr>
          <p:cNvSpPr/>
          <p:nvPr/>
        </p:nvSpPr>
        <p:spPr>
          <a:xfrm>
            <a:off x="1208418" y="1664478"/>
            <a:ext cx="4662291" cy="37921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0A54703-94B5-45DD-A1E4-86D340E78355}"/>
              </a:ext>
            </a:extLst>
          </p:cNvPr>
          <p:cNvSpPr txBox="1"/>
          <p:nvPr/>
        </p:nvSpPr>
        <p:spPr>
          <a:xfrm>
            <a:off x="1361134" y="2473211"/>
            <a:ext cx="432340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是一种在互联网中进行文件传输的协议，基于客户端</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服务器模式，默认使用</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号端口，其中端口</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20</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用于进行数据传输，端口</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21</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用于接受客户端发出的相关</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命令与参数。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服务器普遍部署于内网中，具有容易搭建、方便管理的特点。</a:t>
            </a:r>
          </a:p>
        </p:txBody>
      </p:sp>
      <p:sp>
        <p:nvSpPr>
          <p:cNvPr id="22" name="任意多边形: 形状 21">
            <a:extLst>
              <a:ext uri="{FF2B5EF4-FFF2-40B4-BE49-F238E27FC236}">
                <a16:creationId xmlns:a16="http://schemas.microsoft.com/office/drawing/2014/main" id="{A9EE7DB1-85EB-4418-A1AB-6BCD7764E667}"/>
              </a:ext>
            </a:extLst>
          </p:cNvPr>
          <p:cNvSpPr/>
          <p:nvPr/>
        </p:nvSpPr>
        <p:spPr>
          <a:xfrm>
            <a:off x="1196570" y="1664478"/>
            <a:ext cx="4691164"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47CD29FD-07BA-43DA-8F38-735780D4B4B3}"/>
              </a:ext>
            </a:extLst>
          </p:cNvPr>
          <p:cNvSpPr txBox="1"/>
          <p:nvPr/>
        </p:nvSpPr>
        <p:spPr>
          <a:xfrm>
            <a:off x="1329096" y="1931163"/>
            <a:ext cx="271106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文件传输协议（</a:t>
            </a: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FTP</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a:t>
            </a:r>
          </a:p>
        </p:txBody>
      </p:sp>
      <p:sp>
        <p:nvSpPr>
          <p:cNvPr id="25" name="矩形: 圆角 24">
            <a:extLst>
              <a:ext uri="{FF2B5EF4-FFF2-40B4-BE49-F238E27FC236}">
                <a16:creationId xmlns:a16="http://schemas.microsoft.com/office/drawing/2014/main" id="{4CD0F90D-805E-45AB-B213-FEE97CE00559}"/>
              </a:ext>
            </a:extLst>
          </p:cNvPr>
          <p:cNvSpPr/>
          <p:nvPr/>
        </p:nvSpPr>
        <p:spPr>
          <a:xfrm>
            <a:off x="6276628" y="1664478"/>
            <a:ext cx="4662291" cy="3792104"/>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FD97900B-7F0B-416A-AAFD-498CE5E8FB6B}"/>
              </a:ext>
            </a:extLst>
          </p:cNvPr>
          <p:cNvSpPr txBox="1"/>
          <p:nvPr/>
        </p:nvSpPr>
        <p:spPr>
          <a:xfrm>
            <a:off x="6835807" y="4808955"/>
            <a:ext cx="3543932" cy="369332"/>
          </a:xfrm>
          <a:prstGeom prst="rect">
            <a:avLst/>
          </a:prstGeom>
          <a:noFill/>
        </p:spPr>
        <p:txBody>
          <a:bodyPr wrap="square">
            <a:spAutoFit/>
          </a:bodyPr>
          <a:lstStyle/>
          <a:p>
            <a:pPr algn="ctr"/>
            <a:r>
              <a:rPr lang="en-US" altLang="zh-CN" sz="1800" kern="100" dirty="0">
                <a:effectLst/>
                <a:latin typeface="微软雅黑" panose="020B0503020204020204" pitchFamily="34" charset="-122"/>
                <a:ea typeface="微软雅黑" panose="020B0503020204020204" pitchFamily="34" charset="-122"/>
              </a:rPr>
              <a:t>FTP</a:t>
            </a:r>
            <a:r>
              <a:rPr lang="zh-CN" altLang="en-US" sz="1800" kern="100" dirty="0">
                <a:effectLst/>
                <a:latin typeface="微软雅黑" panose="020B0503020204020204" pitchFamily="34" charset="-122"/>
                <a:ea typeface="微软雅黑" panose="020B0503020204020204" pitchFamily="34" charset="-122"/>
              </a:rPr>
              <a:t>的传输拓扑</a:t>
            </a:r>
            <a:endParaRPr lang="zh-CN" altLang="en-US" dirty="0">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839F4248-02D6-4478-AF5F-AF857AE8DB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3326" y="3025116"/>
            <a:ext cx="3966719" cy="107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174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4507741"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文件传输协议</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17" name="Rectangle: Rounded Corners 55">
            <a:extLst>
              <a:ext uri="{FF2B5EF4-FFF2-40B4-BE49-F238E27FC236}">
                <a16:creationId xmlns:a16="http://schemas.microsoft.com/office/drawing/2014/main" id="{DF23151B-C6EE-4BC6-AA56-45A4789F312D}"/>
              </a:ext>
            </a:extLst>
          </p:cNvPr>
          <p:cNvSpPr/>
          <p:nvPr/>
        </p:nvSpPr>
        <p:spPr>
          <a:xfrm>
            <a:off x="6096001" y="2033849"/>
            <a:ext cx="3186669" cy="1204906"/>
          </a:xfrm>
          <a:prstGeom prst="roundRect">
            <a:avLst>
              <a:gd name="adj" fmla="val 4748"/>
            </a:avLst>
          </a:prstGeom>
          <a:noFill/>
          <a:ln>
            <a:gradFill>
              <a:gsLst>
                <a:gs pos="0">
                  <a:srgbClr val="00B0F0"/>
                </a:gs>
                <a:gs pos="100000">
                  <a:srgbClr val="00B0F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45">
            <a:extLst>
              <a:ext uri="{FF2B5EF4-FFF2-40B4-BE49-F238E27FC236}">
                <a16:creationId xmlns:a16="http://schemas.microsoft.com/office/drawing/2014/main" id="{C8D8857B-AC9F-445F-BB38-693D610CD9D1}"/>
              </a:ext>
            </a:extLst>
          </p:cNvPr>
          <p:cNvSpPr/>
          <p:nvPr/>
        </p:nvSpPr>
        <p:spPr>
          <a:xfrm>
            <a:off x="6096000" y="3526397"/>
            <a:ext cx="3186669" cy="1204905"/>
          </a:xfrm>
          <a:prstGeom prst="roundRect">
            <a:avLst>
              <a:gd name="adj" fmla="val 4748"/>
            </a:avLst>
          </a:prstGeom>
          <a:noFill/>
          <a:ln>
            <a:gradFill>
              <a:gsLst>
                <a:gs pos="0">
                  <a:srgbClr val="0070C0"/>
                </a:gs>
                <a:gs pos="100000">
                  <a:srgbClr val="0070C0">
                    <a:alpha val="0"/>
                  </a:srgbClr>
                </a:gs>
              </a:gsLst>
              <a:lin ang="0" scaled="0"/>
            </a:gradFill>
          </a:ln>
          <a:effectLst>
            <a:outerShdw blurRad="444500" dist="838200" dir="5400000" sx="80000" sy="8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47">
            <a:extLst>
              <a:ext uri="{FF2B5EF4-FFF2-40B4-BE49-F238E27FC236}">
                <a16:creationId xmlns:a16="http://schemas.microsoft.com/office/drawing/2014/main" id="{6F395936-3754-4890-8E35-A5690602746C}"/>
              </a:ext>
            </a:extLst>
          </p:cNvPr>
          <p:cNvSpPr txBox="1"/>
          <p:nvPr/>
        </p:nvSpPr>
        <p:spPr>
          <a:xfrm>
            <a:off x="6513369" y="3688198"/>
            <a:ext cx="2769300"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70C0"/>
                </a:solidFill>
                <a:latin typeface="微软雅黑" panose="020B0503020204020204" pitchFamily="34" charset="-122"/>
                <a:ea typeface="微软雅黑" panose="020B0503020204020204" pitchFamily="34" charset="-122"/>
              </a:rPr>
              <a:t>被动模式</a:t>
            </a:r>
            <a:endParaRPr lang="en-US" altLang="zh-CN" sz="1800" dirty="0">
              <a:solidFill>
                <a:srgbClr val="0070C0"/>
              </a:solidFill>
              <a:latin typeface="微软雅黑" panose="020B0503020204020204" pitchFamily="34" charset="-122"/>
              <a:ea typeface="微软雅黑" panose="020B0503020204020204" pitchFamily="34" charset="-122"/>
            </a:endParaRPr>
          </a:p>
          <a:p>
            <a:pPr algn="l"/>
            <a:r>
              <a:rPr lang="en-US" altLang="zh-CN" b="0" dirty="0">
                <a:solidFill>
                  <a:schemeClr val="tx1"/>
                </a:solidFill>
                <a:latin typeface="微软雅黑" panose="020B0503020204020204" pitchFamily="34" charset="-122"/>
                <a:ea typeface="微软雅黑" panose="020B0503020204020204" pitchFamily="34" charset="-122"/>
              </a:rPr>
              <a:t>FTP</a:t>
            </a:r>
            <a:r>
              <a:rPr lang="zh-CN" altLang="en-US" b="0" dirty="0">
                <a:solidFill>
                  <a:schemeClr val="tx1"/>
                </a:solidFill>
                <a:latin typeface="微软雅黑" panose="020B0503020204020204" pitchFamily="34" charset="-122"/>
                <a:ea typeface="微软雅黑" panose="020B0503020204020204" pitchFamily="34" charset="-122"/>
              </a:rPr>
              <a:t>服务器等待客户端发起连接请求（默认工作模式）。</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24" name="TextBox 57">
            <a:extLst>
              <a:ext uri="{FF2B5EF4-FFF2-40B4-BE49-F238E27FC236}">
                <a16:creationId xmlns:a16="http://schemas.microsoft.com/office/drawing/2014/main" id="{1AEF2401-F56D-4704-89FB-93BEBCCAAE7F}"/>
              </a:ext>
            </a:extLst>
          </p:cNvPr>
          <p:cNvSpPr txBox="1"/>
          <p:nvPr/>
        </p:nvSpPr>
        <p:spPr>
          <a:xfrm>
            <a:off x="6493788" y="2205415"/>
            <a:ext cx="3025485" cy="861774"/>
          </a:xfrm>
          <a:prstGeom prst="rect">
            <a:avLst/>
          </a:prstGeom>
          <a:noFill/>
        </p:spPr>
        <p:txBody>
          <a:bodyPr wrap="square" rtlCol="0">
            <a:spAutoFit/>
          </a:bodyPr>
          <a:lstStyle>
            <a:defPPr>
              <a:defRPr lang="id-ID"/>
            </a:defPPr>
            <a:lvl1pPr algn="r">
              <a:defRPr sz="1600" b="1">
                <a:gradFill flip="none" rotWithShape="1">
                  <a:gsLst>
                    <a:gs pos="0">
                      <a:schemeClr val="accent1"/>
                    </a:gs>
                    <a:gs pos="100000">
                      <a:schemeClr val="accent2"/>
                    </a:gs>
                  </a:gsLst>
                  <a:lin ang="0" scaled="1"/>
                  <a:tileRect/>
                </a:gradFill>
                <a:latin typeface="Rajdhani" panose="02000000000000000000" pitchFamily="2" charset="0"/>
                <a:cs typeface="Rajdhani" panose="02000000000000000000" pitchFamily="2" charset="0"/>
              </a:defRPr>
            </a:lvl1pPr>
          </a:lstStyle>
          <a:p>
            <a:pPr algn="l"/>
            <a:r>
              <a:rPr lang="zh-CN" altLang="en-US" sz="1800" dirty="0">
                <a:solidFill>
                  <a:srgbClr val="00B0F0"/>
                </a:solidFill>
                <a:latin typeface="微软雅黑" panose="020B0503020204020204" pitchFamily="34" charset="-122"/>
                <a:ea typeface="微软雅黑" panose="020B0503020204020204" pitchFamily="34" charset="-122"/>
              </a:rPr>
              <a:t>主动模式</a:t>
            </a:r>
            <a:endParaRPr lang="en-US" altLang="zh-CN" sz="1800" dirty="0">
              <a:solidFill>
                <a:srgbClr val="00B0F0"/>
              </a:solidFill>
              <a:latin typeface="微软雅黑" panose="020B0503020204020204" pitchFamily="34" charset="-122"/>
              <a:ea typeface="微软雅黑" panose="020B0503020204020204" pitchFamily="34" charset="-122"/>
            </a:endParaRPr>
          </a:p>
          <a:p>
            <a:pPr algn="l"/>
            <a:r>
              <a:rPr lang="en-US" altLang="zh-CN" b="0" dirty="0">
                <a:solidFill>
                  <a:schemeClr val="tx1"/>
                </a:solidFill>
                <a:latin typeface="微软雅黑" panose="020B0503020204020204" pitchFamily="34" charset="-122"/>
                <a:ea typeface="微软雅黑" panose="020B0503020204020204" pitchFamily="34" charset="-122"/>
              </a:rPr>
              <a:t>FTP</a:t>
            </a:r>
            <a:r>
              <a:rPr lang="zh-CN" altLang="en-US" b="0" dirty="0">
                <a:solidFill>
                  <a:schemeClr val="tx1"/>
                </a:solidFill>
                <a:latin typeface="微软雅黑" panose="020B0503020204020204" pitchFamily="34" charset="-122"/>
                <a:ea typeface="微软雅黑" panose="020B0503020204020204" pitchFamily="34" charset="-122"/>
              </a:rPr>
              <a:t>服务器主动向客户端发起连接请求。</a:t>
            </a:r>
            <a:endParaRPr lang="en-US" b="0" dirty="0">
              <a:solidFill>
                <a:schemeClr val="tx1"/>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69DB9720-83FD-43BC-940F-B02D24ABF125}"/>
              </a:ext>
            </a:extLst>
          </p:cNvPr>
          <p:cNvSpPr/>
          <p:nvPr/>
        </p:nvSpPr>
        <p:spPr>
          <a:xfrm>
            <a:off x="5753560" y="2315812"/>
            <a:ext cx="645718" cy="645718"/>
          </a:xfrm>
          <a:prstGeom prst="ellipse">
            <a:avLst/>
          </a:prstGeom>
          <a:solidFill>
            <a:srgbClr val="09CE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7" name="椭圆 26">
            <a:extLst>
              <a:ext uri="{FF2B5EF4-FFF2-40B4-BE49-F238E27FC236}">
                <a16:creationId xmlns:a16="http://schemas.microsoft.com/office/drawing/2014/main" id="{4F99F58B-E57D-464E-B690-82600A6B1747}"/>
              </a:ext>
            </a:extLst>
          </p:cNvPr>
          <p:cNvSpPr/>
          <p:nvPr/>
        </p:nvSpPr>
        <p:spPr>
          <a:xfrm>
            <a:off x="5820235" y="2382487"/>
            <a:ext cx="512368" cy="51236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1</a:t>
            </a:r>
            <a:endParaRPr lang="zh-CN" altLang="en-US" dirty="0">
              <a:latin typeface="思源黑体 CN Bold" panose="020B0800000000000000" pitchFamily="34" charset="-122"/>
              <a:ea typeface="思源黑体 CN Bold" panose="020B0800000000000000" pitchFamily="34" charset="-122"/>
            </a:endParaRPr>
          </a:p>
        </p:txBody>
      </p:sp>
      <p:sp>
        <p:nvSpPr>
          <p:cNvPr id="28" name="椭圆 27">
            <a:extLst>
              <a:ext uri="{FF2B5EF4-FFF2-40B4-BE49-F238E27FC236}">
                <a16:creationId xmlns:a16="http://schemas.microsoft.com/office/drawing/2014/main" id="{44DBC0E0-C5D9-4E48-AC9E-439A442C4297}"/>
              </a:ext>
            </a:extLst>
          </p:cNvPr>
          <p:cNvSpPr/>
          <p:nvPr/>
        </p:nvSpPr>
        <p:spPr>
          <a:xfrm>
            <a:off x="5753560" y="3768783"/>
            <a:ext cx="645718" cy="645718"/>
          </a:xfrm>
          <a:prstGeom prst="ellipse">
            <a:avLst/>
          </a:prstGeom>
          <a:solidFill>
            <a:srgbClr val="0070C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Bold" panose="020B0800000000000000" pitchFamily="34" charset="-122"/>
              <a:ea typeface="思源黑体 CN Bold" panose="020B0800000000000000" pitchFamily="34" charset="-122"/>
            </a:endParaRPr>
          </a:p>
        </p:txBody>
      </p:sp>
      <p:sp>
        <p:nvSpPr>
          <p:cNvPr id="29" name="椭圆 28">
            <a:extLst>
              <a:ext uri="{FF2B5EF4-FFF2-40B4-BE49-F238E27FC236}">
                <a16:creationId xmlns:a16="http://schemas.microsoft.com/office/drawing/2014/main" id="{C03D7E64-C69C-4CC8-8A7A-5AE4814AE124}"/>
              </a:ext>
            </a:extLst>
          </p:cNvPr>
          <p:cNvSpPr/>
          <p:nvPr/>
        </p:nvSpPr>
        <p:spPr>
          <a:xfrm>
            <a:off x="5820235" y="3835458"/>
            <a:ext cx="512368" cy="512368"/>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Bold" panose="020B0800000000000000" pitchFamily="34" charset="-122"/>
                <a:ea typeface="思源黑体 CN Bold" panose="020B0800000000000000" pitchFamily="34" charset="-122"/>
              </a:rPr>
              <a:t>2</a:t>
            </a:r>
            <a:endParaRPr lang="zh-CN" altLang="en-US" dirty="0">
              <a:latin typeface="思源黑体 CN Bold" panose="020B0800000000000000" pitchFamily="34" charset="-122"/>
              <a:ea typeface="思源黑体 CN Bold" panose="020B0800000000000000" pitchFamily="34" charset="-122"/>
            </a:endParaRPr>
          </a:p>
        </p:txBody>
      </p:sp>
      <p:sp>
        <p:nvSpPr>
          <p:cNvPr id="30" name="椭圆 29">
            <a:extLst>
              <a:ext uri="{FF2B5EF4-FFF2-40B4-BE49-F238E27FC236}">
                <a16:creationId xmlns:a16="http://schemas.microsoft.com/office/drawing/2014/main" id="{6037A6DE-A605-4442-A3DD-087B6E25258E}"/>
              </a:ext>
            </a:extLst>
          </p:cNvPr>
          <p:cNvSpPr/>
          <p:nvPr/>
        </p:nvSpPr>
        <p:spPr>
          <a:xfrm>
            <a:off x="2341447" y="2033849"/>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2C3997E7-A678-4A77-BBFF-C25DA164CC3F}"/>
              </a:ext>
            </a:extLst>
          </p:cNvPr>
          <p:cNvSpPr/>
          <p:nvPr/>
        </p:nvSpPr>
        <p:spPr>
          <a:xfrm>
            <a:off x="2651087" y="2221686"/>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4CA13B0F-CEF1-47D3-B9C7-E4A8FB7F863C}"/>
              </a:ext>
            </a:extLst>
          </p:cNvPr>
          <p:cNvSpPr/>
          <p:nvPr/>
        </p:nvSpPr>
        <p:spPr>
          <a:xfrm>
            <a:off x="2398168" y="2591337"/>
            <a:ext cx="2334640" cy="2334640"/>
          </a:xfrm>
          <a:prstGeom prst="ellipse">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625AC623-408A-4043-B29C-1EC5AED8D82A}"/>
              </a:ext>
            </a:extLst>
          </p:cNvPr>
          <p:cNvSpPr txBox="1"/>
          <p:nvPr/>
        </p:nvSpPr>
        <p:spPr>
          <a:xfrm>
            <a:off x="2720177" y="2951946"/>
            <a:ext cx="1818560" cy="954107"/>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工作</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模式</a:t>
            </a:r>
          </a:p>
        </p:txBody>
      </p:sp>
      <p:cxnSp>
        <p:nvCxnSpPr>
          <p:cNvPr id="43" name="直接连接符 42">
            <a:extLst>
              <a:ext uri="{FF2B5EF4-FFF2-40B4-BE49-F238E27FC236}">
                <a16:creationId xmlns:a16="http://schemas.microsoft.com/office/drawing/2014/main" id="{144A3C61-7693-4EF5-9283-0543CCE1B8E4}"/>
              </a:ext>
            </a:extLst>
          </p:cNvPr>
          <p:cNvCxnSpPr>
            <a:stCxn id="35" idx="6"/>
            <a:endCxn id="26" idx="2"/>
          </p:cNvCxnSpPr>
          <p:nvPr/>
        </p:nvCxnSpPr>
        <p:spPr>
          <a:xfrm flipV="1">
            <a:off x="4985727" y="2638671"/>
            <a:ext cx="767833" cy="750335"/>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A98E5FC-B008-4128-951A-14E60597EBAE}"/>
              </a:ext>
            </a:extLst>
          </p:cNvPr>
          <p:cNvCxnSpPr>
            <a:stCxn id="35" idx="6"/>
            <a:endCxn id="29" idx="2"/>
          </p:cNvCxnSpPr>
          <p:nvPr/>
        </p:nvCxnSpPr>
        <p:spPr>
          <a:xfrm>
            <a:off x="4985727" y="3389006"/>
            <a:ext cx="834508" cy="702636"/>
          </a:xfrm>
          <a:prstGeom prst="line">
            <a:avLst/>
          </a:prstGeom>
          <a:ln>
            <a:gradFill>
              <a:gsLst>
                <a:gs pos="0">
                  <a:srgbClr val="0070C0"/>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908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500" fill="hold"/>
                                        <p:tgtEl>
                                          <p:spTgt spid="35"/>
                                        </p:tgtEl>
                                        <p:attrNameLst>
                                          <p:attrName>ppt_x</p:attrName>
                                        </p:attrNameLst>
                                      </p:cBhvr>
                                      <p:tavLst>
                                        <p:tav tm="0">
                                          <p:val>
                                            <p:strVal val="#ppt_x"/>
                                          </p:val>
                                        </p:tav>
                                        <p:tav tm="100000">
                                          <p:val>
                                            <p:strVal val="#ppt_x"/>
                                          </p:val>
                                        </p:tav>
                                      </p:tavLst>
                                    </p:anim>
                                    <p:anim calcmode="lin" valueType="num">
                                      <p:cBhvr additive="base">
                                        <p:cTn id="21" dur="500" fill="hold"/>
                                        <p:tgtEl>
                                          <p:spTgt spid="35"/>
                                        </p:tgtEl>
                                        <p:attrNameLst>
                                          <p:attrName>ppt_y</p:attrName>
                                        </p:attrNameLst>
                                      </p:cBhvr>
                                      <p:tavLst>
                                        <p:tav tm="0">
                                          <p:val>
                                            <p:strVal val="1+#ppt_h/2"/>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1+#ppt_w/2"/>
                                          </p:val>
                                        </p:tav>
                                        <p:tav tm="100000">
                                          <p:val>
                                            <p:strVal val="#ppt_x"/>
                                          </p:val>
                                        </p:tav>
                                      </p:tavLst>
                                    </p:anim>
                                    <p:anim calcmode="lin" valueType="num">
                                      <p:cBhvr additive="base">
                                        <p:cTn id="25" dur="500" fill="hold"/>
                                        <p:tgtEl>
                                          <p:spTgt spid="3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animBg="1"/>
      <p:bldP spid="35" grpId="0" animBg="1"/>
      <p:bldP spid="37"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DDAFDF56-14CB-49F4-8869-170661B7FE91}"/>
              </a:ext>
            </a:extLst>
          </p:cNvPr>
          <p:cNvGraphicFramePr>
            <a:graphicFrameLocks noGrp="1"/>
          </p:cNvGraphicFramePr>
          <p:nvPr>
            <p:extLst>
              <p:ext uri="{D42A27DB-BD31-4B8C-83A1-F6EECF244321}">
                <p14:modId xmlns:p14="http://schemas.microsoft.com/office/powerpoint/2010/main" val="4277641668"/>
              </p:ext>
            </p:extLst>
          </p:nvPr>
        </p:nvGraphicFramePr>
        <p:xfrm>
          <a:off x="830650" y="847416"/>
          <a:ext cx="10252710" cy="5589430"/>
        </p:xfrm>
        <a:graphic>
          <a:graphicData uri="http://schemas.openxmlformats.org/drawingml/2006/table">
            <a:tbl>
              <a:tblPr firstRow="1" firstCol="1" bandRow="1">
                <a:tableStyleId>{5C22544A-7EE6-4342-B048-85BDC9FD1C3A}</a:tableStyleId>
              </a:tblPr>
              <a:tblGrid>
                <a:gridCol w="4484535">
                  <a:extLst>
                    <a:ext uri="{9D8B030D-6E8A-4147-A177-3AD203B41FA5}">
                      <a16:colId xmlns:a16="http://schemas.microsoft.com/office/drawing/2014/main" val="2587164982"/>
                    </a:ext>
                  </a:extLst>
                </a:gridCol>
                <a:gridCol w="5768175">
                  <a:extLst>
                    <a:ext uri="{9D8B030D-6E8A-4147-A177-3AD203B41FA5}">
                      <a16:colId xmlns:a16="http://schemas.microsoft.com/office/drawing/2014/main" val="3644197302"/>
                    </a:ext>
                  </a:extLst>
                </a:gridCol>
              </a:tblGrid>
              <a:tr h="274930">
                <a:tc>
                  <a:txBody>
                    <a:bodyPr/>
                    <a:lstStyle/>
                    <a:p>
                      <a:pPr algn="ctr"/>
                      <a:r>
                        <a:rPr lang="zh-CN" sz="1400" kern="100" dirty="0">
                          <a:effectLst/>
                          <a:latin typeface="微软雅黑" panose="020B0503020204020204" pitchFamily="34" charset="-122"/>
                          <a:ea typeface="微软雅黑" panose="020B0503020204020204" pitchFamily="34" charset="-122"/>
                        </a:rPr>
                        <a:t>参数</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nchorCtr="1"/>
                </a:tc>
                <a:tc>
                  <a:txBody>
                    <a:bodyPr/>
                    <a:lstStyle/>
                    <a:p>
                      <a:pPr algn="ctr"/>
                      <a:r>
                        <a:rPr lang="zh-CN" sz="1400" kern="100" dirty="0">
                          <a:effectLst/>
                          <a:latin typeface="微软雅黑" panose="020B0503020204020204" pitchFamily="34" charset="-122"/>
                          <a:ea typeface="微软雅黑" panose="020B0503020204020204" pitchFamily="34" charset="-122"/>
                        </a:rPr>
                        <a:t>作用</a:t>
                      </a:r>
                      <a:endParaRPr lang="zh-CN" sz="1400" dirty="0">
                        <a:effectLst/>
                        <a:latin typeface="微软雅黑" panose="020B0503020204020204" pitchFamily="34" charset="-122"/>
                        <a:ea typeface="微软雅黑" panose="020B0503020204020204" pitchFamily="34" charset="-122"/>
                      </a:endParaRPr>
                    </a:p>
                  </a:txBody>
                  <a:tcPr marL="68580" marR="68580" marT="0" marB="0" anchor="ctr" anchorCtr="1"/>
                </a:tc>
                <a:extLst>
                  <a:ext uri="{0D108BD9-81ED-4DB2-BD59-A6C34878D82A}">
                    <a16:rowId xmlns:a16="http://schemas.microsoft.com/office/drawing/2014/main" val="2772990291"/>
                  </a:ext>
                </a:extLst>
              </a:tr>
              <a:tr h="274930">
                <a:tc>
                  <a:txBody>
                    <a:bodyPr/>
                    <a:lstStyle/>
                    <a:p>
                      <a:pPr algn="just"/>
                      <a:r>
                        <a:rPr lang="en-US" sz="1200" b="0" dirty="0">
                          <a:solidFill>
                            <a:schemeClr val="tx1"/>
                          </a:solidFill>
                          <a:effectLst/>
                        </a:rPr>
                        <a:t>listen=[YES|NO]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a:solidFill>
                            <a:schemeClr val="tx1"/>
                          </a:solidFill>
                          <a:effectLst/>
                        </a:rPr>
                        <a:t>是否以独立运行的方式监听服务</a:t>
                      </a:r>
                      <a:endParaRPr lang="zh-CN" sz="12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051693367"/>
                  </a:ext>
                </a:extLst>
              </a:tr>
              <a:tr h="274930">
                <a:tc>
                  <a:txBody>
                    <a:bodyPr/>
                    <a:lstStyle/>
                    <a:p>
                      <a:pPr algn="just"/>
                      <a:r>
                        <a:rPr lang="en-US" sz="1200" b="0" dirty="0" err="1">
                          <a:solidFill>
                            <a:schemeClr val="tx1"/>
                          </a:solidFill>
                          <a:effectLst/>
                        </a:rPr>
                        <a:t>listen_address</a:t>
                      </a:r>
                      <a:r>
                        <a:rPr lang="en-US" sz="1200" b="0" dirty="0">
                          <a:solidFill>
                            <a:schemeClr val="tx1"/>
                          </a:solidFill>
                          <a:effectLst/>
                        </a:rPr>
                        <a:t>=IP</a:t>
                      </a:r>
                      <a:r>
                        <a:rPr lang="zh-CN" sz="1200" b="0" kern="100" dirty="0">
                          <a:solidFill>
                            <a:schemeClr val="tx1"/>
                          </a:solidFill>
                          <a:effectLst/>
                        </a:rPr>
                        <a:t>地址</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设置要监听的</a:t>
                      </a:r>
                      <a:r>
                        <a:rPr lang="en-US" sz="1200" b="0" kern="100" dirty="0">
                          <a:solidFill>
                            <a:schemeClr val="tx1"/>
                          </a:solidFill>
                          <a:effectLst/>
                        </a:rPr>
                        <a:t>IP</a:t>
                      </a:r>
                      <a:r>
                        <a:rPr lang="zh-CN" sz="1200" b="0" kern="100" dirty="0">
                          <a:solidFill>
                            <a:schemeClr val="tx1"/>
                          </a:solidFill>
                          <a:effectLst/>
                        </a:rPr>
                        <a:t>地址</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4178615396"/>
                  </a:ext>
                </a:extLst>
              </a:tr>
              <a:tr h="274930">
                <a:tc>
                  <a:txBody>
                    <a:bodyPr/>
                    <a:lstStyle/>
                    <a:p>
                      <a:pPr algn="just"/>
                      <a:r>
                        <a:rPr lang="en-US" sz="1200" b="0" dirty="0" err="1">
                          <a:solidFill>
                            <a:schemeClr val="tx1"/>
                          </a:solidFill>
                          <a:effectLst/>
                        </a:rPr>
                        <a:t>listen_port</a:t>
                      </a:r>
                      <a:r>
                        <a:rPr lang="en-US" sz="1200" b="0" dirty="0">
                          <a:solidFill>
                            <a:schemeClr val="tx1"/>
                          </a:solidFill>
                          <a:effectLst/>
                        </a:rPr>
                        <a:t>=21</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设置</a:t>
                      </a:r>
                      <a:r>
                        <a:rPr lang="en-US" sz="1200" b="0" kern="100" dirty="0">
                          <a:solidFill>
                            <a:schemeClr val="tx1"/>
                          </a:solidFill>
                          <a:effectLst/>
                        </a:rPr>
                        <a:t>FTP</a:t>
                      </a:r>
                      <a:r>
                        <a:rPr lang="zh-CN" sz="1200" b="0" kern="100" dirty="0">
                          <a:solidFill>
                            <a:schemeClr val="tx1"/>
                          </a:solidFill>
                          <a:effectLst/>
                        </a:rPr>
                        <a:t>服务的监听端口</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04300985"/>
                  </a:ext>
                </a:extLst>
              </a:tr>
              <a:tr h="274930">
                <a:tc>
                  <a:txBody>
                    <a:bodyPr/>
                    <a:lstStyle/>
                    <a:p>
                      <a:pPr algn="just"/>
                      <a:r>
                        <a:rPr lang="en-US" sz="1200" b="0" dirty="0" err="1">
                          <a:solidFill>
                            <a:schemeClr val="tx1"/>
                          </a:solidFill>
                          <a:effectLst/>
                        </a:rPr>
                        <a:t>download_enable</a:t>
                      </a:r>
                      <a:r>
                        <a:rPr lang="zh-CN" sz="1200" b="0" dirty="0">
                          <a:solidFill>
                            <a:schemeClr val="tx1"/>
                          </a:solidFill>
                          <a:effectLst/>
                        </a:rPr>
                        <a:t>＝</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是否允许下载文件</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220824689"/>
                  </a:ext>
                </a:extLst>
              </a:tr>
              <a:tr h="274930">
                <a:tc>
                  <a:txBody>
                    <a:bodyPr/>
                    <a:lstStyle/>
                    <a:p>
                      <a:pPr algn="just"/>
                      <a:r>
                        <a:rPr lang="en-US" sz="1200" b="0" dirty="0" err="1">
                          <a:solidFill>
                            <a:schemeClr val="tx1"/>
                          </a:solidFill>
                          <a:effectLst/>
                        </a:rPr>
                        <a:t>userlist_enable</a:t>
                      </a:r>
                      <a:r>
                        <a:rPr lang="en-US" sz="1200" b="0" dirty="0">
                          <a:solidFill>
                            <a:schemeClr val="tx1"/>
                          </a:solidFill>
                          <a:effectLst/>
                        </a:rPr>
                        <a:t>=[YES|NO]</a:t>
                      </a:r>
                      <a:endParaRPr lang="zh-CN" sz="1200" b="0" dirty="0">
                        <a:solidFill>
                          <a:schemeClr val="tx1"/>
                        </a:solidFill>
                        <a:effectLst/>
                      </a:endParaRPr>
                    </a:p>
                    <a:p>
                      <a:pPr algn="just"/>
                      <a:r>
                        <a:rPr lang="en-US" sz="1200" b="0" dirty="0" err="1">
                          <a:solidFill>
                            <a:schemeClr val="tx1"/>
                          </a:solidFill>
                          <a:effectLst/>
                        </a:rPr>
                        <a:t>userlist_deny</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设置用户列表为“允许”还是“禁止”操作</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863060984"/>
                  </a:ext>
                </a:extLst>
              </a:tr>
              <a:tr h="274930">
                <a:tc>
                  <a:txBody>
                    <a:bodyPr/>
                    <a:lstStyle/>
                    <a:p>
                      <a:pPr algn="just"/>
                      <a:r>
                        <a:rPr lang="en-US" sz="1200" b="0" dirty="0" err="1">
                          <a:solidFill>
                            <a:schemeClr val="tx1"/>
                          </a:solidFill>
                          <a:effectLst/>
                        </a:rPr>
                        <a:t>max_clients</a:t>
                      </a:r>
                      <a:r>
                        <a:rPr lang="en-US" sz="1200" b="0" dirty="0">
                          <a:solidFill>
                            <a:schemeClr val="tx1"/>
                          </a:solidFill>
                          <a:effectLst/>
                        </a:rPr>
                        <a:t>=0</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最大客户端连接数，</a:t>
                      </a:r>
                      <a:r>
                        <a:rPr lang="en-US" sz="1200" b="0" kern="100" dirty="0">
                          <a:solidFill>
                            <a:schemeClr val="tx1"/>
                          </a:solidFill>
                          <a:effectLst/>
                        </a:rPr>
                        <a:t>0</a:t>
                      </a:r>
                      <a:r>
                        <a:rPr lang="zh-CN" sz="1200" b="0" kern="100" dirty="0">
                          <a:solidFill>
                            <a:schemeClr val="tx1"/>
                          </a:solidFill>
                          <a:effectLst/>
                        </a:rPr>
                        <a:t>为不限制</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203320868"/>
                  </a:ext>
                </a:extLst>
              </a:tr>
              <a:tr h="274930">
                <a:tc>
                  <a:txBody>
                    <a:bodyPr/>
                    <a:lstStyle/>
                    <a:p>
                      <a:pPr algn="just"/>
                      <a:r>
                        <a:rPr lang="en-US" sz="1200" b="0" dirty="0" err="1">
                          <a:solidFill>
                            <a:schemeClr val="tx1"/>
                          </a:solidFill>
                          <a:effectLst/>
                        </a:rPr>
                        <a:t>max_per_ip</a:t>
                      </a:r>
                      <a:r>
                        <a:rPr lang="en-US" sz="1200" b="0" dirty="0">
                          <a:solidFill>
                            <a:schemeClr val="tx1"/>
                          </a:solidFill>
                          <a:effectLst/>
                        </a:rPr>
                        <a:t>=0</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同一</a:t>
                      </a:r>
                      <a:r>
                        <a:rPr lang="en-US" sz="1200" b="0" kern="100" dirty="0">
                          <a:solidFill>
                            <a:schemeClr val="tx1"/>
                          </a:solidFill>
                          <a:effectLst/>
                        </a:rPr>
                        <a:t>IP</a:t>
                      </a:r>
                      <a:r>
                        <a:rPr lang="zh-CN" sz="1200" b="0" kern="100" dirty="0">
                          <a:solidFill>
                            <a:schemeClr val="tx1"/>
                          </a:solidFill>
                          <a:effectLst/>
                        </a:rPr>
                        <a:t>地址的最大连接数，</a:t>
                      </a:r>
                      <a:r>
                        <a:rPr lang="en-US" sz="1200" b="0" kern="100" dirty="0">
                          <a:solidFill>
                            <a:schemeClr val="tx1"/>
                          </a:solidFill>
                          <a:effectLst/>
                        </a:rPr>
                        <a:t>0</a:t>
                      </a:r>
                      <a:r>
                        <a:rPr lang="zh-CN" sz="1200" b="0" kern="100" dirty="0">
                          <a:solidFill>
                            <a:schemeClr val="tx1"/>
                          </a:solidFill>
                          <a:effectLst/>
                        </a:rPr>
                        <a:t>为不限制</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790376938"/>
                  </a:ext>
                </a:extLst>
              </a:tr>
              <a:tr h="274930">
                <a:tc>
                  <a:txBody>
                    <a:bodyPr/>
                    <a:lstStyle/>
                    <a:p>
                      <a:pPr algn="just"/>
                      <a:r>
                        <a:rPr lang="en-US" sz="1200" b="0" dirty="0" err="1">
                          <a:solidFill>
                            <a:schemeClr val="tx1"/>
                          </a:solidFill>
                          <a:effectLst/>
                        </a:rPr>
                        <a:t>anonymous_enable</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是否允许匿名用户访问</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530359722"/>
                  </a:ext>
                </a:extLst>
              </a:tr>
              <a:tr h="274930">
                <a:tc>
                  <a:txBody>
                    <a:bodyPr/>
                    <a:lstStyle/>
                    <a:p>
                      <a:pPr algn="just"/>
                      <a:r>
                        <a:rPr lang="en-US" sz="1200" b="0" dirty="0" err="1">
                          <a:solidFill>
                            <a:schemeClr val="tx1"/>
                          </a:solidFill>
                          <a:effectLst/>
                        </a:rPr>
                        <a:t>anon_upload_enable</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是否允许匿名用户上传文件</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345190130"/>
                  </a:ext>
                </a:extLst>
              </a:tr>
              <a:tr h="274930">
                <a:tc>
                  <a:txBody>
                    <a:bodyPr/>
                    <a:lstStyle/>
                    <a:p>
                      <a:pPr algn="just"/>
                      <a:r>
                        <a:rPr lang="en-US" sz="1200" b="0" dirty="0" err="1">
                          <a:solidFill>
                            <a:schemeClr val="tx1"/>
                          </a:solidFill>
                          <a:effectLst/>
                        </a:rPr>
                        <a:t>anon_umask</a:t>
                      </a:r>
                      <a:r>
                        <a:rPr lang="en-US" sz="1200" b="0" dirty="0">
                          <a:solidFill>
                            <a:schemeClr val="tx1"/>
                          </a:solidFill>
                          <a:effectLst/>
                        </a:rPr>
                        <a:t>=022</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匿名用户上传文件的</a:t>
                      </a:r>
                      <a:r>
                        <a:rPr lang="en-US" sz="1200" b="0" kern="100" dirty="0" err="1">
                          <a:solidFill>
                            <a:schemeClr val="tx1"/>
                          </a:solidFill>
                          <a:effectLst/>
                        </a:rPr>
                        <a:t>umask</a:t>
                      </a:r>
                      <a:r>
                        <a:rPr lang="zh-CN" sz="1200" b="0" kern="100" dirty="0">
                          <a:solidFill>
                            <a:schemeClr val="tx1"/>
                          </a:solidFill>
                          <a:effectLst/>
                        </a:rPr>
                        <a:t>值</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329269949"/>
                  </a:ext>
                </a:extLst>
              </a:tr>
              <a:tr h="274930">
                <a:tc>
                  <a:txBody>
                    <a:bodyPr/>
                    <a:lstStyle/>
                    <a:p>
                      <a:pPr algn="just"/>
                      <a:r>
                        <a:rPr lang="en-US" sz="1200" b="0" dirty="0" err="1">
                          <a:solidFill>
                            <a:schemeClr val="tx1"/>
                          </a:solidFill>
                          <a:effectLst/>
                        </a:rPr>
                        <a:t>anon_root</a:t>
                      </a:r>
                      <a:r>
                        <a:rPr lang="en-US" sz="1200" b="0" dirty="0">
                          <a:solidFill>
                            <a:schemeClr val="tx1"/>
                          </a:solidFill>
                          <a:effectLst/>
                        </a:rPr>
                        <a:t>=/var/ftp</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匿名用户的</a:t>
                      </a:r>
                      <a:r>
                        <a:rPr lang="en-US" sz="1200" b="0" kern="100" dirty="0">
                          <a:solidFill>
                            <a:schemeClr val="tx1"/>
                          </a:solidFill>
                          <a:effectLst/>
                        </a:rPr>
                        <a:t>FTP</a:t>
                      </a:r>
                      <a:r>
                        <a:rPr lang="zh-CN" sz="1200" b="0" kern="100" dirty="0">
                          <a:solidFill>
                            <a:schemeClr val="tx1"/>
                          </a:solidFill>
                          <a:effectLst/>
                        </a:rPr>
                        <a:t>根目录</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4051982777"/>
                  </a:ext>
                </a:extLst>
              </a:tr>
              <a:tr h="274930">
                <a:tc>
                  <a:txBody>
                    <a:bodyPr/>
                    <a:lstStyle/>
                    <a:p>
                      <a:pPr algn="just"/>
                      <a:r>
                        <a:rPr lang="en-US" sz="1200" b="0" dirty="0" err="1">
                          <a:solidFill>
                            <a:schemeClr val="tx1"/>
                          </a:solidFill>
                          <a:effectLst/>
                        </a:rPr>
                        <a:t>anon_mkdir_write_enable</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是否允许匿名用户创建目录</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928142790"/>
                  </a:ext>
                </a:extLst>
              </a:tr>
              <a:tr h="274930">
                <a:tc>
                  <a:txBody>
                    <a:bodyPr/>
                    <a:lstStyle/>
                    <a:p>
                      <a:pPr algn="just"/>
                      <a:r>
                        <a:rPr lang="en-US" sz="1200" b="0" dirty="0" err="1">
                          <a:solidFill>
                            <a:schemeClr val="tx1"/>
                          </a:solidFill>
                          <a:effectLst/>
                        </a:rPr>
                        <a:t>anon_other_write_enable</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是否开放匿名用户的其他写入权限（包括重命名、删除等操作权限）</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823796846"/>
                  </a:ext>
                </a:extLst>
              </a:tr>
              <a:tr h="274930">
                <a:tc>
                  <a:txBody>
                    <a:bodyPr/>
                    <a:lstStyle/>
                    <a:p>
                      <a:pPr algn="just"/>
                      <a:r>
                        <a:rPr lang="en-US" sz="1200" b="0" dirty="0" err="1">
                          <a:solidFill>
                            <a:schemeClr val="tx1"/>
                          </a:solidFill>
                          <a:effectLst/>
                        </a:rPr>
                        <a:t>anon_max_rate</a:t>
                      </a:r>
                      <a:r>
                        <a:rPr lang="en-US" sz="1200" b="0" dirty="0">
                          <a:solidFill>
                            <a:schemeClr val="tx1"/>
                          </a:solidFill>
                          <a:effectLst/>
                        </a:rPr>
                        <a:t>=0</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a:solidFill>
                            <a:schemeClr val="tx1"/>
                          </a:solidFill>
                          <a:effectLst/>
                        </a:rPr>
                        <a:t>匿名用户的最大传输速率（字节</a:t>
                      </a:r>
                      <a:r>
                        <a:rPr lang="en-US" sz="1200" b="0" kern="100">
                          <a:solidFill>
                            <a:schemeClr val="tx1"/>
                          </a:solidFill>
                          <a:effectLst/>
                        </a:rPr>
                        <a:t>/</a:t>
                      </a:r>
                      <a:r>
                        <a:rPr lang="zh-CN" sz="1200" b="0" kern="100">
                          <a:solidFill>
                            <a:schemeClr val="tx1"/>
                          </a:solidFill>
                          <a:effectLst/>
                        </a:rPr>
                        <a:t>秒），</a:t>
                      </a:r>
                      <a:r>
                        <a:rPr lang="en-US" sz="1200" b="0" kern="100">
                          <a:solidFill>
                            <a:schemeClr val="tx1"/>
                          </a:solidFill>
                          <a:effectLst/>
                        </a:rPr>
                        <a:t>0</a:t>
                      </a:r>
                      <a:r>
                        <a:rPr lang="zh-CN" sz="1200" b="0" kern="100">
                          <a:solidFill>
                            <a:schemeClr val="tx1"/>
                          </a:solidFill>
                          <a:effectLst/>
                        </a:rPr>
                        <a:t>为不限制</a:t>
                      </a:r>
                      <a:endParaRPr lang="zh-CN" sz="1200" b="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422424364"/>
                  </a:ext>
                </a:extLst>
              </a:tr>
              <a:tr h="274930">
                <a:tc>
                  <a:txBody>
                    <a:bodyPr/>
                    <a:lstStyle/>
                    <a:p>
                      <a:pPr algn="just"/>
                      <a:r>
                        <a:rPr lang="en-US" sz="1200" b="0" dirty="0" err="1">
                          <a:solidFill>
                            <a:schemeClr val="tx1"/>
                          </a:solidFill>
                          <a:effectLst/>
                        </a:rPr>
                        <a:t>local_enable</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是否允许本地用户登录</a:t>
                      </a:r>
                      <a:r>
                        <a:rPr lang="en-US" sz="1200" b="0" kern="100" dirty="0">
                          <a:solidFill>
                            <a:schemeClr val="tx1"/>
                          </a:solidFill>
                          <a:effectLst/>
                        </a:rPr>
                        <a:t>FTP</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961853262"/>
                  </a:ext>
                </a:extLst>
              </a:tr>
              <a:tr h="274930">
                <a:tc>
                  <a:txBody>
                    <a:bodyPr/>
                    <a:lstStyle/>
                    <a:p>
                      <a:pPr algn="just"/>
                      <a:r>
                        <a:rPr lang="en-US" sz="1200" b="0" dirty="0" err="1">
                          <a:solidFill>
                            <a:schemeClr val="tx1"/>
                          </a:solidFill>
                          <a:effectLst/>
                        </a:rPr>
                        <a:t>local_umask</a:t>
                      </a:r>
                      <a:r>
                        <a:rPr lang="en-US" sz="1200" b="0" dirty="0">
                          <a:solidFill>
                            <a:schemeClr val="tx1"/>
                          </a:solidFill>
                          <a:effectLst/>
                        </a:rPr>
                        <a:t>=022</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本地用户上传文件的</a:t>
                      </a:r>
                      <a:r>
                        <a:rPr lang="en-US" sz="1200" b="0" kern="100" dirty="0" err="1">
                          <a:solidFill>
                            <a:schemeClr val="tx1"/>
                          </a:solidFill>
                          <a:effectLst/>
                        </a:rPr>
                        <a:t>umask</a:t>
                      </a:r>
                      <a:r>
                        <a:rPr lang="zh-CN" sz="1200" b="0" kern="100" dirty="0">
                          <a:solidFill>
                            <a:schemeClr val="tx1"/>
                          </a:solidFill>
                          <a:effectLst/>
                        </a:rPr>
                        <a:t>值</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2230029806"/>
                  </a:ext>
                </a:extLst>
              </a:tr>
              <a:tr h="274930">
                <a:tc>
                  <a:txBody>
                    <a:bodyPr/>
                    <a:lstStyle/>
                    <a:p>
                      <a:pPr algn="just"/>
                      <a:r>
                        <a:rPr lang="en-US" sz="1200" b="0" dirty="0" err="1">
                          <a:solidFill>
                            <a:schemeClr val="tx1"/>
                          </a:solidFill>
                          <a:effectLst/>
                        </a:rPr>
                        <a:t>local_root</a:t>
                      </a:r>
                      <a:r>
                        <a:rPr lang="en-US" sz="1200" b="0" dirty="0">
                          <a:solidFill>
                            <a:schemeClr val="tx1"/>
                          </a:solidFill>
                          <a:effectLst/>
                        </a:rPr>
                        <a:t>=/var/ftp</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本地用户的</a:t>
                      </a:r>
                      <a:r>
                        <a:rPr lang="en-US" sz="1200" b="0" kern="100" dirty="0">
                          <a:solidFill>
                            <a:schemeClr val="tx1"/>
                          </a:solidFill>
                          <a:effectLst/>
                        </a:rPr>
                        <a:t>FTP</a:t>
                      </a:r>
                      <a:r>
                        <a:rPr lang="zh-CN" sz="1200" b="0" kern="100" dirty="0">
                          <a:solidFill>
                            <a:schemeClr val="tx1"/>
                          </a:solidFill>
                          <a:effectLst/>
                        </a:rPr>
                        <a:t>根目录</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1936858073"/>
                  </a:ext>
                </a:extLst>
              </a:tr>
              <a:tr h="274930">
                <a:tc>
                  <a:txBody>
                    <a:bodyPr/>
                    <a:lstStyle/>
                    <a:p>
                      <a:pPr algn="just"/>
                      <a:r>
                        <a:rPr lang="en-US" sz="1200" b="0" dirty="0" err="1">
                          <a:solidFill>
                            <a:schemeClr val="tx1"/>
                          </a:solidFill>
                          <a:effectLst/>
                        </a:rPr>
                        <a:t>chroot_local_user</a:t>
                      </a:r>
                      <a:r>
                        <a:rPr lang="en-US" sz="1200" b="0" dirty="0">
                          <a:solidFill>
                            <a:schemeClr val="tx1"/>
                          </a:solidFill>
                          <a:effectLst/>
                        </a:rPr>
                        <a:t>=[YES|NO]</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E7EBF4"/>
                    </a:solidFill>
                  </a:tcPr>
                </a:tc>
                <a:tc>
                  <a:txBody>
                    <a:bodyPr/>
                    <a:lstStyle/>
                    <a:p>
                      <a:pPr algn="just"/>
                      <a:r>
                        <a:rPr lang="zh-CN" sz="1200" b="0" kern="100" dirty="0">
                          <a:solidFill>
                            <a:schemeClr val="tx1"/>
                          </a:solidFill>
                          <a:effectLst/>
                        </a:rPr>
                        <a:t>是否将用户权限禁锢在</a:t>
                      </a:r>
                      <a:r>
                        <a:rPr lang="en-US" sz="1200" b="0" kern="100" dirty="0">
                          <a:solidFill>
                            <a:schemeClr val="tx1"/>
                          </a:solidFill>
                          <a:effectLst/>
                        </a:rPr>
                        <a:t>FTP</a:t>
                      </a:r>
                      <a:r>
                        <a:rPr lang="zh-CN" sz="1200" b="0" kern="100" dirty="0">
                          <a:solidFill>
                            <a:schemeClr val="tx1"/>
                          </a:solidFill>
                          <a:effectLst/>
                        </a:rPr>
                        <a:t>目录，以确保安全</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3299430984"/>
                  </a:ext>
                </a:extLst>
              </a:tr>
              <a:tr h="274930">
                <a:tc>
                  <a:txBody>
                    <a:bodyPr/>
                    <a:lstStyle/>
                    <a:p>
                      <a:pPr algn="just"/>
                      <a:r>
                        <a:rPr lang="en-US" sz="1200" b="0" dirty="0" err="1">
                          <a:solidFill>
                            <a:schemeClr val="tx1"/>
                          </a:solidFill>
                          <a:effectLst/>
                        </a:rPr>
                        <a:t>local_max_rate</a:t>
                      </a:r>
                      <a:r>
                        <a:rPr lang="en-US" sz="1200" b="0" dirty="0">
                          <a:solidFill>
                            <a:schemeClr val="tx1"/>
                          </a:solidFill>
                          <a:effectLst/>
                        </a:rPr>
                        <a:t>=0</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solidFill>
                      <a:srgbClr val="CBD5E8"/>
                    </a:solidFill>
                  </a:tcPr>
                </a:tc>
                <a:tc>
                  <a:txBody>
                    <a:bodyPr/>
                    <a:lstStyle/>
                    <a:p>
                      <a:pPr algn="just"/>
                      <a:r>
                        <a:rPr lang="zh-CN" sz="1200" b="0" kern="100" dirty="0">
                          <a:solidFill>
                            <a:schemeClr val="tx1"/>
                          </a:solidFill>
                          <a:effectLst/>
                        </a:rPr>
                        <a:t>本地用户最大传输速率（字节</a:t>
                      </a:r>
                      <a:r>
                        <a:rPr lang="en-US" sz="1200" b="0" kern="100" dirty="0">
                          <a:solidFill>
                            <a:schemeClr val="tx1"/>
                          </a:solidFill>
                          <a:effectLst/>
                        </a:rPr>
                        <a:t>/</a:t>
                      </a:r>
                      <a:r>
                        <a:rPr lang="zh-CN" sz="1200" b="0" kern="100" dirty="0">
                          <a:solidFill>
                            <a:schemeClr val="tx1"/>
                          </a:solidFill>
                          <a:effectLst/>
                        </a:rPr>
                        <a:t>秒），</a:t>
                      </a:r>
                      <a:r>
                        <a:rPr lang="en-US" sz="1200" b="0" kern="100" dirty="0">
                          <a:solidFill>
                            <a:schemeClr val="tx1"/>
                          </a:solidFill>
                          <a:effectLst/>
                        </a:rPr>
                        <a:t>0</a:t>
                      </a:r>
                      <a:r>
                        <a:rPr lang="zh-CN" sz="1200" b="0" kern="100" dirty="0">
                          <a:solidFill>
                            <a:schemeClr val="tx1"/>
                          </a:solidFill>
                          <a:effectLst/>
                        </a:rPr>
                        <a:t>为不限制</a:t>
                      </a:r>
                      <a:endParaRPr lang="zh-CN" sz="1200" b="0" dirty="0">
                        <a:solidFill>
                          <a:schemeClr val="tx1"/>
                        </a:solidFill>
                        <a:effectLst/>
                        <a:latin typeface="Times New Roman" panose="02020603050405020304" pitchFamily="18" charset="0"/>
                        <a:ea typeface="方正书宋简体"/>
                      </a:endParaRPr>
                    </a:p>
                  </a:txBody>
                  <a:tcPr marL="68580" marR="68580" marT="0" marB="0" anchor="ctr" anchorCtr="1"/>
                </a:tc>
                <a:extLst>
                  <a:ext uri="{0D108BD9-81ED-4DB2-BD59-A6C34878D82A}">
                    <a16:rowId xmlns:a16="http://schemas.microsoft.com/office/drawing/2014/main" val="4153501406"/>
                  </a:ext>
                </a:extLst>
              </a:tr>
            </a:tbl>
          </a:graphicData>
        </a:graphic>
      </p:graphicFrame>
      <p:sp>
        <p:nvSpPr>
          <p:cNvPr id="13" name="文本框 12"/>
          <p:cNvSpPr txBox="1"/>
          <p:nvPr/>
        </p:nvSpPr>
        <p:spPr>
          <a:xfrm>
            <a:off x="695324" y="318442"/>
            <a:ext cx="5400676"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微软雅黑" panose="020B0503020204020204" pitchFamily="34" charset="-122"/>
                <a:ea typeface="微软雅黑" panose="020B0503020204020204" pitchFamily="34" charset="-122"/>
              </a:rPr>
              <a:t>vsftpd</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服务程序常用的参数以及作用</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16028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4296000" y="876300"/>
            <a:ext cx="3600000" cy="3600000"/>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371850" y="4978520"/>
            <a:ext cx="5448300" cy="646331"/>
          </a:xfrm>
          <a:prstGeom prst="rect">
            <a:avLst/>
          </a:prstGeom>
          <a:noFill/>
        </p:spPr>
        <p:txBody>
          <a:bodyPr wrap="square" rtlCol="0">
            <a:spAutoFit/>
          </a:bodyPr>
          <a:lstStyle/>
          <a:p>
            <a:pPr algn="ctr"/>
            <a:r>
              <a:rPr lang="en-US" altLang="zh-CN" sz="3600" b="1" dirty="0" err="1">
                <a:solidFill>
                  <a:schemeClr val="accent1"/>
                </a:solidFill>
                <a:latin typeface="微软雅黑" panose="020B0503020204020204" pitchFamily="34" charset="-122"/>
                <a:ea typeface="微软雅黑" panose="020B0503020204020204" pitchFamily="34" charset="-122"/>
              </a:rPr>
              <a:t>vsftpd</a:t>
            </a:r>
            <a:r>
              <a:rPr lang="zh-CN" altLang="en-US" sz="3600" b="1" dirty="0">
                <a:solidFill>
                  <a:schemeClr val="accent1"/>
                </a:solidFill>
                <a:latin typeface="微软雅黑" panose="020B0503020204020204" pitchFamily="34" charset="-122"/>
                <a:ea typeface="微软雅黑" panose="020B0503020204020204" pitchFamily="34" charset="-122"/>
              </a:rPr>
              <a:t>服务程序</a:t>
            </a:r>
          </a:p>
        </p:txBody>
      </p:sp>
      <p:sp>
        <p:nvSpPr>
          <p:cNvPr id="10" name="文本框 9"/>
          <p:cNvSpPr txBox="1"/>
          <p:nvPr/>
        </p:nvSpPr>
        <p:spPr>
          <a:xfrm>
            <a:off x="4210051" y="1891470"/>
            <a:ext cx="3771898" cy="1569660"/>
          </a:xfrm>
          <a:prstGeom prst="rect">
            <a:avLst/>
          </a:prstGeom>
          <a:noFill/>
        </p:spPr>
        <p:txBody>
          <a:bodyPr wrap="square" rtlCol="0">
            <a:spAutoFit/>
          </a:bodyPr>
          <a:lstStyle/>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直角三角形 14"/>
          <p:cNvSpPr>
            <a:spLocks noChangeAspect="1"/>
          </p:cNvSpPr>
          <p:nvPr/>
        </p:nvSpPr>
        <p:spPr>
          <a:xfrm rot="5400000" flipV="1">
            <a:off x="6181948" y="772576"/>
            <a:ext cx="1800000" cy="180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B9C94EE-C5CA-4EB8-9D3E-C8A7C8CB725B}"/>
              </a:ext>
            </a:extLst>
          </p:cNvPr>
          <p:cNvSpPr txBox="1"/>
          <p:nvPr/>
        </p:nvSpPr>
        <p:spPr>
          <a:xfrm>
            <a:off x="2240797" y="5581590"/>
            <a:ext cx="7710406" cy="400110"/>
          </a:xfrm>
          <a:prstGeom prst="rect">
            <a:avLst/>
          </a:prstGeom>
          <a:noFill/>
        </p:spPr>
        <p:txBody>
          <a:bodyPr wrap="square" rtlCol="0">
            <a:spAutoFit/>
          </a:bodyPr>
          <a:lstStyle/>
          <a:p>
            <a:pPr algn="ctr"/>
            <a:r>
              <a:rPr lang="en-US" altLang="zh-CN" sz="2000" dirty="0" err="1">
                <a:solidFill>
                  <a:schemeClr val="accent1"/>
                </a:solidFill>
                <a:latin typeface="微软雅黑" panose="020B0503020204020204" pitchFamily="34" charset="-122"/>
                <a:ea typeface="微软雅黑" panose="020B0503020204020204" pitchFamily="34" charset="-122"/>
              </a:rPr>
              <a:t>Vsftpd</a:t>
            </a:r>
            <a:r>
              <a:rPr lang="en-US" altLang="zh-CN" sz="2000" dirty="0">
                <a:solidFill>
                  <a:schemeClr val="accent1"/>
                </a:solidFill>
                <a:latin typeface="微软雅黑" panose="020B0503020204020204" pitchFamily="34" charset="-122"/>
                <a:ea typeface="微软雅黑" panose="020B0503020204020204" pitchFamily="34" charset="-122"/>
              </a:rPr>
              <a:t> Service Program</a:t>
            </a:r>
          </a:p>
        </p:txBody>
      </p:sp>
    </p:spTree>
    <p:extLst>
      <p:ext uri="{BB962C8B-B14F-4D97-AF65-F5344CB8AC3E}">
        <p14:creationId xmlns:p14="http://schemas.microsoft.com/office/powerpoint/2010/main" val="1072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41" presetClass="entr" presetSubtype="0" fill="hold" grpId="0" nodeType="withEffect">
                                  <p:stCondLst>
                                    <p:cond delay="250"/>
                                  </p:stCondLst>
                                  <p:iterate type="lt">
                                    <p:tmPct val="14286"/>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695324" y="318442"/>
            <a:ext cx="540067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三种认证模式</a:t>
            </a:r>
          </a:p>
        </p:txBody>
      </p:sp>
      <p:grpSp>
        <p:nvGrpSpPr>
          <p:cNvPr id="31" name="组合 30"/>
          <p:cNvGrpSpPr/>
          <p:nvPr/>
        </p:nvGrpSpPr>
        <p:grpSpPr>
          <a:xfrm>
            <a:off x="123780" y="359255"/>
            <a:ext cx="445894" cy="351309"/>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0670045" y="6308725"/>
            <a:ext cx="826630" cy="549275"/>
            <a:chOff x="9868845" y="-64101"/>
            <a:chExt cx="826630" cy="549275"/>
          </a:xfrm>
        </p:grpSpPr>
        <p:sp>
          <p:nvSpPr>
            <p:cNvPr id="2" name="矩形 1"/>
            <p:cNvSpPr/>
            <p:nvPr/>
          </p:nvSpPr>
          <p:spPr>
            <a:xfrm>
              <a:off x="9868845" y="-64101"/>
              <a:ext cx="826630" cy="5492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89121" y="10481"/>
              <a:ext cx="586078"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10A5A723-C8CC-4E88-8E04-C6F1520DFF57}"/>
              </a:ext>
            </a:extLst>
          </p:cNvPr>
          <p:cNvGrpSpPr/>
          <p:nvPr/>
        </p:nvGrpSpPr>
        <p:grpSpPr>
          <a:xfrm>
            <a:off x="884168" y="1834576"/>
            <a:ext cx="3277305" cy="3631946"/>
            <a:chOff x="695325" y="1834576"/>
            <a:chExt cx="3277305" cy="3631946"/>
          </a:xfrm>
        </p:grpSpPr>
        <p:sp>
          <p:nvSpPr>
            <p:cNvPr id="12" name="矩形: 圆角 11">
              <a:extLst>
                <a:ext uri="{FF2B5EF4-FFF2-40B4-BE49-F238E27FC236}">
                  <a16:creationId xmlns:a16="http://schemas.microsoft.com/office/drawing/2014/main" id="{CB35763C-143C-49A8-B018-346919C37A4C}"/>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3B47E9BD-9A71-4BAB-932E-116F7BDAB352}"/>
                </a:ext>
              </a:extLst>
            </p:cNvPr>
            <p:cNvSpPr txBox="1"/>
            <p:nvPr/>
          </p:nvSpPr>
          <p:spPr>
            <a:xfrm>
              <a:off x="827851" y="2683066"/>
              <a:ext cx="3058350" cy="115685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最不安全的一种认证模式，任何人都可以无须密码验证而直接登录到</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a:t>
              </a:r>
            </a:p>
          </p:txBody>
        </p:sp>
        <p:sp>
          <p:nvSpPr>
            <p:cNvPr id="15" name="任意多边形: 形状 14">
              <a:extLst>
                <a:ext uri="{FF2B5EF4-FFF2-40B4-BE49-F238E27FC236}">
                  <a16:creationId xmlns:a16="http://schemas.microsoft.com/office/drawing/2014/main" id="{F34E4F4F-0FF8-4AC8-81AE-72AA0E5BCA8E}"/>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94647B2F-C899-4C8E-BA73-96BB7148CC67}"/>
                </a:ext>
              </a:extLst>
            </p:cNvPr>
            <p:cNvSpPr txBox="1"/>
            <p:nvPr/>
          </p:nvSpPr>
          <p:spPr>
            <a:xfrm>
              <a:off x="827850" y="2101262"/>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匿名开放模式</a:t>
              </a:r>
            </a:p>
          </p:txBody>
        </p:sp>
      </p:grpSp>
      <p:grpSp>
        <p:nvGrpSpPr>
          <p:cNvPr id="17" name="组合 16">
            <a:extLst>
              <a:ext uri="{FF2B5EF4-FFF2-40B4-BE49-F238E27FC236}">
                <a16:creationId xmlns:a16="http://schemas.microsoft.com/office/drawing/2014/main" id="{BD03996E-3F4E-4CFE-A35E-4D5D18F1F566}"/>
              </a:ext>
            </a:extLst>
          </p:cNvPr>
          <p:cNvGrpSpPr/>
          <p:nvPr/>
        </p:nvGrpSpPr>
        <p:grpSpPr>
          <a:xfrm>
            <a:off x="4439533" y="1834576"/>
            <a:ext cx="3277305" cy="3631946"/>
            <a:chOff x="695325" y="1834576"/>
            <a:chExt cx="3277305" cy="3631946"/>
          </a:xfrm>
        </p:grpSpPr>
        <p:sp>
          <p:nvSpPr>
            <p:cNvPr id="18" name="矩形: 圆角 17">
              <a:extLst>
                <a:ext uri="{FF2B5EF4-FFF2-40B4-BE49-F238E27FC236}">
                  <a16:creationId xmlns:a16="http://schemas.microsoft.com/office/drawing/2014/main" id="{DBF84BF5-E054-40E9-BD78-E6816AB10DF3}"/>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B7ECDBF9-63E5-437A-8538-5DB36676662C}"/>
                </a:ext>
              </a:extLst>
            </p:cNvPr>
            <p:cNvSpPr txBox="1"/>
            <p:nvPr/>
          </p:nvSpPr>
          <p:spPr>
            <a:xfrm>
              <a:off x="827851" y="2683066"/>
              <a:ext cx="3058350" cy="2634183"/>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通过</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Linux</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系统本地的账户密码信息进行认证的模式，相较于匿名开放模式更安全，而且配置起来也很简单。但是如果黑客破解了账户的信息，就可以畅通无阻地登录</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服务器，从而完全控制整台服务器。</a:t>
              </a:r>
            </a:p>
          </p:txBody>
        </p:sp>
        <p:sp>
          <p:nvSpPr>
            <p:cNvPr id="20" name="任意多边形: 形状 19">
              <a:extLst>
                <a:ext uri="{FF2B5EF4-FFF2-40B4-BE49-F238E27FC236}">
                  <a16:creationId xmlns:a16="http://schemas.microsoft.com/office/drawing/2014/main" id="{BF01CC31-3774-4312-B954-896858EE191D}"/>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E0AA53D-E0F5-4EA8-8DEC-613ED80B3F4E}"/>
                </a:ext>
              </a:extLst>
            </p:cNvPr>
            <p:cNvSpPr txBox="1"/>
            <p:nvPr/>
          </p:nvSpPr>
          <p:spPr>
            <a:xfrm>
              <a:off x="827850" y="2101262"/>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本地用户模式</a:t>
              </a:r>
            </a:p>
          </p:txBody>
        </p:sp>
      </p:grpSp>
      <p:grpSp>
        <p:nvGrpSpPr>
          <p:cNvPr id="22" name="组合 21">
            <a:extLst>
              <a:ext uri="{FF2B5EF4-FFF2-40B4-BE49-F238E27FC236}">
                <a16:creationId xmlns:a16="http://schemas.microsoft.com/office/drawing/2014/main" id="{B3A3856C-11FA-4FF3-9A3B-C361BD2397DB}"/>
              </a:ext>
            </a:extLst>
          </p:cNvPr>
          <p:cNvGrpSpPr/>
          <p:nvPr/>
        </p:nvGrpSpPr>
        <p:grpSpPr>
          <a:xfrm>
            <a:off x="7994898" y="1834576"/>
            <a:ext cx="3277305" cy="3631946"/>
            <a:chOff x="695325" y="1834576"/>
            <a:chExt cx="3277305" cy="3631946"/>
          </a:xfrm>
        </p:grpSpPr>
        <p:sp>
          <p:nvSpPr>
            <p:cNvPr id="23" name="矩形: 圆角 22">
              <a:extLst>
                <a:ext uri="{FF2B5EF4-FFF2-40B4-BE49-F238E27FC236}">
                  <a16:creationId xmlns:a16="http://schemas.microsoft.com/office/drawing/2014/main" id="{B136C586-8E7F-4B4D-A284-B18D19332544}"/>
                </a:ext>
              </a:extLst>
            </p:cNvPr>
            <p:cNvSpPr/>
            <p:nvPr/>
          </p:nvSpPr>
          <p:spPr>
            <a:xfrm>
              <a:off x="707173" y="1834576"/>
              <a:ext cx="3257133" cy="3631946"/>
            </a:xfrm>
            <a:prstGeom prst="roundRect">
              <a:avLst>
                <a:gd name="adj" fmla="val 2292"/>
              </a:avLst>
            </a:prstGeom>
            <a:solidFill>
              <a:schemeClr val="bg1"/>
            </a:solidFill>
            <a:ln>
              <a:noFill/>
            </a:ln>
            <a:effectLst>
              <a:outerShdw blurRad="266700" dist="38100" dir="5400000" algn="t" rotWithShape="0">
                <a:srgbClr val="3F58AC">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637D9EB0-E83C-4E4C-9395-C0434B6F10FB}"/>
                </a:ext>
              </a:extLst>
            </p:cNvPr>
            <p:cNvSpPr txBox="1"/>
            <p:nvPr/>
          </p:nvSpPr>
          <p:spPr>
            <a:xfrm>
              <a:off x="827851" y="2683066"/>
              <a:ext cx="3058350" cy="2264851"/>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更安全的一种认证模式，它需要为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服务单独建立用户数据库文件，虚拟出用来进行密码验证的账户信息，而这些账户信息在服务器系统中实际上是不存在的，仅供</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FTP</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服务程序进行认证使用。</a:t>
              </a:r>
            </a:p>
          </p:txBody>
        </p:sp>
        <p:sp>
          <p:nvSpPr>
            <p:cNvPr id="25" name="任意多边形: 形状 24">
              <a:extLst>
                <a:ext uri="{FF2B5EF4-FFF2-40B4-BE49-F238E27FC236}">
                  <a16:creationId xmlns:a16="http://schemas.microsoft.com/office/drawing/2014/main" id="{4AF5FAFF-D651-4FB6-8115-8AE5C7298BA8}"/>
                </a:ext>
              </a:extLst>
            </p:cNvPr>
            <p:cNvSpPr/>
            <p:nvPr/>
          </p:nvSpPr>
          <p:spPr>
            <a:xfrm>
              <a:off x="695325" y="1834577"/>
              <a:ext cx="3277305" cy="761043"/>
            </a:xfrm>
            <a:custGeom>
              <a:avLst/>
              <a:gdLst>
                <a:gd name="connsiteX0" fmla="*/ 74921 w 3268788"/>
                <a:gd name="connsiteY0" fmla="*/ 0 h 981652"/>
                <a:gd name="connsiteX1" fmla="*/ 3193867 w 3268788"/>
                <a:gd name="connsiteY1" fmla="*/ 0 h 981652"/>
                <a:gd name="connsiteX2" fmla="*/ 3268788 w 3268788"/>
                <a:gd name="connsiteY2" fmla="*/ 74921 h 981652"/>
                <a:gd name="connsiteX3" fmla="*/ 3268788 w 3268788"/>
                <a:gd name="connsiteY3" fmla="*/ 981652 h 981652"/>
                <a:gd name="connsiteX4" fmla="*/ 0 w 3268788"/>
                <a:gd name="connsiteY4" fmla="*/ 981652 h 981652"/>
                <a:gd name="connsiteX5" fmla="*/ 0 w 3268788"/>
                <a:gd name="connsiteY5" fmla="*/ 74921 h 981652"/>
                <a:gd name="connsiteX6" fmla="*/ 74921 w 3268788"/>
                <a:gd name="connsiteY6" fmla="*/ 0 h 98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788" h="981652">
                  <a:moveTo>
                    <a:pt x="74921" y="0"/>
                  </a:moveTo>
                  <a:lnTo>
                    <a:pt x="3193867" y="0"/>
                  </a:lnTo>
                  <a:cubicBezTo>
                    <a:pt x="3235245" y="0"/>
                    <a:pt x="3268788" y="33543"/>
                    <a:pt x="3268788" y="74921"/>
                  </a:cubicBezTo>
                  <a:lnTo>
                    <a:pt x="3268788" y="981652"/>
                  </a:lnTo>
                  <a:lnTo>
                    <a:pt x="0" y="981652"/>
                  </a:lnTo>
                  <a:lnTo>
                    <a:pt x="0" y="74921"/>
                  </a:lnTo>
                  <a:cubicBezTo>
                    <a:pt x="0" y="33543"/>
                    <a:pt x="33543" y="0"/>
                    <a:pt x="74921" y="0"/>
                  </a:cubicBezTo>
                  <a:close/>
                </a:path>
              </a:pathLst>
            </a:custGeom>
            <a:gradFill>
              <a:gsLst>
                <a:gs pos="16000">
                  <a:srgbClr val="007DDA"/>
                </a:gs>
                <a:gs pos="100000">
                  <a:schemeClr val="accent1">
                    <a:lumMod val="30000"/>
                    <a:lumOff val="70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文本框 25">
              <a:extLst>
                <a:ext uri="{FF2B5EF4-FFF2-40B4-BE49-F238E27FC236}">
                  <a16:creationId xmlns:a16="http://schemas.microsoft.com/office/drawing/2014/main" id="{854A37A8-47CD-48CA-BF05-41E52524D5C3}"/>
                </a:ext>
              </a:extLst>
            </p:cNvPr>
            <p:cNvSpPr txBox="1"/>
            <p:nvPr/>
          </p:nvSpPr>
          <p:spPr>
            <a:xfrm>
              <a:off x="827850" y="2101262"/>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虚拟用户模式</a:t>
              </a:r>
            </a:p>
          </p:txBody>
        </p:sp>
      </p:grpSp>
    </p:spTree>
    <p:extLst>
      <p:ext uri="{BB962C8B-B14F-4D97-AF65-F5344CB8AC3E}">
        <p14:creationId xmlns:p14="http://schemas.microsoft.com/office/powerpoint/2010/main" val="3105375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1" presetClass="entr" presetSubtype="0" fill="hold" grpId="0" nodeType="withEffect">
                                  <p:stCondLst>
                                    <p:cond delay="0"/>
                                  </p:stCondLst>
                                  <p:iterate type="lt">
                                    <p:tmPct val="12500"/>
                                  </p:iterate>
                                  <p:childTnLst>
                                    <p:set>
                                      <p:cBhvr>
                                        <p:cTn id="9" dur="1" fill="hold">
                                          <p:stCondLst>
                                            <p:cond delay="0"/>
                                          </p:stCondLst>
                                        </p:cTn>
                                        <p:tgtEl>
                                          <p:spTgt spid="13"/>
                                        </p:tgtEl>
                                        <p:attrNameLst>
                                          <p:attrName>style.visibility</p:attrName>
                                        </p:attrNameLst>
                                      </p:cBhvr>
                                      <p:to>
                                        <p:strVal val="visible"/>
                                      </p:to>
                                    </p:set>
                                    <p:anim calcmode="lin" valueType="num">
                                      <p:cBhvr>
                                        <p:cTn id="10" dur="3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1" dur="300" fill="hold"/>
                                        <p:tgtEl>
                                          <p:spTgt spid="13"/>
                                        </p:tgtEl>
                                        <p:attrNameLst>
                                          <p:attrName>ppt_y</p:attrName>
                                        </p:attrNameLst>
                                      </p:cBhvr>
                                      <p:tavLst>
                                        <p:tav tm="0">
                                          <p:val>
                                            <p:strVal val="#ppt_y"/>
                                          </p:val>
                                        </p:tav>
                                        <p:tav tm="100000">
                                          <p:val>
                                            <p:strVal val="#ppt_y"/>
                                          </p:val>
                                        </p:tav>
                                      </p:tavLst>
                                    </p:anim>
                                    <p:anim calcmode="lin" valueType="num">
                                      <p:cBhvr>
                                        <p:cTn id="12" dur="3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3" dur="3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300" tmFilter="0,0; .5, 1; 1, 1"/>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3571</TotalTime>
  <Words>2024</Words>
  <Application>Microsoft Office PowerPoint</Application>
  <PresentationFormat>宽屏</PresentationFormat>
  <Paragraphs>241</Paragraphs>
  <Slides>21</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思源黑体 CN Bold</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郭 荣</cp:lastModifiedBy>
  <cp:revision>484</cp:revision>
  <dcterms:created xsi:type="dcterms:W3CDTF">2015-03-26T07:55:48Z</dcterms:created>
  <dcterms:modified xsi:type="dcterms:W3CDTF">2021-09-13T07:41:38Z</dcterms:modified>
  <cp:category>PPTS</cp:category>
</cp:coreProperties>
</file>