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0" r:id="rId2"/>
    <p:sldId id="372" r:id="rId3"/>
    <p:sldId id="321" r:id="rId4"/>
    <p:sldId id="259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289" r:id="rId17"/>
    <p:sldId id="384" r:id="rId18"/>
    <p:sldId id="385" r:id="rId19"/>
    <p:sldId id="386" r:id="rId20"/>
    <p:sldId id="389" r:id="rId21"/>
    <p:sldId id="290" r:id="rId22"/>
    <p:sldId id="387" r:id="rId23"/>
    <p:sldId id="371" r:id="rId24"/>
    <p:sldId id="388" r:id="rId25"/>
    <p:sldId id="30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遄" initials="刘" lastIdx="1" clrIdx="0">
    <p:extLst>
      <p:ext uri="{19B8F6BF-5375-455C-9EA6-DF929625EA0E}">
        <p15:presenceInfo xmlns:p15="http://schemas.microsoft.com/office/powerpoint/2012/main" userId="4bc785c90a62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F4"/>
    <a:srgbClr val="CBD5E8"/>
    <a:srgbClr val="0070C0"/>
    <a:srgbClr val="007DDA"/>
    <a:srgbClr val="005696"/>
    <a:srgbClr val="6295B7"/>
    <a:srgbClr val="005DA2"/>
    <a:srgbClr val="0078D2"/>
    <a:srgbClr val="003760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 autoAdjust="0"/>
    <p:restoredTop sz="94414" autoAdjust="0"/>
  </p:normalViewPr>
  <p:slideViewPr>
    <p:cSldViewPr snapToGrid="0">
      <p:cViewPr varScale="1">
        <p:scale>
          <a:sx n="77" d="100"/>
          <a:sy n="77" d="100"/>
        </p:scale>
        <p:origin x="278" y="53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9C6B-68F6-4F8F-9BF0-69E32918309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3091-C114-4F9A-BB77-18C7C23C5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8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9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5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0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81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25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93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19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77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82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0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2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0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4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6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3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1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1650" y="53785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实现文件共享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601730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任课教师：刘遄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www.LinuxProbe.com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90762" y="60211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E18DC54-E2C4-496C-AE77-6160642E9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23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D5D53-786A-4D3F-B99C-BEAE5A9BC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4" r="21654"/>
          <a:stretch/>
        </p:blipFill>
        <p:spPr>
          <a:xfrm>
            <a:off x="5162184" y="3304909"/>
            <a:ext cx="1867632" cy="18530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81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配置共享资源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B1C0020-1F91-4E00-8F1E-79A41AB8AEF0}"/>
              </a:ext>
            </a:extLst>
          </p:cNvPr>
          <p:cNvGrpSpPr/>
          <p:nvPr/>
        </p:nvGrpSpPr>
        <p:grpSpPr>
          <a:xfrm>
            <a:off x="884168" y="1560256"/>
            <a:ext cx="3277305" cy="3997262"/>
            <a:chOff x="695325" y="1834576"/>
            <a:chExt cx="3277305" cy="399726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ACCE9CC-A7F6-41CF-8976-8269F9559108}"/>
                </a:ext>
              </a:extLst>
            </p:cNvPr>
            <p:cNvSpPr/>
            <p:nvPr/>
          </p:nvSpPr>
          <p:spPr>
            <a:xfrm>
              <a:off x="707173" y="1834576"/>
              <a:ext cx="3257133" cy="3997262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5CB65A9-C8CC-4C3E-BBFD-DFFA654B2A30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2634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创建用于访问共享资源的账户信息。在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RHEL 8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服务程序默认使用的是用户密码认证模式（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pdbedit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命令用于管理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服务程序的账户信息数据库，格式为“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pdbedit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[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账户”。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2170EF8-7DC6-4A46-A9CC-954BBED20454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17BBC9F-1929-4275-9A36-1D14DE7E44E9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74B27E-CF21-4110-8676-5F981CB549BB}"/>
              </a:ext>
            </a:extLst>
          </p:cNvPr>
          <p:cNvGrpSpPr/>
          <p:nvPr/>
        </p:nvGrpSpPr>
        <p:grpSpPr>
          <a:xfrm>
            <a:off x="4439533" y="1560255"/>
            <a:ext cx="3277305" cy="3997263"/>
            <a:chOff x="695325" y="1834575"/>
            <a:chExt cx="3277305" cy="399726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8B7F30F-3A9F-4C23-870D-DAC6AF927595}"/>
                </a:ext>
              </a:extLst>
            </p:cNvPr>
            <p:cNvSpPr/>
            <p:nvPr/>
          </p:nvSpPr>
          <p:spPr>
            <a:xfrm>
              <a:off x="707173" y="1834575"/>
              <a:ext cx="3257133" cy="3997263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0EABE5D-6288-431D-8FE1-4585C9B4CB00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2634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创建用于共享资源的文件目录。在创建时，不仅要考虑到文件读写权限的问题，而且由于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/home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目录是系统中普通用户的家目录，因此还需要考虑应用于该目录的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SELinux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安全上下文所带来的限制。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33AE2F3-DC6A-4B5C-A02F-BE25D7705364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C5A917-534D-46A0-9BDC-902A5AF240BE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CDA443-D531-4F07-99F9-B058C989629D}"/>
              </a:ext>
            </a:extLst>
          </p:cNvPr>
          <p:cNvGrpSpPr/>
          <p:nvPr/>
        </p:nvGrpSpPr>
        <p:grpSpPr>
          <a:xfrm>
            <a:off x="7994898" y="1560256"/>
            <a:ext cx="3277305" cy="3997264"/>
            <a:chOff x="695325" y="1834576"/>
            <a:chExt cx="3277305" cy="399726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8AB096-7021-4B89-9638-4F8ECD0E7099}"/>
                </a:ext>
              </a:extLst>
            </p:cNvPr>
            <p:cNvSpPr/>
            <p:nvPr/>
          </p:nvSpPr>
          <p:spPr>
            <a:xfrm>
              <a:off x="707173" y="1834576"/>
              <a:ext cx="3257133" cy="3997264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B4BF40-EC00-4696-9BC5-84F6AF528CE2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3003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SELinux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服务与策略，使其允许通过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服务程序访问普通用户家目录。执行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getsebool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命令，筛选出所有与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服务程序相关的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SELinux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域策略，根据策略的名称（和经验）选择出正确的策略条目进行开启即可。</a:t>
              </a: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34016C3-6B49-4806-8254-B3518F1B220F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7FB9E1-0199-41A0-A420-D35E981D681E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37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配置共享资源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B1C0020-1F91-4E00-8F1E-79A41AB8AEF0}"/>
              </a:ext>
            </a:extLst>
          </p:cNvPr>
          <p:cNvGrpSpPr/>
          <p:nvPr/>
        </p:nvGrpSpPr>
        <p:grpSpPr>
          <a:xfrm>
            <a:off x="884168" y="1834576"/>
            <a:ext cx="3277305" cy="3682304"/>
            <a:chOff x="695325" y="1834576"/>
            <a:chExt cx="3277305" cy="368230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ACCE9CC-A7F6-41CF-8976-8269F9559108}"/>
                </a:ext>
              </a:extLst>
            </p:cNvPr>
            <p:cNvSpPr/>
            <p:nvPr/>
          </p:nvSpPr>
          <p:spPr>
            <a:xfrm>
              <a:off x="707173" y="1834576"/>
              <a:ext cx="3257133" cy="3682304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5CB65A9-C8CC-4C3E-BBFD-DFFA654B2A30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服务程序的主配置文件中，写入共享信息。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2170EF8-7DC6-4A46-A9CC-954BBED20454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17BBC9F-1929-4275-9A36-1D14DE7E44E9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74B27E-CF21-4110-8676-5F981CB549BB}"/>
              </a:ext>
            </a:extLst>
          </p:cNvPr>
          <p:cNvGrpSpPr/>
          <p:nvPr/>
        </p:nvGrpSpPr>
        <p:grpSpPr>
          <a:xfrm>
            <a:off x="4439533" y="1834576"/>
            <a:ext cx="3277305" cy="3682304"/>
            <a:chOff x="695325" y="1834576"/>
            <a:chExt cx="3277305" cy="368230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8B7F30F-3A9F-4C23-870D-DAC6AF927595}"/>
                </a:ext>
              </a:extLst>
            </p:cNvPr>
            <p:cNvSpPr/>
            <p:nvPr/>
          </p:nvSpPr>
          <p:spPr>
            <a:xfrm>
              <a:off x="707173" y="1834576"/>
              <a:ext cx="3257133" cy="3682304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0EABE5D-6288-431D-8FE1-4585C9B4CB00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2264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服务程序的配置工作基本完毕。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系统中的名字为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smb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，所以重启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smb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服务并加入到启动项中，保证在重启服务器后依然能够为用户持续提供服务。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33AE2F3-DC6A-4B5C-A02F-BE25D7705364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C5A917-534D-46A0-9BDC-902A5AF240BE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CDA443-D531-4F07-99F9-B058C989629D}"/>
              </a:ext>
            </a:extLst>
          </p:cNvPr>
          <p:cNvGrpSpPr/>
          <p:nvPr/>
        </p:nvGrpSpPr>
        <p:grpSpPr>
          <a:xfrm>
            <a:off x="7994898" y="1834576"/>
            <a:ext cx="3277305" cy="3682304"/>
            <a:chOff x="695325" y="1834576"/>
            <a:chExt cx="3277305" cy="368230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8AB096-7021-4B89-9638-4F8ECD0E7099}"/>
                </a:ext>
              </a:extLst>
            </p:cNvPr>
            <p:cNvSpPr/>
            <p:nvPr/>
          </p:nvSpPr>
          <p:spPr>
            <a:xfrm>
              <a:off x="707173" y="1834576"/>
              <a:ext cx="3257133" cy="3682304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B4BF40-EC00-4696-9BC5-84F6AF528CE2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156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可以使用“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systemctl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status 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smb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命令查看服务器是否启动了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服务。</a:t>
              </a: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34016C3-6B49-4806-8254-B3518F1B220F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7FB9E1-0199-41A0-A420-D35E981D681E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54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pdbedit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命令的参数以及作用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81ABDFC-7B86-4872-8074-1AC258EB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30421"/>
              </p:ext>
            </p:extLst>
          </p:nvPr>
        </p:nvGraphicFramePr>
        <p:xfrm>
          <a:off x="2938463" y="1743055"/>
          <a:ext cx="6315075" cy="322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544">
                  <a:extLst>
                    <a:ext uri="{9D8B030D-6E8A-4147-A177-3AD203B41FA5}">
                      <a16:colId xmlns:a16="http://schemas.microsoft.com/office/drawing/2014/main" val="2845676172"/>
                    </a:ext>
                  </a:extLst>
                </a:gridCol>
                <a:gridCol w="5073531">
                  <a:extLst>
                    <a:ext uri="{9D8B030D-6E8A-4147-A177-3AD203B41FA5}">
                      <a16:colId xmlns:a16="http://schemas.microsoft.com/office/drawing/2014/main" val="4101303786"/>
                    </a:ext>
                  </a:extLst>
                </a:gridCol>
              </a:tblGrid>
              <a:tr h="75184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39660253"/>
                  </a:ext>
                </a:extLst>
              </a:tr>
              <a:tr h="61772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Samba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15779629"/>
                  </a:ext>
                </a:extLst>
              </a:tr>
              <a:tr h="61772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-x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Samba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038146746"/>
                  </a:ext>
                </a:extLst>
              </a:tr>
              <a:tr h="61772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列出用户列表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16368695"/>
                  </a:ext>
                </a:extLst>
              </a:tr>
              <a:tr h="61772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Lv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列出用户详细信息的列表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86521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8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挂载共享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A47E56-1017-47E5-8F35-7274ABFDF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18288"/>
              </p:ext>
            </p:extLst>
          </p:nvPr>
        </p:nvGraphicFramePr>
        <p:xfrm>
          <a:off x="1556703" y="2198009"/>
          <a:ext cx="9078595" cy="2461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9540">
                  <a:extLst>
                    <a:ext uri="{9D8B030D-6E8A-4147-A177-3AD203B41FA5}">
                      <a16:colId xmlns:a16="http://schemas.microsoft.com/office/drawing/2014/main" val="825711134"/>
                    </a:ext>
                  </a:extLst>
                </a:gridCol>
                <a:gridCol w="3021357">
                  <a:extLst>
                    <a:ext uri="{9D8B030D-6E8A-4147-A177-3AD203B41FA5}">
                      <a16:colId xmlns:a16="http://schemas.microsoft.com/office/drawing/2014/main" val="2977889741"/>
                    </a:ext>
                  </a:extLst>
                </a:gridCol>
                <a:gridCol w="3037698">
                  <a:extLst>
                    <a:ext uri="{9D8B030D-6E8A-4147-A177-3AD203B41FA5}">
                      <a16:colId xmlns:a16="http://schemas.microsoft.com/office/drawing/2014/main" val="3355558608"/>
                    </a:ext>
                  </a:extLst>
                </a:gridCol>
              </a:tblGrid>
              <a:tr h="78406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203405420"/>
                  </a:ext>
                </a:extLst>
              </a:tr>
              <a:tr h="5593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Samba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共享服务器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192.168.10.10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042378263"/>
                  </a:ext>
                </a:extLst>
              </a:tr>
              <a:tr h="5593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192.168.10.20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63837799"/>
                  </a:ext>
                </a:extLst>
              </a:tr>
              <a:tr h="5593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10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192.168.10.30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5171267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3BBF3D7-1CF9-4E70-B40B-436C6C941E7C}"/>
              </a:ext>
            </a:extLst>
          </p:cNvPr>
          <p:cNvSpPr txBox="1"/>
          <p:nvPr/>
        </p:nvSpPr>
        <p:spPr>
          <a:xfrm>
            <a:off x="2809240" y="5544451"/>
            <a:ext cx="657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客户端使用的操作系统以及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8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挂载共享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E463B8D-4B41-4C9F-8091-020B2FC99E7A}"/>
              </a:ext>
            </a:extLst>
          </p:cNvPr>
          <p:cNvSpPr/>
          <p:nvPr/>
        </p:nvSpPr>
        <p:spPr>
          <a:xfrm>
            <a:off x="1343760" y="4675150"/>
            <a:ext cx="2115882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系统中访问共享资源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5462E0-0A18-46C5-BBF5-48803D0E02A7}"/>
              </a:ext>
            </a:extLst>
          </p:cNvPr>
          <p:cNvSpPr/>
          <p:nvPr/>
        </p:nvSpPr>
        <p:spPr>
          <a:xfrm>
            <a:off x="5282486" y="4675149"/>
            <a:ext cx="2115882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共享服务提示出错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B1DF3CD-6016-4828-99A3-3749CBEC3A77}"/>
              </a:ext>
            </a:extLst>
          </p:cNvPr>
          <p:cNvSpPr/>
          <p:nvPr/>
        </p:nvSpPr>
        <p:spPr>
          <a:xfrm>
            <a:off x="3949424" y="4896899"/>
            <a:ext cx="84328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89BE419-9B7F-473B-BADB-32D348D718EE}"/>
              </a:ext>
            </a:extLst>
          </p:cNvPr>
          <p:cNvSpPr/>
          <p:nvPr/>
        </p:nvSpPr>
        <p:spPr>
          <a:xfrm>
            <a:off x="9021366" y="4675149"/>
            <a:ext cx="2115882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成功访问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共享服务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9966316-2DED-4DA4-855F-93D6D7ADE0C1}"/>
              </a:ext>
            </a:extLst>
          </p:cNvPr>
          <p:cNvSpPr/>
          <p:nvPr/>
        </p:nvSpPr>
        <p:spPr>
          <a:xfrm>
            <a:off x="7788227" y="4896899"/>
            <a:ext cx="84328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图片 314" descr="说明: 第12章 使用Samba或NFS实现文件共享第12章 使用Samba或NFS实现文件共享">
            <a:extLst>
              <a:ext uri="{FF2B5EF4-FFF2-40B4-BE49-F238E27FC236}">
                <a16:creationId xmlns:a16="http://schemas.microsoft.com/office/drawing/2014/main" id="{D434CB14-5B9E-451A-A622-761E0DE4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"/>
          <a:stretch>
            <a:fillRect/>
          </a:stretch>
        </p:blipFill>
        <p:spPr bwMode="auto">
          <a:xfrm>
            <a:off x="747526" y="1755669"/>
            <a:ext cx="3308350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315" descr="说明: 第12章 使用Samba或NFS实现文件共享第12章 使用Samba或NFS实现文件共享">
            <a:extLst>
              <a:ext uri="{FF2B5EF4-FFF2-40B4-BE49-F238E27FC236}">
                <a16:creationId xmlns:a16="http://schemas.microsoft.com/office/drawing/2014/main" id="{3BF35B97-164E-46F7-8095-0B45ACCC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38" y="1755669"/>
            <a:ext cx="3308350" cy="269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316" descr="说明: 第12章 使用Samba或NFS实现文件共享第12章 使用Samba或NFS实现文件共享">
            <a:extLst>
              <a:ext uri="{FF2B5EF4-FFF2-40B4-BE49-F238E27FC236}">
                <a16:creationId xmlns:a16="http://schemas.microsoft.com/office/drawing/2014/main" id="{75FBB5B3-D40D-4303-B0E7-EAB926DB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132" y="1755669"/>
            <a:ext cx="3308349" cy="269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408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挂载共享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C97CA3-B71C-4DA8-9242-69DF54DD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04378"/>
              </p:ext>
            </p:extLst>
          </p:nvPr>
        </p:nvGraphicFramePr>
        <p:xfrm>
          <a:off x="1907223" y="2088891"/>
          <a:ext cx="8377555" cy="2680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375">
                  <a:extLst>
                    <a:ext uri="{9D8B030D-6E8A-4147-A177-3AD203B41FA5}">
                      <a16:colId xmlns:a16="http://schemas.microsoft.com/office/drawing/2014/main" val="4286253455"/>
                    </a:ext>
                  </a:extLst>
                </a:gridCol>
                <a:gridCol w="2788050">
                  <a:extLst>
                    <a:ext uri="{9D8B030D-6E8A-4147-A177-3AD203B41FA5}">
                      <a16:colId xmlns:a16="http://schemas.microsoft.com/office/drawing/2014/main" val="3095838932"/>
                    </a:ext>
                  </a:extLst>
                </a:gridCol>
                <a:gridCol w="2803130">
                  <a:extLst>
                    <a:ext uri="{9D8B030D-6E8A-4147-A177-3AD203B41FA5}">
                      <a16:colId xmlns:a16="http://schemas.microsoft.com/office/drawing/2014/main" val="365610534"/>
                    </a:ext>
                  </a:extLst>
                </a:gridCol>
              </a:tblGrid>
              <a:tr h="86534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845148029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Samba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共享服务器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192.168.10.10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403846996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44297399"/>
                  </a:ext>
                </a:extLst>
              </a:tr>
              <a:tr h="604957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10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192.168.10.30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225124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91EFA9-C74B-4AB8-8C97-38F75DD66E81}"/>
              </a:ext>
            </a:extLst>
          </p:cNvPr>
          <p:cNvSpPr txBox="1"/>
          <p:nvPr/>
        </p:nvSpPr>
        <p:spPr>
          <a:xfrm>
            <a:off x="2618740" y="5544451"/>
            <a:ext cx="695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共享服务器和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客户端各自使用的操作系统以及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06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（网络文件系统）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 (Network File System)</a:t>
            </a:r>
          </a:p>
        </p:txBody>
      </p:sp>
    </p:spTree>
    <p:extLst>
      <p:ext uri="{BB962C8B-B14F-4D97-AF65-F5344CB8AC3E}">
        <p14:creationId xmlns:p14="http://schemas.microsoft.com/office/powerpoint/2010/main" val="10720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（网络文件系统）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0994D90-1D16-4B6A-9FD2-2C0843CF446B}"/>
              </a:ext>
            </a:extLst>
          </p:cNvPr>
          <p:cNvSpPr/>
          <p:nvPr/>
        </p:nvSpPr>
        <p:spPr>
          <a:xfrm>
            <a:off x="707173" y="1605976"/>
            <a:ext cx="2622802" cy="418853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E4F0C4-8320-4BA6-A01D-DE74B1BFFFA5}"/>
              </a:ext>
            </a:extLst>
          </p:cNvPr>
          <p:cNvSpPr txBox="1"/>
          <p:nvPr/>
        </p:nvSpPr>
        <p:spPr>
          <a:xfrm>
            <a:off x="827850" y="2454466"/>
            <a:ext cx="2351653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为了检验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服务配置的效果，我们需要使用两台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主机（一台充当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服务器，一台充当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客户端），设置它们所使用的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D1A95B6-995B-43FA-A4B5-FE0F00662FE3}"/>
              </a:ext>
            </a:extLst>
          </p:cNvPr>
          <p:cNvSpPr/>
          <p:nvPr/>
        </p:nvSpPr>
        <p:spPr>
          <a:xfrm>
            <a:off x="695325" y="16059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D202F0-41A2-487C-84C9-7248D4926D7A}"/>
              </a:ext>
            </a:extLst>
          </p:cNvPr>
          <p:cNvSpPr txBox="1"/>
          <p:nvPr/>
        </p:nvSpPr>
        <p:spPr>
          <a:xfrm>
            <a:off x="827850" y="187266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62D6E2E-F4CF-43A3-90E5-6BF018051471}"/>
              </a:ext>
            </a:extLst>
          </p:cNvPr>
          <p:cNvSpPr/>
          <p:nvPr/>
        </p:nvSpPr>
        <p:spPr>
          <a:xfrm>
            <a:off x="3459480" y="1605976"/>
            <a:ext cx="2622802" cy="418853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611159-6A74-45B9-899E-D2802B0D686F}"/>
              </a:ext>
            </a:extLst>
          </p:cNvPr>
          <p:cNvSpPr txBox="1"/>
          <p:nvPr/>
        </p:nvSpPr>
        <p:spPr>
          <a:xfrm>
            <a:off x="3532518" y="2454466"/>
            <a:ext cx="2476726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服务器上建立用于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文件共享的目录，并设置足够的权限确保其他人也有写入权限。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E9CEAEA-FBCD-45C6-A7CD-580A395CD45C}"/>
              </a:ext>
            </a:extLst>
          </p:cNvPr>
          <p:cNvSpPr/>
          <p:nvPr/>
        </p:nvSpPr>
        <p:spPr>
          <a:xfrm>
            <a:off x="3449830" y="16059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1417DF-9227-4106-AE4F-0164C0D0352A}"/>
              </a:ext>
            </a:extLst>
          </p:cNvPr>
          <p:cNvSpPr txBox="1"/>
          <p:nvPr/>
        </p:nvSpPr>
        <p:spPr>
          <a:xfrm>
            <a:off x="3582355" y="187266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D17660E-4E80-45A7-B891-72DDE13B4C0F}"/>
              </a:ext>
            </a:extLst>
          </p:cNvPr>
          <p:cNvSpPr/>
          <p:nvPr/>
        </p:nvSpPr>
        <p:spPr>
          <a:xfrm>
            <a:off x="6216183" y="1605976"/>
            <a:ext cx="2622802" cy="418853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99A15-DEFD-421D-816F-E99A4AC96260}"/>
              </a:ext>
            </a:extLst>
          </p:cNvPr>
          <p:cNvSpPr txBox="1"/>
          <p:nvPr/>
        </p:nvSpPr>
        <p:spPr>
          <a:xfrm>
            <a:off x="6336860" y="2454466"/>
            <a:ext cx="2351653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服务程序的配置文件为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/exports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，默认情况下里面没有任何内容。我们可以按照“共享目录的路径 允许访问的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客户端（共享权限参数）”的格式，定义要共享的目录与相应的权限。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BFF442A-ED86-4AFC-B580-4F26658B2F9B}"/>
              </a:ext>
            </a:extLst>
          </p:cNvPr>
          <p:cNvSpPr/>
          <p:nvPr/>
        </p:nvSpPr>
        <p:spPr>
          <a:xfrm>
            <a:off x="6204335" y="16059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E91A1C-504B-4344-A07F-6FD2A9FE735C}"/>
              </a:ext>
            </a:extLst>
          </p:cNvPr>
          <p:cNvSpPr txBox="1"/>
          <p:nvPr/>
        </p:nvSpPr>
        <p:spPr>
          <a:xfrm>
            <a:off x="6336860" y="187266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35E1DEB-C603-4635-94AC-E82D00EFE96D}"/>
              </a:ext>
            </a:extLst>
          </p:cNvPr>
          <p:cNvSpPr/>
          <p:nvPr/>
        </p:nvSpPr>
        <p:spPr>
          <a:xfrm>
            <a:off x="8970687" y="1605976"/>
            <a:ext cx="2622802" cy="418853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4A8E89-6038-4557-A7EE-0E6DD55CC1C4}"/>
              </a:ext>
            </a:extLst>
          </p:cNvPr>
          <p:cNvSpPr txBox="1"/>
          <p:nvPr/>
        </p:nvSpPr>
        <p:spPr>
          <a:xfrm>
            <a:off x="9031026" y="2454466"/>
            <a:ext cx="2502125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启动和启用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服务程序。由于在使用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服务进行文件共享之前，需要使用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Remote Procedure Call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，远程过程调用）服务将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地址和端口号等信息发送给客户端。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46C93E9-EE38-4AE8-B04B-CA038BA5C4FA}"/>
              </a:ext>
            </a:extLst>
          </p:cNvPr>
          <p:cNvSpPr/>
          <p:nvPr/>
        </p:nvSpPr>
        <p:spPr>
          <a:xfrm>
            <a:off x="8958839" y="16059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F76428-4AEE-46A2-9232-D0C394B57A38}"/>
              </a:ext>
            </a:extLst>
          </p:cNvPr>
          <p:cNvSpPr txBox="1"/>
          <p:nvPr/>
        </p:nvSpPr>
        <p:spPr>
          <a:xfrm>
            <a:off x="9091364" y="187266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52468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（网络文件系统）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8A2EDF-224C-43E3-BDEF-BBCE1C6C7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66636"/>
              </p:ext>
            </p:extLst>
          </p:nvPr>
        </p:nvGraphicFramePr>
        <p:xfrm>
          <a:off x="1061085" y="2180114"/>
          <a:ext cx="4892675" cy="2412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389">
                  <a:extLst>
                    <a:ext uri="{9D8B030D-6E8A-4147-A177-3AD203B41FA5}">
                      <a16:colId xmlns:a16="http://schemas.microsoft.com/office/drawing/2014/main" val="3473636767"/>
                    </a:ext>
                  </a:extLst>
                </a:gridCol>
                <a:gridCol w="1627304">
                  <a:extLst>
                    <a:ext uri="{9D8B030D-6E8A-4147-A177-3AD203B41FA5}">
                      <a16:colId xmlns:a16="http://schemas.microsoft.com/office/drawing/2014/main" val="430464577"/>
                    </a:ext>
                  </a:extLst>
                </a:gridCol>
                <a:gridCol w="1641982">
                  <a:extLst>
                    <a:ext uri="{9D8B030D-6E8A-4147-A177-3AD203B41FA5}">
                      <a16:colId xmlns:a16="http://schemas.microsoft.com/office/drawing/2014/main" val="2537941540"/>
                    </a:ext>
                  </a:extLst>
                </a:gridCol>
              </a:tblGrid>
              <a:tr h="100208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73642304"/>
                  </a:ext>
                </a:extLst>
              </a:tr>
              <a:tr h="705063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192.168.10.10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884038167"/>
                  </a:ext>
                </a:extLst>
              </a:tr>
              <a:tr h="705063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90836334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ED9E0910-6BCA-4739-AC3D-4429854188E7}"/>
              </a:ext>
            </a:extLst>
          </p:cNvPr>
          <p:cNvSpPr txBox="1"/>
          <p:nvPr/>
        </p:nvSpPr>
        <p:spPr>
          <a:xfrm>
            <a:off x="1061085" y="5104305"/>
            <a:ext cx="489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两台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主机所使用的操作系统以及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C2ECF1-1F04-41EB-B2B9-93058A120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18493"/>
              </p:ext>
            </p:extLst>
          </p:nvPr>
        </p:nvGraphicFramePr>
        <p:xfrm>
          <a:off x="6238240" y="2180114"/>
          <a:ext cx="4892675" cy="2412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753133888"/>
                    </a:ext>
                  </a:extLst>
                </a:gridCol>
                <a:gridCol w="4090035">
                  <a:extLst>
                    <a:ext uri="{9D8B030D-6E8A-4147-A177-3AD203B41FA5}">
                      <a16:colId xmlns:a16="http://schemas.microsoft.com/office/drawing/2014/main" val="2438568655"/>
                    </a:ext>
                  </a:extLst>
                </a:gridCol>
              </a:tblGrid>
              <a:tr h="73976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732221829"/>
                  </a:ext>
                </a:extLst>
              </a:tr>
              <a:tr h="55748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服务器的共享列表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385428038"/>
                  </a:ext>
                </a:extLst>
              </a:tr>
              <a:tr h="55748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显示本机挂载的文件资源的情况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资源的情况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841075836"/>
                  </a:ext>
                </a:extLst>
              </a:tr>
              <a:tr h="55748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显示版本号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4388014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5F40B1B4-DABA-46D6-BD81-43155A8D9210}"/>
              </a:ext>
            </a:extLst>
          </p:cNvPr>
          <p:cNvSpPr txBox="1"/>
          <p:nvPr/>
        </p:nvSpPr>
        <p:spPr>
          <a:xfrm>
            <a:off x="6238240" y="5104305"/>
            <a:ext cx="489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showmount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命令中可用的参数以及作用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67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用于配置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服务程序配置文件的参数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16BFF1-CE9D-4A7F-A8DE-9AAFED22B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30352"/>
              </p:ext>
            </p:extLst>
          </p:nvPr>
        </p:nvGraphicFramePr>
        <p:xfrm>
          <a:off x="1585871" y="1625600"/>
          <a:ext cx="9020258" cy="423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701">
                  <a:extLst>
                    <a:ext uri="{9D8B030D-6E8A-4147-A177-3AD203B41FA5}">
                      <a16:colId xmlns:a16="http://schemas.microsoft.com/office/drawing/2014/main" val="2639683832"/>
                    </a:ext>
                  </a:extLst>
                </a:gridCol>
                <a:gridCol w="7194557">
                  <a:extLst>
                    <a:ext uri="{9D8B030D-6E8A-4147-A177-3AD203B41FA5}">
                      <a16:colId xmlns:a16="http://schemas.microsoft.com/office/drawing/2014/main" val="398249815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12615018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只读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43248942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rw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33260868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root_squash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客户端以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管理员访问时，映射为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服务器的匿名用户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431453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no_root_squash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客户端以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管理员访问时，映射为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21637128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all_squash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客户端使用什么账户访问，均映射为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服务器的匿名用户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30316096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同时将数据写入到内存与硬盘中，保证不丢失数据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3910013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优先将数据保存到内存，然后再写入硬盘；这样效率更高，但可能会丢失数据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82748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33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F8E4B2-1FC5-41EA-AAF6-43D2550E1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/>
          <a:stretch/>
        </p:blipFill>
        <p:spPr>
          <a:xfrm>
            <a:off x="5001771" y="702"/>
            <a:ext cx="7190229" cy="6858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2872" y="726445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课程概述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420798-6D5C-4241-AE37-C7736A335BF5}"/>
              </a:ext>
            </a:extLst>
          </p:cNvPr>
          <p:cNvGrpSpPr/>
          <p:nvPr/>
        </p:nvGrpSpPr>
        <p:grpSpPr>
          <a:xfrm>
            <a:off x="37592" y="2521679"/>
            <a:ext cx="3510678" cy="830997"/>
            <a:chOff x="185047" y="2263262"/>
            <a:chExt cx="3510678" cy="830997"/>
          </a:xfrm>
        </p:grpSpPr>
        <p:sp>
          <p:nvSpPr>
            <p:cNvPr id="26" name="文本框 25"/>
            <p:cNvSpPr txBox="1"/>
            <p:nvPr/>
          </p:nvSpPr>
          <p:spPr>
            <a:xfrm>
              <a:off x="1064143" y="2417151"/>
              <a:ext cx="263158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文件共享服务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 File Sharing Service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047" y="2263262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30ACDD-6974-4AEE-A3F7-8541BBEB7522}"/>
              </a:ext>
            </a:extLst>
          </p:cNvPr>
          <p:cNvGrpSpPr/>
          <p:nvPr/>
        </p:nvGrpSpPr>
        <p:grpSpPr>
          <a:xfrm>
            <a:off x="3718108" y="2523973"/>
            <a:ext cx="3421454" cy="830997"/>
            <a:chOff x="3360777" y="2137216"/>
            <a:chExt cx="3421454" cy="830997"/>
          </a:xfrm>
        </p:grpSpPr>
        <p:sp>
          <p:nvSpPr>
            <p:cNvPr id="40" name="文本框 39"/>
            <p:cNvSpPr txBox="1"/>
            <p:nvPr/>
          </p:nvSpPr>
          <p:spPr>
            <a:xfrm>
              <a:off x="4239875" y="2291105"/>
              <a:ext cx="25423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NFS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（网络文件系统）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NFS (Network File System)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60777" y="2137216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F985FD2-8E20-485E-BADB-442EE373A51F}"/>
              </a:ext>
            </a:extLst>
          </p:cNvPr>
          <p:cNvSpPr/>
          <p:nvPr/>
        </p:nvSpPr>
        <p:spPr>
          <a:xfrm>
            <a:off x="3710347" y="2333678"/>
            <a:ext cx="3548270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C3EE372-DFF2-41CC-B158-614A7E402066}"/>
              </a:ext>
            </a:extLst>
          </p:cNvPr>
          <p:cNvSpPr/>
          <p:nvPr/>
        </p:nvSpPr>
        <p:spPr>
          <a:xfrm>
            <a:off x="0" y="2331384"/>
            <a:ext cx="3548270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D2A615-774A-4B64-9B89-E4E38D4694EE}"/>
              </a:ext>
            </a:extLst>
          </p:cNvPr>
          <p:cNvGrpSpPr/>
          <p:nvPr/>
        </p:nvGrpSpPr>
        <p:grpSpPr>
          <a:xfrm>
            <a:off x="37592" y="4000505"/>
            <a:ext cx="3510675" cy="830997"/>
            <a:chOff x="152872" y="3508676"/>
            <a:chExt cx="3510675" cy="830997"/>
          </a:xfrm>
        </p:grpSpPr>
        <p:sp>
          <p:nvSpPr>
            <p:cNvPr id="43" name="文本框 42"/>
            <p:cNvSpPr txBox="1"/>
            <p:nvPr/>
          </p:nvSpPr>
          <p:spPr>
            <a:xfrm>
              <a:off x="1031968" y="3662565"/>
              <a:ext cx="263157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autofs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自动挂载服务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pt-BR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Autofs Auto Mount Service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872" y="3508676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8AB5614-2974-44A5-85A3-6CD6790D865E}"/>
              </a:ext>
            </a:extLst>
          </p:cNvPr>
          <p:cNvSpPr/>
          <p:nvPr/>
        </p:nvSpPr>
        <p:spPr>
          <a:xfrm>
            <a:off x="-1" y="3810210"/>
            <a:ext cx="3548269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00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67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showmount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命令中可用的参数以及作用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6021CC-3108-47DB-8C40-E2E618FE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89742"/>
              </p:ext>
            </p:extLst>
          </p:nvPr>
        </p:nvGraphicFramePr>
        <p:xfrm>
          <a:off x="1790162" y="1759226"/>
          <a:ext cx="8611677" cy="3607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240">
                  <a:extLst>
                    <a:ext uri="{9D8B030D-6E8A-4147-A177-3AD203B41FA5}">
                      <a16:colId xmlns:a16="http://schemas.microsoft.com/office/drawing/2014/main" val="2578649393"/>
                    </a:ext>
                  </a:extLst>
                </a:gridCol>
                <a:gridCol w="7490437">
                  <a:extLst>
                    <a:ext uri="{9D8B030D-6E8A-4147-A177-3AD203B41FA5}">
                      <a16:colId xmlns:a16="http://schemas.microsoft.com/office/drawing/2014/main" val="2292316966"/>
                    </a:ext>
                  </a:extLst>
                </a:gridCol>
              </a:tblGrid>
              <a:tr h="983974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281880092"/>
                  </a:ext>
                </a:extLst>
              </a:tr>
              <a:tr h="87464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服务器的共享列表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33675"/>
                  </a:ext>
                </a:extLst>
              </a:tr>
              <a:tr h="87464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显示本机挂载的文件资源的情况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NFS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资源的情况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74579307"/>
                  </a:ext>
                </a:extLst>
              </a:tr>
              <a:tr h="87464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显示版本号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71732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0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autofs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自动挂载服务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Autofs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Auto Mount Service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67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自动挂载服务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460546A-DAC2-4EF0-9655-A4BE8B090F27}"/>
              </a:ext>
            </a:extLst>
          </p:cNvPr>
          <p:cNvGrpSpPr/>
          <p:nvPr/>
        </p:nvGrpSpPr>
        <p:grpSpPr>
          <a:xfrm>
            <a:off x="884168" y="1834576"/>
            <a:ext cx="3277305" cy="3431905"/>
            <a:chOff x="695325" y="1834576"/>
            <a:chExt cx="3277305" cy="343190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9A53825-7889-479E-88ED-49CB43B4CFB4}"/>
                </a:ext>
              </a:extLst>
            </p:cNvPr>
            <p:cNvSpPr/>
            <p:nvPr/>
          </p:nvSpPr>
          <p:spPr>
            <a:xfrm>
              <a:off x="707173" y="1834576"/>
              <a:ext cx="3257133" cy="3431905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09743D-D895-45D0-AA93-6BF39DC785FA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895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mount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命令不同，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autofs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服务程序是一种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系统守护进程，当检测到用户试图访问一个尚未挂载的文件系统时，将自动挂载该文件系统。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1E0DBD3-D82A-43F6-AE52-4043CAE3EE66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4A16B0B-8497-4D79-81C2-F7D7067F851A}"/>
                </a:ext>
              </a:extLst>
            </p:cNvPr>
            <p:cNvSpPr txBox="1"/>
            <p:nvPr/>
          </p:nvSpPr>
          <p:spPr>
            <a:xfrm>
              <a:off x="827850" y="210126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EB9D97-1E08-49FC-8A8F-3F566574126D}"/>
              </a:ext>
            </a:extLst>
          </p:cNvPr>
          <p:cNvGrpSpPr/>
          <p:nvPr/>
        </p:nvGrpSpPr>
        <p:grpSpPr>
          <a:xfrm>
            <a:off x="4439533" y="1834576"/>
            <a:ext cx="3277305" cy="3431905"/>
            <a:chOff x="695325" y="1834576"/>
            <a:chExt cx="3277305" cy="343190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3AF43C5-31AB-4FED-A583-D1DF75E421F2}"/>
                </a:ext>
              </a:extLst>
            </p:cNvPr>
            <p:cNvSpPr/>
            <p:nvPr/>
          </p:nvSpPr>
          <p:spPr>
            <a:xfrm>
              <a:off x="707173" y="1834576"/>
              <a:ext cx="3257133" cy="3431905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653094E-77FD-4978-ACCF-F0FC85300271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526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autofs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服务程序的主配置文件中需要按照“挂载目录 子配置文件”的格式进行填写。挂载目录是设备挂载位置的上一级目录。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4226A1C-B715-41E6-91DC-B5AEE23295C9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4D45983-F862-4636-901D-CE2FFE63502C}"/>
                </a:ext>
              </a:extLst>
            </p:cNvPr>
            <p:cNvSpPr txBox="1"/>
            <p:nvPr/>
          </p:nvSpPr>
          <p:spPr>
            <a:xfrm>
              <a:off x="827850" y="210126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4EF3CC-7EAF-4D13-B5AD-FA663BEB7398}"/>
              </a:ext>
            </a:extLst>
          </p:cNvPr>
          <p:cNvGrpSpPr/>
          <p:nvPr/>
        </p:nvGrpSpPr>
        <p:grpSpPr>
          <a:xfrm>
            <a:off x="7994898" y="1834576"/>
            <a:ext cx="3277305" cy="3431905"/>
            <a:chOff x="695325" y="1834576"/>
            <a:chExt cx="3277305" cy="343190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AD67ACE-9AA7-4720-9B61-7A52DE84686F}"/>
                </a:ext>
              </a:extLst>
            </p:cNvPr>
            <p:cNvSpPr/>
            <p:nvPr/>
          </p:nvSpPr>
          <p:spPr>
            <a:xfrm>
              <a:off x="707173" y="1834576"/>
              <a:ext cx="3257133" cy="3431905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E28A13-1246-4EE3-A085-5969DC8A7041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156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在子配置文件中，应按照“挂载目录 挂载文件类型及权限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设备名称”的格式进行填写。</a:t>
              </a: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1C4FBC5-04DE-4F5F-8B7F-233A19A1B0BB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CCD13C-FEB7-446F-91D8-91C320463AF5}"/>
                </a:ext>
              </a:extLst>
            </p:cNvPr>
            <p:cNvSpPr txBox="1"/>
            <p:nvPr/>
          </p:nvSpPr>
          <p:spPr>
            <a:xfrm>
              <a:off x="827850" y="210126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4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316631"/>
            <a:ext cx="10132434" cy="350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．要想实现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系统之间的文件共享，能否使用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答：不可以，应该使用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服务程序，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服务仅能实现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系统之间的文件共享。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．用于管理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服务程序的独立账户信息数据库的命令是什么？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pdbedit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命令用于管理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服务程序的账户信息数据库。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．简述在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服务程序来共享资源的方法。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答：在“开始”菜单的输入框中按照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\\192.168.10.10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的格式输入访问命令并回车执行即可。在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的“运行”命令框中按照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\\192.168.10.10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的格式输入访问命令并按回车键即可。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．简述在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服务程序来共享资源的步骤方法。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答：首先应创建密码认证文件以及挂载目录，然后把挂载信息写入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fstab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文件中，最后执行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mount -a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命令挂载使用。</a:t>
            </a:r>
          </a:p>
        </p:txBody>
      </p:sp>
    </p:spTree>
    <p:extLst>
      <p:ext uri="{BB962C8B-B14F-4D97-AF65-F5344CB8AC3E}">
        <p14:creationId xmlns:p14="http://schemas.microsoft.com/office/powerpoint/2010/main" val="215327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316631"/>
            <a:ext cx="10132434" cy="350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．如果在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系统中默认没有安装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服务程序，则需要安装什么软件包呢？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服务程序的软件包名字为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-utils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 install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-utils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命令即可。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服务共享资源时，若希望无论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客户端使用什么账户来访问共享资源，都会被映射为本地匿名用户，则需要添加哪个参数。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答：需要添加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all_squash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参数，以便更好地保证服务器的安全。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．客户端在查看远程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服务器上的共享资源列表时，需要使用哪个命令？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showmount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命令即可看到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服务器上的资源共享情况。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．简述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autofs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服务程序的作用。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答：实现动态灵活的设备挂载操作，而且只有检测到用户试图访问一个尚未挂载的文件系统时，才自动挂载该文件系统。</a:t>
            </a:r>
          </a:p>
        </p:txBody>
      </p:sp>
    </p:spTree>
    <p:extLst>
      <p:ext uri="{BB962C8B-B14F-4D97-AF65-F5344CB8AC3E}">
        <p14:creationId xmlns:p14="http://schemas.microsoft.com/office/powerpoint/2010/main" val="197153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49880" y="2782669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祝同学们学习顺利，爱上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</p:txBody>
      </p:sp>
    </p:spTree>
    <p:extLst>
      <p:ext uri="{BB962C8B-B14F-4D97-AF65-F5344CB8AC3E}">
        <p14:creationId xmlns:p14="http://schemas.microsoft.com/office/powerpoint/2010/main" val="7442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23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35B568-28A6-46E6-AED0-60D26548A7F1}"/>
              </a:ext>
            </a:extLst>
          </p:cNvPr>
          <p:cNvGrpSpPr/>
          <p:nvPr/>
        </p:nvGrpSpPr>
        <p:grpSpPr>
          <a:xfrm>
            <a:off x="396010" y="1533570"/>
            <a:ext cx="10840950" cy="1445717"/>
            <a:chOff x="396010" y="1225457"/>
            <a:chExt cx="10840950" cy="144571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503EA49-3D3F-4161-88CE-9E8F63FA62DE}"/>
                </a:ext>
              </a:extLst>
            </p:cNvPr>
            <p:cNvGrpSpPr/>
            <p:nvPr/>
          </p:nvGrpSpPr>
          <p:grpSpPr>
            <a:xfrm>
              <a:off x="396010" y="1306459"/>
              <a:ext cx="603250" cy="699770"/>
              <a:chOff x="623443" y="1726565"/>
              <a:chExt cx="603250" cy="699770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CF945CB5-1BC5-4B2B-89DE-8A440B38B727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13018D-86B6-4CE7-9C1C-BD0A483F3247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8545FF-1FA8-46D0-B2CF-CB512CECC828}"/>
                </a:ext>
              </a:extLst>
            </p:cNvPr>
            <p:cNvSpPr txBox="1"/>
            <p:nvPr/>
          </p:nvSpPr>
          <p:spPr>
            <a:xfrm>
              <a:off x="1091113" y="1225457"/>
              <a:ext cx="10145847" cy="144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首先通过比较文件传输和文件共享这两种资源交换方式来引入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服务的理论知识，并介绍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SMB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服务程序的起源和发展过程，然后通过实验的方式部署文件共享服务来深入了解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Samba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服务中相关参数的作用，并在实验最后分别使用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系统访问共享的文件资源，确保读者彻底掌握文件共享服务的配置方法。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DB6190-7128-4E69-B622-03BFB6425638}"/>
              </a:ext>
            </a:extLst>
          </p:cNvPr>
          <p:cNvGrpSpPr/>
          <p:nvPr/>
        </p:nvGrpSpPr>
        <p:grpSpPr>
          <a:xfrm>
            <a:off x="396010" y="3732750"/>
            <a:ext cx="10840950" cy="1099468"/>
            <a:chOff x="396010" y="2572891"/>
            <a:chExt cx="10840950" cy="109946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095412-D2F9-40A4-984F-9C0551D30632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8F871D2C-A0A9-4F6B-B917-AC86F9C30F44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AE55C3-F324-4EC9-BED8-D9D45A36B67B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3E2244-A5A4-495B-8509-FE78E82AD377}"/>
                </a:ext>
              </a:extLst>
            </p:cNvPr>
            <p:cNvSpPr txBox="1"/>
            <p:nvPr/>
          </p:nvSpPr>
          <p:spPr>
            <a:xfrm>
              <a:off x="1091113" y="2572891"/>
              <a:ext cx="10145847" cy="109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如何配置网络文件系统（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 File System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NFS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）服务来简化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系统之间的文件共享工作，通过部署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NFS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服务在多台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系统之间挂载并使用资源。在管理设备挂载信息时，使用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autofs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服务不仅可以正常满足设备挂载的使用需求，还能进一步提高服务器硬件资源和网络带宽的利用率。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32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文件共享服务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 File Sharing Service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978AA20-B971-4AB3-B41C-E1168FA19899}"/>
              </a:ext>
            </a:extLst>
          </p:cNvPr>
          <p:cNvSpPr/>
          <p:nvPr/>
        </p:nvSpPr>
        <p:spPr>
          <a:xfrm>
            <a:off x="3762266" y="1545209"/>
            <a:ext cx="4662291" cy="447790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A54703-94B5-45DD-A1E4-86D340E78355}"/>
              </a:ext>
            </a:extLst>
          </p:cNvPr>
          <p:cNvSpPr txBox="1"/>
          <p:nvPr/>
        </p:nvSpPr>
        <p:spPr>
          <a:xfrm>
            <a:off x="3914982" y="2353942"/>
            <a:ext cx="4323400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服务程序的配置方法与之前讲解的很多服务的配置方法类似，首先需要先通过软件仓库来安装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服务程序（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服务程序的名字也恰巧是软件包的名字）。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9EE7DB1-85EB-4418-A1AB-6BCD7764E667}"/>
              </a:ext>
            </a:extLst>
          </p:cNvPr>
          <p:cNvSpPr/>
          <p:nvPr/>
        </p:nvSpPr>
        <p:spPr>
          <a:xfrm>
            <a:off x="3750418" y="1545209"/>
            <a:ext cx="4691164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CD29FD-07BA-43DA-8F38-735780D4B4B3}"/>
              </a:ext>
            </a:extLst>
          </p:cNvPr>
          <p:cNvSpPr txBox="1"/>
          <p:nvPr/>
        </p:nvSpPr>
        <p:spPr>
          <a:xfrm>
            <a:off x="3882944" y="1811894"/>
            <a:ext cx="105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313" descr="说明: 第12章 使用Samba或NFS实现文件共享第12章 使用Samba或NFS实现文件共享">
            <a:extLst>
              <a:ext uri="{FF2B5EF4-FFF2-40B4-BE49-F238E27FC236}">
                <a16:creationId xmlns:a16="http://schemas.microsoft.com/office/drawing/2014/main" id="{6659FDD7-5717-43D1-8302-D01EE088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48" y="4337900"/>
            <a:ext cx="3167869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F6169A-038E-4485-A3AC-EA2814D29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69505"/>
              </p:ext>
            </p:extLst>
          </p:nvPr>
        </p:nvGraphicFramePr>
        <p:xfrm>
          <a:off x="695324" y="983774"/>
          <a:ext cx="10521315" cy="5147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766">
                  <a:extLst>
                    <a:ext uri="{9D8B030D-6E8A-4147-A177-3AD203B41FA5}">
                      <a16:colId xmlns:a16="http://schemas.microsoft.com/office/drawing/2014/main" val="3417568328"/>
                    </a:ext>
                  </a:extLst>
                </a:gridCol>
                <a:gridCol w="5593910">
                  <a:extLst>
                    <a:ext uri="{9D8B030D-6E8A-4147-A177-3AD203B41FA5}">
                      <a16:colId xmlns:a16="http://schemas.microsoft.com/office/drawing/2014/main" val="3397497174"/>
                    </a:ext>
                  </a:extLst>
                </a:gridCol>
                <a:gridCol w="4104639">
                  <a:extLst>
                    <a:ext uri="{9D8B030D-6E8A-4147-A177-3AD203B41FA5}">
                      <a16:colId xmlns:a16="http://schemas.microsoft.com/office/drawing/2014/main" val="712922432"/>
                    </a:ext>
                  </a:extLst>
                </a:gridCol>
              </a:tblGrid>
              <a:tr h="368637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1777367887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spc="-3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See smb.conf.example for a more detailed config file or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注释信息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240223671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read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smb.conf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manpage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注释信息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098830521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Run '</a:t>
                      </a:r>
                      <a:r>
                        <a:rPr lang="en-US" sz="1600" b="0" spc="-3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testparm</a:t>
                      </a:r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 to verify the config is correct after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注释信息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186418583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you modified it.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注释信息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286415590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[global]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全局参数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599215361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workgroup = SAMBA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工作组名称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787383558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597634113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security = user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安全验证的方式，总共有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1245633070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618734536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passdb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backend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tdbsam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定义用户后台的类型，总共有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817822838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printing = cups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打印服务协议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794575418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printcap name = cups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打印服务名称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70746612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 printers = yes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是否加载打印机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1800769780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cups options = raw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打印机的选项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023537360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1429598297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[homes]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共享名称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4132190271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 = Home Directories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描述信息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035292155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valid users = %S, %D%w%S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可用账户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174293336"/>
                  </a:ext>
                </a:extLst>
              </a:tr>
              <a:tr h="251545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browseable = No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指定共享信息是否在“网上邻居”中可见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684564367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服务程序中的参数以及作用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575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服务程序中的参数以及作用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F6169A-038E-4485-A3AC-EA2814D29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13119"/>
              </p:ext>
            </p:extLst>
          </p:nvPr>
        </p:nvGraphicFramePr>
        <p:xfrm>
          <a:off x="1816230" y="1247934"/>
          <a:ext cx="8559539" cy="4854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356">
                  <a:extLst>
                    <a:ext uri="{9D8B030D-6E8A-4147-A177-3AD203B41FA5}">
                      <a16:colId xmlns:a16="http://schemas.microsoft.com/office/drawing/2014/main" val="3417568328"/>
                    </a:ext>
                  </a:extLst>
                </a:gridCol>
                <a:gridCol w="3701854">
                  <a:extLst>
                    <a:ext uri="{9D8B030D-6E8A-4147-A177-3AD203B41FA5}">
                      <a16:colId xmlns:a16="http://schemas.microsoft.com/office/drawing/2014/main" val="3397497174"/>
                    </a:ext>
                  </a:extLst>
                </a:gridCol>
                <a:gridCol w="4188329">
                  <a:extLst>
                    <a:ext uri="{9D8B030D-6E8A-4147-A177-3AD203B41FA5}">
                      <a16:colId xmlns:a16="http://schemas.microsoft.com/office/drawing/2014/main" val="712922432"/>
                    </a:ext>
                  </a:extLst>
                </a:gridCol>
              </a:tblGrid>
              <a:tr h="593827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1777367887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 only = No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是否只读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772316082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inherit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Yes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是否继承访问控制列表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543944170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[printers]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共享名称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795709264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 = All Printers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描述信息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268036045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 = /var/tmp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共享路径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56223263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printable = Yes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是否可打印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50508441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mask = 0600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文件权限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1585883625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browseable = No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spc="-3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指定共享信息是否在“网上邻居”中可见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434903725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[print$]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共享名称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23241767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 = Printer Drivers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描述信息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4244920016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 = /var/lib/samba/drivers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共享路径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03259000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 list = @printadmin root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可写入文件的用户列表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1120611045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force group = @printadmin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用户组列表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2492122756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mask = 0664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文件权限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4154250855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directory mask = 0775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5"/>
                        </a:spcBef>
                        <a:spcAft>
                          <a:spcPts val="95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目录权限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254" marR="57254" marT="0" marB="0" anchor="ctr" anchorCtr="1"/>
                </a:tc>
                <a:extLst>
                  <a:ext uri="{0D108BD9-81ED-4DB2-BD59-A6C34878D82A}">
                    <a16:rowId xmlns:a16="http://schemas.microsoft.com/office/drawing/2014/main" val="337302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0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可用参数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C1A4FD-E0A5-43E8-83CA-922B5E3E8C42}"/>
              </a:ext>
            </a:extLst>
          </p:cNvPr>
          <p:cNvSpPr/>
          <p:nvPr/>
        </p:nvSpPr>
        <p:spPr>
          <a:xfrm>
            <a:off x="70717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637DE4-E8B8-4FD2-885C-3F94BC08C861}"/>
              </a:ext>
            </a:extLst>
          </p:cNvPr>
          <p:cNvSpPr txBox="1"/>
          <p:nvPr/>
        </p:nvSpPr>
        <p:spPr>
          <a:xfrm>
            <a:off x="827850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代表主机无须验证密码。这相当于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vsftpd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服务的匿名公开访问模式，比较方便，但安全性很差。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305902C-DA45-47A3-B66F-11A0D88F1085}"/>
              </a:ext>
            </a:extLst>
          </p:cNvPr>
          <p:cNvSpPr/>
          <p:nvPr/>
        </p:nvSpPr>
        <p:spPr>
          <a:xfrm>
            <a:off x="69532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22AF3E-CE3E-4D19-95F1-EEE040D70DCB}"/>
              </a:ext>
            </a:extLst>
          </p:cNvPr>
          <p:cNvSpPr txBox="1"/>
          <p:nvPr/>
        </p:nvSpPr>
        <p:spPr>
          <a:xfrm>
            <a:off x="827850" y="2101262"/>
            <a:ext cx="88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share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8D3978-4557-4F16-8EC4-A0445AD151B9}"/>
              </a:ext>
            </a:extLst>
          </p:cNvPr>
          <p:cNvSpPr/>
          <p:nvPr/>
        </p:nvSpPr>
        <p:spPr>
          <a:xfrm>
            <a:off x="3461678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D607B5-130B-47FC-9109-35C3873A63C6}"/>
              </a:ext>
            </a:extLst>
          </p:cNvPr>
          <p:cNvSpPr txBox="1"/>
          <p:nvPr/>
        </p:nvSpPr>
        <p:spPr>
          <a:xfrm>
            <a:off x="3582355" y="2683066"/>
            <a:ext cx="23516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代表登录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服务时需要使用账号密码进行验证，通过后才能获取到文件。这是默认的验证方式，最为常用。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44C6603-F8F5-4DCD-AC02-F17AB3BB9307}"/>
              </a:ext>
            </a:extLst>
          </p:cNvPr>
          <p:cNvSpPr/>
          <p:nvPr/>
        </p:nvSpPr>
        <p:spPr>
          <a:xfrm>
            <a:off x="3449830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201A30-4E52-464A-B401-E9F31FAC76BD}"/>
              </a:ext>
            </a:extLst>
          </p:cNvPr>
          <p:cNvSpPr txBox="1"/>
          <p:nvPr/>
        </p:nvSpPr>
        <p:spPr>
          <a:xfrm>
            <a:off x="3582355" y="210126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664ED5-64D6-4CAE-95B0-18EAFC4CC19F}"/>
              </a:ext>
            </a:extLst>
          </p:cNvPr>
          <p:cNvSpPr/>
          <p:nvPr/>
        </p:nvSpPr>
        <p:spPr>
          <a:xfrm>
            <a:off x="6216183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662908-E26B-4470-B40F-A1161611F76A}"/>
              </a:ext>
            </a:extLst>
          </p:cNvPr>
          <p:cNvSpPr txBox="1"/>
          <p:nvPr/>
        </p:nvSpPr>
        <p:spPr>
          <a:xfrm>
            <a:off x="6336860" y="2683066"/>
            <a:ext cx="2351653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代表通过域控制器进行身份验证，用来限制用户的来源域。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599E562-2DE1-4092-A898-810CCA03F6C0}"/>
              </a:ext>
            </a:extLst>
          </p:cNvPr>
          <p:cNvSpPr/>
          <p:nvPr/>
        </p:nvSpPr>
        <p:spPr>
          <a:xfrm>
            <a:off x="620433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C093A1-67D4-4B30-87D8-DAB403CDC7B8}"/>
              </a:ext>
            </a:extLst>
          </p:cNvPr>
          <p:cNvSpPr txBox="1"/>
          <p:nvPr/>
        </p:nvSpPr>
        <p:spPr>
          <a:xfrm>
            <a:off x="6336860" y="210126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D220C95-2135-4864-AF75-E1D8622C2D39}"/>
              </a:ext>
            </a:extLst>
          </p:cNvPr>
          <p:cNvSpPr/>
          <p:nvPr/>
        </p:nvSpPr>
        <p:spPr>
          <a:xfrm>
            <a:off x="8970687" y="1834576"/>
            <a:ext cx="2622802" cy="3431905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1456DB-7993-435E-8C76-CC75A9AB6490}"/>
              </a:ext>
            </a:extLst>
          </p:cNvPr>
          <p:cNvSpPr txBox="1"/>
          <p:nvPr/>
        </p:nvSpPr>
        <p:spPr>
          <a:xfrm>
            <a:off x="9091364" y="2683066"/>
            <a:ext cx="235165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代表使用独立主机验证来访用户提供的密码。这相当于集中管理账号，并不常用。</a:t>
            </a: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D7CBA47C-49D8-4D5E-B837-4F2B785201E5}"/>
              </a:ext>
            </a:extLst>
          </p:cNvPr>
          <p:cNvSpPr/>
          <p:nvPr/>
        </p:nvSpPr>
        <p:spPr>
          <a:xfrm>
            <a:off x="8958839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CC0173-7BB5-4501-A335-9ECFABA0763B}"/>
              </a:ext>
            </a:extLst>
          </p:cNvPr>
          <p:cNvSpPr txBox="1"/>
          <p:nvPr/>
        </p:nvSpPr>
        <p:spPr>
          <a:xfrm>
            <a:off x="9091364" y="2101262"/>
            <a:ext cx="983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18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9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配置共享资源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5D3B6F-49D6-411B-9D87-A7DC51403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60183"/>
              </p:ext>
            </p:extLst>
          </p:nvPr>
        </p:nvGraphicFramePr>
        <p:xfrm>
          <a:off x="1046481" y="1926167"/>
          <a:ext cx="9278938" cy="3310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5351">
                  <a:extLst>
                    <a:ext uri="{9D8B030D-6E8A-4147-A177-3AD203B41FA5}">
                      <a16:colId xmlns:a16="http://schemas.microsoft.com/office/drawing/2014/main" val="312985698"/>
                    </a:ext>
                  </a:extLst>
                </a:gridCol>
                <a:gridCol w="3733587">
                  <a:extLst>
                    <a:ext uri="{9D8B030D-6E8A-4147-A177-3AD203B41FA5}">
                      <a16:colId xmlns:a16="http://schemas.microsoft.com/office/drawing/2014/main" val="405933328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41043674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[database]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共享名称为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database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74047108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 = Do not arbitrarily modify the database file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警告用户不要随意修改数据库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262633971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 = /home/database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共享目录为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/home/database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3471182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= no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关闭“所有人可见”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92368361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writable = yes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允许写入操作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2093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1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1994</Words>
  <Application>Microsoft Office PowerPoint</Application>
  <PresentationFormat>宽屏</PresentationFormat>
  <Paragraphs>341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郭 荣</cp:lastModifiedBy>
  <cp:revision>483</cp:revision>
  <dcterms:created xsi:type="dcterms:W3CDTF">2015-03-26T07:55:48Z</dcterms:created>
  <dcterms:modified xsi:type="dcterms:W3CDTF">2021-09-13T07:44:50Z</dcterms:modified>
  <cp:category>PPTS</cp:category>
</cp:coreProperties>
</file>