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20" r:id="rId2"/>
    <p:sldId id="257" r:id="rId3"/>
    <p:sldId id="321" r:id="rId4"/>
    <p:sldId id="259" r:id="rId5"/>
    <p:sldId id="372" r:id="rId6"/>
    <p:sldId id="373" r:id="rId7"/>
    <p:sldId id="374" r:id="rId8"/>
    <p:sldId id="375" r:id="rId9"/>
    <p:sldId id="376" r:id="rId10"/>
    <p:sldId id="289" r:id="rId11"/>
    <p:sldId id="377" r:id="rId12"/>
    <p:sldId id="378" r:id="rId13"/>
    <p:sldId id="379" r:id="rId14"/>
    <p:sldId id="380" r:id="rId15"/>
    <p:sldId id="381" r:id="rId16"/>
    <p:sldId id="382" r:id="rId17"/>
    <p:sldId id="383" r:id="rId18"/>
    <p:sldId id="384" r:id="rId19"/>
    <p:sldId id="385" r:id="rId20"/>
    <p:sldId id="386" r:id="rId21"/>
    <p:sldId id="290" r:id="rId22"/>
    <p:sldId id="387" r:id="rId23"/>
    <p:sldId id="388" r:id="rId24"/>
    <p:sldId id="389" r:id="rId25"/>
    <p:sldId id="291" r:id="rId26"/>
    <p:sldId id="390" r:id="rId27"/>
    <p:sldId id="391" r:id="rId28"/>
    <p:sldId id="392" r:id="rId29"/>
    <p:sldId id="325" r:id="rId30"/>
    <p:sldId id="393" r:id="rId31"/>
    <p:sldId id="394" r:id="rId32"/>
    <p:sldId id="395" r:id="rId33"/>
    <p:sldId id="326" r:id="rId34"/>
    <p:sldId id="396" r:id="rId35"/>
    <p:sldId id="397" r:id="rId36"/>
    <p:sldId id="398" r:id="rId37"/>
    <p:sldId id="399" r:id="rId38"/>
    <p:sldId id="400" r:id="rId39"/>
    <p:sldId id="401" r:id="rId40"/>
    <p:sldId id="371" r:id="rId41"/>
    <p:sldId id="308"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38" userDrawn="1">
          <p15:clr>
            <a:srgbClr val="A4A3A4"/>
          </p15:clr>
        </p15:guide>
        <p15:guide id="6" orient="horz" pos="323" userDrawn="1">
          <p15:clr>
            <a:srgbClr val="A4A3A4"/>
          </p15:clr>
        </p15:guide>
        <p15:guide id="7" orient="horz" pos="4020" userDrawn="1">
          <p15:clr>
            <a:srgbClr val="A4A3A4"/>
          </p15:clr>
        </p15:guide>
        <p15:guide id="8" orient="horz" pos="2183" userDrawn="1">
          <p15:clr>
            <a:srgbClr val="A4A3A4"/>
          </p15:clr>
        </p15:guide>
        <p15:guide id="9" pos="7242" userDrawn="1">
          <p15:clr>
            <a:srgbClr val="A4A3A4"/>
          </p15:clr>
        </p15:guide>
        <p15:guide id="10"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遄" initials="刘" lastIdx="1" clrIdx="0">
    <p:extLst>
      <p:ext uri="{19B8F6BF-5375-455C-9EA6-DF929625EA0E}">
        <p15:presenceInfo xmlns:p15="http://schemas.microsoft.com/office/powerpoint/2012/main" userId="4bc785c90a62af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CBD5E8"/>
    <a:srgbClr val="E7EBF4"/>
    <a:srgbClr val="007DDA"/>
    <a:srgbClr val="005696"/>
    <a:srgbClr val="6295B7"/>
    <a:srgbClr val="005DA2"/>
    <a:srgbClr val="0078D2"/>
    <a:srgbClr val="003760"/>
    <a:srgbClr val="006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54" autoAdjust="0"/>
    <p:restoredTop sz="94414" autoAdjust="0"/>
  </p:normalViewPr>
  <p:slideViewPr>
    <p:cSldViewPr snapToGrid="0">
      <p:cViewPr varScale="1">
        <p:scale>
          <a:sx n="77" d="100"/>
          <a:sy n="77" d="100"/>
        </p:scale>
        <p:origin x="1027" y="58"/>
      </p:cViewPr>
      <p:guideLst>
        <p:guide pos="438"/>
        <p:guide orient="horz" pos="323"/>
        <p:guide orient="horz" pos="4020"/>
        <p:guide orient="horz" pos="2183"/>
        <p:guide pos="7242"/>
        <p:guide pos="3840"/>
      </p:guideLst>
    </p:cSldViewPr>
  </p:slideViewPr>
  <p:outlineViewPr>
    <p:cViewPr>
      <p:scale>
        <a:sx n="33" d="100"/>
        <a:sy n="33" d="100"/>
      </p:scale>
      <p:origin x="0" y="-1506"/>
    </p:cViewPr>
  </p:outlin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19C6B-68F6-4F8F-9BF0-69E329183093}" type="datetimeFigureOut">
              <a:rPr lang="zh-CN" altLang="en-US" smtClean="0"/>
              <a:t>2021/9/13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63091-C114-4F9A-BB77-18C7C23C50BB}" type="slidenum">
              <a:rPr lang="zh-CN" altLang="en-US" smtClean="0"/>
              <a:t>‹#›</a:t>
            </a:fld>
            <a:endParaRPr lang="zh-CN" altLang="en-US"/>
          </a:p>
        </p:txBody>
      </p:sp>
    </p:spTree>
    <p:extLst>
      <p:ext uri="{BB962C8B-B14F-4D97-AF65-F5344CB8AC3E}">
        <p14:creationId xmlns:p14="http://schemas.microsoft.com/office/powerpoint/2010/main" val="196758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a:t>
            </a:fld>
            <a:endParaRPr lang="zh-CN" altLang="en-US"/>
          </a:p>
        </p:txBody>
      </p:sp>
    </p:spTree>
    <p:extLst>
      <p:ext uri="{BB962C8B-B14F-4D97-AF65-F5344CB8AC3E}">
        <p14:creationId xmlns:p14="http://schemas.microsoft.com/office/powerpoint/2010/main" val="237099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13</a:t>
            </a:fld>
            <a:endParaRPr lang="zh-CN" altLang="en-US"/>
          </a:p>
        </p:txBody>
      </p:sp>
    </p:spTree>
    <p:extLst>
      <p:ext uri="{BB962C8B-B14F-4D97-AF65-F5344CB8AC3E}">
        <p14:creationId xmlns:p14="http://schemas.microsoft.com/office/powerpoint/2010/main" val="2936817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14</a:t>
            </a:fld>
            <a:endParaRPr lang="zh-CN" altLang="en-US"/>
          </a:p>
        </p:txBody>
      </p:sp>
    </p:spTree>
    <p:extLst>
      <p:ext uri="{BB962C8B-B14F-4D97-AF65-F5344CB8AC3E}">
        <p14:creationId xmlns:p14="http://schemas.microsoft.com/office/powerpoint/2010/main" val="2788928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15</a:t>
            </a:fld>
            <a:endParaRPr lang="zh-CN" altLang="en-US"/>
          </a:p>
        </p:txBody>
      </p:sp>
    </p:spTree>
    <p:extLst>
      <p:ext uri="{BB962C8B-B14F-4D97-AF65-F5344CB8AC3E}">
        <p14:creationId xmlns:p14="http://schemas.microsoft.com/office/powerpoint/2010/main" val="1379530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16</a:t>
            </a:fld>
            <a:endParaRPr lang="zh-CN" altLang="en-US"/>
          </a:p>
        </p:txBody>
      </p:sp>
    </p:spTree>
    <p:extLst>
      <p:ext uri="{BB962C8B-B14F-4D97-AF65-F5344CB8AC3E}">
        <p14:creationId xmlns:p14="http://schemas.microsoft.com/office/powerpoint/2010/main" val="2620048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17</a:t>
            </a:fld>
            <a:endParaRPr lang="zh-CN" altLang="en-US"/>
          </a:p>
        </p:txBody>
      </p:sp>
    </p:spTree>
    <p:extLst>
      <p:ext uri="{BB962C8B-B14F-4D97-AF65-F5344CB8AC3E}">
        <p14:creationId xmlns:p14="http://schemas.microsoft.com/office/powerpoint/2010/main" val="849575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18</a:t>
            </a:fld>
            <a:endParaRPr lang="zh-CN" altLang="en-US"/>
          </a:p>
        </p:txBody>
      </p:sp>
    </p:spTree>
    <p:extLst>
      <p:ext uri="{BB962C8B-B14F-4D97-AF65-F5344CB8AC3E}">
        <p14:creationId xmlns:p14="http://schemas.microsoft.com/office/powerpoint/2010/main" val="1498804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19</a:t>
            </a:fld>
            <a:endParaRPr lang="zh-CN" altLang="en-US"/>
          </a:p>
        </p:txBody>
      </p:sp>
    </p:spTree>
    <p:extLst>
      <p:ext uri="{BB962C8B-B14F-4D97-AF65-F5344CB8AC3E}">
        <p14:creationId xmlns:p14="http://schemas.microsoft.com/office/powerpoint/2010/main" val="2971738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20</a:t>
            </a:fld>
            <a:endParaRPr lang="zh-CN" altLang="en-US"/>
          </a:p>
        </p:txBody>
      </p:sp>
    </p:spTree>
    <p:extLst>
      <p:ext uri="{BB962C8B-B14F-4D97-AF65-F5344CB8AC3E}">
        <p14:creationId xmlns:p14="http://schemas.microsoft.com/office/powerpoint/2010/main" val="1101922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22</a:t>
            </a:fld>
            <a:endParaRPr lang="zh-CN" altLang="en-US"/>
          </a:p>
        </p:txBody>
      </p:sp>
    </p:spTree>
    <p:extLst>
      <p:ext uri="{BB962C8B-B14F-4D97-AF65-F5344CB8AC3E}">
        <p14:creationId xmlns:p14="http://schemas.microsoft.com/office/powerpoint/2010/main" val="2992178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23</a:t>
            </a:fld>
            <a:endParaRPr lang="zh-CN" altLang="en-US"/>
          </a:p>
        </p:txBody>
      </p:sp>
    </p:spTree>
    <p:extLst>
      <p:ext uri="{BB962C8B-B14F-4D97-AF65-F5344CB8AC3E}">
        <p14:creationId xmlns:p14="http://schemas.microsoft.com/office/powerpoint/2010/main" val="3370072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5</a:t>
            </a:fld>
            <a:endParaRPr lang="zh-CN" altLang="en-US"/>
          </a:p>
        </p:txBody>
      </p:sp>
    </p:spTree>
    <p:extLst>
      <p:ext uri="{BB962C8B-B14F-4D97-AF65-F5344CB8AC3E}">
        <p14:creationId xmlns:p14="http://schemas.microsoft.com/office/powerpoint/2010/main" val="3050064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24</a:t>
            </a:fld>
            <a:endParaRPr lang="zh-CN" altLang="en-US"/>
          </a:p>
        </p:txBody>
      </p:sp>
    </p:spTree>
    <p:extLst>
      <p:ext uri="{BB962C8B-B14F-4D97-AF65-F5344CB8AC3E}">
        <p14:creationId xmlns:p14="http://schemas.microsoft.com/office/powerpoint/2010/main" val="2178369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26</a:t>
            </a:fld>
            <a:endParaRPr lang="zh-CN" altLang="en-US"/>
          </a:p>
        </p:txBody>
      </p:sp>
    </p:spTree>
    <p:extLst>
      <p:ext uri="{BB962C8B-B14F-4D97-AF65-F5344CB8AC3E}">
        <p14:creationId xmlns:p14="http://schemas.microsoft.com/office/powerpoint/2010/main" val="76229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27</a:t>
            </a:fld>
            <a:endParaRPr lang="zh-CN" altLang="en-US"/>
          </a:p>
        </p:txBody>
      </p:sp>
    </p:spTree>
    <p:extLst>
      <p:ext uri="{BB962C8B-B14F-4D97-AF65-F5344CB8AC3E}">
        <p14:creationId xmlns:p14="http://schemas.microsoft.com/office/powerpoint/2010/main" val="1820996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28</a:t>
            </a:fld>
            <a:endParaRPr lang="zh-CN" altLang="en-US"/>
          </a:p>
        </p:txBody>
      </p:sp>
    </p:spTree>
    <p:extLst>
      <p:ext uri="{BB962C8B-B14F-4D97-AF65-F5344CB8AC3E}">
        <p14:creationId xmlns:p14="http://schemas.microsoft.com/office/powerpoint/2010/main" val="3225186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30</a:t>
            </a:fld>
            <a:endParaRPr lang="zh-CN" altLang="en-US"/>
          </a:p>
        </p:txBody>
      </p:sp>
    </p:spTree>
    <p:extLst>
      <p:ext uri="{BB962C8B-B14F-4D97-AF65-F5344CB8AC3E}">
        <p14:creationId xmlns:p14="http://schemas.microsoft.com/office/powerpoint/2010/main" val="1409292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31</a:t>
            </a:fld>
            <a:endParaRPr lang="zh-CN" altLang="en-US"/>
          </a:p>
        </p:txBody>
      </p:sp>
    </p:spTree>
    <p:extLst>
      <p:ext uri="{BB962C8B-B14F-4D97-AF65-F5344CB8AC3E}">
        <p14:creationId xmlns:p14="http://schemas.microsoft.com/office/powerpoint/2010/main" val="2659781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32</a:t>
            </a:fld>
            <a:endParaRPr lang="zh-CN" altLang="en-US"/>
          </a:p>
        </p:txBody>
      </p:sp>
    </p:spTree>
    <p:extLst>
      <p:ext uri="{BB962C8B-B14F-4D97-AF65-F5344CB8AC3E}">
        <p14:creationId xmlns:p14="http://schemas.microsoft.com/office/powerpoint/2010/main" val="1364790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33</a:t>
            </a:fld>
            <a:endParaRPr lang="zh-CN" altLang="en-US"/>
          </a:p>
        </p:txBody>
      </p:sp>
    </p:spTree>
    <p:extLst>
      <p:ext uri="{BB962C8B-B14F-4D97-AF65-F5344CB8AC3E}">
        <p14:creationId xmlns:p14="http://schemas.microsoft.com/office/powerpoint/2010/main" val="2213597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34</a:t>
            </a:fld>
            <a:endParaRPr lang="zh-CN" altLang="en-US"/>
          </a:p>
        </p:txBody>
      </p:sp>
    </p:spTree>
    <p:extLst>
      <p:ext uri="{BB962C8B-B14F-4D97-AF65-F5344CB8AC3E}">
        <p14:creationId xmlns:p14="http://schemas.microsoft.com/office/powerpoint/2010/main" val="1285731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35</a:t>
            </a:fld>
            <a:endParaRPr lang="zh-CN" altLang="en-US"/>
          </a:p>
        </p:txBody>
      </p:sp>
    </p:spTree>
    <p:extLst>
      <p:ext uri="{BB962C8B-B14F-4D97-AF65-F5344CB8AC3E}">
        <p14:creationId xmlns:p14="http://schemas.microsoft.com/office/powerpoint/2010/main" val="1107600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6</a:t>
            </a:fld>
            <a:endParaRPr lang="zh-CN" altLang="en-US"/>
          </a:p>
        </p:txBody>
      </p:sp>
    </p:spTree>
    <p:extLst>
      <p:ext uri="{BB962C8B-B14F-4D97-AF65-F5344CB8AC3E}">
        <p14:creationId xmlns:p14="http://schemas.microsoft.com/office/powerpoint/2010/main" val="833005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36</a:t>
            </a:fld>
            <a:endParaRPr lang="zh-CN" altLang="en-US"/>
          </a:p>
        </p:txBody>
      </p:sp>
    </p:spTree>
    <p:extLst>
      <p:ext uri="{BB962C8B-B14F-4D97-AF65-F5344CB8AC3E}">
        <p14:creationId xmlns:p14="http://schemas.microsoft.com/office/powerpoint/2010/main" val="1733719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37</a:t>
            </a:fld>
            <a:endParaRPr lang="zh-CN" altLang="en-US"/>
          </a:p>
        </p:txBody>
      </p:sp>
    </p:spTree>
    <p:extLst>
      <p:ext uri="{BB962C8B-B14F-4D97-AF65-F5344CB8AC3E}">
        <p14:creationId xmlns:p14="http://schemas.microsoft.com/office/powerpoint/2010/main" val="21251328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38</a:t>
            </a:fld>
            <a:endParaRPr lang="zh-CN" altLang="en-US"/>
          </a:p>
        </p:txBody>
      </p:sp>
    </p:spTree>
    <p:extLst>
      <p:ext uri="{BB962C8B-B14F-4D97-AF65-F5344CB8AC3E}">
        <p14:creationId xmlns:p14="http://schemas.microsoft.com/office/powerpoint/2010/main" val="2116194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39</a:t>
            </a:fld>
            <a:endParaRPr lang="zh-CN" altLang="en-US"/>
          </a:p>
        </p:txBody>
      </p:sp>
    </p:spTree>
    <p:extLst>
      <p:ext uri="{BB962C8B-B14F-4D97-AF65-F5344CB8AC3E}">
        <p14:creationId xmlns:p14="http://schemas.microsoft.com/office/powerpoint/2010/main" val="164844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40</a:t>
            </a:fld>
            <a:endParaRPr lang="zh-CN" altLang="en-US"/>
          </a:p>
        </p:txBody>
      </p:sp>
    </p:spTree>
    <p:extLst>
      <p:ext uri="{BB962C8B-B14F-4D97-AF65-F5344CB8AC3E}">
        <p14:creationId xmlns:p14="http://schemas.microsoft.com/office/powerpoint/2010/main" val="183561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7</a:t>
            </a:fld>
            <a:endParaRPr lang="zh-CN" altLang="en-US"/>
          </a:p>
        </p:txBody>
      </p:sp>
    </p:spTree>
    <p:extLst>
      <p:ext uri="{BB962C8B-B14F-4D97-AF65-F5344CB8AC3E}">
        <p14:creationId xmlns:p14="http://schemas.microsoft.com/office/powerpoint/2010/main" val="1681929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8</a:t>
            </a:fld>
            <a:endParaRPr lang="zh-CN" altLang="en-US"/>
          </a:p>
        </p:txBody>
      </p:sp>
    </p:spTree>
    <p:extLst>
      <p:ext uri="{BB962C8B-B14F-4D97-AF65-F5344CB8AC3E}">
        <p14:creationId xmlns:p14="http://schemas.microsoft.com/office/powerpoint/2010/main" val="2926047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9</a:t>
            </a:fld>
            <a:endParaRPr lang="zh-CN" altLang="en-US"/>
          </a:p>
        </p:txBody>
      </p:sp>
    </p:spTree>
    <p:extLst>
      <p:ext uri="{BB962C8B-B14F-4D97-AF65-F5344CB8AC3E}">
        <p14:creationId xmlns:p14="http://schemas.microsoft.com/office/powerpoint/2010/main" val="157580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10</a:t>
            </a:fld>
            <a:endParaRPr lang="zh-CN" altLang="en-US"/>
          </a:p>
        </p:txBody>
      </p:sp>
    </p:spTree>
    <p:extLst>
      <p:ext uri="{BB962C8B-B14F-4D97-AF65-F5344CB8AC3E}">
        <p14:creationId xmlns:p14="http://schemas.microsoft.com/office/powerpoint/2010/main" val="1350501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11</a:t>
            </a:fld>
            <a:endParaRPr lang="zh-CN" altLang="en-US"/>
          </a:p>
        </p:txBody>
      </p:sp>
    </p:spTree>
    <p:extLst>
      <p:ext uri="{BB962C8B-B14F-4D97-AF65-F5344CB8AC3E}">
        <p14:creationId xmlns:p14="http://schemas.microsoft.com/office/powerpoint/2010/main" val="1407870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12</a:t>
            </a:fld>
            <a:endParaRPr lang="zh-CN" altLang="en-US"/>
          </a:p>
        </p:txBody>
      </p:sp>
    </p:spTree>
    <p:extLst>
      <p:ext uri="{BB962C8B-B14F-4D97-AF65-F5344CB8AC3E}">
        <p14:creationId xmlns:p14="http://schemas.microsoft.com/office/powerpoint/2010/main" val="229060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10965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14498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29167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34758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63607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35960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7626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2013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4077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65143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98937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55A2">
            <a:alpha val="4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57547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771650" y="5378570"/>
            <a:ext cx="8648700" cy="646331"/>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使用</a:t>
            </a:r>
            <a:r>
              <a:rPr lang="en-US" altLang="zh-CN" sz="3600" b="1" dirty="0">
                <a:latin typeface="微软雅黑" panose="020B0503020204020204" pitchFamily="34" charset="-122"/>
                <a:ea typeface="微软雅黑" panose="020B0503020204020204" pitchFamily="34" charset="-122"/>
              </a:rPr>
              <a:t>BIND</a:t>
            </a:r>
            <a:r>
              <a:rPr lang="zh-CN" altLang="en-US" sz="3600" b="1" dirty="0">
                <a:latin typeface="微软雅黑" panose="020B0503020204020204" pitchFamily="34" charset="-122"/>
                <a:ea typeface="微软雅黑" panose="020B0503020204020204" pitchFamily="34" charset="-122"/>
              </a:rPr>
              <a:t>提供域名解析服务</a:t>
            </a:r>
          </a:p>
        </p:txBody>
      </p:sp>
      <p:sp>
        <p:nvSpPr>
          <p:cNvPr id="12" name="文本框 11"/>
          <p:cNvSpPr txBox="1"/>
          <p:nvPr/>
        </p:nvSpPr>
        <p:spPr>
          <a:xfrm>
            <a:off x="1771650" y="6017309"/>
            <a:ext cx="8648700"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任课教师：刘遄  </a:t>
            </a:r>
            <a:r>
              <a:rPr lang="en-US" altLang="zh-CN" sz="2400" dirty="0">
                <a:latin typeface="微软雅黑" panose="020B0503020204020204" pitchFamily="34" charset="-122"/>
                <a:ea typeface="微软雅黑" panose="020B0503020204020204" pitchFamily="34" charset="-122"/>
              </a:rPr>
              <a:t>www.LinuxProbe.com</a:t>
            </a:r>
          </a:p>
        </p:txBody>
      </p:sp>
      <p:cxnSp>
        <p:nvCxnSpPr>
          <p:cNvPr id="14" name="直接连接符 13"/>
          <p:cNvCxnSpPr/>
          <p:nvPr/>
        </p:nvCxnSpPr>
        <p:spPr>
          <a:xfrm>
            <a:off x="2290762" y="6021105"/>
            <a:ext cx="7610475"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DE013AFA-FBD5-47DA-BF60-B7985ADA6F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4231429"/>
          </a:xfrm>
          <a:prstGeom prst="rect">
            <a:avLst/>
          </a:prstGeom>
        </p:spPr>
      </p:pic>
      <p:pic>
        <p:nvPicPr>
          <p:cNvPr id="9" name="图片 8">
            <a:extLst>
              <a:ext uri="{FF2B5EF4-FFF2-40B4-BE49-F238E27FC236}">
                <a16:creationId xmlns:a16="http://schemas.microsoft.com/office/drawing/2014/main" id="{30720AF9-31A6-4821-A5D1-B29885509212}"/>
              </a:ext>
            </a:extLst>
          </p:cNvPr>
          <p:cNvPicPr>
            <a:picLocks noChangeAspect="1"/>
          </p:cNvPicPr>
          <p:nvPr/>
        </p:nvPicPr>
        <p:blipFill>
          <a:blip r:embed="rId3" cstate="print">
            <a:extLst>
              <a:ext uri="{28A0092B-C50C-407E-A947-70E740481C1C}">
                <a14:useLocalDpi xmlns:a14="http://schemas.microsoft.com/office/drawing/2010/main" val="0"/>
              </a:ext>
            </a:extLst>
          </a:blip>
          <a:srcRect l="21654" r="21654"/>
          <a:stretch/>
        </p:blipFill>
        <p:spPr>
          <a:xfrm>
            <a:off x="5162184" y="3304909"/>
            <a:ext cx="1867632" cy="1853040"/>
          </a:xfrm>
          <a:prstGeom prst="ellipse">
            <a:avLst/>
          </a:prstGeom>
        </p:spPr>
      </p:pic>
    </p:spTree>
    <p:extLst>
      <p:ext uri="{BB962C8B-B14F-4D97-AF65-F5344CB8AC3E}">
        <p14:creationId xmlns:p14="http://schemas.microsoft.com/office/powerpoint/2010/main" val="308813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600"/>
                                        <p:tgtEl>
                                          <p:spTgt spid="11"/>
                                        </p:tgtEl>
                                      </p:cBhvr>
                                    </p:animEffect>
                                    <p:anim calcmode="lin" valueType="num">
                                      <p:cBhvr>
                                        <p:cTn id="8" dur="600" fill="hold"/>
                                        <p:tgtEl>
                                          <p:spTgt spid="11"/>
                                        </p:tgtEl>
                                        <p:attrNameLst>
                                          <p:attrName>ppt_x</p:attrName>
                                        </p:attrNameLst>
                                      </p:cBhvr>
                                      <p:tavLst>
                                        <p:tav tm="0">
                                          <p:val>
                                            <p:strVal val="#ppt_x"/>
                                          </p:val>
                                        </p:tav>
                                        <p:tav tm="100000">
                                          <p:val>
                                            <p:strVal val="#ppt_x"/>
                                          </p:val>
                                        </p:tav>
                                      </p:tavLst>
                                    </p:anim>
                                    <p:anim calcmode="lin" valueType="num">
                                      <p:cBhvr>
                                        <p:cTn id="9" dur="6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8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600"/>
                                        <p:tgtEl>
                                          <p:spTgt spid="12"/>
                                        </p:tgtEl>
                                      </p:cBhvr>
                                    </p:animEffect>
                                    <p:anim calcmode="lin" valueType="num">
                                      <p:cBhvr>
                                        <p:cTn id="13" dur="600" fill="hold"/>
                                        <p:tgtEl>
                                          <p:spTgt spid="12"/>
                                        </p:tgtEl>
                                        <p:attrNameLst>
                                          <p:attrName>ppt_x</p:attrName>
                                        </p:attrNameLst>
                                      </p:cBhvr>
                                      <p:tavLst>
                                        <p:tav tm="0">
                                          <p:val>
                                            <p:strVal val="#ppt_x"/>
                                          </p:val>
                                        </p:tav>
                                        <p:tav tm="100000">
                                          <p:val>
                                            <p:strVal val="#ppt_x"/>
                                          </p:val>
                                        </p:tav>
                                      </p:tavLst>
                                    </p:anim>
                                    <p:anim calcmode="lin" valueType="num">
                                      <p:cBhvr>
                                        <p:cTn id="14" dur="600" fill="hold"/>
                                        <p:tgtEl>
                                          <p:spTgt spid="12"/>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1000"/>
                                  </p:stCondLst>
                                  <p:childTnLst>
                                    <p:set>
                                      <p:cBhvr>
                                        <p:cTn id="16" dur="1" fill="hold">
                                          <p:stCondLst>
                                            <p:cond delay="0"/>
                                          </p:stCondLst>
                                        </p:cTn>
                                        <p:tgtEl>
                                          <p:spTgt spid="14"/>
                                        </p:tgtEl>
                                        <p:attrNameLst>
                                          <p:attrName>style.visibility</p:attrName>
                                        </p:attrNameLst>
                                      </p:cBhvr>
                                      <p:to>
                                        <p:strVal val="visible"/>
                                      </p:to>
                                    </p:set>
                                    <p:animEffect transition="in" filter="barn(outVertic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安装</a:t>
            </a:r>
            <a:r>
              <a:rPr lang="en-US" altLang="zh-CN" sz="3600" b="1" dirty="0">
                <a:solidFill>
                  <a:schemeClr val="accent1"/>
                </a:solidFill>
                <a:latin typeface="微软雅黑" panose="020B0503020204020204" pitchFamily="34" charset="-122"/>
                <a:ea typeface="微软雅黑" panose="020B0503020204020204" pitchFamily="34" charset="-122"/>
              </a:rPr>
              <a:t>bind</a:t>
            </a:r>
            <a:r>
              <a:rPr lang="zh-CN" altLang="en-US" sz="3600" b="1" dirty="0">
                <a:solidFill>
                  <a:schemeClr val="accent1"/>
                </a:solidFill>
                <a:latin typeface="微软雅黑" panose="020B0503020204020204" pitchFamily="34" charset="-122"/>
                <a:ea typeface="微软雅黑" panose="020B0503020204020204" pitchFamily="34" charset="-122"/>
              </a:rPr>
              <a:t>服务程序</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直角三角形 14"/>
          <p:cNvSpPr>
            <a:spLocks noChangeAspect="1"/>
          </p:cNvSpPr>
          <p:nvPr/>
        </p:nvSpPr>
        <p:spPr>
          <a:xfrm rot="5400000" flipV="1">
            <a:off x="6181948"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B9C94EE-C5CA-4EB8-9D3E-C8A7C8CB725B}"/>
              </a:ext>
            </a:extLst>
          </p:cNvPr>
          <p:cNvSpPr txBox="1"/>
          <p:nvPr/>
        </p:nvSpPr>
        <p:spPr>
          <a:xfrm>
            <a:off x="2240797" y="5581590"/>
            <a:ext cx="7710406"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Install bind service program</a:t>
            </a:r>
          </a:p>
        </p:txBody>
      </p:sp>
    </p:spTree>
    <p:extLst>
      <p:ext uri="{BB962C8B-B14F-4D97-AF65-F5344CB8AC3E}">
        <p14:creationId xmlns:p14="http://schemas.microsoft.com/office/powerpoint/2010/main" val="1072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安装</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bind</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服务程序</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2" name="组合 11">
            <a:extLst>
              <a:ext uri="{FF2B5EF4-FFF2-40B4-BE49-F238E27FC236}">
                <a16:creationId xmlns:a16="http://schemas.microsoft.com/office/drawing/2014/main" id="{0F241F7B-0027-4F1C-A2FC-9FD9CE6C68FE}"/>
              </a:ext>
            </a:extLst>
          </p:cNvPr>
          <p:cNvGrpSpPr/>
          <p:nvPr/>
        </p:nvGrpSpPr>
        <p:grpSpPr>
          <a:xfrm>
            <a:off x="884168" y="1834576"/>
            <a:ext cx="3277305" cy="3999694"/>
            <a:chOff x="695325" y="1834576"/>
            <a:chExt cx="3277305" cy="3999694"/>
          </a:xfrm>
        </p:grpSpPr>
        <p:sp>
          <p:nvSpPr>
            <p:cNvPr id="14" name="矩形: 圆角 13">
              <a:extLst>
                <a:ext uri="{FF2B5EF4-FFF2-40B4-BE49-F238E27FC236}">
                  <a16:creationId xmlns:a16="http://schemas.microsoft.com/office/drawing/2014/main" id="{B2D915B4-6074-4F19-9CA3-565E55A4B46C}"/>
                </a:ext>
              </a:extLst>
            </p:cNvPr>
            <p:cNvSpPr/>
            <p:nvPr/>
          </p:nvSpPr>
          <p:spPr>
            <a:xfrm>
              <a:off x="707173" y="1834576"/>
              <a:ext cx="3257133" cy="399969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4EFE3634-96E4-4649-9730-7872B34377A7}"/>
                </a:ext>
              </a:extLst>
            </p:cNvPr>
            <p:cNvSpPr txBox="1"/>
            <p:nvPr/>
          </p:nvSpPr>
          <p:spPr>
            <a:xfrm>
              <a:off x="827851" y="2683066"/>
              <a:ext cx="3058350"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BIND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Berkeley Internet Name Domain</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，伯克利因特网名称域）服务是全球范围内使用最广泛、最安全可靠且高效的域名解析服务程序。</a:t>
              </a:r>
            </a:p>
          </p:txBody>
        </p:sp>
        <p:sp>
          <p:nvSpPr>
            <p:cNvPr id="16" name="任意多边形: 形状 15">
              <a:extLst>
                <a:ext uri="{FF2B5EF4-FFF2-40B4-BE49-F238E27FC236}">
                  <a16:creationId xmlns:a16="http://schemas.microsoft.com/office/drawing/2014/main" id="{EB92C04D-CFF8-444E-960A-59F3F1032E55}"/>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文本框 16">
              <a:extLst>
                <a:ext uri="{FF2B5EF4-FFF2-40B4-BE49-F238E27FC236}">
                  <a16:creationId xmlns:a16="http://schemas.microsoft.com/office/drawing/2014/main" id="{7D4B500D-AFD0-4F4D-B0AD-B53A6483E487}"/>
                </a:ext>
              </a:extLst>
            </p:cNvPr>
            <p:cNvSpPr txBox="1"/>
            <p:nvPr/>
          </p:nvSpPr>
          <p:spPr>
            <a:xfrm>
              <a:off x="827850" y="2101262"/>
              <a:ext cx="179408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bind</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服务程序</a:t>
              </a:r>
            </a:p>
          </p:txBody>
        </p:sp>
      </p:grpSp>
      <p:grpSp>
        <p:nvGrpSpPr>
          <p:cNvPr id="19" name="组合 18">
            <a:extLst>
              <a:ext uri="{FF2B5EF4-FFF2-40B4-BE49-F238E27FC236}">
                <a16:creationId xmlns:a16="http://schemas.microsoft.com/office/drawing/2014/main" id="{A4E34A77-E37C-400E-AC5F-8D30EBC29CCD}"/>
              </a:ext>
            </a:extLst>
          </p:cNvPr>
          <p:cNvGrpSpPr/>
          <p:nvPr/>
        </p:nvGrpSpPr>
        <p:grpSpPr>
          <a:xfrm>
            <a:off x="4439533" y="1834576"/>
            <a:ext cx="3277305" cy="3999694"/>
            <a:chOff x="695325" y="1834576"/>
            <a:chExt cx="3277305" cy="3999694"/>
          </a:xfrm>
        </p:grpSpPr>
        <p:sp>
          <p:nvSpPr>
            <p:cNvPr id="20" name="矩形: 圆角 19">
              <a:extLst>
                <a:ext uri="{FF2B5EF4-FFF2-40B4-BE49-F238E27FC236}">
                  <a16:creationId xmlns:a16="http://schemas.microsoft.com/office/drawing/2014/main" id="{4A7898B8-C116-45F2-B561-3F41F9B33A08}"/>
                </a:ext>
              </a:extLst>
            </p:cNvPr>
            <p:cNvSpPr/>
            <p:nvPr/>
          </p:nvSpPr>
          <p:spPr>
            <a:xfrm>
              <a:off x="707173" y="1834576"/>
              <a:ext cx="3257133" cy="399969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1" name="文本框 20">
              <a:extLst>
                <a:ext uri="{FF2B5EF4-FFF2-40B4-BE49-F238E27FC236}">
                  <a16:creationId xmlns:a16="http://schemas.microsoft.com/office/drawing/2014/main" id="{FC4C40A3-C40B-43A2-A588-2355F1F983F5}"/>
                </a:ext>
              </a:extLst>
            </p:cNvPr>
            <p:cNvSpPr txBox="1"/>
            <p:nvPr/>
          </p:nvSpPr>
          <p:spPr>
            <a:xfrm>
              <a:off x="827851" y="2683066"/>
              <a:ext cx="3058350"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在生产环境中安装部署</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bind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服务程序时加上</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chroot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（俗称牢笼机制）扩展包，以便有效地限制</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bind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服务程序仅能对自身的配置文件进行操作，以确保整个服务器的安全。</a:t>
              </a:r>
            </a:p>
          </p:txBody>
        </p:sp>
        <p:sp>
          <p:nvSpPr>
            <p:cNvPr id="22" name="任意多边形: 形状 21">
              <a:extLst>
                <a:ext uri="{FF2B5EF4-FFF2-40B4-BE49-F238E27FC236}">
                  <a16:creationId xmlns:a16="http://schemas.microsoft.com/office/drawing/2014/main" id="{DB56B976-1646-427C-A600-8A4C4C9B8ABE}"/>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3" name="文本框 22">
              <a:extLst>
                <a:ext uri="{FF2B5EF4-FFF2-40B4-BE49-F238E27FC236}">
                  <a16:creationId xmlns:a16="http://schemas.microsoft.com/office/drawing/2014/main" id="{ECBCE260-F1AE-4BFD-8FAD-945A4C9DAA3A}"/>
                </a:ext>
              </a:extLst>
            </p:cNvPr>
            <p:cNvSpPr txBox="1"/>
            <p:nvPr/>
          </p:nvSpPr>
          <p:spPr>
            <a:xfrm>
              <a:off x="827850" y="2101262"/>
              <a:ext cx="180241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chroot</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扩展包</a:t>
              </a:r>
            </a:p>
          </p:txBody>
        </p:sp>
      </p:grpSp>
      <p:grpSp>
        <p:nvGrpSpPr>
          <p:cNvPr id="24" name="组合 23">
            <a:extLst>
              <a:ext uri="{FF2B5EF4-FFF2-40B4-BE49-F238E27FC236}">
                <a16:creationId xmlns:a16="http://schemas.microsoft.com/office/drawing/2014/main" id="{09294123-46BE-4271-9765-9B451A849A60}"/>
              </a:ext>
            </a:extLst>
          </p:cNvPr>
          <p:cNvGrpSpPr/>
          <p:nvPr/>
        </p:nvGrpSpPr>
        <p:grpSpPr>
          <a:xfrm>
            <a:off x="7994898" y="1834576"/>
            <a:ext cx="3277305" cy="3999694"/>
            <a:chOff x="695325" y="1834576"/>
            <a:chExt cx="3277305" cy="3999694"/>
          </a:xfrm>
        </p:grpSpPr>
        <p:sp>
          <p:nvSpPr>
            <p:cNvPr id="25" name="矩形: 圆角 24">
              <a:extLst>
                <a:ext uri="{FF2B5EF4-FFF2-40B4-BE49-F238E27FC236}">
                  <a16:creationId xmlns:a16="http://schemas.microsoft.com/office/drawing/2014/main" id="{EA73D042-4114-4C65-A0CA-FEB7681987C1}"/>
                </a:ext>
              </a:extLst>
            </p:cNvPr>
            <p:cNvSpPr/>
            <p:nvPr/>
          </p:nvSpPr>
          <p:spPr>
            <a:xfrm>
              <a:off x="707173" y="1834576"/>
              <a:ext cx="3257133" cy="399969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6" name="文本框 25">
              <a:extLst>
                <a:ext uri="{FF2B5EF4-FFF2-40B4-BE49-F238E27FC236}">
                  <a16:creationId xmlns:a16="http://schemas.microsoft.com/office/drawing/2014/main" id="{255A7BDF-E205-49A2-901C-00B19DA7EE9A}"/>
                </a:ext>
              </a:extLst>
            </p:cNvPr>
            <p:cNvSpPr txBox="1"/>
            <p:nvPr/>
          </p:nvSpPr>
          <p:spPr>
            <a:xfrm>
              <a:off x="827851" y="2683066"/>
              <a:ext cx="3058350" cy="300351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要想为用户提供健全的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查询服务，要在本地保存相关的域名数据库，而如果把所有域名和</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地址的对应关系都写入到某个配置文件中，估计要有上千万条的参数，这样既不利于程序的执行效率，也不方便日后的修改和维护。</a:t>
              </a:r>
            </a:p>
          </p:txBody>
        </p:sp>
        <p:sp>
          <p:nvSpPr>
            <p:cNvPr id="27" name="任意多边形: 形状 26">
              <a:extLst>
                <a:ext uri="{FF2B5EF4-FFF2-40B4-BE49-F238E27FC236}">
                  <a16:creationId xmlns:a16="http://schemas.microsoft.com/office/drawing/2014/main" id="{D25D0A2E-1AD6-402E-B733-9B7B045A6B6B}"/>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8" name="文本框 27">
              <a:extLst>
                <a:ext uri="{FF2B5EF4-FFF2-40B4-BE49-F238E27FC236}">
                  <a16:creationId xmlns:a16="http://schemas.microsoft.com/office/drawing/2014/main" id="{A0457AAA-06F4-42C3-8962-DB249B1E74FC}"/>
                </a:ext>
              </a:extLst>
            </p:cNvPr>
            <p:cNvSpPr txBox="1"/>
            <p:nvPr/>
          </p:nvSpPr>
          <p:spPr>
            <a:xfrm>
              <a:off x="827850" y="2101262"/>
              <a:ext cx="25635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bind</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服务程序的配置</a:t>
              </a:r>
            </a:p>
          </p:txBody>
        </p:sp>
      </p:grpSp>
    </p:spTree>
    <p:extLst>
      <p:ext uri="{BB962C8B-B14F-4D97-AF65-F5344CB8AC3E}">
        <p14:creationId xmlns:p14="http://schemas.microsoft.com/office/powerpoint/2010/main" val="11903802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3</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个关键文件</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9" name="组合 28">
            <a:extLst>
              <a:ext uri="{FF2B5EF4-FFF2-40B4-BE49-F238E27FC236}">
                <a16:creationId xmlns:a16="http://schemas.microsoft.com/office/drawing/2014/main" id="{0C50BF41-156A-4083-9ACE-F94D3390AAD0}"/>
              </a:ext>
            </a:extLst>
          </p:cNvPr>
          <p:cNvGrpSpPr/>
          <p:nvPr/>
        </p:nvGrpSpPr>
        <p:grpSpPr>
          <a:xfrm>
            <a:off x="884168" y="1834576"/>
            <a:ext cx="3277305" cy="3552433"/>
            <a:chOff x="695325" y="1834576"/>
            <a:chExt cx="3277305" cy="3431905"/>
          </a:xfrm>
        </p:grpSpPr>
        <p:sp>
          <p:nvSpPr>
            <p:cNvPr id="30" name="矩形: 圆角 29">
              <a:extLst>
                <a:ext uri="{FF2B5EF4-FFF2-40B4-BE49-F238E27FC236}">
                  <a16:creationId xmlns:a16="http://schemas.microsoft.com/office/drawing/2014/main" id="{E91AD629-41CE-4B18-830F-B8FFD31FF88F}"/>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5" name="文本框 34">
              <a:extLst>
                <a:ext uri="{FF2B5EF4-FFF2-40B4-BE49-F238E27FC236}">
                  <a16:creationId xmlns:a16="http://schemas.microsoft.com/office/drawing/2014/main" id="{7C4AE839-1E1C-41ED-B9EC-43286C5DA0F7}"/>
                </a:ext>
              </a:extLst>
            </p:cNvPr>
            <p:cNvSpPr txBox="1"/>
            <p:nvPr/>
          </p:nvSpPr>
          <p:spPr>
            <a:xfrm>
              <a:off x="827851" y="2683066"/>
              <a:ext cx="3058350"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etc</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named.conf</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），只有</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59</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行，而且在去除注释信息和空行之后，实际有效的参数仅有</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30</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行左右，这些参数用来定义</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bind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服务程序的运行。</a:t>
              </a:r>
            </a:p>
          </p:txBody>
        </p:sp>
        <p:sp>
          <p:nvSpPr>
            <p:cNvPr id="36" name="任意多边形: 形状 35">
              <a:extLst>
                <a:ext uri="{FF2B5EF4-FFF2-40B4-BE49-F238E27FC236}">
                  <a16:creationId xmlns:a16="http://schemas.microsoft.com/office/drawing/2014/main" id="{067E1B39-0DE6-4A7C-B958-2371FAF8F3FF}"/>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8DD7923C-D2A7-4669-962E-F54D522226A3}"/>
                </a:ext>
              </a:extLst>
            </p:cNvPr>
            <p:cNvSpPr txBox="1"/>
            <p:nvPr/>
          </p:nvSpPr>
          <p:spPr>
            <a:xfrm>
              <a:off x="827850" y="2101262"/>
              <a:ext cx="14670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主配置文件</a:t>
              </a:r>
            </a:p>
          </p:txBody>
        </p:sp>
      </p:grpSp>
      <p:grpSp>
        <p:nvGrpSpPr>
          <p:cNvPr id="38" name="组合 37">
            <a:extLst>
              <a:ext uri="{FF2B5EF4-FFF2-40B4-BE49-F238E27FC236}">
                <a16:creationId xmlns:a16="http://schemas.microsoft.com/office/drawing/2014/main" id="{DC893E8E-B5A2-4A5D-B69B-7439C11E2E6D}"/>
              </a:ext>
            </a:extLst>
          </p:cNvPr>
          <p:cNvGrpSpPr/>
          <p:nvPr/>
        </p:nvGrpSpPr>
        <p:grpSpPr>
          <a:xfrm>
            <a:off x="4439533" y="1834576"/>
            <a:ext cx="3277305" cy="3552433"/>
            <a:chOff x="695325" y="1834576"/>
            <a:chExt cx="3277305" cy="3552433"/>
          </a:xfrm>
        </p:grpSpPr>
        <p:sp>
          <p:nvSpPr>
            <p:cNvPr id="39" name="矩形: 圆角 38">
              <a:extLst>
                <a:ext uri="{FF2B5EF4-FFF2-40B4-BE49-F238E27FC236}">
                  <a16:creationId xmlns:a16="http://schemas.microsoft.com/office/drawing/2014/main" id="{53524F08-7233-46A3-B6A0-5D556AE98562}"/>
                </a:ext>
              </a:extLst>
            </p:cNvPr>
            <p:cNvSpPr/>
            <p:nvPr/>
          </p:nvSpPr>
          <p:spPr>
            <a:xfrm>
              <a:off x="707173" y="1834576"/>
              <a:ext cx="3257133" cy="3552433"/>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0" name="文本框 39">
              <a:extLst>
                <a:ext uri="{FF2B5EF4-FFF2-40B4-BE49-F238E27FC236}">
                  <a16:creationId xmlns:a16="http://schemas.microsoft.com/office/drawing/2014/main" id="{E4AFE969-E52F-4118-8ACC-B264BD7B4C1C}"/>
                </a:ext>
              </a:extLst>
            </p:cNvPr>
            <p:cNvSpPr txBox="1"/>
            <p:nvPr/>
          </p:nvSpPr>
          <p:spPr>
            <a:xfrm>
              <a:off x="827851" y="2683066"/>
              <a:ext cx="3058350" cy="263418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etc</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/named.rfc1912.zones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），用来保存域名和</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地址对应关系的所在位置。类似于图书的目录，对应着每个域和相应</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地址所在的具体位置，当需要查看或修改时，可根据这个位置找到相关文件。</a:t>
              </a:r>
            </a:p>
          </p:txBody>
        </p:sp>
        <p:sp>
          <p:nvSpPr>
            <p:cNvPr id="41" name="任意多边形: 形状 40">
              <a:extLst>
                <a:ext uri="{FF2B5EF4-FFF2-40B4-BE49-F238E27FC236}">
                  <a16:creationId xmlns:a16="http://schemas.microsoft.com/office/drawing/2014/main" id="{99AD4D13-9871-49C8-BAB5-E51E40A73C7E}"/>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2" name="文本框 41">
              <a:extLst>
                <a:ext uri="{FF2B5EF4-FFF2-40B4-BE49-F238E27FC236}">
                  <a16:creationId xmlns:a16="http://schemas.microsoft.com/office/drawing/2014/main" id="{36C11588-75A8-425B-866B-47E7010EA54E}"/>
                </a:ext>
              </a:extLst>
            </p:cNvPr>
            <p:cNvSpPr txBox="1"/>
            <p:nvPr/>
          </p:nvSpPr>
          <p:spPr>
            <a:xfrm>
              <a:off x="827850" y="2101262"/>
              <a:ext cx="172354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区域配置文件</a:t>
              </a:r>
            </a:p>
          </p:txBody>
        </p:sp>
      </p:grpSp>
      <p:grpSp>
        <p:nvGrpSpPr>
          <p:cNvPr id="43" name="组合 42">
            <a:extLst>
              <a:ext uri="{FF2B5EF4-FFF2-40B4-BE49-F238E27FC236}">
                <a16:creationId xmlns:a16="http://schemas.microsoft.com/office/drawing/2014/main" id="{C5EFDC16-798B-450C-A368-D2C8E6B599A3}"/>
              </a:ext>
            </a:extLst>
          </p:cNvPr>
          <p:cNvGrpSpPr/>
          <p:nvPr/>
        </p:nvGrpSpPr>
        <p:grpSpPr>
          <a:xfrm>
            <a:off x="7994898" y="1834576"/>
            <a:ext cx="3277305" cy="3552433"/>
            <a:chOff x="695325" y="1834576"/>
            <a:chExt cx="3277305" cy="3552433"/>
          </a:xfrm>
        </p:grpSpPr>
        <p:sp>
          <p:nvSpPr>
            <p:cNvPr id="44" name="矩形: 圆角 43">
              <a:extLst>
                <a:ext uri="{FF2B5EF4-FFF2-40B4-BE49-F238E27FC236}">
                  <a16:creationId xmlns:a16="http://schemas.microsoft.com/office/drawing/2014/main" id="{9FEB6142-20DC-4155-B62D-4B98B4DA0D2C}"/>
                </a:ext>
              </a:extLst>
            </p:cNvPr>
            <p:cNvSpPr/>
            <p:nvPr/>
          </p:nvSpPr>
          <p:spPr>
            <a:xfrm>
              <a:off x="707173" y="1834576"/>
              <a:ext cx="3257133" cy="3552433"/>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5" name="文本框 44">
              <a:extLst>
                <a:ext uri="{FF2B5EF4-FFF2-40B4-BE49-F238E27FC236}">
                  <a16:creationId xmlns:a16="http://schemas.microsoft.com/office/drawing/2014/main" id="{BAD14E54-9042-45D2-A833-271CCF00BA08}"/>
                </a:ext>
              </a:extLst>
            </p:cNvPr>
            <p:cNvSpPr txBox="1"/>
            <p:nvPr/>
          </p:nvSpPr>
          <p:spPr>
            <a:xfrm>
              <a:off x="827851" y="2683066"/>
              <a:ext cx="3058350" cy="115685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/var/named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），该目录用来保存域名和</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地址真实对应关系的数据配置文件。</a:t>
              </a:r>
            </a:p>
          </p:txBody>
        </p:sp>
        <p:sp>
          <p:nvSpPr>
            <p:cNvPr id="46" name="任意多边形: 形状 45">
              <a:extLst>
                <a:ext uri="{FF2B5EF4-FFF2-40B4-BE49-F238E27FC236}">
                  <a16:creationId xmlns:a16="http://schemas.microsoft.com/office/drawing/2014/main" id="{130709CC-F23E-49F4-A5BF-CA2B28B492D1}"/>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7" name="文本框 46">
              <a:extLst>
                <a:ext uri="{FF2B5EF4-FFF2-40B4-BE49-F238E27FC236}">
                  <a16:creationId xmlns:a16="http://schemas.microsoft.com/office/drawing/2014/main" id="{CEA6C257-F803-4821-B383-5FCB0642378E}"/>
                </a:ext>
              </a:extLst>
            </p:cNvPr>
            <p:cNvSpPr txBox="1"/>
            <p:nvPr/>
          </p:nvSpPr>
          <p:spPr>
            <a:xfrm>
              <a:off x="827850" y="2101262"/>
              <a:ext cx="223651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数据配置文件目录</a:t>
              </a:r>
            </a:p>
          </p:txBody>
        </p:sp>
      </p:grpSp>
    </p:spTree>
    <p:extLst>
      <p:ext uri="{BB962C8B-B14F-4D97-AF65-F5344CB8AC3E}">
        <p14:creationId xmlns:p14="http://schemas.microsoft.com/office/powerpoint/2010/main" val="37784821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解析参数</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pic>
        <p:nvPicPr>
          <p:cNvPr id="6146" name="Picture 2">
            <a:extLst>
              <a:ext uri="{FF2B5EF4-FFF2-40B4-BE49-F238E27FC236}">
                <a16:creationId xmlns:a16="http://schemas.microsoft.com/office/drawing/2014/main" id="{70B8B856-23D2-42E7-8601-9227E45C13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7801" y="1356483"/>
            <a:ext cx="8296398" cy="180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a:extLst>
              <a:ext uri="{FF2B5EF4-FFF2-40B4-BE49-F238E27FC236}">
                <a16:creationId xmlns:a16="http://schemas.microsoft.com/office/drawing/2014/main" id="{3CCA42C6-2522-4613-8177-473D5389372D}"/>
              </a:ext>
            </a:extLst>
          </p:cNvPr>
          <p:cNvSpPr txBox="1"/>
          <p:nvPr/>
        </p:nvSpPr>
        <p:spPr>
          <a:xfrm>
            <a:off x="4430078" y="3367686"/>
            <a:ext cx="3331845"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正向解析参数</a:t>
            </a:r>
            <a:endParaRPr lang="zh-CN" altLang="en-US" dirty="0">
              <a:latin typeface="微软雅黑" panose="020B0503020204020204" pitchFamily="34" charset="-122"/>
              <a:ea typeface="微软雅黑" panose="020B0503020204020204" pitchFamily="34" charset="-122"/>
            </a:endParaRPr>
          </a:p>
        </p:txBody>
      </p:sp>
      <p:pic>
        <p:nvPicPr>
          <p:cNvPr id="6147" name="Picture 3">
            <a:extLst>
              <a:ext uri="{FF2B5EF4-FFF2-40B4-BE49-F238E27FC236}">
                <a16:creationId xmlns:a16="http://schemas.microsoft.com/office/drawing/2014/main" id="{A51F771D-6601-438B-A8B1-46943C35E66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7802" y="3944062"/>
            <a:ext cx="8296398" cy="180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27">
            <a:extLst>
              <a:ext uri="{FF2B5EF4-FFF2-40B4-BE49-F238E27FC236}">
                <a16:creationId xmlns:a16="http://schemas.microsoft.com/office/drawing/2014/main" id="{C05B49CA-BEBD-4174-9825-D4210A950A2D}"/>
              </a:ext>
            </a:extLst>
          </p:cNvPr>
          <p:cNvSpPr txBox="1"/>
          <p:nvPr/>
        </p:nvSpPr>
        <p:spPr>
          <a:xfrm>
            <a:off x="4430078" y="5955265"/>
            <a:ext cx="3331845"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反向解析参数</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55980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5AABCED0-9C7B-466D-87F4-0C36B20CCDB4}"/>
              </a:ext>
            </a:extLst>
          </p:cNvPr>
          <p:cNvSpPr/>
          <p:nvPr/>
        </p:nvSpPr>
        <p:spPr>
          <a:xfrm>
            <a:off x="6276628"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正向解析实验</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4" name="矩形: 圆角 13">
            <a:extLst>
              <a:ext uri="{FF2B5EF4-FFF2-40B4-BE49-F238E27FC236}">
                <a16:creationId xmlns:a16="http://schemas.microsoft.com/office/drawing/2014/main" id="{C03C9A85-A7FC-4959-AB99-4E7B0ADB4B8C}"/>
              </a:ext>
            </a:extLst>
          </p:cNvPr>
          <p:cNvSpPr/>
          <p:nvPr/>
        </p:nvSpPr>
        <p:spPr>
          <a:xfrm>
            <a:off x="1163687"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3AC25666-FFD0-4E7C-95DC-A997DF8C589D}"/>
              </a:ext>
            </a:extLst>
          </p:cNvPr>
          <p:cNvSpPr txBox="1"/>
          <p:nvPr/>
        </p:nvSpPr>
        <p:spPr>
          <a:xfrm>
            <a:off x="1316403" y="2353942"/>
            <a:ext cx="4323400"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域名解析服务中，正向解析是指根据域名（主机名）查找到对应的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地址。当用户输入了一个域名后，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bind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服务程序会自动进行查找，并将匹配到的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地址返给用户。这也是最常用的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工作模式。</a:t>
            </a:r>
          </a:p>
        </p:txBody>
      </p:sp>
      <p:sp>
        <p:nvSpPr>
          <p:cNvPr id="16" name="任意多边形: 形状 15">
            <a:extLst>
              <a:ext uri="{FF2B5EF4-FFF2-40B4-BE49-F238E27FC236}">
                <a16:creationId xmlns:a16="http://schemas.microsoft.com/office/drawing/2014/main" id="{E539FFDC-3BAC-4281-AF1D-DDC4425DDA6F}"/>
              </a:ext>
            </a:extLst>
          </p:cNvPr>
          <p:cNvSpPr/>
          <p:nvPr/>
        </p:nvSpPr>
        <p:spPr>
          <a:xfrm>
            <a:off x="1151839"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文本框 16">
            <a:extLst>
              <a:ext uri="{FF2B5EF4-FFF2-40B4-BE49-F238E27FC236}">
                <a16:creationId xmlns:a16="http://schemas.microsoft.com/office/drawing/2014/main" id="{94B12A89-0E7F-49A5-927B-B8288917E640}"/>
              </a:ext>
            </a:extLst>
          </p:cNvPr>
          <p:cNvSpPr txBox="1"/>
          <p:nvPr/>
        </p:nvSpPr>
        <p:spPr>
          <a:xfrm>
            <a:off x="1284365" y="1811894"/>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正向解析</a:t>
            </a:r>
          </a:p>
        </p:txBody>
      </p:sp>
      <p:sp>
        <p:nvSpPr>
          <p:cNvPr id="19" name="文本框 18">
            <a:extLst>
              <a:ext uri="{FF2B5EF4-FFF2-40B4-BE49-F238E27FC236}">
                <a16:creationId xmlns:a16="http://schemas.microsoft.com/office/drawing/2014/main" id="{288BEB34-C320-4436-8FA6-8EBBF235B2BC}"/>
              </a:ext>
            </a:extLst>
          </p:cNvPr>
          <p:cNvSpPr txBox="1"/>
          <p:nvPr/>
        </p:nvSpPr>
        <p:spPr>
          <a:xfrm>
            <a:off x="1614402" y="5420592"/>
            <a:ext cx="3543932"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正向解析技术示意图</a:t>
            </a:r>
            <a:endParaRPr lang="zh-CN" altLang="en-US" dirty="0">
              <a:latin typeface="微软雅黑" panose="020B0503020204020204" pitchFamily="34" charset="-122"/>
              <a:ea typeface="微软雅黑" panose="020B0503020204020204" pitchFamily="34" charset="-122"/>
            </a:endParaRPr>
          </a:p>
        </p:txBody>
      </p:sp>
      <p:pic>
        <p:nvPicPr>
          <p:cNvPr id="7170" name="Picture 2">
            <a:extLst>
              <a:ext uri="{FF2B5EF4-FFF2-40B4-BE49-F238E27FC236}">
                <a16:creationId xmlns:a16="http://schemas.microsoft.com/office/drawing/2014/main" id="{5AC4537A-2F39-4733-AE8F-B20006C6FE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5509" y="4733711"/>
            <a:ext cx="4418647" cy="46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图片 325" descr="说明: 第13章 使用Bind提供域名解析服务第13章 使用Bind提供域名解析服务">
            <a:extLst>
              <a:ext uri="{FF2B5EF4-FFF2-40B4-BE49-F238E27FC236}">
                <a16:creationId xmlns:a16="http://schemas.microsoft.com/office/drawing/2014/main" id="{1F51868F-C0D5-4A3F-9171-CBCDD1CE53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2911" y="1925730"/>
            <a:ext cx="3989725" cy="29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23">
            <a:extLst>
              <a:ext uri="{FF2B5EF4-FFF2-40B4-BE49-F238E27FC236}">
                <a16:creationId xmlns:a16="http://schemas.microsoft.com/office/drawing/2014/main" id="{B13D4AB9-A7B4-406B-85A6-C24ED92B4710}"/>
              </a:ext>
            </a:extLst>
          </p:cNvPr>
          <p:cNvSpPr txBox="1"/>
          <p:nvPr/>
        </p:nvSpPr>
        <p:spPr>
          <a:xfrm>
            <a:off x="6835807" y="5196423"/>
            <a:ext cx="3543932"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配置网卡</a:t>
            </a:r>
            <a:r>
              <a:rPr lang="en-US" altLang="zh-CN" sz="1800" kern="100" dirty="0">
                <a:effectLst/>
                <a:latin typeface="微软雅黑" panose="020B0503020204020204" pitchFamily="34" charset="-122"/>
                <a:ea typeface="微软雅黑" panose="020B0503020204020204" pitchFamily="34" charset="-122"/>
              </a:rPr>
              <a:t>DNS</a:t>
            </a:r>
            <a:r>
              <a:rPr lang="zh-CN" altLang="en-US" sz="1800" kern="100" dirty="0">
                <a:effectLst/>
                <a:latin typeface="微软雅黑" panose="020B0503020204020204" pitchFamily="34" charset="-122"/>
                <a:ea typeface="微软雅黑" panose="020B0503020204020204" pitchFamily="34" charset="-122"/>
              </a:rPr>
              <a:t>参数信息</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2609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正向解析实验</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FAD3C5B5-3A28-45AE-AD56-2F93A7BA7001}"/>
              </a:ext>
            </a:extLst>
          </p:cNvPr>
          <p:cNvGrpSpPr/>
          <p:nvPr/>
        </p:nvGrpSpPr>
        <p:grpSpPr>
          <a:xfrm>
            <a:off x="884168" y="1834576"/>
            <a:ext cx="3277305" cy="3552433"/>
            <a:chOff x="695325" y="1834576"/>
            <a:chExt cx="3277305" cy="3431905"/>
          </a:xfrm>
        </p:grpSpPr>
        <p:sp>
          <p:nvSpPr>
            <p:cNvPr id="20" name="矩形: 圆角 19">
              <a:extLst>
                <a:ext uri="{FF2B5EF4-FFF2-40B4-BE49-F238E27FC236}">
                  <a16:creationId xmlns:a16="http://schemas.microsoft.com/office/drawing/2014/main" id="{B4C3BEC8-3BE7-4F7A-88FC-45FEDBE369BB}"/>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1" name="文本框 20">
              <a:extLst>
                <a:ext uri="{FF2B5EF4-FFF2-40B4-BE49-F238E27FC236}">
                  <a16:creationId xmlns:a16="http://schemas.microsoft.com/office/drawing/2014/main" id="{CB49BB31-F247-46F3-BB3E-59D84C0FEE92}"/>
                </a:ext>
              </a:extLst>
            </p:cNvPr>
            <p:cNvSpPr txBox="1"/>
            <p:nvPr/>
          </p:nvSpPr>
          <p:spPr>
            <a:xfrm>
              <a:off x="827851" y="2683066"/>
              <a:ext cx="3058350" cy="111760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编辑区域配置文件。该文件中默认已经有了一些无关紧要的解析参数，旨在让用户有一个参考。</a:t>
              </a:r>
            </a:p>
          </p:txBody>
        </p:sp>
        <p:sp>
          <p:nvSpPr>
            <p:cNvPr id="22" name="任意多边形: 形状 21">
              <a:extLst>
                <a:ext uri="{FF2B5EF4-FFF2-40B4-BE49-F238E27FC236}">
                  <a16:creationId xmlns:a16="http://schemas.microsoft.com/office/drawing/2014/main" id="{56FB659F-95F6-49E8-A57D-1393D359BA37}"/>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3" name="文本框 22">
              <a:extLst>
                <a:ext uri="{FF2B5EF4-FFF2-40B4-BE49-F238E27FC236}">
                  <a16:creationId xmlns:a16="http://schemas.microsoft.com/office/drawing/2014/main" id="{25C1A14A-7947-4D5D-8394-86D14309CA72}"/>
                </a:ext>
              </a:extLst>
            </p:cNvPr>
            <p:cNvSpPr txBox="1"/>
            <p:nvPr/>
          </p:nvSpPr>
          <p:spPr>
            <a:xfrm>
              <a:off x="827850" y="2101262"/>
              <a:ext cx="856325" cy="38653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grpSp>
        <p:nvGrpSpPr>
          <p:cNvPr id="24" name="组合 23">
            <a:extLst>
              <a:ext uri="{FF2B5EF4-FFF2-40B4-BE49-F238E27FC236}">
                <a16:creationId xmlns:a16="http://schemas.microsoft.com/office/drawing/2014/main" id="{489898F5-7EB1-456F-A89B-68FC82A828AE}"/>
              </a:ext>
            </a:extLst>
          </p:cNvPr>
          <p:cNvGrpSpPr/>
          <p:nvPr/>
        </p:nvGrpSpPr>
        <p:grpSpPr>
          <a:xfrm>
            <a:off x="4439533" y="1834576"/>
            <a:ext cx="3277305" cy="3552433"/>
            <a:chOff x="695325" y="1834576"/>
            <a:chExt cx="3277305" cy="3552433"/>
          </a:xfrm>
        </p:grpSpPr>
        <p:sp>
          <p:nvSpPr>
            <p:cNvPr id="25" name="矩形: 圆角 24">
              <a:extLst>
                <a:ext uri="{FF2B5EF4-FFF2-40B4-BE49-F238E27FC236}">
                  <a16:creationId xmlns:a16="http://schemas.microsoft.com/office/drawing/2014/main" id="{3F2A66FC-C3C7-45FF-AB16-B1D97317D960}"/>
                </a:ext>
              </a:extLst>
            </p:cNvPr>
            <p:cNvSpPr/>
            <p:nvPr/>
          </p:nvSpPr>
          <p:spPr>
            <a:xfrm>
              <a:off x="707173" y="1834576"/>
              <a:ext cx="3257133" cy="3552433"/>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6" name="文本框 25">
              <a:extLst>
                <a:ext uri="{FF2B5EF4-FFF2-40B4-BE49-F238E27FC236}">
                  <a16:creationId xmlns:a16="http://schemas.microsoft.com/office/drawing/2014/main" id="{D3484041-915B-42FC-9437-0166A3F4F190}"/>
                </a:ext>
              </a:extLst>
            </p:cNvPr>
            <p:cNvSpPr txBox="1"/>
            <p:nvPr/>
          </p:nvSpPr>
          <p:spPr>
            <a:xfrm>
              <a:off x="827851" y="2683066"/>
              <a:ext cx="3058350"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编辑数据配置文件。可以从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/var/named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目录中复制一份正向解析的模板文件（</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named.localhost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），然后把域名和</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地址的对应数据填写数据配置文件中并保存。</a:t>
              </a:r>
            </a:p>
          </p:txBody>
        </p:sp>
        <p:sp>
          <p:nvSpPr>
            <p:cNvPr id="27" name="任意多边形: 形状 26">
              <a:extLst>
                <a:ext uri="{FF2B5EF4-FFF2-40B4-BE49-F238E27FC236}">
                  <a16:creationId xmlns:a16="http://schemas.microsoft.com/office/drawing/2014/main" id="{073A2783-0E6C-40AE-9E4B-FF917E0DF752}"/>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8" name="文本框 27">
              <a:extLst>
                <a:ext uri="{FF2B5EF4-FFF2-40B4-BE49-F238E27FC236}">
                  <a16:creationId xmlns:a16="http://schemas.microsoft.com/office/drawing/2014/main" id="{5116ADD3-C9AF-4591-8F31-E7A1DCB9BBB0}"/>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grpSp>
        <p:nvGrpSpPr>
          <p:cNvPr id="29" name="组合 28">
            <a:extLst>
              <a:ext uri="{FF2B5EF4-FFF2-40B4-BE49-F238E27FC236}">
                <a16:creationId xmlns:a16="http://schemas.microsoft.com/office/drawing/2014/main" id="{396DFF2B-750D-48E2-BA6B-7F3792511812}"/>
              </a:ext>
            </a:extLst>
          </p:cNvPr>
          <p:cNvGrpSpPr/>
          <p:nvPr/>
        </p:nvGrpSpPr>
        <p:grpSpPr>
          <a:xfrm>
            <a:off x="7994898" y="1834576"/>
            <a:ext cx="3277305" cy="3552433"/>
            <a:chOff x="695325" y="1834576"/>
            <a:chExt cx="3277305" cy="3552433"/>
          </a:xfrm>
        </p:grpSpPr>
        <p:sp>
          <p:nvSpPr>
            <p:cNvPr id="30" name="矩形: 圆角 29">
              <a:extLst>
                <a:ext uri="{FF2B5EF4-FFF2-40B4-BE49-F238E27FC236}">
                  <a16:creationId xmlns:a16="http://schemas.microsoft.com/office/drawing/2014/main" id="{24394802-0A05-49BB-960B-FCF481F06480}"/>
                </a:ext>
              </a:extLst>
            </p:cNvPr>
            <p:cNvSpPr/>
            <p:nvPr/>
          </p:nvSpPr>
          <p:spPr>
            <a:xfrm>
              <a:off x="707173" y="1834576"/>
              <a:ext cx="3257133" cy="3552433"/>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5" name="文本框 34">
              <a:extLst>
                <a:ext uri="{FF2B5EF4-FFF2-40B4-BE49-F238E27FC236}">
                  <a16:creationId xmlns:a16="http://schemas.microsoft.com/office/drawing/2014/main" id="{61D012B7-E539-4F07-AB75-C975DBA900E8}"/>
                </a:ext>
              </a:extLst>
            </p:cNvPr>
            <p:cNvSpPr txBox="1"/>
            <p:nvPr/>
          </p:nvSpPr>
          <p:spPr>
            <a:xfrm>
              <a:off x="827851" y="2683066"/>
              <a:ext cx="3058350"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检验解析结果。为了检验解析结果，一定要先把</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Linux</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系统网卡中的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地址参数修改成本机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地址，这样就可以使用由本机提供的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查询服务了。</a:t>
              </a:r>
            </a:p>
          </p:txBody>
        </p:sp>
        <p:sp>
          <p:nvSpPr>
            <p:cNvPr id="36" name="任意多边形: 形状 35">
              <a:extLst>
                <a:ext uri="{FF2B5EF4-FFF2-40B4-BE49-F238E27FC236}">
                  <a16:creationId xmlns:a16="http://schemas.microsoft.com/office/drawing/2014/main" id="{893EFD57-A2AB-4C0E-909B-9AE5F7600A1B}"/>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CBC57585-B995-4B55-BAF9-233755E4572A}"/>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spTree>
    <p:extLst>
      <p:ext uri="{BB962C8B-B14F-4D97-AF65-F5344CB8AC3E}">
        <p14:creationId xmlns:p14="http://schemas.microsoft.com/office/powerpoint/2010/main" val="10831955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正向解析实验</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85D4AA51-01E8-459A-B973-08F5FBCC1DDC}"/>
              </a:ext>
            </a:extLst>
          </p:cNvPr>
          <p:cNvGraphicFramePr>
            <a:graphicFrameLocks noGrp="1"/>
          </p:cNvGraphicFramePr>
          <p:nvPr>
            <p:extLst>
              <p:ext uri="{D42A27DB-BD31-4B8C-83A1-F6EECF244321}">
                <p14:modId xmlns:p14="http://schemas.microsoft.com/office/powerpoint/2010/main" val="1961870511"/>
              </p:ext>
            </p:extLst>
          </p:nvPr>
        </p:nvGraphicFramePr>
        <p:xfrm>
          <a:off x="1449391" y="1143001"/>
          <a:ext cx="9293217" cy="4976214"/>
        </p:xfrm>
        <a:graphic>
          <a:graphicData uri="http://schemas.openxmlformats.org/drawingml/2006/table">
            <a:tbl>
              <a:tblPr firstRow="1" firstCol="1" bandRow="1">
                <a:tableStyleId>{5C22544A-7EE6-4342-B048-85BDC9FD1C3A}</a:tableStyleId>
              </a:tblPr>
              <a:tblGrid>
                <a:gridCol w="876366">
                  <a:extLst>
                    <a:ext uri="{9D8B030D-6E8A-4147-A177-3AD203B41FA5}">
                      <a16:colId xmlns:a16="http://schemas.microsoft.com/office/drawing/2014/main" val="2011598704"/>
                    </a:ext>
                  </a:extLst>
                </a:gridCol>
                <a:gridCol w="218660">
                  <a:extLst>
                    <a:ext uri="{9D8B030D-6E8A-4147-A177-3AD203B41FA5}">
                      <a16:colId xmlns:a16="http://schemas.microsoft.com/office/drawing/2014/main" val="2943953595"/>
                    </a:ext>
                  </a:extLst>
                </a:gridCol>
                <a:gridCol w="545259">
                  <a:extLst>
                    <a:ext uri="{9D8B030D-6E8A-4147-A177-3AD203B41FA5}">
                      <a16:colId xmlns:a16="http://schemas.microsoft.com/office/drawing/2014/main" val="941937603"/>
                    </a:ext>
                  </a:extLst>
                </a:gridCol>
                <a:gridCol w="468533">
                  <a:extLst>
                    <a:ext uri="{9D8B030D-6E8A-4147-A177-3AD203B41FA5}">
                      <a16:colId xmlns:a16="http://schemas.microsoft.com/office/drawing/2014/main" val="3060520507"/>
                    </a:ext>
                  </a:extLst>
                </a:gridCol>
                <a:gridCol w="1719469">
                  <a:extLst>
                    <a:ext uri="{9D8B030D-6E8A-4147-A177-3AD203B41FA5}">
                      <a16:colId xmlns:a16="http://schemas.microsoft.com/office/drawing/2014/main" val="1156900381"/>
                    </a:ext>
                  </a:extLst>
                </a:gridCol>
                <a:gridCol w="944068">
                  <a:extLst>
                    <a:ext uri="{9D8B030D-6E8A-4147-A177-3AD203B41FA5}">
                      <a16:colId xmlns:a16="http://schemas.microsoft.com/office/drawing/2014/main" val="463659109"/>
                    </a:ext>
                  </a:extLst>
                </a:gridCol>
                <a:gridCol w="1262419">
                  <a:extLst>
                    <a:ext uri="{9D8B030D-6E8A-4147-A177-3AD203B41FA5}">
                      <a16:colId xmlns:a16="http://schemas.microsoft.com/office/drawing/2014/main" val="2889406620"/>
                    </a:ext>
                  </a:extLst>
                </a:gridCol>
                <a:gridCol w="397565">
                  <a:extLst>
                    <a:ext uri="{9D8B030D-6E8A-4147-A177-3AD203B41FA5}">
                      <a16:colId xmlns:a16="http://schemas.microsoft.com/office/drawing/2014/main" val="1034480091"/>
                    </a:ext>
                  </a:extLst>
                </a:gridCol>
                <a:gridCol w="2860878">
                  <a:extLst>
                    <a:ext uri="{9D8B030D-6E8A-4147-A177-3AD203B41FA5}">
                      <a16:colId xmlns:a16="http://schemas.microsoft.com/office/drawing/2014/main" val="390369473"/>
                    </a:ext>
                  </a:extLst>
                </a:gridCol>
              </a:tblGrid>
              <a:tr h="537604">
                <a:tc gridSpan="2">
                  <a:txBody>
                    <a:bodyPr/>
                    <a:lstStyle/>
                    <a:p>
                      <a:pPr algn="just"/>
                      <a:r>
                        <a:rPr lang="en-US" sz="1600" kern="100" spc="-40" dirty="0">
                          <a:effectLst/>
                          <a:latin typeface="微软雅黑" panose="020B0503020204020204" pitchFamily="34" charset="-122"/>
                          <a:ea typeface="微软雅黑" panose="020B0503020204020204" pitchFamily="34" charset="-122"/>
                        </a:rPr>
                        <a:t>$TTL 1D</a:t>
                      </a:r>
                      <a:endParaRPr lang="zh-CN" sz="1600" dirty="0">
                        <a:effectLst/>
                        <a:latin typeface="微软雅黑" panose="020B0503020204020204" pitchFamily="34" charset="-122"/>
                        <a:ea typeface="微软雅黑" panose="020B0503020204020204" pitchFamily="34" charset="-122"/>
                      </a:endParaRPr>
                    </a:p>
                  </a:txBody>
                  <a:tcPr marL="62162" marR="62162" marT="0" marB="0" anchor="ctr"/>
                </a:tc>
                <a:tc hMerge="1">
                  <a:txBody>
                    <a:bodyPr/>
                    <a:lstStyle/>
                    <a:p>
                      <a:pPr algn="just"/>
                      <a:endParaRPr lang="zh-CN" sz="1600" dirty="0">
                        <a:effectLst/>
                        <a:latin typeface="微软雅黑" panose="020B0503020204020204" pitchFamily="34" charset="-122"/>
                        <a:ea typeface="微软雅黑" panose="020B0503020204020204" pitchFamily="34" charset="-122"/>
                      </a:endParaRPr>
                    </a:p>
                  </a:txBody>
                  <a:tcPr marL="62162" marR="62162" marT="0" marB="0" anchor="ctr"/>
                </a:tc>
                <a:tc gridSpan="7">
                  <a:txBody>
                    <a:bodyPr/>
                    <a:lstStyle/>
                    <a:p>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生存周期为</a:t>
                      </a:r>
                      <a:r>
                        <a:rPr lang="en-US" sz="1600" kern="100">
                          <a:effectLst/>
                          <a:latin typeface="微软雅黑" panose="020B0503020204020204" pitchFamily="34" charset="-122"/>
                          <a:ea typeface="微软雅黑" panose="020B0503020204020204" pitchFamily="34" charset="-122"/>
                        </a:rPr>
                        <a:t>1</a:t>
                      </a:r>
                      <a:r>
                        <a:rPr lang="zh-CN" sz="1600" kern="100">
                          <a:effectLst/>
                          <a:latin typeface="微软雅黑" panose="020B0503020204020204" pitchFamily="34" charset="-122"/>
                          <a:ea typeface="微软雅黑" panose="020B0503020204020204" pitchFamily="34" charset="-122"/>
                        </a:rPr>
                        <a:t>天</a:t>
                      </a:r>
                      <a:endParaRPr lang="zh-CN" altLang="en-US">
                        <a:latin typeface="微软雅黑" panose="020B0503020204020204" pitchFamily="34" charset="-122"/>
                        <a:ea typeface="微软雅黑" panose="020B0503020204020204" pitchFamily="34" charset="-122"/>
                      </a:endParaRPr>
                    </a:p>
                  </a:txBody>
                  <a:tcPr marL="62162" marR="62162"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77541104"/>
                  </a:ext>
                </a:extLst>
              </a:tr>
              <a:tr h="1032778">
                <a:tc gridSpan="2">
                  <a:txBody>
                    <a:bodyPr/>
                    <a:lstStyle/>
                    <a:p>
                      <a:pPr algn="just"/>
                      <a:r>
                        <a:rPr lang="en-US" sz="1600" kern="100">
                          <a:effectLst/>
                          <a:latin typeface="微软雅黑" panose="020B0503020204020204" pitchFamily="34" charset="-122"/>
                          <a:ea typeface="微软雅黑" panose="020B0503020204020204" pitchFamily="34" charset="-122"/>
                        </a:rPr>
                        <a:t>@</a:t>
                      </a:r>
                      <a:endParaRPr lang="zh-CN" sz="1600">
                        <a:effectLst/>
                        <a:latin typeface="微软雅黑" panose="020B0503020204020204" pitchFamily="34" charset="-122"/>
                        <a:ea typeface="微软雅黑" panose="020B0503020204020204" pitchFamily="34" charset="-122"/>
                      </a:endParaRPr>
                    </a:p>
                  </a:txBody>
                  <a:tcPr marL="62162" marR="62162" marT="0" marB="0" anchor="ctr"/>
                </a:tc>
                <a:tc hMerge="1">
                  <a:txBody>
                    <a:bodyPr/>
                    <a:lstStyle/>
                    <a:p>
                      <a:pPr algn="just"/>
                      <a:endParaRPr lang="zh-CN" sz="1600">
                        <a:effectLst/>
                        <a:latin typeface="微软雅黑" panose="020B0503020204020204" pitchFamily="34" charset="-122"/>
                        <a:ea typeface="微软雅黑" panose="020B0503020204020204" pitchFamily="34" charset="-122"/>
                      </a:endParaRPr>
                    </a:p>
                  </a:txBody>
                  <a:tcPr marL="62162" marR="62162" marT="0" marB="0" anchor="ctr"/>
                </a:tc>
                <a:tc gridSpan="2">
                  <a:txBody>
                    <a:bodyPr/>
                    <a:lstStyle/>
                    <a:p>
                      <a:r>
                        <a:rPr lang="en-US" sz="1600" kern="100" dirty="0">
                          <a:effectLst/>
                          <a:latin typeface="微软雅黑" panose="020B0503020204020204" pitchFamily="34" charset="-122"/>
                          <a:ea typeface="微软雅黑" panose="020B0503020204020204" pitchFamily="34" charset="-122"/>
                        </a:rPr>
                        <a:t>IN SOA</a:t>
                      </a:r>
                      <a:endParaRPr lang="zh-CN" altLang="en-US" dirty="0">
                        <a:latin typeface="微软雅黑" panose="020B0503020204020204" pitchFamily="34" charset="-122"/>
                        <a:ea typeface="微软雅黑" panose="020B0503020204020204" pitchFamily="34" charset="-122"/>
                      </a:endParaRPr>
                    </a:p>
                  </a:txBody>
                  <a:tcPr marL="62162" marR="62162" marT="0" marB="0" anchor="ctr"/>
                </a:tc>
                <a:tc hMerge="1">
                  <a:txBody>
                    <a:bodyPr/>
                    <a:lstStyle/>
                    <a:p>
                      <a:endParaRPr lang="zh-CN" altLang="en-US"/>
                    </a:p>
                  </a:txBody>
                  <a:tcPr/>
                </a:tc>
                <a:tc>
                  <a:txBody>
                    <a:bodyPr/>
                    <a:lstStyle/>
                    <a:p>
                      <a:pPr algn="just"/>
                      <a:r>
                        <a:rPr lang="en-US" sz="1600" kern="100">
                          <a:effectLst/>
                          <a:latin typeface="微软雅黑" panose="020B0503020204020204" pitchFamily="34" charset="-122"/>
                          <a:ea typeface="微软雅黑" panose="020B0503020204020204" pitchFamily="34" charset="-122"/>
                        </a:rPr>
                        <a:t>linuxprobe.com.</a:t>
                      </a:r>
                      <a:endParaRPr lang="zh-CN" sz="1600">
                        <a:effectLst/>
                        <a:latin typeface="微软雅黑" panose="020B0503020204020204" pitchFamily="34" charset="-122"/>
                        <a:ea typeface="微软雅黑" panose="020B0503020204020204" pitchFamily="34" charset="-122"/>
                      </a:endParaRPr>
                    </a:p>
                  </a:txBody>
                  <a:tcPr marL="62162" marR="62162" marT="0" marB="0" anchor="ctr"/>
                </a:tc>
                <a:tc gridSpan="2">
                  <a:txBody>
                    <a:bodyPr/>
                    <a:lstStyle/>
                    <a:p>
                      <a:pPr algn="just"/>
                      <a:r>
                        <a:rPr lang="en-US" sz="1600" kern="100" dirty="0">
                          <a:effectLst/>
                          <a:latin typeface="微软雅黑" panose="020B0503020204020204" pitchFamily="34" charset="-122"/>
                          <a:ea typeface="微软雅黑" panose="020B0503020204020204" pitchFamily="34" charset="-122"/>
                        </a:rPr>
                        <a:t>root.linuxprobe.com.</a:t>
                      </a:r>
                      <a:endParaRPr lang="zh-CN" sz="1600" dirty="0">
                        <a:effectLst/>
                        <a:latin typeface="微软雅黑" panose="020B0503020204020204" pitchFamily="34" charset="-122"/>
                        <a:ea typeface="微软雅黑" panose="020B0503020204020204" pitchFamily="34" charset="-122"/>
                      </a:endParaRPr>
                    </a:p>
                  </a:txBody>
                  <a:tcPr marL="62162" marR="62162" marT="0" marB="0" anchor="ctr"/>
                </a:tc>
                <a:tc hMerge="1">
                  <a:txBody>
                    <a:bodyPr/>
                    <a:lstStyle/>
                    <a:p>
                      <a:endParaRPr lang="zh-CN" altLang="en-US"/>
                    </a:p>
                  </a:txBody>
                  <a:tcPr/>
                </a:tc>
                <a:tc>
                  <a:txBody>
                    <a:bodyPr/>
                    <a:lstStyle/>
                    <a:p>
                      <a:pPr algn="just"/>
                      <a:r>
                        <a:rPr lang="en-US" sz="1600" kern="100" dirty="0">
                          <a:effectLst/>
                          <a:latin typeface="微软雅黑" panose="020B0503020204020204" pitchFamily="34" charset="-122"/>
                          <a:ea typeface="微软雅黑" panose="020B0503020204020204" pitchFamily="34" charset="-122"/>
                        </a:rPr>
                        <a:t>{</a:t>
                      </a:r>
                      <a:endParaRPr lang="zh-CN" sz="1600" dirty="0">
                        <a:effectLst/>
                        <a:latin typeface="微软雅黑" panose="020B0503020204020204" pitchFamily="34" charset="-122"/>
                        <a:ea typeface="微软雅黑" panose="020B0503020204020204" pitchFamily="34" charset="-122"/>
                      </a:endParaRPr>
                    </a:p>
                  </a:txBody>
                  <a:tcPr marL="62162" marR="62162" marT="0" marB="0" anchor="ctr"/>
                </a:tc>
                <a:tc>
                  <a:txBody>
                    <a:bodyPr/>
                    <a:lstStyle/>
                    <a:p>
                      <a:pPr algn="just"/>
                      <a:r>
                        <a:rPr lang="en-US" sz="1600" kern="100" dirty="0">
                          <a:effectLst/>
                          <a:latin typeface="微软雅黑" panose="020B0503020204020204" pitchFamily="34" charset="-122"/>
                          <a:ea typeface="微软雅黑" panose="020B0503020204020204" pitchFamily="34" charset="-122"/>
                        </a:rPr>
                        <a:t> </a:t>
                      </a:r>
                      <a:endParaRPr lang="zh-CN" sz="1600" dirty="0">
                        <a:effectLst/>
                        <a:latin typeface="微软雅黑" panose="020B0503020204020204" pitchFamily="34" charset="-122"/>
                        <a:ea typeface="微软雅黑" panose="020B0503020204020204" pitchFamily="34" charset="-122"/>
                      </a:endParaRPr>
                    </a:p>
                  </a:txBody>
                  <a:tcPr marL="62162" marR="62162" marT="0" marB="0" anchor="ctr"/>
                </a:tc>
                <a:extLst>
                  <a:ext uri="{0D108BD9-81ED-4DB2-BD59-A6C34878D82A}">
                    <a16:rowId xmlns:a16="http://schemas.microsoft.com/office/drawing/2014/main" val="3044307132"/>
                  </a:ext>
                </a:extLst>
              </a:tr>
              <a:tr h="1197068">
                <a:tc gridSpan="4">
                  <a:txBody>
                    <a:bodyPr/>
                    <a:lstStyle/>
                    <a:p>
                      <a:pPr algn="just"/>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授权信息开始</a:t>
                      </a:r>
                      <a:r>
                        <a:rPr lang="en-US" sz="1600" kern="100">
                          <a:effectLst/>
                          <a:latin typeface="微软雅黑" panose="020B0503020204020204" pitchFamily="34" charset="-122"/>
                          <a:ea typeface="微软雅黑" panose="020B0503020204020204" pitchFamily="34" charset="-122"/>
                        </a:rPr>
                        <a:t>:</a:t>
                      </a:r>
                      <a:endParaRPr lang="zh-CN" sz="1600">
                        <a:effectLst/>
                        <a:latin typeface="微软雅黑" panose="020B0503020204020204" pitchFamily="34" charset="-122"/>
                        <a:ea typeface="微软雅黑" panose="020B0503020204020204" pitchFamily="34" charset="-122"/>
                      </a:endParaRPr>
                    </a:p>
                  </a:txBody>
                  <a:tcPr marL="62162" marR="62162"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r>
                        <a:rPr lang="en-US" sz="1600" kern="100">
                          <a:effectLst/>
                          <a:latin typeface="微软雅黑" panose="020B0503020204020204" pitchFamily="34" charset="-122"/>
                          <a:ea typeface="微软雅黑" panose="020B0503020204020204" pitchFamily="34" charset="-122"/>
                        </a:rPr>
                        <a:t>#DNS</a:t>
                      </a:r>
                      <a:r>
                        <a:rPr lang="zh-CN" sz="1600" kern="100">
                          <a:effectLst/>
                          <a:latin typeface="微软雅黑" panose="020B0503020204020204" pitchFamily="34" charset="-122"/>
                          <a:ea typeface="微软雅黑" panose="020B0503020204020204" pitchFamily="34" charset="-122"/>
                        </a:rPr>
                        <a:t>区域的地址</a:t>
                      </a:r>
                      <a:endParaRPr lang="zh-CN" sz="1600">
                        <a:effectLst/>
                        <a:latin typeface="微软雅黑" panose="020B0503020204020204" pitchFamily="34" charset="-122"/>
                        <a:ea typeface="微软雅黑" panose="020B0503020204020204" pitchFamily="34" charset="-122"/>
                      </a:endParaRPr>
                    </a:p>
                  </a:txBody>
                  <a:tcPr marL="62162" marR="62162" marT="0" marB="0" anchor="ctr"/>
                </a:tc>
                <a:tc gridSpan="2">
                  <a:txBody>
                    <a:bodyPr/>
                    <a:lstStyle/>
                    <a:p>
                      <a:pPr algn="just"/>
                      <a:r>
                        <a:rPr lang="en-US" sz="1600" kern="100" dirty="0">
                          <a:effectLst/>
                          <a:latin typeface="微软雅黑" panose="020B0503020204020204" pitchFamily="34" charset="-122"/>
                          <a:ea typeface="微软雅黑" panose="020B0503020204020204" pitchFamily="34" charset="-122"/>
                        </a:rPr>
                        <a:t>#</a:t>
                      </a:r>
                      <a:r>
                        <a:rPr lang="zh-CN" sz="1600" kern="100" dirty="0">
                          <a:effectLst/>
                          <a:latin typeface="微软雅黑" panose="020B0503020204020204" pitchFamily="34" charset="-122"/>
                          <a:ea typeface="微软雅黑" panose="020B0503020204020204" pitchFamily="34" charset="-122"/>
                        </a:rPr>
                        <a:t>域名管理员的邮箱（不要用</a:t>
                      </a:r>
                      <a:r>
                        <a:rPr lang="en-US" sz="1600" kern="100" dirty="0">
                          <a:effectLst/>
                          <a:latin typeface="微软雅黑" panose="020B0503020204020204" pitchFamily="34" charset="-122"/>
                          <a:ea typeface="微软雅黑" panose="020B0503020204020204" pitchFamily="34" charset="-122"/>
                        </a:rPr>
                        <a:t>@</a:t>
                      </a:r>
                      <a:r>
                        <a:rPr lang="zh-CN" sz="1600" kern="100" dirty="0">
                          <a:effectLst/>
                          <a:latin typeface="微软雅黑" panose="020B0503020204020204" pitchFamily="34" charset="-122"/>
                          <a:ea typeface="微软雅黑" panose="020B0503020204020204" pitchFamily="34" charset="-122"/>
                        </a:rPr>
                        <a:t>符号）</a:t>
                      </a:r>
                      <a:endParaRPr lang="zh-CN" sz="1600" dirty="0">
                        <a:effectLst/>
                        <a:latin typeface="微软雅黑" panose="020B0503020204020204" pitchFamily="34" charset="-122"/>
                        <a:ea typeface="微软雅黑" panose="020B0503020204020204" pitchFamily="34" charset="-122"/>
                      </a:endParaRPr>
                    </a:p>
                  </a:txBody>
                  <a:tcPr marL="62162" marR="62162" marT="0" marB="0" anchor="ctr"/>
                </a:tc>
                <a:tc hMerge="1">
                  <a:txBody>
                    <a:bodyPr/>
                    <a:lstStyle/>
                    <a:p>
                      <a:endParaRPr lang="zh-CN" altLang="en-US"/>
                    </a:p>
                  </a:txBody>
                  <a:tcPr/>
                </a:tc>
                <a:tc>
                  <a:txBody>
                    <a:bodyPr/>
                    <a:lstStyle/>
                    <a:p>
                      <a:pPr algn="just"/>
                      <a:r>
                        <a:rPr lang="en-US" sz="1600" kern="100">
                          <a:effectLst/>
                          <a:latin typeface="微软雅黑" panose="020B0503020204020204" pitchFamily="34" charset="-122"/>
                          <a:ea typeface="微软雅黑" panose="020B0503020204020204" pitchFamily="34" charset="-122"/>
                        </a:rPr>
                        <a:t> </a:t>
                      </a:r>
                      <a:endParaRPr lang="zh-CN" sz="1600">
                        <a:effectLst/>
                        <a:latin typeface="微软雅黑" panose="020B0503020204020204" pitchFamily="34" charset="-122"/>
                        <a:ea typeface="微软雅黑" panose="020B0503020204020204" pitchFamily="34" charset="-122"/>
                      </a:endParaRPr>
                    </a:p>
                  </a:txBody>
                  <a:tcPr marL="62162" marR="62162" marT="0" marB="0" anchor="ctr"/>
                </a:tc>
                <a:tc>
                  <a:txBody>
                    <a:bodyPr/>
                    <a:lstStyle/>
                    <a:p>
                      <a:pPr algn="just"/>
                      <a:r>
                        <a:rPr lang="en-US" sz="1600" kern="100">
                          <a:effectLst/>
                          <a:latin typeface="微软雅黑" panose="020B0503020204020204" pitchFamily="34" charset="-122"/>
                          <a:ea typeface="微软雅黑" panose="020B0503020204020204" pitchFamily="34" charset="-122"/>
                        </a:rPr>
                        <a:t> </a:t>
                      </a:r>
                      <a:endParaRPr lang="zh-CN" sz="1600">
                        <a:effectLst/>
                        <a:latin typeface="微软雅黑" panose="020B0503020204020204" pitchFamily="34" charset="-122"/>
                        <a:ea typeface="微软雅黑" panose="020B0503020204020204" pitchFamily="34" charset="-122"/>
                      </a:endParaRPr>
                    </a:p>
                  </a:txBody>
                  <a:tcPr marL="62162" marR="62162" marT="0" marB="0" anchor="ctr"/>
                </a:tc>
                <a:extLst>
                  <a:ext uri="{0D108BD9-81ED-4DB2-BD59-A6C34878D82A}">
                    <a16:rowId xmlns:a16="http://schemas.microsoft.com/office/drawing/2014/main" val="476312311"/>
                  </a:ext>
                </a:extLst>
              </a:tr>
              <a:tr h="263785">
                <a:tc gridSpan="8">
                  <a:txBody>
                    <a:bodyPr/>
                    <a:lstStyle/>
                    <a:p>
                      <a:pPr algn="just"/>
                      <a:r>
                        <a:rPr lang="en-US" sz="1600" kern="100" dirty="0">
                          <a:effectLst/>
                          <a:latin typeface="微软雅黑" panose="020B0503020204020204" pitchFamily="34" charset="-122"/>
                          <a:ea typeface="微软雅黑" panose="020B0503020204020204" pitchFamily="34" charset="-122"/>
                        </a:rPr>
                        <a:t>0;serial</a:t>
                      </a:r>
                      <a:endParaRPr lang="zh-CN" sz="1600" dirty="0">
                        <a:effectLst/>
                        <a:latin typeface="微软雅黑" panose="020B0503020204020204" pitchFamily="34" charset="-122"/>
                        <a:ea typeface="微软雅黑" panose="020B0503020204020204" pitchFamily="34" charset="-122"/>
                      </a:endParaRPr>
                    </a:p>
                  </a:txBody>
                  <a:tcPr marL="62162" marR="62162"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更新序列号</a:t>
                      </a:r>
                      <a:endParaRPr lang="zh-CN" sz="1600">
                        <a:effectLst/>
                        <a:latin typeface="微软雅黑" panose="020B0503020204020204" pitchFamily="34" charset="-122"/>
                        <a:ea typeface="微软雅黑" panose="020B0503020204020204" pitchFamily="34" charset="-122"/>
                      </a:endParaRPr>
                    </a:p>
                  </a:txBody>
                  <a:tcPr marL="62162" marR="62162" marT="0" marB="0" anchor="ctr"/>
                </a:tc>
                <a:extLst>
                  <a:ext uri="{0D108BD9-81ED-4DB2-BD59-A6C34878D82A}">
                    <a16:rowId xmlns:a16="http://schemas.microsoft.com/office/drawing/2014/main" val="820316210"/>
                  </a:ext>
                </a:extLst>
              </a:tr>
              <a:tr h="263785">
                <a:tc gridSpan="8">
                  <a:txBody>
                    <a:bodyPr/>
                    <a:lstStyle/>
                    <a:p>
                      <a:pPr algn="just"/>
                      <a:r>
                        <a:rPr lang="en-US" sz="1600" kern="100">
                          <a:effectLst/>
                          <a:latin typeface="微软雅黑" panose="020B0503020204020204" pitchFamily="34" charset="-122"/>
                          <a:ea typeface="微软雅黑" panose="020B0503020204020204" pitchFamily="34" charset="-122"/>
                        </a:rPr>
                        <a:t>1D;refresh</a:t>
                      </a:r>
                      <a:endParaRPr lang="zh-CN" sz="1600">
                        <a:effectLst/>
                        <a:latin typeface="微软雅黑" panose="020B0503020204020204" pitchFamily="34" charset="-122"/>
                        <a:ea typeface="微软雅黑" panose="020B0503020204020204" pitchFamily="34" charset="-122"/>
                      </a:endParaRPr>
                    </a:p>
                  </a:txBody>
                  <a:tcPr marL="62162" marR="62162"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更新时间</a:t>
                      </a:r>
                      <a:endParaRPr lang="zh-CN" sz="1600">
                        <a:effectLst/>
                        <a:latin typeface="微软雅黑" panose="020B0503020204020204" pitchFamily="34" charset="-122"/>
                        <a:ea typeface="微软雅黑" panose="020B0503020204020204" pitchFamily="34" charset="-122"/>
                      </a:endParaRPr>
                    </a:p>
                  </a:txBody>
                  <a:tcPr marL="62162" marR="62162" marT="0" marB="0" anchor="ctr"/>
                </a:tc>
                <a:extLst>
                  <a:ext uri="{0D108BD9-81ED-4DB2-BD59-A6C34878D82A}">
                    <a16:rowId xmlns:a16="http://schemas.microsoft.com/office/drawing/2014/main" val="2146740194"/>
                  </a:ext>
                </a:extLst>
              </a:tr>
              <a:tr h="263785">
                <a:tc gridSpan="8">
                  <a:txBody>
                    <a:bodyPr/>
                    <a:lstStyle/>
                    <a:p>
                      <a:pPr algn="just"/>
                      <a:r>
                        <a:rPr lang="en-US" sz="1600" kern="100">
                          <a:effectLst/>
                          <a:latin typeface="微软雅黑" panose="020B0503020204020204" pitchFamily="34" charset="-122"/>
                          <a:ea typeface="微软雅黑" panose="020B0503020204020204" pitchFamily="34" charset="-122"/>
                        </a:rPr>
                        <a:t>1H;retry</a:t>
                      </a:r>
                      <a:endParaRPr lang="zh-CN" sz="1600">
                        <a:effectLst/>
                        <a:latin typeface="微软雅黑" panose="020B0503020204020204" pitchFamily="34" charset="-122"/>
                        <a:ea typeface="微软雅黑" panose="020B0503020204020204" pitchFamily="34" charset="-122"/>
                      </a:endParaRPr>
                    </a:p>
                  </a:txBody>
                  <a:tcPr marL="62162" marR="62162"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重试延时</a:t>
                      </a:r>
                      <a:endParaRPr lang="zh-CN" sz="1600">
                        <a:effectLst/>
                        <a:latin typeface="微软雅黑" panose="020B0503020204020204" pitchFamily="34" charset="-122"/>
                        <a:ea typeface="微软雅黑" panose="020B0503020204020204" pitchFamily="34" charset="-122"/>
                      </a:endParaRPr>
                    </a:p>
                  </a:txBody>
                  <a:tcPr marL="62162" marR="62162" marT="0" marB="0" anchor="ctr"/>
                </a:tc>
                <a:extLst>
                  <a:ext uri="{0D108BD9-81ED-4DB2-BD59-A6C34878D82A}">
                    <a16:rowId xmlns:a16="http://schemas.microsoft.com/office/drawing/2014/main" val="2694076374"/>
                  </a:ext>
                </a:extLst>
              </a:tr>
              <a:tr h="263785">
                <a:tc gridSpan="8">
                  <a:txBody>
                    <a:bodyPr/>
                    <a:lstStyle/>
                    <a:p>
                      <a:pPr algn="just"/>
                      <a:r>
                        <a:rPr lang="en-US" sz="1600" kern="100">
                          <a:effectLst/>
                          <a:latin typeface="微软雅黑" panose="020B0503020204020204" pitchFamily="34" charset="-122"/>
                          <a:ea typeface="微软雅黑" panose="020B0503020204020204" pitchFamily="34" charset="-122"/>
                        </a:rPr>
                        <a:t>1W;expire</a:t>
                      </a:r>
                      <a:endParaRPr lang="zh-CN" sz="1600">
                        <a:effectLst/>
                        <a:latin typeface="微软雅黑" panose="020B0503020204020204" pitchFamily="34" charset="-122"/>
                        <a:ea typeface="微软雅黑" panose="020B0503020204020204" pitchFamily="34" charset="-122"/>
                      </a:endParaRPr>
                    </a:p>
                  </a:txBody>
                  <a:tcPr marL="62162" marR="62162"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失效时间</a:t>
                      </a:r>
                      <a:endParaRPr lang="zh-CN" sz="1600">
                        <a:effectLst/>
                        <a:latin typeface="微软雅黑" panose="020B0503020204020204" pitchFamily="34" charset="-122"/>
                        <a:ea typeface="微软雅黑" panose="020B0503020204020204" pitchFamily="34" charset="-122"/>
                      </a:endParaRPr>
                    </a:p>
                  </a:txBody>
                  <a:tcPr marL="62162" marR="62162" marT="0" marB="0" anchor="ctr"/>
                </a:tc>
                <a:extLst>
                  <a:ext uri="{0D108BD9-81ED-4DB2-BD59-A6C34878D82A}">
                    <a16:rowId xmlns:a16="http://schemas.microsoft.com/office/drawing/2014/main" val="2756048632"/>
                  </a:ext>
                </a:extLst>
              </a:tr>
              <a:tr h="263785">
                <a:tc gridSpan="8">
                  <a:txBody>
                    <a:bodyPr/>
                    <a:lstStyle/>
                    <a:p>
                      <a:pPr algn="just"/>
                      <a:r>
                        <a:rPr lang="en-US" sz="1600" kern="100">
                          <a:effectLst/>
                          <a:latin typeface="微软雅黑" panose="020B0503020204020204" pitchFamily="34" charset="-122"/>
                          <a:ea typeface="微软雅黑" panose="020B0503020204020204" pitchFamily="34" charset="-122"/>
                        </a:rPr>
                        <a:t>3H );minimum</a:t>
                      </a:r>
                      <a:endParaRPr lang="zh-CN" sz="1600">
                        <a:effectLst/>
                        <a:latin typeface="微软雅黑" panose="020B0503020204020204" pitchFamily="34" charset="-122"/>
                        <a:ea typeface="微软雅黑" panose="020B0503020204020204" pitchFamily="34" charset="-122"/>
                      </a:endParaRPr>
                    </a:p>
                  </a:txBody>
                  <a:tcPr marL="62162" marR="62162"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无效解析记录的缓存时间</a:t>
                      </a:r>
                      <a:endParaRPr lang="zh-CN" sz="1600">
                        <a:effectLst/>
                        <a:latin typeface="微软雅黑" panose="020B0503020204020204" pitchFamily="34" charset="-122"/>
                        <a:ea typeface="微软雅黑" panose="020B0503020204020204" pitchFamily="34" charset="-122"/>
                      </a:endParaRPr>
                    </a:p>
                  </a:txBody>
                  <a:tcPr marL="62162" marR="62162" marT="0" marB="0" anchor="ctr"/>
                </a:tc>
                <a:extLst>
                  <a:ext uri="{0D108BD9-81ED-4DB2-BD59-A6C34878D82A}">
                    <a16:rowId xmlns:a16="http://schemas.microsoft.com/office/drawing/2014/main" val="2807737604"/>
                  </a:ext>
                </a:extLst>
              </a:tr>
              <a:tr h="263785">
                <a:tc gridSpan="3">
                  <a:txBody>
                    <a:bodyPr/>
                    <a:lstStyle/>
                    <a:p>
                      <a:pPr algn="just"/>
                      <a:r>
                        <a:rPr lang="en-US" sz="1600" kern="100">
                          <a:effectLst/>
                          <a:latin typeface="微软雅黑" panose="020B0503020204020204" pitchFamily="34" charset="-122"/>
                          <a:ea typeface="微软雅黑" panose="020B0503020204020204" pitchFamily="34" charset="-122"/>
                        </a:rPr>
                        <a:t>NS</a:t>
                      </a:r>
                      <a:endParaRPr lang="zh-CN" sz="1600">
                        <a:effectLst/>
                        <a:latin typeface="微软雅黑" panose="020B0503020204020204" pitchFamily="34" charset="-122"/>
                        <a:ea typeface="微软雅黑" panose="020B0503020204020204" pitchFamily="34" charset="-122"/>
                      </a:endParaRPr>
                    </a:p>
                  </a:txBody>
                  <a:tcPr marL="62162" marR="62162" marT="0" marB="0" anchor="ctr"/>
                </a:tc>
                <a:tc hMerge="1">
                  <a:txBody>
                    <a:bodyPr/>
                    <a:lstStyle/>
                    <a:p>
                      <a:endParaRPr lang="zh-CN" altLang="en-US"/>
                    </a:p>
                  </a:txBody>
                  <a:tcPr/>
                </a:tc>
                <a:tc hMerge="1">
                  <a:txBody>
                    <a:bodyPr/>
                    <a:lstStyle/>
                    <a:p>
                      <a:endParaRPr lang="zh-CN" altLang="en-US"/>
                    </a:p>
                  </a:txBody>
                  <a:tcPr/>
                </a:tc>
                <a:tc gridSpan="3">
                  <a:txBody>
                    <a:bodyPr/>
                    <a:lstStyle/>
                    <a:p>
                      <a:pPr algn="just"/>
                      <a:r>
                        <a:rPr lang="en-US" sz="1600" kern="100">
                          <a:effectLst/>
                          <a:latin typeface="微软雅黑" panose="020B0503020204020204" pitchFamily="34" charset="-122"/>
                          <a:ea typeface="微软雅黑" panose="020B0503020204020204" pitchFamily="34" charset="-122"/>
                        </a:rPr>
                        <a:t>ns.linuxprobe.com.</a:t>
                      </a:r>
                      <a:endParaRPr lang="zh-CN" sz="1600">
                        <a:effectLst/>
                        <a:latin typeface="微软雅黑" panose="020B0503020204020204" pitchFamily="34" charset="-122"/>
                        <a:ea typeface="微软雅黑" panose="020B0503020204020204" pitchFamily="34" charset="-122"/>
                      </a:endParaRPr>
                    </a:p>
                  </a:txBody>
                  <a:tcPr marL="62162" marR="62162" marT="0" marB="0" anchor="ctr"/>
                </a:tc>
                <a:tc hMerge="1">
                  <a:txBody>
                    <a:bodyPr/>
                    <a:lstStyle/>
                    <a:p>
                      <a:endParaRPr lang="zh-CN" altLang="en-US"/>
                    </a:p>
                  </a:txBody>
                  <a:tcPr/>
                </a:tc>
                <a:tc hMerge="1">
                  <a:txBody>
                    <a:bodyPr/>
                    <a:lstStyle/>
                    <a:p>
                      <a:endParaRPr lang="zh-CN" altLang="en-US"/>
                    </a:p>
                  </a:txBody>
                  <a:tcPr/>
                </a:tc>
                <a:tc gridSpan="3">
                  <a:txBody>
                    <a:bodyPr/>
                    <a:lstStyle/>
                    <a:p>
                      <a:pPr algn="just"/>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域名服务器记录</a:t>
                      </a:r>
                      <a:endParaRPr lang="zh-CN" sz="1600">
                        <a:effectLst/>
                        <a:latin typeface="微软雅黑" panose="020B0503020204020204" pitchFamily="34" charset="-122"/>
                        <a:ea typeface="微软雅黑" panose="020B0503020204020204" pitchFamily="34" charset="-122"/>
                      </a:endParaRPr>
                    </a:p>
                  </a:txBody>
                  <a:tcPr marL="62162" marR="62162"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00143292"/>
                  </a:ext>
                </a:extLst>
              </a:tr>
              <a:tr h="313027">
                <a:tc>
                  <a:txBody>
                    <a:bodyPr/>
                    <a:lstStyle/>
                    <a:p>
                      <a:pPr algn="just"/>
                      <a:r>
                        <a:rPr lang="en-US" sz="1600" kern="100">
                          <a:effectLst/>
                          <a:latin typeface="微软雅黑" panose="020B0503020204020204" pitchFamily="34" charset="-122"/>
                          <a:ea typeface="微软雅黑" panose="020B0503020204020204" pitchFamily="34" charset="-122"/>
                        </a:rPr>
                        <a:t>ns</a:t>
                      </a:r>
                      <a:endParaRPr lang="zh-CN" sz="1600">
                        <a:effectLst/>
                        <a:latin typeface="微软雅黑" panose="020B0503020204020204" pitchFamily="34" charset="-122"/>
                        <a:ea typeface="微软雅黑" panose="020B0503020204020204" pitchFamily="34" charset="-122"/>
                      </a:endParaRPr>
                    </a:p>
                  </a:txBody>
                  <a:tcPr marL="62162" marR="62162" marT="0" marB="0" anchor="ctr"/>
                </a:tc>
                <a:tc gridSpan="2">
                  <a:txBody>
                    <a:bodyPr/>
                    <a:lstStyle/>
                    <a:p>
                      <a:pPr algn="just"/>
                      <a:r>
                        <a:rPr lang="en-US" sz="1600" kern="100">
                          <a:effectLst/>
                          <a:latin typeface="微软雅黑" panose="020B0503020204020204" pitchFamily="34" charset="-122"/>
                          <a:ea typeface="微软雅黑" panose="020B0503020204020204" pitchFamily="34" charset="-122"/>
                        </a:rPr>
                        <a:t>IN A</a:t>
                      </a:r>
                      <a:endParaRPr lang="zh-CN" sz="1600">
                        <a:effectLst/>
                        <a:latin typeface="微软雅黑" panose="020B0503020204020204" pitchFamily="34" charset="-122"/>
                        <a:ea typeface="微软雅黑" panose="020B0503020204020204" pitchFamily="34" charset="-122"/>
                      </a:endParaRPr>
                    </a:p>
                  </a:txBody>
                  <a:tcPr marL="62162" marR="62162" marT="0" marB="0" anchor="ctr"/>
                </a:tc>
                <a:tc hMerge="1">
                  <a:txBody>
                    <a:bodyPr/>
                    <a:lstStyle/>
                    <a:p>
                      <a:pPr algn="just"/>
                      <a:r>
                        <a:rPr lang="en-US" sz="1600" kern="100">
                          <a:effectLst/>
                          <a:latin typeface="微软雅黑" panose="020B0503020204020204" pitchFamily="34" charset="-122"/>
                          <a:ea typeface="微软雅黑" panose="020B0503020204020204" pitchFamily="34" charset="-122"/>
                        </a:rPr>
                        <a:t>IN A</a:t>
                      </a:r>
                      <a:endParaRPr lang="zh-CN" sz="1600">
                        <a:effectLst/>
                        <a:latin typeface="微软雅黑" panose="020B0503020204020204" pitchFamily="34" charset="-122"/>
                        <a:ea typeface="微软雅黑" panose="020B0503020204020204" pitchFamily="34" charset="-122"/>
                      </a:endParaRPr>
                    </a:p>
                  </a:txBody>
                  <a:tcPr marL="62162" marR="62162" marT="0" marB="0" anchor="ctr"/>
                </a:tc>
                <a:tc gridSpan="3">
                  <a:txBody>
                    <a:bodyPr/>
                    <a:lstStyle/>
                    <a:p>
                      <a:pPr algn="just"/>
                      <a:r>
                        <a:rPr lang="en-US" sz="1600" kern="100">
                          <a:effectLst/>
                          <a:latin typeface="微软雅黑" panose="020B0503020204020204" pitchFamily="34" charset="-122"/>
                          <a:ea typeface="微软雅黑" panose="020B0503020204020204" pitchFamily="34" charset="-122"/>
                        </a:rPr>
                        <a:t>192.168.10.10</a:t>
                      </a:r>
                      <a:endParaRPr lang="zh-CN" sz="1600">
                        <a:effectLst/>
                        <a:latin typeface="微软雅黑" panose="020B0503020204020204" pitchFamily="34" charset="-122"/>
                        <a:ea typeface="微软雅黑" panose="020B0503020204020204" pitchFamily="34" charset="-122"/>
                      </a:endParaRPr>
                    </a:p>
                  </a:txBody>
                  <a:tcPr marL="62162" marR="62162" marT="0" marB="0" anchor="ctr"/>
                </a:tc>
                <a:tc hMerge="1">
                  <a:txBody>
                    <a:bodyPr/>
                    <a:lstStyle/>
                    <a:p>
                      <a:endParaRPr lang="zh-CN" altLang="en-US"/>
                    </a:p>
                  </a:txBody>
                  <a:tcPr/>
                </a:tc>
                <a:tc hMerge="1">
                  <a:txBody>
                    <a:bodyPr/>
                    <a:lstStyle/>
                    <a:p>
                      <a:endParaRPr lang="zh-CN" altLang="en-US"/>
                    </a:p>
                  </a:txBody>
                  <a:tcPr/>
                </a:tc>
                <a:tc gridSpan="3">
                  <a:txBody>
                    <a:bodyPr/>
                    <a:lstStyle/>
                    <a:p>
                      <a:pPr algn="just"/>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地址记录（</a:t>
                      </a:r>
                      <a:r>
                        <a:rPr lang="en-US" sz="1600" kern="100">
                          <a:effectLst/>
                          <a:latin typeface="微软雅黑" panose="020B0503020204020204" pitchFamily="34" charset="-122"/>
                          <a:ea typeface="微软雅黑" panose="020B0503020204020204" pitchFamily="34" charset="-122"/>
                        </a:rPr>
                        <a:t>ns.linuxprobe.com.</a:t>
                      </a:r>
                      <a:r>
                        <a:rPr lang="zh-CN" sz="1600" kern="100">
                          <a:effectLst/>
                          <a:latin typeface="微软雅黑" panose="020B0503020204020204" pitchFamily="34" charset="-122"/>
                          <a:ea typeface="微软雅黑" panose="020B0503020204020204" pitchFamily="34" charset="-122"/>
                        </a:rPr>
                        <a:t>）</a:t>
                      </a:r>
                      <a:endParaRPr lang="zh-CN" sz="1600">
                        <a:effectLst/>
                        <a:latin typeface="微软雅黑" panose="020B0503020204020204" pitchFamily="34" charset="-122"/>
                        <a:ea typeface="微软雅黑" panose="020B0503020204020204" pitchFamily="34" charset="-122"/>
                      </a:endParaRPr>
                    </a:p>
                  </a:txBody>
                  <a:tcPr marL="62162" marR="62162"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5499507"/>
                  </a:ext>
                </a:extLst>
              </a:tr>
              <a:tr h="313027">
                <a:tc>
                  <a:txBody>
                    <a:bodyPr/>
                    <a:lstStyle/>
                    <a:p>
                      <a:pPr algn="just"/>
                      <a:r>
                        <a:rPr lang="en-US" sz="1600" kern="100">
                          <a:effectLst/>
                          <a:latin typeface="微软雅黑" panose="020B0503020204020204" pitchFamily="34" charset="-122"/>
                          <a:ea typeface="微软雅黑" panose="020B0503020204020204" pitchFamily="34" charset="-122"/>
                        </a:rPr>
                        <a:t>www</a:t>
                      </a:r>
                      <a:endParaRPr lang="zh-CN" sz="1600">
                        <a:effectLst/>
                        <a:latin typeface="微软雅黑" panose="020B0503020204020204" pitchFamily="34" charset="-122"/>
                        <a:ea typeface="微软雅黑" panose="020B0503020204020204" pitchFamily="34" charset="-122"/>
                      </a:endParaRPr>
                    </a:p>
                  </a:txBody>
                  <a:tcPr marL="62162" marR="62162" marT="0" marB="0" anchor="ctr"/>
                </a:tc>
                <a:tc gridSpan="2">
                  <a:txBody>
                    <a:bodyPr/>
                    <a:lstStyle/>
                    <a:p>
                      <a:pPr algn="just"/>
                      <a:r>
                        <a:rPr lang="en-US" sz="1600" kern="100" dirty="0">
                          <a:effectLst/>
                          <a:latin typeface="微软雅黑" panose="020B0503020204020204" pitchFamily="34" charset="-122"/>
                          <a:ea typeface="微软雅黑" panose="020B0503020204020204" pitchFamily="34" charset="-122"/>
                        </a:rPr>
                        <a:t>IN A</a:t>
                      </a:r>
                      <a:endParaRPr lang="zh-CN" sz="1600" dirty="0">
                        <a:effectLst/>
                        <a:latin typeface="微软雅黑" panose="020B0503020204020204" pitchFamily="34" charset="-122"/>
                        <a:ea typeface="微软雅黑" panose="020B0503020204020204" pitchFamily="34" charset="-122"/>
                      </a:endParaRPr>
                    </a:p>
                  </a:txBody>
                  <a:tcPr marL="62162" marR="62162" marT="0" marB="0" anchor="ctr"/>
                </a:tc>
                <a:tc hMerge="1">
                  <a:txBody>
                    <a:bodyPr/>
                    <a:lstStyle/>
                    <a:p>
                      <a:pPr algn="just"/>
                      <a:r>
                        <a:rPr lang="en-US" sz="1600" kern="100" dirty="0">
                          <a:effectLst/>
                          <a:latin typeface="微软雅黑" panose="020B0503020204020204" pitchFamily="34" charset="-122"/>
                          <a:ea typeface="微软雅黑" panose="020B0503020204020204" pitchFamily="34" charset="-122"/>
                        </a:rPr>
                        <a:t>IN A</a:t>
                      </a:r>
                      <a:endParaRPr lang="zh-CN" sz="1600" dirty="0">
                        <a:effectLst/>
                        <a:latin typeface="微软雅黑" panose="020B0503020204020204" pitchFamily="34" charset="-122"/>
                        <a:ea typeface="微软雅黑" panose="020B0503020204020204" pitchFamily="34" charset="-122"/>
                      </a:endParaRPr>
                    </a:p>
                  </a:txBody>
                  <a:tcPr marL="62162" marR="62162" marT="0" marB="0" anchor="ctr"/>
                </a:tc>
                <a:tc gridSpan="3">
                  <a:txBody>
                    <a:bodyPr/>
                    <a:lstStyle/>
                    <a:p>
                      <a:pPr algn="just"/>
                      <a:r>
                        <a:rPr lang="en-US" sz="1600" kern="100">
                          <a:effectLst/>
                          <a:latin typeface="微软雅黑" panose="020B0503020204020204" pitchFamily="34" charset="-122"/>
                          <a:ea typeface="微软雅黑" panose="020B0503020204020204" pitchFamily="34" charset="-122"/>
                        </a:rPr>
                        <a:t>192.168.10.10</a:t>
                      </a:r>
                      <a:endParaRPr lang="zh-CN" sz="1600">
                        <a:effectLst/>
                        <a:latin typeface="微软雅黑" panose="020B0503020204020204" pitchFamily="34" charset="-122"/>
                        <a:ea typeface="微软雅黑" panose="020B0503020204020204" pitchFamily="34" charset="-122"/>
                      </a:endParaRPr>
                    </a:p>
                  </a:txBody>
                  <a:tcPr marL="62162" marR="62162" marT="0" marB="0" anchor="ctr"/>
                </a:tc>
                <a:tc hMerge="1">
                  <a:txBody>
                    <a:bodyPr/>
                    <a:lstStyle/>
                    <a:p>
                      <a:endParaRPr lang="zh-CN" altLang="en-US"/>
                    </a:p>
                  </a:txBody>
                  <a:tcPr/>
                </a:tc>
                <a:tc hMerge="1">
                  <a:txBody>
                    <a:bodyPr/>
                    <a:lstStyle/>
                    <a:p>
                      <a:endParaRPr lang="zh-CN" altLang="en-US"/>
                    </a:p>
                  </a:txBody>
                  <a:tcPr/>
                </a:tc>
                <a:tc gridSpan="3">
                  <a:txBody>
                    <a:bodyPr/>
                    <a:lstStyle/>
                    <a:p>
                      <a:pPr algn="just"/>
                      <a:r>
                        <a:rPr lang="en-US" sz="1600" kern="100" dirty="0">
                          <a:effectLst/>
                          <a:latin typeface="微软雅黑" panose="020B0503020204020204" pitchFamily="34" charset="-122"/>
                          <a:ea typeface="微软雅黑" panose="020B0503020204020204" pitchFamily="34" charset="-122"/>
                        </a:rPr>
                        <a:t>#</a:t>
                      </a:r>
                      <a:r>
                        <a:rPr lang="zh-CN" sz="1600" kern="100" dirty="0">
                          <a:effectLst/>
                          <a:latin typeface="微软雅黑" panose="020B0503020204020204" pitchFamily="34" charset="-122"/>
                          <a:ea typeface="微软雅黑" panose="020B0503020204020204" pitchFamily="34" charset="-122"/>
                        </a:rPr>
                        <a:t>地址记录（</a:t>
                      </a:r>
                      <a:r>
                        <a:rPr lang="en-US" sz="1600" kern="100" dirty="0">
                          <a:effectLst/>
                          <a:latin typeface="微软雅黑" panose="020B0503020204020204" pitchFamily="34" charset="-122"/>
                          <a:ea typeface="微软雅黑" panose="020B0503020204020204" pitchFamily="34" charset="-122"/>
                        </a:rPr>
                        <a:t>www.linuxprobe.com.</a:t>
                      </a:r>
                      <a:r>
                        <a:rPr lang="zh-CN" sz="1600" kern="100" dirty="0">
                          <a:effectLst/>
                          <a:latin typeface="微软雅黑" panose="020B0503020204020204" pitchFamily="34" charset="-122"/>
                          <a:ea typeface="微软雅黑" panose="020B0503020204020204" pitchFamily="34" charset="-122"/>
                        </a:rPr>
                        <a:t>）</a:t>
                      </a:r>
                      <a:endParaRPr lang="zh-CN" sz="1600" dirty="0">
                        <a:effectLst/>
                        <a:latin typeface="微软雅黑" panose="020B0503020204020204" pitchFamily="34" charset="-122"/>
                        <a:ea typeface="微软雅黑" panose="020B0503020204020204" pitchFamily="34" charset="-122"/>
                      </a:endParaRPr>
                    </a:p>
                  </a:txBody>
                  <a:tcPr marL="62162" marR="62162"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86362504"/>
                  </a:ext>
                </a:extLst>
              </a:tr>
            </a:tbl>
          </a:graphicData>
        </a:graphic>
      </p:graphicFrame>
    </p:spTree>
    <p:extLst>
      <p:ext uri="{BB962C8B-B14F-4D97-AF65-F5344CB8AC3E}">
        <p14:creationId xmlns:p14="http://schemas.microsoft.com/office/powerpoint/2010/main" val="22380444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域名解析记录类型</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6" name="表格 5">
            <a:extLst>
              <a:ext uri="{FF2B5EF4-FFF2-40B4-BE49-F238E27FC236}">
                <a16:creationId xmlns:a16="http://schemas.microsoft.com/office/drawing/2014/main" id="{93001119-D975-4F16-914A-CDE34A4F8603}"/>
              </a:ext>
            </a:extLst>
          </p:cNvPr>
          <p:cNvGraphicFramePr>
            <a:graphicFrameLocks noGrp="1"/>
          </p:cNvGraphicFramePr>
          <p:nvPr>
            <p:extLst>
              <p:ext uri="{D42A27DB-BD31-4B8C-83A1-F6EECF244321}">
                <p14:modId xmlns:p14="http://schemas.microsoft.com/office/powerpoint/2010/main" val="752192885"/>
              </p:ext>
            </p:extLst>
          </p:nvPr>
        </p:nvGraphicFramePr>
        <p:xfrm>
          <a:off x="1790162" y="1242390"/>
          <a:ext cx="8611677" cy="4611756"/>
        </p:xfrm>
        <a:graphic>
          <a:graphicData uri="http://schemas.openxmlformats.org/drawingml/2006/table">
            <a:tbl>
              <a:tblPr firstRow="1" firstCol="1" bandRow="1">
                <a:tableStyleId>{5C22544A-7EE6-4342-B048-85BDC9FD1C3A}</a:tableStyleId>
              </a:tblPr>
              <a:tblGrid>
                <a:gridCol w="1846344">
                  <a:extLst>
                    <a:ext uri="{9D8B030D-6E8A-4147-A177-3AD203B41FA5}">
                      <a16:colId xmlns:a16="http://schemas.microsoft.com/office/drawing/2014/main" val="1674787129"/>
                    </a:ext>
                  </a:extLst>
                </a:gridCol>
                <a:gridCol w="6765333">
                  <a:extLst>
                    <a:ext uri="{9D8B030D-6E8A-4147-A177-3AD203B41FA5}">
                      <a16:colId xmlns:a16="http://schemas.microsoft.com/office/drawing/2014/main" val="1444367620"/>
                    </a:ext>
                  </a:extLst>
                </a:gridCol>
              </a:tblGrid>
              <a:tr h="677214">
                <a:tc>
                  <a:txBody>
                    <a:bodyPr/>
                    <a:lstStyle/>
                    <a:p>
                      <a:pPr algn="ctr"/>
                      <a:r>
                        <a:rPr lang="zh-CN" sz="1800" kern="100" dirty="0">
                          <a:effectLst/>
                          <a:latin typeface="微软雅黑" panose="020B0503020204020204" pitchFamily="34" charset="-122"/>
                          <a:ea typeface="微软雅黑" panose="020B0503020204020204" pitchFamily="34" charset="-122"/>
                        </a:rPr>
                        <a:t>记录类型</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990673760"/>
                  </a:ext>
                </a:extLst>
              </a:tr>
              <a:tr h="376477">
                <a:tc>
                  <a:txBody>
                    <a:bodyPr/>
                    <a:lstStyle/>
                    <a:p>
                      <a:pPr algn="ctr"/>
                      <a:r>
                        <a:rPr lang="en-US" sz="1600" b="0" dirty="0">
                          <a:solidFill>
                            <a:schemeClr val="tx1"/>
                          </a:solidFill>
                          <a:effectLst/>
                        </a:rPr>
                        <a:t>A</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CBD5E8"/>
                    </a:solidFill>
                  </a:tcPr>
                </a:tc>
                <a:tc>
                  <a:txBody>
                    <a:bodyPr/>
                    <a:lstStyle/>
                    <a:p>
                      <a:pPr algn="ctr"/>
                      <a:r>
                        <a:rPr lang="zh-CN" sz="1600" b="0" kern="100">
                          <a:solidFill>
                            <a:schemeClr val="tx1"/>
                          </a:solidFill>
                          <a:effectLst/>
                        </a:rPr>
                        <a:t>将域名指向一个</a:t>
                      </a:r>
                      <a:r>
                        <a:rPr lang="en-US" sz="1600" b="0" kern="100">
                          <a:solidFill>
                            <a:schemeClr val="tx1"/>
                          </a:solidFill>
                          <a:effectLst/>
                        </a:rPr>
                        <a:t>IPv4</a:t>
                      </a:r>
                      <a:r>
                        <a:rPr lang="zh-CN" sz="1600" b="0" kern="100">
                          <a:solidFill>
                            <a:schemeClr val="tx1"/>
                          </a:solidFill>
                          <a:effectLst/>
                        </a:rPr>
                        <a:t>地址</a:t>
                      </a:r>
                      <a:endParaRPr lang="zh-CN" sz="1600" b="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3919372200"/>
                  </a:ext>
                </a:extLst>
              </a:tr>
              <a:tr h="376477">
                <a:tc>
                  <a:txBody>
                    <a:bodyPr/>
                    <a:lstStyle/>
                    <a:p>
                      <a:pPr algn="ctr"/>
                      <a:r>
                        <a:rPr lang="en-US" sz="1600" b="0" dirty="0">
                          <a:solidFill>
                            <a:schemeClr val="tx1"/>
                          </a:solidFill>
                          <a:effectLst/>
                        </a:rPr>
                        <a:t>CNAME</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E7EBF4"/>
                    </a:solidFill>
                  </a:tcPr>
                </a:tc>
                <a:tc>
                  <a:txBody>
                    <a:bodyPr/>
                    <a:lstStyle/>
                    <a:p>
                      <a:pPr algn="ctr"/>
                      <a:r>
                        <a:rPr lang="zh-CN" sz="1600" b="0" kern="100" dirty="0">
                          <a:solidFill>
                            <a:schemeClr val="tx1"/>
                          </a:solidFill>
                          <a:effectLst/>
                        </a:rPr>
                        <a:t>将域名指向另外一个域名</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567700093"/>
                  </a:ext>
                </a:extLst>
              </a:tr>
              <a:tr h="376477">
                <a:tc>
                  <a:txBody>
                    <a:bodyPr/>
                    <a:lstStyle/>
                    <a:p>
                      <a:pPr algn="ctr"/>
                      <a:r>
                        <a:rPr lang="en-US" sz="1600" b="0" dirty="0">
                          <a:solidFill>
                            <a:schemeClr val="tx1"/>
                          </a:solidFill>
                          <a:effectLst/>
                        </a:rPr>
                        <a:t>AAAA</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CBD5E8"/>
                    </a:solidFill>
                  </a:tcPr>
                </a:tc>
                <a:tc>
                  <a:txBody>
                    <a:bodyPr/>
                    <a:lstStyle/>
                    <a:p>
                      <a:pPr algn="ctr"/>
                      <a:r>
                        <a:rPr lang="zh-CN" sz="1600" b="0" kern="100">
                          <a:solidFill>
                            <a:schemeClr val="tx1"/>
                          </a:solidFill>
                          <a:effectLst/>
                        </a:rPr>
                        <a:t>将域名指向一个</a:t>
                      </a:r>
                      <a:r>
                        <a:rPr lang="en-US" sz="1600" b="0" kern="100">
                          <a:solidFill>
                            <a:schemeClr val="tx1"/>
                          </a:solidFill>
                          <a:effectLst/>
                        </a:rPr>
                        <a:t>IPv6</a:t>
                      </a:r>
                      <a:r>
                        <a:rPr lang="zh-CN" sz="1600" b="0" kern="100">
                          <a:solidFill>
                            <a:schemeClr val="tx1"/>
                          </a:solidFill>
                          <a:effectLst/>
                        </a:rPr>
                        <a:t>地址</a:t>
                      </a:r>
                      <a:endParaRPr lang="zh-CN" sz="1600" b="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949848929"/>
                  </a:ext>
                </a:extLst>
              </a:tr>
              <a:tr h="376477">
                <a:tc>
                  <a:txBody>
                    <a:bodyPr/>
                    <a:lstStyle/>
                    <a:p>
                      <a:pPr algn="ctr"/>
                      <a:r>
                        <a:rPr lang="en-US" sz="1600" b="0" dirty="0">
                          <a:solidFill>
                            <a:schemeClr val="tx1"/>
                          </a:solidFill>
                          <a:effectLst/>
                        </a:rPr>
                        <a:t>NS</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E7EBF4"/>
                    </a:solidFill>
                  </a:tcPr>
                </a:tc>
                <a:tc>
                  <a:txBody>
                    <a:bodyPr/>
                    <a:lstStyle/>
                    <a:p>
                      <a:pPr algn="ctr"/>
                      <a:r>
                        <a:rPr lang="zh-CN" sz="1600" b="0" kern="100" dirty="0">
                          <a:solidFill>
                            <a:schemeClr val="tx1"/>
                          </a:solidFill>
                          <a:effectLst/>
                        </a:rPr>
                        <a:t>将子域名指定由其他</a:t>
                      </a:r>
                      <a:r>
                        <a:rPr lang="en-US" sz="1600" b="0" kern="100" dirty="0">
                          <a:solidFill>
                            <a:schemeClr val="tx1"/>
                          </a:solidFill>
                          <a:effectLst/>
                        </a:rPr>
                        <a:t>DNS</a:t>
                      </a:r>
                      <a:r>
                        <a:rPr lang="zh-CN" sz="1600" b="0" kern="100" dirty="0">
                          <a:solidFill>
                            <a:schemeClr val="tx1"/>
                          </a:solidFill>
                          <a:effectLst/>
                        </a:rPr>
                        <a:t>服务器解析</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3405596739"/>
                  </a:ext>
                </a:extLst>
              </a:tr>
              <a:tr h="376477">
                <a:tc>
                  <a:txBody>
                    <a:bodyPr/>
                    <a:lstStyle/>
                    <a:p>
                      <a:pPr algn="ctr"/>
                      <a:r>
                        <a:rPr lang="en-US" sz="1600" b="0" dirty="0">
                          <a:solidFill>
                            <a:schemeClr val="tx1"/>
                          </a:solidFill>
                          <a:effectLst/>
                        </a:rPr>
                        <a:t>MX</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CBD5E8"/>
                    </a:solidFill>
                  </a:tcPr>
                </a:tc>
                <a:tc>
                  <a:txBody>
                    <a:bodyPr/>
                    <a:lstStyle/>
                    <a:p>
                      <a:pPr algn="ctr"/>
                      <a:r>
                        <a:rPr lang="zh-CN" sz="1600" b="0" kern="100" dirty="0">
                          <a:solidFill>
                            <a:schemeClr val="tx1"/>
                          </a:solidFill>
                          <a:effectLst/>
                        </a:rPr>
                        <a:t>将域名指向邮件服务器地址</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2786593212"/>
                  </a:ext>
                </a:extLst>
              </a:tr>
              <a:tr h="376477">
                <a:tc>
                  <a:txBody>
                    <a:bodyPr/>
                    <a:lstStyle/>
                    <a:p>
                      <a:pPr algn="ctr"/>
                      <a:r>
                        <a:rPr lang="en-US" sz="1600" b="0" dirty="0">
                          <a:solidFill>
                            <a:schemeClr val="tx1"/>
                          </a:solidFill>
                          <a:effectLst/>
                        </a:rPr>
                        <a:t>SRV</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E7EBF4"/>
                    </a:solidFill>
                  </a:tcPr>
                </a:tc>
                <a:tc>
                  <a:txBody>
                    <a:bodyPr/>
                    <a:lstStyle/>
                    <a:p>
                      <a:pPr algn="ctr"/>
                      <a:r>
                        <a:rPr lang="zh-CN" sz="1600" b="0" kern="100">
                          <a:solidFill>
                            <a:schemeClr val="tx1"/>
                          </a:solidFill>
                          <a:effectLst/>
                        </a:rPr>
                        <a:t>记录提供特定的服务的服务器</a:t>
                      </a:r>
                      <a:endParaRPr lang="zh-CN" sz="1600" b="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1839169925"/>
                  </a:ext>
                </a:extLst>
              </a:tr>
              <a:tr h="546249">
                <a:tc>
                  <a:txBody>
                    <a:bodyPr/>
                    <a:lstStyle/>
                    <a:p>
                      <a:pPr algn="ctr"/>
                      <a:r>
                        <a:rPr lang="en-US" sz="1600" b="0" dirty="0">
                          <a:solidFill>
                            <a:schemeClr val="tx1"/>
                          </a:solidFill>
                          <a:effectLst/>
                        </a:rPr>
                        <a:t>TXT</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CBD5E8"/>
                    </a:solidFill>
                  </a:tcPr>
                </a:tc>
                <a:tc>
                  <a:txBody>
                    <a:bodyPr/>
                    <a:lstStyle/>
                    <a:p>
                      <a:pPr algn="ctr"/>
                      <a:r>
                        <a:rPr lang="zh-CN" sz="1600" b="0" kern="100" dirty="0">
                          <a:solidFill>
                            <a:schemeClr val="tx1"/>
                          </a:solidFill>
                          <a:effectLst/>
                        </a:rPr>
                        <a:t>文本内容一般为</a:t>
                      </a:r>
                      <a:r>
                        <a:rPr lang="en-US" sz="1600" b="0" kern="100" dirty="0">
                          <a:solidFill>
                            <a:schemeClr val="tx1"/>
                          </a:solidFill>
                          <a:effectLst/>
                        </a:rPr>
                        <a:t>512</a:t>
                      </a:r>
                      <a:r>
                        <a:rPr lang="zh-CN" sz="1600" b="0" kern="100" dirty="0">
                          <a:solidFill>
                            <a:schemeClr val="tx1"/>
                          </a:solidFill>
                          <a:effectLst/>
                        </a:rPr>
                        <a:t>字节，常作为反垃圾邮件的</a:t>
                      </a:r>
                      <a:r>
                        <a:rPr lang="en-US" sz="1600" b="0" kern="100" dirty="0">
                          <a:solidFill>
                            <a:schemeClr val="tx1"/>
                          </a:solidFill>
                          <a:effectLst/>
                        </a:rPr>
                        <a:t>SPF</a:t>
                      </a:r>
                      <a:r>
                        <a:rPr lang="zh-CN" sz="1600" b="0" kern="100" dirty="0">
                          <a:solidFill>
                            <a:schemeClr val="tx1"/>
                          </a:solidFill>
                          <a:effectLst/>
                        </a:rPr>
                        <a:t>（</a:t>
                      </a:r>
                      <a:r>
                        <a:rPr lang="en-US" sz="1600" b="0" kern="100" dirty="0">
                          <a:solidFill>
                            <a:schemeClr val="tx1"/>
                          </a:solidFill>
                          <a:effectLst/>
                        </a:rPr>
                        <a:t>Sender Policy Framework</a:t>
                      </a:r>
                      <a:r>
                        <a:rPr lang="zh-CN" sz="1600" b="0" kern="100" dirty="0">
                          <a:solidFill>
                            <a:schemeClr val="tx1"/>
                          </a:solidFill>
                          <a:effectLst/>
                        </a:rPr>
                        <a:t>，发送方策略框架）记录</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2484955140"/>
                  </a:ext>
                </a:extLst>
              </a:tr>
              <a:tr h="376477">
                <a:tc>
                  <a:txBody>
                    <a:bodyPr/>
                    <a:lstStyle/>
                    <a:p>
                      <a:pPr algn="ctr"/>
                      <a:r>
                        <a:rPr lang="en-US" sz="1600" b="0" dirty="0">
                          <a:solidFill>
                            <a:schemeClr val="tx1"/>
                          </a:solidFill>
                          <a:effectLst/>
                        </a:rPr>
                        <a:t>CAA</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E7EBF4"/>
                    </a:solidFill>
                  </a:tcPr>
                </a:tc>
                <a:tc>
                  <a:txBody>
                    <a:bodyPr/>
                    <a:lstStyle/>
                    <a:p>
                      <a:pPr algn="ctr"/>
                      <a:r>
                        <a:rPr lang="en-US" sz="1600" b="0" kern="100" dirty="0">
                          <a:solidFill>
                            <a:schemeClr val="tx1"/>
                          </a:solidFill>
                          <a:effectLst/>
                        </a:rPr>
                        <a:t>CA</a:t>
                      </a:r>
                      <a:r>
                        <a:rPr lang="zh-CN" sz="1600" b="0" kern="100" dirty="0">
                          <a:solidFill>
                            <a:schemeClr val="tx1"/>
                          </a:solidFill>
                          <a:effectLst/>
                        </a:rPr>
                        <a:t>证书颁发机构授权校验</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1396826297"/>
                  </a:ext>
                </a:extLst>
              </a:tr>
              <a:tr h="376477">
                <a:tc>
                  <a:txBody>
                    <a:bodyPr/>
                    <a:lstStyle/>
                    <a:p>
                      <a:pPr algn="ctr"/>
                      <a:r>
                        <a:rPr lang="zh-CN" sz="1600" b="0" kern="100" dirty="0">
                          <a:solidFill>
                            <a:schemeClr val="tx1"/>
                          </a:solidFill>
                          <a:effectLst/>
                        </a:rPr>
                        <a:t>显性</a:t>
                      </a:r>
                      <a:r>
                        <a:rPr lang="en-US" sz="1600" b="0" dirty="0">
                          <a:solidFill>
                            <a:schemeClr val="tx1"/>
                          </a:solidFill>
                          <a:effectLst/>
                        </a:rPr>
                        <a:t>URL</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CBD5E8"/>
                    </a:solidFill>
                  </a:tcPr>
                </a:tc>
                <a:tc>
                  <a:txBody>
                    <a:bodyPr/>
                    <a:lstStyle/>
                    <a:p>
                      <a:pPr algn="ctr"/>
                      <a:r>
                        <a:rPr lang="zh-CN" sz="1600" b="0" kern="100" dirty="0">
                          <a:solidFill>
                            <a:schemeClr val="tx1"/>
                          </a:solidFill>
                          <a:effectLst/>
                        </a:rPr>
                        <a:t>将域名重定向到另外一个地址</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584906736"/>
                  </a:ext>
                </a:extLst>
              </a:tr>
              <a:tr h="376477">
                <a:tc>
                  <a:txBody>
                    <a:bodyPr/>
                    <a:lstStyle/>
                    <a:p>
                      <a:pPr algn="ctr"/>
                      <a:r>
                        <a:rPr lang="zh-CN" sz="1600" b="0" kern="100" dirty="0">
                          <a:solidFill>
                            <a:schemeClr val="tx1"/>
                          </a:solidFill>
                          <a:effectLst/>
                        </a:rPr>
                        <a:t>隐性</a:t>
                      </a:r>
                      <a:r>
                        <a:rPr lang="en-US" sz="1600" b="0" dirty="0">
                          <a:solidFill>
                            <a:schemeClr val="tx1"/>
                          </a:solidFill>
                          <a:effectLst/>
                        </a:rPr>
                        <a:t>URL</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E7EBF4"/>
                    </a:solidFill>
                  </a:tcPr>
                </a:tc>
                <a:tc>
                  <a:txBody>
                    <a:bodyPr/>
                    <a:lstStyle/>
                    <a:p>
                      <a:pPr algn="ctr"/>
                      <a:r>
                        <a:rPr lang="zh-CN" sz="1600" b="0" kern="100" dirty="0">
                          <a:solidFill>
                            <a:schemeClr val="tx1"/>
                          </a:solidFill>
                          <a:effectLst/>
                        </a:rPr>
                        <a:t>与显性</a:t>
                      </a:r>
                      <a:r>
                        <a:rPr lang="en-US" sz="1600" b="0" kern="100" dirty="0">
                          <a:solidFill>
                            <a:schemeClr val="tx1"/>
                          </a:solidFill>
                          <a:effectLst/>
                        </a:rPr>
                        <a:t>URL</a:t>
                      </a:r>
                      <a:r>
                        <a:rPr lang="zh-CN" sz="1600" b="0" kern="100" dirty="0">
                          <a:solidFill>
                            <a:schemeClr val="tx1"/>
                          </a:solidFill>
                          <a:effectLst/>
                        </a:rPr>
                        <a:t>类似，但是会隐藏真实目标地址</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210190856"/>
                  </a:ext>
                </a:extLst>
              </a:tr>
            </a:tbl>
          </a:graphicData>
        </a:graphic>
      </p:graphicFrame>
    </p:spTree>
    <p:extLst>
      <p:ext uri="{BB962C8B-B14F-4D97-AF65-F5344CB8AC3E}">
        <p14:creationId xmlns:p14="http://schemas.microsoft.com/office/powerpoint/2010/main" val="37015307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a:extLst>
              <a:ext uri="{FF2B5EF4-FFF2-40B4-BE49-F238E27FC236}">
                <a16:creationId xmlns:a16="http://schemas.microsoft.com/office/drawing/2014/main" id="{A32FD844-21A2-4E0D-B756-ACFA3B442FC4}"/>
              </a:ext>
            </a:extLst>
          </p:cNvPr>
          <p:cNvSpPr/>
          <p:nvPr/>
        </p:nvSpPr>
        <p:spPr>
          <a:xfrm>
            <a:off x="1163687"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pic>
        <p:nvPicPr>
          <p:cNvPr id="13314" name="Picture 2">
            <a:extLst>
              <a:ext uri="{FF2B5EF4-FFF2-40B4-BE49-F238E27FC236}">
                <a16:creationId xmlns:a16="http://schemas.microsoft.com/office/drawing/2014/main" id="{A643F106-2FCC-4727-8E4A-7D17000BB0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5509" y="4733711"/>
            <a:ext cx="4418645" cy="46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反向解析实验</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id="{D27F09D8-CAA5-4CFC-8191-8A136CFBED09}"/>
              </a:ext>
            </a:extLst>
          </p:cNvPr>
          <p:cNvSpPr txBox="1"/>
          <p:nvPr/>
        </p:nvSpPr>
        <p:spPr>
          <a:xfrm>
            <a:off x="1316403" y="2353942"/>
            <a:ext cx="4323400"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域名解析服务中，反向解析的作用是将用户提交的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地址解析为对应的域名信息，它一般用于对某个</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地址上绑定的所有域名进行整体屏蔽，屏蔽由某些域名发送的垃圾邮件。它也可以针对某个</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地址进行反向解析，大致判断出有多少个网站运行在上面。</a:t>
            </a:r>
          </a:p>
        </p:txBody>
      </p:sp>
      <p:sp>
        <p:nvSpPr>
          <p:cNvPr id="14" name="任意多边形: 形状 13">
            <a:extLst>
              <a:ext uri="{FF2B5EF4-FFF2-40B4-BE49-F238E27FC236}">
                <a16:creationId xmlns:a16="http://schemas.microsoft.com/office/drawing/2014/main" id="{BE8EC7B4-61B8-442E-9FB9-8F4359E637A9}"/>
              </a:ext>
            </a:extLst>
          </p:cNvPr>
          <p:cNvSpPr/>
          <p:nvPr/>
        </p:nvSpPr>
        <p:spPr>
          <a:xfrm>
            <a:off x="1151839"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849FC71E-235B-4C77-B3DA-B0E958F3C31E}"/>
              </a:ext>
            </a:extLst>
          </p:cNvPr>
          <p:cNvSpPr txBox="1"/>
          <p:nvPr/>
        </p:nvSpPr>
        <p:spPr>
          <a:xfrm>
            <a:off x="1284365" y="1811894"/>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正向解析</a:t>
            </a:r>
          </a:p>
        </p:txBody>
      </p:sp>
      <p:sp>
        <p:nvSpPr>
          <p:cNvPr id="16" name="文本框 15">
            <a:extLst>
              <a:ext uri="{FF2B5EF4-FFF2-40B4-BE49-F238E27FC236}">
                <a16:creationId xmlns:a16="http://schemas.microsoft.com/office/drawing/2014/main" id="{D12F9456-AB67-466A-952A-D7C31D2AE934}"/>
              </a:ext>
            </a:extLst>
          </p:cNvPr>
          <p:cNvSpPr txBox="1"/>
          <p:nvPr/>
        </p:nvSpPr>
        <p:spPr>
          <a:xfrm>
            <a:off x="1614402" y="5420592"/>
            <a:ext cx="3543932"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反向解析技术示意图</a:t>
            </a:r>
            <a:endParaRPr lang="zh-CN" altLang="en-US" dirty="0">
              <a:latin typeface="微软雅黑" panose="020B0503020204020204" pitchFamily="34" charset="-122"/>
              <a:ea typeface="微软雅黑" panose="020B0503020204020204" pitchFamily="34" charset="-122"/>
            </a:endParaRPr>
          </a:p>
        </p:txBody>
      </p:sp>
      <p:sp>
        <p:nvSpPr>
          <p:cNvPr id="18" name="矩形: 圆角 17">
            <a:extLst>
              <a:ext uri="{FF2B5EF4-FFF2-40B4-BE49-F238E27FC236}">
                <a16:creationId xmlns:a16="http://schemas.microsoft.com/office/drawing/2014/main" id="{E1680AD4-2CCC-4B46-8FC6-276D6E137C0E}"/>
              </a:ext>
            </a:extLst>
          </p:cNvPr>
          <p:cNvSpPr/>
          <p:nvPr/>
        </p:nvSpPr>
        <p:spPr>
          <a:xfrm>
            <a:off x="6276628"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9" name="文本框 18">
            <a:extLst>
              <a:ext uri="{FF2B5EF4-FFF2-40B4-BE49-F238E27FC236}">
                <a16:creationId xmlns:a16="http://schemas.microsoft.com/office/drawing/2014/main" id="{626797BB-D90E-4C41-9BF9-13291DF80F42}"/>
              </a:ext>
            </a:extLst>
          </p:cNvPr>
          <p:cNvSpPr txBox="1"/>
          <p:nvPr/>
        </p:nvSpPr>
        <p:spPr>
          <a:xfrm>
            <a:off x="6835807" y="5196423"/>
            <a:ext cx="3543932"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反向解析文件中</a:t>
            </a:r>
            <a:r>
              <a:rPr lang="en-US" altLang="zh-CN" sz="1800" kern="100" dirty="0">
                <a:effectLst/>
                <a:latin typeface="微软雅黑" panose="020B0503020204020204" pitchFamily="34" charset="-122"/>
                <a:ea typeface="微软雅黑" panose="020B0503020204020204" pitchFamily="34" charset="-122"/>
              </a:rPr>
              <a:t>IP</a:t>
            </a:r>
            <a:r>
              <a:rPr lang="zh-CN" altLang="en-US" sz="1800" kern="100" dirty="0">
                <a:effectLst/>
                <a:latin typeface="微软雅黑" panose="020B0503020204020204" pitchFamily="34" charset="-122"/>
                <a:ea typeface="微软雅黑" panose="020B0503020204020204" pitchFamily="34" charset="-122"/>
              </a:rPr>
              <a:t>地址参数规范</a:t>
            </a:r>
            <a:endParaRPr lang="zh-CN" altLang="en-US" dirty="0">
              <a:latin typeface="微软雅黑" panose="020B0503020204020204" pitchFamily="34" charset="-122"/>
              <a:ea typeface="微软雅黑" panose="020B0503020204020204" pitchFamily="34" charset="-122"/>
            </a:endParaRPr>
          </a:p>
        </p:txBody>
      </p:sp>
      <p:pic>
        <p:nvPicPr>
          <p:cNvPr id="13315" name="Picture 3">
            <a:extLst>
              <a:ext uri="{FF2B5EF4-FFF2-40B4-BE49-F238E27FC236}">
                <a16:creationId xmlns:a16="http://schemas.microsoft.com/office/drawing/2014/main" id="{0B10551E-4771-4E3A-94C7-3C506CDF3CA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0469" y="2971147"/>
            <a:ext cx="4454608" cy="799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46357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反向解析实验</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FAD3C5B5-3A28-45AE-AD56-2F93A7BA7001}"/>
              </a:ext>
            </a:extLst>
          </p:cNvPr>
          <p:cNvGrpSpPr/>
          <p:nvPr/>
        </p:nvGrpSpPr>
        <p:grpSpPr>
          <a:xfrm>
            <a:off x="884168" y="1834576"/>
            <a:ext cx="3277305" cy="3552433"/>
            <a:chOff x="695325" y="1834576"/>
            <a:chExt cx="3277305" cy="3431905"/>
          </a:xfrm>
        </p:grpSpPr>
        <p:sp>
          <p:nvSpPr>
            <p:cNvPr id="20" name="矩形: 圆角 19">
              <a:extLst>
                <a:ext uri="{FF2B5EF4-FFF2-40B4-BE49-F238E27FC236}">
                  <a16:creationId xmlns:a16="http://schemas.microsoft.com/office/drawing/2014/main" id="{B4C3BEC8-3BE7-4F7A-88FC-45FEDBE369BB}"/>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1" name="文本框 20">
              <a:extLst>
                <a:ext uri="{FF2B5EF4-FFF2-40B4-BE49-F238E27FC236}">
                  <a16:creationId xmlns:a16="http://schemas.microsoft.com/office/drawing/2014/main" id="{CB49BB31-F247-46F3-BB3E-59D84C0FEE92}"/>
                </a:ext>
              </a:extLst>
            </p:cNvPr>
            <p:cNvSpPr txBox="1"/>
            <p:nvPr/>
          </p:nvSpPr>
          <p:spPr>
            <a:xfrm>
              <a:off x="827851" y="2683066"/>
              <a:ext cx="3058350" cy="2188008"/>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编辑区域配置文件。在编辑该文件时，除了不要写错格式之外，还需要记住此处定义的数据配置文件名称，因为一会儿还需要在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/var/named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目录中建立与其对应的同名文件。</a:t>
              </a:r>
            </a:p>
          </p:txBody>
        </p:sp>
        <p:sp>
          <p:nvSpPr>
            <p:cNvPr id="22" name="任意多边形: 形状 21">
              <a:extLst>
                <a:ext uri="{FF2B5EF4-FFF2-40B4-BE49-F238E27FC236}">
                  <a16:creationId xmlns:a16="http://schemas.microsoft.com/office/drawing/2014/main" id="{56FB659F-95F6-49E8-A57D-1393D359BA37}"/>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3" name="文本框 22">
              <a:extLst>
                <a:ext uri="{FF2B5EF4-FFF2-40B4-BE49-F238E27FC236}">
                  <a16:creationId xmlns:a16="http://schemas.microsoft.com/office/drawing/2014/main" id="{25C1A14A-7947-4D5D-8394-86D14309CA72}"/>
                </a:ext>
              </a:extLst>
            </p:cNvPr>
            <p:cNvSpPr txBox="1"/>
            <p:nvPr/>
          </p:nvSpPr>
          <p:spPr>
            <a:xfrm>
              <a:off x="827850" y="2101262"/>
              <a:ext cx="856325" cy="38653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grpSp>
        <p:nvGrpSpPr>
          <p:cNvPr id="24" name="组合 23">
            <a:extLst>
              <a:ext uri="{FF2B5EF4-FFF2-40B4-BE49-F238E27FC236}">
                <a16:creationId xmlns:a16="http://schemas.microsoft.com/office/drawing/2014/main" id="{489898F5-7EB1-456F-A89B-68FC82A828AE}"/>
              </a:ext>
            </a:extLst>
          </p:cNvPr>
          <p:cNvGrpSpPr/>
          <p:nvPr/>
        </p:nvGrpSpPr>
        <p:grpSpPr>
          <a:xfrm>
            <a:off x="4439533" y="1834576"/>
            <a:ext cx="3277305" cy="3552433"/>
            <a:chOff x="695325" y="1834576"/>
            <a:chExt cx="3277305" cy="3552433"/>
          </a:xfrm>
        </p:grpSpPr>
        <p:sp>
          <p:nvSpPr>
            <p:cNvPr id="25" name="矩形: 圆角 24">
              <a:extLst>
                <a:ext uri="{FF2B5EF4-FFF2-40B4-BE49-F238E27FC236}">
                  <a16:creationId xmlns:a16="http://schemas.microsoft.com/office/drawing/2014/main" id="{3F2A66FC-C3C7-45FF-AB16-B1D97317D960}"/>
                </a:ext>
              </a:extLst>
            </p:cNvPr>
            <p:cNvSpPr/>
            <p:nvPr/>
          </p:nvSpPr>
          <p:spPr>
            <a:xfrm>
              <a:off x="707173" y="1834576"/>
              <a:ext cx="3257133" cy="3552433"/>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6" name="文本框 25">
              <a:extLst>
                <a:ext uri="{FF2B5EF4-FFF2-40B4-BE49-F238E27FC236}">
                  <a16:creationId xmlns:a16="http://schemas.microsoft.com/office/drawing/2014/main" id="{D3484041-915B-42FC-9437-0166A3F4F190}"/>
                </a:ext>
              </a:extLst>
            </p:cNvPr>
            <p:cNvSpPr txBox="1"/>
            <p:nvPr/>
          </p:nvSpPr>
          <p:spPr>
            <a:xfrm>
              <a:off x="827851" y="2683066"/>
              <a:ext cx="3058350"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编辑数据配置文件。首先从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/var/named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目录中复制一份反向解析的模板文件（</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named.loopback</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），然后把下面的参数填写到文件中。</a:t>
              </a:r>
            </a:p>
          </p:txBody>
        </p:sp>
        <p:sp>
          <p:nvSpPr>
            <p:cNvPr id="27" name="任意多边形: 形状 26">
              <a:extLst>
                <a:ext uri="{FF2B5EF4-FFF2-40B4-BE49-F238E27FC236}">
                  <a16:creationId xmlns:a16="http://schemas.microsoft.com/office/drawing/2014/main" id="{073A2783-0E6C-40AE-9E4B-FF917E0DF752}"/>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8" name="文本框 27">
              <a:extLst>
                <a:ext uri="{FF2B5EF4-FFF2-40B4-BE49-F238E27FC236}">
                  <a16:creationId xmlns:a16="http://schemas.microsoft.com/office/drawing/2014/main" id="{5116ADD3-C9AF-4591-8F31-E7A1DCB9BBB0}"/>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grpSp>
        <p:nvGrpSpPr>
          <p:cNvPr id="29" name="组合 28">
            <a:extLst>
              <a:ext uri="{FF2B5EF4-FFF2-40B4-BE49-F238E27FC236}">
                <a16:creationId xmlns:a16="http://schemas.microsoft.com/office/drawing/2014/main" id="{396DFF2B-750D-48E2-BA6B-7F3792511812}"/>
              </a:ext>
            </a:extLst>
          </p:cNvPr>
          <p:cNvGrpSpPr/>
          <p:nvPr/>
        </p:nvGrpSpPr>
        <p:grpSpPr>
          <a:xfrm>
            <a:off x="7994898" y="1834576"/>
            <a:ext cx="3277305" cy="3552433"/>
            <a:chOff x="695325" y="1834576"/>
            <a:chExt cx="3277305" cy="3552433"/>
          </a:xfrm>
        </p:grpSpPr>
        <p:sp>
          <p:nvSpPr>
            <p:cNvPr id="30" name="矩形: 圆角 29">
              <a:extLst>
                <a:ext uri="{FF2B5EF4-FFF2-40B4-BE49-F238E27FC236}">
                  <a16:creationId xmlns:a16="http://schemas.microsoft.com/office/drawing/2014/main" id="{24394802-0A05-49BB-960B-FCF481F06480}"/>
                </a:ext>
              </a:extLst>
            </p:cNvPr>
            <p:cNvSpPr/>
            <p:nvPr/>
          </p:nvSpPr>
          <p:spPr>
            <a:xfrm>
              <a:off x="707173" y="1834576"/>
              <a:ext cx="3257133" cy="3552433"/>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5" name="文本框 34">
              <a:extLst>
                <a:ext uri="{FF2B5EF4-FFF2-40B4-BE49-F238E27FC236}">
                  <a16:creationId xmlns:a16="http://schemas.microsoft.com/office/drawing/2014/main" id="{61D012B7-E539-4F07-AB75-C975DBA900E8}"/>
                </a:ext>
              </a:extLst>
            </p:cNvPr>
            <p:cNvSpPr txBox="1"/>
            <p:nvPr/>
          </p:nvSpPr>
          <p:spPr>
            <a:xfrm>
              <a:off x="827851" y="2683066"/>
              <a:ext cx="3058350" cy="263418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检验解析结果。在前面的正向解析实验中，已经把系统网卡中的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地址参数修改成了本机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地址，因此可以直接使用</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nslookup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命令来检验解析结果，仅需输入</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地址即可查询到对应的域名信息。</a:t>
              </a:r>
            </a:p>
          </p:txBody>
        </p:sp>
        <p:sp>
          <p:nvSpPr>
            <p:cNvPr id="36" name="任意多边形: 形状 35">
              <a:extLst>
                <a:ext uri="{FF2B5EF4-FFF2-40B4-BE49-F238E27FC236}">
                  <a16:creationId xmlns:a16="http://schemas.microsoft.com/office/drawing/2014/main" id="{893EFD57-A2AB-4C0E-909B-9AE5F7600A1B}"/>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CBC57585-B995-4B55-BAF9-233755E4572A}"/>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spTree>
    <p:extLst>
      <p:ext uri="{BB962C8B-B14F-4D97-AF65-F5344CB8AC3E}">
        <p14:creationId xmlns:p14="http://schemas.microsoft.com/office/powerpoint/2010/main" val="23603616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CF8E4B2-1FC5-41EA-AAF6-43D2550E1413}"/>
              </a:ext>
            </a:extLst>
          </p:cNvPr>
          <p:cNvPicPr>
            <a:picLocks noChangeAspect="1"/>
          </p:cNvPicPr>
          <p:nvPr/>
        </p:nvPicPr>
        <p:blipFill rotWithShape="1">
          <a:blip r:embed="rId3">
            <a:extLst>
              <a:ext uri="{28A0092B-C50C-407E-A947-70E740481C1C}">
                <a14:useLocalDpi xmlns:a14="http://schemas.microsoft.com/office/drawing/2010/main" val="0"/>
              </a:ext>
            </a:extLst>
          </a:blip>
          <a:srcRect r="2082"/>
          <a:stretch/>
        </p:blipFill>
        <p:spPr>
          <a:xfrm>
            <a:off x="5001771" y="702"/>
            <a:ext cx="7190229" cy="6858000"/>
          </a:xfrm>
          <a:prstGeom prst="rect">
            <a:avLst/>
          </a:prstGeom>
        </p:spPr>
      </p:pic>
      <p:sp>
        <p:nvSpPr>
          <p:cNvPr id="25" name="文本框 24"/>
          <p:cNvSpPr txBox="1"/>
          <p:nvPr/>
        </p:nvSpPr>
        <p:spPr>
          <a:xfrm>
            <a:off x="152872" y="383540"/>
            <a:ext cx="3962206" cy="923330"/>
          </a:xfrm>
          <a:prstGeom prst="rect">
            <a:avLst/>
          </a:prstGeom>
          <a:noFill/>
        </p:spPr>
        <p:txBody>
          <a:bodyPr wrap="square" rtlCol="0">
            <a:spAutoFit/>
          </a:bodyPr>
          <a:lstStyle/>
          <a:p>
            <a:pPr algn="ctr"/>
            <a:r>
              <a:rPr lang="zh-CN" altLang="en-US"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课程概述</a:t>
            </a:r>
          </a:p>
        </p:txBody>
      </p:sp>
      <p:grpSp>
        <p:nvGrpSpPr>
          <p:cNvPr id="10" name="组合 9">
            <a:extLst>
              <a:ext uri="{FF2B5EF4-FFF2-40B4-BE49-F238E27FC236}">
                <a16:creationId xmlns:a16="http://schemas.microsoft.com/office/drawing/2014/main" id="{2A420798-6D5C-4241-AE37-C7736A335BF5}"/>
              </a:ext>
            </a:extLst>
          </p:cNvPr>
          <p:cNvGrpSpPr/>
          <p:nvPr/>
        </p:nvGrpSpPr>
        <p:grpSpPr>
          <a:xfrm>
            <a:off x="37592" y="2188611"/>
            <a:ext cx="3326710" cy="984886"/>
            <a:chOff x="185047" y="2263262"/>
            <a:chExt cx="3326710" cy="984886"/>
          </a:xfrm>
        </p:grpSpPr>
        <p:sp>
          <p:nvSpPr>
            <p:cNvPr id="26" name="文本框 25"/>
            <p:cNvSpPr txBox="1"/>
            <p:nvPr/>
          </p:nvSpPr>
          <p:spPr>
            <a:xfrm>
              <a:off x="1064143" y="2417151"/>
              <a:ext cx="2447614" cy="830997"/>
            </a:xfrm>
            <a:prstGeom prst="rect">
              <a:avLst/>
            </a:prstGeom>
            <a:noFill/>
          </p:spPr>
          <p:txBody>
            <a:bodyPr wrap="square" rtlCol="0">
              <a:spAutoFit/>
            </a:bodyPr>
            <a:lstStyle/>
            <a:p>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DNS</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域名解析服务</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DNS Domain Name Resolution Service</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文本框 26"/>
            <p:cNvSpPr txBox="1"/>
            <p:nvPr/>
          </p:nvSpPr>
          <p:spPr>
            <a:xfrm>
              <a:off x="185047" y="2263262"/>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01</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9" name="组合 8">
            <a:extLst>
              <a:ext uri="{FF2B5EF4-FFF2-40B4-BE49-F238E27FC236}">
                <a16:creationId xmlns:a16="http://schemas.microsoft.com/office/drawing/2014/main" id="{0930ACDD-6974-4AEE-A3F7-8541BBEB7522}"/>
              </a:ext>
            </a:extLst>
          </p:cNvPr>
          <p:cNvGrpSpPr/>
          <p:nvPr/>
        </p:nvGrpSpPr>
        <p:grpSpPr>
          <a:xfrm>
            <a:off x="3449751" y="2188611"/>
            <a:ext cx="3421454" cy="984886"/>
            <a:chOff x="3360777" y="2137216"/>
            <a:chExt cx="3421454" cy="984886"/>
          </a:xfrm>
        </p:grpSpPr>
        <p:sp>
          <p:nvSpPr>
            <p:cNvPr id="40" name="文本框 39"/>
            <p:cNvSpPr txBox="1"/>
            <p:nvPr/>
          </p:nvSpPr>
          <p:spPr>
            <a:xfrm>
              <a:off x="4239875" y="2291105"/>
              <a:ext cx="2542356" cy="830997"/>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安装</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bind</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服务程序</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Install bind service program</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文本框 40"/>
            <p:cNvSpPr txBox="1"/>
            <p:nvPr/>
          </p:nvSpPr>
          <p:spPr>
            <a:xfrm>
              <a:off x="3360777" y="2137216"/>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02</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8" name="矩形: 圆角 7">
            <a:extLst>
              <a:ext uri="{FF2B5EF4-FFF2-40B4-BE49-F238E27FC236}">
                <a16:creationId xmlns:a16="http://schemas.microsoft.com/office/drawing/2014/main" id="{8F985FD2-8E20-485E-BADB-442EE373A51F}"/>
              </a:ext>
            </a:extLst>
          </p:cNvPr>
          <p:cNvSpPr/>
          <p:nvPr/>
        </p:nvSpPr>
        <p:spPr>
          <a:xfrm>
            <a:off x="3441990" y="2075261"/>
            <a:ext cx="3360777"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5C3EE372-DFF2-41CC-B158-614A7E402066}"/>
              </a:ext>
            </a:extLst>
          </p:cNvPr>
          <p:cNvSpPr/>
          <p:nvPr/>
        </p:nvSpPr>
        <p:spPr>
          <a:xfrm>
            <a:off x="0" y="2072967"/>
            <a:ext cx="3364302"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ACD2A615-774A-4B64-9B89-E4E38D4694EE}"/>
              </a:ext>
            </a:extLst>
          </p:cNvPr>
          <p:cNvGrpSpPr/>
          <p:nvPr/>
        </p:nvGrpSpPr>
        <p:grpSpPr>
          <a:xfrm>
            <a:off x="37592" y="3588719"/>
            <a:ext cx="3326711" cy="830997"/>
            <a:chOff x="152872" y="3508676"/>
            <a:chExt cx="3326711" cy="830997"/>
          </a:xfrm>
        </p:grpSpPr>
        <p:sp>
          <p:nvSpPr>
            <p:cNvPr id="43" name="文本框 42"/>
            <p:cNvSpPr txBox="1"/>
            <p:nvPr/>
          </p:nvSpPr>
          <p:spPr>
            <a:xfrm>
              <a:off x="1031969" y="3662565"/>
              <a:ext cx="2447614" cy="615553"/>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部署从服务器</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Deploy Slave Server</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4" name="文本框 43"/>
            <p:cNvSpPr txBox="1"/>
            <p:nvPr/>
          </p:nvSpPr>
          <p:spPr>
            <a:xfrm>
              <a:off x="152872" y="3508676"/>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03</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5" name="组合 14">
            <a:extLst>
              <a:ext uri="{FF2B5EF4-FFF2-40B4-BE49-F238E27FC236}">
                <a16:creationId xmlns:a16="http://schemas.microsoft.com/office/drawing/2014/main" id="{7AAB1485-F466-4DB4-B0F2-069CF08DBBBE}"/>
              </a:ext>
            </a:extLst>
          </p:cNvPr>
          <p:cNvGrpSpPr/>
          <p:nvPr/>
        </p:nvGrpSpPr>
        <p:grpSpPr>
          <a:xfrm>
            <a:off x="3449751" y="3517739"/>
            <a:ext cx="3353015" cy="984886"/>
            <a:chOff x="3513846" y="3522502"/>
            <a:chExt cx="3353015" cy="984886"/>
          </a:xfrm>
        </p:grpSpPr>
        <p:sp>
          <p:nvSpPr>
            <p:cNvPr id="46" name="文本框 45"/>
            <p:cNvSpPr txBox="1"/>
            <p:nvPr/>
          </p:nvSpPr>
          <p:spPr>
            <a:xfrm>
              <a:off x="4392944" y="3676391"/>
              <a:ext cx="2473917" cy="830997"/>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安全的加密传输</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Secure Encrypted Transmission</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文本框 46"/>
            <p:cNvSpPr txBox="1"/>
            <p:nvPr/>
          </p:nvSpPr>
          <p:spPr>
            <a:xfrm>
              <a:off x="3513846" y="3522502"/>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04</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1" name="矩形: 圆角 30">
            <a:extLst>
              <a:ext uri="{FF2B5EF4-FFF2-40B4-BE49-F238E27FC236}">
                <a16:creationId xmlns:a16="http://schemas.microsoft.com/office/drawing/2014/main" id="{98AB5614-2974-44A5-85A3-6CD6790D865E}"/>
              </a:ext>
            </a:extLst>
          </p:cNvPr>
          <p:cNvSpPr/>
          <p:nvPr/>
        </p:nvSpPr>
        <p:spPr>
          <a:xfrm>
            <a:off x="0" y="3398424"/>
            <a:ext cx="3364302"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133EC2D4-C7AF-4AA0-8CB9-FF71C05BE658}"/>
              </a:ext>
            </a:extLst>
          </p:cNvPr>
          <p:cNvSpPr/>
          <p:nvPr/>
        </p:nvSpPr>
        <p:spPr>
          <a:xfrm>
            <a:off x="3450273" y="3398424"/>
            <a:ext cx="3364302"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E735E099-AAAC-4C95-B1B8-5DAE733E9DFA}"/>
              </a:ext>
            </a:extLst>
          </p:cNvPr>
          <p:cNvGrpSpPr/>
          <p:nvPr/>
        </p:nvGrpSpPr>
        <p:grpSpPr>
          <a:xfrm>
            <a:off x="37592" y="4911882"/>
            <a:ext cx="2891912" cy="830997"/>
            <a:chOff x="736520" y="5412151"/>
            <a:chExt cx="2891912" cy="830997"/>
          </a:xfrm>
        </p:grpSpPr>
        <p:sp>
          <p:nvSpPr>
            <p:cNvPr id="18" name="文本框 17">
              <a:extLst>
                <a:ext uri="{FF2B5EF4-FFF2-40B4-BE49-F238E27FC236}">
                  <a16:creationId xmlns:a16="http://schemas.microsoft.com/office/drawing/2014/main" id="{75EC9CBE-1D8C-4FFC-9310-4D559A3FBB3E}"/>
                </a:ext>
              </a:extLst>
            </p:cNvPr>
            <p:cNvSpPr txBox="1"/>
            <p:nvPr/>
          </p:nvSpPr>
          <p:spPr>
            <a:xfrm>
              <a:off x="1615618" y="5566040"/>
              <a:ext cx="2012814" cy="615553"/>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部署缓存服务器</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b="0" i="0" dirty="0">
                  <a:solidFill>
                    <a:srgbClr val="333333"/>
                  </a:solidFill>
                  <a:effectLst/>
                  <a:latin typeface="微软雅黑" panose="020B0503020204020204" pitchFamily="34" charset="-122"/>
                  <a:ea typeface="微软雅黑" panose="020B0503020204020204" pitchFamily="34" charset="-122"/>
                </a:rPr>
                <a:t>Deploy Cache Server</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文本框 18">
              <a:extLst>
                <a:ext uri="{FF2B5EF4-FFF2-40B4-BE49-F238E27FC236}">
                  <a16:creationId xmlns:a16="http://schemas.microsoft.com/office/drawing/2014/main" id="{FAD69802-D990-41CC-A692-1F2211B73DE5}"/>
                </a:ext>
              </a:extLst>
            </p:cNvPr>
            <p:cNvSpPr txBox="1"/>
            <p:nvPr/>
          </p:nvSpPr>
          <p:spPr>
            <a:xfrm>
              <a:off x="736520" y="5412151"/>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05</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3" name="组合 22">
            <a:extLst>
              <a:ext uri="{FF2B5EF4-FFF2-40B4-BE49-F238E27FC236}">
                <a16:creationId xmlns:a16="http://schemas.microsoft.com/office/drawing/2014/main" id="{DE110AB0-C6B6-4101-8452-E9762953F7CB}"/>
              </a:ext>
            </a:extLst>
          </p:cNvPr>
          <p:cNvGrpSpPr/>
          <p:nvPr/>
        </p:nvGrpSpPr>
        <p:grpSpPr>
          <a:xfrm>
            <a:off x="3449751" y="4834937"/>
            <a:ext cx="3353015" cy="984886"/>
            <a:chOff x="3434621" y="4792444"/>
            <a:chExt cx="3353015" cy="984886"/>
          </a:xfrm>
        </p:grpSpPr>
        <p:sp>
          <p:nvSpPr>
            <p:cNvPr id="21" name="文本框 20">
              <a:extLst>
                <a:ext uri="{FF2B5EF4-FFF2-40B4-BE49-F238E27FC236}">
                  <a16:creationId xmlns:a16="http://schemas.microsoft.com/office/drawing/2014/main" id="{592F82DA-1A14-461B-B1CA-90899006E673}"/>
                </a:ext>
              </a:extLst>
            </p:cNvPr>
            <p:cNvSpPr txBox="1"/>
            <p:nvPr/>
          </p:nvSpPr>
          <p:spPr>
            <a:xfrm>
              <a:off x="4313719" y="4946333"/>
              <a:ext cx="2473917" cy="830997"/>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分离解析技术</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b="0" i="0" dirty="0">
                  <a:solidFill>
                    <a:srgbClr val="333333"/>
                  </a:solidFill>
                  <a:effectLst/>
                  <a:latin typeface="微软雅黑" panose="020B0503020204020204" pitchFamily="34" charset="-122"/>
                  <a:ea typeface="微软雅黑" panose="020B0503020204020204" pitchFamily="34" charset="-122"/>
                </a:rPr>
                <a:t>Separation And Analysis Technology</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文本框 21">
              <a:extLst>
                <a:ext uri="{FF2B5EF4-FFF2-40B4-BE49-F238E27FC236}">
                  <a16:creationId xmlns:a16="http://schemas.microsoft.com/office/drawing/2014/main" id="{5F5022D4-FA3B-4334-8DE5-64818DD26A09}"/>
                </a:ext>
              </a:extLst>
            </p:cNvPr>
            <p:cNvSpPr txBox="1"/>
            <p:nvPr/>
          </p:nvSpPr>
          <p:spPr>
            <a:xfrm>
              <a:off x="3434621" y="4792444"/>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06</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4" name="矩形: 圆角 33">
            <a:extLst>
              <a:ext uri="{FF2B5EF4-FFF2-40B4-BE49-F238E27FC236}">
                <a16:creationId xmlns:a16="http://schemas.microsoft.com/office/drawing/2014/main" id="{22B27978-E256-4CB6-9D3F-4CA06EC65F4C}"/>
              </a:ext>
            </a:extLst>
          </p:cNvPr>
          <p:cNvSpPr/>
          <p:nvPr/>
        </p:nvSpPr>
        <p:spPr>
          <a:xfrm>
            <a:off x="0" y="4721587"/>
            <a:ext cx="3364302"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A65E51EC-C207-48EC-A374-0758BD741706}"/>
              </a:ext>
            </a:extLst>
          </p:cNvPr>
          <p:cNvSpPr/>
          <p:nvPr/>
        </p:nvSpPr>
        <p:spPr>
          <a:xfrm>
            <a:off x="3450273" y="4721587"/>
            <a:ext cx="3364302"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5802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反向解析实验</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71F19807-CB53-47CD-B0F3-F84E6E5E8FA4}"/>
              </a:ext>
            </a:extLst>
          </p:cNvPr>
          <p:cNvGraphicFramePr>
            <a:graphicFrameLocks noGrp="1"/>
          </p:cNvGraphicFramePr>
          <p:nvPr>
            <p:extLst>
              <p:ext uri="{D42A27DB-BD31-4B8C-83A1-F6EECF244321}">
                <p14:modId xmlns:p14="http://schemas.microsoft.com/office/powerpoint/2010/main" val="1090218066"/>
              </p:ext>
            </p:extLst>
          </p:nvPr>
        </p:nvGraphicFramePr>
        <p:xfrm>
          <a:off x="1496958" y="1258607"/>
          <a:ext cx="9198085" cy="4903648"/>
        </p:xfrm>
        <a:graphic>
          <a:graphicData uri="http://schemas.openxmlformats.org/drawingml/2006/table">
            <a:tbl>
              <a:tblPr firstRow="1" firstCol="1" bandRow="1">
                <a:tableStyleId>{5C22544A-7EE6-4342-B048-85BDC9FD1C3A}</a:tableStyleId>
              </a:tblPr>
              <a:tblGrid>
                <a:gridCol w="1388911">
                  <a:extLst>
                    <a:ext uri="{9D8B030D-6E8A-4147-A177-3AD203B41FA5}">
                      <a16:colId xmlns:a16="http://schemas.microsoft.com/office/drawing/2014/main" val="1106276387"/>
                    </a:ext>
                  </a:extLst>
                </a:gridCol>
                <a:gridCol w="1449618">
                  <a:extLst>
                    <a:ext uri="{9D8B030D-6E8A-4147-A177-3AD203B41FA5}">
                      <a16:colId xmlns:a16="http://schemas.microsoft.com/office/drawing/2014/main" val="552736194"/>
                    </a:ext>
                  </a:extLst>
                </a:gridCol>
                <a:gridCol w="2466927">
                  <a:extLst>
                    <a:ext uri="{9D8B030D-6E8A-4147-A177-3AD203B41FA5}">
                      <a16:colId xmlns:a16="http://schemas.microsoft.com/office/drawing/2014/main" val="3362128669"/>
                    </a:ext>
                  </a:extLst>
                </a:gridCol>
                <a:gridCol w="2170748">
                  <a:extLst>
                    <a:ext uri="{9D8B030D-6E8A-4147-A177-3AD203B41FA5}">
                      <a16:colId xmlns:a16="http://schemas.microsoft.com/office/drawing/2014/main" val="3005130540"/>
                    </a:ext>
                  </a:extLst>
                </a:gridCol>
                <a:gridCol w="1721881">
                  <a:extLst>
                    <a:ext uri="{9D8B030D-6E8A-4147-A177-3AD203B41FA5}">
                      <a16:colId xmlns:a16="http://schemas.microsoft.com/office/drawing/2014/main" val="2671240235"/>
                    </a:ext>
                  </a:extLst>
                </a:gridCol>
              </a:tblGrid>
              <a:tr h="397115">
                <a:tc gridSpan="5">
                  <a:txBody>
                    <a:bodyPr/>
                    <a:lstStyle/>
                    <a:p>
                      <a:pPr algn="just"/>
                      <a:r>
                        <a:rPr lang="en-US" sz="1600" kern="100">
                          <a:effectLst/>
                          <a:latin typeface="微软雅黑" panose="020B0503020204020204" pitchFamily="34" charset="-122"/>
                          <a:ea typeface="微软雅黑" panose="020B0503020204020204" pitchFamily="34" charset="-122"/>
                        </a:rPr>
                        <a:t>$TTL 1D</a:t>
                      </a:r>
                      <a:endParaRPr lang="zh-CN" sz="1600">
                        <a:effectLst/>
                        <a:latin typeface="微软雅黑" panose="020B0503020204020204" pitchFamily="34" charset="-122"/>
                        <a:ea typeface="微软雅黑" panose="020B0503020204020204" pitchFamily="34"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02930431"/>
                  </a:ext>
                </a:extLst>
              </a:tr>
              <a:tr h="535383">
                <a:tc>
                  <a:txBody>
                    <a:bodyPr/>
                    <a:lstStyle/>
                    <a:p>
                      <a:pPr algn="just"/>
                      <a:r>
                        <a:rPr lang="en-US" sz="1600" kern="100">
                          <a:effectLst/>
                          <a:latin typeface="微软雅黑" panose="020B0503020204020204" pitchFamily="34" charset="-122"/>
                          <a:ea typeface="微软雅黑" panose="020B0503020204020204" pitchFamily="34" charset="-122"/>
                        </a:rPr>
                        <a:t>@</a:t>
                      </a:r>
                      <a:endParaRPr lang="zh-CN" sz="16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en-US" sz="1600" kern="100">
                          <a:effectLst/>
                          <a:latin typeface="微软雅黑" panose="020B0503020204020204" pitchFamily="34" charset="-122"/>
                          <a:ea typeface="微软雅黑" panose="020B0503020204020204" pitchFamily="34" charset="-122"/>
                        </a:rPr>
                        <a:t>IN SOA</a:t>
                      </a:r>
                      <a:endParaRPr lang="zh-CN" sz="16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en-US" sz="1600" kern="100">
                          <a:effectLst/>
                          <a:latin typeface="微软雅黑" panose="020B0503020204020204" pitchFamily="34" charset="-122"/>
                          <a:ea typeface="微软雅黑" panose="020B0503020204020204" pitchFamily="34" charset="-122"/>
                        </a:rPr>
                        <a:t>Linuxprobe.com.</a:t>
                      </a:r>
                      <a:endParaRPr lang="zh-CN" sz="16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en-US" sz="1600" kern="100">
                          <a:effectLst/>
                          <a:latin typeface="微软雅黑" panose="020B0503020204020204" pitchFamily="34" charset="-122"/>
                          <a:ea typeface="微软雅黑" panose="020B0503020204020204" pitchFamily="34" charset="-122"/>
                        </a:rPr>
                        <a:t>Root.linuxprobe.com.</a:t>
                      </a:r>
                      <a:endParaRPr lang="zh-CN" sz="16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en-US" sz="1600" kern="100">
                          <a:effectLst/>
                          <a:latin typeface="微软雅黑" panose="020B0503020204020204" pitchFamily="34" charset="-122"/>
                          <a:ea typeface="微软雅黑" panose="020B0503020204020204" pitchFamily="34" charset="-122"/>
                        </a:rPr>
                        <a:t>(</a:t>
                      </a:r>
                      <a:endParaRPr lang="zh-CN" sz="16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826218388"/>
                  </a:ext>
                </a:extLst>
              </a:tr>
              <a:tr h="397115">
                <a:tc gridSpan="4">
                  <a:txBody>
                    <a:bodyPr/>
                    <a:lstStyle/>
                    <a:p>
                      <a:pPr algn="just"/>
                      <a:r>
                        <a:rPr lang="en-US" sz="1600" kern="100">
                          <a:effectLst/>
                          <a:latin typeface="微软雅黑" panose="020B0503020204020204" pitchFamily="34" charset="-122"/>
                          <a:ea typeface="微软雅黑" panose="020B0503020204020204" pitchFamily="34" charset="-122"/>
                        </a:rPr>
                        <a:t> </a:t>
                      </a:r>
                      <a:endParaRPr lang="zh-CN" sz="1600">
                        <a:effectLst/>
                        <a:latin typeface="微软雅黑" panose="020B0503020204020204" pitchFamily="34" charset="-122"/>
                        <a:ea typeface="微软雅黑" panose="020B0503020204020204" pitchFamily="34"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r>
                        <a:rPr lang="en-US" sz="1600" kern="100">
                          <a:effectLst/>
                          <a:latin typeface="微软雅黑" panose="020B0503020204020204" pitchFamily="34" charset="-122"/>
                          <a:ea typeface="微软雅黑" panose="020B0503020204020204" pitchFamily="34" charset="-122"/>
                        </a:rPr>
                        <a:t>0;serial</a:t>
                      </a:r>
                      <a:endParaRPr lang="zh-CN" sz="16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978296442"/>
                  </a:ext>
                </a:extLst>
              </a:tr>
              <a:tr h="397115">
                <a:tc gridSpan="4">
                  <a:txBody>
                    <a:bodyPr/>
                    <a:lstStyle/>
                    <a:p>
                      <a:pPr algn="just"/>
                      <a:r>
                        <a:rPr lang="en-US" sz="1600" kern="100" dirty="0">
                          <a:effectLst/>
                          <a:latin typeface="微软雅黑" panose="020B0503020204020204" pitchFamily="34" charset="-122"/>
                          <a:ea typeface="微软雅黑" panose="020B0503020204020204" pitchFamily="34" charset="-122"/>
                        </a:rPr>
                        <a:t> </a:t>
                      </a:r>
                      <a:endParaRPr lang="zh-CN" sz="1600" dirty="0">
                        <a:effectLst/>
                        <a:latin typeface="微软雅黑" panose="020B0503020204020204" pitchFamily="34" charset="-122"/>
                        <a:ea typeface="微软雅黑" panose="020B0503020204020204" pitchFamily="34"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r>
                        <a:rPr lang="en-US" sz="1600" kern="100">
                          <a:effectLst/>
                          <a:latin typeface="微软雅黑" panose="020B0503020204020204" pitchFamily="34" charset="-122"/>
                          <a:ea typeface="微软雅黑" panose="020B0503020204020204" pitchFamily="34" charset="-122"/>
                        </a:rPr>
                        <a:t>1D;refresh</a:t>
                      </a:r>
                      <a:endParaRPr lang="zh-CN" sz="16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353028502"/>
                  </a:ext>
                </a:extLst>
              </a:tr>
              <a:tr h="397115">
                <a:tc gridSpan="4">
                  <a:txBody>
                    <a:bodyPr/>
                    <a:lstStyle/>
                    <a:p>
                      <a:pPr algn="just"/>
                      <a:r>
                        <a:rPr lang="en-US" sz="1600" kern="100">
                          <a:effectLst/>
                          <a:latin typeface="微软雅黑" panose="020B0503020204020204" pitchFamily="34" charset="-122"/>
                          <a:ea typeface="微软雅黑" panose="020B0503020204020204" pitchFamily="34" charset="-122"/>
                        </a:rPr>
                        <a:t> </a:t>
                      </a:r>
                      <a:endParaRPr lang="zh-CN" sz="1600">
                        <a:effectLst/>
                        <a:latin typeface="微软雅黑" panose="020B0503020204020204" pitchFamily="34" charset="-122"/>
                        <a:ea typeface="微软雅黑" panose="020B0503020204020204" pitchFamily="34"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r>
                        <a:rPr lang="en-US" sz="1600" kern="100">
                          <a:effectLst/>
                          <a:latin typeface="微软雅黑" panose="020B0503020204020204" pitchFamily="34" charset="-122"/>
                          <a:ea typeface="微软雅黑" panose="020B0503020204020204" pitchFamily="34" charset="-122"/>
                        </a:rPr>
                        <a:t>1H;retry</a:t>
                      </a:r>
                      <a:endParaRPr lang="zh-CN" sz="16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52172243"/>
                  </a:ext>
                </a:extLst>
              </a:tr>
              <a:tr h="397115">
                <a:tc gridSpan="4">
                  <a:txBody>
                    <a:bodyPr/>
                    <a:lstStyle/>
                    <a:p>
                      <a:pPr algn="just"/>
                      <a:r>
                        <a:rPr lang="en-US" sz="1600" kern="100">
                          <a:effectLst/>
                          <a:latin typeface="微软雅黑" panose="020B0503020204020204" pitchFamily="34" charset="-122"/>
                          <a:ea typeface="微软雅黑" panose="020B0503020204020204" pitchFamily="34" charset="-122"/>
                        </a:rPr>
                        <a:t> </a:t>
                      </a:r>
                      <a:endParaRPr lang="zh-CN" sz="1600">
                        <a:effectLst/>
                        <a:latin typeface="微软雅黑" panose="020B0503020204020204" pitchFamily="34" charset="-122"/>
                        <a:ea typeface="微软雅黑" panose="020B0503020204020204" pitchFamily="34"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r>
                        <a:rPr lang="en-US" sz="1600" kern="100">
                          <a:effectLst/>
                          <a:latin typeface="微软雅黑" panose="020B0503020204020204" pitchFamily="34" charset="-122"/>
                          <a:ea typeface="微软雅黑" panose="020B0503020204020204" pitchFamily="34" charset="-122"/>
                        </a:rPr>
                        <a:t>1W;expire</a:t>
                      </a:r>
                      <a:endParaRPr lang="zh-CN" sz="16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748366816"/>
                  </a:ext>
                </a:extLst>
              </a:tr>
              <a:tr h="397115">
                <a:tc gridSpan="4">
                  <a:txBody>
                    <a:bodyPr/>
                    <a:lstStyle/>
                    <a:p>
                      <a:pPr algn="just"/>
                      <a:r>
                        <a:rPr lang="en-US" sz="1600" kern="100">
                          <a:effectLst/>
                          <a:latin typeface="微软雅黑" panose="020B0503020204020204" pitchFamily="34" charset="-122"/>
                          <a:ea typeface="微软雅黑" panose="020B0503020204020204" pitchFamily="34" charset="-122"/>
                        </a:rPr>
                        <a:t> </a:t>
                      </a:r>
                      <a:endParaRPr lang="zh-CN" sz="1600">
                        <a:effectLst/>
                        <a:latin typeface="微软雅黑" panose="020B0503020204020204" pitchFamily="34" charset="-122"/>
                        <a:ea typeface="微软雅黑" panose="020B0503020204020204" pitchFamily="34"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r>
                        <a:rPr lang="en-US" sz="1600" kern="100">
                          <a:effectLst/>
                          <a:latin typeface="微软雅黑" panose="020B0503020204020204" pitchFamily="34" charset="-122"/>
                          <a:ea typeface="微软雅黑" panose="020B0503020204020204" pitchFamily="34" charset="-122"/>
                        </a:rPr>
                        <a:t>3H);minimum</a:t>
                      </a:r>
                      <a:endParaRPr lang="zh-CN" sz="16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497692900"/>
                  </a:ext>
                </a:extLst>
              </a:tr>
              <a:tr h="397115">
                <a:tc>
                  <a:txBody>
                    <a:bodyPr/>
                    <a:lstStyle/>
                    <a:p>
                      <a:pPr algn="just"/>
                      <a:r>
                        <a:rPr lang="en-US" sz="1600" kern="100">
                          <a:effectLst/>
                          <a:latin typeface="微软雅黑" panose="020B0503020204020204" pitchFamily="34" charset="-122"/>
                          <a:ea typeface="微软雅黑" panose="020B0503020204020204" pitchFamily="34" charset="-122"/>
                        </a:rPr>
                        <a:t> </a:t>
                      </a:r>
                      <a:endParaRPr lang="zh-CN" sz="16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en-US" sz="1600" kern="100">
                          <a:effectLst/>
                          <a:latin typeface="微软雅黑" panose="020B0503020204020204" pitchFamily="34" charset="-122"/>
                          <a:ea typeface="微软雅黑" panose="020B0503020204020204" pitchFamily="34" charset="-122"/>
                        </a:rPr>
                        <a:t>NS</a:t>
                      </a:r>
                      <a:endParaRPr lang="zh-CN" sz="16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en-US" sz="1600" kern="100">
                          <a:effectLst/>
                          <a:latin typeface="微软雅黑" panose="020B0503020204020204" pitchFamily="34" charset="-122"/>
                          <a:ea typeface="微软雅黑" panose="020B0503020204020204" pitchFamily="34" charset="-122"/>
                        </a:rPr>
                        <a:t>ns.linuxprobe.com.</a:t>
                      </a:r>
                      <a:endParaRPr lang="zh-CN" sz="1600">
                        <a:effectLst/>
                        <a:latin typeface="微软雅黑" panose="020B0503020204020204" pitchFamily="34" charset="-122"/>
                        <a:ea typeface="微软雅黑" panose="020B0503020204020204" pitchFamily="34" charset="-122"/>
                      </a:endParaRPr>
                    </a:p>
                  </a:txBody>
                  <a:tcPr marL="68580" marR="68580" marT="0" marB="0"/>
                </a:tc>
                <a:tc gridSpan="2">
                  <a:txBody>
                    <a:bodyPr/>
                    <a:lstStyle/>
                    <a:p>
                      <a:pPr algn="just"/>
                      <a:r>
                        <a:rPr lang="en-US" sz="1600" kern="100">
                          <a:effectLst/>
                          <a:latin typeface="微软雅黑" panose="020B0503020204020204" pitchFamily="34" charset="-122"/>
                          <a:ea typeface="微软雅黑" panose="020B0503020204020204" pitchFamily="34" charset="-122"/>
                        </a:rPr>
                        <a:t> </a:t>
                      </a:r>
                      <a:endParaRPr lang="zh-CN" sz="1600">
                        <a:effectLst/>
                        <a:latin typeface="微软雅黑" panose="020B0503020204020204" pitchFamily="34" charset="-122"/>
                        <a:ea typeface="微软雅黑" panose="020B0503020204020204" pitchFamily="34"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484040989"/>
                  </a:ext>
                </a:extLst>
              </a:tr>
              <a:tr h="397115">
                <a:tc>
                  <a:txBody>
                    <a:bodyPr/>
                    <a:lstStyle/>
                    <a:p>
                      <a:pPr algn="just"/>
                      <a:r>
                        <a:rPr lang="en-US" sz="1600" kern="100">
                          <a:effectLst/>
                          <a:latin typeface="微软雅黑" panose="020B0503020204020204" pitchFamily="34" charset="-122"/>
                          <a:ea typeface="微软雅黑" panose="020B0503020204020204" pitchFamily="34" charset="-122"/>
                        </a:rPr>
                        <a:t>ns</a:t>
                      </a:r>
                      <a:endParaRPr lang="zh-CN" sz="16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en-US" sz="1600" kern="100">
                          <a:effectLst/>
                          <a:latin typeface="微软雅黑" panose="020B0503020204020204" pitchFamily="34" charset="-122"/>
                          <a:ea typeface="微软雅黑" panose="020B0503020204020204" pitchFamily="34" charset="-122"/>
                        </a:rPr>
                        <a:t>A</a:t>
                      </a:r>
                      <a:endParaRPr lang="zh-CN" sz="16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en-US" sz="1600" kern="100">
                          <a:effectLst/>
                          <a:latin typeface="微软雅黑" panose="020B0503020204020204" pitchFamily="34" charset="-122"/>
                          <a:ea typeface="微软雅黑" panose="020B0503020204020204" pitchFamily="34" charset="-122"/>
                        </a:rPr>
                        <a:t>192.168.10.10</a:t>
                      </a:r>
                      <a:endParaRPr lang="zh-CN" sz="1600">
                        <a:effectLst/>
                        <a:latin typeface="微软雅黑" panose="020B0503020204020204" pitchFamily="34" charset="-122"/>
                        <a:ea typeface="微软雅黑" panose="020B0503020204020204" pitchFamily="34" charset="-122"/>
                      </a:endParaRPr>
                    </a:p>
                  </a:txBody>
                  <a:tcPr marL="68580" marR="68580" marT="0" marB="0"/>
                </a:tc>
                <a:tc gridSpan="2">
                  <a:txBody>
                    <a:bodyPr/>
                    <a:lstStyle/>
                    <a:p>
                      <a:pPr algn="just"/>
                      <a:r>
                        <a:rPr lang="en-US" sz="1600" kern="100">
                          <a:effectLst/>
                          <a:latin typeface="微软雅黑" panose="020B0503020204020204" pitchFamily="34" charset="-122"/>
                          <a:ea typeface="微软雅黑" panose="020B0503020204020204" pitchFamily="34" charset="-122"/>
                        </a:rPr>
                        <a:t> </a:t>
                      </a:r>
                      <a:endParaRPr lang="zh-CN" sz="1600">
                        <a:effectLst/>
                        <a:latin typeface="微软雅黑" panose="020B0503020204020204" pitchFamily="34" charset="-122"/>
                        <a:ea typeface="微软雅黑" panose="020B0503020204020204" pitchFamily="34"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883356240"/>
                  </a:ext>
                </a:extLst>
              </a:tr>
              <a:tr h="397115">
                <a:tc>
                  <a:txBody>
                    <a:bodyPr/>
                    <a:lstStyle/>
                    <a:p>
                      <a:pPr algn="just"/>
                      <a:r>
                        <a:rPr lang="en-US" sz="1600" kern="100">
                          <a:effectLst/>
                          <a:latin typeface="微软雅黑" panose="020B0503020204020204" pitchFamily="34" charset="-122"/>
                          <a:ea typeface="微软雅黑" panose="020B0503020204020204" pitchFamily="34" charset="-122"/>
                        </a:rPr>
                        <a:t>10</a:t>
                      </a:r>
                      <a:endParaRPr lang="zh-CN" sz="16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en-US" sz="1600" kern="100">
                          <a:effectLst/>
                          <a:latin typeface="微软雅黑" panose="020B0503020204020204" pitchFamily="34" charset="-122"/>
                          <a:ea typeface="微软雅黑" panose="020B0503020204020204" pitchFamily="34" charset="-122"/>
                        </a:rPr>
                        <a:t>PTR</a:t>
                      </a:r>
                      <a:endParaRPr lang="zh-CN" sz="16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en-US" sz="1600" kern="100">
                          <a:effectLst/>
                          <a:latin typeface="微软雅黑" panose="020B0503020204020204" pitchFamily="34" charset="-122"/>
                          <a:ea typeface="微软雅黑" panose="020B0503020204020204" pitchFamily="34" charset="-122"/>
                        </a:rPr>
                        <a:t>ns.linuxprobe.com.</a:t>
                      </a:r>
                      <a:endParaRPr lang="zh-CN" sz="1600">
                        <a:effectLst/>
                        <a:latin typeface="微软雅黑" panose="020B0503020204020204" pitchFamily="34" charset="-122"/>
                        <a:ea typeface="微软雅黑" panose="020B0503020204020204" pitchFamily="34" charset="-122"/>
                      </a:endParaRPr>
                    </a:p>
                  </a:txBody>
                  <a:tcPr marL="68580" marR="68580" marT="0" marB="0"/>
                </a:tc>
                <a:tc gridSpan="2">
                  <a:txBody>
                    <a:bodyPr/>
                    <a:lstStyle/>
                    <a:p>
                      <a:pPr algn="just"/>
                      <a:r>
                        <a:rPr lang="en-US" sz="1600" kern="100" dirty="0">
                          <a:effectLst/>
                          <a:latin typeface="微软雅黑" panose="020B0503020204020204" pitchFamily="34" charset="-122"/>
                          <a:ea typeface="微软雅黑" panose="020B0503020204020204" pitchFamily="34" charset="-122"/>
                        </a:rPr>
                        <a:t>#PTR</a:t>
                      </a:r>
                      <a:r>
                        <a:rPr lang="zh-CN" sz="1600" kern="100" dirty="0">
                          <a:effectLst/>
                          <a:latin typeface="微软雅黑" panose="020B0503020204020204" pitchFamily="34" charset="-122"/>
                          <a:ea typeface="微软雅黑" panose="020B0503020204020204" pitchFamily="34" charset="-122"/>
                        </a:rPr>
                        <a:t>为指针记录，仅用于反向解析</a:t>
                      </a:r>
                      <a:endParaRPr lang="zh-CN" sz="1600" dirty="0">
                        <a:effectLst/>
                        <a:latin typeface="微软雅黑" panose="020B0503020204020204" pitchFamily="34" charset="-122"/>
                        <a:ea typeface="微软雅黑" panose="020B0503020204020204" pitchFamily="34"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162060322"/>
                  </a:ext>
                </a:extLst>
              </a:tr>
              <a:tr h="397115">
                <a:tc>
                  <a:txBody>
                    <a:bodyPr/>
                    <a:lstStyle/>
                    <a:p>
                      <a:pPr algn="just"/>
                      <a:r>
                        <a:rPr lang="en-US" sz="1600" kern="100">
                          <a:effectLst/>
                          <a:latin typeface="微软雅黑" panose="020B0503020204020204" pitchFamily="34" charset="-122"/>
                          <a:ea typeface="微软雅黑" panose="020B0503020204020204" pitchFamily="34" charset="-122"/>
                        </a:rPr>
                        <a:t>10</a:t>
                      </a:r>
                      <a:endParaRPr lang="zh-CN" sz="16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en-US" sz="1600" kern="100">
                          <a:effectLst/>
                          <a:latin typeface="微软雅黑" panose="020B0503020204020204" pitchFamily="34" charset="-122"/>
                          <a:ea typeface="微软雅黑" panose="020B0503020204020204" pitchFamily="34" charset="-122"/>
                        </a:rPr>
                        <a:t>PTR</a:t>
                      </a:r>
                      <a:endParaRPr lang="zh-CN" sz="16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en-US" sz="1600" kern="100">
                          <a:effectLst/>
                          <a:latin typeface="微软雅黑" panose="020B0503020204020204" pitchFamily="34" charset="-122"/>
                          <a:ea typeface="微软雅黑" panose="020B0503020204020204" pitchFamily="34" charset="-122"/>
                        </a:rPr>
                        <a:t>www.linuxprobe.com.</a:t>
                      </a:r>
                      <a:endParaRPr lang="zh-CN" sz="1600">
                        <a:effectLst/>
                        <a:latin typeface="微软雅黑" panose="020B0503020204020204" pitchFamily="34" charset="-122"/>
                        <a:ea typeface="微软雅黑" panose="020B0503020204020204" pitchFamily="34" charset="-122"/>
                      </a:endParaRPr>
                    </a:p>
                  </a:txBody>
                  <a:tcPr marL="68580" marR="68580" marT="0" marB="0"/>
                </a:tc>
                <a:tc gridSpan="2">
                  <a:txBody>
                    <a:bodyPr/>
                    <a:lstStyle/>
                    <a:p>
                      <a:pPr algn="just"/>
                      <a:r>
                        <a:rPr lang="en-US" sz="1600" kern="100">
                          <a:effectLst/>
                          <a:latin typeface="微软雅黑" panose="020B0503020204020204" pitchFamily="34" charset="-122"/>
                          <a:ea typeface="微软雅黑" panose="020B0503020204020204" pitchFamily="34" charset="-122"/>
                        </a:rPr>
                        <a:t> </a:t>
                      </a:r>
                      <a:endParaRPr lang="zh-CN" sz="1600">
                        <a:effectLst/>
                        <a:latin typeface="微软雅黑" panose="020B0503020204020204" pitchFamily="34" charset="-122"/>
                        <a:ea typeface="微软雅黑" panose="020B0503020204020204" pitchFamily="34"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357567468"/>
                  </a:ext>
                </a:extLst>
              </a:tr>
              <a:tr h="397115">
                <a:tc>
                  <a:txBody>
                    <a:bodyPr/>
                    <a:lstStyle/>
                    <a:p>
                      <a:pPr algn="just"/>
                      <a:r>
                        <a:rPr lang="en-US" sz="1600" kern="100">
                          <a:effectLst/>
                          <a:latin typeface="微软雅黑" panose="020B0503020204020204" pitchFamily="34" charset="-122"/>
                          <a:ea typeface="微软雅黑" panose="020B0503020204020204" pitchFamily="34" charset="-122"/>
                        </a:rPr>
                        <a:t>20</a:t>
                      </a:r>
                      <a:endParaRPr lang="zh-CN" sz="16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en-US" sz="1600" kern="100">
                          <a:effectLst/>
                          <a:latin typeface="微软雅黑" panose="020B0503020204020204" pitchFamily="34" charset="-122"/>
                          <a:ea typeface="微软雅黑" panose="020B0503020204020204" pitchFamily="34" charset="-122"/>
                        </a:rPr>
                        <a:t>PTR</a:t>
                      </a:r>
                      <a:endParaRPr lang="zh-CN" sz="16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a:r>
                        <a:rPr lang="en-US" sz="1600" kern="100">
                          <a:effectLst/>
                          <a:latin typeface="微软雅黑" panose="020B0503020204020204" pitchFamily="34" charset="-122"/>
                          <a:ea typeface="微软雅黑" panose="020B0503020204020204" pitchFamily="34" charset="-122"/>
                        </a:rPr>
                        <a:t>bbs.linuxprobe.com.</a:t>
                      </a:r>
                      <a:endParaRPr lang="zh-CN" sz="1600">
                        <a:effectLst/>
                        <a:latin typeface="微软雅黑" panose="020B0503020204020204" pitchFamily="34" charset="-122"/>
                        <a:ea typeface="微软雅黑" panose="020B0503020204020204" pitchFamily="34" charset="-122"/>
                      </a:endParaRPr>
                    </a:p>
                  </a:txBody>
                  <a:tcPr marL="68580" marR="68580" marT="0" marB="0"/>
                </a:tc>
                <a:tc gridSpan="2">
                  <a:txBody>
                    <a:bodyPr/>
                    <a:lstStyle/>
                    <a:p>
                      <a:pPr algn="just"/>
                      <a:r>
                        <a:rPr lang="en-US" sz="1600" kern="100" dirty="0">
                          <a:effectLst/>
                          <a:latin typeface="微软雅黑" panose="020B0503020204020204" pitchFamily="34" charset="-122"/>
                          <a:ea typeface="微软雅黑" panose="020B0503020204020204" pitchFamily="34" charset="-122"/>
                        </a:rPr>
                        <a:t> </a:t>
                      </a:r>
                      <a:endParaRPr lang="zh-CN" sz="1600" dirty="0">
                        <a:effectLst/>
                        <a:latin typeface="微软雅黑" panose="020B0503020204020204" pitchFamily="34" charset="-122"/>
                        <a:ea typeface="微软雅黑" panose="020B0503020204020204" pitchFamily="34"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1531361242"/>
                  </a:ext>
                </a:extLst>
              </a:tr>
            </a:tbl>
          </a:graphicData>
        </a:graphic>
      </p:graphicFrame>
    </p:spTree>
    <p:extLst>
      <p:ext uri="{BB962C8B-B14F-4D97-AF65-F5344CB8AC3E}">
        <p14:creationId xmlns:p14="http://schemas.microsoft.com/office/powerpoint/2010/main" val="22450052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部署从服务器</a:t>
            </a:r>
          </a:p>
        </p:txBody>
      </p:sp>
      <p:sp>
        <p:nvSpPr>
          <p:cNvPr id="9" name="文本框 8"/>
          <p:cNvSpPr txBox="1"/>
          <p:nvPr/>
        </p:nvSpPr>
        <p:spPr>
          <a:xfrm>
            <a:off x="2240797" y="5581590"/>
            <a:ext cx="7710406"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Deploy Slave Server</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直角三角形 3"/>
          <p:cNvSpPr>
            <a:spLocks noChangeAspect="1"/>
          </p:cNvSpPr>
          <p:nvPr/>
        </p:nvSpPr>
        <p:spPr>
          <a:xfrm>
            <a:off x="4210051" y="2786002"/>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160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部署从服务器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6" name="表格 5">
            <a:extLst>
              <a:ext uri="{FF2B5EF4-FFF2-40B4-BE49-F238E27FC236}">
                <a16:creationId xmlns:a16="http://schemas.microsoft.com/office/drawing/2014/main" id="{2D89EABB-821A-4594-9F72-7A651A179F22}"/>
              </a:ext>
            </a:extLst>
          </p:cNvPr>
          <p:cNvGraphicFramePr>
            <a:graphicFrameLocks noGrp="1"/>
          </p:cNvGraphicFramePr>
          <p:nvPr>
            <p:extLst>
              <p:ext uri="{D42A27DB-BD31-4B8C-83A1-F6EECF244321}">
                <p14:modId xmlns:p14="http://schemas.microsoft.com/office/powerpoint/2010/main" val="1455850678"/>
              </p:ext>
            </p:extLst>
          </p:nvPr>
        </p:nvGraphicFramePr>
        <p:xfrm>
          <a:off x="1561562" y="2147582"/>
          <a:ext cx="9068877" cy="2562836"/>
        </p:xfrm>
        <a:graphic>
          <a:graphicData uri="http://schemas.openxmlformats.org/drawingml/2006/table">
            <a:tbl>
              <a:tblPr firstRow="1" firstCol="1" bandRow="1">
                <a:tableStyleId>{5C22544A-7EE6-4342-B048-85BDC9FD1C3A}</a:tableStyleId>
              </a:tblPr>
              <a:tblGrid>
                <a:gridCol w="3003612">
                  <a:extLst>
                    <a:ext uri="{9D8B030D-6E8A-4147-A177-3AD203B41FA5}">
                      <a16:colId xmlns:a16="http://schemas.microsoft.com/office/drawing/2014/main" val="2444541983"/>
                    </a:ext>
                  </a:extLst>
                </a:gridCol>
                <a:gridCol w="3019936">
                  <a:extLst>
                    <a:ext uri="{9D8B030D-6E8A-4147-A177-3AD203B41FA5}">
                      <a16:colId xmlns:a16="http://schemas.microsoft.com/office/drawing/2014/main" val="3287127865"/>
                    </a:ext>
                  </a:extLst>
                </a:gridCol>
                <a:gridCol w="3045329">
                  <a:extLst>
                    <a:ext uri="{9D8B030D-6E8A-4147-A177-3AD203B41FA5}">
                      <a16:colId xmlns:a16="http://schemas.microsoft.com/office/drawing/2014/main" val="601999542"/>
                    </a:ext>
                  </a:extLst>
                </a:gridCol>
              </a:tblGrid>
              <a:tr h="1003852">
                <a:tc>
                  <a:txBody>
                    <a:bodyPr/>
                    <a:lstStyle/>
                    <a:p>
                      <a:pPr algn="ctr"/>
                      <a:r>
                        <a:rPr lang="zh-CN" sz="1800" kern="100" dirty="0">
                          <a:effectLst/>
                          <a:latin typeface="微软雅黑" panose="020B0503020204020204" pitchFamily="34" charset="-122"/>
                          <a:ea typeface="微软雅黑" panose="020B0503020204020204" pitchFamily="34" charset="-122"/>
                        </a:rPr>
                        <a:t>主机名称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操作系统</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en-US" sz="1800" kern="100" dirty="0">
                          <a:effectLst/>
                          <a:latin typeface="微软雅黑" panose="020B0503020204020204" pitchFamily="34" charset="-122"/>
                          <a:ea typeface="微软雅黑" panose="020B0503020204020204" pitchFamily="34" charset="-122"/>
                        </a:rPr>
                        <a:t>IP</a:t>
                      </a:r>
                      <a:r>
                        <a:rPr lang="zh-CN" sz="1800" kern="100" dirty="0">
                          <a:effectLst/>
                          <a:latin typeface="微软雅黑" panose="020B0503020204020204" pitchFamily="34" charset="-122"/>
                          <a:ea typeface="微软雅黑" panose="020B0503020204020204" pitchFamily="34" charset="-122"/>
                        </a:rPr>
                        <a:t>地址</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363142464"/>
                  </a:ext>
                </a:extLst>
              </a:tr>
              <a:tr h="779492">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主服务器</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RHEL 8</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192.168.10.10</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994840561"/>
                  </a:ext>
                </a:extLst>
              </a:tr>
              <a:tr h="779492">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从服务器</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RHEL 8</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192.168.10.20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079483754"/>
                  </a:ext>
                </a:extLst>
              </a:tr>
            </a:tbl>
          </a:graphicData>
        </a:graphic>
      </p:graphicFrame>
      <p:sp>
        <p:nvSpPr>
          <p:cNvPr id="12" name="文本框 11">
            <a:extLst>
              <a:ext uri="{FF2B5EF4-FFF2-40B4-BE49-F238E27FC236}">
                <a16:creationId xmlns:a16="http://schemas.microsoft.com/office/drawing/2014/main" id="{03BD9815-187A-4829-B30C-01324AB797BA}"/>
              </a:ext>
            </a:extLst>
          </p:cNvPr>
          <p:cNvSpPr txBox="1"/>
          <p:nvPr/>
        </p:nvSpPr>
        <p:spPr>
          <a:xfrm>
            <a:off x="3124469" y="5617334"/>
            <a:ext cx="5943062"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主服务器与从服务器分别使用的操作系统与</a:t>
            </a:r>
            <a:r>
              <a:rPr lang="en-US" altLang="zh-CN" sz="1800" kern="100" dirty="0">
                <a:effectLst/>
                <a:latin typeface="微软雅黑" panose="020B0503020204020204" pitchFamily="34" charset="-122"/>
                <a:ea typeface="微软雅黑" panose="020B0503020204020204" pitchFamily="34" charset="-122"/>
              </a:rPr>
              <a:t>IP</a:t>
            </a:r>
            <a:r>
              <a:rPr lang="zh-CN" altLang="en-US" sz="1800" kern="100" dirty="0">
                <a:effectLst/>
                <a:latin typeface="微软雅黑" panose="020B0503020204020204" pitchFamily="34" charset="-122"/>
                <a:ea typeface="微软雅黑" panose="020B0503020204020204" pitchFamily="34" charset="-122"/>
              </a:rPr>
              <a:t>地址信息</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95365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部署从服务器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6" name="组合 25">
            <a:extLst>
              <a:ext uri="{FF2B5EF4-FFF2-40B4-BE49-F238E27FC236}">
                <a16:creationId xmlns:a16="http://schemas.microsoft.com/office/drawing/2014/main" id="{7DFB0737-07FD-464F-B890-A8088D66C35B}"/>
              </a:ext>
            </a:extLst>
          </p:cNvPr>
          <p:cNvGrpSpPr/>
          <p:nvPr/>
        </p:nvGrpSpPr>
        <p:grpSpPr>
          <a:xfrm>
            <a:off x="884168" y="1834576"/>
            <a:ext cx="3277305" cy="3552433"/>
            <a:chOff x="695325" y="1834576"/>
            <a:chExt cx="3277305" cy="3431905"/>
          </a:xfrm>
        </p:grpSpPr>
        <p:sp>
          <p:nvSpPr>
            <p:cNvPr id="27" name="矩形: 圆角 26">
              <a:extLst>
                <a:ext uri="{FF2B5EF4-FFF2-40B4-BE49-F238E27FC236}">
                  <a16:creationId xmlns:a16="http://schemas.microsoft.com/office/drawing/2014/main" id="{528E6D84-3A96-471D-A0A0-6E37D7413676}"/>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8" name="文本框 27">
              <a:extLst>
                <a:ext uri="{FF2B5EF4-FFF2-40B4-BE49-F238E27FC236}">
                  <a16:creationId xmlns:a16="http://schemas.microsoft.com/office/drawing/2014/main" id="{4F265C3D-6787-4AE3-AA7D-F9413E590014}"/>
                </a:ext>
              </a:extLst>
            </p:cNvPr>
            <p:cNvSpPr txBox="1"/>
            <p:nvPr/>
          </p:nvSpPr>
          <p:spPr>
            <a:xfrm>
              <a:off x="827851" y="2683066"/>
              <a:ext cx="3058350" cy="183120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在主服务器的区域配置文件中允许该从服务器的更新请求，即修改</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allow-update {</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允许更新区域信息的主机地址</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参数，然后重启主服务器的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a:t>
              </a:r>
            </a:p>
          </p:txBody>
        </p:sp>
        <p:sp>
          <p:nvSpPr>
            <p:cNvPr id="29" name="任意多边形: 形状 28">
              <a:extLst>
                <a:ext uri="{FF2B5EF4-FFF2-40B4-BE49-F238E27FC236}">
                  <a16:creationId xmlns:a16="http://schemas.microsoft.com/office/drawing/2014/main" id="{22EA9936-F542-49BF-9586-69F6F618996E}"/>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0" name="文本框 29">
              <a:extLst>
                <a:ext uri="{FF2B5EF4-FFF2-40B4-BE49-F238E27FC236}">
                  <a16:creationId xmlns:a16="http://schemas.microsoft.com/office/drawing/2014/main" id="{33220DA5-B2F6-48CD-97BC-3DDB93F5C897}"/>
                </a:ext>
              </a:extLst>
            </p:cNvPr>
            <p:cNvSpPr txBox="1"/>
            <p:nvPr/>
          </p:nvSpPr>
          <p:spPr>
            <a:xfrm>
              <a:off x="827850" y="2101262"/>
              <a:ext cx="856325" cy="38653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grpSp>
        <p:nvGrpSpPr>
          <p:cNvPr id="35" name="组合 34">
            <a:extLst>
              <a:ext uri="{FF2B5EF4-FFF2-40B4-BE49-F238E27FC236}">
                <a16:creationId xmlns:a16="http://schemas.microsoft.com/office/drawing/2014/main" id="{49E03890-737E-4D72-9E31-200AB6105711}"/>
              </a:ext>
            </a:extLst>
          </p:cNvPr>
          <p:cNvGrpSpPr/>
          <p:nvPr/>
        </p:nvGrpSpPr>
        <p:grpSpPr>
          <a:xfrm>
            <a:off x="4439533" y="1834576"/>
            <a:ext cx="3277305" cy="3552433"/>
            <a:chOff x="695325" y="1834576"/>
            <a:chExt cx="3277305" cy="3552433"/>
          </a:xfrm>
        </p:grpSpPr>
        <p:sp>
          <p:nvSpPr>
            <p:cNvPr id="36" name="矩形: 圆角 35">
              <a:extLst>
                <a:ext uri="{FF2B5EF4-FFF2-40B4-BE49-F238E27FC236}">
                  <a16:creationId xmlns:a16="http://schemas.microsoft.com/office/drawing/2014/main" id="{65A3C54D-B1FA-408A-BF4E-BB7667C3DC3D}"/>
                </a:ext>
              </a:extLst>
            </p:cNvPr>
            <p:cNvSpPr/>
            <p:nvPr/>
          </p:nvSpPr>
          <p:spPr>
            <a:xfrm>
              <a:off x="707173" y="1834576"/>
              <a:ext cx="3257133" cy="3552433"/>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2F038636-1FD4-424B-ABA9-BDF31C237C82}"/>
                </a:ext>
              </a:extLst>
            </p:cNvPr>
            <p:cNvSpPr txBox="1"/>
            <p:nvPr/>
          </p:nvSpPr>
          <p:spPr>
            <a:xfrm>
              <a:off x="827851" y="2683066"/>
              <a:ext cx="3058350" cy="115685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在主服务器上配置防火墙放行规则，让</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协议流量可以被顺利传递。</a:t>
              </a:r>
            </a:p>
          </p:txBody>
        </p:sp>
        <p:sp>
          <p:nvSpPr>
            <p:cNvPr id="38" name="任意多边形: 形状 37">
              <a:extLst>
                <a:ext uri="{FF2B5EF4-FFF2-40B4-BE49-F238E27FC236}">
                  <a16:creationId xmlns:a16="http://schemas.microsoft.com/office/drawing/2014/main" id="{4BD53C51-866A-4FE2-ABA6-45B5F1873FA2}"/>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9" name="文本框 38">
              <a:extLst>
                <a:ext uri="{FF2B5EF4-FFF2-40B4-BE49-F238E27FC236}">
                  <a16:creationId xmlns:a16="http://schemas.microsoft.com/office/drawing/2014/main" id="{3CDFEC11-12ED-4532-9992-3E9EB6EA42C8}"/>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grpSp>
        <p:nvGrpSpPr>
          <p:cNvPr id="40" name="组合 39">
            <a:extLst>
              <a:ext uri="{FF2B5EF4-FFF2-40B4-BE49-F238E27FC236}">
                <a16:creationId xmlns:a16="http://schemas.microsoft.com/office/drawing/2014/main" id="{B26DC60C-76EB-4502-B89B-C856C6E7D796}"/>
              </a:ext>
            </a:extLst>
          </p:cNvPr>
          <p:cNvGrpSpPr/>
          <p:nvPr/>
        </p:nvGrpSpPr>
        <p:grpSpPr>
          <a:xfrm>
            <a:off x="7994898" y="1834576"/>
            <a:ext cx="3277305" cy="3552433"/>
            <a:chOff x="695325" y="1834576"/>
            <a:chExt cx="3277305" cy="3552433"/>
          </a:xfrm>
        </p:grpSpPr>
        <p:sp>
          <p:nvSpPr>
            <p:cNvPr id="41" name="矩形: 圆角 40">
              <a:extLst>
                <a:ext uri="{FF2B5EF4-FFF2-40B4-BE49-F238E27FC236}">
                  <a16:creationId xmlns:a16="http://schemas.microsoft.com/office/drawing/2014/main" id="{C5E537BF-CD4D-40FE-98D3-D6A7DAD743BB}"/>
                </a:ext>
              </a:extLst>
            </p:cNvPr>
            <p:cNvSpPr/>
            <p:nvPr/>
          </p:nvSpPr>
          <p:spPr>
            <a:xfrm>
              <a:off x="707173" y="1834576"/>
              <a:ext cx="3257133" cy="3552433"/>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2" name="文本框 41">
              <a:extLst>
                <a:ext uri="{FF2B5EF4-FFF2-40B4-BE49-F238E27FC236}">
                  <a16:creationId xmlns:a16="http://schemas.microsoft.com/office/drawing/2014/main" id="{9D77252C-2F6B-4B6C-A551-D6EDDFA80ECA}"/>
                </a:ext>
              </a:extLst>
            </p:cNvPr>
            <p:cNvSpPr txBox="1"/>
            <p:nvPr/>
          </p:nvSpPr>
          <p:spPr>
            <a:xfrm>
              <a:off x="827851" y="2683066"/>
              <a:ext cx="3058350"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在从服务器上安装</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bind-chroot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软件包（输出信息省略）。修改配置文件，让从服务器也能够对外提供</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服务，并且测试其与主服务器的网络连通性。</a:t>
              </a:r>
            </a:p>
          </p:txBody>
        </p:sp>
        <p:sp>
          <p:nvSpPr>
            <p:cNvPr id="43" name="任意多边形: 形状 42">
              <a:extLst>
                <a:ext uri="{FF2B5EF4-FFF2-40B4-BE49-F238E27FC236}">
                  <a16:creationId xmlns:a16="http://schemas.microsoft.com/office/drawing/2014/main" id="{9D4FC503-7935-438E-86E0-F9205A564A38}"/>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4" name="文本框 43">
              <a:extLst>
                <a:ext uri="{FF2B5EF4-FFF2-40B4-BE49-F238E27FC236}">
                  <a16:creationId xmlns:a16="http://schemas.microsoft.com/office/drawing/2014/main" id="{408AAE20-43DF-4612-9FAD-160A44E24994}"/>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spTree>
    <p:extLst>
      <p:ext uri="{BB962C8B-B14F-4D97-AF65-F5344CB8AC3E}">
        <p14:creationId xmlns:p14="http://schemas.microsoft.com/office/powerpoint/2010/main" val="27987138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部署从服务器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4" name="矩形: 圆角 13">
            <a:extLst>
              <a:ext uri="{FF2B5EF4-FFF2-40B4-BE49-F238E27FC236}">
                <a16:creationId xmlns:a16="http://schemas.microsoft.com/office/drawing/2014/main" id="{47D175E8-2E04-4AC5-8B40-941D192DE861}"/>
              </a:ext>
            </a:extLst>
          </p:cNvPr>
          <p:cNvSpPr/>
          <p:nvPr/>
        </p:nvSpPr>
        <p:spPr>
          <a:xfrm>
            <a:off x="1208418" y="1545208"/>
            <a:ext cx="4662291" cy="4688933"/>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4FB4E53F-E3B6-42FF-9767-35BD3D46AEF0}"/>
              </a:ext>
            </a:extLst>
          </p:cNvPr>
          <p:cNvSpPr txBox="1"/>
          <p:nvPr/>
        </p:nvSpPr>
        <p:spPr>
          <a:xfrm>
            <a:off x="1361134" y="2353942"/>
            <a:ext cx="4323400" cy="3742178"/>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在从服务器中填写主服务器的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地址与要抓取的区域信息，然后重启服务。注意此时的服务类型应该是</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slave</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（从），而不再是</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master</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（主）。</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masters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参数后面应该为主服务器的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地址，而且</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file</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参数后面定义的是同步数据配置文件后要保存到的位置，稍后可以在该目录内看到同步的文件。</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注：</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这里的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masters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参数比正常的主服务类型</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master</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多了个字母</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，表示可以有多个主服务器。请大家小心，不要漏掉哦。</a:t>
            </a:r>
          </a:p>
        </p:txBody>
      </p:sp>
      <p:sp>
        <p:nvSpPr>
          <p:cNvPr id="16" name="任意多边形: 形状 15">
            <a:extLst>
              <a:ext uri="{FF2B5EF4-FFF2-40B4-BE49-F238E27FC236}">
                <a16:creationId xmlns:a16="http://schemas.microsoft.com/office/drawing/2014/main" id="{E4B36A59-039E-4D47-9630-97A77FA1BD2F}"/>
              </a:ext>
            </a:extLst>
          </p:cNvPr>
          <p:cNvSpPr/>
          <p:nvPr/>
        </p:nvSpPr>
        <p:spPr>
          <a:xfrm>
            <a:off x="119657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文本框 16">
            <a:extLst>
              <a:ext uri="{FF2B5EF4-FFF2-40B4-BE49-F238E27FC236}">
                <a16:creationId xmlns:a16="http://schemas.microsoft.com/office/drawing/2014/main" id="{E3893A15-68D1-4FF8-A8A7-24D703BEC70C}"/>
              </a:ext>
            </a:extLst>
          </p:cNvPr>
          <p:cNvSpPr txBox="1"/>
          <p:nvPr/>
        </p:nvSpPr>
        <p:spPr>
          <a:xfrm>
            <a:off x="1329096" y="1811894"/>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18" name="矩形: 圆角 17">
            <a:extLst>
              <a:ext uri="{FF2B5EF4-FFF2-40B4-BE49-F238E27FC236}">
                <a16:creationId xmlns:a16="http://schemas.microsoft.com/office/drawing/2014/main" id="{0270B474-F56B-462D-917B-46DD52076BA4}"/>
              </a:ext>
            </a:extLst>
          </p:cNvPr>
          <p:cNvSpPr/>
          <p:nvPr/>
        </p:nvSpPr>
        <p:spPr>
          <a:xfrm>
            <a:off x="6276628" y="1545208"/>
            <a:ext cx="4662291" cy="4688933"/>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9" name="文本框 18">
            <a:extLst>
              <a:ext uri="{FF2B5EF4-FFF2-40B4-BE49-F238E27FC236}">
                <a16:creationId xmlns:a16="http://schemas.microsoft.com/office/drawing/2014/main" id="{239671D7-97FF-4D37-9284-AA897BBE933A}"/>
              </a:ext>
            </a:extLst>
          </p:cNvPr>
          <p:cNvSpPr txBox="1"/>
          <p:nvPr/>
        </p:nvSpPr>
        <p:spPr>
          <a:xfrm>
            <a:off x="6429344" y="2353942"/>
            <a:ext cx="4323400" cy="152618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检验解析结果。当从服务器的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服务程序在重启后，一般就已经自动从主服务器上同步了数据配置文件，而且该文件默认会放置在区域配置文件中所定义的目录位置中。</a:t>
            </a:r>
          </a:p>
        </p:txBody>
      </p:sp>
      <p:sp>
        <p:nvSpPr>
          <p:cNvPr id="20" name="任意多边形: 形状 19">
            <a:extLst>
              <a:ext uri="{FF2B5EF4-FFF2-40B4-BE49-F238E27FC236}">
                <a16:creationId xmlns:a16="http://schemas.microsoft.com/office/drawing/2014/main" id="{BFF48E72-8302-49D7-A263-E3E15B19E3D7}"/>
              </a:ext>
            </a:extLst>
          </p:cNvPr>
          <p:cNvSpPr/>
          <p:nvPr/>
        </p:nvSpPr>
        <p:spPr>
          <a:xfrm>
            <a:off x="626478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1" name="文本框 20">
            <a:extLst>
              <a:ext uri="{FF2B5EF4-FFF2-40B4-BE49-F238E27FC236}">
                <a16:creationId xmlns:a16="http://schemas.microsoft.com/office/drawing/2014/main" id="{A4593946-90CF-4023-AE98-34E025535579}"/>
              </a:ext>
            </a:extLst>
          </p:cNvPr>
          <p:cNvSpPr txBox="1"/>
          <p:nvPr/>
        </p:nvSpPr>
        <p:spPr>
          <a:xfrm>
            <a:off x="6397306" y="1811894"/>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5</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Tree>
    <p:extLst>
      <p:ext uri="{BB962C8B-B14F-4D97-AF65-F5344CB8AC3E}">
        <p14:creationId xmlns:p14="http://schemas.microsoft.com/office/powerpoint/2010/main" val="4198071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安全的加密传输</a:t>
            </a:r>
          </a:p>
        </p:txBody>
      </p:sp>
      <p:sp>
        <p:nvSpPr>
          <p:cNvPr id="9" name="文本框 8"/>
          <p:cNvSpPr txBox="1"/>
          <p:nvPr/>
        </p:nvSpPr>
        <p:spPr>
          <a:xfrm>
            <a:off x="3441543" y="5600295"/>
            <a:ext cx="5308914"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Secure Encrypted Transmission</a:t>
            </a:r>
            <a:endParaRPr lang="da-DK" altLang="zh-CN" sz="2000" dirty="0">
              <a:solidFill>
                <a:schemeClr val="accen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FOUR</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直角三角形 10"/>
          <p:cNvSpPr>
            <a:spLocks noChangeAspect="1"/>
          </p:cNvSpPr>
          <p:nvPr/>
        </p:nvSpPr>
        <p:spPr>
          <a:xfrm rot="16200000">
            <a:off x="6181948" y="2786002"/>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919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400"/>
                                        <p:tgtEl>
                                          <p:spTgt spid="11"/>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安全的加密传输</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2" name="矩形: 圆角 21">
            <a:extLst>
              <a:ext uri="{FF2B5EF4-FFF2-40B4-BE49-F238E27FC236}">
                <a16:creationId xmlns:a16="http://schemas.microsoft.com/office/drawing/2014/main" id="{9440B44E-C776-478E-9269-9E11A619E0EB}"/>
              </a:ext>
            </a:extLst>
          </p:cNvPr>
          <p:cNvSpPr/>
          <p:nvPr/>
        </p:nvSpPr>
        <p:spPr>
          <a:xfrm>
            <a:off x="1163687"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4" name="文本框 23">
            <a:extLst>
              <a:ext uri="{FF2B5EF4-FFF2-40B4-BE49-F238E27FC236}">
                <a16:creationId xmlns:a16="http://schemas.microsoft.com/office/drawing/2014/main" id="{D729C5DF-EEAD-42BB-BDCC-40BFFAEE2CE6}"/>
              </a:ext>
            </a:extLst>
          </p:cNvPr>
          <p:cNvSpPr txBox="1"/>
          <p:nvPr/>
        </p:nvSpPr>
        <p:spPr>
          <a:xfrm>
            <a:off x="1316403" y="2353942"/>
            <a:ext cx="4323400" cy="3372846"/>
          </a:xfrm>
          <a:prstGeom prst="rect">
            <a:avLst/>
          </a:prstGeom>
          <a:noFill/>
        </p:spPr>
        <p:txBody>
          <a:bodyPr wrap="square">
            <a:spAutoFit/>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互联网中的绝大多数</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服务器（超过</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95%</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）都是基于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BIND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域名解析服务搭建的，而</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bind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服务程序为了提供安全的解析服务，已经对</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TSIG</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（见</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RFC 2845</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）加密机制提供了支持。</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TSIG</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主要是利用了密码编码的方式来保护区域信息的传输（</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Zone Transfer</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），即</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TSIG</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加密机制保证了</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服务器之间传输域名区域信息的安全性。</a:t>
            </a:r>
          </a:p>
        </p:txBody>
      </p:sp>
      <p:sp>
        <p:nvSpPr>
          <p:cNvPr id="25" name="任意多边形: 形状 24">
            <a:extLst>
              <a:ext uri="{FF2B5EF4-FFF2-40B4-BE49-F238E27FC236}">
                <a16:creationId xmlns:a16="http://schemas.microsoft.com/office/drawing/2014/main" id="{4E0C0C0B-014D-4A45-BC9D-E0B8738BF994}"/>
              </a:ext>
            </a:extLst>
          </p:cNvPr>
          <p:cNvSpPr/>
          <p:nvPr/>
        </p:nvSpPr>
        <p:spPr>
          <a:xfrm>
            <a:off x="1151839"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6" name="文本框 25">
            <a:extLst>
              <a:ext uri="{FF2B5EF4-FFF2-40B4-BE49-F238E27FC236}">
                <a16:creationId xmlns:a16="http://schemas.microsoft.com/office/drawing/2014/main" id="{FD71D04E-FD32-45BE-A964-5FFB3A217429}"/>
              </a:ext>
            </a:extLst>
          </p:cNvPr>
          <p:cNvSpPr txBox="1"/>
          <p:nvPr/>
        </p:nvSpPr>
        <p:spPr>
          <a:xfrm>
            <a:off x="1284365" y="1811894"/>
            <a:ext cx="19800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安全的加密传输</a:t>
            </a:r>
          </a:p>
        </p:txBody>
      </p:sp>
      <p:graphicFrame>
        <p:nvGraphicFramePr>
          <p:cNvPr id="3" name="表格 2">
            <a:extLst>
              <a:ext uri="{FF2B5EF4-FFF2-40B4-BE49-F238E27FC236}">
                <a16:creationId xmlns:a16="http://schemas.microsoft.com/office/drawing/2014/main" id="{0092A69C-98CE-4476-BD8F-4B7A1900893D}"/>
              </a:ext>
            </a:extLst>
          </p:cNvPr>
          <p:cNvGraphicFramePr>
            <a:graphicFrameLocks noGrp="1"/>
          </p:cNvGraphicFramePr>
          <p:nvPr>
            <p:extLst>
              <p:ext uri="{D42A27DB-BD31-4B8C-83A1-F6EECF244321}">
                <p14:modId xmlns:p14="http://schemas.microsoft.com/office/powerpoint/2010/main" val="2441729009"/>
              </p:ext>
            </p:extLst>
          </p:nvPr>
        </p:nvGraphicFramePr>
        <p:xfrm>
          <a:off x="6096000" y="1545209"/>
          <a:ext cx="4662291" cy="3613201"/>
        </p:xfrm>
        <a:graphic>
          <a:graphicData uri="http://schemas.openxmlformats.org/drawingml/2006/table">
            <a:tbl>
              <a:tblPr firstRow="1" firstCol="1" bandRow="1">
                <a:tableStyleId>{5C22544A-7EE6-4342-B048-85BDC9FD1C3A}</a:tableStyleId>
              </a:tblPr>
              <a:tblGrid>
                <a:gridCol w="702365">
                  <a:extLst>
                    <a:ext uri="{9D8B030D-6E8A-4147-A177-3AD203B41FA5}">
                      <a16:colId xmlns:a16="http://schemas.microsoft.com/office/drawing/2014/main" val="1354993705"/>
                    </a:ext>
                  </a:extLst>
                </a:gridCol>
                <a:gridCol w="3959926">
                  <a:extLst>
                    <a:ext uri="{9D8B030D-6E8A-4147-A177-3AD203B41FA5}">
                      <a16:colId xmlns:a16="http://schemas.microsoft.com/office/drawing/2014/main" val="1199797687"/>
                    </a:ext>
                  </a:extLst>
                </a:gridCol>
              </a:tblGrid>
              <a:tr h="975115">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163466926"/>
                  </a:ext>
                </a:extLst>
              </a:tr>
              <a:tr h="879362">
                <a:tc>
                  <a:txBody>
                    <a:bodyPr/>
                    <a:lstStyle/>
                    <a:p>
                      <a:pPr algn="ctr"/>
                      <a:r>
                        <a:rPr lang="en-US" sz="1600" b="0" dirty="0">
                          <a:solidFill>
                            <a:schemeClr val="tx1"/>
                          </a:solidFill>
                          <a:effectLst/>
                          <a:latin typeface="微软雅黑" panose="020B0503020204020204" pitchFamily="34" charset="-122"/>
                          <a:ea typeface="微软雅黑" panose="020B0503020204020204" pitchFamily="34" charset="-122"/>
                        </a:rPr>
                        <a:t>-a</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ctr"/>
                      <a:r>
                        <a:rPr lang="zh-CN" sz="1600" b="0" kern="100" spc="-30" dirty="0">
                          <a:solidFill>
                            <a:schemeClr val="tx1"/>
                          </a:solidFill>
                          <a:effectLst/>
                          <a:latin typeface="微软雅黑" panose="020B0503020204020204" pitchFamily="34" charset="-122"/>
                          <a:ea typeface="微软雅黑" panose="020B0503020204020204" pitchFamily="34" charset="-122"/>
                        </a:rPr>
                        <a:t>指定加密算法，包括</a:t>
                      </a:r>
                      <a:r>
                        <a:rPr lang="en-US" sz="1600" b="0" kern="100" spc="-30" dirty="0">
                          <a:solidFill>
                            <a:schemeClr val="tx1"/>
                          </a:solidFill>
                          <a:effectLst/>
                          <a:latin typeface="微软雅黑" panose="020B0503020204020204" pitchFamily="34" charset="-122"/>
                          <a:ea typeface="微软雅黑" panose="020B0503020204020204" pitchFamily="34" charset="-122"/>
                        </a:rPr>
                        <a:t>RSA MD5</a:t>
                      </a:r>
                      <a:r>
                        <a:rPr lang="zh-CN" sz="1600" b="0" kern="100" spc="-30" dirty="0">
                          <a:solidFill>
                            <a:schemeClr val="tx1"/>
                          </a:solidFill>
                          <a:effectLst/>
                          <a:latin typeface="微软雅黑" panose="020B0503020204020204" pitchFamily="34" charset="-122"/>
                          <a:ea typeface="微软雅黑" panose="020B0503020204020204" pitchFamily="34" charset="-122"/>
                        </a:rPr>
                        <a:t>（</a:t>
                      </a:r>
                      <a:r>
                        <a:rPr lang="en-US" sz="1600" b="0" kern="100" spc="-30" dirty="0">
                          <a:solidFill>
                            <a:schemeClr val="tx1"/>
                          </a:solidFill>
                          <a:effectLst/>
                          <a:latin typeface="微软雅黑" panose="020B0503020204020204" pitchFamily="34" charset="-122"/>
                          <a:ea typeface="微软雅黑" panose="020B0503020204020204" pitchFamily="34" charset="-122"/>
                        </a:rPr>
                        <a:t>RSA</a:t>
                      </a:r>
                      <a:r>
                        <a:rPr lang="zh-CN" sz="1600" b="0" kern="100" spc="-30" dirty="0">
                          <a:solidFill>
                            <a:schemeClr val="tx1"/>
                          </a:solidFill>
                          <a:effectLst/>
                          <a:latin typeface="微软雅黑" panose="020B0503020204020204" pitchFamily="34" charset="-122"/>
                          <a:ea typeface="微软雅黑" panose="020B0503020204020204" pitchFamily="34" charset="-122"/>
                        </a:rPr>
                        <a:t>）、</a:t>
                      </a:r>
                      <a:r>
                        <a:rPr lang="en-US" sz="1600" b="0" kern="100" spc="-30" dirty="0">
                          <a:solidFill>
                            <a:schemeClr val="tx1"/>
                          </a:solidFill>
                          <a:effectLst/>
                          <a:latin typeface="微软雅黑" panose="020B0503020204020204" pitchFamily="34" charset="-122"/>
                          <a:ea typeface="微软雅黑" panose="020B0503020204020204" pitchFamily="34" charset="-122"/>
                        </a:rPr>
                        <a:t>RSA SHA1</a:t>
                      </a:r>
                      <a:r>
                        <a:rPr lang="zh-CN" sz="1600" b="0" kern="100" spc="-30" dirty="0">
                          <a:solidFill>
                            <a:schemeClr val="tx1"/>
                          </a:solidFill>
                          <a:effectLst/>
                          <a:latin typeface="微软雅黑" panose="020B0503020204020204" pitchFamily="34" charset="-122"/>
                          <a:ea typeface="微软雅黑" panose="020B0503020204020204" pitchFamily="34" charset="-122"/>
                        </a:rPr>
                        <a:t>、</a:t>
                      </a:r>
                      <a:r>
                        <a:rPr lang="en-US" sz="1600" b="0" kern="100" spc="-30" dirty="0">
                          <a:solidFill>
                            <a:schemeClr val="tx1"/>
                          </a:solidFill>
                          <a:effectLst/>
                          <a:latin typeface="微软雅黑" panose="020B0503020204020204" pitchFamily="34" charset="-122"/>
                          <a:ea typeface="微软雅黑" panose="020B0503020204020204" pitchFamily="34" charset="-122"/>
                        </a:rPr>
                        <a:t>DSA</a:t>
                      </a:r>
                      <a:r>
                        <a:rPr lang="zh-CN" sz="1600" b="0" kern="100" spc="-30" dirty="0">
                          <a:solidFill>
                            <a:schemeClr val="tx1"/>
                          </a:solidFill>
                          <a:effectLst/>
                          <a:latin typeface="微软雅黑" panose="020B0503020204020204" pitchFamily="34" charset="-122"/>
                          <a:ea typeface="微软雅黑" panose="020B0503020204020204" pitchFamily="34" charset="-122"/>
                        </a:rPr>
                        <a:t>、</a:t>
                      </a:r>
                      <a:r>
                        <a:rPr lang="en-US" sz="1600" b="0" kern="100" spc="-30" dirty="0">
                          <a:solidFill>
                            <a:schemeClr val="tx1"/>
                          </a:solidFill>
                          <a:effectLst/>
                          <a:latin typeface="微软雅黑" panose="020B0503020204020204" pitchFamily="34" charset="-122"/>
                          <a:ea typeface="微软雅黑" panose="020B0503020204020204" pitchFamily="34" charset="-122"/>
                        </a:rPr>
                        <a:t>NSEC3RSASHA1</a:t>
                      </a:r>
                      <a:r>
                        <a:rPr lang="zh-CN" sz="1600" b="0" kern="100" spc="-30" dirty="0">
                          <a:solidFill>
                            <a:schemeClr val="tx1"/>
                          </a:solidFill>
                          <a:effectLst/>
                          <a:latin typeface="微软雅黑" panose="020B0503020204020204" pitchFamily="34" charset="-122"/>
                          <a:ea typeface="微软雅黑" panose="020B0503020204020204" pitchFamily="34" charset="-122"/>
                        </a:rPr>
                        <a:t>、</a:t>
                      </a:r>
                      <a:r>
                        <a:rPr lang="en-US" sz="1600" b="0" kern="100" spc="-30" dirty="0">
                          <a:solidFill>
                            <a:schemeClr val="tx1"/>
                          </a:solidFill>
                          <a:effectLst/>
                          <a:latin typeface="微软雅黑" panose="020B0503020204020204" pitchFamily="34" charset="-122"/>
                          <a:ea typeface="微软雅黑" panose="020B0503020204020204" pitchFamily="34" charset="-122"/>
                        </a:rPr>
                        <a:t>NSEC3DSA</a:t>
                      </a:r>
                      <a:r>
                        <a:rPr lang="zh-CN" sz="1600" b="0" kern="100" spc="-30" dirty="0">
                          <a:solidFill>
                            <a:schemeClr val="tx1"/>
                          </a:solidFill>
                          <a:effectLst/>
                          <a:latin typeface="微软雅黑" panose="020B0503020204020204" pitchFamily="34" charset="-122"/>
                          <a:ea typeface="微软雅黑" panose="020B0503020204020204" pitchFamily="34" charset="-122"/>
                        </a:rPr>
                        <a:t>等</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286881788"/>
                  </a:ext>
                </a:extLst>
              </a:tr>
              <a:tr h="879362">
                <a:tc>
                  <a:txBody>
                    <a:bodyPr/>
                    <a:lstStyle/>
                    <a:p>
                      <a:pPr algn="ctr"/>
                      <a:r>
                        <a:rPr lang="en-US" sz="1600" b="0" dirty="0">
                          <a:solidFill>
                            <a:schemeClr val="tx1"/>
                          </a:solidFill>
                          <a:effectLst/>
                          <a:latin typeface="微软雅黑" panose="020B0503020204020204" pitchFamily="34" charset="-122"/>
                          <a:ea typeface="微软雅黑" panose="020B0503020204020204" pitchFamily="34" charset="-122"/>
                        </a:rPr>
                        <a:t>-b</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密钥长度（</a:t>
                      </a:r>
                      <a:r>
                        <a:rPr lang="en-US" sz="1600" b="0" kern="100" dirty="0">
                          <a:solidFill>
                            <a:schemeClr val="tx1"/>
                          </a:solidFill>
                          <a:effectLst/>
                          <a:latin typeface="微软雅黑" panose="020B0503020204020204" pitchFamily="34" charset="-122"/>
                          <a:ea typeface="微软雅黑" panose="020B0503020204020204" pitchFamily="34" charset="-122"/>
                        </a:rPr>
                        <a:t>HMAC-MD5</a:t>
                      </a:r>
                      <a:r>
                        <a:rPr lang="zh-CN" sz="1600" b="0" kern="100" dirty="0">
                          <a:solidFill>
                            <a:schemeClr val="tx1"/>
                          </a:solidFill>
                          <a:effectLst/>
                          <a:latin typeface="微软雅黑" panose="020B0503020204020204" pitchFamily="34" charset="-122"/>
                          <a:ea typeface="微软雅黑" panose="020B0503020204020204" pitchFamily="34" charset="-122"/>
                        </a:rPr>
                        <a:t>的密钥长度在</a:t>
                      </a:r>
                      <a:r>
                        <a:rPr lang="en-US" sz="1600" b="0" kern="100" dirty="0">
                          <a:solidFill>
                            <a:schemeClr val="tx1"/>
                          </a:solidFill>
                          <a:effectLst/>
                          <a:latin typeface="微软雅黑" panose="020B0503020204020204" pitchFamily="34" charset="-122"/>
                          <a:ea typeface="微软雅黑" panose="020B0503020204020204" pitchFamily="34" charset="-122"/>
                        </a:rPr>
                        <a:t>1</a:t>
                      </a:r>
                      <a:r>
                        <a:rPr lang="zh-CN" sz="1600" b="0" kern="100" dirty="0">
                          <a:solidFill>
                            <a:schemeClr val="tx1"/>
                          </a:solidFill>
                          <a:effectLst/>
                          <a:latin typeface="微软雅黑" panose="020B0503020204020204" pitchFamily="34" charset="-122"/>
                          <a:ea typeface="微软雅黑" panose="020B0503020204020204" pitchFamily="34" charset="-122"/>
                        </a:rPr>
                        <a:t>～</a:t>
                      </a:r>
                      <a:r>
                        <a:rPr lang="en-US" sz="1600" b="0" kern="100" dirty="0">
                          <a:solidFill>
                            <a:schemeClr val="tx1"/>
                          </a:solidFill>
                          <a:effectLst/>
                          <a:latin typeface="微软雅黑" panose="020B0503020204020204" pitchFamily="34" charset="-122"/>
                          <a:ea typeface="微软雅黑" panose="020B0503020204020204" pitchFamily="34" charset="-122"/>
                        </a:rPr>
                        <a:t>512</a:t>
                      </a:r>
                      <a:r>
                        <a:rPr lang="zh-CN" sz="1600" b="0" kern="100" dirty="0">
                          <a:solidFill>
                            <a:schemeClr val="tx1"/>
                          </a:solidFill>
                          <a:effectLst/>
                          <a:latin typeface="微软雅黑" panose="020B0503020204020204" pitchFamily="34" charset="-122"/>
                          <a:ea typeface="微软雅黑" panose="020B0503020204020204" pitchFamily="34" charset="-122"/>
                        </a:rPr>
                        <a:t>位之间）</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829781861"/>
                  </a:ext>
                </a:extLst>
              </a:tr>
              <a:tr h="879362">
                <a:tc>
                  <a:txBody>
                    <a:bodyPr/>
                    <a:lstStyle/>
                    <a:p>
                      <a:pPr algn="ctr"/>
                      <a:r>
                        <a:rPr lang="en-US" sz="1600" b="0" dirty="0">
                          <a:solidFill>
                            <a:schemeClr val="tx1"/>
                          </a:solidFill>
                          <a:effectLst/>
                          <a:latin typeface="微软雅黑" panose="020B0503020204020204" pitchFamily="34" charset="-122"/>
                          <a:ea typeface="微软雅黑" panose="020B0503020204020204" pitchFamily="34" charset="-122"/>
                        </a:rPr>
                        <a:t>-n</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密钥的类型（</a:t>
                      </a:r>
                      <a:r>
                        <a:rPr lang="en-US" sz="1600" b="0" kern="100" dirty="0">
                          <a:solidFill>
                            <a:schemeClr val="tx1"/>
                          </a:solidFill>
                          <a:effectLst/>
                          <a:latin typeface="微软雅黑" panose="020B0503020204020204" pitchFamily="34" charset="-122"/>
                          <a:ea typeface="微软雅黑" panose="020B0503020204020204" pitchFamily="34" charset="-122"/>
                        </a:rPr>
                        <a:t>HOST</a:t>
                      </a:r>
                      <a:r>
                        <a:rPr lang="zh-CN" sz="1600" b="0" kern="100" dirty="0">
                          <a:solidFill>
                            <a:schemeClr val="tx1"/>
                          </a:solidFill>
                          <a:effectLst/>
                          <a:latin typeface="微软雅黑" panose="020B0503020204020204" pitchFamily="34" charset="-122"/>
                          <a:ea typeface="微软雅黑" panose="020B0503020204020204" pitchFamily="34" charset="-122"/>
                        </a:rPr>
                        <a:t>表示与主机相关）</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36517437"/>
                  </a:ext>
                </a:extLst>
              </a:tr>
            </a:tbl>
          </a:graphicData>
        </a:graphic>
      </p:graphicFrame>
      <p:sp>
        <p:nvSpPr>
          <p:cNvPr id="28" name="文本框 27">
            <a:extLst>
              <a:ext uri="{FF2B5EF4-FFF2-40B4-BE49-F238E27FC236}">
                <a16:creationId xmlns:a16="http://schemas.microsoft.com/office/drawing/2014/main" id="{8590EC35-01E6-4D34-9AB9-1F2FF376E191}"/>
              </a:ext>
            </a:extLst>
          </p:cNvPr>
          <p:cNvSpPr txBox="1"/>
          <p:nvPr/>
        </p:nvSpPr>
        <p:spPr>
          <a:xfrm>
            <a:off x="6655179" y="5542122"/>
            <a:ext cx="3543932" cy="369332"/>
          </a:xfrm>
          <a:prstGeom prst="rect">
            <a:avLst/>
          </a:prstGeom>
          <a:noFill/>
        </p:spPr>
        <p:txBody>
          <a:bodyPr wrap="square">
            <a:spAutoFit/>
          </a:bodyPr>
          <a:lstStyle/>
          <a:p>
            <a:pPr algn="ctr"/>
            <a:r>
              <a:rPr lang="en-US" altLang="zh-CN" sz="1800" kern="100" dirty="0" err="1">
                <a:effectLst/>
                <a:latin typeface="微软雅黑" panose="020B0503020204020204" pitchFamily="34" charset="-122"/>
                <a:ea typeface="微软雅黑" panose="020B0503020204020204" pitchFamily="34" charset="-122"/>
              </a:rPr>
              <a:t>dnssec</a:t>
            </a:r>
            <a:r>
              <a:rPr lang="en-US" altLang="zh-CN" sz="1800" kern="100" dirty="0">
                <a:effectLst/>
                <a:latin typeface="微软雅黑" panose="020B0503020204020204" pitchFamily="34" charset="-122"/>
                <a:ea typeface="微软雅黑" panose="020B0503020204020204" pitchFamily="34" charset="-122"/>
              </a:rPr>
              <a:t>-keygen</a:t>
            </a:r>
            <a:r>
              <a:rPr lang="zh-CN" altLang="en-US" sz="1800" kern="100" dirty="0">
                <a:effectLst/>
                <a:latin typeface="微软雅黑" panose="020B0503020204020204" pitchFamily="34" charset="-122"/>
                <a:ea typeface="微软雅黑" panose="020B0503020204020204" pitchFamily="34" charset="-122"/>
              </a:rPr>
              <a:t>命令的常用参数</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49444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安全的加密传输</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a:extLst>
              <a:ext uri="{FF2B5EF4-FFF2-40B4-BE49-F238E27FC236}">
                <a16:creationId xmlns:a16="http://schemas.microsoft.com/office/drawing/2014/main" id="{429F5976-6D37-4900-AFC4-52CC819A8636}"/>
              </a:ext>
            </a:extLst>
          </p:cNvPr>
          <p:cNvGrpSpPr/>
          <p:nvPr/>
        </p:nvGrpSpPr>
        <p:grpSpPr>
          <a:xfrm>
            <a:off x="884168" y="1834576"/>
            <a:ext cx="3277305" cy="3552433"/>
            <a:chOff x="695325" y="1834576"/>
            <a:chExt cx="3277305" cy="3431905"/>
          </a:xfrm>
        </p:grpSpPr>
        <p:sp>
          <p:nvSpPr>
            <p:cNvPr id="17" name="矩形: 圆角 16">
              <a:extLst>
                <a:ext uri="{FF2B5EF4-FFF2-40B4-BE49-F238E27FC236}">
                  <a16:creationId xmlns:a16="http://schemas.microsoft.com/office/drawing/2014/main" id="{0C5D8CCE-82DD-4BFC-B4FC-D37663ED446D}"/>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8" name="文本框 17">
              <a:extLst>
                <a:ext uri="{FF2B5EF4-FFF2-40B4-BE49-F238E27FC236}">
                  <a16:creationId xmlns:a16="http://schemas.microsoft.com/office/drawing/2014/main" id="{B06B4BB7-3447-4011-B55C-8F2B60953810}"/>
                </a:ext>
              </a:extLst>
            </p:cNvPr>
            <p:cNvSpPr txBox="1"/>
            <p:nvPr/>
          </p:nvSpPr>
          <p:spPr>
            <a:xfrm>
              <a:off x="827851" y="2683066"/>
              <a:ext cx="3058350" cy="1474406"/>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在主服务器中生成密钥。</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dnssec</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-keygen</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命令用于生成安全的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服务密钥，其格式为“</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dnssec</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-keygen [</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参数</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p>
          </p:txBody>
        </p:sp>
        <p:sp>
          <p:nvSpPr>
            <p:cNvPr id="19" name="任意多边形: 形状 18">
              <a:extLst>
                <a:ext uri="{FF2B5EF4-FFF2-40B4-BE49-F238E27FC236}">
                  <a16:creationId xmlns:a16="http://schemas.microsoft.com/office/drawing/2014/main" id="{FE9E3D0E-4121-4D69-B008-6BD013BC9299}"/>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0" name="文本框 19">
              <a:extLst>
                <a:ext uri="{FF2B5EF4-FFF2-40B4-BE49-F238E27FC236}">
                  <a16:creationId xmlns:a16="http://schemas.microsoft.com/office/drawing/2014/main" id="{486A1A77-BDA1-4F9A-BEE4-C5F06206D7EF}"/>
                </a:ext>
              </a:extLst>
            </p:cNvPr>
            <p:cNvSpPr txBox="1"/>
            <p:nvPr/>
          </p:nvSpPr>
          <p:spPr>
            <a:xfrm>
              <a:off x="827850" y="2101262"/>
              <a:ext cx="856325" cy="38653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grpSp>
        <p:nvGrpSpPr>
          <p:cNvPr id="21" name="组合 20">
            <a:extLst>
              <a:ext uri="{FF2B5EF4-FFF2-40B4-BE49-F238E27FC236}">
                <a16:creationId xmlns:a16="http://schemas.microsoft.com/office/drawing/2014/main" id="{B709824D-D408-4F48-AC4B-E9E6396CFE54}"/>
              </a:ext>
            </a:extLst>
          </p:cNvPr>
          <p:cNvGrpSpPr/>
          <p:nvPr/>
        </p:nvGrpSpPr>
        <p:grpSpPr>
          <a:xfrm>
            <a:off x="4439533" y="1834576"/>
            <a:ext cx="3277305" cy="3552433"/>
            <a:chOff x="695325" y="1834576"/>
            <a:chExt cx="3277305" cy="3552433"/>
          </a:xfrm>
        </p:grpSpPr>
        <p:sp>
          <p:nvSpPr>
            <p:cNvPr id="23" name="矩形: 圆角 22">
              <a:extLst>
                <a:ext uri="{FF2B5EF4-FFF2-40B4-BE49-F238E27FC236}">
                  <a16:creationId xmlns:a16="http://schemas.microsoft.com/office/drawing/2014/main" id="{DBBCF748-685E-47AC-8AD7-33B068A52604}"/>
                </a:ext>
              </a:extLst>
            </p:cNvPr>
            <p:cNvSpPr/>
            <p:nvPr/>
          </p:nvSpPr>
          <p:spPr>
            <a:xfrm>
              <a:off x="707173" y="1834576"/>
              <a:ext cx="3257133" cy="3552433"/>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文本框 26">
              <a:extLst>
                <a:ext uri="{FF2B5EF4-FFF2-40B4-BE49-F238E27FC236}">
                  <a16:creationId xmlns:a16="http://schemas.microsoft.com/office/drawing/2014/main" id="{9D48D584-1DAA-478E-BCA0-34CCBB705986}"/>
                </a:ext>
              </a:extLst>
            </p:cNvPr>
            <p:cNvSpPr txBox="1"/>
            <p:nvPr/>
          </p:nvSpPr>
          <p:spPr>
            <a:xfrm>
              <a:off x="827851" y="2683066"/>
              <a:ext cx="3058350"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在主服务器中创建密钥验证文件。进入</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bind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服务程序用于保存配置文件的目录，把刚刚生成的密钥名称、加密算法和私钥加密字符串按照下面的格式写入</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tansfer.key</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传输配置文件中。</a:t>
              </a:r>
            </a:p>
          </p:txBody>
        </p:sp>
        <p:sp>
          <p:nvSpPr>
            <p:cNvPr id="29" name="任意多边形: 形状 28">
              <a:extLst>
                <a:ext uri="{FF2B5EF4-FFF2-40B4-BE49-F238E27FC236}">
                  <a16:creationId xmlns:a16="http://schemas.microsoft.com/office/drawing/2014/main" id="{FC50F041-E17D-4854-B452-16D262AF54D9}"/>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0" name="文本框 29">
              <a:extLst>
                <a:ext uri="{FF2B5EF4-FFF2-40B4-BE49-F238E27FC236}">
                  <a16:creationId xmlns:a16="http://schemas.microsoft.com/office/drawing/2014/main" id="{F310C23F-064E-41BD-B309-E0787C651B5E}"/>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grpSp>
        <p:nvGrpSpPr>
          <p:cNvPr id="35" name="组合 34">
            <a:extLst>
              <a:ext uri="{FF2B5EF4-FFF2-40B4-BE49-F238E27FC236}">
                <a16:creationId xmlns:a16="http://schemas.microsoft.com/office/drawing/2014/main" id="{24FCA4D9-B48C-4BE2-82A7-85768A3E8C6F}"/>
              </a:ext>
            </a:extLst>
          </p:cNvPr>
          <p:cNvGrpSpPr/>
          <p:nvPr/>
        </p:nvGrpSpPr>
        <p:grpSpPr>
          <a:xfrm>
            <a:off x="7994898" y="1834576"/>
            <a:ext cx="3277305" cy="3552433"/>
            <a:chOff x="695325" y="1834576"/>
            <a:chExt cx="3277305" cy="3552433"/>
          </a:xfrm>
        </p:grpSpPr>
        <p:sp>
          <p:nvSpPr>
            <p:cNvPr id="36" name="矩形: 圆角 35">
              <a:extLst>
                <a:ext uri="{FF2B5EF4-FFF2-40B4-BE49-F238E27FC236}">
                  <a16:creationId xmlns:a16="http://schemas.microsoft.com/office/drawing/2014/main" id="{C70EA752-7214-476D-80AA-CD8E28575E7B}"/>
                </a:ext>
              </a:extLst>
            </p:cNvPr>
            <p:cNvSpPr/>
            <p:nvPr/>
          </p:nvSpPr>
          <p:spPr>
            <a:xfrm>
              <a:off x="707173" y="1834576"/>
              <a:ext cx="3257133" cy="3552433"/>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50218A1B-4EA8-46F5-AE87-EDDCF5D11216}"/>
                </a:ext>
              </a:extLst>
            </p:cNvPr>
            <p:cNvSpPr txBox="1"/>
            <p:nvPr/>
          </p:nvSpPr>
          <p:spPr>
            <a:xfrm>
              <a:off x="827851" y="2683066"/>
              <a:ext cx="3058350"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开启并加载</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bind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服务的密钥验证功能。首先需要在主服务器的主配置文件中加载密钥验证文件，然后进行设置，使得只允许带有</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master-slave</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密钥认证的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服务器同步数据配置文件。</a:t>
              </a:r>
            </a:p>
          </p:txBody>
        </p:sp>
        <p:sp>
          <p:nvSpPr>
            <p:cNvPr id="38" name="任意多边形: 形状 37">
              <a:extLst>
                <a:ext uri="{FF2B5EF4-FFF2-40B4-BE49-F238E27FC236}">
                  <a16:creationId xmlns:a16="http://schemas.microsoft.com/office/drawing/2014/main" id="{421C39CB-2A08-4838-9E24-0D31C7CEDB3B}"/>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9" name="文本框 38">
              <a:extLst>
                <a:ext uri="{FF2B5EF4-FFF2-40B4-BE49-F238E27FC236}">
                  <a16:creationId xmlns:a16="http://schemas.microsoft.com/office/drawing/2014/main" id="{6E7D2D84-10F9-495D-88E7-D4764BCD2B7F}"/>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spTree>
    <p:extLst>
      <p:ext uri="{BB962C8B-B14F-4D97-AF65-F5344CB8AC3E}">
        <p14:creationId xmlns:p14="http://schemas.microsoft.com/office/powerpoint/2010/main" val="30110087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安全的加密传输</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5" name="矩形: 圆角 24">
            <a:extLst>
              <a:ext uri="{FF2B5EF4-FFF2-40B4-BE49-F238E27FC236}">
                <a16:creationId xmlns:a16="http://schemas.microsoft.com/office/drawing/2014/main" id="{B34D584C-87FD-4072-BAB4-FFBEC4DAC56D}"/>
              </a:ext>
            </a:extLst>
          </p:cNvPr>
          <p:cNvSpPr/>
          <p:nvPr/>
        </p:nvSpPr>
        <p:spPr>
          <a:xfrm>
            <a:off x="707173" y="1834576"/>
            <a:ext cx="2622802" cy="4009633"/>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6" name="文本框 25">
            <a:extLst>
              <a:ext uri="{FF2B5EF4-FFF2-40B4-BE49-F238E27FC236}">
                <a16:creationId xmlns:a16="http://schemas.microsoft.com/office/drawing/2014/main" id="{7BC04CBB-EC18-4363-9F5D-D84EA202CFA6}"/>
              </a:ext>
            </a:extLst>
          </p:cNvPr>
          <p:cNvSpPr txBox="1"/>
          <p:nvPr/>
        </p:nvSpPr>
        <p:spPr>
          <a:xfrm>
            <a:off x="827850" y="2683066"/>
            <a:ext cx="2351653" cy="300351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配置从服务器，使其支持密钥验证。配置</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需要在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bind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服务程序的配置文件目录中创建密钥认证文件，并设置相应的权限，然后设置该文件的一个硬链接，并指向</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etc</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目录。</a:t>
            </a:r>
          </a:p>
        </p:txBody>
      </p:sp>
      <p:sp>
        <p:nvSpPr>
          <p:cNvPr id="28" name="任意多边形: 形状 27">
            <a:extLst>
              <a:ext uri="{FF2B5EF4-FFF2-40B4-BE49-F238E27FC236}">
                <a16:creationId xmlns:a16="http://schemas.microsoft.com/office/drawing/2014/main" id="{A57DE60C-F4AE-4273-8A89-B9EE4A9C8CCC}"/>
              </a:ext>
            </a:extLst>
          </p:cNvPr>
          <p:cNvSpPr/>
          <p:nvPr/>
        </p:nvSpPr>
        <p:spPr>
          <a:xfrm>
            <a:off x="695325" y="1834577"/>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0" name="文本框 39">
            <a:extLst>
              <a:ext uri="{FF2B5EF4-FFF2-40B4-BE49-F238E27FC236}">
                <a16:creationId xmlns:a16="http://schemas.microsoft.com/office/drawing/2014/main" id="{29445ED1-79DB-4DBB-81E0-DEBEAACC8E00}"/>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41" name="矩形: 圆角 40">
            <a:extLst>
              <a:ext uri="{FF2B5EF4-FFF2-40B4-BE49-F238E27FC236}">
                <a16:creationId xmlns:a16="http://schemas.microsoft.com/office/drawing/2014/main" id="{A1340DE2-ACBA-4956-B3CA-B6027D75DE52}"/>
              </a:ext>
            </a:extLst>
          </p:cNvPr>
          <p:cNvSpPr/>
          <p:nvPr/>
        </p:nvSpPr>
        <p:spPr>
          <a:xfrm>
            <a:off x="3461678" y="1834576"/>
            <a:ext cx="2622802" cy="4009633"/>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2" name="文本框 41">
            <a:extLst>
              <a:ext uri="{FF2B5EF4-FFF2-40B4-BE49-F238E27FC236}">
                <a16:creationId xmlns:a16="http://schemas.microsoft.com/office/drawing/2014/main" id="{4C534AF0-7CEF-4186-9494-BD56AD5E2CC2}"/>
              </a:ext>
            </a:extLst>
          </p:cNvPr>
          <p:cNvSpPr txBox="1"/>
          <p:nvPr/>
        </p:nvSpPr>
        <p:spPr>
          <a:xfrm>
            <a:off x="3582355" y="2683066"/>
            <a:ext cx="2351653" cy="263418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开启并加载从服务器的密钥验证功能。这一步的操作步骤也同样是在主配置文件中加载密钥认证文件，然后按照指定的格式写上主服务器的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地址和密钥名称。</a:t>
            </a:r>
          </a:p>
        </p:txBody>
      </p:sp>
      <p:sp>
        <p:nvSpPr>
          <p:cNvPr id="43" name="任意多边形: 形状 42">
            <a:extLst>
              <a:ext uri="{FF2B5EF4-FFF2-40B4-BE49-F238E27FC236}">
                <a16:creationId xmlns:a16="http://schemas.microsoft.com/office/drawing/2014/main" id="{E0709D91-5879-4E5F-A05B-DF25527DC0B7}"/>
              </a:ext>
            </a:extLst>
          </p:cNvPr>
          <p:cNvSpPr/>
          <p:nvPr/>
        </p:nvSpPr>
        <p:spPr>
          <a:xfrm>
            <a:off x="3449830" y="1834577"/>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4" name="文本框 43">
            <a:extLst>
              <a:ext uri="{FF2B5EF4-FFF2-40B4-BE49-F238E27FC236}">
                <a16:creationId xmlns:a16="http://schemas.microsoft.com/office/drawing/2014/main" id="{16835B2A-6583-4F3B-B542-E5D7AF1D092B}"/>
              </a:ext>
            </a:extLst>
          </p:cNvPr>
          <p:cNvSpPr txBox="1"/>
          <p:nvPr/>
        </p:nvSpPr>
        <p:spPr>
          <a:xfrm>
            <a:off x="3582355"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5</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45" name="矩形: 圆角 44">
            <a:extLst>
              <a:ext uri="{FF2B5EF4-FFF2-40B4-BE49-F238E27FC236}">
                <a16:creationId xmlns:a16="http://schemas.microsoft.com/office/drawing/2014/main" id="{3FE00EFC-36BA-49D9-8E95-8B3823CB49F7}"/>
              </a:ext>
            </a:extLst>
          </p:cNvPr>
          <p:cNvSpPr/>
          <p:nvPr/>
        </p:nvSpPr>
        <p:spPr>
          <a:xfrm>
            <a:off x="6216183" y="1834576"/>
            <a:ext cx="2622802" cy="4009633"/>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6" name="文本框 45">
            <a:extLst>
              <a:ext uri="{FF2B5EF4-FFF2-40B4-BE49-F238E27FC236}">
                <a16:creationId xmlns:a16="http://schemas.microsoft.com/office/drawing/2014/main" id="{8C98003E-2314-4BD8-A8D3-25EA9618C7EC}"/>
              </a:ext>
            </a:extLst>
          </p:cNvPr>
          <p:cNvSpPr txBox="1"/>
          <p:nvPr/>
        </p:nvSpPr>
        <p:spPr>
          <a:xfrm>
            <a:off x="6336860" y="2683066"/>
            <a:ext cx="2351653"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从服务器同步域名区域数据。现在，两台服务器的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bind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服务程序都已经配置妥当，并匹配到了相同的密钥认证文件。</a:t>
            </a:r>
          </a:p>
        </p:txBody>
      </p:sp>
      <p:sp>
        <p:nvSpPr>
          <p:cNvPr id="47" name="任意多边形: 形状 46">
            <a:extLst>
              <a:ext uri="{FF2B5EF4-FFF2-40B4-BE49-F238E27FC236}">
                <a16:creationId xmlns:a16="http://schemas.microsoft.com/office/drawing/2014/main" id="{633BDBB6-12C7-4E0E-9340-662004E7A825}"/>
              </a:ext>
            </a:extLst>
          </p:cNvPr>
          <p:cNvSpPr/>
          <p:nvPr/>
        </p:nvSpPr>
        <p:spPr>
          <a:xfrm>
            <a:off x="6204335" y="1834577"/>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8" name="文本框 47">
            <a:extLst>
              <a:ext uri="{FF2B5EF4-FFF2-40B4-BE49-F238E27FC236}">
                <a16:creationId xmlns:a16="http://schemas.microsoft.com/office/drawing/2014/main" id="{05C3A193-016E-482A-9CCF-CEFB03AD7B96}"/>
              </a:ext>
            </a:extLst>
          </p:cNvPr>
          <p:cNvSpPr txBox="1"/>
          <p:nvPr/>
        </p:nvSpPr>
        <p:spPr>
          <a:xfrm>
            <a:off x="633686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6</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49" name="矩形: 圆角 48">
            <a:extLst>
              <a:ext uri="{FF2B5EF4-FFF2-40B4-BE49-F238E27FC236}">
                <a16:creationId xmlns:a16="http://schemas.microsoft.com/office/drawing/2014/main" id="{B5926532-E8AA-4A10-A85A-E4637072764C}"/>
              </a:ext>
            </a:extLst>
          </p:cNvPr>
          <p:cNvSpPr/>
          <p:nvPr/>
        </p:nvSpPr>
        <p:spPr>
          <a:xfrm>
            <a:off x="8970687" y="1834576"/>
            <a:ext cx="2622802" cy="4009633"/>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0" name="文本框 49">
            <a:extLst>
              <a:ext uri="{FF2B5EF4-FFF2-40B4-BE49-F238E27FC236}">
                <a16:creationId xmlns:a16="http://schemas.microsoft.com/office/drawing/2014/main" id="{CEF6F260-39AA-4AA7-9E3A-4FDDCB64F172}"/>
              </a:ext>
            </a:extLst>
          </p:cNvPr>
          <p:cNvSpPr txBox="1"/>
          <p:nvPr/>
        </p:nvSpPr>
        <p:spPr>
          <a:xfrm>
            <a:off x="9091364" y="2683066"/>
            <a:ext cx="2351653" cy="152618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再次进行解析验证。功能正常。请大家注意观察，是由</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192.168.10.20</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从服务器进行解析的。</a:t>
            </a:r>
          </a:p>
        </p:txBody>
      </p:sp>
      <p:sp>
        <p:nvSpPr>
          <p:cNvPr id="51" name="任意多边形: 形状 50">
            <a:extLst>
              <a:ext uri="{FF2B5EF4-FFF2-40B4-BE49-F238E27FC236}">
                <a16:creationId xmlns:a16="http://schemas.microsoft.com/office/drawing/2014/main" id="{A1BCFCAB-D80A-4196-AC0F-8C048557208C}"/>
              </a:ext>
            </a:extLst>
          </p:cNvPr>
          <p:cNvSpPr/>
          <p:nvPr/>
        </p:nvSpPr>
        <p:spPr>
          <a:xfrm>
            <a:off x="8958839" y="1834577"/>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2" name="文本框 51">
            <a:extLst>
              <a:ext uri="{FF2B5EF4-FFF2-40B4-BE49-F238E27FC236}">
                <a16:creationId xmlns:a16="http://schemas.microsoft.com/office/drawing/2014/main" id="{C1F4B73C-B33C-47ED-A734-AB9173224483}"/>
              </a:ext>
            </a:extLst>
          </p:cNvPr>
          <p:cNvSpPr txBox="1"/>
          <p:nvPr/>
        </p:nvSpPr>
        <p:spPr>
          <a:xfrm>
            <a:off x="9091364"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7</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Tree>
    <p:extLst>
      <p:ext uri="{BB962C8B-B14F-4D97-AF65-F5344CB8AC3E}">
        <p14:creationId xmlns:p14="http://schemas.microsoft.com/office/powerpoint/2010/main" val="3881156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部署缓存服务器</a:t>
            </a:r>
          </a:p>
        </p:txBody>
      </p:sp>
      <p:sp>
        <p:nvSpPr>
          <p:cNvPr id="9" name="文本框 8"/>
          <p:cNvSpPr txBox="1"/>
          <p:nvPr/>
        </p:nvSpPr>
        <p:spPr>
          <a:xfrm>
            <a:off x="2505076" y="5624851"/>
            <a:ext cx="7181848"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Deploy Cache Server</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FIVE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直角三角形 11"/>
          <p:cNvSpPr>
            <a:spLocks noChangeAspect="1"/>
          </p:cNvSpPr>
          <p:nvPr/>
        </p:nvSpPr>
        <p:spPr>
          <a:xfrm flipV="1">
            <a:off x="4210051"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349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400"/>
                                        <p:tgtEl>
                                          <p:spTgt spid="12"/>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231134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前言</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a:extLst>
              <a:ext uri="{FF2B5EF4-FFF2-40B4-BE49-F238E27FC236}">
                <a16:creationId xmlns:a16="http://schemas.microsoft.com/office/drawing/2014/main" id="{2B35B568-28A6-46E6-AED0-60D26548A7F1}"/>
              </a:ext>
            </a:extLst>
          </p:cNvPr>
          <p:cNvGrpSpPr/>
          <p:nvPr/>
        </p:nvGrpSpPr>
        <p:grpSpPr>
          <a:xfrm>
            <a:off x="396010" y="1533570"/>
            <a:ext cx="10840950" cy="1099468"/>
            <a:chOff x="396010" y="1225457"/>
            <a:chExt cx="10840950" cy="1099468"/>
          </a:xfrm>
        </p:grpSpPr>
        <p:grpSp>
          <p:nvGrpSpPr>
            <p:cNvPr id="14" name="组合 13">
              <a:extLst>
                <a:ext uri="{FF2B5EF4-FFF2-40B4-BE49-F238E27FC236}">
                  <a16:creationId xmlns:a16="http://schemas.microsoft.com/office/drawing/2014/main" id="{C503EA49-3D3F-4161-88CE-9E8F63FA62DE}"/>
                </a:ext>
              </a:extLst>
            </p:cNvPr>
            <p:cNvGrpSpPr/>
            <p:nvPr/>
          </p:nvGrpSpPr>
          <p:grpSpPr>
            <a:xfrm>
              <a:off x="396010" y="1306459"/>
              <a:ext cx="603250" cy="699770"/>
              <a:chOff x="623443" y="1726565"/>
              <a:chExt cx="603250" cy="699770"/>
            </a:xfrm>
          </p:grpSpPr>
          <p:sp>
            <p:nvSpPr>
              <p:cNvPr id="15" name="六边形 14">
                <a:extLst>
                  <a:ext uri="{FF2B5EF4-FFF2-40B4-BE49-F238E27FC236}">
                    <a16:creationId xmlns:a16="http://schemas.microsoft.com/office/drawing/2014/main" id="{CF945CB5-1BC5-4B2B-89DE-8A440B38B727}"/>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7613018D-86B6-4CE7-9C1C-BD0A483F3247}"/>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7" name="文本框 16">
              <a:extLst>
                <a:ext uri="{FF2B5EF4-FFF2-40B4-BE49-F238E27FC236}">
                  <a16:creationId xmlns:a16="http://schemas.microsoft.com/office/drawing/2014/main" id="{C18545FF-1FA8-46D0-B2CF-CB512CECC828}"/>
                </a:ext>
              </a:extLst>
            </p:cNvPr>
            <p:cNvSpPr txBox="1"/>
            <p:nvPr/>
          </p:nvSpPr>
          <p:spPr>
            <a:xfrm>
              <a:off x="1091113" y="1225457"/>
              <a:ext cx="10145847" cy="1099468"/>
            </a:xfrm>
            <a:prstGeom prst="rect">
              <a:avLst/>
            </a:prstGeom>
            <a:noFill/>
          </p:spPr>
          <p:txBody>
            <a:bodyPr wrap="square" rtlCol="0">
              <a:spAutoFit/>
            </a:bodyPr>
            <a:lstStyle/>
            <a:p>
              <a:pPr algn="just">
                <a:lnSpc>
                  <a:spcPct val="125000"/>
                </a:lnSpc>
              </a:pPr>
              <a:r>
                <a:rPr lang="en-US" altLang="zh-CN" dirty="0">
                  <a:latin typeface="微软雅黑" panose="020B0503020204020204" pitchFamily="34" charset="-122"/>
                  <a:ea typeface="微软雅黑" panose="020B0503020204020204" pitchFamily="34" charset="-122"/>
                </a:rPr>
                <a:t>DNS</a:t>
              </a:r>
              <a:r>
                <a:rPr lang="zh-CN" altLang="en-US" dirty="0">
                  <a:latin typeface="微软雅黑" panose="020B0503020204020204" pitchFamily="34" charset="-122"/>
                  <a:ea typeface="微软雅黑" panose="020B0503020204020204" pitchFamily="34" charset="-122"/>
                </a:rPr>
                <a:t>域名解析服务的原理以及作用，域名查询功能中正向解析与反向解析的作用，通过实验的方式演示了如何在</a:t>
              </a:r>
              <a:r>
                <a:rPr lang="en-US" altLang="zh-CN" dirty="0">
                  <a:latin typeface="微软雅黑" panose="020B0503020204020204" pitchFamily="34" charset="-122"/>
                  <a:ea typeface="微软雅黑" panose="020B0503020204020204" pitchFamily="34" charset="-122"/>
                </a:rPr>
                <a:t>DNS</a:t>
              </a:r>
              <a:r>
                <a:rPr lang="zh-CN" altLang="en-US" dirty="0">
                  <a:latin typeface="微软雅黑" panose="020B0503020204020204" pitchFamily="34" charset="-122"/>
                  <a:ea typeface="微软雅黑" panose="020B0503020204020204" pitchFamily="34" charset="-122"/>
                </a:rPr>
                <a:t>主服务器上部署正、反解析工作模式，以便让大家深刻体会到</a:t>
              </a:r>
              <a:r>
                <a:rPr lang="en-US" altLang="zh-CN" dirty="0">
                  <a:latin typeface="微软雅黑" panose="020B0503020204020204" pitchFamily="34" charset="-122"/>
                  <a:ea typeface="微软雅黑" panose="020B0503020204020204" pitchFamily="34" charset="-122"/>
                </a:rPr>
                <a:t>DNS</a:t>
              </a:r>
              <a:r>
                <a:rPr lang="zh-CN" altLang="en-US" dirty="0">
                  <a:latin typeface="微软雅黑" panose="020B0503020204020204" pitchFamily="34" charset="-122"/>
                  <a:ea typeface="微软雅黑" panose="020B0503020204020204" pitchFamily="34" charset="-122"/>
                </a:rPr>
                <a:t>域名查询的便利以及强大。</a:t>
              </a:r>
            </a:p>
          </p:txBody>
        </p:sp>
      </p:grpSp>
      <p:grpSp>
        <p:nvGrpSpPr>
          <p:cNvPr id="11" name="组合 10">
            <a:extLst>
              <a:ext uri="{FF2B5EF4-FFF2-40B4-BE49-F238E27FC236}">
                <a16:creationId xmlns:a16="http://schemas.microsoft.com/office/drawing/2014/main" id="{93DB6190-7128-4E69-B622-03BFB6425638}"/>
              </a:ext>
            </a:extLst>
          </p:cNvPr>
          <p:cNvGrpSpPr/>
          <p:nvPr/>
        </p:nvGrpSpPr>
        <p:grpSpPr>
          <a:xfrm>
            <a:off x="396010" y="3366381"/>
            <a:ext cx="10840950" cy="1445717"/>
            <a:chOff x="396010" y="2572891"/>
            <a:chExt cx="10840950" cy="1445717"/>
          </a:xfrm>
        </p:grpSpPr>
        <p:grpSp>
          <p:nvGrpSpPr>
            <p:cNvPr id="18" name="组合 17">
              <a:extLst>
                <a:ext uri="{FF2B5EF4-FFF2-40B4-BE49-F238E27FC236}">
                  <a16:creationId xmlns:a16="http://schemas.microsoft.com/office/drawing/2014/main" id="{41095412-D2F9-40A4-984F-9C0551D30632}"/>
                </a:ext>
              </a:extLst>
            </p:cNvPr>
            <p:cNvGrpSpPr/>
            <p:nvPr/>
          </p:nvGrpSpPr>
          <p:grpSpPr>
            <a:xfrm>
              <a:off x="396010" y="2653893"/>
              <a:ext cx="603250" cy="699770"/>
              <a:chOff x="623443" y="1726565"/>
              <a:chExt cx="603250" cy="699770"/>
            </a:xfrm>
          </p:grpSpPr>
          <p:sp>
            <p:nvSpPr>
              <p:cNvPr id="19" name="六边形 18">
                <a:extLst>
                  <a:ext uri="{FF2B5EF4-FFF2-40B4-BE49-F238E27FC236}">
                    <a16:creationId xmlns:a16="http://schemas.microsoft.com/office/drawing/2014/main" id="{8F871D2C-A0A9-4F6B-B917-AC86F9C30F44}"/>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DFAE55C3-F324-4EC9-BED8-D9D45A36B67B}"/>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A03E2244-A5A4-495B-8509-FE78E82AD377}"/>
                </a:ext>
              </a:extLst>
            </p:cNvPr>
            <p:cNvSpPr txBox="1"/>
            <p:nvPr/>
          </p:nvSpPr>
          <p:spPr>
            <a:xfrm>
              <a:off x="1091113" y="2572891"/>
              <a:ext cx="10145847" cy="1445717"/>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如何部署</a:t>
              </a:r>
              <a:r>
                <a:rPr lang="en-US" altLang="zh-CN" dirty="0">
                  <a:latin typeface="微软雅黑" panose="020B0503020204020204" pitchFamily="34" charset="-122"/>
                  <a:ea typeface="微软雅黑" panose="020B0503020204020204" pitchFamily="34" charset="-122"/>
                </a:rPr>
                <a:t>DNS</a:t>
              </a:r>
              <a:r>
                <a:rPr lang="zh-CN" altLang="en-US" dirty="0">
                  <a:latin typeface="微软雅黑" panose="020B0503020204020204" pitchFamily="34" charset="-122"/>
                  <a:ea typeface="微软雅黑" panose="020B0503020204020204" pitchFamily="34" charset="-122"/>
                </a:rPr>
                <a:t>从服务器以及</a:t>
              </a:r>
              <a:r>
                <a:rPr lang="en-US" altLang="zh-CN" dirty="0">
                  <a:latin typeface="微软雅黑" panose="020B0503020204020204" pitchFamily="34" charset="-122"/>
                  <a:ea typeface="微软雅黑" panose="020B0503020204020204" pitchFamily="34" charset="-122"/>
                </a:rPr>
                <a:t>DNS</a:t>
              </a:r>
              <a:r>
                <a:rPr lang="zh-CN" altLang="en-US" dirty="0">
                  <a:latin typeface="微软雅黑" panose="020B0503020204020204" pitchFamily="34" charset="-122"/>
                  <a:ea typeface="微软雅黑" panose="020B0503020204020204" pitchFamily="34" charset="-122"/>
                </a:rPr>
                <a:t>缓存服务器来提升用户的域名查询体验，如何使用</a:t>
              </a:r>
              <a:r>
                <a:rPr lang="en-US" altLang="zh-CN" dirty="0">
                  <a:latin typeface="微软雅黑" panose="020B0503020204020204" pitchFamily="34" charset="-122"/>
                  <a:ea typeface="微软雅黑" panose="020B0503020204020204" pitchFamily="34" charset="-122"/>
                </a:rPr>
                <a:t>chroot</a:t>
              </a:r>
              <a:r>
                <a:rPr lang="zh-CN" altLang="en-US" dirty="0">
                  <a:latin typeface="微软雅黑" panose="020B0503020204020204" pitchFamily="34" charset="-122"/>
                  <a:ea typeface="微软雅黑" panose="020B0503020204020204" pitchFamily="34" charset="-122"/>
                </a:rPr>
                <a:t>牢笼机制插件来保障</a:t>
              </a:r>
              <a:r>
                <a:rPr lang="en-US" altLang="zh-CN" dirty="0">
                  <a:latin typeface="微软雅黑" panose="020B0503020204020204" pitchFamily="34" charset="-122"/>
                  <a:ea typeface="微软雅黑" panose="020B0503020204020204" pitchFamily="34" charset="-122"/>
                </a:rPr>
                <a:t>bind</a:t>
              </a:r>
              <a:r>
                <a:rPr lang="zh-CN" altLang="en-US" dirty="0">
                  <a:latin typeface="微软雅黑" panose="020B0503020204020204" pitchFamily="34" charset="-122"/>
                  <a:ea typeface="微软雅黑" panose="020B0503020204020204" pitchFamily="34" charset="-122"/>
                </a:rPr>
                <a:t>服务程序的可靠性，如何在主服务器与从服务器之间部署</a:t>
              </a:r>
              <a:r>
                <a:rPr lang="en-US" altLang="zh-CN" dirty="0">
                  <a:latin typeface="微软雅黑" panose="020B0503020204020204" pitchFamily="34" charset="-122"/>
                  <a:ea typeface="微软雅黑" panose="020B0503020204020204" pitchFamily="34" charset="-122"/>
                </a:rPr>
                <a:t>TSIG</a:t>
              </a:r>
              <a:r>
                <a:rPr lang="zh-CN" altLang="en-US" dirty="0">
                  <a:latin typeface="微软雅黑" panose="020B0503020204020204" pitchFamily="34" charset="-122"/>
                  <a:ea typeface="微软雅黑" panose="020B0503020204020204" pitchFamily="34" charset="-122"/>
                </a:rPr>
                <a:t>密钥加密功能，进一步保障迭代查询中数据的安全性。从实战层面讲解了</a:t>
              </a:r>
              <a:r>
                <a:rPr lang="en-US" altLang="zh-CN" dirty="0">
                  <a:latin typeface="微软雅黑" panose="020B0503020204020204" pitchFamily="34" charset="-122"/>
                  <a:ea typeface="微软雅黑" panose="020B0503020204020204" pitchFamily="34" charset="-122"/>
                </a:rPr>
                <a:t>DNS</a:t>
              </a:r>
              <a:r>
                <a:rPr lang="zh-CN" altLang="en-US" dirty="0">
                  <a:latin typeface="微软雅黑" panose="020B0503020204020204" pitchFamily="34" charset="-122"/>
                  <a:ea typeface="微软雅黑" panose="020B0503020204020204" pitchFamily="34" charset="-122"/>
                </a:rPr>
                <a:t>分离解析技术，让来自不同国家、不同地区的用户都能获得最优的网站访问体验。</a:t>
              </a:r>
            </a:p>
          </p:txBody>
        </p:sp>
      </p:grpSp>
    </p:spTree>
    <p:extLst>
      <p:ext uri="{BB962C8B-B14F-4D97-AF65-F5344CB8AC3E}">
        <p14:creationId xmlns:p14="http://schemas.microsoft.com/office/powerpoint/2010/main" val="3380320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部署缓存服务器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5" name="矩形: 圆角 24">
            <a:extLst>
              <a:ext uri="{FF2B5EF4-FFF2-40B4-BE49-F238E27FC236}">
                <a16:creationId xmlns:a16="http://schemas.microsoft.com/office/drawing/2014/main" id="{B34D584C-87FD-4072-BAB4-FFBEC4DAC56D}"/>
              </a:ext>
            </a:extLst>
          </p:cNvPr>
          <p:cNvSpPr/>
          <p:nvPr/>
        </p:nvSpPr>
        <p:spPr>
          <a:xfrm>
            <a:off x="707173" y="1586098"/>
            <a:ext cx="2622802" cy="4297867"/>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6" name="文本框 25">
            <a:extLst>
              <a:ext uri="{FF2B5EF4-FFF2-40B4-BE49-F238E27FC236}">
                <a16:creationId xmlns:a16="http://schemas.microsoft.com/office/drawing/2014/main" id="{7BC04CBB-EC18-4363-9F5D-D84EA202CFA6}"/>
              </a:ext>
            </a:extLst>
          </p:cNvPr>
          <p:cNvSpPr txBox="1"/>
          <p:nvPr/>
        </p:nvSpPr>
        <p:spPr>
          <a:xfrm>
            <a:off x="827850" y="2434588"/>
            <a:ext cx="2351653" cy="263418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配置系统的双网卡参数。为了更加贴近真实的网络环境，实现外网查询功能，我们需要在缓存服务器中再添加一块网卡，并按照信息配置出两台</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Linux</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虚拟机系统。</a:t>
            </a:r>
          </a:p>
        </p:txBody>
      </p:sp>
      <p:sp>
        <p:nvSpPr>
          <p:cNvPr id="28" name="任意多边形: 形状 27">
            <a:extLst>
              <a:ext uri="{FF2B5EF4-FFF2-40B4-BE49-F238E27FC236}">
                <a16:creationId xmlns:a16="http://schemas.microsoft.com/office/drawing/2014/main" id="{A57DE60C-F4AE-4273-8A89-B9EE4A9C8CCC}"/>
              </a:ext>
            </a:extLst>
          </p:cNvPr>
          <p:cNvSpPr/>
          <p:nvPr/>
        </p:nvSpPr>
        <p:spPr>
          <a:xfrm>
            <a:off x="695325" y="1586099"/>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0" name="文本框 39">
            <a:extLst>
              <a:ext uri="{FF2B5EF4-FFF2-40B4-BE49-F238E27FC236}">
                <a16:creationId xmlns:a16="http://schemas.microsoft.com/office/drawing/2014/main" id="{29445ED1-79DB-4DBB-81E0-DEBEAACC8E00}"/>
              </a:ext>
            </a:extLst>
          </p:cNvPr>
          <p:cNvSpPr txBox="1"/>
          <p:nvPr/>
        </p:nvSpPr>
        <p:spPr>
          <a:xfrm>
            <a:off x="827850" y="1852784"/>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41" name="矩形: 圆角 40">
            <a:extLst>
              <a:ext uri="{FF2B5EF4-FFF2-40B4-BE49-F238E27FC236}">
                <a16:creationId xmlns:a16="http://schemas.microsoft.com/office/drawing/2014/main" id="{A1340DE2-ACBA-4956-B3CA-B6027D75DE52}"/>
              </a:ext>
            </a:extLst>
          </p:cNvPr>
          <p:cNvSpPr/>
          <p:nvPr/>
        </p:nvSpPr>
        <p:spPr>
          <a:xfrm>
            <a:off x="3461678" y="1586098"/>
            <a:ext cx="2622802" cy="4297867"/>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2" name="文本框 41">
            <a:extLst>
              <a:ext uri="{FF2B5EF4-FFF2-40B4-BE49-F238E27FC236}">
                <a16:creationId xmlns:a16="http://schemas.microsoft.com/office/drawing/2014/main" id="{4C534AF0-7CEF-4186-9494-BD56AD5E2CC2}"/>
              </a:ext>
            </a:extLst>
          </p:cNvPr>
          <p:cNvSpPr txBox="1"/>
          <p:nvPr/>
        </p:nvSpPr>
        <p:spPr>
          <a:xfrm>
            <a:off x="3582355" y="2434588"/>
            <a:ext cx="2351653"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还需要在虚拟机软件中将新添加的网卡设置为“桥接模式”。然后设置成与物理设备相同的网络参数。</a:t>
            </a:r>
          </a:p>
        </p:txBody>
      </p:sp>
      <p:sp>
        <p:nvSpPr>
          <p:cNvPr id="43" name="任意多边形: 形状 42">
            <a:extLst>
              <a:ext uri="{FF2B5EF4-FFF2-40B4-BE49-F238E27FC236}">
                <a16:creationId xmlns:a16="http://schemas.microsoft.com/office/drawing/2014/main" id="{E0709D91-5879-4E5F-A05B-DF25527DC0B7}"/>
              </a:ext>
            </a:extLst>
          </p:cNvPr>
          <p:cNvSpPr/>
          <p:nvPr/>
        </p:nvSpPr>
        <p:spPr>
          <a:xfrm>
            <a:off x="3449830" y="1586099"/>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4" name="文本框 43">
            <a:extLst>
              <a:ext uri="{FF2B5EF4-FFF2-40B4-BE49-F238E27FC236}">
                <a16:creationId xmlns:a16="http://schemas.microsoft.com/office/drawing/2014/main" id="{16835B2A-6583-4F3B-B542-E5D7AF1D092B}"/>
              </a:ext>
            </a:extLst>
          </p:cNvPr>
          <p:cNvSpPr txBox="1"/>
          <p:nvPr/>
        </p:nvSpPr>
        <p:spPr>
          <a:xfrm>
            <a:off x="3582355" y="1852784"/>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45" name="矩形: 圆角 44">
            <a:extLst>
              <a:ext uri="{FF2B5EF4-FFF2-40B4-BE49-F238E27FC236}">
                <a16:creationId xmlns:a16="http://schemas.microsoft.com/office/drawing/2014/main" id="{3FE00EFC-36BA-49D9-8E95-8B3823CB49F7}"/>
              </a:ext>
            </a:extLst>
          </p:cNvPr>
          <p:cNvSpPr/>
          <p:nvPr/>
        </p:nvSpPr>
        <p:spPr>
          <a:xfrm>
            <a:off x="6216183" y="1586098"/>
            <a:ext cx="2622802" cy="4297867"/>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6" name="文本框 45">
            <a:extLst>
              <a:ext uri="{FF2B5EF4-FFF2-40B4-BE49-F238E27FC236}">
                <a16:creationId xmlns:a16="http://schemas.microsoft.com/office/drawing/2014/main" id="{8C98003E-2314-4BD8-A8D3-25EA9618C7EC}"/>
              </a:ext>
            </a:extLst>
          </p:cNvPr>
          <p:cNvSpPr txBox="1"/>
          <p:nvPr/>
        </p:nvSpPr>
        <p:spPr>
          <a:xfrm>
            <a:off x="6336860" y="2434588"/>
            <a:ext cx="2351653" cy="3372846"/>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bind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服务程序的主配置文件中添加缓存转发参数。在大约第</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20</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行处添加一行参数“</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forwarders { </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上级</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服务器地址</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，上级</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服务器地址指的是获取数据配置文件的服务器。</a:t>
            </a:r>
          </a:p>
        </p:txBody>
      </p:sp>
      <p:sp>
        <p:nvSpPr>
          <p:cNvPr id="47" name="任意多边形: 形状 46">
            <a:extLst>
              <a:ext uri="{FF2B5EF4-FFF2-40B4-BE49-F238E27FC236}">
                <a16:creationId xmlns:a16="http://schemas.microsoft.com/office/drawing/2014/main" id="{633BDBB6-12C7-4E0E-9340-662004E7A825}"/>
              </a:ext>
            </a:extLst>
          </p:cNvPr>
          <p:cNvSpPr/>
          <p:nvPr/>
        </p:nvSpPr>
        <p:spPr>
          <a:xfrm>
            <a:off x="6204335" y="1586099"/>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8" name="文本框 47">
            <a:extLst>
              <a:ext uri="{FF2B5EF4-FFF2-40B4-BE49-F238E27FC236}">
                <a16:creationId xmlns:a16="http://schemas.microsoft.com/office/drawing/2014/main" id="{05C3A193-016E-482A-9CCF-CEFB03AD7B96}"/>
              </a:ext>
            </a:extLst>
          </p:cNvPr>
          <p:cNvSpPr txBox="1"/>
          <p:nvPr/>
        </p:nvSpPr>
        <p:spPr>
          <a:xfrm>
            <a:off x="6336860" y="1852784"/>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49" name="矩形: 圆角 48">
            <a:extLst>
              <a:ext uri="{FF2B5EF4-FFF2-40B4-BE49-F238E27FC236}">
                <a16:creationId xmlns:a16="http://schemas.microsoft.com/office/drawing/2014/main" id="{B5926532-E8AA-4A10-A85A-E4637072764C}"/>
              </a:ext>
            </a:extLst>
          </p:cNvPr>
          <p:cNvSpPr/>
          <p:nvPr/>
        </p:nvSpPr>
        <p:spPr>
          <a:xfrm>
            <a:off x="8970687" y="1586098"/>
            <a:ext cx="2622802" cy="4297867"/>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0" name="文本框 49">
            <a:extLst>
              <a:ext uri="{FF2B5EF4-FFF2-40B4-BE49-F238E27FC236}">
                <a16:creationId xmlns:a16="http://schemas.microsoft.com/office/drawing/2014/main" id="{CEF6F260-39AA-4AA7-9E3A-4FDDCB64F172}"/>
              </a:ext>
            </a:extLst>
          </p:cNvPr>
          <p:cNvSpPr txBox="1"/>
          <p:nvPr/>
        </p:nvSpPr>
        <p:spPr>
          <a:xfrm>
            <a:off x="9091364" y="2434588"/>
            <a:ext cx="2351653"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重启</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服务，验证成果。把客户端主机的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服务器地址参数修改为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缓存服务器的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192.168.10.10</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p>
        </p:txBody>
      </p:sp>
      <p:sp>
        <p:nvSpPr>
          <p:cNvPr id="51" name="任意多边形: 形状 50">
            <a:extLst>
              <a:ext uri="{FF2B5EF4-FFF2-40B4-BE49-F238E27FC236}">
                <a16:creationId xmlns:a16="http://schemas.microsoft.com/office/drawing/2014/main" id="{A1BCFCAB-D80A-4196-AC0F-8C048557208C}"/>
              </a:ext>
            </a:extLst>
          </p:cNvPr>
          <p:cNvSpPr/>
          <p:nvPr/>
        </p:nvSpPr>
        <p:spPr>
          <a:xfrm>
            <a:off x="8958839" y="1586099"/>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2" name="文本框 51">
            <a:extLst>
              <a:ext uri="{FF2B5EF4-FFF2-40B4-BE49-F238E27FC236}">
                <a16:creationId xmlns:a16="http://schemas.microsoft.com/office/drawing/2014/main" id="{C1F4B73C-B33C-47ED-A734-AB9173224483}"/>
              </a:ext>
            </a:extLst>
          </p:cNvPr>
          <p:cNvSpPr txBox="1"/>
          <p:nvPr/>
        </p:nvSpPr>
        <p:spPr>
          <a:xfrm>
            <a:off x="9091364" y="1852784"/>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Tree>
    <p:extLst>
      <p:ext uri="{BB962C8B-B14F-4D97-AF65-F5344CB8AC3E}">
        <p14:creationId xmlns:p14="http://schemas.microsoft.com/office/powerpoint/2010/main" val="20636426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部署缓存服务器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3F788236-9389-4711-8BCB-CCDB5FBE3FB8}"/>
              </a:ext>
            </a:extLst>
          </p:cNvPr>
          <p:cNvGraphicFramePr>
            <a:graphicFrameLocks noGrp="1"/>
          </p:cNvGraphicFramePr>
          <p:nvPr>
            <p:extLst>
              <p:ext uri="{D42A27DB-BD31-4B8C-83A1-F6EECF244321}">
                <p14:modId xmlns:p14="http://schemas.microsoft.com/office/powerpoint/2010/main" val="2172525007"/>
              </p:ext>
            </p:extLst>
          </p:nvPr>
        </p:nvGraphicFramePr>
        <p:xfrm>
          <a:off x="969645" y="1545210"/>
          <a:ext cx="4945727" cy="3623137"/>
        </p:xfrm>
        <a:graphic>
          <a:graphicData uri="http://schemas.openxmlformats.org/drawingml/2006/table">
            <a:tbl>
              <a:tblPr firstRow="1" firstCol="1" bandRow="1">
                <a:tableStyleId>{5C22544A-7EE6-4342-B048-85BDC9FD1C3A}</a:tableStyleId>
              </a:tblPr>
              <a:tblGrid>
                <a:gridCol w="1075524">
                  <a:extLst>
                    <a:ext uri="{9D8B030D-6E8A-4147-A177-3AD203B41FA5}">
                      <a16:colId xmlns:a16="http://schemas.microsoft.com/office/drawing/2014/main" val="2631450317"/>
                    </a:ext>
                  </a:extLst>
                </a:gridCol>
                <a:gridCol w="1194988">
                  <a:extLst>
                    <a:ext uri="{9D8B030D-6E8A-4147-A177-3AD203B41FA5}">
                      <a16:colId xmlns:a16="http://schemas.microsoft.com/office/drawing/2014/main" val="4246259184"/>
                    </a:ext>
                  </a:extLst>
                </a:gridCol>
                <a:gridCol w="2675215">
                  <a:extLst>
                    <a:ext uri="{9D8B030D-6E8A-4147-A177-3AD203B41FA5}">
                      <a16:colId xmlns:a16="http://schemas.microsoft.com/office/drawing/2014/main" val="274746251"/>
                    </a:ext>
                  </a:extLst>
                </a:gridCol>
              </a:tblGrid>
              <a:tr h="1136729">
                <a:tc>
                  <a:txBody>
                    <a:bodyPr/>
                    <a:lstStyle/>
                    <a:p>
                      <a:pPr algn="ctr"/>
                      <a:r>
                        <a:rPr lang="zh-CN" sz="1800" kern="100" dirty="0">
                          <a:effectLst/>
                          <a:latin typeface="微软雅黑" panose="020B0503020204020204" pitchFamily="34" charset="-122"/>
                          <a:ea typeface="微软雅黑" panose="020B0503020204020204" pitchFamily="34" charset="-122"/>
                        </a:rPr>
                        <a:t>主机名称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操作系统</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en-US" sz="1800" kern="100" dirty="0">
                          <a:effectLst/>
                          <a:latin typeface="微软雅黑" panose="020B0503020204020204" pitchFamily="34" charset="-122"/>
                          <a:ea typeface="微软雅黑" panose="020B0503020204020204" pitchFamily="34" charset="-122"/>
                        </a:rPr>
                        <a:t>IP</a:t>
                      </a:r>
                      <a:r>
                        <a:rPr lang="zh-CN" sz="1800" kern="100" dirty="0">
                          <a:effectLst/>
                          <a:latin typeface="微软雅黑" panose="020B0503020204020204" pitchFamily="34" charset="-122"/>
                          <a:ea typeface="微软雅黑" panose="020B0503020204020204" pitchFamily="34" charset="-122"/>
                        </a:rPr>
                        <a:t>地址</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447309733"/>
                  </a:ext>
                </a:extLst>
              </a:tr>
              <a:tr h="1860499">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缓存服务器</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ctr"/>
                      <a:r>
                        <a:rPr lang="en-US" sz="1600" b="0" kern="100" dirty="0">
                          <a:solidFill>
                            <a:schemeClr val="tx1"/>
                          </a:solidFill>
                          <a:effectLst/>
                          <a:latin typeface="微软雅黑" panose="020B0503020204020204" pitchFamily="34" charset="-122"/>
                          <a:ea typeface="微软雅黑" panose="020B0503020204020204" pitchFamily="34" charset="-122"/>
                        </a:rPr>
                        <a:t>RHEL 8</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网卡（外网）：根据物理设备的网络参数进行配置（通过</a:t>
                      </a:r>
                      <a:r>
                        <a:rPr lang="en-US" sz="1600" b="0" kern="100" dirty="0">
                          <a:solidFill>
                            <a:schemeClr val="tx1"/>
                          </a:solidFill>
                          <a:effectLst/>
                          <a:latin typeface="微软雅黑" panose="020B0503020204020204" pitchFamily="34" charset="-122"/>
                          <a:ea typeface="微软雅黑" panose="020B0503020204020204" pitchFamily="34" charset="-122"/>
                        </a:rPr>
                        <a:t>DHCP</a:t>
                      </a:r>
                      <a:r>
                        <a:rPr lang="zh-CN" sz="1600" b="0" kern="100" dirty="0">
                          <a:solidFill>
                            <a:schemeClr val="tx1"/>
                          </a:solidFill>
                          <a:effectLst/>
                          <a:latin typeface="微软雅黑" panose="020B0503020204020204" pitchFamily="34" charset="-122"/>
                          <a:ea typeface="微软雅黑" panose="020B0503020204020204" pitchFamily="34" charset="-122"/>
                        </a:rPr>
                        <a:t>或手动方式指定</a:t>
                      </a:r>
                      <a:r>
                        <a:rPr lang="en-US" sz="1600" b="0" kern="100" dirty="0">
                          <a:solidFill>
                            <a:schemeClr val="tx1"/>
                          </a:solidFill>
                          <a:effectLst/>
                          <a:latin typeface="微软雅黑" panose="020B0503020204020204" pitchFamily="34" charset="-122"/>
                          <a:ea typeface="微软雅黑" panose="020B0503020204020204" pitchFamily="34" charset="-122"/>
                        </a:rPr>
                        <a:t>IP</a:t>
                      </a:r>
                      <a:r>
                        <a:rPr lang="zh-CN" sz="1600" b="0" kern="100" dirty="0">
                          <a:solidFill>
                            <a:schemeClr val="tx1"/>
                          </a:solidFill>
                          <a:effectLst/>
                          <a:latin typeface="微软雅黑" panose="020B0503020204020204" pitchFamily="34" charset="-122"/>
                          <a:ea typeface="微软雅黑" panose="020B0503020204020204" pitchFamily="34" charset="-122"/>
                        </a:rPr>
                        <a:t>地址与网关等信息）</a:t>
                      </a:r>
                      <a:endParaRPr lang="zh-CN" sz="1600" b="0" dirty="0">
                        <a:solidFill>
                          <a:schemeClr val="tx1"/>
                        </a:solidFill>
                        <a:effectLst/>
                        <a:latin typeface="微软雅黑" panose="020B0503020204020204" pitchFamily="34" charset="-122"/>
                        <a:ea typeface="微软雅黑" panose="020B0503020204020204" pitchFamily="34" charset="-122"/>
                      </a:endParaRPr>
                    </a:p>
                    <a:p>
                      <a:pPr algn="ctr"/>
                      <a:r>
                        <a:rPr lang="zh-CN" sz="1600" b="0" kern="100" dirty="0">
                          <a:solidFill>
                            <a:schemeClr val="tx1"/>
                          </a:solidFill>
                          <a:effectLst/>
                          <a:latin typeface="微软雅黑" panose="020B0503020204020204" pitchFamily="34" charset="-122"/>
                          <a:ea typeface="微软雅黑" panose="020B0503020204020204" pitchFamily="34" charset="-122"/>
                        </a:rPr>
                        <a:t>网卡（内网）：</a:t>
                      </a:r>
                      <a:r>
                        <a:rPr lang="en-US" sz="1600" b="0" kern="100" dirty="0">
                          <a:solidFill>
                            <a:schemeClr val="tx1"/>
                          </a:solidFill>
                          <a:effectLst/>
                          <a:latin typeface="微软雅黑" panose="020B0503020204020204" pitchFamily="34" charset="-122"/>
                          <a:ea typeface="微软雅黑" panose="020B0503020204020204" pitchFamily="34" charset="-122"/>
                        </a:rPr>
                        <a:t>192.168.10.10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224419899"/>
                  </a:ext>
                </a:extLst>
              </a:tr>
              <a:tr h="625909">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客户端</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ctr"/>
                      <a:r>
                        <a:rPr lang="en-US" sz="1600" b="0" kern="100">
                          <a:solidFill>
                            <a:schemeClr val="tx1"/>
                          </a:solidFill>
                          <a:effectLst/>
                          <a:latin typeface="微软雅黑" panose="020B0503020204020204" pitchFamily="34" charset="-122"/>
                          <a:ea typeface="微软雅黑" panose="020B0503020204020204" pitchFamily="34" charset="-122"/>
                        </a:rPr>
                        <a:t>RHEL 8</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en-US" sz="1600" b="0" kern="100" dirty="0">
                          <a:solidFill>
                            <a:schemeClr val="tx1"/>
                          </a:solidFill>
                          <a:effectLst/>
                          <a:latin typeface="微软雅黑" panose="020B0503020204020204" pitchFamily="34" charset="-122"/>
                          <a:ea typeface="微软雅黑" panose="020B0503020204020204" pitchFamily="34" charset="-122"/>
                        </a:rPr>
                        <a:t>192.168.10.20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141350154"/>
                  </a:ext>
                </a:extLst>
              </a:tr>
            </a:tbl>
          </a:graphicData>
        </a:graphic>
      </p:graphicFrame>
      <p:sp>
        <p:nvSpPr>
          <p:cNvPr id="27" name="矩形: 圆角 26">
            <a:extLst>
              <a:ext uri="{FF2B5EF4-FFF2-40B4-BE49-F238E27FC236}">
                <a16:creationId xmlns:a16="http://schemas.microsoft.com/office/drawing/2014/main" id="{BA65EDF7-21A9-4C20-81E9-6042F8789701}"/>
              </a:ext>
            </a:extLst>
          </p:cNvPr>
          <p:cNvSpPr/>
          <p:nvPr/>
        </p:nvSpPr>
        <p:spPr>
          <a:xfrm>
            <a:off x="6276628"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04BA548D-288D-4ABF-9CDB-93228E98E500}"/>
              </a:ext>
            </a:extLst>
          </p:cNvPr>
          <p:cNvSpPr txBox="1"/>
          <p:nvPr/>
        </p:nvSpPr>
        <p:spPr>
          <a:xfrm>
            <a:off x="969645" y="5544451"/>
            <a:ext cx="4945727"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用于配置</a:t>
            </a:r>
            <a:r>
              <a:rPr lang="en-US" altLang="zh-CN" sz="1800" kern="100" dirty="0">
                <a:effectLst/>
                <a:latin typeface="微软雅黑" panose="020B0503020204020204" pitchFamily="34" charset="-122"/>
                <a:ea typeface="微软雅黑" panose="020B0503020204020204" pitchFamily="34" charset="-122"/>
              </a:rPr>
              <a:t>Linux</a:t>
            </a:r>
            <a:r>
              <a:rPr lang="zh-CN" altLang="en-US" sz="1800" kern="100" dirty="0">
                <a:effectLst/>
                <a:latin typeface="微软雅黑" panose="020B0503020204020204" pitchFamily="34" charset="-122"/>
                <a:ea typeface="微软雅黑" panose="020B0503020204020204" pitchFamily="34" charset="-122"/>
              </a:rPr>
              <a:t>虚拟机系统所需的参数信息</a:t>
            </a:r>
            <a:endParaRPr lang="zh-CN" altLang="en-US"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DB8D036-26A2-4FDC-9CB4-BBBB8DEA5F44}"/>
              </a:ext>
            </a:extLst>
          </p:cNvPr>
          <p:cNvSpPr txBox="1"/>
          <p:nvPr/>
        </p:nvSpPr>
        <p:spPr>
          <a:xfrm>
            <a:off x="6835807" y="5544451"/>
            <a:ext cx="3543932"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缓存服务器实验环境拓扑</a:t>
            </a:r>
            <a:endParaRPr lang="zh-CN" altLang="en-US" dirty="0">
              <a:latin typeface="微软雅黑" panose="020B0503020204020204" pitchFamily="34" charset="-122"/>
              <a:ea typeface="微软雅黑" panose="020B0503020204020204" pitchFamily="34" charset="-122"/>
            </a:endParaRPr>
          </a:p>
        </p:txBody>
      </p:sp>
      <p:pic>
        <p:nvPicPr>
          <p:cNvPr id="20481" name="Picture 1">
            <a:extLst>
              <a:ext uri="{FF2B5EF4-FFF2-40B4-BE49-F238E27FC236}">
                <a16:creationId xmlns:a16="http://schemas.microsoft.com/office/drawing/2014/main" id="{F18C5A78-AFBE-49E6-9EB7-C834CCA880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2493" y="3062818"/>
            <a:ext cx="4350560" cy="136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83485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部署缓存服务器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5" name="矩形: 圆角 14">
            <a:extLst>
              <a:ext uri="{FF2B5EF4-FFF2-40B4-BE49-F238E27FC236}">
                <a16:creationId xmlns:a16="http://schemas.microsoft.com/office/drawing/2014/main" id="{5B67FEE1-74C1-404E-A620-326FF004DE5C}"/>
              </a:ext>
            </a:extLst>
          </p:cNvPr>
          <p:cNvSpPr/>
          <p:nvPr/>
        </p:nvSpPr>
        <p:spPr>
          <a:xfrm>
            <a:off x="646490" y="5037589"/>
            <a:ext cx="1892203" cy="765313"/>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新添加一块桥接网卡</a:t>
            </a:r>
          </a:p>
        </p:txBody>
      </p:sp>
      <p:sp>
        <p:nvSpPr>
          <p:cNvPr id="16" name="矩形: 圆角 15">
            <a:extLst>
              <a:ext uri="{FF2B5EF4-FFF2-40B4-BE49-F238E27FC236}">
                <a16:creationId xmlns:a16="http://schemas.microsoft.com/office/drawing/2014/main" id="{4EE183CC-A1E2-4649-B50E-96527C0CEF41}"/>
              </a:ext>
            </a:extLst>
          </p:cNvPr>
          <p:cNvSpPr/>
          <p:nvPr/>
        </p:nvSpPr>
        <p:spPr>
          <a:xfrm>
            <a:off x="3533534" y="5037588"/>
            <a:ext cx="2115882" cy="765313"/>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以</a:t>
            </a:r>
            <a:r>
              <a:rPr lang="en-US" altLang="zh-CN" dirty="0">
                <a:solidFill>
                  <a:schemeClr val="tx1"/>
                </a:solidFill>
                <a:latin typeface="微软雅黑" panose="020B0503020204020204" pitchFamily="34" charset="-122"/>
                <a:ea typeface="微软雅黑" panose="020B0503020204020204" pitchFamily="34" charset="-122"/>
              </a:rPr>
              <a:t>DHCP</a:t>
            </a:r>
            <a:r>
              <a:rPr lang="zh-CN" altLang="en-US" dirty="0">
                <a:solidFill>
                  <a:schemeClr val="tx1"/>
                </a:solidFill>
                <a:latin typeface="微软雅黑" panose="020B0503020204020204" pitchFamily="34" charset="-122"/>
                <a:ea typeface="微软雅黑" panose="020B0503020204020204" pitchFamily="34" charset="-122"/>
              </a:rPr>
              <a:t>方式获取网络参数</a:t>
            </a:r>
          </a:p>
        </p:txBody>
      </p:sp>
      <p:sp>
        <p:nvSpPr>
          <p:cNvPr id="17" name="箭头: 右 16">
            <a:extLst>
              <a:ext uri="{FF2B5EF4-FFF2-40B4-BE49-F238E27FC236}">
                <a16:creationId xmlns:a16="http://schemas.microsoft.com/office/drawing/2014/main" id="{05039FF8-8B92-4F92-9027-0202F6CB56F2}"/>
              </a:ext>
            </a:extLst>
          </p:cNvPr>
          <p:cNvSpPr/>
          <p:nvPr/>
        </p:nvSpPr>
        <p:spPr>
          <a:xfrm>
            <a:off x="2731513" y="5259338"/>
            <a:ext cx="609200"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578" name="Picture 2">
            <a:extLst>
              <a:ext uri="{FF2B5EF4-FFF2-40B4-BE49-F238E27FC236}">
                <a16:creationId xmlns:a16="http://schemas.microsoft.com/office/drawing/2014/main" id="{738AEB8C-EB8E-454B-80DB-57A70E101A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976" y="1437755"/>
            <a:ext cx="2849230" cy="3094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a16="http://schemas.microsoft.com/office/drawing/2014/main" id="{A2E75F05-03B3-470D-A6E9-DD479A540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0650" y="1942893"/>
            <a:ext cx="3041650"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图片 331" descr="说明: 第13章 使用Bind提供域名解析服务第13章 使用Bind提供域名解析服务">
            <a:extLst>
              <a:ext uri="{FF2B5EF4-FFF2-40B4-BE49-F238E27FC236}">
                <a16:creationId xmlns:a16="http://schemas.microsoft.com/office/drawing/2014/main" id="{5583A108-A2CA-466A-B3ED-D630A00F988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5744" y="1942893"/>
            <a:ext cx="2731074"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图片 332" descr="说明: 第13章 使用Bind提供域名解析服务第13章 使用Bind提供域名解析服务">
            <a:extLst>
              <a:ext uri="{FF2B5EF4-FFF2-40B4-BE49-F238E27FC236}">
                <a16:creationId xmlns:a16="http://schemas.microsoft.com/office/drawing/2014/main" id="{E42CDAE7-2CC3-4EBB-95ED-9566BF62F1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50262" y="1942893"/>
            <a:ext cx="3073762"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圆角 23">
            <a:extLst>
              <a:ext uri="{FF2B5EF4-FFF2-40B4-BE49-F238E27FC236}">
                <a16:creationId xmlns:a16="http://schemas.microsoft.com/office/drawing/2014/main" id="{5E8DEF28-4E28-4750-A26A-BEB27E7CB550}"/>
              </a:ext>
            </a:extLst>
          </p:cNvPr>
          <p:cNvSpPr/>
          <p:nvPr/>
        </p:nvSpPr>
        <p:spPr>
          <a:xfrm>
            <a:off x="6554690" y="5037588"/>
            <a:ext cx="1953182" cy="765313"/>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查看网卡的工作状态</a:t>
            </a:r>
          </a:p>
        </p:txBody>
      </p:sp>
      <p:sp>
        <p:nvSpPr>
          <p:cNvPr id="25" name="箭头: 右 24">
            <a:extLst>
              <a:ext uri="{FF2B5EF4-FFF2-40B4-BE49-F238E27FC236}">
                <a16:creationId xmlns:a16="http://schemas.microsoft.com/office/drawing/2014/main" id="{9451BD1E-D82C-4804-B87D-680DA1E005C3}"/>
              </a:ext>
            </a:extLst>
          </p:cNvPr>
          <p:cNvSpPr/>
          <p:nvPr/>
        </p:nvSpPr>
        <p:spPr>
          <a:xfrm>
            <a:off x="5797453" y="5259338"/>
            <a:ext cx="609200"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A3BC28BC-4FB9-45DB-A8E3-5E0BA3AECE9C}"/>
              </a:ext>
            </a:extLst>
          </p:cNvPr>
          <p:cNvSpPr/>
          <p:nvPr/>
        </p:nvSpPr>
        <p:spPr>
          <a:xfrm>
            <a:off x="9279772" y="5037588"/>
            <a:ext cx="2414742" cy="765313"/>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设置客户端主机的</a:t>
            </a:r>
            <a:r>
              <a:rPr lang="en-US" altLang="zh-CN" dirty="0">
                <a:solidFill>
                  <a:schemeClr val="tx1"/>
                </a:solidFill>
                <a:latin typeface="微软雅黑" panose="020B0503020204020204" pitchFamily="34" charset="-122"/>
                <a:ea typeface="微软雅黑" panose="020B0503020204020204" pitchFamily="34" charset="-122"/>
              </a:rPr>
              <a:t>DNS</a:t>
            </a:r>
            <a:r>
              <a:rPr lang="zh-CN" altLang="en-US" dirty="0">
                <a:solidFill>
                  <a:schemeClr val="tx1"/>
                </a:solidFill>
                <a:latin typeface="微软雅黑" panose="020B0503020204020204" pitchFamily="34" charset="-122"/>
                <a:ea typeface="微软雅黑" panose="020B0503020204020204" pitchFamily="34" charset="-122"/>
              </a:rPr>
              <a:t>服务器地址参数</a:t>
            </a:r>
          </a:p>
        </p:txBody>
      </p:sp>
      <p:sp>
        <p:nvSpPr>
          <p:cNvPr id="35" name="箭头: 右 34">
            <a:extLst>
              <a:ext uri="{FF2B5EF4-FFF2-40B4-BE49-F238E27FC236}">
                <a16:creationId xmlns:a16="http://schemas.microsoft.com/office/drawing/2014/main" id="{27FFFEB9-7B93-48BE-BF5D-B93CEC1C51D1}"/>
              </a:ext>
            </a:extLst>
          </p:cNvPr>
          <p:cNvSpPr/>
          <p:nvPr/>
        </p:nvSpPr>
        <p:spPr>
          <a:xfrm>
            <a:off x="8589222" y="5259338"/>
            <a:ext cx="609200"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08626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分离解析技术</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SIX</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直角三角形 14"/>
          <p:cNvSpPr>
            <a:spLocks noChangeAspect="1"/>
          </p:cNvSpPr>
          <p:nvPr/>
        </p:nvSpPr>
        <p:spPr>
          <a:xfrm rot="5400000" flipV="1">
            <a:off x="6181948"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B9C94EE-C5CA-4EB8-9D3E-C8A7C8CB725B}"/>
              </a:ext>
            </a:extLst>
          </p:cNvPr>
          <p:cNvSpPr txBox="1"/>
          <p:nvPr/>
        </p:nvSpPr>
        <p:spPr>
          <a:xfrm>
            <a:off x="2240797" y="5581590"/>
            <a:ext cx="7710406"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Separation And Analysis Technology</a:t>
            </a:r>
          </a:p>
        </p:txBody>
      </p:sp>
    </p:spTree>
    <p:extLst>
      <p:ext uri="{BB962C8B-B14F-4D97-AF65-F5344CB8AC3E}">
        <p14:creationId xmlns:p14="http://schemas.microsoft.com/office/powerpoint/2010/main" val="324259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animBg="1"/>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分离解析技术</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AD3BA391-AF8D-435D-80AC-0D833B32555A}"/>
              </a:ext>
            </a:extLst>
          </p:cNvPr>
          <p:cNvGraphicFramePr>
            <a:graphicFrameLocks noGrp="1"/>
          </p:cNvGraphicFramePr>
          <p:nvPr>
            <p:extLst>
              <p:ext uri="{D42A27DB-BD31-4B8C-83A1-F6EECF244321}">
                <p14:modId xmlns:p14="http://schemas.microsoft.com/office/powerpoint/2010/main" val="917691845"/>
              </p:ext>
            </p:extLst>
          </p:nvPr>
        </p:nvGraphicFramePr>
        <p:xfrm>
          <a:off x="974035" y="1545209"/>
          <a:ext cx="5121966" cy="3282180"/>
        </p:xfrm>
        <a:graphic>
          <a:graphicData uri="http://schemas.openxmlformats.org/drawingml/2006/table">
            <a:tbl>
              <a:tblPr firstRow="1" firstCol="1" bandRow="1">
                <a:tableStyleId>{5C22544A-7EE6-4342-B048-85BDC9FD1C3A}</a:tableStyleId>
              </a:tblPr>
              <a:tblGrid>
                <a:gridCol w="1252330">
                  <a:extLst>
                    <a:ext uri="{9D8B030D-6E8A-4147-A177-3AD203B41FA5}">
                      <a16:colId xmlns:a16="http://schemas.microsoft.com/office/drawing/2014/main" val="2855860864"/>
                    </a:ext>
                  </a:extLst>
                </a:gridCol>
                <a:gridCol w="1350075">
                  <a:extLst>
                    <a:ext uri="{9D8B030D-6E8A-4147-A177-3AD203B41FA5}">
                      <a16:colId xmlns:a16="http://schemas.microsoft.com/office/drawing/2014/main" val="3984335098"/>
                    </a:ext>
                  </a:extLst>
                </a:gridCol>
                <a:gridCol w="2519561">
                  <a:extLst>
                    <a:ext uri="{9D8B030D-6E8A-4147-A177-3AD203B41FA5}">
                      <a16:colId xmlns:a16="http://schemas.microsoft.com/office/drawing/2014/main" val="3122945374"/>
                    </a:ext>
                  </a:extLst>
                </a:gridCol>
              </a:tblGrid>
              <a:tr h="656436">
                <a:tc>
                  <a:txBody>
                    <a:bodyPr/>
                    <a:lstStyle/>
                    <a:p>
                      <a:pPr algn="ctr"/>
                      <a:r>
                        <a:rPr lang="zh-CN" sz="1800" kern="100" dirty="0">
                          <a:effectLst/>
                          <a:latin typeface="微软雅黑" panose="020B0503020204020204" pitchFamily="34" charset="-122"/>
                          <a:ea typeface="微软雅黑" panose="020B0503020204020204" pitchFamily="34" charset="-122"/>
                        </a:rPr>
                        <a:t>主机名称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操作系统</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en-US" sz="1800" kern="100" dirty="0">
                          <a:effectLst/>
                          <a:latin typeface="微软雅黑" panose="020B0503020204020204" pitchFamily="34" charset="-122"/>
                          <a:ea typeface="微软雅黑" panose="020B0503020204020204" pitchFamily="34" charset="-122"/>
                        </a:rPr>
                        <a:t>IP</a:t>
                      </a:r>
                      <a:r>
                        <a:rPr lang="zh-CN" sz="1800" kern="100" dirty="0">
                          <a:effectLst/>
                          <a:latin typeface="微软雅黑" panose="020B0503020204020204" pitchFamily="34" charset="-122"/>
                          <a:ea typeface="微软雅黑" panose="020B0503020204020204" pitchFamily="34" charset="-122"/>
                        </a:rPr>
                        <a:t>地址</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221465478"/>
                  </a:ext>
                </a:extLst>
              </a:tr>
              <a:tr h="1312872">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DNS</a:t>
                      </a:r>
                      <a:r>
                        <a:rPr lang="zh-CN" sz="1600" b="0" kern="100" dirty="0">
                          <a:solidFill>
                            <a:schemeClr val="tx1"/>
                          </a:solidFill>
                          <a:effectLst/>
                          <a:latin typeface="微软雅黑" panose="020B0503020204020204" pitchFamily="34" charset="-122"/>
                          <a:ea typeface="微软雅黑" panose="020B0503020204020204" pitchFamily="34" charset="-122"/>
                        </a:rPr>
                        <a:t>服务器</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RHEL 8</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北京网络：</a:t>
                      </a:r>
                      <a:r>
                        <a:rPr lang="en-US" sz="1600" b="0" kern="100" dirty="0">
                          <a:solidFill>
                            <a:schemeClr val="tx1"/>
                          </a:solidFill>
                          <a:effectLst/>
                          <a:latin typeface="微软雅黑" panose="020B0503020204020204" pitchFamily="34" charset="-122"/>
                          <a:ea typeface="微软雅黑" panose="020B0503020204020204" pitchFamily="34" charset="-122"/>
                        </a:rPr>
                        <a:t>122.71.115.10</a:t>
                      </a:r>
                      <a:endParaRPr lang="zh-CN" sz="1600" b="0" dirty="0">
                        <a:solidFill>
                          <a:schemeClr val="tx1"/>
                        </a:solidFill>
                        <a:effectLst/>
                        <a:latin typeface="微软雅黑" panose="020B0503020204020204" pitchFamily="34" charset="-122"/>
                        <a:ea typeface="微软雅黑" panose="020B0503020204020204" pitchFamily="34" charset="-122"/>
                      </a:endParaRPr>
                    </a:p>
                    <a:p>
                      <a:pPr algn="just"/>
                      <a:r>
                        <a:rPr lang="zh-CN" sz="1600" b="0" kern="100" dirty="0">
                          <a:solidFill>
                            <a:schemeClr val="tx1"/>
                          </a:solidFill>
                          <a:effectLst/>
                          <a:latin typeface="微软雅黑" panose="020B0503020204020204" pitchFamily="34" charset="-122"/>
                          <a:ea typeface="微软雅黑" panose="020B0503020204020204" pitchFamily="34" charset="-122"/>
                        </a:rPr>
                        <a:t>美国网络：</a:t>
                      </a:r>
                      <a:r>
                        <a:rPr lang="en-US" sz="1600" b="0" kern="100" dirty="0">
                          <a:solidFill>
                            <a:schemeClr val="tx1"/>
                          </a:solidFill>
                          <a:effectLst/>
                          <a:latin typeface="微软雅黑" panose="020B0503020204020204" pitchFamily="34" charset="-122"/>
                          <a:ea typeface="微软雅黑" panose="020B0503020204020204" pitchFamily="34" charset="-122"/>
                        </a:rPr>
                        <a:t>106.185.25.10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322751434"/>
                  </a:ext>
                </a:extLst>
              </a:tr>
              <a:tr h="656436">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北京用户</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Windows 10</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122.71.115.1</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187638320"/>
                  </a:ext>
                </a:extLst>
              </a:tr>
              <a:tr h="656436">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海外用户</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Windows 10</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106.185.25.1</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23504561"/>
                  </a:ext>
                </a:extLst>
              </a:tr>
            </a:tbl>
          </a:graphicData>
        </a:graphic>
      </p:graphicFrame>
      <p:sp>
        <p:nvSpPr>
          <p:cNvPr id="22" name="矩形: 圆角 21">
            <a:extLst>
              <a:ext uri="{FF2B5EF4-FFF2-40B4-BE49-F238E27FC236}">
                <a16:creationId xmlns:a16="http://schemas.microsoft.com/office/drawing/2014/main" id="{B8B4CE31-45C3-4DC2-8352-5CCF25C195A0}"/>
              </a:ext>
            </a:extLst>
          </p:cNvPr>
          <p:cNvSpPr/>
          <p:nvPr/>
        </p:nvSpPr>
        <p:spPr>
          <a:xfrm>
            <a:off x="6276628"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3" name="文本框 22">
            <a:extLst>
              <a:ext uri="{FF2B5EF4-FFF2-40B4-BE49-F238E27FC236}">
                <a16:creationId xmlns:a16="http://schemas.microsoft.com/office/drawing/2014/main" id="{010B717E-B6CE-4083-926B-62922C3F7E8E}"/>
              </a:ext>
            </a:extLst>
          </p:cNvPr>
          <p:cNvSpPr txBox="1"/>
          <p:nvPr/>
        </p:nvSpPr>
        <p:spPr>
          <a:xfrm>
            <a:off x="974035" y="5442824"/>
            <a:ext cx="5121965"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不同主机的操作系统与</a:t>
            </a:r>
            <a:r>
              <a:rPr lang="en-US" altLang="zh-CN" sz="1800" kern="100" dirty="0">
                <a:effectLst/>
                <a:latin typeface="微软雅黑" panose="020B0503020204020204" pitchFamily="34" charset="-122"/>
                <a:ea typeface="微软雅黑" panose="020B0503020204020204" pitchFamily="34" charset="-122"/>
              </a:rPr>
              <a:t>IP</a:t>
            </a:r>
            <a:r>
              <a:rPr lang="zh-CN" altLang="en-US" sz="1800" kern="100" dirty="0">
                <a:effectLst/>
                <a:latin typeface="微软雅黑" panose="020B0503020204020204" pitchFamily="34" charset="-122"/>
                <a:ea typeface="微软雅黑" panose="020B0503020204020204" pitchFamily="34" charset="-122"/>
              </a:rPr>
              <a:t>地址情况</a:t>
            </a:r>
            <a:endParaRPr lang="zh-CN" altLang="en-US"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3608CE3D-EC6E-4C7C-98CD-EFF791C40E43}"/>
              </a:ext>
            </a:extLst>
          </p:cNvPr>
          <p:cNvSpPr txBox="1"/>
          <p:nvPr/>
        </p:nvSpPr>
        <p:spPr>
          <a:xfrm>
            <a:off x="6835807" y="5442824"/>
            <a:ext cx="3543932" cy="369332"/>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rPr>
              <a:t>DNS</a:t>
            </a:r>
            <a:r>
              <a:rPr lang="zh-CN" altLang="en-US" sz="1800" kern="100" dirty="0">
                <a:effectLst/>
                <a:latin typeface="微软雅黑" panose="020B0503020204020204" pitchFamily="34" charset="-122"/>
                <a:ea typeface="微软雅黑" panose="020B0503020204020204" pitchFamily="34" charset="-122"/>
              </a:rPr>
              <a:t>分离解析技术</a:t>
            </a:r>
            <a:endParaRPr lang="zh-CN" altLang="en-US" dirty="0">
              <a:latin typeface="微软雅黑" panose="020B0503020204020204" pitchFamily="34" charset="-122"/>
              <a:ea typeface="微软雅黑" panose="020B0503020204020204" pitchFamily="34" charset="-122"/>
            </a:endParaRPr>
          </a:p>
        </p:txBody>
      </p:sp>
      <p:pic>
        <p:nvPicPr>
          <p:cNvPr id="25601" name="Picture 1">
            <a:extLst>
              <a:ext uri="{FF2B5EF4-FFF2-40B4-BE49-F238E27FC236}">
                <a16:creationId xmlns:a16="http://schemas.microsoft.com/office/drawing/2014/main" id="{2F39C12C-9FC6-42BA-A40B-DFB2C74783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2310" y="1886753"/>
            <a:ext cx="4210927" cy="3062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43572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分离解析技术</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5" name="矩形: 圆角 14">
            <a:extLst>
              <a:ext uri="{FF2B5EF4-FFF2-40B4-BE49-F238E27FC236}">
                <a16:creationId xmlns:a16="http://schemas.microsoft.com/office/drawing/2014/main" id="{FF15252B-6384-4A97-8E19-756D12BBB901}"/>
              </a:ext>
            </a:extLst>
          </p:cNvPr>
          <p:cNvSpPr/>
          <p:nvPr/>
        </p:nvSpPr>
        <p:spPr>
          <a:xfrm>
            <a:off x="707173" y="1586098"/>
            <a:ext cx="2622802" cy="4297867"/>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6" name="文本框 15">
            <a:extLst>
              <a:ext uri="{FF2B5EF4-FFF2-40B4-BE49-F238E27FC236}">
                <a16:creationId xmlns:a16="http://schemas.microsoft.com/office/drawing/2014/main" id="{486F73FA-7D71-4C07-9DD7-07308EF71496}"/>
              </a:ext>
            </a:extLst>
          </p:cNvPr>
          <p:cNvSpPr txBox="1"/>
          <p:nvPr/>
        </p:nvSpPr>
        <p:spPr>
          <a:xfrm>
            <a:off x="827850" y="2434588"/>
            <a:ext cx="2351653" cy="3372846"/>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修改</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bind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服务程序的主配置文件，把第</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11</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行的监听端口与第</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19</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行的允许查询主机修改为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any</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。由于配置的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分离解析功能与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根服务器配置参数有冲突，所以需要把第</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52</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55</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行的根域信息删除。</a:t>
            </a:r>
          </a:p>
        </p:txBody>
      </p:sp>
      <p:sp>
        <p:nvSpPr>
          <p:cNvPr id="17" name="任意多边形: 形状 16">
            <a:extLst>
              <a:ext uri="{FF2B5EF4-FFF2-40B4-BE49-F238E27FC236}">
                <a16:creationId xmlns:a16="http://schemas.microsoft.com/office/drawing/2014/main" id="{6602B6ED-C8D9-4445-8D24-B78D10F82195}"/>
              </a:ext>
            </a:extLst>
          </p:cNvPr>
          <p:cNvSpPr/>
          <p:nvPr/>
        </p:nvSpPr>
        <p:spPr>
          <a:xfrm>
            <a:off x="695325" y="1586099"/>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8" name="文本框 17">
            <a:extLst>
              <a:ext uri="{FF2B5EF4-FFF2-40B4-BE49-F238E27FC236}">
                <a16:creationId xmlns:a16="http://schemas.microsoft.com/office/drawing/2014/main" id="{01A29F0E-61C4-4240-BB9C-AB1CFC918EC7}"/>
              </a:ext>
            </a:extLst>
          </p:cNvPr>
          <p:cNvSpPr txBox="1"/>
          <p:nvPr/>
        </p:nvSpPr>
        <p:spPr>
          <a:xfrm>
            <a:off x="827850" y="1852784"/>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19" name="矩形: 圆角 18">
            <a:extLst>
              <a:ext uri="{FF2B5EF4-FFF2-40B4-BE49-F238E27FC236}">
                <a16:creationId xmlns:a16="http://schemas.microsoft.com/office/drawing/2014/main" id="{C35B5CA9-0FA8-4A73-88EB-B8A403B1EDDD}"/>
              </a:ext>
            </a:extLst>
          </p:cNvPr>
          <p:cNvSpPr/>
          <p:nvPr/>
        </p:nvSpPr>
        <p:spPr>
          <a:xfrm>
            <a:off x="3461678" y="1586098"/>
            <a:ext cx="2622802" cy="4297867"/>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0" name="文本框 19">
            <a:extLst>
              <a:ext uri="{FF2B5EF4-FFF2-40B4-BE49-F238E27FC236}">
                <a16:creationId xmlns:a16="http://schemas.microsoft.com/office/drawing/2014/main" id="{3BB6A019-C9E9-445D-A8CB-BA8B961D18FC}"/>
              </a:ext>
            </a:extLst>
          </p:cNvPr>
          <p:cNvSpPr txBox="1"/>
          <p:nvPr/>
        </p:nvSpPr>
        <p:spPr>
          <a:xfrm>
            <a:off x="3582355" y="2434588"/>
            <a:ext cx="2351653" cy="152618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编辑区域配置文件。把区域配置文件中原有的数据清空，然后按照以下格式写入参数。</a:t>
            </a:r>
          </a:p>
        </p:txBody>
      </p:sp>
      <p:sp>
        <p:nvSpPr>
          <p:cNvPr id="21" name="任意多边形: 形状 20">
            <a:extLst>
              <a:ext uri="{FF2B5EF4-FFF2-40B4-BE49-F238E27FC236}">
                <a16:creationId xmlns:a16="http://schemas.microsoft.com/office/drawing/2014/main" id="{7BFD5F52-BDEB-4EF1-971B-E10F2C0A5A8F}"/>
              </a:ext>
            </a:extLst>
          </p:cNvPr>
          <p:cNvSpPr/>
          <p:nvPr/>
        </p:nvSpPr>
        <p:spPr>
          <a:xfrm>
            <a:off x="3449830" y="1586099"/>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4" name="文本框 23">
            <a:extLst>
              <a:ext uri="{FF2B5EF4-FFF2-40B4-BE49-F238E27FC236}">
                <a16:creationId xmlns:a16="http://schemas.microsoft.com/office/drawing/2014/main" id="{59DCBDC2-9B04-4FD6-B6CB-6A127D812522}"/>
              </a:ext>
            </a:extLst>
          </p:cNvPr>
          <p:cNvSpPr txBox="1"/>
          <p:nvPr/>
        </p:nvSpPr>
        <p:spPr>
          <a:xfrm>
            <a:off x="3582355" y="1852784"/>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25" name="矩形: 圆角 24">
            <a:extLst>
              <a:ext uri="{FF2B5EF4-FFF2-40B4-BE49-F238E27FC236}">
                <a16:creationId xmlns:a16="http://schemas.microsoft.com/office/drawing/2014/main" id="{B1306BD4-4DC6-4365-B03F-282E2A92E979}"/>
              </a:ext>
            </a:extLst>
          </p:cNvPr>
          <p:cNvSpPr/>
          <p:nvPr/>
        </p:nvSpPr>
        <p:spPr>
          <a:xfrm>
            <a:off x="6216183" y="1586098"/>
            <a:ext cx="2622802" cy="4297867"/>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文本框 26">
            <a:extLst>
              <a:ext uri="{FF2B5EF4-FFF2-40B4-BE49-F238E27FC236}">
                <a16:creationId xmlns:a16="http://schemas.microsoft.com/office/drawing/2014/main" id="{5E078894-11BF-4C65-9BBC-4BB29C96F4F9}"/>
              </a:ext>
            </a:extLst>
          </p:cNvPr>
          <p:cNvSpPr txBox="1"/>
          <p:nvPr/>
        </p:nvSpPr>
        <p:spPr>
          <a:xfrm>
            <a:off x="6336860" y="2434588"/>
            <a:ext cx="2351653"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建立数据配置文件。分别通过模板文件创建出两份不同名称的区域数据文件，其名称应与上面区域配置文件中的参数相对应。</a:t>
            </a:r>
          </a:p>
        </p:txBody>
      </p:sp>
      <p:sp>
        <p:nvSpPr>
          <p:cNvPr id="28" name="任意多边形: 形状 27">
            <a:extLst>
              <a:ext uri="{FF2B5EF4-FFF2-40B4-BE49-F238E27FC236}">
                <a16:creationId xmlns:a16="http://schemas.microsoft.com/office/drawing/2014/main" id="{3AC8563A-1663-415B-97AA-603836374FC9}"/>
              </a:ext>
            </a:extLst>
          </p:cNvPr>
          <p:cNvSpPr/>
          <p:nvPr/>
        </p:nvSpPr>
        <p:spPr>
          <a:xfrm>
            <a:off x="6204335" y="1586099"/>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5D3729A5-E4A1-4971-9941-A3B3D144BF70}"/>
              </a:ext>
            </a:extLst>
          </p:cNvPr>
          <p:cNvSpPr txBox="1"/>
          <p:nvPr/>
        </p:nvSpPr>
        <p:spPr>
          <a:xfrm>
            <a:off x="6336860" y="1852784"/>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30" name="矩形: 圆角 29">
            <a:extLst>
              <a:ext uri="{FF2B5EF4-FFF2-40B4-BE49-F238E27FC236}">
                <a16:creationId xmlns:a16="http://schemas.microsoft.com/office/drawing/2014/main" id="{DC53D84C-22BF-432A-951E-7647C54A413C}"/>
              </a:ext>
            </a:extLst>
          </p:cNvPr>
          <p:cNvSpPr/>
          <p:nvPr/>
        </p:nvSpPr>
        <p:spPr>
          <a:xfrm>
            <a:off x="8970687" y="1586098"/>
            <a:ext cx="2622802" cy="4297867"/>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5" name="文本框 34">
            <a:extLst>
              <a:ext uri="{FF2B5EF4-FFF2-40B4-BE49-F238E27FC236}">
                <a16:creationId xmlns:a16="http://schemas.microsoft.com/office/drawing/2014/main" id="{BA4F5A43-914A-43E7-8955-760658578553}"/>
              </a:ext>
            </a:extLst>
          </p:cNvPr>
          <p:cNvSpPr txBox="1"/>
          <p:nvPr/>
        </p:nvSpPr>
        <p:spPr>
          <a:xfrm>
            <a:off x="9091364" y="2434588"/>
            <a:ext cx="2351653" cy="3372846"/>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重新启动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named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服务程序，验证结果。将客户端主机（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Windows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系统或</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Linux</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系统均可）的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地址分别设置为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122.71.115.1</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106.185.25.1</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，将</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地址分别设置为服务器主机的两个</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a:t>
            </a:r>
          </a:p>
        </p:txBody>
      </p:sp>
      <p:sp>
        <p:nvSpPr>
          <p:cNvPr id="36" name="任意多边形: 形状 35">
            <a:extLst>
              <a:ext uri="{FF2B5EF4-FFF2-40B4-BE49-F238E27FC236}">
                <a16:creationId xmlns:a16="http://schemas.microsoft.com/office/drawing/2014/main" id="{DB0D1E04-CD55-4396-B0F2-E8711F0CEDD7}"/>
              </a:ext>
            </a:extLst>
          </p:cNvPr>
          <p:cNvSpPr/>
          <p:nvPr/>
        </p:nvSpPr>
        <p:spPr>
          <a:xfrm>
            <a:off x="8958839" y="1586099"/>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7AB4B21D-D534-4DE4-9E6F-6ECF0A44E0CC}"/>
              </a:ext>
            </a:extLst>
          </p:cNvPr>
          <p:cNvSpPr txBox="1"/>
          <p:nvPr/>
        </p:nvSpPr>
        <p:spPr>
          <a:xfrm>
            <a:off x="9091364" y="1852784"/>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Tree>
    <p:extLst>
      <p:ext uri="{BB962C8B-B14F-4D97-AF65-F5344CB8AC3E}">
        <p14:creationId xmlns:p14="http://schemas.microsoft.com/office/powerpoint/2010/main" val="2870322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分离解析技术</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AA561589-745B-413C-8058-66E5AD8BF8A4}"/>
              </a:ext>
            </a:extLst>
          </p:cNvPr>
          <p:cNvGraphicFramePr>
            <a:graphicFrameLocks noGrp="1"/>
          </p:cNvGraphicFramePr>
          <p:nvPr>
            <p:extLst>
              <p:ext uri="{D42A27DB-BD31-4B8C-83A1-F6EECF244321}">
                <p14:modId xmlns:p14="http://schemas.microsoft.com/office/powerpoint/2010/main" val="753149972"/>
              </p:ext>
            </p:extLst>
          </p:nvPr>
        </p:nvGraphicFramePr>
        <p:xfrm>
          <a:off x="848140" y="1271976"/>
          <a:ext cx="10495721" cy="4512594"/>
        </p:xfrm>
        <a:graphic>
          <a:graphicData uri="http://schemas.openxmlformats.org/drawingml/2006/table">
            <a:tbl>
              <a:tblPr firstRow="1" firstCol="1" bandRow="1">
                <a:tableStyleId>{5C22544A-7EE6-4342-B048-85BDC9FD1C3A}</a:tableStyleId>
              </a:tblPr>
              <a:tblGrid>
                <a:gridCol w="1013791">
                  <a:extLst>
                    <a:ext uri="{9D8B030D-6E8A-4147-A177-3AD203B41FA5}">
                      <a16:colId xmlns:a16="http://schemas.microsoft.com/office/drawing/2014/main" val="1597505112"/>
                    </a:ext>
                  </a:extLst>
                </a:gridCol>
                <a:gridCol w="1788095">
                  <a:extLst>
                    <a:ext uri="{9D8B030D-6E8A-4147-A177-3AD203B41FA5}">
                      <a16:colId xmlns:a16="http://schemas.microsoft.com/office/drawing/2014/main" val="2977269966"/>
                    </a:ext>
                  </a:extLst>
                </a:gridCol>
                <a:gridCol w="1803383">
                  <a:extLst>
                    <a:ext uri="{9D8B030D-6E8A-4147-A177-3AD203B41FA5}">
                      <a16:colId xmlns:a16="http://schemas.microsoft.com/office/drawing/2014/main" val="2440788901"/>
                    </a:ext>
                  </a:extLst>
                </a:gridCol>
                <a:gridCol w="1427783">
                  <a:extLst>
                    <a:ext uri="{9D8B030D-6E8A-4147-A177-3AD203B41FA5}">
                      <a16:colId xmlns:a16="http://schemas.microsoft.com/office/drawing/2014/main" val="1322379160"/>
                    </a:ext>
                  </a:extLst>
                </a:gridCol>
                <a:gridCol w="763205">
                  <a:extLst>
                    <a:ext uri="{9D8B030D-6E8A-4147-A177-3AD203B41FA5}">
                      <a16:colId xmlns:a16="http://schemas.microsoft.com/office/drawing/2014/main" val="1363381118"/>
                    </a:ext>
                  </a:extLst>
                </a:gridCol>
                <a:gridCol w="1105351">
                  <a:extLst>
                    <a:ext uri="{9D8B030D-6E8A-4147-A177-3AD203B41FA5}">
                      <a16:colId xmlns:a16="http://schemas.microsoft.com/office/drawing/2014/main" val="1289219910"/>
                    </a:ext>
                  </a:extLst>
                </a:gridCol>
                <a:gridCol w="2594113">
                  <a:extLst>
                    <a:ext uri="{9D8B030D-6E8A-4147-A177-3AD203B41FA5}">
                      <a16:colId xmlns:a16="http://schemas.microsoft.com/office/drawing/2014/main" val="3890414325"/>
                    </a:ext>
                  </a:extLst>
                </a:gridCol>
              </a:tblGrid>
              <a:tr h="428046">
                <a:tc>
                  <a:txBody>
                    <a:bodyPr/>
                    <a:lstStyle/>
                    <a:p>
                      <a:pPr algn="just">
                        <a:lnSpc>
                          <a:spcPts val="1100"/>
                        </a:lnSpc>
                      </a:pPr>
                      <a:r>
                        <a:rPr lang="en-US" sz="1600" kern="100" spc="-30">
                          <a:effectLst/>
                          <a:latin typeface="微软雅黑" panose="020B0503020204020204" pitchFamily="34" charset="-122"/>
                          <a:ea typeface="微软雅黑" panose="020B0503020204020204" pitchFamily="34" charset="-122"/>
                        </a:rPr>
                        <a:t>$TTL 1D</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生存周期为</a:t>
                      </a:r>
                      <a:r>
                        <a:rPr lang="en-US" sz="1600" kern="100">
                          <a:effectLst/>
                          <a:latin typeface="微软雅黑" panose="020B0503020204020204" pitchFamily="34" charset="-122"/>
                          <a:ea typeface="微软雅黑" panose="020B0503020204020204" pitchFamily="34" charset="-122"/>
                        </a:rPr>
                        <a:t>1</a:t>
                      </a:r>
                      <a:r>
                        <a:rPr lang="zh-CN" sz="1600" kern="100">
                          <a:effectLst/>
                          <a:latin typeface="微软雅黑" panose="020B0503020204020204" pitchFamily="34" charset="-122"/>
                          <a:ea typeface="微软雅黑" panose="020B0503020204020204" pitchFamily="34" charset="-122"/>
                        </a:rPr>
                        <a:t>天</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extLst>
                  <a:ext uri="{0D108BD9-81ED-4DB2-BD59-A6C34878D82A}">
                    <a16:rowId xmlns:a16="http://schemas.microsoft.com/office/drawing/2014/main" val="3659863800"/>
                  </a:ext>
                </a:extLst>
              </a:tr>
              <a:tr h="428046">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IN SOA</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linuxprobe.com.</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pPr algn="just">
                        <a:lnSpc>
                          <a:spcPts val="1100"/>
                        </a:lnSpc>
                      </a:pPr>
                      <a:r>
                        <a:rPr lang="en-US" sz="1600" kern="100" spc="-30" dirty="0">
                          <a:effectLst/>
                          <a:latin typeface="微软雅黑" panose="020B0503020204020204" pitchFamily="34" charset="-122"/>
                          <a:ea typeface="微软雅黑" panose="020B0503020204020204" pitchFamily="34" charset="-122"/>
                        </a:rPr>
                        <a:t>root.linuxprobe.com.</a:t>
                      </a:r>
                      <a:endParaRPr lang="zh-CN" sz="1600" dirty="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pPr algn="just">
                        <a:lnSpc>
                          <a:spcPts val="1100"/>
                        </a:lnSpc>
                      </a:pP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extLst>
                  <a:ext uri="{0D108BD9-81ED-4DB2-BD59-A6C34878D82A}">
                    <a16:rowId xmlns:a16="http://schemas.microsoft.com/office/drawing/2014/main" val="4002586437"/>
                  </a:ext>
                </a:extLst>
              </a:tr>
              <a:tr h="428046">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授权信息开始</a:t>
                      </a:r>
                      <a:r>
                        <a:rPr lang="en-US" sz="1600" kern="100">
                          <a:effectLst/>
                          <a:latin typeface="微软雅黑" panose="020B0503020204020204" pitchFamily="34" charset="-122"/>
                          <a:ea typeface="微软雅黑" panose="020B0503020204020204" pitchFamily="34" charset="-122"/>
                        </a:rPr>
                        <a:t>:</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#DNS</a:t>
                      </a:r>
                      <a:r>
                        <a:rPr lang="zh-CN" sz="1600" kern="100">
                          <a:effectLst/>
                          <a:latin typeface="微软雅黑" panose="020B0503020204020204" pitchFamily="34" charset="-122"/>
                          <a:ea typeface="微软雅黑" panose="020B0503020204020204" pitchFamily="34" charset="-122"/>
                        </a:rPr>
                        <a:t>区域的地址</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3">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域名管理员的邮箱</a:t>
                      </a: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不要用</a:t>
                      </a: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符号</a:t>
                      </a:r>
                      <a:r>
                        <a:rPr lang="en-US" sz="1600" kern="100">
                          <a:effectLst/>
                          <a:latin typeface="微软雅黑" panose="020B0503020204020204" pitchFamily="34" charset="-122"/>
                          <a:ea typeface="微软雅黑" panose="020B0503020204020204" pitchFamily="34" charset="-122"/>
                        </a:rPr>
                        <a:t>)</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endParaRPr lang="zh-CN" altLang="en-US"/>
                    </a:p>
                  </a:txBody>
                  <a:tcPr/>
                </a:tc>
                <a:tc hMerge="1">
                  <a:txBody>
                    <a:bodyPr/>
                    <a:lstStyle/>
                    <a:p>
                      <a:endParaRPr lang="zh-CN" altLang="en-US"/>
                    </a:p>
                  </a:txBody>
                  <a:tcP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extLst>
                  <a:ext uri="{0D108BD9-81ED-4DB2-BD59-A6C34878D82A}">
                    <a16:rowId xmlns:a16="http://schemas.microsoft.com/office/drawing/2014/main" val="1983387627"/>
                  </a:ext>
                </a:extLst>
              </a:tr>
              <a:tr h="428046">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r>
                        <a:rPr lang="en-US" sz="1600" kern="100">
                          <a:effectLst/>
                          <a:latin typeface="微软雅黑" panose="020B0503020204020204" pitchFamily="34" charset="-122"/>
                          <a:ea typeface="微软雅黑" panose="020B0503020204020204" pitchFamily="34" charset="-122"/>
                        </a:rPr>
                        <a:t>0;serial</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0;serial</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更新序列号</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extLst>
                  <a:ext uri="{0D108BD9-81ED-4DB2-BD59-A6C34878D82A}">
                    <a16:rowId xmlns:a16="http://schemas.microsoft.com/office/drawing/2014/main" val="1171013134"/>
                  </a:ext>
                </a:extLst>
              </a:tr>
              <a:tr h="428046">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dirty="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r>
                        <a:rPr lang="en-US" sz="1600" kern="100">
                          <a:effectLst/>
                          <a:latin typeface="微软雅黑" panose="020B0503020204020204" pitchFamily="34" charset="-122"/>
                          <a:ea typeface="微软雅黑" panose="020B0503020204020204" pitchFamily="34" charset="-122"/>
                        </a:rPr>
                        <a:t>1D;refresh</a:t>
                      </a:r>
                      <a:endParaRPr lang="zh-CN" sz="1600" dirty="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1D;refresh</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更新时间</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extLst>
                  <a:ext uri="{0D108BD9-81ED-4DB2-BD59-A6C34878D82A}">
                    <a16:rowId xmlns:a16="http://schemas.microsoft.com/office/drawing/2014/main" val="1603767093"/>
                  </a:ext>
                </a:extLst>
              </a:tr>
              <a:tr h="428046">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dirty="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r>
                        <a:rPr lang="en-US" sz="1600" kern="100">
                          <a:effectLst/>
                          <a:latin typeface="微软雅黑" panose="020B0503020204020204" pitchFamily="34" charset="-122"/>
                          <a:ea typeface="微软雅黑" panose="020B0503020204020204" pitchFamily="34" charset="-122"/>
                        </a:rPr>
                        <a:t>1H;retry</a:t>
                      </a:r>
                      <a:endParaRPr lang="zh-CN" sz="1600" dirty="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pPr algn="just">
                        <a:lnSpc>
                          <a:spcPts val="1100"/>
                        </a:lnSpc>
                      </a:pPr>
                      <a:r>
                        <a:rPr lang="en-US" sz="1600" kern="100" dirty="0">
                          <a:effectLst/>
                          <a:latin typeface="微软雅黑" panose="020B0503020204020204" pitchFamily="34" charset="-122"/>
                          <a:ea typeface="微软雅黑" panose="020B0503020204020204" pitchFamily="34" charset="-122"/>
                        </a:rPr>
                        <a:t>1H;retry</a:t>
                      </a:r>
                      <a:endParaRPr lang="zh-CN" sz="1600" dirty="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重试延时</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extLst>
                  <a:ext uri="{0D108BD9-81ED-4DB2-BD59-A6C34878D82A}">
                    <a16:rowId xmlns:a16="http://schemas.microsoft.com/office/drawing/2014/main" val="2978018618"/>
                  </a:ext>
                </a:extLst>
              </a:tr>
              <a:tr h="428046">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r>
                        <a:rPr lang="en-US" sz="1600" kern="100">
                          <a:effectLst/>
                          <a:latin typeface="微软雅黑" panose="020B0503020204020204" pitchFamily="34" charset="-122"/>
                          <a:ea typeface="微软雅黑" panose="020B0503020204020204" pitchFamily="34" charset="-122"/>
                        </a:rPr>
                        <a:t>1W;expire</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1W;expire</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失效时间</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extLst>
                  <a:ext uri="{0D108BD9-81ED-4DB2-BD59-A6C34878D82A}">
                    <a16:rowId xmlns:a16="http://schemas.microsoft.com/office/drawing/2014/main" val="362133618"/>
                  </a:ext>
                </a:extLst>
              </a:tr>
              <a:tr h="428046">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r>
                        <a:rPr lang="en-US" sz="1600" kern="100" spc="-30">
                          <a:effectLst/>
                          <a:latin typeface="微软雅黑" panose="020B0503020204020204" pitchFamily="34" charset="-122"/>
                          <a:ea typeface="微软雅黑" panose="020B0503020204020204" pitchFamily="34" charset="-122"/>
                        </a:rPr>
                        <a:t>3H);minimum</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pPr algn="just">
                        <a:lnSpc>
                          <a:spcPts val="1100"/>
                        </a:lnSpc>
                      </a:pPr>
                      <a:r>
                        <a:rPr lang="en-US" sz="1600" kern="100" spc="-30">
                          <a:effectLst/>
                          <a:latin typeface="微软雅黑" panose="020B0503020204020204" pitchFamily="34" charset="-122"/>
                          <a:ea typeface="微软雅黑" panose="020B0503020204020204" pitchFamily="34" charset="-122"/>
                        </a:rPr>
                        <a:t>3H);minimum</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无效解析记录的缓存时间</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extLst>
                  <a:ext uri="{0D108BD9-81ED-4DB2-BD59-A6C34878D82A}">
                    <a16:rowId xmlns:a16="http://schemas.microsoft.com/office/drawing/2014/main" val="3056310981"/>
                  </a:ext>
                </a:extLst>
              </a:tr>
              <a:tr h="428046">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NS</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ns.linuxprobe.com.</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endParaRPr lang="zh-CN" altLang="en-US"/>
                    </a:p>
                  </a:txBody>
                  <a:tcPr/>
                </a:tc>
                <a:tc gridSpan="3">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域名服务器记录</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域名服务器记录</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endParaRPr lang="zh-CN" altLang="en-US"/>
                    </a:p>
                  </a:txBody>
                  <a:tcPr/>
                </a:tc>
                <a:extLst>
                  <a:ext uri="{0D108BD9-81ED-4DB2-BD59-A6C34878D82A}">
                    <a16:rowId xmlns:a16="http://schemas.microsoft.com/office/drawing/2014/main" val="913791357"/>
                  </a:ext>
                </a:extLst>
              </a:tr>
              <a:tr h="330090">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ns</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IN A</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122.71.115.10</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endParaRPr lang="zh-CN" altLang="en-US"/>
                    </a:p>
                  </a:txBody>
                  <a:tcPr/>
                </a:tc>
                <a:tc gridSpan="3">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地址记录</a:t>
                      </a:r>
                      <a:r>
                        <a:rPr lang="en-US" sz="1600" kern="100">
                          <a:effectLst/>
                          <a:latin typeface="微软雅黑" panose="020B0503020204020204" pitchFamily="34" charset="-122"/>
                          <a:ea typeface="微软雅黑" panose="020B0503020204020204" pitchFamily="34" charset="-122"/>
                        </a:rPr>
                        <a:t>(ns.linuxprobe.com.)</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地址记录</a:t>
                      </a:r>
                      <a:r>
                        <a:rPr lang="en-US" sz="1600" kern="100">
                          <a:effectLst/>
                          <a:latin typeface="微软雅黑" panose="020B0503020204020204" pitchFamily="34" charset="-122"/>
                          <a:ea typeface="微软雅黑" panose="020B0503020204020204" pitchFamily="34" charset="-122"/>
                        </a:rPr>
                        <a:t>(ns.linuxprobe.com.)</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endParaRPr lang="zh-CN" altLang="en-US"/>
                    </a:p>
                  </a:txBody>
                  <a:tcPr/>
                </a:tc>
                <a:extLst>
                  <a:ext uri="{0D108BD9-81ED-4DB2-BD59-A6C34878D82A}">
                    <a16:rowId xmlns:a16="http://schemas.microsoft.com/office/drawing/2014/main" val="1578230101"/>
                  </a:ext>
                </a:extLst>
              </a:tr>
              <a:tr h="330090">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www</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IN A</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122.71.115.15</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endParaRPr lang="zh-CN" altLang="en-US"/>
                    </a:p>
                  </a:txBody>
                  <a:tcPr/>
                </a:tc>
                <a:tc gridSpan="3">
                  <a:txBody>
                    <a:bodyPr/>
                    <a:lstStyle/>
                    <a:p>
                      <a:pPr algn="just">
                        <a:lnSpc>
                          <a:spcPts val="1100"/>
                        </a:lnSpc>
                      </a:pPr>
                      <a:r>
                        <a:rPr lang="en-US" sz="1600" kern="100" dirty="0">
                          <a:effectLst/>
                          <a:latin typeface="微软雅黑" panose="020B0503020204020204" pitchFamily="34" charset="-122"/>
                          <a:ea typeface="微软雅黑" panose="020B0503020204020204" pitchFamily="34" charset="-122"/>
                        </a:rPr>
                        <a:t>#</a:t>
                      </a:r>
                      <a:r>
                        <a:rPr lang="zh-CN" sz="1600" kern="100" dirty="0">
                          <a:effectLst/>
                          <a:latin typeface="微软雅黑" panose="020B0503020204020204" pitchFamily="34" charset="-122"/>
                          <a:ea typeface="微软雅黑" panose="020B0503020204020204" pitchFamily="34" charset="-122"/>
                        </a:rPr>
                        <a:t>地址记录</a:t>
                      </a:r>
                      <a:r>
                        <a:rPr lang="en-US" sz="1600" kern="100" dirty="0">
                          <a:effectLst/>
                          <a:latin typeface="微软雅黑" panose="020B0503020204020204" pitchFamily="34" charset="-122"/>
                          <a:ea typeface="微软雅黑" panose="020B0503020204020204" pitchFamily="34" charset="-122"/>
                        </a:rPr>
                        <a:t>(www.linuxprobe.com.)</a:t>
                      </a:r>
                      <a:endParaRPr lang="zh-CN" sz="1600" dirty="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pPr algn="just">
                        <a:lnSpc>
                          <a:spcPts val="1100"/>
                        </a:lnSpc>
                      </a:pPr>
                      <a:r>
                        <a:rPr lang="en-US" sz="1600" kern="100" dirty="0">
                          <a:effectLst/>
                          <a:latin typeface="微软雅黑" panose="020B0503020204020204" pitchFamily="34" charset="-122"/>
                          <a:ea typeface="微软雅黑" panose="020B0503020204020204" pitchFamily="34" charset="-122"/>
                        </a:rPr>
                        <a:t>#</a:t>
                      </a:r>
                      <a:r>
                        <a:rPr lang="zh-CN" sz="1600" kern="100" dirty="0">
                          <a:effectLst/>
                          <a:latin typeface="微软雅黑" panose="020B0503020204020204" pitchFamily="34" charset="-122"/>
                          <a:ea typeface="微软雅黑" panose="020B0503020204020204" pitchFamily="34" charset="-122"/>
                        </a:rPr>
                        <a:t>地址记录</a:t>
                      </a:r>
                      <a:r>
                        <a:rPr lang="en-US" sz="1600" kern="100" dirty="0">
                          <a:effectLst/>
                          <a:latin typeface="微软雅黑" panose="020B0503020204020204" pitchFamily="34" charset="-122"/>
                          <a:ea typeface="微软雅黑" panose="020B0503020204020204" pitchFamily="34" charset="-122"/>
                        </a:rPr>
                        <a:t>(www.linuxprobe.com.)</a:t>
                      </a:r>
                      <a:endParaRPr lang="zh-CN" sz="1600" dirty="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endParaRPr lang="zh-CN" altLang="en-US"/>
                    </a:p>
                  </a:txBody>
                  <a:tcPr/>
                </a:tc>
                <a:extLst>
                  <a:ext uri="{0D108BD9-81ED-4DB2-BD59-A6C34878D82A}">
                    <a16:rowId xmlns:a16="http://schemas.microsoft.com/office/drawing/2014/main" val="3359321465"/>
                  </a:ext>
                </a:extLst>
              </a:tr>
            </a:tbl>
          </a:graphicData>
        </a:graphic>
      </p:graphicFrame>
    </p:spTree>
    <p:extLst>
      <p:ext uri="{BB962C8B-B14F-4D97-AF65-F5344CB8AC3E}">
        <p14:creationId xmlns:p14="http://schemas.microsoft.com/office/powerpoint/2010/main" val="22889097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分离解析技术</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6" name="表格 5">
            <a:extLst>
              <a:ext uri="{FF2B5EF4-FFF2-40B4-BE49-F238E27FC236}">
                <a16:creationId xmlns:a16="http://schemas.microsoft.com/office/drawing/2014/main" id="{48A04492-6F94-44F3-AEB3-CC81C8EF6708}"/>
              </a:ext>
            </a:extLst>
          </p:cNvPr>
          <p:cNvGraphicFramePr>
            <a:graphicFrameLocks noGrp="1"/>
          </p:cNvGraphicFramePr>
          <p:nvPr>
            <p:extLst>
              <p:ext uri="{D42A27DB-BD31-4B8C-83A1-F6EECF244321}">
                <p14:modId xmlns:p14="http://schemas.microsoft.com/office/powerpoint/2010/main" val="3194999415"/>
              </p:ext>
            </p:extLst>
          </p:nvPr>
        </p:nvGraphicFramePr>
        <p:xfrm>
          <a:off x="854765" y="1530626"/>
          <a:ext cx="10475844" cy="4280278"/>
        </p:xfrm>
        <a:graphic>
          <a:graphicData uri="http://schemas.openxmlformats.org/drawingml/2006/table">
            <a:tbl>
              <a:tblPr firstRow="1" firstCol="1" bandRow="1">
                <a:tableStyleId>{5C22544A-7EE6-4342-B048-85BDC9FD1C3A}</a:tableStyleId>
              </a:tblPr>
              <a:tblGrid>
                <a:gridCol w="1123122">
                  <a:extLst>
                    <a:ext uri="{9D8B030D-6E8A-4147-A177-3AD203B41FA5}">
                      <a16:colId xmlns:a16="http://schemas.microsoft.com/office/drawing/2014/main" val="2240078483"/>
                    </a:ext>
                  </a:extLst>
                </a:gridCol>
                <a:gridCol w="1680282">
                  <a:extLst>
                    <a:ext uri="{9D8B030D-6E8A-4147-A177-3AD203B41FA5}">
                      <a16:colId xmlns:a16="http://schemas.microsoft.com/office/drawing/2014/main" val="3002594885"/>
                    </a:ext>
                  </a:extLst>
                </a:gridCol>
                <a:gridCol w="1801343">
                  <a:extLst>
                    <a:ext uri="{9D8B030D-6E8A-4147-A177-3AD203B41FA5}">
                      <a16:colId xmlns:a16="http://schemas.microsoft.com/office/drawing/2014/main" val="4001583975"/>
                    </a:ext>
                  </a:extLst>
                </a:gridCol>
                <a:gridCol w="1557514">
                  <a:extLst>
                    <a:ext uri="{9D8B030D-6E8A-4147-A177-3AD203B41FA5}">
                      <a16:colId xmlns:a16="http://schemas.microsoft.com/office/drawing/2014/main" val="587514162"/>
                    </a:ext>
                  </a:extLst>
                </a:gridCol>
                <a:gridCol w="649795">
                  <a:extLst>
                    <a:ext uri="{9D8B030D-6E8A-4147-A177-3AD203B41FA5}">
                      <a16:colId xmlns:a16="http://schemas.microsoft.com/office/drawing/2014/main" val="2887583849"/>
                    </a:ext>
                  </a:extLst>
                </a:gridCol>
                <a:gridCol w="1109431">
                  <a:extLst>
                    <a:ext uri="{9D8B030D-6E8A-4147-A177-3AD203B41FA5}">
                      <a16:colId xmlns:a16="http://schemas.microsoft.com/office/drawing/2014/main" val="44990232"/>
                    </a:ext>
                  </a:extLst>
                </a:gridCol>
                <a:gridCol w="2554357">
                  <a:extLst>
                    <a:ext uri="{9D8B030D-6E8A-4147-A177-3AD203B41FA5}">
                      <a16:colId xmlns:a16="http://schemas.microsoft.com/office/drawing/2014/main" val="3010243738"/>
                    </a:ext>
                  </a:extLst>
                </a:gridCol>
              </a:tblGrid>
              <a:tr h="379682">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$TTL 1D</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生存周期为</a:t>
                      </a:r>
                      <a:r>
                        <a:rPr lang="en-US" sz="1600" kern="100">
                          <a:effectLst/>
                          <a:latin typeface="微软雅黑" panose="020B0503020204020204" pitchFamily="34" charset="-122"/>
                          <a:ea typeface="微软雅黑" panose="020B0503020204020204" pitchFamily="34" charset="-122"/>
                        </a:rPr>
                        <a:t>1</a:t>
                      </a:r>
                      <a:r>
                        <a:rPr lang="zh-CN" sz="1600" kern="100">
                          <a:effectLst/>
                          <a:latin typeface="微软雅黑" panose="020B0503020204020204" pitchFamily="34" charset="-122"/>
                          <a:ea typeface="微软雅黑" panose="020B0503020204020204" pitchFamily="34" charset="-122"/>
                        </a:rPr>
                        <a:t>天</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extLst>
                  <a:ext uri="{0D108BD9-81ED-4DB2-BD59-A6C34878D82A}">
                    <a16:rowId xmlns:a16="http://schemas.microsoft.com/office/drawing/2014/main" val="3482413351"/>
                  </a:ext>
                </a:extLst>
              </a:tr>
              <a:tr h="379682">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IN SOA</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linuxprobe.com.</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pPr algn="just">
                        <a:lnSpc>
                          <a:spcPts val="1100"/>
                        </a:lnSpc>
                      </a:pPr>
                      <a:r>
                        <a:rPr lang="en-US" sz="1600" kern="100" spc="-30">
                          <a:effectLst/>
                          <a:latin typeface="微软雅黑" panose="020B0503020204020204" pitchFamily="34" charset="-122"/>
                          <a:ea typeface="微软雅黑" panose="020B0503020204020204" pitchFamily="34" charset="-122"/>
                        </a:rPr>
                        <a:t>root.linuxprobe.com.</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pPr algn="just">
                        <a:lnSpc>
                          <a:spcPts val="1100"/>
                        </a:lnSpc>
                      </a:pP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extLst>
                  <a:ext uri="{0D108BD9-81ED-4DB2-BD59-A6C34878D82A}">
                    <a16:rowId xmlns:a16="http://schemas.microsoft.com/office/drawing/2014/main" val="2330277986"/>
                  </a:ext>
                </a:extLst>
              </a:tr>
              <a:tr h="379682">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授权信息开始</a:t>
                      </a:r>
                      <a:r>
                        <a:rPr lang="en-US" sz="1600" kern="100">
                          <a:effectLst/>
                          <a:latin typeface="微软雅黑" panose="020B0503020204020204" pitchFamily="34" charset="-122"/>
                          <a:ea typeface="微软雅黑" panose="020B0503020204020204" pitchFamily="34" charset="-122"/>
                        </a:rPr>
                        <a:t>:</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#DNS</a:t>
                      </a:r>
                      <a:r>
                        <a:rPr lang="zh-CN" sz="1600" kern="100">
                          <a:effectLst/>
                          <a:latin typeface="微软雅黑" panose="020B0503020204020204" pitchFamily="34" charset="-122"/>
                          <a:ea typeface="微软雅黑" panose="020B0503020204020204" pitchFamily="34" charset="-122"/>
                        </a:rPr>
                        <a:t>区域的地址</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3">
                  <a:txBody>
                    <a:bodyPr/>
                    <a:lstStyle/>
                    <a:p>
                      <a:pPr algn="just">
                        <a:lnSpc>
                          <a:spcPts val="1100"/>
                        </a:lnSpc>
                      </a:pPr>
                      <a:r>
                        <a:rPr lang="en-US" sz="1600" kern="100" dirty="0">
                          <a:effectLst/>
                          <a:latin typeface="微软雅黑" panose="020B0503020204020204" pitchFamily="34" charset="-122"/>
                          <a:ea typeface="微软雅黑" panose="020B0503020204020204" pitchFamily="34" charset="-122"/>
                        </a:rPr>
                        <a:t>#</a:t>
                      </a:r>
                      <a:r>
                        <a:rPr lang="zh-CN" sz="1600" kern="100" dirty="0">
                          <a:effectLst/>
                          <a:latin typeface="微软雅黑" panose="020B0503020204020204" pitchFamily="34" charset="-122"/>
                          <a:ea typeface="微软雅黑" panose="020B0503020204020204" pitchFamily="34" charset="-122"/>
                        </a:rPr>
                        <a:t>域名管理员的邮箱</a:t>
                      </a:r>
                      <a:r>
                        <a:rPr lang="en-US" sz="1600" kern="100" dirty="0">
                          <a:effectLst/>
                          <a:latin typeface="微软雅黑" panose="020B0503020204020204" pitchFamily="34" charset="-122"/>
                          <a:ea typeface="微软雅黑" panose="020B0503020204020204" pitchFamily="34" charset="-122"/>
                        </a:rPr>
                        <a:t>(</a:t>
                      </a:r>
                      <a:r>
                        <a:rPr lang="zh-CN" sz="1600" kern="100" dirty="0">
                          <a:effectLst/>
                          <a:latin typeface="微软雅黑" panose="020B0503020204020204" pitchFamily="34" charset="-122"/>
                          <a:ea typeface="微软雅黑" panose="020B0503020204020204" pitchFamily="34" charset="-122"/>
                        </a:rPr>
                        <a:t>不要用</a:t>
                      </a:r>
                      <a:r>
                        <a:rPr lang="en-US" sz="1600" kern="100" dirty="0">
                          <a:effectLst/>
                          <a:latin typeface="微软雅黑" panose="020B0503020204020204" pitchFamily="34" charset="-122"/>
                          <a:ea typeface="微软雅黑" panose="020B0503020204020204" pitchFamily="34" charset="-122"/>
                        </a:rPr>
                        <a:t>@</a:t>
                      </a:r>
                      <a:r>
                        <a:rPr lang="zh-CN" sz="1600" kern="100" dirty="0">
                          <a:effectLst/>
                          <a:latin typeface="微软雅黑" panose="020B0503020204020204" pitchFamily="34" charset="-122"/>
                          <a:ea typeface="微软雅黑" panose="020B0503020204020204" pitchFamily="34" charset="-122"/>
                        </a:rPr>
                        <a:t>符号</a:t>
                      </a:r>
                      <a:r>
                        <a:rPr lang="en-US" sz="1600" kern="100" dirty="0">
                          <a:effectLst/>
                          <a:latin typeface="微软雅黑" panose="020B0503020204020204" pitchFamily="34" charset="-122"/>
                          <a:ea typeface="微软雅黑" panose="020B0503020204020204" pitchFamily="34" charset="-122"/>
                        </a:rPr>
                        <a:t>)</a:t>
                      </a:r>
                      <a:endParaRPr lang="zh-CN" sz="1600" dirty="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endParaRPr lang="zh-CN" altLang="en-US"/>
                    </a:p>
                  </a:txBody>
                  <a:tcPr/>
                </a:tc>
                <a:tc hMerge="1">
                  <a:txBody>
                    <a:bodyPr/>
                    <a:lstStyle/>
                    <a:p>
                      <a:endParaRPr lang="zh-CN" altLang="en-US"/>
                    </a:p>
                  </a:txBody>
                  <a:tcP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extLst>
                  <a:ext uri="{0D108BD9-81ED-4DB2-BD59-A6C34878D82A}">
                    <a16:rowId xmlns:a16="http://schemas.microsoft.com/office/drawing/2014/main" val="2777263486"/>
                  </a:ext>
                </a:extLst>
              </a:tr>
              <a:tr h="379682">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r>
                        <a:rPr lang="en-US" sz="1600" kern="100">
                          <a:effectLst/>
                          <a:latin typeface="微软雅黑" panose="020B0503020204020204" pitchFamily="34" charset="-122"/>
                          <a:ea typeface="微软雅黑" panose="020B0503020204020204" pitchFamily="34" charset="-122"/>
                        </a:rPr>
                        <a:t>0;serial</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0;serial</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更新序列号</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extLst>
                  <a:ext uri="{0D108BD9-81ED-4DB2-BD59-A6C34878D82A}">
                    <a16:rowId xmlns:a16="http://schemas.microsoft.com/office/drawing/2014/main" val="1941921652"/>
                  </a:ext>
                </a:extLst>
              </a:tr>
              <a:tr h="379682">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r>
                        <a:rPr lang="en-US" sz="1600" kern="100">
                          <a:effectLst/>
                          <a:latin typeface="微软雅黑" panose="020B0503020204020204" pitchFamily="34" charset="-122"/>
                          <a:ea typeface="微软雅黑" panose="020B0503020204020204" pitchFamily="34" charset="-122"/>
                        </a:rPr>
                        <a:t>1D;refresh</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1D;refresh</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更新时间</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extLst>
                  <a:ext uri="{0D108BD9-81ED-4DB2-BD59-A6C34878D82A}">
                    <a16:rowId xmlns:a16="http://schemas.microsoft.com/office/drawing/2014/main" val="3855315777"/>
                  </a:ext>
                </a:extLst>
              </a:tr>
              <a:tr h="379682">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r>
                        <a:rPr lang="en-US" sz="1600" kern="100">
                          <a:effectLst/>
                          <a:latin typeface="微软雅黑" panose="020B0503020204020204" pitchFamily="34" charset="-122"/>
                          <a:ea typeface="微软雅黑" panose="020B0503020204020204" pitchFamily="34" charset="-122"/>
                        </a:rPr>
                        <a:t>1H;retry</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1H;retry</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重试延时</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extLst>
                  <a:ext uri="{0D108BD9-81ED-4DB2-BD59-A6C34878D82A}">
                    <a16:rowId xmlns:a16="http://schemas.microsoft.com/office/drawing/2014/main" val="2318930775"/>
                  </a:ext>
                </a:extLst>
              </a:tr>
              <a:tr h="379682">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dirty="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r>
                        <a:rPr lang="en-US" sz="1600" kern="100">
                          <a:effectLst/>
                          <a:latin typeface="微软雅黑" panose="020B0503020204020204" pitchFamily="34" charset="-122"/>
                          <a:ea typeface="微软雅黑" panose="020B0503020204020204" pitchFamily="34" charset="-122"/>
                        </a:rPr>
                        <a:t>1W;expire</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1W;expire</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失效时间</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extLst>
                  <a:ext uri="{0D108BD9-81ED-4DB2-BD59-A6C34878D82A}">
                    <a16:rowId xmlns:a16="http://schemas.microsoft.com/office/drawing/2014/main" val="28599891"/>
                  </a:ext>
                </a:extLst>
              </a:tr>
              <a:tr h="379682">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r>
                        <a:rPr lang="en-US" sz="1600" kern="100" spc="-30">
                          <a:effectLst/>
                          <a:latin typeface="微软雅黑" panose="020B0503020204020204" pitchFamily="34" charset="-122"/>
                          <a:ea typeface="微软雅黑" panose="020B0503020204020204" pitchFamily="34" charset="-122"/>
                        </a:rPr>
                        <a:t>3H);minimum</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pPr algn="just">
                        <a:lnSpc>
                          <a:spcPts val="1100"/>
                        </a:lnSpc>
                      </a:pPr>
                      <a:r>
                        <a:rPr lang="en-US" sz="1600" kern="100" spc="-30">
                          <a:effectLst/>
                          <a:latin typeface="微软雅黑" panose="020B0503020204020204" pitchFamily="34" charset="-122"/>
                          <a:ea typeface="微软雅黑" panose="020B0503020204020204" pitchFamily="34" charset="-122"/>
                        </a:rPr>
                        <a:t>3H);minimum</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无效解析记录的缓存时间</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extLst>
                  <a:ext uri="{0D108BD9-81ED-4DB2-BD59-A6C34878D82A}">
                    <a16:rowId xmlns:a16="http://schemas.microsoft.com/office/drawing/2014/main" val="4139000148"/>
                  </a:ext>
                </a:extLst>
              </a:tr>
              <a:tr h="379682">
                <a:tc>
                  <a:txBody>
                    <a:bodyPr/>
                    <a:lstStyle/>
                    <a:p>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NS</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ns.linuxprobe.com.</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endParaRPr lang="zh-CN" altLang="en-US"/>
                    </a:p>
                  </a:txBody>
                  <a:tcPr/>
                </a:tc>
                <a:tc gridSpan="3">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域名服务器记录</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域名服务器记录</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endParaRPr lang="zh-CN" altLang="en-US"/>
                    </a:p>
                  </a:txBody>
                  <a:tcPr/>
                </a:tc>
                <a:extLst>
                  <a:ext uri="{0D108BD9-81ED-4DB2-BD59-A6C34878D82A}">
                    <a16:rowId xmlns:a16="http://schemas.microsoft.com/office/drawing/2014/main" val="2354538335"/>
                  </a:ext>
                </a:extLst>
              </a:tr>
              <a:tr h="357059">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ns</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IN A</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106.185.25.10</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endParaRPr lang="zh-CN" altLang="en-US"/>
                    </a:p>
                  </a:txBody>
                  <a:tcPr/>
                </a:tc>
                <a:tc gridSpan="3">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地址记录</a:t>
                      </a:r>
                      <a:r>
                        <a:rPr lang="en-US" sz="1600" kern="100">
                          <a:effectLst/>
                          <a:latin typeface="微软雅黑" panose="020B0503020204020204" pitchFamily="34" charset="-122"/>
                          <a:ea typeface="微软雅黑" panose="020B0503020204020204" pitchFamily="34" charset="-122"/>
                        </a:rPr>
                        <a:t>(ns.linuxprobe.com.)</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a:t>
                      </a:r>
                      <a:r>
                        <a:rPr lang="zh-CN" sz="1600" kern="100">
                          <a:effectLst/>
                          <a:latin typeface="微软雅黑" panose="020B0503020204020204" pitchFamily="34" charset="-122"/>
                          <a:ea typeface="微软雅黑" panose="020B0503020204020204" pitchFamily="34" charset="-122"/>
                        </a:rPr>
                        <a:t>地址记录</a:t>
                      </a:r>
                      <a:r>
                        <a:rPr lang="en-US" sz="1600" kern="100">
                          <a:effectLst/>
                          <a:latin typeface="微软雅黑" panose="020B0503020204020204" pitchFamily="34" charset="-122"/>
                          <a:ea typeface="微软雅黑" panose="020B0503020204020204" pitchFamily="34" charset="-122"/>
                        </a:rPr>
                        <a:t>(ns.linuxprobe.com.)</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endParaRPr lang="zh-CN" altLang="en-US"/>
                    </a:p>
                  </a:txBody>
                  <a:tcPr/>
                </a:tc>
                <a:extLst>
                  <a:ext uri="{0D108BD9-81ED-4DB2-BD59-A6C34878D82A}">
                    <a16:rowId xmlns:a16="http://schemas.microsoft.com/office/drawing/2014/main" val="3123095931"/>
                  </a:ext>
                </a:extLst>
              </a:tr>
              <a:tr h="357059">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www</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a:txBody>
                    <a:bodyPr/>
                    <a:lstStyle/>
                    <a:p>
                      <a:pPr algn="just">
                        <a:lnSpc>
                          <a:spcPts val="1100"/>
                        </a:lnSpc>
                      </a:pPr>
                      <a:r>
                        <a:rPr lang="en-US" sz="1600" kern="100">
                          <a:effectLst/>
                          <a:latin typeface="微软雅黑" panose="020B0503020204020204" pitchFamily="34" charset="-122"/>
                          <a:ea typeface="微软雅黑" panose="020B0503020204020204" pitchFamily="34" charset="-122"/>
                        </a:rPr>
                        <a:t>IN A</a:t>
                      </a:r>
                      <a:endParaRPr lang="zh-CN" sz="1600">
                        <a:effectLst/>
                        <a:latin typeface="微软雅黑" panose="020B0503020204020204" pitchFamily="34" charset="-122"/>
                        <a:ea typeface="微软雅黑" panose="020B0503020204020204" pitchFamily="34" charset="-122"/>
                      </a:endParaRPr>
                    </a:p>
                  </a:txBody>
                  <a:tcPr marL="76200" marR="76200" marT="76200" marB="76200" anchor="ctr"/>
                </a:tc>
                <a:tc gridSpan="2">
                  <a:txBody>
                    <a:bodyPr/>
                    <a:lstStyle/>
                    <a:p>
                      <a:pPr algn="just">
                        <a:lnSpc>
                          <a:spcPts val="1100"/>
                        </a:lnSpc>
                      </a:pPr>
                      <a:r>
                        <a:rPr lang="en-US" sz="1600" kern="100" dirty="0">
                          <a:effectLst/>
                          <a:latin typeface="微软雅黑" panose="020B0503020204020204" pitchFamily="34" charset="-122"/>
                          <a:ea typeface="微软雅黑" panose="020B0503020204020204" pitchFamily="34" charset="-122"/>
                        </a:rPr>
                        <a:t>106.185.25.15</a:t>
                      </a:r>
                      <a:endParaRPr lang="zh-CN" sz="1600" dirty="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endParaRPr lang="zh-CN" altLang="en-US"/>
                    </a:p>
                  </a:txBody>
                  <a:tcPr/>
                </a:tc>
                <a:tc gridSpan="3">
                  <a:txBody>
                    <a:bodyPr/>
                    <a:lstStyle/>
                    <a:p>
                      <a:pPr algn="just">
                        <a:lnSpc>
                          <a:spcPts val="1100"/>
                        </a:lnSpc>
                      </a:pPr>
                      <a:r>
                        <a:rPr lang="en-US" sz="1600" kern="100" dirty="0">
                          <a:effectLst/>
                          <a:latin typeface="微软雅黑" panose="020B0503020204020204" pitchFamily="34" charset="-122"/>
                          <a:ea typeface="微软雅黑" panose="020B0503020204020204" pitchFamily="34" charset="-122"/>
                        </a:rPr>
                        <a:t>#</a:t>
                      </a:r>
                      <a:r>
                        <a:rPr lang="zh-CN" sz="1600" kern="100" dirty="0">
                          <a:effectLst/>
                          <a:latin typeface="微软雅黑" panose="020B0503020204020204" pitchFamily="34" charset="-122"/>
                          <a:ea typeface="微软雅黑" panose="020B0503020204020204" pitchFamily="34" charset="-122"/>
                        </a:rPr>
                        <a:t>地址记录</a:t>
                      </a:r>
                      <a:r>
                        <a:rPr lang="en-US" sz="1600" kern="100" dirty="0">
                          <a:effectLst/>
                          <a:latin typeface="微软雅黑" panose="020B0503020204020204" pitchFamily="34" charset="-122"/>
                          <a:ea typeface="微软雅黑" panose="020B0503020204020204" pitchFamily="34" charset="-122"/>
                        </a:rPr>
                        <a:t>(www.linuxprobe.com.)</a:t>
                      </a:r>
                      <a:endParaRPr lang="zh-CN" sz="1600" dirty="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pPr algn="just">
                        <a:lnSpc>
                          <a:spcPts val="1100"/>
                        </a:lnSpc>
                      </a:pPr>
                      <a:r>
                        <a:rPr lang="en-US" sz="1600" kern="100" dirty="0">
                          <a:effectLst/>
                          <a:latin typeface="微软雅黑" panose="020B0503020204020204" pitchFamily="34" charset="-122"/>
                          <a:ea typeface="微软雅黑" panose="020B0503020204020204" pitchFamily="34" charset="-122"/>
                        </a:rPr>
                        <a:t>#</a:t>
                      </a:r>
                      <a:r>
                        <a:rPr lang="zh-CN" sz="1600" kern="100" dirty="0">
                          <a:effectLst/>
                          <a:latin typeface="微软雅黑" panose="020B0503020204020204" pitchFamily="34" charset="-122"/>
                          <a:ea typeface="微软雅黑" panose="020B0503020204020204" pitchFamily="34" charset="-122"/>
                        </a:rPr>
                        <a:t>地址记录</a:t>
                      </a:r>
                      <a:r>
                        <a:rPr lang="en-US" sz="1600" kern="100" dirty="0">
                          <a:effectLst/>
                          <a:latin typeface="微软雅黑" panose="020B0503020204020204" pitchFamily="34" charset="-122"/>
                          <a:ea typeface="微软雅黑" panose="020B0503020204020204" pitchFamily="34" charset="-122"/>
                        </a:rPr>
                        <a:t>(www.linuxprobe.com.)</a:t>
                      </a:r>
                      <a:endParaRPr lang="zh-CN" sz="1600" dirty="0">
                        <a:effectLst/>
                        <a:latin typeface="微软雅黑" panose="020B0503020204020204" pitchFamily="34" charset="-122"/>
                        <a:ea typeface="微软雅黑" panose="020B0503020204020204" pitchFamily="34" charset="-122"/>
                      </a:endParaRPr>
                    </a:p>
                  </a:txBody>
                  <a:tcPr marL="76200" marR="76200" marT="76200" marB="76200" anchor="ctr"/>
                </a:tc>
                <a:tc hMerge="1">
                  <a:txBody>
                    <a:bodyPr/>
                    <a:lstStyle/>
                    <a:p>
                      <a:endParaRPr lang="zh-CN" altLang="en-US"/>
                    </a:p>
                  </a:txBody>
                  <a:tcPr/>
                </a:tc>
                <a:extLst>
                  <a:ext uri="{0D108BD9-81ED-4DB2-BD59-A6C34878D82A}">
                    <a16:rowId xmlns:a16="http://schemas.microsoft.com/office/drawing/2014/main" val="3599455463"/>
                  </a:ext>
                </a:extLst>
              </a:tr>
            </a:tbl>
          </a:graphicData>
        </a:graphic>
      </p:graphicFrame>
    </p:spTree>
    <p:extLst>
      <p:ext uri="{BB962C8B-B14F-4D97-AF65-F5344CB8AC3E}">
        <p14:creationId xmlns:p14="http://schemas.microsoft.com/office/powerpoint/2010/main" val="962718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分离解析技术</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pic>
        <p:nvPicPr>
          <p:cNvPr id="29698" name="Picture 2">
            <a:extLst>
              <a:ext uri="{FF2B5EF4-FFF2-40B4-BE49-F238E27FC236}">
                <a16:creationId xmlns:a16="http://schemas.microsoft.com/office/drawing/2014/main" id="{E8ED050A-FC7C-44ED-808B-60A4339BF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690" y="1366423"/>
            <a:ext cx="5077113" cy="306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圆角 11">
            <a:extLst>
              <a:ext uri="{FF2B5EF4-FFF2-40B4-BE49-F238E27FC236}">
                <a16:creationId xmlns:a16="http://schemas.microsoft.com/office/drawing/2014/main" id="{512EB3FB-B5A5-4CDC-8E0A-3BD75554D323}"/>
              </a:ext>
            </a:extLst>
          </p:cNvPr>
          <p:cNvSpPr/>
          <p:nvPr/>
        </p:nvSpPr>
        <p:spPr>
          <a:xfrm>
            <a:off x="1684598" y="5148470"/>
            <a:ext cx="3319297" cy="566530"/>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模拟中国用户的域名解析操作</a:t>
            </a:r>
          </a:p>
        </p:txBody>
      </p:sp>
      <p:sp>
        <p:nvSpPr>
          <p:cNvPr id="14" name="矩形: 圆角 13">
            <a:extLst>
              <a:ext uri="{FF2B5EF4-FFF2-40B4-BE49-F238E27FC236}">
                <a16:creationId xmlns:a16="http://schemas.microsoft.com/office/drawing/2014/main" id="{29678906-1898-4002-92EE-72DE70D2361C}"/>
              </a:ext>
            </a:extLst>
          </p:cNvPr>
          <p:cNvSpPr/>
          <p:nvPr/>
        </p:nvSpPr>
        <p:spPr>
          <a:xfrm>
            <a:off x="7203781" y="5148471"/>
            <a:ext cx="2956961" cy="566530"/>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模拟美国用户的域名解析</a:t>
            </a:r>
          </a:p>
        </p:txBody>
      </p:sp>
      <p:sp>
        <p:nvSpPr>
          <p:cNvPr id="15" name="箭头: 右 14">
            <a:extLst>
              <a:ext uri="{FF2B5EF4-FFF2-40B4-BE49-F238E27FC236}">
                <a16:creationId xmlns:a16="http://schemas.microsoft.com/office/drawing/2014/main" id="{B5A8EF0E-0656-4FD4-9DE4-103B82A61A99}"/>
              </a:ext>
            </a:extLst>
          </p:cNvPr>
          <p:cNvSpPr/>
          <p:nvPr/>
        </p:nvSpPr>
        <p:spPr>
          <a:xfrm>
            <a:off x="5647789" y="5259338"/>
            <a:ext cx="912099"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699" name="Picture 3">
            <a:extLst>
              <a:ext uri="{FF2B5EF4-FFF2-40B4-BE49-F238E27FC236}">
                <a16:creationId xmlns:a16="http://schemas.microsoft.com/office/drawing/2014/main" id="{E311BC27-83A6-4B09-9AC7-9D7EE93F32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705" y="1366423"/>
            <a:ext cx="5077112" cy="306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17445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复习题</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2E494243-3D3D-470D-B986-3726777EA8D2}"/>
              </a:ext>
            </a:extLst>
          </p:cNvPr>
          <p:cNvSpPr txBox="1"/>
          <p:nvPr/>
        </p:nvSpPr>
        <p:spPr>
          <a:xfrm>
            <a:off x="1029783" y="1316631"/>
            <a:ext cx="10132434" cy="3502113"/>
          </a:xfrm>
          <a:prstGeom prst="rect">
            <a:avLst/>
          </a:prstGeom>
          <a:noFill/>
        </p:spPr>
        <p:txBody>
          <a:bodyPr wrap="square" rtlCol="0">
            <a:spAutoFit/>
          </a:bodyPr>
          <a:lstStyle/>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1</a:t>
            </a:r>
            <a:r>
              <a:rPr lang="zh-CN" altLang="en-US" sz="1600" b="1" dirty="0">
                <a:solidFill>
                  <a:srgbClr val="0070C0"/>
                </a:solidFill>
                <a:latin typeface="微软雅黑" panose="020B0503020204020204" pitchFamily="34" charset="-122"/>
                <a:ea typeface="微软雅黑" panose="020B0503020204020204" pitchFamily="34" charset="-122"/>
              </a:rPr>
              <a:t>．</a:t>
            </a:r>
            <a:r>
              <a:rPr lang="en-US" altLang="zh-CN" sz="1600" b="1" dirty="0">
                <a:solidFill>
                  <a:srgbClr val="0070C0"/>
                </a:solidFill>
                <a:latin typeface="微软雅黑" panose="020B0503020204020204" pitchFamily="34" charset="-122"/>
                <a:ea typeface="微软雅黑" panose="020B0503020204020204" pitchFamily="34" charset="-122"/>
              </a:rPr>
              <a:t>DNS</a:t>
            </a:r>
            <a:r>
              <a:rPr lang="zh-CN" altLang="en-US" sz="1600" b="1" dirty="0">
                <a:solidFill>
                  <a:srgbClr val="0070C0"/>
                </a:solidFill>
                <a:latin typeface="微软雅黑" panose="020B0503020204020204" pitchFamily="34" charset="-122"/>
                <a:ea typeface="微软雅黑" panose="020B0503020204020204" pitchFamily="34" charset="-122"/>
              </a:rPr>
              <a:t>技术提供的</a:t>
            </a:r>
            <a:r>
              <a:rPr lang="en-US" altLang="zh-CN" sz="1600" b="1" dirty="0">
                <a:solidFill>
                  <a:srgbClr val="0070C0"/>
                </a:solidFill>
                <a:latin typeface="微软雅黑" panose="020B0503020204020204" pitchFamily="34" charset="-122"/>
                <a:ea typeface="微软雅黑" panose="020B0503020204020204" pitchFamily="34" charset="-122"/>
              </a:rPr>
              <a:t>3</a:t>
            </a:r>
            <a:r>
              <a:rPr lang="zh-CN" altLang="en-US" sz="1600" b="1" dirty="0">
                <a:solidFill>
                  <a:srgbClr val="0070C0"/>
                </a:solidFill>
                <a:latin typeface="微软雅黑" panose="020B0503020204020204" pitchFamily="34" charset="-122"/>
                <a:ea typeface="微软雅黑" panose="020B0503020204020204" pitchFamily="34" charset="-122"/>
              </a:rPr>
              <a:t>种类型的服务器分别是什么？ </a:t>
            </a:r>
          </a:p>
          <a:p>
            <a:pPr algn="just">
              <a:lnSpc>
                <a:spcPct val="140000"/>
              </a:lnSpc>
            </a:pPr>
            <a:r>
              <a:rPr lang="zh-CN" altLang="en-US" sz="1600" dirty="0">
                <a:latin typeface="微软雅黑" panose="020B0503020204020204" pitchFamily="34" charset="-122"/>
                <a:ea typeface="微软雅黑" panose="020B0503020204020204" pitchFamily="34" charset="-122"/>
              </a:rPr>
              <a:t>答：</a:t>
            </a:r>
            <a:r>
              <a:rPr lang="en-US" altLang="zh-CN" sz="1600" dirty="0">
                <a:latin typeface="微软雅黑" panose="020B0503020204020204" pitchFamily="34" charset="-122"/>
                <a:ea typeface="微软雅黑" panose="020B0503020204020204" pitchFamily="34" charset="-122"/>
              </a:rPr>
              <a:t>DNS</a:t>
            </a:r>
            <a:r>
              <a:rPr lang="zh-CN" altLang="en-US" sz="1600" dirty="0">
                <a:latin typeface="微软雅黑" panose="020B0503020204020204" pitchFamily="34" charset="-122"/>
                <a:ea typeface="微软雅黑" panose="020B0503020204020204" pitchFamily="34" charset="-122"/>
              </a:rPr>
              <a:t>主服务器、</a:t>
            </a:r>
            <a:r>
              <a:rPr lang="en-US" altLang="zh-CN" sz="1600" dirty="0">
                <a:latin typeface="微软雅黑" panose="020B0503020204020204" pitchFamily="34" charset="-122"/>
                <a:ea typeface="微软雅黑" panose="020B0503020204020204" pitchFamily="34" charset="-122"/>
              </a:rPr>
              <a:t>DNS</a:t>
            </a:r>
            <a:r>
              <a:rPr lang="zh-CN" altLang="en-US" sz="1600" dirty="0">
                <a:latin typeface="微软雅黑" panose="020B0503020204020204" pitchFamily="34" charset="-122"/>
                <a:ea typeface="微软雅黑" panose="020B0503020204020204" pitchFamily="34" charset="-122"/>
              </a:rPr>
              <a:t>从服务器与</a:t>
            </a:r>
            <a:r>
              <a:rPr lang="en-US" altLang="zh-CN" sz="1600" dirty="0">
                <a:latin typeface="微软雅黑" panose="020B0503020204020204" pitchFamily="34" charset="-122"/>
                <a:ea typeface="微软雅黑" panose="020B0503020204020204" pitchFamily="34" charset="-122"/>
              </a:rPr>
              <a:t>DNS</a:t>
            </a:r>
            <a:r>
              <a:rPr lang="zh-CN" altLang="en-US" sz="1600" dirty="0">
                <a:latin typeface="微软雅黑" panose="020B0503020204020204" pitchFamily="34" charset="-122"/>
                <a:ea typeface="微软雅黑" panose="020B0503020204020204" pitchFamily="34" charset="-122"/>
              </a:rPr>
              <a:t>缓存服务器。</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2</a:t>
            </a:r>
            <a:r>
              <a:rPr lang="zh-CN" altLang="en-US" sz="1600" b="1" dirty="0">
                <a:solidFill>
                  <a:srgbClr val="0070C0"/>
                </a:solidFill>
                <a:latin typeface="微软雅黑" panose="020B0503020204020204" pitchFamily="34" charset="-122"/>
                <a:ea typeface="微软雅黑" panose="020B0503020204020204" pitchFamily="34" charset="-122"/>
              </a:rPr>
              <a:t>．</a:t>
            </a:r>
            <a:r>
              <a:rPr lang="en-US" altLang="zh-CN" sz="1600" b="1" dirty="0">
                <a:solidFill>
                  <a:srgbClr val="0070C0"/>
                </a:solidFill>
                <a:latin typeface="微软雅黑" panose="020B0503020204020204" pitchFamily="34" charset="-122"/>
                <a:ea typeface="微软雅黑" panose="020B0503020204020204" pitchFamily="34" charset="-122"/>
              </a:rPr>
              <a:t>DNS</a:t>
            </a:r>
            <a:r>
              <a:rPr lang="zh-CN" altLang="en-US" sz="1600" b="1" dirty="0">
                <a:solidFill>
                  <a:srgbClr val="0070C0"/>
                </a:solidFill>
                <a:latin typeface="微软雅黑" panose="020B0503020204020204" pitchFamily="34" charset="-122"/>
                <a:ea typeface="微软雅黑" panose="020B0503020204020204" pitchFamily="34" charset="-122"/>
              </a:rPr>
              <a:t>服务器之间传输区域数据文件时，使用的是递归查询还是迭代查询？ </a:t>
            </a:r>
          </a:p>
          <a:p>
            <a:pPr algn="just">
              <a:lnSpc>
                <a:spcPct val="140000"/>
              </a:lnSpc>
            </a:pPr>
            <a:r>
              <a:rPr lang="zh-CN" altLang="en-US" sz="1600" dirty="0">
                <a:latin typeface="微软雅黑" panose="020B0503020204020204" pitchFamily="34" charset="-122"/>
                <a:ea typeface="微软雅黑" panose="020B0503020204020204" pitchFamily="34" charset="-122"/>
              </a:rPr>
              <a:t>答：</a:t>
            </a:r>
            <a:r>
              <a:rPr lang="en-US" altLang="zh-CN" sz="1600" dirty="0">
                <a:latin typeface="微软雅黑" panose="020B0503020204020204" pitchFamily="34" charset="-122"/>
                <a:ea typeface="微软雅黑" panose="020B0503020204020204" pitchFamily="34" charset="-122"/>
              </a:rPr>
              <a:t>DNS</a:t>
            </a:r>
            <a:r>
              <a:rPr lang="zh-CN" altLang="en-US" sz="1600" dirty="0">
                <a:latin typeface="微软雅黑" panose="020B0503020204020204" pitchFamily="34" charset="-122"/>
                <a:ea typeface="微软雅黑" panose="020B0503020204020204" pitchFamily="34" charset="-122"/>
              </a:rPr>
              <a:t>服务器之间是迭代查询，用户与</a:t>
            </a:r>
            <a:r>
              <a:rPr lang="en-US" altLang="zh-CN" sz="1600" dirty="0">
                <a:latin typeface="微软雅黑" panose="020B0503020204020204" pitchFamily="34" charset="-122"/>
                <a:ea typeface="微软雅黑" panose="020B0503020204020204" pitchFamily="34" charset="-122"/>
              </a:rPr>
              <a:t>DNS</a:t>
            </a:r>
            <a:r>
              <a:rPr lang="zh-CN" altLang="en-US" sz="1600" dirty="0">
                <a:latin typeface="微软雅黑" panose="020B0503020204020204" pitchFamily="34" charset="-122"/>
                <a:ea typeface="微软雅黑" panose="020B0503020204020204" pitchFamily="34" charset="-122"/>
              </a:rPr>
              <a:t>服务器之间是递归查询。</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3</a:t>
            </a:r>
            <a:r>
              <a:rPr lang="zh-CN" altLang="en-US" sz="1600" b="1" dirty="0">
                <a:solidFill>
                  <a:srgbClr val="0070C0"/>
                </a:solidFill>
                <a:latin typeface="微软雅黑" panose="020B0503020204020204" pitchFamily="34" charset="-122"/>
                <a:ea typeface="微软雅黑" panose="020B0503020204020204" pitchFamily="34" charset="-122"/>
              </a:rPr>
              <a:t>．在</a:t>
            </a:r>
            <a:r>
              <a:rPr lang="en-US" altLang="zh-CN" sz="1600" b="1" dirty="0">
                <a:solidFill>
                  <a:srgbClr val="0070C0"/>
                </a:solidFill>
                <a:latin typeface="微软雅黑" panose="020B0503020204020204" pitchFamily="34" charset="-122"/>
                <a:ea typeface="微软雅黑" panose="020B0503020204020204" pitchFamily="34" charset="-122"/>
              </a:rPr>
              <a:t>Linux</a:t>
            </a:r>
            <a:r>
              <a:rPr lang="zh-CN" altLang="en-US" sz="1600" b="1" dirty="0">
                <a:solidFill>
                  <a:srgbClr val="0070C0"/>
                </a:solidFill>
                <a:latin typeface="微软雅黑" panose="020B0503020204020204" pitchFamily="34" charset="-122"/>
                <a:ea typeface="微软雅黑" panose="020B0503020204020204" pitchFamily="34" charset="-122"/>
              </a:rPr>
              <a:t>系统中使用</a:t>
            </a:r>
            <a:r>
              <a:rPr lang="en-US" altLang="zh-CN" sz="1600" b="1" dirty="0">
                <a:solidFill>
                  <a:srgbClr val="0070C0"/>
                </a:solidFill>
                <a:latin typeface="微软雅黑" panose="020B0503020204020204" pitchFamily="34" charset="-122"/>
                <a:ea typeface="微软雅黑" panose="020B0503020204020204" pitchFamily="34" charset="-122"/>
              </a:rPr>
              <a:t>bind</a:t>
            </a:r>
            <a:r>
              <a:rPr lang="zh-CN" altLang="en-US" sz="1600" b="1" dirty="0">
                <a:solidFill>
                  <a:srgbClr val="0070C0"/>
                </a:solidFill>
                <a:latin typeface="微软雅黑" panose="020B0503020204020204" pitchFamily="34" charset="-122"/>
                <a:ea typeface="微软雅黑" panose="020B0503020204020204" pitchFamily="34" charset="-122"/>
              </a:rPr>
              <a:t>服务程序部署</a:t>
            </a:r>
            <a:r>
              <a:rPr lang="en-US" altLang="zh-CN" sz="1600" b="1" dirty="0">
                <a:solidFill>
                  <a:srgbClr val="0070C0"/>
                </a:solidFill>
                <a:latin typeface="微软雅黑" panose="020B0503020204020204" pitchFamily="34" charset="-122"/>
                <a:ea typeface="微软雅黑" panose="020B0503020204020204" pitchFamily="34" charset="-122"/>
              </a:rPr>
              <a:t>DNS</a:t>
            </a:r>
            <a:r>
              <a:rPr lang="zh-CN" altLang="en-US" sz="1600" b="1" dirty="0">
                <a:solidFill>
                  <a:srgbClr val="0070C0"/>
                </a:solidFill>
                <a:latin typeface="微软雅黑" panose="020B0503020204020204" pitchFamily="34" charset="-122"/>
                <a:ea typeface="微软雅黑" panose="020B0503020204020204" pitchFamily="34" charset="-122"/>
              </a:rPr>
              <a:t>服务时，为什么推荐安装</a:t>
            </a:r>
            <a:r>
              <a:rPr lang="en-US" altLang="zh-CN" sz="1600" b="1" dirty="0">
                <a:solidFill>
                  <a:srgbClr val="0070C0"/>
                </a:solidFill>
                <a:latin typeface="微软雅黑" panose="020B0503020204020204" pitchFamily="34" charset="-122"/>
                <a:ea typeface="微软雅黑" panose="020B0503020204020204" pitchFamily="34" charset="-122"/>
              </a:rPr>
              <a:t>chroot</a:t>
            </a:r>
            <a:r>
              <a:rPr lang="zh-CN" altLang="en-US" sz="1600" b="1" dirty="0">
                <a:solidFill>
                  <a:srgbClr val="0070C0"/>
                </a:solidFill>
                <a:latin typeface="微软雅黑" panose="020B0503020204020204" pitchFamily="34" charset="-122"/>
                <a:ea typeface="微软雅黑" panose="020B0503020204020204" pitchFamily="34" charset="-122"/>
              </a:rPr>
              <a:t>插件？ </a:t>
            </a:r>
          </a:p>
          <a:p>
            <a:pPr algn="just">
              <a:lnSpc>
                <a:spcPct val="140000"/>
              </a:lnSpc>
            </a:pPr>
            <a:r>
              <a:rPr lang="zh-CN" altLang="en-US" sz="1600" dirty="0">
                <a:latin typeface="微软雅黑" panose="020B0503020204020204" pitchFamily="34" charset="-122"/>
                <a:ea typeface="微软雅黑" panose="020B0503020204020204" pitchFamily="34" charset="-122"/>
              </a:rPr>
              <a:t>答：能有效地限制</a:t>
            </a:r>
            <a:r>
              <a:rPr lang="en-US" altLang="zh-CN" sz="1600" dirty="0">
                <a:latin typeface="微软雅黑" panose="020B0503020204020204" pitchFamily="34" charset="-122"/>
                <a:ea typeface="微软雅黑" panose="020B0503020204020204" pitchFamily="34" charset="-122"/>
              </a:rPr>
              <a:t>bind</a:t>
            </a:r>
            <a:r>
              <a:rPr lang="zh-CN" altLang="en-US" sz="1600" dirty="0">
                <a:latin typeface="微软雅黑" panose="020B0503020204020204" pitchFamily="34" charset="-122"/>
                <a:ea typeface="微软雅黑" panose="020B0503020204020204" pitchFamily="34" charset="-122"/>
              </a:rPr>
              <a:t>服务程序仅能对自身的配置文件进行操作，以确保整个服务器的安全。</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4</a:t>
            </a:r>
            <a:r>
              <a:rPr lang="zh-CN" altLang="en-US" sz="1600" b="1" dirty="0">
                <a:solidFill>
                  <a:srgbClr val="0070C0"/>
                </a:solidFill>
                <a:latin typeface="微软雅黑" panose="020B0503020204020204" pitchFamily="34" charset="-122"/>
                <a:ea typeface="微软雅黑" panose="020B0503020204020204" pitchFamily="34" charset="-122"/>
              </a:rPr>
              <a:t>．在</a:t>
            </a:r>
            <a:r>
              <a:rPr lang="en-US" altLang="zh-CN" sz="1600" b="1" dirty="0">
                <a:solidFill>
                  <a:srgbClr val="0070C0"/>
                </a:solidFill>
                <a:latin typeface="微软雅黑" panose="020B0503020204020204" pitchFamily="34" charset="-122"/>
                <a:ea typeface="微软雅黑" panose="020B0503020204020204" pitchFamily="34" charset="-122"/>
              </a:rPr>
              <a:t>DNS</a:t>
            </a:r>
            <a:r>
              <a:rPr lang="zh-CN" altLang="en-US" sz="1600" b="1" dirty="0">
                <a:solidFill>
                  <a:srgbClr val="0070C0"/>
                </a:solidFill>
                <a:latin typeface="微软雅黑" panose="020B0503020204020204" pitchFamily="34" charset="-122"/>
                <a:ea typeface="微软雅黑" panose="020B0503020204020204" pitchFamily="34" charset="-122"/>
              </a:rPr>
              <a:t>服务中，正向解析和反向解析的作用是什么？ </a:t>
            </a:r>
          </a:p>
          <a:p>
            <a:pPr algn="just">
              <a:lnSpc>
                <a:spcPct val="140000"/>
              </a:lnSpc>
            </a:pPr>
            <a:r>
              <a:rPr lang="zh-CN" altLang="en-US" sz="1600" dirty="0">
                <a:latin typeface="微软雅黑" panose="020B0503020204020204" pitchFamily="34" charset="-122"/>
                <a:ea typeface="微软雅黑" panose="020B0503020204020204" pitchFamily="34" charset="-122"/>
              </a:rPr>
              <a:t>答：正向解析是将指定的域名转换为</a:t>
            </a:r>
            <a:r>
              <a:rPr lang="en-US" altLang="zh-CN" sz="1600" dirty="0">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地址，而反向解析则是将</a:t>
            </a:r>
            <a:r>
              <a:rPr lang="en-US" altLang="zh-CN" sz="1600" dirty="0">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地址转换为域名。正向解析模式更为常用。</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5</a:t>
            </a:r>
            <a:r>
              <a:rPr lang="zh-CN" altLang="en-US" sz="1600" b="1" dirty="0">
                <a:solidFill>
                  <a:srgbClr val="0070C0"/>
                </a:solidFill>
                <a:latin typeface="微软雅黑" panose="020B0503020204020204" pitchFamily="34" charset="-122"/>
                <a:ea typeface="微软雅黑" panose="020B0503020204020204" pitchFamily="34" charset="-122"/>
              </a:rPr>
              <a:t>．是否可以限制使用</a:t>
            </a:r>
            <a:r>
              <a:rPr lang="en-US" altLang="zh-CN" sz="1600" b="1" dirty="0">
                <a:solidFill>
                  <a:srgbClr val="0070C0"/>
                </a:solidFill>
                <a:latin typeface="微软雅黑" panose="020B0503020204020204" pitchFamily="34" charset="-122"/>
                <a:ea typeface="微软雅黑" panose="020B0503020204020204" pitchFamily="34" charset="-122"/>
              </a:rPr>
              <a:t>DNS</a:t>
            </a:r>
            <a:r>
              <a:rPr lang="zh-CN" altLang="en-US" sz="1600" b="1" dirty="0">
                <a:solidFill>
                  <a:srgbClr val="0070C0"/>
                </a:solidFill>
                <a:latin typeface="微软雅黑" panose="020B0503020204020204" pitchFamily="34" charset="-122"/>
                <a:ea typeface="微软雅黑" panose="020B0503020204020204" pitchFamily="34" charset="-122"/>
              </a:rPr>
              <a:t>域名解析服务的主机？如何限制？ </a:t>
            </a:r>
          </a:p>
          <a:p>
            <a:pPr algn="just">
              <a:lnSpc>
                <a:spcPct val="140000"/>
              </a:lnSpc>
            </a:pPr>
            <a:r>
              <a:rPr lang="zh-CN" altLang="en-US" sz="1600" dirty="0">
                <a:latin typeface="微软雅黑" panose="020B0503020204020204" pitchFamily="34" charset="-122"/>
                <a:ea typeface="微软雅黑" panose="020B0503020204020204" pitchFamily="34" charset="-122"/>
              </a:rPr>
              <a:t>答：是的，修改主配置文件中第</a:t>
            </a:r>
            <a:r>
              <a:rPr lang="en-US" altLang="zh-CN" sz="1600" dirty="0">
                <a:latin typeface="微软雅黑" panose="020B0503020204020204" pitchFamily="34" charset="-122"/>
                <a:ea typeface="微软雅黑" panose="020B0503020204020204" pitchFamily="34" charset="-122"/>
              </a:rPr>
              <a:t>17</a:t>
            </a:r>
            <a:r>
              <a:rPr lang="zh-CN" altLang="en-US" sz="1600" dirty="0">
                <a:latin typeface="微软雅黑" panose="020B0503020204020204" pitchFamily="34" charset="-122"/>
                <a:ea typeface="微软雅黑" panose="020B0503020204020204" pitchFamily="34" charset="-122"/>
              </a:rPr>
              <a:t>行的</a:t>
            </a:r>
            <a:r>
              <a:rPr lang="en-US" altLang="zh-CN" sz="1600" dirty="0">
                <a:latin typeface="微软雅黑" panose="020B0503020204020204" pitchFamily="34" charset="-122"/>
                <a:ea typeface="微软雅黑" panose="020B0503020204020204" pitchFamily="34" charset="-122"/>
              </a:rPr>
              <a:t>allow-query</a:t>
            </a:r>
            <a:r>
              <a:rPr lang="zh-CN" altLang="en-US" sz="1600" dirty="0">
                <a:latin typeface="微软雅黑" panose="020B0503020204020204" pitchFamily="34" charset="-122"/>
                <a:ea typeface="微软雅黑" panose="020B0503020204020204" pitchFamily="34" charset="-122"/>
              </a:rPr>
              <a:t>参数即可。</a:t>
            </a:r>
          </a:p>
        </p:txBody>
      </p:sp>
    </p:spTree>
    <p:extLst>
      <p:ext uri="{BB962C8B-B14F-4D97-AF65-F5344CB8AC3E}">
        <p14:creationId xmlns:p14="http://schemas.microsoft.com/office/powerpoint/2010/main" val="42394762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en-US" altLang="zh-CN" sz="3600" b="1" dirty="0">
                <a:solidFill>
                  <a:schemeClr val="accent1"/>
                </a:solidFill>
                <a:latin typeface="微软雅黑" panose="020B0503020204020204" pitchFamily="34" charset="-122"/>
                <a:ea typeface="微软雅黑" panose="020B0503020204020204" pitchFamily="34" charset="-122"/>
              </a:rPr>
              <a:t>DNS</a:t>
            </a:r>
            <a:r>
              <a:rPr lang="zh-CN" altLang="en-US" sz="3600" b="1" dirty="0">
                <a:solidFill>
                  <a:schemeClr val="accent1"/>
                </a:solidFill>
                <a:latin typeface="微软雅黑" panose="020B0503020204020204" pitchFamily="34" charset="-122"/>
                <a:ea typeface="微软雅黑" panose="020B0503020204020204" pitchFamily="34" charset="-122"/>
              </a:rPr>
              <a:t>域名解析服务</a:t>
            </a:r>
          </a:p>
        </p:txBody>
      </p:sp>
      <p:sp>
        <p:nvSpPr>
          <p:cNvPr id="9" name="文本框 8"/>
          <p:cNvSpPr txBox="1"/>
          <p:nvPr/>
        </p:nvSpPr>
        <p:spPr>
          <a:xfrm>
            <a:off x="2505076" y="5624851"/>
            <a:ext cx="7181848"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DNS Domain Name Resolution Service</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直角三角形 11"/>
          <p:cNvSpPr>
            <a:spLocks noChangeAspect="1"/>
          </p:cNvSpPr>
          <p:nvPr/>
        </p:nvSpPr>
        <p:spPr>
          <a:xfrm flipV="1">
            <a:off x="4210051"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291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400"/>
                                        <p:tgtEl>
                                          <p:spTgt spid="12"/>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复习题</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40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2E494243-3D3D-470D-B986-3726777EA8D2}"/>
              </a:ext>
            </a:extLst>
          </p:cNvPr>
          <p:cNvSpPr txBox="1"/>
          <p:nvPr/>
        </p:nvSpPr>
        <p:spPr>
          <a:xfrm>
            <a:off x="1029783" y="1316631"/>
            <a:ext cx="10132434" cy="3502113"/>
          </a:xfrm>
          <a:prstGeom prst="rect">
            <a:avLst/>
          </a:prstGeom>
          <a:noFill/>
        </p:spPr>
        <p:txBody>
          <a:bodyPr wrap="square" rtlCol="0">
            <a:spAutoFit/>
          </a:bodyPr>
          <a:lstStyle/>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6</a:t>
            </a:r>
            <a:r>
              <a:rPr lang="zh-CN" altLang="en-US" sz="1600" b="1" dirty="0">
                <a:solidFill>
                  <a:srgbClr val="0070C0"/>
                </a:solidFill>
                <a:latin typeface="微软雅黑" panose="020B0503020204020204" pitchFamily="34" charset="-122"/>
                <a:ea typeface="微软雅黑" panose="020B0503020204020204" pitchFamily="34" charset="-122"/>
              </a:rPr>
              <a:t>． 部署</a:t>
            </a:r>
            <a:r>
              <a:rPr lang="en-US" altLang="zh-CN" sz="1600" b="1" dirty="0">
                <a:solidFill>
                  <a:srgbClr val="0070C0"/>
                </a:solidFill>
                <a:latin typeface="微软雅黑" panose="020B0503020204020204" pitchFamily="34" charset="-122"/>
                <a:ea typeface="微软雅黑" panose="020B0503020204020204" pitchFamily="34" charset="-122"/>
              </a:rPr>
              <a:t>DNS</a:t>
            </a:r>
            <a:r>
              <a:rPr lang="zh-CN" altLang="en-US" sz="1600" b="1" dirty="0">
                <a:solidFill>
                  <a:srgbClr val="0070C0"/>
                </a:solidFill>
                <a:latin typeface="微软雅黑" panose="020B0503020204020204" pitchFamily="34" charset="-122"/>
                <a:ea typeface="微软雅黑" panose="020B0503020204020204" pitchFamily="34" charset="-122"/>
              </a:rPr>
              <a:t>从服务器的作用是什么？ </a:t>
            </a:r>
          </a:p>
          <a:p>
            <a:pPr algn="just">
              <a:lnSpc>
                <a:spcPct val="140000"/>
              </a:lnSpc>
            </a:pPr>
            <a:r>
              <a:rPr lang="zh-CN" altLang="en-US" sz="1600" dirty="0">
                <a:latin typeface="微软雅黑" panose="020B0503020204020204" pitchFamily="34" charset="-122"/>
                <a:ea typeface="微软雅黑" panose="020B0503020204020204" pitchFamily="34" charset="-122"/>
              </a:rPr>
              <a:t>答：部署从服务器不仅可以减轻主服务器的负载压力，还可以提升用户的查询效率。</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7</a:t>
            </a:r>
            <a:r>
              <a:rPr lang="zh-CN" altLang="en-US" sz="1600" b="1" dirty="0">
                <a:solidFill>
                  <a:srgbClr val="0070C0"/>
                </a:solidFill>
                <a:latin typeface="微软雅黑" panose="020B0503020204020204" pitchFamily="34" charset="-122"/>
                <a:ea typeface="微软雅黑" panose="020B0503020204020204" pitchFamily="34" charset="-122"/>
              </a:rPr>
              <a:t>． 当用户与</a:t>
            </a:r>
            <a:r>
              <a:rPr lang="en-US" altLang="zh-CN" sz="1600" b="1" dirty="0">
                <a:solidFill>
                  <a:srgbClr val="0070C0"/>
                </a:solidFill>
                <a:latin typeface="微软雅黑" panose="020B0503020204020204" pitchFamily="34" charset="-122"/>
                <a:ea typeface="微软雅黑" panose="020B0503020204020204" pitchFamily="34" charset="-122"/>
              </a:rPr>
              <a:t>DNS</a:t>
            </a:r>
            <a:r>
              <a:rPr lang="zh-CN" altLang="en-US" sz="1600" b="1" dirty="0">
                <a:solidFill>
                  <a:srgbClr val="0070C0"/>
                </a:solidFill>
                <a:latin typeface="微软雅黑" panose="020B0503020204020204" pitchFamily="34" charset="-122"/>
                <a:ea typeface="微软雅黑" panose="020B0503020204020204" pitchFamily="34" charset="-122"/>
              </a:rPr>
              <a:t>服务器之间传输数据配置文件时，是否可以使用</a:t>
            </a:r>
            <a:r>
              <a:rPr lang="en-US" altLang="zh-CN" sz="1600" b="1" dirty="0">
                <a:solidFill>
                  <a:srgbClr val="0070C0"/>
                </a:solidFill>
                <a:latin typeface="微软雅黑" panose="020B0503020204020204" pitchFamily="34" charset="-122"/>
                <a:ea typeface="微软雅黑" panose="020B0503020204020204" pitchFamily="34" charset="-122"/>
              </a:rPr>
              <a:t>TSIG</a:t>
            </a:r>
            <a:r>
              <a:rPr lang="zh-CN" altLang="en-US" sz="1600" b="1" dirty="0">
                <a:solidFill>
                  <a:srgbClr val="0070C0"/>
                </a:solidFill>
                <a:latin typeface="微软雅黑" panose="020B0503020204020204" pitchFamily="34" charset="-122"/>
                <a:ea typeface="微软雅黑" panose="020B0503020204020204" pitchFamily="34" charset="-122"/>
              </a:rPr>
              <a:t>加密机制来确保文件内容不被篡改？ </a:t>
            </a:r>
          </a:p>
          <a:p>
            <a:pPr algn="just">
              <a:lnSpc>
                <a:spcPct val="140000"/>
              </a:lnSpc>
            </a:pPr>
            <a:r>
              <a:rPr lang="zh-CN" altLang="en-US" sz="1600" dirty="0">
                <a:latin typeface="微软雅黑" panose="020B0503020204020204" pitchFamily="34" charset="-122"/>
                <a:ea typeface="微软雅黑" panose="020B0503020204020204" pitchFamily="34" charset="-122"/>
              </a:rPr>
              <a:t>答：不能，</a:t>
            </a:r>
            <a:r>
              <a:rPr lang="en-US" altLang="zh-CN" sz="1600" dirty="0">
                <a:latin typeface="微软雅黑" panose="020B0503020204020204" pitchFamily="34" charset="-122"/>
                <a:ea typeface="微软雅黑" panose="020B0503020204020204" pitchFamily="34" charset="-122"/>
              </a:rPr>
              <a:t>TSIG</a:t>
            </a:r>
            <a:r>
              <a:rPr lang="zh-CN" altLang="en-US" sz="1600" dirty="0">
                <a:latin typeface="微软雅黑" panose="020B0503020204020204" pitchFamily="34" charset="-122"/>
                <a:ea typeface="微软雅黑" panose="020B0503020204020204" pitchFamily="34" charset="-122"/>
              </a:rPr>
              <a:t>加密机制保障的是</a:t>
            </a:r>
            <a:r>
              <a:rPr lang="en-US" altLang="zh-CN" sz="1600" dirty="0">
                <a:latin typeface="微软雅黑" panose="020B0503020204020204" pitchFamily="34" charset="-122"/>
                <a:ea typeface="微软雅黑" panose="020B0503020204020204" pitchFamily="34" charset="-122"/>
              </a:rPr>
              <a:t>DNS</a:t>
            </a:r>
            <a:r>
              <a:rPr lang="zh-CN" altLang="en-US" sz="1600" dirty="0">
                <a:latin typeface="微软雅黑" panose="020B0503020204020204" pitchFamily="34" charset="-122"/>
                <a:ea typeface="微软雅黑" panose="020B0503020204020204" pitchFamily="34" charset="-122"/>
              </a:rPr>
              <a:t>服务器与</a:t>
            </a:r>
            <a:r>
              <a:rPr lang="en-US" altLang="zh-CN" sz="1600" dirty="0">
                <a:latin typeface="微软雅黑" panose="020B0503020204020204" pitchFamily="34" charset="-122"/>
                <a:ea typeface="微软雅黑" panose="020B0503020204020204" pitchFamily="34" charset="-122"/>
              </a:rPr>
              <a:t>DNS</a:t>
            </a:r>
            <a:r>
              <a:rPr lang="zh-CN" altLang="en-US" sz="1600" dirty="0">
                <a:latin typeface="微软雅黑" panose="020B0503020204020204" pitchFamily="34" charset="-122"/>
                <a:ea typeface="微软雅黑" panose="020B0503020204020204" pitchFamily="34" charset="-122"/>
              </a:rPr>
              <a:t>服务器之间迭代查询的安全。</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8</a:t>
            </a:r>
            <a:r>
              <a:rPr lang="zh-CN" altLang="en-US" sz="1600" b="1" dirty="0">
                <a:solidFill>
                  <a:srgbClr val="0070C0"/>
                </a:solidFill>
                <a:latin typeface="微软雅黑" panose="020B0503020204020204" pitchFamily="34" charset="-122"/>
                <a:ea typeface="微软雅黑" panose="020B0503020204020204" pitchFamily="34" charset="-122"/>
              </a:rPr>
              <a:t>．部署</a:t>
            </a:r>
            <a:r>
              <a:rPr lang="en-US" altLang="zh-CN" sz="1600" b="1" dirty="0">
                <a:solidFill>
                  <a:srgbClr val="0070C0"/>
                </a:solidFill>
                <a:latin typeface="微软雅黑" panose="020B0503020204020204" pitchFamily="34" charset="-122"/>
                <a:ea typeface="微软雅黑" panose="020B0503020204020204" pitchFamily="34" charset="-122"/>
              </a:rPr>
              <a:t>DNS</a:t>
            </a:r>
            <a:r>
              <a:rPr lang="zh-CN" altLang="en-US" sz="1600" b="1" dirty="0">
                <a:solidFill>
                  <a:srgbClr val="0070C0"/>
                </a:solidFill>
                <a:latin typeface="微软雅黑" panose="020B0503020204020204" pitchFamily="34" charset="-122"/>
                <a:ea typeface="微软雅黑" panose="020B0503020204020204" pitchFamily="34" charset="-122"/>
              </a:rPr>
              <a:t>缓存服务器的作用是什么？ </a:t>
            </a:r>
          </a:p>
          <a:p>
            <a:pPr algn="just">
              <a:lnSpc>
                <a:spcPct val="140000"/>
              </a:lnSpc>
            </a:pPr>
            <a:r>
              <a:rPr lang="zh-CN" altLang="en-US" sz="1600" dirty="0">
                <a:latin typeface="微软雅黑" panose="020B0503020204020204" pitchFamily="34" charset="-122"/>
                <a:ea typeface="微软雅黑" panose="020B0503020204020204" pitchFamily="34" charset="-122"/>
              </a:rPr>
              <a:t>答：</a:t>
            </a:r>
            <a:r>
              <a:rPr lang="en-US" altLang="zh-CN" sz="1600" dirty="0">
                <a:latin typeface="微软雅黑" panose="020B0503020204020204" pitchFamily="34" charset="-122"/>
                <a:ea typeface="微软雅黑" panose="020B0503020204020204" pitchFamily="34" charset="-122"/>
              </a:rPr>
              <a:t>DNS</a:t>
            </a:r>
            <a:r>
              <a:rPr lang="zh-CN" altLang="en-US" sz="1600" dirty="0">
                <a:latin typeface="微软雅黑" panose="020B0503020204020204" pitchFamily="34" charset="-122"/>
                <a:ea typeface="微软雅黑" panose="020B0503020204020204" pitchFamily="34" charset="-122"/>
              </a:rPr>
              <a:t>缓存服务器把用户经常使用到的域名与</a:t>
            </a:r>
            <a:r>
              <a:rPr lang="en-US" altLang="zh-CN" sz="1600" dirty="0">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地址的解析记录保存在主机本地，从而提升下次解析的效率。一般用于经常访问某些固定站点而且对这些网站的访问速度有较高要求的企业内网中，但实际的应用并不广泛。</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9</a:t>
            </a:r>
            <a:r>
              <a:rPr lang="zh-CN" altLang="en-US" sz="1600" b="1" dirty="0">
                <a:solidFill>
                  <a:srgbClr val="0070C0"/>
                </a:solidFill>
                <a:latin typeface="微软雅黑" panose="020B0503020204020204" pitchFamily="34" charset="-122"/>
                <a:ea typeface="微软雅黑" panose="020B0503020204020204" pitchFamily="34" charset="-122"/>
              </a:rPr>
              <a:t>． </a:t>
            </a:r>
            <a:r>
              <a:rPr lang="en-US" altLang="zh-CN" sz="1600" b="1" dirty="0">
                <a:solidFill>
                  <a:srgbClr val="0070C0"/>
                </a:solidFill>
                <a:latin typeface="微软雅黑" panose="020B0503020204020204" pitchFamily="34" charset="-122"/>
                <a:ea typeface="微软雅黑" panose="020B0503020204020204" pitchFamily="34" charset="-122"/>
              </a:rPr>
              <a:t>DNS</a:t>
            </a:r>
            <a:r>
              <a:rPr lang="zh-CN" altLang="en-US" sz="1600" b="1" dirty="0">
                <a:solidFill>
                  <a:srgbClr val="0070C0"/>
                </a:solidFill>
                <a:latin typeface="微软雅黑" panose="020B0503020204020204" pitchFamily="34" charset="-122"/>
                <a:ea typeface="微软雅黑" panose="020B0503020204020204" pitchFamily="34" charset="-122"/>
              </a:rPr>
              <a:t>分离解析技术的作用是什么？ </a:t>
            </a:r>
          </a:p>
          <a:p>
            <a:pPr algn="just">
              <a:lnSpc>
                <a:spcPct val="140000"/>
              </a:lnSpc>
            </a:pPr>
            <a:r>
              <a:rPr lang="zh-CN" altLang="en-US" sz="1600" dirty="0">
                <a:latin typeface="微软雅黑" panose="020B0503020204020204" pitchFamily="34" charset="-122"/>
                <a:ea typeface="微软雅黑" panose="020B0503020204020204" pitchFamily="34" charset="-122"/>
              </a:rPr>
              <a:t>答：可以让位于不同地理范围内的用户通过访问相同的网址，从不同的服务器获取到相同的数据，以提升访问效率。</a:t>
            </a:r>
          </a:p>
        </p:txBody>
      </p:sp>
    </p:spTree>
    <p:extLst>
      <p:ext uri="{BB962C8B-B14F-4D97-AF65-F5344CB8AC3E}">
        <p14:creationId xmlns:p14="http://schemas.microsoft.com/office/powerpoint/2010/main" val="21532705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949880" y="2782669"/>
            <a:ext cx="8648700" cy="646331"/>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祝同学们学习顺利，爱上</a:t>
            </a:r>
            <a:r>
              <a:rPr lang="en-US" altLang="zh-CN" sz="3600" b="1" dirty="0">
                <a:latin typeface="微软雅黑" panose="020B0503020204020204" pitchFamily="34" charset="-122"/>
                <a:ea typeface="微软雅黑" panose="020B0503020204020204" pitchFamily="34" charset="-122"/>
              </a:rPr>
              <a:t>Linux</a:t>
            </a:r>
            <a:r>
              <a:rPr lang="zh-CN" altLang="en-US" sz="3600" b="1" dirty="0">
                <a:latin typeface="微软雅黑" panose="020B0503020204020204" pitchFamily="34" charset="-122"/>
                <a:ea typeface="微软雅黑" panose="020B0503020204020204" pitchFamily="34" charset="-122"/>
              </a:rPr>
              <a:t>系统。</a:t>
            </a:r>
          </a:p>
        </p:txBody>
      </p:sp>
    </p:spTree>
    <p:extLst>
      <p:ext uri="{BB962C8B-B14F-4D97-AF65-F5344CB8AC3E}">
        <p14:creationId xmlns:p14="http://schemas.microsoft.com/office/powerpoint/2010/main" val="74424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600"/>
                                        <p:tgtEl>
                                          <p:spTgt spid="11"/>
                                        </p:tgtEl>
                                      </p:cBhvr>
                                    </p:animEffect>
                                    <p:anim calcmode="lin" valueType="num">
                                      <p:cBhvr>
                                        <p:cTn id="8" dur="600" fill="hold"/>
                                        <p:tgtEl>
                                          <p:spTgt spid="11"/>
                                        </p:tgtEl>
                                        <p:attrNameLst>
                                          <p:attrName>ppt_x</p:attrName>
                                        </p:attrNameLst>
                                      </p:cBhvr>
                                      <p:tavLst>
                                        <p:tav tm="0">
                                          <p:val>
                                            <p:strVal val="#ppt_x"/>
                                          </p:val>
                                        </p:tav>
                                        <p:tav tm="100000">
                                          <p:val>
                                            <p:strVal val="#ppt_x"/>
                                          </p:val>
                                        </p:tav>
                                      </p:tavLst>
                                    </p:anim>
                                    <p:anim calcmode="lin" valueType="num">
                                      <p:cBhvr>
                                        <p:cTn id="9" dur="6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DNS</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域名解析服务</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0" name="矩形: 圆角 19">
            <a:extLst>
              <a:ext uri="{FF2B5EF4-FFF2-40B4-BE49-F238E27FC236}">
                <a16:creationId xmlns:a16="http://schemas.microsoft.com/office/drawing/2014/main" id="{7978AA20-B971-4AB3-B41C-E1168FA19899}"/>
              </a:ext>
            </a:extLst>
          </p:cNvPr>
          <p:cNvSpPr/>
          <p:nvPr/>
        </p:nvSpPr>
        <p:spPr>
          <a:xfrm>
            <a:off x="1208418"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1" name="文本框 20">
            <a:extLst>
              <a:ext uri="{FF2B5EF4-FFF2-40B4-BE49-F238E27FC236}">
                <a16:creationId xmlns:a16="http://schemas.microsoft.com/office/drawing/2014/main" id="{D0A54703-94B5-45DD-A1E4-86D340E78355}"/>
              </a:ext>
            </a:extLst>
          </p:cNvPr>
          <p:cNvSpPr txBox="1"/>
          <p:nvPr/>
        </p:nvSpPr>
        <p:spPr>
          <a:xfrm>
            <a:off x="1361134" y="2353942"/>
            <a:ext cx="4323400" cy="300351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为了降低用户访问网络资源的门槛，域名系统（</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Domain Name System</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）技术应运而生。这是一项用于管理和解析域名与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地址对应关系的技术。</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鉴于互联网中的域名和</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地址对应关系数据库太过庞大，</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域名解析服务采用了类似目录树的层次结构来记录域名与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地址之间的对应关系，从而形成了一个分布式的数据库系统。</a:t>
            </a:r>
          </a:p>
        </p:txBody>
      </p:sp>
      <p:sp>
        <p:nvSpPr>
          <p:cNvPr id="22" name="任意多边形: 形状 21">
            <a:extLst>
              <a:ext uri="{FF2B5EF4-FFF2-40B4-BE49-F238E27FC236}">
                <a16:creationId xmlns:a16="http://schemas.microsoft.com/office/drawing/2014/main" id="{A9EE7DB1-85EB-4418-A1AB-6BCD7764E667}"/>
              </a:ext>
            </a:extLst>
          </p:cNvPr>
          <p:cNvSpPr/>
          <p:nvPr/>
        </p:nvSpPr>
        <p:spPr>
          <a:xfrm>
            <a:off x="119657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3" name="文本框 22">
            <a:extLst>
              <a:ext uri="{FF2B5EF4-FFF2-40B4-BE49-F238E27FC236}">
                <a16:creationId xmlns:a16="http://schemas.microsoft.com/office/drawing/2014/main" id="{47CD29FD-07BA-43DA-8F38-735780D4B4B3}"/>
              </a:ext>
            </a:extLst>
          </p:cNvPr>
          <p:cNvSpPr txBox="1"/>
          <p:nvPr/>
        </p:nvSpPr>
        <p:spPr>
          <a:xfrm>
            <a:off x="1329096" y="1811894"/>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域名系统</a:t>
            </a:r>
          </a:p>
        </p:txBody>
      </p:sp>
      <p:sp>
        <p:nvSpPr>
          <p:cNvPr id="25" name="矩形: 圆角 24">
            <a:extLst>
              <a:ext uri="{FF2B5EF4-FFF2-40B4-BE49-F238E27FC236}">
                <a16:creationId xmlns:a16="http://schemas.microsoft.com/office/drawing/2014/main" id="{4CD0F90D-805E-45AB-B213-FEE97CE00559}"/>
              </a:ext>
            </a:extLst>
          </p:cNvPr>
          <p:cNvSpPr/>
          <p:nvPr/>
        </p:nvSpPr>
        <p:spPr>
          <a:xfrm>
            <a:off x="6276628"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6" name="文本框 35">
            <a:extLst>
              <a:ext uri="{FF2B5EF4-FFF2-40B4-BE49-F238E27FC236}">
                <a16:creationId xmlns:a16="http://schemas.microsoft.com/office/drawing/2014/main" id="{FD97900B-7F0B-416A-AAFD-498CE5E8FB6B}"/>
              </a:ext>
            </a:extLst>
          </p:cNvPr>
          <p:cNvSpPr txBox="1"/>
          <p:nvPr/>
        </p:nvSpPr>
        <p:spPr>
          <a:xfrm>
            <a:off x="6835807" y="5196423"/>
            <a:ext cx="3543932" cy="646331"/>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rPr>
              <a:t>DNS</a:t>
            </a:r>
            <a:r>
              <a:rPr lang="zh-CN" altLang="en-US" sz="1800" kern="100" dirty="0">
                <a:effectLst/>
                <a:latin typeface="微软雅黑" panose="020B0503020204020204" pitchFamily="34" charset="-122"/>
                <a:ea typeface="微软雅黑" panose="020B0503020204020204" pitchFamily="34" charset="-122"/>
              </a:rPr>
              <a:t>域名解析服务采用的目录树层次结构</a:t>
            </a:r>
            <a:endParaRPr lang="zh-CN" altLang="en-US" dirty="0">
              <a:latin typeface="微软雅黑" panose="020B0503020204020204" pitchFamily="34" charset="-122"/>
              <a:ea typeface="微软雅黑" panose="020B0503020204020204" pitchFamily="34" charset="-122"/>
            </a:endParaRPr>
          </a:p>
        </p:txBody>
      </p:sp>
      <p:pic>
        <p:nvPicPr>
          <p:cNvPr id="3" name="Picture 2">
            <a:extLst>
              <a:ext uri="{FF2B5EF4-FFF2-40B4-BE49-F238E27FC236}">
                <a16:creationId xmlns:a16="http://schemas.microsoft.com/office/drawing/2014/main" id="{AFD03A4D-642F-43AA-94B1-AE29A789A3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3731" y="2435239"/>
            <a:ext cx="4188085" cy="197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54425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域名后缀</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7" name="矩形: 圆角 16">
            <a:extLst>
              <a:ext uri="{FF2B5EF4-FFF2-40B4-BE49-F238E27FC236}">
                <a16:creationId xmlns:a16="http://schemas.microsoft.com/office/drawing/2014/main" id="{D1287C35-6F93-4D4B-8384-E378AACCC060}"/>
              </a:ext>
            </a:extLst>
          </p:cNvPr>
          <p:cNvSpPr/>
          <p:nvPr/>
        </p:nvSpPr>
        <p:spPr>
          <a:xfrm>
            <a:off x="702675" y="2457829"/>
            <a:ext cx="4926805" cy="47428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圆角 17">
            <a:extLst>
              <a:ext uri="{FF2B5EF4-FFF2-40B4-BE49-F238E27FC236}">
                <a16:creationId xmlns:a16="http://schemas.microsoft.com/office/drawing/2014/main" id="{BABBC8D1-B7F0-4627-8560-50ACB40D81D8}"/>
              </a:ext>
            </a:extLst>
          </p:cNvPr>
          <p:cNvSpPr/>
          <p:nvPr/>
        </p:nvSpPr>
        <p:spPr>
          <a:xfrm>
            <a:off x="702675" y="3351692"/>
            <a:ext cx="4926805" cy="47428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矩形: 圆角 18">
            <a:extLst>
              <a:ext uri="{FF2B5EF4-FFF2-40B4-BE49-F238E27FC236}">
                <a16:creationId xmlns:a16="http://schemas.microsoft.com/office/drawing/2014/main" id="{6C7A6A85-65A3-42ED-8D26-CEBFFD0DA51B}"/>
              </a:ext>
            </a:extLst>
          </p:cNvPr>
          <p:cNvSpPr/>
          <p:nvPr/>
        </p:nvSpPr>
        <p:spPr>
          <a:xfrm>
            <a:off x="702675" y="4245555"/>
            <a:ext cx="4926805" cy="47428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矩形: 圆角 23">
            <a:extLst>
              <a:ext uri="{FF2B5EF4-FFF2-40B4-BE49-F238E27FC236}">
                <a16:creationId xmlns:a16="http://schemas.microsoft.com/office/drawing/2014/main" id="{F22E2D46-01A5-4815-9748-C6500F98E134}"/>
              </a:ext>
            </a:extLst>
          </p:cNvPr>
          <p:cNvSpPr/>
          <p:nvPr/>
        </p:nvSpPr>
        <p:spPr>
          <a:xfrm>
            <a:off x="6698847" y="3364313"/>
            <a:ext cx="4907056" cy="47428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矩形 25">
            <a:extLst>
              <a:ext uri="{FF2B5EF4-FFF2-40B4-BE49-F238E27FC236}">
                <a16:creationId xmlns:a16="http://schemas.microsoft.com/office/drawing/2014/main" id="{A9A81425-0000-4835-A7DC-8C7981F6DDB4}"/>
              </a:ext>
            </a:extLst>
          </p:cNvPr>
          <p:cNvSpPr/>
          <p:nvPr/>
        </p:nvSpPr>
        <p:spPr>
          <a:xfrm>
            <a:off x="1133905" y="2528546"/>
            <a:ext cx="1890261"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.com</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（商业组织）</a:t>
            </a:r>
          </a:p>
        </p:txBody>
      </p:sp>
      <p:sp>
        <p:nvSpPr>
          <p:cNvPr id="27" name="矩形 26">
            <a:extLst>
              <a:ext uri="{FF2B5EF4-FFF2-40B4-BE49-F238E27FC236}">
                <a16:creationId xmlns:a16="http://schemas.microsoft.com/office/drawing/2014/main" id="{3CC97708-191A-4237-870E-AC89066A5654}"/>
              </a:ext>
            </a:extLst>
          </p:cNvPr>
          <p:cNvSpPr/>
          <p:nvPr/>
        </p:nvSpPr>
        <p:spPr>
          <a:xfrm>
            <a:off x="1133905" y="3405672"/>
            <a:ext cx="1834156"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.gov</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（政府部门）</a:t>
            </a:r>
          </a:p>
        </p:txBody>
      </p:sp>
      <p:sp>
        <p:nvSpPr>
          <p:cNvPr id="28" name="矩形 27">
            <a:extLst>
              <a:ext uri="{FF2B5EF4-FFF2-40B4-BE49-F238E27FC236}">
                <a16:creationId xmlns:a16="http://schemas.microsoft.com/office/drawing/2014/main" id="{64C21EEB-9388-48F2-9F7F-8B9E9934F5A3}"/>
              </a:ext>
            </a:extLst>
          </p:cNvPr>
          <p:cNvSpPr/>
          <p:nvPr/>
        </p:nvSpPr>
        <p:spPr>
          <a:xfrm>
            <a:off x="1133905" y="4299445"/>
            <a:ext cx="184056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rPr>
              <a:t>edu</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（教育机构）</a:t>
            </a:r>
          </a:p>
        </p:txBody>
      </p:sp>
      <p:sp>
        <p:nvSpPr>
          <p:cNvPr id="29" name="矩形: 圆角 28">
            <a:extLst>
              <a:ext uri="{FF2B5EF4-FFF2-40B4-BE49-F238E27FC236}">
                <a16:creationId xmlns:a16="http://schemas.microsoft.com/office/drawing/2014/main" id="{8E2332BA-594D-4C78-B221-2EBC358442F2}"/>
              </a:ext>
            </a:extLst>
          </p:cNvPr>
          <p:cNvSpPr/>
          <p:nvPr/>
        </p:nvSpPr>
        <p:spPr>
          <a:xfrm>
            <a:off x="6679098" y="2457829"/>
            <a:ext cx="4926805" cy="47428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矩形: 圆角 29">
            <a:extLst>
              <a:ext uri="{FF2B5EF4-FFF2-40B4-BE49-F238E27FC236}">
                <a16:creationId xmlns:a16="http://schemas.microsoft.com/office/drawing/2014/main" id="{5D44111F-EFF5-4393-8788-D69C9606FEFC}"/>
              </a:ext>
            </a:extLst>
          </p:cNvPr>
          <p:cNvSpPr/>
          <p:nvPr/>
        </p:nvSpPr>
        <p:spPr>
          <a:xfrm>
            <a:off x="6679098" y="4245375"/>
            <a:ext cx="4926805" cy="47428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5" name="矩形 34">
            <a:extLst>
              <a:ext uri="{FF2B5EF4-FFF2-40B4-BE49-F238E27FC236}">
                <a16:creationId xmlns:a16="http://schemas.microsoft.com/office/drawing/2014/main" id="{F7DCE9D8-7815-44F9-98C8-C70D9FAFB1C4}"/>
              </a:ext>
            </a:extLst>
          </p:cNvPr>
          <p:cNvSpPr/>
          <p:nvPr/>
        </p:nvSpPr>
        <p:spPr>
          <a:xfrm>
            <a:off x="7163580" y="3416389"/>
            <a:ext cx="1991251"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rPr>
              <a:t>.net</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（网络服务商）</a:t>
            </a:r>
            <a:endPar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6EAE1D81-8951-4108-B5F2-7F4EFAFA3015}"/>
              </a:ext>
            </a:extLst>
          </p:cNvPr>
          <p:cNvSpPr/>
          <p:nvPr/>
        </p:nvSpPr>
        <p:spPr>
          <a:xfrm>
            <a:off x="7163580" y="2515294"/>
            <a:ext cx="2007601"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.org</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（非营利组织）</a:t>
            </a:r>
          </a:p>
        </p:txBody>
      </p:sp>
      <p:sp>
        <p:nvSpPr>
          <p:cNvPr id="38" name="矩形 37">
            <a:extLst>
              <a:ext uri="{FF2B5EF4-FFF2-40B4-BE49-F238E27FC236}">
                <a16:creationId xmlns:a16="http://schemas.microsoft.com/office/drawing/2014/main" id="{B85629F4-3E75-4A06-8949-24C3FD60B94B}"/>
              </a:ext>
            </a:extLst>
          </p:cNvPr>
          <p:cNvSpPr/>
          <p:nvPr/>
        </p:nvSpPr>
        <p:spPr>
          <a:xfrm>
            <a:off x="7163580" y="4299574"/>
            <a:ext cx="1854995"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.pub</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（公共大众）</a:t>
            </a:r>
          </a:p>
        </p:txBody>
      </p:sp>
      <p:sp>
        <p:nvSpPr>
          <p:cNvPr id="39" name="文本框 38">
            <a:extLst>
              <a:ext uri="{FF2B5EF4-FFF2-40B4-BE49-F238E27FC236}">
                <a16:creationId xmlns:a16="http://schemas.microsoft.com/office/drawing/2014/main" id="{48F387ED-4A39-4B45-9360-1A944D399B5E}"/>
              </a:ext>
            </a:extLst>
          </p:cNvPr>
          <p:cNvSpPr txBox="1"/>
          <p:nvPr/>
        </p:nvSpPr>
        <p:spPr>
          <a:xfrm>
            <a:off x="803047" y="2085855"/>
            <a:ext cx="370614"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1</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sp>
        <p:nvSpPr>
          <p:cNvPr id="40" name="文本框 39">
            <a:extLst>
              <a:ext uri="{FF2B5EF4-FFF2-40B4-BE49-F238E27FC236}">
                <a16:creationId xmlns:a16="http://schemas.microsoft.com/office/drawing/2014/main" id="{C9627577-96CE-41D4-B617-535DCF177194}"/>
              </a:ext>
            </a:extLst>
          </p:cNvPr>
          <p:cNvSpPr txBox="1"/>
          <p:nvPr/>
        </p:nvSpPr>
        <p:spPr>
          <a:xfrm>
            <a:off x="6734965" y="2083223"/>
            <a:ext cx="466794"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2</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sp>
        <p:nvSpPr>
          <p:cNvPr id="41" name="文本框 40">
            <a:extLst>
              <a:ext uri="{FF2B5EF4-FFF2-40B4-BE49-F238E27FC236}">
                <a16:creationId xmlns:a16="http://schemas.microsoft.com/office/drawing/2014/main" id="{3F7BA7A1-F885-46D4-AD14-39603BB03BC0}"/>
              </a:ext>
            </a:extLst>
          </p:cNvPr>
          <p:cNvSpPr txBox="1"/>
          <p:nvPr/>
        </p:nvSpPr>
        <p:spPr>
          <a:xfrm>
            <a:off x="736787" y="3013280"/>
            <a:ext cx="47000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3</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sp>
        <p:nvSpPr>
          <p:cNvPr id="42" name="文本框 41">
            <a:extLst>
              <a:ext uri="{FF2B5EF4-FFF2-40B4-BE49-F238E27FC236}">
                <a16:creationId xmlns:a16="http://schemas.microsoft.com/office/drawing/2014/main" id="{84CFDBF5-38C2-45D1-A904-E6D2E353CA64}"/>
              </a:ext>
            </a:extLst>
          </p:cNvPr>
          <p:cNvSpPr txBox="1"/>
          <p:nvPr/>
        </p:nvSpPr>
        <p:spPr>
          <a:xfrm>
            <a:off x="6734965" y="3010648"/>
            <a:ext cx="492443"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4</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sp>
        <p:nvSpPr>
          <p:cNvPr id="43" name="文本框 42">
            <a:extLst>
              <a:ext uri="{FF2B5EF4-FFF2-40B4-BE49-F238E27FC236}">
                <a16:creationId xmlns:a16="http://schemas.microsoft.com/office/drawing/2014/main" id="{122ABB88-0CFA-41E3-A66F-AC21FBF7E71A}"/>
              </a:ext>
            </a:extLst>
          </p:cNvPr>
          <p:cNvSpPr txBox="1"/>
          <p:nvPr/>
        </p:nvSpPr>
        <p:spPr>
          <a:xfrm>
            <a:off x="736787" y="3902494"/>
            <a:ext cx="47801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5</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sp>
        <p:nvSpPr>
          <p:cNvPr id="44" name="文本框 43">
            <a:extLst>
              <a:ext uri="{FF2B5EF4-FFF2-40B4-BE49-F238E27FC236}">
                <a16:creationId xmlns:a16="http://schemas.microsoft.com/office/drawing/2014/main" id="{C4590F18-7210-4104-ADA7-739B1F8BAA98}"/>
              </a:ext>
            </a:extLst>
          </p:cNvPr>
          <p:cNvSpPr txBox="1"/>
          <p:nvPr/>
        </p:nvSpPr>
        <p:spPr>
          <a:xfrm>
            <a:off x="6734965" y="3899862"/>
            <a:ext cx="466794"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6</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sp>
        <p:nvSpPr>
          <p:cNvPr id="45" name="矩形: 圆角 44">
            <a:extLst>
              <a:ext uri="{FF2B5EF4-FFF2-40B4-BE49-F238E27FC236}">
                <a16:creationId xmlns:a16="http://schemas.microsoft.com/office/drawing/2014/main" id="{10394403-0EAD-4578-81C6-93C76CCE1C14}"/>
              </a:ext>
            </a:extLst>
          </p:cNvPr>
          <p:cNvSpPr/>
          <p:nvPr/>
        </p:nvSpPr>
        <p:spPr>
          <a:xfrm>
            <a:off x="702675" y="5159342"/>
            <a:ext cx="4926805" cy="47428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6" name="矩形 45">
            <a:extLst>
              <a:ext uri="{FF2B5EF4-FFF2-40B4-BE49-F238E27FC236}">
                <a16:creationId xmlns:a16="http://schemas.microsoft.com/office/drawing/2014/main" id="{57AF852F-B41D-40EF-8804-534DDC4CF4B2}"/>
              </a:ext>
            </a:extLst>
          </p:cNvPr>
          <p:cNvSpPr/>
          <p:nvPr/>
        </p:nvSpPr>
        <p:spPr>
          <a:xfrm>
            <a:off x="1133905" y="5213232"/>
            <a:ext cx="2515432"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rPr>
              <a:t>cn</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（中国国家顶级域名）</a:t>
            </a:r>
          </a:p>
        </p:txBody>
      </p:sp>
      <p:sp>
        <p:nvSpPr>
          <p:cNvPr id="47" name="矩形: 圆角 46">
            <a:extLst>
              <a:ext uri="{FF2B5EF4-FFF2-40B4-BE49-F238E27FC236}">
                <a16:creationId xmlns:a16="http://schemas.microsoft.com/office/drawing/2014/main" id="{654A219F-2576-495C-A95B-F7345E5864D3}"/>
              </a:ext>
            </a:extLst>
          </p:cNvPr>
          <p:cNvSpPr/>
          <p:nvPr/>
        </p:nvSpPr>
        <p:spPr>
          <a:xfrm>
            <a:off x="6679098" y="5159162"/>
            <a:ext cx="4926805" cy="47428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 name="矩形 47">
            <a:extLst>
              <a:ext uri="{FF2B5EF4-FFF2-40B4-BE49-F238E27FC236}">
                <a16:creationId xmlns:a16="http://schemas.microsoft.com/office/drawing/2014/main" id="{A0EE0CAC-C09B-488F-9227-A69DF216A257}"/>
              </a:ext>
            </a:extLst>
          </p:cNvPr>
          <p:cNvSpPr/>
          <p:nvPr/>
        </p:nvSpPr>
        <p:spPr>
          <a:xfrm>
            <a:off x="7163580" y="5213361"/>
            <a:ext cx="518091"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647CBBEB-2685-4C51-BA80-51C16DF724FD}"/>
              </a:ext>
            </a:extLst>
          </p:cNvPr>
          <p:cNvSpPr txBox="1"/>
          <p:nvPr/>
        </p:nvSpPr>
        <p:spPr>
          <a:xfrm>
            <a:off x="736787" y="4816281"/>
            <a:ext cx="45717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7</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sp>
        <p:nvSpPr>
          <p:cNvPr id="50" name="文本框 49">
            <a:extLst>
              <a:ext uri="{FF2B5EF4-FFF2-40B4-BE49-F238E27FC236}">
                <a16:creationId xmlns:a16="http://schemas.microsoft.com/office/drawing/2014/main" id="{4E8D6339-8A95-4316-A1B1-C566D2CAFDF7}"/>
              </a:ext>
            </a:extLst>
          </p:cNvPr>
          <p:cNvSpPr txBox="1"/>
          <p:nvPr/>
        </p:nvSpPr>
        <p:spPr>
          <a:xfrm>
            <a:off x="6734965" y="4813649"/>
            <a:ext cx="484428"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rPr>
              <a:t>8</a:t>
            </a:r>
            <a:endParaRPr kumimoji="0" lang="zh-CN" altLang="en-US" sz="4800" b="1" i="1" u="none" strike="noStrike" kern="1200" cap="none" spc="0" normalizeH="0" baseline="0" noProof="0" dirty="0">
              <a:ln>
                <a:noFill/>
              </a:ln>
              <a:effectLst/>
              <a:uLnTx/>
              <a:uFillTx/>
              <a:latin typeface="Bahnschrift SemiCondensed" panose="020B0502040204020203" pitchFamily="34" charset="0"/>
              <a:ea typeface="等线" panose="02010600030101010101" pitchFamily="2" charset="-122"/>
              <a:cs typeface="+mn-cs"/>
            </a:endParaRPr>
          </a:p>
        </p:txBody>
      </p:sp>
      <p:sp>
        <p:nvSpPr>
          <p:cNvPr id="51" name="文本框 50">
            <a:extLst>
              <a:ext uri="{FF2B5EF4-FFF2-40B4-BE49-F238E27FC236}">
                <a16:creationId xmlns:a16="http://schemas.microsoft.com/office/drawing/2014/main" id="{02371EFD-BD80-4C50-8280-A0E52E527AAD}"/>
              </a:ext>
            </a:extLst>
          </p:cNvPr>
          <p:cNvSpPr txBox="1"/>
          <p:nvPr/>
        </p:nvSpPr>
        <p:spPr>
          <a:xfrm>
            <a:off x="2097747" y="1231671"/>
            <a:ext cx="7996507" cy="701346"/>
          </a:xfrm>
          <a:prstGeom prst="rect">
            <a:avLst/>
          </a:prstGeom>
          <a:noFill/>
        </p:spPr>
        <p:txBody>
          <a:bodyPr wrap="square" rtlCol="0">
            <a:spAutoFit/>
          </a:bodyPr>
          <a:lstStyle/>
          <a:p>
            <a:pPr algn="ctr">
              <a:lnSpc>
                <a:spcPct val="130000"/>
              </a:lnSpc>
            </a:pPr>
            <a:r>
              <a:rPr lang="zh-CN" altLang="en-US" sz="1600" dirty="0">
                <a:latin typeface="微软雅黑" panose="020B0503020204020204" pitchFamily="34" charset="-122"/>
                <a:ea typeface="微软雅黑" panose="020B0503020204020204" pitchFamily="34" charset="-122"/>
              </a:rPr>
              <a:t>域名后缀一般分为国际域名和国内域名。原则上来讲，域名后缀都有严格的定义，但在实际使用时可以不必严格遵守。</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7262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51"/>
                                        </p:tgtEl>
                                        <p:attrNameLst>
                                          <p:attrName>style.visibility</p:attrName>
                                        </p:attrNameLst>
                                      </p:cBhvr>
                                      <p:to>
                                        <p:strVal val="visible"/>
                                      </p:to>
                                    </p:set>
                                    <p:animEffect transition="in" filter="fade">
                                      <p:cBhvr>
                                        <p:cTn id="20" dur="7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服务器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36" name="组合 35">
            <a:extLst>
              <a:ext uri="{FF2B5EF4-FFF2-40B4-BE49-F238E27FC236}">
                <a16:creationId xmlns:a16="http://schemas.microsoft.com/office/drawing/2014/main" id="{546CCA62-77DB-4ACE-8712-778FA84ACF3B}"/>
              </a:ext>
            </a:extLst>
          </p:cNvPr>
          <p:cNvGrpSpPr/>
          <p:nvPr/>
        </p:nvGrpSpPr>
        <p:grpSpPr>
          <a:xfrm>
            <a:off x="884168" y="1834576"/>
            <a:ext cx="3277305" cy="3431905"/>
            <a:chOff x="695325" y="1834576"/>
            <a:chExt cx="3277305" cy="3431905"/>
          </a:xfrm>
        </p:grpSpPr>
        <p:sp>
          <p:nvSpPr>
            <p:cNvPr id="52" name="矩形: 圆角 51">
              <a:extLst>
                <a:ext uri="{FF2B5EF4-FFF2-40B4-BE49-F238E27FC236}">
                  <a16:creationId xmlns:a16="http://schemas.microsoft.com/office/drawing/2014/main" id="{0616C4CD-9EF3-4A0C-941A-3C69B6A6AC6C}"/>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3" name="文本框 52">
              <a:extLst>
                <a:ext uri="{FF2B5EF4-FFF2-40B4-BE49-F238E27FC236}">
                  <a16:creationId xmlns:a16="http://schemas.microsoft.com/office/drawing/2014/main" id="{0063027B-76B4-41F6-8C61-40D9007052E3}"/>
                </a:ext>
              </a:extLst>
            </p:cNvPr>
            <p:cNvSpPr txBox="1"/>
            <p:nvPr/>
          </p:nvSpPr>
          <p:spPr>
            <a:xfrm>
              <a:off x="827851" y="2683066"/>
              <a:ext cx="3058350" cy="115685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在特定区域内具有唯一性，负责维护该区域内的域名与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地址之间的对应关系。</a:t>
              </a:r>
            </a:p>
          </p:txBody>
        </p:sp>
        <p:sp>
          <p:nvSpPr>
            <p:cNvPr id="54" name="任意多边形: 形状 53">
              <a:extLst>
                <a:ext uri="{FF2B5EF4-FFF2-40B4-BE49-F238E27FC236}">
                  <a16:creationId xmlns:a16="http://schemas.microsoft.com/office/drawing/2014/main" id="{64CD992C-EAB5-41DC-B99D-DB2D73DC3C03}"/>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5" name="文本框 54">
              <a:extLst>
                <a:ext uri="{FF2B5EF4-FFF2-40B4-BE49-F238E27FC236}">
                  <a16:creationId xmlns:a16="http://schemas.microsoft.com/office/drawing/2014/main" id="{76D522C2-FADC-4DFA-BE7C-FF1E1AD7B390}"/>
                </a:ext>
              </a:extLst>
            </p:cNvPr>
            <p:cNvSpPr txBox="1"/>
            <p:nvPr/>
          </p:nvSpPr>
          <p:spPr>
            <a:xfrm>
              <a:off x="827850" y="2101262"/>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主服务器</a:t>
              </a:r>
            </a:p>
          </p:txBody>
        </p:sp>
      </p:grpSp>
      <p:grpSp>
        <p:nvGrpSpPr>
          <p:cNvPr id="56" name="组合 55">
            <a:extLst>
              <a:ext uri="{FF2B5EF4-FFF2-40B4-BE49-F238E27FC236}">
                <a16:creationId xmlns:a16="http://schemas.microsoft.com/office/drawing/2014/main" id="{0A4C3FDE-C3C9-49B8-A43D-FACA8EDFB19F}"/>
              </a:ext>
            </a:extLst>
          </p:cNvPr>
          <p:cNvGrpSpPr/>
          <p:nvPr/>
        </p:nvGrpSpPr>
        <p:grpSpPr>
          <a:xfrm>
            <a:off x="4439533" y="1834576"/>
            <a:ext cx="3277305" cy="3431905"/>
            <a:chOff x="695325" y="1834576"/>
            <a:chExt cx="3277305" cy="3431905"/>
          </a:xfrm>
        </p:grpSpPr>
        <p:sp>
          <p:nvSpPr>
            <p:cNvPr id="57" name="矩形: 圆角 56">
              <a:extLst>
                <a:ext uri="{FF2B5EF4-FFF2-40B4-BE49-F238E27FC236}">
                  <a16:creationId xmlns:a16="http://schemas.microsoft.com/office/drawing/2014/main" id="{0F752D6F-62B3-4225-A701-3E6E4F9C1B9C}"/>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8" name="文本框 57">
              <a:extLst>
                <a:ext uri="{FF2B5EF4-FFF2-40B4-BE49-F238E27FC236}">
                  <a16:creationId xmlns:a16="http://schemas.microsoft.com/office/drawing/2014/main" id="{9C36D9CD-6A1E-4B64-873D-C36CA8F2FEF3}"/>
                </a:ext>
              </a:extLst>
            </p:cNvPr>
            <p:cNvSpPr txBox="1"/>
            <p:nvPr/>
          </p:nvSpPr>
          <p:spPr>
            <a:xfrm>
              <a:off x="827851" y="2683066"/>
              <a:ext cx="3058350" cy="115685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从主服务器中获得域名与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地址的对应关系并进行维护，以防主服务器宕机等情况。</a:t>
              </a:r>
            </a:p>
          </p:txBody>
        </p:sp>
        <p:sp>
          <p:nvSpPr>
            <p:cNvPr id="59" name="任意多边形: 形状 58">
              <a:extLst>
                <a:ext uri="{FF2B5EF4-FFF2-40B4-BE49-F238E27FC236}">
                  <a16:creationId xmlns:a16="http://schemas.microsoft.com/office/drawing/2014/main" id="{8BBE9B6D-0C3A-463F-81B4-918919C905E0}"/>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0" name="文本框 59">
              <a:extLst>
                <a:ext uri="{FF2B5EF4-FFF2-40B4-BE49-F238E27FC236}">
                  <a16:creationId xmlns:a16="http://schemas.microsoft.com/office/drawing/2014/main" id="{777412CB-B84B-4F91-B36E-4298999349C2}"/>
                </a:ext>
              </a:extLst>
            </p:cNvPr>
            <p:cNvSpPr txBox="1"/>
            <p:nvPr/>
          </p:nvSpPr>
          <p:spPr>
            <a:xfrm>
              <a:off x="827850" y="2101262"/>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从服务器</a:t>
              </a:r>
            </a:p>
          </p:txBody>
        </p:sp>
      </p:grpSp>
      <p:grpSp>
        <p:nvGrpSpPr>
          <p:cNvPr id="61" name="组合 60">
            <a:extLst>
              <a:ext uri="{FF2B5EF4-FFF2-40B4-BE49-F238E27FC236}">
                <a16:creationId xmlns:a16="http://schemas.microsoft.com/office/drawing/2014/main" id="{FCE8D108-BAAD-4CBE-A760-0C89DC0A5837}"/>
              </a:ext>
            </a:extLst>
          </p:cNvPr>
          <p:cNvGrpSpPr/>
          <p:nvPr/>
        </p:nvGrpSpPr>
        <p:grpSpPr>
          <a:xfrm>
            <a:off x="7994898" y="1834576"/>
            <a:ext cx="3277305" cy="3431905"/>
            <a:chOff x="695325" y="1834576"/>
            <a:chExt cx="3277305" cy="3431905"/>
          </a:xfrm>
        </p:grpSpPr>
        <p:sp>
          <p:nvSpPr>
            <p:cNvPr id="62" name="矩形: 圆角 61">
              <a:extLst>
                <a:ext uri="{FF2B5EF4-FFF2-40B4-BE49-F238E27FC236}">
                  <a16:creationId xmlns:a16="http://schemas.microsoft.com/office/drawing/2014/main" id="{B882C7FD-F466-4B6A-A858-13403A9760FD}"/>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3" name="文本框 62">
              <a:extLst>
                <a:ext uri="{FF2B5EF4-FFF2-40B4-BE49-F238E27FC236}">
                  <a16:creationId xmlns:a16="http://schemas.microsoft.com/office/drawing/2014/main" id="{F043225F-37BF-4C81-B160-D94E765AAFB5}"/>
                </a:ext>
              </a:extLst>
            </p:cNvPr>
            <p:cNvSpPr txBox="1"/>
            <p:nvPr/>
          </p:nvSpPr>
          <p:spPr>
            <a:xfrm>
              <a:off x="827851" y="2683066"/>
              <a:ext cx="3058350"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通过向其他域名解析服务器查询获得域名与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地址的对应关系，并将经常查询的域名信息保存到服务器本地，以此来提高重复查询时的效率。</a:t>
              </a:r>
            </a:p>
          </p:txBody>
        </p:sp>
        <p:sp>
          <p:nvSpPr>
            <p:cNvPr id="64" name="任意多边形: 形状 63">
              <a:extLst>
                <a:ext uri="{FF2B5EF4-FFF2-40B4-BE49-F238E27FC236}">
                  <a16:creationId xmlns:a16="http://schemas.microsoft.com/office/drawing/2014/main" id="{6B8AAB6C-501B-488A-9345-22C629956BF4}"/>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5" name="文本框 64">
              <a:extLst>
                <a:ext uri="{FF2B5EF4-FFF2-40B4-BE49-F238E27FC236}">
                  <a16:creationId xmlns:a16="http://schemas.microsoft.com/office/drawing/2014/main" id="{34BBB7FB-CF57-45C8-9018-F4B72130FDAB}"/>
                </a:ext>
              </a:extLst>
            </p:cNvPr>
            <p:cNvSpPr txBox="1"/>
            <p:nvPr/>
          </p:nvSpPr>
          <p:spPr>
            <a:xfrm>
              <a:off x="827850" y="2101262"/>
              <a:ext cx="14670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缓存服务器</a:t>
              </a:r>
            </a:p>
          </p:txBody>
        </p:sp>
      </p:grpSp>
    </p:spTree>
    <p:extLst>
      <p:ext uri="{BB962C8B-B14F-4D97-AF65-F5344CB8AC3E}">
        <p14:creationId xmlns:p14="http://schemas.microsoft.com/office/powerpoint/2010/main" val="1526076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DNS</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域名解析服务</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5" name="矩形: 圆角 24">
            <a:extLst>
              <a:ext uri="{FF2B5EF4-FFF2-40B4-BE49-F238E27FC236}">
                <a16:creationId xmlns:a16="http://schemas.microsoft.com/office/drawing/2014/main" id="{D842349B-88E8-4F9B-B921-F66C71DA8BB1}"/>
              </a:ext>
            </a:extLst>
          </p:cNvPr>
          <p:cNvSpPr/>
          <p:nvPr/>
        </p:nvSpPr>
        <p:spPr>
          <a:xfrm>
            <a:off x="1208418" y="1545208"/>
            <a:ext cx="4662291" cy="4688933"/>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6" name="文本框 25">
            <a:extLst>
              <a:ext uri="{FF2B5EF4-FFF2-40B4-BE49-F238E27FC236}">
                <a16:creationId xmlns:a16="http://schemas.microsoft.com/office/drawing/2014/main" id="{1C9605E0-7550-420A-8404-9184322285B9}"/>
              </a:ext>
            </a:extLst>
          </p:cNvPr>
          <p:cNvSpPr txBox="1"/>
          <p:nvPr/>
        </p:nvSpPr>
        <p:spPr>
          <a:xfrm>
            <a:off x="1361134" y="2353942"/>
            <a:ext cx="4323400" cy="3742178"/>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域名解析服务采用分布式的数据结构来存放海量的“区域数据”信息，在执行用户发起的域名查询请求时，具有递归查询和迭代查询两种方式。</a:t>
            </a: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递归查询</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，是指</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服务器在收到用户发起的请求时，必须向用户返回一个准确的查询结果。</a:t>
            </a: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迭代查询</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，是指</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服务器在收到用户发起的请求时，并不直接回复查询结果，而是告诉另一台</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服务器的地址，用户再向这台</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DNS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服务器提交请求，这样依次反复，直到返回查询结果。</a:t>
            </a:r>
          </a:p>
        </p:txBody>
      </p:sp>
      <p:sp>
        <p:nvSpPr>
          <p:cNvPr id="27" name="任意多边形: 形状 26">
            <a:extLst>
              <a:ext uri="{FF2B5EF4-FFF2-40B4-BE49-F238E27FC236}">
                <a16:creationId xmlns:a16="http://schemas.microsoft.com/office/drawing/2014/main" id="{92080B25-7814-4C6C-9B8E-DA175C55A7E2}"/>
              </a:ext>
            </a:extLst>
          </p:cNvPr>
          <p:cNvSpPr/>
          <p:nvPr/>
        </p:nvSpPr>
        <p:spPr>
          <a:xfrm>
            <a:off x="119657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8" name="文本框 27">
            <a:extLst>
              <a:ext uri="{FF2B5EF4-FFF2-40B4-BE49-F238E27FC236}">
                <a16:creationId xmlns:a16="http://schemas.microsoft.com/office/drawing/2014/main" id="{07E2F058-F5B7-45C3-A197-25AC9D25BE74}"/>
              </a:ext>
            </a:extLst>
          </p:cNvPr>
          <p:cNvSpPr txBox="1"/>
          <p:nvPr/>
        </p:nvSpPr>
        <p:spPr>
          <a:xfrm>
            <a:off x="1329096" y="1811894"/>
            <a:ext cx="22990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DNS</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域名解析服务</a:t>
            </a:r>
          </a:p>
        </p:txBody>
      </p:sp>
      <p:sp>
        <p:nvSpPr>
          <p:cNvPr id="29" name="矩形: 圆角 28">
            <a:extLst>
              <a:ext uri="{FF2B5EF4-FFF2-40B4-BE49-F238E27FC236}">
                <a16:creationId xmlns:a16="http://schemas.microsoft.com/office/drawing/2014/main" id="{C1556C69-5D25-4141-8C84-E22F21C9CE22}"/>
              </a:ext>
            </a:extLst>
          </p:cNvPr>
          <p:cNvSpPr/>
          <p:nvPr/>
        </p:nvSpPr>
        <p:spPr>
          <a:xfrm>
            <a:off x="6276628" y="1545208"/>
            <a:ext cx="4662291" cy="4688933"/>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0" name="文本框 29">
            <a:extLst>
              <a:ext uri="{FF2B5EF4-FFF2-40B4-BE49-F238E27FC236}">
                <a16:creationId xmlns:a16="http://schemas.microsoft.com/office/drawing/2014/main" id="{B667676C-4CC1-4E62-93F5-72607A8C8A92}"/>
              </a:ext>
            </a:extLst>
          </p:cNvPr>
          <p:cNvSpPr txBox="1"/>
          <p:nvPr/>
        </p:nvSpPr>
        <p:spPr>
          <a:xfrm>
            <a:off x="6835807" y="5196423"/>
            <a:ext cx="3543932" cy="646331"/>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向</a:t>
            </a:r>
            <a:r>
              <a:rPr lang="en-US" altLang="zh-CN" sz="1800" kern="100" dirty="0">
                <a:effectLst/>
                <a:latin typeface="微软雅黑" panose="020B0503020204020204" pitchFamily="34" charset="-122"/>
                <a:ea typeface="微软雅黑" panose="020B0503020204020204" pitchFamily="34" charset="-122"/>
              </a:rPr>
              <a:t>DNS</a:t>
            </a:r>
            <a:r>
              <a:rPr lang="zh-CN" altLang="en-US" sz="1800" kern="100" dirty="0">
                <a:effectLst/>
                <a:latin typeface="微软雅黑" panose="020B0503020204020204" pitchFamily="34" charset="-122"/>
                <a:ea typeface="微软雅黑" panose="020B0503020204020204" pitchFamily="34" charset="-122"/>
              </a:rPr>
              <a:t>服务器发起域名查询请求的流程</a:t>
            </a:r>
            <a:endParaRPr lang="zh-CN" altLang="en-US" dirty="0">
              <a:latin typeface="微软雅黑" panose="020B0503020204020204" pitchFamily="34" charset="-122"/>
              <a:ea typeface="微软雅黑" panose="020B0503020204020204" pitchFamily="34" charset="-122"/>
            </a:endParaRPr>
          </a:p>
        </p:txBody>
      </p:sp>
      <p:pic>
        <p:nvPicPr>
          <p:cNvPr id="2050" name="Picture 2">
            <a:extLst>
              <a:ext uri="{FF2B5EF4-FFF2-40B4-BE49-F238E27FC236}">
                <a16:creationId xmlns:a16="http://schemas.microsoft.com/office/drawing/2014/main" id="{B7CEA768-2F67-4C2A-BCD1-834BC836DB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5680" y="2472430"/>
            <a:ext cx="4384187" cy="1923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2725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13</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台根</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DNS</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服务器的具体信息</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6AE3F0A3-E6B9-413F-8F87-272F4F38A675}"/>
              </a:ext>
            </a:extLst>
          </p:cNvPr>
          <p:cNvGraphicFramePr>
            <a:graphicFrameLocks noGrp="1"/>
          </p:cNvGraphicFramePr>
          <p:nvPr>
            <p:extLst>
              <p:ext uri="{D42A27DB-BD31-4B8C-83A1-F6EECF244321}">
                <p14:modId xmlns:p14="http://schemas.microsoft.com/office/powerpoint/2010/main" val="2404483901"/>
              </p:ext>
            </p:extLst>
          </p:nvPr>
        </p:nvGraphicFramePr>
        <p:xfrm>
          <a:off x="1591379" y="1174955"/>
          <a:ext cx="9009241" cy="4477312"/>
        </p:xfrm>
        <a:graphic>
          <a:graphicData uri="http://schemas.openxmlformats.org/drawingml/2006/table">
            <a:tbl>
              <a:tblPr firstRow="1" firstCol="1" bandRow="1">
                <a:tableStyleId>{5C22544A-7EE6-4342-B048-85BDC9FD1C3A}</a:tableStyleId>
              </a:tblPr>
              <a:tblGrid>
                <a:gridCol w="1454091">
                  <a:extLst>
                    <a:ext uri="{9D8B030D-6E8A-4147-A177-3AD203B41FA5}">
                      <a16:colId xmlns:a16="http://schemas.microsoft.com/office/drawing/2014/main" val="2978249716"/>
                    </a:ext>
                  </a:extLst>
                </a:gridCol>
                <a:gridCol w="2718989">
                  <a:extLst>
                    <a:ext uri="{9D8B030D-6E8A-4147-A177-3AD203B41FA5}">
                      <a16:colId xmlns:a16="http://schemas.microsoft.com/office/drawing/2014/main" val="4184891727"/>
                    </a:ext>
                  </a:extLst>
                </a:gridCol>
                <a:gridCol w="2560426">
                  <a:extLst>
                    <a:ext uri="{9D8B030D-6E8A-4147-A177-3AD203B41FA5}">
                      <a16:colId xmlns:a16="http://schemas.microsoft.com/office/drawing/2014/main" val="202005110"/>
                    </a:ext>
                  </a:extLst>
                </a:gridCol>
                <a:gridCol w="2275735">
                  <a:extLst>
                    <a:ext uri="{9D8B030D-6E8A-4147-A177-3AD203B41FA5}">
                      <a16:colId xmlns:a16="http://schemas.microsoft.com/office/drawing/2014/main" val="2087733847"/>
                    </a:ext>
                  </a:extLst>
                </a:gridCol>
              </a:tblGrid>
              <a:tr h="559996">
                <a:tc>
                  <a:txBody>
                    <a:bodyPr/>
                    <a:lstStyle/>
                    <a:p>
                      <a:pPr algn="ctr"/>
                      <a:r>
                        <a:rPr lang="zh-CN" sz="1800" kern="100" dirty="0">
                          <a:effectLst/>
                          <a:latin typeface="微软雅黑" panose="020B0503020204020204" pitchFamily="34" charset="-122"/>
                          <a:ea typeface="微软雅黑" panose="020B0503020204020204" pitchFamily="34" charset="-122"/>
                        </a:rPr>
                        <a:t>名称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管理单位</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地理位置</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en-US" sz="1800" kern="100" dirty="0">
                          <a:effectLst/>
                          <a:latin typeface="微软雅黑" panose="020B0503020204020204" pitchFamily="34" charset="-122"/>
                          <a:ea typeface="微软雅黑" panose="020B0503020204020204" pitchFamily="34" charset="-122"/>
                        </a:rPr>
                        <a:t>IP</a:t>
                      </a:r>
                      <a:r>
                        <a:rPr lang="zh-CN" sz="1800" kern="100" dirty="0">
                          <a:effectLst/>
                          <a:latin typeface="微软雅黑" panose="020B0503020204020204" pitchFamily="34" charset="-122"/>
                          <a:ea typeface="微软雅黑" panose="020B0503020204020204" pitchFamily="34" charset="-122"/>
                        </a:rPr>
                        <a:t>地址</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75118819"/>
                  </a:ext>
                </a:extLst>
              </a:tr>
              <a:tr h="301332">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A</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INTERNIC.NET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美国弗吉尼亚州</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198.41.0.4</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606581046"/>
                  </a:ext>
                </a:extLst>
              </a:tr>
              <a:tr h="301332">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B</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美国信息科学研究所</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美国加利弗尼亚州</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128.9.0.107</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471824"/>
                  </a:ext>
                </a:extLst>
              </a:tr>
              <a:tr h="301332">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C</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PSINet</a:t>
                      </a:r>
                      <a:r>
                        <a:rPr lang="zh-CN" sz="1600" b="0" kern="100">
                          <a:solidFill>
                            <a:schemeClr val="tx1"/>
                          </a:solidFill>
                          <a:effectLst/>
                          <a:latin typeface="微软雅黑" panose="020B0503020204020204" pitchFamily="34" charset="-122"/>
                          <a:ea typeface="微软雅黑" panose="020B0503020204020204" pitchFamily="34" charset="-122"/>
                        </a:rPr>
                        <a:t>公司</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美国弗吉尼亚州</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192.33.4.12</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142779519"/>
                  </a:ext>
                </a:extLst>
              </a:tr>
              <a:tr h="301332">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D</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马里兰大学</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美国马里兰州</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128.8.10.90</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652733407"/>
                  </a:ext>
                </a:extLst>
              </a:tr>
              <a:tr h="301332">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美国航空航天管理局</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美国加利弗尼亚州</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192.203.230.10</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71177317"/>
                  </a:ext>
                </a:extLst>
              </a:tr>
              <a:tr h="301332">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F</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因特网软件联盟</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美国加利弗尼亚州</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192.5.5.241</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403684314"/>
                  </a:ext>
                </a:extLst>
              </a:tr>
              <a:tr h="301332">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G</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美国国防部网络信息中心</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美国弗吉尼亚州</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192.112.36.4</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388755152"/>
                  </a:ext>
                </a:extLst>
              </a:tr>
              <a:tr h="301332">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H</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美国陆军研究所</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美国马里兰州</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128.63.2.53</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879651665"/>
                  </a:ext>
                </a:extLst>
              </a:tr>
              <a:tr h="301332">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I</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Autonomica</a:t>
                      </a:r>
                      <a:r>
                        <a:rPr lang="zh-CN" sz="1600" b="0" kern="100">
                          <a:solidFill>
                            <a:schemeClr val="tx1"/>
                          </a:solidFill>
                          <a:effectLst/>
                          <a:latin typeface="微软雅黑" panose="020B0503020204020204" pitchFamily="34" charset="-122"/>
                          <a:ea typeface="微软雅黑" panose="020B0503020204020204" pitchFamily="34" charset="-122"/>
                        </a:rPr>
                        <a:t>公司</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瑞典斯德哥尔摩</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192.36.148.17</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911532533"/>
                  </a:ext>
                </a:extLst>
              </a:tr>
              <a:tr h="301332">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J</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VeriSign</a:t>
                      </a:r>
                      <a:r>
                        <a:rPr lang="zh-CN" sz="1600" b="0" kern="100">
                          <a:solidFill>
                            <a:schemeClr val="tx1"/>
                          </a:solidFill>
                          <a:effectLst/>
                          <a:latin typeface="微软雅黑" panose="020B0503020204020204" pitchFamily="34" charset="-122"/>
                          <a:ea typeface="微软雅黑" panose="020B0503020204020204" pitchFamily="34" charset="-122"/>
                        </a:rPr>
                        <a:t>公司</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美国弗吉尼亚州</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192.58.128.30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814128244"/>
                  </a:ext>
                </a:extLst>
              </a:tr>
              <a:tr h="301332">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K</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RIPE NCC</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英国伦敦</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193.0.14.129</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105440626"/>
                  </a:ext>
                </a:extLst>
              </a:tr>
              <a:tr h="301332">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L</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IANA</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美国弗吉尼亚州</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199.7.83.42</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99376453"/>
                  </a:ext>
                </a:extLst>
              </a:tr>
              <a:tr h="301332">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M</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WIDE Project</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日本东京</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202.12.27.33</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00140916"/>
                  </a:ext>
                </a:extLst>
              </a:tr>
            </a:tbl>
          </a:graphicData>
        </a:graphic>
      </p:graphicFrame>
      <p:sp>
        <p:nvSpPr>
          <p:cNvPr id="18" name="文本框 17">
            <a:extLst>
              <a:ext uri="{FF2B5EF4-FFF2-40B4-BE49-F238E27FC236}">
                <a16:creationId xmlns:a16="http://schemas.microsoft.com/office/drawing/2014/main" id="{EF231C0E-595D-4A99-8819-DA6F90496050}"/>
              </a:ext>
            </a:extLst>
          </p:cNvPr>
          <p:cNvSpPr txBox="1"/>
          <p:nvPr/>
        </p:nvSpPr>
        <p:spPr>
          <a:xfrm>
            <a:off x="1591379" y="5708561"/>
            <a:ext cx="9009241" cy="830997"/>
          </a:xfrm>
          <a:prstGeom prst="rect">
            <a:avLst/>
          </a:prstGeom>
          <a:noFill/>
        </p:spPr>
        <p:txBody>
          <a:bodyPr wrap="square">
            <a:spAutoFit/>
          </a:bodyPr>
          <a:lstStyle/>
          <a:p>
            <a:pPr algn="ctr"/>
            <a:r>
              <a:rPr lang="zh-CN" altLang="en-US" sz="16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注：</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这里提到的</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13</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台根域服务器并非真的只有</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13</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台服务器，没有哪台服务器能独立承受住如此大的请求量，这是技术圈习惯的叫法而已。实际上用于根域名的服务器总共有</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504</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台，它们从</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M</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进行了排序，并共用</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13</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IP</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地址，以此进行负载均衡，以抵抗分布式拒绝服务（</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DDoS</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）攻击。</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96872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3614</TotalTime>
  <Words>3779</Words>
  <Application>Microsoft Office PowerPoint</Application>
  <PresentationFormat>宽屏</PresentationFormat>
  <Paragraphs>537</Paragraphs>
  <Slides>41</Slides>
  <Notes>34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等线</vt:lpstr>
      <vt:lpstr>微软雅黑</vt:lpstr>
      <vt:lpstr>Arial</vt:lpstr>
      <vt:lpstr>Bahnschrift SemiCondensed</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郭 荣</cp:lastModifiedBy>
  <cp:revision>496</cp:revision>
  <dcterms:created xsi:type="dcterms:W3CDTF">2015-03-26T07:55:48Z</dcterms:created>
  <dcterms:modified xsi:type="dcterms:W3CDTF">2021-09-13T07:45:30Z</dcterms:modified>
  <cp:category>PPTS</cp:category>
</cp:coreProperties>
</file>