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0" r:id="rId2"/>
    <p:sldId id="257" r:id="rId3"/>
    <p:sldId id="321" r:id="rId4"/>
    <p:sldId id="259" r:id="rId5"/>
    <p:sldId id="372" r:id="rId6"/>
    <p:sldId id="402" r:id="rId7"/>
    <p:sldId id="289" r:id="rId8"/>
    <p:sldId id="403" r:id="rId9"/>
    <p:sldId id="404" r:id="rId10"/>
    <p:sldId id="290" r:id="rId11"/>
    <p:sldId id="405" r:id="rId12"/>
    <p:sldId id="406" r:id="rId13"/>
    <p:sldId id="407" r:id="rId14"/>
    <p:sldId id="408" r:id="rId15"/>
    <p:sldId id="409" r:id="rId16"/>
    <p:sldId id="291" r:id="rId17"/>
    <p:sldId id="410" r:id="rId18"/>
    <p:sldId id="411" r:id="rId19"/>
    <p:sldId id="412" r:id="rId20"/>
    <p:sldId id="401" r:id="rId21"/>
    <p:sldId id="30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遄" initials="刘" lastIdx="1" clrIdx="0">
    <p:extLst>
      <p:ext uri="{19B8F6BF-5375-455C-9EA6-DF929625EA0E}">
        <p15:presenceInfo xmlns:p15="http://schemas.microsoft.com/office/powerpoint/2012/main" userId="4bc785c90a62a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F4"/>
    <a:srgbClr val="CBD5E8"/>
    <a:srgbClr val="0070C0"/>
    <a:srgbClr val="007DDA"/>
    <a:srgbClr val="005696"/>
    <a:srgbClr val="6295B7"/>
    <a:srgbClr val="005DA2"/>
    <a:srgbClr val="0078D2"/>
    <a:srgbClr val="003760"/>
    <a:srgbClr val="006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4" autoAdjust="0"/>
    <p:restoredTop sz="94414" autoAdjust="0"/>
  </p:normalViewPr>
  <p:slideViewPr>
    <p:cSldViewPr snapToGrid="0">
      <p:cViewPr varScale="1">
        <p:scale>
          <a:sx n="77" d="100"/>
          <a:sy n="77" d="100"/>
        </p:scale>
        <p:origin x="1027" y="58"/>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a:t>
            </a:fld>
            <a:endParaRPr lang="zh-CN" altLang="en-US"/>
          </a:p>
        </p:txBody>
      </p:sp>
    </p:spTree>
    <p:extLst>
      <p:ext uri="{BB962C8B-B14F-4D97-AF65-F5344CB8AC3E}">
        <p14:creationId xmlns:p14="http://schemas.microsoft.com/office/powerpoint/2010/main" val="237099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14</a:t>
            </a:fld>
            <a:endParaRPr lang="zh-CN" altLang="en-US"/>
          </a:p>
        </p:txBody>
      </p:sp>
    </p:spTree>
    <p:extLst>
      <p:ext uri="{BB962C8B-B14F-4D97-AF65-F5344CB8AC3E}">
        <p14:creationId xmlns:p14="http://schemas.microsoft.com/office/powerpoint/2010/main" val="12246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15</a:t>
            </a:fld>
            <a:endParaRPr lang="zh-CN" altLang="en-US"/>
          </a:p>
        </p:txBody>
      </p:sp>
    </p:spTree>
    <p:extLst>
      <p:ext uri="{BB962C8B-B14F-4D97-AF65-F5344CB8AC3E}">
        <p14:creationId xmlns:p14="http://schemas.microsoft.com/office/powerpoint/2010/main" val="3290247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17</a:t>
            </a:fld>
            <a:endParaRPr lang="zh-CN" altLang="en-US"/>
          </a:p>
        </p:txBody>
      </p:sp>
    </p:spTree>
    <p:extLst>
      <p:ext uri="{BB962C8B-B14F-4D97-AF65-F5344CB8AC3E}">
        <p14:creationId xmlns:p14="http://schemas.microsoft.com/office/powerpoint/2010/main" val="3243649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18</a:t>
            </a:fld>
            <a:endParaRPr lang="zh-CN" altLang="en-US"/>
          </a:p>
        </p:txBody>
      </p:sp>
    </p:spTree>
    <p:extLst>
      <p:ext uri="{BB962C8B-B14F-4D97-AF65-F5344CB8AC3E}">
        <p14:creationId xmlns:p14="http://schemas.microsoft.com/office/powerpoint/2010/main" val="1251124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19</a:t>
            </a:fld>
            <a:endParaRPr lang="zh-CN" altLang="en-US"/>
          </a:p>
        </p:txBody>
      </p:sp>
    </p:spTree>
    <p:extLst>
      <p:ext uri="{BB962C8B-B14F-4D97-AF65-F5344CB8AC3E}">
        <p14:creationId xmlns:p14="http://schemas.microsoft.com/office/powerpoint/2010/main" val="45242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20</a:t>
            </a:fld>
            <a:endParaRPr lang="zh-CN" altLang="en-US"/>
          </a:p>
        </p:txBody>
      </p:sp>
    </p:spTree>
    <p:extLst>
      <p:ext uri="{BB962C8B-B14F-4D97-AF65-F5344CB8AC3E}">
        <p14:creationId xmlns:p14="http://schemas.microsoft.com/office/powerpoint/2010/main" val="16484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5</a:t>
            </a:fld>
            <a:endParaRPr lang="zh-CN" altLang="en-US"/>
          </a:p>
        </p:txBody>
      </p:sp>
    </p:spTree>
    <p:extLst>
      <p:ext uri="{BB962C8B-B14F-4D97-AF65-F5344CB8AC3E}">
        <p14:creationId xmlns:p14="http://schemas.microsoft.com/office/powerpoint/2010/main" val="305006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6</a:t>
            </a:fld>
            <a:endParaRPr lang="zh-CN" altLang="en-US"/>
          </a:p>
        </p:txBody>
      </p:sp>
    </p:spTree>
    <p:extLst>
      <p:ext uri="{BB962C8B-B14F-4D97-AF65-F5344CB8AC3E}">
        <p14:creationId xmlns:p14="http://schemas.microsoft.com/office/powerpoint/2010/main" val="487208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7</a:t>
            </a:fld>
            <a:endParaRPr lang="zh-CN" altLang="en-US"/>
          </a:p>
        </p:txBody>
      </p:sp>
    </p:spTree>
    <p:extLst>
      <p:ext uri="{BB962C8B-B14F-4D97-AF65-F5344CB8AC3E}">
        <p14:creationId xmlns:p14="http://schemas.microsoft.com/office/powerpoint/2010/main" val="1350501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8</a:t>
            </a:fld>
            <a:endParaRPr lang="zh-CN" altLang="en-US"/>
          </a:p>
        </p:txBody>
      </p:sp>
    </p:spTree>
    <p:extLst>
      <p:ext uri="{BB962C8B-B14F-4D97-AF65-F5344CB8AC3E}">
        <p14:creationId xmlns:p14="http://schemas.microsoft.com/office/powerpoint/2010/main" val="377967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9</a:t>
            </a:fld>
            <a:endParaRPr lang="zh-CN" altLang="en-US"/>
          </a:p>
        </p:txBody>
      </p:sp>
    </p:spTree>
    <p:extLst>
      <p:ext uri="{BB962C8B-B14F-4D97-AF65-F5344CB8AC3E}">
        <p14:creationId xmlns:p14="http://schemas.microsoft.com/office/powerpoint/2010/main" val="200746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11</a:t>
            </a:fld>
            <a:endParaRPr lang="zh-CN" altLang="en-US"/>
          </a:p>
        </p:txBody>
      </p:sp>
    </p:spTree>
    <p:extLst>
      <p:ext uri="{BB962C8B-B14F-4D97-AF65-F5344CB8AC3E}">
        <p14:creationId xmlns:p14="http://schemas.microsoft.com/office/powerpoint/2010/main" val="315166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12</a:t>
            </a:fld>
            <a:endParaRPr lang="zh-CN" altLang="en-US"/>
          </a:p>
        </p:txBody>
      </p:sp>
    </p:spTree>
    <p:extLst>
      <p:ext uri="{BB962C8B-B14F-4D97-AF65-F5344CB8AC3E}">
        <p14:creationId xmlns:p14="http://schemas.microsoft.com/office/powerpoint/2010/main" val="607699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13</a:t>
            </a:fld>
            <a:endParaRPr lang="zh-CN" altLang="en-US"/>
          </a:p>
        </p:txBody>
      </p:sp>
    </p:spTree>
    <p:extLst>
      <p:ext uri="{BB962C8B-B14F-4D97-AF65-F5344CB8AC3E}">
        <p14:creationId xmlns:p14="http://schemas.microsoft.com/office/powerpoint/2010/main" val="1515508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71650" y="5378570"/>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使用</a:t>
            </a:r>
            <a:r>
              <a:rPr lang="en-US" altLang="zh-CN" sz="3600" b="1" dirty="0">
                <a:latin typeface="微软雅黑" panose="020B0503020204020204" pitchFamily="34" charset="-122"/>
                <a:ea typeface="微软雅黑" panose="020B0503020204020204" pitchFamily="34" charset="-122"/>
              </a:rPr>
              <a:t>BIND</a:t>
            </a:r>
            <a:r>
              <a:rPr lang="zh-CN" altLang="en-US" sz="3600" b="1" dirty="0">
                <a:latin typeface="微软雅黑" panose="020B0503020204020204" pitchFamily="34" charset="-122"/>
                <a:ea typeface="微软雅黑" panose="020B0503020204020204" pitchFamily="34" charset="-122"/>
              </a:rPr>
              <a:t>提供域名解析服务</a:t>
            </a: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a:t>
            </a:r>
            <a:r>
              <a:rPr lang="en-US" altLang="zh-CN" sz="2400">
                <a:latin typeface="微软雅黑" panose="020B0503020204020204" pitchFamily="34" charset="-122"/>
                <a:ea typeface="微软雅黑" panose="020B0503020204020204" pitchFamily="34" charset="-122"/>
              </a:rPr>
              <a:t>www.LinuxProbe.com</a:t>
            </a:r>
            <a:endParaRPr lang="en-US" altLang="zh-CN" sz="24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7EFE84A0-B8ED-417D-A1BF-15765BD890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4231429"/>
          </a:xfrm>
          <a:prstGeom prst="rect">
            <a:avLst/>
          </a:prstGeom>
        </p:spPr>
      </p:pic>
      <p:pic>
        <p:nvPicPr>
          <p:cNvPr id="9" name="图片 8">
            <a:extLst>
              <a:ext uri="{FF2B5EF4-FFF2-40B4-BE49-F238E27FC236}">
                <a16:creationId xmlns:a16="http://schemas.microsoft.com/office/drawing/2014/main" id="{72B4D0CE-0859-4098-B42E-913A4F9F1AFD}"/>
              </a:ext>
            </a:extLst>
          </p:cNvPr>
          <p:cNvPicPr>
            <a:picLocks noChangeAspect="1"/>
          </p:cNvPicPr>
          <p:nvPr/>
        </p:nvPicPr>
        <p:blipFill>
          <a:blip r:embed="rId3" cstate="print">
            <a:extLst>
              <a:ext uri="{28A0092B-C50C-407E-A947-70E740481C1C}">
                <a14:useLocalDpi xmlns:a14="http://schemas.microsoft.com/office/drawing/2010/main" val="0"/>
              </a:ext>
            </a:extLst>
          </a:blip>
          <a:srcRect l="21654" r="21654"/>
          <a:stretch/>
        </p:blipFill>
        <p:spPr>
          <a:xfrm>
            <a:off x="5162184" y="3304909"/>
            <a:ext cx="1867632" cy="1853040"/>
          </a:xfrm>
          <a:prstGeom prst="ellipse">
            <a:avLst/>
          </a:prstGeom>
        </p:spPr>
      </p:pic>
    </p:spTree>
    <p:extLst>
      <p:ext uri="{BB962C8B-B14F-4D97-AF65-F5344CB8AC3E}">
        <p14:creationId xmlns:p14="http://schemas.microsoft.com/office/powerpoint/2010/main" val="30881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自动管理</a:t>
            </a:r>
            <a:r>
              <a:rPr lang="en-US" altLang="zh-CN" sz="3600" b="1" dirty="0">
                <a:solidFill>
                  <a:schemeClr val="accent1"/>
                </a:solidFill>
                <a:latin typeface="微软雅黑" panose="020B0503020204020204" pitchFamily="34" charset="-122"/>
                <a:ea typeface="微软雅黑" panose="020B0503020204020204" pitchFamily="34" charset="-122"/>
              </a:rPr>
              <a:t>IP</a:t>
            </a:r>
            <a:r>
              <a:rPr lang="zh-CN" altLang="en-US" sz="3600" b="1" dirty="0">
                <a:solidFill>
                  <a:schemeClr val="accent1"/>
                </a:solidFill>
                <a:latin typeface="微软雅黑" panose="020B0503020204020204" pitchFamily="34" charset="-122"/>
                <a:ea typeface="微软雅黑" panose="020B0503020204020204" pitchFamily="34" charset="-122"/>
              </a:rPr>
              <a:t>地址</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Automatically Manage IP Addresses</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741500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自动管理</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地址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矩形: 圆角 10">
            <a:extLst>
              <a:ext uri="{FF2B5EF4-FFF2-40B4-BE49-F238E27FC236}">
                <a16:creationId xmlns:a16="http://schemas.microsoft.com/office/drawing/2014/main" id="{22153EDC-BDEB-4CA9-8F51-579E1B66B35A}"/>
              </a:ext>
            </a:extLst>
          </p:cNvPr>
          <p:cNvSpPr/>
          <p:nvPr/>
        </p:nvSpPr>
        <p:spPr>
          <a:xfrm>
            <a:off x="120841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1FF05074-3CA5-4698-9154-F5F0C093527E}"/>
              </a:ext>
            </a:extLst>
          </p:cNvPr>
          <p:cNvSpPr txBox="1"/>
          <p:nvPr/>
        </p:nvSpPr>
        <p:spPr>
          <a:xfrm>
            <a:off x="1361134" y="2353942"/>
            <a:ext cx="432340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DHCP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的设计初衷是为了更高效地集中管理局域网内的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地址资源。</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DHCP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服务器会自动把</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地址、子网掩码、网关、</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地址等网络信息分配给有需要的客户端，而且当客户端的租约时间到期后还可以自动回收所分配的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地址，以便交给新加入的客户端。</a:t>
            </a:r>
          </a:p>
        </p:txBody>
      </p:sp>
      <p:sp>
        <p:nvSpPr>
          <p:cNvPr id="14" name="任意多边形: 形状 13">
            <a:extLst>
              <a:ext uri="{FF2B5EF4-FFF2-40B4-BE49-F238E27FC236}">
                <a16:creationId xmlns:a16="http://schemas.microsoft.com/office/drawing/2014/main" id="{8E1F9842-C219-4933-9F24-C9FAB03D3C14}"/>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844B4219-04F6-4217-887E-EE2090809A32}"/>
              </a:ext>
            </a:extLst>
          </p:cNvPr>
          <p:cNvSpPr txBox="1"/>
          <p:nvPr/>
        </p:nvSpPr>
        <p:spPr>
          <a:xfrm>
            <a:off x="1329096" y="1811894"/>
            <a:ext cx="20537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自动管理</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IP</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地址</a:t>
            </a:r>
          </a:p>
        </p:txBody>
      </p:sp>
      <p:sp>
        <p:nvSpPr>
          <p:cNvPr id="16" name="文本框 15">
            <a:extLst>
              <a:ext uri="{FF2B5EF4-FFF2-40B4-BE49-F238E27FC236}">
                <a16:creationId xmlns:a16="http://schemas.microsoft.com/office/drawing/2014/main" id="{6C095D8E-5CD0-42E0-9C19-A46EE4F02E52}"/>
              </a:ext>
            </a:extLst>
          </p:cNvPr>
          <p:cNvSpPr txBox="1"/>
          <p:nvPr/>
        </p:nvSpPr>
        <p:spPr>
          <a:xfrm>
            <a:off x="6850624" y="5196423"/>
            <a:ext cx="3834238"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DHCP</a:t>
            </a:r>
            <a:r>
              <a:rPr lang="zh-CN" altLang="en-US" sz="1800" kern="100" dirty="0">
                <a:effectLst/>
                <a:latin typeface="微软雅黑" panose="020B0503020204020204" pitchFamily="34" charset="-122"/>
                <a:ea typeface="微软雅黑" panose="020B0503020204020204" pitchFamily="34" charset="-122"/>
              </a:rPr>
              <a:t>服务器以及客户端的配置信息</a:t>
            </a:r>
            <a:endParaRPr lang="zh-CN" altLang="en-US" dirty="0">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434DB287-331E-4878-A0DE-C78E8135129F}"/>
              </a:ext>
            </a:extLst>
          </p:cNvPr>
          <p:cNvGraphicFramePr>
            <a:graphicFrameLocks noGrp="1"/>
          </p:cNvGraphicFramePr>
          <p:nvPr>
            <p:extLst>
              <p:ext uri="{D42A27DB-BD31-4B8C-83A1-F6EECF244321}">
                <p14:modId xmlns:p14="http://schemas.microsoft.com/office/powerpoint/2010/main" val="3195604204"/>
              </p:ext>
            </p:extLst>
          </p:nvPr>
        </p:nvGraphicFramePr>
        <p:xfrm>
          <a:off x="6304268" y="1545209"/>
          <a:ext cx="4926950" cy="3493929"/>
        </p:xfrm>
        <a:graphic>
          <a:graphicData uri="http://schemas.openxmlformats.org/drawingml/2006/table">
            <a:tbl>
              <a:tblPr firstRow="1" firstCol="1" bandRow="1">
                <a:tableStyleId>{5C22544A-7EE6-4342-B048-85BDC9FD1C3A}</a:tableStyleId>
              </a:tblPr>
              <a:tblGrid>
                <a:gridCol w="1488010">
                  <a:extLst>
                    <a:ext uri="{9D8B030D-6E8A-4147-A177-3AD203B41FA5}">
                      <a16:colId xmlns:a16="http://schemas.microsoft.com/office/drawing/2014/main" val="579182308"/>
                    </a:ext>
                  </a:extLst>
                </a:gridCol>
                <a:gridCol w="1381539">
                  <a:extLst>
                    <a:ext uri="{9D8B030D-6E8A-4147-A177-3AD203B41FA5}">
                      <a16:colId xmlns:a16="http://schemas.microsoft.com/office/drawing/2014/main" val="3730793217"/>
                    </a:ext>
                  </a:extLst>
                </a:gridCol>
                <a:gridCol w="2057401">
                  <a:extLst>
                    <a:ext uri="{9D8B030D-6E8A-4147-A177-3AD203B41FA5}">
                      <a16:colId xmlns:a16="http://schemas.microsoft.com/office/drawing/2014/main" val="2645299048"/>
                    </a:ext>
                  </a:extLst>
                </a:gridCol>
              </a:tblGrid>
              <a:tr h="1164643">
                <a:tc>
                  <a:txBody>
                    <a:bodyPr/>
                    <a:lstStyle/>
                    <a:p>
                      <a:pPr algn="ctr"/>
                      <a:r>
                        <a:rPr lang="zh-CN" sz="1800" kern="100" dirty="0">
                          <a:effectLst/>
                          <a:latin typeface="微软雅黑" panose="020B0503020204020204" pitchFamily="34" charset="-122"/>
                          <a:ea typeface="微软雅黑" panose="020B0503020204020204" pitchFamily="34" charset="-122"/>
                        </a:rPr>
                        <a:t>主机类型</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操作系统</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800" kern="100" dirty="0">
                          <a:effectLst/>
                          <a:latin typeface="微软雅黑" panose="020B0503020204020204" pitchFamily="34" charset="-122"/>
                          <a:ea typeface="微软雅黑" panose="020B0503020204020204" pitchFamily="34" charset="-122"/>
                        </a:rPr>
                        <a:t>IP</a:t>
                      </a:r>
                      <a:r>
                        <a:rPr lang="zh-CN" sz="1800" kern="100" dirty="0">
                          <a:effectLst/>
                          <a:latin typeface="微软雅黑" panose="020B0503020204020204" pitchFamily="34" charset="-122"/>
                          <a:ea typeface="微软雅黑" panose="020B0503020204020204" pitchFamily="34" charset="-122"/>
                        </a:rPr>
                        <a:t>地址</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032256019"/>
                  </a:ext>
                </a:extLst>
              </a:tr>
              <a:tr h="1164643">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DHCP</a:t>
                      </a:r>
                      <a:r>
                        <a:rPr lang="zh-CN" sz="1600" b="0" kern="100" dirty="0">
                          <a:solidFill>
                            <a:schemeClr val="tx1"/>
                          </a:solidFill>
                          <a:effectLst/>
                          <a:latin typeface="微软雅黑" panose="020B0503020204020204" pitchFamily="34" charset="-122"/>
                          <a:ea typeface="微软雅黑" panose="020B0503020204020204" pitchFamily="34" charset="-122"/>
                        </a:rPr>
                        <a:t>服务器</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RHEL 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192.168.10.1</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330871322"/>
                  </a:ext>
                </a:extLst>
              </a:tr>
              <a:tr h="1164643">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DHCP</a:t>
                      </a:r>
                      <a:r>
                        <a:rPr lang="zh-CN" sz="1600" b="0" kern="100" dirty="0">
                          <a:solidFill>
                            <a:schemeClr val="tx1"/>
                          </a:solidFill>
                          <a:effectLst/>
                          <a:latin typeface="微软雅黑" panose="020B0503020204020204" pitchFamily="34" charset="-122"/>
                          <a:ea typeface="微软雅黑" panose="020B0503020204020204" pitchFamily="34" charset="-122"/>
                        </a:rPr>
                        <a:t>客户端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Windows 10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使用</a:t>
                      </a:r>
                      <a:r>
                        <a:rPr lang="en-US" sz="1600" b="0" kern="100" dirty="0">
                          <a:solidFill>
                            <a:schemeClr val="tx1"/>
                          </a:solidFill>
                          <a:effectLst/>
                          <a:latin typeface="微软雅黑" panose="020B0503020204020204" pitchFamily="34" charset="-122"/>
                          <a:ea typeface="微软雅黑" panose="020B0503020204020204" pitchFamily="34" charset="-122"/>
                        </a:rPr>
                        <a:t>DHCP</a:t>
                      </a:r>
                      <a:r>
                        <a:rPr lang="zh-CN" sz="1600" b="0" kern="100" dirty="0">
                          <a:solidFill>
                            <a:schemeClr val="tx1"/>
                          </a:solidFill>
                          <a:effectLst/>
                          <a:latin typeface="微软雅黑" panose="020B0503020204020204" pitchFamily="34" charset="-122"/>
                          <a:ea typeface="微软雅黑" panose="020B0503020204020204" pitchFamily="34" charset="-122"/>
                        </a:rPr>
                        <a:t>自动获取</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03940877"/>
                  </a:ext>
                </a:extLst>
              </a:tr>
            </a:tbl>
          </a:graphicData>
        </a:graphic>
      </p:graphicFrame>
    </p:spTree>
    <p:extLst>
      <p:ext uri="{BB962C8B-B14F-4D97-AF65-F5344CB8AC3E}">
        <p14:creationId xmlns:p14="http://schemas.microsoft.com/office/powerpoint/2010/main" val="1484635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741500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机房所用的网络地址及参数信息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9D1D2EA2-E6DE-4515-B2BC-D614FA6F1AE3}"/>
              </a:ext>
            </a:extLst>
          </p:cNvPr>
          <p:cNvGraphicFramePr>
            <a:graphicFrameLocks noGrp="1"/>
          </p:cNvGraphicFramePr>
          <p:nvPr>
            <p:extLst>
              <p:ext uri="{D42A27DB-BD31-4B8C-83A1-F6EECF244321}">
                <p14:modId xmlns:p14="http://schemas.microsoft.com/office/powerpoint/2010/main" val="2867464777"/>
              </p:ext>
            </p:extLst>
          </p:nvPr>
        </p:nvGraphicFramePr>
        <p:xfrm>
          <a:off x="2227484" y="1311965"/>
          <a:ext cx="7737033" cy="4109831"/>
        </p:xfrm>
        <a:graphic>
          <a:graphicData uri="http://schemas.openxmlformats.org/drawingml/2006/table">
            <a:tbl>
              <a:tblPr firstRow="1" firstCol="1" bandRow="1">
                <a:tableStyleId>{5C22544A-7EE6-4342-B048-85BDC9FD1C3A}</a:tableStyleId>
              </a:tblPr>
              <a:tblGrid>
                <a:gridCol w="1903310">
                  <a:extLst>
                    <a:ext uri="{9D8B030D-6E8A-4147-A177-3AD203B41FA5}">
                      <a16:colId xmlns:a16="http://schemas.microsoft.com/office/drawing/2014/main" val="2540420601"/>
                    </a:ext>
                  </a:extLst>
                </a:gridCol>
                <a:gridCol w="5833723">
                  <a:extLst>
                    <a:ext uri="{9D8B030D-6E8A-4147-A177-3AD203B41FA5}">
                      <a16:colId xmlns:a16="http://schemas.microsoft.com/office/drawing/2014/main" val="3169326325"/>
                    </a:ext>
                  </a:extLst>
                </a:gridCol>
              </a:tblGrid>
              <a:tr h="665922">
                <a:tc>
                  <a:txBody>
                    <a:bodyPr/>
                    <a:lstStyle/>
                    <a:p>
                      <a:pPr algn="ctr"/>
                      <a:r>
                        <a:rPr lang="zh-CN" sz="1800" kern="100" dirty="0">
                          <a:effectLst/>
                          <a:latin typeface="微软雅黑" panose="020B0503020204020204" pitchFamily="34" charset="-122"/>
                          <a:ea typeface="微软雅黑" panose="020B0503020204020204" pitchFamily="34" charset="-122"/>
                        </a:rPr>
                        <a:t>参数名称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值</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640673991"/>
                  </a:ext>
                </a:extLst>
              </a:tr>
              <a:tr h="491987">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默认租约时间</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21600</a:t>
                      </a:r>
                      <a:r>
                        <a:rPr lang="zh-CN" sz="1600" b="0" kern="100">
                          <a:solidFill>
                            <a:schemeClr val="tx1"/>
                          </a:solidFill>
                          <a:effectLst/>
                          <a:latin typeface="微软雅黑" panose="020B0503020204020204" pitchFamily="34" charset="-122"/>
                          <a:ea typeface="微软雅黑" panose="020B0503020204020204" pitchFamily="34" charset="-122"/>
                        </a:rPr>
                        <a:t>秒</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679865419"/>
                  </a:ext>
                </a:extLst>
              </a:tr>
              <a:tr h="491987">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最大租约时间</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43200</a:t>
                      </a:r>
                      <a:r>
                        <a:rPr lang="zh-CN" sz="1600" b="0" kern="100" dirty="0">
                          <a:solidFill>
                            <a:schemeClr val="tx1"/>
                          </a:solidFill>
                          <a:effectLst/>
                          <a:latin typeface="微软雅黑" panose="020B0503020204020204" pitchFamily="34" charset="-122"/>
                          <a:ea typeface="微软雅黑" panose="020B0503020204020204" pitchFamily="34" charset="-122"/>
                        </a:rPr>
                        <a:t>秒</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014703459"/>
                  </a:ext>
                </a:extLst>
              </a:tr>
              <a:tr h="491987">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IP</a:t>
                      </a:r>
                      <a:r>
                        <a:rPr lang="zh-CN" sz="1600" b="0" kern="100" dirty="0">
                          <a:solidFill>
                            <a:schemeClr val="tx1"/>
                          </a:solidFill>
                          <a:effectLst/>
                          <a:latin typeface="微软雅黑" panose="020B0503020204020204" pitchFamily="34" charset="-122"/>
                          <a:ea typeface="微软雅黑" panose="020B0503020204020204" pitchFamily="34" charset="-122"/>
                        </a:rPr>
                        <a:t>地址范围</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192.168.10.50</a:t>
                      </a:r>
                      <a:r>
                        <a:rPr lang="zh-CN" sz="1600" b="0" dirty="0">
                          <a:solidFill>
                            <a:schemeClr val="tx1"/>
                          </a:solidFill>
                          <a:effectLst/>
                          <a:latin typeface="微软雅黑" panose="020B0503020204020204" pitchFamily="34" charset="-122"/>
                          <a:ea typeface="微软雅黑" panose="020B0503020204020204" pitchFamily="34" charset="-122"/>
                        </a:rPr>
                        <a:t>～</a:t>
                      </a:r>
                      <a:r>
                        <a:rPr lang="en-US" sz="1600" b="0" dirty="0">
                          <a:solidFill>
                            <a:schemeClr val="tx1"/>
                          </a:solidFill>
                          <a:effectLst/>
                          <a:latin typeface="微软雅黑" panose="020B0503020204020204" pitchFamily="34" charset="-122"/>
                          <a:ea typeface="微软雅黑" panose="020B0503020204020204" pitchFamily="34" charset="-122"/>
                        </a:rPr>
                        <a:t>192.168.10.150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867359753"/>
                  </a:ext>
                </a:extLst>
              </a:tr>
              <a:tr h="491987">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子网掩码</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255.255.255.0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67181097"/>
                  </a:ext>
                </a:extLst>
              </a:tr>
              <a:tr h="491987">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网关地址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192.168.10.1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684339181"/>
                  </a:ext>
                </a:extLst>
              </a:tr>
              <a:tr h="491987">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DNS</a:t>
                      </a:r>
                      <a:r>
                        <a:rPr lang="zh-CN" sz="1600" b="0" kern="100" dirty="0">
                          <a:solidFill>
                            <a:schemeClr val="tx1"/>
                          </a:solidFill>
                          <a:effectLst/>
                          <a:latin typeface="微软雅黑" panose="020B0503020204020204" pitchFamily="34" charset="-122"/>
                          <a:ea typeface="微软雅黑" panose="020B0503020204020204" pitchFamily="34" charset="-122"/>
                        </a:rPr>
                        <a:t>服务器地址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192.168.10.1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038348617"/>
                  </a:ext>
                </a:extLst>
              </a:tr>
              <a:tr h="491987">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搜索域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linuxprobe.com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751684449"/>
                  </a:ext>
                </a:extLst>
              </a:tr>
            </a:tbl>
          </a:graphicData>
        </a:graphic>
      </p:graphicFrame>
    </p:spTree>
    <p:extLst>
      <p:ext uri="{BB962C8B-B14F-4D97-AF65-F5344CB8AC3E}">
        <p14:creationId xmlns:p14="http://schemas.microsoft.com/office/powerpoint/2010/main" val="1162624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741500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自动管理</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地址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7170" name="Picture 2">
            <a:extLst>
              <a:ext uri="{FF2B5EF4-FFF2-40B4-BE49-F238E27FC236}">
                <a16:creationId xmlns:a16="http://schemas.microsoft.com/office/drawing/2014/main" id="{B0F7F1F7-53DA-4D59-A257-5A6F6BE73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485" y="2465140"/>
            <a:ext cx="498475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圆角 11">
            <a:extLst>
              <a:ext uri="{FF2B5EF4-FFF2-40B4-BE49-F238E27FC236}">
                <a16:creationId xmlns:a16="http://schemas.microsoft.com/office/drawing/2014/main" id="{DE1FDAD7-8F6E-446D-9492-D570AB38203B}"/>
              </a:ext>
            </a:extLst>
          </p:cNvPr>
          <p:cNvSpPr/>
          <p:nvPr/>
        </p:nvSpPr>
        <p:spPr>
          <a:xfrm>
            <a:off x="2137797" y="5037589"/>
            <a:ext cx="2848127" cy="765313"/>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单击虚拟机软件的“虚拟网络编辑器”菜单</a:t>
            </a:r>
          </a:p>
        </p:txBody>
      </p:sp>
      <p:sp>
        <p:nvSpPr>
          <p:cNvPr id="14" name="矩形: 圆角 13">
            <a:extLst>
              <a:ext uri="{FF2B5EF4-FFF2-40B4-BE49-F238E27FC236}">
                <a16:creationId xmlns:a16="http://schemas.microsoft.com/office/drawing/2014/main" id="{FCC4E188-4311-4021-9CB4-3FA7FB10B73F}"/>
              </a:ext>
            </a:extLst>
          </p:cNvPr>
          <p:cNvSpPr/>
          <p:nvPr/>
        </p:nvSpPr>
        <p:spPr>
          <a:xfrm>
            <a:off x="7267656" y="5037588"/>
            <a:ext cx="2333877" cy="765313"/>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关闭虚拟机自带的</a:t>
            </a:r>
            <a:r>
              <a:rPr lang="en-US" altLang="zh-CN" dirty="0">
                <a:solidFill>
                  <a:schemeClr val="tx1"/>
                </a:solidFill>
                <a:latin typeface="微软雅黑" panose="020B0503020204020204" pitchFamily="34" charset="-122"/>
                <a:ea typeface="微软雅黑" panose="020B0503020204020204" pitchFamily="34" charset="-122"/>
              </a:rPr>
              <a:t>DHCP</a:t>
            </a:r>
            <a:r>
              <a:rPr lang="zh-CN" altLang="en-US" dirty="0">
                <a:solidFill>
                  <a:schemeClr val="tx1"/>
                </a:solidFill>
                <a:latin typeface="微软雅黑" panose="020B0503020204020204" pitchFamily="34" charset="-122"/>
                <a:ea typeface="微软雅黑" panose="020B0503020204020204" pitchFamily="34" charset="-122"/>
              </a:rPr>
              <a:t>功能</a:t>
            </a:r>
          </a:p>
        </p:txBody>
      </p:sp>
      <p:sp>
        <p:nvSpPr>
          <p:cNvPr id="15" name="箭头: 右 14">
            <a:extLst>
              <a:ext uri="{FF2B5EF4-FFF2-40B4-BE49-F238E27FC236}">
                <a16:creationId xmlns:a16="http://schemas.microsoft.com/office/drawing/2014/main" id="{F776AC2A-2615-4540-950F-940A6B64BF6D}"/>
              </a:ext>
            </a:extLst>
          </p:cNvPr>
          <p:cNvSpPr/>
          <p:nvPr/>
        </p:nvSpPr>
        <p:spPr>
          <a:xfrm>
            <a:off x="5822190" y="5259338"/>
            <a:ext cx="60920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1" name="图片 341" descr="说明: 第14章 使用DHCP动态管理主机地址第14章 使用DHCP动态管理主机地址">
            <a:extLst>
              <a:ext uri="{FF2B5EF4-FFF2-40B4-BE49-F238E27FC236}">
                <a16:creationId xmlns:a16="http://schemas.microsoft.com/office/drawing/2014/main" id="{6A150C8F-0DEB-4187-B58C-99E653F2BD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019" y="1447554"/>
            <a:ext cx="3359150"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2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7415006"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dhcpd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服务程序配置文件中使用的参数以及作用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A0CE1A6F-C395-467F-8004-26BFCAF4A15B}"/>
              </a:ext>
            </a:extLst>
          </p:cNvPr>
          <p:cNvGraphicFramePr>
            <a:graphicFrameLocks noGrp="1"/>
          </p:cNvGraphicFramePr>
          <p:nvPr>
            <p:extLst>
              <p:ext uri="{D42A27DB-BD31-4B8C-83A1-F6EECF244321}">
                <p14:modId xmlns:p14="http://schemas.microsoft.com/office/powerpoint/2010/main" val="1168266117"/>
              </p:ext>
            </p:extLst>
          </p:nvPr>
        </p:nvGraphicFramePr>
        <p:xfrm>
          <a:off x="1491838" y="1389289"/>
          <a:ext cx="9178207" cy="4295891"/>
        </p:xfrm>
        <a:graphic>
          <a:graphicData uri="http://schemas.openxmlformats.org/drawingml/2006/table">
            <a:tbl>
              <a:tblPr firstRow="1" firstCol="1" bandRow="1">
                <a:tableStyleId>{5C22544A-7EE6-4342-B048-85BDC9FD1C3A}</a:tableStyleId>
              </a:tblPr>
              <a:tblGrid>
                <a:gridCol w="4421945">
                  <a:extLst>
                    <a:ext uri="{9D8B030D-6E8A-4147-A177-3AD203B41FA5}">
                      <a16:colId xmlns:a16="http://schemas.microsoft.com/office/drawing/2014/main" val="1416848050"/>
                    </a:ext>
                  </a:extLst>
                </a:gridCol>
                <a:gridCol w="4756262">
                  <a:extLst>
                    <a:ext uri="{9D8B030D-6E8A-4147-A177-3AD203B41FA5}">
                      <a16:colId xmlns:a16="http://schemas.microsoft.com/office/drawing/2014/main" val="1461082560"/>
                    </a:ext>
                  </a:extLst>
                </a:gridCol>
              </a:tblGrid>
              <a:tr h="657531">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67993058"/>
                  </a:ext>
                </a:extLst>
              </a:tr>
              <a:tr h="331997">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ddns</a:t>
                      </a:r>
                      <a:r>
                        <a:rPr lang="en-US" sz="1600" b="0" dirty="0">
                          <a:solidFill>
                            <a:schemeClr val="tx1"/>
                          </a:solidFill>
                          <a:effectLst/>
                          <a:latin typeface="微软雅黑" panose="020B0503020204020204" pitchFamily="34" charset="-122"/>
                          <a:ea typeface="微软雅黑" panose="020B0503020204020204" pitchFamily="34" charset="-122"/>
                        </a:rPr>
                        <a:t>-update-style none;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设置</a:t>
                      </a:r>
                      <a:r>
                        <a:rPr lang="en-US" sz="1600" b="0" kern="100">
                          <a:solidFill>
                            <a:schemeClr val="tx1"/>
                          </a:solidFill>
                          <a:effectLst/>
                          <a:latin typeface="微软雅黑" panose="020B0503020204020204" pitchFamily="34" charset="-122"/>
                          <a:ea typeface="微软雅黑" panose="020B0503020204020204" pitchFamily="34" charset="-122"/>
                        </a:rPr>
                        <a:t>DNS</a:t>
                      </a:r>
                      <a:r>
                        <a:rPr lang="zh-CN" sz="1600" b="0" kern="100">
                          <a:solidFill>
                            <a:schemeClr val="tx1"/>
                          </a:solidFill>
                          <a:effectLst/>
                          <a:latin typeface="微软雅黑" panose="020B0503020204020204" pitchFamily="34" charset="-122"/>
                          <a:ea typeface="微软雅黑" panose="020B0503020204020204" pitchFamily="34" charset="-122"/>
                        </a:rPr>
                        <a:t>服务不自动进行动态更新</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03164712"/>
                  </a:ext>
                </a:extLst>
              </a:tr>
              <a:tr h="331997">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ignore client-updates;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忽略客户端更新</a:t>
                      </a:r>
                      <a:r>
                        <a:rPr lang="en-US" sz="1600" b="0" kern="100">
                          <a:solidFill>
                            <a:schemeClr val="tx1"/>
                          </a:solidFill>
                          <a:effectLst/>
                          <a:latin typeface="微软雅黑" panose="020B0503020204020204" pitchFamily="34" charset="-122"/>
                          <a:ea typeface="微软雅黑" panose="020B0503020204020204" pitchFamily="34" charset="-122"/>
                        </a:rPr>
                        <a:t>DNS</a:t>
                      </a:r>
                      <a:r>
                        <a:rPr lang="zh-CN" sz="1600" b="0" kern="100">
                          <a:solidFill>
                            <a:schemeClr val="tx1"/>
                          </a:solidFill>
                          <a:effectLst/>
                          <a:latin typeface="微软雅黑" panose="020B0503020204020204" pitchFamily="34" charset="-122"/>
                          <a:ea typeface="微软雅黑" panose="020B0503020204020204" pitchFamily="34" charset="-122"/>
                        </a:rPr>
                        <a:t>记录</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30874384"/>
                  </a:ext>
                </a:extLst>
              </a:tr>
              <a:tr h="331997">
                <a:tc>
                  <a:txBody>
                    <a:bodyPr/>
                    <a:lstStyle/>
                    <a:p>
                      <a:pPr algn="just"/>
                      <a:r>
                        <a:rPr lang="en-US" sz="1600" b="0" spc="-40" dirty="0">
                          <a:solidFill>
                            <a:schemeClr val="tx1"/>
                          </a:solidFill>
                          <a:effectLst/>
                          <a:latin typeface="微软雅黑" panose="020B0503020204020204" pitchFamily="34" charset="-122"/>
                          <a:ea typeface="微软雅黑" panose="020B0503020204020204" pitchFamily="34" charset="-122"/>
                        </a:rPr>
                        <a:t>subnet 192.168.10.0 netmask 255.255.255.0 {</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作用域为</a:t>
                      </a:r>
                      <a:r>
                        <a:rPr lang="en-US" sz="1600" b="0" kern="100">
                          <a:solidFill>
                            <a:schemeClr val="tx1"/>
                          </a:solidFill>
                          <a:effectLst/>
                          <a:latin typeface="微软雅黑" panose="020B0503020204020204" pitchFamily="34" charset="-122"/>
                          <a:ea typeface="微软雅黑" panose="020B0503020204020204" pitchFamily="34" charset="-122"/>
                        </a:rPr>
                        <a:t>192.168.10.0/24</a:t>
                      </a:r>
                      <a:r>
                        <a:rPr lang="zh-CN" sz="1600" b="0" kern="100">
                          <a:solidFill>
                            <a:schemeClr val="tx1"/>
                          </a:solidFill>
                          <a:effectLst/>
                          <a:latin typeface="微软雅黑" panose="020B0503020204020204" pitchFamily="34" charset="-122"/>
                          <a:ea typeface="微软雅黑" panose="020B0503020204020204" pitchFamily="34" charset="-122"/>
                        </a:rPr>
                        <a:t>网段</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01284716"/>
                  </a:ext>
                </a:extLst>
              </a:tr>
              <a:tr h="318390">
                <a:tc>
                  <a:txBody>
                    <a:bodyPr/>
                    <a:lstStyle/>
                    <a:p>
                      <a:pPr algn="just"/>
                      <a:r>
                        <a:rPr lang="en-US" sz="1600" b="0" spc="-30" dirty="0">
                          <a:solidFill>
                            <a:schemeClr val="tx1"/>
                          </a:solidFill>
                          <a:effectLst/>
                          <a:latin typeface="微软雅黑" panose="020B0503020204020204" pitchFamily="34" charset="-122"/>
                          <a:ea typeface="微软雅黑" panose="020B0503020204020204" pitchFamily="34" charset="-122"/>
                        </a:rPr>
                        <a:t>range 192.168.10.50 192.168.10.150;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IP</a:t>
                      </a:r>
                      <a:r>
                        <a:rPr lang="zh-CN" sz="1600" b="0" kern="100">
                          <a:solidFill>
                            <a:schemeClr val="tx1"/>
                          </a:solidFill>
                          <a:effectLst/>
                          <a:latin typeface="微软雅黑" panose="020B0503020204020204" pitchFamily="34" charset="-122"/>
                          <a:ea typeface="微软雅黑" panose="020B0503020204020204" pitchFamily="34" charset="-122"/>
                        </a:rPr>
                        <a:t>地址池为</a:t>
                      </a:r>
                      <a:r>
                        <a:rPr lang="en-US" sz="1600" b="0" kern="100">
                          <a:solidFill>
                            <a:schemeClr val="tx1"/>
                          </a:solidFill>
                          <a:effectLst/>
                          <a:latin typeface="微软雅黑" panose="020B0503020204020204" pitchFamily="34" charset="-122"/>
                          <a:ea typeface="微软雅黑" panose="020B0503020204020204" pitchFamily="34" charset="-122"/>
                        </a:rPr>
                        <a:t>192.168.10.50-150</a:t>
                      </a:r>
                      <a:r>
                        <a:rPr lang="zh-CN" sz="1600" b="0" kern="100">
                          <a:solidFill>
                            <a:schemeClr val="tx1"/>
                          </a:solidFill>
                          <a:effectLst/>
                          <a:latin typeface="微软雅黑" panose="020B0503020204020204" pitchFamily="34" charset="-122"/>
                          <a:ea typeface="微软雅黑" panose="020B0503020204020204" pitchFamily="34" charset="-122"/>
                        </a:rPr>
                        <a:t>（约</a:t>
                      </a:r>
                      <a:r>
                        <a:rPr lang="en-US" sz="1600" b="0" kern="100">
                          <a:solidFill>
                            <a:schemeClr val="tx1"/>
                          </a:solidFill>
                          <a:effectLst/>
                          <a:latin typeface="微软雅黑" panose="020B0503020204020204" pitchFamily="34" charset="-122"/>
                          <a:ea typeface="微软雅黑" panose="020B0503020204020204" pitchFamily="34" charset="-122"/>
                        </a:rPr>
                        <a:t>100</a:t>
                      </a:r>
                      <a:r>
                        <a:rPr lang="zh-CN" sz="1600" b="0" kern="100">
                          <a:solidFill>
                            <a:schemeClr val="tx1"/>
                          </a:solidFill>
                          <a:effectLst/>
                          <a:latin typeface="微软雅黑" panose="020B0503020204020204" pitchFamily="34" charset="-122"/>
                          <a:ea typeface="微软雅黑" panose="020B0503020204020204" pitchFamily="34" charset="-122"/>
                        </a:rPr>
                        <a:t>个</a:t>
                      </a:r>
                      <a:r>
                        <a:rPr lang="en-US" sz="1600" b="0" kern="100">
                          <a:solidFill>
                            <a:schemeClr val="tx1"/>
                          </a:solidFill>
                          <a:effectLst/>
                          <a:latin typeface="微软雅黑" panose="020B0503020204020204" pitchFamily="34" charset="-122"/>
                          <a:ea typeface="微软雅黑" panose="020B0503020204020204" pitchFamily="34" charset="-122"/>
                        </a:rPr>
                        <a:t>IP</a:t>
                      </a:r>
                      <a:r>
                        <a:rPr lang="zh-CN" sz="1600" b="0" kern="100">
                          <a:solidFill>
                            <a:schemeClr val="tx1"/>
                          </a:solidFill>
                          <a:effectLst/>
                          <a:latin typeface="微软雅黑" panose="020B0503020204020204" pitchFamily="34" charset="-122"/>
                          <a:ea typeface="微软雅黑" panose="020B0503020204020204" pitchFamily="34" charset="-122"/>
                        </a:rPr>
                        <a:t>地址）</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13409125"/>
                  </a:ext>
                </a:extLst>
              </a:tr>
              <a:tr h="331997">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option subnet-mask 255.255.255.0;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定义客户端默认的子网掩码</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81191072"/>
                  </a:ext>
                </a:extLst>
              </a:tr>
              <a:tr h="331997">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option routers 192.168.10.1;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定义客户端的网关地址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560559659"/>
                  </a:ext>
                </a:extLst>
              </a:tr>
              <a:tr h="331997">
                <a:tc>
                  <a:txBody>
                    <a:bodyPr/>
                    <a:lstStyle/>
                    <a:p>
                      <a:pPr algn="just"/>
                      <a:r>
                        <a:rPr lang="en-US" sz="1600" b="0" spc="-30" dirty="0">
                          <a:solidFill>
                            <a:schemeClr val="tx1"/>
                          </a:solidFill>
                          <a:effectLst/>
                          <a:latin typeface="微软雅黑" panose="020B0503020204020204" pitchFamily="34" charset="-122"/>
                          <a:ea typeface="微软雅黑" panose="020B0503020204020204" pitchFamily="34" charset="-122"/>
                        </a:rPr>
                        <a:t>option domain-name "linuxprobe.com";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定义默认的搜索域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64220694"/>
                  </a:ext>
                </a:extLst>
              </a:tr>
              <a:tr h="331997">
                <a:tc>
                  <a:txBody>
                    <a:bodyPr/>
                    <a:lstStyle/>
                    <a:p>
                      <a:pPr algn="just"/>
                      <a:r>
                        <a:rPr lang="en-US" sz="1600" b="0" spc="-30" dirty="0">
                          <a:solidFill>
                            <a:schemeClr val="tx1"/>
                          </a:solidFill>
                          <a:effectLst/>
                          <a:latin typeface="微软雅黑" panose="020B0503020204020204" pitchFamily="34" charset="-122"/>
                          <a:ea typeface="微软雅黑" panose="020B0503020204020204" pitchFamily="34" charset="-122"/>
                        </a:rPr>
                        <a:t>option domain-name-servers 192.168.10.1;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定义客户端的</a:t>
                      </a:r>
                      <a:r>
                        <a:rPr lang="en-US" sz="1600" b="0" kern="100" dirty="0">
                          <a:solidFill>
                            <a:schemeClr val="tx1"/>
                          </a:solidFill>
                          <a:effectLst/>
                          <a:latin typeface="微软雅黑" panose="020B0503020204020204" pitchFamily="34" charset="-122"/>
                          <a:ea typeface="微软雅黑" panose="020B0503020204020204" pitchFamily="34" charset="-122"/>
                        </a:rPr>
                        <a:t>DNS</a:t>
                      </a:r>
                      <a:r>
                        <a:rPr lang="zh-CN" sz="1600" b="0" kern="100" dirty="0">
                          <a:solidFill>
                            <a:schemeClr val="tx1"/>
                          </a:solidFill>
                          <a:effectLst/>
                          <a:latin typeface="微软雅黑" panose="020B0503020204020204" pitchFamily="34" charset="-122"/>
                          <a:ea typeface="微软雅黑" panose="020B0503020204020204" pitchFamily="34" charset="-122"/>
                        </a:rPr>
                        <a:t>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641127"/>
                  </a:ext>
                </a:extLst>
              </a:tr>
              <a:tr h="331997">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default-lease-time 21600;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定义默认租约时间（单位：秒）</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81743721"/>
                  </a:ext>
                </a:extLst>
              </a:tr>
              <a:tr h="331997">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max-lease-time 43200;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定义最大预约时间（单位：秒）</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95250772"/>
                  </a:ext>
                </a:extLst>
              </a:tr>
              <a:tr h="331997">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结束符</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517402717"/>
                  </a:ext>
                </a:extLst>
              </a:tr>
            </a:tbl>
          </a:graphicData>
        </a:graphic>
      </p:graphicFrame>
    </p:spTree>
    <p:extLst>
      <p:ext uri="{BB962C8B-B14F-4D97-AF65-F5344CB8AC3E}">
        <p14:creationId xmlns:p14="http://schemas.microsoft.com/office/powerpoint/2010/main" val="90987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741500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自动管理</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地址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矩形: 圆角 10">
            <a:extLst>
              <a:ext uri="{FF2B5EF4-FFF2-40B4-BE49-F238E27FC236}">
                <a16:creationId xmlns:a16="http://schemas.microsoft.com/office/drawing/2014/main" id="{8C798973-A224-4C9B-AE7E-F95AC114F862}"/>
              </a:ext>
            </a:extLst>
          </p:cNvPr>
          <p:cNvSpPr/>
          <p:nvPr/>
        </p:nvSpPr>
        <p:spPr>
          <a:xfrm>
            <a:off x="2137797" y="5037589"/>
            <a:ext cx="2848127" cy="765313"/>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设置网络模式</a:t>
            </a:r>
          </a:p>
        </p:txBody>
      </p:sp>
      <p:sp>
        <p:nvSpPr>
          <p:cNvPr id="12" name="矩形: 圆角 11">
            <a:extLst>
              <a:ext uri="{FF2B5EF4-FFF2-40B4-BE49-F238E27FC236}">
                <a16:creationId xmlns:a16="http://schemas.microsoft.com/office/drawing/2014/main" id="{0AC7633A-7165-4DF7-B245-5BAD9CB63B85}"/>
              </a:ext>
            </a:extLst>
          </p:cNvPr>
          <p:cNvSpPr/>
          <p:nvPr/>
        </p:nvSpPr>
        <p:spPr>
          <a:xfrm>
            <a:off x="7267656" y="5037588"/>
            <a:ext cx="2333877" cy="765313"/>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自动获取到</a:t>
            </a:r>
            <a:r>
              <a:rPr lang="en-US" altLang="zh-CN" dirty="0">
                <a:solidFill>
                  <a:schemeClr val="tx1"/>
                </a:solidFill>
                <a:latin typeface="微软雅黑" panose="020B0503020204020204" pitchFamily="34" charset="-122"/>
                <a:ea typeface="微软雅黑" panose="020B0503020204020204" pitchFamily="34" charset="-122"/>
              </a:rPr>
              <a:t>IP</a:t>
            </a:r>
            <a:r>
              <a:rPr lang="zh-CN" altLang="en-US" dirty="0">
                <a:solidFill>
                  <a:schemeClr val="tx1"/>
                </a:solidFill>
                <a:latin typeface="微软雅黑" panose="020B0503020204020204" pitchFamily="34" charset="-122"/>
                <a:ea typeface="微软雅黑" panose="020B0503020204020204" pitchFamily="34" charset="-122"/>
              </a:rPr>
              <a:t>地址</a:t>
            </a:r>
          </a:p>
        </p:txBody>
      </p:sp>
      <p:sp>
        <p:nvSpPr>
          <p:cNvPr id="14" name="箭头: 右 13">
            <a:extLst>
              <a:ext uri="{FF2B5EF4-FFF2-40B4-BE49-F238E27FC236}">
                <a16:creationId xmlns:a16="http://schemas.microsoft.com/office/drawing/2014/main" id="{843D0E0E-CD90-49EC-8AF6-3C613586E09D}"/>
              </a:ext>
            </a:extLst>
          </p:cNvPr>
          <p:cNvSpPr/>
          <p:nvPr/>
        </p:nvSpPr>
        <p:spPr>
          <a:xfrm>
            <a:off x="5822190" y="5259338"/>
            <a:ext cx="60920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a:extLst>
              <a:ext uri="{FF2B5EF4-FFF2-40B4-BE49-F238E27FC236}">
                <a16:creationId xmlns:a16="http://schemas.microsoft.com/office/drawing/2014/main" id="{609C75E3-ECD4-4313-A331-B925CA00E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63" y="1737100"/>
            <a:ext cx="4085193" cy="278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片 343" descr="说明: 第14章 使用DHCP动态管理主机地址第14章 使用DHCP动态管理主机地址">
            <a:extLst>
              <a:ext uri="{FF2B5EF4-FFF2-40B4-BE49-F238E27FC236}">
                <a16:creationId xmlns:a16="http://schemas.microsoft.com/office/drawing/2014/main" id="{61C90515-EC16-442C-9247-30F671A9C3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4279" y="1737100"/>
            <a:ext cx="4170895" cy="278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4145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分配固定</a:t>
            </a:r>
            <a:r>
              <a:rPr lang="en-US" altLang="zh-CN" sz="3600" b="1" dirty="0">
                <a:solidFill>
                  <a:schemeClr val="accent1"/>
                </a:solidFill>
                <a:latin typeface="微软雅黑" panose="020B0503020204020204" pitchFamily="34" charset="-122"/>
                <a:ea typeface="微软雅黑" panose="020B0503020204020204" pitchFamily="34" charset="-122"/>
              </a:rPr>
              <a:t>IP</a:t>
            </a:r>
            <a:r>
              <a:rPr lang="zh-CN" altLang="en-US" sz="3600" b="1" dirty="0">
                <a:solidFill>
                  <a:schemeClr val="accent1"/>
                </a:solidFill>
                <a:latin typeface="微软雅黑" panose="020B0503020204020204" pitchFamily="34" charset="-122"/>
                <a:ea typeface="微软雅黑" panose="020B0503020204020204" pitchFamily="34" charset="-122"/>
              </a:rPr>
              <a:t>地址</a:t>
            </a:r>
          </a:p>
        </p:txBody>
      </p:sp>
      <p:sp>
        <p:nvSpPr>
          <p:cNvPr id="9" name="文本框 8"/>
          <p:cNvSpPr txBox="1"/>
          <p:nvPr/>
        </p:nvSpPr>
        <p:spPr>
          <a:xfrm>
            <a:off x="3441543" y="5600295"/>
            <a:ext cx="5308914"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Assign Fixed IP Address</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FOUR</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1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741500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分配固定</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地址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5" name="矩形: 圆角 14">
            <a:extLst>
              <a:ext uri="{FF2B5EF4-FFF2-40B4-BE49-F238E27FC236}">
                <a16:creationId xmlns:a16="http://schemas.microsoft.com/office/drawing/2014/main" id="{E827BF99-81A1-4BBE-8521-67B82098FF35}"/>
              </a:ext>
            </a:extLst>
          </p:cNvPr>
          <p:cNvSpPr/>
          <p:nvPr/>
        </p:nvSpPr>
        <p:spPr>
          <a:xfrm>
            <a:off x="120841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6" name="文本框 15">
            <a:extLst>
              <a:ext uri="{FF2B5EF4-FFF2-40B4-BE49-F238E27FC236}">
                <a16:creationId xmlns:a16="http://schemas.microsoft.com/office/drawing/2014/main" id="{A73101F7-385C-4E9C-BCA5-5641D6A8BCC1}"/>
              </a:ext>
            </a:extLst>
          </p:cNvPr>
          <p:cNvSpPr txBox="1"/>
          <p:nvPr/>
        </p:nvSpPr>
        <p:spPr>
          <a:xfrm>
            <a:off x="1361134" y="2353942"/>
            <a:ext cx="4323400"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DHCP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协议中有个术语是“预约”，它用来确保局域网中特定的设备总是获取到固定的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要想把某个</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地址与某台主机进行绑定，就需要用到这台主机的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MAC</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地址。这个</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MAC</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地址即网卡上一串独立的标识符，具备唯一性，因此不会存在冲突的情况。</a:t>
            </a:r>
          </a:p>
        </p:txBody>
      </p:sp>
      <p:sp>
        <p:nvSpPr>
          <p:cNvPr id="17" name="任意多边形: 形状 16">
            <a:extLst>
              <a:ext uri="{FF2B5EF4-FFF2-40B4-BE49-F238E27FC236}">
                <a16:creationId xmlns:a16="http://schemas.microsoft.com/office/drawing/2014/main" id="{03AB8653-B02D-4792-BECB-74FBBD97DEF9}"/>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 name="文本框 17">
            <a:extLst>
              <a:ext uri="{FF2B5EF4-FFF2-40B4-BE49-F238E27FC236}">
                <a16:creationId xmlns:a16="http://schemas.microsoft.com/office/drawing/2014/main" id="{73553F49-4651-41DD-B804-DEB81B6FF370}"/>
              </a:ext>
            </a:extLst>
          </p:cNvPr>
          <p:cNvSpPr txBox="1"/>
          <p:nvPr/>
        </p:nvSpPr>
        <p:spPr>
          <a:xfrm>
            <a:off x="1329096" y="1811894"/>
            <a:ext cx="19784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分配固定</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IP</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地址</a:t>
            </a:r>
          </a:p>
        </p:txBody>
      </p:sp>
      <p:sp>
        <p:nvSpPr>
          <p:cNvPr id="19" name="矩形: 圆角 18">
            <a:extLst>
              <a:ext uri="{FF2B5EF4-FFF2-40B4-BE49-F238E27FC236}">
                <a16:creationId xmlns:a16="http://schemas.microsoft.com/office/drawing/2014/main" id="{F4B95468-52A0-4BCA-86BB-4C3CB330D3EA}"/>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068DD5C1-2338-4ABE-BB5C-BC0DF51B9F31}"/>
              </a:ext>
            </a:extLst>
          </p:cNvPr>
          <p:cNvSpPr txBox="1"/>
          <p:nvPr/>
        </p:nvSpPr>
        <p:spPr>
          <a:xfrm>
            <a:off x="6751834" y="3012383"/>
            <a:ext cx="3711879"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在</a:t>
            </a:r>
            <a:r>
              <a:rPr lang="en-US" altLang="zh-CN" sz="1800" kern="100" dirty="0">
                <a:effectLst/>
                <a:latin typeface="微软雅黑" panose="020B0503020204020204" pitchFamily="34" charset="-122"/>
                <a:ea typeface="微软雅黑" panose="020B0503020204020204" pitchFamily="34" charset="-122"/>
              </a:rPr>
              <a:t>Linux</a:t>
            </a:r>
            <a:r>
              <a:rPr lang="zh-CN" altLang="en-US" sz="1800" kern="100" dirty="0">
                <a:effectLst/>
                <a:latin typeface="微软雅黑" panose="020B0503020204020204" pitchFamily="34" charset="-122"/>
                <a:ea typeface="微软雅黑" panose="020B0503020204020204" pitchFamily="34" charset="-122"/>
              </a:rPr>
              <a:t>系统中查看网卡</a:t>
            </a:r>
            <a:r>
              <a:rPr lang="en-US" altLang="zh-CN" sz="1800" kern="100" dirty="0">
                <a:effectLst/>
                <a:latin typeface="微软雅黑" panose="020B0503020204020204" pitchFamily="34" charset="-122"/>
                <a:ea typeface="微软雅黑" panose="020B0503020204020204" pitchFamily="34" charset="-122"/>
              </a:rPr>
              <a:t>MAC</a:t>
            </a:r>
            <a:r>
              <a:rPr lang="zh-CN" altLang="en-US" sz="1800" kern="100" dirty="0">
                <a:effectLst/>
                <a:latin typeface="微软雅黑" panose="020B0503020204020204" pitchFamily="34" charset="-122"/>
                <a:ea typeface="微软雅黑" panose="020B0503020204020204" pitchFamily="34" charset="-122"/>
              </a:rPr>
              <a:t>地址</a:t>
            </a:r>
            <a:endParaRPr lang="zh-CN" altLang="en-US" dirty="0">
              <a:latin typeface="微软雅黑" panose="020B0503020204020204" pitchFamily="34" charset="-122"/>
              <a:ea typeface="微软雅黑" panose="020B0503020204020204" pitchFamily="34" charset="-122"/>
            </a:endParaRPr>
          </a:p>
        </p:txBody>
      </p:sp>
      <p:pic>
        <p:nvPicPr>
          <p:cNvPr id="10242" name="图片 344" descr="说明: 第14章 使用DHCP动态管理主机地址第14章 使用DHCP动态管理主机地址">
            <a:extLst>
              <a:ext uri="{FF2B5EF4-FFF2-40B4-BE49-F238E27FC236}">
                <a16:creationId xmlns:a16="http://schemas.microsoft.com/office/drawing/2014/main" id="{7BEAB964-6D64-48F3-BF1E-96099717CB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860" y="1925730"/>
            <a:ext cx="3879826" cy="89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09FD5985-59F2-409B-87B4-0623AC3DD17D}"/>
              </a:ext>
            </a:extLst>
          </p:cNvPr>
          <p:cNvSpPr txBox="1"/>
          <p:nvPr/>
        </p:nvSpPr>
        <p:spPr>
          <a:xfrm>
            <a:off x="6532786" y="5567043"/>
            <a:ext cx="4149975"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在</a:t>
            </a:r>
            <a:r>
              <a:rPr lang="en-US" altLang="zh-CN" sz="1800" kern="100" dirty="0">
                <a:effectLst/>
                <a:latin typeface="微软雅黑" panose="020B0503020204020204" pitchFamily="34" charset="-122"/>
                <a:ea typeface="微软雅黑" panose="020B0503020204020204" pitchFamily="34" charset="-122"/>
              </a:rPr>
              <a:t>Windows</a:t>
            </a:r>
            <a:r>
              <a:rPr lang="zh-CN" altLang="en-US" sz="1800" kern="100" dirty="0">
                <a:effectLst/>
                <a:latin typeface="微软雅黑" panose="020B0503020204020204" pitchFamily="34" charset="-122"/>
                <a:ea typeface="微软雅黑" panose="020B0503020204020204" pitchFamily="34" charset="-122"/>
              </a:rPr>
              <a:t>系统中查看网卡</a:t>
            </a:r>
            <a:r>
              <a:rPr lang="en-US" altLang="zh-CN" sz="1800" kern="100" dirty="0">
                <a:effectLst/>
                <a:latin typeface="微软雅黑" panose="020B0503020204020204" pitchFamily="34" charset="-122"/>
                <a:ea typeface="微软雅黑" panose="020B0503020204020204" pitchFamily="34" charset="-122"/>
              </a:rPr>
              <a:t>MAC</a:t>
            </a:r>
            <a:r>
              <a:rPr lang="zh-CN" altLang="en-US" sz="1800" kern="100" dirty="0">
                <a:effectLst/>
                <a:latin typeface="微软雅黑" panose="020B0503020204020204" pitchFamily="34" charset="-122"/>
                <a:ea typeface="微软雅黑" panose="020B0503020204020204" pitchFamily="34" charset="-122"/>
              </a:rPr>
              <a:t>地址</a:t>
            </a:r>
            <a:endParaRPr lang="zh-CN" altLang="en-US" dirty="0">
              <a:latin typeface="微软雅黑" panose="020B0503020204020204" pitchFamily="34" charset="-122"/>
              <a:ea typeface="微软雅黑" panose="020B0503020204020204" pitchFamily="34" charset="-122"/>
            </a:endParaRPr>
          </a:p>
        </p:txBody>
      </p:sp>
      <p:pic>
        <p:nvPicPr>
          <p:cNvPr id="10243" name="图片 345" descr="说明: 第14章 使用DHCP动态管理主机地址第14章 使用DHCP动态管理主机地址">
            <a:extLst>
              <a:ext uri="{FF2B5EF4-FFF2-40B4-BE49-F238E27FC236}">
                <a16:creationId xmlns:a16="http://schemas.microsoft.com/office/drawing/2014/main" id="{C48A0A1E-E81C-4926-801A-BAAC8FFF26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5603" y="3395427"/>
            <a:ext cx="1564341" cy="208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4619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741500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分配固定</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地址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F8B1FCDB-3E98-496A-9D76-633C2ACEC988}"/>
              </a:ext>
            </a:extLst>
          </p:cNvPr>
          <p:cNvGraphicFramePr>
            <a:graphicFrameLocks noGrp="1"/>
          </p:cNvGraphicFramePr>
          <p:nvPr>
            <p:extLst>
              <p:ext uri="{D42A27DB-BD31-4B8C-83A1-F6EECF244321}">
                <p14:modId xmlns:p14="http://schemas.microsoft.com/office/powerpoint/2010/main" val="1738494902"/>
              </p:ext>
            </p:extLst>
          </p:nvPr>
        </p:nvGraphicFramePr>
        <p:xfrm>
          <a:off x="969644" y="2117035"/>
          <a:ext cx="9128512" cy="2554356"/>
        </p:xfrm>
        <a:graphic>
          <a:graphicData uri="http://schemas.openxmlformats.org/drawingml/2006/table">
            <a:tbl>
              <a:tblPr firstRow="1" firstCol="1" bandRow="1">
                <a:tableStyleId>{5C22544A-7EE6-4342-B048-85BDC9FD1C3A}</a:tableStyleId>
              </a:tblPr>
              <a:tblGrid>
                <a:gridCol w="2282128">
                  <a:extLst>
                    <a:ext uri="{9D8B030D-6E8A-4147-A177-3AD203B41FA5}">
                      <a16:colId xmlns:a16="http://schemas.microsoft.com/office/drawing/2014/main" val="3057825404"/>
                    </a:ext>
                  </a:extLst>
                </a:gridCol>
                <a:gridCol w="2039309">
                  <a:extLst>
                    <a:ext uri="{9D8B030D-6E8A-4147-A177-3AD203B41FA5}">
                      <a16:colId xmlns:a16="http://schemas.microsoft.com/office/drawing/2014/main" val="766929394"/>
                    </a:ext>
                  </a:extLst>
                </a:gridCol>
                <a:gridCol w="2524947">
                  <a:extLst>
                    <a:ext uri="{9D8B030D-6E8A-4147-A177-3AD203B41FA5}">
                      <a16:colId xmlns:a16="http://schemas.microsoft.com/office/drawing/2014/main" val="2602946542"/>
                    </a:ext>
                  </a:extLst>
                </a:gridCol>
                <a:gridCol w="2282128">
                  <a:extLst>
                    <a:ext uri="{9D8B030D-6E8A-4147-A177-3AD203B41FA5}">
                      <a16:colId xmlns:a16="http://schemas.microsoft.com/office/drawing/2014/main" val="3358387270"/>
                    </a:ext>
                  </a:extLst>
                </a:gridCol>
              </a:tblGrid>
              <a:tr h="638589">
                <a:tc gridSpan="4">
                  <a:txBody>
                    <a:bodyPr/>
                    <a:lstStyle/>
                    <a:p>
                      <a:pPr algn="ctr"/>
                      <a:r>
                        <a:rPr lang="en-US" sz="1800" kern="100" dirty="0">
                          <a:effectLst/>
                          <a:latin typeface="微软雅黑" panose="020B0503020204020204" pitchFamily="34" charset="-122"/>
                          <a:ea typeface="微软雅黑" panose="020B0503020204020204" pitchFamily="34" charset="-122"/>
                        </a:rPr>
                        <a:t>host</a:t>
                      </a:r>
                      <a:r>
                        <a:rPr lang="zh-CN" sz="1800" kern="100" dirty="0">
                          <a:effectLst/>
                          <a:latin typeface="微软雅黑" panose="020B0503020204020204" pitchFamily="34" charset="-122"/>
                          <a:ea typeface="微软雅黑" panose="020B0503020204020204" pitchFamily="34" charset="-122"/>
                        </a:rPr>
                        <a:t>主机名称</a:t>
                      </a:r>
                      <a:r>
                        <a:rPr lang="en-US" sz="1800" kern="100" dirty="0">
                          <a:effectLst/>
                          <a:latin typeface="微软雅黑" panose="020B0503020204020204" pitchFamily="34" charset="-122"/>
                          <a:ea typeface="微软雅黑" panose="020B0503020204020204" pitchFamily="34" charset="-122"/>
                        </a:rPr>
                        <a:t> {</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38865478"/>
                  </a:ext>
                </a:extLst>
              </a:tr>
              <a:tr h="638589">
                <a:tc>
                  <a:txBody>
                    <a:bodyPr/>
                    <a:lstStyle/>
                    <a:p>
                      <a:pPr algn="just"/>
                      <a:r>
                        <a:rPr lang="en-US" sz="1600" kern="100" dirty="0">
                          <a:solidFill>
                            <a:schemeClr val="tx1"/>
                          </a:solidFill>
                          <a:effectLst/>
                          <a:latin typeface="微软雅黑" panose="020B0503020204020204" pitchFamily="34" charset="-122"/>
                          <a:ea typeface="微软雅黑" panose="020B0503020204020204" pitchFamily="34" charset="-122"/>
                        </a:rPr>
                        <a:t> </a:t>
                      </a:r>
                      <a:endParaRPr lang="zh-CN" sz="16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CBD5E8"/>
                    </a:solidFill>
                  </a:tcPr>
                </a:tc>
                <a:tc>
                  <a:txBody>
                    <a:bodyPr/>
                    <a:lstStyle/>
                    <a:p>
                      <a:pPr algn="just"/>
                      <a:r>
                        <a:rPr lang="en-US" sz="1600" kern="100" dirty="0">
                          <a:effectLst/>
                          <a:latin typeface="微软雅黑" panose="020B0503020204020204" pitchFamily="34" charset="-122"/>
                          <a:ea typeface="微软雅黑" panose="020B0503020204020204" pitchFamily="34" charset="-122"/>
                        </a:rPr>
                        <a:t>hardware</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kern="100" dirty="0">
                          <a:effectLst/>
                          <a:latin typeface="微软雅黑" panose="020B0503020204020204" pitchFamily="34" charset="-122"/>
                          <a:ea typeface="微软雅黑" panose="020B0503020204020204" pitchFamily="34" charset="-122"/>
                        </a:rPr>
                        <a:t>ethernet</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kern="100">
                          <a:effectLst/>
                          <a:latin typeface="微软雅黑" panose="020B0503020204020204" pitchFamily="34" charset="-122"/>
                          <a:ea typeface="微软雅黑" panose="020B0503020204020204" pitchFamily="34" charset="-122"/>
                        </a:rPr>
                        <a:t>该主机的</a:t>
                      </a:r>
                      <a:r>
                        <a:rPr lang="en-US" sz="1600" kern="100">
                          <a:effectLst/>
                          <a:latin typeface="微软雅黑" panose="020B0503020204020204" pitchFamily="34" charset="-122"/>
                          <a:ea typeface="微软雅黑" panose="020B0503020204020204" pitchFamily="34" charset="-122"/>
                        </a:rPr>
                        <a:t>MAC</a:t>
                      </a:r>
                      <a:r>
                        <a:rPr lang="zh-CN" sz="1600" kern="100">
                          <a:effectLst/>
                          <a:latin typeface="微软雅黑" panose="020B0503020204020204" pitchFamily="34" charset="-122"/>
                          <a:ea typeface="微软雅黑" panose="020B0503020204020204" pitchFamily="34" charset="-122"/>
                        </a:rPr>
                        <a:t>地址</a:t>
                      </a: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16824218"/>
                  </a:ext>
                </a:extLst>
              </a:tr>
              <a:tr h="638589">
                <a:tc>
                  <a:txBody>
                    <a:bodyPr/>
                    <a:lstStyle/>
                    <a:p>
                      <a:pPr algn="just"/>
                      <a:r>
                        <a:rPr lang="en-US" sz="1600" kern="100" dirty="0">
                          <a:solidFill>
                            <a:schemeClr val="tx1"/>
                          </a:solidFill>
                          <a:effectLst/>
                          <a:latin typeface="微软雅黑" panose="020B0503020204020204" pitchFamily="34" charset="-122"/>
                          <a:ea typeface="微软雅黑" panose="020B0503020204020204" pitchFamily="34" charset="-122"/>
                        </a:rPr>
                        <a:t> </a:t>
                      </a:r>
                      <a:endParaRPr lang="zh-CN" sz="16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E7EBF4"/>
                    </a:solidFill>
                  </a:tcPr>
                </a:tc>
                <a:tc>
                  <a:txBody>
                    <a:bodyPr/>
                    <a:lstStyle/>
                    <a:p>
                      <a:pPr algn="just"/>
                      <a:r>
                        <a:rPr lang="en-US" sz="1600" kern="100" dirty="0">
                          <a:effectLst/>
                          <a:latin typeface="微软雅黑" panose="020B0503020204020204" pitchFamily="34" charset="-122"/>
                          <a:ea typeface="微软雅黑" panose="020B0503020204020204" pitchFamily="34" charset="-122"/>
                        </a:rPr>
                        <a:t>fixed-address</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kern="100" dirty="0">
                          <a:effectLst/>
                          <a:latin typeface="微软雅黑" panose="020B0503020204020204" pitchFamily="34" charset="-122"/>
                          <a:ea typeface="微软雅黑" panose="020B0503020204020204" pitchFamily="34" charset="-122"/>
                        </a:rPr>
                        <a:t>欲指定的</a:t>
                      </a:r>
                      <a:r>
                        <a:rPr lang="en-US" sz="1600" kern="100" dirty="0">
                          <a:effectLst/>
                          <a:latin typeface="微软雅黑" panose="020B0503020204020204" pitchFamily="34" charset="-122"/>
                          <a:ea typeface="微软雅黑" panose="020B0503020204020204" pitchFamily="34" charset="-122"/>
                        </a:rPr>
                        <a:t>IP</a:t>
                      </a:r>
                      <a:r>
                        <a:rPr lang="zh-CN" sz="1600" kern="100" dirty="0">
                          <a:effectLst/>
                          <a:latin typeface="微软雅黑" panose="020B0503020204020204" pitchFamily="34" charset="-122"/>
                          <a:ea typeface="微软雅黑" panose="020B0503020204020204" pitchFamily="34" charset="-122"/>
                        </a:rPr>
                        <a:t>地址</a:t>
                      </a:r>
                      <a:r>
                        <a:rPr lang="en-US" sz="1600" kern="100" dirty="0">
                          <a:effectLst/>
                          <a:latin typeface="微软雅黑" panose="020B0503020204020204" pitchFamily="34" charset="-122"/>
                          <a:ea typeface="微软雅黑" panose="020B0503020204020204" pitchFamily="34" charset="-122"/>
                        </a:rPr>
                        <a:t>;</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kern="100" dirty="0">
                          <a:effectLst/>
                          <a:latin typeface="微软雅黑" panose="020B0503020204020204" pitchFamily="34" charset="-122"/>
                          <a:ea typeface="微软雅黑" panose="020B0503020204020204" pitchFamily="34" charset="-122"/>
                        </a:rPr>
                        <a:t> </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89449494"/>
                  </a:ext>
                </a:extLst>
              </a:tr>
              <a:tr h="638589">
                <a:tc gridSpan="4">
                  <a:txBody>
                    <a:bodyPr/>
                    <a:lstStyle/>
                    <a:p>
                      <a:pPr algn="just"/>
                      <a:r>
                        <a:rPr lang="en-US" sz="1600" kern="100" dirty="0">
                          <a:solidFill>
                            <a:schemeClr val="tx1"/>
                          </a:solidFill>
                          <a:effectLst/>
                          <a:latin typeface="微软雅黑" panose="020B0503020204020204" pitchFamily="34" charset="-122"/>
                          <a:ea typeface="微软雅黑" panose="020B0503020204020204" pitchFamily="34" charset="-122"/>
                        </a:rPr>
                        <a:t>}</a:t>
                      </a:r>
                      <a:endParaRPr lang="zh-CN" sz="16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rgbClr val="CBD5E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80101290"/>
                  </a:ext>
                </a:extLst>
              </a:tr>
            </a:tbl>
          </a:graphicData>
        </a:graphic>
      </p:graphicFrame>
    </p:spTree>
    <p:extLst>
      <p:ext uri="{BB962C8B-B14F-4D97-AF65-F5344CB8AC3E}">
        <p14:creationId xmlns:p14="http://schemas.microsoft.com/office/powerpoint/2010/main" val="841285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15D8C095-A4DD-4621-8353-6B07147FAFB3}"/>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矩形: 圆角 14">
            <a:extLst>
              <a:ext uri="{FF2B5EF4-FFF2-40B4-BE49-F238E27FC236}">
                <a16:creationId xmlns:a16="http://schemas.microsoft.com/office/drawing/2014/main" id="{9E631873-6C5B-4E36-936D-5D58E5D69C3A}"/>
              </a:ext>
            </a:extLst>
          </p:cNvPr>
          <p:cNvSpPr/>
          <p:nvPr/>
        </p:nvSpPr>
        <p:spPr>
          <a:xfrm>
            <a:off x="120841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p:cNvSpPr txBox="1"/>
          <p:nvPr/>
        </p:nvSpPr>
        <p:spPr>
          <a:xfrm>
            <a:off x="695324" y="318442"/>
            <a:ext cx="741500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分配固定</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地址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矩形: 圆角 10">
            <a:extLst>
              <a:ext uri="{FF2B5EF4-FFF2-40B4-BE49-F238E27FC236}">
                <a16:creationId xmlns:a16="http://schemas.microsoft.com/office/drawing/2014/main" id="{FB62479D-AD7B-45F3-80CC-7CEA3EE658E9}"/>
              </a:ext>
            </a:extLst>
          </p:cNvPr>
          <p:cNvSpPr/>
          <p:nvPr/>
        </p:nvSpPr>
        <p:spPr>
          <a:xfrm>
            <a:off x="2137797" y="5037589"/>
            <a:ext cx="2848127" cy="765313"/>
          </a:xfrm>
          <a:prstGeom prst="roundRect">
            <a:avLst>
              <a:gd name="adj" fmla="val 70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重启网络服务</a:t>
            </a:r>
          </a:p>
        </p:txBody>
      </p:sp>
      <p:sp>
        <p:nvSpPr>
          <p:cNvPr id="12" name="矩形: 圆角 11">
            <a:extLst>
              <a:ext uri="{FF2B5EF4-FFF2-40B4-BE49-F238E27FC236}">
                <a16:creationId xmlns:a16="http://schemas.microsoft.com/office/drawing/2014/main" id="{2598A7DF-555C-439D-8756-936C07B8936B}"/>
              </a:ext>
            </a:extLst>
          </p:cNvPr>
          <p:cNvSpPr/>
          <p:nvPr/>
        </p:nvSpPr>
        <p:spPr>
          <a:xfrm>
            <a:off x="7214508" y="5037588"/>
            <a:ext cx="2786530" cy="765313"/>
          </a:xfrm>
          <a:prstGeom prst="roundRect">
            <a:avLst>
              <a:gd name="adj" fmla="val 70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查看绑定后的网卡信息</a:t>
            </a:r>
          </a:p>
        </p:txBody>
      </p:sp>
      <p:pic>
        <p:nvPicPr>
          <p:cNvPr id="12290" name="图片 346" descr="说明: 第14章 使用DHCP动态管理主机地址第14章 使用DHCP动态管理主机地址">
            <a:extLst>
              <a:ext uri="{FF2B5EF4-FFF2-40B4-BE49-F238E27FC236}">
                <a16:creationId xmlns:a16="http://schemas.microsoft.com/office/drawing/2014/main" id="{2EB6F2B0-3381-4D81-869B-F6A28A55F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595" y="2594487"/>
            <a:ext cx="4071937"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347" descr="说明: 第14章 使用DHCP动态管理主机地址第14章 使用DHCP动态管理主机地址">
            <a:extLst>
              <a:ext uri="{FF2B5EF4-FFF2-40B4-BE49-F238E27FC236}">
                <a16:creationId xmlns:a16="http://schemas.microsoft.com/office/drawing/2014/main" id="{761DF264-6CA7-48FE-8A41-7BA1886EF4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648" y="1895838"/>
            <a:ext cx="40322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688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rotWithShape="1">
          <a:blip r:embed="rId3">
            <a:extLst>
              <a:ext uri="{28A0092B-C50C-407E-A947-70E740481C1C}">
                <a14:useLocalDpi xmlns:a14="http://schemas.microsoft.com/office/drawing/2010/main" val="0"/>
              </a:ext>
            </a:extLst>
          </a:blip>
          <a:srcRect r="2082"/>
          <a:stretch/>
        </p:blipFill>
        <p:spPr>
          <a:xfrm>
            <a:off x="5001771" y="702"/>
            <a:ext cx="7190229" cy="6858000"/>
          </a:xfrm>
          <a:prstGeom prst="rect">
            <a:avLst/>
          </a:prstGeom>
        </p:spPr>
      </p:pic>
      <p:sp>
        <p:nvSpPr>
          <p:cNvPr id="25" name="文本框 24"/>
          <p:cNvSpPr txBox="1"/>
          <p:nvPr/>
        </p:nvSpPr>
        <p:spPr>
          <a:xfrm>
            <a:off x="152872" y="713656"/>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grpSp>
        <p:nvGrpSpPr>
          <p:cNvPr id="10" name="组合 9">
            <a:extLst>
              <a:ext uri="{FF2B5EF4-FFF2-40B4-BE49-F238E27FC236}">
                <a16:creationId xmlns:a16="http://schemas.microsoft.com/office/drawing/2014/main" id="{2A420798-6D5C-4241-AE37-C7736A335BF5}"/>
              </a:ext>
            </a:extLst>
          </p:cNvPr>
          <p:cNvGrpSpPr/>
          <p:nvPr/>
        </p:nvGrpSpPr>
        <p:grpSpPr>
          <a:xfrm>
            <a:off x="37592" y="2142251"/>
            <a:ext cx="3289118" cy="984886"/>
            <a:chOff x="185047" y="2263262"/>
            <a:chExt cx="3289118" cy="984886"/>
          </a:xfrm>
        </p:grpSpPr>
        <p:sp>
          <p:nvSpPr>
            <p:cNvPr id="26" name="文本框 25"/>
            <p:cNvSpPr txBox="1"/>
            <p:nvPr/>
          </p:nvSpPr>
          <p:spPr>
            <a:xfrm>
              <a:off x="1064143" y="2417151"/>
              <a:ext cx="2410022"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动态主机配置协议</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Dynamic Host Configuration Protocol</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185047" y="226326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0930ACDD-6974-4AEE-A3F7-8541BBEB7522}"/>
              </a:ext>
            </a:extLst>
          </p:cNvPr>
          <p:cNvGrpSpPr/>
          <p:nvPr/>
        </p:nvGrpSpPr>
        <p:grpSpPr>
          <a:xfrm>
            <a:off x="3449751" y="2142251"/>
            <a:ext cx="3421454" cy="984886"/>
            <a:chOff x="3360777" y="2137216"/>
            <a:chExt cx="3421454" cy="984886"/>
          </a:xfrm>
        </p:grpSpPr>
        <p:sp>
          <p:nvSpPr>
            <p:cNvPr id="40" name="文本框 39"/>
            <p:cNvSpPr txBox="1"/>
            <p:nvPr/>
          </p:nvSpPr>
          <p:spPr>
            <a:xfrm>
              <a:off x="4239875" y="2291105"/>
              <a:ext cx="2542356"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部署</a:t>
              </a:r>
              <a:r>
                <a:rPr lang="en-US" altLang="zh-CN" sz="2000" b="1" dirty="0" err="1">
                  <a:solidFill>
                    <a:schemeClr val="tx1">
                      <a:lumMod val="95000"/>
                      <a:lumOff val="5000"/>
                    </a:schemeClr>
                  </a:solidFill>
                  <a:latin typeface="微软雅黑" panose="020B0503020204020204" pitchFamily="34" charset="-122"/>
                  <a:ea typeface="微软雅黑" panose="020B0503020204020204" pitchFamily="34" charset="-122"/>
                </a:rPr>
                <a:t>dhcpd</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服务程序</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Deploy </a:t>
              </a:r>
              <a:r>
                <a:rPr lang="en-US" altLang="zh-CN" sz="1400" dirty="0" err="1">
                  <a:latin typeface="微软雅黑" panose="020B0503020204020204" pitchFamily="34" charset="-122"/>
                  <a:ea typeface="微软雅黑" panose="020B0503020204020204" pitchFamily="34" charset="-122"/>
                </a:rPr>
                <a:t>dhcpd</a:t>
              </a:r>
              <a:r>
                <a:rPr lang="en-US" altLang="zh-CN" sz="1400" dirty="0">
                  <a:latin typeface="微软雅黑" panose="020B0503020204020204" pitchFamily="34" charset="-122"/>
                  <a:ea typeface="微软雅黑" panose="020B0503020204020204" pitchFamily="34" charset="-122"/>
                </a:rPr>
                <a:t> service provider</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文本框 40"/>
            <p:cNvSpPr txBox="1"/>
            <p:nvPr/>
          </p:nvSpPr>
          <p:spPr>
            <a:xfrm>
              <a:off x="3360777" y="213721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 name="组合 1">
            <a:extLst>
              <a:ext uri="{FF2B5EF4-FFF2-40B4-BE49-F238E27FC236}">
                <a16:creationId xmlns:a16="http://schemas.microsoft.com/office/drawing/2014/main" id="{F3FF9F62-73D7-482F-8A16-1D81F9C7DDAD}"/>
              </a:ext>
            </a:extLst>
          </p:cNvPr>
          <p:cNvGrpSpPr/>
          <p:nvPr/>
        </p:nvGrpSpPr>
        <p:grpSpPr>
          <a:xfrm>
            <a:off x="0" y="2082907"/>
            <a:ext cx="6802767" cy="1100530"/>
            <a:chOff x="0" y="1943759"/>
            <a:chExt cx="6802767" cy="1100530"/>
          </a:xfrm>
        </p:grpSpPr>
        <p:sp>
          <p:nvSpPr>
            <p:cNvPr id="8" name="矩形: 圆角 7">
              <a:extLst>
                <a:ext uri="{FF2B5EF4-FFF2-40B4-BE49-F238E27FC236}">
                  <a16:creationId xmlns:a16="http://schemas.microsoft.com/office/drawing/2014/main" id="{8F985FD2-8E20-485E-BADB-442EE373A51F}"/>
                </a:ext>
              </a:extLst>
            </p:cNvPr>
            <p:cNvSpPr/>
            <p:nvPr/>
          </p:nvSpPr>
          <p:spPr>
            <a:xfrm>
              <a:off x="3441990" y="1946053"/>
              <a:ext cx="3360777" cy="109823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C3EE372-DFF2-41CC-B158-614A7E402066}"/>
                </a:ext>
              </a:extLst>
            </p:cNvPr>
            <p:cNvSpPr/>
            <p:nvPr/>
          </p:nvSpPr>
          <p:spPr>
            <a:xfrm>
              <a:off x="0" y="1943759"/>
              <a:ext cx="3364302" cy="109823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20ABE39D-221E-499B-8C00-6714612A3F6A}"/>
              </a:ext>
            </a:extLst>
          </p:cNvPr>
          <p:cNvGrpSpPr/>
          <p:nvPr/>
        </p:nvGrpSpPr>
        <p:grpSpPr>
          <a:xfrm>
            <a:off x="37592" y="3596987"/>
            <a:ext cx="3412159" cy="984886"/>
            <a:chOff x="37592" y="3587949"/>
            <a:chExt cx="3412159" cy="984886"/>
          </a:xfrm>
        </p:grpSpPr>
        <p:sp>
          <p:nvSpPr>
            <p:cNvPr id="43" name="文本框 42"/>
            <p:cNvSpPr txBox="1"/>
            <p:nvPr/>
          </p:nvSpPr>
          <p:spPr>
            <a:xfrm>
              <a:off x="916689" y="3741838"/>
              <a:ext cx="2533062"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自动管理</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IP</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地址</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a:solidFill>
                    <a:srgbClr val="333333"/>
                  </a:solidFill>
                  <a:effectLst/>
                  <a:latin typeface="Microsoft YaHei" panose="020B0503020204020204" pitchFamily="34" charset="-122"/>
                  <a:ea typeface="Microsoft YaHei" panose="020B0503020204020204" pitchFamily="34" charset="-122"/>
                </a:rPr>
                <a:t>Automatically Manage IP Addresses</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文本框 43"/>
            <p:cNvSpPr txBox="1"/>
            <p:nvPr/>
          </p:nvSpPr>
          <p:spPr>
            <a:xfrm>
              <a:off x="37592" y="3587949"/>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7AAB1485-F466-4DB4-B0F2-069CF08DBBBE}"/>
              </a:ext>
            </a:extLst>
          </p:cNvPr>
          <p:cNvGrpSpPr/>
          <p:nvPr/>
        </p:nvGrpSpPr>
        <p:grpSpPr>
          <a:xfrm>
            <a:off x="3449751" y="3669128"/>
            <a:ext cx="3421453" cy="830997"/>
            <a:chOff x="3513846" y="3522502"/>
            <a:chExt cx="3421453" cy="830997"/>
          </a:xfrm>
        </p:grpSpPr>
        <p:sp>
          <p:nvSpPr>
            <p:cNvPr id="46" name="文本框 45"/>
            <p:cNvSpPr txBox="1"/>
            <p:nvPr/>
          </p:nvSpPr>
          <p:spPr>
            <a:xfrm>
              <a:off x="4392944" y="3676391"/>
              <a:ext cx="2542355"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分配固定</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IP</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地址</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a:solidFill>
                    <a:srgbClr val="333333"/>
                  </a:solidFill>
                  <a:effectLst/>
                  <a:latin typeface="Microsoft YaHei" panose="020B0503020204020204" pitchFamily="34" charset="-122"/>
                  <a:ea typeface="Microsoft YaHei" panose="020B0503020204020204" pitchFamily="34" charset="-122"/>
                </a:rPr>
                <a:t>Assign Fixed IP Address</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文本框 46"/>
            <p:cNvSpPr txBox="1"/>
            <p:nvPr/>
          </p:nvSpPr>
          <p:spPr>
            <a:xfrm>
              <a:off x="3513846" y="352250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矩形: 圆角 30">
            <a:extLst>
              <a:ext uri="{FF2B5EF4-FFF2-40B4-BE49-F238E27FC236}">
                <a16:creationId xmlns:a16="http://schemas.microsoft.com/office/drawing/2014/main" id="{98AB5614-2974-44A5-85A3-6CD6790D865E}"/>
              </a:ext>
            </a:extLst>
          </p:cNvPr>
          <p:cNvSpPr/>
          <p:nvPr/>
        </p:nvSpPr>
        <p:spPr>
          <a:xfrm>
            <a:off x="0" y="3532941"/>
            <a:ext cx="3364302" cy="109823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133EC2D4-C7AF-4AA0-8CB9-FF71C05BE658}"/>
              </a:ext>
            </a:extLst>
          </p:cNvPr>
          <p:cNvSpPr/>
          <p:nvPr/>
        </p:nvSpPr>
        <p:spPr>
          <a:xfrm>
            <a:off x="3450273" y="3532941"/>
            <a:ext cx="3364302" cy="109823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58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16631"/>
            <a:ext cx="10132434" cy="3846822"/>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1</a:t>
            </a:r>
            <a:r>
              <a:rPr lang="zh-CN" altLang="en-US" sz="1600" b="1" dirty="0">
                <a:solidFill>
                  <a:srgbClr val="0070C0"/>
                </a:solidFill>
                <a:latin typeface="微软雅黑" panose="020B0503020204020204" pitchFamily="34" charset="-122"/>
                <a:ea typeface="微软雅黑" panose="020B0503020204020204" pitchFamily="34" charset="-122"/>
              </a:rPr>
              <a:t>．简述</a:t>
            </a:r>
            <a:r>
              <a:rPr lang="en-US" altLang="zh-CN" sz="1600" b="1" dirty="0">
                <a:solidFill>
                  <a:srgbClr val="0070C0"/>
                </a:solidFill>
                <a:latin typeface="微软雅黑" panose="020B0503020204020204" pitchFamily="34" charset="-122"/>
                <a:ea typeface="微软雅黑" panose="020B0503020204020204" pitchFamily="34" charset="-122"/>
              </a:rPr>
              <a:t>DHCP</a:t>
            </a:r>
            <a:r>
              <a:rPr lang="zh-CN" altLang="en-US" sz="1600" b="1" dirty="0">
                <a:solidFill>
                  <a:srgbClr val="0070C0"/>
                </a:solidFill>
                <a:latin typeface="微软雅黑" panose="020B0503020204020204" pitchFamily="34" charset="-122"/>
                <a:ea typeface="微软雅黑" panose="020B0503020204020204" pitchFamily="34" charset="-122"/>
              </a:rPr>
              <a:t>的主要用途。</a:t>
            </a:r>
          </a:p>
          <a:p>
            <a:pPr algn="just">
              <a:lnSpc>
                <a:spcPct val="140000"/>
              </a:lnSpc>
            </a:pPr>
            <a:r>
              <a:rPr lang="zh-CN" altLang="en-US" sz="1600" dirty="0">
                <a:latin typeface="微软雅黑" panose="020B0503020204020204" pitchFamily="34" charset="-122"/>
                <a:ea typeface="微软雅黑" panose="020B0503020204020204" pitchFamily="34" charset="-122"/>
              </a:rPr>
              <a:t>答：为局域网内部的设备或网络供应商自动分配</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地址等参数。</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2</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DHCP</a:t>
            </a:r>
            <a:r>
              <a:rPr lang="zh-CN" altLang="en-US" sz="1600" b="1" dirty="0">
                <a:solidFill>
                  <a:srgbClr val="0070C0"/>
                </a:solidFill>
                <a:latin typeface="微软雅黑" panose="020B0503020204020204" pitchFamily="34" charset="-122"/>
                <a:ea typeface="微软雅黑" panose="020B0503020204020204" pitchFamily="34" charset="-122"/>
              </a:rPr>
              <a:t>能够为客户端分配什么网卡资源？ </a:t>
            </a:r>
          </a:p>
          <a:p>
            <a:pPr algn="just">
              <a:lnSpc>
                <a:spcPct val="140000"/>
              </a:lnSpc>
            </a:pPr>
            <a:r>
              <a:rPr lang="zh-CN" altLang="en-US" sz="1600" dirty="0">
                <a:latin typeface="微软雅黑" panose="020B0503020204020204" pitchFamily="34" charset="-122"/>
                <a:ea typeface="微软雅黑" panose="020B0503020204020204" pitchFamily="34" charset="-122"/>
              </a:rPr>
              <a:t>答：可为客户端分配</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地址、子网掩码、网关地址以及</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地址等信息。</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．真正供用户使用的</a:t>
            </a:r>
            <a:r>
              <a:rPr lang="en-US" altLang="zh-CN" sz="1600" b="1" dirty="0">
                <a:solidFill>
                  <a:srgbClr val="0070C0"/>
                </a:solidFill>
                <a:latin typeface="微软雅黑" panose="020B0503020204020204" pitchFamily="34" charset="-122"/>
                <a:ea typeface="微软雅黑" panose="020B0503020204020204" pitchFamily="34" charset="-122"/>
              </a:rPr>
              <a:t>IP</a:t>
            </a:r>
            <a:r>
              <a:rPr lang="zh-CN" altLang="en-US" sz="1600" b="1" dirty="0">
                <a:solidFill>
                  <a:srgbClr val="0070C0"/>
                </a:solidFill>
                <a:latin typeface="微软雅黑" panose="020B0503020204020204" pitchFamily="34" charset="-122"/>
                <a:ea typeface="微软雅黑" panose="020B0503020204020204" pitchFamily="34" charset="-122"/>
              </a:rPr>
              <a:t>地址范围是作用域还是地址池？ </a:t>
            </a:r>
          </a:p>
          <a:p>
            <a:pPr algn="just">
              <a:lnSpc>
                <a:spcPct val="140000"/>
              </a:lnSpc>
            </a:pPr>
            <a:r>
              <a:rPr lang="zh-CN" altLang="en-US" sz="1600" dirty="0">
                <a:latin typeface="微软雅黑" panose="020B0503020204020204" pitchFamily="34" charset="-122"/>
                <a:ea typeface="微软雅黑" panose="020B0503020204020204" pitchFamily="34" charset="-122"/>
              </a:rPr>
              <a:t>答：地址池，因为作用域内还会包含要排除掉的</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4</a:t>
            </a:r>
            <a:r>
              <a:rPr lang="zh-CN" altLang="en-US" sz="1600" b="1" dirty="0">
                <a:solidFill>
                  <a:srgbClr val="0070C0"/>
                </a:solidFill>
                <a:latin typeface="微软雅黑" panose="020B0503020204020204" pitchFamily="34" charset="-122"/>
                <a:ea typeface="微软雅黑" panose="020B0503020204020204" pitchFamily="34" charset="-122"/>
              </a:rPr>
              <a:t>．简述</a:t>
            </a:r>
            <a:r>
              <a:rPr lang="en-US" altLang="zh-CN" sz="1600" b="1" dirty="0">
                <a:solidFill>
                  <a:srgbClr val="0070C0"/>
                </a:solidFill>
                <a:latin typeface="微软雅黑" panose="020B0503020204020204" pitchFamily="34" charset="-122"/>
                <a:ea typeface="微软雅黑" panose="020B0503020204020204" pitchFamily="34" charset="-122"/>
              </a:rPr>
              <a:t>DHCP</a:t>
            </a:r>
            <a:r>
              <a:rPr lang="zh-CN" altLang="en-US" sz="1600" b="1" dirty="0">
                <a:solidFill>
                  <a:srgbClr val="0070C0"/>
                </a:solidFill>
                <a:latin typeface="微软雅黑" panose="020B0503020204020204" pitchFamily="34" charset="-122"/>
                <a:ea typeface="微软雅黑" panose="020B0503020204020204" pitchFamily="34" charset="-122"/>
              </a:rPr>
              <a:t>中“租约”的作用。</a:t>
            </a:r>
          </a:p>
          <a:p>
            <a:pPr algn="just">
              <a:lnSpc>
                <a:spcPct val="140000"/>
              </a:lnSpc>
            </a:pPr>
            <a:r>
              <a:rPr lang="zh-CN" altLang="en-US" sz="1600" dirty="0">
                <a:latin typeface="微软雅黑" panose="020B0503020204020204" pitchFamily="34" charset="-122"/>
                <a:ea typeface="微软雅黑" panose="020B0503020204020204" pitchFamily="34" charset="-122"/>
              </a:rPr>
              <a:t>答：租约分为默认租约时间和最大租约时间，用于在租约时间到期后自动回收主机的</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地址，以免造成</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地址的浪费。</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5</a:t>
            </a:r>
            <a:r>
              <a:rPr lang="zh-CN" altLang="en-US" sz="1600" b="1" dirty="0">
                <a:solidFill>
                  <a:srgbClr val="0070C0"/>
                </a:solidFill>
                <a:latin typeface="微软雅黑" panose="020B0503020204020204" pitchFamily="34" charset="-122"/>
                <a:ea typeface="微软雅黑" panose="020B0503020204020204" pitchFamily="34" charset="-122"/>
              </a:rPr>
              <a:t>．把</a:t>
            </a:r>
            <a:r>
              <a:rPr lang="en-US" altLang="zh-CN" sz="1600" b="1" dirty="0">
                <a:solidFill>
                  <a:srgbClr val="0070C0"/>
                </a:solidFill>
                <a:latin typeface="微软雅黑" panose="020B0503020204020204" pitchFamily="34" charset="-122"/>
                <a:ea typeface="微软雅黑" panose="020B0503020204020204" pitchFamily="34" charset="-122"/>
              </a:rPr>
              <a:t>IP</a:t>
            </a:r>
            <a:r>
              <a:rPr lang="zh-CN" altLang="en-US" sz="1600" b="1" dirty="0">
                <a:solidFill>
                  <a:srgbClr val="0070C0"/>
                </a:solidFill>
                <a:latin typeface="微软雅黑" panose="020B0503020204020204" pitchFamily="34" charset="-122"/>
                <a:ea typeface="微软雅黑" panose="020B0503020204020204" pitchFamily="34" charset="-122"/>
              </a:rPr>
              <a:t>地址与主机的什么信息绑定，就可以保证该主机一直获取到固定的</a:t>
            </a:r>
            <a:r>
              <a:rPr lang="en-US" altLang="zh-CN" sz="1600" b="1" dirty="0">
                <a:solidFill>
                  <a:srgbClr val="0070C0"/>
                </a:solidFill>
                <a:latin typeface="微软雅黑" panose="020B0503020204020204" pitchFamily="34" charset="-122"/>
                <a:ea typeface="微软雅黑" panose="020B0503020204020204" pitchFamily="34" charset="-122"/>
              </a:rPr>
              <a:t>IP</a:t>
            </a:r>
            <a:r>
              <a:rPr lang="zh-CN" altLang="en-US" sz="1600" b="1" dirty="0">
                <a:solidFill>
                  <a:srgbClr val="0070C0"/>
                </a:solidFill>
                <a:latin typeface="微软雅黑" panose="020B0503020204020204" pitchFamily="34" charset="-122"/>
                <a:ea typeface="微软雅黑" panose="020B0503020204020204" pitchFamily="34" charset="-122"/>
              </a:rPr>
              <a:t>地址？ </a:t>
            </a:r>
          </a:p>
          <a:p>
            <a:pPr algn="just">
              <a:lnSpc>
                <a:spcPct val="140000"/>
              </a:lnSpc>
            </a:pPr>
            <a:r>
              <a:rPr lang="zh-CN" altLang="en-US" sz="1600" dirty="0">
                <a:latin typeface="微软雅黑" panose="020B0503020204020204" pitchFamily="34" charset="-122"/>
                <a:ea typeface="微软雅黑" panose="020B0503020204020204" pitchFamily="34" charset="-122"/>
              </a:rPr>
              <a:t>答：主机网卡的</a:t>
            </a:r>
            <a:r>
              <a:rPr lang="en-US" altLang="zh-CN" sz="1600" dirty="0">
                <a:latin typeface="微软雅黑" panose="020B0503020204020204" pitchFamily="34" charset="-122"/>
                <a:ea typeface="微软雅黑" panose="020B0503020204020204" pitchFamily="34" charset="-122"/>
              </a:rPr>
              <a:t>MAC</a:t>
            </a:r>
            <a:r>
              <a:rPr lang="zh-CN" altLang="en-US" sz="1600" dirty="0">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4239476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31134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前言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B35B568-28A6-46E6-AED0-60D26548A7F1}"/>
              </a:ext>
            </a:extLst>
          </p:cNvPr>
          <p:cNvGrpSpPr/>
          <p:nvPr/>
        </p:nvGrpSpPr>
        <p:grpSpPr>
          <a:xfrm>
            <a:off x="396010" y="1533570"/>
            <a:ext cx="10840950" cy="1099468"/>
            <a:chOff x="396010" y="1225457"/>
            <a:chExt cx="10840950" cy="1099468"/>
          </a:xfrm>
        </p:grpSpPr>
        <p:grpSp>
          <p:nvGrpSpPr>
            <p:cNvPr id="14" name="组合 13">
              <a:extLst>
                <a:ext uri="{FF2B5EF4-FFF2-40B4-BE49-F238E27FC236}">
                  <a16:creationId xmlns:a16="http://schemas.microsoft.com/office/drawing/2014/main" id="{C503EA49-3D3F-4161-88CE-9E8F63FA62DE}"/>
                </a:ext>
              </a:extLst>
            </p:cNvPr>
            <p:cNvGrpSpPr/>
            <p:nvPr/>
          </p:nvGrpSpPr>
          <p:grpSpPr>
            <a:xfrm>
              <a:off x="396010" y="1306459"/>
              <a:ext cx="603250" cy="699770"/>
              <a:chOff x="623443" y="1726565"/>
              <a:chExt cx="603250" cy="699770"/>
            </a:xfrm>
          </p:grpSpPr>
          <p:sp>
            <p:nvSpPr>
              <p:cNvPr id="15" name="六边形 14">
                <a:extLst>
                  <a:ext uri="{FF2B5EF4-FFF2-40B4-BE49-F238E27FC236}">
                    <a16:creationId xmlns:a16="http://schemas.microsoft.com/office/drawing/2014/main" id="{CF945CB5-1BC5-4B2B-89DE-8A440B38B72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613018D-86B6-4CE7-9C1C-BD0A483F324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C18545FF-1FA8-46D0-B2CF-CB512CECC828}"/>
                </a:ext>
              </a:extLst>
            </p:cNvPr>
            <p:cNvSpPr txBox="1"/>
            <p:nvPr/>
          </p:nvSpPr>
          <p:spPr>
            <a:xfrm>
              <a:off x="1091113" y="1225457"/>
              <a:ext cx="10145847" cy="1099468"/>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动态主机配置协议（</a:t>
              </a:r>
              <a:r>
                <a:rPr lang="en-US" altLang="zh-CN" dirty="0">
                  <a:latin typeface="微软雅黑" panose="020B0503020204020204" pitchFamily="34" charset="-122"/>
                  <a:ea typeface="微软雅黑" panose="020B0503020204020204" pitchFamily="34" charset="-122"/>
                </a:rPr>
                <a:t>DHCP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Dynamic Host Configuration Protocol</a:t>
              </a:r>
              <a:r>
                <a:rPr lang="zh-CN" altLang="en-US" dirty="0">
                  <a:latin typeface="微软雅黑" panose="020B0503020204020204" pitchFamily="34" charset="-122"/>
                  <a:ea typeface="微软雅黑" panose="020B0503020204020204" pitchFamily="34" charset="-122"/>
                </a:rPr>
                <a:t>），该协议用于自动管理局域网内主机的</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地址、子网掩码、网关地址及</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地址等参数，可以有效地提升</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地址的利用率，提高配置效率，并降低管理与维护成本。</a:t>
              </a:r>
            </a:p>
          </p:txBody>
        </p:sp>
      </p:grpSp>
      <p:grpSp>
        <p:nvGrpSpPr>
          <p:cNvPr id="11" name="组合 10">
            <a:extLst>
              <a:ext uri="{FF2B5EF4-FFF2-40B4-BE49-F238E27FC236}">
                <a16:creationId xmlns:a16="http://schemas.microsoft.com/office/drawing/2014/main" id="{93DB6190-7128-4E69-B622-03BFB6425638}"/>
              </a:ext>
            </a:extLst>
          </p:cNvPr>
          <p:cNvGrpSpPr/>
          <p:nvPr/>
        </p:nvGrpSpPr>
        <p:grpSpPr>
          <a:xfrm>
            <a:off x="396010" y="3366381"/>
            <a:ext cx="10840950" cy="780772"/>
            <a:chOff x="396010" y="2572891"/>
            <a:chExt cx="10840950" cy="780772"/>
          </a:xfrm>
        </p:grpSpPr>
        <p:grpSp>
          <p:nvGrpSpPr>
            <p:cNvPr id="18" name="组合 17">
              <a:extLst>
                <a:ext uri="{FF2B5EF4-FFF2-40B4-BE49-F238E27FC236}">
                  <a16:creationId xmlns:a16="http://schemas.microsoft.com/office/drawing/2014/main" id="{41095412-D2F9-40A4-984F-9C0551D30632}"/>
                </a:ext>
              </a:extLst>
            </p:cNvPr>
            <p:cNvGrpSpPr/>
            <p:nvPr/>
          </p:nvGrpSpPr>
          <p:grpSpPr>
            <a:xfrm>
              <a:off x="396010" y="2653893"/>
              <a:ext cx="603250" cy="699770"/>
              <a:chOff x="623443" y="1726565"/>
              <a:chExt cx="603250" cy="699770"/>
            </a:xfrm>
          </p:grpSpPr>
          <p:sp>
            <p:nvSpPr>
              <p:cNvPr id="19" name="六边形 18">
                <a:extLst>
                  <a:ext uri="{FF2B5EF4-FFF2-40B4-BE49-F238E27FC236}">
                    <a16:creationId xmlns:a16="http://schemas.microsoft.com/office/drawing/2014/main" id="{8F871D2C-A0A9-4F6B-B917-AC86F9C3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FAE55C3-F324-4EC9-BED8-D9D45A36B67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A03E2244-A5A4-495B-8509-FE78E82AD377}"/>
                </a:ext>
              </a:extLst>
            </p:cNvPr>
            <p:cNvSpPr txBox="1"/>
            <p:nvPr/>
          </p:nvSpPr>
          <p:spPr>
            <a:xfrm>
              <a:off x="1091113" y="2572891"/>
              <a:ext cx="10145847"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系统中配置部署</a:t>
              </a:r>
              <a:r>
                <a:rPr lang="en-US" altLang="zh-CN" dirty="0" err="1">
                  <a:latin typeface="微软雅黑" panose="020B0503020204020204" pitchFamily="34" charset="-122"/>
                  <a:ea typeface="微软雅黑" panose="020B0503020204020204" pitchFamily="34" charset="-122"/>
                </a:rPr>
                <a:t>dhcpd</a:t>
              </a:r>
              <a:r>
                <a:rPr lang="zh-CN" altLang="en-US" dirty="0">
                  <a:latin typeface="微软雅黑" panose="020B0503020204020204" pitchFamily="34" charset="-122"/>
                  <a:ea typeface="微软雅黑" panose="020B0503020204020204" pitchFamily="34" charset="-122"/>
                </a:rPr>
                <a:t>服务程序的方法，</a:t>
              </a:r>
              <a:r>
                <a:rPr lang="en-US" altLang="zh-CN" dirty="0" err="1">
                  <a:latin typeface="微软雅黑" panose="020B0503020204020204" pitchFamily="34" charset="-122"/>
                  <a:ea typeface="微软雅黑" panose="020B0503020204020204" pitchFamily="34" charset="-122"/>
                </a:rPr>
                <a:t>dhcpd</a:t>
              </a:r>
              <a:r>
                <a:rPr lang="zh-CN" altLang="en-US" dirty="0">
                  <a:latin typeface="微软雅黑" panose="020B0503020204020204" pitchFamily="34" charset="-122"/>
                  <a:ea typeface="微软雅黑" panose="020B0503020204020204" pitchFamily="34" charset="-122"/>
                </a:rPr>
                <a:t>服务程序配置文件内每个参数的作用，通过自动分配</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地址、绑定</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地址与</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地址等实验。</a:t>
              </a:r>
            </a:p>
          </p:txBody>
        </p:sp>
      </p:grpSp>
    </p:spTree>
    <p:extLst>
      <p:ext uri="{BB962C8B-B14F-4D97-AF65-F5344CB8AC3E}">
        <p14:creationId xmlns:p14="http://schemas.microsoft.com/office/powerpoint/2010/main" val="3380320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动态主机配置协议</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Dynamic Host Configuration Protocol</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动态主机配置协议</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0" name="矩形: 圆角 19">
            <a:extLst>
              <a:ext uri="{FF2B5EF4-FFF2-40B4-BE49-F238E27FC236}">
                <a16:creationId xmlns:a16="http://schemas.microsoft.com/office/drawing/2014/main" id="{7978AA20-B971-4AB3-B41C-E1168FA19899}"/>
              </a:ext>
            </a:extLst>
          </p:cNvPr>
          <p:cNvSpPr/>
          <p:nvPr/>
        </p:nvSpPr>
        <p:spPr>
          <a:xfrm>
            <a:off x="120841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D0A54703-94B5-45DD-A1E4-86D340E78355}"/>
              </a:ext>
            </a:extLst>
          </p:cNvPr>
          <p:cNvSpPr txBox="1"/>
          <p:nvPr/>
        </p:nvSpPr>
        <p:spPr>
          <a:xfrm>
            <a:off x="1361134" y="2353942"/>
            <a:ext cx="4323400"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动态主机配置协议（</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DHCP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）是一种基于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UDP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协议且仅限于在局域网内部使用的网络协议，主要用于大型的局域网环境或者存在较多移动办公设备的局域网环境中，用途是为局域网内部的设备或网络供应商自动分配</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地址等参数，提供网络配置的“全家桶”服务。</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DHCP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的应用十分广泛，无论是服务器机房还是家庭、机场、咖啡馆，都会见到它的身影。</a:t>
            </a:r>
          </a:p>
        </p:txBody>
      </p:sp>
      <p:sp>
        <p:nvSpPr>
          <p:cNvPr id="22" name="任意多边形: 形状 21">
            <a:extLst>
              <a:ext uri="{FF2B5EF4-FFF2-40B4-BE49-F238E27FC236}">
                <a16:creationId xmlns:a16="http://schemas.microsoft.com/office/drawing/2014/main" id="{A9EE7DB1-85EB-4418-A1AB-6BCD7764E667}"/>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47CD29FD-07BA-43DA-8F38-735780D4B4B3}"/>
              </a:ext>
            </a:extLst>
          </p:cNvPr>
          <p:cNvSpPr txBox="1"/>
          <p:nvPr/>
        </p:nvSpPr>
        <p:spPr>
          <a:xfrm>
            <a:off x="1329096" y="1811894"/>
            <a:ext cx="223651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动态主机配置协议</a:t>
            </a:r>
          </a:p>
        </p:txBody>
      </p:sp>
      <p:sp>
        <p:nvSpPr>
          <p:cNvPr id="25" name="矩形: 圆角 24">
            <a:extLst>
              <a:ext uri="{FF2B5EF4-FFF2-40B4-BE49-F238E27FC236}">
                <a16:creationId xmlns:a16="http://schemas.microsoft.com/office/drawing/2014/main" id="{4CD0F90D-805E-45AB-B213-FEE97CE00559}"/>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FD97900B-7F0B-416A-AAFD-498CE5E8FB6B}"/>
              </a:ext>
            </a:extLst>
          </p:cNvPr>
          <p:cNvSpPr txBox="1"/>
          <p:nvPr/>
        </p:nvSpPr>
        <p:spPr>
          <a:xfrm>
            <a:off x="6835807" y="5196423"/>
            <a:ext cx="3543932"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DHCP</a:t>
            </a:r>
            <a:r>
              <a:rPr lang="zh-CN" altLang="en-US" sz="1800" kern="100" dirty="0">
                <a:effectLst/>
                <a:latin typeface="微软雅黑" panose="020B0503020204020204" pitchFamily="34" charset="-122"/>
                <a:ea typeface="微软雅黑" panose="020B0503020204020204" pitchFamily="34" charset="-122"/>
              </a:rPr>
              <a:t>的拓扑示意图</a:t>
            </a:r>
            <a:endParaRPr lang="zh-CN" altLang="en-US"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824A8BDB-8C68-4E96-8297-BB3E395DEE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8524" y="2011949"/>
            <a:ext cx="4418498" cy="241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442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DHCP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涉及的常见术语</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7" name="空心弧 16">
            <a:extLst>
              <a:ext uri="{FF2B5EF4-FFF2-40B4-BE49-F238E27FC236}">
                <a16:creationId xmlns:a16="http://schemas.microsoft.com/office/drawing/2014/main" id="{9CA540D9-0A61-4EFA-9E01-4537082C7E64}"/>
              </a:ext>
            </a:extLst>
          </p:cNvPr>
          <p:cNvSpPr/>
          <p:nvPr/>
        </p:nvSpPr>
        <p:spPr>
          <a:xfrm rot="20196755">
            <a:off x="4427052" y="2290657"/>
            <a:ext cx="2781302" cy="2781302"/>
          </a:xfrm>
          <a:prstGeom prst="blockArc">
            <a:avLst>
              <a:gd name="adj1" fmla="val 10800000"/>
              <a:gd name="adj2" fmla="val 13857248"/>
              <a:gd name="adj3" fmla="val 2342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空心弧 17">
            <a:extLst>
              <a:ext uri="{FF2B5EF4-FFF2-40B4-BE49-F238E27FC236}">
                <a16:creationId xmlns:a16="http://schemas.microsoft.com/office/drawing/2014/main" id="{D14B5C49-6D35-4839-A793-0B068BD347FC}"/>
              </a:ext>
            </a:extLst>
          </p:cNvPr>
          <p:cNvSpPr/>
          <p:nvPr/>
        </p:nvSpPr>
        <p:spPr>
          <a:xfrm rot="2196755">
            <a:off x="4427052" y="2290657"/>
            <a:ext cx="2781302" cy="2781302"/>
          </a:xfrm>
          <a:prstGeom prst="blockArc">
            <a:avLst>
              <a:gd name="adj1" fmla="val 10800000"/>
              <a:gd name="adj2" fmla="val 13857248"/>
              <a:gd name="adj3" fmla="val 2342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空心弧 18">
            <a:extLst>
              <a:ext uri="{FF2B5EF4-FFF2-40B4-BE49-F238E27FC236}">
                <a16:creationId xmlns:a16="http://schemas.microsoft.com/office/drawing/2014/main" id="{645153C8-4C0D-46F2-A71B-1F409DE798D3}"/>
              </a:ext>
            </a:extLst>
          </p:cNvPr>
          <p:cNvSpPr/>
          <p:nvPr/>
        </p:nvSpPr>
        <p:spPr>
          <a:xfrm rot="5796755">
            <a:off x="4427052" y="2290657"/>
            <a:ext cx="2781302" cy="2781302"/>
          </a:xfrm>
          <a:prstGeom prst="blockArc">
            <a:avLst>
              <a:gd name="adj1" fmla="val 10800000"/>
              <a:gd name="adj2" fmla="val 13857248"/>
              <a:gd name="adj3" fmla="val 234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空心弧 23">
            <a:extLst>
              <a:ext uri="{FF2B5EF4-FFF2-40B4-BE49-F238E27FC236}">
                <a16:creationId xmlns:a16="http://schemas.microsoft.com/office/drawing/2014/main" id="{3CCCDED4-9E23-44FE-8BF0-2212F06B7066}"/>
              </a:ext>
            </a:extLst>
          </p:cNvPr>
          <p:cNvSpPr/>
          <p:nvPr/>
        </p:nvSpPr>
        <p:spPr>
          <a:xfrm rot="9396755">
            <a:off x="4427052" y="2290657"/>
            <a:ext cx="2781302" cy="2781302"/>
          </a:xfrm>
          <a:prstGeom prst="blockArc">
            <a:avLst>
              <a:gd name="adj1" fmla="val 10800000"/>
              <a:gd name="adj2" fmla="val 13857248"/>
              <a:gd name="adj3" fmla="val 2342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空心弧 25">
            <a:extLst>
              <a:ext uri="{FF2B5EF4-FFF2-40B4-BE49-F238E27FC236}">
                <a16:creationId xmlns:a16="http://schemas.microsoft.com/office/drawing/2014/main" id="{01F19FD4-5C52-46C2-884A-1ADFC982AAFD}"/>
              </a:ext>
            </a:extLst>
          </p:cNvPr>
          <p:cNvSpPr/>
          <p:nvPr/>
        </p:nvSpPr>
        <p:spPr>
          <a:xfrm rot="12996755">
            <a:off x="4427052" y="2290657"/>
            <a:ext cx="2781302" cy="2781302"/>
          </a:xfrm>
          <a:prstGeom prst="blockArc">
            <a:avLst>
              <a:gd name="adj1" fmla="val 10800000"/>
              <a:gd name="adj2" fmla="val 13857248"/>
              <a:gd name="adj3" fmla="val 2342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空心弧 26">
            <a:extLst>
              <a:ext uri="{FF2B5EF4-FFF2-40B4-BE49-F238E27FC236}">
                <a16:creationId xmlns:a16="http://schemas.microsoft.com/office/drawing/2014/main" id="{018979DF-EC3D-44F8-8FD9-F106CFA434E1}"/>
              </a:ext>
            </a:extLst>
          </p:cNvPr>
          <p:cNvSpPr/>
          <p:nvPr/>
        </p:nvSpPr>
        <p:spPr>
          <a:xfrm rot="16596755">
            <a:off x="4427052" y="2290657"/>
            <a:ext cx="2781302" cy="2781302"/>
          </a:xfrm>
          <a:prstGeom prst="blockArc">
            <a:avLst>
              <a:gd name="adj1" fmla="val 10800000"/>
              <a:gd name="adj2" fmla="val 13857248"/>
              <a:gd name="adj3" fmla="val 2342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Text Box 22">
            <a:extLst>
              <a:ext uri="{FF2B5EF4-FFF2-40B4-BE49-F238E27FC236}">
                <a16:creationId xmlns:a16="http://schemas.microsoft.com/office/drawing/2014/main" id="{A704D23A-E1FB-4F54-B55A-720045979601}"/>
              </a:ext>
            </a:extLst>
          </p:cNvPr>
          <p:cNvSpPr txBox="1">
            <a:spLocks noChangeArrowheads="1"/>
          </p:cNvSpPr>
          <p:nvPr/>
        </p:nvSpPr>
        <p:spPr bwMode="auto">
          <a:xfrm>
            <a:off x="6963424" y="1385658"/>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地址池</a:t>
            </a:r>
          </a:p>
        </p:txBody>
      </p:sp>
      <p:sp>
        <p:nvSpPr>
          <p:cNvPr id="29" name="Text Box 23">
            <a:extLst>
              <a:ext uri="{FF2B5EF4-FFF2-40B4-BE49-F238E27FC236}">
                <a16:creationId xmlns:a16="http://schemas.microsoft.com/office/drawing/2014/main" id="{9A89BA62-A508-43C2-9D9D-F1A8BEBDB82C}"/>
              </a:ext>
            </a:extLst>
          </p:cNvPr>
          <p:cNvSpPr txBox="1">
            <a:spLocks noChangeArrowheads="1"/>
          </p:cNvSpPr>
          <p:nvPr/>
        </p:nvSpPr>
        <p:spPr bwMode="auto">
          <a:xfrm>
            <a:off x="6963427" y="1693929"/>
            <a:ext cx="3313619" cy="102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just" defTabSz="914377"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在定义了</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DHCP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的作用域并应用了排除范围后，剩余的用来动态分配给客户端的</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地址范围。</a:t>
            </a:r>
          </a:p>
        </p:txBody>
      </p:sp>
      <p:sp>
        <p:nvSpPr>
          <p:cNvPr id="30" name="Text Box 22">
            <a:extLst>
              <a:ext uri="{FF2B5EF4-FFF2-40B4-BE49-F238E27FC236}">
                <a16:creationId xmlns:a16="http://schemas.microsoft.com/office/drawing/2014/main" id="{888B4EC7-F0D2-466C-8063-74CD5F63DC00}"/>
              </a:ext>
            </a:extLst>
          </p:cNvPr>
          <p:cNvSpPr txBox="1">
            <a:spLocks noChangeArrowheads="1"/>
          </p:cNvSpPr>
          <p:nvPr/>
        </p:nvSpPr>
        <p:spPr bwMode="auto">
          <a:xfrm>
            <a:off x="1957077" y="1454690"/>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514338"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作用域</a:t>
            </a:r>
          </a:p>
        </p:txBody>
      </p:sp>
      <p:sp>
        <p:nvSpPr>
          <p:cNvPr id="35" name="Text Box 23">
            <a:extLst>
              <a:ext uri="{FF2B5EF4-FFF2-40B4-BE49-F238E27FC236}">
                <a16:creationId xmlns:a16="http://schemas.microsoft.com/office/drawing/2014/main" id="{F136FF1B-963B-4E2D-8352-9B55B831AA8F}"/>
              </a:ext>
            </a:extLst>
          </p:cNvPr>
          <p:cNvSpPr txBox="1">
            <a:spLocks noChangeArrowheads="1"/>
          </p:cNvSpPr>
          <p:nvPr/>
        </p:nvSpPr>
        <p:spPr bwMode="auto">
          <a:xfrm>
            <a:off x="1403160" y="1762961"/>
            <a:ext cx="3313619" cy="102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一个完整的</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地址段，</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DHCP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根据作用域来管理网络的分布、</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地址的分配及其他配置参数。</a:t>
            </a:r>
          </a:p>
        </p:txBody>
      </p:sp>
      <p:grpSp>
        <p:nvGrpSpPr>
          <p:cNvPr id="37" name="组合 36">
            <a:extLst>
              <a:ext uri="{FF2B5EF4-FFF2-40B4-BE49-F238E27FC236}">
                <a16:creationId xmlns:a16="http://schemas.microsoft.com/office/drawing/2014/main" id="{BBA7FCB6-16D1-46C8-A885-98A4D70F21ED}"/>
              </a:ext>
            </a:extLst>
          </p:cNvPr>
          <p:cNvGrpSpPr/>
          <p:nvPr/>
        </p:nvGrpSpPr>
        <p:grpSpPr>
          <a:xfrm>
            <a:off x="4476214" y="2561989"/>
            <a:ext cx="1101176" cy="2236940"/>
            <a:chOff x="4754511" y="2712463"/>
            <a:chExt cx="1101176" cy="2236940"/>
          </a:xfrm>
        </p:grpSpPr>
        <p:sp>
          <p:nvSpPr>
            <p:cNvPr id="38" name="Text Box 22">
              <a:extLst>
                <a:ext uri="{FF2B5EF4-FFF2-40B4-BE49-F238E27FC236}">
                  <a16:creationId xmlns:a16="http://schemas.microsoft.com/office/drawing/2014/main" id="{B20B2762-DDAB-4E57-BD9D-BC120046F148}"/>
                </a:ext>
              </a:extLst>
            </p:cNvPr>
            <p:cNvSpPr txBox="1">
              <a:spLocks noChangeArrowheads="1"/>
            </p:cNvSpPr>
            <p:nvPr/>
          </p:nvSpPr>
          <p:spPr bwMode="auto">
            <a:xfrm>
              <a:off x="5281945" y="2712463"/>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9" name="Text Box 22">
              <a:extLst>
                <a:ext uri="{FF2B5EF4-FFF2-40B4-BE49-F238E27FC236}">
                  <a16:creationId xmlns:a16="http://schemas.microsoft.com/office/drawing/2014/main" id="{F5DC91FB-C0D5-4720-BF87-2A3A9650FFCB}"/>
                </a:ext>
              </a:extLst>
            </p:cNvPr>
            <p:cNvSpPr txBox="1">
              <a:spLocks noChangeArrowheads="1"/>
            </p:cNvSpPr>
            <p:nvPr/>
          </p:nvSpPr>
          <p:spPr bwMode="auto">
            <a:xfrm>
              <a:off x="4754511" y="3631727"/>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Text Box 22">
              <a:extLst>
                <a:ext uri="{FF2B5EF4-FFF2-40B4-BE49-F238E27FC236}">
                  <a16:creationId xmlns:a16="http://schemas.microsoft.com/office/drawing/2014/main" id="{AF3F820B-0FA6-4E98-94B9-E35FC8A4BEF3}"/>
                </a:ext>
              </a:extLst>
            </p:cNvPr>
            <p:cNvSpPr txBox="1">
              <a:spLocks noChangeArrowheads="1"/>
            </p:cNvSpPr>
            <p:nvPr/>
          </p:nvSpPr>
          <p:spPr bwMode="auto">
            <a:xfrm>
              <a:off x="5246117" y="4549293"/>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41" name="Text Box 22">
            <a:extLst>
              <a:ext uri="{FF2B5EF4-FFF2-40B4-BE49-F238E27FC236}">
                <a16:creationId xmlns:a16="http://schemas.microsoft.com/office/drawing/2014/main" id="{00FD75F4-2029-4415-9A35-A03735323F9B}"/>
              </a:ext>
            </a:extLst>
          </p:cNvPr>
          <p:cNvSpPr txBox="1">
            <a:spLocks noChangeArrowheads="1"/>
          </p:cNvSpPr>
          <p:nvPr/>
        </p:nvSpPr>
        <p:spPr bwMode="auto">
          <a:xfrm>
            <a:off x="6104824" y="2561989"/>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2" name="Text Box 22">
            <a:extLst>
              <a:ext uri="{FF2B5EF4-FFF2-40B4-BE49-F238E27FC236}">
                <a16:creationId xmlns:a16="http://schemas.microsoft.com/office/drawing/2014/main" id="{B4478986-7866-4FF2-9AE5-CB0A715D2DF5}"/>
              </a:ext>
            </a:extLst>
          </p:cNvPr>
          <p:cNvSpPr txBox="1">
            <a:spLocks noChangeArrowheads="1"/>
          </p:cNvSpPr>
          <p:nvPr/>
        </p:nvSpPr>
        <p:spPr bwMode="auto">
          <a:xfrm>
            <a:off x="6572815" y="3481253"/>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Text Box 22">
            <a:extLst>
              <a:ext uri="{FF2B5EF4-FFF2-40B4-BE49-F238E27FC236}">
                <a16:creationId xmlns:a16="http://schemas.microsoft.com/office/drawing/2014/main" id="{BFFCA869-E21E-4CD3-B753-6EEAE27A6858}"/>
              </a:ext>
            </a:extLst>
          </p:cNvPr>
          <p:cNvSpPr txBox="1">
            <a:spLocks noChangeArrowheads="1"/>
          </p:cNvSpPr>
          <p:nvPr/>
        </p:nvSpPr>
        <p:spPr bwMode="auto">
          <a:xfrm>
            <a:off x="6068996" y="4398819"/>
            <a:ext cx="573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ctr" defTabSz="51433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Text Box 22">
            <a:extLst>
              <a:ext uri="{FF2B5EF4-FFF2-40B4-BE49-F238E27FC236}">
                <a16:creationId xmlns:a16="http://schemas.microsoft.com/office/drawing/2014/main" id="{F9EE8219-B6C0-4C05-829C-B20508311341}"/>
              </a:ext>
            </a:extLst>
          </p:cNvPr>
          <p:cNvSpPr txBox="1">
            <a:spLocks noChangeArrowheads="1"/>
          </p:cNvSpPr>
          <p:nvPr/>
        </p:nvSpPr>
        <p:spPr bwMode="auto">
          <a:xfrm>
            <a:off x="1527847" y="3076366"/>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514338"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超级作用域</a:t>
            </a:r>
          </a:p>
        </p:txBody>
      </p:sp>
      <p:sp>
        <p:nvSpPr>
          <p:cNvPr id="45" name="Text Box 23">
            <a:extLst>
              <a:ext uri="{FF2B5EF4-FFF2-40B4-BE49-F238E27FC236}">
                <a16:creationId xmlns:a16="http://schemas.microsoft.com/office/drawing/2014/main" id="{624A19BA-E66C-48BE-A113-C307B4A7472A}"/>
              </a:ext>
            </a:extLst>
          </p:cNvPr>
          <p:cNvSpPr txBox="1">
            <a:spLocks noChangeArrowheads="1"/>
          </p:cNvSpPr>
          <p:nvPr/>
        </p:nvSpPr>
        <p:spPr bwMode="auto">
          <a:xfrm>
            <a:off x="973930" y="3384637"/>
            <a:ext cx="3313619" cy="102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用于管理处于同一个物理网络中的多个逻辑子网段，它包含了可以统一管理的作用域列表。</a:t>
            </a:r>
          </a:p>
        </p:txBody>
      </p:sp>
      <p:sp>
        <p:nvSpPr>
          <p:cNvPr id="46" name="Text Box 22">
            <a:extLst>
              <a:ext uri="{FF2B5EF4-FFF2-40B4-BE49-F238E27FC236}">
                <a16:creationId xmlns:a16="http://schemas.microsoft.com/office/drawing/2014/main" id="{A34675BF-2653-4F06-80C3-6293791926D4}"/>
              </a:ext>
            </a:extLst>
          </p:cNvPr>
          <p:cNvSpPr txBox="1">
            <a:spLocks noChangeArrowheads="1"/>
          </p:cNvSpPr>
          <p:nvPr/>
        </p:nvSpPr>
        <p:spPr bwMode="auto">
          <a:xfrm>
            <a:off x="1946565" y="4779270"/>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514338"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排除范围</a:t>
            </a:r>
          </a:p>
        </p:txBody>
      </p:sp>
      <p:sp>
        <p:nvSpPr>
          <p:cNvPr id="47" name="Text Box 23">
            <a:extLst>
              <a:ext uri="{FF2B5EF4-FFF2-40B4-BE49-F238E27FC236}">
                <a16:creationId xmlns:a16="http://schemas.microsoft.com/office/drawing/2014/main" id="{6C663A98-C4CF-42D5-AA6F-882F4C0E846E}"/>
              </a:ext>
            </a:extLst>
          </p:cNvPr>
          <p:cNvSpPr txBox="1">
            <a:spLocks noChangeArrowheads="1"/>
          </p:cNvSpPr>
          <p:nvPr/>
        </p:nvSpPr>
        <p:spPr bwMode="auto">
          <a:xfrm>
            <a:off x="1392642" y="5087541"/>
            <a:ext cx="3313625"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把作用域中的某些</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地址排除，确保这些</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地址不会分配给</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DHCP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客户端。</a:t>
            </a:r>
          </a:p>
        </p:txBody>
      </p:sp>
      <p:sp>
        <p:nvSpPr>
          <p:cNvPr id="48" name="Text Box 22">
            <a:extLst>
              <a:ext uri="{FF2B5EF4-FFF2-40B4-BE49-F238E27FC236}">
                <a16:creationId xmlns:a16="http://schemas.microsoft.com/office/drawing/2014/main" id="{F0E3B8F7-9A8F-4A9B-9072-C98D2F4B58C4}"/>
              </a:ext>
            </a:extLst>
          </p:cNvPr>
          <p:cNvSpPr txBox="1">
            <a:spLocks noChangeArrowheads="1"/>
          </p:cNvSpPr>
          <p:nvPr/>
        </p:nvSpPr>
        <p:spPr bwMode="auto">
          <a:xfrm>
            <a:off x="7304214" y="3076366"/>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租约</a:t>
            </a:r>
          </a:p>
        </p:txBody>
      </p:sp>
      <p:sp>
        <p:nvSpPr>
          <p:cNvPr id="49" name="Text Box 23">
            <a:extLst>
              <a:ext uri="{FF2B5EF4-FFF2-40B4-BE49-F238E27FC236}">
                <a16:creationId xmlns:a16="http://schemas.microsoft.com/office/drawing/2014/main" id="{2312DA35-AB62-4354-9FD5-7C08C1312C51}"/>
              </a:ext>
            </a:extLst>
          </p:cNvPr>
          <p:cNvSpPr txBox="1">
            <a:spLocks noChangeArrowheads="1"/>
          </p:cNvSpPr>
          <p:nvPr/>
        </p:nvSpPr>
        <p:spPr bwMode="auto">
          <a:xfrm>
            <a:off x="7304217" y="3384637"/>
            <a:ext cx="3313619"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just" defTabSz="914377"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DHCP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客户端能够使用动态分配的</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地址的时间。</a:t>
            </a:r>
          </a:p>
        </p:txBody>
      </p:sp>
      <p:sp>
        <p:nvSpPr>
          <p:cNvPr id="50" name="Text Box 22">
            <a:extLst>
              <a:ext uri="{FF2B5EF4-FFF2-40B4-BE49-F238E27FC236}">
                <a16:creationId xmlns:a16="http://schemas.microsoft.com/office/drawing/2014/main" id="{ECA1BB36-6512-48CD-89D6-B2C1E882F9F4}"/>
              </a:ext>
            </a:extLst>
          </p:cNvPr>
          <p:cNvSpPr txBox="1">
            <a:spLocks noChangeArrowheads="1"/>
          </p:cNvSpPr>
          <p:nvPr/>
        </p:nvSpPr>
        <p:spPr bwMode="auto">
          <a:xfrm>
            <a:off x="6929141" y="4782442"/>
            <a:ext cx="275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预约</a:t>
            </a:r>
          </a:p>
        </p:txBody>
      </p:sp>
      <p:sp>
        <p:nvSpPr>
          <p:cNvPr id="51" name="Text Box 23">
            <a:extLst>
              <a:ext uri="{FF2B5EF4-FFF2-40B4-BE49-F238E27FC236}">
                <a16:creationId xmlns:a16="http://schemas.microsoft.com/office/drawing/2014/main" id="{11F1638E-C13A-42CC-99CD-613B91DCC613}"/>
              </a:ext>
            </a:extLst>
          </p:cNvPr>
          <p:cNvSpPr txBox="1">
            <a:spLocks noChangeArrowheads="1"/>
          </p:cNvSpPr>
          <p:nvPr/>
        </p:nvSpPr>
        <p:spPr bwMode="auto">
          <a:xfrm>
            <a:off x="6929144" y="5090713"/>
            <a:ext cx="3313620"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marL="0" marR="0" lvl="0" indent="0" algn="just" defTabSz="914377"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保证网络中的特定设备总是获取到相同的</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地址。</a:t>
            </a:r>
          </a:p>
        </p:txBody>
      </p:sp>
    </p:spTree>
    <p:extLst>
      <p:ext uri="{BB962C8B-B14F-4D97-AF65-F5344CB8AC3E}">
        <p14:creationId xmlns:p14="http://schemas.microsoft.com/office/powerpoint/2010/main" val="2577107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部署</a:t>
            </a:r>
            <a:r>
              <a:rPr lang="en-US" altLang="zh-CN" sz="3600" b="1" dirty="0" err="1">
                <a:solidFill>
                  <a:schemeClr val="accent1"/>
                </a:solidFill>
                <a:latin typeface="微软雅黑" panose="020B0503020204020204" pitchFamily="34" charset="-122"/>
                <a:ea typeface="微软雅黑" panose="020B0503020204020204" pitchFamily="34" charset="-122"/>
              </a:rPr>
              <a:t>dhcpd</a:t>
            </a:r>
            <a:r>
              <a:rPr lang="zh-CN" altLang="en-US" sz="3600" b="1" dirty="0">
                <a:solidFill>
                  <a:schemeClr val="accent1"/>
                </a:solidFill>
                <a:latin typeface="微软雅黑" panose="020B0503020204020204" pitchFamily="34" charset="-122"/>
                <a:ea typeface="微软雅黑" panose="020B0503020204020204" pitchFamily="34" charset="-122"/>
              </a:rPr>
              <a:t>服务程序</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Deploy </a:t>
            </a:r>
            <a:r>
              <a:rPr lang="en-US" altLang="zh-CN" sz="2000" dirty="0" err="1">
                <a:solidFill>
                  <a:schemeClr val="accent1"/>
                </a:solidFill>
                <a:latin typeface="微软雅黑" panose="020B0503020204020204" pitchFamily="34" charset="-122"/>
                <a:ea typeface="微软雅黑" panose="020B0503020204020204" pitchFamily="34" charset="-122"/>
              </a:rPr>
              <a:t>dhcpd</a:t>
            </a:r>
            <a:r>
              <a:rPr lang="en-US" altLang="zh-CN" sz="2000" dirty="0">
                <a:solidFill>
                  <a:schemeClr val="accent1"/>
                </a:solidFill>
                <a:latin typeface="微软雅黑" panose="020B0503020204020204" pitchFamily="34" charset="-122"/>
                <a:ea typeface="微软雅黑" panose="020B0503020204020204" pitchFamily="34" charset="-122"/>
              </a:rPr>
              <a:t> service provider</a:t>
            </a:r>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a:t>
            </a:r>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dhcpd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服务程序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6" name="矩形: 圆角 35">
            <a:extLst>
              <a:ext uri="{FF2B5EF4-FFF2-40B4-BE49-F238E27FC236}">
                <a16:creationId xmlns:a16="http://schemas.microsoft.com/office/drawing/2014/main" id="{9257DEFE-4D04-4963-B65B-E26BE2EF9C24}"/>
              </a:ext>
            </a:extLst>
          </p:cNvPr>
          <p:cNvSpPr/>
          <p:nvPr/>
        </p:nvSpPr>
        <p:spPr>
          <a:xfrm>
            <a:off x="120841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F7CF41CC-E14C-4988-8C1B-4B52A29203E9}"/>
              </a:ext>
            </a:extLst>
          </p:cNvPr>
          <p:cNvSpPr txBox="1"/>
          <p:nvPr/>
        </p:nvSpPr>
        <p:spPr>
          <a:xfrm>
            <a:off x="1361134" y="2353942"/>
            <a:ext cx="4323400"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dhcpd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系统中用于提供</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DHCP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的服务程序。尽管</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DHCP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的功能十分强大，但是</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dhcpd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服务程序的配置步骤却十分简单，这也在很大程度上降低了在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中实现动态主机管理服务的门槛。</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一个标准的配置文件应该包括全局配置参数、子网网段声明、地址配置选项以及地址配置参数。</a:t>
            </a:r>
          </a:p>
        </p:txBody>
      </p:sp>
      <p:sp>
        <p:nvSpPr>
          <p:cNvPr id="53" name="任意多边形: 形状 52">
            <a:extLst>
              <a:ext uri="{FF2B5EF4-FFF2-40B4-BE49-F238E27FC236}">
                <a16:creationId xmlns:a16="http://schemas.microsoft.com/office/drawing/2014/main" id="{70D80A30-F6BC-4F78-9CB6-E883243447B5}"/>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4" name="文本框 53">
            <a:extLst>
              <a:ext uri="{FF2B5EF4-FFF2-40B4-BE49-F238E27FC236}">
                <a16:creationId xmlns:a16="http://schemas.microsoft.com/office/drawing/2014/main" id="{69C34D9C-7629-45FD-BE03-7331C2D5BAF8}"/>
              </a:ext>
            </a:extLst>
          </p:cNvPr>
          <p:cNvSpPr txBox="1"/>
          <p:nvPr/>
        </p:nvSpPr>
        <p:spPr>
          <a:xfrm>
            <a:off x="1329096" y="1811894"/>
            <a:ext cx="20537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Dhcpd</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服务程序</a:t>
            </a:r>
          </a:p>
        </p:txBody>
      </p:sp>
      <p:sp>
        <p:nvSpPr>
          <p:cNvPr id="55" name="矩形: 圆角 54">
            <a:extLst>
              <a:ext uri="{FF2B5EF4-FFF2-40B4-BE49-F238E27FC236}">
                <a16:creationId xmlns:a16="http://schemas.microsoft.com/office/drawing/2014/main" id="{DDDF50F5-CA39-43DA-9C5A-93982FCE6D6F}"/>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6" name="文本框 55">
            <a:extLst>
              <a:ext uri="{FF2B5EF4-FFF2-40B4-BE49-F238E27FC236}">
                <a16:creationId xmlns:a16="http://schemas.microsoft.com/office/drawing/2014/main" id="{7CE04577-4367-4848-A4D4-A5B6B5675A8C}"/>
              </a:ext>
            </a:extLst>
          </p:cNvPr>
          <p:cNvSpPr txBox="1"/>
          <p:nvPr/>
        </p:nvSpPr>
        <p:spPr>
          <a:xfrm>
            <a:off x="6835807" y="5196423"/>
            <a:ext cx="3543932" cy="369332"/>
          </a:xfrm>
          <a:prstGeom prst="rect">
            <a:avLst/>
          </a:prstGeom>
          <a:noFill/>
        </p:spPr>
        <p:txBody>
          <a:bodyPr wrap="square">
            <a:spAutoFit/>
          </a:bodyPr>
          <a:lstStyle/>
          <a:p>
            <a:pPr algn="ctr"/>
            <a:r>
              <a:rPr lang="en-US" altLang="zh-CN" sz="1800" kern="100" dirty="0" err="1">
                <a:effectLst/>
                <a:latin typeface="微软雅黑" panose="020B0503020204020204" pitchFamily="34" charset="-122"/>
                <a:ea typeface="微软雅黑" panose="020B0503020204020204" pitchFamily="34" charset="-122"/>
              </a:rPr>
              <a:t>dhcpd</a:t>
            </a:r>
            <a:r>
              <a:rPr lang="zh-CN" altLang="en-US" sz="1800" kern="100" dirty="0">
                <a:effectLst/>
                <a:latin typeface="微软雅黑" panose="020B0503020204020204" pitchFamily="34" charset="-122"/>
                <a:ea typeface="微软雅黑" panose="020B0503020204020204" pitchFamily="34" charset="-122"/>
              </a:rPr>
              <a:t>服务程序配置文件的架构</a:t>
            </a:r>
            <a:endParaRPr lang="zh-CN" altLang="en-US" dirty="0">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D0BF01E7-914B-48D8-84A9-F686B62DB6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6282" y="2011949"/>
            <a:ext cx="4402983" cy="21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426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358CF302-F11B-4FB6-B495-B2AFB0FE54B8}"/>
              </a:ext>
            </a:extLst>
          </p:cNvPr>
          <p:cNvGraphicFramePr>
            <a:graphicFrameLocks noGrp="1"/>
          </p:cNvGraphicFramePr>
          <p:nvPr>
            <p:extLst>
              <p:ext uri="{D42A27DB-BD31-4B8C-83A1-F6EECF244321}">
                <p14:modId xmlns:p14="http://schemas.microsoft.com/office/powerpoint/2010/main" val="3683256850"/>
              </p:ext>
            </p:extLst>
          </p:nvPr>
        </p:nvGraphicFramePr>
        <p:xfrm>
          <a:off x="969645" y="1120245"/>
          <a:ext cx="10252710" cy="5017049"/>
        </p:xfrm>
        <a:graphic>
          <a:graphicData uri="http://schemas.openxmlformats.org/drawingml/2006/table">
            <a:tbl>
              <a:tblPr firstRow="1" firstCol="1" bandRow="1">
                <a:tableStyleId>{5C22544A-7EE6-4342-B048-85BDC9FD1C3A}</a:tableStyleId>
              </a:tblPr>
              <a:tblGrid>
                <a:gridCol w="4019798">
                  <a:extLst>
                    <a:ext uri="{9D8B030D-6E8A-4147-A177-3AD203B41FA5}">
                      <a16:colId xmlns:a16="http://schemas.microsoft.com/office/drawing/2014/main" val="3001492554"/>
                    </a:ext>
                  </a:extLst>
                </a:gridCol>
                <a:gridCol w="6232912">
                  <a:extLst>
                    <a:ext uri="{9D8B030D-6E8A-4147-A177-3AD203B41FA5}">
                      <a16:colId xmlns:a16="http://schemas.microsoft.com/office/drawing/2014/main" val="1334410254"/>
                    </a:ext>
                  </a:extLst>
                </a:gridCol>
              </a:tblGrid>
              <a:tr h="417444">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551837145"/>
                  </a:ext>
                </a:extLst>
              </a:tr>
              <a:tr h="541130">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ddns</a:t>
                      </a:r>
                      <a:r>
                        <a:rPr lang="en-US" sz="1600" b="0" dirty="0">
                          <a:solidFill>
                            <a:schemeClr val="tx1"/>
                          </a:solidFill>
                          <a:effectLst/>
                          <a:latin typeface="微软雅黑" panose="020B0503020204020204" pitchFamily="34" charset="-122"/>
                          <a:ea typeface="微软雅黑" panose="020B0503020204020204" pitchFamily="34" charset="-122"/>
                        </a:rPr>
                        <a:t>-update-style</a:t>
                      </a:r>
                      <a:r>
                        <a:rPr lang="zh-CN" sz="1600" b="0" kern="100" dirty="0">
                          <a:solidFill>
                            <a:schemeClr val="tx1"/>
                          </a:solidFill>
                          <a:effectLst/>
                          <a:latin typeface="微软雅黑" panose="020B0503020204020204" pitchFamily="34" charset="-122"/>
                          <a:ea typeface="微软雅黑" panose="020B0503020204020204" pitchFamily="34" charset="-122"/>
                        </a:rPr>
                        <a:t>类型</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spc="-30">
                          <a:solidFill>
                            <a:schemeClr val="tx1"/>
                          </a:solidFill>
                          <a:effectLst/>
                          <a:latin typeface="微软雅黑" panose="020B0503020204020204" pitchFamily="34" charset="-122"/>
                          <a:ea typeface="微软雅黑" panose="020B0503020204020204" pitchFamily="34" charset="-122"/>
                        </a:rPr>
                        <a:t>定义</a:t>
                      </a:r>
                      <a:r>
                        <a:rPr lang="en-US" sz="1600" b="0" kern="100" spc="-30">
                          <a:solidFill>
                            <a:schemeClr val="tx1"/>
                          </a:solidFill>
                          <a:effectLst/>
                          <a:latin typeface="微软雅黑" panose="020B0503020204020204" pitchFamily="34" charset="-122"/>
                          <a:ea typeface="微软雅黑" panose="020B0503020204020204" pitchFamily="34" charset="-122"/>
                        </a:rPr>
                        <a:t>DNS</a:t>
                      </a:r>
                      <a:r>
                        <a:rPr lang="zh-CN" sz="1600" b="0" kern="100" spc="-30">
                          <a:solidFill>
                            <a:schemeClr val="tx1"/>
                          </a:solidFill>
                          <a:effectLst/>
                          <a:latin typeface="微软雅黑" panose="020B0503020204020204" pitchFamily="34" charset="-122"/>
                          <a:ea typeface="微软雅黑" panose="020B0503020204020204" pitchFamily="34" charset="-122"/>
                        </a:rPr>
                        <a:t>服务动态更新的类型，类型包括</a:t>
                      </a:r>
                      <a:r>
                        <a:rPr lang="en-US" sz="1600" b="0" kern="100" spc="-30">
                          <a:solidFill>
                            <a:schemeClr val="tx1"/>
                          </a:solidFill>
                          <a:effectLst/>
                          <a:latin typeface="微软雅黑" panose="020B0503020204020204" pitchFamily="34" charset="-122"/>
                          <a:ea typeface="微软雅黑" panose="020B0503020204020204" pitchFamily="34" charset="-122"/>
                        </a:rPr>
                        <a:t>none</a:t>
                      </a:r>
                      <a:r>
                        <a:rPr lang="zh-CN" sz="1600" b="0" kern="100" spc="-30">
                          <a:solidFill>
                            <a:schemeClr val="tx1"/>
                          </a:solidFill>
                          <a:effectLst/>
                          <a:latin typeface="微软雅黑" panose="020B0503020204020204" pitchFamily="34" charset="-122"/>
                          <a:ea typeface="微软雅黑" panose="020B0503020204020204" pitchFamily="34" charset="-122"/>
                        </a:rPr>
                        <a:t>（不支持动态更新）、</a:t>
                      </a:r>
                      <a:r>
                        <a:rPr lang="en-US" sz="1600" b="0" kern="100" spc="-30">
                          <a:solidFill>
                            <a:schemeClr val="tx1"/>
                          </a:solidFill>
                          <a:effectLst/>
                          <a:latin typeface="微软雅黑" panose="020B0503020204020204" pitchFamily="34" charset="-122"/>
                          <a:ea typeface="微软雅黑" panose="020B0503020204020204" pitchFamily="34" charset="-122"/>
                        </a:rPr>
                        <a:t>interim</a:t>
                      </a:r>
                      <a:r>
                        <a:rPr lang="zh-CN" sz="1600" b="0" kern="100" spc="-30">
                          <a:solidFill>
                            <a:schemeClr val="tx1"/>
                          </a:solidFill>
                          <a:effectLst/>
                          <a:latin typeface="微软雅黑" panose="020B0503020204020204" pitchFamily="34" charset="-122"/>
                          <a:ea typeface="微软雅黑" panose="020B0503020204020204" pitchFamily="34" charset="-122"/>
                        </a:rPr>
                        <a:t>（互动更新模式）与</a:t>
                      </a:r>
                      <a:r>
                        <a:rPr lang="en-US" sz="1600" b="0" kern="100" spc="-30">
                          <a:solidFill>
                            <a:schemeClr val="tx1"/>
                          </a:solidFill>
                          <a:effectLst/>
                          <a:latin typeface="微软雅黑" panose="020B0503020204020204" pitchFamily="34" charset="-122"/>
                          <a:ea typeface="微软雅黑" panose="020B0503020204020204" pitchFamily="34" charset="-122"/>
                        </a:rPr>
                        <a:t>ad-hoc</a:t>
                      </a:r>
                      <a:r>
                        <a:rPr lang="zh-CN" sz="1600" b="0" kern="100" spc="-30">
                          <a:solidFill>
                            <a:schemeClr val="tx1"/>
                          </a:solidFill>
                          <a:effectLst/>
                          <a:latin typeface="微软雅黑" panose="020B0503020204020204" pitchFamily="34" charset="-122"/>
                          <a:ea typeface="微软雅黑" panose="020B0503020204020204" pitchFamily="34" charset="-122"/>
                        </a:rPr>
                        <a:t>（特殊更新模式）</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90047921"/>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allow/ignore client-updates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a:solidFill>
                            <a:schemeClr val="tx1"/>
                          </a:solidFill>
                          <a:effectLst/>
                          <a:latin typeface="微软雅黑" panose="020B0503020204020204" pitchFamily="34" charset="-122"/>
                          <a:ea typeface="微软雅黑" panose="020B0503020204020204" pitchFamily="34" charset="-122"/>
                        </a:rPr>
                        <a:t>允许</a:t>
                      </a:r>
                      <a:r>
                        <a:rPr lang="en-US" sz="1600" b="0" kern="100">
                          <a:solidFill>
                            <a:schemeClr val="tx1"/>
                          </a:solidFill>
                          <a:effectLst/>
                          <a:latin typeface="微软雅黑" panose="020B0503020204020204" pitchFamily="34" charset="-122"/>
                          <a:ea typeface="微软雅黑" panose="020B0503020204020204" pitchFamily="34" charset="-122"/>
                        </a:rPr>
                        <a:t>/</a:t>
                      </a:r>
                      <a:r>
                        <a:rPr lang="zh-CN" sz="1600" b="0" kern="100">
                          <a:solidFill>
                            <a:schemeClr val="tx1"/>
                          </a:solidFill>
                          <a:effectLst/>
                          <a:latin typeface="微软雅黑" panose="020B0503020204020204" pitchFamily="34" charset="-122"/>
                          <a:ea typeface="微软雅黑" panose="020B0503020204020204" pitchFamily="34" charset="-122"/>
                        </a:rPr>
                        <a:t>忽略客户端更新</a:t>
                      </a:r>
                      <a:r>
                        <a:rPr lang="en-US" sz="1600" b="0" kern="100">
                          <a:solidFill>
                            <a:schemeClr val="tx1"/>
                          </a:solidFill>
                          <a:effectLst/>
                          <a:latin typeface="微软雅黑" panose="020B0503020204020204" pitchFamily="34" charset="-122"/>
                          <a:ea typeface="微软雅黑" panose="020B0503020204020204" pitchFamily="34" charset="-122"/>
                        </a:rPr>
                        <a:t>DNS</a:t>
                      </a:r>
                      <a:r>
                        <a:rPr lang="zh-CN" sz="1600" b="0" kern="100">
                          <a:solidFill>
                            <a:schemeClr val="tx1"/>
                          </a:solidFill>
                          <a:effectLst/>
                          <a:latin typeface="微软雅黑" panose="020B0503020204020204" pitchFamily="34" charset="-122"/>
                          <a:ea typeface="微软雅黑" panose="020B0503020204020204" pitchFamily="34" charset="-122"/>
                        </a:rPr>
                        <a:t>记录</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920896015"/>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default-lease-time 21600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默认超时时间</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71458834"/>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max-lease-time 43200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最大超时时间</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78160381"/>
                  </a:ext>
                </a:extLst>
              </a:tr>
              <a:tr h="270565">
                <a:tc>
                  <a:txBody>
                    <a:bodyPr/>
                    <a:lstStyle/>
                    <a:p>
                      <a:pPr algn="ctr"/>
                      <a:r>
                        <a:rPr lang="en-US" sz="1600" b="0" spc="-40" dirty="0">
                          <a:solidFill>
                            <a:schemeClr val="tx1"/>
                          </a:solidFill>
                          <a:effectLst/>
                          <a:latin typeface="微软雅黑" panose="020B0503020204020204" pitchFamily="34" charset="-122"/>
                          <a:ea typeface="微软雅黑" panose="020B0503020204020204" pitchFamily="34" charset="-122"/>
                        </a:rPr>
                        <a:t>option domain-name-servers 8.8.8.8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定义</a:t>
                      </a:r>
                      <a:r>
                        <a:rPr lang="en-US" sz="1600" b="0" kern="100" dirty="0">
                          <a:solidFill>
                            <a:schemeClr val="tx1"/>
                          </a:solidFill>
                          <a:effectLst/>
                          <a:latin typeface="微软雅黑" panose="020B0503020204020204" pitchFamily="34" charset="-122"/>
                          <a:ea typeface="微软雅黑" panose="020B0503020204020204" pitchFamily="34" charset="-122"/>
                        </a:rPr>
                        <a:t>DNS</a:t>
                      </a:r>
                      <a:r>
                        <a:rPr lang="zh-CN" sz="1600" b="0" kern="100" dirty="0">
                          <a:solidFill>
                            <a:schemeClr val="tx1"/>
                          </a:solidFill>
                          <a:effectLst/>
                          <a:latin typeface="微软雅黑" panose="020B0503020204020204" pitchFamily="34" charset="-122"/>
                          <a:ea typeface="微软雅黑" panose="020B0503020204020204" pitchFamily="34" charset="-122"/>
                        </a:rPr>
                        <a:t>服务器地址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54875296"/>
                  </a:ext>
                </a:extLst>
              </a:tr>
              <a:tr h="270565">
                <a:tc>
                  <a:txBody>
                    <a:bodyPr/>
                    <a:lstStyle/>
                    <a:p>
                      <a:pPr algn="ctr"/>
                      <a:r>
                        <a:rPr lang="en-US" sz="1600" b="0" spc="-30" dirty="0">
                          <a:solidFill>
                            <a:schemeClr val="tx1"/>
                          </a:solidFill>
                          <a:effectLst/>
                          <a:latin typeface="微软雅黑" panose="020B0503020204020204" pitchFamily="34" charset="-122"/>
                          <a:ea typeface="微软雅黑" panose="020B0503020204020204" pitchFamily="34" charset="-122"/>
                        </a:rPr>
                        <a:t>option domain-name "domain.org"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a:solidFill>
                            <a:schemeClr val="tx1"/>
                          </a:solidFill>
                          <a:effectLst/>
                          <a:latin typeface="微软雅黑" panose="020B0503020204020204" pitchFamily="34" charset="-122"/>
                          <a:ea typeface="微软雅黑" panose="020B0503020204020204" pitchFamily="34" charset="-122"/>
                        </a:rPr>
                        <a:t>定义</a:t>
                      </a:r>
                      <a:r>
                        <a:rPr lang="en-US" sz="1600" b="0" kern="100">
                          <a:solidFill>
                            <a:schemeClr val="tx1"/>
                          </a:solidFill>
                          <a:effectLst/>
                          <a:latin typeface="微软雅黑" panose="020B0503020204020204" pitchFamily="34" charset="-122"/>
                          <a:ea typeface="微软雅黑" panose="020B0503020204020204" pitchFamily="34" charset="-122"/>
                        </a:rPr>
                        <a:t>DNS</a:t>
                      </a:r>
                      <a:r>
                        <a:rPr lang="zh-CN" sz="1600" b="0" kern="100">
                          <a:solidFill>
                            <a:schemeClr val="tx1"/>
                          </a:solidFill>
                          <a:effectLst/>
                          <a:latin typeface="微软雅黑" panose="020B0503020204020204" pitchFamily="34" charset="-122"/>
                          <a:ea typeface="微软雅黑" panose="020B0503020204020204" pitchFamily="34" charset="-122"/>
                        </a:rPr>
                        <a:t>域名</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36269198"/>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range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定义用于分配的</a:t>
                      </a:r>
                      <a:r>
                        <a:rPr lang="en-US" sz="1600" b="0" kern="100" dirty="0">
                          <a:solidFill>
                            <a:schemeClr val="tx1"/>
                          </a:solidFill>
                          <a:effectLst/>
                          <a:latin typeface="微软雅黑" panose="020B0503020204020204" pitchFamily="34" charset="-122"/>
                          <a:ea typeface="微软雅黑" panose="020B0503020204020204" pitchFamily="34" charset="-122"/>
                        </a:rPr>
                        <a:t>IP</a:t>
                      </a:r>
                      <a:r>
                        <a:rPr lang="zh-CN" sz="1600" b="0" kern="100" dirty="0">
                          <a:solidFill>
                            <a:schemeClr val="tx1"/>
                          </a:solidFill>
                          <a:effectLst/>
                          <a:latin typeface="微软雅黑" panose="020B0503020204020204" pitchFamily="34" charset="-122"/>
                          <a:ea typeface="微软雅黑" panose="020B0503020204020204" pitchFamily="34" charset="-122"/>
                        </a:rPr>
                        <a:t>地址池</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80314565"/>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option subnet-mask</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定义客户端的子网掩码</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593643071"/>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option routers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a:solidFill>
                            <a:schemeClr val="tx1"/>
                          </a:solidFill>
                          <a:effectLst/>
                          <a:latin typeface="微软雅黑" panose="020B0503020204020204" pitchFamily="34" charset="-122"/>
                          <a:ea typeface="微软雅黑" panose="020B0503020204020204" pitchFamily="34" charset="-122"/>
                        </a:rPr>
                        <a:t>定义客户端的网关地址</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549799377"/>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broadcast-address</a:t>
                      </a:r>
                      <a:r>
                        <a:rPr lang="zh-CN" sz="1600" b="0" kern="100" dirty="0">
                          <a:solidFill>
                            <a:schemeClr val="tx1"/>
                          </a:solidFill>
                          <a:effectLst/>
                          <a:latin typeface="微软雅黑" panose="020B0503020204020204" pitchFamily="34" charset="-122"/>
                          <a:ea typeface="微软雅黑" panose="020B0503020204020204" pitchFamily="34" charset="-122"/>
                        </a:rPr>
                        <a:t>广播地址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定义客户端的广播地址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43758105"/>
                  </a:ext>
                </a:extLst>
              </a:tr>
              <a:tr h="270565">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ntp</a:t>
                      </a:r>
                      <a:r>
                        <a:rPr lang="en-US" sz="1600" b="0" dirty="0">
                          <a:solidFill>
                            <a:schemeClr val="tx1"/>
                          </a:solidFill>
                          <a:effectLst/>
                          <a:latin typeface="微软雅黑" panose="020B0503020204020204" pitchFamily="34" charset="-122"/>
                          <a:ea typeface="微软雅黑" panose="020B0503020204020204" pitchFamily="34" charset="-122"/>
                        </a:rPr>
                        <a:t>-server IP</a:t>
                      </a:r>
                      <a:r>
                        <a:rPr lang="zh-CN" sz="1600" b="0" kern="100" dirty="0">
                          <a:solidFill>
                            <a:schemeClr val="tx1"/>
                          </a:solidFill>
                          <a:effectLst/>
                          <a:latin typeface="微软雅黑" panose="020B0503020204020204" pitchFamily="34" charset="-122"/>
                          <a:ea typeface="微软雅黑" panose="020B0503020204020204" pitchFamily="34" charset="-122"/>
                        </a:rPr>
                        <a:t>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a:solidFill>
                            <a:schemeClr val="tx1"/>
                          </a:solidFill>
                          <a:effectLst/>
                          <a:latin typeface="微软雅黑" panose="020B0503020204020204" pitchFamily="34" charset="-122"/>
                          <a:ea typeface="微软雅黑" panose="020B0503020204020204" pitchFamily="34" charset="-122"/>
                        </a:rPr>
                        <a:t>定义客户端的网络时间服务器（</a:t>
                      </a:r>
                      <a:r>
                        <a:rPr lang="en-US" sz="1600" b="0" kern="100">
                          <a:solidFill>
                            <a:schemeClr val="tx1"/>
                          </a:solidFill>
                          <a:effectLst/>
                          <a:latin typeface="微软雅黑" panose="020B0503020204020204" pitchFamily="34" charset="-122"/>
                          <a:ea typeface="微软雅黑" panose="020B0503020204020204" pitchFamily="34" charset="-122"/>
                        </a:rPr>
                        <a:t>NTP</a:t>
                      </a:r>
                      <a:r>
                        <a:rPr lang="zh-CN" sz="1600" b="0" kern="100">
                          <a:solidFill>
                            <a:schemeClr val="tx1"/>
                          </a:solidFill>
                          <a:effectLst/>
                          <a:latin typeface="微软雅黑" panose="020B0503020204020204" pitchFamily="34" charset="-122"/>
                          <a:ea typeface="微软雅黑" panose="020B0503020204020204" pitchFamily="34" charset="-122"/>
                        </a:rPr>
                        <a:t>）</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53813487"/>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nis-servers IP</a:t>
                      </a:r>
                      <a:r>
                        <a:rPr lang="zh-CN" sz="1600" b="0" kern="100" dirty="0">
                          <a:solidFill>
                            <a:schemeClr val="tx1"/>
                          </a:solidFill>
                          <a:effectLst/>
                          <a:latin typeface="微软雅黑" panose="020B0503020204020204" pitchFamily="34" charset="-122"/>
                          <a:ea typeface="微软雅黑" panose="020B0503020204020204" pitchFamily="34" charset="-122"/>
                        </a:rPr>
                        <a:t>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定义客户端的</a:t>
                      </a:r>
                      <a:r>
                        <a:rPr lang="en-US" sz="1600" b="0" kern="100" dirty="0">
                          <a:solidFill>
                            <a:schemeClr val="tx1"/>
                          </a:solidFill>
                          <a:effectLst/>
                          <a:latin typeface="微软雅黑" panose="020B0503020204020204" pitchFamily="34" charset="-122"/>
                          <a:ea typeface="微软雅黑" panose="020B0503020204020204" pitchFamily="34" charset="-122"/>
                        </a:rPr>
                        <a:t>NIS</a:t>
                      </a:r>
                      <a:r>
                        <a:rPr lang="zh-CN" sz="1600" b="0" kern="100" dirty="0">
                          <a:solidFill>
                            <a:schemeClr val="tx1"/>
                          </a:solidFill>
                          <a:effectLst/>
                          <a:latin typeface="微软雅黑" panose="020B0503020204020204" pitchFamily="34" charset="-122"/>
                          <a:ea typeface="微软雅黑" panose="020B0503020204020204" pitchFamily="34" charset="-122"/>
                        </a:rPr>
                        <a:t>域服务器的地址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97907564"/>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hardware</a:t>
                      </a:r>
                      <a:r>
                        <a:rPr lang="zh-CN" sz="1600" b="0" kern="100" dirty="0">
                          <a:solidFill>
                            <a:schemeClr val="tx1"/>
                          </a:solidFill>
                          <a:effectLst/>
                          <a:latin typeface="微软雅黑" panose="020B0503020204020204" pitchFamily="34" charset="-122"/>
                          <a:ea typeface="微软雅黑" panose="020B0503020204020204" pitchFamily="34" charset="-122"/>
                        </a:rPr>
                        <a:t>硬件类型</a:t>
                      </a:r>
                      <a:r>
                        <a:rPr lang="en-US" sz="1600" b="0" dirty="0">
                          <a:solidFill>
                            <a:schemeClr val="tx1"/>
                          </a:solidFill>
                          <a:effectLst/>
                          <a:latin typeface="微软雅黑" panose="020B0503020204020204" pitchFamily="34" charset="-122"/>
                          <a:ea typeface="微软雅黑" panose="020B0503020204020204" pitchFamily="34" charset="-122"/>
                        </a:rPr>
                        <a:t>MAC</a:t>
                      </a:r>
                      <a:r>
                        <a:rPr lang="zh-CN" sz="1600" b="0" kern="100" dirty="0">
                          <a:solidFill>
                            <a:schemeClr val="tx1"/>
                          </a:solidFill>
                          <a:effectLst/>
                          <a:latin typeface="微软雅黑" panose="020B0503020204020204" pitchFamily="34" charset="-122"/>
                          <a:ea typeface="微软雅黑" panose="020B0503020204020204" pitchFamily="34" charset="-122"/>
                        </a:rPr>
                        <a:t>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a:solidFill>
                            <a:schemeClr val="tx1"/>
                          </a:solidFill>
                          <a:effectLst/>
                          <a:latin typeface="微软雅黑" panose="020B0503020204020204" pitchFamily="34" charset="-122"/>
                          <a:ea typeface="微软雅黑" panose="020B0503020204020204" pitchFamily="34" charset="-122"/>
                        </a:rPr>
                        <a:t>指定网卡接口的类型与</a:t>
                      </a:r>
                      <a:r>
                        <a:rPr lang="en-US" sz="1600" b="0" kern="100">
                          <a:solidFill>
                            <a:schemeClr val="tx1"/>
                          </a:solidFill>
                          <a:effectLst/>
                          <a:latin typeface="微软雅黑" panose="020B0503020204020204" pitchFamily="34" charset="-122"/>
                          <a:ea typeface="微软雅黑" panose="020B0503020204020204" pitchFamily="34" charset="-122"/>
                        </a:rPr>
                        <a:t>MAC</a:t>
                      </a:r>
                      <a:r>
                        <a:rPr lang="zh-CN" sz="1600" b="0" kern="100">
                          <a:solidFill>
                            <a:schemeClr val="tx1"/>
                          </a:solidFill>
                          <a:effectLst/>
                          <a:latin typeface="微软雅黑" panose="020B0503020204020204" pitchFamily="34" charset="-122"/>
                          <a:ea typeface="微软雅黑" panose="020B0503020204020204" pitchFamily="34" charset="-122"/>
                        </a:rPr>
                        <a:t>地址</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240951666"/>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server-name</a:t>
                      </a:r>
                      <a:r>
                        <a:rPr lang="zh-CN" sz="1600" b="0" kern="100" dirty="0">
                          <a:solidFill>
                            <a:schemeClr val="tx1"/>
                          </a:solidFill>
                          <a:effectLst/>
                          <a:latin typeface="微软雅黑" panose="020B0503020204020204" pitchFamily="34" charset="-122"/>
                          <a:ea typeface="微软雅黑" panose="020B0503020204020204" pitchFamily="34" charset="-122"/>
                        </a:rPr>
                        <a:t>主机名</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向</a:t>
                      </a:r>
                      <a:r>
                        <a:rPr lang="en-US" sz="1600" b="0" kern="100" dirty="0">
                          <a:solidFill>
                            <a:schemeClr val="tx1"/>
                          </a:solidFill>
                          <a:effectLst/>
                          <a:latin typeface="微软雅黑" panose="020B0503020204020204" pitchFamily="34" charset="-122"/>
                          <a:ea typeface="微软雅黑" panose="020B0503020204020204" pitchFamily="34" charset="-122"/>
                        </a:rPr>
                        <a:t>DHCP</a:t>
                      </a:r>
                      <a:r>
                        <a:rPr lang="zh-CN" sz="1600" b="0" kern="100" dirty="0">
                          <a:solidFill>
                            <a:schemeClr val="tx1"/>
                          </a:solidFill>
                          <a:effectLst/>
                          <a:latin typeface="微软雅黑" panose="020B0503020204020204" pitchFamily="34" charset="-122"/>
                          <a:ea typeface="微软雅黑" panose="020B0503020204020204" pitchFamily="34" charset="-122"/>
                        </a:rPr>
                        <a:t>客户端通知</a:t>
                      </a:r>
                      <a:r>
                        <a:rPr lang="en-US" sz="1600" b="0" kern="100" dirty="0">
                          <a:solidFill>
                            <a:schemeClr val="tx1"/>
                          </a:solidFill>
                          <a:effectLst/>
                          <a:latin typeface="微软雅黑" panose="020B0503020204020204" pitchFamily="34" charset="-122"/>
                          <a:ea typeface="微软雅黑" panose="020B0503020204020204" pitchFamily="34" charset="-122"/>
                        </a:rPr>
                        <a:t>DHCP</a:t>
                      </a:r>
                      <a:r>
                        <a:rPr lang="zh-CN" sz="1600" b="0" kern="100" dirty="0">
                          <a:solidFill>
                            <a:schemeClr val="tx1"/>
                          </a:solidFill>
                          <a:effectLst/>
                          <a:latin typeface="微软雅黑" panose="020B0503020204020204" pitchFamily="34" charset="-122"/>
                          <a:ea typeface="微软雅黑" panose="020B0503020204020204" pitchFamily="34" charset="-122"/>
                        </a:rPr>
                        <a:t>服务器的主机名</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380248589"/>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fixed-address IP</a:t>
                      </a:r>
                      <a:r>
                        <a:rPr lang="zh-CN" sz="1600" b="0" kern="100" dirty="0">
                          <a:solidFill>
                            <a:schemeClr val="tx1"/>
                          </a:solidFill>
                          <a:effectLst/>
                          <a:latin typeface="微软雅黑" panose="020B0503020204020204" pitchFamily="34" charset="-122"/>
                          <a:ea typeface="微软雅黑" panose="020B0503020204020204" pitchFamily="34" charset="-122"/>
                        </a:rPr>
                        <a:t>地址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将某个固定的</a:t>
                      </a:r>
                      <a:r>
                        <a:rPr lang="en-US" sz="1600" b="0" kern="100" dirty="0">
                          <a:solidFill>
                            <a:schemeClr val="tx1"/>
                          </a:solidFill>
                          <a:effectLst/>
                          <a:latin typeface="微软雅黑" panose="020B0503020204020204" pitchFamily="34" charset="-122"/>
                          <a:ea typeface="微软雅黑" panose="020B0503020204020204" pitchFamily="34" charset="-122"/>
                        </a:rPr>
                        <a:t>IP</a:t>
                      </a:r>
                      <a:r>
                        <a:rPr lang="zh-CN" sz="1600" b="0" kern="100" dirty="0">
                          <a:solidFill>
                            <a:schemeClr val="tx1"/>
                          </a:solidFill>
                          <a:effectLst/>
                          <a:latin typeface="微软雅黑" panose="020B0503020204020204" pitchFamily="34" charset="-122"/>
                          <a:ea typeface="微软雅黑" panose="020B0503020204020204" pitchFamily="34" charset="-122"/>
                        </a:rPr>
                        <a:t>地址分配给指定主机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67822882"/>
                  </a:ext>
                </a:extLst>
              </a:tr>
              <a:tr h="270565">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time-offset</a:t>
                      </a:r>
                      <a:r>
                        <a:rPr lang="zh-CN" sz="1600" b="0" kern="100" dirty="0">
                          <a:solidFill>
                            <a:schemeClr val="tx1"/>
                          </a:solidFill>
                          <a:effectLst/>
                          <a:latin typeface="微软雅黑" panose="020B0503020204020204" pitchFamily="34" charset="-122"/>
                          <a:ea typeface="微软雅黑" panose="020B0503020204020204" pitchFamily="34" charset="-122"/>
                        </a:rPr>
                        <a:t>偏移差</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指定客户端与格林尼治时间的偏移差</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621411015"/>
                  </a:ext>
                </a:extLst>
              </a:tr>
            </a:tbl>
          </a:graphicData>
        </a:graphic>
      </p:graphicFrame>
      <p:sp>
        <p:nvSpPr>
          <p:cNvPr id="13" name="文本框 12"/>
          <p:cNvSpPr txBox="1"/>
          <p:nvPr/>
        </p:nvSpPr>
        <p:spPr>
          <a:xfrm>
            <a:off x="695324" y="318442"/>
            <a:ext cx="7415006"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dhcpd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服务程序配置文件中使用的常见参数以及作用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61922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3670</TotalTime>
  <Words>1323</Words>
  <Application>Microsoft Office PowerPoint</Application>
  <PresentationFormat>宽屏</PresentationFormat>
  <Paragraphs>222</Paragraphs>
  <Slides>21</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微软雅黑</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郭 荣</cp:lastModifiedBy>
  <cp:revision>521</cp:revision>
  <dcterms:created xsi:type="dcterms:W3CDTF">2015-03-26T07:55:48Z</dcterms:created>
  <dcterms:modified xsi:type="dcterms:W3CDTF">2021-09-13T07:45:46Z</dcterms:modified>
  <cp:category>PPTS</cp:category>
</cp:coreProperties>
</file>