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20" r:id="rId2"/>
    <p:sldId id="432" r:id="rId3"/>
    <p:sldId id="321" r:id="rId4"/>
    <p:sldId id="259" r:id="rId5"/>
    <p:sldId id="372" r:id="rId6"/>
    <p:sldId id="438" r:id="rId7"/>
    <p:sldId id="439" r:id="rId8"/>
    <p:sldId id="440" r:id="rId9"/>
    <p:sldId id="289" r:id="rId10"/>
    <p:sldId id="441" r:id="rId11"/>
    <p:sldId id="442" r:id="rId12"/>
    <p:sldId id="443" r:id="rId13"/>
    <p:sldId id="444" r:id="rId14"/>
    <p:sldId id="445" r:id="rId15"/>
    <p:sldId id="290" r:id="rId16"/>
    <p:sldId id="446" r:id="rId17"/>
    <p:sldId id="447" r:id="rId18"/>
    <p:sldId id="448" r:id="rId19"/>
    <p:sldId id="449" r:id="rId20"/>
    <p:sldId id="291" r:id="rId21"/>
    <p:sldId id="450" r:id="rId22"/>
    <p:sldId id="451" r:id="rId23"/>
    <p:sldId id="433" r:id="rId24"/>
    <p:sldId id="452" r:id="rId25"/>
    <p:sldId id="453" r:id="rId26"/>
    <p:sldId id="454" r:id="rId27"/>
    <p:sldId id="456" r:id="rId28"/>
    <p:sldId id="455" r:id="rId29"/>
    <p:sldId id="462" r:id="rId30"/>
    <p:sldId id="434" r:id="rId31"/>
    <p:sldId id="457" r:id="rId32"/>
    <p:sldId id="458" r:id="rId33"/>
    <p:sldId id="435" r:id="rId34"/>
    <p:sldId id="459" r:id="rId35"/>
    <p:sldId id="436" r:id="rId36"/>
    <p:sldId id="460" r:id="rId37"/>
    <p:sldId id="437" r:id="rId38"/>
    <p:sldId id="461" r:id="rId39"/>
    <p:sldId id="401" r:id="rId40"/>
    <p:sldId id="308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38" userDrawn="1">
          <p15:clr>
            <a:srgbClr val="A4A3A4"/>
          </p15:clr>
        </p15:guide>
        <p15:guide id="6" orient="horz" pos="323" userDrawn="1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8" orient="horz" pos="2183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 遄" initials="刘" lastIdx="1" clrIdx="0">
    <p:extLst>
      <p:ext uri="{19B8F6BF-5375-455C-9EA6-DF929625EA0E}">
        <p15:presenceInfo xmlns:p15="http://schemas.microsoft.com/office/powerpoint/2012/main" userId="4bc785c90a62af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E7EBF4"/>
    <a:srgbClr val="CBD5E8"/>
    <a:srgbClr val="50B6D8"/>
    <a:srgbClr val="B6EAFF"/>
    <a:srgbClr val="007DDA"/>
    <a:srgbClr val="005696"/>
    <a:srgbClr val="6295B7"/>
    <a:srgbClr val="005DA2"/>
    <a:srgbClr val="007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4" autoAdjust="0"/>
    <p:restoredTop sz="94414" autoAdjust="0"/>
  </p:normalViewPr>
  <p:slideViewPr>
    <p:cSldViewPr snapToGrid="0">
      <p:cViewPr varScale="1">
        <p:scale>
          <a:sx n="77" d="100"/>
          <a:sy n="77" d="100"/>
        </p:scale>
        <p:origin x="1027" y="58"/>
      </p:cViewPr>
      <p:guideLst>
        <p:guide pos="438"/>
        <p:guide orient="horz" pos="323"/>
        <p:guide orient="horz" pos="4020"/>
        <p:guide orient="horz" pos="2183"/>
        <p:guide pos="7242"/>
        <p:guide pos="3840"/>
      </p:guideLst>
    </p:cSldViewPr>
  </p:slideViewPr>
  <p:outlineViewPr>
    <p:cViewPr>
      <p:scale>
        <a:sx n="33" d="100"/>
        <a:sy n="33" d="100"/>
      </p:scale>
      <p:origin x="0" y="-15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19C6B-68F6-4F8F-9BF0-69E32918309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63091-C114-4F9A-BB77-18C7C23C5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587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045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826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618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54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231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06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374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961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391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862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6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064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244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1679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577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737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481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130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5642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003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4727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049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0647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44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39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42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01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808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393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57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65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8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67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8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7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0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6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3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3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5A2">
            <a:alpha val="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7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uxcool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771650" y="5378570"/>
            <a:ext cx="864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服务实现自动化运维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771650" y="6017309"/>
            <a:ext cx="864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任课教师：刘遄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www.LinuxProbe.com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2290762" y="6021105"/>
            <a:ext cx="7610475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C56FD2BA-B78C-4564-A21A-EA251C1DF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42314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8BE5E5-9381-47B4-8992-B81C7FF18A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4" r="21654"/>
          <a:stretch/>
        </p:blipFill>
        <p:spPr>
          <a:xfrm>
            <a:off x="5162184" y="3304909"/>
            <a:ext cx="1867632" cy="185304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8813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516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服务主配置文件优先级顺序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4E9FCDB-ECCD-4CD6-9E7E-2A4DFC0A6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65180"/>
              </p:ext>
            </p:extLst>
          </p:nvPr>
        </p:nvGraphicFramePr>
        <p:xfrm>
          <a:off x="1185662" y="1878496"/>
          <a:ext cx="9820676" cy="3590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13412">
                  <a:extLst>
                    <a:ext uri="{9D8B030D-6E8A-4147-A177-3AD203B41FA5}">
                      <a16:colId xmlns:a16="http://schemas.microsoft.com/office/drawing/2014/main" val="1911086880"/>
                    </a:ext>
                  </a:extLst>
                </a:gridCol>
                <a:gridCol w="5407264">
                  <a:extLst>
                    <a:ext uri="{9D8B030D-6E8A-4147-A177-3AD203B41FA5}">
                      <a16:colId xmlns:a16="http://schemas.microsoft.com/office/drawing/2014/main" val="134091751"/>
                    </a:ext>
                  </a:extLst>
                </a:gridCol>
              </a:tblGrid>
              <a:tr h="1033670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优先级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级文件位置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926124638"/>
                  </a:ext>
                </a:extLst>
              </a:tr>
              <a:tr h="852281"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./ansible.cfg</a:t>
                      </a:r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757195293"/>
                  </a:ext>
                </a:extLst>
              </a:tr>
              <a:tr h="852281"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～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/ansible.cfg</a:t>
                      </a:r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245013136"/>
                  </a:ext>
                </a:extLst>
              </a:tr>
              <a:tr h="852281"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etc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/ansible/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ansible.cfg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655090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343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516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设置主机清单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0D9895D-EAD5-463E-9CEE-1C03D064BD28}"/>
              </a:ext>
            </a:extLst>
          </p:cNvPr>
          <p:cNvSpPr/>
          <p:nvPr/>
        </p:nvSpPr>
        <p:spPr>
          <a:xfrm>
            <a:off x="1208418" y="1545209"/>
            <a:ext cx="4784878" cy="4477904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FC4443-9889-4F9F-9311-917A76C8D104}"/>
              </a:ext>
            </a:extLst>
          </p:cNvPr>
          <p:cNvSpPr txBox="1"/>
          <p:nvPr/>
        </p:nvSpPr>
        <p:spPr>
          <a:xfrm>
            <a:off x="1361134" y="2353942"/>
            <a:ext cx="4485968" cy="3372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既然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服务是用于实现主机批量自动化控制的管理工具，受管的主机一定不是一两台台，而是数十台甚至成百上千台，那么主机清单（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inventory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）在生产环境中就可以帮上大忙了。用户可以把要管理的主机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地址预先写入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/ansible/hosts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文件，这样后续再通过执行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命令来执行任务时就自动包含这些主机了，也就不需要每次都重复输入受管主机的地址了。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456DD32D-61D2-4A69-9962-F22BECAFEFE4}"/>
              </a:ext>
            </a:extLst>
          </p:cNvPr>
          <p:cNvSpPr/>
          <p:nvPr/>
        </p:nvSpPr>
        <p:spPr>
          <a:xfrm>
            <a:off x="1196570" y="1545209"/>
            <a:ext cx="4814510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FE96176-A38C-405C-85A7-B879644AF74D}"/>
              </a:ext>
            </a:extLst>
          </p:cNvPr>
          <p:cNvSpPr txBox="1"/>
          <p:nvPr/>
        </p:nvSpPr>
        <p:spPr>
          <a:xfrm>
            <a:off x="1329096" y="181189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主机清单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DF02DC-1F2C-4F66-B40B-6E0C971037BC}"/>
              </a:ext>
            </a:extLst>
          </p:cNvPr>
          <p:cNvSpPr txBox="1"/>
          <p:nvPr/>
        </p:nvSpPr>
        <p:spPr>
          <a:xfrm>
            <a:off x="6835807" y="5357456"/>
            <a:ext cx="3543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受管主机的信息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B28F3B7-3E58-4B24-A589-03B858098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452902"/>
              </p:ext>
            </p:extLst>
          </p:nvPr>
        </p:nvGraphicFramePr>
        <p:xfrm>
          <a:off x="6198706" y="1545208"/>
          <a:ext cx="4814510" cy="35766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6372">
                  <a:extLst>
                    <a:ext uri="{9D8B030D-6E8A-4147-A177-3AD203B41FA5}">
                      <a16:colId xmlns:a16="http://schemas.microsoft.com/office/drawing/2014/main" val="1436534991"/>
                    </a:ext>
                  </a:extLst>
                </a:gridCol>
                <a:gridCol w="2074907">
                  <a:extLst>
                    <a:ext uri="{9D8B030D-6E8A-4147-A177-3AD203B41FA5}">
                      <a16:colId xmlns:a16="http://schemas.microsoft.com/office/drawing/2014/main" val="3310303836"/>
                    </a:ext>
                  </a:extLst>
                </a:gridCol>
                <a:gridCol w="1603231">
                  <a:extLst>
                    <a:ext uri="{9D8B030D-6E8A-4147-A177-3AD203B41FA5}">
                      <a16:colId xmlns:a16="http://schemas.microsoft.com/office/drawing/2014/main" val="3231642974"/>
                    </a:ext>
                  </a:extLst>
                </a:gridCol>
              </a:tblGrid>
              <a:tr h="596105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功能用途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186704839"/>
                  </a:ext>
                </a:extLst>
              </a:tr>
              <a:tr h="596105"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RHEL 8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192.168.10.20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621002533"/>
                  </a:ext>
                </a:extLst>
              </a:tr>
              <a:tr h="596105"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RHEL 8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192.168.10.21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test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919292004"/>
                  </a:ext>
                </a:extLst>
              </a:tr>
              <a:tr h="596105"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RHEL 8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192.168.10.22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prod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458484071"/>
                  </a:ext>
                </a:extLst>
              </a:tr>
              <a:tr h="596105"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RHEL 8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192.168.10.23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prod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406338198"/>
                  </a:ext>
                </a:extLst>
              </a:tr>
              <a:tr h="596105"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RHEL 8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192.168.10.24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balancers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723249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810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516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设置主机清单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C86C6FF-365E-494B-9EBB-A8D58487D217}"/>
              </a:ext>
            </a:extLst>
          </p:cNvPr>
          <p:cNvSpPr/>
          <p:nvPr/>
        </p:nvSpPr>
        <p:spPr>
          <a:xfrm>
            <a:off x="896016" y="1546341"/>
            <a:ext cx="3257133" cy="4399566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99EBE9B-2612-4AE1-B8ED-5E2DD15A25F8}"/>
              </a:ext>
            </a:extLst>
          </p:cNvPr>
          <p:cNvSpPr txBox="1"/>
          <p:nvPr/>
        </p:nvSpPr>
        <p:spPr>
          <a:xfrm>
            <a:off x="1016694" y="2394831"/>
            <a:ext cx="3058350" cy="3003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受管主机的系统默认使用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RHEL 8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，这是为了避免大家在准备实验机阶段产生歧义而给出的建议值，也可以用其他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系统。主机清单文件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/ansible/hosts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中默认存在大量的注释信息，建议全部删除，然后替换成实验信息。</a:t>
            </a: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5C2A1EB1-8FBC-4F9B-BEBC-069846CBD223}"/>
              </a:ext>
            </a:extLst>
          </p:cNvPr>
          <p:cNvSpPr/>
          <p:nvPr/>
        </p:nvSpPr>
        <p:spPr>
          <a:xfrm>
            <a:off x="884168" y="1546342"/>
            <a:ext cx="327730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BABC3BA-D711-4BCC-B399-8B9FB1A01588}"/>
              </a:ext>
            </a:extLst>
          </p:cNvPr>
          <p:cNvSpPr txBox="1"/>
          <p:nvPr/>
        </p:nvSpPr>
        <p:spPr>
          <a:xfrm>
            <a:off x="1016693" y="1813027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FE06D50-52CB-4FEA-9BC4-60B4E3C1C9AF}"/>
              </a:ext>
            </a:extLst>
          </p:cNvPr>
          <p:cNvSpPr/>
          <p:nvPr/>
        </p:nvSpPr>
        <p:spPr>
          <a:xfrm>
            <a:off x="4451381" y="1546341"/>
            <a:ext cx="3257133" cy="4399566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EE4AC50-3D5C-4715-9682-5B298AA39AFC}"/>
              </a:ext>
            </a:extLst>
          </p:cNvPr>
          <p:cNvSpPr txBox="1"/>
          <p:nvPr/>
        </p:nvSpPr>
        <p:spPr>
          <a:xfrm>
            <a:off x="4572059" y="2394831"/>
            <a:ext cx="3058350" cy="3372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为了增加实验难度，“通吃”生产环境中的常见需求，我们又为这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台主机分别规划了功能用途，有开发机（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）、测试机（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）、产品机（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prod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）（两台）和负载均衡机（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balancers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）。在对主机进行分组标注后，后期在管理时就方便多了。</a:t>
            </a: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56EE4525-2402-4A9F-A8E8-625097D734CC}"/>
              </a:ext>
            </a:extLst>
          </p:cNvPr>
          <p:cNvSpPr/>
          <p:nvPr/>
        </p:nvSpPr>
        <p:spPr>
          <a:xfrm>
            <a:off x="4439533" y="1546342"/>
            <a:ext cx="327730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42E7012-8314-4829-91F1-3D3A31C345A3}"/>
              </a:ext>
            </a:extLst>
          </p:cNvPr>
          <p:cNvSpPr txBox="1"/>
          <p:nvPr/>
        </p:nvSpPr>
        <p:spPr>
          <a:xfrm>
            <a:off x="4572058" y="1813027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E0AE6CF-D145-4995-85EA-BD455288A55A}"/>
              </a:ext>
            </a:extLst>
          </p:cNvPr>
          <p:cNvSpPr/>
          <p:nvPr/>
        </p:nvSpPr>
        <p:spPr>
          <a:xfrm>
            <a:off x="8006746" y="1546341"/>
            <a:ext cx="3257133" cy="4399566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6B78A70-30EA-4D9C-BAE7-7FAEAF7F90AC}"/>
              </a:ext>
            </a:extLst>
          </p:cNvPr>
          <p:cNvSpPr txBox="1"/>
          <p:nvPr/>
        </p:nvSpPr>
        <p:spPr>
          <a:xfrm>
            <a:off x="8127424" y="2394831"/>
            <a:ext cx="3058350" cy="2634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主机清单文件在修改后会立即生效，一般使用“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ansible-inventory --graph”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命令以结构化的方式显示出受管主机的信息。因为我们对受管主机进行了分组，因此这种方式非常便于我们的阅读。</a:t>
            </a: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22AD9F98-40B7-42A7-A1D4-8416B7E8E60F}"/>
              </a:ext>
            </a:extLst>
          </p:cNvPr>
          <p:cNvSpPr/>
          <p:nvPr/>
        </p:nvSpPr>
        <p:spPr>
          <a:xfrm>
            <a:off x="7994898" y="1546342"/>
            <a:ext cx="327730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DA8392C-CA84-465B-8A58-9B605F12E3F3}"/>
              </a:ext>
            </a:extLst>
          </p:cNvPr>
          <p:cNvSpPr txBox="1"/>
          <p:nvPr/>
        </p:nvSpPr>
        <p:spPr>
          <a:xfrm>
            <a:off x="8127423" y="1813027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</a:p>
        </p:txBody>
      </p:sp>
    </p:spTree>
    <p:extLst>
      <p:ext uri="{BB962C8B-B14F-4D97-AF65-F5344CB8AC3E}">
        <p14:creationId xmlns:p14="http://schemas.microsoft.com/office/powerpoint/2010/main" val="1973425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516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设置主机清单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C86C6FF-365E-494B-9EBB-A8D58487D217}"/>
              </a:ext>
            </a:extLst>
          </p:cNvPr>
          <p:cNvSpPr/>
          <p:nvPr/>
        </p:nvSpPr>
        <p:spPr>
          <a:xfrm>
            <a:off x="896016" y="1516522"/>
            <a:ext cx="3257133" cy="4307807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99EBE9B-2612-4AE1-B8ED-5E2DD15A25F8}"/>
              </a:ext>
            </a:extLst>
          </p:cNvPr>
          <p:cNvSpPr txBox="1"/>
          <p:nvPr/>
        </p:nvSpPr>
        <p:spPr>
          <a:xfrm>
            <a:off x="1016694" y="2365013"/>
            <a:ext cx="3058350" cy="3372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sshd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在初次连接时会要求用户接受一次对方主机的指纹信息。准备输入受管主机的账号和密码。用户只需要将对应的变量及信息填写到主机清单文件中，在执行任务时便会自动对账号和密码进行匹配，而不用每次重复输入它们。继续修改主机清单文件。</a:t>
            </a: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5C2A1EB1-8FBC-4F9B-BEBC-069846CBD223}"/>
              </a:ext>
            </a:extLst>
          </p:cNvPr>
          <p:cNvSpPr/>
          <p:nvPr/>
        </p:nvSpPr>
        <p:spPr>
          <a:xfrm>
            <a:off x="884168" y="1516524"/>
            <a:ext cx="327730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BABC3BA-D711-4BCC-B399-8B9FB1A01588}"/>
              </a:ext>
            </a:extLst>
          </p:cNvPr>
          <p:cNvSpPr txBox="1"/>
          <p:nvPr/>
        </p:nvSpPr>
        <p:spPr>
          <a:xfrm>
            <a:off x="1016693" y="1783209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FE06D50-52CB-4FEA-9BC4-60B4E3C1C9AF}"/>
              </a:ext>
            </a:extLst>
          </p:cNvPr>
          <p:cNvSpPr/>
          <p:nvPr/>
        </p:nvSpPr>
        <p:spPr>
          <a:xfrm>
            <a:off x="4451381" y="1516522"/>
            <a:ext cx="3257133" cy="4307807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EE4AC50-3D5C-4715-9682-5B298AA39AFC}"/>
              </a:ext>
            </a:extLst>
          </p:cNvPr>
          <p:cNvSpPr txBox="1"/>
          <p:nvPr/>
        </p:nvSpPr>
        <p:spPr>
          <a:xfrm>
            <a:off x="4572059" y="2365013"/>
            <a:ext cx="3058350" cy="1895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主配置文件中的第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71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行设置成默认不需要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协议的指纹验证，以及将第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107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行设置成默认执行剧本时所使用的管理员名称为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56EE4525-2402-4A9F-A8E8-625097D734CC}"/>
              </a:ext>
            </a:extLst>
          </p:cNvPr>
          <p:cNvSpPr/>
          <p:nvPr/>
        </p:nvSpPr>
        <p:spPr>
          <a:xfrm>
            <a:off x="4439533" y="1516524"/>
            <a:ext cx="327730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42E7012-8314-4829-91F1-3D3A31C345A3}"/>
              </a:ext>
            </a:extLst>
          </p:cNvPr>
          <p:cNvSpPr txBox="1"/>
          <p:nvPr/>
        </p:nvSpPr>
        <p:spPr>
          <a:xfrm>
            <a:off x="4572058" y="1783209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E0AE6CF-D145-4995-85EA-BD455288A55A}"/>
              </a:ext>
            </a:extLst>
          </p:cNvPr>
          <p:cNvSpPr/>
          <p:nvPr/>
        </p:nvSpPr>
        <p:spPr>
          <a:xfrm>
            <a:off x="8006746" y="1516522"/>
            <a:ext cx="3257133" cy="4307807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6B78A70-30EA-4D9C-BAE7-7FAEAF7F90AC}"/>
              </a:ext>
            </a:extLst>
          </p:cNvPr>
          <p:cNvSpPr txBox="1"/>
          <p:nvPr/>
        </p:nvSpPr>
        <p:spPr>
          <a:xfrm>
            <a:off x="8127424" y="2365013"/>
            <a:ext cx="3058350" cy="3372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不需要重启服务，在以上操作完全搞定后就可以开始后面的实验了。将网络适配器修改回“仅主机模式”以及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192.168.10.10/24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地址。在修改完成后重启网卡，然后自行在主机之间执行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操作。保证主机之间的网络能够互通是后续实验的基石。</a:t>
            </a: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22AD9F98-40B7-42A7-A1D4-8416B7E8E60F}"/>
              </a:ext>
            </a:extLst>
          </p:cNvPr>
          <p:cNvSpPr/>
          <p:nvPr/>
        </p:nvSpPr>
        <p:spPr>
          <a:xfrm>
            <a:off x="7994898" y="1516524"/>
            <a:ext cx="327730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DA8392C-CA84-465B-8A58-9B605F12E3F3}"/>
              </a:ext>
            </a:extLst>
          </p:cNvPr>
          <p:cNvSpPr txBox="1"/>
          <p:nvPr/>
        </p:nvSpPr>
        <p:spPr>
          <a:xfrm>
            <a:off x="8127423" y="1783209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</a:p>
        </p:txBody>
      </p:sp>
    </p:spTree>
    <p:extLst>
      <p:ext uri="{BB962C8B-B14F-4D97-AF65-F5344CB8AC3E}">
        <p14:creationId xmlns:p14="http://schemas.microsoft.com/office/powerpoint/2010/main" val="391296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516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设置主机清单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1B08495-2E0C-4DE5-B715-8D9B67291FBB}"/>
              </a:ext>
            </a:extLst>
          </p:cNvPr>
          <p:cNvSpPr txBox="1"/>
          <p:nvPr/>
        </p:nvSpPr>
        <p:spPr>
          <a:xfrm>
            <a:off x="6835807" y="5357456"/>
            <a:ext cx="3543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将网络适配器改回“仅主机模式”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25F6681-D238-4178-B930-60D6597B12A4}"/>
              </a:ext>
            </a:extLst>
          </p:cNvPr>
          <p:cNvSpPr txBox="1"/>
          <p:nvPr/>
        </p:nvSpPr>
        <p:spPr>
          <a:xfrm>
            <a:off x="2156765" y="5357456"/>
            <a:ext cx="3543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常用变量汇总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87D05DC-D201-41F3-A0FC-D6AF82BFC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967508"/>
              </p:ext>
            </p:extLst>
          </p:nvPr>
        </p:nvGraphicFramePr>
        <p:xfrm>
          <a:off x="1297636" y="1918252"/>
          <a:ext cx="5262190" cy="32500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1121">
                  <a:extLst>
                    <a:ext uri="{9D8B030D-6E8A-4147-A177-3AD203B41FA5}">
                      <a16:colId xmlns:a16="http://schemas.microsoft.com/office/drawing/2014/main" val="1439033363"/>
                    </a:ext>
                  </a:extLst>
                </a:gridCol>
                <a:gridCol w="3091069">
                  <a:extLst>
                    <a:ext uri="{9D8B030D-6E8A-4147-A177-3AD203B41FA5}">
                      <a16:colId xmlns:a16="http://schemas.microsoft.com/office/drawing/2014/main" val="1020839645"/>
                    </a:ext>
                  </a:extLst>
                </a:gridCol>
              </a:tblGrid>
              <a:tr h="541683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243545320"/>
                  </a:ext>
                </a:extLst>
              </a:tr>
              <a:tr h="54168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ansible_ssh_host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受管主机名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931117509"/>
                  </a:ext>
                </a:extLst>
              </a:tr>
              <a:tr h="54168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ansible_ssh_port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端口号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410557220"/>
                  </a:ext>
                </a:extLst>
              </a:tr>
              <a:tr h="54168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ansible_ssh_user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默认账号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4110291287"/>
                  </a:ext>
                </a:extLst>
              </a:tr>
              <a:tr h="54168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ansible_ssh_pass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默认密码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043807282"/>
                  </a:ext>
                </a:extLst>
              </a:tr>
              <a:tr h="54168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ansible_shell_type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Shell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终端类型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4059946777"/>
                  </a:ext>
                </a:extLst>
              </a:tr>
            </a:tbl>
          </a:graphicData>
        </a:graphic>
      </p:graphicFrame>
      <p:pic>
        <p:nvPicPr>
          <p:cNvPr id="6145" name="Picture 1">
            <a:extLst>
              <a:ext uri="{FF2B5EF4-FFF2-40B4-BE49-F238E27FC236}">
                <a16:creationId xmlns:a16="http://schemas.microsoft.com/office/drawing/2014/main" id="{49989BBF-BCC2-4CCE-B615-BB754D298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209" y="1918252"/>
            <a:ext cx="2975129" cy="325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985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6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1850" y="497852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运行临时命令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40797" y="5581590"/>
            <a:ext cx="7710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 Temporary Command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10051" y="1891470"/>
            <a:ext cx="377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THREE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直角三角形 3"/>
          <p:cNvSpPr>
            <a:spLocks noChangeAspect="1"/>
          </p:cNvSpPr>
          <p:nvPr/>
        </p:nvSpPr>
        <p:spPr>
          <a:xfrm>
            <a:off x="4210051" y="2786002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60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516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运行临时命令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30708D3-20C0-4A7C-A379-CBA2805989DC}"/>
              </a:ext>
            </a:extLst>
          </p:cNvPr>
          <p:cNvSpPr/>
          <p:nvPr/>
        </p:nvSpPr>
        <p:spPr>
          <a:xfrm>
            <a:off x="896016" y="1516522"/>
            <a:ext cx="3257133" cy="4307807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D6E707-8846-44DB-BE35-5DDF952D4449}"/>
              </a:ext>
            </a:extLst>
          </p:cNvPr>
          <p:cNvSpPr txBox="1"/>
          <p:nvPr/>
        </p:nvSpPr>
        <p:spPr>
          <a:xfrm>
            <a:off x="1016694" y="2365013"/>
            <a:ext cx="3058350" cy="3003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服务的强大之处在于只需要一条命令，便可以操控成千上万台的主机节点，而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命令便是最得力的工具之一。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服务实际上只是一个框架，能够完成工作的是模块化功能代码。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的常用模块大致有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多个。</a:t>
            </a: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4FC6B985-26A0-45A6-BD21-CE7C947F5841}"/>
              </a:ext>
            </a:extLst>
          </p:cNvPr>
          <p:cNvSpPr/>
          <p:nvPr/>
        </p:nvSpPr>
        <p:spPr>
          <a:xfrm>
            <a:off x="884168" y="1516524"/>
            <a:ext cx="327730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73F42A-A9AF-43E6-BAE7-E5798CDA0F8F}"/>
              </a:ext>
            </a:extLst>
          </p:cNvPr>
          <p:cNvSpPr txBox="1"/>
          <p:nvPr/>
        </p:nvSpPr>
        <p:spPr>
          <a:xfrm>
            <a:off x="1016693" y="1783209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C16FE97-FCD6-40EA-9C9A-F58F2A6EA421}"/>
              </a:ext>
            </a:extLst>
          </p:cNvPr>
          <p:cNvSpPr/>
          <p:nvPr/>
        </p:nvSpPr>
        <p:spPr>
          <a:xfrm>
            <a:off x="4451381" y="1516522"/>
            <a:ext cx="3257133" cy="4307807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B6EB88E-D12F-4C89-8301-DD0F242B0D4A}"/>
              </a:ext>
            </a:extLst>
          </p:cNvPr>
          <p:cNvSpPr txBox="1"/>
          <p:nvPr/>
        </p:nvSpPr>
        <p:spPr>
          <a:xfrm>
            <a:off x="4572059" y="2365013"/>
            <a:ext cx="3058350" cy="3372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服务中，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是用于执行临时任务的命令。在使用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命令时，必须指明受管主机的信息，如果已经设置过主机清单文件（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/ansible/hosts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），则可以使用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参数来指代全体受管主机，或是用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等主机组名称来指代某一组的主机。</a:t>
            </a: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1F417DFA-8326-4874-9E4D-EC56B72B85F7}"/>
              </a:ext>
            </a:extLst>
          </p:cNvPr>
          <p:cNvSpPr/>
          <p:nvPr/>
        </p:nvSpPr>
        <p:spPr>
          <a:xfrm>
            <a:off x="4439533" y="1516524"/>
            <a:ext cx="327730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7674971-3321-43F3-864F-DDB0DF3966BA}"/>
              </a:ext>
            </a:extLst>
          </p:cNvPr>
          <p:cNvSpPr txBox="1"/>
          <p:nvPr/>
        </p:nvSpPr>
        <p:spPr>
          <a:xfrm>
            <a:off x="4572058" y="178320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用来做什么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8502A3E-3D4E-4231-B7E1-E5B066B01580}"/>
              </a:ext>
            </a:extLst>
          </p:cNvPr>
          <p:cNvSpPr/>
          <p:nvPr/>
        </p:nvSpPr>
        <p:spPr>
          <a:xfrm>
            <a:off x="8006746" y="1516522"/>
            <a:ext cx="3257133" cy="4307807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8C548A1-E316-42C3-B26E-A858E8B0AD91}"/>
              </a:ext>
            </a:extLst>
          </p:cNvPr>
          <p:cNvSpPr txBox="1"/>
          <p:nvPr/>
        </p:nvSpPr>
        <p:spPr>
          <a:xfrm>
            <a:off x="8127424" y="2365013"/>
            <a:ext cx="3058350" cy="3003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命令常用的语法格式为“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受管主机节点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-m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模块名称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[-a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模块参数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]”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，常见的参数如表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16-6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所示。其中，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-a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是要传递给模块的参数，只有功能极其简单的模块才不需要额外参数，所以大多情况下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-m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-a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参数都会同时出现。</a:t>
            </a: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CA1060BE-DD57-4BE9-8985-058105DE44A1}"/>
              </a:ext>
            </a:extLst>
          </p:cNvPr>
          <p:cNvSpPr/>
          <p:nvPr/>
        </p:nvSpPr>
        <p:spPr>
          <a:xfrm>
            <a:off x="7994898" y="1516524"/>
            <a:ext cx="327730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9217C46-3BF7-4BC1-852C-52529AF04FD9}"/>
              </a:ext>
            </a:extLst>
          </p:cNvPr>
          <p:cNvSpPr txBox="1"/>
          <p:nvPr/>
        </p:nvSpPr>
        <p:spPr>
          <a:xfrm>
            <a:off x="8127423" y="17832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语法格式</a:t>
            </a:r>
          </a:p>
        </p:txBody>
      </p:sp>
    </p:spTree>
    <p:extLst>
      <p:ext uri="{BB962C8B-B14F-4D97-AF65-F5344CB8AC3E}">
        <p14:creationId xmlns:p14="http://schemas.microsoft.com/office/powerpoint/2010/main" val="477109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516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服务的常用模块名称及作用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4300CAA-1790-4CA4-8179-CD9C26616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321314"/>
              </p:ext>
            </p:extLst>
          </p:nvPr>
        </p:nvGraphicFramePr>
        <p:xfrm>
          <a:off x="2172818" y="1003850"/>
          <a:ext cx="7846364" cy="55356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0217">
                  <a:extLst>
                    <a:ext uri="{9D8B030D-6E8A-4147-A177-3AD203B41FA5}">
                      <a16:colId xmlns:a16="http://schemas.microsoft.com/office/drawing/2014/main" val="3619479891"/>
                    </a:ext>
                  </a:extLst>
                </a:gridCol>
                <a:gridCol w="5616147">
                  <a:extLst>
                    <a:ext uri="{9D8B030D-6E8A-4147-A177-3AD203B41FA5}">
                      <a16:colId xmlns:a16="http://schemas.microsoft.com/office/drawing/2014/main" val="3829625478"/>
                    </a:ext>
                  </a:extLst>
                </a:gridCol>
              </a:tblGrid>
              <a:tr h="281477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模块名称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模块作用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950575617"/>
                  </a:ext>
                </a:extLst>
              </a:tr>
              <a:tr h="250201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ping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检查受管主机的网络是否能够连通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827181371"/>
                  </a:ext>
                </a:extLst>
              </a:tr>
              <a:tr h="250201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yum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安装、更新及卸载软件包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688307982"/>
                  </a:ext>
                </a:extLst>
              </a:tr>
              <a:tr h="250201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yum_repository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管理主机的软件仓库配置文件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4009565126"/>
                  </a:ext>
                </a:extLst>
              </a:tr>
              <a:tr h="250201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template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复制模板文件到受管主机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340413167"/>
                  </a:ext>
                </a:extLst>
              </a:tr>
              <a:tr h="250201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copy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新建、修改及复制文件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633249508"/>
                  </a:ext>
                </a:extLst>
              </a:tr>
              <a:tr h="250201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创建、修改及删除用户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920613074"/>
                  </a:ext>
                </a:extLst>
              </a:tr>
              <a:tr h="250201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group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创建、修改及删除用户组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152491433"/>
                  </a:ext>
                </a:extLst>
              </a:tr>
              <a:tr h="250201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service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启动、关闭及查看服务状态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718728119"/>
                  </a:ext>
                </a:extLst>
              </a:tr>
              <a:tr h="250201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get_url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从网络中下载文件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777408594"/>
                  </a:ext>
                </a:extLst>
              </a:tr>
              <a:tr h="250201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设置文件权限及创建快捷方式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466755790"/>
                  </a:ext>
                </a:extLst>
              </a:tr>
              <a:tr h="250201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cron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添加、修改及删除计划任务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452112698"/>
                  </a:ext>
                </a:extLst>
              </a:tr>
              <a:tr h="250201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command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直接执行用户指定的命令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059620617"/>
                  </a:ext>
                </a:extLst>
              </a:tr>
              <a:tr h="250201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shell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直接执行用户指定的命令（支持特殊字符）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25827112"/>
                  </a:ext>
                </a:extLst>
              </a:tr>
              <a:tr h="250201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debug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输出调试或报错信息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792479965"/>
                  </a:ext>
                </a:extLst>
              </a:tr>
              <a:tr h="250201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mount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挂载硬盘设备文件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221228205"/>
                  </a:ext>
                </a:extLst>
              </a:tr>
              <a:tr h="250201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filesystem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格式化硬盘设备文件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4263000130"/>
                  </a:ext>
                </a:extLst>
              </a:tr>
              <a:tr h="250201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lineinfile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通过正则表达式修改文件内容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12600720"/>
                  </a:ext>
                </a:extLst>
              </a:tr>
              <a:tr h="250201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setup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收集受管主机上的系统及变量信息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666425250"/>
                  </a:ext>
                </a:extLst>
              </a:tr>
              <a:tr h="250201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firewalld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添加、修改及删除防火墙策略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61632482"/>
                  </a:ext>
                </a:extLst>
              </a:tr>
              <a:tr h="250201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lvg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管理主机的物理卷及卷组设备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122666107"/>
                  </a:ext>
                </a:extLst>
              </a:tr>
              <a:tr h="250201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lvol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管理主机的逻辑卷设备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21200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756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516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命令的常用参数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DBEB9A3-81D1-45F6-BEF7-DB5BFC5D2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078885"/>
              </p:ext>
            </p:extLst>
          </p:nvPr>
        </p:nvGraphicFramePr>
        <p:xfrm>
          <a:off x="2406388" y="1480930"/>
          <a:ext cx="7379225" cy="43861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7572">
                  <a:extLst>
                    <a:ext uri="{9D8B030D-6E8A-4147-A177-3AD203B41FA5}">
                      <a16:colId xmlns:a16="http://schemas.microsoft.com/office/drawing/2014/main" val="2047456618"/>
                    </a:ext>
                  </a:extLst>
                </a:gridCol>
                <a:gridCol w="6161653">
                  <a:extLst>
                    <a:ext uri="{9D8B030D-6E8A-4147-A177-3AD203B41FA5}">
                      <a16:colId xmlns:a16="http://schemas.microsoft.com/office/drawing/2014/main" val="1751161197"/>
                    </a:ext>
                  </a:extLst>
                </a:gridCol>
              </a:tblGrid>
              <a:tr h="573132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626979199"/>
                  </a:ext>
                </a:extLst>
              </a:tr>
              <a:tr h="423667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-k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手动输入</a:t>
                      </a:r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SSH</a:t>
                      </a:r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协议的密码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123971733"/>
                  </a:ext>
                </a:extLst>
              </a:tr>
              <a:tr h="423667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-I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指定主机清单文件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16634634"/>
                  </a:ext>
                </a:extLst>
              </a:tr>
              <a:tr h="423667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-m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指定要使用的模块名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689627093"/>
                  </a:ext>
                </a:extLst>
              </a:tr>
              <a:tr h="423667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-M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指定要使用的模块路径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4055493633"/>
                  </a:ext>
                </a:extLst>
              </a:tr>
              <a:tr h="423667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-S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014199991"/>
                  </a:ext>
                </a:extLst>
              </a:tr>
              <a:tr h="423667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-T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SSH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协议的连接超时时间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595699202"/>
                  </a:ext>
                </a:extLst>
              </a:tr>
              <a:tr h="423667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-a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设置传递给模块的参数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332534093"/>
                  </a:ext>
                </a:extLst>
              </a:tr>
              <a:tr h="423667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--version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查看版本信息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933578060"/>
                  </a:ext>
                </a:extLst>
              </a:tr>
              <a:tr h="423667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-h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帮助信息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412310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77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516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新增软件仓库的信息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9AA8824-F0A2-4B93-8F3B-88142F3B0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504037"/>
              </p:ext>
            </p:extLst>
          </p:nvPr>
        </p:nvGraphicFramePr>
        <p:xfrm>
          <a:off x="2470992" y="2017643"/>
          <a:ext cx="7250016" cy="3508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2454">
                  <a:extLst>
                    <a:ext uri="{9D8B030D-6E8A-4147-A177-3AD203B41FA5}">
                      <a16:colId xmlns:a16="http://schemas.microsoft.com/office/drawing/2014/main" val="1096155478"/>
                    </a:ext>
                  </a:extLst>
                </a:gridCol>
                <a:gridCol w="5537562">
                  <a:extLst>
                    <a:ext uri="{9D8B030D-6E8A-4147-A177-3AD203B41FA5}">
                      <a16:colId xmlns:a16="http://schemas.microsoft.com/office/drawing/2014/main" val="3516765625"/>
                    </a:ext>
                  </a:extLst>
                </a:gridCol>
              </a:tblGrid>
              <a:tr h="701703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仓库名称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EX294_BASE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E7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547731"/>
                  </a:ext>
                </a:extLst>
              </a:tr>
              <a:tr h="701703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仓库描述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EX294 base software</a:t>
                      </a:r>
                      <a:endParaRPr 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4673127"/>
                  </a:ext>
                </a:extLst>
              </a:tr>
              <a:tr h="701703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仓库地址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file:///media/cdrom/BaseOS</a:t>
                      </a:r>
                      <a:endParaRPr lang="zh-CN" sz="16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9333273"/>
                  </a:ext>
                </a:extLst>
              </a:tr>
              <a:tr h="701703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GPG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签名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启用</a:t>
                      </a:r>
                      <a:endParaRPr 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3107635"/>
                  </a:ext>
                </a:extLst>
              </a:tr>
              <a:tr h="701703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GPG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密钥文件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file:///media/cdrom/RPM-GPG-KEY-redhat-release</a:t>
                      </a:r>
                      <a:endParaRPr lang="zh-CN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5552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710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-211784" y="713656"/>
            <a:ext cx="396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课程概述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DE0E71-76B7-4C50-BFEE-C061FEE89E2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76" t="12633" r="6930" b="13017"/>
          <a:stretch/>
        </p:blipFill>
        <p:spPr>
          <a:xfrm>
            <a:off x="-1427004" y="1813560"/>
            <a:ext cx="6617470" cy="574812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4864BA7-46DB-4F8A-9F3F-4E8F24943FCE}"/>
              </a:ext>
            </a:extLst>
          </p:cNvPr>
          <p:cNvSpPr txBox="1"/>
          <p:nvPr/>
        </p:nvSpPr>
        <p:spPr>
          <a:xfrm>
            <a:off x="5713975" y="1025188"/>
            <a:ext cx="2410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介绍与安装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Ansible Introduction And Installation</a:t>
            </a:r>
            <a:endParaRPr lang="da-DK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F84C19B-5C6B-4907-B377-84B12C2B8997}"/>
              </a:ext>
            </a:extLst>
          </p:cNvPr>
          <p:cNvSpPr txBox="1"/>
          <p:nvPr/>
        </p:nvSpPr>
        <p:spPr>
          <a:xfrm>
            <a:off x="4834879" y="871299"/>
            <a:ext cx="1015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4800" b="1" u="sng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F281989-90E6-4DFB-8CA6-A6362FA5A088}"/>
              </a:ext>
            </a:extLst>
          </p:cNvPr>
          <p:cNvSpPr txBox="1"/>
          <p:nvPr/>
        </p:nvSpPr>
        <p:spPr>
          <a:xfrm>
            <a:off x="9278536" y="1025188"/>
            <a:ext cx="2533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设置主机清单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Host List</a:t>
            </a:r>
            <a:endParaRPr lang="da-DK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8F9003B-530A-4A12-91A8-E1A3D359DEA0}"/>
              </a:ext>
            </a:extLst>
          </p:cNvPr>
          <p:cNvSpPr txBox="1"/>
          <p:nvPr/>
        </p:nvSpPr>
        <p:spPr>
          <a:xfrm>
            <a:off x="8399438" y="871299"/>
            <a:ext cx="1015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4800" b="1" u="sng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DDDD475-28F5-4592-A182-E8DA0164F941}"/>
              </a:ext>
            </a:extLst>
          </p:cNvPr>
          <p:cNvSpPr/>
          <p:nvPr/>
        </p:nvSpPr>
        <p:spPr>
          <a:xfrm>
            <a:off x="4858793" y="974860"/>
            <a:ext cx="3364302" cy="881355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7139E16-B4DF-48F5-8380-E93AFA8F5F49}"/>
              </a:ext>
            </a:extLst>
          </p:cNvPr>
          <p:cNvSpPr/>
          <p:nvPr/>
        </p:nvSpPr>
        <p:spPr>
          <a:xfrm>
            <a:off x="8391156" y="974860"/>
            <a:ext cx="3364302" cy="881355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BECE9DF-458D-4031-B431-FD5B4D0B35B4}"/>
              </a:ext>
            </a:extLst>
          </p:cNvPr>
          <p:cNvSpPr txBox="1"/>
          <p:nvPr/>
        </p:nvSpPr>
        <p:spPr>
          <a:xfrm>
            <a:off x="5713976" y="2131342"/>
            <a:ext cx="25330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运行临时命令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Run Temporary Command</a:t>
            </a:r>
            <a:endParaRPr lang="da-DK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D9AC5A9-385B-42DE-9CED-3AE929AB4B76}"/>
              </a:ext>
            </a:extLst>
          </p:cNvPr>
          <p:cNvSpPr txBox="1"/>
          <p:nvPr/>
        </p:nvSpPr>
        <p:spPr>
          <a:xfrm>
            <a:off x="4834879" y="1977453"/>
            <a:ext cx="1015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4800" b="1" u="sng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A1C98CD-46DC-4E7F-8999-C14584A03BA5}"/>
              </a:ext>
            </a:extLst>
          </p:cNvPr>
          <p:cNvSpPr txBox="1"/>
          <p:nvPr/>
        </p:nvSpPr>
        <p:spPr>
          <a:xfrm>
            <a:off x="9278536" y="2131342"/>
            <a:ext cx="2542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剧本文件实战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Script Document Actual Combat</a:t>
            </a:r>
            <a:endParaRPr lang="da-DK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9F9506A-4392-4AB4-A2E8-36ADCD12E461}"/>
              </a:ext>
            </a:extLst>
          </p:cNvPr>
          <p:cNvSpPr txBox="1"/>
          <p:nvPr/>
        </p:nvSpPr>
        <p:spPr>
          <a:xfrm>
            <a:off x="8399438" y="1977453"/>
            <a:ext cx="1015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4800" b="1" u="sng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98BB8F3A-F11D-420D-88DF-1B42B1BD36F5}"/>
              </a:ext>
            </a:extLst>
          </p:cNvPr>
          <p:cNvSpPr/>
          <p:nvPr/>
        </p:nvSpPr>
        <p:spPr>
          <a:xfrm>
            <a:off x="4858793" y="2084098"/>
            <a:ext cx="3364302" cy="881355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9125C706-0A57-45A4-B515-C405F7611512}"/>
              </a:ext>
            </a:extLst>
          </p:cNvPr>
          <p:cNvSpPr/>
          <p:nvPr/>
        </p:nvSpPr>
        <p:spPr>
          <a:xfrm>
            <a:off x="8391156" y="2084098"/>
            <a:ext cx="3364302" cy="881355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7FB4F19-4DF5-4332-AEC3-D3E6FFBD49CD}"/>
              </a:ext>
            </a:extLst>
          </p:cNvPr>
          <p:cNvSpPr txBox="1"/>
          <p:nvPr/>
        </p:nvSpPr>
        <p:spPr>
          <a:xfrm>
            <a:off x="5705694" y="3240580"/>
            <a:ext cx="25330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创建及使用角色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Creating And Using Roles</a:t>
            </a:r>
            <a:endParaRPr lang="da-DK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9ADECC0-F052-40F3-86EF-B85B8EBB1A00}"/>
              </a:ext>
            </a:extLst>
          </p:cNvPr>
          <p:cNvSpPr txBox="1"/>
          <p:nvPr/>
        </p:nvSpPr>
        <p:spPr>
          <a:xfrm>
            <a:off x="4826597" y="3086691"/>
            <a:ext cx="1015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05</a:t>
            </a:r>
            <a:endParaRPr lang="zh-CN" altLang="en-US" sz="4800" b="1" u="sng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4827DBB-692B-45EF-8B80-11259757B806}"/>
              </a:ext>
            </a:extLst>
          </p:cNvPr>
          <p:cNvSpPr txBox="1"/>
          <p:nvPr/>
        </p:nvSpPr>
        <p:spPr>
          <a:xfrm>
            <a:off x="9270254" y="3240580"/>
            <a:ext cx="2542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创建和使用逻辑卷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Create And Use Logical Volumes</a:t>
            </a:r>
            <a:endParaRPr lang="da-DK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7B5651B-EA66-483D-9EB3-F28D4E3AB198}"/>
              </a:ext>
            </a:extLst>
          </p:cNvPr>
          <p:cNvSpPr txBox="1"/>
          <p:nvPr/>
        </p:nvSpPr>
        <p:spPr>
          <a:xfrm>
            <a:off x="8391156" y="3086691"/>
            <a:ext cx="1015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06</a:t>
            </a:r>
            <a:endParaRPr lang="zh-CN" altLang="en-US" sz="4800" b="1" u="sng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6A8BC4ED-1381-4D2D-989A-6635BD87AA69}"/>
              </a:ext>
            </a:extLst>
          </p:cNvPr>
          <p:cNvSpPr/>
          <p:nvPr/>
        </p:nvSpPr>
        <p:spPr>
          <a:xfrm>
            <a:off x="4858793" y="3192587"/>
            <a:ext cx="3364302" cy="881355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D99F30C6-E2CB-48A6-8E83-3A50C821D878}"/>
              </a:ext>
            </a:extLst>
          </p:cNvPr>
          <p:cNvSpPr/>
          <p:nvPr/>
        </p:nvSpPr>
        <p:spPr>
          <a:xfrm>
            <a:off x="8391156" y="3192587"/>
            <a:ext cx="3364302" cy="881355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E3FD778-CAA9-4041-899B-8EDD09A3065D}"/>
              </a:ext>
            </a:extLst>
          </p:cNvPr>
          <p:cNvSpPr txBox="1"/>
          <p:nvPr/>
        </p:nvSpPr>
        <p:spPr>
          <a:xfrm>
            <a:off x="5705694" y="4349069"/>
            <a:ext cx="2533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判断主机组名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Determine Host Group Name</a:t>
            </a:r>
            <a:endParaRPr lang="da-DK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03C8B2D-D5F9-42A3-8720-E690127A312D}"/>
              </a:ext>
            </a:extLst>
          </p:cNvPr>
          <p:cNvSpPr txBox="1"/>
          <p:nvPr/>
        </p:nvSpPr>
        <p:spPr>
          <a:xfrm>
            <a:off x="4826597" y="4195180"/>
            <a:ext cx="1015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07</a:t>
            </a:r>
            <a:endParaRPr lang="zh-CN" altLang="en-US" sz="4800" b="1" u="sng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D5BA551-71A2-4D38-A2C4-A17ACCA8793F}"/>
              </a:ext>
            </a:extLst>
          </p:cNvPr>
          <p:cNvSpPr txBox="1"/>
          <p:nvPr/>
        </p:nvSpPr>
        <p:spPr>
          <a:xfrm>
            <a:off x="9270254" y="4349069"/>
            <a:ext cx="25423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管理文件属性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Manage File Properties</a:t>
            </a:r>
            <a:endParaRPr lang="da-DK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624517D-AEA7-433F-A417-B6C9FC1FB151}"/>
              </a:ext>
            </a:extLst>
          </p:cNvPr>
          <p:cNvSpPr txBox="1"/>
          <p:nvPr/>
        </p:nvSpPr>
        <p:spPr>
          <a:xfrm>
            <a:off x="8391156" y="4195180"/>
            <a:ext cx="1015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08</a:t>
            </a:r>
            <a:endParaRPr lang="zh-CN" altLang="en-US" sz="4800" b="1" u="sng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25F7C5A3-52C3-4DA6-BF14-1CA5D756FD04}"/>
              </a:ext>
            </a:extLst>
          </p:cNvPr>
          <p:cNvSpPr/>
          <p:nvPr/>
        </p:nvSpPr>
        <p:spPr>
          <a:xfrm>
            <a:off x="4858793" y="4286845"/>
            <a:ext cx="3364302" cy="881355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7D2F0A8-9B30-4E03-B12D-CA9A94F6100B}"/>
              </a:ext>
            </a:extLst>
          </p:cNvPr>
          <p:cNvSpPr/>
          <p:nvPr/>
        </p:nvSpPr>
        <p:spPr>
          <a:xfrm>
            <a:off x="8391156" y="4286845"/>
            <a:ext cx="3364302" cy="881355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7A870E2-C82F-41CE-A038-944688BCBC73}"/>
              </a:ext>
            </a:extLst>
          </p:cNvPr>
          <p:cNvGrpSpPr/>
          <p:nvPr/>
        </p:nvGrpSpPr>
        <p:grpSpPr>
          <a:xfrm>
            <a:off x="4834879" y="5301303"/>
            <a:ext cx="3412159" cy="984886"/>
            <a:chOff x="4834879" y="5143660"/>
            <a:chExt cx="3412159" cy="984886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F2DE1D8E-7523-4F69-8C5D-6C6303D72D7C}"/>
                </a:ext>
              </a:extLst>
            </p:cNvPr>
            <p:cNvGrpSpPr/>
            <p:nvPr/>
          </p:nvGrpSpPr>
          <p:grpSpPr>
            <a:xfrm>
              <a:off x="4834879" y="5143660"/>
              <a:ext cx="3412159" cy="984886"/>
              <a:chOff x="37592" y="3587949"/>
              <a:chExt cx="3412159" cy="984886"/>
            </a:xfrm>
          </p:grpSpPr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60E494AF-1409-48EF-9AF9-7995FEF89ADE}"/>
                  </a:ext>
                </a:extLst>
              </p:cNvPr>
              <p:cNvSpPr txBox="1"/>
              <p:nvPr/>
            </p:nvSpPr>
            <p:spPr>
              <a:xfrm>
                <a:off x="916689" y="3741838"/>
                <a:ext cx="25330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管理密码库文件</a:t>
                </a:r>
                <a:endParaRPr lang="en-US" altLang="zh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400" b="0" i="0" dirty="0">
                    <a:solidFill>
                      <a:srgbClr val="333333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Manage Password Library Files</a:t>
                </a:r>
                <a:endParaRPr lang="da-DK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27D6CD9E-7629-4CF0-BB86-3C74D9A7EB77}"/>
                  </a:ext>
                </a:extLst>
              </p:cNvPr>
              <p:cNvSpPr txBox="1"/>
              <p:nvPr/>
            </p:nvSpPr>
            <p:spPr>
              <a:xfrm>
                <a:off x="37592" y="3587949"/>
                <a:ext cx="10152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800" b="1" u="sng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09</a:t>
                </a:r>
                <a:endParaRPr lang="zh-CN" altLang="en-US" sz="4800" b="1" u="sng" dirty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786E30D3-DD3B-4325-951A-A1A42F8ED4F7}"/>
                </a:ext>
              </a:extLst>
            </p:cNvPr>
            <p:cNvSpPr/>
            <p:nvPr/>
          </p:nvSpPr>
          <p:spPr>
            <a:xfrm>
              <a:off x="4858793" y="5247191"/>
              <a:ext cx="3364302" cy="881355"/>
            </a:xfrm>
            <a:prstGeom prst="roundRect">
              <a:avLst>
                <a:gd name="adj" fmla="val 7032"/>
              </a:avLst>
            </a:prstGeom>
            <a:noFill/>
            <a:ln>
              <a:gradFill>
                <a:gsLst>
                  <a:gs pos="0">
                    <a:srgbClr val="007DDA"/>
                  </a:gs>
                  <a:gs pos="51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9131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6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1850" y="497852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剧本文件实战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41543" y="5600295"/>
            <a:ext cx="530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 Document Actual Combat</a:t>
            </a:r>
            <a:endParaRPr lang="da-DK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10051" y="1891470"/>
            <a:ext cx="377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FOUR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直角三角形 10"/>
          <p:cNvSpPr>
            <a:spLocks noChangeAspect="1"/>
          </p:cNvSpPr>
          <p:nvPr/>
        </p:nvSpPr>
        <p:spPr>
          <a:xfrm rot="16200000">
            <a:off x="6181948" y="2786002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19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516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剧本文件实战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Rectangle: Rounded Corners 55">
            <a:extLst>
              <a:ext uri="{FF2B5EF4-FFF2-40B4-BE49-F238E27FC236}">
                <a16:creationId xmlns:a16="http://schemas.microsoft.com/office/drawing/2014/main" id="{E66538AC-01EA-4C18-BFB2-1D42C7401FE1}"/>
              </a:ext>
            </a:extLst>
          </p:cNvPr>
          <p:cNvSpPr/>
          <p:nvPr/>
        </p:nvSpPr>
        <p:spPr>
          <a:xfrm>
            <a:off x="8517318" y="1745600"/>
            <a:ext cx="3186669" cy="771262"/>
          </a:xfrm>
          <a:prstGeom prst="roundRect">
            <a:avLst>
              <a:gd name="adj" fmla="val 4748"/>
            </a:avLst>
          </a:prstGeom>
          <a:noFill/>
          <a:ln>
            <a:gradFill>
              <a:gsLst>
                <a:gs pos="0">
                  <a:srgbClr val="00B0F0"/>
                </a:gs>
                <a:gs pos="100000">
                  <a:srgbClr val="00B0F0">
                    <a:alpha val="0"/>
                  </a:srgbClr>
                </a:gs>
              </a:gsLst>
              <a:lin ang="0" scaled="0"/>
            </a:gradFill>
          </a:ln>
          <a:effectLst>
            <a:outerShdw blurRad="444500" dist="838200" dir="5400000" sx="80000" sy="8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: Rounded Corners 45">
            <a:extLst>
              <a:ext uri="{FF2B5EF4-FFF2-40B4-BE49-F238E27FC236}">
                <a16:creationId xmlns:a16="http://schemas.microsoft.com/office/drawing/2014/main" id="{B314D0DB-C5B8-4A39-B461-0C41C1E72AF8}"/>
              </a:ext>
            </a:extLst>
          </p:cNvPr>
          <p:cNvSpPr/>
          <p:nvPr/>
        </p:nvSpPr>
        <p:spPr>
          <a:xfrm>
            <a:off x="8517317" y="2827390"/>
            <a:ext cx="3186669" cy="888104"/>
          </a:xfrm>
          <a:prstGeom prst="roundRect">
            <a:avLst>
              <a:gd name="adj" fmla="val 4748"/>
            </a:avLst>
          </a:prstGeom>
          <a:noFill/>
          <a:ln>
            <a:gradFill>
              <a:gsLst>
                <a:gs pos="0">
                  <a:srgbClr val="0070C0"/>
                </a:gs>
                <a:gs pos="100000">
                  <a:srgbClr val="0070C0">
                    <a:alpha val="0"/>
                  </a:srgbClr>
                </a:gs>
              </a:gsLst>
              <a:lin ang="0" scaled="0"/>
            </a:gradFill>
          </a:ln>
          <a:effectLst>
            <a:outerShdw blurRad="444500" dist="838200" dir="5400000" sx="80000" sy="8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7">
            <a:extLst>
              <a:ext uri="{FF2B5EF4-FFF2-40B4-BE49-F238E27FC236}">
                <a16:creationId xmlns:a16="http://schemas.microsoft.com/office/drawing/2014/main" id="{2FB67894-D750-44CF-9B59-432E60700B32}"/>
              </a:ext>
            </a:extLst>
          </p:cNvPr>
          <p:cNvSpPr txBox="1"/>
          <p:nvPr/>
        </p:nvSpPr>
        <p:spPr>
          <a:xfrm>
            <a:off x="8934686" y="2851638"/>
            <a:ext cx="31117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algn="r">
              <a:defRPr sz="1600" b="1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pPr algn="just"/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 </a:t>
            </a:r>
          </a:p>
          <a:p>
            <a:pPr algn="just"/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用于定义剧本执行时要用到的变量。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57">
            <a:extLst>
              <a:ext uri="{FF2B5EF4-FFF2-40B4-BE49-F238E27FC236}">
                <a16:creationId xmlns:a16="http://schemas.microsoft.com/office/drawing/2014/main" id="{CF855945-5C5A-4B00-B5C7-10ED2FEC4F4F}"/>
              </a:ext>
            </a:extLst>
          </p:cNvPr>
          <p:cNvSpPr txBox="1"/>
          <p:nvPr/>
        </p:nvSpPr>
        <p:spPr>
          <a:xfrm>
            <a:off x="8915105" y="1818778"/>
            <a:ext cx="313132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algn="r">
              <a:defRPr sz="1600" b="1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pPr algn="just"/>
            <a:r>
              <a:rPr lang="en-US" altLang="zh-CN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</a:t>
            </a:r>
          </a:p>
          <a:p>
            <a:pPr algn="just"/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用于定义要执行剧本的主机范围。</a:t>
            </a:r>
            <a:endParaRPr 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9E1569B-7239-439B-B62F-2AE2F7858999}"/>
              </a:ext>
            </a:extLst>
          </p:cNvPr>
          <p:cNvSpPr/>
          <p:nvPr/>
        </p:nvSpPr>
        <p:spPr>
          <a:xfrm>
            <a:off x="8174877" y="1808372"/>
            <a:ext cx="645718" cy="645718"/>
          </a:xfrm>
          <a:prstGeom prst="ellipse">
            <a:avLst/>
          </a:prstGeom>
          <a:solidFill>
            <a:srgbClr val="09CEF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9B89CF4-3C1B-4D99-90ED-D1C97C647A9F}"/>
              </a:ext>
            </a:extLst>
          </p:cNvPr>
          <p:cNvSpPr/>
          <p:nvPr/>
        </p:nvSpPr>
        <p:spPr>
          <a:xfrm>
            <a:off x="8241552" y="1875047"/>
            <a:ext cx="512368" cy="51236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6A358CC-AB16-42AB-A16C-3A980F2E454D}"/>
              </a:ext>
            </a:extLst>
          </p:cNvPr>
          <p:cNvSpPr/>
          <p:nvPr/>
        </p:nvSpPr>
        <p:spPr>
          <a:xfrm>
            <a:off x="8174877" y="2942162"/>
            <a:ext cx="645718" cy="645718"/>
          </a:xfrm>
          <a:prstGeom prst="ellipse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7E08639F-0753-4968-B590-A3F06E45AB27}"/>
              </a:ext>
            </a:extLst>
          </p:cNvPr>
          <p:cNvSpPr/>
          <p:nvPr/>
        </p:nvSpPr>
        <p:spPr>
          <a:xfrm>
            <a:off x="8241552" y="3008837"/>
            <a:ext cx="512368" cy="51236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58F9D17-C583-4A75-831A-82D22F2F6946}"/>
              </a:ext>
            </a:extLst>
          </p:cNvPr>
          <p:cNvSpPr/>
          <p:nvPr/>
        </p:nvSpPr>
        <p:spPr>
          <a:xfrm>
            <a:off x="5339146" y="2454090"/>
            <a:ext cx="2334640" cy="2334640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CA0C907E-4C46-4AD8-AD5D-B42D6966BFBD}"/>
              </a:ext>
            </a:extLst>
          </p:cNvPr>
          <p:cNvSpPr/>
          <p:nvPr/>
        </p:nvSpPr>
        <p:spPr>
          <a:xfrm>
            <a:off x="5648786" y="2641927"/>
            <a:ext cx="2334640" cy="2334640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BBA9D37-069B-4C54-9B1F-D307B6F589DE}"/>
              </a:ext>
            </a:extLst>
          </p:cNvPr>
          <p:cNvSpPr/>
          <p:nvPr/>
        </p:nvSpPr>
        <p:spPr>
          <a:xfrm>
            <a:off x="5395867" y="3011578"/>
            <a:ext cx="2334640" cy="2334640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EF38A4B-8DDC-41EE-A778-AE09D2215CA9}"/>
              </a:ext>
            </a:extLst>
          </p:cNvPr>
          <p:cNvSpPr txBox="1"/>
          <p:nvPr/>
        </p:nvSpPr>
        <p:spPr>
          <a:xfrm>
            <a:off x="5717876" y="3372187"/>
            <a:ext cx="1818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剧本文件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51" name="Rectangle: Rounded Corners 55">
            <a:extLst>
              <a:ext uri="{FF2B5EF4-FFF2-40B4-BE49-F238E27FC236}">
                <a16:creationId xmlns:a16="http://schemas.microsoft.com/office/drawing/2014/main" id="{C202DF5F-8350-4144-8739-5FB82D332BDF}"/>
              </a:ext>
            </a:extLst>
          </p:cNvPr>
          <p:cNvSpPr/>
          <p:nvPr/>
        </p:nvSpPr>
        <p:spPr>
          <a:xfrm>
            <a:off x="8517317" y="3905131"/>
            <a:ext cx="3186669" cy="888104"/>
          </a:xfrm>
          <a:prstGeom prst="roundRect">
            <a:avLst>
              <a:gd name="adj" fmla="val 4748"/>
            </a:avLst>
          </a:prstGeom>
          <a:noFill/>
          <a:ln>
            <a:gradFill>
              <a:gsLst>
                <a:gs pos="0">
                  <a:srgbClr val="00B0F0"/>
                </a:gs>
                <a:gs pos="100000">
                  <a:srgbClr val="00B0F0">
                    <a:alpha val="0"/>
                  </a:srgbClr>
                </a:gs>
              </a:gsLst>
              <a:lin ang="0" scaled="0"/>
            </a:gradFill>
          </a:ln>
          <a:effectLst>
            <a:outerShdw blurRad="444500" dist="838200" dir="5400000" sx="80000" sy="8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7">
            <a:extLst>
              <a:ext uri="{FF2B5EF4-FFF2-40B4-BE49-F238E27FC236}">
                <a16:creationId xmlns:a16="http://schemas.microsoft.com/office/drawing/2014/main" id="{9C797142-0601-4463-A2E6-ACCC9A5CE8DF}"/>
              </a:ext>
            </a:extLst>
          </p:cNvPr>
          <p:cNvSpPr txBox="1"/>
          <p:nvPr/>
        </p:nvSpPr>
        <p:spPr>
          <a:xfrm>
            <a:off x="8934685" y="3919904"/>
            <a:ext cx="31117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algn="r">
              <a:defRPr sz="1600" b="1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pPr algn="just"/>
            <a:r>
              <a:rPr lang="en-US" altLang="zh-CN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</a:p>
          <a:p>
            <a:pPr algn="just"/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用于定义将在远程主机上执行的任务列表。</a:t>
            </a:r>
            <a:endParaRPr 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620E384A-938D-449B-871D-F1E0C2901205}"/>
              </a:ext>
            </a:extLst>
          </p:cNvPr>
          <p:cNvSpPr/>
          <p:nvPr/>
        </p:nvSpPr>
        <p:spPr>
          <a:xfrm>
            <a:off x="8174877" y="4028885"/>
            <a:ext cx="645718" cy="645718"/>
          </a:xfrm>
          <a:prstGeom prst="ellipse">
            <a:avLst/>
          </a:prstGeom>
          <a:solidFill>
            <a:srgbClr val="09CEF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D4B4E6CD-52E5-40A8-B9FC-9F7D52F5BAC1}"/>
              </a:ext>
            </a:extLst>
          </p:cNvPr>
          <p:cNvSpPr/>
          <p:nvPr/>
        </p:nvSpPr>
        <p:spPr>
          <a:xfrm>
            <a:off x="8241552" y="4095560"/>
            <a:ext cx="512368" cy="51236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8072750-D1C6-47D0-AF4D-3D0D229F31DF}"/>
              </a:ext>
            </a:extLst>
          </p:cNvPr>
          <p:cNvCxnSpPr>
            <a:cxnSpLocks/>
            <a:stCxn id="48" idx="6"/>
            <a:endCxn id="43" idx="2"/>
          </p:cNvCxnSpPr>
          <p:nvPr/>
        </p:nvCxnSpPr>
        <p:spPr>
          <a:xfrm flipV="1">
            <a:off x="7983426" y="2131231"/>
            <a:ext cx="191451" cy="1678016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2FAAF43-A4C2-4460-AB23-6EFFFE649164}"/>
              </a:ext>
            </a:extLst>
          </p:cNvPr>
          <p:cNvCxnSpPr>
            <a:cxnSpLocks/>
            <a:stCxn id="48" idx="6"/>
            <a:endCxn id="45" idx="2"/>
          </p:cNvCxnSpPr>
          <p:nvPr/>
        </p:nvCxnSpPr>
        <p:spPr>
          <a:xfrm flipV="1">
            <a:off x="7983426" y="3265021"/>
            <a:ext cx="191451" cy="544226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B931838-6013-4F4B-9BBD-430642CFA04C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7983426" y="3809247"/>
            <a:ext cx="191451" cy="542497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86C0700-6FA9-49F4-911F-7997F78C813E}"/>
              </a:ext>
            </a:extLst>
          </p:cNvPr>
          <p:cNvSpPr/>
          <p:nvPr/>
        </p:nvSpPr>
        <p:spPr>
          <a:xfrm>
            <a:off x="801123" y="1313545"/>
            <a:ext cx="4784878" cy="4994349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AD989F-8655-472A-A4EF-677786268650}"/>
              </a:ext>
            </a:extLst>
          </p:cNvPr>
          <p:cNvSpPr txBox="1"/>
          <p:nvPr/>
        </p:nvSpPr>
        <p:spPr>
          <a:xfrm>
            <a:off x="953839" y="2122279"/>
            <a:ext cx="4485968" cy="4111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服务的剧本（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playbook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）文件采用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YAML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语言编写，具有强制性的格式规范，它通过空格将不同信息分组，因此有时会因一两个空格错位而导致报错。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YAML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文件的开头需要先写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个减号（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），多个分组的信息需要间隔一致才能执行，而且上下也要对齐，后缀名一般为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yml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剧本文件在执行后，会在屏幕上输出运行界面，内容会根据工作的不同而变化。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在运行界面中，绿色表示成功，黄色表示执行成功并进行了修改，而红色则表示执行失败。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FB00BEDC-CFD6-4573-9FEA-3A3F9F8CA6DD}"/>
              </a:ext>
            </a:extLst>
          </p:cNvPr>
          <p:cNvSpPr/>
          <p:nvPr/>
        </p:nvSpPr>
        <p:spPr>
          <a:xfrm>
            <a:off x="789275" y="1313546"/>
            <a:ext cx="4814510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6A1866-42EF-4412-A100-D9E77E7B55CD}"/>
              </a:ext>
            </a:extLst>
          </p:cNvPr>
          <p:cNvSpPr txBox="1"/>
          <p:nvPr/>
        </p:nvSpPr>
        <p:spPr>
          <a:xfrm>
            <a:off x="921801" y="1580231"/>
            <a:ext cx="144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YAML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61" name="Rectangle: Rounded Corners 45">
            <a:extLst>
              <a:ext uri="{FF2B5EF4-FFF2-40B4-BE49-F238E27FC236}">
                <a16:creationId xmlns:a16="http://schemas.microsoft.com/office/drawing/2014/main" id="{AD4B2310-FDEA-41B8-9866-8BE01CBBB275}"/>
              </a:ext>
            </a:extLst>
          </p:cNvPr>
          <p:cNvSpPr/>
          <p:nvPr/>
        </p:nvSpPr>
        <p:spPr>
          <a:xfrm>
            <a:off x="8517316" y="4980993"/>
            <a:ext cx="3186669" cy="888104"/>
          </a:xfrm>
          <a:prstGeom prst="roundRect">
            <a:avLst>
              <a:gd name="adj" fmla="val 4748"/>
            </a:avLst>
          </a:prstGeom>
          <a:noFill/>
          <a:ln>
            <a:gradFill>
              <a:gsLst>
                <a:gs pos="0">
                  <a:srgbClr val="0070C0"/>
                </a:gs>
                <a:gs pos="100000">
                  <a:srgbClr val="0070C0">
                    <a:alpha val="0"/>
                  </a:srgbClr>
                </a:gs>
              </a:gsLst>
              <a:lin ang="0" scaled="0"/>
            </a:gradFill>
          </a:ln>
          <a:effectLst>
            <a:outerShdw blurRad="444500" dist="838200" dir="5400000" sx="80000" sy="8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47">
            <a:extLst>
              <a:ext uri="{FF2B5EF4-FFF2-40B4-BE49-F238E27FC236}">
                <a16:creationId xmlns:a16="http://schemas.microsoft.com/office/drawing/2014/main" id="{12F403D3-C159-48FE-B854-77B45576697D}"/>
              </a:ext>
            </a:extLst>
          </p:cNvPr>
          <p:cNvSpPr txBox="1"/>
          <p:nvPr/>
        </p:nvSpPr>
        <p:spPr>
          <a:xfrm>
            <a:off x="8934685" y="5005241"/>
            <a:ext cx="31117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algn="r">
              <a:defRPr sz="1600" b="1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pPr algn="just"/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 </a:t>
            </a:r>
          </a:p>
          <a:p>
            <a:pPr algn="just"/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用于定义执行完成后需要调用的后续任务。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5FF484E9-4E6F-4A1E-A38E-6B3C88B7F0E0}"/>
              </a:ext>
            </a:extLst>
          </p:cNvPr>
          <p:cNvSpPr/>
          <p:nvPr/>
        </p:nvSpPr>
        <p:spPr>
          <a:xfrm>
            <a:off x="8174876" y="5095765"/>
            <a:ext cx="645718" cy="645718"/>
          </a:xfrm>
          <a:prstGeom prst="ellipse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364E4EAB-0739-45AD-B2C0-B91EF4C1E190}"/>
              </a:ext>
            </a:extLst>
          </p:cNvPr>
          <p:cNvSpPr/>
          <p:nvPr/>
        </p:nvSpPr>
        <p:spPr>
          <a:xfrm>
            <a:off x="8241551" y="5162440"/>
            <a:ext cx="512368" cy="51236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</a:t>
            </a:r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FB3417B7-BFB2-49E2-813A-1FD402300086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7983426" y="3809247"/>
            <a:ext cx="191450" cy="1609377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040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7" grpId="0" animBg="1"/>
      <p:bldP spid="48" grpId="0" animBg="1"/>
      <p:bldP spid="49" grpId="0" animBg="1"/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516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一个剧本正确的写法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62171EA3-BF7B-4995-98A0-82390BED8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030948"/>
              </p:ext>
            </p:extLst>
          </p:nvPr>
        </p:nvGraphicFramePr>
        <p:xfrm>
          <a:off x="1327426" y="1107293"/>
          <a:ext cx="9537148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7148">
                  <a:extLst>
                    <a:ext uri="{9D8B030D-6E8A-4147-A177-3AD203B41FA5}">
                      <a16:colId xmlns:a16="http://schemas.microsoft.com/office/drawing/2014/main" val="8088347"/>
                    </a:ext>
                  </a:extLst>
                </a:gridCol>
              </a:tblGrid>
              <a:tr h="31069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root@linuxprobe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~]# vim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packages.yml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026738"/>
                  </a:ext>
                </a:extLst>
              </a:tr>
              <a:tr h="310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---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06007"/>
                  </a:ext>
                </a:extLst>
              </a:tr>
              <a:tr h="310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name: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安装软件包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632604"/>
                  </a:ext>
                </a:extLst>
              </a:tr>
              <a:tr h="310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hosts: 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dev,test,prod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268251"/>
                  </a:ext>
                </a:extLst>
              </a:tr>
              <a:tr h="310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tasks: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868644"/>
                  </a:ext>
                </a:extLst>
              </a:tr>
              <a:tr h="310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- name: one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53804"/>
                  </a:ext>
                </a:extLst>
              </a:tr>
              <a:tr h="310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yum: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306917"/>
                  </a:ext>
                </a:extLst>
              </a:tr>
              <a:tr h="310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        name: 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mariadb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699978"/>
                  </a:ext>
                </a:extLst>
              </a:tr>
              <a:tr h="310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        state: latest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544194"/>
                  </a:ext>
                </a:extLst>
              </a:tr>
              <a:tr h="310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root@linuxprobe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~]#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065637"/>
                  </a:ext>
                </a:extLst>
              </a:tr>
            </a:tbl>
          </a:graphicData>
        </a:graphic>
      </p:graphicFrame>
      <p:sp>
        <p:nvSpPr>
          <p:cNvPr id="58" name="文本框 57">
            <a:extLst>
              <a:ext uri="{FF2B5EF4-FFF2-40B4-BE49-F238E27FC236}">
                <a16:creationId xmlns:a16="http://schemas.microsoft.com/office/drawing/2014/main" id="{60B5BD82-B648-476C-8901-2630A0E1EA02}"/>
              </a:ext>
            </a:extLst>
          </p:cNvPr>
          <p:cNvSpPr txBox="1"/>
          <p:nvPr/>
        </p:nvSpPr>
        <p:spPr>
          <a:xfrm>
            <a:off x="1327426" y="4547547"/>
            <a:ext cx="9537147" cy="215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YAML语言编写的Ansible剧本文件会按照从上到下的顺序自动运行，其形式类似于Shell脚本，但格式有严格的要求。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字段表示此项play（动作）的名字，用于在执行过程中提示用户执行到了哪一步，以及帮助管理员在日后阅读时能想起这段代码的作用。hosts字段表示要在哪些主机上执行该剧本，多个主机组之间用逗号间隔；如果需要对全部主机进行操作，则使用all参数。tasks字段用于定义要执行的任务，每个任务都要有一个独立的name字段进行命名，并且每个任务的name字段和模块名称都要严格上下对齐，参数要单独缩进。</a:t>
            </a:r>
          </a:p>
        </p:txBody>
      </p:sp>
    </p:spTree>
    <p:extLst>
      <p:ext uri="{BB962C8B-B14F-4D97-AF65-F5344CB8AC3E}">
        <p14:creationId xmlns:p14="http://schemas.microsoft.com/office/powerpoint/2010/main" val="3066966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6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1850" y="497852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创建及使用角色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05076" y="5624851"/>
            <a:ext cx="7181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Creating And Using Roles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10051" y="1891470"/>
            <a:ext cx="377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FIVE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直角三角形 11"/>
          <p:cNvSpPr>
            <a:spLocks noChangeAspect="1"/>
          </p:cNvSpPr>
          <p:nvPr/>
        </p:nvSpPr>
        <p:spPr>
          <a:xfrm flipV="1">
            <a:off x="4210051" y="772576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01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516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创建及使用角色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3B4E251-0D03-4100-9D5F-B529FBC3D949}"/>
              </a:ext>
            </a:extLst>
          </p:cNvPr>
          <p:cNvSpPr/>
          <p:nvPr/>
        </p:nvSpPr>
        <p:spPr>
          <a:xfrm>
            <a:off x="896016" y="1834576"/>
            <a:ext cx="3257133" cy="3651824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6542FC-C20A-40F3-B791-9C28010E7247}"/>
              </a:ext>
            </a:extLst>
          </p:cNvPr>
          <p:cNvSpPr txBox="1"/>
          <p:nvPr/>
        </p:nvSpPr>
        <p:spPr>
          <a:xfrm>
            <a:off x="1016694" y="2683066"/>
            <a:ext cx="3058350" cy="2634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角色（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role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）这一功能则是自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Ansible 1.2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版本开始引入的新特性，用于层次性、结构化地组织剧本。角色功能分别把变量、文件、任务、模块及处理器配置放在各个独立的目录中，然后对其进行便捷加载。</a:t>
            </a: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6CACFB9F-5B17-49A1-9244-DA90B47C8258}"/>
              </a:ext>
            </a:extLst>
          </p:cNvPr>
          <p:cNvSpPr/>
          <p:nvPr/>
        </p:nvSpPr>
        <p:spPr>
          <a:xfrm>
            <a:off x="884168" y="1834577"/>
            <a:ext cx="327730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4C9C3F-0D2A-479E-8F88-F1318DA79CD1}"/>
              </a:ext>
            </a:extLst>
          </p:cNvPr>
          <p:cNvSpPr txBox="1"/>
          <p:nvPr/>
        </p:nvSpPr>
        <p:spPr>
          <a:xfrm>
            <a:off x="1016693" y="210126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角色的定义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6C84864-A302-4349-875F-0543F9D536BE}"/>
              </a:ext>
            </a:extLst>
          </p:cNvPr>
          <p:cNvSpPr/>
          <p:nvPr/>
        </p:nvSpPr>
        <p:spPr>
          <a:xfrm>
            <a:off x="4451381" y="1834576"/>
            <a:ext cx="3257133" cy="3651824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0FE397-297D-448B-821B-572F56B8C0BF}"/>
              </a:ext>
            </a:extLst>
          </p:cNvPr>
          <p:cNvSpPr txBox="1"/>
          <p:nvPr/>
        </p:nvSpPr>
        <p:spPr>
          <a:xfrm>
            <a:off x="4572059" y="2683066"/>
            <a:ext cx="3058350" cy="1895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服务的角色功能类似于编程中的封装技术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将具体的功能封装起来，用户不仅可以方便地调用它，而且甚至可以不用完全理解其中的原理。</a:t>
            </a: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D5E66A5A-2DC9-4642-9EA5-6E5DBA5A77E8}"/>
              </a:ext>
            </a:extLst>
          </p:cNvPr>
          <p:cNvSpPr/>
          <p:nvPr/>
        </p:nvSpPr>
        <p:spPr>
          <a:xfrm>
            <a:off x="4439533" y="1834577"/>
            <a:ext cx="327730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0F3CF5-7A44-4D82-9B62-6F2DEE86232C}"/>
              </a:ext>
            </a:extLst>
          </p:cNvPr>
          <p:cNvSpPr txBox="1"/>
          <p:nvPr/>
        </p:nvSpPr>
        <p:spPr>
          <a:xfrm>
            <a:off x="4572058" y="210126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技术封装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283DF97-7579-41F1-B954-5465FB02CB21}"/>
              </a:ext>
            </a:extLst>
          </p:cNvPr>
          <p:cNvSpPr/>
          <p:nvPr/>
        </p:nvSpPr>
        <p:spPr>
          <a:xfrm>
            <a:off x="8006746" y="1834576"/>
            <a:ext cx="3257133" cy="3651824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10451E4-0988-4619-B74B-23AFFE2432DC}"/>
              </a:ext>
            </a:extLst>
          </p:cNvPr>
          <p:cNvSpPr txBox="1"/>
          <p:nvPr/>
        </p:nvSpPr>
        <p:spPr>
          <a:xfrm>
            <a:off x="8127424" y="2683066"/>
            <a:ext cx="3058350" cy="2264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角色的好处就在于将剧本组织成了一个简洁的、可重复调用的抽象对象，使得用户把注意力放到剧本的宏观大局上，统筹各个关键性任务，只有在需要时才去深入了解细节。</a:t>
            </a: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C8CCF383-9B80-4010-95AB-F1C414976794}"/>
              </a:ext>
            </a:extLst>
          </p:cNvPr>
          <p:cNvSpPr/>
          <p:nvPr/>
        </p:nvSpPr>
        <p:spPr>
          <a:xfrm>
            <a:off x="7994898" y="1834577"/>
            <a:ext cx="327730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C888C28-EBD7-41DE-89DE-2F5775287966}"/>
              </a:ext>
            </a:extLst>
          </p:cNvPr>
          <p:cNvSpPr txBox="1"/>
          <p:nvPr/>
        </p:nvSpPr>
        <p:spPr>
          <a:xfrm>
            <a:off x="8127423" y="210126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角色的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好处</a:t>
            </a:r>
          </a:p>
        </p:txBody>
      </p:sp>
    </p:spTree>
    <p:extLst>
      <p:ext uri="{BB962C8B-B14F-4D97-AF65-F5344CB8AC3E}">
        <p14:creationId xmlns:p14="http://schemas.microsoft.com/office/powerpoint/2010/main" val="3997144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516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角色的获取方法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CBB522A-6FC6-4D22-B9DB-EB1EFF1C5A16}"/>
              </a:ext>
            </a:extLst>
          </p:cNvPr>
          <p:cNvSpPr/>
          <p:nvPr/>
        </p:nvSpPr>
        <p:spPr>
          <a:xfrm>
            <a:off x="896016" y="1655671"/>
            <a:ext cx="3257133" cy="3940059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C45343F-5156-4157-9AF6-B24D3A7FA170}"/>
              </a:ext>
            </a:extLst>
          </p:cNvPr>
          <p:cNvSpPr txBox="1"/>
          <p:nvPr/>
        </p:nvSpPr>
        <p:spPr>
          <a:xfrm>
            <a:off x="1016694" y="2504162"/>
            <a:ext cx="3058350" cy="3003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在使用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RHEL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系统的内置角色时，我们不需要联网就能实现。用户只需要配置好软件仓库的配置文件，然后安装包含系统角色的软件包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rhel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-system-roles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，随后便可以在系统中找到它们了，然后就能够使用剧本文件调用角色了。</a:t>
            </a: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0C38BBBC-7409-4804-984B-7F26ECB5AAAB}"/>
              </a:ext>
            </a:extLst>
          </p:cNvPr>
          <p:cNvSpPr/>
          <p:nvPr/>
        </p:nvSpPr>
        <p:spPr>
          <a:xfrm>
            <a:off x="884168" y="1655673"/>
            <a:ext cx="327730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1637EAE-14E5-432C-8138-BF467FA04956}"/>
              </a:ext>
            </a:extLst>
          </p:cNvPr>
          <p:cNvSpPr txBox="1"/>
          <p:nvPr/>
        </p:nvSpPr>
        <p:spPr>
          <a:xfrm>
            <a:off x="1016693" y="192235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加载系统内置角色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B3067DE-1D7A-417D-8F4D-61A9935651D9}"/>
              </a:ext>
            </a:extLst>
          </p:cNvPr>
          <p:cNvSpPr/>
          <p:nvPr/>
        </p:nvSpPr>
        <p:spPr>
          <a:xfrm>
            <a:off x="4451381" y="1655671"/>
            <a:ext cx="3257133" cy="3940059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A5ACD94-0566-49B5-9C98-CD43EC526E6D}"/>
              </a:ext>
            </a:extLst>
          </p:cNvPr>
          <p:cNvSpPr txBox="1"/>
          <p:nvPr/>
        </p:nvSpPr>
        <p:spPr>
          <a:xfrm>
            <a:off x="4572059" y="2504162"/>
            <a:ext cx="3058350" cy="1895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Ansible Galaxy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的一个官方社区，用于共享角色和功能代码，用户可以在网站自由地共享和下载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角色。该社区是管理和使用角色的不二之选。</a:t>
            </a: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2191A024-1445-4286-A769-A327D3FD5FDE}"/>
              </a:ext>
            </a:extLst>
          </p:cNvPr>
          <p:cNvSpPr/>
          <p:nvPr/>
        </p:nvSpPr>
        <p:spPr>
          <a:xfrm>
            <a:off x="4439533" y="1655673"/>
            <a:ext cx="327730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1D93ADB-1745-4F4A-9EC9-CB1C6709C2FA}"/>
              </a:ext>
            </a:extLst>
          </p:cNvPr>
          <p:cNvSpPr txBox="1"/>
          <p:nvPr/>
        </p:nvSpPr>
        <p:spPr>
          <a:xfrm>
            <a:off x="4572058" y="1922358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从外部环境获取角色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D3121CAF-BC96-4875-9D41-9A4FD50F59AF}"/>
              </a:ext>
            </a:extLst>
          </p:cNvPr>
          <p:cNvSpPr/>
          <p:nvPr/>
        </p:nvSpPr>
        <p:spPr>
          <a:xfrm>
            <a:off x="8006746" y="1655671"/>
            <a:ext cx="3257133" cy="3940059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6909A6E-2356-48D9-93A0-BB6ED28A56A6}"/>
              </a:ext>
            </a:extLst>
          </p:cNvPr>
          <p:cNvSpPr txBox="1"/>
          <p:nvPr/>
        </p:nvSpPr>
        <p:spPr>
          <a:xfrm>
            <a:off x="8127424" y="2504162"/>
            <a:ext cx="3058350" cy="2264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除了能够使用系统自带的角色和从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Ansible Galaxy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中获取的角色之外，也可以自行创建符合工作需求的角色。这种定制化的编写工作能够更好地贴合生产环境的实际情况，但难度也会稍高一些。</a:t>
            </a:r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C81BB384-0553-4617-863C-6EC037895D38}"/>
              </a:ext>
            </a:extLst>
          </p:cNvPr>
          <p:cNvSpPr/>
          <p:nvPr/>
        </p:nvSpPr>
        <p:spPr>
          <a:xfrm>
            <a:off x="7994898" y="1655673"/>
            <a:ext cx="327730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4A09172-4231-433B-ACCE-092423534658}"/>
              </a:ext>
            </a:extLst>
          </p:cNvPr>
          <p:cNvSpPr txBox="1"/>
          <p:nvPr/>
        </p:nvSpPr>
        <p:spPr>
          <a:xfrm>
            <a:off x="8127423" y="192235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自行创建角色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035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516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加载系统内置角色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26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C76F0D3-4762-4397-A76C-DFAF039C0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042138"/>
              </p:ext>
            </p:extLst>
          </p:nvPr>
        </p:nvGraphicFramePr>
        <p:xfrm>
          <a:off x="874228" y="1570381"/>
          <a:ext cx="6185721" cy="4015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9236">
                  <a:extLst>
                    <a:ext uri="{9D8B030D-6E8A-4147-A177-3AD203B41FA5}">
                      <a16:colId xmlns:a16="http://schemas.microsoft.com/office/drawing/2014/main" val="2850486405"/>
                    </a:ext>
                  </a:extLst>
                </a:gridCol>
                <a:gridCol w="3706485">
                  <a:extLst>
                    <a:ext uri="{9D8B030D-6E8A-4147-A177-3AD203B41FA5}">
                      <a16:colId xmlns:a16="http://schemas.microsoft.com/office/drawing/2014/main" val="3783515346"/>
                    </a:ext>
                  </a:extLst>
                </a:gridCol>
              </a:tblGrid>
              <a:tr h="501926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角色名称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11618829"/>
                  </a:ext>
                </a:extLst>
              </a:tr>
              <a:tr h="501926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rhel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-system-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roles.kdump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</a:t>
                      </a:r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kdump</a:t>
                      </a:r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崩溃恢复服务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23582149"/>
                  </a:ext>
                </a:extLst>
              </a:tr>
              <a:tr h="501926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rhel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-system-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roles.network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配置网络接口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804737598"/>
                  </a:ext>
                </a:extLst>
              </a:tr>
              <a:tr h="501926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rhel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-system-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roles.selinux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</a:t>
                      </a: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SELinux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策略及模式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053849170"/>
                  </a:ext>
                </a:extLst>
              </a:tr>
              <a:tr h="501926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rhel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-system-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roles.timesync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配置网络时间协议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091566730"/>
                  </a:ext>
                </a:extLst>
              </a:tr>
              <a:tr h="501926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rhel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-system-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roles.postfix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配置邮件传输服务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114201175"/>
                  </a:ext>
                </a:extLst>
              </a:tr>
              <a:tr h="501926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rhel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-system-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roles.firewall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配置防火墙服务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640715484"/>
                  </a:ext>
                </a:extLst>
              </a:tr>
              <a:tr h="501926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rhel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-system-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roles.tuned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配置系统调优选项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483251165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01333389-EA43-4A02-B043-9898DBE208DA}"/>
              </a:ext>
            </a:extLst>
          </p:cNvPr>
          <p:cNvSpPr txBox="1"/>
          <p:nvPr/>
        </p:nvSpPr>
        <p:spPr>
          <a:xfrm>
            <a:off x="7380384" y="5834534"/>
            <a:ext cx="4197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timesync_ntp_servers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变量的参数含义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0F0FAE9-7A76-42BF-A4A0-276340C2347B}"/>
              </a:ext>
            </a:extLst>
          </p:cNvPr>
          <p:cNvSpPr txBox="1"/>
          <p:nvPr/>
        </p:nvSpPr>
        <p:spPr>
          <a:xfrm>
            <a:off x="2195122" y="5834534"/>
            <a:ext cx="3543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常用变量汇总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CD6D2B5-83C8-48C6-BD45-A23F5E8C9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788784"/>
              </p:ext>
            </p:extLst>
          </p:nvPr>
        </p:nvGraphicFramePr>
        <p:xfrm>
          <a:off x="7380385" y="1570381"/>
          <a:ext cx="4197599" cy="40154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354">
                  <a:extLst>
                    <a:ext uri="{9D8B030D-6E8A-4147-A177-3AD203B41FA5}">
                      <a16:colId xmlns:a16="http://schemas.microsoft.com/office/drawing/2014/main" val="458780694"/>
                    </a:ext>
                  </a:extLst>
                </a:gridCol>
                <a:gridCol w="2881245">
                  <a:extLst>
                    <a:ext uri="{9D8B030D-6E8A-4147-A177-3AD203B41FA5}">
                      <a16:colId xmlns:a16="http://schemas.microsoft.com/office/drawing/2014/main" val="451593505"/>
                    </a:ext>
                  </a:extLst>
                </a:gridCol>
              </a:tblGrid>
              <a:tr h="1338469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748629516"/>
                  </a:ext>
                </a:extLst>
              </a:tr>
              <a:tr h="1338469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hostname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NTP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服务器的主机名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502990585"/>
                  </a:ext>
                </a:extLst>
              </a:tr>
              <a:tr h="1338469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iburst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启用快速同步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057070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808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516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从外部环境获取角色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27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9458" name="Picture 2">
            <a:extLst>
              <a:ext uri="{FF2B5EF4-FFF2-40B4-BE49-F238E27FC236}">
                <a16:creationId xmlns:a16="http://schemas.microsoft.com/office/drawing/2014/main" id="{4B7CF977-93BE-4C76-A8C2-39DA139F4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90" y="1852855"/>
            <a:ext cx="5328254" cy="20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>
            <a:extLst>
              <a:ext uri="{FF2B5EF4-FFF2-40B4-BE49-F238E27FC236}">
                <a16:creationId xmlns:a16="http://schemas.microsoft.com/office/drawing/2014/main" id="{DF44BA1B-007A-4E67-BA52-4293214FD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228" y="1852855"/>
            <a:ext cx="4609447" cy="20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D52BC7D-3D33-49D7-9EE1-66626D5060F2}"/>
              </a:ext>
            </a:extLst>
          </p:cNvPr>
          <p:cNvSpPr/>
          <p:nvPr/>
        </p:nvSpPr>
        <p:spPr>
          <a:xfrm>
            <a:off x="1572184" y="1295921"/>
            <a:ext cx="3279466" cy="450969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Ansible Galaxy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的官网首页面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7B25293E-5F04-49F1-AA92-029D07AB0FC2}"/>
              </a:ext>
            </a:extLst>
          </p:cNvPr>
          <p:cNvSpPr/>
          <p:nvPr/>
        </p:nvSpPr>
        <p:spPr>
          <a:xfrm>
            <a:off x="6096000" y="2700907"/>
            <a:ext cx="609200" cy="321815"/>
          </a:xfrm>
          <a:prstGeom prst="rightArrow">
            <a:avLst/>
          </a:prstGeom>
          <a:gradFill>
            <a:gsLst>
              <a:gs pos="87000">
                <a:srgbClr val="0070C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1F09DA6-AFFC-4CB1-B0DD-056E6766F3B8}"/>
              </a:ext>
            </a:extLst>
          </p:cNvPr>
          <p:cNvSpPr/>
          <p:nvPr/>
        </p:nvSpPr>
        <p:spPr>
          <a:xfrm>
            <a:off x="7283125" y="1295921"/>
            <a:ext cx="3817652" cy="450969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在搜索界面中找到的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角色信息</a:t>
            </a:r>
          </a:p>
        </p:txBody>
      </p:sp>
      <p:sp>
        <p:nvSpPr>
          <p:cNvPr id="10" name="箭头: 直角上 9">
            <a:extLst>
              <a:ext uri="{FF2B5EF4-FFF2-40B4-BE49-F238E27FC236}">
                <a16:creationId xmlns:a16="http://schemas.microsoft.com/office/drawing/2014/main" id="{95D50A94-6857-4DD9-88F8-91EE271D7E11}"/>
              </a:ext>
            </a:extLst>
          </p:cNvPr>
          <p:cNvSpPr/>
          <p:nvPr/>
        </p:nvSpPr>
        <p:spPr>
          <a:xfrm rot="5400000" flipV="1">
            <a:off x="8932683" y="4431393"/>
            <a:ext cx="1515940" cy="745435"/>
          </a:xfrm>
          <a:prstGeom prst="bentUpArrow">
            <a:avLst>
              <a:gd name="adj1" fmla="val 29285"/>
              <a:gd name="adj2" fmla="val 30000"/>
              <a:gd name="adj3" fmla="val 25000"/>
            </a:avLst>
          </a:prstGeom>
          <a:gradFill>
            <a:gsLst>
              <a:gs pos="0">
                <a:srgbClr val="007DDA"/>
              </a:gs>
              <a:gs pos="5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A18993BB-FCF6-4565-ABCA-502CBE291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815" y="4046140"/>
            <a:ext cx="5401136" cy="201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5DAAF7E-5E3F-4D53-9575-0BC92EAFBFAC}"/>
              </a:ext>
            </a:extLst>
          </p:cNvPr>
          <p:cNvSpPr/>
          <p:nvPr/>
        </p:nvSpPr>
        <p:spPr>
          <a:xfrm>
            <a:off x="4978455" y="6209532"/>
            <a:ext cx="3025856" cy="450969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角色的详情页</a:t>
            </a:r>
          </a:p>
        </p:txBody>
      </p:sp>
    </p:spTree>
    <p:extLst>
      <p:ext uri="{BB962C8B-B14F-4D97-AF65-F5344CB8AC3E}">
        <p14:creationId xmlns:p14="http://schemas.microsoft.com/office/powerpoint/2010/main" val="2129066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516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自行创建角色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28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F5CAA72-C97F-4996-B8A1-E01B50164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505440"/>
              </p:ext>
            </p:extLst>
          </p:nvPr>
        </p:nvGraphicFramePr>
        <p:xfrm>
          <a:off x="2411358" y="1600200"/>
          <a:ext cx="7369285" cy="3809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922">
                  <a:extLst>
                    <a:ext uri="{9D8B030D-6E8A-4147-A177-3AD203B41FA5}">
                      <a16:colId xmlns:a16="http://schemas.microsoft.com/office/drawing/2014/main" val="130562355"/>
                    </a:ext>
                  </a:extLst>
                </a:gridCol>
                <a:gridCol w="5786363">
                  <a:extLst>
                    <a:ext uri="{9D8B030D-6E8A-4147-A177-3AD203B41FA5}">
                      <a16:colId xmlns:a16="http://schemas.microsoft.com/office/drawing/2014/main" val="3696710658"/>
                    </a:ext>
                  </a:extLst>
                </a:gridCol>
              </a:tblGrid>
              <a:tr h="576470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目录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453107539"/>
                  </a:ext>
                </a:extLst>
              </a:tr>
              <a:tr h="404191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defaults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包含角色变量的默认值（优先级低）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781116164"/>
                  </a:ext>
                </a:extLst>
              </a:tr>
              <a:tr h="404191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files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包含角色执行任务时所引用的静态文件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382020050"/>
                  </a:ext>
                </a:extLst>
              </a:tr>
              <a:tr h="404191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handlers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包含角色的处理程序定义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016524486"/>
                  </a:ext>
                </a:extLst>
              </a:tr>
              <a:tr h="404191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meta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包含角色的作者、许可证、平台和依赖关系等信息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404913004"/>
                  </a:ext>
                </a:extLst>
              </a:tr>
              <a:tr h="404191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tasks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包含角色所执行的任务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099041283"/>
                  </a:ext>
                </a:extLst>
              </a:tr>
              <a:tr h="404191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templates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包含角色任务所使用的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Jinja2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模板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504084714"/>
                  </a:ext>
                </a:extLst>
              </a:tr>
              <a:tr h="404191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tests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包含用于测试角色的剧本文件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475083474"/>
                  </a:ext>
                </a:extLst>
              </a:tr>
              <a:tr h="404191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vars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包含角色变量的默认值（优先级高）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679345045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364E9B4D-17D3-4F36-9BD3-517BCD7E43F9}"/>
              </a:ext>
            </a:extLst>
          </p:cNvPr>
          <p:cNvSpPr txBox="1"/>
          <p:nvPr/>
        </p:nvSpPr>
        <p:spPr>
          <a:xfrm>
            <a:off x="4324034" y="5834534"/>
            <a:ext cx="3543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常用变量汇总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7646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516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随机访问一台主机的网站主页面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868A46-5205-44E9-A8C2-081673D12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51" y="1358498"/>
            <a:ext cx="8664698" cy="147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13D90219-22E3-4666-827A-6BE444F09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51" y="2998052"/>
            <a:ext cx="8664698" cy="147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C5BFBC8-B91B-4521-B1C9-CBCFAC12C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50" y="4637607"/>
            <a:ext cx="8664700" cy="1445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933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231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B35B568-28A6-46E6-AED0-60D26548A7F1}"/>
              </a:ext>
            </a:extLst>
          </p:cNvPr>
          <p:cNvGrpSpPr/>
          <p:nvPr/>
        </p:nvGrpSpPr>
        <p:grpSpPr>
          <a:xfrm>
            <a:off x="396010" y="1533570"/>
            <a:ext cx="10840950" cy="1099468"/>
            <a:chOff x="396010" y="1225457"/>
            <a:chExt cx="10840950" cy="1099468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503EA49-3D3F-4161-88CE-9E8F63FA62DE}"/>
                </a:ext>
              </a:extLst>
            </p:cNvPr>
            <p:cNvGrpSpPr/>
            <p:nvPr/>
          </p:nvGrpSpPr>
          <p:grpSpPr>
            <a:xfrm>
              <a:off x="396010" y="1306459"/>
              <a:ext cx="603250" cy="699770"/>
              <a:chOff x="623443" y="1726565"/>
              <a:chExt cx="603250" cy="699770"/>
            </a:xfrm>
          </p:grpSpPr>
          <p:sp>
            <p:nvSpPr>
              <p:cNvPr id="15" name="六边形 14">
                <a:extLst>
                  <a:ext uri="{FF2B5EF4-FFF2-40B4-BE49-F238E27FC236}">
                    <a16:creationId xmlns:a16="http://schemas.microsoft.com/office/drawing/2014/main" id="{CF945CB5-1BC5-4B2B-89DE-8A440B38B727}"/>
                  </a:ext>
                </a:extLst>
              </p:cNvPr>
              <p:cNvSpPr/>
              <p:nvPr/>
            </p:nvSpPr>
            <p:spPr>
              <a:xfrm rot="5400000">
                <a:off x="575183" y="1774825"/>
                <a:ext cx="699770" cy="60325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613018D-86B6-4CE7-9C1C-BD0A483F3247}"/>
                  </a:ext>
                </a:extLst>
              </p:cNvPr>
              <p:cNvSpPr txBox="1"/>
              <p:nvPr/>
            </p:nvSpPr>
            <p:spPr>
              <a:xfrm>
                <a:off x="639890" y="1876395"/>
                <a:ext cx="5703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18545FF-1FA8-46D0-B2CF-CB512CECC828}"/>
                </a:ext>
              </a:extLst>
            </p:cNvPr>
            <p:cNvSpPr txBox="1"/>
            <p:nvPr/>
          </p:nvSpPr>
          <p:spPr>
            <a:xfrm>
              <a:off x="1091113" y="1225457"/>
              <a:ext cx="10145847" cy="1099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Ansible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是最近几年特别火的一款开源运维自动化工具，它能够帮助运维人员肉眼可见地提高工作效率，并减少人为失误。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Ansible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有上千个功能丰富且实用的模块，而且有详尽的帮助信息可供查阅，因此即便是小白用户也可以轻松上手。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3DB6190-7128-4E69-B622-03BFB6425638}"/>
              </a:ext>
            </a:extLst>
          </p:cNvPr>
          <p:cNvGrpSpPr/>
          <p:nvPr/>
        </p:nvGrpSpPr>
        <p:grpSpPr>
          <a:xfrm>
            <a:off x="396010" y="2821145"/>
            <a:ext cx="10840950" cy="1099468"/>
            <a:chOff x="396010" y="2572891"/>
            <a:chExt cx="10840950" cy="109946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1095412-D2F9-40A4-984F-9C0551D30632}"/>
                </a:ext>
              </a:extLst>
            </p:cNvPr>
            <p:cNvGrpSpPr/>
            <p:nvPr/>
          </p:nvGrpSpPr>
          <p:grpSpPr>
            <a:xfrm>
              <a:off x="396010" y="2653893"/>
              <a:ext cx="603250" cy="699770"/>
              <a:chOff x="623443" y="1726565"/>
              <a:chExt cx="603250" cy="699770"/>
            </a:xfrm>
          </p:grpSpPr>
          <p:sp>
            <p:nvSpPr>
              <p:cNvPr id="19" name="六边形 18">
                <a:extLst>
                  <a:ext uri="{FF2B5EF4-FFF2-40B4-BE49-F238E27FC236}">
                    <a16:creationId xmlns:a16="http://schemas.microsoft.com/office/drawing/2014/main" id="{8F871D2C-A0A9-4F6B-B917-AC86F9C30F44}"/>
                  </a:ext>
                </a:extLst>
              </p:cNvPr>
              <p:cNvSpPr/>
              <p:nvPr/>
            </p:nvSpPr>
            <p:spPr>
              <a:xfrm rot="5400000">
                <a:off x="575183" y="1774825"/>
                <a:ext cx="699770" cy="60325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FAE55C3-F324-4EC9-BED8-D9D45A36B67B}"/>
                  </a:ext>
                </a:extLst>
              </p:cNvPr>
              <p:cNvSpPr txBox="1"/>
              <p:nvPr/>
            </p:nvSpPr>
            <p:spPr>
              <a:xfrm>
                <a:off x="639890" y="1876395"/>
                <a:ext cx="5703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03E2244-A5A4-495B-8509-FE78E82AD377}"/>
                </a:ext>
              </a:extLst>
            </p:cNvPr>
            <p:cNvSpPr txBox="1"/>
            <p:nvPr/>
          </p:nvSpPr>
          <p:spPr>
            <a:xfrm>
              <a:off x="1091113" y="2572891"/>
              <a:ext cx="10145847" cy="1099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Ansible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服务的产生背景、相关术语以及主机清单的配置，深入学习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ping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yum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firewalld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template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setup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lvol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lvg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copy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file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debug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等十余个常用的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Ansible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模块，以满足日常工作中的需要。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D621A0E-D2F9-4496-8AA0-F9970F8F5B4F}"/>
              </a:ext>
            </a:extLst>
          </p:cNvPr>
          <p:cNvGrpSpPr/>
          <p:nvPr/>
        </p:nvGrpSpPr>
        <p:grpSpPr>
          <a:xfrm>
            <a:off x="412457" y="4108720"/>
            <a:ext cx="10840950" cy="780772"/>
            <a:chOff x="396010" y="2572891"/>
            <a:chExt cx="10840950" cy="780772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FEF6378-C1CE-4A86-90E9-B72F4120B2F3}"/>
                </a:ext>
              </a:extLst>
            </p:cNvPr>
            <p:cNvGrpSpPr/>
            <p:nvPr/>
          </p:nvGrpSpPr>
          <p:grpSpPr>
            <a:xfrm>
              <a:off x="396010" y="2653893"/>
              <a:ext cx="603250" cy="699770"/>
              <a:chOff x="623443" y="1726565"/>
              <a:chExt cx="603250" cy="699770"/>
            </a:xfrm>
          </p:grpSpPr>
          <p:sp>
            <p:nvSpPr>
              <p:cNvPr id="25" name="六边形 24">
                <a:extLst>
                  <a:ext uri="{FF2B5EF4-FFF2-40B4-BE49-F238E27FC236}">
                    <a16:creationId xmlns:a16="http://schemas.microsoft.com/office/drawing/2014/main" id="{01B591AC-2991-4E73-AB99-73B04FAC8BD0}"/>
                  </a:ext>
                </a:extLst>
              </p:cNvPr>
              <p:cNvSpPr/>
              <p:nvPr/>
            </p:nvSpPr>
            <p:spPr>
              <a:xfrm rot="5400000">
                <a:off x="575183" y="1774825"/>
                <a:ext cx="699770" cy="60325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1D01537-79C8-4137-B2C3-7E14B2E49CBD}"/>
                  </a:ext>
                </a:extLst>
              </p:cNvPr>
              <p:cNvSpPr txBox="1"/>
              <p:nvPr/>
            </p:nvSpPr>
            <p:spPr>
              <a:xfrm>
                <a:off x="639890" y="1876395"/>
                <a:ext cx="5703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0B669B7-47E9-449E-8277-ED126BCAEAC7}"/>
                </a:ext>
              </a:extLst>
            </p:cNvPr>
            <p:cNvSpPr txBox="1"/>
            <p:nvPr/>
          </p:nvSpPr>
          <p:spPr>
            <a:xfrm>
              <a:off x="1091113" y="2572891"/>
              <a:ext cx="10145847" cy="75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采用动手实操的方式介绍了从系统中加载角色、从外部环境获取角色以及自行创建角色的方法，学到如何在生产环境中掌控任务工作流程。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E5C6E4A-EF87-42EC-9E68-7DD3A8A45A0B}"/>
              </a:ext>
            </a:extLst>
          </p:cNvPr>
          <p:cNvGrpSpPr/>
          <p:nvPr/>
        </p:nvGrpSpPr>
        <p:grpSpPr>
          <a:xfrm>
            <a:off x="396010" y="5077599"/>
            <a:ext cx="10840950" cy="780772"/>
            <a:chOff x="396010" y="2572891"/>
            <a:chExt cx="10840950" cy="780772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26CC3B96-C917-4135-81A8-31B20C04FB8F}"/>
                </a:ext>
              </a:extLst>
            </p:cNvPr>
            <p:cNvGrpSpPr/>
            <p:nvPr/>
          </p:nvGrpSpPr>
          <p:grpSpPr>
            <a:xfrm>
              <a:off x="396010" y="2653893"/>
              <a:ext cx="603250" cy="699770"/>
              <a:chOff x="623443" y="1726565"/>
              <a:chExt cx="603250" cy="699770"/>
            </a:xfrm>
          </p:grpSpPr>
          <p:sp>
            <p:nvSpPr>
              <p:cNvPr id="30" name="六边形 29">
                <a:extLst>
                  <a:ext uri="{FF2B5EF4-FFF2-40B4-BE49-F238E27FC236}">
                    <a16:creationId xmlns:a16="http://schemas.microsoft.com/office/drawing/2014/main" id="{0A1A5B8F-D494-4981-9208-BE2ED82E381C}"/>
                  </a:ext>
                </a:extLst>
              </p:cNvPr>
              <p:cNvSpPr/>
              <p:nvPr/>
            </p:nvSpPr>
            <p:spPr>
              <a:xfrm rot="5400000">
                <a:off x="575183" y="1774825"/>
                <a:ext cx="699770" cy="60325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E67324C-EFE5-46BD-838D-7EE1778C0BDF}"/>
                  </a:ext>
                </a:extLst>
              </p:cNvPr>
              <p:cNvSpPr txBox="1"/>
              <p:nvPr/>
            </p:nvSpPr>
            <p:spPr>
              <a:xfrm>
                <a:off x="639890" y="1876395"/>
                <a:ext cx="5703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66C872B-FC5D-4E62-8F25-4088958404D8}"/>
                </a:ext>
              </a:extLst>
            </p:cNvPr>
            <p:cNvSpPr txBox="1"/>
            <p:nvPr/>
          </p:nvSpPr>
          <p:spPr>
            <a:xfrm>
              <a:off x="1091113" y="2572891"/>
              <a:ext cx="10145847" cy="75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通过精心编写的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playbook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（剧本）文件，以动手实操的方式介绍了创建逻辑卷设备，依据主机改写文件、管理文件属性的方法。以使用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Ansible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vault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对变量以及剧本文件进行加密来收尾。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0320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6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1850" y="497852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创建和使用逻辑卷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10051" y="1891470"/>
            <a:ext cx="377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SIX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直角三角形 14"/>
          <p:cNvSpPr>
            <a:spLocks noChangeAspect="1"/>
          </p:cNvSpPr>
          <p:nvPr/>
        </p:nvSpPr>
        <p:spPr>
          <a:xfrm rot="5400000" flipV="1">
            <a:off x="6181948" y="772576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9C94EE-C5CA-4EB8-9D3E-C8A7C8CB725B}"/>
              </a:ext>
            </a:extLst>
          </p:cNvPr>
          <p:cNvSpPr txBox="1"/>
          <p:nvPr/>
        </p:nvSpPr>
        <p:spPr>
          <a:xfrm>
            <a:off x="2240797" y="5581590"/>
            <a:ext cx="7710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And Use Logical Volumes</a:t>
            </a:r>
          </a:p>
        </p:txBody>
      </p:sp>
    </p:spTree>
    <p:extLst>
      <p:ext uri="{BB962C8B-B14F-4D97-AF65-F5344CB8AC3E}">
        <p14:creationId xmlns:p14="http://schemas.microsoft.com/office/powerpoint/2010/main" val="337512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5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516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创建和使用逻辑卷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31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21EDC0D-BF5F-4541-8F97-2EB91FFB3413}"/>
              </a:ext>
            </a:extLst>
          </p:cNvPr>
          <p:cNvSpPr/>
          <p:nvPr/>
        </p:nvSpPr>
        <p:spPr>
          <a:xfrm>
            <a:off x="896016" y="1834576"/>
            <a:ext cx="3257133" cy="3651824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B8EE9A-5767-4D4F-B3F2-BDBF0E160680}"/>
              </a:ext>
            </a:extLst>
          </p:cNvPr>
          <p:cNvSpPr txBox="1"/>
          <p:nvPr/>
        </p:nvSpPr>
        <p:spPr>
          <a:xfrm>
            <a:off x="1016694" y="2683066"/>
            <a:ext cx="3058350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创建一个能批量、自动管理逻辑卷设备的剧本，不但能大大提高硬盘设备的管理效率，而且还能避免手动创建带来的错误。</a:t>
            </a: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2CDC9907-DC53-4A41-8E95-7511EAA6C130}"/>
              </a:ext>
            </a:extLst>
          </p:cNvPr>
          <p:cNvSpPr/>
          <p:nvPr/>
        </p:nvSpPr>
        <p:spPr>
          <a:xfrm>
            <a:off x="884168" y="1834577"/>
            <a:ext cx="327730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9F8C936-344A-4FC4-8DDB-03658CB50B2D}"/>
              </a:ext>
            </a:extLst>
          </p:cNvPr>
          <p:cNvSpPr txBox="1"/>
          <p:nvPr/>
        </p:nvSpPr>
        <p:spPr>
          <a:xfrm>
            <a:off x="1016693" y="210126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逻辑卷设备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979AAD3-53E3-498F-BE17-FB09BE3039D9}"/>
              </a:ext>
            </a:extLst>
          </p:cNvPr>
          <p:cNvSpPr/>
          <p:nvPr/>
        </p:nvSpPr>
        <p:spPr>
          <a:xfrm>
            <a:off x="4451381" y="1834576"/>
            <a:ext cx="3257133" cy="3651824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D933AF6-A381-4332-803C-253C0103920F}"/>
              </a:ext>
            </a:extLst>
          </p:cNvPr>
          <p:cNvSpPr txBox="1"/>
          <p:nvPr/>
        </p:nvSpPr>
        <p:spPr>
          <a:xfrm>
            <a:off x="4572059" y="2683066"/>
            <a:ext cx="3058350" cy="2264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模块化的功能让操作更标准，只要在执行过程中无报错，那么便会依据远程主机的系统版本及配置自动做出判断和操作，不用担心因系统变化而导致命令失效的问题。</a:t>
            </a: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87F34850-AAC1-4F06-A9AC-DB1A1B4419DC}"/>
              </a:ext>
            </a:extLst>
          </p:cNvPr>
          <p:cNvSpPr/>
          <p:nvPr/>
        </p:nvSpPr>
        <p:spPr>
          <a:xfrm>
            <a:off x="4439533" y="1834577"/>
            <a:ext cx="327730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0909E2E-E324-4830-9535-54A3410B89AF}"/>
              </a:ext>
            </a:extLst>
          </p:cNvPr>
          <p:cNvSpPr txBox="1"/>
          <p:nvPr/>
        </p:nvSpPr>
        <p:spPr>
          <a:xfrm>
            <a:off x="4572058" y="210126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让操作更标准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ABBE728-95DA-4AD2-A744-26F82EC57EEB}"/>
              </a:ext>
            </a:extLst>
          </p:cNvPr>
          <p:cNvSpPr/>
          <p:nvPr/>
        </p:nvSpPr>
        <p:spPr>
          <a:xfrm>
            <a:off x="8006746" y="1834576"/>
            <a:ext cx="3257133" cy="3651824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42858C9-1CC6-47BC-A2F1-70517A9B520E}"/>
              </a:ext>
            </a:extLst>
          </p:cNvPr>
          <p:cNvSpPr txBox="1"/>
          <p:nvPr/>
        </p:nvSpPr>
        <p:spPr>
          <a:xfrm>
            <a:off x="8127424" y="2683066"/>
            <a:ext cx="3058350" cy="2634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服务在执行剧本文件时会进行判断：如果该文件或该设备已经被创建过，或是某个动作（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play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）已经被执行过，则绝对不会再重复执行；而使用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脚本有可能导致设备被重复格式化，导致数据丢失。</a:t>
            </a: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E7CD9E6F-67E2-47C1-B2E2-FF69BDA727ED}"/>
              </a:ext>
            </a:extLst>
          </p:cNvPr>
          <p:cNvSpPr/>
          <p:nvPr/>
        </p:nvSpPr>
        <p:spPr>
          <a:xfrm>
            <a:off x="7994898" y="1834577"/>
            <a:ext cx="327730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80BEF7A-AE97-4A7E-989C-37A0B27AE69E}"/>
              </a:ext>
            </a:extLst>
          </p:cNvPr>
          <p:cNvSpPr txBox="1"/>
          <p:nvPr/>
        </p:nvSpPr>
        <p:spPr>
          <a:xfrm>
            <a:off x="8127423" y="210126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进行判断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031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516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创建和使用逻辑卷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32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28BA932-B7D8-4AAA-AC71-CAFB5D235A19}"/>
              </a:ext>
            </a:extLst>
          </p:cNvPr>
          <p:cNvSpPr/>
          <p:nvPr/>
        </p:nvSpPr>
        <p:spPr>
          <a:xfrm>
            <a:off x="1264990" y="4654931"/>
            <a:ext cx="2121182" cy="765313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添加一块新硬盘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D36DF3B-BE7C-4CB8-8A52-12BC9CE7EC55}"/>
              </a:ext>
            </a:extLst>
          </p:cNvPr>
          <p:cNvSpPr/>
          <p:nvPr/>
        </p:nvSpPr>
        <p:spPr>
          <a:xfrm>
            <a:off x="8569476" y="4654931"/>
            <a:ext cx="2197255" cy="765313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新硬盘添加完毕</a:t>
            </a: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F347AACB-19D1-48A2-832F-BAA6AF3D4523}"/>
              </a:ext>
            </a:extLst>
          </p:cNvPr>
          <p:cNvSpPr/>
          <p:nvPr/>
        </p:nvSpPr>
        <p:spPr>
          <a:xfrm>
            <a:off x="7542170" y="4876681"/>
            <a:ext cx="609200" cy="321815"/>
          </a:xfrm>
          <a:prstGeom prst="rightArrow">
            <a:avLst/>
          </a:prstGeom>
          <a:gradFill>
            <a:gsLst>
              <a:gs pos="87000">
                <a:srgbClr val="0070C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191A0D78-9D71-4EDC-8186-7C7A864C1101}"/>
              </a:ext>
            </a:extLst>
          </p:cNvPr>
          <p:cNvSpPr/>
          <p:nvPr/>
        </p:nvSpPr>
        <p:spPr>
          <a:xfrm>
            <a:off x="4982555" y="4654931"/>
            <a:ext cx="2197255" cy="765313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设置硬盘类型</a:t>
            </a: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4B4C891B-189B-49B4-986C-4F4EF1DC650F}"/>
              </a:ext>
            </a:extLst>
          </p:cNvPr>
          <p:cNvSpPr/>
          <p:nvPr/>
        </p:nvSpPr>
        <p:spPr>
          <a:xfrm>
            <a:off x="3879764" y="4876681"/>
            <a:ext cx="609200" cy="321815"/>
          </a:xfrm>
          <a:prstGeom prst="rightArrow">
            <a:avLst/>
          </a:prstGeom>
          <a:gradFill>
            <a:gsLst>
              <a:gs pos="87000">
                <a:srgbClr val="0070C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5B9ADCE7-9895-4711-800B-9E445033B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24" y="1282169"/>
            <a:ext cx="2830513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>
            <a:extLst>
              <a:ext uri="{FF2B5EF4-FFF2-40B4-BE49-F238E27FC236}">
                <a16:creationId xmlns:a16="http://schemas.microsoft.com/office/drawing/2014/main" id="{B7C4EA98-8956-4641-B1FE-1B16E1AAD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925" y="1282169"/>
            <a:ext cx="2830513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图片 389" descr="说明: 第16章 使用Ansible服务实现自动化运维第16章 使用Ansible服务实现自动化运维">
            <a:extLst>
              <a:ext uri="{FF2B5EF4-FFF2-40B4-BE49-F238E27FC236}">
                <a16:creationId xmlns:a16="http://schemas.microsoft.com/office/drawing/2014/main" id="{B68F2441-F733-45B3-8417-5E214B942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847" y="1282169"/>
            <a:ext cx="2830513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265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6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1850" y="497852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判断主机组名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40797" y="5581590"/>
            <a:ext cx="7710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Determine Host Group Name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10051" y="1891470"/>
            <a:ext cx="377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SEVEN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直角三角形 3"/>
          <p:cNvSpPr>
            <a:spLocks noChangeAspect="1"/>
          </p:cNvSpPr>
          <p:nvPr/>
        </p:nvSpPr>
        <p:spPr>
          <a:xfrm>
            <a:off x="4210051" y="2786002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516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判断主机组名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34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Rectangle: Rounded Corners 55">
            <a:extLst>
              <a:ext uri="{FF2B5EF4-FFF2-40B4-BE49-F238E27FC236}">
                <a16:creationId xmlns:a16="http://schemas.microsoft.com/office/drawing/2014/main" id="{F25C4718-0752-467C-AFE6-08D9712B0D92}"/>
              </a:ext>
            </a:extLst>
          </p:cNvPr>
          <p:cNvSpPr/>
          <p:nvPr/>
        </p:nvSpPr>
        <p:spPr>
          <a:xfrm>
            <a:off x="5659050" y="2113414"/>
            <a:ext cx="3186669" cy="754934"/>
          </a:xfrm>
          <a:prstGeom prst="roundRect">
            <a:avLst>
              <a:gd name="adj" fmla="val 4748"/>
            </a:avLst>
          </a:prstGeom>
          <a:noFill/>
          <a:ln>
            <a:gradFill>
              <a:gsLst>
                <a:gs pos="0">
                  <a:srgbClr val="00B0F0"/>
                </a:gs>
                <a:gs pos="100000">
                  <a:srgbClr val="00B0F0">
                    <a:alpha val="0"/>
                  </a:srgbClr>
                </a:gs>
              </a:gsLst>
              <a:lin ang="0" scaled="0"/>
            </a:gradFill>
          </a:ln>
          <a:effectLst>
            <a:outerShdw blurRad="444500" dist="838200" dir="5400000" sx="80000" sy="8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57">
            <a:extLst>
              <a:ext uri="{FF2B5EF4-FFF2-40B4-BE49-F238E27FC236}">
                <a16:creationId xmlns:a16="http://schemas.microsoft.com/office/drawing/2014/main" id="{9B737D04-2CEF-42C4-843B-A355CD55EE17}"/>
              </a:ext>
            </a:extLst>
          </p:cNvPr>
          <p:cNvSpPr txBox="1"/>
          <p:nvPr/>
        </p:nvSpPr>
        <p:spPr>
          <a:xfrm>
            <a:off x="6076420" y="2167716"/>
            <a:ext cx="419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algn="r">
              <a:defRPr sz="1600" b="1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若主机在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分组中，则修改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/issue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文件内容为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AAD3B78-2F1C-4E6C-A864-944C16B38A07}"/>
              </a:ext>
            </a:extLst>
          </p:cNvPr>
          <p:cNvSpPr/>
          <p:nvPr/>
        </p:nvSpPr>
        <p:spPr>
          <a:xfrm>
            <a:off x="5336191" y="2188274"/>
            <a:ext cx="645718" cy="645718"/>
          </a:xfrm>
          <a:prstGeom prst="ellipse">
            <a:avLst/>
          </a:prstGeom>
          <a:solidFill>
            <a:srgbClr val="09CEF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551927E-E8D1-49F7-BA00-BC306E73D26A}"/>
              </a:ext>
            </a:extLst>
          </p:cNvPr>
          <p:cNvSpPr/>
          <p:nvPr/>
        </p:nvSpPr>
        <p:spPr>
          <a:xfrm>
            <a:off x="5402866" y="2254949"/>
            <a:ext cx="512368" cy="51236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DF629FD-781D-4BF7-B952-3F5F944D761C}"/>
              </a:ext>
            </a:extLst>
          </p:cNvPr>
          <p:cNvSpPr/>
          <p:nvPr/>
        </p:nvSpPr>
        <p:spPr>
          <a:xfrm>
            <a:off x="1736865" y="2310860"/>
            <a:ext cx="2334640" cy="2334640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3269168-944D-4E64-92BE-1D51E27D2B8D}"/>
              </a:ext>
            </a:extLst>
          </p:cNvPr>
          <p:cNvSpPr/>
          <p:nvPr/>
        </p:nvSpPr>
        <p:spPr>
          <a:xfrm>
            <a:off x="2046505" y="2498697"/>
            <a:ext cx="2334640" cy="2334640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1E35738-F38A-4983-891C-0DA98E1B5387}"/>
              </a:ext>
            </a:extLst>
          </p:cNvPr>
          <p:cNvSpPr/>
          <p:nvPr/>
        </p:nvSpPr>
        <p:spPr>
          <a:xfrm>
            <a:off x="1793586" y="2868348"/>
            <a:ext cx="2334640" cy="2334640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7DC71A6-77C5-41FE-B957-CDE9AAC31CF1}"/>
              </a:ext>
            </a:extLst>
          </p:cNvPr>
          <p:cNvSpPr txBox="1"/>
          <p:nvPr/>
        </p:nvSpPr>
        <p:spPr>
          <a:xfrm>
            <a:off x="2115595" y="3385381"/>
            <a:ext cx="181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</a:p>
        </p:txBody>
      </p:sp>
      <p:sp>
        <p:nvSpPr>
          <p:cNvPr id="26" name="Rectangle: Rounded Corners 55">
            <a:extLst>
              <a:ext uri="{FF2B5EF4-FFF2-40B4-BE49-F238E27FC236}">
                <a16:creationId xmlns:a16="http://schemas.microsoft.com/office/drawing/2014/main" id="{A7B7BE70-D79E-4A16-B328-0CF18D5EE6FE}"/>
              </a:ext>
            </a:extLst>
          </p:cNvPr>
          <p:cNvSpPr/>
          <p:nvPr/>
        </p:nvSpPr>
        <p:spPr>
          <a:xfrm>
            <a:off x="5678631" y="4451354"/>
            <a:ext cx="3186669" cy="748669"/>
          </a:xfrm>
          <a:prstGeom prst="roundRect">
            <a:avLst>
              <a:gd name="adj" fmla="val 4748"/>
            </a:avLst>
          </a:prstGeom>
          <a:noFill/>
          <a:ln>
            <a:gradFill>
              <a:gsLst>
                <a:gs pos="0">
                  <a:srgbClr val="00B0F0"/>
                </a:gs>
                <a:gs pos="100000">
                  <a:srgbClr val="00B0F0">
                    <a:alpha val="0"/>
                  </a:srgbClr>
                </a:gs>
              </a:gsLst>
              <a:lin ang="0" scaled="0"/>
            </a:gradFill>
          </a:ln>
          <a:effectLst>
            <a:outerShdw blurRad="444500" dist="838200" dir="5400000" sx="80000" sy="8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57">
            <a:extLst>
              <a:ext uri="{FF2B5EF4-FFF2-40B4-BE49-F238E27FC236}">
                <a16:creationId xmlns:a16="http://schemas.microsoft.com/office/drawing/2014/main" id="{DF4A5F1B-2FD5-4554-B224-2818790FA3AB}"/>
              </a:ext>
            </a:extLst>
          </p:cNvPr>
          <p:cNvSpPr txBox="1"/>
          <p:nvPr/>
        </p:nvSpPr>
        <p:spPr>
          <a:xfrm>
            <a:off x="6096000" y="4505379"/>
            <a:ext cx="4178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algn="r">
              <a:defRPr sz="1600" b="1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若主机在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分组中，则修改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/issue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文件内容为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Production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C1377C9-8256-46E3-88B3-FD2DEB60F0D2}"/>
              </a:ext>
            </a:extLst>
          </p:cNvPr>
          <p:cNvSpPr/>
          <p:nvPr/>
        </p:nvSpPr>
        <p:spPr>
          <a:xfrm>
            <a:off x="5336191" y="4507268"/>
            <a:ext cx="645718" cy="645718"/>
          </a:xfrm>
          <a:prstGeom prst="ellipse">
            <a:avLst/>
          </a:prstGeom>
          <a:solidFill>
            <a:srgbClr val="09CEF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64C8A84-6AF3-4F3C-82D8-4BC362F08C49}"/>
              </a:ext>
            </a:extLst>
          </p:cNvPr>
          <p:cNvSpPr/>
          <p:nvPr/>
        </p:nvSpPr>
        <p:spPr>
          <a:xfrm>
            <a:off x="5402866" y="4573943"/>
            <a:ext cx="512368" cy="512368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91836BD-2088-4868-AC21-E214546E1799}"/>
              </a:ext>
            </a:extLst>
          </p:cNvPr>
          <p:cNvCxnSpPr>
            <a:cxnSpLocks/>
            <a:stCxn id="23" idx="6"/>
            <a:endCxn id="20" idx="2"/>
          </p:cNvCxnSpPr>
          <p:nvPr/>
        </p:nvCxnSpPr>
        <p:spPr>
          <a:xfrm flipV="1">
            <a:off x="4381145" y="2511133"/>
            <a:ext cx="955046" cy="1154884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8AB8988-F528-469E-9EDB-3593869B82F6}"/>
              </a:ext>
            </a:extLst>
          </p:cNvPr>
          <p:cNvCxnSpPr>
            <a:cxnSpLocks/>
            <a:stCxn id="23" idx="6"/>
            <a:endCxn id="45" idx="2"/>
          </p:cNvCxnSpPr>
          <p:nvPr/>
        </p:nvCxnSpPr>
        <p:spPr>
          <a:xfrm flipV="1">
            <a:off x="4381145" y="3652417"/>
            <a:ext cx="1021721" cy="13600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4517DD7-8BB5-4687-9E8B-BCABB505B3EC}"/>
              </a:ext>
            </a:extLst>
          </p:cNvPr>
          <p:cNvCxnSpPr>
            <a:cxnSpLocks/>
            <a:stCxn id="23" idx="6"/>
            <a:endCxn id="35" idx="2"/>
          </p:cNvCxnSpPr>
          <p:nvPr/>
        </p:nvCxnSpPr>
        <p:spPr>
          <a:xfrm>
            <a:off x="4381145" y="3666017"/>
            <a:ext cx="955046" cy="1164110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5">
            <a:extLst>
              <a:ext uri="{FF2B5EF4-FFF2-40B4-BE49-F238E27FC236}">
                <a16:creationId xmlns:a16="http://schemas.microsoft.com/office/drawing/2014/main" id="{7060A2C5-85AF-4CFE-82A1-69EA605B79D5}"/>
              </a:ext>
            </a:extLst>
          </p:cNvPr>
          <p:cNvSpPr/>
          <p:nvPr/>
        </p:nvSpPr>
        <p:spPr>
          <a:xfrm>
            <a:off x="5678631" y="3265245"/>
            <a:ext cx="3186669" cy="748668"/>
          </a:xfrm>
          <a:prstGeom prst="roundRect">
            <a:avLst>
              <a:gd name="adj" fmla="val 4748"/>
            </a:avLst>
          </a:prstGeom>
          <a:noFill/>
          <a:ln>
            <a:gradFill>
              <a:gsLst>
                <a:gs pos="0">
                  <a:srgbClr val="0070C0"/>
                </a:gs>
                <a:gs pos="100000">
                  <a:srgbClr val="0070C0">
                    <a:alpha val="0"/>
                  </a:srgbClr>
                </a:gs>
              </a:gsLst>
              <a:lin ang="0" scaled="0"/>
            </a:gradFill>
          </a:ln>
          <a:effectLst>
            <a:outerShdw blurRad="444500" dist="838200" dir="5400000" sx="80000" sy="8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7">
            <a:extLst>
              <a:ext uri="{FF2B5EF4-FFF2-40B4-BE49-F238E27FC236}">
                <a16:creationId xmlns:a16="http://schemas.microsoft.com/office/drawing/2014/main" id="{7D88E6BB-526E-4A15-939D-F0D98EBBC3B6}"/>
              </a:ext>
            </a:extLst>
          </p:cNvPr>
          <p:cNvSpPr txBox="1"/>
          <p:nvPr/>
        </p:nvSpPr>
        <p:spPr>
          <a:xfrm>
            <a:off x="6095999" y="3323825"/>
            <a:ext cx="419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algn="r">
              <a:defRPr sz="1600" b="1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若主机在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分组中，则修改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/issue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文件内容为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2C0D36C-04B7-477E-8202-245AF7747000}"/>
              </a:ext>
            </a:extLst>
          </p:cNvPr>
          <p:cNvSpPr/>
          <p:nvPr/>
        </p:nvSpPr>
        <p:spPr>
          <a:xfrm>
            <a:off x="5336191" y="3329558"/>
            <a:ext cx="645718" cy="645718"/>
          </a:xfrm>
          <a:prstGeom prst="ellipse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1D9F547-98EA-46BF-93C5-FAF138B51417}"/>
              </a:ext>
            </a:extLst>
          </p:cNvPr>
          <p:cNvSpPr/>
          <p:nvPr/>
        </p:nvSpPr>
        <p:spPr>
          <a:xfrm>
            <a:off x="5402866" y="3396233"/>
            <a:ext cx="512368" cy="51236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922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6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1850" y="497852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管理文件属性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41543" y="5600295"/>
            <a:ext cx="530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 File Properties</a:t>
            </a:r>
            <a:endParaRPr lang="da-DK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10051" y="1891470"/>
            <a:ext cx="377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EIGHT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直角三角形 10"/>
          <p:cNvSpPr>
            <a:spLocks noChangeAspect="1"/>
          </p:cNvSpPr>
          <p:nvPr/>
        </p:nvSpPr>
        <p:spPr>
          <a:xfrm rot="16200000">
            <a:off x="6181948" y="2786002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9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516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模块的基本参数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36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5A99CD7A-F09D-48BA-A4B6-8B7A73CA9612}"/>
              </a:ext>
            </a:extLst>
          </p:cNvPr>
          <p:cNvSpPr/>
          <p:nvPr/>
        </p:nvSpPr>
        <p:spPr>
          <a:xfrm>
            <a:off x="702675" y="2457829"/>
            <a:ext cx="4926805" cy="47428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A9A5685A-38ED-4D48-92FF-A29D8842E5C4}"/>
              </a:ext>
            </a:extLst>
          </p:cNvPr>
          <p:cNvSpPr/>
          <p:nvPr/>
        </p:nvSpPr>
        <p:spPr>
          <a:xfrm>
            <a:off x="702675" y="3351692"/>
            <a:ext cx="4926805" cy="47428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ADDD2A6D-1B04-4F8C-B15B-FA2BF30582E7}"/>
              </a:ext>
            </a:extLst>
          </p:cNvPr>
          <p:cNvSpPr/>
          <p:nvPr/>
        </p:nvSpPr>
        <p:spPr>
          <a:xfrm>
            <a:off x="702675" y="4245555"/>
            <a:ext cx="4926805" cy="47428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2009CDE9-F1C0-420F-8B3E-42DDF6BD3AE6}"/>
              </a:ext>
            </a:extLst>
          </p:cNvPr>
          <p:cNvSpPr/>
          <p:nvPr/>
        </p:nvSpPr>
        <p:spPr>
          <a:xfrm>
            <a:off x="6698847" y="3364313"/>
            <a:ext cx="4907056" cy="47428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351B3EF-357C-40BC-8061-5F6C5F8C2D21}"/>
              </a:ext>
            </a:extLst>
          </p:cNvPr>
          <p:cNvSpPr/>
          <p:nvPr/>
        </p:nvSpPr>
        <p:spPr>
          <a:xfrm>
            <a:off x="1263112" y="2528546"/>
            <a:ext cx="26824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参数定义了文件的路径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8C874FE-5902-438A-8252-BD1DA0A0C71D}"/>
              </a:ext>
            </a:extLst>
          </p:cNvPr>
          <p:cNvSpPr/>
          <p:nvPr/>
        </p:nvSpPr>
        <p:spPr>
          <a:xfrm>
            <a:off x="1263112" y="3405672"/>
            <a:ext cx="2862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参数定义了文件所属组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1311EA5-6DA5-49CF-8932-57C837F2C700}"/>
              </a:ext>
            </a:extLst>
          </p:cNvPr>
          <p:cNvSpPr/>
          <p:nvPr/>
        </p:nvSpPr>
        <p:spPr>
          <a:xfrm>
            <a:off x="1263112" y="4299445"/>
            <a:ext cx="2714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参数定义了源文件的路径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42622B25-015F-45BB-8618-4F0265F7B3AB}"/>
              </a:ext>
            </a:extLst>
          </p:cNvPr>
          <p:cNvSpPr/>
          <p:nvPr/>
        </p:nvSpPr>
        <p:spPr>
          <a:xfrm>
            <a:off x="6679098" y="2457829"/>
            <a:ext cx="4926805" cy="47428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0CE32E2C-DDFC-488E-A271-975141349FE5}"/>
              </a:ext>
            </a:extLst>
          </p:cNvPr>
          <p:cNvSpPr/>
          <p:nvPr/>
        </p:nvSpPr>
        <p:spPr>
          <a:xfrm>
            <a:off x="6679098" y="4245375"/>
            <a:ext cx="4926805" cy="47428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C1D7A64-BA8B-411F-9E65-5A19B1A1BCD7}"/>
              </a:ext>
            </a:extLst>
          </p:cNvPr>
          <p:cNvSpPr/>
          <p:nvPr/>
        </p:nvSpPr>
        <p:spPr>
          <a:xfrm>
            <a:off x="7292787" y="3416389"/>
            <a:ext cx="26019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参数定义了文件权限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1D69EE1-6DE0-4CAE-B2D9-90CC01B43794}"/>
              </a:ext>
            </a:extLst>
          </p:cNvPr>
          <p:cNvSpPr/>
          <p:nvPr/>
        </p:nvSpPr>
        <p:spPr>
          <a:xfrm>
            <a:off x="7292787" y="2515294"/>
            <a:ext cx="28857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owner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参数定义了文件所有者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04D0391-9050-45E4-BB13-87E0AB6987C1}"/>
              </a:ext>
            </a:extLst>
          </p:cNvPr>
          <p:cNvSpPr/>
          <p:nvPr/>
        </p:nvSpPr>
        <p:spPr>
          <a:xfrm>
            <a:off x="7292787" y="4299574"/>
            <a:ext cx="3066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参数定义了目标文件的路径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737523E-8B36-4928-91CB-B2E7708C01B6}"/>
              </a:ext>
            </a:extLst>
          </p:cNvPr>
          <p:cNvSpPr txBox="1"/>
          <p:nvPr/>
        </p:nvSpPr>
        <p:spPr>
          <a:xfrm>
            <a:off x="803047" y="2085855"/>
            <a:ext cx="370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48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Condensed" panose="020B0502040204020203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888E51B-D677-4604-A660-514DEBA849E8}"/>
              </a:ext>
            </a:extLst>
          </p:cNvPr>
          <p:cNvSpPr txBox="1"/>
          <p:nvPr/>
        </p:nvSpPr>
        <p:spPr>
          <a:xfrm>
            <a:off x="6734965" y="2083223"/>
            <a:ext cx="466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48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Condensed" panose="020B0502040204020203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D1B0CC1-B4F4-4EFF-A989-020586323FA4}"/>
              </a:ext>
            </a:extLst>
          </p:cNvPr>
          <p:cNvSpPr txBox="1"/>
          <p:nvPr/>
        </p:nvSpPr>
        <p:spPr>
          <a:xfrm>
            <a:off x="736787" y="3013280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48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Condensed" panose="020B0502040204020203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3CE934E-DAE1-4082-851A-C6251E20F748}"/>
              </a:ext>
            </a:extLst>
          </p:cNvPr>
          <p:cNvSpPr txBox="1"/>
          <p:nvPr/>
        </p:nvSpPr>
        <p:spPr>
          <a:xfrm>
            <a:off x="6734965" y="3010648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48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Condensed" panose="020B0502040204020203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F009D89-1E0E-44DE-8BBB-D48F4CE25BFB}"/>
              </a:ext>
            </a:extLst>
          </p:cNvPr>
          <p:cNvSpPr txBox="1"/>
          <p:nvPr/>
        </p:nvSpPr>
        <p:spPr>
          <a:xfrm>
            <a:off x="736787" y="3902494"/>
            <a:ext cx="478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等线" panose="02010600030101010101" pitchFamily="2" charset="-122"/>
                <a:cs typeface="+mn-cs"/>
              </a:rPr>
              <a:t>5</a:t>
            </a:r>
            <a:endParaRPr kumimoji="0" lang="zh-CN" altLang="en-US" sz="48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Condensed" panose="020B0502040204020203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1DB0675-3897-485A-8F5D-970387B897C9}"/>
              </a:ext>
            </a:extLst>
          </p:cNvPr>
          <p:cNvSpPr txBox="1"/>
          <p:nvPr/>
        </p:nvSpPr>
        <p:spPr>
          <a:xfrm>
            <a:off x="6734965" y="3899862"/>
            <a:ext cx="466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等线" panose="02010600030101010101" pitchFamily="2" charset="-122"/>
                <a:cs typeface="+mn-cs"/>
              </a:rPr>
              <a:t>6</a:t>
            </a:r>
            <a:endParaRPr kumimoji="0" lang="zh-CN" altLang="en-US" sz="48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Condensed" panose="020B0502040204020203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13C8EFD8-11EB-4667-8637-96C25F0F04A9}"/>
              </a:ext>
            </a:extLst>
          </p:cNvPr>
          <p:cNvSpPr/>
          <p:nvPr/>
        </p:nvSpPr>
        <p:spPr>
          <a:xfrm>
            <a:off x="702675" y="5159342"/>
            <a:ext cx="4926805" cy="47428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118060B-F9BC-4A44-9DBA-E3A052D0F26D}"/>
              </a:ext>
            </a:extLst>
          </p:cNvPr>
          <p:cNvSpPr/>
          <p:nvPr/>
        </p:nvSpPr>
        <p:spPr>
          <a:xfrm>
            <a:off x="1263112" y="5213232"/>
            <a:ext cx="27453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参数则定义了文件类型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7D92688-5EF3-4204-84F1-15A53B80E329}"/>
              </a:ext>
            </a:extLst>
          </p:cNvPr>
          <p:cNvSpPr txBox="1"/>
          <p:nvPr/>
        </p:nvSpPr>
        <p:spPr>
          <a:xfrm>
            <a:off x="736787" y="4816281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  <a:ea typeface="等线" panose="02010600030101010101" pitchFamily="2" charset="-122"/>
                <a:cs typeface="+mn-cs"/>
              </a:rPr>
              <a:t>7</a:t>
            </a:r>
            <a:endParaRPr kumimoji="0" lang="zh-CN" altLang="en-US" sz="48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Condensed" panose="020B0502040204020203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99CD8EE-C969-4DE0-AA5F-35908F35087D}"/>
              </a:ext>
            </a:extLst>
          </p:cNvPr>
          <p:cNvSpPr txBox="1"/>
          <p:nvPr/>
        </p:nvSpPr>
        <p:spPr>
          <a:xfrm>
            <a:off x="2097747" y="1231671"/>
            <a:ext cx="7996507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服务将常用的文件管理功能都合并到了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模块中，大家不用再为了寻找模块而“东奔西跑”了。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929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6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1850" y="497852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管理密码库文件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05076" y="5624851"/>
            <a:ext cx="7181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 Password Library Files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10051" y="1891470"/>
            <a:ext cx="377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NINE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直角三角形 11"/>
          <p:cNvSpPr>
            <a:spLocks noChangeAspect="1"/>
          </p:cNvSpPr>
          <p:nvPr/>
        </p:nvSpPr>
        <p:spPr>
          <a:xfrm flipV="1">
            <a:off x="4210051" y="772576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92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516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管理密码库文件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38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CFD4084A-33E8-4F6F-91AF-346412343ACD}"/>
              </a:ext>
            </a:extLst>
          </p:cNvPr>
          <p:cNvSpPr/>
          <p:nvPr/>
        </p:nvSpPr>
        <p:spPr>
          <a:xfrm>
            <a:off x="896016" y="1834576"/>
            <a:ext cx="3257133" cy="3113341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1B39764-D315-4EC0-89D6-C24603989924}"/>
              </a:ext>
            </a:extLst>
          </p:cNvPr>
          <p:cNvSpPr txBox="1"/>
          <p:nvPr/>
        </p:nvSpPr>
        <p:spPr>
          <a:xfrm>
            <a:off x="1016694" y="2683066"/>
            <a:ext cx="3058350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Ansible 1.5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版本发布后，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vault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作为一项新功能进入到了运维人员的视野。</a:t>
            </a: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D70FC675-BC78-4BFB-8983-3DAB1E3F32F3}"/>
              </a:ext>
            </a:extLst>
          </p:cNvPr>
          <p:cNvSpPr/>
          <p:nvPr/>
        </p:nvSpPr>
        <p:spPr>
          <a:xfrm>
            <a:off x="884168" y="1834577"/>
            <a:ext cx="327730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999839D-C1A2-4116-9CEB-1C41A944BAB7}"/>
              </a:ext>
            </a:extLst>
          </p:cNvPr>
          <p:cNvSpPr txBox="1"/>
          <p:nvPr/>
        </p:nvSpPr>
        <p:spPr>
          <a:xfrm>
            <a:off x="1016693" y="2101262"/>
            <a:ext cx="823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vault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378D2B2-C109-422D-B799-886635DA510A}"/>
              </a:ext>
            </a:extLst>
          </p:cNvPr>
          <p:cNvSpPr/>
          <p:nvPr/>
        </p:nvSpPr>
        <p:spPr>
          <a:xfrm>
            <a:off x="4451381" y="1834576"/>
            <a:ext cx="3257133" cy="3113341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52D31B2-5DE0-4F6C-A9A0-DC6DAFE6875B}"/>
              </a:ext>
            </a:extLst>
          </p:cNvPr>
          <p:cNvSpPr txBox="1"/>
          <p:nvPr/>
        </p:nvSpPr>
        <p:spPr>
          <a:xfrm>
            <a:off x="4572059" y="2683066"/>
            <a:ext cx="3058350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它不仅能对密码、剧本等敏感信息进行加密，而且还可以加密变量名称和变量值，从而确保数据不会被他人轻易阅读。</a:t>
            </a:r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72087014-0CC8-4CDB-8D6A-7A3B90EB0C89}"/>
              </a:ext>
            </a:extLst>
          </p:cNvPr>
          <p:cNvSpPr/>
          <p:nvPr/>
        </p:nvSpPr>
        <p:spPr>
          <a:xfrm>
            <a:off x="4439533" y="1834577"/>
            <a:ext cx="327730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27A4670-ECF8-4AB9-890C-B63F70E24E78}"/>
              </a:ext>
            </a:extLst>
          </p:cNvPr>
          <p:cNvSpPr txBox="1"/>
          <p:nvPr/>
        </p:nvSpPr>
        <p:spPr>
          <a:xfrm>
            <a:off x="4572058" y="210126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BB82D36F-3921-4E05-B72A-7E9F2EFC90C9}"/>
              </a:ext>
            </a:extLst>
          </p:cNvPr>
          <p:cNvSpPr/>
          <p:nvPr/>
        </p:nvSpPr>
        <p:spPr>
          <a:xfrm>
            <a:off x="8006746" y="1834576"/>
            <a:ext cx="3257133" cy="3113341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0D7DDAC-F426-4A0C-8F4D-C87BB05B2261}"/>
              </a:ext>
            </a:extLst>
          </p:cNvPr>
          <p:cNvSpPr txBox="1"/>
          <p:nvPr/>
        </p:nvSpPr>
        <p:spPr>
          <a:xfrm>
            <a:off x="8127424" y="2683066"/>
            <a:ext cx="3058350" cy="2264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ansible-vault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命令可以实现内容的新建（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）、加密（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encrypt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）、解密（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decrypt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）、修改密码（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rekey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）及查看（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）等功能。</a:t>
            </a:r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755C86F0-154C-4E1E-BB0B-A05E5B192BE3}"/>
              </a:ext>
            </a:extLst>
          </p:cNvPr>
          <p:cNvSpPr/>
          <p:nvPr/>
        </p:nvSpPr>
        <p:spPr>
          <a:xfrm>
            <a:off x="7994898" y="1834577"/>
            <a:ext cx="327730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2B70259-D77A-4A42-80C3-8EDD8A454076}"/>
              </a:ext>
            </a:extLst>
          </p:cNvPr>
          <p:cNvSpPr txBox="1"/>
          <p:nvPr/>
        </p:nvSpPr>
        <p:spPr>
          <a:xfrm>
            <a:off x="8127423" y="210126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9035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431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复习题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39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2E494243-3D3D-470D-B986-3726777EA8D2}"/>
              </a:ext>
            </a:extLst>
          </p:cNvPr>
          <p:cNvSpPr txBox="1"/>
          <p:nvPr/>
        </p:nvSpPr>
        <p:spPr>
          <a:xfrm>
            <a:off x="922692" y="1316631"/>
            <a:ext cx="10346616" cy="4880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．当前已经搭建好软件仓库，但却不能用</a:t>
            </a:r>
            <a:r>
              <a:rPr lang="en-US" altLang="zh-CN" sz="16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dnf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命令安装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服务。这有可能是什么原因呢？ 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RHEL 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系统中默认的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BaseOS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AppStream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软件仓库不包含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服务软件包，需要额外配置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EPEL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安装源。</a:t>
            </a: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．当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/ansible/</a:t>
            </a:r>
            <a:r>
              <a:rPr lang="en-US" altLang="zh-CN" sz="16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ansible.cfg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与～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/.</a:t>
            </a:r>
            <a:r>
              <a:rPr lang="en-US" altLang="zh-CN" sz="16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ansible.cfg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两个主配置文件都同时存在时，以哪个为准？ 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答：个人家目录中的主配置文件的优先级更高。</a:t>
            </a: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．使用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的哪个模块能启动服务，使用</a:t>
            </a:r>
            <a:r>
              <a:rPr lang="en-US" altLang="zh-CN" sz="16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Ansbile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的哪个模块能挂载硬盘设备文件？ 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模块可以启动服务，使用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mount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模块可以挂载设备文件。</a:t>
            </a: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．我们想了解一个模块的作用，可以使用什么命令来查询它的帮助信息？ 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答：可以使用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ansible-doc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命令查询模块的帮助信息。</a:t>
            </a: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角色有几种获取方法？ 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种，分别是加载系统内置角色、从外部环境获取角色以及自行创建角色。</a:t>
            </a: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．在执行剧本文件时，出现了黄色显示的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changed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字样，这表示什么意思？ 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答：表示剧本文件执行成功并进行了修改。</a:t>
            </a: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．在使用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ansible-vault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命令进行加密时，默认使用的是哪种加密方式？ 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AES 256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39476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6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1850" y="497852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介绍与安装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05076" y="5624851"/>
            <a:ext cx="7181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Ansible Introduction And Installation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10051" y="1891470"/>
            <a:ext cx="377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ONE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直角三角形 11"/>
          <p:cNvSpPr>
            <a:spLocks noChangeAspect="1"/>
          </p:cNvSpPr>
          <p:nvPr/>
        </p:nvSpPr>
        <p:spPr>
          <a:xfrm flipV="1">
            <a:off x="4210051" y="772576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91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949880" y="2782669"/>
            <a:ext cx="864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祝同学们学习顺利，爱上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系统。</a:t>
            </a:r>
          </a:p>
        </p:txBody>
      </p:sp>
    </p:spTree>
    <p:extLst>
      <p:ext uri="{BB962C8B-B14F-4D97-AF65-F5344CB8AC3E}">
        <p14:creationId xmlns:p14="http://schemas.microsoft.com/office/powerpoint/2010/main" val="74424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450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E259738-41EB-4911-B4A0-C6EC2D6991BE}"/>
              </a:ext>
            </a:extLst>
          </p:cNvPr>
          <p:cNvSpPr/>
          <p:nvPr/>
        </p:nvSpPr>
        <p:spPr>
          <a:xfrm>
            <a:off x="896016" y="1596037"/>
            <a:ext cx="3257133" cy="4307807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2C52E0-2543-4E98-9A4C-4EAAB24806B7}"/>
              </a:ext>
            </a:extLst>
          </p:cNvPr>
          <p:cNvSpPr txBox="1"/>
          <p:nvPr/>
        </p:nvSpPr>
        <p:spPr>
          <a:xfrm>
            <a:off x="1016694" y="2444527"/>
            <a:ext cx="3058350" cy="2264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目前是运维自动化工具中最简单、容易上手的一款优秀软件，能够用来管理各种资源。用户可以使用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自动部署应用程序，以此实现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基础架构的全面部署。</a:t>
            </a: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BC585F6D-8977-4665-A2C1-99A7901E0066}"/>
              </a:ext>
            </a:extLst>
          </p:cNvPr>
          <p:cNvSpPr/>
          <p:nvPr/>
        </p:nvSpPr>
        <p:spPr>
          <a:xfrm>
            <a:off x="884168" y="1596038"/>
            <a:ext cx="327730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E750C77-AB35-4E26-B84A-22F8314DBE18}"/>
              </a:ext>
            </a:extLst>
          </p:cNvPr>
          <p:cNvSpPr txBox="1"/>
          <p:nvPr/>
        </p:nvSpPr>
        <p:spPr>
          <a:xfrm>
            <a:off x="1016693" y="1862723"/>
            <a:ext cx="1141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F3A2F21-B5EC-4C71-9A77-1BE2A54D2E1B}"/>
              </a:ext>
            </a:extLst>
          </p:cNvPr>
          <p:cNvSpPr/>
          <p:nvPr/>
        </p:nvSpPr>
        <p:spPr>
          <a:xfrm>
            <a:off x="4451381" y="1596037"/>
            <a:ext cx="3257133" cy="4307807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2C9F566-C077-406E-BFC4-47BE18838CF2}"/>
              </a:ext>
            </a:extLst>
          </p:cNvPr>
          <p:cNvSpPr txBox="1"/>
          <p:nvPr/>
        </p:nvSpPr>
        <p:spPr>
          <a:xfrm>
            <a:off x="4572059" y="2444527"/>
            <a:ext cx="3058350" cy="3372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相较于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Chef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Puppet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SaltStack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C/S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（客户端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服务器）架构的自动化工具来讲，尽管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的性能并不是最好的，但由于它基于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远程会话协议，不需要客户端程序，只要知道受管主机的账号密码，就能直接用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协议进行远程控制，因此使用起来优势明显。</a:t>
            </a: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BFD9CD15-EC57-4EB6-817C-2659F5BEA839}"/>
              </a:ext>
            </a:extLst>
          </p:cNvPr>
          <p:cNvSpPr/>
          <p:nvPr/>
        </p:nvSpPr>
        <p:spPr>
          <a:xfrm>
            <a:off x="4439533" y="1596038"/>
            <a:ext cx="327730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3524675-6835-4B80-899E-4F21CE5A0DFB}"/>
              </a:ext>
            </a:extLst>
          </p:cNvPr>
          <p:cNvSpPr txBox="1"/>
          <p:nvPr/>
        </p:nvSpPr>
        <p:spPr>
          <a:xfrm>
            <a:off x="4572058" y="186272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8695E4D-B88D-4294-9629-AAFAD3646F7B}"/>
              </a:ext>
            </a:extLst>
          </p:cNvPr>
          <p:cNvSpPr/>
          <p:nvPr/>
        </p:nvSpPr>
        <p:spPr>
          <a:xfrm>
            <a:off x="8006746" y="1596037"/>
            <a:ext cx="3257133" cy="4307807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AD886C9-1C79-41A0-8D16-7768455C2932}"/>
              </a:ext>
            </a:extLst>
          </p:cNvPr>
          <p:cNvSpPr txBox="1"/>
          <p:nvPr/>
        </p:nvSpPr>
        <p:spPr>
          <a:xfrm>
            <a:off x="8127424" y="2444527"/>
            <a:ext cx="3058350" cy="2634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服务本身并没有批量部署的功能，它仅仅是一个框架，真正具有批量部署能力的是其所运行的模块。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内置了上千个模块，会在安装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时一并安装，通过调用指定的模块，就能实现特定的功能。</a:t>
            </a:r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68F53F17-AF7C-444C-BA0E-77BAA2AA031D}"/>
              </a:ext>
            </a:extLst>
          </p:cNvPr>
          <p:cNvSpPr/>
          <p:nvPr/>
        </p:nvSpPr>
        <p:spPr>
          <a:xfrm>
            <a:off x="7994898" y="1596038"/>
            <a:ext cx="327730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F0301E7-6305-4D63-9FD7-A095AF8B7B4E}"/>
              </a:ext>
            </a:extLst>
          </p:cNvPr>
          <p:cNvSpPr txBox="1"/>
          <p:nvPr/>
        </p:nvSpPr>
        <p:spPr>
          <a:xfrm>
            <a:off x="8127423" y="18627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4255442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450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的专用术语对照表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4B46471-25E1-4BC0-99A8-AF170E5BB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981436"/>
              </p:ext>
            </p:extLst>
          </p:nvPr>
        </p:nvGraphicFramePr>
        <p:xfrm>
          <a:off x="1514619" y="1395253"/>
          <a:ext cx="9162762" cy="48370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6059">
                  <a:extLst>
                    <a:ext uri="{9D8B030D-6E8A-4147-A177-3AD203B41FA5}">
                      <a16:colId xmlns:a16="http://schemas.microsoft.com/office/drawing/2014/main" val="1030888013"/>
                    </a:ext>
                  </a:extLst>
                </a:gridCol>
                <a:gridCol w="1374415">
                  <a:extLst>
                    <a:ext uri="{9D8B030D-6E8A-4147-A177-3AD203B41FA5}">
                      <a16:colId xmlns:a16="http://schemas.microsoft.com/office/drawing/2014/main" val="529914531"/>
                    </a:ext>
                  </a:extLst>
                </a:gridCol>
                <a:gridCol w="5972288">
                  <a:extLst>
                    <a:ext uri="{9D8B030D-6E8A-4147-A177-3AD203B41FA5}">
                      <a16:colId xmlns:a16="http://schemas.microsoft.com/office/drawing/2014/main" val="236348570"/>
                    </a:ext>
                  </a:extLst>
                </a:gridCol>
              </a:tblGrid>
              <a:tr h="602512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英文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中文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233620660"/>
                  </a:ext>
                </a:extLst>
              </a:tr>
              <a:tr h="799092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control node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控制节点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安装了</a:t>
                      </a:r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Ansible</a:t>
                      </a:r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服务的主机，也称为</a:t>
                      </a:r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Ansible</a:t>
                      </a:r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控制端，主要是用来发布运行任务、调用功能模块，以及对其他主机进行批量控制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709923026"/>
                  </a:ext>
                </a:extLst>
              </a:tr>
              <a:tr h="532728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managed node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受控节点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Ansible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服务所管理的主机，也被称为受控主机或客户端，是模块</a:t>
                      </a:r>
                      <a:r>
                        <a:rPr lang="en-US" sz="1600" b="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3" tooltip="命令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命令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的被执行对象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179264328"/>
                  </a:ext>
                </a:extLst>
              </a:tr>
              <a:tr h="350612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inventory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主机清单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受控节点的列表，可以是</a:t>
                      </a:r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</a:t>
                      </a:r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地址、主机名或者域名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896213277"/>
                  </a:ext>
                </a:extLst>
              </a:tr>
              <a:tr h="701223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module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用于实现特定功能的代码；</a:t>
                      </a: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Ansiblie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默认带有上千款模块；可以在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Ansible Galaxy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中选择更多的模块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4137685003"/>
                  </a:ext>
                </a:extLst>
              </a:tr>
              <a:tr h="350612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task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要在</a:t>
                      </a:r>
                      <a:r>
                        <a:rPr lang="en-US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Ansible</a:t>
                      </a:r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客户端上执行的操作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854835366"/>
                  </a:ext>
                </a:extLst>
              </a:tr>
              <a:tr h="799092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playbook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剧本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YAML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语言编写的可重复执行的任务列表；把重复性的操作写入到剧本文件中后，下次可直接调用剧本文件来执行这些操作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113626144"/>
                  </a:ext>
                </a:extLst>
              </a:tr>
              <a:tr h="701223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role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角色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Ansible 1.2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版本开始引入的新特性，用于结构化地组织剧本；通过调用角色可实现一连串的功能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918922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988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450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服务程序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07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E36B2B5-70B7-4D28-B9B6-813ED766B14B}"/>
              </a:ext>
            </a:extLst>
          </p:cNvPr>
          <p:cNvGrpSpPr/>
          <p:nvPr/>
        </p:nvGrpSpPr>
        <p:grpSpPr>
          <a:xfrm>
            <a:off x="884168" y="1834576"/>
            <a:ext cx="3277305" cy="3431905"/>
            <a:chOff x="695325" y="1834576"/>
            <a:chExt cx="3277305" cy="3431905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12F245B-AB9A-4B2E-AADA-657B6D4BA4D7}"/>
                </a:ext>
              </a:extLst>
            </p:cNvPr>
            <p:cNvSpPr/>
            <p:nvPr/>
          </p:nvSpPr>
          <p:spPr>
            <a:xfrm>
              <a:off x="707173" y="1834576"/>
              <a:ext cx="3257133" cy="3431905"/>
            </a:xfrm>
            <a:prstGeom prst="roundRect">
              <a:avLst>
                <a:gd name="adj" fmla="val 2292"/>
              </a:avLst>
            </a:prstGeom>
            <a:solidFill>
              <a:schemeClr val="bg1"/>
            </a:solidFill>
            <a:ln>
              <a:noFill/>
            </a:ln>
            <a:effectLst>
              <a:outerShdw blurRad="266700" dist="38100" dir="5400000" algn="t" rotWithShape="0">
                <a:srgbClr val="3F58A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C985A61-A91C-43B9-BEE8-9CB519DB814E}"/>
                </a:ext>
              </a:extLst>
            </p:cNvPr>
            <p:cNvSpPr txBox="1"/>
            <p:nvPr/>
          </p:nvSpPr>
          <p:spPr>
            <a:xfrm>
              <a:off x="827851" y="2683066"/>
              <a:ext cx="3058350" cy="18955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在“虚拟机设置”界面中，将“网络适配器”的“网络连接”选项调整为“桥接模式”，并将系统的网卡设置成“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Automatic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DHCP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）”模式。</a:t>
              </a: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84337562-839E-4BEF-893B-E61B149A362C}"/>
                </a:ext>
              </a:extLst>
            </p:cNvPr>
            <p:cNvSpPr/>
            <p:nvPr/>
          </p:nvSpPr>
          <p:spPr>
            <a:xfrm>
              <a:off x="695325" y="1834577"/>
              <a:ext cx="3277305" cy="761043"/>
            </a:xfrm>
            <a:custGeom>
              <a:avLst/>
              <a:gdLst>
                <a:gd name="connsiteX0" fmla="*/ 74921 w 3268788"/>
                <a:gd name="connsiteY0" fmla="*/ 0 h 981652"/>
                <a:gd name="connsiteX1" fmla="*/ 3193867 w 3268788"/>
                <a:gd name="connsiteY1" fmla="*/ 0 h 981652"/>
                <a:gd name="connsiteX2" fmla="*/ 3268788 w 3268788"/>
                <a:gd name="connsiteY2" fmla="*/ 74921 h 981652"/>
                <a:gd name="connsiteX3" fmla="*/ 3268788 w 3268788"/>
                <a:gd name="connsiteY3" fmla="*/ 981652 h 981652"/>
                <a:gd name="connsiteX4" fmla="*/ 0 w 3268788"/>
                <a:gd name="connsiteY4" fmla="*/ 981652 h 981652"/>
                <a:gd name="connsiteX5" fmla="*/ 0 w 3268788"/>
                <a:gd name="connsiteY5" fmla="*/ 74921 h 981652"/>
                <a:gd name="connsiteX6" fmla="*/ 74921 w 3268788"/>
                <a:gd name="connsiteY6" fmla="*/ 0 h 98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68788" h="981652">
                  <a:moveTo>
                    <a:pt x="74921" y="0"/>
                  </a:moveTo>
                  <a:lnTo>
                    <a:pt x="3193867" y="0"/>
                  </a:lnTo>
                  <a:cubicBezTo>
                    <a:pt x="3235245" y="0"/>
                    <a:pt x="3268788" y="33543"/>
                    <a:pt x="3268788" y="74921"/>
                  </a:cubicBezTo>
                  <a:lnTo>
                    <a:pt x="3268788" y="981652"/>
                  </a:lnTo>
                  <a:lnTo>
                    <a:pt x="0" y="981652"/>
                  </a:lnTo>
                  <a:lnTo>
                    <a:pt x="0" y="74921"/>
                  </a:lnTo>
                  <a:cubicBezTo>
                    <a:pt x="0" y="33543"/>
                    <a:pt x="33543" y="0"/>
                    <a:pt x="74921" y="0"/>
                  </a:cubicBezTo>
                  <a:close/>
                </a:path>
              </a:pathLst>
            </a:custGeom>
            <a:gradFill>
              <a:gsLst>
                <a:gs pos="16000">
                  <a:srgbClr val="007DDA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ECD15B3-CF61-4A1C-A319-2A93A030BAE0}"/>
                </a:ext>
              </a:extLst>
            </p:cNvPr>
            <p:cNvSpPr txBox="1"/>
            <p:nvPr/>
          </p:nvSpPr>
          <p:spPr>
            <a:xfrm>
              <a:off x="827850" y="2101262"/>
              <a:ext cx="856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步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DD9E742-985C-4D3B-9595-94A43FBA7C18}"/>
              </a:ext>
            </a:extLst>
          </p:cNvPr>
          <p:cNvGrpSpPr/>
          <p:nvPr/>
        </p:nvGrpSpPr>
        <p:grpSpPr>
          <a:xfrm>
            <a:off x="4439533" y="1834576"/>
            <a:ext cx="3277305" cy="3431905"/>
            <a:chOff x="695325" y="1834576"/>
            <a:chExt cx="3277305" cy="3431905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C55C65A-30A9-409B-A8D4-1A9C2C6063B1}"/>
                </a:ext>
              </a:extLst>
            </p:cNvPr>
            <p:cNvSpPr/>
            <p:nvPr/>
          </p:nvSpPr>
          <p:spPr>
            <a:xfrm>
              <a:off x="707173" y="1834576"/>
              <a:ext cx="3257133" cy="3431905"/>
            </a:xfrm>
            <a:prstGeom prst="roundRect">
              <a:avLst>
                <a:gd name="adj" fmla="val 2292"/>
              </a:avLst>
            </a:prstGeom>
            <a:solidFill>
              <a:schemeClr val="bg1"/>
            </a:solidFill>
            <a:ln>
              <a:noFill/>
            </a:ln>
            <a:effectLst>
              <a:outerShdw blurRad="266700" dist="38100" dir="5400000" algn="t" rotWithShape="0">
                <a:srgbClr val="3F58A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A3FFB9B-008F-43DC-85B7-2FADC5CC198A}"/>
                </a:ext>
              </a:extLst>
            </p:cNvPr>
            <p:cNvSpPr txBox="1"/>
            <p:nvPr/>
          </p:nvSpPr>
          <p:spPr>
            <a:xfrm>
              <a:off x="827851" y="2683066"/>
              <a:ext cx="3058350" cy="11568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在原有软件仓库配置的下方，追加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EPEL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扩展软件包安装源的信息。</a:t>
              </a: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D440FCB4-839B-4D2F-B1D2-51320F3E42D0}"/>
                </a:ext>
              </a:extLst>
            </p:cNvPr>
            <p:cNvSpPr/>
            <p:nvPr/>
          </p:nvSpPr>
          <p:spPr>
            <a:xfrm>
              <a:off x="695325" y="1834577"/>
              <a:ext cx="3277305" cy="761043"/>
            </a:xfrm>
            <a:custGeom>
              <a:avLst/>
              <a:gdLst>
                <a:gd name="connsiteX0" fmla="*/ 74921 w 3268788"/>
                <a:gd name="connsiteY0" fmla="*/ 0 h 981652"/>
                <a:gd name="connsiteX1" fmla="*/ 3193867 w 3268788"/>
                <a:gd name="connsiteY1" fmla="*/ 0 h 981652"/>
                <a:gd name="connsiteX2" fmla="*/ 3268788 w 3268788"/>
                <a:gd name="connsiteY2" fmla="*/ 74921 h 981652"/>
                <a:gd name="connsiteX3" fmla="*/ 3268788 w 3268788"/>
                <a:gd name="connsiteY3" fmla="*/ 981652 h 981652"/>
                <a:gd name="connsiteX4" fmla="*/ 0 w 3268788"/>
                <a:gd name="connsiteY4" fmla="*/ 981652 h 981652"/>
                <a:gd name="connsiteX5" fmla="*/ 0 w 3268788"/>
                <a:gd name="connsiteY5" fmla="*/ 74921 h 981652"/>
                <a:gd name="connsiteX6" fmla="*/ 74921 w 3268788"/>
                <a:gd name="connsiteY6" fmla="*/ 0 h 98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68788" h="981652">
                  <a:moveTo>
                    <a:pt x="74921" y="0"/>
                  </a:moveTo>
                  <a:lnTo>
                    <a:pt x="3193867" y="0"/>
                  </a:lnTo>
                  <a:cubicBezTo>
                    <a:pt x="3235245" y="0"/>
                    <a:pt x="3268788" y="33543"/>
                    <a:pt x="3268788" y="74921"/>
                  </a:cubicBezTo>
                  <a:lnTo>
                    <a:pt x="3268788" y="981652"/>
                  </a:lnTo>
                  <a:lnTo>
                    <a:pt x="0" y="981652"/>
                  </a:lnTo>
                  <a:lnTo>
                    <a:pt x="0" y="74921"/>
                  </a:lnTo>
                  <a:cubicBezTo>
                    <a:pt x="0" y="33543"/>
                    <a:pt x="33543" y="0"/>
                    <a:pt x="74921" y="0"/>
                  </a:cubicBezTo>
                  <a:close/>
                </a:path>
              </a:pathLst>
            </a:custGeom>
            <a:gradFill>
              <a:gsLst>
                <a:gs pos="16000">
                  <a:srgbClr val="007DDA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752C9BA-A7BB-4DA8-81A2-9B248DDEC29B}"/>
                </a:ext>
              </a:extLst>
            </p:cNvPr>
            <p:cNvSpPr txBox="1"/>
            <p:nvPr/>
          </p:nvSpPr>
          <p:spPr>
            <a:xfrm>
              <a:off x="827850" y="2101262"/>
              <a:ext cx="856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步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B7B6925-64DA-459C-B2CF-C15A794E00DA}"/>
              </a:ext>
            </a:extLst>
          </p:cNvPr>
          <p:cNvGrpSpPr/>
          <p:nvPr/>
        </p:nvGrpSpPr>
        <p:grpSpPr>
          <a:xfrm>
            <a:off x="7994898" y="1834576"/>
            <a:ext cx="3277305" cy="3431905"/>
            <a:chOff x="695325" y="1834576"/>
            <a:chExt cx="3277305" cy="3431905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6ED9E9D3-45C7-4B4F-B0C3-B66B7A3B3536}"/>
                </a:ext>
              </a:extLst>
            </p:cNvPr>
            <p:cNvSpPr/>
            <p:nvPr/>
          </p:nvSpPr>
          <p:spPr>
            <a:xfrm>
              <a:off x="707173" y="1834576"/>
              <a:ext cx="3257133" cy="3431905"/>
            </a:xfrm>
            <a:prstGeom prst="roundRect">
              <a:avLst>
                <a:gd name="adj" fmla="val 2292"/>
              </a:avLst>
            </a:prstGeom>
            <a:solidFill>
              <a:schemeClr val="bg1"/>
            </a:solidFill>
            <a:ln>
              <a:noFill/>
            </a:ln>
            <a:effectLst>
              <a:outerShdw blurRad="266700" dist="38100" dir="5400000" algn="t" rotWithShape="0">
                <a:srgbClr val="3F58A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18146FF-2699-489A-B2D3-0264360131AB}"/>
                </a:ext>
              </a:extLst>
            </p:cNvPr>
            <p:cNvSpPr txBox="1"/>
            <p:nvPr/>
          </p:nvSpPr>
          <p:spPr>
            <a:xfrm>
              <a:off x="827851" y="2683066"/>
              <a:ext cx="3058350" cy="15261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安装！安装完毕后，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Ansible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服务便默认已经启动。使用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--version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参数可以看到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Ansible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服务的版本及配置信息。</a:t>
              </a: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84D869C5-C80F-47F3-A81D-4D69804E95F7}"/>
                </a:ext>
              </a:extLst>
            </p:cNvPr>
            <p:cNvSpPr/>
            <p:nvPr/>
          </p:nvSpPr>
          <p:spPr>
            <a:xfrm>
              <a:off x="695325" y="1834577"/>
              <a:ext cx="3277305" cy="761043"/>
            </a:xfrm>
            <a:custGeom>
              <a:avLst/>
              <a:gdLst>
                <a:gd name="connsiteX0" fmla="*/ 74921 w 3268788"/>
                <a:gd name="connsiteY0" fmla="*/ 0 h 981652"/>
                <a:gd name="connsiteX1" fmla="*/ 3193867 w 3268788"/>
                <a:gd name="connsiteY1" fmla="*/ 0 h 981652"/>
                <a:gd name="connsiteX2" fmla="*/ 3268788 w 3268788"/>
                <a:gd name="connsiteY2" fmla="*/ 74921 h 981652"/>
                <a:gd name="connsiteX3" fmla="*/ 3268788 w 3268788"/>
                <a:gd name="connsiteY3" fmla="*/ 981652 h 981652"/>
                <a:gd name="connsiteX4" fmla="*/ 0 w 3268788"/>
                <a:gd name="connsiteY4" fmla="*/ 981652 h 981652"/>
                <a:gd name="connsiteX5" fmla="*/ 0 w 3268788"/>
                <a:gd name="connsiteY5" fmla="*/ 74921 h 981652"/>
                <a:gd name="connsiteX6" fmla="*/ 74921 w 3268788"/>
                <a:gd name="connsiteY6" fmla="*/ 0 h 98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68788" h="981652">
                  <a:moveTo>
                    <a:pt x="74921" y="0"/>
                  </a:moveTo>
                  <a:lnTo>
                    <a:pt x="3193867" y="0"/>
                  </a:lnTo>
                  <a:cubicBezTo>
                    <a:pt x="3235245" y="0"/>
                    <a:pt x="3268788" y="33543"/>
                    <a:pt x="3268788" y="74921"/>
                  </a:cubicBezTo>
                  <a:lnTo>
                    <a:pt x="3268788" y="981652"/>
                  </a:lnTo>
                  <a:lnTo>
                    <a:pt x="0" y="981652"/>
                  </a:lnTo>
                  <a:lnTo>
                    <a:pt x="0" y="74921"/>
                  </a:lnTo>
                  <a:cubicBezTo>
                    <a:pt x="0" y="33543"/>
                    <a:pt x="33543" y="0"/>
                    <a:pt x="74921" y="0"/>
                  </a:cubicBezTo>
                  <a:close/>
                </a:path>
              </a:pathLst>
            </a:custGeom>
            <a:gradFill>
              <a:gsLst>
                <a:gs pos="16000">
                  <a:srgbClr val="007DDA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4B8EA40-129F-46AD-81E1-74ECC7C1A752}"/>
                </a:ext>
              </a:extLst>
            </p:cNvPr>
            <p:cNvSpPr txBox="1"/>
            <p:nvPr/>
          </p:nvSpPr>
          <p:spPr>
            <a:xfrm>
              <a:off x="827850" y="2101262"/>
              <a:ext cx="856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9247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450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Ansible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服务程序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08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664F7B9-09E9-4FC8-AAC3-A9214CDA5E03}"/>
              </a:ext>
            </a:extLst>
          </p:cNvPr>
          <p:cNvSpPr/>
          <p:nvPr/>
        </p:nvSpPr>
        <p:spPr>
          <a:xfrm>
            <a:off x="6319114" y="5188432"/>
            <a:ext cx="3100083" cy="765313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将网卡设置为“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Automatic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）”模式</a:t>
            </a: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1D4D612A-31AC-4C0D-86E8-F5976F90CD68}"/>
              </a:ext>
            </a:extLst>
          </p:cNvPr>
          <p:cNvSpPr/>
          <p:nvPr/>
        </p:nvSpPr>
        <p:spPr>
          <a:xfrm>
            <a:off x="5329168" y="5410182"/>
            <a:ext cx="609200" cy="321815"/>
          </a:xfrm>
          <a:prstGeom prst="rightArrow">
            <a:avLst/>
          </a:prstGeom>
          <a:gradFill>
            <a:gsLst>
              <a:gs pos="87000">
                <a:srgbClr val="0070C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6E02288-CCD2-44D7-9B3B-623985FE5C11}"/>
              </a:ext>
            </a:extLst>
          </p:cNvPr>
          <p:cNvSpPr/>
          <p:nvPr/>
        </p:nvSpPr>
        <p:spPr>
          <a:xfrm>
            <a:off x="2751168" y="5188432"/>
            <a:ext cx="2197255" cy="765313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将“网络连接”设置为“桥接模式”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D9CE45-D964-45A0-A5FC-CCB33CD1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338" y="1555267"/>
            <a:ext cx="2982913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98292277-EAB6-4F3D-B6C4-11CE5951C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010" y="1552991"/>
            <a:ext cx="386629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833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6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1850" y="497852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设置主机清单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10051" y="1891470"/>
            <a:ext cx="377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TWO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直角三角形 14"/>
          <p:cNvSpPr>
            <a:spLocks noChangeAspect="1"/>
          </p:cNvSpPr>
          <p:nvPr/>
        </p:nvSpPr>
        <p:spPr>
          <a:xfrm rot="5400000" flipV="1">
            <a:off x="6181948" y="772576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9C94EE-C5CA-4EB8-9D3E-C8A7C8CB725B}"/>
              </a:ext>
            </a:extLst>
          </p:cNvPr>
          <p:cNvSpPr txBox="1"/>
          <p:nvPr/>
        </p:nvSpPr>
        <p:spPr>
          <a:xfrm>
            <a:off x="2240797" y="5581590"/>
            <a:ext cx="7710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Host List</a:t>
            </a:r>
          </a:p>
        </p:txBody>
      </p:sp>
    </p:spTree>
    <p:extLst>
      <p:ext uri="{BB962C8B-B14F-4D97-AF65-F5344CB8AC3E}">
        <p14:creationId xmlns:p14="http://schemas.microsoft.com/office/powerpoint/2010/main" val="107203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5" grpId="0" animBg="1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3873</TotalTime>
  <Words>3575</Words>
  <Application>Microsoft Office PowerPoint</Application>
  <PresentationFormat>宽屏</PresentationFormat>
  <Paragraphs>474</Paragraphs>
  <Slides>40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等线</vt:lpstr>
      <vt:lpstr>思源黑体 CN Bold</vt:lpstr>
      <vt:lpstr>微软雅黑</vt:lpstr>
      <vt:lpstr>微软雅黑</vt:lpstr>
      <vt:lpstr>Arial</vt:lpstr>
      <vt:lpstr>Bahnschrift SemiCondensed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郭 荣</cp:lastModifiedBy>
  <cp:revision>605</cp:revision>
  <dcterms:created xsi:type="dcterms:W3CDTF">2015-03-26T07:55:48Z</dcterms:created>
  <dcterms:modified xsi:type="dcterms:W3CDTF">2021-09-13T07:56:33Z</dcterms:modified>
  <cp:category>PPTS</cp:category>
</cp:coreProperties>
</file>