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0" r:id="rId2"/>
    <p:sldId id="257" r:id="rId3"/>
    <p:sldId id="259" r:id="rId4"/>
    <p:sldId id="374" r:id="rId5"/>
    <p:sldId id="372" r:id="rId6"/>
    <p:sldId id="402" r:id="rId7"/>
    <p:sldId id="289" r:id="rId8"/>
    <p:sldId id="403" r:id="rId9"/>
    <p:sldId id="290" r:id="rId10"/>
    <p:sldId id="404" r:id="rId11"/>
    <p:sldId id="405" r:id="rId12"/>
    <p:sldId id="406" r:id="rId13"/>
    <p:sldId id="291" r:id="rId14"/>
    <p:sldId id="392" r:id="rId15"/>
    <p:sldId id="407" r:id="rId16"/>
    <p:sldId id="325" r:id="rId17"/>
    <p:sldId id="408" r:id="rId18"/>
    <p:sldId id="409" r:id="rId19"/>
    <p:sldId id="410" r:id="rId20"/>
    <p:sldId id="411" r:id="rId21"/>
    <p:sldId id="412" r:id="rId22"/>
    <p:sldId id="413" r:id="rId23"/>
    <p:sldId id="414" r:id="rId24"/>
    <p:sldId id="415" r:id="rId25"/>
    <p:sldId id="416" r:id="rId26"/>
    <p:sldId id="401" r:id="rId27"/>
    <p:sldId id="30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38"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7242" userDrawn="1">
          <p15:clr>
            <a:srgbClr val="A4A3A4"/>
          </p15:clr>
        </p15:guide>
        <p15:guide id="10"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遄" initials="刘" lastIdx="1" clrIdx="0">
    <p:extLst>
      <p:ext uri="{19B8F6BF-5375-455C-9EA6-DF929625EA0E}">
        <p15:presenceInfo xmlns:p15="http://schemas.microsoft.com/office/powerpoint/2012/main" userId="4bc785c90a62a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7EBF4"/>
    <a:srgbClr val="CBD5E8"/>
    <a:srgbClr val="007DDA"/>
    <a:srgbClr val="005696"/>
    <a:srgbClr val="6295B7"/>
    <a:srgbClr val="005DA2"/>
    <a:srgbClr val="0078D2"/>
    <a:srgbClr val="003760"/>
    <a:srgbClr val="006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4" autoAdjust="0"/>
    <p:restoredTop sz="94414" autoAdjust="0"/>
  </p:normalViewPr>
  <p:slideViewPr>
    <p:cSldViewPr snapToGrid="0">
      <p:cViewPr varScale="1">
        <p:scale>
          <a:sx n="77" d="100"/>
          <a:sy n="77" d="100"/>
        </p:scale>
        <p:origin x="1027" y="53"/>
      </p:cViewPr>
      <p:guideLst>
        <p:guide pos="438"/>
        <p:guide orient="horz" pos="323"/>
        <p:guide orient="horz" pos="4020"/>
        <p:guide orient="horz" pos="2183"/>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9C6B-68F6-4F8F-9BF0-69E329183093}"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63091-C114-4F9A-BB77-18C7C23C50BB}" type="slidenum">
              <a:rPr lang="zh-CN" altLang="en-US" smtClean="0"/>
              <a:t>‹#›</a:t>
            </a:fld>
            <a:endParaRPr lang="zh-CN" altLang="en-US"/>
          </a:p>
        </p:txBody>
      </p:sp>
    </p:spTree>
    <p:extLst>
      <p:ext uri="{BB962C8B-B14F-4D97-AF65-F5344CB8AC3E}">
        <p14:creationId xmlns:p14="http://schemas.microsoft.com/office/powerpoint/2010/main" val="196758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a:t>
            </a:fld>
            <a:endParaRPr lang="zh-CN" altLang="en-US"/>
          </a:p>
        </p:txBody>
      </p:sp>
    </p:spTree>
    <p:extLst>
      <p:ext uri="{BB962C8B-B14F-4D97-AF65-F5344CB8AC3E}">
        <p14:creationId xmlns:p14="http://schemas.microsoft.com/office/powerpoint/2010/main" val="237099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14</a:t>
            </a:fld>
            <a:endParaRPr lang="zh-CN" altLang="en-US"/>
          </a:p>
        </p:txBody>
      </p:sp>
    </p:spTree>
    <p:extLst>
      <p:ext uri="{BB962C8B-B14F-4D97-AF65-F5344CB8AC3E}">
        <p14:creationId xmlns:p14="http://schemas.microsoft.com/office/powerpoint/2010/main" val="322518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15</a:t>
            </a:fld>
            <a:endParaRPr lang="zh-CN" altLang="en-US"/>
          </a:p>
        </p:txBody>
      </p:sp>
    </p:spTree>
    <p:extLst>
      <p:ext uri="{BB962C8B-B14F-4D97-AF65-F5344CB8AC3E}">
        <p14:creationId xmlns:p14="http://schemas.microsoft.com/office/powerpoint/2010/main" val="2159671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17</a:t>
            </a:fld>
            <a:endParaRPr lang="zh-CN" altLang="en-US"/>
          </a:p>
        </p:txBody>
      </p:sp>
    </p:spTree>
    <p:extLst>
      <p:ext uri="{BB962C8B-B14F-4D97-AF65-F5344CB8AC3E}">
        <p14:creationId xmlns:p14="http://schemas.microsoft.com/office/powerpoint/2010/main" val="182337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18</a:t>
            </a:fld>
            <a:endParaRPr lang="zh-CN" altLang="en-US"/>
          </a:p>
        </p:txBody>
      </p:sp>
    </p:spTree>
    <p:extLst>
      <p:ext uri="{BB962C8B-B14F-4D97-AF65-F5344CB8AC3E}">
        <p14:creationId xmlns:p14="http://schemas.microsoft.com/office/powerpoint/2010/main" val="262234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19</a:t>
            </a:fld>
            <a:endParaRPr lang="zh-CN" altLang="en-US"/>
          </a:p>
        </p:txBody>
      </p:sp>
    </p:spTree>
    <p:extLst>
      <p:ext uri="{BB962C8B-B14F-4D97-AF65-F5344CB8AC3E}">
        <p14:creationId xmlns:p14="http://schemas.microsoft.com/office/powerpoint/2010/main" val="52573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20</a:t>
            </a:fld>
            <a:endParaRPr lang="zh-CN" altLang="en-US"/>
          </a:p>
        </p:txBody>
      </p:sp>
    </p:spTree>
    <p:extLst>
      <p:ext uri="{BB962C8B-B14F-4D97-AF65-F5344CB8AC3E}">
        <p14:creationId xmlns:p14="http://schemas.microsoft.com/office/powerpoint/2010/main" val="4260925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21</a:t>
            </a:fld>
            <a:endParaRPr lang="zh-CN" altLang="en-US"/>
          </a:p>
        </p:txBody>
      </p:sp>
    </p:spTree>
    <p:extLst>
      <p:ext uri="{BB962C8B-B14F-4D97-AF65-F5344CB8AC3E}">
        <p14:creationId xmlns:p14="http://schemas.microsoft.com/office/powerpoint/2010/main" val="1284491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22</a:t>
            </a:fld>
            <a:endParaRPr lang="zh-CN" altLang="en-US"/>
          </a:p>
        </p:txBody>
      </p:sp>
    </p:spTree>
    <p:extLst>
      <p:ext uri="{BB962C8B-B14F-4D97-AF65-F5344CB8AC3E}">
        <p14:creationId xmlns:p14="http://schemas.microsoft.com/office/powerpoint/2010/main" val="478059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23</a:t>
            </a:fld>
            <a:endParaRPr lang="zh-CN" altLang="en-US"/>
          </a:p>
        </p:txBody>
      </p:sp>
    </p:spTree>
    <p:extLst>
      <p:ext uri="{BB962C8B-B14F-4D97-AF65-F5344CB8AC3E}">
        <p14:creationId xmlns:p14="http://schemas.microsoft.com/office/powerpoint/2010/main" val="65233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24</a:t>
            </a:fld>
            <a:endParaRPr lang="zh-CN" altLang="en-US"/>
          </a:p>
        </p:txBody>
      </p:sp>
    </p:spTree>
    <p:extLst>
      <p:ext uri="{BB962C8B-B14F-4D97-AF65-F5344CB8AC3E}">
        <p14:creationId xmlns:p14="http://schemas.microsoft.com/office/powerpoint/2010/main" val="68284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4</a:t>
            </a:fld>
            <a:endParaRPr lang="zh-CN" altLang="en-US"/>
          </a:p>
        </p:txBody>
      </p:sp>
    </p:spTree>
    <p:extLst>
      <p:ext uri="{BB962C8B-B14F-4D97-AF65-F5344CB8AC3E}">
        <p14:creationId xmlns:p14="http://schemas.microsoft.com/office/powerpoint/2010/main" val="1681929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25</a:t>
            </a:fld>
            <a:endParaRPr lang="zh-CN" altLang="en-US"/>
          </a:p>
        </p:txBody>
      </p:sp>
    </p:spTree>
    <p:extLst>
      <p:ext uri="{BB962C8B-B14F-4D97-AF65-F5344CB8AC3E}">
        <p14:creationId xmlns:p14="http://schemas.microsoft.com/office/powerpoint/2010/main" val="4047533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26</a:t>
            </a:fld>
            <a:endParaRPr lang="zh-CN" altLang="en-US"/>
          </a:p>
        </p:txBody>
      </p:sp>
    </p:spTree>
    <p:extLst>
      <p:ext uri="{BB962C8B-B14F-4D97-AF65-F5344CB8AC3E}">
        <p14:creationId xmlns:p14="http://schemas.microsoft.com/office/powerpoint/2010/main" val="16484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5</a:t>
            </a:fld>
            <a:endParaRPr lang="zh-CN" altLang="en-US"/>
          </a:p>
        </p:txBody>
      </p:sp>
    </p:spTree>
    <p:extLst>
      <p:ext uri="{BB962C8B-B14F-4D97-AF65-F5344CB8AC3E}">
        <p14:creationId xmlns:p14="http://schemas.microsoft.com/office/powerpoint/2010/main" val="3050064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6</a:t>
            </a:fld>
            <a:endParaRPr lang="zh-CN" altLang="en-US"/>
          </a:p>
        </p:txBody>
      </p:sp>
    </p:spTree>
    <p:extLst>
      <p:ext uri="{BB962C8B-B14F-4D97-AF65-F5344CB8AC3E}">
        <p14:creationId xmlns:p14="http://schemas.microsoft.com/office/powerpoint/2010/main" val="208920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7</a:t>
            </a:fld>
            <a:endParaRPr lang="zh-CN" altLang="en-US"/>
          </a:p>
        </p:txBody>
      </p:sp>
    </p:spTree>
    <p:extLst>
      <p:ext uri="{BB962C8B-B14F-4D97-AF65-F5344CB8AC3E}">
        <p14:creationId xmlns:p14="http://schemas.microsoft.com/office/powerpoint/2010/main" val="1350501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8</a:t>
            </a:fld>
            <a:endParaRPr lang="zh-CN" altLang="en-US"/>
          </a:p>
        </p:txBody>
      </p:sp>
    </p:spTree>
    <p:extLst>
      <p:ext uri="{BB962C8B-B14F-4D97-AF65-F5344CB8AC3E}">
        <p14:creationId xmlns:p14="http://schemas.microsoft.com/office/powerpoint/2010/main" val="2039207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10</a:t>
            </a:fld>
            <a:endParaRPr lang="zh-CN" altLang="en-US"/>
          </a:p>
        </p:txBody>
      </p:sp>
    </p:spTree>
    <p:extLst>
      <p:ext uri="{BB962C8B-B14F-4D97-AF65-F5344CB8AC3E}">
        <p14:creationId xmlns:p14="http://schemas.microsoft.com/office/powerpoint/2010/main" val="374013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11</a:t>
            </a:fld>
            <a:endParaRPr lang="zh-CN" altLang="en-US"/>
          </a:p>
        </p:txBody>
      </p:sp>
    </p:spTree>
    <p:extLst>
      <p:ext uri="{BB962C8B-B14F-4D97-AF65-F5344CB8AC3E}">
        <p14:creationId xmlns:p14="http://schemas.microsoft.com/office/powerpoint/2010/main" val="3685884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12</a:t>
            </a:fld>
            <a:endParaRPr lang="zh-CN" altLang="en-US"/>
          </a:p>
        </p:txBody>
      </p:sp>
    </p:spTree>
    <p:extLst>
      <p:ext uri="{BB962C8B-B14F-4D97-AF65-F5344CB8AC3E}">
        <p14:creationId xmlns:p14="http://schemas.microsoft.com/office/powerpoint/2010/main" val="80530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1096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144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91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63607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359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7626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01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4077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65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9893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754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71650" y="5378570"/>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使用</a:t>
            </a:r>
            <a:r>
              <a:rPr lang="en-US" altLang="zh-CN" sz="3600" b="1" dirty="0">
                <a:latin typeface="微软雅黑" panose="020B0503020204020204" pitchFamily="34" charset="-122"/>
                <a:ea typeface="微软雅黑" panose="020B0503020204020204" pitchFamily="34" charset="-122"/>
              </a:rPr>
              <a:t>iSCSI</a:t>
            </a:r>
            <a:r>
              <a:rPr lang="zh-CN" altLang="en-US" sz="3600" b="1" dirty="0">
                <a:latin typeface="微软雅黑" panose="020B0503020204020204" pitchFamily="34" charset="-122"/>
                <a:ea typeface="微软雅黑" panose="020B0503020204020204" pitchFamily="34" charset="-122"/>
              </a:rPr>
              <a:t>服务部署网络存储</a:t>
            </a:r>
          </a:p>
        </p:txBody>
      </p:sp>
      <p:sp>
        <p:nvSpPr>
          <p:cNvPr id="12" name="文本框 11"/>
          <p:cNvSpPr txBox="1"/>
          <p:nvPr/>
        </p:nvSpPr>
        <p:spPr>
          <a:xfrm>
            <a:off x="1771650" y="6017309"/>
            <a:ext cx="8648700"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任课教师：刘遄  </a:t>
            </a:r>
            <a:r>
              <a:rPr lang="en-US" altLang="zh-CN" sz="2400" dirty="0">
                <a:latin typeface="微软雅黑" panose="020B0503020204020204" pitchFamily="34" charset="-122"/>
                <a:ea typeface="微软雅黑" panose="020B0503020204020204" pitchFamily="34" charset="-122"/>
              </a:rPr>
              <a:t>www.LinuxProbe.com</a:t>
            </a: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53060266-99CB-4FD0-B4E9-39A282D47F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4231429"/>
          </a:xfrm>
          <a:prstGeom prst="rect">
            <a:avLst/>
          </a:prstGeom>
        </p:spPr>
      </p:pic>
      <p:pic>
        <p:nvPicPr>
          <p:cNvPr id="17" name="图片 16">
            <a:extLst>
              <a:ext uri="{FF2B5EF4-FFF2-40B4-BE49-F238E27FC236}">
                <a16:creationId xmlns:a16="http://schemas.microsoft.com/office/drawing/2014/main" id="{D5310A49-89A1-4F70-A41F-FB1591E3A928}"/>
              </a:ext>
            </a:extLst>
          </p:cNvPr>
          <p:cNvPicPr>
            <a:picLocks noChangeAspect="1"/>
          </p:cNvPicPr>
          <p:nvPr/>
        </p:nvPicPr>
        <p:blipFill>
          <a:blip r:embed="rId3" cstate="print">
            <a:extLst>
              <a:ext uri="{28A0092B-C50C-407E-A947-70E740481C1C}">
                <a14:useLocalDpi xmlns:a14="http://schemas.microsoft.com/office/drawing/2010/main" val="0"/>
              </a:ext>
            </a:extLst>
          </a:blip>
          <a:srcRect l="21654" r="21654"/>
          <a:stretch/>
        </p:blipFill>
        <p:spPr>
          <a:xfrm>
            <a:off x="5162184" y="3304909"/>
            <a:ext cx="1867632" cy="1853040"/>
          </a:xfrm>
          <a:prstGeom prst="ellipse">
            <a:avLst/>
          </a:prstGeom>
        </p:spPr>
      </p:pic>
    </p:spTree>
    <p:extLst>
      <p:ext uri="{BB962C8B-B14F-4D97-AF65-F5344CB8AC3E}">
        <p14:creationId xmlns:p14="http://schemas.microsoft.com/office/powerpoint/2010/main" val="30881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iSCSI</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7" name="矩形: 圆角 16">
            <a:extLst>
              <a:ext uri="{FF2B5EF4-FFF2-40B4-BE49-F238E27FC236}">
                <a16:creationId xmlns:a16="http://schemas.microsoft.com/office/drawing/2014/main" id="{2A38D45B-581A-4782-9642-A5E3C3C3A59C}"/>
              </a:ext>
            </a:extLst>
          </p:cNvPr>
          <p:cNvSpPr/>
          <p:nvPr/>
        </p:nvSpPr>
        <p:spPr>
          <a:xfrm>
            <a:off x="1163687"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 name="文本框 17">
            <a:extLst>
              <a:ext uri="{FF2B5EF4-FFF2-40B4-BE49-F238E27FC236}">
                <a16:creationId xmlns:a16="http://schemas.microsoft.com/office/drawing/2014/main" id="{C1E662E5-103D-4F52-BD69-7CED74DEA0C6}"/>
              </a:ext>
            </a:extLst>
          </p:cNvPr>
          <p:cNvSpPr txBox="1"/>
          <p:nvPr/>
        </p:nvSpPr>
        <p:spPr>
          <a:xfrm>
            <a:off x="1316403" y="2353942"/>
            <a:ext cx="4323400" cy="2634183"/>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技术在工作形式上分为服务端（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target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）与客户端（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initiator</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服务端即用于存放硬盘存储资源的服务器，它作为前面创建的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磁盘阵列的存储端，能够为用户提供可用的存储资源。</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客户端则是用户使用的软件，用于访问远程服务端的存储资源。</a:t>
            </a:r>
          </a:p>
        </p:txBody>
      </p:sp>
      <p:sp>
        <p:nvSpPr>
          <p:cNvPr id="19" name="任意多边形: 形状 18">
            <a:extLst>
              <a:ext uri="{FF2B5EF4-FFF2-40B4-BE49-F238E27FC236}">
                <a16:creationId xmlns:a16="http://schemas.microsoft.com/office/drawing/2014/main" id="{E5224F9F-2786-490E-9620-B468024E0359}"/>
              </a:ext>
            </a:extLst>
          </p:cNvPr>
          <p:cNvSpPr/>
          <p:nvPr/>
        </p:nvSpPr>
        <p:spPr>
          <a:xfrm>
            <a:off x="1151839"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DE979C85-0886-45F6-8132-554ACA183CAE}"/>
              </a:ext>
            </a:extLst>
          </p:cNvPr>
          <p:cNvSpPr txBox="1"/>
          <p:nvPr/>
        </p:nvSpPr>
        <p:spPr>
          <a:xfrm>
            <a:off x="1284365" y="1811894"/>
            <a:ext cx="210987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配置</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iSCSI</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服务端</a:t>
            </a:r>
          </a:p>
        </p:txBody>
      </p:sp>
      <p:sp>
        <p:nvSpPr>
          <p:cNvPr id="26" name="文本框 25">
            <a:extLst>
              <a:ext uri="{FF2B5EF4-FFF2-40B4-BE49-F238E27FC236}">
                <a16:creationId xmlns:a16="http://schemas.microsoft.com/office/drawing/2014/main" id="{861D19A2-AFCA-4EFE-A069-70F0BAB21AE9}"/>
              </a:ext>
            </a:extLst>
          </p:cNvPr>
          <p:cNvSpPr txBox="1"/>
          <p:nvPr/>
        </p:nvSpPr>
        <p:spPr>
          <a:xfrm>
            <a:off x="6963291" y="5376782"/>
            <a:ext cx="3543932" cy="646331"/>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iSCSI</a:t>
            </a:r>
            <a:r>
              <a:rPr lang="zh-CN" altLang="en-US" sz="1800" kern="100" dirty="0">
                <a:effectLst/>
                <a:latin typeface="微软雅黑" panose="020B0503020204020204" pitchFamily="34" charset="-122"/>
                <a:ea typeface="微软雅黑" panose="020B0503020204020204" pitchFamily="34" charset="-122"/>
              </a:rPr>
              <a:t>服务端和客户端的操作系统以及</a:t>
            </a:r>
            <a:r>
              <a:rPr lang="en-US" altLang="zh-CN" sz="1800" kern="100" dirty="0">
                <a:effectLst/>
                <a:latin typeface="微软雅黑" panose="020B0503020204020204" pitchFamily="34" charset="-122"/>
                <a:ea typeface="微软雅黑" panose="020B0503020204020204" pitchFamily="34" charset="-122"/>
              </a:rPr>
              <a:t>IP</a:t>
            </a:r>
            <a:r>
              <a:rPr lang="zh-CN" altLang="en-US" sz="1800" kern="100" dirty="0">
                <a:effectLst/>
                <a:latin typeface="微软雅黑" panose="020B0503020204020204" pitchFamily="34" charset="-122"/>
                <a:ea typeface="微软雅黑" panose="020B0503020204020204" pitchFamily="34" charset="-122"/>
              </a:rPr>
              <a:t>地址</a:t>
            </a: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710C992D-AF39-4802-9444-36A69230F691}"/>
              </a:ext>
            </a:extLst>
          </p:cNvPr>
          <p:cNvGraphicFramePr>
            <a:graphicFrameLocks noGrp="1"/>
          </p:cNvGraphicFramePr>
          <p:nvPr>
            <p:extLst>
              <p:ext uri="{D42A27DB-BD31-4B8C-83A1-F6EECF244321}">
                <p14:modId xmlns:p14="http://schemas.microsoft.com/office/powerpoint/2010/main" val="2307803286"/>
              </p:ext>
            </p:extLst>
          </p:nvPr>
        </p:nvGraphicFramePr>
        <p:xfrm>
          <a:off x="6448719" y="1545209"/>
          <a:ext cx="4573077" cy="3623139"/>
        </p:xfrm>
        <a:graphic>
          <a:graphicData uri="http://schemas.openxmlformats.org/drawingml/2006/table">
            <a:tbl>
              <a:tblPr firstRow="1" firstCol="1" bandRow="1">
                <a:tableStyleId>{5C22544A-7EE6-4342-B048-85BDC9FD1C3A}</a:tableStyleId>
              </a:tblPr>
              <a:tblGrid>
                <a:gridCol w="1519176">
                  <a:extLst>
                    <a:ext uri="{9D8B030D-6E8A-4147-A177-3AD203B41FA5}">
                      <a16:colId xmlns:a16="http://schemas.microsoft.com/office/drawing/2014/main" val="1307238586"/>
                    </a:ext>
                  </a:extLst>
                </a:gridCol>
                <a:gridCol w="1520091">
                  <a:extLst>
                    <a:ext uri="{9D8B030D-6E8A-4147-A177-3AD203B41FA5}">
                      <a16:colId xmlns:a16="http://schemas.microsoft.com/office/drawing/2014/main" val="473737691"/>
                    </a:ext>
                  </a:extLst>
                </a:gridCol>
                <a:gridCol w="1533810">
                  <a:extLst>
                    <a:ext uri="{9D8B030D-6E8A-4147-A177-3AD203B41FA5}">
                      <a16:colId xmlns:a16="http://schemas.microsoft.com/office/drawing/2014/main" val="3183133190"/>
                    </a:ext>
                  </a:extLst>
                </a:gridCol>
              </a:tblGrid>
              <a:tr h="1207713">
                <a:tc>
                  <a:txBody>
                    <a:bodyPr/>
                    <a:lstStyle/>
                    <a:p>
                      <a:pPr algn="ctr"/>
                      <a:r>
                        <a:rPr lang="zh-CN" sz="1800" kern="100" dirty="0">
                          <a:effectLst/>
                          <a:latin typeface="微软雅黑" panose="020B0503020204020204" pitchFamily="34" charset="-122"/>
                          <a:ea typeface="微软雅黑" panose="020B0503020204020204" pitchFamily="34" charset="-122"/>
                        </a:rPr>
                        <a:t>主机名称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操作系统</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800" kern="100" dirty="0">
                          <a:effectLst/>
                          <a:latin typeface="微软雅黑" panose="020B0503020204020204" pitchFamily="34" charset="-122"/>
                          <a:ea typeface="微软雅黑" panose="020B0503020204020204" pitchFamily="34" charset="-122"/>
                        </a:rPr>
                        <a:t>IP</a:t>
                      </a:r>
                      <a:r>
                        <a:rPr lang="zh-CN" sz="1800" kern="100" dirty="0">
                          <a:effectLst/>
                          <a:latin typeface="微软雅黑" panose="020B0503020204020204" pitchFamily="34" charset="-122"/>
                          <a:ea typeface="微软雅黑" panose="020B0503020204020204" pitchFamily="34" charset="-122"/>
                        </a:rPr>
                        <a:t>地址</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76426469"/>
                  </a:ext>
                </a:extLst>
              </a:tr>
              <a:tr h="1207713">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iSCSI</a:t>
                      </a:r>
                      <a:r>
                        <a:rPr lang="zh-CN" sz="1600" b="0" kern="100" dirty="0">
                          <a:solidFill>
                            <a:schemeClr val="tx1"/>
                          </a:solidFill>
                          <a:effectLst/>
                          <a:latin typeface="微软雅黑" panose="020B0503020204020204" pitchFamily="34" charset="-122"/>
                          <a:ea typeface="微软雅黑" panose="020B0503020204020204" pitchFamily="34" charset="-122"/>
                        </a:rPr>
                        <a:t>服务端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RHEL 8</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a:solidFill>
                            <a:schemeClr val="tx1"/>
                          </a:solidFill>
                          <a:effectLst/>
                          <a:latin typeface="微软雅黑" panose="020B0503020204020204" pitchFamily="34" charset="-122"/>
                          <a:ea typeface="微软雅黑" panose="020B0503020204020204" pitchFamily="34" charset="-122"/>
                        </a:rPr>
                        <a:t>192.168.10.10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1439033"/>
                  </a:ext>
                </a:extLst>
              </a:tr>
              <a:tr h="1207713">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iSCSI</a:t>
                      </a:r>
                      <a:r>
                        <a:rPr lang="zh-CN" sz="1600" b="0" kern="100" dirty="0">
                          <a:solidFill>
                            <a:schemeClr val="tx1"/>
                          </a:solidFill>
                          <a:effectLst/>
                          <a:latin typeface="微软雅黑" panose="020B0503020204020204" pitchFamily="34" charset="-122"/>
                          <a:ea typeface="微软雅黑" panose="020B0503020204020204" pitchFamily="34" charset="-122"/>
                        </a:rPr>
                        <a:t>客户端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RHEL 8</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192.168.10.20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061924968"/>
                  </a:ext>
                </a:extLst>
              </a:tr>
            </a:tbl>
          </a:graphicData>
        </a:graphic>
      </p:graphicFrame>
    </p:spTree>
    <p:extLst>
      <p:ext uri="{BB962C8B-B14F-4D97-AF65-F5344CB8AC3E}">
        <p14:creationId xmlns:p14="http://schemas.microsoft.com/office/powerpoint/2010/main" val="4273015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iSCSI</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4A16CE21-4B43-4765-A5D6-B15B9B07D322}"/>
              </a:ext>
            </a:extLst>
          </p:cNvPr>
          <p:cNvGrpSpPr/>
          <p:nvPr/>
        </p:nvGrpSpPr>
        <p:grpSpPr>
          <a:xfrm>
            <a:off x="884168" y="1834576"/>
            <a:ext cx="3277305" cy="3969876"/>
            <a:chOff x="695325" y="1834576"/>
            <a:chExt cx="3277305" cy="3536921"/>
          </a:xfrm>
        </p:grpSpPr>
        <p:sp>
          <p:nvSpPr>
            <p:cNvPr id="20" name="矩形: 圆角 19">
              <a:extLst>
                <a:ext uri="{FF2B5EF4-FFF2-40B4-BE49-F238E27FC236}">
                  <a16:creationId xmlns:a16="http://schemas.microsoft.com/office/drawing/2014/main" id="{01402E55-7A56-4281-B041-413EDA321297}"/>
                </a:ext>
              </a:extLst>
            </p:cNvPr>
            <p:cNvSpPr/>
            <p:nvPr/>
          </p:nvSpPr>
          <p:spPr>
            <a:xfrm>
              <a:off x="707173" y="1834576"/>
              <a:ext cx="3257133" cy="3536921"/>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D0945969-86D0-4972-B28A-896CAD6A710C}"/>
                </a:ext>
              </a:extLst>
            </p:cNvPr>
            <p:cNvSpPr txBox="1"/>
            <p:nvPr/>
          </p:nvSpPr>
          <p:spPr>
            <a:xfrm>
              <a:off x="827851" y="2683066"/>
              <a:ext cx="3058350" cy="183120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RHEL 8/CentOS 8</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系统中，默认已经安装了</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服务端程序，用户需要做的是配置好软件仓库后安装</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服务端的交换式配置工具。</a:t>
              </a:r>
            </a:p>
          </p:txBody>
        </p:sp>
        <p:sp>
          <p:nvSpPr>
            <p:cNvPr id="22" name="任意多边形: 形状 21">
              <a:extLst>
                <a:ext uri="{FF2B5EF4-FFF2-40B4-BE49-F238E27FC236}">
                  <a16:creationId xmlns:a16="http://schemas.microsoft.com/office/drawing/2014/main" id="{CC589BB5-6038-413E-9705-330090234049}"/>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FC5FE506-3C10-4403-B7D7-17F276A5DB04}"/>
                </a:ext>
              </a:extLst>
            </p:cNvPr>
            <p:cNvSpPr txBox="1"/>
            <p:nvPr/>
          </p:nvSpPr>
          <p:spPr>
            <a:xfrm>
              <a:off x="827850" y="2101262"/>
              <a:ext cx="856325" cy="38653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25" name="组合 24">
            <a:extLst>
              <a:ext uri="{FF2B5EF4-FFF2-40B4-BE49-F238E27FC236}">
                <a16:creationId xmlns:a16="http://schemas.microsoft.com/office/drawing/2014/main" id="{47D2BCF9-175C-42F8-A92C-37DB0261A8E8}"/>
              </a:ext>
            </a:extLst>
          </p:cNvPr>
          <p:cNvGrpSpPr/>
          <p:nvPr/>
        </p:nvGrpSpPr>
        <p:grpSpPr>
          <a:xfrm>
            <a:off x="4439533" y="1834576"/>
            <a:ext cx="3277305" cy="3969876"/>
            <a:chOff x="695325" y="1834576"/>
            <a:chExt cx="3277305" cy="3969876"/>
          </a:xfrm>
        </p:grpSpPr>
        <p:sp>
          <p:nvSpPr>
            <p:cNvPr id="27" name="矩形: 圆角 26">
              <a:extLst>
                <a:ext uri="{FF2B5EF4-FFF2-40B4-BE49-F238E27FC236}">
                  <a16:creationId xmlns:a16="http://schemas.microsoft.com/office/drawing/2014/main" id="{375568EF-6D1F-498F-8E75-DAB975810EBE}"/>
                </a:ext>
              </a:extLst>
            </p:cNvPr>
            <p:cNvSpPr/>
            <p:nvPr/>
          </p:nvSpPr>
          <p:spPr>
            <a:xfrm>
              <a:off x="707173" y="1834576"/>
              <a:ext cx="3257133" cy="396987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3231B3CF-1C47-44A0-9D72-BC210B225A00}"/>
                </a:ext>
              </a:extLst>
            </p:cNvPr>
            <p:cNvSpPr txBox="1"/>
            <p:nvPr/>
          </p:nvSpPr>
          <p:spPr>
            <a:xfrm>
              <a:off x="827851" y="2683066"/>
              <a:ext cx="3058350"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配置</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服务端共享资源。</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targetcli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是用于管理</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服务端存储资源的专用配置命令，它能够提供类似于</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fdisk</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命令的交互式配置功能，将</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共享资源的配置内容抽象成“目录”的形式，我们只需将各类配置信息填入到相应的“目录”中即可。</a:t>
              </a:r>
            </a:p>
          </p:txBody>
        </p:sp>
        <p:sp>
          <p:nvSpPr>
            <p:cNvPr id="29" name="任意多边形: 形状 28">
              <a:extLst>
                <a:ext uri="{FF2B5EF4-FFF2-40B4-BE49-F238E27FC236}">
                  <a16:creationId xmlns:a16="http://schemas.microsoft.com/office/drawing/2014/main" id="{D6C647E8-3F56-4659-8D4F-DAD5FF9B75DD}"/>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2C940571-23A7-4CAA-85D9-652E590DBE0C}"/>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35" name="组合 34">
            <a:extLst>
              <a:ext uri="{FF2B5EF4-FFF2-40B4-BE49-F238E27FC236}">
                <a16:creationId xmlns:a16="http://schemas.microsoft.com/office/drawing/2014/main" id="{47C0484C-3221-41D3-BC81-6CACCE2075C8}"/>
              </a:ext>
            </a:extLst>
          </p:cNvPr>
          <p:cNvGrpSpPr/>
          <p:nvPr/>
        </p:nvGrpSpPr>
        <p:grpSpPr>
          <a:xfrm>
            <a:off x="7994898" y="1834576"/>
            <a:ext cx="3277305" cy="3969876"/>
            <a:chOff x="695325" y="1834576"/>
            <a:chExt cx="3277305" cy="3969876"/>
          </a:xfrm>
        </p:grpSpPr>
        <p:sp>
          <p:nvSpPr>
            <p:cNvPr id="36" name="矩形: 圆角 35">
              <a:extLst>
                <a:ext uri="{FF2B5EF4-FFF2-40B4-BE49-F238E27FC236}">
                  <a16:creationId xmlns:a16="http://schemas.microsoft.com/office/drawing/2014/main" id="{52015EAD-E606-497B-BAB1-A6739B522336}"/>
                </a:ext>
              </a:extLst>
            </p:cNvPr>
            <p:cNvSpPr/>
            <p:nvPr/>
          </p:nvSpPr>
          <p:spPr>
            <a:xfrm>
              <a:off x="707173" y="1834576"/>
              <a:ext cx="3257133" cy="396987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CBF65FCA-682B-4E7E-BD2D-EEE39D2B8621}"/>
                </a:ext>
              </a:extLst>
            </p:cNvPr>
            <p:cNvSpPr txBox="1"/>
            <p:nvPr/>
          </p:nvSpPr>
          <p:spPr>
            <a:xfrm>
              <a:off x="827851" y="2683066"/>
              <a:ext cx="3058350"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创建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 target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名称及配置共享资源。</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 target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名称是由系统自动生成的，这是一串用于描述共享资源的唯一字符串。</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系统在生成这个</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target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名称后，还会在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参数目录中创建一个与其字符串同名的新“目录”用来存放共享资源。</a:t>
              </a:r>
            </a:p>
          </p:txBody>
        </p:sp>
        <p:sp>
          <p:nvSpPr>
            <p:cNvPr id="38" name="任意多边形: 形状 37">
              <a:extLst>
                <a:ext uri="{FF2B5EF4-FFF2-40B4-BE49-F238E27FC236}">
                  <a16:creationId xmlns:a16="http://schemas.microsoft.com/office/drawing/2014/main" id="{45441F0A-C952-44BC-961D-139DA84A9455}"/>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2D8EBDBC-562F-429A-AF77-87DF21828AAA}"/>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spTree>
    <p:extLst>
      <p:ext uri="{BB962C8B-B14F-4D97-AF65-F5344CB8AC3E}">
        <p14:creationId xmlns:p14="http://schemas.microsoft.com/office/powerpoint/2010/main" val="1605225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iSCSI</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4A16CE21-4B43-4765-A5D6-B15B9B07D322}"/>
              </a:ext>
            </a:extLst>
          </p:cNvPr>
          <p:cNvGrpSpPr/>
          <p:nvPr/>
        </p:nvGrpSpPr>
        <p:grpSpPr>
          <a:xfrm>
            <a:off x="884168" y="1834576"/>
            <a:ext cx="3277305" cy="3969876"/>
            <a:chOff x="695325" y="1834576"/>
            <a:chExt cx="3277305" cy="3536921"/>
          </a:xfrm>
        </p:grpSpPr>
        <p:sp>
          <p:nvSpPr>
            <p:cNvPr id="20" name="矩形: 圆角 19">
              <a:extLst>
                <a:ext uri="{FF2B5EF4-FFF2-40B4-BE49-F238E27FC236}">
                  <a16:creationId xmlns:a16="http://schemas.microsoft.com/office/drawing/2014/main" id="{01402E55-7A56-4281-B041-413EDA321297}"/>
                </a:ext>
              </a:extLst>
            </p:cNvPr>
            <p:cNvSpPr/>
            <p:nvPr/>
          </p:nvSpPr>
          <p:spPr>
            <a:xfrm>
              <a:off x="707173" y="1834576"/>
              <a:ext cx="3257133" cy="3536921"/>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D0945969-86D0-4972-B28A-896CAD6A710C}"/>
                </a:ext>
              </a:extLst>
            </p:cNvPr>
            <p:cNvSpPr txBox="1"/>
            <p:nvPr/>
          </p:nvSpPr>
          <p:spPr>
            <a:xfrm>
              <a:off x="827851" y="2683066"/>
              <a:ext cx="3058350" cy="234689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设置访问控制列表（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ACL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协议是通过客户端名称进行验证的。</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acls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参数目录用于存放能够访问</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服务端共享存储资源的客户端名称。推荐在刚刚系统生成的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 target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后面追加上类似于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:client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的参数。</a:t>
              </a:r>
            </a:p>
          </p:txBody>
        </p:sp>
        <p:sp>
          <p:nvSpPr>
            <p:cNvPr id="22" name="任意多边形: 形状 21">
              <a:extLst>
                <a:ext uri="{FF2B5EF4-FFF2-40B4-BE49-F238E27FC236}">
                  <a16:creationId xmlns:a16="http://schemas.microsoft.com/office/drawing/2014/main" id="{CC589BB5-6038-413E-9705-330090234049}"/>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FC5FE506-3C10-4403-B7D7-17F276A5DB04}"/>
                </a:ext>
              </a:extLst>
            </p:cNvPr>
            <p:cNvSpPr txBox="1"/>
            <p:nvPr/>
          </p:nvSpPr>
          <p:spPr>
            <a:xfrm>
              <a:off x="827850" y="2101262"/>
              <a:ext cx="856325" cy="35647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25" name="组合 24">
            <a:extLst>
              <a:ext uri="{FF2B5EF4-FFF2-40B4-BE49-F238E27FC236}">
                <a16:creationId xmlns:a16="http://schemas.microsoft.com/office/drawing/2014/main" id="{47D2BCF9-175C-42F8-A92C-37DB0261A8E8}"/>
              </a:ext>
            </a:extLst>
          </p:cNvPr>
          <p:cNvGrpSpPr/>
          <p:nvPr/>
        </p:nvGrpSpPr>
        <p:grpSpPr>
          <a:xfrm>
            <a:off x="4439533" y="1834576"/>
            <a:ext cx="3277305" cy="3969876"/>
            <a:chOff x="695325" y="1834576"/>
            <a:chExt cx="3277305" cy="3969876"/>
          </a:xfrm>
        </p:grpSpPr>
        <p:sp>
          <p:nvSpPr>
            <p:cNvPr id="27" name="矩形: 圆角 26">
              <a:extLst>
                <a:ext uri="{FF2B5EF4-FFF2-40B4-BE49-F238E27FC236}">
                  <a16:creationId xmlns:a16="http://schemas.microsoft.com/office/drawing/2014/main" id="{375568EF-6D1F-498F-8E75-DAB975810EBE}"/>
                </a:ext>
              </a:extLst>
            </p:cNvPr>
            <p:cNvSpPr/>
            <p:nvPr/>
          </p:nvSpPr>
          <p:spPr>
            <a:xfrm>
              <a:off x="707173" y="1834576"/>
              <a:ext cx="3257133" cy="396987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3231B3CF-1C47-44A0-9D72-BC210B225A00}"/>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设置</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服务端的监听</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地址和端口号。在配置文件中默认是允许所有网卡提供</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服务，如果您认为这有些许不安全，可以手动删除。</a:t>
              </a:r>
            </a:p>
          </p:txBody>
        </p:sp>
        <p:sp>
          <p:nvSpPr>
            <p:cNvPr id="29" name="任意多边形: 形状 28">
              <a:extLst>
                <a:ext uri="{FF2B5EF4-FFF2-40B4-BE49-F238E27FC236}">
                  <a16:creationId xmlns:a16="http://schemas.microsoft.com/office/drawing/2014/main" id="{D6C647E8-3F56-4659-8D4F-DAD5FF9B75DD}"/>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2C940571-23A7-4CAA-85D9-652E590DBE0C}"/>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35" name="组合 34">
            <a:extLst>
              <a:ext uri="{FF2B5EF4-FFF2-40B4-BE49-F238E27FC236}">
                <a16:creationId xmlns:a16="http://schemas.microsoft.com/office/drawing/2014/main" id="{47C0484C-3221-41D3-BC81-6CACCE2075C8}"/>
              </a:ext>
            </a:extLst>
          </p:cNvPr>
          <p:cNvGrpSpPr/>
          <p:nvPr/>
        </p:nvGrpSpPr>
        <p:grpSpPr>
          <a:xfrm>
            <a:off x="7994898" y="1834576"/>
            <a:ext cx="3277305" cy="3969876"/>
            <a:chOff x="695325" y="1834576"/>
            <a:chExt cx="3277305" cy="3969876"/>
          </a:xfrm>
        </p:grpSpPr>
        <p:sp>
          <p:nvSpPr>
            <p:cNvPr id="36" name="矩形: 圆角 35">
              <a:extLst>
                <a:ext uri="{FF2B5EF4-FFF2-40B4-BE49-F238E27FC236}">
                  <a16:creationId xmlns:a16="http://schemas.microsoft.com/office/drawing/2014/main" id="{52015EAD-E606-497B-BAB1-A6739B522336}"/>
                </a:ext>
              </a:extLst>
            </p:cNvPr>
            <p:cNvSpPr/>
            <p:nvPr/>
          </p:nvSpPr>
          <p:spPr>
            <a:xfrm>
              <a:off x="707173" y="1834576"/>
              <a:ext cx="3257133" cy="396987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CBF65FCA-682B-4E7E-BD2D-EEE39D2B8621}"/>
                </a:ext>
              </a:extLst>
            </p:cNvPr>
            <p:cNvSpPr txBox="1"/>
            <p:nvPr/>
          </p:nvSpPr>
          <p:spPr>
            <a:xfrm>
              <a:off x="827851" y="2683066"/>
              <a:ext cx="3058350"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在参数文件配置妥当后，浏览刚刚配置的信息，确保上述提到的“目录”都已经填写了正确的内容。在确认信息无误后输入</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exit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命令退出配置。</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千万不要习惯性地按</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Ctrl + C</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组合键结束进程，这样不会保存配置文件，我们的工作也就白费了。</a:t>
              </a:r>
            </a:p>
          </p:txBody>
        </p:sp>
        <p:sp>
          <p:nvSpPr>
            <p:cNvPr id="38" name="任意多边形: 形状 37">
              <a:extLst>
                <a:ext uri="{FF2B5EF4-FFF2-40B4-BE49-F238E27FC236}">
                  <a16:creationId xmlns:a16="http://schemas.microsoft.com/office/drawing/2014/main" id="{45441F0A-C952-44BC-961D-139DA84A9455}"/>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2D8EBDBC-562F-429A-AF77-87DF21828AAA}"/>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6</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spTree>
    <p:extLst>
      <p:ext uri="{BB962C8B-B14F-4D97-AF65-F5344CB8AC3E}">
        <p14:creationId xmlns:p14="http://schemas.microsoft.com/office/powerpoint/2010/main" val="1113956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配置</a:t>
            </a:r>
            <a:r>
              <a:rPr lang="en-US" altLang="zh-CN" sz="3600" b="1" dirty="0">
                <a:solidFill>
                  <a:schemeClr val="accent1"/>
                </a:solidFill>
                <a:latin typeface="微软雅黑" panose="020B0503020204020204" pitchFamily="34" charset="-122"/>
                <a:ea typeface="微软雅黑" panose="020B0503020204020204" pitchFamily="34" charset="-122"/>
              </a:rPr>
              <a:t>Linux</a:t>
            </a:r>
            <a:r>
              <a:rPr lang="zh-CN" altLang="en-US" sz="3600" b="1" dirty="0">
                <a:solidFill>
                  <a:schemeClr val="accent1"/>
                </a:solidFill>
                <a:latin typeface="微软雅黑" panose="020B0503020204020204" pitchFamily="34" charset="-122"/>
                <a:ea typeface="微软雅黑" panose="020B0503020204020204" pitchFamily="34" charset="-122"/>
              </a:rPr>
              <a:t>客户端</a:t>
            </a:r>
          </a:p>
        </p:txBody>
      </p:sp>
      <p:sp>
        <p:nvSpPr>
          <p:cNvPr id="9" name="文本框 8"/>
          <p:cNvSpPr txBox="1"/>
          <p:nvPr/>
        </p:nvSpPr>
        <p:spPr>
          <a:xfrm>
            <a:off x="3441543" y="5600295"/>
            <a:ext cx="5308914"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Configuring Linux Clients</a:t>
            </a:r>
            <a:endParaRPr lang="da-DK"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FOUR</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直角三角形 10"/>
          <p:cNvSpPr>
            <a:spLocks noChangeAspect="1"/>
          </p:cNvSpPr>
          <p:nvPr/>
        </p:nvSpPr>
        <p:spPr>
          <a:xfrm rot="16200000">
            <a:off x="6181948"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19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安全的加密传输</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5" name="矩形: 圆角 24">
            <a:extLst>
              <a:ext uri="{FF2B5EF4-FFF2-40B4-BE49-F238E27FC236}">
                <a16:creationId xmlns:a16="http://schemas.microsoft.com/office/drawing/2014/main" id="{B34D584C-87FD-4072-BAB4-FFBEC4DAC56D}"/>
              </a:ext>
            </a:extLst>
          </p:cNvPr>
          <p:cNvSpPr/>
          <p:nvPr/>
        </p:nvSpPr>
        <p:spPr>
          <a:xfrm>
            <a:off x="707173" y="1576159"/>
            <a:ext cx="2622802" cy="43177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7BC04CBB-EC18-4363-9F5D-D84EA202CFA6}"/>
              </a:ext>
            </a:extLst>
          </p:cNvPr>
          <p:cNvSpPr txBox="1"/>
          <p:nvPr/>
        </p:nvSpPr>
        <p:spPr>
          <a:xfrm>
            <a:off x="827850" y="2424649"/>
            <a:ext cx="2351653"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RHEL 8</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系统中，已经默认安装了</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客户端服务程序</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initiator</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。如果您的系统没有安装的话，可以使用软件仓库手动安装。</a:t>
            </a:r>
          </a:p>
        </p:txBody>
      </p:sp>
      <p:sp>
        <p:nvSpPr>
          <p:cNvPr id="28" name="任意多边形: 形状 27">
            <a:extLst>
              <a:ext uri="{FF2B5EF4-FFF2-40B4-BE49-F238E27FC236}">
                <a16:creationId xmlns:a16="http://schemas.microsoft.com/office/drawing/2014/main" id="{A57DE60C-F4AE-4273-8A89-B9EE4A9C8CCC}"/>
              </a:ext>
            </a:extLst>
          </p:cNvPr>
          <p:cNvSpPr/>
          <p:nvPr/>
        </p:nvSpPr>
        <p:spPr>
          <a:xfrm>
            <a:off x="695325" y="1576160"/>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29445ED1-79DB-4DBB-81E0-DEBEAACC8E00}"/>
              </a:ext>
            </a:extLst>
          </p:cNvPr>
          <p:cNvSpPr txBox="1"/>
          <p:nvPr/>
        </p:nvSpPr>
        <p:spPr>
          <a:xfrm>
            <a:off x="827850" y="1842845"/>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1" name="矩形: 圆角 40">
            <a:extLst>
              <a:ext uri="{FF2B5EF4-FFF2-40B4-BE49-F238E27FC236}">
                <a16:creationId xmlns:a16="http://schemas.microsoft.com/office/drawing/2014/main" id="{A1340DE2-ACBA-4956-B3CA-B6027D75DE52}"/>
              </a:ext>
            </a:extLst>
          </p:cNvPr>
          <p:cNvSpPr/>
          <p:nvPr/>
        </p:nvSpPr>
        <p:spPr>
          <a:xfrm>
            <a:off x="3461678" y="1576159"/>
            <a:ext cx="2622802" cy="43177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4C534AF0-7CEF-4186-9494-BD56AD5E2CC2}"/>
              </a:ext>
            </a:extLst>
          </p:cNvPr>
          <p:cNvSpPr txBox="1"/>
          <p:nvPr/>
        </p:nvSpPr>
        <p:spPr>
          <a:xfrm>
            <a:off x="3582355" y="2424649"/>
            <a:ext cx="2351653"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下面编辑</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客户端中的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initiator</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名称文件，把服务端的访问控制列表名称填写进来，然后重启客户端</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iscsid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服务程序并将其加入到开机启动项中。</a:t>
            </a:r>
          </a:p>
        </p:txBody>
      </p:sp>
      <p:sp>
        <p:nvSpPr>
          <p:cNvPr id="43" name="任意多边形: 形状 42">
            <a:extLst>
              <a:ext uri="{FF2B5EF4-FFF2-40B4-BE49-F238E27FC236}">
                <a16:creationId xmlns:a16="http://schemas.microsoft.com/office/drawing/2014/main" id="{E0709D91-5879-4E5F-A05B-DF25527DC0B7}"/>
              </a:ext>
            </a:extLst>
          </p:cNvPr>
          <p:cNvSpPr/>
          <p:nvPr/>
        </p:nvSpPr>
        <p:spPr>
          <a:xfrm>
            <a:off x="3449830" y="1576160"/>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 name="文本框 43">
            <a:extLst>
              <a:ext uri="{FF2B5EF4-FFF2-40B4-BE49-F238E27FC236}">
                <a16:creationId xmlns:a16="http://schemas.microsoft.com/office/drawing/2014/main" id="{16835B2A-6583-4F3B-B542-E5D7AF1D092B}"/>
              </a:ext>
            </a:extLst>
          </p:cNvPr>
          <p:cNvSpPr txBox="1"/>
          <p:nvPr/>
        </p:nvSpPr>
        <p:spPr>
          <a:xfrm>
            <a:off x="3582355" y="1842845"/>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5" name="矩形: 圆角 44">
            <a:extLst>
              <a:ext uri="{FF2B5EF4-FFF2-40B4-BE49-F238E27FC236}">
                <a16:creationId xmlns:a16="http://schemas.microsoft.com/office/drawing/2014/main" id="{3FE00EFC-36BA-49D9-8E95-8B3823CB49F7}"/>
              </a:ext>
            </a:extLst>
          </p:cNvPr>
          <p:cNvSpPr/>
          <p:nvPr/>
        </p:nvSpPr>
        <p:spPr>
          <a:xfrm>
            <a:off x="6216183" y="1576159"/>
            <a:ext cx="2622802" cy="43177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6" name="文本框 45">
            <a:extLst>
              <a:ext uri="{FF2B5EF4-FFF2-40B4-BE49-F238E27FC236}">
                <a16:creationId xmlns:a16="http://schemas.microsoft.com/office/drawing/2014/main" id="{8C98003E-2314-4BD8-A8D3-25EA9618C7EC}"/>
              </a:ext>
            </a:extLst>
          </p:cNvPr>
          <p:cNvSpPr txBox="1"/>
          <p:nvPr/>
        </p:nvSpPr>
        <p:spPr>
          <a:xfrm>
            <a:off x="6336860" y="2424649"/>
            <a:ext cx="2351653"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iscsiadm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是用于管理、查询、插入、更新或删除</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数据库配置文件的命令行工具，用户需要先使用这个工具扫描发现远程</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服务端，然后查看找到的服务端上有哪些可用的共享存储资源。</a:t>
            </a:r>
          </a:p>
        </p:txBody>
      </p:sp>
      <p:sp>
        <p:nvSpPr>
          <p:cNvPr id="47" name="任意多边形: 形状 46">
            <a:extLst>
              <a:ext uri="{FF2B5EF4-FFF2-40B4-BE49-F238E27FC236}">
                <a16:creationId xmlns:a16="http://schemas.microsoft.com/office/drawing/2014/main" id="{633BDBB6-12C7-4E0E-9340-662004E7A825}"/>
              </a:ext>
            </a:extLst>
          </p:cNvPr>
          <p:cNvSpPr/>
          <p:nvPr/>
        </p:nvSpPr>
        <p:spPr>
          <a:xfrm>
            <a:off x="6204335" y="1576160"/>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05C3A193-016E-482A-9CCF-CEFB03AD7B96}"/>
              </a:ext>
            </a:extLst>
          </p:cNvPr>
          <p:cNvSpPr txBox="1"/>
          <p:nvPr/>
        </p:nvSpPr>
        <p:spPr>
          <a:xfrm>
            <a:off x="6336860" y="1842845"/>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9" name="矩形: 圆角 48">
            <a:extLst>
              <a:ext uri="{FF2B5EF4-FFF2-40B4-BE49-F238E27FC236}">
                <a16:creationId xmlns:a16="http://schemas.microsoft.com/office/drawing/2014/main" id="{B5926532-E8AA-4A10-A85A-E4637072764C}"/>
              </a:ext>
            </a:extLst>
          </p:cNvPr>
          <p:cNvSpPr/>
          <p:nvPr/>
        </p:nvSpPr>
        <p:spPr>
          <a:xfrm>
            <a:off x="8970687" y="1576159"/>
            <a:ext cx="2622802" cy="43177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0" name="文本框 49">
            <a:extLst>
              <a:ext uri="{FF2B5EF4-FFF2-40B4-BE49-F238E27FC236}">
                <a16:creationId xmlns:a16="http://schemas.microsoft.com/office/drawing/2014/main" id="{CEF6F260-39AA-4AA7-9E3A-4FDDCB64F172}"/>
              </a:ext>
            </a:extLst>
          </p:cNvPr>
          <p:cNvSpPr txBox="1"/>
          <p:nvPr/>
        </p:nvSpPr>
        <p:spPr>
          <a:xfrm>
            <a:off x="9091364" y="2424649"/>
            <a:ext cx="2351653"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在使用</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iscsiadm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命令发现了远程服务器上可用的存储资源后，接下来准备登录</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服务端。最后使用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--login</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或</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参数进行登录验证。</a:t>
            </a:r>
          </a:p>
        </p:txBody>
      </p:sp>
      <p:sp>
        <p:nvSpPr>
          <p:cNvPr id="51" name="任意多边形: 形状 50">
            <a:extLst>
              <a:ext uri="{FF2B5EF4-FFF2-40B4-BE49-F238E27FC236}">
                <a16:creationId xmlns:a16="http://schemas.microsoft.com/office/drawing/2014/main" id="{A1BCFCAB-D80A-4196-AC0F-8C048557208C}"/>
              </a:ext>
            </a:extLst>
          </p:cNvPr>
          <p:cNvSpPr/>
          <p:nvPr/>
        </p:nvSpPr>
        <p:spPr>
          <a:xfrm>
            <a:off x="8958839" y="1576160"/>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C1F4B73C-B33C-47ED-A734-AB9173224483}"/>
              </a:ext>
            </a:extLst>
          </p:cNvPr>
          <p:cNvSpPr txBox="1"/>
          <p:nvPr/>
        </p:nvSpPr>
        <p:spPr>
          <a:xfrm>
            <a:off x="9091364" y="1842845"/>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Tree>
    <p:extLst>
      <p:ext uri="{BB962C8B-B14F-4D97-AF65-F5344CB8AC3E}">
        <p14:creationId xmlns:p14="http://schemas.microsoft.com/office/powerpoint/2010/main" val="3881156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安全的加密传输</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5" name="矩形: 圆角 24">
            <a:extLst>
              <a:ext uri="{FF2B5EF4-FFF2-40B4-BE49-F238E27FC236}">
                <a16:creationId xmlns:a16="http://schemas.microsoft.com/office/drawing/2014/main" id="{B34D584C-87FD-4072-BAB4-FFBEC4DAC56D}"/>
              </a:ext>
            </a:extLst>
          </p:cNvPr>
          <p:cNvSpPr/>
          <p:nvPr/>
        </p:nvSpPr>
        <p:spPr>
          <a:xfrm>
            <a:off x="707173" y="1372911"/>
            <a:ext cx="2622802" cy="432768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7BC04CBB-EC18-4363-9F5D-D84EA202CFA6}"/>
              </a:ext>
            </a:extLst>
          </p:cNvPr>
          <p:cNvSpPr txBox="1"/>
          <p:nvPr/>
        </p:nvSpPr>
        <p:spPr>
          <a:xfrm>
            <a:off x="827850" y="2221401"/>
            <a:ext cx="2351653"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客户端成功登录之后，会在客户端主机上多出一块名为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/dev/</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sdb</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的设备文件。</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udev</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服务在命名硬盘名称时，与硬盘插槽是没有关系的。</a:t>
            </a:r>
          </a:p>
        </p:txBody>
      </p:sp>
      <p:sp>
        <p:nvSpPr>
          <p:cNvPr id="28" name="任意多边形: 形状 27">
            <a:extLst>
              <a:ext uri="{FF2B5EF4-FFF2-40B4-BE49-F238E27FC236}">
                <a16:creationId xmlns:a16="http://schemas.microsoft.com/office/drawing/2014/main" id="{A57DE60C-F4AE-4273-8A89-B9EE4A9C8CCC}"/>
              </a:ext>
            </a:extLst>
          </p:cNvPr>
          <p:cNvSpPr/>
          <p:nvPr/>
        </p:nvSpPr>
        <p:spPr>
          <a:xfrm>
            <a:off x="695325" y="1372912"/>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29445ED1-79DB-4DBB-81E0-DEBEAACC8E00}"/>
              </a:ext>
            </a:extLst>
          </p:cNvPr>
          <p:cNvSpPr txBox="1"/>
          <p:nvPr/>
        </p:nvSpPr>
        <p:spPr>
          <a:xfrm>
            <a:off x="827850" y="1639597"/>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1" name="矩形: 圆角 40">
            <a:extLst>
              <a:ext uri="{FF2B5EF4-FFF2-40B4-BE49-F238E27FC236}">
                <a16:creationId xmlns:a16="http://schemas.microsoft.com/office/drawing/2014/main" id="{A1340DE2-ACBA-4956-B3CA-B6027D75DE52}"/>
              </a:ext>
            </a:extLst>
          </p:cNvPr>
          <p:cNvSpPr/>
          <p:nvPr/>
        </p:nvSpPr>
        <p:spPr>
          <a:xfrm>
            <a:off x="3461678" y="1372911"/>
            <a:ext cx="2622802" cy="432768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4C534AF0-7CEF-4186-9494-BD56AD5E2CC2}"/>
              </a:ext>
            </a:extLst>
          </p:cNvPr>
          <p:cNvSpPr txBox="1"/>
          <p:nvPr/>
        </p:nvSpPr>
        <p:spPr>
          <a:xfrm>
            <a:off x="3582355" y="2221401"/>
            <a:ext cx="2351653"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下面进入标准的磁盘操作流程，直接格式化并挂载使用。使用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df</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命令查看挂载情况。</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blkid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命令用于查看设备的名称、文件系统及</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UUID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。可以使用管道符进行过滤，只显示与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/dev/</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sdb</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设备相关的信息。</a:t>
            </a:r>
          </a:p>
        </p:txBody>
      </p:sp>
      <p:sp>
        <p:nvSpPr>
          <p:cNvPr id="43" name="任意多边形: 形状 42">
            <a:extLst>
              <a:ext uri="{FF2B5EF4-FFF2-40B4-BE49-F238E27FC236}">
                <a16:creationId xmlns:a16="http://schemas.microsoft.com/office/drawing/2014/main" id="{E0709D91-5879-4E5F-A05B-DF25527DC0B7}"/>
              </a:ext>
            </a:extLst>
          </p:cNvPr>
          <p:cNvSpPr/>
          <p:nvPr/>
        </p:nvSpPr>
        <p:spPr>
          <a:xfrm>
            <a:off x="3449830" y="1372912"/>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 name="文本框 43">
            <a:extLst>
              <a:ext uri="{FF2B5EF4-FFF2-40B4-BE49-F238E27FC236}">
                <a16:creationId xmlns:a16="http://schemas.microsoft.com/office/drawing/2014/main" id="{16835B2A-6583-4F3B-B542-E5D7AF1D092B}"/>
              </a:ext>
            </a:extLst>
          </p:cNvPr>
          <p:cNvSpPr txBox="1"/>
          <p:nvPr/>
        </p:nvSpPr>
        <p:spPr>
          <a:xfrm>
            <a:off x="3582355" y="1639597"/>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6</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5" name="矩形: 圆角 44">
            <a:extLst>
              <a:ext uri="{FF2B5EF4-FFF2-40B4-BE49-F238E27FC236}">
                <a16:creationId xmlns:a16="http://schemas.microsoft.com/office/drawing/2014/main" id="{3FE00EFC-36BA-49D9-8E95-8B3823CB49F7}"/>
              </a:ext>
            </a:extLst>
          </p:cNvPr>
          <p:cNvSpPr/>
          <p:nvPr/>
        </p:nvSpPr>
        <p:spPr>
          <a:xfrm>
            <a:off x="6216183" y="1372911"/>
            <a:ext cx="2622802" cy="432768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6" name="文本框 45">
            <a:extLst>
              <a:ext uri="{FF2B5EF4-FFF2-40B4-BE49-F238E27FC236}">
                <a16:creationId xmlns:a16="http://schemas.microsoft.com/office/drawing/2014/main" id="{8C98003E-2314-4BD8-A8D3-25EA9618C7EC}"/>
              </a:ext>
            </a:extLst>
          </p:cNvPr>
          <p:cNvSpPr txBox="1"/>
          <p:nvPr/>
        </p:nvSpPr>
        <p:spPr>
          <a:xfrm>
            <a:off x="6336860" y="2221401"/>
            <a:ext cx="2351653"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由于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/dev/</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sdb</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是一块网络存储设备，而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协议是基于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TCP/IP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网络传输数据的，因此必须在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etc</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fstab</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配置文件中添加上</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_</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netdev</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参数，表示当系统联网后再进行挂载操作，以免系统开机时间过长或开机失败。</a:t>
            </a:r>
          </a:p>
        </p:txBody>
      </p:sp>
      <p:sp>
        <p:nvSpPr>
          <p:cNvPr id="47" name="任意多边形: 形状 46">
            <a:extLst>
              <a:ext uri="{FF2B5EF4-FFF2-40B4-BE49-F238E27FC236}">
                <a16:creationId xmlns:a16="http://schemas.microsoft.com/office/drawing/2014/main" id="{633BDBB6-12C7-4E0E-9340-662004E7A825}"/>
              </a:ext>
            </a:extLst>
          </p:cNvPr>
          <p:cNvSpPr/>
          <p:nvPr/>
        </p:nvSpPr>
        <p:spPr>
          <a:xfrm>
            <a:off x="6204335" y="1372912"/>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05C3A193-016E-482A-9CCF-CEFB03AD7B96}"/>
              </a:ext>
            </a:extLst>
          </p:cNvPr>
          <p:cNvSpPr txBox="1"/>
          <p:nvPr/>
        </p:nvSpPr>
        <p:spPr>
          <a:xfrm>
            <a:off x="6336860" y="1639597"/>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7</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
        <p:nvSpPr>
          <p:cNvPr id="49" name="矩形: 圆角 48">
            <a:extLst>
              <a:ext uri="{FF2B5EF4-FFF2-40B4-BE49-F238E27FC236}">
                <a16:creationId xmlns:a16="http://schemas.microsoft.com/office/drawing/2014/main" id="{B5926532-E8AA-4A10-A85A-E4637072764C}"/>
              </a:ext>
            </a:extLst>
          </p:cNvPr>
          <p:cNvSpPr/>
          <p:nvPr/>
        </p:nvSpPr>
        <p:spPr>
          <a:xfrm>
            <a:off x="8970687" y="1372911"/>
            <a:ext cx="2622802" cy="432768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0" name="文本框 49">
            <a:extLst>
              <a:ext uri="{FF2B5EF4-FFF2-40B4-BE49-F238E27FC236}">
                <a16:creationId xmlns:a16="http://schemas.microsoft.com/office/drawing/2014/main" id="{CEF6F260-39AA-4AA7-9E3A-4FDDCB64F172}"/>
              </a:ext>
            </a:extLst>
          </p:cNvPr>
          <p:cNvSpPr txBox="1"/>
          <p:nvPr/>
        </p:nvSpPr>
        <p:spPr>
          <a:xfrm>
            <a:off x="9091364" y="2221401"/>
            <a:ext cx="2351653"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如果我们不再需要使用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共享设备资源了，可以用</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iscsiadm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参数将其设备卸载。</a:t>
            </a:r>
          </a:p>
        </p:txBody>
      </p:sp>
      <p:sp>
        <p:nvSpPr>
          <p:cNvPr id="51" name="任意多边形: 形状 50">
            <a:extLst>
              <a:ext uri="{FF2B5EF4-FFF2-40B4-BE49-F238E27FC236}">
                <a16:creationId xmlns:a16="http://schemas.microsoft.com/office/drawing/2014/main" id="{A1BCFCAB-D80A-4196-AC0F-8C048557208C}"/>
              </a:ext>
            </a:extLst>
          </p:cNvPr>
          <p:cNvSpPr/>
          <p:nvPr/>
        </p:nvSpPr>
        <p:spPr>
          <a:xfrm>
            <a:off x="8958839" y="1372912"/>
            <a:ext cx="263904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C1F4B73C-B33C-47ED-A734-AB9173224483}"/>
              </a:ext>
            </a:extLst>
          </p:cNvPr>
          <p:cNvSpPr txBox="1"/>
          <p:nvPr/>
        </p:nvSpPr>
        <p:spPr>
          <a:xfrm>
            <a:off x="9091364" y="1639597"/>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8</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spTree>
    <p:extLst>
      <p:ext uri="{BB962C8B-B14F-4D97-AF65-F5344CB8AC3E}">
        <p14:creationId xmlns:p14="http://schemas.microsoft.com/office/powerpoint/2010/main" val="3174472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配置</a:t>
            </a:r>
            <a:r>
              <a:rPr lang="en-US" altLang="zh-CN" sz="3600" b="1" dirty="0">
                <a:solidFill>
                  <a:schemeClr val="accent1"/>
                </a:solidFill>
                <a:latin typeface="微软雅黑" panose="020B0503020204020204" pitchFamily="34" charset="-122"/>
                <a:ea typeface="微软雅黑" panose="020B0503020204020204" pitchFamily="34" charset="-122"/>
              </a:rPr>
              <a:t>Windows</a:t>
            </a:r>
            <a:r>
              <a:rPr lang="zh-CN" altLang="en-US" sz="3600" b="1" dirty="0">
                <a:solidFill>
                  <a:schemeClr val="accent1"/>
                </a:solidFill>
                <a:latin typeface="微软雅黑" panose="020B0503020204020204" pitchFamily="34" charset="-122"/>
                <a:ea typeface="微软雅黑" panose="020B0503020204020204" pitchFamily="34" charset="-122"/>
              </a:rPr>
              <a:t>客户端</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Configure Windows Client</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FIVE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349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7" name="矩形: 圆角 26">
            <a:extLst>
              <a:ext uri="{FF2B5EF4-FFF2-40B4-BE49-F238E27FC236}">
                <a16:creationId xmlns:a16="http://schemas.microsoft.com/office/drawing/2014/main" id="{5342F25E-E44B-45AC-A398-C780FD11A5DC}"/>
              </a:ext>
            </a:extLst>
          </p:cNvPr>
          <p:cNvSpPr/>
          <p:nvPr/>
        </p:nvSpPr>
        <p:spPr>
          <a:xfrm>
            <a:off x="1208418" y="1545208"/>
            <a:ext cx="4662291" cy="4688933"/>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92004294-51DA-4F05-84FA-9A8DE6C43DB5}"/>
              </a:ext>
            </a:extLst>
          </p:cNvPr>
          <p:cNvSpPr txBox="1"/>
          <p:nvPr/>
        </p:nvSpPr>
        <p:spPr>
          <a:xfrm>
            <a:off x="1361134" y="2353942"/>
            <a:ext cx="4323400" cy="2634183"/>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Windows</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系统的客户端也可以正常访问</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服务器上的共享存储资源，而且操作原理及步骤与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系统的客户端基本相同。</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在进行下面的实验之前，请先关闭</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系统客户端，以免这两台客户端主机同时使用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共享存储资源而产生潜在问题。</a:t>
            </a:r>
          </a:p>
        </p:txBody>
      </p:sp>
      <p:sp>
        <p:nvSpPr>
          <p:cNvPr id="30" name="任意多边形: 形状 29">
            <a:extLst>
              <a:ext uri="{FF2B5EF4-FFF2-40B4-BE49-F238E27FC236}">
                <a16:creationId xmlns:a16="http://schemas.microsoft.com/office/drawing/2014/main" id="{D4F5C802-0406-4B46-816D-2A1BFCA82C3D}"/>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B127A760-C420-4521-8023-4133CEC03270}"/>
              </a:ext>
            </a:extLst>
          </p:cNvPr>
          <p:cNvSpPr txBox="1"/>
          <p:nvPr/>
        </p:nvSpPr>
        <p:spPr>
          <a:xfrm>
            <a:off x="1329096" y="1811894"/>
            <a:ext cx="26677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配置</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Windows</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客户端</a:t>
            </a:r>
          </a:p>
        </p:txBody>
      </p:sp>
      <p:sp>
        <p:nvSpPr>
          <p:cNvPr id="36" name="文本框 35">
            <a:extLst>
              <a:ext uri="{FF2B5EF4-FFF2-40B4-BE49-F238E27FC236}">
                <a16:creationId xmlns:a16="http://schemas.microsoft.com/office/drawing/2014/main" id="{86C0ACEC-8EA5-4A77-B8C7-2EE58896DBC9}"/>
              </a:ext>
            </a:extLst>
          </p:cNvPr>
          <p:cNvSpPr txBox="1"/>
          <p:nvPr/>
        </p:nvSpPr>
        <p:spPr>
          <a:xfrm>
            <a:off x="6759792" y="5196423"/>
            <a:ext cx="3543932" cy="646331"/>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iSCSI</a:t>
            </a:r>
            <a:r>
              <a:rPr lang="zh-CN" altLang="en-US" sz="1800" kern="100" dirty="0">
                <a:effectLst/>
                <a:latin typeface="微软雅黑" panose="020B0503020204020204" pitchFamily="34" charset="-122"/>
                <a:ea typeface="微软雅黑" panose="020B0503020204020204" pitchFamily="34" charset="-122"/>
              </a:rPr>
              <a:t>服务器和客户端的操作系统以及</a:t>
            </a:r>
            <a:r>
              <a:rPr lang="en-US" altLang="zh-CN" sz="1800" kern="100" dirty="0">
                <a:effectLst/>
                <a:latin typeface="微软雅黑" panose="020B0503020204020204" pitchFamily="34" charset="-122"/>
                <a:ea typeface="微软雅黑" panose="020B0503020204020204" pitchFamily="34" charset="-122"/>
              </a:rPr>
              <a:t>IP</a:t>
            </a:r>
            <a:r>
              <a:rPr lang="zh-CN" altLang="en-US" sz="1800" kern="100" dirty="0">
                <a:effectLst/>
                <a:latin typeface="微软雅黑" panose="020B0503020204020204" pitchFamily="34" charset="-122"/>
                <a:ea typeface="微软雅黑" panose="020B0503020204020204" pitchFamily="34" charset="-122"/>
              </a:rPr>
              <a:t>地址</a:t>
            </a: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0F038313-E25A-440F-9C37-E3B50FBDF0B0}"/>
              </a:ext>
            </a:extLst>
          </p:cNvPr>
          <p:cNvGraphicFramePr>
            <a:graphicFrameLocks noGrp="1"/>
          </p:cNvGraphicFramePr>
          <p:nvPr>
            <p:extLst>
              <p:ext uri="{D42A27DB-BD31-4B8C-83A1-F6EECF244321}">
                <p14:modId xmlns:p14="http://schemas.microsoft.com/office/powerpoint/2010/main" val="1871785607"/>
              </p:ext>
            </p:extLst>
          </p:nvPr>
        </p:nvGraphicFramePr>
        <p:xfrm>
          <a:off x="6200612" y="1545207"/>
          <a:ext cx="4662292" cy="3513810"/>
        </p:xfrm>
        <a:graphic>
          <a:graphicData uri="http://schemas.openxmlformats.org/drawingml/2006/table">
            <a:tbl>
              <a:tblPr firstRow="1" firstCol="1" bandRow="1">
                <a:tableStyleId>{5C22544A-7EE6-4342-B048-85BDC9FD1C3A}</a:tableStyleId>
              </a:tblPr>
              <a:tblGrid>
                <a:gridCol w="1550678">
                  <a:extLst>
                    <a:ext uri="{9D8B030D-6E8A-4147-A177-3AD203B41FA5}">
                      <a16:colId xmlns:a16="http://schemas.microsoft.com/office/drawing/2014/main" val="2085508718"/>
                    </a:ext>
                  </a:extLst>
                </a:gridCol>
                <a:gridCol w="1343014">
                  <a:extLst>
                    <a:ext uri="{9D8B030D-6E8A-4147-A177-3AD203B41FA5}">
                      <a16:colId xmlns:a16="http://schemas.microsoft.com/office/drawing/2014/main" val="3906764997"/>
                    </a:ext>
                  </a:extLst>
                </a:gridCol>
                <a:gridCol w="1768600">
                  <a:extLst>
                    <a:ext uri="{9D8B030D-6E8A-4147-A177-3AD203B41FA5}">
                      <a16:colId xmlns:a16="http://schemas.microsoft.com/office/drawing/2014/main" val="2195189242"/>
                    </a:ext>
                  </a:extLst>
                </a:gridCol>
              </a:tblGrid>
              <a:tr h="1171270">
                <a:tc>
                  <a:txBody>
                    <a:bodyPr/>
                    <a:lstStyle/>
                    <a:p>
                      <a:pPr algn="ctr"/>
                      <a:r>
                        <a:rPr lang="zh-CN" sz="1800" kern="100" dirty="0">
                          <a:effectLst/>
                          <a:latin typeface="微软雅黑" panose="020B0503020204020204" pitchFamily="34" charset="-122"/>
                          <a:ea typeface="微软雅黑" panose="020B0503020204020204" pitchFamily="34" charset="-122"/>
                        </a:rPr>
                        <a:t>主机名称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a:effectLst/>
                          <a:latin typeface="微软雅黑" panose="020B0503020204020204" pitchFamily="34" charset="-122"/>
                          <a:ea typeface="微软雅黑" panose="020B0503020204020204" pitchFamily="34" charset="-122"/>
                        </a:rPr>
                        <a:t>操作系统</a:t>
                      </a:r>
                      <a:endParaRPr lang="zh-CN" sz="180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800" kern="100" dirty="0">
                          <a:effectLst/>
                          <a:latin typeface="微软雅黑" panose="020B0503020204020204" pitchFamily="34" charset="-122"/>
                          <a:ea typeface="微软雅黑" panose="020B0503020204020204" pitchFamily="34" charset="-122"/>
                        </a:rPr>
                        <a:t>IP</a:t>
                      </a:r>
                      <a:r>
                        <a:rPr lang="zh-CN" sz="1800" kern="100" dirty="0">
                          <a:effectLst/>
                          <a:latin typeface="微软雅黑" panose="020B0503020204020204" pitchFamily="34" charset="-122"/>
                          <a:ea typeface="微软雅黑" panose="020B0503020204020204" pitchFamily="34" charset="-122"/>
                        </a:rPr>
                        <a:t>地址</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622459870"/>
                  </a:ext>
                </a:extLst>
              </a:tr>
              <a:tr h="1171270">
                <a:tc>
                  <a:txBody>
                    <a:bodyPr/>
                    <a:lstStyle/>
                    <a:p>
                      <a:pPr algn="ctr"/>
                      <a:r>
                        <a:rPr lang="en-US" sz="1600" b="0" kern="100" dirty="0">
                          <a:solidFill>
                            <a:schemeClr val="tx1"/>
                          </a:solidFill>
                          <a:effectLst/>
                          <a:latin typeface="微软雅黑" panose="020B0503020204020204" pitchFamily="34" charset="-122"/>
                          <a:ea typeface="微软雅黑" panose="020B0503020204020204" pitchFamily="34" charset="-122"/>
                        </a:rPr>
                        <a:t>iSCSI</a:t>
                      </a:r>
                      <a:r>
                        <a:rPr lang="zh-CN" sz="1600" b="0" kern="100" dirty="0">
                          <a:solidFill>
                            <a:schemeClr val="tx1"/>
                          </a:solidFill>
                          <a:effectLst/>
                          <a:latin typeface="微软雅黑" panose="020B0503020204020204" pitchFamily="34" charset="-122"/>
                          <a:ea typeface="微软雅黑" panose="020B0503020204020204" pitchFamily="34" charset="-122"/>
                        </a:rPr>
                        <a:t>服务端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en-US" sz="1600" b="0" kern="100" dirty="0">
                          <a:solidFill>
                            <a:schemeClr val="tx1"/>
                          </a:solidFill>
                          <a:effectLst/>
                          <a:latin typeface="微软雅黑" panose="020B0503020204020204" pitchFamily="34" charset="-122"/>
                          <a:ea typeface="微软雅黑" panose="020B0503020204020204" pitchFamily="34" charset="-122"/>
                        </a:rPr>
                        <a:t>RHEL 8</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600" b="0" kern="100">
                          <a:solidFill>
                            <a:schemeClr val="tx1"/>
                          </a:solidFill>
                          <a:effectLst/>
                          <a:latin typeface="微软雅黑" panose="020B0503020204020204" pitchFamily="34" charset="-122"/>
                          <a:ea typeface="微软雅黑" panose="020B0503020204020204" pitchFamily="34" charset="-122"/>
                        </a:rPr>
                        <a:t>192.168.10.10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939081514"/>
                  </a:ext>
                </a:extLst>
              </a:tr>
              <a:tr h="1171270">
                <a:tc>
                  <a:txBody>
                    <a:bodyPr/>
                    <a:lstStyle/>
                    <a:p>
                      <a:pPr algn="ctr"/>
                      <a:r>
                        <a:rPr lang="en-US" sz="1600" b="0" kern="100" dirty="0">
                          <a:solidFill>
                            <a:schemeClr val="tx1"/>
                          </a:solidFill>
                          <a:effectLst/>
                          <a:latin typeface="微软雅黑" panose="020B0503020204020204" pitchFamily="34" charset="-122"/>
                          <a:ea typeface="微软雅黑" panose="020B0503020204020204" pitchFamily="34" charset="-122"/>
                        </a:rPr>
                        <a:t>Windows</a:t>
                      </a:r>
                      <a:r>
                        <a:rPr lang="zh-CN" sz="1600" b="0" kern="100" dirty="0">
                          <a:solidFill>
                            <a:schemeClr val="tx1"/>
                          </a:solidFill>
                          <a:effectLst/>
                          <a:latin typeface="微软雅黑" panose="020B0503020204020204" pitchFamily="34" charset="-122"/>
                          <a:ea typeface="微软雅黑" panose="020B0503020204020204" pitchFamily="34" charset="-122"/>
                        </a:rPr>
                        <a:t>系统客户端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en-US" sz="1600" b="0" kern="100">
                          <a:solidFill>
                            <a:schemeClr val="tx1"/>
                          </a:solidFill>
                          <a:effectLst/>
                          <a:latin typeface="微软雅黑" panose="020B0503020204020204" pitchFamily="34" charset="-122"/>
                          <a:ea typeface="微软雅黑" panose="020B0503020204020204" pitchFamily="34" charset="-122"/>
                        </a:rPr>
                        <a:t>Windows 10</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en-US" sz="1600" b="0" kern="100" dirty="0">
                          <a:solidFill>
                            <a:schemeClr val="tx1"/>
                          </a:solidFill>
                          <a:effectLst/>
                          <a:latin typeface="微软雅黑" panose="020B0503020204020204" pitchFamily="34" charset="-122"/>
                          <a:ea typeface="微软雅黑" panose="020B0503020204020204" pitchFamily="34" charset="-122"/>
                        </a:rPr>
                        <a:t>192.168.10.30</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04527128"/>
                  </a:ext>
                </a:extLst>
              </a:tr>
            </a:tbl>
          </a:graphicData>
        </a:graphic>
      </p:graphicFrame>
    </p:spTree>
    <p:extLst>
      <p:ext uri="{BB962C8B-B14F-4D97-AF65-F5344CB8AC3E}">
        <p14:creationId xmlns:p14="http://schemas.microsoft.com/office/powerpoint/2010/main" val="3410169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6" name="Rectangle: Rounded Corners 55">
            <a:extLst>
              <a:ext uri="{FF2B5EF4-FFF2-40B4-BE49-F238E27FC236}">
                <a16:creationId xmlns:a16="http://schemas.microsoft.com/office/drawing/2014/main" id="{24D4A68C-A7E6-42D7-80E0-9898E3E27221}"/>
              </a:ext>
            </a:extLst>
          </p:cNvPr>
          <p:cNvSpPr/>
          <p:nvPr/>
        </p:nvSpPr>
        <p:spPr>
          <a:xfrm>
            <a:off x="6579187" y="1745600"/>
            <a:ext cx="3186669" cy="771262"/>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45">
            <a:extLst>
              <a:ext uri="{FF2B5EF4-FFF2-40B4-BE49-F238E27FC236}">
                <a16:creationId xmlns:a16="http://schemas.microsoft.com/office/drawing/2014/main" id="{0AC809FC-95C1-41F8-B7F1-307FAC9FAAD9}"/>
              </a:ext>
            </a:extLst>
          </p:cNvPr>
          <p:cNvSpPr/>
          <p:nvPr/>
        </p:nvSpPr>
        <p:spPr>
          <a:xfrm>
            <a:off x="6579186" y="2827390"/>
            <a:ext cx="3186669" cy="888104"/>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7">
            <a:extLst>
              <a:ext uri="{FF2B5EF4-FFF2-40B4-BE49-F238E27FC236}">
                <a16:creationId xmlns:a16="http://schemas.microsoft.com/office/drawing/2014/main" id="{D09A7BD9-9F43-4949-8D44-6133CDEBAE42}"/>
              </a:ext>
            </a:extLst>
          </p:cNvPr>
          <p:cNvSpPr txBox="1"/>
          <p:nvPr/>
        </p:nvSpPr>
        <p:spPr>
          <a:xfrm>
            <a:off x="6996555" y="2948277"/>
            <a:ext cx="3111740" cy="646331"/>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sz="1800" dirty="0">
                <a:solidFill>
                  <a:srgbClr val="0070C0"/>
                </a:solidFill>
                <a:latin typeface="微软雅黑" panose="020B0503020204020204" pitchFamily="34" charset="-122"/>
                <a:ea typeface="微软雅黑" panose="020B0503020204020204" pitchFamily="34" charset="-122"/>
              </a:rPr>
              <a:t>扫描发现</a:t>
            </a:r>
            <a:r>
              <a:rPr lang="en-US" altLang="zh-CN" sz="1800" dirty="0">
                <a:solidFill>
                  <a:srgbClr val="0070C0"/>
                </a:solidFill>
                <a:latin typeface="微软雅黑" panose="020B0503020204020204" pitchFamily="34" charset="-122"/>
                <a:ea typeface="微软雅黑" panose="020B0503020204020204" pitchFamily="34" charset="-122"/>
              </a:rPr>
              <a:t>iSCSI</a:t>
            </a:r>
            <a:r>
              <a:rPr lang="zh-CN" altLang="en-US" sz="1800" dirty="0">
                <a:solidFill>
                  <a:srgbClr val="0070C0"/>
                </a:solidFill>
                <a:latin typeface="微软雅黑" panose="020B0503020204020204" pitchFamily="34" charset="-122"/>
                <a:ea typeface="微软雅黑" panose="020B0503020204020204" pitchFamily="34" charset="-122"/>
              </a:rPr>
              <a:t>服务端上可用的存储资源。</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19" name="TextBox 57">
            <a:extLst>
              <a:ext uri="{FF2B5EF4-FFF2-40B4-BE49-F238E27FC236}">
                <a16:creationId xmlns:a16="http://schemas.microsoft.com/office/drawing/2014/main" id="{8CCD89D6-4E79-454B-B426-B90274EB6E88}"/>
              </a:ext>
            </a:extLst>
          </p:cNvPr>
          <p:cNvSpPr txBox="1"/>
          <p:nvPr/>
        </p:nvSpPr>
        <p:spPr>
          <a:xfrm>
            <a:off x="6976974" y="1946565"/>
            <a:ext cx="3131323" cy="369332"/>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sz="1800" dirty="0">
                <a:solidFill>
                  <a:srgbClr val="00B0F0"/>
                </a:solidFill>
                <a:latin typeface="微软雅黑" panose="020B0503020204020204" pitchFamily="34" charset="-122"/>
                <a:ea typeface="微软雅黑" panose="020B0503020204020204" pitchFamily="34" charset="-122"/>
              </a:rPr>
              <a:t>运行</a:t>
            </a:r>
            <a:r>
              <a:rPr lang="en-US" altLang="zh-CN" sz="1800" dirty="0">
                <a:solidFill>
                  <a:srgbClr val="00B0F0"/>
                </a:solidFill>
                <a:latin typeface="微软雅黑" panose="020B0503020204020204" pitchFamily="34" charset="-122"/>
                <a:ea typeface="微软雅黑" panose="020B0503020204020204" pitchFamily="34" charset="-122"/>
              </a:rPr>
              <a:t>iSCSI</a:t>
            </a:r>
            <a:r>
              <a:rPr lang="zh-CN" altLang="en-US" sz="1800" dirty="0">
                <a:solidFill>
                  <a:srgbClr val="00B0F0"/>
                </a:solidFill>
                <a:latin typeface="微软雅黑" panose="020B0503020204020204" pitchFamily="34" charset="-122"/>
                <a:ea typeface="微软雅黑" panose="020B0503020204020204" pitchFamily="34" charset="-122"/>
              </a:rPr>
              <a:t>发起程序。</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C7549EBE-8401-46A6-A763-45E5CE07E089}"/>
              </a:ext>
            </a:extLst>
          </p:cNvPr>
          <p:cNvSpPr/>
          <p:nvPr/>
        </p:nvSpPr>
        <p:spPr>
          <a:xfrm>
            <a:off x="6236746" y="1808372"/>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21" name="椭圆 20">
            <a:extLst>
              <a:ext uri="{FF2B5EF4-FFF2-40B4-BE49-F238E27FC236}">
                <a16:creationId xmlns:a16="http://schemas.microsoft.com/office/drawing/2014/main" id="{8F00EB36-0366-46C2-B0D1-6974086A0D67}"/>
              </a:ext>
            </a:extLst>
          </p:cNvPr>
          <p:cNvSpPr/>
          <p:nvPr/>
        </p:nvSpPr>
        <p:spPr>
          <a:xfrm>
            <a:off x="6303421" y="1875047"/>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22" name="椭圆 21">
            <a:extLst>
              <a:ext uri="{FF2B5EF4-FFF2-40B4-BE49-F238E27FC236}">
                <a16:creationId xmlns:a16="http://schemas.microsoft.com/office/drawing/2014/main" id="{CF0ADEA8-C7D7-4247-9078-2C9CA0CA76B4}"/>
              </a:ext>
            </a:extLst>
          </p:cNvPr>
          <p:cNvSpPr/>
          <p:nvPr/>
        </p:nvSpPr>
        <p:spPr>
          <a:xfrm>
            <a:off x="6236746" y="2942162"/>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23" name="椭圆 22">
            <a:extLst>
              <a:ext uri="{FF2B5EF4-FFF2-40B4-BE49-F238E27FC236}">
                <a16:creationId xmlns:a16="http://schemas.microsoft.com/office/drawing/2014/main" id="{45C888F0-D564-4B03-9AA8-B21443652462}"/>
              </a:ext>
            </a:extLst>
          </p:cNvPr>
          <p:cNvSpPr/>
          <p:nvPr/>
        </p:nvSpPr>
        <p:spPr>
          <a:xfrm>
            <a:off x="6303421" y="3008837"/>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24" name="椭圆 23">
            <a:extLst>
              <a:ext uri="{FF2B5EF4-FFF2-40B4-BE49-F238E27FC236}">
                <a16:creationId xmlns:a16="http://schemas.microsoft.com/office/drawing/2014/main" id="{C6B1EFBA-6047-415E-B831-B39CA36C6ACB}"/>
              </a:ext>
            </a:extLst>
          </p:cNvPr>
          <p:cNvSpPr/>
          <p:nvPr/>
        </p:nvSpPr>
        <p:spPr>
          <a:xfrm>
            <a:off x="2452036" y="2454090"/>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98B9619-69C6-4B75-A6DF-398766E9373A}"/>
              </a:ext>
            </a:extLst>
          </p:cNvPr>
          <p:cNvSpPr/>
          <p:nvPr/>
        </p:nvSpPr>
        <p:spPr>
          <a:xfrm>
            <a:off x="2761676" y="2641927"/>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792248E-FB72-4C94-ABF4-CE11228FEE1F}"/>
              </a:ext>
            </a:extLst>
          </p:cNvPr>
          <p:cNvSpPr/>
          <p:nvPr/>
        </p:nvSpPr>
        <p:spPr>
          <a:xfrm>
            <a:off x="2508757" y="3011578"/>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B8DAFAF-157E-46A6-AC18-3472D069451A}"/>
              </a:ext>
            </a:extLst>
          </p:cNvPr>
          <p:cNvSpPr txBox="1"/>
          <p:nvPr/>
        </p:nvSpPr>
        <p:spPr>
          <a:xfrm>
            <a:off x="2830766" y="3548124"/>
            <a:ext cx="181856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步骤</a:t>
            </a:r>
          </a:p>
        </p:txBody>
      </p:sp>
      <p:sp>
        <p:nvSpPr>
          <p:cNvPr id="37" name="Rectangle: Rounded Corners 55">
            <a:extLst>
              <a:ext uri="{FF2B5EF4-FFF2-40B4-BE49-F238E27FC236}">
                <a16:creationId xmlns:a16="http://schemas.microsoft.com/office/drawing/2014/main" id="{9937AB4D-AE7C-429F-B4F2-C85984209817}"/>
              </a:ext>
            </a:extLst>
          </p:cNvPr>
          <p:cNvSpPr/>
          <p:nvPr/>
        </p:nvSpPr>
        <p:spPr>
          <a:xfrm>
            <a:off x="6579186" y="3905131"/>
            <a:ext cx="3186669" cy="888104"/>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57">
            <a:extLst>
              <a:ext uri="{FF2B5EF4-FFF2-40B4-BE49-F238E27FC236}">
                <a16:creationId xmlns:a16="http://schemas.microsoft.com/office/drawing/2014/main" id="{6FE67306-6D4C-4AFE-9996-D16853E658C1}"/>
              </a:ext>
            </a:extLst>
          </p:cNvPr>
          <p:cNvSpPr txBox="1"/>
          <p:nvPr/>
        </p:nvSpPr>
        <p:spPr>
          <a:xfrm>
            <a:off x="6996554" y="4026018"/>
            <a:ext cx="3111739" cy="646331"/>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sz="1800" dirty="0">
                <a:solidFill>
                  <a:srgbClr val="00B0F0"/>
                </a:solidFill>
                <a:latin typeface="微软雅黑" panose="020B0503020204020204" pitchFamily="34" charset="-122"/>
                <a:ea typeface="微软雅黑" panose="020B0503020204020204" pitchFamily="34" charset="-122"/>
              </a:rPr>
              <a:t>准备连接</a:t>
            </a:r>
            <a:r>
              <a:rPr lang="en-US" altLang="zh-CN" sz="1800" dirty="0">
                <a:solidFill>
                  <a:srgbClr val="00B0F0"/>
                </a:solidFill>
                <a:latin typeface="微软雅黑" panose="020B0503020204020204" pitchFamily="34" charset="-122"/>
                <a:ea typeface="微软雅黑" panose="020B0503020204020204" pitchFamily="34" charset="-122"/>
              </a:rPr>
              <a:t>iSCSI</a:t>
            </a:r>
            <a:r>
              <a:rPr lang="zh-CN" altLang="en-US" sz="1800" dirty="0">
                <a:solidFill>
                  <a:srgbClr val="00B0F0"/>
                </a:solidFill>
                <a:latin typeface="微软雅黑" panose="020B0503020204020204" pitchFamily="34" charset="-122"/>
                <a:ea typeface="微软雅黑" panose="020B0503020204020204" pitchFamily="34" charset="-122"/>
              </a:rPr>
              <a:t>服务端的共享存储资源。</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39" name="椭圆 38">
            <a:extLst>
              <a:ext uri="{FF2B5EF4-FFF2-40B4-BE49-F238E27FC236}">
                <a16:creationId xmlns:a16="http://schemas.microsoft.com/office/drawing/2014/main" id="{968857BB-BBB2-4365-8AB5-6B9C2D0CCFF4}"/>
              </a:ext>
            </a:extLst>
          </p:cNvPr>
          <p:cNvSpPr/>
          <p:nvPr/>
        </p:nvSpPr>
        <p:spPr>
          <a:xfrm>
            <a:off x="6236746" y="4028885"/>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40" name="椭圆 39">
            <a:extLst>
              <a:ext uri="{FF2B5EF4-FFF2-40B4-BE49-F238E27FC236}">
                <a16:creationId xmlns:a16="http://schemas.microsoft.com/office/drawing/2014/main" id="{5322F544-367F-4FF2-BD8B-3236454F5414}"/>
              </a:ext>
            </a:extLst>
          </p:cNvPr>
          <p:cNvSpPr/>
          <p:nvPr/>
        </p:nvSpPr>
        <p:spPr>
          <a:xfrm>
            <a:off x="6303421" y="4095560"/>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3</a:t>
            </a:r>
            <a:endParaRPr lang="zh-CN" altLang="en-US" dirty="0">
              <a:latin typeface="思源黑体 CN Bold" panose="020B0800000000000000" pitchFamily="34" charset="-122"/>
              <a:ea typeface="思源黑体 CN Bold" panose="020B0800000000000000" pitchFamily="34" charset="-122"/>
            </a:endParaRPr>
          </a:p>
        </p:txBody>
      </p:sp>
      <p:cxnSp>
        <p:nvCxnSpPr>
          <p:cNvPr id="41" name="直接连接符 40">
            <a:extLst>
              <a:ext uri="{FF2B5EF4-FFF2-40B4-BE49-F238E27FC236}">
                <a16:creationId xmlns:a16="http://schemas.microsoft.com/office/drawing/2014/main" id="{A396CC40-85A5-4C01-8236-8020CDE426DD}"/>
              </a:ext>
            </a:extLst>
          </p:cNvPr>
          <p:cNvCxnSpPr>
            <a:cxnSpLocks/>
            <a:stCxn id="25" idx="6"/>
            <a:endCxn id="20" idx="2"/>
          </p:cNvCxnSpPr>
          <p:nvPr/>
        </p:nvCxnSpPr>
        <p:spPr>
          <a:xfrm flipV="1">
            <a:off x="5096316" y="2131231"/>
            <a:ext cx="1140430" cy="167801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16AE9BC-0E5E-4263-9D9A-5C07C6F3295D}"/>
              </a:ext>
            </a:extLst>
          </p:cNvPr>
          <p:cNvCxnSpPr>
            <a:cxnSpLocks/>
            <a:stCxn id="25" idx="6"/>
            <a:endCxn id="22" idx="2"/>
          </p:cNvCxnSpPr>
          <p:nvPr/>
        </p:nvCxnSpPr>
        <p:spPr>
          <a:xfrm flipV="1">
            <a:off x="5096316" y="3265021"/>
            <a:ext cx="1140430" cy="54422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FCA37F6-6765-4D8F-A97B-5C7B627E1CA8}"/>
              </a:ext>
            </a:extLst>
          </p:cNvPr>
          <p:cNvCxnSpPr>
            <a:cxnSpLocks/>
            <a:stCxn id="25" idx="6"/>
            <a:endCxn id="39" idx="2"/>
          </p:cNvCxnSpPr>
          <p:nvPr/>
        </p:nvCxnSpPr>
        <p:spPr>
          <a:xfrm>
            <a:off x="5096316" y="3809247"/>
            <a:ext cx="1140430" cy="542497"/>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4" name="Rectangle: Rounded Corners 45">
            <a:extLst>
              <a:ext uri="{FF2B5EF4-FFF2-40B4-BE49-F238E27FC236}">
                <a16:creationId xmlns:a16="http://schemas.microsoft.com/office/drawing/2014/main" id="{9F09195B-DB54-40D0-80CA-14D9E0EAE9DA}"/>
              </a:ext>
            </a:extLst>
          </p:cNvPr>
          <p:cNvSpPr/>
          <p:nvPr/>
        </p:nvSpPr>
        <p:spPr>
          <a:xfrm>
            <a:off x="6579185" y="4980993"/>
            <a:ext cx="3186669" cy="888104"/>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7">
            <a:extLst>
              <a:ext uri="{FF2B5EF4-FFF2-40B4-BE49-F238E27FC236}">
                <a16:creationId xmlns:a16="http://schemas.microsoft.com/office/drawing/2014/main" id="{9EE1B85C-056F-4529-9494-638DBB9212C0}"/>
              </a:ext>
            </a:extLst>
          </p:cNvPr>
          <p:cNvSpPr txBox="1"/>
          <p:nvPr/>
        </p:nvSpPr>
        <p:spPr>
          <a:xfrm>
            <a:off x="6996554" y="5240379"/>
            <a:ext cx="3111740" cy="369332"/>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just"/>
            <a:r>
              <a:rPr lang="zh-CN" altLang="en-US" sz="1800" dirty="0">
                <a:solidFill>
                  <a:srgbClr val="0070C0"/>
                </a:solidFill>
                <a:latin typeface="微软雅黑" panose="020B0503020204020204" pitchFamily="34" charset="-122"/>
                <a:ea typeface="微软雅黑" panose="020B0503020204020204" pitchFamily="34" charset="-122"/>
              </a:rPr>
              <a:t>访问</a:t>
            </a:r>
            <a:r>
              <a:rPr lang="en-US" altLang="zh-CN" sz="1800" dirty="0">
                <a:solidFill>
                  <a:srgbClr val="0070C0"/>
                </a:solidFill>
                <a:latin typeface="微软雅黑" panose="020B0503020204020204" pitchFamily="34" charset="-122"/>
                <a:ea typeface="微软雅黑" panose="020B0503020204020204" pitchFamily="34" charset="-122"/>
              </a:rPr>
              <a:t>iSCSI</a:t>
            </a:r>
            <a:r>
              <a:rPr lang="zh-CN" altLang="en-US" sz="1800" dirty="0">
                <a:solidFill>
                  <a:srgbClr val="0070C0"/>
                </a:solidFill>
                <a:latin typeface="微软雅黑" panose="020B0503020204020204" pitchFamily="34" charset="-122"/>
                <a:ea typeface="微软雅黑" panose="020B0503020204020204" pitchFamily="34" charset="-122"/>
              </a:rPr>
              <a:t>远程共享存储资源。</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46" name="椭圆 45">
            <a:extLst>
              <a:ext uri="{FF2B5EF4-FFF2-40B4-BE49-F238E27FC236}">
                <a16:creationId xmlns:a16="http://schemas.microsoft.com/office/drawing/2014/main" id="{A0B74274-A9C4-4365-8223-46D8813A8F00}"/>
              </a:ext>
            </a:extLst>
          </p:cNvPr>
          <p:cNvSpPr/>
          <p:nvPr/>
        </p:nvSpPr>
        <p:spPr>
          <a:xfrm>
            <a:off x="6236745" y="5095765"/>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47" name="椭圆 46">
            <a:extLst>
              <a:ext uri="{FF2B5EF4-FFF2-40B4-BE49-F238E27FC236}">
                <a16:creationId xmlns:a16="http://schemas.microsoft.com/office/drawing/2014/main" id="{5B32D061-25B0-43C4-9B0B-166A01B50CC1}"/>
              </a:ext>
            </a:extLst>
          </p:cNvPr>
          <p:cNvSpPr/>
          <p:nvPr/>
        </p:nvSpPr>
        <p:spPr>
          <a:xfrm>
            <a:off x="6303420" y="5162440"/>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4</a:t>
            </a:r>
            <a:endParaRPr lang="zh-CN" altLang="en-US" dirty="0">
              <a:latin typeface="思源黑体 CN Bold" panose="020B0800000000000000" pitchFamily="34" charset="-122"/>
              <a:ea typeface="思源黑体 CN Bold" panose="020B0800000000000000" pitchFamily="34" charset="-122"/>
            </a:endParaRPr>
          </a:p>
        </p:txBody>
      </p:sp>
      <p:cxnSp>
        <p:nvCxnSpPr>
          <p:cNvPr id="48" name="直接连接符 47">
            <a:extLst>
              <a:ext uri="{FF2B5EF4-FFF2-40B4-BE49-F238E27FC236}">
                <a16:creationId xmlns:a16="http://schemas.microsoft.com/office/drawing/2014/main" id="{14D316E8-0D17-4A5F-A6A1-8A72995AAC0F}"/>
              </a:ext>
            </a:extLst>
          </p:cNvPr>
          <p:cNvCxnSpPr>
            <a:cxnSpLocks/>
            <a:stCxn id="25" idx="6"/>
            <a:endCxn id="46" idx="2"/>
          </p:cNvCxnSpPr>
          <p:nvPr/>
        </p:nvCxnSpPr>
        <p:spPr>
          <a:xfrm>
            <a:off x="5096316" y="3809247"/>
            <a:ext cx="1140429" cy="1609377"/>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246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1+#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0-#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4" grpId="0" animBg="1"/>
      <p:bldP spid="25" grpId="0" animBg="1"/>
      <p:bldP spid="26" grpId="0" animBg="1"/>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2050" name="Picture 2">
            <a:extLst>
              <a:ext uri="{FF2B5EF4-FFF2-40B4-BE49-F238E27FC236}">
                <a16:creationId xmlns:a16="http://schemas.microsoft.com/office/drawing/2014/main" id="{F54F5BEC-CC60-4F58-B437-8762434A4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50" y="1696001"/>
            <a:ext cx="3999657" cy="29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E16A42E8-34C4-4419-9A40-F570F286C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291" y="1696002"/>
            <a:ext cx="3999656" cy="2901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396" descr="说明: 第17章 使用iSCSI服务部署网络存储第17章 使用iSCSI服务部署网络存储">
            <a:extLst>
              <a:ext uri="{FF2B5EF4-FFF2-40B4-BE49-F238E27FC236}">
                <a16:creationId xmlns:a16="http://schemas.microsoft.com/office/drawing/2014/main" id="{76C76C5A-6620-4DA9-B493-B1C12CC045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0231" y="1696002"/>
            <a:ext cx="211137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矩形: 圆角 48">
            <a:extLst>
              <a:ext uri="{FF2B5EF4-FFF2-40B4-BE49-F238E27FC236}">
                <a16:creationId xmlns:a16="http://schemas.microsoft.com/office/drawing/2014/main" id="{93D908F2-442B-40C3-ACAB-2FA4EC0D7905}"/>
              </a:ext>
            </a:extLst>
          </p:cNvPr>
          <p:cNvSpPr/>
          <p:nvPr/>
        </p:nvSpPr>
        <p:spPr>
          <a:xfrm>
            <a:off x="1654913" y="4736168"/>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在控制面板中单击“管理工具”</a:t>
            </a:r>
          </a:p>
        </p:txBody>
      </p:sp>
      <p:sp>
        <p:nvSpPr>
          <p:cNvPr id="50" name="矩形: 圆角 49">
            <a:extLst>
              <a:ext uri="{FF2B5EF4-FFF2-40B4-BE49-F238E27FC236}">
                <a16:creationId xmlns:a16="http://schemas.microsoft.com/office/drawing/2014/main" id="{4B106407-340C-4C19-8131-4F11F97A6C9A}"/>
              </a:ext>
            </a:extLst>
          </p:cNvPr>
          <p:cNvSpPr/>
          <p:nvPr/>
        </p:nvSpPr>
        <p:spPr>
          <a:xfrm>
            <a:off x="5731678" y="4736168"/>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双击“</a:t>
            </a:r>
            <a:r>
              <a:rPr lang="en-US" altLang="zh-CN" dirty="0">
                <a:solidFill>
                  <a:schemeClr val="tx1"/>
                </a:solidFill>
                <a:latin typeface="微软雅黑" panose="020B0503020204020204" pitchFamily="34" charset="-122"/>
                <a:ea typeface="微软雅黑" panose="020B0503020204020204" pitchFamily="34" charset="-122"/>
              </a:rPr>
              <a:t>iSCSI</a:t>
            </a:r>
            <a:r>
              <a:rPr lang="zh-CN" altLang="en-US" dirty="0">
                <a:solidFill>
                  <a:schemeClr val="tx1"/>
                </a:solidFill>
                <a:latin typeface="微软雅黑" panose="020B0503020204020204" pitchFamily="34" charset="-122"/>
                <a:ea typeface="微软雅黑" panose="020B0503020204020204" pitchFamily="34" charset="-122"/>
              </a:rPr>
              <a:t>发起程序”图标</a:t>
            </a:r>
          </a:p>
        </p:txBody>
      </p:sp>
      <p:sp>
        <p:nvSpPr>
          <p:cNvPr id="51" name="箭头: 右 50">
            <a:extLst>
              <a:ext uri="{FF2B5EF4-FFF2-40B4-BE49-F238E27FC236}">
                <a16:creationId xmlns:a16="http://schemas.microsoft.com/office/drawing/2014/main" id="{20205E09-FC9E-4204-9171-B3702CFE0F9D}"/>
              </a:ext>
            </a:extLst>
          </p:cNvPr>
          <p:cNvSpPr/>
          <p:nvPr/>
        </p:nvSpPr>
        <p:spPr>
          <a:xfrm>
            <a:off x="4436511" y="4997674"/>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EAF2D235-AB38-43D7-A4ED-BE3125202056}"/>
              </a:ext>
            </a:extLst>
          </p:cNvPr>
          <p:cNvSpPr/>
          <p:nvPr/>
        </p:nvSpPr>
        <p:spPr>
          <a:xfrm>
            <a:off x="9046652" y="4739585"/>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填写</a:t>
            </a:r>
            <a:r>
              <a:rPr lang="en-US" altLang="zh-CN" dirty="0">
                <a:solidFill>
                  <a:schemeClr val="tx1"/>
                </a:solidFill>
                <a:latin typeface="微软雅黑" panose="020B0503020204020204" pitchFamily="34" charset="-122"/>
                <a:ea typeface="微软雅黑" panose="020B0503020204020204" pitchFamily="34" charset="-122"/>
              </a:rPr>
              <a:t>iSCSI</a:t>
            </a:r>
            <a:r>
              <a:rPr lang="zh-CN" altLang="en-US" dirty="0">
                <a:solidFill>
                  <a:schemeClr val="tx1"/>
                </a:solidFill>
                <a:latin typeface="微软雅黑" panose="020B0503020204020204" pitchFamily="34" charset="-122"/>
                <a:ea typeface="微软雅黑" panose="020B0503020204020204" pitchFamily="34" charset="-122"/>
              </a:rPr>
              <a:t>服务端的</a:t>
            </a:r>
            <a:r>
              <a:rPr lang="en-US" altLang="zh-CN" dirty="0">
                <a:solidFill>
                  <a:schemeClr val="tx1"/>
                </a:solidFill>
                <a:latin typeface="微软雅黑" panose="020B0503020204020204" pitchFamily="34" charset="-122"/>
                <a:ea typeface="微软雅黑" panose="020B0503020204020204" pitchFamily="34" charset="-122"/>
              </a:rPr>
              <a:t>IP</a:t>
            </a:r>
            <a:r>
              <a:rPr lang="zh-CN" altLang="en-US" dirty="0">
                <a:solidFill>
                  <a:schemeClr val="tx1"/>
                </a:solidFill>
                <a:latin typeface="微软雅黑" panose="020B0503020204020204" pitchFamily="34" charset="-122"/>
                <a:ea typeface="微软雅黑" panose="020B0503020204020204" pitchFamily="34" charset="-122"/>
              </a:rPr>
              <a:t>地址</a:t>
            </a:r>
          </a:p>
        </p:txBody>
      </p:sp>
      <p:sp>
        <p:nvSpPr>
          <p:cNvPr id="53" name="箭头: 右 52">
            <a:extLst>
              <a:ext uri="{FF2B5EF4-FFF2-40B4-BE49-F238E27FC236}">
                <a16:creationId xmlns:a16="http://schemas.microsoft.com/office/drawing/2014/main" id="{CC729B47-C17B-4381-B022-7697486B55B1}"/>
              </a:ext>
            </a:extLst>
          </p:cNvPr>
          <p:cNvSpPr/>
          <p:nvPr/>
        </p:nvSpPr>
        <p:spPr>
          <a:xfrm>
            <a:off x="8132381" y="5001091"/>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9200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CF8E4B2-1FC5-41EA-AAF6-43D2550E1413}"/>
              </a:ext>
            </a:extLst>
          </p:cNvPr>
          <p:cNvPicPr>
            <a:picLocks noChangeAspect="1"/>
          </p:cNvPicPr>
          <p:nvPr/>
        </p:nvPicPr>
        <p:blipFill rotWithShape="1">
          <a:blip r:embed="rId3">
            <a:extLst>
              <a:ext uri="{28A0092B-C50C-407E-A947-70E740481C1C}">
                <a14:useLocalDpi xmlns:a14="http://schemas.microsoft.com/office/drawing/2010/main" val="0"/>
              </a:ext>
            </a:extLst>
          </a:blip>
          <a:srcRect r="2082"/>
          <a:stretch/>
        </p:blipFill>
        <p:spPr>
          <a:xfrm>
            <a:off x="5001771" y="702"/>
            <a:ext cx="7190229" cy="6858000"/>
          </a:xfrm>
          <a:prstGeom prst="rect">
            <a:avLst/>
          </a:prstGeom>
        </p:spPr>
      </p:pic>
      <p:sp>
        <p:nvSpPr>
          <p:cNvPr id="25" name="文本框 24"/>
          <p:cNvSpPr txBox="1"/>
          <p:nvPr/>
        </p:nvSpPr>
        <p:spPr>
          <a:xfrm>
            <a:off x="152872" y="383540"/>
            <a:ext cx="3962206" cy="923330"/>
          </a:xfrm>
          <a:prstGeom prst="rect">
            <a:avLst/>
          </a:prstGeom>
          <a:noFill/>
        </p:spPr>
        <p:txBody>
          <a:bodyPr wrap="square" rtlCol="0">
            <a:spAutoFit/>
          </a:bodyPr>
          <a:lstStyle/>
          <a:p>
            <a:pPr algn="ctr"/>
            <a:r>
              <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课程概述</a:t>
            </a:r>
          </a:p>
        </p:txBody>
      </p:sp>
      <p:grpSp>
        <p:nvGrpSpPr>
          <p:cNvPr id="10" name="组合 9">
            <a:extLst>
              <a:ext uri="{FF2B5EF4-FFF2-40B4-BE49-F238E27FC236}">
                <a16:creationId xmlns:a16="http://schemas.microsoft.com/office/drawing/2014/main" id="{2A420798-6D5C-4241-AE37-C7736A335BF5}"/>
              </a:ext>
            </a:extLst>
          </p:cNvPr>
          <p:cNvGrpSpPr/>
          <p:nvPr/>
        </p:nvGrpSpPr>
        <p:grpSpPr>
          <a:xfrm>
            <a:off x="37592" y="2188611"/>
            <a:ext cx="3326710" cy="984886"/>
            <a:chOff x="185047" y="2263262"/>
            <a:chExt cx="3326710" cy="984886"/>
          </a:xfrm>
        </p:grpSpPr>
        <p:sp>
          <p:nvSpPr>
            <p:cNvPr id="26" name="文本框 25"/>
            <p:cNvSpPr txBox="1"/>
            <p:nvPr/>
          </p:nvSpPr>
          <p:spPr>
            <a:xfrm>
              <a:off x="1064143" y="2417151"/>
              <a:ext cx="2447614" cy="830997"/>
            </a:xfrm>
            <a:prstGeom prst="rect">
              <a:avLst/>
            </a:prstGeom>
            <a:noFill/>
          </p:spPr>
          <p:txBody>
            <a:bodyPr wrap="square" rtlCol="0">
              <a:spAutoFit/>
            </a:bodyPr>
            <a:lstStyle/>
            <a:p>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iSCSI</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技术介绍</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Introduction To iSCSI Technology</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185047" y="226326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0930ACDD-6974-4AEE-A3F7-8541BBEB7522}"/>
              </a:ext>
            </a:extLst>
          </p:cNvPr>
          <p:cNvGrpSpPr/>
          <p:nvPr/>
        </p:nvGrpSpPr>
        <p:grpSpPr>
          <a:xfrm>
            <a:off x="3449751" y="2188611"/>
            <a:ext cx="3421454" cy="830997"/>
            <a:chOff x="3360777" y="2137216"/>
            <a:chExt cx="3421454" cy="830997"/>
          </a:xfrm>
        </p:grpSpPr>
        <p:sp>
          <p:nvSpPr>
            <p:cNvPr id="40" name="文本框 39"/>
            <p:cNvSpPr txBox="1"/>
            <p:nvPr/>
          </p:nvSpPr>
          <p:spPr>
            <a:xfrm>
              <a:off x="4239875" y="2291105"/>
              <a:ext cx="2542356"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创建</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RAID</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磁盘阵列</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Create RAID Disk Array</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文本框 40"/>
            <p:cNvSpPr txBox="1"/>
            <p:nvPr/>
          </p:nvSpPr>
          <p:spPr>
            <a:xfrm>
              <a:off x="3360777" y="213721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 name="矩形: 圆角 7">
            <a:extLst>
              <a:ext uri="{FF2B5EF4-FFF2-40B4-BE49-F238E27FC236}">
                <a16:creationId xmlns:a16="http://schemas.microsoft.com/office/drawing/2014/main" id="{8F985FD2-8E20-485E-BADB-442EE373A51F}"/>
              </a:ext>
            </a:extLst>
          </p:cNvPr>
          <p:cNvSpPr/>
          <p:nvPr/>
        </p:nvSpPr>
        <p:spPr>
          <a:xfrm>
            <a:off x="3441990" y="2075261"/>
            <a:ext cx="3360777"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5C3EE372-DFF2-41CC-B158-614A7E402066}"/>
              </a:ext>
            </a:extLst>
          </p:cNvPr>
          <p:cNvSpPr/>
          <p:nvPr/>
        </p:nvSpPr>
        <p:spPr>
          <a:xfrm>
            <a:off x="0" y="2072967"/>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ACD2A615-774A-4B64-9B89-E4E38D4694EE}"/>
              </a:ext>
            </a:extLst>
          </p:cNvPr>
          <p:cNvGrpSpPr/>
          <p:nvPr/>
        </p:nvGrpSpPr>
        <p:grpSpPr>
          <a:xfrm>
            <a:off x="37592" y="3588719"/>
            <a:ext cx="3326711" cy="830997"/>
            <a:chOff x="152872" y="3508676"/>
            <a:chExt cx="3326711" cy="830997"/>
          </a:xfrm>
        </p:grpSpPr>
        <p:sp>
          <p:nvSpPr>
            <p:cNvPr id="43" name="文本框 42"/>
            <p:cNvSpPr txBox="1"/>
            <p:nvPr/>
          </p:nvSpPr>
          <p:spPr>
            <a:xfrm>
              <a:off x="1031969" y="3662565"/>
              <a:ext cx="2447614"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iSCSI</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服务端</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Configure iSCSI Server</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文本框 43"/>
            <p:cNvSpPr txBox="1"/>
            <p:nvPr/>
          </p:nvSpPr>
          <p:spPr>
            <a:xfrm>
              <a:off x="152872" y="350867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7AAB1485-F466-4DB4-B0F2-069CF08DBBBE}"/>
              </a:ext>
            </a:extLst>
          </p:cNvPr>
          <p:cNvGrpSpPr/>
          <p:nvPr/>
        </p:nvGrpSpPr>
        <p:grpSpPr>
          <a:xfrm>
            <a:off x="3449751" y="3517739"/>
            <a:ext cx="3353015" cy="830997"/>
            <a:chOff x="3513846" y="3522502"/>
            <a:chExt cx="3353015" cy="830997"/>
          </a:xfrm>
        </p:grpSpPr>
        <p:sp>
          <p:nvSpPr>
            <p:cNvPr id="46" name="文本框 45"/>
            <p:cNvSpPr txBox="1"/>
            <p:nvPr/>
          </p:nvSpPr>
          <p:spPr>
            <a:xfrm>
              <a:off x="4392944" y="3676391"/>
              <a:ext cx="2473917"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Linux</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客户端</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Configuring Linux Clients</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文本框 46"/>
            <p:cNvSpPr txBox="1"/>
            <p:nvPr/>
          </p:nvSpPr>
          <p:spPr>
            <a:xfrm>
              <a:off x="3513846" y="352250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矩形: 圆角 30">
            <a:extLst>
              <a:ext uri="{FF2B5EF4-FFF2-40B4-BE49-F238E27FC236}">
                <a16:creationId xmlns:a16="http://schemas.microsoft.com/office/drawing/2014/main" id="{98AB5614-2974-44A5-85A3-6CD6790D865E}"/>
              </a:ext>
            </a:extLst>
          </p:cNvPr>
          <p:cNvSpPr/>
          <p:nvPr/>
        </p:nvSpPr>
        <p:spPr>
          <a:xfrm>
            <a:off x="0" y="3398424"/>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133EC2D4-C7AF-4AA0-8CB9-FF71C05BE658}"/>
              </a:ext>
            </a:extLst>
          </p:cNvPr>
          <p:cNvSpPr/>
          <p:nvPr/>
        </p:nvSpPr>
        <p:spPr>
          <a:xfrm>
            <a:off x="3450273" y="3398424"/>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E735E099-AAAC-4C95-B1B8-5DAE733E9DFA}"/>
              </a:ext>
            </a:extLst>
          </p:cNvPr>
          <p:cNvGrpSpPr/>
          <p:nvPr/>
        </p:nvGrpSpPr>
        <p:grpSpPr>
          <a:xfrm>
            <a:off x="37592" y="4911882"/>
            <a:ext cx="3570312" cy="830997"/>
            <a:chOff x="736520" y="5412151"/>
            <a:chExt cx="3570312" cy="830997"/>
          </a:xfrm>
        </p:grpSpPr>
        <p:sp>
          <p:nvSpPr>
            <p:cNvPr id="18" name="文本框 17">
              <a:extLst>
                <a:ext uri="{FF2B5EF4-FFF2-40B4-BE49-F238E27FC236}">
                  <a16:creationId xmlns:a16="http://schemas.microsoft.com/office/drawing/2014/main" id="{75EC9CBE-1D8C-4FFC-9310-4D559A3FBB3E}"/>
                </a:ext>
              </a:extLst>
            </p:cNvPr>
            <p:cNvSpPr txBox="1"/>
            <p:nvPr/>
          </p:nvSpPr>
          <p:spPr>
            <a:xfrm>
              <a:off x="1615618" y="5566040"/>
              <a:ext cx="2691214"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客户端</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b="0" i="0" dirty="0">
                  <a:solidFill>
                    <a:srgbClr val="333333"/>
                  </a:solidFill>
                  <a:effectLst/>
                  <a:latin typeface="微软雅黑" panose="020B0503020204020204" pitchFamily="34" charset="-122"/>
                  <a:ea typeface="微软雅黑" panose="020B0503020204020204" pitchFamily="34" charset="-122"/>
                </a:rPr>
                <a:t>Configure Windows Client</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FAD69802-D990-41CC-A692-1F2211B73DE5}"/>
                </a:ext>
              </a:extLst>
            </p:cNvPr>
            <p:cNvSpPr txBox="1"/>
            <p:nvPr/>
          </p:nvSpPr>
          <p:spPr>
            <a:xfrm>
              <a:off x="736520" y="5412151"/>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05</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4" name="矩形: 圆角 33">
            <a:extLst>
              <a:ext uri="{FF2B5EF4-FFF2-40B4-BE49-F238E27FC236}">
                <a16:creationId xmlns:a16="http://schemas.microsoft.com/office/drawing/2014/main" id="{22B27978-E256-4CB6-9D3F-4CA06EC65F4C}"/>
              </a:ext>
            </a:extLst>
          </p:cNvPr>
          <p:cNvSpPr/>
          <p:nvPr/>
        </p:nvSpPr>
        <p:spPr>
          <a:xfrm>
            <a:off x="-1" y="4721587"/>
            <a:ext cx="3607905"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58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2052" name="图片 396">
            <a:extLst>
              <a:ext uri="{FF2B5EF4-FFF2-40B4-BE49-F238E27FC236}">
                <a16:creationId xmlns:a16="http://schemas.microsoft.com/office/drawing/2014/main" id="{76C76C5A-6620-4DA9-B493-B1C12CC04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782727" y="1699592"/>
            <a:ext cx="2111375" cy="28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矩形: 圆角 48">
            <a:extLst>
              <a:ext uri="{FF2B5EF4-FFF2-40B4-BE49-F238E27FC236}">
                <a16:creationId xmlns:a16="http://schemas.microsoft.com/office/drawing/2014/main" id="{93D908F2-442B-40C3-ACAB-2FA4EC0D7905}"/>
              </a:ext>
            </a:extLst>
          </p:cNvPr>
          <p:cNvSpPr/>
          <p:nvPr/>
        </p:nvSpPr>
        <p:spPr>
          <a:xfrm>
            <a:off x="1247409" y="4736168"/>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在“快速连接”提示框中看到的共享的硬盘存储资源</a:t>
            </a:r>
          </a:p>
        </p:txBody>
      </p:sp>
      <p:sp>
        <p:nvSpPr>
          <p:cNvPr id="50" name="矩形: 圆角 49">
            <a:extLst>
              <a:ext uri="{FF2B5EF4-FFF2-40B4-BE49-F238E27FC236}">
                <a16:creationId xmlns:a16="http://schemas.microsoft.com/office/drawing/2014/main" id="{4B106407-340C-4C19-8131-4F11F97A6C9A}"/>
              </a:ext>
            </a:extLst>
          </p:cNvPr>
          <p:cNvSpPr/>
          <p:nvPr/>
        </p:nvSpPr>
        <p:spPr>
          <a:xfrm>
            <a:off x="4952802" y="473787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更改客户端的发起程序名称</a:t>
            </a:r>
          </a:p>
        </p:txBody>
      </p:sp>
      <p:sp>
        <p:nvSpPr>
          <p:cNvPr id="51" name="箭头: 右 50">
            <a:extLst>
              <a:ext uri="{FF2B5EF4-FFF2-40B4-BE49-F238E27FC236}">
                <a16:creationId xmlns:a16="http://schemas.microsoft.com/office/drawing/2014/main" id="{20205E09-FC9E-4204-9171-B3702CFE0F9D}"/>
              </a:ext>
            </a:extLst>
          </p:cNvPr>
          <p:cNvSpPr/>
          <p:nvPr/>
        </p:nvSpPr>
        <p:spPr>
          <a:xfrm>
            <a:off x="3843321" y="4997674"/>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EAF2D235-AB38-43D7-A4ED-BE3125202056}"/>
              </a:ext>
            </a:extLst>
          </p:cNvPr>
          <p:cNvSpPr/>
          <p:nvPr/>
        </p:nvSpPr>
        <p:spPr>
          <a:xfrm>
            <a:off x="8639148" y="473787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写入配置过的</a:t>
            </a:r>
            <a:r>
              <a:rPr lang="en-US" altLang="zh-CN" dirty="0">
                <a:solidFill>
                  <a:schemeClr val="tx1"/>
                </a:solidFill>
                <a:latin typeface="微软雅黑" panose="020B0503020204020204" pitchFamily="34" charset="-122"/>
                <a:ea typeface="微软雅黑" panose="020B0503020204020204" pitchFamily="34" charset="-122"/>
              </a:rPr>
              <a:t>ACL</a:t>
            </a:r>
            <a:r>
              <a:rPr lang="zh-CN" altLang="en-US" dirty="0">
                <a:solidFill>
                  <a:schemeClr val="tx1"/>
                </a:solidFill>
                <a:latin typeface="微软雅黑" panose="020B0503020204020204" pitchFamily="34" charset="-122"/>
                <a:ea typeface="微软雅黑" panose="020B0503020204020204" pitchFamily="34" charset="-122"/>
              </a:rPr>
              <a:t>策略名称</a:t>
            </a:r>
          </a:p>
        </p:txBody>
      </p:sp>
      <p:sp>
        <p:nvSpPr>
          <p:cNvPr id="53" name="箭头: 右 52">
            <a:extLst>
              <a:ext uri="{FF2B5EF4-FFF2-40B4-BE49-F238E27FC236}">
                <a16:creationId xmlns:a16="http://schemas.microsoft.com/office/drawing/2014/main" id="{CC729B47-C17B-4381-B022-7697486B55B1}"/>
              </a:ext>
            </a:extLst>
          </p:cNvPr>
          <p:cNvSpPr/>
          <p:nvPr/>
        </p:nvSpPr>
        <p:spPr>
          <a:xfrm>
            <a:off x="7539191" y="4999381"/>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图片 397" descr="说明: 第17章 使用iSCSI服务部署网络存储第17章 使用iSCSI服务部署网络存储">
            <a:extLst>
              <a:ext uri="{FF2B5EF4-FFF2-40B4-BE49-F238E27FC236}">
                <a16:creationId xmlns:a16="http://schemas.microsoft.com/office/drawing/2014/main" id="{C72FFEDC-6B1C-47C9-B91C-380F9F0D11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936" y="1696002"/>
            <a:ext cx="214947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398" descr="说明: 第17章 使用iSCSI服务部署网络存储第17章 使用iSCSI服务部署网络存储">
            <a:extLst>
              <a:ext uri="{FF2B5EF4-FFF2-40B4-BE49-F238E27FC236}">
                <a16:creationId xmlns:a16="http://schemas.microsoft.com/office/drawing/2014/main" id="{963C85F5-AF19-42AB-BD28-592E9F4793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4156" y="1696002"/>
            <a:ext cx="215582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5715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401" descr="说明: 第17章 使用iSCSI服务部署网络存储第17章 使用iSCSI服务部署网络存储">
            <a:extLst>
              <a:ext uri="{FF2B5EF4-FFF2-40B4-BE49-F238E27FC236}">
                <a16:creationId xmlns:a16="http://schemas.microsoft.com/office/drawing/2014/main" id="{C575AB3F-D01E-4755-951B-2FA8F9755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422" y="1587103"/>
            <a:ext cx="2155825" cy="29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9" name="矩形: 圆角 48">
            <a:extLst>
              <a:ext uri="{FF2B5EF4-FFF2-40B4-BE49-F238E27FC236}">
                <a16:creationId xmlns:a16="http://schemas.microsoft.com/office/drawing/2014/main" id="{93D908F2-442B-40C3-ACAB-2FA4EC0D7905}"/>
              </a:ext>
            </a:extLst>
          </p:cNvPr>
          <p:cNvSpPr/>
          <p:nvPr/>
        </p:nvSpPr>
        <p:spPr>
          <a:xfrm>
            <a:off x="1177835" y="4736168"/>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返回到“目标”界面</a:t>
            </a:r>
          </a:p>
        </p:txBody>
      </p:sp>
      <p:sp>
        <p:nvSpPr>
          <p:cNvPr id="50" name="矩形: 圆角 49">
            <a:extLst>
              <a:ext uri="{FF2B5EF4-FFF2-40B4-BE49-F238E27FC236}">
                <a16:creationId xmlns:a16="http://schemas.microsoft.com/office/drawing/2014/main" id="{4B106407-340C-4C19-8131-4F11F97A6C9A}"/>
              </a:ext>
            </a:extLst>
          </p:cNvPr>
          <p:cNvSpPr/>
          <p:nvPr/>
        </p:nvSpPr>
        <p:spPr>
          <a:xfrm>
            <a:off x="4883228" y="473787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尝试连接</a:t>
            </a:r>
            <a:r>
              <a:rPr lang="en-US" altLang="zh-CN" dirty="0">
                <a:solidFill>
                  <a:schemeClr val="tx1"/>
                </a:solidFill>
                <a:latin typeface="微软雅黑" panose="020B0503020204020204" pitchFamily="34" charset="-122"/>
                <a:ea typeface="微软雅黑" panose="020B0503020204020204" pitchFamily="34" charset="-122"/>
              </a:rPr>
              <a:t>iSCSI</a:t>
            </a:r>
            <a:r>
              <a:rPr lang="zh-CN" altLang="en-US" dirty="0">
                <a:solidFill>
                  <a:schemeClr val="tx1"/>
                </a:solidFill>
                <a:latin typeface="微软雅黑" panose="020B0503020204020204" pitchFamily="34" charset="-122"/>
                <a:ea typeface="微软雅黑" panose="020B0503020204020204" pitchFamily="34" charset="-122"/>
              </a:rPr>
              <a:t>存储目标</a:t>
            </a:r>
          </a:p>
        </p:txBody>
      </p:sp>
      <p:sp>
        <p:nvSpPr>
          <p:cNvPr id="51" name="箭头: 右 50">
            <a:extLst>
              <a:ext uri="{FF2B5EF4-FFF2-40B4-BE49-F238E27FC236}">
                <a16:creationId xmlns:a16="http://schemas.microsoft.com/office/drawing/2014/main" id="{20205E09-FC9E-4204-9171-B3702CFE0F9D}"/>
              </a:ext>
            </a:extLst>
          </p:cNvPr>
          <p:cNvSpPr/>
          <p:nvPr/>
        </p:nvSpPr>
        <p:spPr>
          <a:xfrm>
            <a:off x="3773747" y="4997674"/>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EAF2D235-AB38-43D7-A4ED-BE3125202056}"/>
              </a:ext>
            </a:extLst>
          </p:cNvPr>
          <p:cNvSpPr/>
          <p:nvPr/>
        </p:nvSpPr>
        <p:spPr>
          <a:xfrm>
            <a:off x="8569574" y="473787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成功连接到远程共享存储资源</a:t>
            </a:r>
          </a:p>
        </p:txBody>
      </p:sp>
      <p:sp>
        <p:nvSpPr>
          <p:cNvPr id="53" name="箭头: 右 52">
            <a:extLst>
              <a:ext uri="{FF2B5EF4-FFF2-40B4-BE49-F238E27FC236}">
                <a16:creationId xmlns:a16="http://schemas.microsoft.com/office/drawing/2014/main" id="{CC729B47-C17B-4381-B022-7697486B55B1}"/>
              </a:ext>
            </a:extLst>
          </p:cNvPr>
          <p:cNvSpPr/>
          <p:nvPr/>
        </p:nvSpPr>
        <p:spPr>
          <a:xfrm>
            <a:off x="7469617" y="4999381"/>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图片 402" descr="说明: 第17章 使用iSCSI服务部署网络存储第17章 使用iSCSI服务部署网络存储">
            <a:extLst>
              <a:ext uri="{FF2B5EF4-FFF2-40B4-BE49-F238E27FC236}">
                <a16:creationId xmlns:a16="http://schemas.microsoft.com/office/drawing/2014/main" id="{65B6273F-251D-49DF-806D-5752DBBCF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580" y="1587103"/>
            <a:ext cx="2155825" cy="29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403" descr="说明: 第17章 使用iSCSI服务部署网络存储第17章 使用iSCSI服务部署网络存储">
            <a:extLst>
              <a:ext uri="{FF2B5EF4-FFF2-40B4-BE49-F238E27FC236}">
                <a16:creationId xmlns:a16="http://schemas.microsoft.com/office/drawing/2014/main" id="{94A0B0A6-BC8B-490A-B67A-CCBC756234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7738" y="1587103"/>
            <a:ext cx="2155825" cy="295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611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9" name="矩形: 圆角 48">
            <a:extLst>
              <a:ext uri="{FF2B5EF4-FFF2-40B4-BE49-F238E27FC236}">
                <a16:creationId xmlns:a16="http://schemas.microsoft.com/office/drawing/2014/main" id="{93D908F2-442B-40C3-ACAB-2FA4EC0D7905}"/>
              </a:ext>
            </a:extLst>
          </p:cNvPr>
          <p:cNvSpPr/>
          <p:nvPr/>
        </p:nvSpPr>
        <p:spPr>
          <a:xfrm>
            <a:off x="1654913" y="4736168"/>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计算机管理程序的界面</a:t>
            </a:r>
          </a:p>
        </p:txBody>
      </p:sp>
      <p:sp>
        <p:nvSpPr>
          <p:cNvPr id="50" name="矩形: 圆角 49">
            <a:extLst>
              <a:ext uri="{FF2B5EF4-FFF2-40B4-BE49-F238E27FC236}">
                <a16:creationId xmlns:a16="http://schemas.microsoft.com/office/drawing/2014/main" id="{4B106407-340C-4C19-8131-4F11F97A6C9A}"/>
              </a:ext>
            </a:extLst>
          </p:cNvPr>
          <p:cNvSpPr/>
          <p:nvPr/>
        </p:nvSpPr>
        <p:spPr>
          <a:xfrm>
            <a:off x="6941601" y="473787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对磁盘设备进行初始化操作</a:t>
            </a:r>
          </a:p>
        </p:txBody>
      </p:sp>
      <p:sp>
        <p:nvSpPr>
          <p:cNvPr id="51" name="箭头: 右 50">
            <a:extLst>
              <a:ext uri="{FF2B5EF4-FFF2-40B4-BE49-F238E27FC236}">
                <a16:creationId xmlns:a16="http://schemas.microsoft.com/office/drawing/2014/main" id="{20205E09-FC9E-4204-9171-B3702CFE0F9D}"/>
              </a:ext>
            </a:extLst>
          </p:cNvPr>
          <p:cNvSpPr/>
          <p:nvPr/>
        </p:nvSpPr>
        <p:spPr>
          <a:xfrm>
            <a:off x="5041473" y="4997674"/>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a:extLst>
              <a:ext uri="{FF2B5EF4-FFF2-40B4-BE49-F238E27FC236}">
                <a16:creationId xmlns:a16="http://schemas.microsoft.com/office/drawing/2014/main" id="{43660796-1487-4CF7-88E3-AA5BA096C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65" y="1318853"/>
            <a:ext cx="43656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405" descr="说明: 第17章 使用iSCSI服务部署网络存储第17章 使用iSCSI服务部署网络存储">
            <a:extLst>
              <a:ext uri="{FF2B5EF4-FFF2-40B4-BE49-F238E27FC236}">
                <a16:creationId xmlns:a16="http://schemas.microsoft.com/office/drawing/2014/main" id="{683EED3D-0BF4-48B8-951C-8FCB363B5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054" y="1318853"/>
            <a:ext cx="43656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330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9" name="矩形: 圆角 48">
            <a:extLst>
              <a:ext uri="{FF2B5EF4-FFF2-40B4-BE49-F238E27FC236}">
                <a16:creationId xmlns:a16="http://schemas.microsoft.com/office/drawing/2014/main" id="{93D908F2-442B-40C3-ACAB-2FA4EC0D7905}"/>
              </a:ext>
            </a:extLst>
          </p:cNvPr>
          <p:cNvSpPr/>
          <p:nvPr/>
        </p:nvSpPr>
        <p:spPr>
          <a:xfrm>
            <a:off x="1197713" y="4736168"/>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开始使用“新建简单卷向导”</a:t>
            </a:r>
          </a:p>
        </p:txBody>
      </p:sp>
      <p:sp>
        <p:nvSpPr>
          <p:cNvPr id="50" name="矩形: 圆角 49">
            <a:extLst>
              <a:ext uri="{FF2B5EF4-FFF2-40B4-BE49-F238E27FC236}">
                <a16:creationId xmlns:a16="http://schemas.microsoft.com/office/drawing/2014/main" id="{4B106407-340C-4C19-8131-4F11F97A6C9A}"/>
              </a:ext>
            </a:extLst>
          </p:cNvPr>
          <p:cNvSpPr/>
          <p:nvPr/>
        </p:nvSpPr>
        <p:spPr>
          <a:xfrm>
            <a:off x="4903106" y="473787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对磁盘设备进行分区操作</a:t>
            </a:r>
          </a:p>
        </p:txBody>
      </p:sp>
      <p:sp>
        <p:nvSpPr>
          <p:cNvPr id="51" name="箭头: 右 50">
            <a:extLst>
              <a:ext uri="{FF2B5EF4-FFF2-40B4-BE49-F238E27FC236}">
                <a16:creationId xmlns:a16="http://schemas.microsoft.com/office/drawing/2014/main" id="{20205E09-FC9E-4204-9171-B3702CFE0F9D}"/>
              </a:ext>
            </a:extLst>
          </p:cNvPr>
          <p:cNvSpPr/>
          <p:nvPr/>
        </p:nvSpPr>
        <p:spPr>
          <a:xfrm>
            <a:off x="3793625" y="4997674"/>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EAF2D235-AB38-43D7-A4ED-BE3125202056}"/>
              </a:ext>
            </a:extLst>
          </p:cNvPr>
          <p:cNvSpPr/>
          <p:nvPr/>
        </p:nvSpPr>
        <p:spPr>
          <a:xfrm>
            <a:off x="8589452" y="473787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设置系统中显示的盘符</a:t>
            </a:r>
          </a:p>
        </p:txBody>
      </p:sp>
      <p:sp>
        <p:nvSpPr>
          <p:cNvPr id="53" name="箭头: 右 52">
            <a:extLst>
              <a:ext uri="{FF2B5EF4-FFF2-40B4-BE49-F238E27FC236}">
                <a16:creationId xmlns:a16="http://schemas.microsoft.com/office/drawing/2014/main" id="{CC729B47-C17B-4381-B022-7697486B55B1}"/>
              </a:ext>
            </a:extLst>
          </p:cNvPr>
          <p:cNvSpPr/>
          <p:nvPr/>
        </p:nvSpPr>
        <p:spPr>
          <a:xfrm>
            <a:off x="7489495" y="4999381"/>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2" name="图片 406" descr="说明: 第17章 使用iSCSI服务部署网络存储第17章 使用iSCSI服务部署网络存储">
            <a:extLst>
              <a:ext uri="{FF2B5EF4-FFF2-40B4-BE49-F238E27FC236}">
                <a16:creationId xmlns:a16="http://schemas.microsoft.com/office/drawing/2014/main" id="{75247EA1-8505-4352-864B-A4DDFF8B6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69" y="1688161"/>
            <a:ext cx="3236818" cy="278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407" descr="说明: 第17章 使用iSCSI服务部署网络存储第17章 使用iSCSI服务部署网络存储">
            <a:extLst>
              <a:ext uri="{FF2B5EF4-FFF2-40B4-BE49-F238E27FC236}">
                <a16:creationId xmlns:a16="http://schemas.microsoft.com/office/drawing/2014/main" id="{56449DA3-B75C-418D-9DC0-32A09A01A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150" y="1684254"/>
            <a:ext cx="3278441" cy="278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408" descr="说明: 第17章 使用iSCSI服务部署网络存储第17章 使用iSCSI服务部署网络存储">
            <a:extLst>
              <a:ext uri="{FF2B5EF4-FFF2-40B4-BE49-F238E27FC236}">
                <a16:creationId xmlns:a16="http://schemas.microsoft.com/office/drawing/2014/main" id="{63E98D06-B474-4E49-AF4A-64BCB08656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9496" y="1684254"/>
            <a:ext cx="3278441" cy="278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298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409" descr="说明: 第17章 使用iSCSI服务部署网络存储第17章 使用iSCSI服务部署网络存储">
            <a:extLst>
              <a:ext uri="{FF2B5EF4-FFF2-40B4-BE49-F238E27FC236}">
                <a16:creationId xmlns:a16="http://schemas.microsoft.com/office/drawing/2014/main" id="{5CF06229-0F4B-49DB-B38F-C807F87F4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42" y="1688161"/>
            <a:ext cx="3205901" cy="278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9" name="矩形: 圆角 48">
            <a:extLst>
              <a:ext uri="{FF2B5EF4-FFF2-40B4-BE49-F238E27FC236}">
                <a16:creationId xmlns:a16="http://schemas.microsoft.com/office/drawing/2014/main" id="{93D908F2-442B-40C3-ACAB-2FA4EC0D7905}"/>
              </a:ext>
            </a:extLst>
          </p:cNvPr>
          <p:cNvSpPr/>
          <p:nvPr/>
        </p:nvSpPr>
        <p:spPr>
          <a:xfrm>
            <a:off x="1197713" y="4736168"/>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设置磁盘设备的格式以及卷标</a:t>
            </a:r>
          </a:p>
        </p:txBody>
      </p:sp>
      <p:sp>
        <p:nvSpPr>
          <p:cNvPr id="50" name="矩形: 圆角 49">
            <a:extLst>
              <a:ext uri="{FF2B5EF4-FFF2-40B4-BE49-F238E27FC236}">
                <a16:creationId xmlns:a16="http://schemas.microsoft.com/office/drawing/2014/main" id="{4B106407-340C-4C19-8131-4F11F97A6C9A}"/>
              </a:ext>
            </a:extLst>
          </p:cNvPr>
          <p:cNvSpPr/>
          <p:nvPr/>
        </p:nvSpPr>
        <p:spPr>
          <a:xfrm>
            <a:off x="4799677" y="473787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检查磁盘初始化信息是否正确</a:t>
            </a:r>
          </a:p>
        </p:txBody>
      </p:sp>
      <p:sp>
        <p:nvSpPr>
          <p:cNvPr id="51" name="箭头: 右 50">
            <a:extLst>
              <a:ext uri="{FF2B5EF4-FFF2-40B4-BE49-F238E27FC236}">
                <a16:creationId xmlns:a16="http://schemas.microsoft.com/office/drawing/2014/main" id="{20205E09-FC9E-4204-9171-B3702CFE0F9D}"/>
              </a:ext>
            </a:extLst>
          </p:cNvPr>
          <p:cNvSpPr/>
          <p:nvPr/>
        </p:nvSpPr>
        <p:spPr>
          <a:xfrm>
            <a:off x="3741911" y="4997674"/>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EAF2D235-AB38-43D7-A4ED-BE3125202056}"/>
              </a:ext>
            </a:extLst>
          </p:cNvPr>
          <p:cNvSpPr/>
          <p:nvPr/>
        </p:nvSpPr>
        <p:spPr>
          <a:xfrm>
            <a:off x="8589451" y="473787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等待磁盘设备初始化过程结束</a:t>
            </a:r>
          </a:p>
        </p:txBody>
      </p:sp>
      <p:sp>
        <p:nvSpPr>
          <p:cNvPr id="53" name="箭头: 右 52">
            <a:extLst>
              <a:ext uri="{FF2B5EF4-FFF2-40B4-BE49-F238E27FC236}">
                <a16:creationId xmlns:a16="http://schemas.microsoft.com/office/drawing/2014/main" id="{CC729B47-C17B-4381-B022-7697486B55B1}"/>
              </a:ext>
            </a:extLst>
          </p:cNvPr>
          <p:cNvSpPr/>
          <p:nvPr/>
        </p:nvSpPr>
        <p:spPr>
          <a:xfrm>
            <a:off x="7437780" y="4999381"/>
            <a:ext cx="912099" cy="321815"/>
          </a:xfrm>
          <a:prstGeom prst="rightArrow">
            <a:avLst/>
          </a:prstGeom>
          <a:gradFill>
            <a:gsLst>
              <a:gs pos="87000">
                <a:srgbClr val="0070C0"/>
              </a:gs>
              <a:gs pos="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图片 410" descr="说明: 第17章 使用iSCSI服务部署网络存储第17章 使用iSCSI服务部署网络存储">
            <a:extLst>
              <a:ext uri="{FF2B5EF4-FFF2-40B4-BE49-F238E27FC236}">
                <a16:creationId xmlns:a16="http://schemas.microsoft.com/office/drawing/2014/main" id="{8F5A0635-6D57-4C45-8187-C9A889239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424" y="1688161"/>
            <a:ext cx="3205036" cy="278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B1418272-610C-42B6-8271-09275289C4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4841" y="1688161"/>
            <a:ext cx="3587750" cy="278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9100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配置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Windows</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客户端</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9" name="矩形: 圆角 48">
            <a:extLst>
              <a:ext uri="{FF2B5EF4-FFF2-40B4-BE49-F238E27FC236}">
                <a16:creationId xmlns:a16="http://schemas.microsoft.com/office/drawing/2014/main" id="{93D908F2-442B-40C3-ACAB-2FA4EC0D7905}"/>
              </a:ext>
            </a:extLst>
          </p:cNvPr>
          <p:cNvSpPr/>
          <p:nvPr/>
        </p:nvSpPr>
        <p:spPr>
          <a:xfrm>
            <a:off x="2300957" y="4875316"/>
            <a:ext cx="2398531" cy="844826"/>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磁盘初始化完毕后弹出设备图标</a:t>
            </a:r>
          </a:p>
        </p:txBody>
      </p:sp>
      <p:sp>
        <p:nvSpPr>
          <p:cNvPr id="18" name="矩形: 圆角 17">
            <a:extLst>
              <a:ext uri="{FF2B5EF4-FFF2-40B4-BE49-F238E27FC236}">
                <a16:creationId xmlns:a16="http://schemas.microsoft.com/office/drawing/2014/main" id="{C76137B7-9B32-4DF7-911C-DE2A25B81AF3}"/>
              </a:ext>
            </a:extLst>
          </p:cNvPr>
          <p:cNvSpPr/>
          <p:nvPr/>
        </p:nvSpPr>
        <p:spPr>
          <a:xfrm>
            <a:off x="6321287" y="1411357"/>
            <a:ext cx="4647608" cy="4308785"/>
          </a:xfrm>
          <a:prstGeom prst="roundRect">
            <a:avLst>
              <a:gd name="adj" fmla="val 2292"/>
            </a:avLst>
          </a:prstGeom>
          <a:noFill/>
          <a:ln>
            <a:solidFill>
              <a:srgbClr val="0070C0"/>
            </a:solidFill>
            <a:prstDash val="lgDashDot"/>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30000"/>
              </a:lnSpc>
              <a:spcBef>
                <a:spcPts val="0"/>
              </a:spcBef>
              <a:spcAft>
                <a:spcPts val="0"/>
              </a:spcAft>
              <a:buClrTx/>
              <a:buSzTx/>
              <a:buFont typeface="Wingdings" panose="05000000000000000000" pitchFamily="2" charset="2"/>
              <a:buChar char="ü"/>
              <a:tabLst/>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接下来即可进入正常的使用过程。</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0"/>
              </a:spcAft>
              <a:buClrTx/>
              <a:buSzTx/>
              <a:buFont typeface="Wingdings" panose="05000000000000000000" pitchFamily="2" charset="2"/>
              <a:buChar char="ü"/>
              <a:tabLst/>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由于整个传输过程是完全透明的，而且像一块本地硬盘那样稳定，因此不知情的用户可能都察觉不到这是一块远程存储设备。</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0"/>
              </a:spcAft>
              <a:buClrTx/>
              <a:buSzTx/>
              <a:buFont typeface="Wingdings" panose="05000000000000000000" pitchFamily="2" charset="2"/>
              <a:buChar char="ü"/>
              <a:tabLst/>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不过，这只是理论状态，实际上的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数据传输速率并不能完全达到本地硬盘的性能，会或多或少地受到网络带宽的影响，只不过差别不明显罢了。</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0"/>
              </a:spcAft>
              <a:buClrTx/>
              <a:buSzTx/>
              <a:buFont typeface="Wingdings" panose="05000000000000000000" pitchFamily="2" charset="2"/>
              <a:buChar char="ü"/>
              <a:tabLst/>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考虑到</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存储技术还有一个优势，就是安全性高，这对于数据集中存储来讲显得十分重要。</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just" defTabSz="914400" rtl="0" eaLnBrk="1" fontAlgn="auto" latinLnBrk="0" hangingPunct="1">
              <a:lnSpc>
                <a:spcPct val="130000"/>
              </a:lnSpc>
              <a:spcBef>
                <a:spcPts val="0"/>
              </a:spcBef>
              <a:spcAft>
                <a:spcPts val="0"/>
              </a:spcAft>
              <a:buClrTx/>
              <a:buSzTx/>
              <a:buFont typeface="Wingdings" panose="05000000000000000000" pitchFamily="2" charset="2"/>
              <a:buChar char="ü"/>
              <a:tabLst/>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因此，在进行数据存储与传输时，</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值得一试！</a:t>
            </a:r>
          </a:p>
        </p:txBody>
      </p:sp>
      <p:pic>
        <p:nvPicPr>
          <p:cNvPr id="3074" name="图片 412" descr="说明: 第17章 使用iSCSI服务部署网络存储第17章 使用iSCSI服务部署网络存储">
            <a:extLst>
              <a:ext uri="{FF2B5EF4-FFF2-40B4-BE49-F238E27FC236}">
                <a16:creationId xmlns:a16="http://schemas.microsoft.com/office/drawing/2014/main" id="{E6DB94EA-5BF8-40FE-8B4C-1F1F9EC14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879" y="1636366"/>
            <a:ext cx="4160686" cy="274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020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2E494243-3D3D-470D-B986-3726777EA8D2}"/>
              </a:ext>
            </a:extLst>
          </p:cNvPr>
          <p:cNvSpPr txBox="1"/>
          <p:nvPr/>
        </p:nvSpPr>
        <p:spPr>
          <a:xfrm>
            <a:off x="1029783" y="798763"/>
            <a:ext cx="10346616" cy="5915081"/>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1</a:t>
            </a:r>
            <a:r>
              <a:rPr lang="zh-CN" altLang="en-US" sz="1600" b="1" dirty="0">
                <a:solidFill>
                  <a:srgbClr val="0070C0"/>
                </a:solidFill>
                <a:latin typeface="微软雅黑" panose="020B0503020204020204" pitchFamily="34" charset="-122"/>
                <a:ea typeface="微软雅黑" panose="020B0503020204020204" pitchFamily="34" charset="-122"/>
              </a:rPr>
              <a:t>．简述</a:t>
            </a:r>
            <a:r>
              <a:rPr lang="en-US" altLang="zh-CN" sz="1600" b="1" dirty="0">
                <a:solidFill>
                  <a:srgbClr val="0070C0"/>
                </a:solidFill>
                <a:latin typeface="微软雅黑" panose="020B0503020204020204" pitchFamily="34" charset="-122"/>
                <a:ea typeface="微软雅黑" panose="020B0503020204020204" pitchFamily="34" charset="-122"/>
              </a:rPr>
              <a:t>iSCSI</a:t>
            </a:r>
            <a:r>
              <a:rPr lang="zh-CN" altLang="en-US" sz="1600" b="1" dirty="0">
                <a:solidFill>
                  <a:srgbClr val="0070C0"/>
                </a:solidFill>
                <a:latin typeface="微软雅黑" panose="020B0503020204020204" pitchFamily="34" charset="-122"/>
                <a:ea typeface="微软雅黑" panose="020B0503020204020204" pitchFamily="34" charset="-122"/>
              </a:rPr>
              <a:t>存储技术在生产环境中的作用。</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iSCSI</a:t>
            </a:r>
            <a:r>
              <a:rPr lang="zh-CN" altLang="en-US" sz="1600" dirty="0">
                <a:latin typeface="微软雅黑" panose="020B0503020204020204" pitchFamily="34" charset="-122"/>
                <a:ea typeface="微软雅黑" panose="020B0503020204020204" pitchFamily="34" charset="-122"/>
              </a:rPr>
              <a:t>存储技术通过把硬件存储设备与</a:t>
            </a:r>
            <a:r>
              <a:rPr lang="en-US" altLang="zh-CN" sz="1600" dirty="0">
                <a:latin typeface="微软雅黑" panose="020B0503020204020204" pitchFamily="34" charset="-122"/>
                <a:ea typeface="微软雅黑" panose="020B0503020204020204" pitchFamily="34" charset="-122"/>
              </a:rPr>
              <a:t>TCP/IP</a:t>
            </a:r>
            <a:r>
              <a:rPr lang="zh-CN" altLang="en-US" sz="1600" dirty="0">
                <a:latin typeface="微软雅黑" panose="020B0503020204020204" pitchFamily="34" charset="-122"/>
                <a:ea typeface="微软雅黑" panose="020B0503020204020204" pitchFamily="34" charset="-122"/>
              </a:rPr>
              <a:t>网络协议相互结合，使得用户可以通过互联网方便地访问远程机房提供的共享存储资源。</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2</a:t>
            </a:r>
            <a:r>
              <a:rPr lang="zh-CN" altLang="en-US" sz="1600" b="1" dirty="0">
                <a:solidFill>
                  <a:srgbClr val="0070C0"/>
                </a:solidFill>
                <a:latin typeface="微软雅黑" panose="020B0503020204020204" pitchFamily="34" charset="-122"/>
                <a:ea typeface="微软雅黑" panose="020B0503020204020204" pitchFamily="34" charset="-122"/>
              </a:rPr>
              <a:t>．在</a:t>
            </a:r>
            <a:r>
              <a:rPr lang="en-US" altLang="zh-CN" sz="1600" b="1" dirty="0">
                <a:solidFill>
                  <a:srgbClr val="0070C0"/>
                </a:solidFill>
                <a:latin typeface="微软雅黑" panose="020B0503020204020204" pitchFamily="34" charset="-122"/>
                <a:ea typeface="微软雅黑" panose="020B0503020204020204" pitchFamily="34" charset="-122"/>
              </a:rPr>
              <a:t>Linux</a:t>
            </a:r>
            <a:r>
              <a:rPr lang="zh-CN" altLang="en-US" sz="1600" b="1" dirty="0">
                <a:solidFill>
                  <a:srgbClr val="0070C0"/>
                </a:solidFill>
                <a:latin typeface="微软雅黑" panose="020B0503020204020204" pitchFamily="34" charset="-122"/>
                <a:ea typeface="微软雅黑" panose="020B0503020204020204" pitchFamily="34" charset="-122"/>
              </a:rPr>
              <a:t>系统中，</a:t>
            </a:r>
            <a:r>
              <a:rPr lang="en-US" altLang="zh-CN" sz="1600" b="1" dirty="0">
                <a:solidFill>
                  <a:srgbClr val="0070C0"/>
                </a:solidFill>
                <a:latin typeface="微软雅黑" panose="020B0503020204020204" pitchFamily="34" charset="-122"/>
                <a:ea typeface="微软雅黑" panose="020B0503020204020204" pitchFamily="34" charset="-122"/>
              </a:rPr>
              <a:t>iSCSI</a:t>
            </a:r>
            <a:r>
              <a:rPr lang="zh-CN" altLang="en-US" sz="1600" b="1" dirty="0">
                <a:solidFill>
                  <a:srgbClr val="0070C0"/>
                </a:solidFill>
                <a:latin typeface="微软雅黑" panose="020B0503020204020204" pitchFamily="34" charset="-122"/>
                <a:ea typeface="微软雅黑" panose="020B0503020204020204" pitchFamily="34" charset="-122"/>
              </a:rPr>
              <a:t>服务端和</a:t>
            </a:r>
            <a:r>
              <a:rPr lang="en-US" altLang="zh-CN" sz="1600" b="1" dirty="0">
                <a:solidFill>
                  <a:srgbClr val="0070C0"/>
                </a:solidFill>
                <a:latin typeface="微软雅黑" panose="020B0503020204020204" pitchFamily="34" charset="-122"/>
                <a:ea typeface="微软雅黑" panose="020B0503020204020204" pitchFamily="34" charset="-122"/>
              </a:rPr>
              <a:t>iSCSI</a:t>
            </a:r>
            <a:r>
              <a:rPr lang="zh-CN" altLang="en-US" sz="1600" b="1" dirty="0">
                <a:solidFill>
                  <a:srgbClr val="0070C0"/>
                </a:solidFill>
                <a:latin typeface="微软雅黑" panose="020B0503020204020204" pitchFamily="34" charset="-122"/>
                <a:ea typeface="微软雅黑" panose="020B0503020204020204" pitchFamily="34" charset="-122"/>
              </a:rPr>
              <a:t>客户端所使用的服务程序分别叫什么？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iSCSI</a:t>
            </a:r>
            <a:r>
              <a:rPr lang="zh-CN" altLang="en-US" sz="1600" dirty="0">
                <a:latin typeface="微软雅黑" panose="020B0503020204020204" pitchFamily="34" charset="-122"/>
                <a:ea typeface="微软雅黑" panose="020B0503020204020204" pitchFamily="34" charset="-122"/>
              </a:rPr>
              <a:t>服务端程序为</a:t>
            </a:r>
            <a:r>
              <a:rPr lang="en-US" altLang="zh-CN" sz="1600" dirty="0" err="1">
                <a:latin typeface="微软雅黑" panose="020B0503020204020204" pitchFamily="34" charset="-122"/>
                <a:ea typeface="微软雅黑" panose="020B0503020204020204" pitchFamily="34" charset="-122"/>
              </a:rPr>
              <a:t>targetd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iSCSI</a:t>
            </a:r>
            <a:r>
              <a:rPr lang="zh-CN" altLang="en-US" sz="1600" dirty="0">
                <a:latin typeface="微软雅黑" panose="020B0503020204020204" pitchFamily="34" charset="-122"/>
                <a:ea typeface="微软雅黑" panose="020B0503020204020204" pitchFamily="34" charset="-122"/>
              </a:rPr>
              <a:t>客户端程序为</a:t>
            </a:r>
            <a:r>
              <a:rPr lang="en-US" altLang="zh-CN" sz="1600" dirty="0">
                <a:latin typeface="微软雅黑" panose="020B0503020204020204" pitchFamily="34" charset="-122"/>
                <a:ea typeface="微软雅黑" panose="020B0503020204020204" pitchFamily="34" charset="-122"/>
              </a:rPr>
              <a:t>initiator</a:t>
            </a:r>
            <a:r>
              <a:rPr lang="zh-CN" altLang="en-US" sz="1600" dirty="0">
                <a:latin typeface="微软雅黑" panose="020B0503020204020204" pitchFamily="34" charset="-122"/>
                <a:ea typeface="微软雅黑" panose="020B0503020204020204" pitchFamily="34" charset="-122"/>
              </a:rPr>
              <a:t>。</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3</a:t>
            </a:r>
            <a:r>
              <a:rPr lang="zh-CN" altLang="en-US" sz="1600" b="1" dirty="0">
                <a:solidFill>
                  <a:srgbClr val="0070C0"/>
                </a:solidFill>
                <a:latin typeface="微软雅黑" panose="020B0503020204020204" pitchFamily="34" charset="-122"/>
                <a:ea typeface="微软雅黑" panose="020B0503020204020204" pitchFamily="34" charset="-122"/>
              </a:rPr>
              <a:t>．在使用</a:t>
            </a:r>
            <a:r>
              <a:rPr lang="en-US" altLang="zh-CN" sz="1600" b="1" dirty="0" err="1">
                <a:solidFill>
                  <a:srgbClr val="0070C0"/>
                </a:solidFill>
                <a:latin typeface="微软雅黑" panose="020B0503020204020204" pitchFamily="34" charset="-122"/>
                <a:ea typeface="微软雅黑" panose="020B0503020204020204" pitchFamily="34" charset="-122"/>
              </a:rPr>
              <a:t>targetcli</a:t>
            </a:r>
            <a:r>
              <a:rPr lang="zh-CN" altLang="en-US" sz="1600" b="1" dirty="0">
                <a:solidFill>
                  <a:srgbClr val="0070C0"/>
                </a:solidFill>
                <a:latin typeface="微软雅黑" panose="020B0503020204020204" pitchFamily="34" charset="-122"/>
                <a:ea typeface="微软雅黑" panose="020B0503020204020204" pitchFamily="34" charset="-122"/>
              </a:rPr>
              <a:t>命令配置</a:t>
            </a:r>
            <a:r>
              <a:rPr lang="en-US" altLang="zh-CN" sz="1600" b="1" dirty="0">
                <a:solidFill>
                  <a:srgbClr val="0070C0"/>
                </a:solidFill>
                <a:latin typeface="微软雅黑" panose="020B0503020204020204" pitchFamily="34" charset="-122"/>
                <a:ea typeface="微软雅黑" panose="020B0503020204020204" pitchFamily="34" charset="-122"/>
              </a:rPr>
              <a:t>iSCSI</a:t>
            </a:r>
            <a:r>
              <a:rPr lang="zh-CN" altLang="en-US" sz="1600" b="1" dirty="0">
                <a:solidFill>
                  <a:srgbClr val="0070C0"/>
                </a:solidFill>
                <a:latin typeface="微软雅黑" panose="020B0503020204020204" pitchFamily="34" charset="-122"/>
                <a:ea typeface="微软雅黑" panose="020B0503020204020204" pitchFamily="34" charset="-122"/>
              </a:rPr>
              <a:t>服务端配置文件时，</a:t>
            </a:r>
            <a:r>
              <a:rPr lang="en-US" altLang="zh-CN" sz="1600" b="1" dirty="0" err="1">
                <a:solidFill>
                  <a:srgbClr val="0070C0"/>
                </a:solidFill>
                <a:latin typeface="微软雅黑" panose="020B0503020204020204" pitchFamily="34" charset="-122"/>
                <a:ea typeface="微软雅黑" panose="020B0503020204020204" pitchFamily="34" charset="-122"/>
              </a:rPr>
              <a:t>acls</a:t>
            </a:r>
            <a:r>
              <a:rPr lang="zh-CN" altLang="en-US" sz="1600" b="1" dirty="0">
                <a:solidFill>
                  <a:srgbClr val="0070C0"/>
                </a:solidFill>
                <a:latin typeface="微软雅黑" panose="020B0503020204020204" pitchFamily="34" charset="-122"/>
                <a:ea typeface="微软雅黑" panose="020B0503020204020204" pitchFamily="34" charset="-122"/>
              </a:rPr>
              <a:t>与</a:t>
            </a:r>
            <a:r>
              <a:rPr lang="en-US" altLang="zh-CN" sz="1600" b="1" dirty="0">
                <a:solidFill>
                  <a:srgbClr val="0070C0"/>
                </a:solidFill>
                <a:latin typeface="微软雅黑" panose="020B0503020204020204" pitchFamily="34" charset="-122"/>
                <a:ea typeface="微软雅黑" panose="020B0503020204020204" pitchFamily="34" charset="-122"/>
              </a:rPr>
              <a:t>portals</a:t>
            </a:r>
            <a:r>
              <a:rPr lang="zh-CN" altLang="en-US" sz="1600" b="1" dirty="0">
                <a:solidFill>
                  <a:srgbClr val="0070C0"/>
                </a:solidFill>
                <a:latin typeface="微软雅黑" panose="020B0503020204020204" pitchFamily="34" charset="-122"/>
                <a:ea typeface="微软雅黑" panose="020B0503020204020204" pitchFamily="34" charset="-122"/>
              </a:rPr>
              <a:t>参数目录中分别存放什么内容？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err="1">
                <a:latin typeface="微软雅黑" panose="020B0503020204020204" pitchFamily="34" charset="-122"/>
                <a:ea typeface="微软雅黑" panose="020B0503020204020204" pitchFamily="34" charset="-122"/>
              </a:rPr>
              <a:t>acls</a:t>
            </a:r>
            <a:r>
              <a:rPr lang="zh-CN" altLang="en-US" sz="1600" dirty="0">
                <a:latin typeface="微软雅黑" panose="020B0503020204020204" pitchFamily="34" charset="-122"/>
                <a:ea typeface="微软雅黑" panose="020B0503020204020204" pitchFamily="34" charset="-122"/>
              </a:rPr>
              <a:t>参数目录用于存放能够访问</a:t>
            </a:r>
            <a:r>
              <a:rPr lang="en-US" altLang="zh-CN" sz="1600" dirty="0">
                <a:latin typeface="微软雅黑" panose="020B0503020204020204" pitchFamily="34" charset="-122"/>
                <a:ea typeface="微软雅黑" panose="020B0503020204020204" pitchFamily="34" charset="-122"/>
              </a:rPr>
              <a:t>iSCSI</a:t>
            </a:r>
            <a:r>
              <a:rPr lang="zh-CN" altLang="en-US" sz="1600" dirty="0">
                <a:latin typeface="微软雅黑" panose="020B0503020204020204" pitchFamily="34" charset="-122"/>
                <a:ea typeface="微软雅黑" panose="020B0503020204020204" pitchFamily="34" charset="-122"/>
              </a:rPr>
              <a:t>服务端共享存储资源的客户端名称，</a:t>
            </a:r>
            <a:r>
              <a:rPr lang="en-US" altLang="zh-CN" sz="1600" dirty="0">
                <a:latin typeface="微软雅黑" panose="020B0503020204020204" pitchFamily="34" charset="-122"/>
                <a:ea typeface="微软雅黑" panose="020B0503020204020204" pitchFamily="34" charset="-122"/>
              </a:rPr>
              <a:t>portals</a:t>
            </a:r>
            <a:r>
              <a:rPr lang="zh-CN" altLang="en-US" sz="1600" dirty="0">
                <a:latin typeface="微软雅黑" panose="020B0503020204020204" pitchFamily="34" charset="-122"/>
                <a:ea typeface="微软雅黑" panose="020B0503020204020204" pitchFamily="34" charset="-122"/>
              </a:rPr>
              <a:t>参数目录用于定义由服务器的哪个</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地址对外提供共享存储资源服务。</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4</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iSCSI</a:t>
            </a:r>
            <a:r>
              <a:rPr lang="zh-CN" altLang="en-US" sz="1600" b="1" dirty="0">
                <a:solidFill>
                  <a:srgbClr val="0070C0"/>
                </a:solidFill>
                <a:latin typeface="微软雅黑" panose="020B0503020204020204" pitchFamily="34" charset="-122"/>
                <a:ea typeface="微软雅黑" panose="020B0503020204020204" pitchFamily="34" charset="-122"/>
              </a:rPr>
              <a:t>协议占用了服务器的哪个协议和端口号？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iSCSI</a:t>
            </a:r>
            <a:r>
              <a:rPr lang="zh-CN" altLang="en-US" sz="1600" dirty="0">
                <a:latin typeface="微软雅黑" panose="020B0503020204020204" pitchFamily="34" charset="-122"/>
                <a:ea typeface="微软雅黑" panose="020B0503020204020204" pitchFamily="34" charset="-122"/>
              </a:rPr>
              <a:t>协议占用了服务器</a:t>
            </a:r>
            <a:r>
              <a:rPr lang="en-US" altLang="zh-CN" sz="1600" dirty="0">
                <a:latin typeface="微软雅黑" panose="020B0503020204020204" pitchFamily="34" charset="-122"/>
                <a:ea typeface="微软雅黑" panose="020B0503020204020204" pitchFamily="34" charset="-122"/>
              </a:rPr>
              <a:t>TCP</a:t>
            </a:r>
            <a:r>
              <a:rPr lang="zh-CN" altLang="en-US" sz="1600" dirty="0">
                <a:latin typeface="微软雅黑" panose="020B0503020204020204" pitchFamily="34" charset="-122"/>
                <a:ea typeface="微软雅黑" panose="020B0503020204020204" pitchFamily="34" charset="-122"/>
              </a:rPr>
              <a:t>协议的</a:t>
            </a:r>
            <a:r>
              <a:rPr lang="en-US" altLang="zh-CN" sz="1600" dirty="0">
                <a:latin typeface="微软雅黑" panose="020B0503020204020204" pitchFamily="34" charset="-122"/>
                <a:ea typeface="微软雅黑" panose="020B0503020204020204" pitchFamily="34" charset="-122"/>
              </a:rPr>
              <a:t>3260</a:t>
            </a:r>
            <a:r>
              <a:rPr lang="zh-CN" altLang="en-US" sz="1600" dirty="0">
                <a:latin typeface="微软雅黑" panose="020B0503020204020204" pitchFamily="34" charset="-122"/>
                <a:ea typeface="微软雅黑" panose="020B0503020204020204" pitchFamily="34" charset="-122"/>
              </a:rPr>
              <a:t>端口号。</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5</a:t>
            </a:r>
            <a:r>
              <a:rPr lang="zh-CN" altLang="en-US" sz="1600" b="1" dirty="0">
                <a:solidFill>
                  <a:srgbClr val="0070C0"/>
                </a:solidFill>
                <a:latin typeface="微软雅黑" panose="020B0503020204020204" pitchFamily="34" charset="-122"/>
                <a:ea typeface="微软雅黑" panose="020B0503020204020204" pitchFamily="34" charset="-122"/>
              </a:rPr>
              <a:t>． 用户在填写</a:t>
            </a:r>
            <a:r>
              <a:rPr lang="en-US" altLang="zh-CN" sz="1600" b="1" dirty="0" err="1">
                <a:solidFill>
                  <a:srgbClr val="0070C0"/>
                </a:solidFill>
                <a:latin typeface="微软雅黑" panose="020B0503020204020204" pitchFamily="34" charset="-122"/>
                <a:ea typeface="微软雅黑" panose="020B0503020204020204" pitchFamily="34" charset="-122"/>
              </a:rPr>
              <a:t>fstab</a:t>
            </a:r>
            <a:r>
              <a:rPr lang="zh-CN" altLang="en-US" sz="1600" b="1" dirty="0">
                <a:solidFill>
                  <a:srgbClr val="0070C0"/>
                </a:solidFill>
                <a:latin typeface="微软雅黑" panose="020B0503020204020204" pitchFamily="34" charset="-122"/>
                <a:ea typeface="微软雅黑" panose="020B0503020204020204" pitchFamily="34" charset="-122"/>
              </a:rPr>
              <a:t>设备挂载配置文件时，一般会把远程存储资源的</a:t>
            </a:r>
            <a:r>
              <a:rPr lang="en-US" altLang="zh-CN" sz="1600" b="1" dirty="0">
                <a:solidFill>
                  <a:srgbClr val="0070C0"/>
                </a:solidFill>
                <a:latin typeface="微软雅黑" panose="020B0503020204020204" pitchFamily="34" charset="-122"/>
                <a:ea typeface="微软雅黑" panose="020B0503020204020204" pitchFamily="34" charset="-122"/>
              </a:rPr>
              <a:t>UUID</a:t>
            </a:r>
            <a:r>
              <a:rPr lang="zh-CN" altLang="en-US" sz="1600" b="1" dirty="0">
                <a:solidFill>
                  <a:srgbClr val="0070C0"/>
                </a:solidFill>
                <a:latin typeface="微软雅黑" panose="020B0503020204020204" pitchFamily="34" charset="-122"/>
                <a:ea typeface="微软雅黑" panose="020B0503020204020204" pitchFamily="34" charset="-122"/>
              </a:rPr>
              <a:t>（而非设备的名称）填写到配置文件中。这是为什么？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答：在</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系统中，设备名称是由</a:t>
            </a:r>
            <a:r>
              <a:rPr lang="en-US" altLang="zh-CN" sz="1600" dirty="0" err="1">
                <a:latin typeface="微软雅黑" panose="020B0503020204020204" pitchFamily="34" charset="-122"/>
                <a:ea typeface="微软雅黑" panose="020B0503020204020204" pitchFamily="34" charset="-122"/>
              </a:rPr>
              <a:t>udev</a:t>
            </a:r>
            <a:r>
              <a:rPr lang="zh-CN" altLang="en-US" sz="1600" dirty="0">
                <a:latin typeface="微软雅黑" panose="020B0503020204020204" pitchFamily="34" charset="-122"/>
                <a:ea typeface="微软雅黑" panose="020B0503020204020204" pitchFamily="34" charset="-122"/>
              </a:rPr>
              <a:t>服务进行管理的，而</a:t>
            </a:r>
            <a:r>
              <a:rPr lang="en-US" altLang="zh-CN" sz="1600" dirty="0" err="1">
                <a:latin typeface="微软雅黑" panose="020B0503020204020204" pitchFamily="34" charset="-122"/>
                <a:ea typeface="微软雅黑" panose="020B0503020204020204" pitchFamily="34" charset="-122"/>
              </a:rPr>
              <a:t>udev</a:t>
            </a:r>
            <a:r>
              <a:rPr lang="zh-CN" altLang="en-US" sz="1600" dirty="0">
                <a:latin typeface="微软雅黑" panose="020B0503020204020204" pitchFamily="34" charset="-122"/>
                <a:ea typeface="微软雅黑" panose="020B0503020204020204" pitchFamily="34" charset="-122"/>
              </a:rPr>
              <a:t>服务的设备命名规则是由设备类型及系统识别顺序等信息共同组成的。考虑到网络存储设备具有识别顺序不稳定的特点，所以为了避免识别顺序混乱造成的挂载错误问题，故使用</a:t>
            </a:r>
            <a:r>
              <a:rPr lang="en-US" altLang="zh-CN" sz="1600" dirty="0">
                <a:latin typeface="微软雅黑" panose="020B0503020204020204" pitchFamily="34" charset="-122"/>
                <a:ea typeface="微软雅黑" panose="020B0503020204020204" pitchFamily="34" charset="-122"/>
              </a:rPr>
              <a:t>UUID</a:t>
            </a:r>
            <a:r>
              <a:rPr lang="zh-CN" altLang="en-US" sz="1600" dirty="0">
                <a:latin typeface="微软雅黑" panose="020B0503020204020204" pitchFamily="34" charset="-122"/>
                <a:ea typeface="微软雅黑" panose="020B0503020204020204" pitchFamily="34" charset="-122"/>
              </a:rPr>
              <a:t>进行挂载操作。</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6</a:t>
            </a:r>
            <a:r>
              <a:rPr lang="zh-CN" altLang="en-US" sz="1600" b="1" dirty="0">
                <a:solidFill>
                  <a:srgbClr val="0070C0"/>
                </a:solidFill>
                <a:latin typeface="微软雅黑" panose="020B0503020204020204" pitchFamily="34" charset="-122"/>
                <a:ea typeface="微软雅黑" panose="020B0503020204020204" pitchFamily="34" charset="-122"/>
              </a:rPr>
              <a:t>．在使用</a:t>
            </a:r>
            <a:r>
              <a:rPr lang="en-US" altLang="zh-CN" sz="1600" b="1" dirty="0">
                <a:solidFill>
                  <a:srgbClr val="0070C0"/>
                </a:solidFill>
                <a:latin typeface="微软雅黑" panose="020B0503020204020204" pitchFamily="34" charset="-122"/>
                <a:ea typeface="微软雅黑" panose="020B0503020204020204" pitchFamily="34" charset="-122"/>
              </a:rPr>
              <a:t>Windows</a:t>
            </a:r>
            <a:r>
              <a:rPr lang="zh-CN" altLang="en-US" sz="1600" b="1" dirty="0">
                <a:solidFill>
                  <a:srgbClr val="0070C0"/>
                </a:solidFill>
                <a:latin typeface="微软雅黑" panose="020B0503020204020204" pitchFamily="34" charset="-122"/>
                <a:ea typeface="微软雅黑" panose="020B0503020204020204" pitchFamily="34" charset="-122"/>
              </a:rPr>
              <a:t>系统来访问</a:t>
            </a:r>
            <a:r>
              <a:rPr lang="en-US" altLang="zh-CN" sz="1600" b="1" dirty="0">
                <a:solidFill>
                  <a:srgbClr val="0070C0"/>
                </a:solidFill>
                <a:latin typeface="微软雅黑" panose="020B0503020204020204" pitchFamily="34" charset="-122"/>
                <a:ea typeface="微软雅黑" panose="020B0503020204020204" pitchFamily="34" charset="-122"/>
              </a:rPr>
              <a:t>iSCSI</a:t>
            </a:r>
            <a:r>
              <a:rPr lang="zh-CN" altLang="en-US" sz="1600" b="1" dirty="0">
                <a:solidFill>
                  <a:srgbClr val="0070C0"/>
                </a:solidFill>
                <a:latin typeface="微软雅黑" panose="020B0503020204020204" pitchFamily="34" charset="-122"/>
                <a:ea typeface="微软雅黑" panose="020B0503020204020204" pitchFamily="34" charset="-122"/>
              </a:rPr>
              <a:t>共享存储资源时，它有两个步骤与</a:t>
            </a:r>
            <a:r>
              <a:rPr lang="en-US" altLang="zh-CN" sz="1600" b="1" dirty="0">
                <a:solidFill>
                  <a:srgbClr val="0070C0"/>
                </a:solidFill>
                <a:latin typeface="微软雅黑" panose="020B0503020204020204" pitchFamily="34" charset="-122"/>
                <a:ea typeface="微软雅黑" panose="020B0503020204020204" pitchFamily="34" charset="-122"/>
              </a:rPr>
              <a:t>Linux</a:t>
            </a:r>
            <a:r>
              <a:rPr lang="zh-CN" altLang="en-US" sz="1600" b="1" dirty="0">
                <a:solidFill>
                  <a:srgbClr val="0070C0"/>
                </a:solidFill>
                <a:latin typeface="微软雅黑" panose="020B0503020204020204" pitchFamily="34" charset="-122"/>
                <a:ea typeface="微软雅黑" panose="020B0503020204020204" pitchFamily="34" charset="-122"/>
              </a:rPr>
              <a:t>系统一样。请说明是哪两个步骤。</a:t>
            </a:r>
          </a:p>
          <a:p>
            <a:pPr algn="just">
              <a:lnSpc>
                <a:spcPct val="140000"/>
              </a:lnSpc>
            </a:pPr>
            <a:r>
              <a:rPr lang="zh-CN" altLang="en-US" sz="1600" dirty="0">
                <a:latin typeface="微软雅黑" panose="020B0503020204020204" pitchFamily="34" charset="-122"/>
                <a:ea typeface="微软雅黑" panose="020B0503020204020204" pitchFamily="34" charset="-122"/>
              </a:rPr>
              <a:t>答：扫描并发现服务端上可用的</a:t>
            </a:r>
            <a:r>
              <a:rPr lang="en-US" altLang="zh-CN" sz="1600" dirty="0">
                <a:latin typeface="微软雅黑" panose="020B0503020204020204" pitchFamily="34" charset="-122"/>
                <a:ea typeface="微软雅黑" panose="020B0503020204020204" pitchFamily="34" charset="-122"/>
              </a:rPr>
              <a:t>iSCSI</a:t>
            </a:r>
            <a:r>
              <a:rPr lang="zh-CN" altLang="en-US" sz="1600" dirty="0">
                <a:latin typeface="微软雅黑" panose="020B0503020204020204" pitchFamily="34" charset="-122"/>
                <a:ea typeface="微软雅黑" panose="020B0503020204020204" pitchFamily="34" charset="-122"/>
              </a:rPr>
              <a:t>共享存储资源；验证登录。</a:t>
            </a:r>
          </a:p>
        </p:txBody>
      </p:sp>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39476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49880" y="2782669"/>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祝同学们学习顺利，爱上</a:t>
            </a: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7442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iSCSI</a:t>
            </a:r>
            <a:r>
              <a:rPr lang="zh-CN" altLang="en-US" sz="3600" b="1" dirty="0">
                <a:solidFill>
                  <a:schemeClr val="accent1"/>
                </a:solidFill>
                <a:latin typeface="微软雅黑" panose="020B0503020204020204" pitchFamily="34" charset="-122"/>
                <a:ea typeface="微软雅黑" panose="020B0503020204020204" pitchFamily="34" charset="-122"/>
              </a:rPr>
              <a:t>技术介绍</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Introduction To iSCSI Technology</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2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硬盘接口类型</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546CCA62-77DB-4ACE-8712-778FA84ACF3B}"/>
              </a:ext>
            </a:extLst>
          </p:cNvPr>
          <p:cNvGrpSpPr/>
          <p:nvPr/>
        </p:nvGrpSpPr>
        <p:grpSpPr>
          <a:xfrm>
            <a:off x="884168" y="1834576"/>
            <a:ext cx="3277305" cy="3431905"/>
            <a:chOff x="695325" y="1834576"/>
            <a:chExt cx="3277305" cy="3431905"/>
          </a:xfrm>
        </p:grpSpPr>
        <p:sp>
          <p:nvSpPr>
            <p:cNvPr id="52" name="矩形: 圆角 51">
              <a:extLst>
                <a:ext uri="{FF2B5EF4-FFF2-40B4-BE49-F238E27FC236}">
                  <a16:creationId xmlns:a16="http://schemas.microsoft.com/office/drawing/2014/main" id="{0616C4CD-9EF3-4A0C-941A-3C69B6A6AC6C}"/>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3" name="文本框 52">
              <a:extLst>
                <a:ext uri="{FF2B5EF4-FFF2-40B4-BE49-F238E27FC236}">
                  <a16:creationId xmlns:a16="http://schemas.microsoft.com/office/drawing/2014/main" id="{0063027B-76B4-41F6-8C61-40D9007052E3}"/>
                </a:ext>
              </a:extLst>
            </p:cNvPr>
            <p:cNvSpPr txBox="1"/>
            <p:nvPr/>
          </p:nvSpPr>
          <p:spPr>
            <a:xfrm>
              <a:off x="827851" y="2683066"/>
              <a:ext cx="3058350" cy="78752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一种成熟稳定、价格便宜的并行传输接口。</a:t>
              </a:r>
            </a:p>
          </p:txBody>
        </p:sp>
        <p:sp>
          <p:nvSpPr>
            <p:cNvPr id="54" name="任意多边形: 形状 53">
              <a:extLst>
                <a:ext uri="{FF2B5EF4-FFF2-40B4-BE49-F238E27FC236}">
                  <a16:creationId xmlns:a16="http://schemas.microsoft.com/office/drawing/2014/main" id="{64CD992C-EAB5-41DC-B99D-DB2D73DC3C03}"/>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76D522C2-FADC-4DFA-BE7C-FF1E1AD7B390}"/>
                </a:ext>
              </a:extLst>
            </p:cNvPr>
            <p:cNvSpPr txBox="1"/>
            <p:nvPr/>
          </p:nvSpPr>
          <p:spPr>
            <a:xfrm>
              <a:off x="827850" y="2101262"/>
              <a:ext cx="6206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IDE</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6" name="组合 55">
            <a:extLst>
              <a:ext uri="{FF2B5EF4-FFF2-40B4-BE49-F238E27FC236}">
                <a16:creationId xmlns:a16="http://schemas.microsoft.com/office/drawing/2014/main" id="{0A4C3FDE-C3C9-49B8-A43D-FACA8EDFB19F}"/>
              </a:ext>
            </a:extLst>
          </p:cNvPr>
          <p:cNvGrpSpPr/>
          <p:nvPr/>
        </p:nvGrpSpPr>
        <p:grpSpPr>
          <a:xfrm>
            <a:off x="4439533" y="1834576"/>
            <a:ext cx="3277305" cy="3431905"/>
            <a:chOff x="695325" y="1834576"/>
            <a:chExt cx="3277305" cy="3431905"/>
          </a:xfrm>
        </p:grpSpPr>
        <p:sp>
          <p:nvSpPr>
            <p:cNvPr id="57" name="矩形: 圆角 56">
              <a:extLst>
                <a:ext uri="{FF2B5EF4-FFF2-40B4-BE49-F238E27FC236}">
                  <a16:creationId xmlns:a16="http://schemas.microsoft.com/office/drawing/2014/main" id="{0F752D6F-62B3-4225-A701-3E6E4F9C1B9C}"/>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8" name="文本框 57">
              <a:extLst>
                <a:ext uri="{FF2B5EF4-FFF2-40B4-BE49-F238E27FC236}">
                  <a16:creationId xmlns:a16="http://schemas.microsoft.com/office/drawing/2014/main" id="{9C36D9CD-6A1E-4B64-873D-C36CA8F2FEF3}"/>
                </a:ext>
              </a:extLst>
            </p:cNvPr>
            <p:cNvSpPr txBox="1"/>
            <p:nvPr/>
          </p:nvSpPr>
          <p:spPr>
            <a:xfrm>
              <a:off x="827851" y="2683066"/>
              <a:ext cx="3058350" cy="78752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一种传输速度更快、数据校验更完整的串行传输接口。</a:t>
              </a:r>
            </a:p>
          </p:txBody>
        </p:sp>
        <p:sp>
          <p:nvSpPr>
            <p:cNvPr id="59" name="任意多边形: 形状 58">
              <a:extLst>
                <a:ext uri="{FF2B5EF4-FFF2-40B4-BE49-F238E27FC236}">
                  <a16:creationId xmlns:a16="http://schemas.microsoft.com/office/drawing/2014/main" id="{8BBE9B6D-0C3A-463F-81B4-918919C905E0}"/>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0" name="文本框 59">
              <a:extLst>
                <a:ext uri="{FF2B5EF4-FFF2-40B4-BE49-F238E27FC236}">
                  <a16:creationId xmlns:a16="http://schemas.microsoft.com/office/drawing/2014/main" id="{777412CB-B84B-4F91-B36E-4298999349C2}"/>
                </a:ext>
              </a:extLst>
            </p:cNvPr>
            <p:cNvSpPr txBox="1"/>
            <p:nvPr/>
          </p:nvSpPr>
          <p:spPr>
            <a:xfrm>
              <a:off x="827850" y="2101262"/>
              <a:ext cx="8447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SATA</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61" name="组合 60">
            <a:extLst>
              <a:ext uri="{FF2B5EF4-FFF2-40B4-BE49-F238E27FC236}">
                <a16:creationId xmlns:a16="http://schemas.microsoft.com/office/drawing/2014/main" id="{FCE8D108-BAAD-4CBE-A760-0C89DC0A5837}"/>
              </a:ext>
            </a:extLst>
          </p:cNvPr>
          <p:cNvGrpSpPr/>
          <p:nvPr/>
        </p:nvGrpSpPr>
        <p:grpSpPr>
          <a:xfrm>
            <a:off x="7994898" y="1834576"/>
            <a:ext cx="3277305" cy="3431905"/>
            <a:chOff x="695325" y="1834576"/>
            <a:chExt cx="3277305" cy="3431905"/>
          </a:xfrm>
        </p:grpSpPr>
        <p:sp>
          <p:nvSpPr>
            <p:cNvPr id="62" name="矩形: 圆角 61">
              <a:extLst>
                <a:ext uri="{FF2B5EF4-FFF2-40B4-BE49-F238E27FC236}">
                  <a16:creationId xmlns:a16="http://schemas.microsoft.com/office/drawing/2014/main" id="{B882C7FD-F466-4B6A-A858-13403A9760FD}"/>
                </a:ext>
              </a:extLst>
            </p:cNvPr>
            <p:cNvSpPr/>
            <p:nvPr/>
          </p:nvSpPr>
          <p:spPr>
            <a:xfrm>
              <a:off x="707173" y="1834576"/>
              <a:ext cx="3257133" cy="3431905"/>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3" name="文本框 62">
              <a:extLst>
                <a:ext uri="{FF2B5EF4-FFF2-40B4-BE49-F238E27FC236}">
                  <a16:creationId xmlns:a16="http://schemas.microsoft.com/office/drawing/2014/main" id="{F043225F-37BF-4C81-B160-D94E765AAFB5}"/>
                </a:ext>
              </a:extLst>
            </p:cNvPr>
            <p:cNvSpPr txBox="1"/>
            <p:nvPr/>
          </p:nvSpPr>
          <p:spPr>
            <a:xfrm>
              <a:off x="827851" y="2683066"/>
              <a:ext cx="305835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一种用于计算机和硬盘、光驱等设备之间系统级接口的通用标准，具有系统资源占用率低、转速高、传输速度快等优点。</a:t>
              </a:r>
            </a:p>
          </p:txBody>
        </p:sp>
        <p:sp>
          <p:nvSpPr>
            <p:cNvPr id="64" name="任意多边形: 形状 63">
              <a:extLst>
                <a:ext uri="{FF2B5EF4-FFF2-40B4-BE49-F238E27FC236}">
                  <a16:creationId xmlns:a16="http://schemas.microsoft.com/office/drawing/2014/main" id="{6B8AAB6C-501B-488A-9345-22C629956BF4}"/>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5" name="文本框 64">
              <a:extLst>
                <a:ext uri="{FF2B5EF4-FFF2-40B4-BE49-F238E27FC236}">
                  <a16:creationId xmlns:a16="http://schemas.microsoft.com/office/drawing/2014/main" id="{34BBB7FB-CF57-45C8-9018-F4B72130FDAB}"/>
                </a:ext>
              </a:extLst>
            </p:cNvPr>
            <p:cNvSpPr txBox="1"/>
            <p:nvPr/>
          </p:nvSpPr>
          <p:spPr>
            <a:xfrm>
              <a:off x="827850" y="2101262"/>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SCSI</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26076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iSCSI</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技术介绍</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0" name="矩形: 圆角 19">
            <a:extLst>
              <a:ext uri="{FF2B5EF4-FFF2-40B4-BE49-F238E27FC236}">
                <a16:creationId xmlns:a16="http://schemas.microsoft.com/office/drawing/2014/main" id="{7978AA20-B971-4AB3-B41C-E1168FA19899}"/>
              </a:ext>
            </a:extLst>
          </p:cNvPr>
          <p:cNvSpPr/>
          <p:nvPr/>
        </p:nvSpPr>
        <p:spPr>
          <a:xfrm>
            <a:off x="120841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D0A54703-94B5-45DD-A1E4-86D340E78355}"/>
              </a:ext>
            </a:extLst>
          </p:cNvPr>
          <p:cNvSpPr txBox="1"/>
          <p:nvPr/>
        </p:nvSpPr>
        <p:spPr>
          <a:xfrm>
            <a:off x="1361134" y="2353942"/>
            <a:ext cx="4323400"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与一般的网卡不同，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iSCSI-HBA</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卡连接的则是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接口或</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FC</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（光纤通道）总线和内存，专门用于在主机之间交换存储数据，其使用的协议也与一般网卡有本质的不同。运行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系统的服务器会基于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协议把硬盘设备命令与数据打包成标准的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TCP/IP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数据包，然后通过以太网传输到目标存储设备，而当目标存储设备接收到这些数据包后，还需要基于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协议把</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TCP/IP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数据包解压成硬盘设备命令与数据。</a:t>
            </a:r>
          </a:p>
        </p:txBody>
      </p:sp>
      <p:sp>
        <p:nvSpPr>
          <p:cNvPr id="22" name="任意多边形: 形状 21">
            <a:extLst>
              <a:ext uri="{FF2B5EF4-FFF2-40B4-BE49-F238E27FC236}">
                <a16:creationId xmlns:a16="http://schemas.microsoft.com/office/drawing/2014/main" id="{A9EE7DB1-85EB-4418-A1AB-6BCD7764E667}"/>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47CD29FD-07BA-43DA-8F38-735780D4B4B3}"/>
              </a:ext>
            </a:extLst>
          </p:cNvPr>
          <p:cNvSpPr txBox="1"/>
          <p:nvPr/>
        </p:nvSpPr>
        <p:spPr>
          <a:xfrm>
            <a:off x="1329096" y="1811894"/>
            <a:ext cx="177324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iSCSI-HBA</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卡</a:t>
            </a:r>
          </a:p>
        </p:txBody>
      </p:sp>
      <p:sp>
        <p:nvSpPr>
          <p:cNvPr id="25" name="矩形: 圆角 24">
            <a:extLst>
              <a:ext uri="{FF2B5EF4-FFF2-40B4-BE49-F238E27FC236}">
                <a16:creationId xmlns:a16="http://schemas.microsoft.com/office/drawing/2014/main" id="{4CD0F90D-805E-45AB-B213-FEE97CE00559}"/>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FD97900B-7F0B-416A-AAFD-498CE5E8FB6B}"/>
              </a:ext>
            </a:extLst>
          </p:cNvPr>
          <p:cNvSpPr txBox="1"/>
          <p:nvPr/>
        </p:nvSpPr>
        <p:spPr>
          <a:xfrm>
            <a:off x="6835807" y="5196423"/>
            <a:ext cx="3543932"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iSCSI-HBA</a:t>
            </a:r>
            <a:r>
              <a:rPr lang="zh-CN" altLang="en-US" sz="1800" kern="100" dirty="0">
                <a:effectLst/>
                <a:latin typeface="微软雅黑" panose="020B0503020204020204" pitchFamily="34" charset="-122"/>
                <a:ea typeface="微软雅黑" panose="020B0503020204020204" pitchFamily="34" charset="-122"/>
              </a:rPr>
              <a:t>卡实拍图</a:t>
            </a:r>
            <a:endParaRPr lang="zh-CN" altLang="en-US" dirty="0">
              <a:latin typeface="微软雅黑" panose="020B0503020204020204" pitchFamily="34" charset="-122"/>
              <a:ea typeface="微软雅黑" panose="020B0503020204020204" pitchFamily="34" charset="-122"/>
            </a:endParaRPr>
          </a:p>
        </p:txBody>
      </p:sp>
      <p:pic>
        <p:nvPicPr>
          <p:cNvPr id="1026" name="图片 392" descr="说明: 第17章 使用iSCSI服务部署网络存储第17章 使用iSCSI服务部署网络存储">
            <a:extLst>
              <a:ext uri="{FF2B5EF4-FFF2-40B4-BE49-F238E27FC236}">
                <a16:creationId xmlns:a16="http://schemas.microsoft.com/office/drawing/2014/main" id="{8313DDCC-91DB-401D-B4A7-36381A1B4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292" y="2000941"/>
            <a:ext cx="4026963" cy="283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5442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iSCSI</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技术介绍</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7" name="矩形: 圆角 16">
            <a:extLst>
              <a:ext uri="{FF2B5EF4-FFF2-40B4-BE49-F238E27FC236}">
                <a16:creationId xmlns:a16="http://schemas.microsoft.com/office/drawing/2014/main" id="{3D41CBCB-0062-493B-8657-662BF4F9ED37}"/>
              </a:ext>
            </a:extLst>
          </p:cNvPr>
          <p:cNvSpPr/>
          <p:nvPr/>
        </p:nvSpPr>
        <p:spPr>
          <a:xfrm>
            <a:off x="1208418" y="1545208"/>
            <a:ext cx="4662291" cy="422942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 name="文本框 17">
            <a:extLst>
              <a:ext uri="{FF2B5EF4-FFF2-40B4-BE49-F238E27FC236}">
                <a16:creationId xmlns:a16="http://schemas.microsoft.com/office/drawing/2014/main" id="{CA3DFEFA-B6D2-4005-9F01-CBB09C763DE7}"/>
              </a:ext>
            </a:extLst>
          </p:cNvPr>
          <p:cNvSpPr txBox="1"/>
          <p:nvPr/>
        </p:nvSpPr>
        <p:spPr>
          <a:xfrm>
            <a:off x="1361134" y="2353942"/>
            <a:ext cx="432340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技术具有硬件成本低、操作简单、维护方便以及扩展性强等优势，为我们提供了数据集中化存储的服务，而且其以区块为单位的数据存储空间，在简化了存储空间管理步骤的前提下，还增添了存储空间的弹性。</a:t>
            </a:r>
          </a:p>
        </p:txBody>
      </p:sp>
      <p:sp>
        <p:nvSpPr>
          <p:cNvPr id="19" name="任意多边形: 形状 18">
            <a:extLst>
              <a:ext uri="{FF2B5EF4-FFF2-40B4-BE49-F238E27FC236}">
                <a16:creationId xmlns:a16="http://schemas.microsoft.com/office/drawing/2014/main" id="{0DAA75F9-61FA-480D-8477-17BFFDA7AFF7}"/>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A19EE747-683D-47B7-8A30-C7AE79452784}"/>
              </a:ext>
            </a:extLst>
          </p:cNvPr>
          <p:cNvSpPr txBox="1"/>
          <p:nvPr/>
        </p:nvSpPr>
        <p:spPr>
          <a:xfrm>
            <a:off x="1329096" y="1811894"/>
            <a:ext cx="18533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iSCSI</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技术</a:t>
            </a:r>
            <a:r>
              <a:rPr lang="zh-CN" altLang="en-US" sz="2000" b="1" dirty="0">
                <a:solidFill>
                  <a:prstClr val="white"/>
                </a:solidFill>
                <a:latin typeface="微软雅黑" panose="020B0503020204020204" pitchFamily="34" charset="-122"/>
                <a:ea typeface="微软雅黑" panose="020B0503020204020204" pitchFamily="34" charset="-122"/>
              </a:rPr>
              <a:t>优势</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1CFCE32B-682D-4868-9A2E-062DCEC52BAD}"/>
              </a:ext>
            </a:extLst>
          </p:cNvPr>
          <p:cNvSpPr/>
          <p:nvPr/>
        </p:nvSpPr>
        <p:spPr>
          <a:xfrm>
            <a:off x="6276628" y="1545208"/>
            <a:ext cx="4662291" cy="4229427"/>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文本框 26">
            <a:extLst>
              <a:ext uri="{FF2B5EF4-FFF2-40B4-BE49-F238E27FC236}">
                <a16:creationId xmlns:a16="http://schemas.microsoft.com/office/drawing/2014/main" id="{05A67E33-6C54-4662-92D6-B53BF87AF286}"/>
              </a:ext>
            </a:extLst>
          </p:cNvPr>
          <p:cNvSpPr txBox="1"/>
          <p:nvPr/>
        </p:nvSpPr>
        <p:spPr>
          <a:xfrm>
            <a:off x="6429344" y="2353942"/>
            <a:ext cx="432340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对于用户而言，仿佛计算机上多了一块新的“本地硬盘”，可以使用本地的计算机操作系统进行管理，就像是使用本地硬盘那样来使用远程存储空间。这种高扩展性和低组建成本、低维护成本的整合存储方式，正是大部分预算受限的中小企业和办公室所需要的。</a:t>
            </a:r>
          </a:p>
        </p:txBody>
      </p:sp>
      <p:sp>
        <p:nvSpPr>
          <p:cNvPr id="28" name="任意多边形: 形状 27">
            <a:extLst>
              <a:ext uri="{FF2B5EF4-FFF2-40B4-BE49-F238E27FC236}">
                <a16:creationId xmlns:a16="http://schemas.microsoft.com/office/drawing/2014/main" id="{36184395-5598-40EA-B6B3-2C330C611373}"/>
              </a:ext>
            </a:extLst>
          </p:cNvPr>
          <p:cNvSpPr/>
          <p:nvPr/>
        </p:nvSpPr>
        <p:spPr>
          <a:xfrm>
            <a:off x="626478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4916F894-810F-4C8D-9240-B08EE1274C25}"/>
              </a:ext>
            </a:extLst>
          </p:cNvPr>
          <p:cNvSpPr txBox="1"/>
          <p:nvPr/>
        </p:nvSpPr>
        <p:spPr>
          <a:xfrm>
            <a:off x="6397306" y="1811894"/>
            <a:ext cx="14670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对用户而言</a:t>
            </a:r>
          </a:p>
        </p:txBody>
      </p:sp>
    </p:spTree>
    <p:extLst>
      <p:ext uri="{BB962C8B-B14F-4D97-AF65-F5344CB8AC3E}">
        <p14:creationId xmlns:p14="http://schemas.microsoft.com/office/powerpoint/2010/main" val="4183541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创建</a:t>
            </a:r>
            <a:r>
              <a:rPr lang="en-US" altLang="zh-CN" sz="3600" b="1" dirty="0">
                <a:solidFill>
                  <a:schemeClr val="accent1"/>
                </a:solidFill>
                <a:latin typeface="微软雅黑" panose="020B0503020204020204" pitchFamily="34" charset="-122"/>
                <a:ea typeface="微软雅黑" panose="020B0503020204020204" pitchFamily="34" charset="-122"/>
              </a:rPr>
              <a:t>RAID</a:t>
            </a:r>
            <a:r>
              <a:rPr lang="zh-CN" altLang="en-US" sz="3600" b="1" dirty="0">
                <a:solidFill>
                  <a:schemeClr val="accent1"/>
                </a:solidFill>
                <a:latin typeface="微软雅黑" panose="020B0503020204020204" pitchFamily="34" charset="-122"/>
                <a:ea typeface="微软雅黑" panose="020B0503020204020204" pitchFamily="34" charset="-122"/>
              </a:rPr>
              <a:t>磁盘阵列</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Create RAID Disk Array</a:t>
            </a:r>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创建</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RAID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磁盘阵列</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0" name="矩形: 圆角 19">
            <a:extLst>
              <a:ext uri="{FF2B5EF4-FFF2-40B4-BE49-F238E27FC236}">
                <a16:creationId xmlns:a16="http://schemas.microsoft.com/office/drawing/2014/main" id="{5A1E8B71-491E-4CD9-88D0-20054220DC06}"/>
              </a:ext>
            </a:extLst>
          </p:cNvPr>
          <p:cNvSpPr/>
          <p:nvPr/>
        </p:nvSpPr>
        <p:spPr>
          <a:xfrm>
            <a:off x="120841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C3936158-BC1C-451E-881D-CBC97F266A38}"/>
              </a:ext>
            </a:extLst>
          </p:cNvPr>
          <p:cNvSpPr txBox="1"/>
          <p:nvPr/>
        </p:nvSpPr>
        <p:spPr>
          <a:xfrm>
            <a:off x="1361134" y="2353942"/>
            <a:ext cx="4323400" cy="337284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既然要使用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iSCSI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存储技术为远程用户提供共享存储资源，要保障用于存放资源的服务器的稳定性与可用性，否则一旦在使用过程中出现故障，则维护的难度相较于本地硬盘设备要更加复杂、困难。</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首先在虚拟机中添加</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4</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块新硬盘，用于创建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 5</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磁盘阵列和备份盘。</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启动虚拟机系统，使用</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mdadm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命令创建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RAID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磁盘阵列。</a:t>
            </a:r>
          </a:p>
        </p:txBody>
      </p:sp>
      <p:sp>
        <p:nvSpPr>
          <p:cNvPr id="22" name="任意多边形: 形状 21">
            <a:extLst>
              <a:ext uri="{FF2B5EF4-FFF2-40B4-BE49-F238E27FC236}">
                <a16:creationId xmlns:a16="http://schemas.microsoft.com/office/drawing/2014/main" id="{09A4F127-138C-4A29-892F-7C08341B64EA}"/>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6C73329A-DA25-4B09-A343-F974E0292093}"/>
              </a:ext>
            </a:extLst>
          </p:cNvPr>
          <p:cNvSpPr txBox="1"/>
          <p:nvPr/>
        </p:nvSpPr>
        <p:spPr>
          <a:xfrm>
            <a:off x="1329096" y="1811894"/>
            <a:ext cx="238558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创建</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RAID</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磁盘阵列</a:t>
            </a:r>
          </a:p>
        </p:txBody>
      </p:sp>
      <p:sp>
        <p:nvSpPr>
          <p:cNvPr id="25" name="矩形: 圆角 24">
            <a:extLst>
              <a:ext uri="{FF2B5EF4-FFF2-40B4-BE49-F238E27FC236}">
                <a16:creationId xmlns:a16="http://schemas.microsoft.com/office/drawing/2014/main" id="{CB3BB917-95F0-4BC7-8ECC-B25ABED46160}"/>
              </a:ext>
            </a:extLst>
          </p:cNvPr>
          <p:cNvSpPr/>
          <p:nvPr/>
        </p:nvSpPr>
        <p:spPr>
          <a:xfrm>
            <a:off x="6276628" y="1545209"/>
            <a:ext cx="4662291" cy="44779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B21B5490-B39F-40B8-B402-C146135DD251}"/>
              </a:ext>
            </a:extLst>
          </p:cNvPr>
          <p:cNvSpPr txBox="1"/>
          <p:nvPr/>
        </p:nvSpPr>
        <p:spPr>
          <a:xfrm>
            <a:off x="6835807" y="5312790"/>
            <a:ext cx="3543932" cy="646331"/>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添加</a:t>
            </a:r>
            <a:r>
              <a:rPr lang="en-US" altLang="zh-CN" sz="1800" kern="100" dirty="0">
                <a:effectLst/>
                <a:latin typeface="微软雅黑" panose="020B0503020204020204" pitchFamily="34" charset="-122"/>
                <a:ea typeface="微软雅黑" panose="020B0503020204020204" pitchFamily="34" charset="-122"/>
              </a:rPr>
              <a:t>4</a:t>
            </a:r>
            <a:r>
              <a:rPr lang="zh-CN" altLang="en-US" sz="1800" kern="100" dirty="0">
                <a:effectLst/>
                <a:latin typeface="微软雅黑" panose="020B0503020204020204" pitchFamily="34" charset="-122"/>
                <a:ea typeface="微软雅黑" panose="020B0503020204020204" pitchFamily="34" charset="-122"/>
              </a:rPr>
              <a:t>块用于创建</a:t>
            </a:r>
            <a:r>
              <a:rPr lang="en-US" altLang="zh-CN" sz="1800" kern="100" dirty="0">
                <a:effectLst/>
                <a:latin typeface="微软雅黑" panose="020B0503020204020204" pitchFamily="34" charset="-122"/>
                <a:ea typeface="微软雅黑" panose="020B0503020204020204" pitchFamily="34" charset="-122"/>
              </a:rPr>
              <a:t>RAID 5</a:t>
            </a:r>
            <a:r>
              <a:rPr lang="zh-CN" altLang="en-US" sz="1800" kern="100" dirty="0">
                <a:effectLst/>
                <a:latin typeface="微软雅黑" panose="020B0503020204020204" pitchFamily="34" charset="-122"/>
                <a:ea typeface="微软雅黑" panose="020B0503020204020204" pitchFamily="34" charset="-122"/>
              </a:rPr>
              <a:t>级别磁盘阵列的新硬盘</a:t>
            </a:r>
            <a:endParaRPr lang="zh-CN" altLang="en-US" dirty="0">
              <a:latin typeface="微软雅黑" panose="020B0503020204020204" pitchFamily="34" charset="-122"/>
              <a:ea typeface="微软雅黑" panose="020B0503020204020204" pitchFamily="34" charset="-122"/>
            </a:endParaRPr>
          </a:p>
        </p:txBody>
      </p:sp>
      <p:pic>
        <p:nvPicPr>
          <p:cNvPr id="2050" name="图片 393" descr="说明: 第17章 使用iSCSI服务部署网络存储第17章 使用iSCSI服务部署网络存储">
            <a:extLst>
              <a:ext uri="{FF2B5EF4-FFF2-40B4-BE49-F238E27FC236}">
                <a16:creationId xmlns:a16="http://schemas.microsoft.com/office/drawing/2014/main" id="{80C21CC2-A854-456C-A6E0-35C013C27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046" y="1695612"/>
            <a:ext cx="3181454" cy="34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910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配置</a:t>
            </a:r>
            <a:r>
              <a:rPr lang="en-US" altLang="zh-CN" sz="3600" b="1" dirty="0">
                <a:solidFill>
                  <a:schemeClr val="accent1"/>
                </a:solidFill>
                <a:latin typeface="微软雅黑" panose="020B0503020204020204" pitchFamily="34" charset="-122"/>
                <a:ea typeface="微软雅黑" panose="020B0503020204020204" pitchFamily="34" charset="-122"/>
              </a:rPr>
              <a:t>iSCSI</a:t>
            </a:r>
            <a:r>
              <a:rPr lang="zh-CN" altLang="en-US" sz="3600" b="1" dirty="0">
                <a:solidFill>
                  <a:schemeClr val="accent1"/>
                </a:solidFill>
                <a:latin typeface="微软雅黑" panose="020B0503020204020204" pitchFamily="34" charset="-122"/>
                <a:ea typeface="微软雅黑" panose="020B0503020204020204" pitchFamily="34" charset="-122"/>
              </a:rPr>
              <a:t>服务端</a:t>
            </a:r>
          </a:p>
        </p:txBody>
      </p:sp>
      <p:sp>
        <p:nvSpPr>
          <p:cNvPr id="9" name="文本框 8"/>
          <p:cNvSpPr txBox="1"/>
          <p:nvPr/>
        </p:nvSpPr>
        <p:spPr>
          <a:xfrm>
            <a:off x="2240797" y="5581590"/>
            <a:ext cx="7710406"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Configure iSCSI Server</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16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4" grpId="0" animBg="1"/>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3685</TotalTime>
  <Words>2060</Words>
  <Application>Microsoft Office PowerPoint</Application>
  <PresentationFormat>宽屏</PresentationFormat>
  <Paragraphs>217</Paragraphs>
  <Slides>27</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等线</vt:lpstr>
      <vt:lpstr>思源黑体 CN Bold</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郭 荣</cp:lastModifiedBy>
  <cp:revision>518</cp:revision>
  <dcterms:created xsi:type="dcterms:W3CDTF">2015-03-26T07:55:48Z</dcterms:created>
  <dcterms:modified xsi:type="dcterms:W3CDTF">2021-09-13T08:02:39Z</dcterms:modified>
  <cp:category>PPTS</cp:category>
</cp:coreProperties>
</file>