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0" r:id="rId2"/>
    <p:sldId id="257" r:id="rId3"/>
    <p:sldId id="321" r:id="rId4"/>
    <p:sldId id="259" r:id="rId5"/>
    <p:sldId id="372" r:id="rId6"/>
    <p:sldId id="289" r:id="rId7"/>
    <p:sldId id="402" r:id="rId8"/>
    <p:sldId id="403" r:id="rId9"/>
    <p:sldId id="290" r:id="rId10"/>
    <p:sldId id="404" r:id="rId11"/>
    <p:sldId id="405" r:id="rId12"/>
    <p:sldId id="291" r:id="rId13"/>
    <p:sldId id="406" r:id="rId14"/>
    <p:sldId id="407" r:id="rId15"/>
    <p:sldId id="325" r:id="rId16"/>
    <p:sldId id="408" r:id="rId17"/>
    <p:sldId id="409" r:id="rId18"/>
    <p:sldId id="326" r:id="rId19"/>
    <p:sldId id="411" r:id="rId20"/>
    <p:sldId id="410" r:id="rId21"/>
    <p:sldId id="371" r:id="rId22"/>
    <p:sldId id="412" r:id="rId23"/>
    <p:sldId id="30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遄" initials="刘" lastIdx="1" clrIdx="0">
    <p:extLst>
      <p:ext uri="{19B8F6BF-5375-455C-9EA6-DF929625EA0E}">
        <p15:presenceInfo xmlns:p15="http://schemas.microsoft.com/office/powerpoint/2012/main" userId="4bc785c90a62af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BF4"/>
    <a:srgbClr val="CBD5E8"/>
    <a:srgbClr val="007DDA"/>
    <a:srgbClr val="005696"/>
    <a:srgbClr val="6295B7"/>
    <a:srgbClr val="005DA2"/>
    <a:srgbClr val="0078D2"/>
    <a:srgbClr val="003760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4" autoAdjust="0"/>
    <p:restoredTop sz="94414" autoAdjust="0"/>
  </p:normalViewPr>
  <p:slideViewPr>
    <p:cSldViewPr snapToGrid="0">
      <p:cViewPr varScale="1">
        <p:scale>
          <a:sx n="77" d="100"/>
          <a:sy n="77" d="100"/>
        </p:scale>
        <p:origin x="1027" y="58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19C6B-68F6-4F8F-9BF0-69E32918309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3091-C114-4F9A-BB77-18C7C23C5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8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9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5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9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01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0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61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93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6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0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7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2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6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5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9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3091-C114-4F9A-BB77-18C7C23C5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2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A2">
            <a:alpha val="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771650" y="5378570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771650" y="6017309"/>
            <a:ext cx="864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任课教师：刘遄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www.LinuxProbe.com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2" y="6021105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88CB7A8F-0C43-414E-9359-76555534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23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DA9384-288F-437F-BA46-30816FF5CB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4" r="21654"/>
          <a:stretch/>
        </p:blipFill>
        <p:spPr>
          <a:xfrm>
            <a:off x="5162184" y="3304909"/>
            <a:ext cx="1867632" cy="18530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81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管理用户以及授权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FE16EE1-D1FC-4FEB-B429-86F734330911}"/>
              </a:ext>
            </a:extLst>
          </p:cNvPr>
          <p:cNvGrpSpPr/>
          <p:nvPr/>
        </p:nvGrpSpPr>
        <p:grpSpPr>
          <a:xfrm>
            <a:off x="884168" y="1834576"/>
            <a:ext cx="3277305" cy="3999694"/>
            <a:chOff x="695325" y="1834576"/>
            <a:chExt cx="3277305" cy="3999694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CAD290E-9590-473E-B473-E270B7CC8570}"/>
                </a:ext>
              </a:extLst>
            </p:cNvPr>
            <p:cNvSpPr/>
            <p:nvPr/>
          </p:nvSpPr>
          <p:spPr>
            <a:xfrm>
              <a:off x="707173" y="1834576"/>
              <a:ext cx="3257133" cy="399969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8D8A438-E4A6-40DA-8E61-EE1F2B4503FA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2264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为了保障数据库系统的安全性，以及让其他用户协同管理数据库，可以在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数据库管理系统中为他们创建多个专用的数据库管理用户，然后再分配合理的权限，以满足他们的工作需求。</a:t>
              </a:r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D69F8B8C-233D-4A93-B892-BECA1ADF1AA9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5D62331-ECFB-4A86-BE02-26FC027EEE33}"/>
                </a:ext>
              </a:extLst>
            </p:cNvPr>
            <p:cNvSpPr txBox="1"/>
            <p:nvPr/>
          </p:nvSpPr>
          <p:spPr>
            <a:xfrm>
              <a:off x="827850" y="2101262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数据库管理用户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D417FBF-7CC3-4273-B13C-D0C22831CA82}"/>
              </a:ext>
            </a:extLst>
          </p:cNvPr>
          <p:cNvGrpSpPr/>
          <p:nvPr/>
        </p:nvGrpSpPr>
        <p:grpSpPr>
          <a:xfrm>
            <a:off x="4439533" y="1834576"/>
            <a:ext cx="3277305" cy="3999694"/>
            <a:chOff x="695325" y="1834576"/>
            <a:chExt cx="3277305" cy="3999694"/>
          </a:xfrm>
        </p:grpSpPr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6C0C7607-C366-427C-AECA-E2FFD27C701A}"/>
                </a:ext>
              </a:extLst>
            </p:cNvPr>
            <p:cNvSpPr/>
            <p:nvPr/>
          </p:nvSpPr>
          <p:spPr>
            <a:xfrm>
              <a:off x="707173" y="1834576"/>
              <a:ext cx="3257133" cy="399969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504A79E-566B-4528-B9B9-4C4521D49F37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2634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管理员登录数据库管理系统，然后按照“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CREATE USER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用户名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主机名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IDENTIFIED BY '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';”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的格式创建数据库管理用户。再次提醒大家，一定不要忘记每条数据库命令后面的分号（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）。</a:t>
              </a: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C433A958-21EA-4075-A2EB-9EC484869B60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72D900B-B01D-4F74-8C75-D83C8A07971A}"/>
                </a:ext>
              </a:extLst>
            </p:cNvPr>
            <p:cNvSpPr txBox="1"/>
            <p:nvPr/>
          </p:nvSpPr>
          <p:spPr>
            <a:xfrm>
              <a:off x="827850" y="2101262"/>
              <a:ext cx="1569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D43CD68-6594-49F1-9E1C-FC6DF3F0543E}"/>
              </a:ext>
            </a:extLst>
          </p:cNvPr>
          <p:cNvGrpSpPr/>
          <p:nvPr/>
        </p:nvGrpSpPr>
        <p:grpSpPr>
          <a:xfrm>
            <a:off x="7994898" y="1834576"/>
            <a:ext cx="3277305" cy="3999694"/>
            <a:chOff x="695325" y="1834576"/>
            <a:chExt cx="3277305" cy="3999694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7B9AE0D0-4526-46F3-A7F2-4BD6B65F2ADF}"/>
                </a:ext>
              </a:extLst>
            </p:cNvPr>
            <p:cNvSpPr/>
            <p:nvPr/>
          </p:nvSpPr>
          <p:spPr>
            <a:xfrm>
              <a:off x="707173" y="1834576"/>
              <a:ext cx="3257133" cy="3999694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A20E2A6-E133-4881-8905-164EA61E9A85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895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GRANT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命令用于为用户进行授权。在使用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GRANT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命令时需要写上要赋予的权限、数据库及表单名称，以及对应的用户及主机信息。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0321CCFA-B47D-4B1B-8FE9-506792B24F85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A72A004-3E07-4F3C-9E5D-375C35B80389}"/>
                </a:ext>
              </a:extLst>
            </p:cNvPr>
            <p:cNvSpPr txBox="1"/>
            <p:nvPr/>
          </p:nvSpPr>
          <p:spPr>
            <a:xfrm>
              <a:off x="827850" y="2101262"/>
              <a:ext cx="1643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GRANT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460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7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命令的常见格式以及解释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4342ED3-2BF5-4D5B-A4A9-52E214F3E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07627"/>
              </p:ext>
            </p:extLst>
          </p:nvPr>
        </p:nvGraphicFramePr>
        <p:xfrm>
          <a:off x="994472" y="1590261"/>
          <a:ext cx="10203056" cy="4164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8641">
                  <a:extLst>
                    <a:ext uri="{9D8B030D-6E8A-4147-A177-3AD203B41FA5}">
                      <a16:colId xmlns:a16="http://schemas.microsoft.com/office/drawing/2014/main" val="3810438091"/>
                    </a:ext>
                  </a:extLst>
                </a:gridCol>
                <a:gridCol w="5174415">
                  <a:extLst>
                    <a:ext uri="{9D8B030D-6E8A-4147-A177-3AD203B41FA5}">
                      <a16:colId xmlns:a16="http://schemas.microsoft.com/office/drawing/2014/main" val="889700892"/>
                    </a:ext>
                  </a:extLst>
                </a:gridCol>
              </a:tblGrid>
              <a:tr h="69408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162086917"/>
                  </a:ext>
                </a:extLst>
              </a:tr>
              <a:tr h="6940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表单名称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对某个特定数据库中的特定表单给予授权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097322820"/>
                  </a:ext>
                </a:extLst>
              </a:tr>
              <a:tr h="6940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.* TO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对某个特定数据库中的所有表单给予授权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85444156"/>
                  </a:ext>
                </a:extLst>
              </a:tr>
              <a:tr h="6940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 *.* TO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对所有数据库及所有表单给予授权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425945266"/>
                  </a:ext>
                </a:extLst>
              </a:tr>
              <a:tr h="6940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1,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权限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ON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.* TO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对某个数据库中的所有表单给予多个授权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932112846"/>
                  </a:ext>
                </a:extLst>
              </a:tr>
              <a:tr h="694083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GRANT ALL PRIVILEGES ON *.* TO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主机名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对所有数据库及所有表单给予全部授权（需谨慎操作）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97028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63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创建数据库与表单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41543" y="5600295"/>
            <a:ext cx="530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Creating Databases And Forms</a:t>
            </a:r>
            <a:endParaRPr lang="da-DK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FOUR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直角三角形 10"/>
          <p:cNvSpPr>
            <a:spLocks noChangeAspect="1"/>
          </p:cNvSpPr>
          <p:nvPr/>
        </p:nvSpPr>
        <p:spPr>
          <a:xfrm rot="16200000">
            <a:off x="6181948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7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创建数据库与表单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18DD666-EED6-4463-B026-7527A92D4E91}"/>
              </a:ext>
            </a:extLst>
          </p:cNvPr>
          <p:cNvSpPr txBox="1"/>
          <p:nvPr/>
        </p:nvSpPr>
        <p:spPr>
          <a:xfrm>
            <a:off x="1769461" y="1231671"/>
            <a:ext cx="8653079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数据库管理系统中，一个数据库可以存放多个数据表，数据表单是数据库中最重要最核心的内容。我们可以根据自己的需求自定义数据库表结构，然后在其中合理地存放数据，以便后期轻松地维护和修改。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5A3545E-0AF9-48E4-90F1-A7A1EAC18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03697"/>
              </p:ext>
            </p:extLst>
          </p:nvPr>
        </p:nvGraphicFramePr>
        <p:xfrm>
          <a:off x="1769460" y="2355573"/>
          <a:ext cx="8653080" cy="3578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1581">
                  <a:extLst>
                    <a:ext uri="{9D8B030D-6E8A-4147-A177-3AD203B41FA5}">
                      <a16:colId xmlns:a16="http://schemas.microsoft.com/office/drawing/2014/main" val="4043863705"/>
                    </a:ext>
                  </a:extLst>
                </a:gridCol>
                <a:gridCol w="2611499">
                  <a:extLst>
                    <a:ext uri="{9D8B030D-6E8A-4147-A177-3AD203B41FA5}">
                      <a16:colId xmlns:a16="http://schemas.microsoft.com/office/drawing/2014/main" val="991060257"/>
                    </a:ext>
                  </a:extLst>
                </a:gridCol>
              </a:tblGrid>
              <a:tr h="393378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命令用法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146649665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CREATE database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数据库名称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创建新的数据库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87150226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DESCRIBE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表单名称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描述表单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467172769"/>
                  </a:ext>
                </a:extLst>
              </a:tr>
              <a:tr h="431066">
                <a:tc>
                  <a:txBody>
                    <a:bodyPr/>
                    <a:lstStyle/>
                    <a:p>
                      <a:pPr algn="just"/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UPDATE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表单名称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 attribute=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新值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attribute &gt; </a:t>
                      </a:r>
                      <a:r>
                        <a:rPr lang="zh-CN" sz="1600" b="0" kern="10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原始值</a:t>
                      </a:r>
                      <a:r>
                        <a:rPr lang="en-US" sz="1600" b="0" spc="-3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更新表单中的数据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848851587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数据库名称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指定使用的数据库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15274228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databases;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显示当前已有的数据库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51957078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SHOW tables;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显示当前数据库中的表单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64928703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* FROM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表单名称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从表单中选中某个记录值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601559064"/>
                  </a:ext>
                </a:extLst>
              </a:tr>
              <a:tr h="393378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 FROM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表单名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WHERE attribute=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从表单中删除某个记录值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7734429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DF22449-8A82-48A7-A07B-827DDDA42839}"/>
              </a:ext>
            </a:extLst>
          </p:cNvPr>
          <p:cNvSpPr txBox="1"/>
          <p:nvPr/>
        </p:nvSpPr>
        <p:spPr>
          <a:xfrm>
            <a:off x="3747309" y="6036132"/>
            <a:ext cx="4697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用于创建数据库的命令以及作用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765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7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创建数据库与表单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9B50574-8C4C-4D54-B340-73AB825B22EA}"/>
              </a:ext>
            </a:extLst>
          </p:cNvPr>
          <p:cNvSpPr/>
          <p:nvPr/>
        </p:nvSpPr>
        <p:spPr>
          <a:xfrm>
            <a:off x="1208418" y="1545208"/>
            <a:ext cx="4662291" cy="4646869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E385B3-EB23-487F-B020-7715F3010F89}"/>
              </a:ext>
            </a:extLst>
          </p:cNvPr>
          <p:cNvSpPr txBox="1"/>
          <p:nvPr/>
        </p:nvSpPr>
        <p:spPr>
          <a:xfrm>
            <a:off x="1361134" y="2353942"/>
            <a:ext cx="4323400" cy="374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同属于关系型数据库（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Relational Database Management System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）。关系型数据库有些类似于表格的概念，一个关系型数据库由一个或多个表格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表单组成。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头表示每一列的名称；列表示具有相同数据类型的数据集合；行表示用来描述事物的具体信息；值表示行的具体信息，每个值均与该列的其他数据类型相同；键表示用来识别某个特定事物的方法，在当前列中具有唯一性。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ADEEA35-7990-455A-904B-B60152E266F1}"/>
              </a:ext>
            </a:extLst>
          </p:cNvPr>
          <p:cNvSpPr/>
          <p:nvPr/>
        </p:nvSpPr>
        <p:spPr>
          <a:xfrm>
            <a:off x="1196570" y="1545209"/>
            <a:ext cx="4691164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9DBCCBD-20FF-4CB6-8DAF-BA6B13D18D61}"/>
              </a:ext>
            </a:extLst>
          </p:cNvPr>
          <p:cNvSpPr txBox="1"/>
          <p:nvPr/>
        </p:nvSpPr>
        <p:spPr>
          <a:xfrm>
            <a:off x="1329096" y="181189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4576F60-020A-48A7-830F-5E6187300DAC}"/>
              </a:ext>
            </a:extLst>
          </p:cNvPr>
          <p:cNvSpPr/>
          <p:nvPr/>
        </p:nvSpPr>
        <p:spPr>
          <a:xfrm>
            <a:off x="6276628" y="1545209"/>
            <a:ext cx="4662291" cy="4646868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F5DEA9-9980-4E70-B11C-3E5DFB28BBA7}"/>
              </a:ext>
            </a:extLst>
          </p:cNvPr>
          <p:cNvSpPr txBox="1"/>
          <p:nvPr/>
        </p:nvSpPr>
        <p:spPr>
          <a:xfrm>
            <a:off x="6835807" y="5484657"/>
            <a:ext cx="3543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数据库存储概念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416" descr="说明: 第18章 使用MariaDB数据库管理系统第18章 使用MariaDB数据库管理系统">
            <a:extLst>
              <a:ext uri="{FF2B5EF4-FFF2-40B4-BE49-F238E27FC236}">
                <a16:creationId xmlns:a16="http://schemas.microsoft.com/office/drawing/2014/main" id="{AF672220-861C-4B91-BAFE-AF0CC72C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92" y="3069735"/>
            <a:ext cx="4588162" cy="143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52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管理表单及数据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 Forms And 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FIVE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791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管理表单及数据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C1CA919-B557-473F-B0FE-7B18A843B0FE}"/>
              </a:ext>
            </a:extLst>
          </p:cNvPr>
          <p:cNvSpPr/>
          <p:nvPr/>
        </p:nvSpPr>
        <p:spPr>
          <a:xfrm>
            <a:off x="707173" y="1834576"/>
            <a:ext cx="2622802" cy="3482673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FC6EF0-4645-4299-BD15-0E23AE883DB7}"/>
              </a:ext>
            </a:extLst>
          </p:cNvPr>
          <p:cNvSpPr txBox="1"/>
          <p:nvPr/>
        </p:nvSpPr>
        <p:spPr>
          <a:xfrm>
            <a:off x="827850" y="2683066"/>
            <a:ext cx="2351653" cy="1156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这意味着创建数据表单并在其中插入内容仅仅是第一步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123E32D-743E-4877-B5FA-703FC32BAC02}"/>
              </a:ext>
            </a:extLst>
          </p:cNvPr>
          <p:cNvSpPr/>
          <p:nvPr/>
        </p:nvSpPr>
        <p:spPr>
          <a:xfrm>
            <a:off x="69532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876549-A21E-45C4-B156-3F2E1D0EE1D1}"/>
              </a:ext>
            </a:extLst>
          </p:cNvPr>
          <p:cNvSpPr txBox="1"/>
          <p:nvPr/>
        </p:nvSpPr>
        <p:spPr>
          <a:xfrm>
            <a:off x="827850" y="21012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FCA6D36-2C17-4E12-85A1-46792E5CAE2B}"/>
              </a:ext>
            </a:extLst>
          </p:cNvPr>
          <p:cNvSpPr/>
          <p:nvPr/>
        </p:nvSpPr>
        <p:spPr>
          <a:xfrm>
            <a:off x="3461678" y="1834576"/>
            <a:ext cx="2622802" cy="3482673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3DCD04-2904-4D68-ACCE-DD8EBEA80F3C}"/>
              </a:ext>
            </a:extLst>
          </p:cNvPr>
          <p:cNvSpPr txBox="1"/>
          <p:nvPr/>
        </p:nvSpPr>
        <p:spPr>
          <a:xfrm>
            <a:off x="3582355" y="2683066"/>
            <a:ext cx="235165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命令删除某个数据表单中的内容。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5440C9B-098A-42A5-8510-99340DFBCE7E}"/>
              </a:ext>
            </a:extLst>
          </p:cNvPr>
          <p:cNvSpPr/>
          <p:nvPr/>
        </p:nvSpPr>
        <p:spPr>
          <a:xfrm>
            <a:off x="3449830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F56CA3-1D3F-4F7A-A106-3E29A8A4E122}"/>
              </a:ext>
            </a:extLst>
          </p:cNvPr>
          <p:cNvSpPr txBox="1"/>
          <p:nvPr/>
        </p:nvSpPr>
        <p:spPr>
          <a:xfrm>
            <a:off x="3582355" y="21012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382587E-E75B-4E9A-A08B-69516805021A}"/>
              </a:ext>
            </a:extLst>
          </p:cNvPr>
          <p:cNvSpPr/>
          <p:nvPr/>
        </p:nvSpPr>
        <p:spPr>
          <a:xfrm>
            <a:off x="6216183" y="1834576"/>
            <a:ext cx="2622802" cy="3482673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FFFB327-FEFC-4256-9A31-5D8AE9F8A546}"/>
              </a:ext>
            </a:extLst>
          </p:cNvPr>
          <p:cNvSpPr txBox="1"/>
          <p:nvPr/>
        </p:nvSpPr>
        <p:spPr>
          <a:xfrm>
            <a:off x="6336860" y="2683066"/>
            <a:ext cx="2351653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还需要掌握数据表单内容的修改方法。</a:t>
            </a: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1E2117B9-15D0-4A8C-BCDF-5BC26B024079}"/>
              </a:ext>
            </a:extLst>
          </p:cNvPr>
          <p:cNvSpPr/>
          <p:nvPr/>
        </p:nvSpPr>
        <p:spPr>
          <a:xfrm>
            <a:off x="6204335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443294-5432-4AAE-9B87-1E268CF0CBFE}"/>
              </a:ext>
            </a:extLst>
          </p:cNvPr>
          <p:cNvSpPr txBox="1"/>
          <p:nvPr/>
        </p:nvSpPr>
        <p:spPr>
          <a:xfrm>
            <a:off x="6336860" y="21012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809F98E-07A5-408F-AD76-35BA395059B2}"/>
              </a:ext>
            </a:extLst>
          </p:cNvPr>
          <p:cNvSpPr/>
          <p:nvPr/>
        </p:nvSpPr>
        <p:spPr>
          <a:xfrm>
            <a:off x="8970687" y="1834576"/>
            <a:ext cx="2622802" cy="3482673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AC6650-0491-4424-9CDA-AE0C31C82764}"/>
              </a:ext>
            </a:extLst>
          </p:cNvPr>
          <p:cNvSpPr txBox="1"/>
          <p:nvPr/>
        </p:nvSpPr>
        <p:spPr>
          <a:xfrm>
            <a:off x="9091364" y="2683066"/>
            <a:ext cx="2351653" cy="263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结合使用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命令是在数据库中进行匹配查询的条件命令。通过设置查询条件，就可以仅查找出符合该条件的数据。</a:t>
            </a: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76E3652C-ACF3-4928-B964-69A98954CCA2}"/>
              </a:ext>
            </a:extLst>
          </p:cNvPr>
          <p:cNvSpPr/>
          <p:nvPr/>
        </p:nvSpPr>
        <p:spPr>
          <a:xfrm>
            <a:off x="8958839" y="1834577"/>
            <a:ext cx="2639045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FBBE007-4DF4-4916-B2FB-49156F8DA0E3}"/>
              </a:ext>
            </a:extLst>
          </p:cNvPr>
          <p:cNvSpPr txBox="1"/>
          <p:nvPr/>
        </p:nvSpPr>
        <p:spPr>
          <a:xfrm>
            <a:off x="9091364" y="210126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</a:p>
        </p:txBody>
      </p:sp>
    </p:spTree>
    <p:extLst>
      <p:ext uri="{BB962C8B-B14F-4D97-AF65-F5344CB8AC3E}">
        <p14:creationId xmlns:p14="http://schemas.microsoft.com/office/powerpoint/2010/main" val="851742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03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命令中使用的参数以及作用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6B1EA4A-ED15-4B5B-87EF-1483B5BBF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10800"/>
              </p:ext>
            </p:extLst>
          </p:nvPr>
        </p:nvGraphicFramePr>
        <p:xfrm>
          <a:off x="2808923" y="1515718"/>
          <a:ext cx="6574155" cy="430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572">
                  <a:extLst>
                    <a:ext uri="{9D8B030D-6E8A-4147-A177-3AD203B41FA5}">
                      <a16:colId xmlns:a16="http://schemas.microsoft.com/office/drawing/2014/main" val="3078668887"/>
                    </a:ext>
                  </a:extLst>
                </a:gridCol>
                <a:gridCol w="5264583">
                  <a:extLst>
                    <a:ext uri="{9D8B030D-6E8A-4147-A177-3AD203B41FA5}">
                      <a16:colId xmlns:a16="http://schemas.microsoft.com/office/drawing/2014/main" val="2801141271"/>
                    </a:ext>
                  </a:extLst>
                </a:gridCol>
              </a:tblGrid>
              <a:tr h="430364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295512416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52000564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</a:t>
                      </a: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不相等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42943342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674560817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 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892190990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大于或等于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2733127361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小于或等于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1994771851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BETWEEN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在某个范围内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4011692360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LIKE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搜索一个例子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3364423737"/>
                  </a:ext>
                </a:extLst>
              </a:tr>
              <a:tr h="430364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在列中搜索多个值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val="5732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26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数据库的备份及恢复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SIX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Backup And Recovery Of Database</a:t>
            </a:r>
          </a:p>
        </p:txBody>
      </p:sp>
    </p:spTree>
    <p:extLst>
      <p:ext uri="{BB962C8B-B14F-4D97-AF65-F5344CB8AC3E}">
        <p14:creationId xmlns:p14="http://schemas.microsoft.com/office/powerpoint/2010/main" val="324259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03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数据库的备份及恢复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Freeform 338">
            <a:extLst>
              <a:ext uri="{FF2B5EF4-FFF2-40B4-BE49-F238E27FC236}">
                <a16:creationId xmlns:a16="http://schemas.microsoft.com/office/drawing/2014/main" id="{9C4C3255-0114-440B-A10C-FA9322E3C987}"/>
              </a:ext>
            </a:extLst>
          </p:cNvPr>
          <p:cNvSpPr>
            <a:spLocks noEditPoints="1"/>
          </p:cNvSpPr>
          <p:nvPr/>
        </p:nvSpPr>
        <p:spPr bwMode="auto">
          <a:xfrm>
            <a:off x="1185807" y="2052693"/>
            <a:ext cx="3015736" cy="3041616"/>
          </a:xfrm>
          <a:custGeom>
            <a:avLst/>
            <a:gdLst>
              <a:gd name="T0" fmla="*/ 212 w 258"/>
              <a:gd name="T1" fmla="*/ 46 h 261"/>
              <a:gd name="T2" fmla="*/ 44 w 258"/>
              <a:gd name="T3" fmla="*/ 46 h 261"/>
              <a:gd name="T4" fmla="*/ 21 w 258"/>
              <a:gd name="T5" fmla="*/ 79 h 261"/>
              <a:gd name="T6" fmla="*/ 44 w 258"/>
              <a:gd name="T7" fmla="*/ 214 h 261"/>
              <a:gd name="T8" fmla="*/ 212 w 258"/>
              <a:gd name="T9" fmla="*/ 214 h 261"/>
              <a:gd name="T10" fmla="*/ 216 w 258"/>
              <a:gd name="T11" fmla="*/ 210 h 261"/>
              <a:gd name="T12" fmla="*/ 212 w 258"/>
              <a:gd name="T13" fmla="*/ 46 h 261"/>
              <a:gd name="T14" fmla="*/ 211 w 258"/>
              <a:gd name="T15" fmla="*/ 104 h 261"/>
              <a:gd name="T16" fmla="*/ 107 w 258"/>
              <a:gd name="T17" fmla="*/ 190 h 261"/>
              <a:gd name="T18" fmla="*/ 95 w 258"/>
              <a:gd name="T19" fmla="*/ 191 h 261"/>
              <a:gd name="T20" fmla="*/ 88 w 258"/>
              <a:gd name="T21" fmla="*/ 184 h 261"/>
              <a:gd name="T22" fmla="*/ 87 w 258"/>
              <a:gd name="T23" fmla="*/ 183 h 261"/>
              <a:gd name="T24" fmla="*/ 44 w 258"/>
              <a:gd name="T25" fmla="*/ 140 h 261"/>
              <a:gd name="T26" fmla="*/ 45 w 258"/>
              <a:gd name="T27" fmla="*/ 129 h 261"/>
              <a:gd name="T28" fmla="*/ 50 w 258"/>
              <a:gd name="T29" fmla="*/ 124 h 261"/>
              <a:gd name="T30" fmla="*/ 61 w 258"/>
              <a:gd name="T31" fmla="*/ 124 h 261"/>
              <a:gd name="T32" fmla="*/ 100 w 258"/>
              <a:gd name="T33" fmla="*/ 162 h 261"/>
              <a:gd name="T34" fmla="*/ 193 w 258"/>
              <a:gd name="T35" fmla="*/ 86 h 261"/>
              <a:gd name="T36" fmla="*/ 205 w 258"/>
              <a:gd name="T37" fmla="*/ 85 h 261"/>
              <a:gd name="T38" fmla="*/ 212 w 258"/>
              <a:gd name="T39" fmla="*/ 91 h 261"/>
              <a:gd name="T40" fmla="*/ 211 w 258"/>
              <a:gd name="T41" fmla="*/ 104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8" h="261">
                <a:moveTo>
                  <a:pt x="212" y="46"/>
                </a:moveTo>
                <a:cubicBezTo>
                  <a:pt x="166" y="0"/>
                  <a:pt x="90" y="0"/>
                  <a:pt x="44" y="46"/>
                </a:cubicBezTo>
                <a:cubicBezTo>
                  <a:pt x="34" y="56"/>
                  <a:pt x="27" y="67"/>
                  <a:pt x="21" y="79"/>
                </a:cubicBezTo>
                <a:cubicBezTo>
                  <a:pt x="0" y="123"/>
                  <a:pt x="7" y="178"/>
                  <a:pt x="44" y="214"/>
                </a:cubicBezTo>
                <a:cubicBezTo>
                  <a:pt x="90" y="261"/>
                  <a:pt x="166" y="261"/>
                  <a:pt x="212" y="214"/>
                </a:cubicBezTo>
                <a:cubicBezTo>
                  <a:pt x="213" y="213"/>
                  <a:pt x="215" y="211"/>
                  <a:pt x="216" y="210"/>
                </a:cubicBezTo>
                <a:cubicBezTo>
                  <a:pt x="258" y="163"/>
                  <a:pt x="257" y="91"/>
                  <a:pt x="212" y="46"/>
                </a:cubicBezTo>
                <a:close/>
                <a:moveTo>
                  <a:pt x="211" y="104"/>
                </a:moveTo>
                <a:cubicBezTo>
                  <a:pt x="107" y="190"/>
                  <a:pt x="107" y="190"/>
                  <a:pt x="107" y="190"/>
                </a:cubicBezTo>
                <a:cubicBezTo>
                  <a:pt x="103" y="193"/>
                  <a:pt x="98" y="194"/>
                  <a:pt x="95" y="191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87" y="184"/>
                  <a:pt x="87" y="183"/>
                  <a:pt x="87" y="183"/>
                </a:cubicBezTo>
                <a:cubicBezTo>
                  <a:pt x="44" y="140"/>
                  <a:pt x="44" y="140"/>
                  <a:pt x="44" y="140"/>
                </a:cubicBezTo>
                <a:cubicBezTo>
                  <a:pt x="41" y="137"/>
                  <a:pt x="42" y="133"/>
                  <a:pt x="45" y="129"/>
                </a:cubicBezTo>
                <a:cubicBezTo>
                  <a:pt x="50" y="124"/>
                  <a:pt x="50" y="124"/>
                  <a:pt x="50" y="124"/>
                </a:cubicBezTo>
                <a:cubicBezTo>
                  <a:pt x="53" y="121"/>
                  <a:pt x="58" y="121"/>
                  <a:pt x="61" y="124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93" y="86"/>
                  <a:pt x="193" y="86"/>
                  <a:pt x="193" y="86"/>
                </a:cubicBezTo>
                <a:cubicBezTo>
                  <a:pt x="196" y="82"/>
                  <a:pt x="202" y="82"/>
                  <a:pt x="205" y="85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5" y="94"/>
                  <a:pt x="215" y="100"/>
                  <a:pt x="211" y="104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62E5A1-2384-401D-94E5-05CBE064DABA}"/>
              </a:ext>
            </a:extLst>
          </p:cNvPr>
          <p:cNvGrpSpPr/>
          <p:nvPr/>
        </p:nvGrpSpPr>
        <p:grpSpPr>
          <a:xfrm>
            <a:off x="4818922" y="2497190"/>
            <a:ext cx="603250" cy="699770"/>
            <a:chOff x="623443" y="1726565"/>
            <a:chExt cx="603250" cy="699770"/>
          </a:xfrm>
        </p:grpSpPr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45942B2B-24DD-43AE-B4E5-407053C616E3}"/>
                </a:ext>
              </a:extLst>
            </p:cNvPr>
            <p:cNvSpPr/>
            <p:nvPr/>
          </p:nvSpPr>
          <p:spPr>
            <a:xfrm rot="5400000">
              <a:off x="575183" y="1774825"/>
              <a:ext cx="699770" cy="60325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0D58D12-EFD9-47E8-90B2-C883300FABB2}"/>
                </a:ext>
              </a:extLst>
            </p:cNvPr>
            <p:cNvSpPr txBox="1"/>
            <p:nvPr/>
          </p:nvSpPr>
          <p:spPr>
            <a:xfrm>
              <a:off x="639890" y="1876395"/>
              <a:ext cx="570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41EF37AE-4127-4A7E-915D-B7E1F1AABBAC}"/>
              </a:ext>
            </a:extLst>
          </p:cNvPr>
          <p:cNvSpPr txBox="1"/>
          <p:nvPr/>
        </p:nvSpPr>
        <p:spPr>
          <a:xfrm>
            <a:off x="5514026" y="2416188"/>
            <a:ext cx="4872366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命令用于备份数据库数据，格式为“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339BD3C-D4D6-4666-9740-C663A3CF4C73}"/>
              </a:ext>
            </a:extLst>
          </p:cNvPr>
          <p:cNvGrpSpPr/>
          <p:nvPr/>
        </p:nvGrpSpPr>
        <p:grpSpPr>
          <a:xfrm>
            <a:off x="4818922" y="3749472"/>
            <a:ext cx="603250" cy="699770"/>
            <a:chOff x="623443" y="1726565"/>
            <a:chExt cx="603250" cy="699770"/>
          </a:xfrm>
        </p:grpSpPr>
        <p:sp>
          <p:nvSpPr>
            <p:cNvPr id="41" name="六边形 40">
              <a:extLst>
                <a:ext uri="{FF2B5EF4-FFF2-40B4-BE49-F238E27FC236}">
                  <a16:creationId xmlns:a16="http://schemas.microsoft.com/office/drawing/2014/main" id="{4C217626-CCA3-4AE2-8329-74765593D191}"/>
                </a:ext>
              </a:extLst>
            </p:cNvPr>
            <p:cNvSpPr/>
            <p:nvPr/>
          </p:nvSpPr>
          <p:spPr>
            <a:xfrm rot="5400000">
              <a:off x="575183" y="1774825"/>
              <a:ext cx="699770" cy="60325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485B46-2EE6-4823-9525-826A746C51F7}"/>
                </a:ext>
              </a:extLst>
            </p:cNvPr>
            <p:cNvSpPr txBox="1"/>
            <p:nvPr/>
          </p:nvSpPr>
          <p:spPr>
            <a:xfrm>
              <a:off x="639890" y="1876395"/>
              <a:ext cx="570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8C02668-2C5E-4D3C-8FB4-7AD3A95F492B}"/>
              </a:ext>
            </a:extLst>
          </p:cNvPr>
          <p:cNvSpPr txBox="1"/>
          <p:nvPr/>
        </p:nvSpPr>
        <p:spPr>
          <a:xfrm>
            <a:off x="5514026" y="3668470"/>
            <a:ext cx="4872366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其中参数与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命令大致相同，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参数用于定义登录数据库的用户名称，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参数表示密码提示符。</a:t>
            </a:r>
          </a:p>
        </p:txBody>
      </p:sp>
    </p:spTree>
    <p:extLst>
      <p:ext uri="{BB962C8B-B14F-4D97-AF65-F5344CB8AC3E}">
        <p14:creationId xmlns:p14="http://schemas.microsoft.com/office/powerpoint/2010/main" val="1688132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CF8E4B2-1FC5-41EA-AAF6-43D2550E1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"/>
          <a:stretch/>
        </p:blipFill>
        <p:spPr>
          <a:xfrm>
            <a:off x="5001771" y="702"/>
            <a:ext cx="7190229" cy="6858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2872" y="383540"/>
            <a:ext cx="3962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课程概述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420798-6D5C-4241-AE37-C7736A335BF5}"/>
              </a:ext>
            </a:extLst>
          </p:cNvPr>
          <p:cNvGrpSpPr/>
          <p:nvPr/>
        </p:nvGrpSpPr>
        <p:grpSpPr>
          <a:xfrm>
            <a:off x="37592" y="2188611"/>
            <a:ext cx="3326710" cy="984886"/>
            <a:chOff x="185047" y="2263262"/>
            <a:chExt cx="3326710" cy="984886"/>
          </a:xfrm>
        </p:grpSpPr>
        <p:sp>
          <p:nvSpPr>
            <p:cNvPr id="26" name="文本框 25"/>
            <p:cNvSpPr txBox="1"/>
            <p:nvPr/>
          </p:nvSpPr>
          <p:spPr>
            <a:xfrm>
              <a:off x="1064143" y="2417151"/>
              <a:ext cx="2447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Database Management System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85047" y="2263262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30ACDD-6974-4AEE-A3F7-8541BBEB7522}"/>
              </a:ext>
            </a:extLst>
          </p:cNvPr>
          <p:cNvGrpSpPr/>
          <p:nvPr/>
        </p:nvGrpSpPr>
        <p:grpSpPr>
          <a:xfrm>
            <a:off x="3449751" y="2188611"/>
            <a:ext cx="3421454" cy="830997"/>
            <a:chOff x="3360777" y="2137216"/>
            <a:chExt cx="3421454" cy="830997"/>
          </a:xfrm>
        </p:grpSpPr>
        <p:sp>
          <p:nvSpPr>
            <p:cNvPr id="40" name="文本框 39"/>
            <p:cNvSpPr txBox="1"/>
            <p:nvPr/>
          </p:nvSpPr>
          <p:spPr>
            <a:xfrm>
              <a:off x="4239875" y="2291105"/>
              <a:ext cx="254235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en-US" altLang="zh-CN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Initialize MariaDB Service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60777" y="2137216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F985FD2-8E20-485E-BADB-442EE373A51F}"/>
              </a:ext>
            </a:extLst>
          </p:cNvPr>
          <p:cNvSpPr/>
          <p:nvPr/>
        </p:nvSpPr>
        <p:spPr>
          <a:xfrm>
            <a:off x="3441990" y="2075261"/>
            <a:ext cx="3360777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C3EE372-DFF2-41CC-B158-614A7E402066}"/>
              </a:ext>
            </a:extLst>
          </p:cNvPr>
          <p:cNvSpPr/>
          <p:nvPr/>
        </p:nvSpPr>
        <p:spPr>
          <a:xfrm>
            <a:off x="0" y="2072967"/>
            <a:ext cx="3364302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D2A615-774A-4B64-9B89-E4E38D4694EE}"/>
              </a:ext>
            </a:extLst>
          </p:cNvPr>
          <p:cNvGrpSpPr/>
          <p:nvPr/>
        </p:nvGrpSpPr>
        <p:grpSpPr>
          <a:xfrm>
            <a:off x="37592" y="3517739"/>
            <a:ext cx="3326711" cy="984886"/>
            <a:chOff x="152872" y="3508676"/>
            <a:chExt cx="3326711" cy="984886"/>
          </a:xfrm>
        </p:grpSpPr>
        <p:sp>
          <p:nvSpPr>
            <p:cNvPr id="43" name="文本框 42"/>
            <p:cNvSpPr txBox="1"/>
            <p:nvPr/>
          </p:nvSpPr>
          <p:spPr>
            <a:xfrm>
              <a:off x="1031969" y="3662565"/>
              <a:ext cx="24476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管理用户以及授权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 Users And Authorization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2872" y="3508676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AAB1485-F466-4DB4-B0F2-069CF08DBBBE}"/>
              </a:ext>
            </a:extLst>
          </p:cNvPr>
          <p:cNvGrpSpPr/>
          <p:nvPr/>
        </p:nvGrpSpPr>
        <p:grpSpPr>
          <a:xfrm>
            <a:off x="3449751" y="3517739"/>
            <a:ext cx="3353015" cy="984886"/>
            <a:chOff x="3513846" y="3522502"/>
            <a:chExt cx="3353015" cy="984886"/>
          </a:xfrm>
        </p:grpSpPr>
        <p:sp>
          <p:nvSpPr>
            <p:cNvPr id="46" name="文本框 45"/>
            <p:cNvSpPr txBox="1"/>
            <p:nvPr/>
          </p:nvSpPr>
          <p:spPr>
            <a:xfrm>
              <a:off x="4392944" y="3676391"/>
              <a:ext cx="2473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创建数据库与表单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Creating Databases And Forms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513846" y="3522502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8AB5614-2974-44A5-85A3-6CD6790D865E}"/>
              </a:ext>
            </a:extLst>
          </p:cNvPr>
          <p:cNvSpPr/>
          <p:nvPr/>
        </p:nvSpPr>
        <p:spPr>
          <a:xfrm>
            <a:off x="0" y="3398424"/>
            <a:ext cx="3364302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33EC2D4-C7AF-4AA0-8CB9-FF71C05BE658}"/>
              </a:ext>
            </a:extLst>
          </p:cNvPr>
          <p:cNvSpPr/>
          <p:nvPr/>
        </p:nvSpPr>
        <p:spPr>
          <a:xfrm>
            <a:off x="3450273" y="3398424"/>
            <a:ext cx="3364302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735E099-AAAC-4C95-B1B8-5DAE733E9DFA}"/>
              </a:ext>
            </a:extLst>
          </p:cNvPr>
          <p:cNvGrpSpPr/>
          <p:nvPr/>
        </p:nvGrpSpPr>
        <p:grpSpPr>
          <a:xfrm>
            <a:off x="37592" y="4834937"/>
            <a:ext cx="2891912" cy="984886"/>
            <a:chOff x="736520" y="5412151"/>
            <a:chExt cx="2891912" cy="98488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5EC9CBE-1D8C-4FFC-9310-4D559A3FBB3E}"/>
                </a:ext>
              </a:extLst>
            </p:cNvPr>
            <p:cNvSpPr txBox="1"/>
            <p:nvPr/>
          </p:nvSpPr>
          <p:spPr>
            <a:xfrm>
              <a:off x="1615618" y="5566040"/>
              <a:ext cx="20128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管理表单及数据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Manage Forms And Data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D69802-D990-41CC-A692-1F2211B73DE5}"/>
                </a:ext>
              </a:extLst>
            </p:cNvPr>
            <p:cNvSpPr txBox="1"/>
            <p:nvPr/>
          </p:nvSpPr>
          <p:spPr>
            <a:xfrm>
              <a:off x="736520" y="5412151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05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E110AB0-C6B6-4101-8452-E9762953F7CB}"/>
              </a:ext>
            </a:extLst>
          </p:cNvPr>
          <p:cNvGrpSpPr/>
          <p:nvPr/>
        </p:nvGrpSpPr>
        <p:grpSpPr>
          <a:xfrm>
            <a:off x="3449751" y="4834937"/>
            <a:ext cx="3353015" cy="984886"/>
            <a:chOff x="3434621" y="4792444"/>
            <a:chExt cx="3353015" cy="98488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2F82DA-1A14-461B-B1CA-90899006E673}"/>
                </a:ext>
              </a:extLst>
            </p:cNvPr>
            <p:cNvSpPr txBox="1"/>
            <p:nvPr/>
          </p:nvSpPr>
          <p:spPr>
            <a:xfrm>
              <a:off x="4313719" y="4946333"/>
              <a:ext cx="24739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数据库的备份及恢复</a:t>
              </a:r>
              <a:endPara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b="0" i="0" dirty="0">
                  <a:solidFill>
                    <a:srgbClr val="333333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Backup And Recovery Of Database</a:t>
              </a:r>
              <a:endParaRPr lang="da-DK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F5022D4-FA3B-4334-8DE5-64818DD26A09}"/>
                </a:ext>
              </a:extLst>
            </p:cNvPr>
            <p:cNvSpPr txBox="1"/>
            <p:nvPr/>
          </p:nvSpPr>
          <p:spPr>
            <a:xfrm>
              <a:off x="3434621" y="4792444"/>
              <a:ext cx="10152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06</a:t>
              </a:r>
              <a:endParaRPr lang="zh-CN" altLang="en-US" sz="4800" b="1" u="sng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2B27978-E256-4CB6-9D3F-4CA06EC65F4C}"/>
              </a:ext>
            </a:extLst>
          </p:cNvPr>
          <p:cNvSpPr/>
          <p:nvPr/>
        </p:nvSpPr>
        <p:spPr>
          <a:xfrm>
            <a:off x="0" y="4721587"/>
            <a:ext cx="3364302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65E51EC-C207-48EC-A374-0758BD741706}"/>
              </a:ext>
            </a:extLst>
          </p:cNvPr>
          <p:cNvSpPr/>
          <p:nvPr/>
        </p:nvSpPr>
        <p:spPr>
          <a:xfrm>
            <a:off x="3450273" y="4721587"/>
            <a:ext cx="3364302" cy="1211587"/>
          </a:xfrm>
          <a:prstGeom prst="roundRect">
            <a:avLst>
              <a:gd name="adj" fmla="val 7032"/>
            </a:avLst>
          </a:prstGeom>
          <a:noFill/>
          <a:ln>
            <a:gradFill>
              <a:gsLst>
                <a:gs pos="0">
                  <a:srgbClr val="007DDA"/>
                </a:gs>
                <a:gs pos="5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0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5039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数据库的备份及恢复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652D71-13C2-4467-AC3F-9496343883D0}"/>
              </a:ext>
            </a:extLst>
          </p:cNvPr>
          <p:cNvGrpSpPr/>
          <p:nvPr/>
        </p:nvGrpSpPr>
        <p:grpSpPr>
          <a:xfrm>
            <a:off x="884168" y="1834576"/>
            <a:ext cx="3277305" cy="3552433"/>
            <a:chOff x="695325" y="1834576"/>
            <a:chExt cx="3277305" cy="343190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5A1D79F-64B7-4273-BD96-49320A5F4168}"/>
                </a:ext>
              </a:extLst>
            </p:cNvPr>
            <p:cNvSpPr/>
            <p:nvPr/>
          </p:nvSpPr>
          <p:spPr>
            <a:xfrm>
              <a:off x="707173" y="1834576"/>
              <a:ext cx="3257133" cy="3431905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AE3F867-A78B-472C-807D-1BDE68EEEFDF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117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linuxprobe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数据库中的内容导出为一个文件，并保存到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root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管理员的家目录中。</a:t>
              </a: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FD220944-4B39-4EC5-A500-634645288A00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09D17F2-35F9-4DE2-AD5B-EBF3FC3341C6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386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0177A1-CBCD-40EB-AD26-3319DCD5413C}"/>
              </a:ext>
            </a:extLst>
          </p:cNvPr>
          <p:cNvGrpSpPr/>
          <p:nvPr/>
        </p:nvGrpSpPr>
        <p:grpSpPr>
          <a:xfrm>
            <a:off x="4439533" y="1834576"/>
            <a:ext cx="3277305" cy="3552433"/>
            <a:chOff x="695325" y="1834576"/>
            <a:chExt cx="3277305" cy="355243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4A6032C-57FE-4D87-85ED-3E1EA8240A5C}"/>
                </a:ext>
              </a:extLst>
            </p:cNvPr>
            <p:cNvSpPr/>
            <p:nvPr/>
          </p:nvSpPr>
          <p:spPr>
            <a:xfrm>
              <a:off x="707173" y="1834576"/>
              <a:ext cx="3257133" cy="3552433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7473467-B02F-43E6-889A-37CA4B54E9FF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18955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然后进入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数据库管理系统，彻底删除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linuxprobe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数据库，这样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mybook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数据表单也将被彻底删除。然后重新建立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linuxprobe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数据库。</a:t>
              </a: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3F14BE0-A262-49A3-BA5C-7ECCA229E0DD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A8E719C-A06B-44CE-BC72-1A78799CC576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8D5F64C-07FB-4284-B688-FAF61597FC3F}"/>
              </a:ext>
            </a:extLst>
          </p:cNvPr>
          <p:cNvGrpSpPr/>
          <p:nvPr/>
        </p:nvGrpSpPr>
        <p:grpSpPr>
          <a:xfrm>
            <a:off x="7994898" y="1834576"/>
            <a:ext cx="3277305" cy="3552433"/>
            <a:chOff x="695325" y="1834576"/>
            <a:chExt cx="3277305" cy="355243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AE9BDC6-1F17-45F1-8291-2BEEB3DDC50F}"/>
                </a:ext>
              </a:extLst>
            </p:cNvPr>
            <p:cNvSpPr/>
            <p:nvPr/>
          </p:nvSpPr>
          <p:spPr>
            <a:xfrm>
              <a:off x="707173" y="1834576"/>
              <a:ext cx="3257133" cy="3552433"/>
            </a:xfrm>
            <a:prstGeom prst="roundRect">
              <a:avLst>
                <a:gd name="adj" fmla="val 2292"/>
              </a:avLst>
            </a:prstGeom>
            <a:solidFill>
              <a:schemeClr val="bg1"/>
            </a:solidFill>
            <a:ln>
              <a:noFill/>
            </a:ln>
            <a:effectLst>
              <a:outerShdw blurRad="266700" dist="38100" dir="5400000" algn="t" rotWithShape="0">
                <a:srgbClr val="3F58AC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DC0F2B8-1B8C-4881-9B70-667ADE9B913E}"/>
                </a:ext>
              </a:extLst>
            </p:cNvPr>
            <p:cNvSpPr txBox="1"/>
            <p:nvPr/>
          </p:nvSpPr>
          <p:spPr>
            <a:xfrm>
              <a:off x="827851" y="2683066"/>
              <a:ext cx="3058350" cy="2264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使用输入重定向符把刚刚备份的数据库文件导入到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命令中，然后执行该命令。接下来登录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数据库，就又能看到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linuxprobe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数据库以及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mybook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数据表单了。数据库恢复成功！</a:t>
              </a: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FF041169-F560-47A6-B1F1-5B01EC2F0569}"/>
                </a:ext>
              </a:extLst>
            </p:cNvPr>
            <p:cNvSpPr/>
            <p:nvPr/>
          </p:nvSpPr>
          <p:spPr>
            <a:xfrm>
              <a:off x="695325" y="1834577"/>
              <a:ext cx="3277305" cy="761043"/>
            </a:xfrm>
            <a:custGeom>
              <a:avLst/>
              <a:gdLst>
                <a:gd name="connsiteX0" fmla="*/ 74921 w 3268788"/>
                <a:gd name="connsiteY0" fmla="*/ 0 h 981652"/>
                <a:gd name="connsiteX1" fmla="*/ 3193867 w 3268788"/>
                <a:gd name="connsiteY1" fmla="*/ 0 h 981652"/>
                <a:gd name="connsiteX2" fmla="*/ 3268788 w 3268788"/>
                <a:gd name="connsiteY2" fmla="*/ 74921 h 981652"/>
                <a:gd name="connsiteX3" fmla="*/ 3268788 w 3268788"/>
                <a:gd name="connsiteY3" fmla="*/ 981652 h 981652"/>
                <a:gd name="connsiteX4" fmla="*/ 0 w 3268788"/>
                <a:gd name="connsiteY4" fmla="*/ 981652 h 981652"/>
                <a:gd name="connsiteX5" fmla="*/ 0 w 3268788"/>
                <a:gd name="connsiteY5" fmla="*/ 74921 h 981652"/>
                <a:gd name="connsiteX6" fmla="*/ 74921 w 3268788"/>
                <a:gd name="connsiteY6" fmla="*/ 0 h 9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68788" h="981652">
                  <a:moveTo>
                    <a:pt x="74921" y="0"/>
                  </a:moveTo>
                  <a:lnTo>
                    <a:pt x="3193867" y="0"/>
                  </a:lnTo>
                  <a:cubicBezTo>
                    <a:pt x="3235245" y="0"/>
                    <a:pt x="3268788" y="33543"/>
                    <a:pt x="3268788" y="74921"/>
                  </a:cubicBezTo>
                  <a:lnTo>
                    <a:pt x="3268788" y="981652"/>
                  </a:lnTo>
                  <a:lnTo>
                    <a:pt x="0" y="981652"/>
                  </a:lnTo>
                  <a:lnTo>
                    <a:pt x="0" y="74921"/>
                  </a:lnTo>
                  <a:cubicBezTo>
                    <a:pt x="0" y="33543"/>
                    <a:pt x="33543" y="0"/>
                    <a:pt x="74921" y="0"/>
                  </a:cubicBezTo>
                  <a:close/>
                </a:path>
              </a:pathLst>
            </a:custGeom>
            <a:gradFill>
              <a:gsLst>
                <a:gs pos="16000">
                  <a:srgbClr val="007DD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E18551F-1CB3-4FA9-A6EF-C70C81B6DD40}"/>
                </a:ext>
              </a:extLst>
            </p:cNvPr>
            <p:cNvSpPr txBox="1"/>
            <p:nvPr/>
          </p:nvSpPr>
          <p:spPr>
            <a:xfrm>
              <a:off x="827850" y="2101262"/>
              <a:ext cx="8563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830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316631"/>
            <a:ext cx="10132434" cy="3157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系统为何选择使用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答：因为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由开源社区进行维护，且不受商业专利限制。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．初始化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数据库管理系统的命令是什么？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mysql_secure_installation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命令，建议每次安装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数据库管理系统后都执行这条命令。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．用来查看已有数据库或数据表单的命令是什么？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答：要查看当前已有的数据库列表，需执行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命令；要查看已有的数据表单列表，则需执行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 tables;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．切换至某个指定数据库的命令是什么？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答：执行“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数据库名称”命令即可切换成功。</a:t>
            </a:r>
          </a:p>
        </p:txBody>
      </p:sp>
    </p:spTree>
    <p:extLst>
      <p:ext uri="{BB962C8B-B14F-4D97-AF65-F5344CB8AC3E}">
        <p14:creationId xmlns:p14="http://schemas.microsoft.com/office/powerpoint/2010/main" val="215327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5" y="318442"/>
            <a:ext cx="431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E494243-3D3D-470D-B986-3726777EA8D2}"/>
              </a:ext>
            </a:extLst>
          </p:cNvPr>
          <p:cNvSpPr txBox="1"/>
          <p:nvPr/>
        </p:nvSpPr>
        <p:spPr>
          <a:xfrm>
            <a:off x="1029783" y="1316631"/>
            <a:ext cx="10132434" cy="3157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．若想针对某个用户进行授权或取消授权操作，应该执行什么命令？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答：针对用户进行授权，需执行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命令；取消授权则需执行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REVOKE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．若只想查看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mybook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表单中的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字段，应该执行什么命令？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答：应执行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name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mybook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．若只想查看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mybook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表单中价格大于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元的图书信息，应该执行什么命令？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答：应执行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mybook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price&gt;75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</a:p>
          <a:p>
            <a:pPr marL="285750" indent="-285750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 要想把</a:t>
            </a:r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linuxprobe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数据库中的内容导出为一个文件（保存到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管理员的家目录中），应该执行什么命令？ </a:t>
            </a:r>
          </a:p>
          <a:p>
            <a:pPr algn="just">
              <a:lnSpc>
                <a:spcPct val="14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答：应执行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mysqldump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-u root -p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linuxprobe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/root/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linuxprobeDB.dump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1198351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949880" y="2782669"/>
            <a:ext cx="864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祝同学们学习顺利，爱上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</p:txBody>
      </p:sp>
    </p:spTree>
    <p:extLst>
      <p:ext uri="{BB962C8B-B14F-4D97-AF65-F5344CB8AC3E}">
        <p14:creationId xmlns:p14="http://schemas.microsoft.com/office/powerpoint/2010/main" val="74424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231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35B568-28A6-46E6-AED0-60D26548A7F1}"/>
              </a:ext>
            </a:extLst>
          </p:cNvPr>
          <p:cNvGrpSpPr/>
          <p:nvPr/>
        </p:nvGrpSpPr>
        <p:grpSpPr>
          <a:xfrm>
            <a:off x="396010" y="1533570"/>
            <a:ext cx="10840950" cy="1099468"/>
            <a:chOff x="396010" y="1225457"/>
            <a:chExt cx="10840950" cy="109946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03EA49-3D3F-4161-88CE-9E8F63FA62DE}"/>
                </a:ext>
              </a:extLst>
            </p:cNvPr>
            <p:cNvGrpSpPr/>
            <p:nvPr/>
          </p:nvGrpSpPr>
          <p:grpSpPr>
            <a:xfrm>
              <a:off x="396010" y="1306459"/>
              <a:ext cx="603250" cy="699770"/>
              <a:chOff x="623443" y="1726565"/>
              <a:chExt cx="603250" cy="699770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CF945CB5-1BC5-4B2B-89DE-8A440B38B727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613018D-86B6-4CE7-9C1C-BD0A483F3247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8545FF-1FA8-46D0-B2CF-CB512CECC828}"/>
                </a:ext>
              </a:extLst>
            </p:cNvPr>
            <p:cNvSpPr txBox="1"/>
            <p:nvPr/>
          </p:nvSpPr>
          <p:spPr>
            <a:xfrm>
              <a:off x="1091113" y="1225457"/>
              <a:ext cx="10145847" cy="109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数据库项目自从被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Oracle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公司收购之后，从开源软件转变成为了“闭源”软件，这导致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行业中的很多企业以及厂商纷纷选择使用了数据库软件的后起之秀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—MariaDB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数据库管理系统。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数据库管理系统也因此快速占据了市场。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DB6190-7128-4E69-B622-03BFB6425638}"/>
              </a:ext>
            </a:extLst>
          </p:cNvPr>
          <p:cNvGrpSpPr/>
          <p:nvPr/>
        </p:nvGrpSpPr>
        <p:grpSpPr>
          <a:xfrm>
            <a:off x="396010" y="2785852"/>
            <a:ext cx="10840950" cy="780772"/>
            <a:chOff x="396010" y="2572891"/>
            <a:chExt cx="10840950" cy="78077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095412-D2F9-40A4-984F-9C0551D30632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8F871D2C-A0A9-4F6B-B917-AC86F9C30F44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AE55C3-F324-4EC9-BED8-D9D45A36B67B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03E2244-A5A4-495B-8509-FE78E82AD377}"/>
                </a:ext>
              </a:extLst>
            </p:cNvPr>
            <p:cNvSpPr txBox="1"/>
            <p:nvPr/>
          </p:nvSpPr>
          <p:spPr>
            <a:xfrm>
              <a:off x="1091113" y="2572891"/>
              <a:ext cx="10145847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介绍数据库以及数据库管理系统的理论知识，然后再介绍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数据库管理系统的内容，最后将通过动手实验的方式，掌握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MariaDB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数据库管理系统的一些常规操作。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DD8E27-06CE-4561-B350-5CEEB97AAEEA}"/>
              </a:ext>
            </a:extLst>
          </p:cNvPr>
          <p:cNvGrpSpPr/>
          <p:nvPr/>
        </p:nvGrpSpPr>
        <p:grpSpPr>
          <a:xfrm>
            <a:off x="382996" y="3719438"/>
            <a:ext cx="10840950" cy="780772"/>
            <a:chOff x="396010" y="1225457"/>
            <a:chExt cx="10840950" cy="780772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3849835-71B8-488B-9D61-1CB0F00B365C}"/>
                </a:ext>
              </a:extLst>
            </p:cNvPr>
            <p:cNvGrpSpPr/>
            <p:nvPr/>
          </p:nvGrpSpPr>
          <p:grpSpPr>
            <a:xfrm>
              <a:off x="396010" y="1306459"/>
              <a:ext cx="603250" cy="699770"/>
              <a:chOff x="623443" y="1726565"/>
              <a:chExt cx="603250" cy="699770"/>
            </a:xfrm>
          </p:grpSpPr>
          <p:sp>
            <p:nvSpPr>
              <p:cNvPr id="25" name="六边形 24">
                <a:extLst>
                  <a:ext uri="{FF2B5EF4-FFF2-40B4-BE49-F238E27FC236}">
                    <a16:creationId xmlns:a16="http://schemas.microsoft.com/office/drawing/2014/main" id="{5D1D5263-FB04-44FD-9EFE-2126C5452796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3190DB8-EAB8-40A9-983A-D2EC52822741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920C611-98AC-414C-B2A0-8B16F4D70107}"/>
                </a:ext>
              </a:extLst>
            </p:cNvPr>
            <p:cNvSpPr txBox="1"/>
            <p:nvPr/>
          </p:nvSpPr>
          <p:spPr>
            <a:xfrm>
              <a:off x="1091113" y="1225457"/>
              <a:ext cx="10145847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用户的创建与管理、用户权限的授权；新建数据库、新建数据库表单；对数据库执行新建、删除、修改和查询等操作。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AE03FFE-D9BD-4018-A11B-A6AFBD7A01B2}"/>
              </a:ext>
            </a:extLst>
          </p:cNvPr>
          <p:cNvGrpSpPr/>
          <p:nvPr/>
        </p:nvGrpSpPr>
        <p:grpSpPr>
          <a:xfrm>
            <a:off x="382996" y="4653023"/>
            <a:ext cx="10840950" cy="780772"/>
            <a:chOff x="396010" y="2572891"/>
            <a:chExt cx="10840950" cy="78077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CE60A84-AD98-4B15-98C7-6694639B3374}"/>
                </a:ext>
              </a:extLst>
            </p:cNvPr>
            <p:cNvGrpSpPr/>
            <p:nvPr/>
          </p:nvGrpSpPr>
          <p:grpSpPr>
            <a:xfrm>
              <a:off x="396010" y="2653893"/>
              <a:ext cx="603250" cy="699770"/>
              <a:chOff x="623443" y="1726565"/>
              <a:chExt cx="603250" cy="699770"/>
            </a:xfrm>
          </p:grpSpPr>
          <p:sp>
            <p:nvSpPr>
              <p:cNvPr id="30" name="六边形 29">
                <a:extLst>
                  <a:ext uri="{FF2B5EF4-FFF2-40B4-BE49-F238E27FC236}">
                    <a16:creationId xmlns:a16="http://schemas.microsoft.com/office/drawing/2014/main" id="{5B5AB5AA-324E-4311-A547-3B5913410239}"/>
                  </a:ext>
                </a:extLst>
              </p:cNvPr>
              <p:cNvSpPr/>
              <p:nvPr/>
            </p:nvSpPr>
            <p:spPr>
              <a:xfrm rot="5400000">
                <a:off x="575183" y="1774825"/>
                <a:ext cx="699770" cy="6032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5385663-83E2-42D9-845B-27FDFAB400F1}"/>
                  </a:ext>
                </a:extLst>
              </p:cNvPr>
              <p:cNvSpPr txBox="1"/>
              <p:nvPr/>
            </p:nvSpPr>
            <p:spPr>
              <a:xfrm>
                <a:off x="639890" y="1876395"/>
                <a:ext cx="5703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D6C9C3B-544E-41DC-9E29-0DCDD68BF8A6}"/>
                </a:ext>
              </a:extLst>
            </p:cNvPr>
            <p:cNvSpPr txBox="1"/>
            <p:nvPr/>
          </p:nvSpPr>
          <p:spPr>
            <a:xfrm>
              <a:off x="1091113" y="2572891"/>
              <a:ext cx="10145847" cy="75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最后还介绍了数据库的备份与恢复方法，确保不仅能做到“增删改查”，而且能胜任生产环境中的数据库管理工作。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320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076" y="5624851"/>
            <a:ext cx="7181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 Management System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>
            <a:spLocks noChangeAspect="1"/>
          </p:cNvSpPr>
          <p:nvPr/>
        </p:nvSpPr>
        <p:spPr>
          <a:xfrm flipV="1">
            <a:off x="4210051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978AA20-B971-4AB3-B41C-E1168FA19899}"/>
              </a:ext>
            </a:extLst>
          </p:cNvPr>
          <p:cNvSpPr/>
          <p:nvPr/>
        </p:nvSpPr>
        <p:spPr>
          <a:xfrm>
            <a:off x="1208418" y="1545209"/>
            <a:ext cx="4662291" cy="447790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A54703-94B5-45DD-A1E4-86D340E78355}"/>
              </a:ext>
            </a:extLst>
          </p:cNvPr>
          <p:cNvSpPr txBox="1"/>
          <p:nvPr/>
        </p:nvSpPr>
        <p:spPr>
          <a:xfrm>
            <a:off x="1361134" y="2353942"/>
            <a:ext cx="4323400" cy="337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是一款市场占有率非常高的数据库管理系统，技术成熟，配置步骤相对简单，而且具有良好的可扩展性。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当前由开源社区进行维护，是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的分支产品，而且与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具有高度的兼容性，与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 API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和命令均保持一致。并且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还自带了一个新的存储引擎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Aria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，用于替代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。因此，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一样好用。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9EE7DB1-85EB-4418-A1AB-6BCD7764E667}"/>
              </a:ext>
            </a:extLst>
          </p:cNvPr>
          <p:cNvSpPr/>
          <p:nvPr/>
        </p:nvSpPr>
        <p:spPr>
          <a:xfrm>
            <a:off x="1196570" y="1545209"/>
            <a:ext cx="4691164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CD29FD-07BA-43DA-8F38-735780D4B4B3}"/>
              </a:ext>
            </a:extLst>
          </p:cNvPr>
          <p:cNvSpPr txBox="1"/>
          <p:nvPr/>
        </p:nvSpPr>
        <p:spPr>
          <a:xfrm>
            <a:off x="1329096" y="1811894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CD0F90D-805E-45AB-B213-FEE97CE00559}"/>
              </a:ext>
            </a:extLst>
          </p:cNvPr>
          <p:cNvSpPr/>
          <p:nvPr/>
        </p:nvSpPr>
        <p:spPr>
          <a:xfrm>
            <a:off x="6276628" y="1545209"/>
            <a:ext cx="4662291" cy="4477904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D97900B-7F0B-416A-AAFD-498CE5E8FB6B}"/>
              </a:ext>
            </a:extLst>
          </p:cNvPr>
          <p:cNvSpPr txBox="1"/>
          <p:nvPr/>
        </p:nvSpPr>
        <p:spPr>
          <a:xfrm>
            <a:off x="6835807" y="5196423"/>
            <a:ext cx="3543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数据库管理系统的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415" descr="说明: 第18章 使用MariaDB数据库管理系统第18章 使用MariaDB数据库管理系统">
            <a:extLst>
              <a:ext uri="{FF2B5EF4-FFF2-40B4-BE49-F238E27FC236}">
                <a16:creationId xmlns:a16="http://schemas.microsoft.com/office/drawing/2014/main" id="{FD0C2480-EE70-4798-B881-116E1091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977" y="2353942"/>
            <a:ext cx="4339593" cy="177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42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3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直角三角形 14"/>
          <p:cNvSpPr>
            <a:spLocks noChangeAspect="1"/>
          </p:cNvSpPr>
          <p:nvPr/>
        </p:nvSpPr>
        <p:spPr>
          <a:xfrm rot="5400000" flipV="1">
            <a:off x="6181948" y="772576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C94EE-C5CA-4EB8-9D3E-C8A7C8CB725B}"/>
              </a:ext>
            </a:extLst>
          </p:cNvPr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 MariaDB Service</a:t>
            </a:r>
          </a:p>
        </p:txBody>
      </p:sp>
    </p:spTree>
    <p:extLst>
      <p:ext uri="{BB962C8B-B14F-4D97-AF65-F5344CB8AC3E}">
        <p14:creationId xmlns:p14="http://schemas.microsoft.com/office/powerpoint/2010/main" val="107203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D68D102-F5CE-4CB3-B9FF-F1149391C74C}"/>
              </a:ext>
            </a:extLst>
          </p:cNvPr>
          <p:cNvSpPr/>
          <p:nvPr/>
        </p:nvSpPr>
        <p:spPr>
          <a:xfrm>
            <a:off x="1208418" y="1545209"/>
            <a:ext cx="4662291" cy="4100218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191575-08F8-44A1-BD44-9DD38EF698F3}"/>
              </a:ext>
            </a:extLst>
          </p:cNvPr>
          <p:cNvSpPr txBox="1"/>
          <p:nvPr/>
        </p:nvSpPr>
        <p:spPr>
          <a:xfrm>
            <a:off x="1361134" y="2353942"/>
            <a:ext cx="4323400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相较于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数据库管理系统有了很多新鲜的扩展特性，例如对微秒级别的支持、线程池、子查询优化、进程报告等。在配置妥当软件仓库后，即可安装部署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数据库主程序及服务端程序了。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E118540-2251-458A-8F66-A3F1A72229AC}"/>
              </a:ext>
            </a:extLst>
          </p:cNvPr>
          <p:cNvSpPr/>
          <p:nvPr/>
        </p:nvSpPr>
        <p:spPr>
          <a:xfrm>
            <a:off x="1196570" y="1545209"/>
            <a:ext cx="4691164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516641-71D5-46DB-8B80-46C9D521F427}"/>
              </a:ext>
            </a:extLst>
          </p:cNvPr>
          <p:cNvSpPr txBox="1"/>
          <p:nvPr/>
        </p:nvSpPr>
        <p:spPr>
          <a:xfrm>
            <a:off x="1329096" y="18118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扩展特性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FDCBE87-6A2C-42FA-BB1E-CF0BD12DE808}"/>
              </a:ext>
            </a:extLst>
          </p:cNvPr>
          <p:cNvSpPr/>
          <p:nvPr/>
        </p:nvSpPr>
        <p:spPr>
          <a:xfrm>
            <a:off x="6276628" y="1545209"/>
            <a:ext cx="4662291" cy="4100218"/>
          </a:xfrm>
          <a:prstGeom prst="roundRect">
            <a:avLst>
              <a:gd name="adj" fmla="val 2292"/>
            </a:avLst>
          </a:prstGeom>
          <a:solidFill>
            <a:schemeClr val="bg1"/>
          </a:solidFill>
          <a:ln>
            <a:noFill/>
          </a:ln>
          <a:effectLst>
            <a:outerShdw blurRad="266700" dist="38100" dir="5400000" algn="t" rotWithShape="0">
              <a:srgbClr val="3F58AC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879CE9-E160-4D64-B915-1D60B12126CC}"/>
              </a:ext>
            </a:extLst>
          </p:cNvPr>
          <p:cNvSpPr txBox="1"/>
          <p:nvPr/>
        </p:nvSpPr>
        <p:spPr>
          <a:xfrm>
            <a:off x="6429344" y="2353942"/>
            <a:ext cx="4323400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在确认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数据库软件程序安装完毕并成功启动后请不要立即使用。为了确保数据库的安全性和正常运转，需要先对数据库程序进行初始化操作。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1021029C-31A6-41FB-9D47-731AF876C857}"/>
              </a:ext>
            </a:extLst>
          </p:cNvPr>
          <p:cNvSpPr/>
          <p:nvPr/>
        </p:nvSpPr>
        <p:spPr>
          <a:xfrm>
            <a:off x="6264780" y="1545209"/>
            <a:ext cx="4691164" cy="761043"/>
          </a:xfrm>
          <a:custGeom>
            <a:avLst/>
            <a:gdLst>
              <a:gd name="connsiteX0" fmla="*/ 74921 w 3268788"/>
              <a:gd name="connsiteY0" fmla="*/ 0 h 981652"/>
              <a:gd name="connsiteX1" fmla="*/ 3193867 w 3268788"/>
              <a:gd name="connsiteY1" fmla="*/ 0 h 981652"/>
              <a:gd name="connsiteX2" fmla="*/ 3268788 w 3268788"/>
              <a:gd name="connsiteY2" fmla="*/ 74921 h 981652"/>
              <a:gd name="connsiteX3" fmla="*/ 3268788 w 3268788"/>
              <a:gd name="connsiteY3" fmla="*/ 981652 h 981652"/>
              <a:gd name="connsiteX4" fmla="*/ 0 w 3268788"/>
              <a:gd name="connsiteY4" fmla="*/ 981652 h 981652"/>
              <a:gd name="connsiteX5" fmla="*/ 0 w 3268788"/>
              <a:gd name="connsiteY5" fmla="*/ 74921 h 981652"/>
              <a:gd name="connsiteX6" fmla="*/ 74921 w 3268788"/>
              <a:gd name="connsiteY6" fmla="*/ 0 h 98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8788" h="981652">
                <a:moveTo>
                  <a:pt x="74921" y="0"/>
                </a:moveTo>
                <a:lnTo>
                  <a:pt x="3193867" y="0"/>
                </a:lnTo>
                <a:cubicBezTo>
                  <a:pt x="3235245" y="0"/>
                  <a:pt x="3268788" y="33543"/>
                  <a:pt x="3268788" y="74921"/>
                </a:cubicBezTo>
                <a:lnTo>
                  <a:pt x="3268788" y="981652"/>
                </a:lnTo>
                <a:lnTo>
                  <a:pt x="0" y="981652"/>
                </a:lnTo>
                <a:lnTo>
                  <a:pt x="0" y="74921"/>
                </a:lnTo>
                <a:cubicBezTo>
                  <a:pt x="0" y="33543"/>
                  <a:pt x="33543" y="0"/>
                  <a:pt x="74921" y="0"/>
                </a:cubicBezTo>
                <a:close/>
              </a:path>
            </a:pathLst>
          </a:custGeom>
          <a:gradFill>
            <a:gsLst>
              <a:gs pos="16000">
                <a:srgbClr val="007DD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A3C913-B417-4FC1-AF84-CBCF7D182A2F}"/>
              </a:ext>
            </a:extLst>
          </p:cNvPr>
          <p:cNvSpPr txBox="1"/>
          <p:nvPr/>
        </p:nvSpPr>
        <p:spPr>
          <a:xfrm>
            <a:off x="6397306" y="181189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E06E14-E5F9-423D-9743-CB816A7F2C62}"/>
              </a:ext>
            </a:extLst>
          </p:cNvPr>
          <p:cNvSpPr/>
          <p:nvPr/>
        </p:nvSpPr>
        <p:spPr>
          <a:xfrm>
            <a:off x="2406502" y="4487961"/>
            <a:ext cx="2266122" cy="99843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AC2AA06-0873-4A5A-B93C-5F35131653A6}"/>
              </a:ext>
            </a:extLst>
          </p:cNvPr>
          <p:cNvSpPr/>
          <p:nvPr/>
        </p:nvSpPr>
        <p:spPr>
          <a:xfrm>
            <a:off x="7474712" y="4487961"/>
            <a:ext cx="2266122" cy="998439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44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95324" y="318442"/>
            <a:ext cx="45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mariadb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23780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670045" y="6308725"/>
            <a:ext cx="826630" cy="549275"/>
            <a:chOff x="9868845" y="-64101"/>
            <a:chExt cx="826630" cy="549275"/>
          </a:xfrm>
        </p:grpSpPr>
        <p:sp>
          <p:nvSpPr>
            <p:cNvPr id="2" name="矩形 1"/>
            <p:cNvSpPr/>
            <p:nvPr/>
          </p:nvSpPr>
          <p:spPr>
            <a:xfrm>
              <a:off x="9868845" y="-64101"/>
              <a:ext cx="826630" cy="5492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9989121" y="10481"/>
              <a:ext cx="5860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 Box 22">
            <a:extLst>
              <a:ext uri="{FF2B5EF4-FFF2-40B4-BE49-F238E27FC236}">
                <a16:creationId xmlns:a16="http://schemas.microsoft.com/office/drawing/2014/main" id="{D457E7BF-33B8-4CE8-AFDA-EAA8BC5B7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150" y="785653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2A85AF24-D663-4A05-9AEC-449E7ED6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976" y="1221248"/>
            <a:ext cx="3332046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管理员在数据库中的密码值（注意，该密码并非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管理员在系统中的密码，这里的密码值默认应该为空，可直接按回车键）。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84C0ED85-F4DE-4592-9A5D-30D61778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396" y="2737010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43C12A9E-A659-471F-ABA7-D51ECB58D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398" y="3172606"/>
            <a:ext cx="2897001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刷新授权列表，让初始化的设定立即生效。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2028FB18-4A8A-4BFD-A9F4-86C6ADB6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846" y="4768621"/>
            <a:ext cx="30959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40D21CA9-A698-49C8-A3A0-23A6CFDE2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847" y="5192260"/>
            <a:ext cx="2793985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删除默认的测试数据库，取消测试数据库的一系列访问权限。</a:t>
            </a:r>
          </a:p>
        </p:txBody>
      </p:sp>
      <p:sp>
        <p:nvSpPr>
          <p:cNvPr id="36" name="Text Box 22">
            <a:extLst>
              <a:ext uri="{FF2B5EF4-FFF2-40B4-BE49-F238E27FC236}">
                <a16:creationId xmlns:a16="http://schemas.microsoft.com/office/drawing/2014/main" id="{23AC1056-CBF5-4F6C-8F96-E0B047E2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16" y="2798624"/>
            <a:ext cx="275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</a:t>
            </a:r>
          </a:p>
        </p:txBody>
      </p:sp>
      <p:sp>
        <p:nvSpPr>
          <p:cNvPr id="38" name="Text Box 23">
            <a:extLst>
              <a:ext uri="{FF2B5EF4-FFF2-40B4-BE49-F238E27FC236}">
                <a16:creationId xmlns:a16="http://schemas.microsoft.com/office/drawing/2014/main" id="{C8A79073-A51A-4898-81DB-71C5783DA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333" y="3234220"/>
            <a:ext cx="2793985" cy="70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管理员在数据库中的专有密码。</a:t>
            </a: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FF614222-4DEF-40A7-8462-F916604DF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17" y="4768619"/>
            <a:ext cx="35826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步</a:t>
            </a:r>
          </a:p>
        </p:txBody>
      </p:sp>
      <p:sp>
        <p:nvSpPr>
          <p:cNvPr id="40" name="Text Box 23">
            <a:extLst>
              <a:ext uri="{FF2B5EF4-FFF2-40B4-BE49-F238E27FC236}">
                <a16:creationId xmlns:a16="http://schemas.microsoft.com/office/drawing/2014/main" id="{CF64FEB9-03D9-4233-9543-CB184480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67" y="5192260"/>
            <a:ext cx="2793985" cy="134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删除匿名用户，并使用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root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管理员从远程登录数据库，以确保数据库上运行的业务的安全性。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五边形 35">
            <a:extLst>
              <a:ext uri="{FF2B5EF4-FFF2-40B4-BE49-F238E27FC236}">
                <a16:creationId xmlns:a16="http://schemas.microsoft.com/office/drawing/2014/main" id="{26E91DFB-FBDD-4B2C-AA9B-6D9912DFA979}"/>
              </a:ext>
            </a:extLst>
          </p:cNvPr>
          <p:cNvSpPr/>
          <p:nvPr/>
        </p:nvSpPr>
        <p:spPr>
          <a:xfrm>
            <a:off x="4787118" y="2849282"/>
            <a:ext cx="2617763" cy="2493107"/>
          </a:xfrm>
          <a:prstGeom prst="pentagon">
            <a:avLst/>
          </a:prstGeom>
          <a:gradFill>
            <a:gsLst>
              <a:gs pos="25000">
                <a:srgbClr val="0070C0">
                  <a:alpha val="19000"/>
                </a:srgbClr>
              </a:gs>
              <a:gs pos="100000">
                <a:srgbClr val="00B0F0">
                  <a:alpha val="19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五边形 36">
            <a:extLst>
              <a:ext uri="{FF2B5EF4-FFF2-40B4-BE49-F238E27FC236}">
                <a16:creationId xmlns:a16="http://schemas.microsoft.com/office/drawing/2014/main" id="{78162B50-9C16-41F2-BE2E-CD8D9F74F093}"/>
              </a:ext>
            </a:extLst>
          </p:cNvPr>
          <p:cNvSpPr/>
          <p:nvPr/>
        </p:nvSpPr>
        <p:spPr>
          <a:xfrm>
            <a:off x="5016913" y="3068134"/>
            <a:ext cx="2158173" cy="2055403"/>
          </a:xfrm>
          <a:prstGeom prst="pentagon">
            <a:avLst/>
          </a:prstGeom>
          <a:gradFill>
            <a:gsLst>
              <a:gs pos="25000">
                <a:srgbClr val="0070C0"/>
              </a:gs>
              <a:gs pos="100000">
                <a:srgbClr val="00B0F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3" name="直接连接符 58">
            <a:extLst>
              <a:ext uri="{FF2B5EF4-FFF2-40B4-BE49-F238E27FC236}">
                <a16:creationId xmlns:a16="http://schemas.microsoft.com/office/drawing/2014/main" id="{6B12AEF3-FBD7-4994-B0CC-D923C1DE19C6}"/>
              </a:ext>
            </a:extLst>
          </p:cNvPr>
          <p:cNvCxnSpPr>
            <a:cxnSpLocks/>
          </p:cNvCxnSpPr>
          <p:nvPr/>
        </p:nvCxnSpPr>
        <p:spPr>
          <a:xfrm>
            <a:off x="6877904" y="5321286"/>
            <a:ext cx="341756" cy="29004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59">
            <a:extLst>
              <a:ext uri="{FF2B5EF4-FFF2-40B4-BE49-F238E27FC236}">
                <a16:creationId xmlns:a16="http://schemas.microsoft.com/office/drawing/2014/main" id="{D224E9C3-3CFC-4B5B-9471-47BF67DDBE02}"/>
              </a:ext>
            </a:extLst>
          </p:cNvPr>
          <p:cNvCxnSpPr>
            <a:cxnSpLocks/>
          </p:cNvCxnSpPr>
          <p:nvPr/>
        </p:nvCxnSpPr>
        <p:spPr>
          <a:xfrm flipH="1">
            <a:off x="7219661" y="5611332"/>
            <a:ext cx="656785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64">
            <a:extLst>
              <a:ext uri="{FF2B5EF4-FFF2-40B4-BE49-F238E27FC236}">
                <a16:creationId xmlns:a16="http://schemas.microsoft.com/office/drawing/2014/main" id="{3234137F-14AD-4E81-9C57-C95A9F0FA1A7}"/>
              </a:ext>
            </a:extLst>
          </p:cNvPr>
          <p:cNvCxnSpPr>
            <a:cxnSpLocks/>
          </p:cNvCxnSpPr>
          <p:nvPr/>
        </p:nvCxnSpPr>
        <p:spPr>
          <a:xfrm flipV="1">
            <a:off x="7379535" y="3337080"/>
            <a:ext cx="275767" cy="47990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65">
            <a:extLst>
              <a:ext uri="{FF2B5EF4-FFF2-40B4-BE49-F238E27FC236}">
                <a16:creationId xmlns:a16="http://schemas.microsoft.com/office/drawing/2014/main" id="{5EC6C7B7-04F2-4270-995A-A46BED7E1B5B}"/>
              </a:ext>
            </a:extLst>
          </p:cNvPr>
          <p:cNvCxnSpPr>
            <a:cxnSpLocks/>
          </p:cNvCxnSpPr>
          <p:nvPr/>
        </p:nvCxnSpPr>
        <p:spPr>
          <a:xfrm flipH="1" flipV="1">
            <a:off x="7655302" y="3337080"/>
            <a:ext cx="906089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67">
            <a:extLst>
              <a:ext uri="{FF2B5EF4-FFF2-40B4-BE49-F238E27FC236}">
                <a16:creationId xmlns:a16="http://schemas.microsoft.com/office/drawing/2014/main" id="{451A66C4-0E2F-4CC8-9B05-B73A00559A9B}"/>
              </a:ext>
            </a:extLst>
          </p:cNvPr>
          <p:cNvCxnSpPr>
            <a:cxnSpLocks/>
          </p:cNvCxnSpPr>
          <p:nvPr/>
        </p:nvCxnSpPr>
        <p:spPr>
          <a:xfrm flipH="1" flipV="1">
            <a:off x="4502414" y="3337080"/>
            <a:ext cx="275767" cy="47990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68">
            <a:extLst>
              <a:ext uri="{FF2B5EF4-FFF2-40B4-BE49-F238E27FC236}">
                <a16:creationId xmlns:a16="http://schemas.microsoft.com/office/drawing/2014/main" id="{0DECF5AA-000B-4CE9-9E53-606EA3D0DE77}"/>
              </a:ext>
            </a:extLst>
          </p:cNvPr>
          <p:cNvCxnSpPr>
            <a:cxnSpLocks/>
          </p:cNvCxnSpPr>
          <p:nvPr/>
        </p:nvCxnSpPr>
        <p:spPr>
          <a:xfrm flipV="1">
            <a:off x="3596325" y="3337080"/>
            <a:ext cx="906089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70">
            <a:extLst>
              <a:ext uri="{FF2B5EF4-FFF2-40B4-BE49-F238E27FC236}">
                <a16:creationId xmlns:a16="http://schemas.microsoft.com/office/drawing/2014/main" id="{BD57E13A-7526-438D-B62C-6C72BB4D2016}"/>
              </a:ext>
            </a:extLst>
          </p:cNvPr>
          <p:cNvCxnSpPr>
            <a:cxnSpLocks/>
          </p:cNvCxnSpPr>
          <p:nvPr/>
        </p:nvCxnSpPr>
        <p:spPr>
          <a:xfrm flipH="1">
            <a:off x="4965302" y="5340477"/>
            <a:ext cx="339721" cy="290047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71">
            <a:extLst>
              <a:ext uri="{FF2B5EF4-FFF2-40B4-BE49-F238E27FC236}">
                <a16:creationId xmlns:a16="http://schemas.microsoft.com/office/drawing/2014/main" id="{091DF4F6-B767-44A1-B7EA-C4834D79AF2D}"/>
              </a:ext>
            </a:extLst>
          </p:cNvPr>
          <p:cNvCxnSpPr>
            <a:cxnSpLocks/>
          </p:cNvCxnSpPr>
          <p:nvPr/>
        </p:nvCxnSpPr>
        <p:spPr>
          <a:xfrm>
            <a:off x="4311151" y="5630522"/>
            <a:ext cx="654151" cy="0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76">
            <a:extLst>
              <a:ext uri="{FF2B5EF4-FFF2-40B4-BE49-F238E27FC236}">
                <a16:creationId xmlns:a16="http://schemas.microsoft.com/office/drawing/2014/main" id="{7F708351-68FC-461D-A20E-1C52CA217F9C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2623842"/>
            <a:ext cx="1" cy="227703"/>
          </a:xfrm>
          <a:prstGeom prst="line">
            <a:avLst/>
          </a:prstGeom>
          <a:ln w="15875" cap="rnd">
            <a:gradFill flip="none" rotWithShape="1">
              <a:gsLst>
                <a:gs pos="11000">
                  <a:srgbClr val="00B0F0">
                    <a:alpha val="0"/>
                  </a:srgbClr>
                </a:gs>
                <a:gs pos="59000">
                  <a:srgbClr val="0070C0"/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77">
            <a:extLst>
              <a:ext uri="{FF2B5EF4-FFF2-40B4-BE49-F238E27FC236}">
                <a16:creationId xmlns:a16="http://schemas.microsoft.com/office/drawing/2014/main" id="{B64E2592-AD3A-4F6D-8A17-6165627F3535}"/>
              </a:ext>
            </a:extLst>
          </p:cNvPr>
          <p:cNvCxnSpPr>
            <a:cxnSpLocks/>
          </p:cNvCxnSpPr>
          <p:nvPr/>
        </p:nvCxnSpPr>
        <p:spPr>
          <a:xfrm flipH="1">
            <a:off x="5239030" y="2609329"/>
            <a:ext cx="1713939" cy="6295"/>
          </a:xfrm>
          <a:prstGeom prst="line">
            <a:avLst/>
          </a:prstGeom>
          <a:ln w="15875" cap="rnd">
            <a:gradFill flip="none" rotWithShape="1">
              <a:gsLst>
                <a:gs pos="0">
                  <a:srgbClr val="00B0F0">
                    <a:alpha val="0"/>
                  </a:srgbClr>
                </a:gs>
                <a:gs pos="50000">
                  <a:srgbClr val="0070C0"/>
                </a:gs>
                <a:gs pos="100000">
                  <a:srgbClr val="00B0F0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33D662B-4F0D-4762-AD6D-0ADB21989BF4}"/>
              </a:ext>
            </a:extLst>
          </p:cNvPr>
          <p:cNvSpPr txBox="1"/>
          <p:nvPr/>
        </p:nvSpPr>
        <p:spPr>
          <a:xfrm>
            <a:off x="5511226" y="3697355"/>
            <a:ext cx="1169551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初始化操作</a:t>
            </a:r>
          </a:p>
        </p:txBody>
      </p:sp>
    </p:spTree>
    <p:extLst>
      <p:ext uri="{BB962C8B-B14F-4D97-AF65-F5344CB8AC3E}">
        <p14:creationId xmlns:p14="http://schemas.microsoft.com/office/powerpoint/2010/main" val="3271832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5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4296000" y="876300"/>
            <a:ext cx="3600000" cy="3600000"/>
          </a:xfrm>
          <a:prstGeom prst="diamond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371850" y="4978520"/>
            <a:ext cx="544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管理用户以及授权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40797" y="5581590"/>
            <a:ext cx="7710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 Users And Authorization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0051" y="1891470"/>
            <a:ext cx="377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</a:t>
            </a:r>
          </a:p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</a:t>
            </a:r>
            <a:endParaRPr lang="zh-CN" altLang="en-US" sz="4800" b="1" dirty="0">
              <a:solidFill>
                <a:schemeClr val="accent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直角三角形 3"/>
          <p:cNvSpPr>
            <a:spLocks noChangeAspect="1"/>
          </p:cNvSpPr>
          <p:nvPr/>
        </p:nvSpPr>
        <p:spPr>
          <a:xfrm>
            <a:off x="4210051" y="2786002"/>
            <a:ext cx="1800000" cy="1800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0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1722</Words>
  <Application>Microsoft Office PowerPoint</Application>
  <PresentationFormat>宽屏</PresentationFormat>
  <Paragraphs>213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郭 荣</cp:lastModifiedBy>
  <cp:revision>516</cp:revision>
  <dcterms:created xsi:type="dcterms:W3CDTF">2015-03-26T07:55:48Z</dcterms:created>
  <dcterms:modified xsi:type="dcterms:W3CDTF">2021-09-13T08:03:10Z</dcterms:modified>
  <cp:category>PPTS</cp:category>
</cp:coreProperties>
</file>