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0" r:id="rId2"/>
    <p:sldId id="257" r:id="rId3"/>
    <p:sldId id="259" r:id="rId4"/>
    <p:sldId id="321" r:id="rId5"/>
    <p:sldId id="351" r:id="rId6"/>
    <p:sldId id="299" r:id="rId7"/>
    <p:sldId id="353" r:id="rId8"/>
    <p:sldId id="289" r:id="rId9"/>
    <p:sldId id="354" r:id="rId10"/>
    <p:sldId id="324" r:id="rId11"/>
    <p:sldId id="328" r:id="rId12"/>
    <p:sldId id="327" r:id="rId13"/>
    <p:sldId id="352" r:id="rId14"/>
    <p:sldId id="290" r:id="rId15"/>
    <p:sldId id="330" r:id="rId16"/>
    <p:sldId id="964" r:id="rId17"/>
    <p:sldId id="965" r:id="rId18"/>
    <p:sldId id="291" r:id="rId19"/>
    <p:sldId id="966" r:id="rId20"/>
    <p:sldId id="967" r:id="rId21"/>
    <p:sldId id="325" r:id="rId22"/>
    <p:sldId id="968" r:id="rId23"/>
    <p:sldId id="969" r:id="rId24"/>
    <p:sldId id="326" r:id="rId25"/>
    <p:sldId id="973" r:id="rId26"/>
    <p:sldId id="974" r:id="rId27"/>
    <p:sldId id="350" r:id="rId28"/>
    <p:sldId id="975" r:id="rId29"/>
    <p:sldId id="972" r:id="rId30"/>
    <p:sldId id="349" r:id="rId31"/>
    <p:sldId id="970" r:id="rId32"/>
    <p:sldId id="971" r:id="rId33"/>
    <p:sldId id="30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遄" initials="刘" lastIdx="1" clrIdx="0">
    <p:extLst>
      <p:ext uri="{19B8F6BF-5375-455C-9EA6-DF929625EA0E}">
        <p15:presenceInfo xmlns:p15="http://schemas.microsoft.com/office/powerpoint/2012/main" userId="4bc785c90a62a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9DD6FE"/>
    <a:srgbClr val="E7EBF4"/>
    <a:srgbClr val="CBD5E8"/>
    <a:srgbClr val="3D92CF"/>
    <a:srgbClr val="007DDA"/>
    <a:srgbClr val="A0D7FF"/>
    <a:srgbClr val="00AEF0"/>
    <a:srgbClr val="009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4" autoAdjust="0"/>
    <p:restoredTop sz="94414" autoAdjust="0"/>
  </p:normalViewPr>
  <p:slideViewPr>
    <p:cSldViewPr snapToGrid="0">
      <p:cViewPr varScale="1">
        <p:scale>
          <a:sx n="77" d="100"/>
          <a:sy n="77" d="100"/>
        </p:scale>
        <p:origin x="211" y="58"/>
      </p:cViewPr>
      <p:guideLst>
        <p:guide pos="438"/>
        <p:guide orient="horz" pos="323"/>
        <p:guide orient="horz" pos="4020"/>
        <p:guide orient="horz" pos="2183"/>
        <p:guide pos="7242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9C6B-68F6-4F8F-9BF0-69E32918309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3091-C114-4F9A-BB77-18C7C23C5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8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5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9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0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1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9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38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69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9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71650" y="53785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新手必须掌握的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71650" y="601730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任课教师：刘遄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www.LinuxProbe.com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290762" y="6021105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06ADC716-AB16-4A6E-B612-BE765A60E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23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86937C-F902-4450-BDA5-DCAA715766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4" r="21654"/>
          <a:stretch/>
        </p:blipFill>
        <p:spPr>
          <a:xfrm>
            <a:off x="5162184" y="3304909"/>
            <a:ext cx="1867632" cy="18530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881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执行命令的必备知识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A4564E8-4B13-40EE-8754-3086FF036BBE}"/>
              </a:ext>
            </a:extLst>
          </p:cNvPr>
          <p:cNvSpPr/>
          <p:nvPr/>
        </p:nvSpPr>
        <p:spPr>
          <a:xfrm>
            <a:off x="1075942" y="5155720"/>
            <a:ext cx="2764104" cy="492760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切换至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管理员身份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CA9A2F6-AA14-4851-8DB7-0607712CAA55}"/>
              </a:ext>
            </a:extLst>
          </p:cNvPr>
          <p:cNvSpPr/>
          <p:nvPr/>
        </p:nvSpPr>
        <p:spPr>
          <a:xfrm>
            <a:off x="5043581" y="5155720"/>
            <a:ext cx="2115882" cy="492760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打开命令行终端</a:t>
            </a:r>
          </a:p>
        </p:txBody>
      </p:sp>
      <p:pic>
        <p:nvPicPr>
          <p:cNvPr id="1026" name="图片 60">
            <a:extLst>
              <a:ext uri="{FF2B5EF4-FFF2-40B4-BE49-F238E27FC236}">
                <a16:creationId xmlns:a16="http://schemas.microsoft.com/office/drawing/2014/main" id="{D44ECC49-E178-421A-98D3-FC7BB4DF8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0335" y="2413528"/>
            <a:ext cx="3535318" cy="21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61">
            <a:extLst>
              <a:ext uri="{FF2B5EF4-FFF2-40B4-BE49-F238E27FC236}">
                <a16:creationId xmlns:a16="http://schemas.microsoft.com/office/drawing/2014/main" id="{6A1E3A7B-9C4A-4361-8B83-C1209FC7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33818" y="2413528"/>
            <a:ext cx="3535408" cy="21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62">
            <a:extLst>
              <a:ext uri="{FF2B5EF4-FFF2-40B4-BE49-F238E27FC236}">
                <a16:creationId xmlns:a16="http://schemas.microsoft.com/office/drawing/2014/main" id="{658BF0FC-9DEF-4149-A4C9-9616FBBE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77391" y="2413528"/>
            <a:ext cx="3519284" cy="21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5E50DA80-8F83-40E2-AB39-2C5C028F36CA}"/>
              </a:ext>
            </a:extLst>
          </p:cNvPr>
          <p:cNvSpPr/>
          <p:nvPr/>
        </p:nvSpPr>
        <p:spPr>
          <a:xfrm>
            <a:off x="8328242" y="5152453"/>
            <a:ext cx="2817583" cy="492760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命令的帮助信息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E0C5F97-E7E0-4D23-8DD8-26532D12C34B}"/>
              </a:ext>
            </a:extLst>
          </p:cNvPr>
          <p:cNvSpPr/>
          <p:nvPr/>
        </p:nvSpPr>
        <p:spPr>
          <a:xfrm>
            <a:off x="3964359" y="5237925"/>
            <a:ext cx="843280" cy="321815"/>
          </a:xfrm>
          <a:prstGeom prst="rightArrow">
            <a:avLst/>
          </a:prstGeom>
          <a:gradFill>
            <a:gsLst>
              <a:gs pos="87000">
                <a:srgbClr val="0070C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068876DC-9E66-4025-97ED-FCE952FB4025}"/>
              </a:ext>
            </a:extLst>
          </p:cNvPr>
          <p:cNvSpPr/>
          <p:nvPr/>
        </p:nvSpPr>
        <p:spPr>
          <a:xfrm>
            <a:off x="7540558" y="5237924"/>
            <a:ext cx="843280" cy="321815"/>
          </a:xfrm>
          <a:prstGeom prst="rightArrow">
            <a:avLst/>
          </a:prstGeom>
          <a:gradFill>
            <a:gsLst>
              <a:gs pos="87000">
                <a:srgbClr val="0070C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FC5F58-2A2D-45EB-AA95-F2F79127A262}"/>
              </a:ext>
            </a:extLst>
          </p:cNvPr>
          <p:cNvSpPr txBox="1"/>
          <p:nvPr/>
        </p:nvSpPr>
        <p:spPr>
          <a:xfrm>
            <a:off x="2034083" y="1175699"/>
            <a:ext cx="8420436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系统中有那么多命令，我怎么知道某个命令是干嘛用的？在日常工作中遇到了一个不熟悉的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命令，我又怎样才能知道它有哪些可用参数呢？”接下来，我们就拿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这个命令作为本书中的第一个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命令教给读者去学习。</a:t>
            </a:r>
          </a:p>
        </p:txBody>
      </p:sp>
    </p:spTree>
    <p:extLst>
      <p:ext uri="{BB962C8B-B14F-4D97-AF65-F5344CB8AC3E}">
        <p14:creationId xmlns:p14="http://schemas.microsoft.com/office/powerpoint/2010/main" val="130101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执行命令的必备知识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图片 60">
            <a:extLst>
              <a:ext uri="{FF2B5EF4-FFF2-40B4-BE49-F238E27FC236}">
                <a16:creationId xmlns:a16="http://schemas.microsoft.com/office/drawing/2014/main" id="{D44ECC49-E178-421A-98D3-FC7BB4DF8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112" y="1851733"/>
            <a:ext cx="4128743" cy="259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A4564E8-4B13-40EE-8754-3086FF036BBE}"/>
              </a:ext>
            </a:extLst>
          </p:cNvPr>
          <p:cNvSpPr/>
          <p:nvPr/>
        </p:nvSpPr>
        <p:spPr>
          <a:xfrm>
            <a:off x="1276338" y="4808227"/>
            <a:ext cx="2298290" cy="492760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命令的帮助信息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E04EB6-DA05-4BB4-A5CD-754505F29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62627"/>
              </p:ext>
            </p:extLst>
          </p:nvPr>
        </p:nvGraphicFramePr>
        <p:xfrm>
          <a:off x="4632117" y="1851732"/>
          <a:ext cx="3076622" cy="2592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8845">
                  <a:extLst>
                    <a:ext uri="{9D8B030D-6E8A-4147-A177-3AD203B41FA5}">
                      <a16:colId xmlns:a16="http://schemas.microsoft.com/office/drawing/2014/main" val="854195249"/>
                    </a:ext>
                  </a:extLst>
                </a:gridCol>
                <a:gridCol w="1747777">
                  <a:extLst>
                    <a:ext uri="{9D8B030D-6E8A-4147-A177-3AD203B41FA5}">
                      <a16:colId xmlns:a16="http://schemas.microsoft.com/office/drawing/2014/main" val="194128198"/>
                    </a:ext>
                  </a:extLst>
                </a:gridCol>
              </a:tblGrid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按键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451029249"/>
                  </a:ext>
                </a:extLst>
              </a:tr>
              <a:tr h="397679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空格键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向下翻一页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65384917"/>
                  </a:ext>
                </a:extLst>
              </a:tr>
              <a:tr h="397679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down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向下翻一页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423469621"/>
                  </a:ext>
                </a:extLst>
              </a:tr>
              <a:tr h="397679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up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向上翻一页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224745715"/>
                  </a:ext>
                </a:extLst>
              </a:tr>
              <a:tr h="397679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home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直接前往首页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76050272"/>
                  </a:ext>
                </a:extLst>
              </a:tr>
              <a:tr h="434689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直接前往尾页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6062042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1767594-12B9-43FC-8A02-024FB9761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22650"/>
              </p:ext>
            </p:extLst>
          </p:nvPr>
        </p:nvGraphicFramePr>
        <p:xfrm>
          <a:off x="7851001" y="1851732"/>
          <a:ext cx="3968187" cy="2592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7802">
                  <a:extLst>
                    <a:ext uri="{9D8B030D-6E8A-4147-A177-3AD203B41FA5}">
                      <a16:colId xmlns:a16="http://schemas.microsoft.com/office/drawing/2014/main" val="854195249"/>
                    </a:ext>
                  </a:extLst>
                </a:gridCol>
                <a:gridCol w="3300385">
                  <a:extLst>
                    <a:ext uri="{9D8B030D-6E8A-4147-A177-3AD203B41FA5}">
                      <a16:colId xmlns:a16="http://schemas.microsoft.com/office/drawing/2014/main" val="194128198"/>
                    </a:ext>
                  </a:extLst>
                </a:gridCol>
              </a:tblGrid>
              <a:tr h="552657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按键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451029249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从上至下搜索某个关键词，如“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763766419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从下至上搜索某个关键词，如“</a:t>
                      </a: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?linux</a:t>
                      </a: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762942231"/>
                  </a:ext>
                </a:extLst>
              </a:tr>
              <a:tr h="32273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定位到下一个搜索到的关键词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960092742"/>
                  </a:ext>
                </a:extLst>
              </a:tr>
              <a:tr h="394456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定位到上一个搜索到的关键词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29927208"/>
                  </a:ext>
                </a:extLst>
              </a:tr>
              <a:tr h="34059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退出帮助文档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330103863"/>
                  </a:ext>
                </a:extLst>
              </a:tr>
            </a:tbl>
          </a:graphicData>
        </a:graphic>
      </p:graphicFrame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072B5C1-C388-4B69-833C-2299BD0BF080}"/>
              </a:ext>
            </a:extLst>
          </p:cNvPr>
          <p:cNvSpPr/>
          <p:nvPr/>
        </p:nvSpPr>
        <p:spPr>
          <a:xfrm>
            <a:off x="5258088" y="4808227"/>
            <a:ext cx="5889999" cy="492760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命令中常用按键及作用</a:t>
            </a:r>
          </a:p>
        </p:txBody>
      </p:sp>
    </p:spTree>
    <p:extLst>
      <p:ext uri="{BB962C8B-B14F-4D97-AF65-F5344CB8AC3E}">
        <p14:creationId xmlns:p14="http://schemas.microsoft.com/office/powerpoint/2010/main" val="205171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615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命令中帮助信息的结构及其代表意义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9172B72-7173-4302-B9BE-3B74434BB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30090"/>
              </p:ext>
            </p:extLst>
          </p:nvPr>
        </p:nvGraphicFramePr>
        <p:xfrm>
          <a:off x="1626858" y="1206658"/>
          <a:ext cx="8938284" cy="4974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8806">
                  <a:extLst>
                    <a:ext uri="{9D8B030D-6E8A-4147-A177-3AD203B41FA5}">
                      <a16:colId xmlns:a16="http://schemas.microsoft.com/office/drawing/2014/main" val="3824979402"/>
                    </a:ext>
                  </a:extLst>
                </a:gridCol>
                <a:gridCol w="4449478">
                  <a:extLst>
                    <a:ext uri="{9D8B030D-6E8A-4147-A177-3AD203B41FA5}">
                      <a16:colId xmlns:a16="http://schemas.microsoft.com/office/drawing/2014/main" val="2269977383"/>
                    </a:ext>
                  </a:extLst>
                </a:gridCol>
              </a:tblGrid>
              <a:tr h="682103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结构名称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代表意义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26102716"/>
                  </a:ext>
                </a:extLst>
              </a:tr>
              <a:tr h="39019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命令的名称</a:t>
                      </a:r>
                      <a:endParaRPr lang="zh-CN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52598618"/>
                  </a:ext>
                </a:extLst>
              </a:tr>
              <a:tr h="39019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SYNOPSIS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参数的大致使用方法</a:t>
                      </a:r>
                      <a:endParaRPr lang="zh-CN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205534985"/>
                  </a:ext>
                </a:extLst>
              </a:tr>
              <a:tr h="39019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介绍说明</a:t>
                      </a:r>
                      <a:endParaRPr 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122278975"/>
                  </a:ext>
                </a:extLst>
              </a:tr>
              <a:tr h="39019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EXAMPLES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演示（附带简单说明）</a:t>
                      </a:r>
                      <a:endParaRPr 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438712316"/>
                  </a:ext>
                </a:extLst>
              </a:tr>
              <a:tr h="39019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OVERVIEW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概述</a:t>
                      </a:r>
                      <a:endParaRPr lang="zh-CN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045425116"/>
                  </a:ext>
                </a:extLst>
              </a:tr>
              <a:tr h="39019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默认的功能</a:t>
                      </a:r>
                      <a:endParaRPr 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591158092"/>
                  </a:ext>
                </a:extLst>
              </a:tr>
              <a:tr h="39019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具体的可用选项（带介绍）</a:t>
                      </a:r>
                      <a:endParaRPr lang="zh-CN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571644995"/>
                  </a:ext>
                </a:extLst>
              </a:tr>
              <a:tr h="39019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ENVIRONMENT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环境变量</a:t>
                      </a:r>
                      <a:endParaRPr 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193318560"/>
                  </a:ext>
                </a:extLst>
              </a:tr>
              <a:tr h="39019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用到的文件</a:t>
                      </a:r>
                      <a:endParaRPr lang="zh-CN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709476384"/>
                  </a:ext>
                </a:extLst>
              </a:tr>
              <a:tr h="39019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SEE ALSO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相关的资料</a:t>
                      </a:r>
                      <a:endParaRPr 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22505246"/>
                  </a:ext>
                </a:extLst>
              </a:tr>
              <a:tr h="39019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HISTORY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维护历史与联系方式</a:t>
                      </a:r>
                      <a:endParaRPr 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1618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178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额外的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个快捷键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组合键小技巧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4B51EA-C834-47E9-9464-7E2C03968BDA}"/>
              </a:ext>
            </a:extLst>
          </p:cNvPr>
          <p:cNvCxnSpPr/>
          <p:nvPr/>
        </p:nvCxnSpPr>
        <p:spPr>
          <a:xfrm>
            <a:off x="695325" y="1938542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A7DADFB-6056-459A-9946-91A46D066013}"/>
              </a:ext>
            </a:extLst>
          </p:cNvPr>
          <p:cNvSpPr txBox="1"/>
          <p:nvPr/>
        </p:nvSpPr>
        <p:spPr>
          <a:xfrm>
            <a:off x="704971" y="1381739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743674-E980-41E1-A0D1-672E52C1F295}"/>
              </a:ext>
            </a:extLst>
          </p:cNvPr>
          <p:cNvSpPr txBox="1"/>
          <p:nvPr/>
        </p:nvSpPr>
        <p:spPr>
          <a:xfrm>
            <a:off x="695324" y="1949270"/>
            <a:ext cx="4180205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解释器的快捷键中，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键绝对是使用频率最高的，它能够实现对命令、参数或文件的内容补全。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ED8D337-9C4C-4CF9-964B-FF1844F3A70B}"/>
              </a:ext>
            </a:extLst>
          </p:cNvPr>
          <p:cNvCxnSpPr/>
          <p:nvPr/>
        </p:nvCxnSpPr>
        <p:spPr>
          <a:xfrm>
            <a:off x="7532321" y="1927739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F7E5B5E-2DB8-43D1-80A1-5B49E2CB6030}"/>
              </a:ext>
            </a:extLst>
          </p:cNvPr>
          <p:cNvSpPr txBox="1"/>
          <p:nvPr/>
        </p:nvSpPr>
        <p:spPr>
          <a:xfrm>
            <a:off x="7541967" y="1411343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FB8175-AEA2-4881-829F-DD08A94943CE}"/>
              </a:ext>
            </a:extLst>
          </p:cNvPr>
          <p:cNvSpPr txBox="1"/>
          <p:nvPr/>
        </p:nvSpPr>
        <p:spPr>
          <a:xfrm>
            <a:off x="7532321" y="1938467"/>
            <a:ext cx="4180204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/>
              <a:t>当同时按下键盘上的</a:t>
            </a:r>
            <a:r>
              <a:rPr lang="en-US" altLang="zh-CN" dirty="0"/>
              <a:t>Ctrl</a:t>
            </a:r>
            <a:r>
              <a:rPr lang="zh-CN" altLang="en-US" dirty="0"/>
              <a:t>和字母</a:t>
            </a:r>
            <a:r>
              <a:rPr lang="en-US" altLang="zh-CN" dirty="0"/>
              <a:t>C</a:t>
            </a:r>
            <a:r>
              <a:rPr lang="zh-CN" altLang="en-US" dirty="0"/>
              <a:t>的时候，意味着终止当前进程的运行。假如执行了一个错误命令，或者是执行某个命令后迟迟无法结束，这时就可以冷静地按下</a:t>
            </a:r>
            <a:r>
              <a:rPr lang="en-US" altLang="zh-CN" dirty="0" err="1"/>
              <a:t>Ctrl+C</a:t>
            </a:r>
            <a:r>
              <a:rPr lang="zh-CN" altLang="en-US" dirty="0"/>
              <a:t>组合键，命令行终端的控制权会立刻回到我们手中。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A6E649-7F9B-4CE0-817A-369FA7D03DD4}"/>
              </a:ext>
            </a:extLst>
          </p:cNvPr>
          <p:cNvCxnSpPr/>
          <p:nvPr/>
        </p:nvCxnSpPr>
        <p:spPr>
          <a:xfrm>
            <a:off x="695324" y="4724159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3DA41F2-B996-4670-9288-BD24761FB8E8}"/>
              </a:ext>
            </a:extLst>
          </p:cNvPr>
          <p:cNvSpPr txBox="1"/>
          <p:nvPr/>
        </p:nvSpPr>
        <p:spPr>
          <a:xfrm>
            <a:off x="641429" y="4189666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B877391-E5EB-4DAA-B754-A52D6A06FFFA}"/>
              </a:ext>
            </a:extLst>
          </p:cNvPr>
          <p:cNvSpPr txBox="1"/>
          <p:nvPr/>
        </p:nvSpPr>
        <p:spPr>
          <a:xfrm>
            <a:off x="695324" y="4705521"/>
            <a:ext cx="4180204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/>
              <a:t>当同时按下键盘上的</a:t>
            </a:r>
            <a:r>
              <a:rPr lang="en-US" altLang="zh-CN" dirty="0"/>
              <a:t>Ctrl</a:t>
            </a:r>
            <a:r>
              <a:rPr lang="zh-CN" altLang="en-US" dirty="0"/>
              <a:t>和字母</a:t>
            </a:r>
            <a:r>
              <a:rPr lang="en-US" altLang="zh-CN" dirty="0"/>
              <a:t>D</a:t>
            </a:r>
            <a:r>
              <a:rPr lang="zh-CN" altLang="en-US" dirty="0"/>
              <a:t>的时候，表示键盘输入结束。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5C3ECF-F839-4AB4-80B5-433647F53925}"/>
              </a:ext>
            </a:extLst>
          </p:cNvPr>
          <p:cNvCxnSpPr/>
          <p:nvPr/>
        </p:nvCxnSpPr>
        <p:spPr>
          <a:xfrm>
            <a:off x="7532323" y="4683304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39B1AC5-23E1-449E-B87F-741233A574A2}"/>
              </a:ext>
            </a:extLst>
          </p:cNvPr>
          <p:cNvSpPr txBox="1"/>
          <p:nvPr/>
        </p:nvSpPr>
        <p:spPr>
          <a:xfrm>
            <a:off x="7541969" y="4141446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12363D-AA6B-49DA-96AB-5B877654C680}"/>
              </a:ext>
            </a:extLst>
          </p:cNvPr>
          <p:cNvSpPr txBox="1"/>
          <p:nvPr/>
        </p:nvSpPr>
        <p:spPr>
          <a:xfrm>
            <a:off x="7532322" y="4664666"/>
            <a:ext cx="4180203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/>
              <a:t>当同时按下键盘上行的</a:t>
            </a:r>
            <a:r>
              <a:rPr lang="en-US" altLang="zh-CN" dirty="0"/>
              <a:t>Ctrl</a:t>
            </a:r>
            <a:r>
              <a:rPr lang="zh-CN" altLang="en-US" dirty="0"/>
              <a:t>和字母</a:t>
            </a:r>
            <a:r>
              <a:rPr lang="en-US" altLang="zh-CN" dirty="0"/>
              <a:t>l</a:t>
            </a:r>
            <a:r>
              <a:rPr lang="zh-CN" altLang="en-US" dirty="0"/>
              <a:t>的时候，会清空当前终端中已有的内容（相当于清屏操作）。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99F08C3-71D4-4267-8AFD-79BB49182249}"/>
              </a:ext>
            </a:extLst>
          </p:cNvPr>
          <p:cNvSpPr/>
          <p:nvPr/>
        </p:nvSpPr>
        <p:spPr>
          <a:xfrm>
            <a:off x="5181599" y="2446505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5639305-152E-467A-9E2F-73DD8CC84DA9}"/>
              </a:ext>
            </a:extLst>
          </p:cNvPr>
          <p:cNvSpPr/>
          <p:nvPr/>
        </p:nvSpPr>
        <p:spPr>
          <a:xfrm>
            <a:off x="4928680" y="2076854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21809AF-4916-48D7-BB79-0007396A91B9}"/>
              </a:ext>
            </a:extLst>
          </p:cNvPr>
          <p:cNvSpPr/>
          <p:nvPr/>
        </p:nvSpPr>
        <p:spPr>
          <a:xfrm>
            <a:off x="4675761" y="2446505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62068F-00D8-4061-9D4F-6644FFF1914A}"/>
              </a:ext>
            </a:extLst>
          </p:cNvPr>
          <p:cNvSpPr txBox="1"/>
          <p:nvPr/>
        </p:nvSpPr>
        <p:spPr>
          <a:xfrm>
            <a:off x="5411943" y="3167390"/>
            <a:ext cx="136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小技巧</a:t>
            </a:r>
          </a:p>
        </p:txBody>
      </p:sp>
    </p:spTree>
    <p:extLst>
      <p:ext uri="{BB962C8B-B14F-4D97-AF65-F5344CB8AC3E}">
        <p14:creationId xmlns:p14="http://schemas.microsoft.com/office/powerpoint/2010/main" val="3909964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1" grpId="0" animBg="1"/>
      <p:bldP spid="42" grpId="0" animBg="1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常用系统工作命令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 System Working Command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>
            <a:spLocks noChangeAspect="1"/>
          </p:cNvSpPr>
          <p:nvPr/>
        </p:nvSpPr>
        <p:spPr>
          <a:xfrm>
            <a:off x="4210051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常用系统工作命令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7353710-5505-4741-A297-15484A4EF4DB}"/>
              </a:ext>
            </a:extLst>
          </p:cNvPr>
          <p:cNvSpPr/>
          <p:nvPr/>
        </p:nvSpPr>
        <p:spPr>
          <a:xfrm>
            <a:off x="70717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1887AD-FC95-43AC-AD08-D44A3729DFAA}"/>
              </a:ext>
            </a:extLst>
          </p:cNvPr>
          <p:cNvSpPr txBox="1"/>
          <p:nvPr/>
        </p:nvSpPr>
        <p:spPr>
          <a:xfrm>
            <a:off x="827850" y="2683066"/>
            <a:ext cx="2351653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命令用于在终端设备上输出字符串或变量提取后的值，语法格式为“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echo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 [$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F7D3B1D-5FBD-4F8B-B230-C7C4433FF8ED}"/>
              </a:ext>
            </a:extLst>
          </p:cNvPr>
          <p:cNvSpPr/>
          <p:nvPr/>
        </p:nvSpPr>
        <p:spPr>
          <a:xfrm>
            <a:off x="69532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98A1BF-FB86-4259-BBA1-99E4BC9F0A07}"/>
              </a:ext>
            </a:extLst>
          </p:cNvPr>
          <p:cNvSpPr txBox="1"/>
          <p:nvPr/>
        </p:nvSpPr>
        <p:spPr>
          <a:xfrm>
            <a:off x="827850" y="2101262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A6D4B96-CF3D-4FCC-9C9D-C8B7F01239B5}"/>
              </a:ext>
            </a:extLst>
          </p:cNvPr>
          <p:cNvSpPr/>
          <p:nvPr/>
        </p:nvSpPr>
        <p:spPr>
          <a:xfrm>
            <a:off x="3461678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DAB57B-A25C-4412-8A8C-08FEF0176BB5}"/>
              </a:ext>
            </a:extLst>
          </p:cNvPr>
          <p:cNvSpPr txBox="1"/>
          <p:nvPr/>
        </p:nvSpPr>
        <p:spPr>
          <a:xfrm>
            <a:off x="3582355" y="2683066"/>
            <a:ext cx="2351653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命令用于显示或设置系统的时间与日期，语法格式为“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date [+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指定的格式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44537D9-A425-4B17-AB59-6CC944BCA085}"/>
              </a:ext>
            </a:extLst>
          </p:cNvPr>
          <p:cNvSpPr/>
          <p:nvPr/>
        </p:nvSpPr>
        <p:spPr>
          <a:xfrm>
            <a:off x="3449830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4521F3A-33B8-4261-A915-1C4B4FFFCD57}"/>
              </a:ext>
            </a:extLst>
          </p:cNvPr>
          <p:cNvSpPr txBox="1"/>
          <p:nvPr/>
        </p:nvSpPr>
        <p:spPr>
          <a:xfrm>
            <a:off x="3582355" y="2101262"/>
            <a:ext cx="1683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8431EA-9BF3-4381-B91C-C62663B488B1}"/>
              </a:ext>
            </a:extLst>
          </p:cNvPr>
          <p:cNvSpPr/>
          <p:nvPr/>
        </p:nvSpPr>
        <p:spPr>
          <a:xfrm>
            <a:off x="621618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196FF32-E87B-41CB-8797-2C9B925F9952}"/>
              </a:ext>
            </a:extLst>
          </p:cNvPr>
          <p:cNvSpPr txBox="1"/>
          <p:nvPr/>
        </p:nvSpPr>
        <p:spPr>
          <a:xfrm>
            <a:off x="6336860" y="2683066"/>
            <a:ext cx="2351653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timedatectl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命令用于设置系统的时间，英文全称为“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time date control”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timedatectl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16BA2649-B47F-49AA-9282-1EF5AC254DCF}"/>
              </a:ext>
            </a:extLst>
          </p:cNvPr>
          <p:cNvSpPr/>
          <p:nvPr/>
        </p:nvSpPr>
        <p:spPr>
          <a:xfrm>
            <a:off x="620433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4D9AF14-F97A-4D2F-B75E-FDE8828A2A19}"/>
              </a:ext>
            </a:extLst>
          </p:cNvPr>
          <p:cNvSpPr txBox="1"/>
          <p:nvPr/>
        </p:nvSpPr>
        <p:spPr>
          <a:xfrm>
            <a:off x="6336860" y="2101262"/>
            <a:ext cx="2580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timedatectl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DCBF2FA-76C4-4BBB-83B2-04515210F919}"/>
              </a:ext>
            </a:extLst>
          </p:cNvPr>
          <p:cNvSpPr/>
          <p:nvPr/>
        </p:nvSpPr>
        <p:spPr>
          <a:xfrm>
            <a:off x="8970687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BC2CC6-DEFC-45D0-8E43-EE24E737EF6C}"/>
              </a:ext>
            </a:extLst>
          </p:cNvPr>
          <p:cNvSpPr txBox="1"/>
          <p:nvPr/>
        </p:nvSpPr>
        <p:spPr>
          <a:xfrm>
            <a:off x="9091364" y="2683066"/>
            <a:ext cx="2351653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reboot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命令用于重启系统，输入该命令后按回车键执行即可。</a:t>
            </a: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9B4ECDC0-B81D-45AC-8067-481C11F0F8AF}"/>
              </a:ext>
            </a:extLst>
          </p:cNvPr>
          <p:cNvSpPr/>
          <p:nvPr/>
        </p:nvSpPr>
        <p:spPr>
          <a:xfrm>
            <a:off x="8958839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D7E0F28-905E-4CCD-BB44-A1B63C6357C6}"/>
              </a:ext>
            </a:extLst>
          </p:cNvPr>
          <p:cNvSpPr txBox="1"/>
          <p:nvPr/>
        </p:nvSpPr>
        <p:spPr>
          <a:xfrm>
            <a:off x="9091364" y="2101262"/>
            <a:ext cx="198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reboot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912496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常用系统工作命令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7353710-5505-4741-A297-15484A4EF4DB}"/>
              </a:ext>
            </a:extLst>
          </p:cNvPr>
          <p:cNvSpPr/>
          <p:nvPr/>
        </p:nvSpPr>
        <p:spPr>
          <a:xfrm>
            <a:off x="70717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1887AD-FC95-43AC-AD08-D44A3729DFAA}"/>
              </a:ext>
            </a:extLst>
          </p:cNvPr>
          <p:cNvSpPr txBox="1"/>
          <p:nvPr/>
        </p:nvSpPr>
        <p:spPr>
          <a:xfrm>
            <a:off x="827850" y="2683066"/>
            <a:ext cx="2351653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poweroff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命令用于关闭系统，输入该命令后按回车键执行即可。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F7D3B1D-5FBD-4F8B-B230-C7C4433FF8ED}"/>
              </a:ext>
            </a:extLst>
          </p:cNvPr>
          <p:cNvSpPr/>
          <p:nvPr/>
        </p:nvSpPr>
        <p:spPr>
          <a:xfrm>
            <a:off x="69532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98A1BF-FB86-4259-BBA1-99E4BC9F0A07}"/>
              </a:ext>
            </a:extLst>
          </p:cNvPr>
          <p:cNvSpPr txBox="1"/>
          <p:nvPr/>
        </p:nvSpPr>
        <p:spPr>
          <a:xfrm>
            <a:off x="827850" y="2101262"/>
            <a:ext cx="2298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poweroff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A6D4B96-CF3D-4FCC-9C9D-C8B7F01239B5}"/>
              </a:ext>
            </a:extLst>
          </p:cNvPr>
          <p:cNvSpPr/>
          <p:nvPr/>
        </p:nvSpPr>
        <p:spPr>
          <a:xfrm>
            <a:off x="3461678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DAB57B-A25C-4412-8A8C-08FEF0176BB5}"/>
              </a:ext>
            </a:extLst>
          </p:cNvPr>
          <p:cNvSpPr txBox="1"/>
          <p:nvPr/>
        </p:nvSpPr>
        <p:spPr>
          <a:xfrm>
            <a:off x="3582355" y="2683066"/>
            <a:ext cx="2351653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命令用于在终端命令行中下载网络文件，英文全称为“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 get”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网址”。</a:t>
            </a: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44537D9-A425-4B17-AB59-6CC944BCA085}"/>
              </a:ext>
            </a:extLst>
          </p:cNvPr>
          <p:cNvSpPr/>
          <p:nvPr/>
        </p:nvSpPr>
        <p:spPr>
          <a:xfrm>
            <a:off x="3449830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4521F3A-33B8-4261-A915-1C4B4FFFCD57}"/>
              </a:ext>
            </a:extLst>
          </p:cNvPr>
          <p:cNvSpPr txBox="1"/>
          <p:nvPr/>
        </p:nvSpPr>
        <p:spPr>
          <a:xfrm>
            <a:off x="3582355" y="2101262"/>
            <a:ext cx="175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8431EA-9BF3-4381-B91C-C62663B488B1}"/>
              </a:ext>
            </a:extLst>
          </p:cNvPr>
          <p:cNvSpPr/>
          <p:nvPr/>
        </p:nvSpPr>
        <p:spPr>
          <a:xfrm>
            <a:off x="621618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196FF32-E87B-41CB-8797-2C9B925F9952}"/>
              </a:ext>
            </a:extLst>
          </p:cNvPr>
          <p:cNvSpPr txBox="1"/>
          <p:nvPr/>
        </p:nvSpPr>
        <p:spPr>
          <a:xfrm>
            <a:off x="6336860" y="2683066"/>
            <a:ext cx="2351653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命令用于查看系统中的进程状态，英文全称为“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processes”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16BA2649-B47F-49AA-9282-1EF5AC254DCF}"/>
              </a:ext>
            </a:extLst>
          </p:cNvPr>
          <p:cNvSpPr/>
          <p:nvPr/>
        </p:nvSpPr>
        <p:spPr>
          <a:xfrm>
            <a:off x="620433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4D9AF14-F97A-4D2F-B75E-FDE8828A2A19}"/>
              </a:ext>
            </a:extLst>
          </p:cNvPr>
          <p:cNvSpPr txBox="1"/>
          <p:nvPr/>
        </p:nvSpPr>
        <p:spPr>
          <a:xfrm>
            <a:off x="6336860" y="21012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DCBF2FA-76C4-4BBB-83B2-04515210F919}"/>
              </a:ext>
            </a:extLst>
          </p:cNvPr>
          <p:cNvSpPr/>
          <p:nvPr/>
        </p:nvSpPr>
        <p:spPr>
          <a:xfrm>
            <a:off x="8970687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BC2CC6-DEFC-45D0-8E43-EE24E737EF6C}"/>
              </a:ext>
            </a:extLst>
          </p:cNvPr>
          <p:cNvSpPr txBox="1"/>
          <p:nvPr/>
        </p:nvSpPr>
        <p:spPr>
          <a:xfrm>
            <a:off x="9091364" y="2683066"/>
            <a:ext cx="2351653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pstree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命令用于以树状图的形式展示进程之间的关系，英文全称为“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process tree”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，输入该命令后按回车键执行即可。</a:t>
            </a: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9B4ECDC0-B81D-45AC-8067-481C11F0F8AF}"/>
              </a:ext>
            </a:extLst>
          </p:cNvPr>
          <p:cNvSpPr/>
          <p:nvPr/>
        </p:nvSpPr>
        <p:spPr>
          <a:xfrm>
            <a:off x="8958839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D7E0F28-905E-4CCD-BB44-A1B63C6357C6}"/>
              </a:ext>
            </a:extLst>
          </p:cNvPr>
          <p:cNvSpPr txBox="1"/>
          <p:nvPr/>
        </p:nvSpPr>
        <p:spPr>
          <a:xfrm>
            <a:off x="9091364" y="2101262"/>
            <a:ext cx="192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pstree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799313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常用系统工作命令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 Box 22">
            <a:extLst>
              <a:ext uri="{FF2B5EF4-FFF2-40B4-BE49-F238E27FC236}">
                <a16:creationId xmlns:a16="http://schemas.microsoft.com/office/drawing/2014/main" id="{4379DDEC-B124-4CE1-9A9F-23E60F49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301" y="1049813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A008C745-7A71-4A46-9FAD-4F6761565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51" y="1485408"/>
            <a:ext cx="2937092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命令用于动态地监视进程活动及系统负载等信息，输入该命令后按回车键执行即可。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A3BDDE7B-0408-4D65-B2EF-ABA760706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547" y="2506591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killall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2EBCBB35-3E41-4A72-AEFA-71214CC07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549" y="2942187"/>
            <a:ext cx="2793985" cy="134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killall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命令用于终止某个指定名称的服务所对应的全部进程，语法格式为“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killall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服务名称”。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AFB85605-44C6-40A7-A7E6-0B9DECC23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6997" y="4764424"/>
            <a:ext cx="30959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kill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291C0E1F-6736-4ABB-8FE3-F7AE79E87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6998" y="5188063"/>
            <a:ext cx="2793985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kill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命令用于终止某个指定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值的服务进程，语法格式为“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kill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进程的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PID”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36" name="Text Box 22">
            <a:extLst>
              <a:ext uri="{FF2B5EF4-FFF2-40B4-BE49-F238E27FC236}">
                <a16:creationId xmlns:a16="http://schemas.microsoft.com/office/drawing/2014/main" id="{E23DBEDE-CDCC-41ED-A723-0FA59F1C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67" y="2506591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nice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E49D7699-7373-4179-9239-3656EEDF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484" y="2942187"/>
            <a:ext cx="2793985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nice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命令用于调整进程的优先级，语法格式为“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nice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优先级数字 服务名称”。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0345CBC6-42CD-49FE-93BA-A226D8B3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68" y="4764424"/>
            <a:ext cx="3582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pidof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6A12975B-4079-4139-AB5F-023E1FEC6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118" y="5188065"/>
            <a:ext cx="2793985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pidof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命令用于查询某个指定服务进程的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号码值，语法格式为“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pidof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服务名称”。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五边形 35">
            <a:extLst>
              <a:ext uri="{FF2B5EF4-FFF2-40B4-BE49-F238E27FC236}">
                <a16:creationId xmlns:a16="http://schemas.microsoft.com/office/drawing/2014/main" id="{A3B58F85-3132-41B1-A647-0A5B98E61CA6}"/>
              </a:ext>
            </a:extLst>
          </p:cNvPr>
          <p:cNvSpPr/>
          <p:nvPr/>
        </p:nvSpPr>
        <p:spPr>
          <a:xfrm>
            <a:off x="4883269" y="2845087"/>
            <a:ext cx="2617763" cy="2493107"/>
          </a:xfrm>
          <a:prstGeom prst="pentagon">
            <a:avLst/>
          </a:prstGeom>
          <a:gradFill>
            <a:gsLst>
              <a:gs pos="25000">
                <a:srgbClr val="0070C0">
                  <a:alpha val="19000"/>
                </a:srgbClr>
              </a:gs>
              <a:gs pos="100000">
                <a:srgbClr val="00B0F0">
                  <a:alpha val="19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五边形 36">
            <a:extLst>
              <a:ext uri="{FF2B5EF4-FFF2-40B4-BE49-F238E27FC236}">
                <a16:creationId xmlns:a16="http://schemas.microsoft.com/office/drawing/2014/main" id="{599A9BC7-79C7-492A-9536-312915C20642}"/>
              </a:ext>
            </a:extLst>
          </p:cNvPr>
          <p:cNvSpPr/>
          <p:nvPr/>
        </p:nvSpPr>
        <p:spPr>
          <a:xfrm>
            <a:off x="5113064" y="3063939"/>
            <a:ext cx="2158173" cy="2055403"/>
          </a:xfrm>
          <a:prstGeom prst="pentagon">
            <a:avLst/>
          </a:prstGeom>
          <a:gradFill>
            <a:gsLst>
              <a:gs pos="2500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2" name="直接连接符 58">
            <a:extLst>
              <a:ext uri="{FF2B5EF4-FFF2-40B4-BE49-F238E27FC236}">
                <a16:creationId xmlns:a16="http://schemas.microsoft.com/office/drawing/2014/main" id="{241A1252-FF16-4005-8CFC-1BC60D8F87E4}"/>
              </a:ext>
            </a:extLst>
          </p:cNvPr>
          <p:cNvCxnSpPr>
            <a:cxnSpLocks/>
          </p:cNvCxnSpPr>
          <p:nvPr/>
        </p:nvCxnSpPr>
        <p:spPr>
          <a:xfrm>
            <a:off x="6974055" y="5317091"/>
            <a:ext cx="341756" cy="29004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59">
            <a:extLst>
              <a:ext uri="{FF2B5EF4-FFF2-40B4-BE49-F238E27FC236}">
                <a16:creationId xmlns:a16="http://schemas.microsoft.com/office/drawing/2014/main" id="{7A25FD4B-7C3E-4676-93CF-BAB9220D30E6}"/>
              </a:ext>
            </a:extLst>
          </p:cNvPr>
          <p:cNvCxnSpPr>
            <a:cxnSpLocks/>
          </p:cNvCxnSpPr>
          <p:nvPr/>
        </p:nvCxnSpPr>
        <p:spPr>
          <a:xfrm flipH="1">
            <a:off x="7315812" y="5607137"/>
            <a:ext cx="656785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64">
            <a:extLst>
              <a:ext uri="{FF2B5EF4-FFF2-40B4-BE49-F238E27FC236}">
                <a16:creationId xmlns:a16="http://schemas.microsoft.com/office/drawing/2014/main" id="{C2A1EC1F-A2E9-423E-AF83-C4E87FE1D0AB}"/>
              </a:ext>
            </a:extLst>
          </p:cNvPr>
          <p:cNvCxnSpPr>
            <a:cxnSpLocks/>
          </p:cNvCxnSpPr>
          <p:nvPr/>
        </p:nvCxnSpPr>
        <p:spPr>
          <a:xfrm flipV="1">
            <a:off x="7475686" y="3332885"/>
            <a:ext cx="275767" cy="47990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65">
            <a:extLst>
              <a:ext uri="{FF2B5EF4-FFF2-40B4-BE49-F238E27FC236}">
                <a16:creationId xmlns:a16="http://schemas.microsoft.com/office/drawing/2014/main" id="{396415AF-4300-4067-AB20-6AE3F9C9A068}"/>
              </a:ext>
            </a:extLst>
          </p:cNvPr>
          <p:cNvCxnSpPr>
            <a:cxnSpLocks/>
          </p:cNvCxnSpPr>
          <p:nvPr/>
        </p:nvCxnSpPr>
        <p:spPr>
          <a:xfrm flipH="1" flipV="1">
            <a:off x="7751453" y="3332885"/>
            <a:ext cx="906089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67">
            <a:extLst>
              <a:ext uri="{FF2B5EF4-FFF2-40B4-BE49-F238E27FC236}">
                <a16:creationId xmlns:a16="http://schemas.microsoft.com/office/drawing/2014/main" id="{F61A820D-9DEB-41D8-9C16-21B00E8E726B}"/>
              </a:ext>
            </a:extLst>
          </p:cNvPr>
          <p:cNvCxnSpPr>
            <a:cxnSpLocks/>
          </p:cNvCxnSpPr>
          <p:nvPr/>
        </p:nvCxnSpPr>
        <p:spPr>
          <a:xfrm flipH="1" flipV="1">
            <a:off x="4598565" y="3332885"/>
            <a:ext cx="275767" cy="47990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68">
            <a:extLst>
              <a:ext uri="{FF2B5EF4-FFF2-40B4-BE49-F238E27FC236}">
                <a16:creationId xmlns:a16="http://schemas.microsoft.com/office/drawing/2014/main" id="{F91321DC-DE55-4029-B555-84AE3D1BD5AA}"/>
              </a:ext>
            </a:extLst>
          </p:cNvPr>
          <p:cNvCxnSpPr>
            <a:cxnSpLocks/>
          </p:cNvCxnSpPr>
          <p:nvPr/>
        </p:nvCxnSpPr>
        <p:spPr>
          <a:xfrm flipV="1">
            <a:off x="3692476" y="3332885"/>
            <a:ext cx="906089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70">
            <a:extLst>
              <a:ext uri="{FF2B5EF4-FFF2-40B4-BE49-F238E27FC236}">
                <a16:creationId xmlns:a16="http://schemas.microsoft.com/office/drawing/2014/main" id="{73E998E9-A2E7-41F2-9149-88F9E45F6190}"/>
              </a:ext>
            </a:extLst>
          </p:cNvPr>
          <p:cNvCxnSpPr>
            <a:cxnSpLocks/>
          </p:cNvCxnSpPr>
          <p:nvPr/>
        </p:nvCxnSpPr>
        <p:spPr>
          <a:xfrm flipH="1">
            <a:off x="5061453" y="5336282"/>
            <a:ext cx="339721" cy="29004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71">
            <a:extLst>
              <a:ext uri="{FF2B5EF4-FFF2-40B4-BE49-F238E27FC236}">
                <a16:creationId xmlns:a16="http://schemas.microsoft.com/office/drawing/2014/main" id="{DC970F59-F822-463B-973B-794680231870}"/>
              </a:ext>
            </a:extLst>
          </p:cNvPr>
          <p:cNvCxnSpPr>
            <a:cxnSpLocks/>
          </p:cNvCxnSpPr>
          <p:nvPr/>
        </p:nvCxnSpPr>
        <p:spPr>
          <a:xfrm>
            <a:off x="4407302" y="5626327"/>
            <a:ext cx="654151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76">
            <a:extLst>
              <a:ext uri="{FF2B5EF4-FFF2-40B4-BE49-F238E27FC236}">
                <a16:creationId xmlns:a16="http://schemas.microsoft.com/office/drawing/2014/main" id="{AD175E03-5C31-448B-847E-22E38B80A99C}"/>
              </a:ext>
            </a:extLst>
          </p:cNvPr>
          <p:cNvCxnSpPr>
            <a:cxnSpLocks/>
          </p:cNvCxnSpPr>
          <p:nvPr/>
        </p:nvCxnSpPr>
        <p:spPr>
          <a:xfrm flipH="1" flipV="1">
            <a:off x="6192152" y="2619647"/>
            <a:ext cx="1" cy="227703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77">
            <a:extLst>
              <a:ext uri="{FF2B5EF4-FFF2-40B4-BE49-F238E27FC236}">
                <a16:creationId xmlns:a16="http://schemas.microsoft.com/office/drawing/2014/main" id="{73ADD4DD-B4DA-4803-91FB-03F00E6DF9CA}"/>
              </a:ext>
            </a:extLst>
          </p:cNvPr>
          <p:cNvCxnSpPr>
            <a:cxnSpLocks/>
          </p:cNvCxnSpPr>
          <p:nvPr/>
        </p:nvCxnSpPr>
        <p:spPr>
          <a:xfrm flipH="1">
            <a:off x="5335181" y="2605134"/>
            <a:ext cx="1713939" cy="6295"/>
          </a:xfrm>
          <a:prstGeom prst="line">
            <a:avLst/>
          </a:prstGeom>
          <a:ln w="15875" cap="rnd">
            <a:gradFill flip="none" rotWithShape="1">
              <a:gsLst>
                <a:gs pos="0">
                  <a:srgbClr val="00B0F0">
                    <a:alpha val="0"/>
                  </a:srgbClr>
                </a:gs>
                <a:gs pos="50000">
                  <a:srgbClr val="0070C0"/>
                </a:gs>
                <a:gs pos="100000">
                  <a:srgbClr val="00B0F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D6224EE-2166-4523-B598-FE3822916A4C}"/>
              </a:ext>
            </a:extLst>
          </p:cNvPr>
          <p:cNvSpPr txBox="1"/>
          <p:nvPr/>
        </p:nvSpPr>
        <p:spPr>
          <a:xfrm>
            <a:off x="5607377" y="3720482"/>
            <a:ext cx="1169551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523726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系统状态检测命令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41543" y="5600295"/>
            <a:ext cx="530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Status Check Command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FOUR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直角三角形 10"/>
          <p:cNvSpPr>
            <a:spLocks noChangeAspect="1"/>
          </p:cNvSpPr>
          <p:nvPr/>
        </p:nvSpPr>
        <p:spPr>
          <a:xfrm rot="16200000">
            <a:off x="6181948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9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系统状态检测命令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 Box 22">
            <a:extLst>
              <a:ext uri="{FF2B5EF4-FFF2-40B4-BE49-F238E27FC236}">
                <a16:creationId xmlns:a16="http://schemas.microsoft.com/office/drawing/2014/main" id="{4379DDEC-B124-4CE1-9A9F-23E60F49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679" y="969107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ifconfig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A008C745-7A71-4A46-9FAD-4F6761565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461" y="1404702"/>
            <a:ext cx="3794136" cy="134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ifconfig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命令用于获取网卡配置与网络状态等信息，英文全称为“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interface config”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ifconfig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网络设备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A3BDDE7B-0408-4D65-B2EF-ABA760706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547" y="2506591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2EBCBB35-3E41-4A72-AEFA-71214CC07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549" y="2942187"/>
            <a:ext cx="2793985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命令用于查看当前登入主机的用户终端信息，输入该命令后按回车键执行即可。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AFB85605-44C6-40A7-A7E6-0B9DECC23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6997" y="4764424"/>
            <a:ext cx="30959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291C0E1F-6736-4ABB-8FE3-F7AE79E87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6998" y="5188063"/>
            <a:ext cx="2793985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命令用于显示当前系统中内存的使用量信息，语法格式为“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free [-h]”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36" name="Text Box 22">
            <a:extLst>
              <a:ext uri="{FF2B5EF4-FFF2-40B4-BE49-F238E27FC236}">
                <a16:creationId xmlns:a16="http://schemas.microsoft.com/office/drawing/2014/main" id="{E23DBEDE-CDCC-41ED-A723-0FA59F1C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67" y="2506591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uname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E49D7699-7373-4179-9239-3656EEDF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484" y="2942187"/>
            <a:ext cx="2793985" cy="134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uname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命令用于查看系统内核版本与系统架构等信息，英文全称为“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name”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[-a]”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0345CBC6-42CD-49FE-93BA-A226D8B3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68" y="4764424"/>
            <a:ext cx="3582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uptime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6A12975B-4079-4139-AB5F-023E1FEC6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118" y="5188065"/>
            <a:ext cx="2793985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uptime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命令用于查看系统的负载信息，输入该命令后按回车键执行即可。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五边形 35">
            <a:extLst>
              <a:ext uri="{FF2B5EF4-FFF2-40B4-BE49-F238E27FC236}">
                <a16:creationId xmlns:a16="http://schemas.microsoft.com/office/drawing/2014/main" id="{A3B58F85-3132-41B1-A647-0A5B98E61CA6}"/>
              </a:ext>
            </a:extLst>
          </p:cNvPr>
          <p:cNvSpPr/>
          <p:nvPr/>
        </p:nvSpPr>
        <p:spPr>
          <a:xfrm>
            <a:off x="4883269" y="2845087"/>
            <a:ext cx="2617763" cy="2493107"/>
          </a:xfrm>
          <a:prstGeom prst="pentagon">
            <a:avLst/>
          </a:prstGeom>
          <a:gradFill>
            <a:gsLst>
              <a:gs pos="25000">
                <a:srgbClr val="0070C0">
                  <a:alpha val="19000"/>
                </a:srgbClr>
              </a:gs>
              <a:gs pos="100000">
                <a:srgbClr val="00B0F0">
                  <a:alpha val="19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五边形 36">
            <a:extLst>
              <a:ext uri="{FF2B5EF4-FFF2-40B4-BE49-F238E27FC236}">
                <a16:creationId xmlns:a16="http://schemas.microsoft.com/office/drawing/2014/main" id="{599A9BC7-79C7-492A-9536-312915C20642}"/>
              </a:ext>
            </a:extLst>
          </p:cNvPr>
          <p:cNvSpPr/>
          <p:nvPr/>
        </p:nvSpPr>
        <p:spPr>
          <a:xfrm>
            <a:off x="5113064" y="3063939"/>
            <a:ext cx="2158173" cy="2055403"/>
          </a:xfrm>
          <a:prstGeom prst="pentagon">
            <a:avLst/>
          </a:prstGeom>
          <a:gradFill>
            <a:gsLst>
              <a:gs pos="2500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2" name="直接连接符 58">
            <a:extLst>
              <a:ext uri="{FF2B5EF4-FFF2-40B4-BE49-F238E27FC236}">
                <a16:creationId xmlns:a16="http://schemas.microsoft.com/office/drawing/2014/main" id="{241A1252-FF16-4005-8CFC-1BC60D8F87E4}"/>
              </a:ext>
            </a:extLst>
          </p:cNvPr>
          <p:cNvCxnSpPr>
            <a:cxnSpLocks/>
          </p:cNvCxnSpPr>
          <p:nvPr/>
        </p:nvCxnSpPr>
        <p:spPr>
          <a:xfrm>
            <a:off x="6974055" y="5317091"/>
            <a:ext cx="341756" cy="29004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59">
            <a:extLst>
              <a:ext uri="{FF2B5EF4-FFF2-40B4-BE49-F238E27FC236}">
                <a16:creationId xmlns:a16="http://schemas.microsoft.com/office/drawing/2014/main" id="{7A25FD4B-7C3E-4676-93CF-BAB9220D30E6}"/>
              </a:ext>
            </a:extLst>
          </p:cNvPr>
          <p:cNvCxnSpPr>
            <a:cxnSpLocks/>
          </p:cNvCxnSpPr>
          <p:nvPr/>
        </p:nvCxnSpPr>
        <p:spPr>
          <a:xfrm flipH="1">
            <a:off x="7315812" y="5607137"/>
            <a:ext cx="656785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64">
            <a:extLst>
              <a:ext uri="{FF2B5EF4-FFF2-40B4-BE49-F238E27FC236}">
                <a16:creationId xmlns:a16="http://schemas.microsoft.com/office/drawing/2014/main" id="{C2A1EC1F-A2E9-423E-AF83-C4E87FE1D0AB}"/>
              </a:ext>
            </a:extLst>
          </p:cNvPr>
          <p:cNvCxnSpPr>
            <a:cxnSpLocks/>
          </p:cNvCxnSpPr>
          <p:nvPr/>
        </p:nvCxnSpPr>
        <p:spPr>
          <a:xfrm flipV="1">
            <a:off x="7475686" y="3332885"/>
            <a:ext cx="275767" cy="47990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65">
            <a:extLst>
              <a:ext uri="{FF2B5EF4-FFF2-40B4-BE49-F238E27FC236}">
                <a16:creationId xmlns:a16="http://schemas.microsoft.com/office/drawing/2014/main" id="{396415AF-4300-4067-AB20-6AE3F9C9A068}"/>
              </a:ext>
            </a:extLst>
          </p:cNvPr>
          <p:cNvCxnSpPr>
            <a:cxnSpLocks/>
          </p:cNvCxnSpPr>
          <p:nvPr/>
        </p:nvCxnSpPr>
        <p:spPr>
          <a:xfrm flipH="1" flipV="1">
            <a:off x="7751453" y="3332885"/>
            <a:ext cx="906089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67">
            <a:extLst>
              <a:ext uri="{FF2B5EF4-FFF2-40B4-BE49-F238E27FC236}">
                <a16:creationId xmlns:a16="http://schemas.microsoft.com/office/drawing/2014/main" id="{F61A820D-9DEB-41D8-9C16-21B00E8E726B}"/>
              </a:ext>
            </a:extLst>
          </p:cNvPr>
          <p:cNvCxnSpPr>
            <a:cxnSpLocks/>
          </p:cNvCxnSpPr>
          <p:nvPr/>
        </p:nvCxnSpPr>
        <p:spPr>
          <a:xfrm flipH="1" flipV="1">
            <a:off x="4598565" y="3332885"/>
            <a:ext cx="275767" cy="47990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68">
            <a:extLst>
              <a:ext uri="{FF2B5EF4-FFF2-40B4-BE49-F238E27FC236}">
                <a16:creationId xmlns:a16="http://schemas.microsoft.com/office/drawing/2014/main" id="{F91321DC-DE55-4029-B555-84AE3D1BD5AA}"/>
              </a:ext>
            </a:extLst>
          </p:cNvPr>
          <p:cNvCxnSpPr>
            <a:cxnSpLocks/>
          </p:cNvCxnSpPr>
          <p:nvPr/>
        </p:nvCxnSpPr>
        <p:spPr>
          <a:xfrm flipV="1">
            <a:off x="3692476" y="3332885"/>
            <a:ext cx="906089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70">
            <a:extLst>
              <a:ext uri="{FF2B5EF4-FFF2-40B4-BE49-F238E27FC236}">
                <a16:creationId xmlns:a16="http://schemas.microsoft.com/office/drawing/2014/main" id="{73E998E9-A2E7-41F2-9149-88F9E45F6190}"/>
              </a:ext>
            </a:extLst>
          </p:cNvPr>
          <p:cNvCxnSpPr>
            <a:cxnSpLocks/>
          </p:cNvCxnSpPr>
          <p:nvPr/>
        </p:nvCxnSpPr>
        <p:spPr>
          <a:xfrm flipH="1">
            <a:off x="5061453" y="5336282"/>
            <a:ext cx="339721" cy="29004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71">
            <a:extLst>
              <a:ext uri="{FF2B5EF4-FFF2-40B4-BE49-F238E27FC236}">
                <a16:creationId xmlns:a16="http://schemas.microsoft.com/office/drawing/2014/main" id="{DC970F59-F822-463B-973B-794680231870}"/>
              </a:ext>
            </a:extLst>
          </p:cNvPr>
          <p:cNvCxnSpPr>
            <a:cxnSpLocks/>
          </p:cNvCxnSpPr>
          <p:nvPr/>
        </p:nvCxnSpPr>
        <p:spPr>
          <a:xfrm>
            <a:off x="4407302" y="5626327"/>
            <a:ext cx="654151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76">
            <a:extLst>
              <a:ext uri="{FF2B5EF4-FFF2-40B4-BE49-F238E27FC236}">
                <a16:creationId xmlns:a16="http://schemas.microsoft.com/office/drawing/2014/main" id="{AD175E03-5C31-448B-847E-22E38B80A99C}"/>
              </a:ext>
            </a:extLst>
          </p:cNvPr>
          <p:cNvCxnSpPr>
            <a:cxnSpLocks/>
          </p:cNvCxnSpPr>
          <p:nvPr/>
        </p:nvCxnSpPr>
        <p:spPr>
          <a:xfrm flipH="1" flipV="1">
            <a:off x="6192152" y="2619647"/>
            <a:ext cx="1" cy="227703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77">
            <a:extLst>
              <a:ext uri="{FF2B5EF4-FFF2-40B4-BE49-F238E27FC236}">
                <a16:creationId xmlns:a16="http://schemas.microsoft.com/office/drawing/2014/main" id="{73ADD4DD-B4DA-4803-91FB-03F00E6DF9CA}"/>
              </a:ext>
            </a:extLst>
          </p:cNvPr>
          <p:cNvCxnSpPr>
            <a:cxnSpLocks/>
          </p:cNvCxnSpPr>
          <p:nvPr/>
        </p:nvCxnSpPr>
        <p:spPr>
          <a:xfrm flipH="1">
            <a:off x="5335181" y="2605134"/>
            <a:ext cx="1713939" cy="6295"/>
          </a:xfrm>
          <a:prstGeom prst="line">
            <a:avLst/>
          </a:prstGeom>
          <a:ln w="15875" cap="rnd">
            <a:gradFill flip="none" rotWithShape="1">
              <a:gsLst>
                <a:gs pos="0">
                  <a:srgbClr val="00B0F0">
                    <a:alpha val="0"/>
                  </a:srgbClr>
                </a:gs>
                <a:gs pos="50000">
                  <a:srgbClr val="0070C0"/>
                </a:gs>
                <a:gs pos="100000">
                  <a:srgbClr val="00B0F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D6224EE-2166-4523-B598-FE3822916A4C}"/>
              </a:ext>
            </a:extLst>
          </p:cNvPr>
          <p:cNvSpPr txBox="1"/>
          <p:nvPr/>
        </p:nvSpPr>
        <p:spPr>
          <a:xfrm>
            <a:off x="5607377" y="3720482"/>
            <a:ext cx="1169551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148080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CF8E4B2-1FC5-41EA-AAF6-43D2550E1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"/>
          <a:stretch/>
        </p:blipFill>
        <p:spPr>
          <a:xfrm>
            <a:off x="5001771" y="702"/>
            <a:ext cx="7190229" cy="68580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2872" y="383540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课程概述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3CA4E4-DCF4-4D2A-A044-26587F31BA39}"/>
              </a:ext>
            </a:extLst>
          </p:cNvPr>
          <p:cNvGrpSpPr/>
          <p:nvPr/>
        </p:nvGrpSpPr>
        <p:grpSpPr>
          <a:xfrm>
            <a:off x="0" y="1764854"/>
            <a:ext cx="6871205" cy="1100530"/>
            <a:chOff x="0" y="1764854"/>
            <a:chExt cx="6871205" cy="110053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A420798-6D5C-4241-AE37-C7736A335BF5}"/>
                </a:ext>
              </a:extLst>
            </p:cNvPr>
            <p:cNvGrpSpPr/>
            <p:nvPr/>
          </p:nvGrpSpPr>
          <p:grpSpPr>
            <a:xfrm>
              <a:off x="37592" y="1899621"/>
              <a:ext cx="3289118" cy="830997"/>
              <a:chOff x="185047" y="2263262"/>
              <a:chExt cx="3289118" cy="830997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1064143" y="2417151"/>
                <a:ext cx="241002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强大好用的</a:t>
                </a:r>
                <a:r>
                  <a:rPr lang="en-US" altLang="zh-CN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Shell</a:t>
                </a:r>
              </a:p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Powerful And Useful Shell</a:t>
                </a:r>
                <a:endParaRPr lang="da-DK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85047" y="2263262"/>
                <a:ext cx="1015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u="sng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01</a:t>
                </a:r>
                <a:endParaRPr lang="zh-CN" altLang="en-US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930ACDD-6974-4AEE-A3F7-8541BBEB7522}"/>
                </a:ext>
              </a:extLst>
            </p:cNvPr>
            <p:cNvGrpSpPr/>
            <p:nvPr/>
          </p:nvGrpSpPr>
          <p:grpSpPr>
            <a:xfrm>
              <a:off x="3449751" y="1899621"/>
              <a:ext cx="3421454" cy="830997"/>
              <a:chOff x="3360777" y="2137216"/>
              <a:chExt cx="3421454" cy="830997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4239875" y="2291105"/>
                <a:ext cx="254235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执行命令的必备知识</a:t>
                </a:r>
                <a:endPara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Carry Out An Order</a:t>
                </a:r>
                <a:endParaRPr lang="da-DK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360777" y="2137216"/>
                <a:ext cx="1015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u="sng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02</a:t>
                </a:r>
                <a:endParaRPr lang="zh-CN" altLang="en-US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3FF9F62-73D7-482F-8A16-1D81F9C7DDAD}"/>
                </a:ext>
              </a:extLst>
            </p:cNvPr>
            <p:cNvGrpSpPr/>
            <p:nvPr/>
          </p:nvGrpSpPr>
          <p:grpSpPr>
            <a:xfrm>
              <a:off x="0" y="1764854"/>
              <a:ext cx="6802767" cy="1100530"/>
              <a:chOff x="0" y="1943759"/>
              <a:chExt cx="6802767" cy="1100530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8F985FD2-8E20-485E-BADB-442EE373A51F}"/>
                  </a:ext>
                </a:extLst>
              </p:cNvPr>
              <p:cNvSpPr/>
              <p:nvPr/>
            </p:nvSpPr>
            <p:spPr>
              <a:xfrm>
                <a:off x="3441990" y="1946053"/>
                <a:ext cx="3360777" cy="1098236"/>
              </a:xfrm>
              <a:prstGeom prst="roundRect">
                <a:avLst>
                  <a:gd name="adj" fmla="val 7032"/>
                </a:avLst>
              </a:prstGeom>
              <a:noFill/>
              <a:ln>
                <a:gradFill>
                  <a:gsLst>
                    <a:gs pos="0">
                      <a:srgbClr val="007DDA"/>
                    </a:gs>
                    <a:gs pos="5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5C3EE372-DFF2-41CC-B158-614A7E402066}"/>
                  </a:ext>
                </a:extLst>
              </p:cNvPr>
              <p:cNvSpPr/>
              <p:nvPr/>
            </p:nvSpPr>
            <p:spPr>
              <a:xfrm>
                <a:off x="0" y="1943759"/>
                <a:ext cx="3364302" cy="1098236"/>
              </a:xfrm>
              <a:prstGeom prst="roundRect">
                <a:avLst>
                  <a:gd name="adj" fmla="val 7032"/>
                </a:avLst>
              </a:prstGeom>
              <a:noFill/>
              <a:ln>
                <a:gradFill>
                  <a:gsLst>
                    <a:gs pos="0">
                      <a:srgbClr val="007DDA"/>
                    </a:gs>
                    <a:gs pos="5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FD32CB-228C-4A4D-97F6-C52F60A9569B}"/>
              </a:ext>
            </a:extLst>
          </p:cNvPr>
          <p:cNvGrpSpPr/>
          <p:nvPr/>
        </p:nvGrpSpPr>
        <p:grpSpPr>
          <a:xfrm>
            <a:off x="0" y="3059875"/>
            <a:ext cx="6871204" cy="1098236"/>
            <a:chOff x="0" y="3096015"/>
            <a:chExt cx="6871204" cy="109823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CD2A615-774A-4B64-9B89-E4E38D4694EE}"/>
                </a:ext>
              </a:extLst>
            </p:cNvPr>
            <p:cNvGrpSpPr/>
            <p:nvPr/>
          </p:nvGrpSpPr>
          <p:grpSpPr>
            <a:xfrm>
              <a:off x="37592" y="3151023"/>
              <a:ext cx="3289118" cy="984886"/>
              <a:chOff x="152872" y="3508676"/>
              <a:chExt cx="3289118" cy="984886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031969" y="3662565"/>
                <a:ext cx="24100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常用系统工作命令</a:t>
                </a:r>
                <a:endPara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Common System Working Command</a:t>
                </a:r>
                <a:endParaRPr lang="da-DK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52872" y="3508676"/>
                <a:ext cx="1015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u="sng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03</a:t>
                </a:r>
                <a:endParaRPr lang="zh-CN" altLang="en-US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AAB1485-F466-4DB4-B0F2-069CF08DBBBE}"/>
                </a:ext>
              </a:extLst>
            </p:cNvPr>
            <p:cNvGrpSpPr/>
            <p:nvPr/>
          </p:nvGrpSpPr>
          <p:grpSpPr>
            <a:xfrm>
              <a:off x="3449751" y="3152690"/>
              <a:ext cx="3421453" cy="984886"/>
              <a:chOff x="3513846" y="3522502"/>
              <a:chExt cx="3421453" cy="984886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4392944" y="3676391"/>
                <a:ext cx="25423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系统状态检测命令</a:t>
                </a:r>
                <a:endPara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System Status Check Command</a:t>
                </a:r>
                <a:endParaRPr lang="da-DK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513846" y="3522502"/>
                <a:ext cx="1015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u="sng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04</a:t>
                </a:r>
                <a:endParaRPr lang="zh-CN" altLang="en-US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C68591-1B10-4F21-B973-17C7D3CCE53B}"/>
                </a:ext>
              </a:extLst>
            </p:cNvPr>
            <p:cNvGrpSpPr/>
            <p:nvPr/>
          </p:nvGrpSpPr>
          <p:grpSpPr>
            <a:xfrm>
              <a:off x="0" y="3096015"/>
              <a:ext cx="6814575" cy="1098236"/>
              <a:chOff x="0" y="3269216"/>
              <a:chExt cx="6814575" cy="1098236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98AB5614-2974-44A5-85A3-6CD6790D865E}"/>
                  </a:ext>
                </a:extLst>
              </p:cNvPr>
              <p:cNvSpPr/>
              <p:nvPr/>
            </p:nvSpPr>
            <p:spPr>
              <a:xfrm>
                <a:off x="0" y="3269216"/>
                <a:ext cx="3364302" cy="1098236"/>
              </a:xfrm>
              <a:prstGeom prst="roundRect">
                <a:avLst>
                  <a:gd name="adj" fmla="val 7032"/>
                </a:avLst>
              </a:prstGeom>
              <a:noFill/>
              <a:ln>
                <a:gradFill>
                  <a:gsLst>
                    <a:gs pos="0">
                      <a:srgbClr val="007DDA"/>
                    </a:gs>
                    <a:gs pos="5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133EC2D4-C7AF-4AA0-8CB9-FF71C05BE658}"/>
                  </a:ext>
                </a:extLst>
              </p:cNvPr>
              <p:cNvSpPr/>
              <p:nvPr/>
            </p:nvSpPr>
            <p:spPr>
              <a:xfrm>
                <a:off x="3450273" y="3269216"/>
                <a:ext cx="3364302" cy="1098236"/>
              </a:xfrm>
              <a:prstGeom prst="roundRect">
                <a:avLst>
                  <a:gd name="adj" fmla="val 7032"/>
                </a:avLst>
              </a:prstGeom>
              <a:noFill/>
              <a:ln>
                <a:gradFill>
                  <a:gsLst>
                    <a:gs pos="0">
                      <a:srgbClr val="007DDA"/>
                    </a:gs>
                    <a:gs pos="5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068000-1506-4962-8CFD-41CB0A072B94}"/>
              </a:ext>
            </a:extLst>
          </p:cNvPr>
          <p:cNvGrpSpPr/>
          <p:nvPr/>
        </p:nvGrpSpPr>
        <p:grpSpPr>
          <a:xfrm>
            <a:off x="0" y="4352602"/>
            <a:ext cx="6814575" cy="1098236"/>
            <a:chOff x="0" y="4413474"/>
            <a:chExt cx="6814575" cy="109823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735E099-AAAC-4C95-B1B8-5DAE733E9DFA}"/>
                </a:ext>
              </a:extLst>
            </p:cNvPr>
            <p:cNvGrpSpPr/>
            <p:nvPr/>
          </p:nvGrpSpPr>
          <p:grpSpPr>
            <a:xfrm>
              <a:off x="37592" y="4470149"/>
              <a:ext cx="3326710" cy="984886"/>
              <a:chOff x="736520" y="5412151"/>
              <a:chExt cx="3326710" cy="984886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EC9CBE-1D8C-4FFC-9310-4D559A3FBB3E}"/>
                  </a:ext>
                </a:extLst>
              </p:cNvPr>
              <p:cNvSpPr txBox="1"/>
              <p:nvPr/>
            </p:nvSpPr>
            <p:spPr>
              <a:xfrm>
                <a:off x="1615618" y="5566040"/>
                <a:ext cx="24476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查找定位文件命令</a:t>
                </a:r>
                <a:endPara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Find Location File Command</a:t>
                </a:r>
                <a:endParaRPr lang="da-DK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D69802-D990-41CC-A692-1F2211B73DE5}"/>
                  </a:ext>
                </a:extLst>
              </p:cNvPr>
              <p:cNvSpPr txBox="1"/>
              <p:nvPr/>
            </p:nvSpPr>
            <p:spPr>
              <a:xfrm>
                <a:off x="736520" y="5412151"/>
                <a:ext cx="1015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u="sng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05</a:t>
                </a:r>
                <a:endParaRPr lang="zh-CN" altLang="en-US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E110AB0-C6B6-4101-8452-E9762953F7CB}"/>
                </a:ext>
              </a:extLst>
            </p:cNvPr>
            <p:cNvGrpSpPr/>
            <p:nvPr/>
          </p:nvGrpSpPr>
          <p:grpSpPr>
            <a:xfrm>
              <a:off x="3449751" y="4547094"/>
              <a:ext cx="3353016" cy="830997"/>
              <a:chOff x="3434621" y="4792444"/>
              <a:chExt cx="3353016" cy="830997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2F82DA-1A14-461B-B1CA-90899006E673}"/>
                  </a:ext>
                </a:extLst>
              </p:cNvPr>
              <p:cNvSpPr txBox="1"/>
              <p:nvPr/>
            </p:nvSpPr>
            <p:spPr>
              <a:xfrm>
                <a:off x="4313719" y="4946333"/>
                <a:ext cx="247391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文本文件编辑命令</a:t>
                </a:r>
                <a:endPara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Text File Editing Command</a:t>
                </a:r>
                <a:endParaRPr lang="da-DK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5022D4-FA3B-4334-8DE5-64818DD26A09}"/>
                  </a:ext>
                </a:extLst>
              </p:cNvPr>
              <p:cNvSpPr txBox="1"/>
              <p:nvPr/>
            </p:nvSpPr>
            <p:spPr>
              <a:xfrm>
                <a:off x="3434621" y="4792444"/>
                <a:ext cx="1015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u="sng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06</a:t>
                </a:r>
                <a:endParaRPr lang="zh-CN" altLang="en-US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F566E45-CA74-4461-B118-81E01838BAB9}"/>
                </a:ext>
              </a:extLst>
            </p:cNvPr>
            <p:cNvGrpSpPr/>
            <p:nvPr/>
          </p:nvGrpSpPr>
          <p:grpSpPr>
            <a:xfrm>
              <a:off x="0" y="4413474"/>
              <a:ext cx="6814575" cy="1098236"/>
              <a:chOff x="0" y="4592379"/>
              <a:chExt cx="6814575" cy="1098236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22B27978-E256-4CB6-9D3F-4CA06EC65F4C}"/>
                  </a:ext>
                </a:extLst>
              </p:cNvPr>
              <p:cNvSpPr/>
              <p:nvPr/>
            </p:nvSpPr>
            <p:spPr>
              <a:xfrm>
                <a:off x="0" y="4592379"/>
                <a:ext cx="3364302" cy="1098236"/>
              </a:xfrm>
              <a:prstGeom prst="roundRect">
                <a:avLst>
                  <a:gd name="adj" fmla="val 7032"/>
                </a:avLst>
              </a:prstGeom>
              <a:noFill/>
              <a:ln>
                <a:gradFill>
                  <a:gsLst>
                    <a:gs pos="0">
                      <a:srgbClr val="007DDA"/>
                    </a:gs>
                    <a:gs pos="5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A65E51EC-C207-48EC-A374-0758BD741706}"/>
                  </a:ext>
                </a:extLst>
              </p:cNvPr>
              <p:cNvSpPr/>
              <p:nvPr/>
            </p:nvSpPr>
            <p:spPr>
              <a:xfrm>
                <a:off x="3450273" y="4592379"/>
                <a:ext cx="3364302" cy="1098236"/>
              </a:xfrm>
              <a:prstGeom prst="roundRect">
                <a:avLst>
                  <a:gd name="adj" fmla="val 7032"/>
                </a:avLst>
              </a:prstGeom>
              <a:noFill/>
              <a:ln>
                <a:gradFill>
                  <a:gsLst>
                    <a:gs pos="0">
                      <a:srgbClr val="007DDA"/>
                    </a:gs>
                    <a:gs pos="5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181B8C-98B6-452B-AEA9-8CC81C593115}"/>
              </a:ext>
            </a:extLst>
          </p:cNvPr>
          <p:cNvGrpSpPr/>
          <p:nvPr/>
        </p:nvGrpSpPr>
        <p:grpSpPr>
          <a:xfrm>
            <a:off x="1" y="5645330"/>
            <a:ext cx="6814574" cy="1098236"/>
            <a:chOff x="1" y="5645330"/>
            <a:chExt cx="6814574" cy="1098236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266CC7F-D49B-4D42-882B-5ACE75806D9F}"/>
                </a:ext>
              </a:extLst>
            </p:cNvPr>
            <p:cNvGrpSpPr/>
            <p:nvPr/>
          </p:nvGrpSpPr>
          <p:grpSpPr>
            <a:xfrm>
              <a:off x="1259126" y="5778950"/>
              <a:ext cx="4331023" cy="830997"/>
              <a:chOff x="736520" y="5412151"/>
              <a:chExt cx="4331023" cy="830997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46A9C28-5315-411F-A604-7D46B3DF26FC}"/>
                  </a:ext>
                </a:extLst>
              </p:cNvPr>
              <p:cNvSpPr txBox="1"/>
              <p:nvPr/>
            </p:nvSpPr>
            <p:spPr>
              <a:xfrm>
                <a:off x="1615617" y="5566040"/>
                <a:ext cx="345192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文件目录管理命令</a:t>
                </a:r>
                <a:endPara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File Directory Management Command</a:t>
                </a:r>
                <a:endParaRPr lang="da-DK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35F4C76-DA52-48F1-A859-0DEB07D01C98}"/>
                  </a:ext>
                </a:extLst>
              </p:cNvPr>
              <p:cNvSpPr txBox="1"/>
              <p:nvPr/>
            </p:nvSpPr>
            <p:spPr>
              <a:xfrm>
                <a:off x="736520" y="5412151"/>
                <a:ext cx="1015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u="sng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07</a:t>
                </a:r>
                <a:endParaRPr lang="zh-CN" altLang="en-US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920FC8A-2F4E-48F1-9525-263F44D1232B}"/>
                </a:ext>
              </a:extLst>
            </p:cNvPr>
            <p:cNvSpPr/>
            <p:nvPr/>
          </p:nvSpPr>
          <p:spPr>
            <a:xfrm>
              <a:off x="1" y="5645330"/>
              <a:ext cx="6814574" cy="1098236"/>
            </a:xfrm>
            <a:prstGeom prst="roundRect">
              <a:avLst>
                <a:gd name="adj" fmla="val 7032"/>
              </a:avLst>
            </a:prstGeom>
            <a:noFill/>
            <a:ln>
              <a:gradFill>
                <a:gsLst>
                  <a:gs pos="0">
                    <a:srgbClr val="007DDA"/>
                  </a:gs>
                  <a:gs pos="5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580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系统状态检测命令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空心弧 49">
            <a:extLst>
              <a:ext uri="{FF2B5EF4-FFF2-40B4-BE49-F238E27FC236}">
                <a16:creationId xmlns:a16="http://schemas.microsoft.com/office/drawing/2014/main" id="{ADB70743-A64A-4E65-B588-B88C9FCC30CA}"/>
              </a:ext>
            </a:extLst>
          </p:cNvPr>
          <p:cNvSpPr/>
          <p:nvPr/>
        </p:nvSpPr>
        <p:spPr>
          <a:xfrm rot="201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空心弧 50">
            <a:extLst>
              <a:ext uri="{FF2B5EF4-FFF2-40B4-BE49-F238E27FC236}">
                <a16:creationId xmlns:a16="http://schemas.microsoft.com/office/drawing/2014/main" id="{FC90C8A0-48A5-452E-950C-0E697912C12E}"/>
              </a:ext>
            </a:extLst>
          </p:cNvPr>
          <p:cNvSpPr/>
          <p:nvPr/>
        </p:nvSpPr>
        <p:spPr>
          <a:xfrm rot="21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空心弧 51">
            <a:extLst>
              <a:ext uri="{FF2B5EF4-FFF2-40B4-BE49-F238E27FC236}">
                <a16:creationId xmlns:a16="http://schemas.microsoft.com/office/drawing/2014/main" id="{F17D8531-4289-4065-8CCF-A51F5880CE19}"/>
              </a:ext>
            </a:extLst>
          </p:cNvPr>
          <p:cNvSpPr/>
          <p:nvPr/>
        </p:nvSpPr>
        <p:spPr>
          <a:xfrm rot="57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空心弧 52">
            <a:extLst>
              <a:ext uri="{FF2B5EF4-FFF2-40B4-BE49-F238E27FC236}">
                <a16:creationId xmlns:a16="http://schemas.microsoft.com/office/drawing/2014/main" id="{5B1C2E15-836E-48FA-A311-584BC053EA28}"/>
              </a:ext>
            </a:extLst>
          </p:cNvPr>
          <p:cNvSpPr/>
          <p:nvPr/>
        </p:nvSpPr>
        <p:spPr>
          <a:xfrm rot="93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空心弧 54">
            <a:extLst>
              <a:ext uri="{FF2B5EF4-FFF2-40B4-BE49-F238E27FC236}">
                <a16:creationId xmlns:a16="http://schemas.microsoft.com/office/drawing/2014/main" id="{B00ED63A-C58D-464E-851E-0EDD44440D78}"/>
              </a:ext>
            </a:extLst>
          </p:cNvPr>
          <p:cNvSpPr/>
          <p:nvPr/>
        </p:nvSpPr>
        <p:spPr>
          <a:xfrm rot="129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空心弧 55">
            <a:extLst>
              <a:ext uri="{FF2B5EF4-FFF2-40B4-BE49-F238E27FC236}">
                <a16:creationId xmlns:a16="http://schemas.microsoft.com/office/drawing/2014/main" id="{17218481-0263-41ED-8F32-DF93A3A5D225}"/>
              </a:ext>
            </a:extLst>
          </p:cNvPr>
          <p:cNvSpPr/>
          <p:nvPr/>
        </p:nvSpPr>
        <p:spPr>
          <a:xfrm rot="165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22">
            <a:extLst>
              <a:ext uri="{FF2B5EF4-FFF2-40B4-BE49-F238E27FC236}">
                <a16:creationId xmlns:a16="http://schemas.microsoft.com/office/drawing/2014/main" id="{BEE0C817-046E-478E-A761-75172FAF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721" y="1385658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netstat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1BFA4282-0976-4915-BDEC-17E52213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724" y="1693929"/>
            <a:ext cx="4083640" cy="134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netstat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命令用于显示如网络连接、路由表、接口状态等的网络相关信息，英文全称为“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network status”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netstat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9F6B4C28-5ED8-4AA9-B75D-F804ACE0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374" y="1454690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last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F0ACEA66-7DFC-4091-BA3F-2DF3F4B5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27" y="1762961"/>
            <a:ext cx="3742849" cy="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命令用于调取主机的被访记录，输入该命令后按回车键执行即可。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769EAB1-6601-4AF8-B0F3-EB5E38840247}"/>
              </a:ext>
            </a:extLst>
          </p:cNvPr>
          <p:cNvGrpSpPr/>
          <p:nvPr/>
        </p:nvGrpSpPr>
        <p:grpSpPr>
          <a:xfrm>
            <a:off x="4754511" y="2561989"/>
            <a:ext cx="1101176" cy="2236940"/>
            <a:chOff x="4754511" y="2712463"/>
            <a:chExt cx="1101176" cy="2236940"/>
          </a:xfrm>
        </p:grpSpPr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D4EA0B1E-763C-4AFC-85A8-CF599D6B9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945" y="2712463"/>
              <a:ext cx="5737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Text Box 22">
              <a:extLst>
                <a:ext uri="{FF2B5EF4-FFF2-40B4-BE49-F238E27FC236}">
                  <a16:creationId xmlns:a16="http://schemas.microsoft.com/office/drawing/2014/main" id="{30BDA76C-68DA-416E-A959-A7B35F273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511" y="3631727"/>
              <a:ext cx="5737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Text Box 22">
              <a:extLst>
                <a:ext uri="{FF2B5EF4-FFF2-40B4-BE49-F238E27FC236}">
                  <a16:creationId xmlns:a16="http://schemas.microsoft.com/office/drawing/2014/main" id="{6D1EB841-F89C-4461-B668-1E4CBCB10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117" y="4549293"/>
              <a:ext cx="5737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7" name="Text Box 22">
            <a:extLst>
              <a:ext uri="{FF2B5EF4-FFF2-40B4-BE49-F238E27FC236}">
                <a16:creationId xmlns:a16="http://schemas.microsoft.com/office/drawing/2014/main" id="{EE2B5568-B95D-4130-B3B1-D9AAAA5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121" y="2561989"/>
            <a:ext cx="573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Text Box 22">
            <a:extLst>
              <a:ext uri="{FF2B5EF4-FFF2-40B4-BE49-F238E27FC236}">
                <a16:creationId xmlns:a16="http://schemas.microsoft.com/office/drawing/2014/main" id="{26294095-4E68-4C01-9A5D-9FE2390FF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112" y="3481253"/>
            <a:ext cx="573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Text Box 22">
            <a:extLst>
              <a:ext uri="{FF2B5EF4-FFF2-40B4-BE49-F238E27FC236}">
                <a16:creationId xmlns:a16="http://schemas.microsoft.com/office/drawing/2014/main" id="{5FE9C6F4-C0FF-4630-B2EE-ED31ECC98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293" y="4398819"/>
            <a:ext cx="573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93EFE27A-09BC-4406-8BD6-C4F319CC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144" y="3076366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ping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01872B2E-641F-4EBA-B877-D4E26BEE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27" y="3384637"/>
            <a:ext cx="3313619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ping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命令用于测试主机之间的网络连通性，语法格式为“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ping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主机地址”。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DED21D41-6454-4743-815A-EC50B6E6D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862" y="4779270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tracepath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3" name="Text Box 23">
            <a:extLst>
              <a:ext uri="{FF2B5EF4-FFF2-40B4-BE49-F238E27FC236}">
                <a16:creationId xmlns:a16="http://schemas.microsoft.com/office/drawing/2014/main" id="{048F4EE2-8187-4C91-97F3-F938ECEC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27" y="5087541"/>
            <a:ext cx="3732337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tracepath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命令用于显示数据包到达目的主机时途中经过的所有路由信息，语法格式为“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tracepath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域名”。</a:t>
            </a: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F5CABCD9-725B-4F08-98BC-5FA3D3BB2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511" y="3076366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history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5" name="Text Box 23">
            <a:extLst>
              <a:ext uri="{FF2B5EF4-FFF2-40B4-BE49-F238E27FC236}">
                <a16:creationId xmlns:a16="http://schemas.microsoft.com/office/drawing/2014/main" id="{42182C68-9F01-40CB-819C-A5BDE8667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514" y="3384637"/>
            <a:ext cx="3742850" cy="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history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命令用于显示执行过的命令历史，语法格式为“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history [-c]”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76" name="Text Box 22">
            <a:extLst>
              <a:ext uri="{FF2B5EF4-FFF2-40B4-BE49-F238E27FC236}">
                <a16:creationId xmlns:a16="http://schemas.microsoft.com/office/drawing/2014/main" id="{069D6375-08BA-4E42-8B81-DCF21921D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438" y="4782442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sosreport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7" name="Text Box 23">
            <a:extLst>
              <a:ext uri="{FF2B5EF4-FFF2-40B4-BE49-F238E27FC236}">
                <a16:creationId xmlns:a16="http://schemas.microsoft.com/office/drawing/2014/main" id="{74007413-3092-409B-8F3F-F6E98826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440" y="5090713"/>
            <a:ext cx="4117924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sosreport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命令用于收集系统配置及架构信息并输出诊断文档，输入该命令后按回车键执行即可。</a:t>
            </a:r>
          </a:p>
        </p:txBody>
      </p:sp>
    </p:spTree>
    <p:extLst>
      <p:ext uri="{BB962C8B-B14F-4D97-AF65-F5344CB8AC3E}">
        <p14:creationId xmlns:p14="http://schemas.microsoft.com/office/powerpoint/2010/main" val="879484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查找定位文件命令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5076" y="5624851"/>
            <a:ext cx="718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Location File Command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FIVE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查找定位文件命令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7353710-5505-4741-A297-15484A4EF4DB}"/>
              </a:ext>
            </a:extLst>
          </p:cNvPr>
          <p:cNvSpPr/>
          <p:nvPr/>
        </p:nvSpPr>
        <p:spPr>
          <a:xfrm>
            <a:off x="70717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1887AD-FC95-43AC-AD08-D44A3729DFAA}"/>
              </a:ext>
            </a:extLst>
          </p:cNvPr>
          <p:cNvSpPr txBox="1"/>
          <p:nvPr/>
        </p:nvSpPr>
        <p:spPr>
          <a:xfrm>
            <a:off x="827850" y="2683066"/>
            <a:ext cx="2351653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命令用于显示用户当前所处的工作目录，英文全称为“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print working directory”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，输入该命令后按回车键执行即可。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F7D3B1D-5FBD-4F8B-B230-C7C4433FF8ED}"/>
              </a:ext>
            </a:extLst>
          </p:cNvPr>
          <p:cNvSpPr/>
          <p:nvPr/>
        </p:nvSpPr>
        <p:spPr>
          <a:xfrm>
            <a:off x="69532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98A1BF-FB86-4259-BBA1-99E4BC9F0A07}"/>
              </a:ext>
            </a:extLst>
          </p:cNvPr>
          <p:cNvSpPr txBox="1"/>
          <p:nvPr/>
        </p:nvSpPr>
        <p:spPr>
          <a:xfrm>
            <a:off x="827850" y="2101262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A6D4B96-CF3D-4FCC-9C9D-C8B7F01239B5}"/>
              </a:ext>
            </a:extLst>
          </p:cNvPr>
          <p:cNvSpPr/>
          <p:nvPr/>
        </p:nvSpPr>
        <p:spPr>
          <a:xfrm>
            <a:off x="3461678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DAB57B-A25C-4412-8A8C-08FEF0176BB5}"/>
              </a:ext>
            </a:extLst>
          </p:cNvPr>
          <p:cNvSpPr txBox="1"/>
          <p:nvPr/>
        </p:nvSpPr>
        <p:spPr>
          <a:xfrm>
            <a:off x="3582355" y="2683066"/>
            <a:ext cx="2351653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命令用于切换当前的工作路径，英文全称为“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change directory”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cd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44537D9-A425-4B17-AB59-6CC944BCA085}"/>
              </a:ext>
            </a:extLst>
          </p:cNvPr>
          <p:cNvSpPr/>
          <p:nvPr/>
        </p:nvSpPr>
        <p:spPr>
          <a:xfrm>
            <a:off x="3449830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4521F3A-33B8-4261-A915-1C4B4FFFCD57}"/>
              </a:ext>
            </a:extLst>
          </p:cNvPr>
          <p:cNvSpPr txBox="1"/>
          <p:nvPr/>
        </p:nvSpPr>
        <p:spPr>
          <a:xfrm>
            <a:off x="3582355" y="2101262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8431EA-9BF3-4381-B91C-C62663B488B1}"/>
              </a:ext>
            </a:extLst>
          </p:cNvPr>
          <p:cNvSpPr/>
          <p:nvPr/>
        </p:nvSpPr>
        <p:spPr>
          <a:xfrm>
            <a:off x="621618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196FF32-E87B-41CB-8797-2C9B925F9952}"/>
              </a:ext>
            </a:extLst>
          </p:cNvPr>
          <p:cNvSpPr txBox="1"/>
          <p:nvPr/>
        </p:nvSpPr>
        <p:spPr>
          <a:xfrm>
            <a:off x="6336860" y="2683066"/>
            <a:ext cx="2351653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命令用于显示目录中的文件信息，英文全称为“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list”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ls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文件名称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16BA2649-B47F-49AA-9282-1EF5AC254DCF}"/>
              </a:ext>
            </a:extLst>
          </p:cNvPr>
          <p:cNvSpPr/>
          <p:nvPr/>
        </p:nvSpPr>
        <p:spPr>
          <a:xfrm>
            <a:off x="620433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4D9AF14-F97A-4D2F-B75E-FDE8828A2A19}"/>
              </a:ext>
            </a:extLst>
          </p:cNvPr>
          <p:cNvSpPr txBox="1"/>
          <p:nvPr/>
        </p:nvSpPr>
        <p:spPr>
          <a:xfrm>
            <a:off x="6336860" y="210126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DCBF2FA-76C4-4BBB-83B2-04515210F919}"/>
              </a:ext>
            </a:extLst>
          </p:cNvPr>
          <p:cNvSpPr/>
          <p:nvPr/>
        </p:nvSpPr>
        <p:spPr>
          <a:xfrm>
            <a:off x="8970687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BC2CC6-DEFC-45D0-8E43-EE24E737EF6C}"/>
              </a:ext>
            </a:extLst>
          </p:cNvPr>
          <p:cNvSpPr txBox="1"/>
          <p:nvPr/>
        </p:nvSpPr>
        <p:spPr>
          <a:xfrm>
            <a:off x="9091364" y="2683066"/>
            <a:ext cx="2351653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命令用于以树状图的形式列出目录内容及结构，输入该命令后按回车键执行即可。</a:t>
            </a: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9B4ECDC0-B81D-45AC-8067-481C11F0F8AF}"/>
              </a:ext>
            </a:extLst>
          </p:cNvPr>
          <p:cNvSpPr/>
          <p:nvPr/>
        </p:nvSpPr>
        <p:spPr>
          <a:xfrm>
            <a:off x="8958839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D7E0F28-905E-4CCD-BB44-A1B63C6357C6}"/>
              </a:ext>
            </a:extLst>
          </p:cNvPr>
          <p:cNvSpPr txBox="1"/>
          <p:nvPr/>
        </p:nvSpPr>
        <p:spPr>
          <a:xfrm>
            <a:off x="9091364" y="2101262"/>
            <a:ext cx="1624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37611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查找定位文件命令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7353710-5505-4741-A297-15484A4EF4DB}"/>
              </a:ext>
            </a:extLst>
          </p:cNvPr>
          <p:cNvSpPr/>
          <p:nvPr/>
        </p:nvSpPr>
        <p:spPr>
          <a:xfrm>
            <a:off x="70717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1887AD-FC95-43AC-AD08-D44A3729DFAA}"/>
              </a:ext>
            </a:extLst>
          </p:cNvPr>
          <p:cNvSpPr txBox="1"/>
          <p:nvPr/>
        </p:nvSpPr>
        <p:spPr>
          <a:xfrm>
            <a:off x="827850" y="2683066"/>
            <a:ext cx="2351653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命令用于按照指定条件来查找文件所对应的位置，语法格式为“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find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查找范围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寻找条件”。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F7D3B1D-5FBD-4F8B-B230-C7C4433FF8ED}"/>
              </a:ext>
            </a:extLst>
          </p:cNvPr>
          <p:cNvSpPr/>
          <p:nvPr/>
        </p:nvSpPr>
        <p:spPr>
          <a:xfrm>
            <a:off x="69532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98A1BF-FB86-4259-BBA1-99E4BC9F0A07}"/>
              </a:ext>
            </a:extLst>
          </p:cNvPr>
          <p:cNvSpPr txBox="1"/>
          <p:nvPr/>
        </p:nvSpPr>
        <p:spPr>
          <a:xfrm>
            <a:off x="827850" y="2101262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A6D4B96-CF3D-4FCC-9C9D-C8B7F01239B5}"/>
              </a:ext>
            </a:extLst>
          </p:cNvPr>
          <p:cNvSpPr/>
          <p:nvPr/>
        </p:nvSpPr>
        <p:spPr>
          <a:xfrm>
            <a:off x="3461678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DAB57B-A25C-4412-8A8C-08FEF0176BB5}"/>
              </a:ext>
            </a:extLst>
          </p:cNvPr>
          <p:cNvSpPr txBox="1"/>
          <p:nvPr/>
        </p:nvSpPr>
        <p:spPr>
          <a:xfrm>
            <a:off x="3582355" y="2683066"/>
            <a:ext cx="2351653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locate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命令用于按照名称快速搜索文件所对应的位置，语法格式为“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locate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文件名称”。</a:t>
            </a: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44537D9-A425-4B17-AB59-6CC944BCA085}"/>
              </a:ext>
            </a:extLst>
          </p:cNvPr>
          <p:cNvSpPr/>
          <p:nvPr/>
        </p:nvSpPr>
        <p:spPr>
          <a:xfrm>
            <a:off x="3449830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4521F3A-33B8-4261-A915-1C4B4FFFCD57}"/>
              </a:ext>
            </a:extLst>
          </p:cNvPr>
          <p:cNvSpPr txBox="1"/>
          <p:nvPr/>
        </p:nvSpPr>
        <p:spPr>
          <a:xfrm>
            <a:off x="3582355" y="2101262"/>
            <a:ext cx="1890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locate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8431EA-9BF3-4381-B91C-C62663B488B1}"/>
              </a:ext>
            </a:extLst>
          </p:cNvPr>
          <p:cNvSpPr/>
          <p:nvPr/>
        </p:nvSpPr>
        <p:spPr>
          <a:xfrm>
            <a:off x="621618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196FF32-E87B-41CB-8797-2C9B925F9952}"/>
              </a:ext>
            </a:extLst>
          </p:cNvPr>
          <p:cNvSpPr txBox="1"/>
          <p:nvPr/>
        </p:nvSpPr>
        <p:spPr>
          <a:xfrm>
            <a:off x="6336860" y="2683066"/>
            <a:ext cx="2351653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whereis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命令用于按照名称快速搜索二进制程序（命令）、源代码以及帮助文件所对应的位置，语法格式为“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whereis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命令名称”。</a:t>
            </a: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16BA2649-B47F-49AA-9282-1EF5AC254DCF}"/>
              </a:ext>
            </a:extLst>
          </p:cNvPr>
          <p:cNvSpPr/>
          <p:nvPr/>
        </p:nvSpPr>
        <p:spPr>
          <a:xfrm>
            <a:off x="620433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4D9AF14-F97A-4D2F-B75E-FDE8828A2A19}"/>
              </a:ext>
            </a:extLst>
          </p:cNvPr>
          <p:cNvSpPr txBox="1"/>
          <p:nvPr/>
        </p:nvSpPr>
        <p:spPr>
          <a:xfrm>
            <a:off x="6336860" y="2101262"/>
            <a:ext cx="210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whereis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DCBF2FA-76C4-4BBB-83B2-04515210F919}"/>
              </a:ext>
            </a:extLst>
          </p:cNvPr>
          <p:cNvSpPr/>
          <p:nvPr/>
        </p:nvSpPr>
        <p:spPr>
          <a:xfrm>
            <a:off x="8970687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BC2CC6-DEFC-45D0-8E43-EE24E737EF6C}"/>
              </a:ext>
            </a:extLst>
          </p:cNvPr>
          <p:cNvSpPr txBox="1"/>
          <p:nvPr/>
        </p:nvSpPr>
        <p:spPr>
          <a:xfrm>
            <a:off x="9091364" y="2683066"/>
            <a:ext cx="2351653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命令用于按照指定名称快速搜索二进制程序（命令）所对应的位置，语法格式为“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命令名称”。</a:t>
            </a: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9B4ECDC0-B81D-45AC-8067-481C11F0F8AF}"/>
              </a:ext>
            </a:extLst>
          </p:cNvPr>
          <p:cNvSpPr/>
          <p:nvPr/>
        </p:nvSpPr>
        <p:spPr>
          <a:xfrm>
            <a:off x="8958839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D7E0F28-905E-4CCD-BB44-A1B63C6357C6}"/>
              </a:ext>
            </a:extLst>
          </p:cNvPr>
          <p:cNvSpPr txBox="1"/>
          <p:nvPr/>
        </p:nvSpPr>
        <p:spPr>
          <a:xfrm>
            <a:off x="9091364" y="2101262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507618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文本文件编辑命令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SIX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直角三角形 14"/>
          <p:cNvSpPr>
            <a:spLocks noChangeAspect="1"/>
          </p:cNvSpPr>
          <p:nvPr/>
        </p:nvSpPr>
        <p:spPr>
          <a:xfrm rot="5400000" flipV="1">
            <a:off x="6181948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C94EE-C5CA-4EB8-9D3E-C8A7C8CB725B}"/>
              </a:ext>
            </a:extLst>
          </p:cNvPr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File Editing Command</a:t>
            </a:r>
          </a:p>
        </p:txBody>
      </p:sp>
    </p:spTree>
    <p:extLst>
      <p:ext uri="{BB962C8B-B14F-4D97-AF65-F5344CB8AC3E}">
        <p14:creationId xmlns:p14="http://schemas.microsoft.com/office/powerpoint/2010/main" val="324259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文本文件编辑命令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空心弧 49">
            <a:extLst>
              <a:ext uri="{FF2B5EF4-FFF2-40B4-BE49-F238E27FC236}">
                <a16:creationId xmlns:a16="http://schemas.microsoft.com/office/drawing/2014/main" id="{ADB70743-A64A-4E65-B588-B88C9FCC30CA}"/>
              </a:ext>
            </a:extLst>
          </p:cNvPr>
          <p:cNvSpPr/>
          <p:nvPr/>
        </p:nvSpPr>
        <p:spPr>
          <a:xfrm rot="201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空心弧 50">
            <a:extLst>
              <a:ext uri="{FF2B5EF4-FFF2-40B4-BE49-F238E27FC236}">
                <a16:creationId xmlns:a16="http://schemas.microsoft.com/office/drawing/2014/main" id="{FC90C8A0-48A5-452E-950C-0E697912C12E}"/>
              </a:ext>
            </a:extLst>
          </p:cNvPr>
          <p:cNvSpPr/>
          <p:nvPr/>
        </p:nvSpPr>
        <p:spPr>
          <a:xfrm rot="21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空心弧 51">
            <a:extLst>
              <a:ext uri="{FF2B5EF4-FFF2-40B4-BE49-F238E27FC236}">
                <a16:creationId xmlns:a16="http://schemas.microsoft.com/office/drawing/2014/main" id="{F17D8531-4289-4065-8CCF-A51F5880CE19}"/>
              </a:ext>
            </a:extLst>
          </p:cNvPr>
          <p:cNvSpPr/>
          <p:nvPr/>
        </p:nvSpPr>
        <p:spPr>
          <a:xfrm rot="57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空心弧 52">
            <a:extLst>
              <a:ext uri="{FF2B5EF4-FFF2-40B4-BE49-F238E27FC236}">
                <a16:creationId xmlns:a16="http://schemas.microsoft.com/office/drawing/2014/main" id="{5B1C2E15-836E-48FA-A311-584BC053EA28}"/>
              </a:ext>
            </a:extLst>
          </p:cNvPr>
          <p:cNvSpPr/>
          <p:nvPr/>
        </p:nvSpPr>
        <p:spPr>
          <a:xfrm rot="93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空心弧 54">
            <a:extLst>
              <a:ext uri="{FF2B5EF4-FFF2-40B4-BE49-F238E27FC236}">
                <a16:creationId xmlns:a16="http://schemas.microsoft.com/office/drawing/2014/main" id="{B00ED63A-C58D-464E-851E-0EDD44440D78}"/>
              </a:ext>
            </a:extLst>
          </p:cNvPr>
          <p:cNvSpPr/>
          <p:nvPr/>
        </p:nvSpPr>
        <p:spPr>
          <a:xfrm rot="129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空心弧 55">
            <a:extLst>
              <a:ext uri="{FF2B5EF4-FFF2-40B4-BE49-F238E27FC236}">
                <a16:creationId xmlns:a16="http://schemas.microsoft.com/office/drawing/2014/main" id="{17218481-0263-41ED-8F32-DF93A3A5D225}"/>
              </a:ext>
            </a:extLst>
          </p:cNvPr>
          <p:cNvSpPr/>
          <p:nvPr/>
        </p:nvSpPr>
        <p:spPr>
          <a:xfrm rot="165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22">
            <a:extLst>
              <a:ext uri="{FF2B5EF4-FFF2-40B4-BE49-F238E27FC236}">
                <a16:creationId xmlns:a16="http://schemas.microsoft.com/office/drawing/2014/main" id="{BEE0C817-046E-478E-A761-75172FAF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721" y="1385658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tail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1BFA4282-0976-4915-BDEC-17E52213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724" y="1693929"/>
            <a:ext cx="4083640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tail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命令用于查看纯文本文件的后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行或持续刷新文件的最新内容，语法格式为“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tail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文件名称”。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9F6B4C28-5ED8-4AA9-B75D-F804ACE0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374" y="1454690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F0ACEA66-7DFC-4091-BA3F-2DF3F4B5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27" y="1762961"/>
            <a:ext cx="3742849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命令用于查看纯文本文件（内容较少的），英文全称为“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concatenate”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cat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文件名称”。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769EAB1-6601-4AF8-B0F3-EB5E38840247}"/>
              </a:ext>
            </a:extLst>
          </p:cNvPr>
          <p:cNvGrpSpPr/>
          <p:nvPr/>
        </p:nvGrpSpPr>
        <p:grpSpPr>
          <a:xfrm>
            <a:off x="4754511" y="2561989"/>
            <a:ext cx="1101176" cy="2236940"/>
            <a:chOff x="4754511" y="2712463"/>
            <a:chExt cx="1101176" cy="2236940"/>
          </a:xfrm>
        </p:grpSpPr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D4EA0B1E-763C-4AFC-85A8-CF599D6B9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945" y="2712463"/>
              <a:ext cx="5737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Text Box 22">
              <a:extLst>
                <a:ext uri="{FF2B5EF4-FFF2-40B4-BE49-F238E27FC236}">
                  <a16:creationId xmlns:a16="http://schemas.microsoft.com/office/drawing/2014/main" id="{30BDA76C-68DA-416E-A959-A7B35F273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511" y="3631727"/>
              <a:ext cx="5737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Text Box 22">
              <a:extLst>
                <a:ext uri="{FF2B5EF4-FFF2-40B4-BE49-F238E27FC236}">
                  <a16:creationId xmlns:a16="http://schemas.microsoft.com/office/drawing/2014/main" id="{6D1EB841-F89C-4461-B668-1E4CBCB10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117" y="4549293"/>
              <a:ext cx="5737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7" name="Text Box 22">
            <a:extLst>
              <a:ext uri="{FF2B5EF4-FFF2-40B4-BE49-F238E27FC236}">
                <a16:creationId xmlns:a16="http://schemas.microsoft.com/office/drawing/2014/main" id="{EE2B5568-B95D-4130-B3B1-D9AAAA5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121" y="2561989"/>
            <a:ext cx="573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Text Box 22">
            <a:extLst>
              <a:ext uri="{FF2B5EF4-FFF2-40B4-BE49-F238E27FC236}">
                <a16:creationId xmlns:a16="http://schemas.microsoft.com/office/drawing/2014/main" id="{26294095-4E68-4C01-9A5D-9FE2390FF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112" y="3481253"/>
            <a:ext cx="573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Text Box 22">
            <a:extLst>
              <a:ext uri="{FF2B5EF4-FFF2-40B4-BE49-F238E27FC236}">
                <a16:creationId xmlns:a16="http://schemas.microsoft.com/office/drawing/2014/main" id="{5FE9C6F4-C0FF-4630-B2EE-ED31ECC98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293" y="4398819"/>
            <a:ext cx="573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93EFE27A-09BC-4406-8BD6-C4F319CC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144" y="3076366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more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01872B2E-641F-4EBA-B877-D4E26BEE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27" y="3384637"/>
            <a:ext cx="3313619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more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命令用于查看纯文本文件（内容较多的），语法格式为“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more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文件名称”。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DED21D41-6454-4743-815A-EC50B6E6D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862" y="4779270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3" name="Text Box 23">
            <a:extLst>
              <a:ext uri="{FF2B5EF4-FFF2-40B4-BE49-F238E27FC236}">
                <a16:creationId xmlns:a16="http://schemas.microsoft.com/office/drawing/2014/main" id="{048F4EE2-8187-4C91-97F3-F938ECEC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27" y="5087541"/>
            <a:ext cx="3732337" cy="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head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命令用于查看纯文本文件的前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head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文件名称”。</a:t>
            </a: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F5CABCD9-725B-4F08-98BC-5FA3D3BB2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511" y="3076366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5" name="Text Box 23">
            <a:extLst>
              <a:ext uri="{FF2B5EF4-FFF2-40B4-BE49-F238E27FC236}">
                <a16:creationId xmlns:a16="http://schemas.microsoft.com/office/drawing/2014/main" id="{42182C68-9F01-40CB-819C-A5BDE8667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514" y="3384637"/>
            <a:ext cx="3742850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命令用于替换文本内容中的字符，英文全称为“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translate”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原始字符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目标字符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76" name="Text Box 22">
            <a:extLst>
              <a:ext uri="{FF2B5EF4-FFF2-40B4-BE49-F238E27FC236}">
                <a16:creationId xmlns:a16="http://schemas.microsoft.com/office/drawing/2014/main" id="{069D6375-08BA-4E42-8B81-DCF21921D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438" y="4782442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7" name="Text Box 23">
            <a:extLst>
              <a:ext uri="{FF2B5EF4-FFF2-40B4-BE49-F238E27FC236}">
                <a16:creationId xmlns:a16="http://schemas.microsoft.com/office/drawing/2014/main" id="{74007413-3092-409B-8F3F-F6E98826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440" y="5090713"/>
            <a:ext cx="4117924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命令用于统计指定文本文件的行数、字数或字节数，英文全称为“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word counts”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文件名称”。</a:t>
            </a:r>
          </a:p>
        </p:txBody>
      </p:sp>
    </p:spTree>
    <p:extLst>
      <p:ext uri="{BB962C8B-B14F-4D97-AF65-F5344CB8AC3E}">
        <p14:creationId xmlns:p14="http://schemas.microsoft.com/office/powerpoint/2010/main" val="1045374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文本文件编辑命令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空心弧 49">
            <a:extLst>
              <a:ext uri="{FF2B5EF4-FFF2-40B4-BE49-F238E27FC236}">
                <a16:creationId xmlns:a16="http://schemas.microsoft.com/office/drawing/2014/main" id="{ADB70743-A64A-4E65-B588-B88C9FCC30CA}"/>
              </a:ext>
            </a:extLst>
          </p:cNvPr>
          <p:cNvSpPr/>
          <p:nvPr/>
        </p:nvSpPr>
        <p:spPr>
          <a:xfrm rot="201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空心弧 50">
            <a:extLst>
              <a:ext uri="{FF2B5EF4-FFF2-40B4-BE49-F238E27FC236}">
                <a16:creationId xmlns:a16="http://schemas.microsoft.com/office/drawing/2014/main" id="{FC90C8A0-48A5-452E-950C-0E697912C12E}"/>
              </a:ext>
            </a:extLst>
          </p:cNvPr>
          <p:cNvSpPr/>
          <p:nvPr/>
        </p:nvSpPr>
        <p:spPr>
          <a:xfrm rot="21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空心弧 51">
            <a:extLst>
              <a:ext uri="{FF2B5EF4-FFF2-40B4-BE49-F238E27FC236}">
                <a16:creationId xmlns:a16="http://schemas.microsoft.com/office/drawing/2014/main" id="{F17D8531-4289-4065-8CCF-A51F5880CE19}"/>
              </a:ext>
            </a:extLst>
          </p:cNvPr>
          <p:cNvSpPr/>
          <p:nvPr/>
        </p:nvSpPr>
        <p:spPr>
          <a:xfrm rot="57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空心弧 52">
            <a:extLst>
              <a:ext uri="{FF2B5EF4-FFF2-40B4-BE49-F238E27FC236}">
                <a16:creationId xmlns:a16="http://schemas.microsoft.com/office/drawing/2014/main" id="{5B1C2E15-836E-48FA-A311-584BC053EA28}"/>
              </a:ext>
            </a:extLst>
          </p:cNvPr>
          <p:cNvSpPr/>
          <p:nvPr/>
        </p:nvSpPr>
        <p:spPr>
          <a:xfrm rot="93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空心弧 54">
            <a:extLst>
              <a:ext uri="{FF2B5EF4-FFF2-40B4-BE49-F238E27FC236}">
                <a16:creationId xmlns:a16="http://schemas.microsoft.com/office/drawing/2014/main" id="{B00ED63A-C58D-464E-851E-0EDD44440D78}"/>
              </a:ext>
            </a:extLst>
          </p:cNvPr>
          <p:cNvSpPr/>
          <p:nvPr/>
        </p:nvSpPr>
        <p:spPr>
          <a:xfrm rot="129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空心弧 55">
            <a:extLst>
              <a:ext uri="{FF2B5EF4-FFF2-40B4-BE49-F238E27FC236}">
                <a16:creationId xmlns:a16="http://schemas.microsoft.com/office/drawing/2014/main" id="{17218481-0263-41ED-8F32-DF93A3A5D225}"/>
              </a:ext>
            </a:extLst>
          </p:cNvPr>
          <p:cNvSpPr/>
          <p:nvPr/>
        </p:nvSpPr>
        <p:spPr>
          <a:xfrm rot="16596755">
            <a:off x="4705349" y="2290657"/>
            <a:ext cx="2781302" cy="2781302"/>
          </a:xfrm>
          <a:prstGeom prst="blockArc">
            <a:avLst>
              <a:gd name="adj1" fmla="val 10800000"/>
              <a:gd name="adj2" fmla="val 13857248"/>
              <a:gd name="adj3" fmla="val 234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22">
            <a:extLst>
              <a:ext uri="{FF2B5EF4-FFF2-40B4-BE49-F238E27FC236}">
                <a16:creationId xmlns:a16="http://schemas.microsoft.com/office/drawing/2014/main" id="{BEE0C817-046E-478E-A761-75172FAF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721" y="1385658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diff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1BFA4282-0976-4915-BDEC-17E52213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724" y="1693929"/>
            <a:ext cx="4083640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diff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命令用于比较多个文件之间内容的差异，英文全称为“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different”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diff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9F6B4C28-5ED8-4AA9-B75D-F804ACE0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374" y="1454690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F0ACEA66-7DFC-4091-BA3F-2DF3F4B5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27" y="1762961"/>
            <a:ext cx="3742849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命令用于查看文件的具体存储细节和时间等信息，英文全称为“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status”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文件名称”。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769EAB1-6601-4AF8-B0F3-EB5E38840247}"/>
              </a:ext>
            </a:extLst>
          </p:cNvPr>
          <p:cNvGrpSpPr/>
          <p:nvPr/>
        </p:nvGrpSpPr>
        <p:grpSpPr>
          <a:xfrm>
            <a:off x="4754511" y="2561989"/>
            <a:ext cx="1101176" cy="2236940"/>
            <a:chOff x="4754511" y="2712463"/>
            <a:chExt cx="1101176" cy="2236940"/>
          </a:xfrm>
        </p:grpSpPr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D4EA0B1E-763C-4AFC-85A8-CF599D6B9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945" y="2712463"/>
              <a:ext cx="5737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Text Box 22">
              <a:extLst>
                <a:ext uri="{FF2B5EF4-FFF2-40B4-BE49-F238E27FC236}">
                  <a16:creationId xmlns:a16="http://schemas.microsoft.com/office/drawing/2014/main" id="{30BDA76C-68DA-416E-A959-A7B35F273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511" y="3631727"/>
              <a:ext cx="5737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Text Box 22">
              <a:extLst>
                <a:ext uri="{FF2B5EF4-FFF2-40B4-BE49-F238E27FC236}">
                  <a16:creationId xmlns:a16="http://schemas.microsoft.com/office/drawing/2014/main" id="{6D1EB841-F89C-4461-B668-1E4CBCB10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117" y="4549293"/>
              <a:ext cx="5737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7" name="Text Box 22">
            <a:extLst>
              <a:ext uri="{FF2B5EF4-FFF2-40B4-BE49-F238E27FC236}">
                <a16:creationId xmlns:a16="http://schemas.microsoft.com/office/drawing/2014/main" id="{EE2B5568-B95D-4130-B3B1-D9AAAA5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121" y="2561989"/>
            <a:ext cx="573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Text Box 22">
            <a:extLst>
              <a:ext uri="{FF2B5EF4-FFF2-40B4-BE49-F238E27FC236}">
                <a16:creationId xmlns:a16="http://schemas.microsoft.com/office/drawing/2014/main" id="{26294095-4E68-4C01-9A5D-9FE2390FF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112" y="3481253"/>
            <a:ext cx="573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Text Box 22">
            <a:extLst>
              <a:ext uri="{FF2B5EF4-FFF2-40B4-BE49-F238E27FC236}">
                <a16:creationId xmlns:a16="http://schemas.microsoft.com/office/drawing/2014/main" id="{5FE9C6F4-C0FF-4630-B2EE-ED31ECC98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293" y="4398819"/>
            <a:ext cx="573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93EFE27A-09BC-4406-8BD6-C4F319CC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144" y="3076366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grep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01872B2E-641F-4EBA-B877-D4E26BEE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27" y="3384637"/>
            <a:ext cx="3313619" cy="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grep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命令用于按行提取文本内容，语法格式为“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grep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文件名称”。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DED21D41-6454-4743-815A-EC50B6E6D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862" y="4779270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3" name="Text Box 23">
            <a:extLst>
              <a:ext uri="{FF2B5EF4-FFF2-40B4-BE49-F238E27FC236}">
                <a16:creationId xmlns:a16="http://schemas.microsoft.com/office/drawing/2014/main" id="{048F4EE2-8187-4C91-97F3-F938ECEC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27" y="5087541"/>
            <a:ext cx="3732337" cy="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命令用于按“列”提取文本内容，语法格式为“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cut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文件名称”。</a:t>
            </a: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F5CABCD9-725B-4F08-98BC-5FA3D3BB2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511" y="3076366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5" name="Text Box 23">
            <a:extLst>
              <a:ext uri="{FF2B5EF4-FFF2-40B4-BE49-F238E27FC236}">
                <a16:creationId xmlns:a16="http://schemas.microsoft.com/office/drawing/2014/main" id="{42182C68-9F01-40CB-819C-A5BDE8667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514" y="3384637"/>
            <a:ext cx="3742850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uniq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命令用于去除文本中连续的重复行，英文全称为“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unique”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，语法格式为“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uniq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文件名称”。</a:t>
            </a:r>
          </a:p>
        </p:txBody>
      </p:sp>
      <p:sp>
        <p:nvSpPr>
          <p:cNvPr id="76" name="Text Box 22">
            <a:extLst>
              <a:ext uri="{FF2B5EF4-FFF2-40B4-BE49-F238E27FC236}">
                <a16:creationId xmlns:a16="http://schemas.microsoft.com/office/drawing/2014/main" id="{069D6375-08BA-4E42-8B81-DCF21921D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438" y="4782442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sort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77" name="Text Box 23">
            <a:extLst>
              <a:ext uri="{FF2B5EF4-FFF2-40B4-BE49-F238E27FC236}">
                <a16:creationId xmlns:a16="http://schemas.microsoft.com/office/drawing/2014/main" id="{74007413-3092-409B-8F3F-F6E98826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440" y="5090713"/>
            <a:ext cx="4117924" cy="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命令用于对文本内容进行再排序，语法格式为“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sort [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文件名称”。</a:t>
            </a:r>
          </a:p>
        </p:txBody>
      </p:sp>
    </p:spTree>
    <p:extLst>
      <p:ext uri="{BB962C8B-B14F-4D97-AF65-F5344CB8AC3E}">
        <p14:creationId xmlns:p14="http://schemas.microsoft.com/office/powerpoint/2010/main" val="1532733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文件目录管理命令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Directory Management Command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SEVEN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>
            <a:spLocks noChangeAspect="1"/>
          </p:cNvSpPr>
          <p:nvPr/>
        </p:nvSpPr>
        <p:spPr>
          <a:xfrm>
            <a:off x="4210051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文件目录管理命令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4B51EA-C834-47E9-9464-7E2C03968BDA}"/>
              </a:ext>
            </a:extLst>
          </p:cNvPr>
          <p:cNvCxnSpPr/>
          <p:nvPr/>
        </p:nvCxnSpPr>
        <p:spPr>
          <a:xfrm>
            <a:off x="695325" y="1938542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A7DADFB-6056-459A-9946-91A46D066013}"/>
              </a:ext>
            </a:extLst>
          </p:cNvPr>
          <p:cNvSpPr txBox="1"/>
          <p:nvPr/>
        </p:nvSpPr>
        <p:spPr>
          <a:xfrm>
            <a:off x="704971" y="1381739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743674-E980-41E1-A0D1-672E52C1F295}"/>
              </a:ext>
            </a:extLst>
          </p:cNvPr>
          <p:cNvSpPr txBox="1"/>
          <p:nvPr/>
        </p:nvSpPr>
        <p:spPr>
          <a:xfrm>
            <a:off x="695324" y="1949270"/>
            <a:ext cx="4180205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命令用于创建空白文件或设置文件的时间，语法格式为“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touch 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文件名称”。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ED8D337-9C4C-4CF9-964B-FF1844F3A70B}"/>
              </a:ext>
            </a:extLst>
          </p:cNvPr>
          <p:cNvCxnSpPr/>
          <p:nvPr/>
        </p:nvCxnSpPr>
        <p:spPr>
          <a:xfrm>
            <a:off x="7532321" y="1927739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F7E5B5E-2DB8-43D1-80A1-5B49E2CB6030}"/>
              </a:ext>
            </a:extLst>
          </p:cNvPr>
          <p:cNvSpPr txBox="1"/>
          <p:nvPr/>
        </p:nvSpPr>
        <p:spPr>
          <a:xfrm>
            <a:off x="7541967" y="1411343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FB8175-AEA2-4881-829F-DD08A94943CE}"/>
              </a:ext>
            </a:extLst>
          </p:cNvPr>
          <p:cNvSpPr txBox="1"/>
          <p:nvPr/>
        </p:nvSpPr>
        <p:spPr>
          <a:xfrm>
            <a:off x="7532321" y="1938467"/>
            <a:ext cx="4180204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 err="1"/>
              <a:t>mkdir</a:t>
            </a:r>
            <a:r>
              <a:rPr lang="zh-CN" altLang="en-US" dirty="0"/>
              <a:t>命令用于创建空白的目录，英文全称为“</a:t>
            </a:r>
            <a:r>
              <a:rPr lang="en-US" altLang="zh-CN" dirty="0"/>
              <a:t>make directory”</a:t>
            </a:r>
            <a:r>
              <a:rPr lang="zh-CN" altLang="en-US" dirty="0"/>
              <a:t>，语法格式为“</a:t>
            </a:r>
            <a:r>
              <a:rPr lang="en-US" altLang="zh-CN" dirty="0" err="1"/>
              <a:t>mkdir</a:t>
            </a:r>
            <a:r>
              <a:rPr lang="en-US" altLang="zh-CN" dirty="0"/>
              <a:t> [</a:t>
            </a:r>
            <a:r>
              <a:rPr lang="zh-CN" altLang="en-US" dirty="0"/>
              <a:t>参数</a:t>
            </a:r>
            <a:r>
              <a:rPr lang="en-US" altLang="zh-CN" dirty="0"/>
              <a:t>] </a:t>
            </a:r>
            <a:r>
              <a:rPr lang="zh-CN" altLang="en-US" dirty="0"/>
              <a:t>目录名称”。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A6E649-7F9B-4CE0-817A-369FA7D03DD4}"/>
              </a:ext>
            </a:extLst>
          </p:cNvPr>
          <p:cNvCxnSpPr/>
          <p:nvPr/>
        </p:nvCxnSpPr>
        <p:spPr>
          <a:xfrm>
            <a:off x="695324" y="4724159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3DA41F2-B996-4670-9288-BD24761FB8E8}"/>
              </a:ext>
            </a:extLst>
          </p:cNvPr>
          <p:cNvSpPr txBox="1"/>
          <p:nvPr/>
        </p:nvSpPr>
        <p:spPr>
          <a:xfrm>
            <a:off x="641429" y="4189666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B877391-E5EB-4DAA-B754-A52D6A06FFFA}"/>
              </a:ext>
            </a:extLst>
          </p:cNvPr>
          <p:cNvSpPr txBox="1"/>
          <p:nvPr/>
        </p:nvSpPr>
        <p:spPr>
          <a:xfrm>
            <a:off x="695324" y="4705521"/>
            <a:ext cx="4180204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/>
              <a:t>cp</a:t>
            </a:r>
            <a:r>
              <a:rPr lang="zh-CN" altLang="en-US" dirty="0"/>
              <a:t>命令用于复制文件或目录，英文全称为“</a:t>
            </a:r>
            <a:r>
              <a:rPr lang="en-US" altLang="zh-CN" dirty="0"/>
              <a:t>copy”</a:t>
            </a:r>
            <a:r>
              <a:rPr lang="zh-CN" altLang="en-US" dirty="0"/>
              <a:t>，语法格式为“</a:t>
            </a:r>
            <a:r>
              <a:rPr lang="en-US" altLang="zh-CN" dirty="0"/>
              <a:t>cp [</a:t>
            </a:r>
            <a:r>
              <a:rPr lang="zh-CN" altLang="en-US" dirty="0"/>
              <a:t>参数</a:t>
            </a:r>
            <a:r>
              <a:rPr lang="en-US" altLang="zh-CN" dirty="0"/>
              <a:t>] </a:t>
            </a:r>
            <a:r>
              <a:rPr lang="zh-CN" altLang="en-US" dirty="0"/>
              <a:t>源文件名称 目标文件名称”。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5C3ECF-F839-4AB4-80B5-433647F53925}"/>
              </a:ext>
            </a:extLst>
          </p:cNvPr>
          <p:cNvCxnSpPr/>
          <p:nvPr/>
        </p:nvCxnSpPr>
        <p:spPr>
          <a:xfrm>
            <a:off x="7532323" y="4683304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39B1AC5-23E1-449E-B87F-741233A574A2}"/>
              </a:ext>
            </a:extLst>
          </p:cNvPr>
          <p:cNvSpPr txBox="1"/>
          <p:nvPr/>
        </p:nvSpPr>
        <p:spPr>
          <a:xfrm>
            <a:off x="7541969" y="4141446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12363D-AA6B-49DA-96AB-5B877654C680}"/>
              </a:ext>
            </a:extLst>
          </p:cNvPr>
          <p:cNvSpPr txBox="1"/>
          <p:nvPr/>
        </p:nvSpPr>
        <p:spPr>
          <a:xfrm>
            <a:off x="7532322" y="4664666"/>
            <a:ext cx="4180203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/>
              <a:t>mv</a:t>
            </a:r>
            <a:r>
              <a:rPr lang="zh-CN" altLang="en-US" dirty="0"/>
              <a:t>命令用于剪切或重命名文件，英文全称为“</a:t>
            </a:r>
            <a:r>
              <a:rPr lang="en-US" altLang="zh-CN" dirty="0"/>
              <a:t>move”</a:t>
            </a:r>
            <a:r>
              <a:rPr lang="zh-CN" altLang="en-US" dirty="0"/>
              <a:t>，语法格式为“</a:t>
            </a:r>
            <a:r>
              <a:rPr lang="en-US" altLang="zh-CN" dirty="0"/>
              <a:t>mv [</a:t>
            </a:r>
            <a:r>
              <a:rPr lang="zh-CN" altLang="en-US" dirty="0"/>
              <a:t>参数</a:t>
            </a:r>
            <a:r>
              <a:rPr lang="en-US" altLang="zh-CN" dirty="0"/>
              <a:t>] </a:t>
            </a:r>
            <a:r>
              <a:rPr lang="zh-CN" altLang="en-US" dirty="0"/>
              <a:t>源文件名称 目标文件名称”。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99F08C3-71D4-4267-8AFD-79BB49182249}"/>
              </a:ext>
            </a:extLst>
          </p:cNvPr>
          <p:cNvSpPr/>
          <p:nvPr/>
        </p:nvSpPr>
        <p:spPr>
          <a:xfrm>
            <a:off x="5181599" y="2446505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5639305-152E-467A-9E2F-73DD8CC84DA9}"/>
              </a:ext>
            </a:extLst>
          </p:cNvPr>
          <p:cNvSpPr/>
          <p:nvPr/>
        </p:nvSpPr>
        <p:spPr>
          <a:xfrm>
            <a:off x="4928680" y="2076854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21809AF-4916-48D7-BB79-0007396A91B9}"/>
              </a:ext>
            </a:extLst>
          </p:cNvPr>
          <p:cNvSpPr/>
          <p:nvPr/>
        </p:nvSpPr>
        <p:spPr>
          <a:xfrm>
            <a:off x="4675761" y="2446505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FB30D1-635A-428A-9E3D-BCACF944EBE1}"/>
              </a:ext>
            </a:extLst>
          </p:cNvPr>
          <p:cNvSpPr txBox="1"/>
          <p:nvPr/>
        </p:nvSpPr>
        <p:spPr>
          <a:xfrm>
            <a:off x="5411943" y="3048738"/>
            <a:ext cx="136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019031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1" grpId="0" animBg="1"/>
      <p:bldP spid="42" grpId="0" animBg="1"/>
      <p:bldP spid="43" grpId="0" animBg="1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文件目录管理命令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4B51EA-C834-47E9-9464-7E2C03968BDA}"/>
              </a:ext>
            </a:extLst>
          </p:cNvPr>
          <p:cNvCxnSpPr/>
          <p:nvPr/>
        </p:nvCxnSpPr>
        <p:spPr>
          <a:xfrm>
            <a:off x="695325" y="1938542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A7DADFB-6056-459A-9946-91A46D066013}"/>
              </a:ext>
            </a:extLst>
          </p:cNvPr>
          <p:cNvSpPr txBox="1"/>
          <p:nvPr/>
        </p:nvSpPr>
        <p:spPr>
          <a:xfrm>
            <a:off x="704971" y="1381739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743674-E980-41E1-A0D1-672E52C1F295}"/>
              </a:ext>
            </a:extLst>
          </p:cNvPr>
          <p:cNvSpPr txBox="1"/>
          <p:nvPr/>
        </p:nvSpPr>
        <p:spPr>
          <a:xfrm>
            <a:off x="695324" y="1949270"/>
            <a:ext cx="4180205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命令用于删除文件或目录，英文全称为“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，语法格式为“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 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    名称”。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ED8D337-9C4C-4CF9-964B-FF1844F3A70B}"/>
              </a:ext>
            </a:extLst>
          </p:cNvPr>
          <p:cNvCxnSpPr/>
          <p:nvPr/>
        </p:nvCxnSpPr>
        <p:spPr>
          <a:xfrm>
            <a:off x="7532321" y="1927739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F7E5B5E-2DB8-43D1-80A1-5B49E2CB6030}"/>
              </a:ext>
            </a:extLst>
          </p:cNvPr>
          <p:cNvSpPr txBox="1"/>
          <p:nvPr/>
        </p:nvSpPr>
        <p:spPr>
          <a:xfrm>
            <a:off x="7541967" y="1411343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FB8175-AEA2-4881-829F-DD08A94943CE}"/>
              </a:ext>
            </a:extLst>
          </p:cNvPr>
          <p:cNvSpPr txBox="1"/>
          <p:nvPr/>
        </p:nvSpPr>
        <p:spPr>
          <a:xfrm>
            <a:off x="7532321" y="1938467"/>
            <a:ext cx="4180204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/>
              <a:t>dd</a:t>
            </a:r>
            <a:r>
              <a:rPr lang="zh-CN" altLang="en-US" dirty="0"/>
              <a:t>命令用于按照指定大小和个数的数据块来复制文件或转换文件，语法格式为“</a:t>
            </a:r>
            <a:r>
              <a:rPr lang="en-US" altLang="zh-CN" dirty="0"/>
              <a:t>dd if=</a:t>
            </a:r>
            <a:r>
              <a:rPr lang="zh-CN" altLang="en-US" dirty="0"/>
              <a:t>参数值</a:t>
            </a:r>
            <a:r>
              <a:rPr lang="en-US" altLang="zh-CN" dirty="0"/>
              <a:t>of=</a:t>
            </a:r>
            <a:r>
              <a:rPr lang="zh-CN" altLang="en-US" dirty="0"/>
              <a:t>参数值</a:t>
            </a:r>
            <a:r>
              <a:rPr lang="en-US" altLang="zh-CN" dirty="0"/>
              <a:t>count=</a:t>
            </a:r>
            <a:r>
              <a:rPr lang="zh-CN" altLang="en-US" dirty="0"/>
              <a:t>参数值</a:t>
            </a:r>
            <a:r>
              <a:rPr lang="en-US" altLang="zh-CN" dirty="0"/>
              <a:t>bs=</a:t>
            </a:r>
            <a:r>
              <a:rPr lang="zh-CN" altLang="en-US" dirty="0"/>
              <a:t>参数值”。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A6E649-7F9B-4CE0-817A-369FA7D03DD4}"/>
              </a:ext>
            </a:extLst>
          </p:cNvPr>
          <p:cNvCxnSpPr/>
          <p:nvPr/>
        </p:nvCxnSpPr>
        <p:spPr>
          <a:xfrm>
            <a:off x="695324" y="4724159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3DA41F2-B996-4670-9288-BD24761FB8E8}"/>
              </a:ext>
            </a:extLst>
          </p:cNvPr>
          <p:cNvSpPr txBox="1"/>
          <p:nvPr/>
        </p:nvSpPr>
        <p:spPr>
          <a:xfrm>
            <a:off x="641429" y="4189666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B877391-E5EB-4DAA-B754-A52D6A06FFFA}"/>
              </a:ext>
            </a:extLst>
          </p:cNvPr>
          <p:cNvSpPr txBox="1"/>
          <p:nvPr/>
        </p:nvSpPr>
        <p:spPr>
          <a:xfrm>
            <a:off x="695324" y="4705521"/>
            <a:ext cx="4180204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/>
              <a:t>file</a:t>
            </a:r>
            <a:r>
              <a:rPr lang="zh-CN" altLang="en-US" dirty="0"/>
              <a:t>命令用于查看文件的类型，语法格式为“</a:t>
            </a:r>
            <a:r>
              <a:rPr lang="en-US" altLang="zh-CN" dirty="0"/>
              <a:t>file</a:t>
            </a:r>
            <a:r>
              <a:rPr lang="zh-CN" altLang="en-US" dirty="0"/>
              <a:t>文件名称”。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5C3ECF-F839-4AB4-80B5-433647F53925}"/>
              </a:ext>
            </a:extLst>
          </p:cNvPr>
          <p:cNvCxnSpPr/>
          <p:nvPr/>
        </p:nvCxnSpPr>
        <p:spPr>
          <a:xfrm>
            <a:off x="7532323" y="4683304"/>
            <a:ext cx="37673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39B1AC5-23E1-449E-B87F-741233A574A2}"/>
              </a:ext>
            </a:extLst>
          </p:cNvPr>
          <p:cNvSpPr txBox="1"/>
          <p:nvPr/>
        </p:nvSpPr>
        <p:spPr>
          <a:xfrm>
            <a:off x="7541969" y="4141446"/>
            <a:ext cx="299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12363D-AA6B-49DA-96AB-5B877654C680}"/>
              </a:ext>
            </a:extLst>
          </p:cNvPr>
          <p:cNvSpPr txBox="1"/>
          <p:nvPr/>
        </p:nvSpPr>
        <p:spPr>
          <a:xfrm>
            <a:off x="7532322" y="4664666"/>
            <a:ext cx="4180203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/>
              <a:t>tar</a:t>
            </a:r>
            <a:r>
              <a:rPr lang="zh-CN" altLang="en-US" dirty="0"/>
              <a:t>命令用于对文件进行打包压缩或解压，语法格式为“</a:t>
            </a:r>
            <a:r>
              <a:rPr lang="en-US" altLang="zh-CN" dirty="0"/>
              <a:t>tar</a:t>
            </a:r>
            <a:r>
              <a:rPr lang="zh-CN" altLang="en-US" dirty="0"/>
              <a:t>参数 文件名称”。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99F08C3-71D4-4267-8AFD-79BB49182249}"/>
              </a:ext>
            </a:extLst>
          </p:cNvPr>
          <p:cNvSpPr/>
          <p:nvPr/>
        </p:nvSpPr>
        <p:spPr>
          <a:xfrm>
            <a:off x="5181599" y="2446505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5639305-152E-467A-9E2F-73DD8CC84DA9}"/>
              </a:ext>
            </a:extLst>
          </p:cNvPr>
          <p:cNvSpPr/>
          <p:nvPr/>
        </p:nvSpPr>
        <p:spPr>
          <a:xfrm>
            <a:off x="4928680" y="2076854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21809AF-4916-48D7-BB79-0007396A91B9}"/>
              </a:ext>
            </a:extLst>
          </p:cNvPr>
          <p:cNvSpPr/>
          <p:nvPr/>
        </p:nvSpPr>
        <p:spPr>
          <a:xfrm>
            <a:off x="4675761" y="2446505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62068F-00D8-4061-9D4F-6644FFF1914A}"/>
              </a:ext>
            </a:extLst>
          </p:cNvPr>
          <p:cNvSpPr txBox="1"/>
          <p:nvPr/>
        </p:nvSpPr>
        <p:spPr>
          <a:xfrm>
            <a:off x="5411943" y="3048738"/>
            <a:ext cx="136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415914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1" grpId="0" animBg="1"/>
      <p:bldP spid="42" grpId="0" animBg="1"/>
      <p:bldP spid="43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强大好用的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05076" y="5624851"/>
            <a:ext cx="718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Powerful And Useful Shell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E494243-3D3D-470D-B986-3726777EA8D2}"/>
              </a:ext>
            </a:extLst>
          </p:cNvPr>
          <p:cNvSpPr txBox="1"/>
          <p:nvPr/>
        </p:nvSpPr>
        <p:spPr>
          <a:xfrm>
            <a:off x="1029783" y="1143008"/>
            <a:ext cx="10132434" cy="5225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8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及众多的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系统中，最常使用的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终端是什么？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Bourne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-Again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）解释器。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．执行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系统命令时，添加参数的目的是什么？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答：为了让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系统命令能够更贴合用户的实际需求进行工作。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系统命令、命令参数及命令对象之间，应该使用什么来间隔？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答：应该使用一个或多个空格进行间隔。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．请写出用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命令把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变量值输出到屏幕终端的命令。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$SHELL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．简述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种进程的名称及含义。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系统中，有下面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种进程名称。</a:t>
            </a:r>
          </a:p>
          <a:p>
            <a:pPr algn="just">
              <a:lnSpc>
                <a:spcPct val="14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（运行）：进程正在运行或在运行队列中等待。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（中断）：进程处于休眠中，当某个条件形成后或者接收到信号时，则脱离该状态。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（不可中断）：进程不响应系统异步信号，即便用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命令也不能将其中断。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（僵死）：进程已经终止，但进程描述符依然存在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直到父进程调用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wait4()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系统函数后将进程释放。</a:t>
            </a:r>
          </a:p>
          <a:p>
            <a:pPr algn="just">
              <a:lnSpc>
                <a:spcPct val="14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（停止）：进程收到停止信号后停止运行。</a:t>
            </a:r>
          </a:p>
        </p:txBody>
      </p:sp>
    </p:spTree>
    <p:extLst>
      <p:ext uri="{BB962C8B-B14F-4D97-AF65-F5344CB8AC3E}">
        <p14:creationId xmlns:p14="http://schemas.microsoft.com/office/powerpoint/2010/main" val="1477808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E494243-3D3D-470D-B986-3726777EA8D2}"/>
              </a:ext>
            </a:extLst>
          </p:cNvPr>
          <p:cNvSpPr txBox="1"/>
          <p:nvPr/>
        </p:nvSpPr>
        <p:spPr>
          <a:xfrm>
            <a:off x="1029783" y="1316631"/>
            <a:ext cx="10132434" cy="4536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．请尝试使用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系统命令关闭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5529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的服务进程。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 5529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命令即可；若知道服务的名称，则可以使用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killall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命令进行关闭。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ifconfig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命令查看网络状态信息时，需要重点查看的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项信息分别是什么？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项重要的信息分别是网卡名称、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地址、网卡物理地址以及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RX/TX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的收发流量数据大小。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uptime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命令查看系统负载时，对应的负载数值如果是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0.56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0.32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，那么最近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分钟内负载压力最大的是哪个时间段？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答：通过负载数值可以看出，最近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分钟内的负载压力是最大的。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命令查看历史命令的执行记录时，命令前面的编码数字除了排序外还有什么用处？ 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答：还可以用“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编码数字”的命令格式重复执行某一次的命令记录，从而避免了重复输入较长命令的麻烦。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．若想查看的文件具有较长的内容，那么使用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中的哪个命令最合适？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答：文件内容较长，使用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命令；反之使用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．在使用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命令创建有嵌套关系的目录时，应该加上什么参数呢？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答：应该加上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递归迭代参数，从而自动化地创建有嵌套关系的目录。</a:t>
            </a:r>
          </a:p>
        </p:txBody>
      </p:sp>
    </p:spTree>
    <p:extLst>
      <p:ext uri="{BB962C8B-B14F-4D97-AF65-F5344CB8AC3E}">
        <p14:creationId xmlns:p14="http://schemas.microsoft.com/office/powerpoint/2010/main" val="410926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E494243-3D3D-470D-B986-3726777EA8D2}"/>
              </a:ext>
            </a:extLst>
          </p:cNvPr>
          <p:cNvSpPr txBox="1"/>
          <p:nvPr/>
        </p:nvSpPr>
        <p:spPr>
          <a:xfrm>
            <a:off x="1029783" y="1571274"/>
            <a:ext cx="10132434" cy="212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．在使用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命令删除文件或目录时，可使用哪个参数来避免二次确认呢？ 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答：可使用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参数，这样即可无须二次确认。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．若有一个名为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backup.tar.gz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的压缩包文件，那么解压的命令应该是什么？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答：应该用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命令进行解压，执行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xzvf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backup.tar.gz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命令即可。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命令对某个文件进行关键词搜索时，若想要进行文件内容反选，应使用什么参数？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答：可使用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参数来进行匹配内容的反向选择，即显示出不包含某个关键词的行。</a:t>
            </a:r>
          </a:p>
        </p:txBody>
      </p:sp>
    </p:spTree>
    <p:extLst>
      <p:ext uri="{BB962C8B-B14F-4D97-AF65-F5344CB8AC3E}">
        <p14:creationId xmlns:p14="http://schemas.microsoft.com/office/powerpoint/2010/main" val="3516932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949880" y="2782669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祝同学们学习顺利，爱上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</a:p>
        </p:txBody>
      </p:sp>
    </p:spTree>
    <p:extLst>
      <p:ext uri="{BB962C8B-B14F-4D97-AF65-F5344CB8AC3E}">
        <p14:creationId xmlns:p14="http://schemas.microsoft.com/office/powerpoint/2010/main" val="74424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272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系统内核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B35B568-28A6-46E6-AED0-60D26548A7F1}"/>
              </a:ext>
            </a:extLst>
          </p:cNvPr>
          <p:cNvGrpSpPr/>
          <p:nvPr/>
        </p:nvGrpSpPr>
        <p:grpSpPr>
          <a:xfrm>
            <a:off x="1016326" y="1434179"/>
            <a:ext cx="10159348" cy="780772"/>
            <a:chOff x="396010" y="1225457"/>
            <a:chExt cx="10159348" cy="78077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503EA49-3D3F-4161-88CE-9E8F63FA62DE}"/>
                </a:ext>
              </a:extLst>
            </p:cNvPr>
            <p:cNvGrpSpPr/>
            <p:nvPr/>
          </p:nvGrpSpPr>
          <p:grpSpPr>
            <a:xfrm>
              <a:off x="396010" y="1306459"/>
              <a:ext cx="603250" cy="699770"/>
              <a:chOff x="623443" y="1726565"/>
              <a:chExt cx="603250" cy="699770"/>
            </a:xfrm>
          </p:grpSpPr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CF945CB5-1BC5-4B2B-89DE-8A440B38B727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613018D-86B6-4CE7-9C1C-BD0A483F3247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8545FF-1FA8-46D0-B2CF-CB512CECC828}"/>
                </a:ext>
              </a:extLst>
            </p:cNvPr>
            <p:cNvSpPr txBox="1"/>
            <p:nvPr/>
          </p:nvSpPr>
          <p:spPr>
            <a:xfrm>
              <a:off x="1091114" y="1225457"/>
              <a:ext cx="9464244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一台完整的计算机是由运算器、控制器、存储器、输入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输出等多种硬件设备共同组成的，而能让各种硬件设备各司其职且又能协同运行的东西就是系统内核。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DB6190-7128-4E69-B622-03BFB6425638}"/>
              </a:ext>
            </a:extLst>
          </p:cNvPr>
          <p:cNvGrpSpPr/>
          <p:nvPr/>
        </p:nvGrpSpPr>
        <p:grpSpPr>
          <a:xfrm>
            <a:off x="1016326" y="2972572"/>
            <a:ext cx="10159348" cy="780772"/>
            <a:chOff x="396010" y="2572891"/>
            <a:chExt cx="10159348" cy="78077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1095412-D2F9-40A4-984F-9C0551D30632}"/>
                </a:ext>
              </a:extLst>
            </p:cNvPr>
            <p:cNvGrpSpPr/>
            <p:nvPr/>
          </p:nvGrpSpPr>
          <p:grpSpPr>
            <a:xfrm>
              <a:off x="396010" y="2653893"/>
              <a:ext cx="603250" cy="699770"/>
              <a:chOff x="623443" y="1726565"/>
              <a:chExt cx="603250" cy="699770"/>
            </a:xfrm>
          </p:grpSpPr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8F871D2C-A0A9-4F6B-B917-AC86F9C30F44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FAE55C3-F324-4EC9-BED8-D9D45A36B67B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03E2244-A5A4-495B-8509-FE78E82AD377}"/>
                </a:ext>
              </a:extLst>
            </p:cNvPr>
            <p:cNvSpPr txBox="1"/>
            <p:nvPr/>
          </p:nvSpPr>
          <p:spPr>
            <a:xfrm>
              <a:off x="1091113" y="2572891"/>
              <a:ext cx="946424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系统的内核负责完成对硬件资源的分配、调度等管理任务，对系统的正常运行起着十分重要的作用。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1A7191-92A0-4DB7-98D4-74EFD1AACB12}"/>
              </a:ext>
            </a:extLst>
          </p:cNvPr>
          <p:cNvGrpSpPr/>
          <p:nvPr/>
        </p:nvGrpSpPr>
        <p:grpSpPr>
          <a:xfrm>
            <a:off x="1016326" y="4510965"/>
            <a:ext cx="10159348" cy="1099468"/>
            <a:chOff x="396010" y="4305046"/>
            <a:chExt cx="10159348" cy="109946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283BB75-40FD-4860-A03D-F30EE17CDAE3}"/>
                </a:ext>
              </a:extLst>
            </p:cNvPr>
            <p:cNvGrpSpPr/>
            <p:nvPr/>
          </p:nvGrpSpPr>
          <p:grpSpPr>
            <a:xfrm>
              <a:off x="396010" y="4386048"/>
              <a:ext cx="603250" cy="699770"/>
              <a:chOff x="623443" y="1726565"/>
              <a:chExt cx="603250" cy="699770"/>
            </a:xfrm>
          </p:grpSpPr>
          <p:sp>
            <p:nvSpPr>
              <p:cNvPr id="23" name="六边形 22">
                <a:extLst>
                  <a:ext uri="{FF2B5EF4-FFF2-40B4-BE49-F238E27FC236}">
                    <a16:creationId xmlns:a16="http://schemas.microsoft.com/office/drawing/2014/main" id="{7C575C95-DF34-473A-A3C3-2D94166B22FA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FDCD0E9-7ED3-4BFE-8960-09D34ACE75DD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BAF76E-85A2-413E-AE87-0C009D899AEE}"/>
                </a:ext>
              </a:extLst>
            </p:cNvPr>
            <p:cNvSpPr txBox="1"/>
            <p:nvPr/>
          </p:nvSpPr>
          <p:spPr>
            <a:xfrm>
              <a:off x="1091113" y="4305046"/>
              <a:ext cx="9464245" cy="109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与修改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注册表类似，直接改动内核参数的难度比较大，而且一旦“手滑”还有可能导致系统直接崩溃。因此不建议同学们直接去编辑内核中的参数，而是用基于系统调用接口开发出来的程序或服务来管理计算机，以满足日常的工作需要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32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231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用户与硬件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6225D9-8CC3-4BD1-8920-3AA44D4C44F8}"/>
              </a:ext>
            </a:extLst>
          </p:cNvPr>
          <p:cNvGrpSpPr/>
          <p:nvPr/>
        </p:nvGrpSpPr>
        <p:grpSpPr>
          <a:xfrm>
            <a:off x="5688785" y="2028661"/>
            <a:ext cx="6391456" cy="3994127"/>
            <a:chOff x="5688785" y="1756280"/>
            <a:chExt cx="6391456" cy="399412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ED6CE343-96F5-47D4-AABA-E6C8C10A43FA}"/>
                </a:ext>
              </a:extLst>
            </p:cNvPr>
            <p:cNvSpPr/>
            <p:nvPr/>
          </p:nvSpPr>
          <p:spPr>
            <a:xfrm>
              <a:off x="7718518" y="5289119"/>
              <a:ext cx="2331991" cy="461288"/>
            </a:xfrm>
            <a:prstGeom prst="roundRect">
              <a:avLst>
                <a:gd name="adj" fmla="val 7032"/>
              </a:avLst>
            </a:prstGeom>
            <a:noFill/>
            <a:ln>
              <a:gradFill>
                <a:gsLst>
                  <a:gs pos="0">
                    <a:srgbClr val="007DDA"/>
                  </a:gs>
                  <a:gs pos="5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用户与硬件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32CA542-EDE4-4519-876E-F601589FCA0E}"/>
                </a:ext>
              </a:extLst>
            </p:cNvPr>
            <p:cNvGrpSpPr/>
            <p:nvPr/>
          </p:nvGrpSpPr>
          <p:grpSpPr>
            <a:xfrm>
              <a:off x="5688785" y="1756280"/>
              <a:ext cx="6391456" cy="3247569"/>
              <a:chOff x="5688785" y="1756280"/>
              <a:chExt cx="6391456" cy="3247569"/>
            </a:xfrm>
          </p:grpSpPr>
          <p:sp>
            <p:nvSpPr>
              <p:cNvPr id="26" name="Freeform 70">
                <a:extLst>
                  <a:ext uri="{FF2B5EF4-FFF2-40B4-BE49-F238E27FC236}">
                    <a16:creationId xmlns:a16="http://schemas.microsoft.com/office/drawing/2014/main" id="{752526F7-4FE9-4F6B-9968-0AE58C79FA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8785" y="1920613"/>
                <a:ext cx="2001231" cy="2846480"/>
              </a:xfrm>
              <a:custGeom>
                <a:avLst/>
                <a:gdLst>
                  <a:gd name="T0" fmla="*/ 62 w 113"/>
                  <a:gd name="T1" fmla="*/ 35 h 161"/>
                  <a:gd name="T2" fmla="*/ 60 w 113"/>
                  <a:gd name="T3" fmla="*/ 41 h 161"/>
                  <a:gd name="T4" fmla="*/ 66 w 113"/>
                  <a:gd name="T5" fmla="*/ 39 h 161"/>
                  <a:gd name="T6" fmla="*/ 72 w 113"/>
                  <a:gd name="T7" fmla="*/ 33 h 161"/>
                  <a:gd name="T8" fmla="*/ 79 w 113"/>
                  <a:gd name="T9" fmla="*/ 55 h 161"/>
                  <a:gd name="T10" fmla="*/ 57 w 113"/>
                  <a:gd name="T11" fmla="*/ 76 h 161"/>
                  <a:gd name="T12" fmla="*/ 35 w 113"/>
                  <a:gd name="T13" fmla="*/ 58 h 161"/>
                  <a:gd name="T14" fmla="*/ 76 w 113"/>
                  <a:gd name="T15" fmla="*/ 87 h 161"/>
                  <a:gd name="T16" fmla="*/ 88 w 113"/>
                  <a:gd name="T17" fmla="*/ 100 h 161"/>
                  <a:gd name="T18" fmla="*/ 80 w 113"/>
                  <a:gd name="T19" fmla="*/ 100 h 161"/>
                  <a:gd name="T20" fmla="*/ 86 w 113"/>
                  <a:gd name="T21" fmla="*/ 110 h 161"/>
                  <a:gd name="T22" fmla="*/ 60 w 113"/>
                  <a:gd name="T23" fmla="*/ 152 h 161"/>
                  <a:gd name="T24" fmla="*/ 90 w 113"/>
                  <a:gd name="T25" fmla="*/ 111 h 161"/>
                  <a:gd name="T26" fmla="*/ 85 w 113"/>
                  <a:gd name="T27" fmla="*/ 103 h 161"/>
                  <a:gd name="T28" fmla="*/ 91 w 113"/>
                  <a:gd name="T29" fmla="*/ 103 h 161"/>
                  <a:gd name="T30" fmla="*/ 91 w 113"/>
                  <a:gd name="T31" fmla="*/ 89 h 161"/>
                  <a:gd name="T32" fmla="*/ 113 w 113"/>
                  <a:gd name="T33" fmla="*/ 144 h 161"/>
                  <a:gd name="T34" fmla="*/ 10 w 113"/>
                  <a:gd name="T35" fmla="*/ 92 h 161"/>
                  <a:gd name="T36" fmla="*/ 22 w 113"/>
                  <a:gd name="T37" fmla="*/ 102 h 161"/>
                  <a:gd name="T38" fmla="*/ 23 w 113"/>
                  <a:gd name="T39" fmla="*/ 103 h 161"/>
                  <a:gd name="T40" fmla="*/ 24 w 113"/>
                  <a:gd name="T41" fmla="*/ 110 h 161"/>
                  <a:gd name="T42" fmla="*/ 24 w 113"/>
                  <a:gd name="T43" fmla="*/ 111 h 161"/>
                  <a:gd name="T44" fmla="*/ 51 w 113"/>
                  <a:gd name="T45" fmla="*/ 149 h 161"/>
                  <a:gd name="T46" fmla="*/ 31 w 113"/>
                  <a:gd name="T47" fmla="*/ 102 h 161"/>
                  <a:gd name="T48" fmla="*/ 30 w 113"/>
                  <a:gd name="T49" fmla="*/ 100 h 161"/>
                  <a:gd name="T50" fmla="*/ 25 w 113"/>
                  <a:gd name="T51" fmla="*/ 88 h 161"/>
                  <a:gd name="T52" fmla="*/ 50 w 113"/>
                  <a:gd name="T53" fmla="*/ 119 h 161"/>
                  <a:gd name="T54" fmla="*/ 50 w 113"/>
                  <a:gd name="T55" fmla="*/ 99 h 161"/>
                  <a:gd name="T56" fmla="*/ 59 w 113"/>
                  <a:gd name="T57" fmla="*/ 95 h 161"/>
                  <a:gd name="T58" fmla="*/ 60 w 113"/>
                  <a:gd name="T59" fmla="*/ 103 h 161"/>
                  <a:gd name="T60" fmla="*/ 76 w 113"/>
                  <a:gd name="T61" fmla="*/ 87 h 161"/>
                  <a:gd name="T62" fmla="*/ 89 w 113"/>
                  <a:gd name="T63" fmla="*/ 40 h 161"/>
                  <a:gd name="T64" fmla="*/ 48 w 113"/>
                  <a:gd name="T65" fmla="*/ 1 h 161"/>
                  <a:gd name="T66" fmla="*/ 22 w 113"/>
                  <a:gd name="T67" fmla="*/ 40 h 161"/>
                  <a:gd name="T68" fmla="*/ 26 w 113"/>
                  <a:gd name="T69" fmla="*/ 54 h 161"/>
                  <a:gd name="T70" fmla="*/ 42 w 113"/>
                  <a:gd name="T71" fmla="*/ 78 h 161"/>
                  <a:gd name="T72" fmla="*/ 72 w 113"/>
                  <a:gd name="T73" fmla="*/ 77 h 161"/>
                  <a:gd name="T74" fmla="*/ 88 w 113"/>
                  <a:gd name="T75" fmla="*/ 4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61">
                    <a:moveTo>
                      <a:pt x="32" y="38"/>
                    </a:moveTo>
                    <a:cubicBezTo>
                      <a:pt x="45" y="39"/>
                      <a:pt x="55" y="37"/>
                      <a:pt x="62" y="35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4" y="35"/>
                      <a:pt x="77" y="37"/>
                      <a:pt x="81" y="37"/>
                    </a:cubicBezTo>
                    <a:cubicBezTo>
                      <a:pt x="81" y="43"/>
                      <a:pt x="81" y="49"/>
                      <a:pt x="79" y="55"/>
                    </a:cubicBezTo>
                    <a:cubicBezTo>
                      <a:pt x="76" y="62"/>
                      <a:pt x="72" y="68"/>
                      <a:pt x="68" y="71"/>
                    </a:cubicBezTo>
                    <a:cubicBezTo>
                      <a:pt x="64" y="74"/>
                      <a:pt x="61" y="76"/>
                      <a:pt x="57" y="76"/>
                    </a:cubicBezTo>
                    <a:cubicBezTo>
                      <a:pt x="53" y="76"/>
                      <a:pt x="49" y="75"/>
                      <a:pt x="45" y="72"/>
                    </a:cubicBezTo>
                    <a:cubicBezTo>
                      <a:pt x="41" y="69"/>
                      <a:pt x="37" y="65"/>
                      <a:pt x="35" y="58"/>
                    </a:cubicBezTo>
                    <a:cubicBezTo>
                      <a:pt x="32" y="52"/>
                      <a:pt x="31" y="45"/>
                      <a:pt x="32" y="38"/>
                    </a:cubicBezTo>
                    <a:close/>
                    <a:moveTo>
                      <a:pt x="76" y="87"/>
                    </a:moveTo>
                    <a:cubicBezTo>
                      <a:pt x="80" y="87"/>
                      <a:pt x="84" y="87"/>
                      <a:pt x="88" y="8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0" y="100"/>
                      <a:pt x="80" y="100"/>
                      <a:pt x="80" y="100"/>
                    </a:cubicBezTo>
                    <a:cubicBezTo>
                      <a:pt x="82" y="102"/>
                      <a:pt x="82" y="102"/>
                      <a:pt x="82" y="102"/>
                    </a:cubicBezTo>
                    <a:cubicBezTo>
                      <a:pt x="86" y="110"/>
                      <a:pt x="86" y="110"/>
                      <a:pt x="86" y="110"/>
                    </a:cubicBezTo>
                    <a:cubicBezTo>
                      <a:pt x="78" y="121"/>
                      <a:pt x="65" y="140"/>
                      <a:pt x="59" y="151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5" y="144"/>
                      <a:pt x="83" y="120"/>
                      <a:pt x="89" y="111"/>
                    </a:cubicBezTo>
                    <a:cubicBezTo>
                      <a:pt x="90" y="111"/>
                      <a:pt x="90" y="111"/>
                      <a:pt x="90" y="111"/>
                    </a:cubicBezTo>
                    <a:cubicBezTo>
                      <a:pt x="89" y="110"/>
                      <a:pt x="89" y="110"/>
                      <a:pt x="89" y="110"/>
                    </a:cubicBezTo>
                    <a:cubicBezTo>
                      <a:pt x="85" y="103"/>
                      <a:pt x="85" y="103"/>
                      <a:pt x="85" y="103"/>
                    </a:cubicBezTo>
                    <a:cubicBezTo>
                      <a:pt x="90" y="103"/>
                      <a:pt x="90" y="103"/>
                      <a:pt x="90" y="103"/>
                    </a:cubicBezTo>
                    <a:cubicBezTo>
                      <a:pt x="91" y="103"/>
                      <a:pt x="91" y="103"/>
                      <a:pt x="91" y="103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94" y="89"/>
                      <a:pt x="98" y="90"/>
                      <a:pt x="102" y="92"/>
                    </a:cubicBezTo>
                    <a:cubicBezTo>
                      <a:pt x="109" y="107"/>
                      <a:pt x="112" y="125"/>
                      <a:pt x="113" y="144"/>
                    </a:cubicBezTo>
                    <a:cubicBezTo>
                      <a:pt x="105" y="160"/>
                      <a:pt x="8" y="161"/>
                      <a:pt x="0" y="144"/>
                    </a:cubicBezTo>
                    <a:cubicBezTo>
                      <a:pt x="0" y="125"/>
                      <a:pt x="3" y="107"/>
                      <a:pt x="10" y="92"/>
                    </a:cubicBezTo>
                    <a:cubicBezTo>
                      <a:pt x="15" y="90"/>
                      <a:pt x="19" y="89"/>
                      <a:pt x="22" y="88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2" y="103"/>
                      <a:pt x="22" y="103"/>
                      <a:pt x="22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33" y="123"/>
                      <a:pt x="42" y="136"/>
                      <a:pt x="50" y="149"/>
                    </a:cubicBezTo>
                    <a:cubicBezTo>
                      <a:pt x="51" y="149"/>
                      <a:pt x="51" y="149"/>
                      <a:pt x="51" y="149"/>
                    </a:cubicBezTo>
                    <a:cubicBezTo>
                      <a:pt x="43" y="135"/>
                      <a:pt x="36" y="122"/>
                      <a:pt x="27" y="110"/>
                    </a:cubicBezTo>
                    <a:cubicBezTo>
                      <a:pt x="31" y="102"/>
                      <a:pt x="31" y="102"/>
                      <a:pt x="31" y="102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88"/>
                      <a:pt x="25" y="88"/>
                      <a:pt x="25" y="88"/>
                    </a:cubicBezTo>
                    <a:cubicBezTo>
                      <a:pt x="29" y="87"/>
                      <a:pt x="33" y="87"/>
                      <a:pt x="37" y="87"/>
                    </a:cubicBezTo>
                    <a:cubicBezTo>
                      <a:pt x="37" y="97"/>
                      <a:pt x="44" y="108"/>
                      <a:pt x="50" y="119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8"/>
                      <a:pt x="62" y="98"/>
                      <a:pt x="62" y="98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3" y="121"/>
                      <a:pt x="63" y="121"/>
                      <a:pt x="63" y="121"/>
                    </a:cubicBezTo>
                    <a:cubicBezTo>
                      <a:pt x="68" y="109"/>
                      <a:pt x="75" y="94"/>
                      <a:pt x="76" y="87"/>
                    </a:cubicBezTo>
                    <a:close/>
                    <a:moveTo>
                      <a:pt x="88" y="41"/>
                    </a:moveTo>
                    <a:cubicBezTo>
                      <a:pt x="88" y="41"/>
                      <a:pt x="89" y="40"/>
                      <a:pt x="89" y="40"/>
                    </a:cubicBezTo>
                    <a:cubicBezTo>
                      <a:pt x="93" y="28"/>
                      <a:pt x="86" y="0"/>
                      <a:pt x="71" y="6"/>
                    </a:cubicBezTo>
                    <a:cubicBezTo>
                      <a:pt x="64" y="0"/>
                      <a:pt x="56" y="1"/>
                      <a:pt x="48" y="1"/>
                    </a:cubicBezTo>
                    <a:cubicBezTo>
                      <a:pt x="30" y="2"/>
                      <a:pt x="20" y="19"/>
                      <a:pt x="23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1" y="47"/>
                      <a:pt x="23" y="51"/>
                    </a:cubicBezTo>
                    <a:cubicBezTo>
                      <a:pt x="24" y="52"/>
                      <a:pt x="25" y="54"/>
                      <a:pt x="26" y="54"/>
                    </a:cubicBezTo>
                    <a:cubicBezTo>
                      <a:pt x="27" y="57"/>
                      <a:pt x="28" y="59"/>
                      <a:pt x="28" y="61"/>
                    </a:cubicBezTo>
                    <a:cubicBezTo>
                      <a:pt x="32" y="69"/>
                      <a:pt x="36" y="74"/>
                      <a:pt x="42" y="78"/>
                    </a:cubicBezTo>
                    <a:cubicBezTo>
                      <a:pt x="46" y="81"/>
                      <a:pt x="52" y="83"/>
                      <a:pt x="57" y="83"/>
                    </a:cubicBezTo>
                    <a:cubicBezTo>
                      <a:pt x="62" y="82"/>
                      <a:pt x="68" y="80"/>
                      <a:pt x="72" y="77"/>
                    </a:cubicBezTo>
                    <a:cubicBezTo>
                      <a:pt x="78" y="72"/>
                      <a:pt x="82" y="66"/>
                      <a:pt x="85" y="57"/>
                    </a:cubicBezTo>
                    <a:cubicBezTo>
                      <a:pt x="87" y="52"/>
                      <a:pt x="88" y="46"/>
                      <a:pt x="88" y="41"/>
                    </a:cubicBezTo>
                    <a:close/>
                  </a:path>
                </a:pathLst>
              </a:custGeom>
              <a:gradFill>
                <a:gsLst>
                  <a:gs pos="18000">
                    <a:srgbClr val="007DDA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" name="箭头: 左右 2">
                <a:extLst>
                  <a:ext uri="{FF2B5EF4-FFF2-40B4-BE49-F238E27FC236}">
                    <a16:creationId xmlns:a16="http://schemas.microsoft.com/office/drawing/2014/main" id="{3744E354-0E40-4DEC-8A2C-46FAE4CB4342}"/>
                  </a:ext>
                </a:extLst>
              </p:cNvPr>
              <p:cNvSpPr/>
              <p:nvPr/>
            </p:nvSpPr>
            <p:spPr>
              <a:xfrm>
                <a:off x="7781226" y="3097289"/>
                <a:ext cx="1004703" cy="493129"/>
              </a:xfrm>
              <a:prstGeom prst="leftRightArrow">
                <a:avLst/>
              </a:prstGeom>
              <a:noFill/>
              <a:ln>
                <a:gradFill>
                  <a:gsLst>
                    <a:gs pos="63000">
                      <a:srgbClr val="007DDA"/>
                    </a:gs>
                    <a:gs pos="100000">
                      <a:srgbClr val="A0D7FF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C678FEA-3317-4512-B42B-CD3B63E4B763}"/>
                  </a:ext>
                </a:extLst>
              </p:cNvPr>
              <p:cNvSpPr/>
              <p:nvPr/>
            </p:nvSpPr>
            <p:spPr>
              <a:xfrm>
                <a:off x="8905095" y="1756280"/>
                <a:ext cx="3175146" cy="317514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07DDA"/>
                    </a:gs>
                    <a:gs pos="100000">
                      <a:srgbClr val="00ADEF">
                        <a:alpha val="40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A9BA933-1F04-42DB-890D-E6FFCEA45808}"/>
                  </a:ext>
                </a:extLst>
              </p:cNvPr>
              <p:cNvSpPr/>
              <p:nvPr/>
            </p:nvSpPr>
            <p:spPr>
              <a:xfrm>
                <a:off x="9305484" y="2156669"/>
                <a:ext cx="2374368" cy="2374368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07DDA"/>
                    </a:gs>
                    <a:gs pos="100000">
                      <a:srgbClr val="00ADEF">
                        <a:alpha val="40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D69BB08-3FDB-4CB1-8FAE-67855B023718}"/>
                  </a:ext>
                </a:extLst>
              </p:cNvPr>
              <p:cNvSpPr/>
              <p:nvPr/>
            </p:nvSpPr>
            <p:spPr>
              <a:xfrm>
                <a:off x="9705517" y="2556702"/>
                <a:ext cx="1574303" cy="1574303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07DDA"/>
                    </a:gs>
                    <a:gs pos="100000">
                      <a:srgbClr val="00ADEF">
                        <a:alpha val="40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E67297B-C3B8-4577-AA4E-BDF25CEF9F49}"/>
                  </a:ext>
                </a:extLst>
              </p:cNvPr>
              <p:cNvSpPr/>
              <p:nvPr/>
            </p:nvSpPr>
            <p:spPr>
              <a:xfrm>
                <a:off x="10122777" y="2973962"/>
                <a:ext cx="739782" cy="73978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07DDA"/>
                    </a:gs>
                    <a:gs pos="100000">
                      <a:srgbClr val="00ADEF">
                        <a:alpha val="40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硬件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C1ACFE1-E4ED-4307-B1BC-B3412605B8E8}"/>
                  </a:ext>
                </a:extLst>
              </p:cNvPr>
              <p:cNvSpPr txBox="1"/>
              <p:nvPr/>
            </p:nvSpPr>
            <p:spPr>
              <a:xfrm>
                <a:off x="5940103" y="4688359"/>
                <a:ext cx="1498593" cy="31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/>
                <a:r>
                  <a:rPr lang="zh-CN" altLang="en-US" sz="1400" dirty="0"/>
                  <a:t>用户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64F3DF7-7C33-4400-AC91-33252CB38B53}"/>
                  </a:ext>
                </a:extLst>
              </p:cNvPr>
              <p:cNvSpPr txBox="1"/>
              <p:nvPr/>
            </p:nvSpPr>
            <p:spPr>
              <a:xfrm>
                <a:off x="9743372" y="2613768"/>
                <a:ext cx="1498593" cy="31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/>
                <a:r>
                  <a:rPr lang="zh-CN" altLang="en-US" sz="1400" dirty="0"/>
                  <a:t>内核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5476475-3CDF-4DD3-B93A-E410600A5167}"/>
                  </a:ext>
                </a:extLst>
              </p:cNvPr>
              <p:cNvSpPr txBox="1"/>
              <p:nvPr/>
            </p:nvSpPr>
            <p:spPr>
              <a:xfrm>
                <a:off x="9743372" y="2206019"/>
                <a:ext cx="1498593" cy="31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/>
                <a:r>
                  <a:rPr lang="zh-CN" altLang="en-US" sz="1400" dirty="0"/>
                  <a:t>系统调用接口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1774921-4E3C-4264-A8D7-2731ADE901AF}"/>
                  </a:ext>
                </a:extLst>
              </p:cNvPr>
              <p:cNvSpPr txBox="1"/>
              <p:nvPr/>
            </p:nvSpPr>
            <p:spPr>
              <a:xfrm>
                <a:off x="9743372" y="1803835"/>
                <a:ext cx="1498593" cy="31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25000"/>
                  </a:lnSpc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indent="0" algn="ctr"/>
                <a:r>
                  <a:rPr lang="zh-CN" altLang="en-US" sz="1400" dirty="0"/>
                  <a:t>服务程序</a:t>
                </a:r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333EA21-D75F-40D3-B8BD-DA2821632CEC}"/>
              </a:ext>
            </a:extLst>
          </p:cNvPr>
          <p:cNvGrpSpPr/>
          <p:nvPr/>
        </p:nvGrpSpPr>
        <p:grpSpPr>
          <a:xfrm>
            <a:off x="484038" y="1388838"/>
            <a:ext cx="4849965" cy="780772"/>
            <a:chOff x="484038" y="1406644"/>
            <a:chExt cx="4849965" cy="78077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E8ECAB6-8C6F-4F8B-BF4E-6ED3BA8F21C0}"/>
                </a:ext>
              </a:extLst>
            </p:cNvPr>
            <p:cNvGrpSpPr/>
            <p:nvPr/>
          </p:nvGrpSpPr>
          <p:grpSpPr>
            <a:xfrm>
              <a:off x="484038" y="1487646"/>
              <a:ext cx="603250" cy="699770"/>
              <a:chOff x="623443" y="1726565"/>
              <a:chExt cx="603250" cy="699770"/>
            </a:xfrm>
          </p:grpSpPr>
          <p:sp>
            <p:nvSpPr>
              <p:cNvPr id="48" name="六边形 47">
                <a:extLst>
                  <a:ext uri="{FF2B5EF4-FFF2-40B4-BE49-F238E27FC236}">
                    <a16:creationId xmlns:a16="http://schemas.microsoft.com/office/drawing/2014/main" id="{C9D404AA-746C-43D9-B99B-8893508D1B49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030AA3F-F276-45F9-957F-ABEF421E449B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8250D68-04B0-47F1-88A0-59E245BFCEF1}"/>
                </a:ext>
              </a:extLst>
            </p:cNvPr>
            <p:cNvSpPr txBox="1"/>
            <p:nvPr/>
          </p:nvSpPr>
          <p:spPr>
            <a:xfrm>
              <a:off x="1179142" y="1406644"/>
              <a:ext cx="4154861" cy="67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人类是无法直接控制硬件的（想象一个人捧着块硬盘自言自语的滑稽场景）。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62C7CA2-D538-4FF3-A4A5-6E004F61F199}"/>
              </a:ext>
            </a:extLst>
          </p:cNvPr>
          <p:cNvGrpSpPr/>
          <p:nvPr/>
        </p:nvGrpSpPr>
        <p:grpSpPr>
          <a:xfrm>
            <a:off x="484038" y="2380119"/>
            <a:ext cx="4865692" cy="987578"/>
            <a:chOff x="484038" y="2232084"/>
            <a:chExt cx="4865692" cy="98757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3871A75-D16C-49BD-B8AE-3B3A196E736D}"/>
                </a:ext>
              </a:extLst>
            </p:cNvPr>
            <p:cNvGrpSpPr/>
            <p:nvPr/>
          </p:nvGrpSpPr>
          <p:grpSpPr>
            <a:xfrm>
              <a:off x="484038" y="2313086"/>
              <a:ext cx="603250" cy="699770"/>
              <a:chOff x="623443" y="1726565"/>
              <a:chExt cx="603250" cy="699770"/>
            </a:xfrm>
          </p:grpSpPr>
          <p:sp>
            <p:nvSpPr>
              <p:cNvPr id="53" name="六边形 52">
                <a:extLst>
                  <a:ext uri="{FF2B5EF4-FFF2-40B4-BE49-F238E27FC236}">
                    <a16:creationId xmlns:a16="http://schemas.microsoft.com/office/drawing/2014/main" id="{562845F9-9526-41E9-9A0B-92CE3920D964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F0E9884-2AA9-4F4D-93F1-7D189F3A9267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A245F12-89D3-46F7-B001-9D019471CD32}"/>
                </a:ext>
              </a:extLst>
            </p:cNvPr>
            <p:cNvSpPr txBox="1"/>
            <p:nvPr/>
          </p:nvSpPr>
          <p:spPr>
            <a:xfrm>
              <a:off x="1179142" y="2232084"/>
              <a:ext cx="4170588" cy="987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硬件设备由系统内核直接管理，但由于内核的复杂性太高，在访问时存在较大的风险，因此用户不能直接访问内核。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972F337-C0DA-40E8-BF28-910DE1FC18D6}"/>
              </a:ext>
            </a:extLst>
          </p:cNvPr>
          <p:cNvGrpSpPr/>
          <p:nvPr/>
        </p:nvGrpSpPr>
        <p:grpSpPr>
          <a:xfrm>
            <a:off x="484037" y="3578206"/>
            <a:ext cx="4849963" cy="1603131"/>
            <a:chOff x="484037" y="3465716"/>
            <a:chExt cx="4849963" cy="1603131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88A4FC2-86CA-423F-AF99-BB6AC51467C7}"/>
                </a:ext>
              </a:extLst>
            </p:cNvPr>
            <p:cNvGrpSpPr/>
            <p:nvPr/>
          </p:nvGrpSpPr>
          <p:grpSpPr>
            <a:xfrm>
              <a:off x="484037" y="3546718"/>
              <a:ext cx="603250" cy="699770"/>
              <a:chOff x="623443" y="1726565"/>
              <a:chExt cx="603250" cy="699770"/>
            </a:xfrm>
          </p:grpSpPr>
          <p:sp>
            <p:nvSpPr>
              <p:cNvPr id="58" name="六边形 57">
                <a:extLst>
                  <a:ext uri="{FF2B5EF4-FFF2-40B4-BE49-F238E27FC236}">
                    <a16:creationId xmlns:a16="http://schemas.microsoft.com/office/drawing/2014/main" id="{3DDFF866-B743-4320-9324-A75D4D8C86B4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2FC00E2-2A14-4FFE-80F4-2756A005EEB3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3A98A5C-E431-4569-99D8-738A2FCC2F54}"/>
                </a:ext>
              </a:extLst>
            </p:cNvPr>
            <p:cNvSpPr txBox="1"/>
            <p:nvPr/>
          </p:nvSpPr>
          <p:spPr>
            <a:xfrm>
              <a:off x="1179140" y="3465716"/>
              <a:ext cx="4154860" cy="1603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虽然通过调用系统提供的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（应用程序编程接口）就能实现某个功能，但哪怕实现“将一条信息通过互联网传输给别人”这样简单的任务，都要手动调用几十次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接口，使用起来太不切实际。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E74706A-CBAE-4A73-B6F5-C39EDA95D7BA}"/>
              </a:ext>
            </a:extLst>
          </p:cNvPr>
          <p:cNvGrpSpPr/>
          <p:nvPr/>
        </p:nvGrpSpPr>
        <p:grpSpPr>
          <a:xfrm>
            <a:off x="484037" y="5391846"/>
            <a:ext cx="4849963" cy="987578"/>
            <a:chOff x="484037" y="5391846"/>
            <a:chExt cx="4849963" cy="987578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9CE7ACD-2AF7-4BA2-A2B7-B61CB004F555}"/>
                </a:ext>
              </a:extLst>
            </p:cNvPr>
            <p:cNvGrpSpPr/>
            <p:nvPr/>
          </p:nvGrpSpPr>
          <p:grpSpPr>
            <a:xfrm>
              <a:off x="484037" y="5472848"/>
              <a:ext cx="603250" cy="699770"/>
              <a:chOff x="623443" y="1726565"/>
              <a:chExt cx="603250" cy="699770"/>
            </a:xfrm>
          </p:grpSpPr>
          <p:sp>
            <p:nvSpPr>
              <p:cNvPr id="62" name="六边形 61">
                <a:extLst>
                  <a:ext uri="{FF2B5EF4-FFF2-40B4-BE49-F238E27FC236}">
                    <a16:creationId xmlns:a16="http://schemas.microsoft.com/office/drawing/2014/main" id="{28B30102-0A55-4BE3-A0AB-0B8BD64A275A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C78D84D-560F-4DA1-8ED5-6BBDD8FC5224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26EDD0A-7A9C-44EA-ACF0-C06FE11A06D7}"/>
                </a:ext>
              </a:extLst>
            </p:cNvPr>
            <p:cNvSpPr txBox="1"/>
            <p:nvPr/>
          </p:nvSpPr>
          <p:spPr>
            <a:xfrm>
              <a:off x="1179141" y="5391846"/>
              <a:ext cx="4154859" cy="987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最外层的服务程序是最贴近于用户端的，这些服务程序是集成了大量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接口的完整软件，微信、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就是这样的服务程序。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241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45072E61-8300-4E9F-A2FC-13152F09AE47}"/>
              </a:ext>
            </a:extLst>
          </p:cNvPr>
          <p:cNvSpPr/>
          <p:nvPr/>
        </p:nvSpPr>
        <p:spPr>
          <a:xfrm>
            <a:off x="4458103" y="1763551"/>
            <a:ext cx="3276172" cy="3881064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gradFill>
              <a:gsLst>
                <a:gs pos="50000">
                  <a:srgbClr val="5FBAF1"/>
                </a:gs>
                <a:gs pos="0">
                  <a:srgbClr val="0090E2"/>
                </a:gs>
                <a:gs pos="100000">
                  <a:srgbClr val="A0D7FF">
                    <a:lumMod val="70000"/>
                    <a:lumOff val="3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49C18C8-4948-4B26-82CC-46F412C20F0E}"/>
              </a:ext>
            </a:extLst>
          </p:cNvPr>
          <p:cNvSpPr/>
          <p:nvPr/>
        </p:nvSpPr>
        <p:spPr>
          <a:xfrm>
            <a:off x="4432354" y="1729417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E64AF83-488D-45BF-9CFC-5BAA648EC9CC}"/>
              </a:ext>
            </a:extLst>
          </p:cNvPr>
          <p:cNvSpPr/>
          <p:nvPr/>
        </p:nvSpPr>
        <p:spPr>
          <a:xfrm>
            <a:off x="7697117" y="1729417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EBF514D-0E4F-4B0F-A290-30BF371C8898}"/>
              </a:ext>
            </a:extLst>
          </p:cNvPr>
          <p:cNvSpPr/>
          <p:nvPr/>
        </p:nvSpPr>
        <p:spPr>
          <a:xfrm>
            <a:off x="4423713" y="5604910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D86E76C-8511-4ADC-8246-7A64D8FB8DAF}"/>
              </a:ext>
            </a:extLst>
          </p:cNvPr>
          <p:cNvSpPr/>
          <p:nvPr/>
        </p:nvSpPr>
        <p:spPr>
          <a:xfrm>
            <a:off x="7697116" y="5587843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6E6E557-DCEC-4ECD-AB76-0D94A98F9313}"/>
              </a:ext>
            </a:extLst>
          </p:cNvPr>
          <p:cNvSpPr/>
          <p:nvPr/>
        </p:nvSpPr>
        <p:spPr>
          <a:xfrm>
            <a:off x="8217736" y="1763551"/>
            <a:ext cx="3276172" cy="3881064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gradFill>
              <a:gsLst>
                <a:gs pos="0">
                  <a:srgbClr val="0090E2"/>
                </a:gs>
                <a:gs pos="50000">
                  <a:srgbClr val="71C2F1"/>
                </a:gs>
                <a:gs pos="100000">
                  <a:srgbClr val="A0D7FF">
                    <a:lumMod val="70000"/>
                    <a:lumOff val="3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F95DFE-3498-4A76-959B-54FF1B74D0A7}"/>
              </a:ext>
            </a:extLst>
          </p:cNvPr>
          <p:cNvSpPr/>
          <p:nvPr/>
        </p:nvSpPr>
        <p:spPr>
          <a:xfrm>
            <a:off x="8191987" y="1729417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3199FA3-6EF3-4943-AFE6-B0B08365D6C1}"/>
              </a:ext>
            </a:extLst>
          </p:cNvPr>
          <p:cNvSpPr/>
          <p:nvPr/>
        </p:nvSpPr>
        <p:spPr>
          <a:xfrm>
            <a:off x="11456750" y="1729417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01C035-F13E-45FB-9AB2-E026BF6AB6EC}"/>
              </a:ext>
            </a:extLst>
          </p:cNvPr>
          <p:cNvSpPr/>
          <p:nvPr/>
        </p:nvSpPr>
        <p:spPr>
          <a:xfrm>
            <a:off x="8183346" y="5604910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A523B-3DF0-4971-A05B-4521E56E56DC}"/>
              </a:ext>
            </a:extLst>
          </p:cNvPr>
          <p:cNvSpPr/>
          <p:nvPr/>
        </p:nvSpPr>
        <p:spPr>
          <a:xfrm>
            <a:off x="11456749" y="5587843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618EC2A-4335-4ACE-8740-278D69370F06}"/>
              </a:ext>
            </a:extLst>
          </p:cNvPr>
          <p:cNvSpPr/>
          <p:nvPr/>
        </p:nvSpPr>
        <p:spPr>
          <a:xfrm>
            <a:off x="695325" y="1763551"/>
            <a:ext cx="3276172" cy="3881064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gradFill>
              <a:gsLst>
                <a:gs pos="50000">
                  <a:srgbClr val="5FBAF1"/>
                </a:gs>
                <a:gs pos="0">
                  <a:srgbClr val="0090E2"/>
                </a:gs>
                <a:gs pos="100000">
                  <a:srgbClr val="A0D7FF">
                    <a:lumMod val="70000"/>
                    <a:lumOff val="3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8DB36D7-98F0-47A0-A9A3-BE2562FFE0AD}"/>
              </a:ext>
            </a:extLst>
          </p:cNvPr>
          <p:cNvSpPr/>
          <p:nvPr/>
        </p:nvSpPr>
        <p:spPr>
          <a:xfrm>
            <a:off x="669576" y="1729417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89AFD0E-52D4-4EB5-8A4A-A19E008F31FE}"/>
              </a:ext>
            </a:extLst>
          </p:cNvPr>
          <p:cNvSpPr/>
          <p:nvPr/>
        </p:nvSpPr>
        <p:spPr>
          <a:xfrm>
            <a:off x="3934339" y="1729417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DD8C53A-D148-4F08-945D-46CF2AC958FB}"/>
              </a:ext>
            </a:extLst>
          </p:cNvPr>
          <p:cNvSpPr/>
          <p:nvPr/>
        </p:nvSpPr>
        <p:spPr>
          <a:xfrm>
            <a:off x="660935" y="5604910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29FEAB4-472C-4FE7-9501-1ABB739EDE86}"/>
              </a:ext>
            </a:extLst>
          </p:cNvPr>
          <p:cNvSpPr/>
          <p:nvPr/>
        </p:nvSpPr>
        <p:spPr>
          <a:xfrm>
            <a:off x="3934338" y="5587843"/>
            <a:ext cx="74315" cy="73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 Box 8">
            <a:extLst>
              <a:ext uri="{FF2B5EF4-FFF2-40B4-BE49-F238E27FC236}">
                <a16:creationId xmlns:a16="http://schemas.microsoft.com/office/drawing/2014/main" id="{FAD2B2ED-89F6-4D10-83E5-4840914B0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672" y="2960366"/>
            <a:ext cx="3086100" cy="146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Shell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就是终端程序的统称，它充当了人与内核（硬件）之间的翻译官，用户把一些命令“告诉”终端程序，它就会调用相应的程序服务去完成某些工作。</a:t>
            </a:r>
          </a:p>
        </p:txBody>
      </p:sp>
      <p:sp>
        <p:nvSpPr>
          <p:cNvPr id="61" name="Text Box 9">
            <a:extLst>
              <a:ext uri="{FF2B5EF4-FFF2-40B4-BE49-F238E27FC236}">
                <a16:creationId xmlns:a16="http://schemas.microsoft.com/office/drawing/2014/main" id="{5313426E-0175-406F-8BE0-69087D329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429" y="2960366"/>
            <a:ext cx="2880785" cy="90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现在包括红帽系统在内的许多主流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Linux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系统默认使用的终端是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Bash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（</a:t>
            </a:r>
            <a:r>
              <a:rPr kumimoji="1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Bourne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-Again </a:t>
            </a:r>
            <a:r>
              <a:rPr kumimoji="1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SHell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）解释器</a:t>
            </a:r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3F7A3B3E-AE72-4A55-8598-D44F3B985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352" y="2960366"/>
            <a:ext cx="2763383" cy="147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看到被一层层“包裹”起来的硬件设备，大家有没有感觉像一只蜗牛的壳呢？英文中的壳叫作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Shell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，我们在行业中也将用户终端程序称之为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Shell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。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91490E6-2D52-49E8-AF44-6C8F47A64EA4}"/>
              </a:ext>
            </a:extLst>
          </p:cNvPr>
          <p:cNvSpPr/>
          <p:nvPr/>
        </p:nvSpPr>
        <p:spPr>
          <a:xfrm>
            <a:off x="1775028" y="2260185"/>
            <a:ext cx="1107996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A160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名称由来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75B2CBA-0B48-4BA9-95F2-FDCF084BF73F}"/>
              </a:ext>
            </a:extLst>
          </p:cNvPr>
          <p:cNvSpPr/>
          <p:nvPr/>
        </p:nvSpPr>
        <p:spPr>
          <a:xfrm>
            <a:off x="5670790" y="2273720"/>
            <a:ext cx="87716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A160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翻译官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A160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685EDBE-85A2-4545-941D-F48AF130B05D}"/>
              </a:ext>
            </a:extLst>
          </p:cNvPr>
          <p:cNvSpPr/>
          <p:nvPr/>
        </p:nvSpPr>
        <p:spPr>
          <a:xfrm>
            <a:off x="9057671" y="2273720"/>
            <a:ext cx="1569661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A160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默认使用终端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A160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BA1B19FE-D766-4F1F-97B6-9B4A627AE9F2}"/>
              </a:ext>
            </a:extLst>
          </p:cNvPr>
          <p:cNvSpPr/>
          <p:nvPr/>
        </p:nvSpPr>
        <p:spPr>
          <a:xfrm>
            <a:off x="1484243" y="2350135"/>
            <a:ext cx="80426" cy="261576"/>
          </a:xfrm>
          <a:prstGeom prst="leftBracket">
            <a:avLst>
              <a:gd name="adj" fmla="val 0"/>
            </a:avLst>
          </a:prstGeom>
          <a:ln w="19050">
            <a:solidFill>
              <a:srgbClr val="140A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07EE2D93-90D7-44A2-A1C9-7F8E00C6D613}"/>
              </a:ext>
            </a:extLst>
          </p:cNvPr>
          <p:cNvSpPr/>
          <p:nvPr/>
        </p:nvSpPr>
        <p:spPr>
          <a:xfrm flipH="1">
            <a:off x="3093383" y="2350135"/>
            <a:ext cx="80426" cy="261576"/>
          </a:xfrm>
          <a:prstGeom prst="leftBracket">
            <a:avLst>
              <a:gd name="adj" fmla="val 0"/>
            </a:avLst>
          </a:prstGeom>
          <a:ln w="19050">
            <a:solidFill>
              <a:srgbClr val="140A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A21C40C-5BFD-49D7-B1B3-048BC8CEDF45}"/>
              </a:ext>
            </a:extLst>
          </p:cNvPr>
          <p:cNvGrpSpPr/>
          <p:nvPr/>
        </p:nvGrpSpPr>
        <p:grpSpPr>
          <a:xfrm>
            <a:off x="5258361" y="2350135"/>
            <a:ext cx="1689566" cy="261576"/>
            <a:chOff x="5258361" y="2898775"/>
            <a:chExt cx="1689566" cy="261576"/>
          </a:xfrm>
        </p:grpSpPr>
        <p:sp>
          <p:nvSpPr>
            <p:cNvPr id="69" name="左中括号 68">
              <a:extLst>
                <a:ext uri="{FF2B5EF4-FFF2-40B4-BE49-F238E27FC236}">
                  <a16:creationId xmlns:a16="http://schemas.microsoft.com/office/drawing/2014/main" id="{22F708E1-F5F9-4836-B201-7E00398133CD}"/>
                </a:ext>
              </a:extLst>
            </p:cNvPr>
            <p:cNvSpPr/>
            <p:nvPr/>
          </p:nvSpPr>
          <p:spPr>
            <a:xfrm>
              <a:off x="5258361" y="2898775"/>
              <a:ext cx="80426" cy="261576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140A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左中括号 69">
              <a:extLst>
                <a:ext uri="{FF2B5EF4-FFF2-40B4-BE49-F238E27FC236}">
                  <a16:creationId xmlns:a16="http://schemas.microsoft.com/office/drawing/2014/main" id="{89C0A857-BA51-4E29-B2E4-32795B9FA4AC}"/>
                </a:ext>
              </a:extLst>
            </p:cNvPr>
            <p:cNvSpPr/>
            <p:nvPr/>
          </p:nvSpPr>
          <p:spPr>
            <a:xfrm flipH="1">
              <a:off x="6867501" y="2898775"/>
              <a:ext cx="80426" cy="261576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140A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79D7E5B-7293-4B8A-AE04-D80973D1F159}"/>
              </a:ext>
            </a:extLst>
          </p:cNvPr>
          <p:cNvGrpSpPr/>
          <p:nvPr/>
        </p:nvGrpSpPr>
        <p:grpSpPr>
          <a:xfrm>
            <a:off x="8997718" y="2350135"/>
            <a:ext cx="1689566" cy="261576"/>
            <a:chOff x="5258361" y="2898775"/>
            <a:chExt cx="1689566" cy="261576"/>
          </a:xfrm>
        </p:grpSpPr>
        <p:sp>
          <p:nvSpPr>
            <p:cNvPr id="72" name="左中括号 71">
              <a:extLst>
                <a:ext uri="{FF2B5EF4-FFF2-40B4-BE49-F238E27FC236}">
                  <a16:creationId xmlns:a16="http://schemas.microsoft.com/office/drawing/2014/main" id="{1D8C79ED-8538-4EEE-8593-C3B423490799}"/>
                </a:ext>
              </a:extLst>
            </p:cNvPr>
            <p:cNvSpPr/>
            <p:nvPr/>
          </p:nvSpPr>
          <p:spPr>
            <a:xfrm>
              <a:off x="5258361" y="2898775"/>
              <a:ext cx="80426" cy="261576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140A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左中括号 72">
              <a:extLst>
                <a:ext uri="{FF2B5EF4-FFF2-40B4-BE49-F238E27FC236}">
                  <a16:creationId xmlns:a16="http://schemas.microsoft.com/office/drawing/2014/main" id="{38B1876B-24CC-4272-94D4-ACC6C4BD7C8C}"/>
                </a:ext>
              </a:extLst>
            </p:cNvPr>
            <p:cNvSpPr/>
            <p:nvPr/>
          </p:nvSpPr>
          <p:spPr>
            <a:xfrm flipH="1">
              <a:off x="6867501" y="2898775"/>
              <a:ext cx="80426" cy="261576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140A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protest_95210">
            <a:extLst>
              <a:ext uri="{FF2B5EF4-FFF2-40B4-BE49-F238E27FC236}">
                <a16:creationId xmlns:a16="http://schemas.microsoft.com/office/drawing/2014/main" id="{59DB2A2A-78BB-4FEC-8656-6D6CB2C3D662}"/>
              </a:ext>
            </a:extLst>
          </p:cNvPr>
          <p:cNvSpPr>
            <a:spLocks noChangeAspect="1"/>
          </p:cNvSpPr>
          <p:nvPr/>
        </p:nvSpPr>
        <p:spPr bwMode="auto">
          <a:xfrm>
            <a:off x="1909883" y="4505896"/>
            <a:ext cx="833367" cy="703929"/>
          </a:xfrm>
          <a:custGeom>
            <a:avLst/>
            <a:gdLst>
              <a:gd name="connsiteX0" fmla="*/ 289460 w 605975"/>
              <a:gd name="connsiteY0" fmla="*/ 463730 h 511856"/>
              <a:gd name="connsiteX1" fmla="*/ 336764 w 605975"/>
              <a:gd name="connsiteY1" fmla="*/ 497378 h 511856"/>
              <a:gd name="connsiteX2" fmla="*/ 335561 w 605975"/>
              <a:gd name="connsiteY2" fmla="*/ 505550 h 511856"/>
              <a:gd name="connsiteX3" fmla="*/ 328265 w 605975"/>
              <a:gd name="connsiteY3" fmla="*/ 509315 h 511856"/>
              <a:gd name="connsiteX4" fmla="*/ 250654 w 605975"/>
              <a:gd name="connsiteY4" fmla="*/ 509315 h 511856"/>
              <a:gd name="connsiteX5" fmla="*/ 243358 w 605975"/>
              <a:gd name="connsiteY5" fmla="*/ 505550 h 511856"/>
              <a:gd name="connsiteX6" fmla="*/ 242155 w 605975"/>
              <a:gd name="connsiteY6" fmla="*/ 497378 h 511856"/>
              <a:gd name="connsiteX7" fmla="*/ 289460 w 605975"/>
              <a:gd name="connsiteY7" fmla="*/ 463730 h 511856"/>
              <a:gd name="connsiteX8" fmla="*/ 490253 w 605975"/>
              <a:gd name="connsiteY8" fmla="*/ 255421 h 511856"/>
              <a:gd name="connsiteX9" fmla="*/ 581785 w 605975"/>
              <a:gd name="connsiteY9" fmla="*/ 333302 h 511856"/>
              <a:gd name="connsiteX10" fmla="*/ 605670 w 605975"/>
              <a:gd name="connsiteY10" fmla="*/ 481701 h 511856"/>
              <a:gd name="connsiteX11" fmla="*/ 600220 w 605975"/>
              <a:gd name="connsiteY11" fmla="*/ 500992 h 511856"/>
              <a:gd name="connsiteX12" fmla="*/ 582106 w 605975"/>
              <a:gd name="connsiteY12" fmla="*/ 509316 h 511856"/>
              <a:gd name="connsiteX13" fmla="*/ 398400 w 605975"/>
              <a:gd name="connsiteY13" fmla="*/ 509316 h 511856"/>
              <a:gd name="connsiteX14" fmla="*/ 380286 w 605975"/>
              <a:gd name="connsiteY14" fmla="*/ 500992 h 511856"/>
              <a:gd name="connsiteX15" fmla="*/ 374836 w 605975"/>
              <a:gd name="connsiteY15" fmla="*/ 481701 h 511856"/>
              <a:gd name="connsiteX16" fmla="*/ 398721 w 605975"/>
              <a:gd name="connsiteY16" fmla="*/ 333302 h 511856"/>
              <a:gd name="connsiteX17" fmla="*/ 490253 w 605975"/>
              <a:gd name="connsiteY17" fmla="*/ 255421 h 511856"/>
              <a:gd name="connsiteX18" fmla="*/ 30625 w 605975"/>
              <a:gd name="connsiteY18" fmla="*/ 173212 h 511856"/>
              <a:gd name="connsiteX19" fmla="*/ 61169 w 605975"/>
              <a:gd name="connsiteY19" fmla="*/ 203787 h 511856"/>
              <a:gd name="connsiteX20" fmla="*/ 61169 w 605975"/>
              <a:gd name="connsiteY20" fmla="*/ 427655 h 511856"/>
              <a:gd name="connsiteX21" fmla="*/ 84338 w 605975"/>
              <a:gd name="connsiteY21" fmla="*/ 450786 h 511856"/>
              <a:gd name="connsiteX22" fmla="*/ 186152 w 605975"/>
              <a:gd name="connsiteY22" fmla="*/ 450786 h 511856"/>
              <a:gd name="connsiteX23" fmla="*/ 216777 w 605975"/>
              <a:gd name="connsiteY23" fmla="*/ 481281 h 511856"/>
              <a:gd name="connsiteX24" fmla="*/ 186152 w 605975"/>
              <a:gd name="connsiteY24" fmla="*/ 511856 h 511856"/>
              <a:gd name="connsiteX25" fmla="*/ 84338 w 605975"/>
              <a:gd name="connsiteY25" fmla="*/ 511856 h 511856"/>
              <a:gd name="connsiteX26" fmla="*/ 0 w 605975"/>
              <a:gd name="connsiteY26" fmla="*/ 427655 h 511856"/>
              <a:gd name="connsiteX27" fmla="*/ 0 w 605975"/>
              <a:gd name="connsiteY27" fmla="*/ 203787 h 511856"/>
              <a:gd name="connsiteX28" fmla="*/ 30625 w 605975"/>
              <a:gd name="connsiteY28" fmla="*/ 173212 h 511856"/>
              <a:gd name="connsiteX29" fmla="*/ 437999 w 605975"/>
              <a:gd name="connsiteY29" fmla="*/ 14581 h 511856"/>
              <a:gd name="connsiteX30" fmla="*/ 533615 w 605975"/>
              <a:gd name="connsiteY30" fmla="*/ 110021 h 511856"/>
              <a:gd name="connsiteX31" fmla="*/ 437999 w 605975"/>
              <a:gd name="connsiteY31" fmla="*/ 205461 h 511856"/>
              <a:gd name="connsiteX32" fmla="*/ 342383 w 605975"/>
              <a:gd name="connsiteY32" fmla="*/ 110021 h 511856"/>
              <a:gd name="connsiteX33" fmla="*/ 437999 w 605975"/>
              <a:gd name="connsiteY33" fmla="*/ 14581 h 511856"/>
              <a:gd name="connsiteX34" fmla="*/ 59013 w 605975"/>
              <a:gd name="connsiteY34" fmla="*/ 2516 h 511856"/>
              <a:gd name="connsiteX35" fmla="*/ 111441 w 605975"/>
              <a:gd name="connsiteY35" fmla="*/ 26609 h 511856"/>
              <a:gd name="connsiteX36" fmla="*/ 212530 w 605975"/>
              <a:gd name="connsiteY36" fmla="*/ 300513 h 511856"/>
              <a:gd name="connsiteX37" fmla="*/ 188320 w 605975"/>
              <a:gd name="connsiteY37" fmla="*/ 352861 h 511856"/>
              <a:gd name="connsiteX38" fmla="*/ 174211 w 605975"/>
              <a:gd name="connsiteY38" fmla="*/ 355342 h 511856"/>
              <a:gd name="connsiteX39" fmla="*/ 135972 w 605975"/>
              <a:gd name="connsiteY39" fmla="*/ 328688 h 511856"/>
              <a:gd name="connsiteX40" fmla="*/ 34883 w 605975"/>
              <a:gd name="connsiteY40" fmla="*/ 54784 h 511856"/>
              <a:gd name="connsiteX41" fmla="*/ 59013 w 605975"/>
              <a:gd name="connsiteY41" fmla="*/ 2516 h 51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5975" h="511856">
                <a:moveTo>
                  <a:pt x="289460" y="463730"/>
                </a:moveTo>
                <a:cubicBezTo>
                  <a:pt x="311428" y="463730"/>
                  <a:pt x="329869" y="477830"/>
                  <a:pt x="336764" y="497378"/>
                </a:cubicBezTo>
                <a:cubicBezTo>
                  <a:pt x="337726" y="500102"/>
                  <a:pt x="337245" y="503146"/>
                  <a:pt x="335561" y="505550"/>
                </a:cubicBezTo>
                <a:cubicBezTo>
                  <a:pt x="333878" y="507953"/>
                  <a:pt x="331152" y="509315"/>
                  <a:pt x="328265" y="509315"/>
                </a:cubicBezTo>
                <a:lnTo>
                  <a:pt x="250654" y="509315"/>
                </a:lnTo>
                <a:cubicBezTo>
                  <a:pt x="247768" y="509315"/>
                  <a:pt x="245041" y="507953"/>
                  <a:pt x="243358" y="505550"/>
                </a:cubicBezTo>
                <a:cubicBezTo>
                  <a:pt x="241674" y="503146"/>
                  <a:pt x="241193" y="500102"/>
                  <a:pt x="242155" y="497378"/>
                </a:cubicBezTo>
                <a:cubicBezTo>
                  <a:pt x="249050" y="477830"/>
                  <a:pt x="267491" y="463730"/>
                  <a:pt x="289460" y="463730"/>
                </a:cubicBezTo>
                <a:close/>
                <a:moveTo>
                  <a:pt x="490253" y="255421"/>
                </a:moveTo>
                <a:cubicBezTo>
                  <a:pt x="535779" y="255421"/>
                  <a:pt x="574571" y="288399"/>
                  <a:pt x="581785" y="333302"/>
                </a:cubicBezTo>
                <a:lnTo>
                  <a:pt x="605670" y="481701"/>
                </a:lnTo>
                <a:cubicBezTo>
                  <a:pt x="606792" y="488665"/>
                  <a:pt x="604788" y="495629"/>
                  <a:pt x="600220" y="500992"/>
                </a:cubicBezTo>
                <a:cubicBezTo>
                  <a:pt x="595731" y="506274"/>
                  <a:pt x="589079" y="509316"/>
                  <a:pt x="582106" y="509316"/>
                </a:cubicBezTo>
                <a:lnTo>
                  <a:pt x="398400" y="509316"/>
                </a:lnTo>
                <a:cubicBezTo>
                  <a:pt x="391427" y="509316"/>
                  <a:pt x="384775" y="506274"/>
                  <a:pt x="380286" y="500992"/>
                </a:cubicBezTo>
                <a:cubicBezTo>
                  <a:pt x="375718" y="495629"/>
                  <a:pt x="373714" y="488665"/>
                  <a:pt x="374836" y="481701"/>
                </a:cubicBezTo>
                <a:lnTo>
                  <a:pt x="398721" y="333302"/>
                </a:lnTo>
                <a:cubicBezTo>
                  <a:pt x="405935" y="288399"/>
                  <a:pt x="444727" y="255421"/>
                  <a:pt x="490253" y="255421"/>
                </a:cubicBezTo>
                <a:close/>
                <a:moveTo>
                  <a:pt x="30625" y="173212"/>
                </a:moveTo>
                <a:cubicBezTo>
                  <a:pt x="47540" y="173212"/>
                  <a:pt x="61169" y="186899"/>
                  <a:pt x="61169" y="203787"/>
                </a:cubicBezTo>
                <a:lnTo>
                  <a:pt x="61169" y="427655"/>
                </a:lnTo>
                <a:cubicBezTo>
                  <a:pt x="61169" y="440381"/>
                  <a:pt x="71591" y="450786"/>
                  <a:pt x="84338" y="450786"/>
                </a:cubicBezTo>
                <a:lnTo>
                  <a:pt x="186152" y="450786"/>
                </a:lnTo>
                <a:cubicBezTo>
                  <a:pt x="203068" y="450786"/>
                  <a:pt x="216777" y="464393"/>
                  <a:pt x="216777" y="481281"/>
                </a:cubicBezTo>
                <a:cubicBezTo>
                  <a:pt x="216777" y="498169"/>
                  <a:pt x="203068" y="511856"/>
                  <a:pt x="186152" y="511856"/>
                </a:cubicBezTo>
                <a:lnTo>
                  <a:pt x="84338" y="511856"/>
                </a:lnTo>
                <a:cubicBezTo>
                  <a:pt x="37840" y="511856"/>
                  <a:pt x="0" y="474078"/>
                  <a:pt x="0" y="427655"/>
                </a:cubicBezTo>
                <a:lnTo>
                  <a:pt x="0" y="203787"/>
                </a:lnTo>
                <a:cubicBezTo>
                  <a:pt x="0" y="186899"/>
                  <a:pt x="13709" y="173212"/>
                  <a:pt x="30625" y="173212"/>
                </a:cubicBezTo>
                <a:close/>
                <a:moveTo>
                  <a:pt x="437999" y="14581"/>
                </a:moveTo>
                <a:cubicBezTo>
                  <a:pt x="490806" y="14581"/>
                  <a:pt x="533615" y="57311"/>
                  <a:pt x="533615" y="110021"/>
                </a:cubicBezTo>
                <a:cubicBezTo>
                  <a:pt x="533615" y="162731"/>
                  <a:pt x="490806" y="205461"/>
                  <a:pt x="437999" y="205461"/>
                </a:cubicBezTo>
                <a:cubicBezTo>
                  <a:pt x="385192" y="205461"/>
                  <a:pt x="342383" y="162731"/>
                  <a:pt x="342383" y="110021"/>
                </a:cubicBezTo>
                <a:cubicBezTo>
                  <a:pt x="342383" y="57311"/>
                  <a:pt x="385192" y="14581"/>
                  <a:pt x="437999" y="14581"/>
                </a:cubicBezTo>
                <a:close/>
                <a:moveTo>
                  <a:pt x="59013" y="2516"/>
                </a:moveTo>
                <a:cubicBezTo>
                  <a:pt x="80177" y="-5248"/>
                  <a:pt x="103665" y="5558"/>
                  <a:pt x="111441" y="26609"/>
                </a:cubicBezTo>
                <a:lnTo>
                  <a:pt x="212530" y="300513"/>
                </a:lnTo>
                <a:cubicBezTo>
                  <a:pt x="220306" y="321644"/>
                  <a:pt x="209484" y="345017"/>
                  <a:pt x="188320" y="352861"/>
                </a:cubicBezTo>
                <a:cubicBezTo>
                  <a:pt x="183670" y="354542"/>
                  <a:pt x="178941" y="355342"/>
                  <a:pt x="174211" y="355342"/>
                </a:cubicBezTo>
                <a:cubicBezTo>
                  <a:pt x="157617" y="355342"/>
                  <a:pt x="141984" y="345177"/>
                  <a:pt x="135972" y="328688"/>
                </a:cubicBezTo>
                <a:lnTo>
                  <a:pt x="34883" y="54784"/>
                </a:lnTo>
                <a:cubicBezTo>
                  <a:pt x="27027" y="33733"/>
                  <a:pt x="37930" y="10280"/>
                  <a:pt x="59013" y="2516"/>
                </a:cubicBezTo>
                <a:close/>
              </a:path>
            </a:pathLst>
          </a:custGeom>
          <a:gradFill>
            <a:gsLst>
              <a:gs pos="0">
                <a:srgbClr val="007DDA"/>
              </a:gs>
              <a:gs pos="100000">
                <a:srgbClr val="00AEEF"/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protest_95210">
            <a:extLst>
              <a:ext uri="{FF2B5EF4-FFF2-40B4-BE49-F238E27FC236}">
                <a16:creationId xmlns:a16="http://schemas.microsoft.com/office/drawing/2014/main" id="{C8DD5B63-8669-4B14-B8C9-B459030E2ECC}"/>
              </a:ext>
            </a:extLst>
          </p:cNvPr>
          <p:cNvSpPr>
            <a:spLocks noChangeAspect="1"/>
          </p:cNvSpPr>
          <p:nvPr/>
        </p:nvSpPr>
        <p:spPr bwMode="auto">
          <a:xfrm>
            <a:off x="5692688" y="4518413"/>
            <a:ext cx="833367" cy="678895"/>
          </a:xfrm>
          <a:custGeom>
            <a:avLst/>
            <a:gdLst>
              <a:gd name="connsiteX0" fmla="*/ 165033 w 609243"/>
              <a:gd name="connsiteY0" fmla="*/ 400904 h 496315"/>
              <a:gd name="connsiteX1" fmla="*/ 303783 w 609243"/>
              <a:gd name="connsiteY1" fmla="*/ 460951 h 496315"/>
              <a:gd name="connsiteX2" fmla="*/ 600145 w 609243"/>
              <a:gd name="connsiteY2" fmla="*/ 431016 h 496315"/>
              <a:gd name="connsiteX3" fmla="*/ 585911 w 609243"/>
              <a:gd name="connsiteY3" fmla="*/ 453751 h 496315"/>
              <a:gd name="connsiteX4" fmla="*/ 316310 w 609243"/>
              <a:gd name="connsiteY4" fmla="*/ 490033 h 496315"/>
              <a:gd name="connsiteX5" fmla="*/ 303783 w 609243"/>
              <a:gd name="connsiteY5" fmla="*/ 496285 h 496315"/>
              <a:gd name="connsiteX6" fmla="*/ 291257 w 609243"/>
              <a:gd name="connsiteY6" fmla="*/ 490033 h 496315"/>
              <a:gd name="connsiteX7" fmla="*/ 21751 w 609243"/>
              <a:gd name="connsiteY7" fmla="*/ 453751 h 496315"/>
              <a:gd name="connsiteX8" fmla="*/ 7422 w 609243"/>
              <a:gd name="connsiteY8" fmla="*/ 431016 h 496315"/>
              <a:gd name="connsiteX9" fmla="*/ 165033 w 609243"/>
              <a:gd name="connsiteY9" fmla="*/ 400904 h 496315"/>
              <a:gd name="connsiteX10" fmla="*/ 155189 w 609243"/>
              <a:gd name="connsiteY10" fmla="*/ 275778 h 496315"/>
              <a:gd name="connsiteX11" fmla="*/ 259126 w 609243"/>
              <a:gd name="connsiteY11" fmla="*/ 295874 h 496315"/>
              <a:gd name="connsiteX12" fmla="*/ 249162 w 609243"/>
              <a:gd name="connsiteY12" fmla="*/ 312936 h 496315"/>
              <a:gd name="connsiteX13" fmla="*/ 65059 w 609243"/>
              <a:gd name="connsiteY13" fmla="*/ 331041 h 496315"/>
              <a:gd name="connsiteX14" fmla="*/ 55095 w 609243"/>
              <a:gd name="connsiteY14" fmla="*/ 313979 h 496315"/>
              <a:gd name="connsiteX15" fmla="*/ 155189 w 609243"/>
              <a:gd name="connsiteY15" fmla="*/ 275778 h 496315"/>
              <a:gd name="connsiteX16" fmla="*/ 443849 w 609243"/>
              <a:gd name="connsiteY16" fmla="*/ 275552 h 496315"/>
              <a:gd name="connsiteX17" fmla="*/ 546751 w 609243"/>
              <a:gd name="connsiteY17" fmla="*/ 305255 h 496315"/>
              <a:gd name="connsiteX18" fmla="*/ 538211 w 609243"/>
              <a:gd name="connsiteY18" fmla="*/ 323074 h 496315"/>
              <a:gd name="connsiteX19" fmla="*/ 353260 w 609243"/>
              <a:gd name="connsiteY19" fmla="*/ 320420 h 496315"/>
              <a:gd name="connsiteX20" fmla="*/ 341872 w 609243"/>
              <a:gd name="connsiteY20" fmla="*/ 304212 h 496315"/>
              <a:gd name="connsiteX21" fmla="*/ 443849 w 609243"/>
              <a:gd name="connsiteY21" fmla="*/ 275552 h 496315"/>
              <a:gd name="connsiteX22" fmla="*/ 155189 w 609243"/>
              <a:gd name="connsiteY22" fmla="*/ 229830 h 496315"/>
              <a:gd name="connsiteX23" fmla="*/ 259126 w 609243"/>
              <a:gd name="connsiteY23" fmla="*/ 249914 h 496315"/>
              <a:gd name="connsiteX24" fmla="*/ 249162 w 609243"/>
              <a:gd name="connsiteY24" fmla="*/ 266966 h 496315"/>
              <a:gd name="connsiteX25" fmla="*/ 65059 w 609243"/>
              <a:gd name="connsiteY25" fmla="*/ 284966 h 496315"/>
              <a:gd name="connsiteX26" fmla="*/ 55095 w 609243"/>
              <a:gd name="connsiteY26" fmla="*/ 268008 h 496315"/>
              <a:gd name="connsiteX27" fmla="*/ 155189 w 609243"/>
              <a:gd name="connsiteY27" fmla="*/ 229830 h 496315"/>
              <a:gd name="connsiteX28" fmla="*/ 439981 w 609243"/>
              <a:gd name="connsiteY28" fmla="*/ 229743 h 496315"/>
              <a:gd name="connsiteX29" fmla="*/ 542897 w 609243"/>
              <a:gd name="connsiteY29" fmla="*/ 259481 h 496315"/>
              <a:gd name="connsiteX30" fmla="*/ 534359 w 609243"/>
              <a:gd name="connsiteY30" fmla="*/ 277206 h 496315"/>
              <a:gd name="connsiteX31" fmla="*/ 349445 w 609243"/>
              <a:gd name="connsiteY31" fmla="*/ 274552 h 496315"/>
              <a:gd name="connsiteX32" fmla="*/ 338060 w 609243"/>
              <a:gd name="connsiteY32" fmla="*/ 258438 h 496315"/>
              <a:gd name="connsiteX33" fmla="*/ 439981 w 609243"/>
              <a:gd name="connsiteY33" fmla="*/ 229743 h 496315"/>
              <a:gd name="connsiteX34" fmla="*/ 436157 w 609243"/>
              <a:gd name="connsiteY34" fmla="*/ 183933 h 496315"/>
              <a:gd name="connsiteX35" fmla="*/ 539058 w 609243"/>
              <a:gd name="connsiteY35" fmla="*/ 213639 h 496315"/>
              <a:gd name="connsiteX36" fmla="*/ 530612 w 609243"/>
              <a:gd name="connsiteY36" fmla="*/ 231439 h 496315"/>
              <a:gd name="connsiteX37" fmla="*/ 345546 w 609243"/>
              <a:gd name="connsiteY37" fmla="*/ 228694 h 496315"/>
              <a:gd name="connsiteX38" fmla="*/ 334252 w 609243"/>
              <a:gd name="connsiteY38" fmla="*/ 212598 h 496315"/>
              <a:gd name="connsiteX39" fmla="*/ 436157 w 609243"/>
              <a:gd name="connsiteY39" fmla="*/ 183933 h 496315"/>
              <a:gd name="connsiteX40" fmla="*/ 155189 w 609243"/>
              <a:gd name="connsiteY40" fmla="*/ 183880 h 496315"/>
              <a:gd name="connsiteX41" fmla="*/ 259126 w 609243"/>
              <a:gd name="connsiteY41" fmla="*/ 203976 h 496315"/>
              <a:gd name="connsiteX42" fmla="*/ 249162 w 609243"/>
              <a:gd name="connsiteY42" fmla="*/ 220933 h 496315"/>
              <a:gd name="connsiteX43" fmla="*/ 65059 w 609243"/>
              <a:gd name="connsiteY43" fmla="*/ 239028 h 496315"/>
              <a:gd name="connsiteX44" fmla="*/ 55095 w 609243"/>
              <a:gd name="connsiteY44" fmla="*/ 221975 h 496315"/>
              <a:gd name="connsiteX45" fmla="*/ 155189 w 609243"/>
              <a:gd name="connsiteY45" fmla="*/ 183880 h 496315"/>
              <a:gd name="connsiteX46" fmla="*/ 439981 w 609243"/>
              <a:gd name="connsiteY46" fmla="*/ 137783 h 496315"/>
              <a:gd name="connsiteX47" fmla="*/ 542897 w 609243"/>
              <a:gd name="connsiteY47" fmla="*/ 167489 h 496315"/>
              <a:gd name="connsiteX48" fmla="*/ 534359 w 609243"/>
              <a:gd name="connsiteY48" fmla="*/ 185289 h 496315"/>
              <a:gd name="connsiteX49" fmla="*/ 349445 w 609243"/>
              <a:gd name="connsiteY49" fmla="*/ 182544 h 496315"/>
              <a:gd name="connsiteX50" fmla="*/ 338060 w 609243"/>
              <a:gd name="connsiteY50" fmla="*/ 166448 h 496315"/>
              <a:gd name="connsiteX51" fmla="*/ 439981 w 609243"/>
              <a:gd name="connsiteY51" fmla="*/ 137783 h 496315"/>
              <a:gd name="connsiteX52" fmla="*/ 209117 w 609243"/>
              <a:gd name="connsiteY52" fmla="*/ 125922 h 496315"/>
              <a:gd name="connsiteX53" fmla="*/ 249230 w 609243"/>
              <a:gd name="connsiteY53" fmla="*/ 141507 h 496315"/>
              <a:gd name="connsiteX54" fmla="*/ 239267 w 609243"/>
              <a:gd name="connsiteY54" fmla="*/ 158561 h 496315"/>
              <a:gd name="connsiteX55" fmla="*/ 171234 w 609243"/>
              <a:gd name="connsiteY55" fmla="*/ 146339 h 496315"/>
              <a:gd name="connsiteX56" fmla="*/ 166015 w 609243"/>
              <a:gd name="connsiteY56" fmla="*/ 127390 h 496315"/>
              <a:gd name="connsiteX57" fmla="*/ 209117 w 609243"/>
              <a:gd name="connsiteY57" fmla="*/ 125922 h 496315"/>
              <a:gd name="connsiteX58" fmla="*/ 114405 w 609243"/>
              <a:gd name="connsiteY58" fmla="*/ 101164 h 496315"/>
              <a:gd name="connsiteX59" fmla="*/ 79658 w 609243"/>
              <a:gd name="connsiteY59" fmla="*/ 112628 h 496315"/>
              <a:gd name="connsiteX60" fmla="*/ 78139 w 609243"/>
              <a:gd name="connsiteY60" fmla="*/ 156871 h 496315"/>
              <a:gd name="connsiteX61" fmla="*/ 114405 w 609243"/>
              <a:gd name="connsiteY61" fmla="*/ 142186 h 496315"/>
              <a:gd name="connsiteX62" fmla="*/ 436157 w 609243"/>
              <a:gd name="connsiteY62" fmla="*/ 91941 h 496315"/>
              <a:gd name="connsiteX63" fmla="*/ 539058 w 609243"/>
              <a:gd name="connsiteY63" fmla="*/ 121643 h 496315"/>
              <a:gd name="connsiteX64" fmla="*/ 530612 w 609243"/>
              <a:gd name="connsiteY64" fmla="*/ 139462 h 496315"/>
              <a:gd name="connsiteX65" fmla="*/ 345546 w 609243"/>
              <a:gd name="connsiteY65" fmla="*/ 136808 h 496315"/>
              <a:gd name="connsiteX66" fmla="*/ 334252 w 609243"/>
              <a:gd name="connsiteY66" fmla="*/ 120601 h 496315"/>
              <a:gd name="connsiteX67" fmla="*/ 436157 w 609243"/>
              <a:gd name="connsiteY67" fmla="*/ 91941 h 496315"/>
              <a:gd name="connsiteX68" fmla="*/ 120956 w 609243"/>
              <a:gd name="connsiteY68" fmla="*/ 81080 h 496315"/>
              <a:gd name="connsiteX69" fmla="*/ 123804 w 609243"/>
              <a:gd name="connsiteY69" fmla="*/ 81459 h 496315"/>
              <a:gd name="connsiteX70" fmla="*/ 134152 w 609243"/>
              <a:gd name="connsiteY70" fmla="*/ 90933 h 496315"/>
              <a:gd name="connsiteX71" fmla="*/ 134152 w 609243"/>
              <a:gd name="connsiteY71" fmla="*/ 146734 h 496315"/>
              <a:gd name="connsiteX72" fmla="*/ 133773 w 609243"/>
              <a:gd name="connsiteY72" fmla="*/ 149292 h 496315"/>
              <a:gd name="connsiteX73" fmla="*/ 126842 w 609243"/>
              <a:gd name="connsiteY73" fmla="*/ 159523 h 496315"/>
              <a:gd name="connsiteX74" fmla="*/ 78234 w 609243"/>
              <a:gd name="connsiteY74" fmla="*/ 179892 h 496315"/>
              <a:gd name="connsiteX75" fmla="*/ 64658 w 609243"/>
              <a:gd name="connsiteY75" fmla="*/ 175439 h 496315"/>
              <a:gd name="connsiteX76" fmla="*/ 58392 w 609243"/>
              <a:gd name="connsiteY76" fmla="*/ 166439 h 496315"/>
              <a:gd name="connsiteX77" fmla="*/ 60101 w 609243"/>
              <a:gd name="connsiteY77" fmla="*/ 110638 h 496315"/>
              <a:gd name="connsiteX78" fmla="*/ 60765 w 609243"/>
              <a:gd name="connsiteY78" fmla="*/ 107796 h 496315"/>
              <a:gd name="connsiteX79" fmla="*/ 64943 w 609243"/>
              <a:gd name="connsiteY79" fmla="*/ 98796 h 496315"/>
              <a:gd name="connsiteX80" fmla="*/ 120956 w 609243"/>
              <a:gd name="connsiteY80" fmla="*/ 81080 h 496315"/>
              <a:gd name="connsiteX81" fmla="*/ 211133 w 609243"/>
              <a:gd name="connsiteY81" fmla="*/ 79659 h 496315"/>
              <a:gd name="connsiteX82" fmla="*/ 252540 w 609243"/>
              <a:gd name="connsiteY82" fmla="*/ 93858 h 496315"/>
              <a:gd name="connsiteX83" fmla="*/ 242574 w 609243"/>
              <a:gd name="connsiteY83" fmla="*/ 110925 h 496315"/>
              <a:gd name="connsiteX84" fmla="*/ 172811 w 609243"/>
              <a:gd name="connsiteY84" fmla="*/ 103719 h 496315"/>
              <a:gd name="connsiteX85" fmla="*/ 167590 w 609243"/>
              <a:gd name="connsiteY85" fmla="*/ 84661 h 496315"/>
              <a:gd name="connsiteX86" fmla="*/ 211133 w 609243"/>
              <a:gd name="connsiteY86" fmla="*/ 79659 h 496315"/>
              <a:gd name="connsiteX87" fmla="*/ 198798 w 609243"/>
              <a:gd name="connsiteY87" fmla="*/ 22403 h 496315"/>
              <a:gd name="connsiteX88" fmla="*/ 27245 w 609243"/>
              <a:gd name="connsiteY88" fmla="*/ 79844 h 496315"/>
              <a:gd name="connsiteX89" fmla="*/ 26012 w 609243"/>
              <a:gd name="connsiteY89" fmla="*/ 387586 h 496315"/>
              <a:gd name="connsiteX90" fmla="*/ 306429 w 609243"/>
              <a:gd name="connsiteY90" fmla="*/ 408620 h 496315"/>
              <a:gd name="connsiteX91" fmla="*/ 586847 w 609243"/>
              <a:gd name="connsiteY91" fmla="*/ 387586 h 496315"/>
              <a:gd name="connsiteX92" fmla="*/ 585614 w 609243"/>
              <a:gd name="connsiteY92" fmla="*/ 79844 h 496315"/>
              <a:gd name="connsiteX93" fmla="*/ 315160 w 609243"/>
              <a:gd name="connsiteY93" fmla="*/ 68664 h 496315"/>
              <a:gd name="connsiteX94" fmla="*/ 306429 w 609243"/>
              <a:gd name="connsiteY94" fmla="*/ 71791 h 496315"/>
              <a:gd name="connsiteX95" fmla="*/ 297699 w 609243"/>
              <a:gd name="connsiteY95" fmla="*/ 68664 h 496315"/>
              <a:gd name="connsiteX96" fmla="*/ 198798 w 609243"/>
              <a:gd name="connsiteY96" fmla="*/ 22403 h 496315"/>
              <a:gd name="connsiteX97" fmla="*/ 197678 w 609243"/>
              <a:gd name="connsiteY97" fmla="*/ 346 h 496315"/>
              <a:gd name="connsiteX98" fmla="*/ 306429 w 609243"/>
              <a:gd name="connsiteY98" fmla="*/ 46209 h 496315"/>
              <a:gd name="connsiteX99" fmla="*/ 602505 w 609243"/>
              <a:gd name="connsiteY99" fmla="*/ 64779 h 496315"/>
              <a:gd name="connsiteX100" fmla="*/ 606016 w 609243"/>
              <a:gd name="connsiteY100" fmla="*/ 68948 h 496315"/>
              <a:gd name="connsiteX101" fmla="*/ 608009 w 609243"/>
              <a:gd name="connsiteY101" fmla="*/ 75581 h 496315"/>
              <a:gd name="connsiteX102" fmla="*/ 609243 w 609243"/>
              <a:gd name="connsiteY102" fmla="*/ 396113 h 496315"/>
              <a:gd name="connsiteX103" fmla="*/ 608199 w 609243"/>
              <a:gd name="connsiteY103" fmla="*/ 400945 h 496315"/>
              <a:gd name="connsiteX104" fmla="*/ 595103 w 609243"/>
              <a:gd name="connsiteY104" fmla="*/ 414210 h 496315"/>
              <a:gd name="connsiteX105" fmla="*/ 317437 w 609243"/>
              <a:gd name="connsiteY105" fmla="*/ 428043 h 496315"/>
              <a:gd name="connsiteX106" fmla="*/ 306429 w 609243"/>
              <a:gd name="connsiteY106" fmla="*/ 434675 h 496315"/>
              <a:gd name="connsiteX107" fmla="*/ 295422 w 609243"/>
              <a:gd name="connsiteY107" fmla="*/ 428043 h 496315"/>
              <a:gd name="connsiteX108" fmla="*/ 17756 w 609243"/>
              <a:gd name="connsiteY108" fmla="*/ 414210 h 496315"/>
              <a:gd name="connsiteX109" fmla="*/ 4660 w 609243"/>
              <a:gd name="connsiteY109" fmla="*/ 400945 h 496315"/>
              <a:gd name="connsiteX110" fmla="*/ 3616 w 609243"/>
              <a:gd name="connsiteY110" fmla="*/ 396113 h 496315"/>
              <a:gd name="connsiteX111" fmla="*/ 4850 w 609243"/>
              <a:gd name="connsiteY111" fmla="*/ 75581 h 496315"/>
              <a:gd name="connsiteX112" fmla="*/ 6843 w 609243"/>
              <a:gd name="connsiteY112" fmla="*/ 68948 h 496315"/>
              <a:gd name="connsiteX113" fmla="*/ 10354 w 609243"/>
              <a:gd name="connsiteY113" fmla="*/ 64779 h 496315"/>
              <a:gd name="connsiteX114" fmla="*/ 197678 w 609243"/>
              <a:gd name="connsiteY114" fmla="*/ 346 h 4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609243" h="496315">
                <a:moveTo>
                  <a:pt x="165033" y="400904"/>
                </a:moveTo>
                <a:cubicBezTo>
                  <a:pt x="218614" y="402858"/>
                  <a:pt x="269051" y="419838"/>
                  <a:pt x="303783" y="460951"/>
                </a:cubicBezTo>
                <a:cubicBezTo>
                  <a:pt x="373248" y="378725"/>
                  <a:pt x="505628" y="393029"/>
                  <a:pt x="600145" y="431016"/>
                </a:cubicBezTo>
                <a:cubicBezTo>
                  <a:pt x="616847" y="437742"/>
                  <a:pt x="602423" y="460382"/>
                  <a:pt x="585911" y="453751"/>
                </a:cubicBezTo>
                <a:cubicBezTo>
                  <a:pt x="500314" y="419364"/>
                  <a:pt x="372583" y="404018"/>
                  <a:pt x="316310" y="490033"/>
                </a:cubicBezTo>
                <a:cubicBezTo>
                  <a:pt x="313178" y="494864"/>
                  <a:pt x="308433" y="496569"/>
                  <a:pt x="303783" y="496285"/>
                </a:cubicBezTo>
                <a:cubicBezTo>
                  <a:pt x="299134" y="496569"/>
                  <a:pt x="294389" y="494864"/>
                  <a:pt x="291257" y="490033"/>
                </a:cubicBezTo>
                <a:cubicBezTo>
                  <a:pt x="234984" y="404018"/>
                  <a:pt x="107253" y="419364"/>
                  <a:pt x="21751" y="453751"/>
                </a:cubicBezTo>
                <a:cubicBezTo>
                  <a:pt x="5144" y="460382"/>
                  <a:pt x="-9280" y="437742"/>
                  <a:pt x="7422" y="431016"/>
                </a:cubicBezTo>
                <a:cubicBezTo>
                  <a:pt x="54728" y="412023"/>
                  <a:pt x="111452" y="398950"/>
                  <a:pt x="165033" y="400904"/>
                </a:cubicBezTo>
                <a:close/>
                <a:moveTo>
                  <a:pt x="155189" y="275778"/>
                </a:moveTo>
                <a:cubicBezTo>
                  <a:pt x="190373" y="271726"/>
                  <a:pt x="226197" y="277389"/>
                  <a:pt x="259126" y="295874"/>
                </a:cubicBezTo>
                <a:cubicBezTo>
                  <a:pt x="270229" y="302130"/>
                  <a:pt x="260265" y="319192"/>
                  <a:pt x="249162" y="312936"/>
                </a:cubicBezTo>
                <a:cubicBezTo>
                  <a:pt x="189186" y="279285"/>
                  <a:pt x="119815" y="294262"/>
                  <a:pt x="65059" y="331041"/>
                </a:cubicBezTo>
                <a:cubicBezTo>
                  <a:pt x="54430" y="338150"/>
                  <a:pt x="44561" y="320993"/>
                  <a:pt x="55095" y="313979"/>
                </a:cubicBezTo>
                <a:cubicBezTo>
                  <a:pt x="85463" y="293599"/>
                  <a:pt x="120006" y="279830"/>
                  <a:pt x="155189" y="275778"/>
                </a:cubicBezTo>
                <a:close/>
                <a:moveTo>
                  <a:pt x="443849" y="275552"/>
                </a:moveTo>
                <a:cubicBezTo>
                  <a:pt x="479257" y="276654"/>
                  <a:pt x="514819" y="287483"/>
                  <a:pt x="546751" y="305255"/>
                </a:cubicBezTo>
                <a:cubicBezTo>
                  <a:pt x="557854" y="311415"/>
                  <a:pt x="549408" y="329329"/>
                  <a:pt x="538211" y="323074"/>
                </a:cubicBezTo>
                <a:cubicBezTo>
                  <a:pt x="480609" y="291037"/>
                  <a:pt x="410197" y="281843"/>
                  <a:pt x="353260" y="320420"/>
                </a:cubicBezTo>
                <a:cubicBezTo>
                  <a:pt x="342726" y="327528"/>
                  <a:pt x="331339" y="311415"/>
                  <a:pt x="341872" y="304212"/>
                </a:cubicBezTo>
                <a:cubicBezTo>
                  <a:pt x="373188" y="283076"/>
                  <a:pt x="408441" y="274451"/>
                  <a:pt x="443849" y="275552"/>
                </a:cubicBezTo>
                <a:close/>
                <a:moveTo>
                  <a:pt x="155189" y="229830"/>
                </a:moveTo>
                <a:cubicBezTo>
                  <a:pt x="190373" y="225780"/>
                  <a:pt x="226197" y="231440"/>
                  <a:pt x="259126" y="249914"/>
                </a:cubicBezTo>
                <a:cubicBezTo>
                  <a:pt x="270229" y="256166"/>
                  <a:pt x="260265" y="273124"/>
                  <a:pt x="249162" y="266966"/>
                </a:cubicBezTo>
                <a:cubicBezTo>
                  <a:pt x="189186" y="233335"/>
                  <a:pt x="119815" y="248303"/>
                  <a:pt x="65059" y="284966"/>
                </a:cubicBezTo>
                <a:cubicBezTo>
                  <a:pt x="54430" y="292071"/>
                  <a:pt x="44561" y="275019"/>
                  <a:pt x="55095" y="268008"/>
                </a:cubicBezTo>
                <a:cubicBezTo>
                  <a:pt x="85463" y="247640"/>
                  <a:pt x="120006" y="233880"/>
                  <a:pt x="155189" y="229830"/>
                </a:cubicBezTo>
                <a:close/>
                <a:moveTo>
                  <a:pt x="439981" y="229743"/>
                </a:moveTo>
                <a:cubicBezTo>
                  <a:pt x="475369" y="230857"/>
                  <a:pt x="510924" y="241709"/>
                  <a:pt x="542897" y="259481"/>
                </a:cubicBezTo>
                <a:cubicBezTo>
                  <a:pt x="553903" y="265642"/>
                  <a:pt x="545554" y="283461"/>
                  <a:pt x="534359" y="277206"/>
                </a:cubicBezTo>
                <a:cubicBezTo>
                  <a:pt x="476674" y="245169"/>
                  <a:pt x="406371" y="235975"/>
                  <a:pt x="349445" y="274552"/>
                </a:cubicBezTo>
                <a:cubicBezTo>
                  <a:pt x="338819" y="281660"/>
                  <a:pt x="327529" y="265547"/>
                  <a:pt x="338060" y="258438"/>
                </a:cubicBezTo>
                <a:cubicBezTo>
                  <a:pt x="369369" y="237255"/>
                  <a:pt x="404592" y="228629"/>
                  <a:pt x="439981" y="229743"/>
                </a:cubicBezTo>
                <a:close/>
                <a:moveTo>
                  <a:pt x="436157" y="183933"/>
                </a:moveTo>
                <a:cubicBezTo>
                  <a:pt x="471557" y="185045"/>
                  <a:pt x="507123" y="195886"/>
                  <a:pt x="539058" y="213639"/>
                </a:cubicBezTo>
                <a:cubicBezTo>
                  <a:pt x="550162" y="219794"/>
                  <a:pt x="541715" y="237594"/>
                  <a:pt x="530612" y="231439"/>
                </a:cubicBezTo>
                <a:cubicBezTo>
                  <a:pt x="472909" y="199342"/>
                  <a:pt x="402584" y="190253"/>
                  <a:pt x="345546" y="228694"/>
                </a:cubicBezTo>
                <a:cubicBezTo>
                  <a:pt x="335012" y="235889"/>
                  <a:pt x="323718" y="219699"/>
                  <a:pt x="334252" y="212598"/>
                </a:cubicBezTo>
                <a:cubicBezTo>
                  <a:pt x="365524" y="191436"/>
                  <a:pt x="400757" y="182820"/>
                  <a:pt x="436157" y="183933"/>
                </a:cubicBezTo>
                <a:close/>
                <a:moveTo>
                  <a:pt x="155189" y="183880"/>
                </a:moveTo>
                <a:cubicBezTo>
                  <a:pt x="190373" y="179842"/>
                  <a:pt x="226197" y="185502"/>
                  <a:pt x="259126" y="203976"/>
                </a:cubicBezTo>
                <a:cubicBezTo>
                  <a:pt x="270229" y="210133"/>
                  <a:pt x="260265" y="227186"/>
                  <a:pt x="249162" y="220933"/>
                </a:cubicBezTo>
                <a:cubicBezTo>
                  <a:pt x="189186" y="187302"/>
                  <a:pt x="119815" y="202270"/>
                  <a:pt x="65059" y="239028"/>
                </a:cubicBezTo>
                <a:cubicBezTo>
                  <a:pt x="54430" y="246133"/>
                  <a:pt x="44561" y="229080"/>
                  <a:pt x="55095" y="221975"/>
                </a:cubicBezTo>
                <a:cubicBezTo>
                  <a:pt x="85463" y="201655"/>
                  <a:pt x="120006" y="187918"/>
                  <a:pt x="155189" y="183880"/>
                </a:cubicBezTo>
                <a:close/>
                <a:moveTo>
                  <a:pt x="439981" y="137783"/>
                </a:moveTo>
                <a:cubicBezTo>
                  <a:pt x="475369" y="138895"/>
                  <a:pt x="510924" y="149736"/>
                  <a:pt x="542897" y="167489"/>
                </a:cubicBezTo>
                <a:cubicBezTo>
                  <a:pt x="553903" y="173644"/>
                  <a:pt x="545554" y="191444"/>
                  <a:pt x="534359" y="185289"/>
                </a:cubicBezTo>
                <a:cubicBezTo>
                  <a:pt x="476674" y="153192"/>
                  <a:pt x="406371" y="144103"/>
                  <a:pt x="349445" y="182544"/>
                </a:cubicBezTo>
                <a:cubicBezTo>
                  <a:pt x="338819" y="189739"/>
                  <a:pt x="327529" y="173549"/>
                  <a:pt x="338060" y="166448"/>
                </a:cubicBezTo>
                <a:cubicBezTo>
                  <a:pt x="369369" y="145286"/>
                  <a:pt x="404592" y="136670"/>
                  <a:pt x="439981" y="137783"/>
                </a:cubicBezTo>
                <a:close/>
                <a:moveTo>
                  <a:pt x="209117" y="125922"/>
                </a:moveTo>
                <a:cubicBezTo>
                  <a:pt x="223089" y="128148"/>
                  <a:pt x="236563" y="133217"/>
                  <a:pt x="249230" y="141507"/>
                </a:cubicBezTo>
                <a:cubicBezTo>
                  <a:pt x="259857" y="148423"/>
                  <a:pt x="249989" y="165477"/>
                  <a:pt x="239267" y="158561"/>
                </a:cubicBezTo>
                <a:cubicBezTo>
                  <a:pt x="218392" y="144918"/>
                  <a:pt x="195619" y="141223"/>
                  <a:pt x="171234" y="146339"/>
                </a:cubicBezTo>
                <a:cubicBezTo>
                  <a:pt x="158804" y="148991"/>
                  <a:pt x="153585" y="130043"/>
                  <a:pt x="166015" y="127390"/>
                </a:cubicBezTo>
                <a:cubicBezTo>
                  <a:pt x="180675" y="124311"/>
                  <a:pt x="195145" y="123695"/>
                  <a:pt x="209117" y="125922"/>
                </a:cubicBezTo>
                <a:close/>
                <a:moveTo>
                  <a:pt x="114405" y="101164"/>
                </a:moveTo>
                <a:cubicBezTo>
                  <a:pt x="101873" y="102206"/>
                  <a:pt x="90291" y="105901"/>
                  <a:pt x="79658" y="112628"/>
                </a:cubicBezTo>
                <a:cubicBezTo>
                  <a:pt x="78519" y="127407"/>
                  <a:pt x="78234" y="142091"/>
                  <a:pt x="78139" y="156871"/>
                </a:cubicBezTo>
                <a:cubicBezTo>
                  <a:pt x="89626" y="150523"/>
                  <a:pt x="101684" y="145407"/>
                  <a:pt x="114405" y="142186"/>
                </a:cubicBezTo>
                <a:close/>
                <a:moveTo>
                  <a:pt x="436157" y="91941"/>
                </a:moveTo>
                <a:cubicBezTo>
                  <a:pt x="471557" y="93043"/>
                  <a:pt x="507123" y="103872"/>
                  <a:pt x="539058" y="121643"/>
                </a:cubicBezTo>
                <a:cubicBezTo>
                  <a:pt x="550162" y="127804"/>
                  <a:pt x="541715" y="145718"/>
                  <a:pt x="530612" y="139462"/>
                </a:cubicBezTo>
                <a:cubicBezTo>
                  <a:pt x="472909" y="107426"/>
                  <a:pt x="402584" y="98232"/>
                  <a:pt x="345546" y="136808"/>
                </a:cubicBezTo>
                <a:cubicBezTo>
                  <a:pt x="335012" y="143917"/>
                  <a:pt x="323718" y="127804"/>
                  <a:pt x="334252" y="120601"/>
                </a:cubicBezTo>
                <a:cubicBezTo>
                  <a:pt x="365524" y="99464"/>
                  <a:pt x="400757" y="90839"/>
                  <a:pt x="436157" y="91941"/>
                </a:cubicBezTo>
                <a:close/>
                <a:moveTo>
                  <a:pt x="120956" y="81080"/>
                </a:moveTo>
                <a:cubicBezTo>
                  <a:pt x="122000" y="81080"/>
                  <a:pt x="122855" y="81174"/>
                  <a:pt x="123804" y="81459"/>
                </a:cubicBezTo>
                <a:cubicBezTo>
                  <a:pt x="128836" y="81269"/>
                  <a:pt x="134152" y="84396"/>
                  <a:pt x="134152" y="90933"/>
                </a:cubicBezTo>
                <a:lnTo>
                  <a:pt x="134152" y="146734"/>
                </a:lnTo>
                <a:cubicBezTo>
                  <a:pt x="134152" y="147681"/>
                  <a:pt x="133962" y="148534"/>
                  <a:pt x="133773" y="149292"/>
                </a:cubicBezTo>
                <a:cubicBezTo>
                  <a:pt x="134532" y="153744"/>
                  <a:pt x="132633" y="158387"/>
                  <a:pt x="126842" y="159523"/>
                </a:cubicBezTo>
                <a:cubicBezTo>
                  <a:pt x="109279" y="163029"/>
                  <a:pt x="93234" y="170134"/>
                  <a:pt x="78234" y="179892"/>
                </a:cubicBezTo>
                <a:cubicBezTo>
                  <a:pt x="72348" y="183682"/>
                  <a:pt x="66841" y="180366"/>
                  <a:pt x="64658" y="175439"/>
                </a:cubicBezTo>
                <a:cubicBezTo>
                  <a:pt x="61145" y="174208"/>
                  <a:pt x="58392" y="171271"/>
                  <a:pt x="58392" y="166439"/>
                </a:cubicBezTo>
                <a:cubicBezTo>
                  <a:pt x="58392" y="147871"/>
                  <a:pt x="58487" y="129207"/>
                  <a:pt x="60101" y="110638"/>
                </a:cubicBezTo>
                <a:cubicBezTo>
                  <a:pt x="60196" y="109596"/>
                  <a:pt x="60386" y="108649"/>
                  <a:pt x="60765" y="107796"/>
                </a:cubicBezTo>
                <a:cubicBezTo>
                  <a:pt x="60576" y="104575"/>
                  <a:pt x="61715" y="101164"/>
                  <a:pt x="64943" y="98796"/>
                </a:cubicBezTo>
                <a:cubicBezTo>
                  <a:pt x="81367" y="86764"/>
                  <a:pt x="100734" y="81459"/>
                  <a:pt x="120956" y="81080"/>
                </a:cubicBezTo>
                <a:close/>
                <a:moveTo>
                  <a:pt x="211133" y="79659"/>
                </a:moveTo>
                <a:cubicBezTo>
                  <a:pt x="225465" y="81224"/>
                  <a:pt x="239442" y="85988"/>
                  <a:pt x="252540" y="93858"/>
                </a:cubicBezTo>
                <a:cubicBezTo>
                  <a:pt x="263455" y="100495"/>
                  <a:pt x="253489" y="117563"/>
                  <a:pt x="242574" y="110925"/>
                </a:cubicBezTo>
                <a:cubicBezTo>
                  <a:pt x="220553" y="97651"/>
                  <a:pt x="197109" y="95375"/>
                  <a:pt x="172811" y="103719"/>
                </a:cubicBezTo>
                <a:cubicBezTo>
                  <a:pt x="160756" y="107796"/>
                  <a:pt x="155631" y="88833"/>
                  <a:pt x="167590" y="84661"/>
                </a:cubicBezTo>
                <a:cubicBezTo>
                  <a:pt x="182112" y="79730"/>
                  <a:pt x="196800" y="78095"/>
                  <a:pt x="211133" y="79659"/>
                </a:cubicBezTo>
                <a:close/>
                <a:moveTo>
                  <a:pt x="198798" y="22403"/>
                </a:moveTo>
                <a:cubicBezTo>
                  <a:pt x="139593" y="17888"/>
                  <a:pt x="76710" y="44314"/>
                  <a:pt x="27245" y="79844"/>
                </a:cubicBezTo>
                <a:cubicBezTo>
                  <a:pt x="29238" y="182456"/>
                  <a:pt x="26296" y="284974"/>
                  <a:pt x="26012" y="387586"/>
                </a:cubicBezTo>
                <a:cubicBezTo>
                  <a:pt x="118725" y="354898"/>
                  <a:pt x="223111" y="351392"/>
                  <a:pt x="306429" y="408620"/>
                </a:cubicBezTo>
                <a:cubicBezTo>
                  <a:pt x="389653" y="351392"/>
                  <a:pt x="494134" y="354898"/>
                  <a:pt x="586847" y="387586"/>
                </a:cubicBezTo>
                <a:cubicBezTo>
                  <a:pt x="586563" y="284974"/>
                  <a:pt x="583621" y="182456"/>
                  <a:pt x="585614" y="79844"/>
                </a:cubicBezTo>
                <a:cubicBezTo>
                  <a:pt x="506470" y="22995"/>
                  <a:pt x="392975" y="-10545"/>
                  <a:pt x="315160" y="68664"/>
                </a:cubicBezTo>
                <a:cubicBezTo>
                  <a:pt x="312503" y="71412"/>
                  <a:pt x="309371" y="72264"/>
                  <a:pt x="306429" y="71791"/>
                </a:cubicBezTo>
                <a:cubicBezTo>
                  <a:pt x="303488" y="72264"/>
                  <a:pt x="300356" y="71412"/>
                  <a:pt x="297699" y="68664"/>
                </a:cubicBezTo>
                <a:cubicBezTo>
                  <a:pt x="268518" y="38960"/>
                  <a:pt x="234320" y="25112"/>
                  <a:pt x="198798" y="22403"/>
                </a:cubicBezTo>
                <a:close/>
                <a:moveTo>
                  <a:pt x="197678" y="346"/>
                </a:moveTo>
                <a:cubicBezTo>
                  <a:pt x="236561" y="2640"/>
                  <a:pt x="274117" y="16470"/>
                  <a:pt x="306429" y="46209"/>
                </a:cubicBezTo>
                <a:cubicBezTo>
                  <a:pt x="392595" y="-33095"/>
                  <a:pt x="516055" y="730"/>
                  <a:pt x="602505" y="64779"/>
                </a:cubicBezTo>
                <a:cubicBezTo>
                  <a:pt x="604118" y="66011"/>
                  <a:pt x="605257" y="67432"/>
                  <a:pt x="606016" y="68948"/>
                </a:cubicBezTo>
                <a:cubicBezTo>
                  <a:pt x="607250" y="70654"/>
                  <a:pt x="608104" y="72833"/>
                  <a:pt x="608009" y="75581"/>
                </a:cubicBezTo>
                <a:cubicBezTo>
                  <a:pt x="605827" y="182456"/>
                  <a:pt x="609053" y="289237"/>
                  <a:pt x="609243" y="396113"/>
                </a:cubicBezTo>
                <a:cubicBezTo>
                  <a:pt x="609243" y="397913"/>
                  <a:pt x="608863" y="399524"/>
                  <a:pt x="608199" y="400945"/>
                </a:cubicBezTo>
                <a:cubicBezTo>
                  <a:pt x="610002" y="408620"/>
                  <a:pt x="604403" y="417810"/>
                  <a:pt x="595103" y="414210"/>
                </a:cubicBezTo>
                <a:cubicBezTo>
                  <a:pt x="503813" y="378679"/>
                  <a:pt x="400661" y="370815"/>
                  <a:pt x="317437" y="428043"/>
                </a:cubicBezTo>
                <a:cubicBezTo>
                  <a:pt x="315540" y="432591"/>
                  <a:pt x="311269" y="435812"/>
                  <a:pt x="306429" y="434675"/>
                </a:cubicBezTo>
                <a:cubicBezTo>
                  <a:pt x="301590" y="435812"/>
                  <a:pt x="297319" y="432591"/>
                  <a:pt x="295422" y="428043"/>
                </a:cubicBezTo>
                <a:cubicBezTo>
                  <a:pt x="212198" y="370815"/>
                  <a:pt x="109046" y="378679"/>
                  <a:pt x="17756" y="414210"/>
                </a:cubicBezTo>
                <a:cubicBezTo>
                  <a:pt x="8456" y="417810"/>
                  <a:pt x="2857" y="408620"/>
                  <a:pt x="4660" y="400945"/>
                </a:cubicBezTo>
                <a:cubicBezTo>
                  <a:pt x="3996" y="399524"/>
                  <a:pt x="3616" y="397913"/>
                  <a:pt x="3616" y="396113"/>
                </a:cubicBezTo>
                <a:cubicBezTo>
                  <a:pt x="3806" y="289237"/>
                  <a:pt x="7032" y="182456"/>
                  <a:pt x="4850" y="75581"/>
                </a:cubicBezTo>
                <a:cubicBezTo>
                  <a:pt x="4755" y="72833"/>
                  <a:pt x="5514" y="70654"/>
                  <a:pt x="6843" y="68948"/>
                </a:cubicBezTo>
                <a:cubicBezTo>
                  <a:pt x="7602" y="67432"/>
                  <a:pt x="8741" y="66011"/>
                  <a:pt x="10354" y="64779"/>
                </a:cubicBezTo>
                <a:cubicBezTo>
                  <a:pt x="64385" y="24748"/>
                  <a:pt x="132874" y="-3476"/>
                  <a:pt x="197678" y="346"/>
                </a:cubicBezTo>
                <a:close/>
              </a:path>
            </a:pathLst>
          </a:custGeom>
          <a:gradFill>
            <a:gsLst>
              <a:gs pos="0">
                <a:srgbClr val="007DDA"/>
              </a:gs>
              <a:gs pos="100000">
                <a:srgbClr val="00AEEF"/>
              </a:gs>
            </a:gsLst>
            <a:lin ang="5400000" scaled="1"/>
          </a:gra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ED7F6F0-792C-408C-B16E-D0D106DE2D11}"/>
              </a:ext>
            </a:extLst>
          </p:cNvPr>
          <p:cNvGrpSpPr/>
          <p:nvPr/>
        </p:nvGrpSpPr>
        <p:grpSpPr>
          <a:xfrm>
            <a:off x="9316837" y="4505896"/>
            <a:ext cx="1051328" cy="703929"/>
            <a:chOff x="903288" y="2973387"/>
            <a:chExt cx="525462" cy="307975"/>
          </a:xfrm>
          <a:gradFill>
            <a:gsLst>
              <a:gs pos="0">
                <a:srgbClr val="007DDA"/>
              </a:gs>
              <a:gs pos="100000">
                <a:srgbClr val="00AFF0"/>
              </a:gs>
            </a:gsLst>
            <a:lin ang="5400000" scaled="1"/>
          </a:gradFill>
        </p:grpSpPr>
        <p:sp>
          <p:nvSpPr>
            <p:cNvPr id="90" name="Freeform 77">
              <a:extLst>
                <a:ext uri="{FF2B5EF4-FFF2-40B4-BE49-F238E27FC236}">
                  <a16:creationId xmlns:a16="http://schemas.microsoft.com/office/drawing/2014/main" id="{9D3A349E-0DFB-4CDF-A48C-5497B6C88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088" y="2973387"/>
              <a:ext cx="428625" cy="282575"/>
            </a:xfrm>
            <a:custGeom>
              <a:avLst/>
              <a:gdLst>
                <a:gd name="T0" fmla="*/ 334 w 342"/>
                <a:gd name="T1" fmla="*/ 225 h 225"/>
                <a:gd name="T2" fmla="*/ 8 w 342"/>
                <a:gd name="T3" fmla="*/ 225 h 225"/>
                <a:gd name="T4" fmla="*/ 0 w 342"/>
                <a:gd name="T5" fmla="*/ 216 h 225"/>
                <a:gd name="T6" fmla="*/ 0 w 342"/>
                <a:gd name="T7" fmla="*/ 9 h 225"/>
                <a:gd name="T8" fmla="*/ 8 w 342"/>
                <a:gd name="T9" fmla="*/ 0 h 225"/>
                <a:gd name="T10" fmla="*/ 334 w 342"/>
                <a:gd name="T11" fmla="*/ 0 h 225"/>
                <a:gd name="T12" fmla="*/ 342 w 342"/>
                <a:gd name="T13" fmla="*/ 9 h 225"/>
                <a:gd name="T14" fmla="*/ 342 w 342"/>
                <a:gd name="T15" fmla="*/ 216 h 225"/>
                <a:gd name="T16" fmla="*/ 334 w 342"/>
                <a:gd name="T17" fmla="*/ 225 h 225"/>
                <a:gd name="T18" fmla="*/ 10 w 342"/>
                <a:gd name="T19" fmla="*/ 214 h 225"/>
                <a:gd name="T20" fmla="*/ 331 w 342"/>
                <a:gd name="T21" fmla="*/ 214 h 225"/>
                <a:gd name="T22" fmla="*/ 331 w 342"/>
                <a:gd name="T23" fmla="*/ 11 h 225"/>
                <a:gd name="T24" fmla="*/ 10 w 342"/>
                <a:gd name="T25" fmla="*/ 11 h 225"/>
                <a:gd name="T26" fmla="*/ 10 w 342"/>
                <a:gd name="T27" fmla="*/ 21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2" h="225">
                  <a:moveTo>
                    <a:pt x="334" y="225"/>
                  </a:moveTo>
                  <a:cubicBezTo>
                    <a:pt x="8" y="225"/>
                    <a:pt x="8" y="225"/>
                    <a:pt x="8" y="225"/>
                  </a:cubicBezTo>
                  <a:cubicBezTo>
                    <a:pt x="3" y="225"/>
                    <a:pt x="0" y="221"/>
                    <a:pt x="0" y="2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8" y="0"/>
                    <a:pt x="342" y="4"/>
                    <a:pt x="342" y="9"/>
                  </a:cubicBezTo>
                  <a:cubicBezTo>
                    <a:pt x="342" y="216"/>
                    <a:pt x="342" y="216"/>
                    <a:pt x="342" y="216"/>
                  </a:cubicBezTo>
                  <a:cubicBezTo>
                    <a:pt x="342" y="221"/>
                    <a:pt x="338" y="225"/>
                    <a:pt x="334" y="225"/>
                  </a:cubicBezTo>
                  <a:close/>
                  <a:moveTo>
                    <a:pt x="10" y="214"/>
                  </a:moveTo>
                  <a:cubicBezTo>
                    <a:pt x="331" y="214"/>
                    <a:pt x="331" y="214"/>
                    <a:pt x="331" y="214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10" y="11"/>
                    <a:pt x="10" y="11"/>
                    <a:pt x="10" y="11"/>
                  </a:cubicBezTo>
                  <a:lnTo>
                    <a:pt x="10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78">
              <a:extLst>
                <a:ext uri="{FF2B5EF4-FFF2-40B4-BE49-F238E27FC236}">
                  <a16:creationId xmlns:a16="http://schemas.microsoft.com/office/drawing/2014/main" id="{447109FE-EE3E-4989-A850-7E1307993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5" y="3003550"/>
              <a:ext cx="361950" cy="222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9">
              <a:extLst>
                <a:ext uri="{FF2B5EF4-FFF2-40B4-BE49-F238E27FC236}">
                  <a16:creationId xmlns:a16="http://schemas.microsoft.com/office/drawing/2014/main" id="{CEFD84FF-3EB4-43C2-8FFA-CFBD69EA1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3" y="3248025"/>
              <a:ext cx="519112" cy="11112"/>
            </a:xfrm>
            <a:custGeom>
              <a:avLst/>
              <a:gdLst>
                <a:gd name="T0" fmla="*/ 31 w 327"/>
                <a:gd name="T1" fmla="*/ 0 h 7"/>
                <a:gd name="T2" fmla="*/ 0 w 327"/>
                <a:gd name="T3" fmla="*/ 7 h 7"/>
                <a:gd name="T4" fmla="*/ 327 w 327"/>
                <a:gd name="T5" fmla="*/ 7 h 7"/>
                <a:gd name="T6" fmla="*/ 294 w 327"/>
                <a:gd name="T7" fmla="*/ 0 h 7"/>
                <a:gd name="T8" fmla="*/ 31 w 32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7">
                  <a:moveTo>
                    <a:pt x="31" y="0"/>
                  </a:moveTo>
                  <a:lnTo>
                    <a:pt x="0" y="7"/>
                  </a:lnTo>
                  <a:lnTo>
                    <a:pt x="327" y="7"/>
                  </a:lnTo>
                  <a:lnTo>
                    <a:pt x="294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0">
              <a:extLst>
                <a:ext uri="{FF2B5EF4-FFF2-40B4-BE49-F238E27FC236}">
                  <a16:creationId xmlns:a16="http://schemas.microsoft.com/office/drawing/2014/main" id="{2E51B8FF-4534-48D4-899A-9C7020F8EC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463" y="3244850"/>
              <a:ext cx="520700" cy="17462"/>
            </a:xfrm>
            <a:custGeom>
              <a:avLst/>
              <a:gdLst>
                <a:gd name="T0" fmla="*/ 327 w 328"/>
                <a:gd name="T1" fmla="*/ 11 h 11"/>
                <a:gd name="T2" fmla="*/ 0 w 328"/>
                <a:gd name="T3" fmla="*/ 11 h 11"/>
                <a:gd name="T4" fmla="*/ 0 w 328"/>
                <a:gd name="T5" fmla="*/ 7 h 11"/>
                <a:gd name="T6" fmla="*/ 31 w 328"/>
                <a:gd name="T7" fmla="*/ 0 h 11"/>
                <a:gd name="T8" fmla="*/ 294 w 328"/>
                <a:gd name="T9" fmla="*/ 0 h 11"/>
                <a:gd name="T10" fmla="*/ 328 w 328"/>
                <a:gd name="T11" fmla="*/ 7 h 11"/>
                <a:gd name="T12" fmla="*/ 327 w 328"/>
                <a:gd name="T13" fmla="*/ 11 h 11"/>
                <a:gd name="T14" fmla="*/ 20 w 328"/>
                <a:gd name="T15" fmla="*/ 7 h 11"/>
                <a:gd name="T16" fmla="*/ 305 w 328"/>
                <a:gd name="T17" fmla="*/ 7 h 11"/>
                <a:gd name="T18" fmla="*/ 294 w 328"/>
                <a:gd name="T19" fmla="*/ 4 h 11"/>
                <a:gd name="T20" fmla="*/ 31 w 328"/>
                <a:gd name="T21" fmla="*/ 4 h 11"/>
                <a:gd name="T22" fmla="*/ 20 w 328"/>
                <a:gd name="T2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11">
                  <a:moveTo>
                    <a:pt x="327" y="11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31" y="0"/>
                  </a:lnTo>
                  <a:lnTo>
                    <a:pt x="294" y="0"/>
                  </a:lnTo>
                  <a:lnTo>
                    <a:pt x="328" y="7"/>
                  </a:lnTo>
                  <a:lnTo>
                    <a:pt x="327" y="11"/>
                  </a:lnTo>
                  <a:close/>
                  <a:moveTo>
                    <a:pt x="20" y="7"/>
                  </a:moveTo>
                  <a:lnTo>
                    <a:pt x="305" y="7"/>
                  </a:lnTo>
                  <a:lnTo>
                    <a:pt x="294" y="4"/>
                  </a:lnTo>
                  <a:lnTo>
                    <a:pt x="31" y="4"/>
                  </a:lnTo>
                  <a:lnTo>
                    <a:pt x="2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1">
              <a:extLst>
                <a:ext uri="{FF2B5EF4-FFF2-40B4-BE49-F238E27FC236}">
                  <a16:creationId xmlns:a16="http://schemas.microsoft.com/office/drawing/2014/main" id="{0A621CA5-95FA-4964-BFA8-F838402E0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8" y="3262312"/>
              <a:ext cx="511175" cy="12700"/>
            </a:xfrm>
            <a:custGeom>
              <a:avLst/>
              <a:gdLst>
                <a:gd name="T0" fmla="*/ 407 w 408"/>
                <a:gd name="T1" fmla="*/ 10 h 10"/>
                <a:gd name="T2" fmla="*/ 408 w 408"/>
                <a:gd name="T3" fmla="*/ 9 h 10"/>
                <a:gd name="T4" fmla="*/ 408 w 408"/>
                <a:gd name="T5" fmla="*/ 0 h 10"/>
                <a:gd name="T6" fmla="*/ 0 w 408"/>
                <a:gd name="T7" fmla="*/ 0 h 10"/>
                <a:gd name="T8" fmla="*/ 0 w 408"/>
                <a:gd name="T9" fmla="*/ 9 h 10"/>
                <a:gd name="T10" fmla="*/ 1 w 408"/>
                <a:gd name="T11" fmla="*/ 10 h 10"/>
                <a:gd name="T12" fmla="*/ 407 w 408"/>
                <a:gd name="T13" fmla="*/ 10 h 10"/>
                <a:gd name="T14" fmla="*/ 263 w 408"/>
                <a:gd name="T15" fmla="*/ 4 h 10"/>
                <a:gd name="T16" fmla="*/ 401 w 408"/>
                <a:gd name="T17" fmla="*/ 4 h 10"/>
                <a:gd name="T18" fmla="*/ 403 w 408"/>
                <a:gd name="T19" fmla="*/ 6 h 10"/>
                <a:gd name="T20" fmla="*/ 401 w 408"/>
                <a:gd name="T21" fmla="*/ 8 h 10"/>
                <a:gd name="T22" fmla="*/ 263 w 408"/>
                <a:gd name="T23" fmla="*/ 8 h 10"/>
                <a:gd name="T24" fmla="*/ 261 w 408"/>
                <a:gd name="T25" fmla="*/ 6 h 10"/>
                <a:gd name="T26" fmla="*/ 263 w 408"/>
                <a:gd name="T27" fmla="*/ 4 h 10"/>
                <a:gd name="T28" fmla="*/ 198 w 408"/>
                <a:gd name="T29" fmla="*/ 4 h 10"/>
                <a:gd name="T30" fmla="*/ 243 w 408"/>
                <a:gd name="T31" fmla="*/ 4 h 10"/>
                <a:gd name="T32" fmla="*/ 245 w 408"/>
                <a:gd name="T33" fmla="*/ 6 h 10"/>
                <a:gd name="T34" fmla="*/ 243 w 408"/>
                <a:gd name="T35" fmla="*/ 8 h 10"/>
                <a:gd name="T36" fmla="*/ 198 w 408"/>
                <a:gd name="T37" fmla="*/ 8 h 10"/>
                <a:gd name="T38" fmla="*/ 196 w 408"/>
                <a:gd name="T39" fmla="*/ 6 h 10"/>
                <a:gd name="T40" fmla="*/ 198 w 408"/>
                <a:gd name="T41" fmla="*/ 4 h 10"/>
                <a:gd name="T42" fmla="*/ 171 w 408"/>
                <a:gd name="T43" fmla="*/ 2 h 10"/>
                <a:gd name="T44" fmla="*/ 174 w 408"/>
                <a:gd name="T45" fmla="*/ 6 h 10"/>
                <a:gd name="T46" fmla="*/ 171 w 408"/>
                <a:gd name="T47" fmla="*/ 9 h 10"/>
                <a:gd name="T48" fmla="*/ 168 w 408"/>
                <a:gd name="T49" fmla="*/ 6 h 10"/>
                <a:gd name="T50" fmla="*/ 171 w 408"/>
                <a:gd name="T5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8" h="10">
                  <a:moveTo>
                    <a:pt x="407" y="10"/>
                  </a:moveTo>
                  <a:cubicBezTo>
                    <a:pt x="408" y="10"/>
                    <a:pt x="408" y="9"/>
                    <a:pt x="408" y="9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lnTo>
                    <a:pt x="407" y="10"/>
                  </a:lnTo>
                  <a:close/>
                  <a:moveTo>
                    <a:pt x="263" y="4"/>
                  </a:moveTo>
                  <a:cubicBezTo>
                    <a:pt x="401" y="4"/>
                    <a:pt x="401" y="4"/>
                    <a:pt x="401" y="4"/>
                  </a:cubicBezTo>
                  <a:cubicBezTo>
                    <a:pt x="402" y="4"/>
                    <a:pt x="403" y="5"/>
                    <a:pt x="403" y="6"/>
                  </a:cubicBezTo>
                  <a:cubicBezTo>
                    <a:pt x="403" y="7"/>
                    <a:pt x="402" y="8"/>
                    <a:pt x="401" y="8"/>
                  </a:cubicBezTo>
                  <a:cubicBezTo>
                    <a:pt x="263" y="8"/>
                    <a:pt x="263" y="8"/>
                    <a:pt x="263" y="8"/>
                  </a:cubicBezTo>
                  <a:cubicBezTo>
                    <a:pt x="262" y="8"/>
                    <a:pt x="261" y="7"/>
                    <a:pt x="261" y="6"/>
                  </a:cubicBezTo>
                  <a:cubicBezTo>
                    <a:pt x="261" y="5"/>
                    <a:pt x="262" y="4"/>
                    <a:pt x="263" y="4"/>
                  </a:cubicBezTo>
                  <a:close/>
                  <a:moveTo>
                    <a:pt x="198" y="4"/>
                  </a:moveTo>
                  <a:cubicBezTo>
                    <a:pt x="243" y="4"/>
                    <a:pt x="243" y="4"/>
                    <a:pt x="243" y="4"/>
                  </a:cubicBezTo>
                  <a:cubicBezTo>
                    <a:pt x="244" y="4"/>
                    <a:pt x="245" y="5"/>
                    <a:pt x="245" y="6"/>
                  </a:cubicBezTo>
                  <a:cubicBezTo>
                    <a:pt x="245" y="7"/>
                    <a:pt x="244" y="8"/>
                    <a:pt x="243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7" y="8"/>
                    <a:pt x="196" y="7"/>
                    <a:pt x="196" y="6"/>
                  </a:cubicBezTo>
                  <a:cubicBezTo>
                    <a:pt x="196" y="5"/>
                    <a:pt x="197" y="4"/>
                    <a:pt x="198" y="4"/>
                  </a:cubicBezTo>
                  <a:close/>
                  <a:moveTo>
                    <a:pt x="171" y="2"/>
                  </a:moveTo>
                  <a:cubicBezTo>
                    <a:pt x="173" y="2"/>
                    <a:pt x="174" y="4"/>
                    <a:pt x="174" y="6"/>
                  </a:cubicBezTo>
                  <a:cubicBezTo>
                    <a:pt x="174" y="7"/>
                    <a:pt x="173" y="9"/>
                    <a:pt x="171" y="9"/>
                  </a:cubicBezTo>
                  <a:cubicBezTo>
                    <a:pt x="169" y="9"/>
                    <a:pt x="168" y="7"/>
                    <a:pt x="168" y="6"/>
                  </a:cubicBezTo>
                  <a:cubicBezTo>
                    <a:pt x="168" y="4"/>
                    <a:pt x="169" y="2"/>
                    <a:pt x="17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82">
              <a:extLst>
                <a:ext uri="{FF2B5EF4-FFF2-40B4-BE49-F238E27FC236}">
                  <a16:creationId xmlns:a16="http://schemas.microsoft.com/office/drawing/2014/main" id="{2CE9EE21-E8C8-4FD1-BDF9-5FBE72104A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288" y="3255962"/>
              <a:ext cx="525462" cy="25400"/>
            </a:xfrm>
            <a:custGeom>
              <a:avLst/>
              <a:gdLst>
                <a:gd name="T0" fmla="*/ 0 w 419"/>
                <a:gd name="T1" fmla="*/ 0 h 21"/>
                <a:gd name="T2" fmla="*/ 0 w 419"/>
                <a:gd name="T3" fmla="*/ 15 h 21"/>
                <a:gd name="T4" fmla="*/ 6 w 419"/>
                <a:gd name="T5" fmla="*/ 21 h 21"/>
                <a:gd name="T6" fmla="*/ 412 w 419"/>
                <a:gd name="T7" fmla="*/ 21 h 21"/>
                <a:gd name="T8" fmla="*/ 419 w 419"/>
                <a:gd name="T9" fmla="*/ 15 h 21"/>
                <a:gd name="T10" fmla="*/ 419 w 419"/>
                <a:gd name="T11" fmla="*/ 0 h 21"/>
                <a:gd name="T12" fmla="*/ 0 w 419"/>
                <a:gd name="T13" fmla="*/ 0 h 21"/>
                <a:gd name="T14" fmla="*/ 416 w 419"/>
                <a:gd name="T15" fmla="*/ 15 h 21"/>
                <a:gd name="T16" fmla="*/ 412 w 419"/>
                <a:gd name="T17" fmla="*/ 18 h 21"/>
                <a:gd name="T18" fmla="*/ 6 w 419"/>
                <a:gd name="T19" fmla="*/ 18 h 21"/>
                <a:gd name="T20" fmla="*/ 2 w 419"/>
                <a:gd name="T21" fmla="*/ 15 h 21"/>
                <a:gd name="T22" fmla="*/ 2 w 419"/>
                <a:gd name="T23" fmla="*/ 3 h 21"/>
                <a:gd name="T24" fmla="*/ 416 w 419"/>
                <a:gd name="T25" fmla="*/ 3 h 21"/>
                <a:gd name="T26" fmla="*/ 416 w 419"/>
                <a:gd name="T2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21">
                  <a:moveTo>
                    <a:pt x="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1"/>
                    <a:pt x="6" y="21"/>
                  </a:cubicBezTo>
                  <a:cubicBezTo>
                    <a:pt x="412" y="21"/>
                    <a:pt x="412" y="21"/>
                    <a:pt x="412" y="21"/>
                  </a:cubicBezTo>
                  <a:cubicBezTo>
                    <a:pt x="416" y="21"/>
                    <a:pt x="419" y="18"/>
                    <a:pt x="419" y="15"/>
                  </a:cubicBezTo>
                  <a:cubicBezTo>
                    <a:pt x="419" y="0"/>
                    <a:pt x="419" y="0"/>
                    <a:pt x="419" y="0"/>
                  </a:cubicBezTo>
                  <a:lnTo>
                    <a:pt x="0" y="0"/>
                  </a:lnTo>
                  <a:close/>
                  <a:moveTo>
                    <a:pt x="416" y="15"/>
                  </a:moveTo>
                  <a:cubicBezTo>
                    <a:pt x="416" y="17"/>
                    <a:pt x="415" y="18"/>
                    <a:pt x="412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8"/>
                    <a:pt x="2" y="17"/>
                    <a:pt x="2" y="1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16" y="3"/>
                    <a:pt x="416" y="3"/>
                    <a:pt x="416" y="3"/>
                  </a:cubicBezTo>
                  <a:lnTo>
                    <a:pt x="41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3">
              <a:extLst>
                <a:ext uri="{FF2B5EF4-FFF2-40B4-BE49-F238E27FC236}">
                  <a16:creationId xmlns:a16="http://schemas.microsoft.com/office/drawing/2014/main" id="{6053F768-7464-443D-B423-9672CE172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463" y="3259137"/>
              <a:ext cx="519112" cy="19050"/>
            </a:xfrm>
            <a:custGeom>
              <a:avLst/>
              <a:gdLst>
                <a:gd name="T0" fmla="*/ 0 w 414"/>
                <a:gd name="T1" fmla="*/ 12 h 15"/>
                <a:gd name="T2" fmla="*/ 4 w 414"/>
                <a:gd name="T3" fmla="*/ 15 h 15"/>
                <a:gd name="T4" fmla="*/ 410 w 414"/>
                <a:gd name="T5" fmla="*/ 15 h 15"/>
                <a:gd name="T6" fmla="*/ 414 w 414"/>
                <a:gd name="T7" fmla="*/ 12 h 15"/>
                <a:gd name="T8" fmla="*/ 414 w 414"/>
                <a:gd name="T9" fmla="*/ 0 h 15"/>
                <a:gd name="T10" fmla="*/ 0 w 414"/>
                <a:gd name="T11" fmla="*/ 0 h 15"/>
                <a:gd name="T12" fmla="*/ 0 w 414"/>
                <a:gd name="T13" fmla="*/ 12 h 15"/>
                <a:gd name="T14" fmla="*/ 3 w 414"/>
                <a:gd name="T15" fmla="*/ 3 h 15"/>
                <a:gd name="T16" fmla="*/ 411 w 414"/>
                <a:gd name="T17" fmla="*/ 3 h 15"/>
                <a:gd name="T18" fmla="*/ 411 w 414"/>
                <a:gd name="T19" fmla="*/ 12 h 15"/>
                <a:gd name="T20" fmla="*/ 410 w 414"/>
                <a:gd name="T21" fmla="*/ 13 h 15"/>
                <a:gd name="T22" fmla="*/ 4 w 414"/>
                <a:gd name="T23" fmla="*/ 13 h 15"/>
                <a:gd name="T24" fmla="*/ 3 w 414"/>
                <a:gd name="T25" fmla="*/ 12 h 15"/>
                <a:gd name="T26" fmla="*/ 3 w 414"/>
                <a:gd name="T27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">
                  <a:moveTo>
                    <a:pt x="0" y="12"/>
                  </a:moveTo>
                  <a:cubicBezTo>
                    <a:pt x="0" y="14"/>
                    <a:pt x="2" y="15"/>
                    <a:pt x="4" y="15"/>
                  </a:cubicBezTo>
                  <a:cubicBezTo>
                    <a:pt x="410" y="15"/>
                    <a:pt x="410" y="15"/>
                    <a:pt x="410" y="15"/>
                  </a:cubicBezTo>
                  <a:cubicBezTo>
                    <a:pt x="413" y="15"/>
                    <a:pt x="414" y="14"/>
                    <a:pt x="414" y="12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"/>
                  </a:lnTo>
                  <a:close/>
                  <a:moveTo>
                    <a:pt x="3" y="3"/>
                  </a:moveTo>
                  <a:cubicBezTo>
                    <a:pt x="411" y="3"/>
                    <a:pt x="411" y="3"/>
                    <a:pt x="411" y="3"/>
                  </a:cubicBezTo>
                  <a:cubicBezTo>
                    <a:pt x="411" y="12"/>
                    <a:pt x="411" y="12"/>
                    <a:pt x="411" y="12"/>
                  </a:cubicBezTo>
                  <a:cubicBezTo>
                    <a:pt x="411" y="12"/>
                    <a:pt x="411" y="13"/>
                    <a:pt x="410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2"/>
                    <a:pt x="3" y="1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84">
              <a:extLst>
                <a:ext uri="{FF2B5EF4-FFF2-40B4-BE49-F238E27FC236}">
                  <a16:creationId xmlns:a16="http://schemas.microsoft.com/office/drawing/2014/main" id="{76F85748-396B-49B7-8ED8-56FDED3E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3265487"/>
              <a:ext cx="6350" cy="79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6240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: Rounded Corners 55">
            <a:extLst>
              <a:ext uri="{FF2B5EF4-FFF2-40B4-BE49-F238E27FC236}">
                <a16:creationId xmlns:a16="http://schemas.microsoft.com/office/drawing/2014/main" id="{4C57AE21-B1AE-425A-A25C-C0755E24FFF1}"/>
              </a:ext>
            </a:extLst>
          </p:cNvPr>
          <p:cNvSpPr/>
          <p:nvPr/>
        </p:nvSpPr>
        <p:spPr>
          <a:xfrm>
            <a:off x="6818023" y="1200623"/>
            <a:ext cx="3186669" cy="820214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: Rounded Corners 45">
            <a:extLst>
              <a:ext uri="{FF2B5EF4-FFF2-40B4-BE49-F238E27FC236}">
                <a16:creationId xmlns:a16="http://schemas.microsoft.com/office/drawing/2014/main" id="{446CC93A-B96F-45FE-A356-89890E31F8A8}"/>
              </a:ext>
            </a:extLst>
          </p:cNvPr>
          <p:cNvSpPr/>
          <p:nvPr/>
        </p:nvSpPr>
        <p:spPr>
          <a:xfrm>
            <a:off x="6818023" y="2384955"/>
            <a:ext cx="3186669" cy="820214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70C0"/>
                </a:gs>
                <a:gs pos="100000">
                  <a:srgbClr val="0070C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47">
            <a:extLst>
              <a:ext uri="{FF2B5EF4-FFF2-40B4-BE49-F238E27FC236}">
                <a16:creationId xmlns:a16="http://schemas.microsoft.com/office/drawing/2014/main" id="{AFC5C090-F530-42A2-89DB-EC3850392EF0}"/>
              </a:ext>
            </a:extLst>
          </p:cNvPr>
          <p:cNvSpPr txBox="1"/>
          <p:nvPr/>
        </p:nvSpPr>
        <p:spPr>
          <a:xfrm>
            <a:off x="7235392" y="2502675"/>
            <a:ext cx="276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命令或参数仅需输入前几位就可以用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键补全；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F93DF841-B207-4E4A-B794-B413D6993065}"/>
              </a:ext>
            </a:extLst>
          </p:cNvPr>
          <p:cNvSpPr txBox="1"/>
          <p:nvPr/>
        </p:nvSpPr>
        <p:spPr>
          <a:xfrm>
            <a:off x="7235391" y="1318343"/>
            <a:ext cx="302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通过上下方向键来调取执行过的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命令；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2DFF26-85B5-4916-91E8-382DE1C05B61}"/>
              </a:ext>
            </a:extLst>
          </p:cNvPr>
          <p:cNvSpPr/>
          <p:nvPr/>
        </p:nvSpPr>
        <p:spPr>
          <a:xfrm>
            <a:off x="6495164" y="1287871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7D97292-1204-420A-B64C-5ABE50C53CF9}"/>
              </a:ext>
            </a:extLst>
          </p:cNvPr>
          <p:cNvSpPr/>
          <p:nvPr/>
        </p:nvSpPr>
        <p:spPr>
          <a:xfrm>
            <a:off x="6561839" y="1354546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0207ADD-D873-4ECC-8015-903D7D96332D}"/>
              </a:ext>
            </a:extLst>
          </p:cNvPr>
          <p:cNvSpPr/>
          <p:nvPr/>
        </p:nvSpPr>
        <p:spPr>
          <a:xfrm>
            <a:off x="6495164" y="2472203"/>
            <a:ext cx="645718" cy="645718"/>
          </a:xfrm>
          <a:prstGeom prst="ellipse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B2465CE-2045-4EF3-A6C4-57169C04EB31}"/>
              </a:ext>
            </a:extLst>
          </p:cNvPr>
          <p:cNvSpPr/>
          <p:nvPr/>
        </p:nvSpPr>
        <p:spPr>
          <a:xfrm>
            <a:off x="6561839" y="2538878"/>
            <a:ext cx="512368" cy="51236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解释器的优势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" name="椭圆 104">
            <a:extLst>
              <a:ext uri="{FF2B5EF4-FFF2-40B4-BE49-F238E27FC236}">
                <a16:creationId xmlns:a16="http://schemas.microsoft.com/office/drawing/2014/main" id="{067C6221-80D9-4EB7-BE05-394F108A3204}"/>
              </a:ext>
            </a:extLst>
          </p:cNvPr>
          <p:cNvSpPr/>
          <p:nvPr/>
        </p:nvSpPr>
        <p:spPr>
          <a:xfrm>
            <a:off x="2307025" y="2045575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02436C9-34FB-4AD5-9229-01FC99CE3141}"/>
              </a:ext>
            </a:extLst>
          </p:cNvPr>
          <p:cNvSpPr/>
          <p:nvPr/>
        </p:nvSpPr>
        <p:spPr>
          <a:xfrm>
            <a:off x="2616665" y="2233412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B220649D-CD06-4169-94F2-5E025F01D106}"/>
              </a:ext>
            </a:extLst>
          </p:cNvPr>
          <p:cNvSpPr/>
          <p:nvPr/>
        </p:nvSpPr>
        <p:spPr>
          <a:xfrm>
            <a:off x="2363746" y="2603063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A37F76F-5A25-4724-9F75-F9A09E36E032}"/>
              </a:ext>
            </a:extLst>
          </p:cNvPr>
          <p:cNvSpPr txBox="1"/>
          <p:nvPr/>
        </p:nvSpPr>
        <p:spPr>
          <a:xfrm>
            <a:off x="3330273" y="3321546"/>
            <a:ext cx="90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133" name="Rectangle: Rounded Corners 55">
            <a:extLst>
              <a:ext uri="{FF2B5EF4-FFF2-40B4-BE49-F238E27FC236}">
                <a16:creationId xmlns:a16="http://schemas.microsoft.com/office/drawing/2014/main" id="{E2F2A8DB-B857-4550-8765-5693336BBF1E}"/>
              </a:ext>
            </a:extLst>
          </p:cNvPr>
          <p:cNvSpPr/>
          <p:nvPr/>
        </p:nvSpPr>
        <p:spPr>
          <a:xfrm>
            <a:off x="6818023" y="3575719"/>
            <a:ext cx="3186669" cy="820214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45">
            <a:extLst>
              <a:ext uri="{FF2B5EF4-FFF2-40B4-BE49-F238E27FC236}">
                <a16:creationId xmlns:a16="http://schemas.microsoft.com/office/drawing/2014/main" id="{6C2D2D23-F83C-4867-8C96-6E011B19576F}"/>
              </a:ext>
            </a:extLst>
          </p:cNvPr>
          <p:cNvSpPr/>
          <p:nvPr/>
        </p:nvSpPr>
        <p:spPr>
          <a:xfrm>
            <a:off x="6818023" y="4760051"/>
            <a:ext cx="3186669" cy="820214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70C0"/>
                </a:gs>
                <a:gs pos="100000">
                  <a:srgbClr val="0070C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47">
            <a:extLst>
              <a:ext uri="{FF2B5EF4-FFF2-40B4-BE49-F238E27FC236}">
                <a16:creationId xmlns:a16="http://schemas.microsoft.com/office/drawing/2014/main" id="{6EF5AE5C-DA0D-418E-95F2-E86F5D0E1566}"/>
              </a:ext>
            </a:extLst>
          </p:cNvPr>
          <p:cNvSpPr txBox="1"/>
          <p:nvPr/>
        </p:nvSpPr>
        <p:spPr>
          <a:xfrm>
            <a:off x="7235392" y="4954715"/>
            <a:ext cx="276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具有实用的环境变量功能。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57">
            <a:extLst>
              <a:ext uri="{FF2B5EF4-FFF2-40B4-BE49-F238E27FC236}">
                <a16:creationId xmlns:a16="http://schemas.microsoft.com/office/drawing/2014/main" id="{6BA31B6E-C9B9-4155-B151-67447398C6B5}"/>
              </a:ext>
            </a:extLst>
          </p:cNvPr>
          <p:cNvSpPr txBox="1"/>
          <p:nvPr/>
        </p:nvSpPr>
        <p:spPr>
          <a:xfrm>
            <a:off x="7235392" y="3770383"/>
            <a:ext cx="276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具有强大的批处理脚本；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1D9D8CE-2561-44D2-A7BD-BF89E8FFD14F}"/>
              </a:ext>
            </a:extLst>
          </p:cNvPr>
          <p:cNvSpPr/>
          <p:nvPr/>
        </p:nvSpPr>
        <p:spPr>
          <a:xfrm>
            <a:off x="6495164" y="3662967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20071C22-0CE0-45AA-811F-1B54E9CC5D11}"/>
              </a:ext>
            </a:extLst>
          </p:cNvPr>
          <p:cNvSpPr/>
          <p:nvPr/>
        </p:nvSpPr>
        <p:spPr>
          <a:xfrm>
            <a:off x="6561839" y="3729642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E9BF575-B9E9-46CC-BE31-75C7FCF4E3F3}"/>
              </a:ext>
            </a:extLst>
          </p:cNvPr>
          <p:cNvSpPr/>
          <p:nvPr/>
        </p:nvSpPr>
        <p:spPr>
          <a:xfrm>
            <a:off x="6495164" y="4847299"/>
            <a:ext cx="645718" cy="645718"/>
          </a:xfrm>
          <a:prstGeom prst="ellipse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03C40A66-36C3-4113-AB96-EC26AF4B534B}"/>
              </a:ext>
            </a:extLst>
          </p:cNvPr>
          <p:cNvSpPr/>
          <p:nvPr/>
        </p:nvSpPr>
        <p:spPr>
          <a:xfrm>
            <a:off x="6561839" y="4913974"/>
            <a:ext cx="512368" cy="51236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83ED994-F359-4084-AAC8-56AE5E1602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14" y="3219346"/>
            <a:ext cx="767244" cy="767244"/>
          </a:xfrm>
          <a:prstGeom prst="rect">
            <a:avLst/>
          </a:prstGeom>
        </p:spPr>
      </p:pic>
      <p:sp>
        <p:nvSpPr>
          <p:cNvPr id="141" name="文本框 140">
            <a:extLst>
              <a:ext uri="{FF2B5EF4-FFF2-40B4-BE49-F238E27FC236}">
                <a16:creationId xmlns:a16="http://schemas.microsoft.com/office/drawing/2014/main" id="{E32ACA79-5D5D-4AAF-80B8-1D32ACE32C46}"/>
              </a:ext>
            </a:extLst>
          </p:cNvPr>
          <p:cNvSpPr txBox="1"/>
          <p:nvPr/>
        </p:nvSpPr>
        <p:spPr>
          <a:xfrm>
            <a:off x="1659936" y="4996386"/>
            <a:ext cx="3742260" cy="1603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是包含与被包含的关系。举例来说，在社会中有翻译官这个职业，它是由许多从业者共同组成的职业名称，而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则是其中一个出色的成员，是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终端程序中的一份子。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AA32EC9-CFA2-4F40-9C9B-A8C8F1697B45}"/>
              </a:ext>
            </a:extLst>
          </p:cNvPr>
          <p:cNvCxnSpPr>
            <a:stCxn id="106" idx="6"/>
            <a:endCxn id="113" idx="2"/>
          </p:cNvCxnSpPr>
          <p:nvPr/>
        </p:nvCxnSpPr>
        <p:spPr>
          <a:xfrm flipV="1">
            <a:off x="4951305" y="1610730"/>
            <a:ext cx="1543859" cy="1790002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A4EA53B-9BB0-4807-B9B9-D950FD3D8E5B}"/>
              </a:ext>
            </a:extLst>
          </p:cNvPr>
          <p:cNvCxnSpPr>
            <a:stCxn id="106" idx="6"/>
            <a:endCxn id="127" idx="2"/>
          </p:cNvCxnSpPr>
          <p:nvPr/>
        </p:nvCxnSpPr>
        <p:spPr>
          <a:xfrm flipV="1">
            <a:off x="4951305" y="2795062"/>
            <a:ext cx="1610534" cy="605670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9848052-4BD9-43EE-A176-1677BEBE4AF6}"/>
              </a:ext>
            </a:extLst>
          </p:cNvPr>
          <p:cNvCxnSpPr>
            <a:stCxn id="106" idx="6"/>
            <a:endCxn id="137" idx="2"/>
          </p:cNvCxnSpPr>
          <p:nvPr/>
        </p:nvCxnSpPr>
        <p:spPr>
          <a:xfrm>
            <a:off x="4951305" y="3400732"/>
            <a:ext cx="1543859" cy="585094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39B621-F0EB-422B-8408-023D915093E2}"/>
              </a:ext>
            </a:extLst>
          </p:cNvPr>
          <p:cNvCxnSpPr>
            <a:stCxn id="106" idx="6"/>
            <a:endCxn id="139" idx="2"/>
          </p:cNvCxnSpPr>
          <p:nvPr/>
        </p:nvCxnSpPr>
        <p:spPr>
          <a:xfrm>
            <a:off x="4951305" y="3400732"/>
            <a:ext cx="1543859" cy="1769426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42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5" grpId="0" animBg="1"/>
      <p:bldP spid="106" grpId="0" animBg="1"/>
      <p:bldP spid="107" grpId="0" animBg="1"/>
      <p:bldP spid="1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执行命令的必备知识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直角三角形 14"/>
          <p:cNvSpPr>
            <a:spLocks noChangeAspect="1"/>
          </p:cNvSpPr>
          <p:nvPr/>
        </p:nvSpPr>
        <p:spPr>
          <a:xfrm rot="5400000" flipV="1">
            <a:off x="6181948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C94EE-C5CA-4EB8-9D3E-C8A7C8CB725B}"/>
              </a:ext>
            </a:extLst>
          </p:cNvPr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Carry Out An Order</a:t>
            </a:r>
          </a:p>
        </p:txBody>
      </p:sp>
    </p:spTree>
    <p:extLst>
      <p:ext uri="{BB962C8B-B14F-4D97-AF65-F5344CB8AC3E}">
        <p14:creationId xmlns:p14="http://schemas.microsoft.com/office/powerpoint/2010/main" val="10720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执行命令的必备知识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41C56F1-6CCB-41E2-B439-7684B66EC9F3}"/>
              </a:ext>
            </a:extLst>
          </p:cNvPr>
          <p:cNvSpPr txBox="1"/>
          <p:nvPr/>
        </p:nvSpPr>
        <p:spPr>
          <a:xfrm>
            <a:off x="2092770" y="1177538"/>
            <a:ext cx="8006461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要想准确、高效地完成各种任务，仅依赖于命令本身是不够的，还应该根据实际情况来灵活调整各种命令的参数。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28DCD-8435-40AF-B579-DD95313FD54A}"/>
              </a:ext>
            </a:extLst>
          </p:cNvPr>
          <p:cNvSpPr/>
          <p:nvPr/>
        </p:nvSpPr>
        <p:spPr>
          <a:xfrm>
            <a:off x="1019843" y="2254770"/>
            <a:ext cx="5076157" cy="355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8890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命令名称：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就是语法中的“动词”，表达的是想要做的事情，例如创建用户、查看文件、重启系统等操作。</a:t>
            </a:r>
          </a:p>
          <a:p>
            <a:pPr marL="285750" marR="0" lvl="0" indent="-285750" algn="just" defTabSz="8890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命令参数：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对命令进行调整，让“修改”过的命令能更好地贴合工作需求，达到事半功倍的效果。就像买衣服一样，衣服的尺码总会感觉偏大或偏小，要么只能将就着穿，要么就再裁剪修改一下，而这种对命令进行“裁剪”的行为就是加参数。</a:t>
            </a:r>
          </a:p>
          <a:p>
            <a:pPr marL="285750" marR="0" lvl="0" indent="-285750" algn="just" defTabSz="8890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命令对象：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一般指要处理的文件、目录、用户等资源名称，也就是命令执行后的“承受方”。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1709BF0-93C1-4490-A448-AC9C9525BD6F}"/>
              </a:ext>
            </a:extLst>
          </p:cNvPr>
          <p:cNvCxnSpPr>
            <a:cxnSpLocks/>
          </p:cNvCxnSpPr>
          <p:nvPr/>
        </p:nvCxnSpPr>
        <p:spPr>
          <a:xfrm>
            <a:off x="1361440" y="6014720"/>
            <a:ext cx="73133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CDE8EFC-DFA3-4F3B-BDE5-36452462B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09237"/>
              </p:ext>
            </p:extLst>
          </p:nvPr>
        </p:nvGraphicFramePr>
        <p:xfrm>
          <a:off x="6627637" y="2780432"/>
          <a:ext cx="4698363" cy="53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21">
                  <a:extLst>
                    <a:ext uri="{9D8B030D-6E8A-4147-A177-3AD203B41FA5}">
                      <a16:colId xmlns:a16="http://schemas.microsoft.com/office/drawing/2014/main" val="4176338670"/>
                    </a:ext>
                  </a:extLst>
                </a:gridCol>
                <a:gridCol w="1566121">
                  <a:extLst>
                    <a:ext uri="{9D8B030D-6E8A-4147-A177-3AD203B41FA5}">
                      <a16:colId xmlns:a16="http://schemas.microsoft.com/office/drawing/2014/main" val="1254222858"/>
                    </a:ext>
                  </a:extLst>
                </a:gridCol>
                <a:gridCol w="1566121">
                  <a:extLst>
                    <a:ext uri="{9D8B030D-6E8A-4147-A177-3AD203B41FA5}">
                      <a16:colId xmlns:a16="http://schemas.microsoft.com/office/drawing/2014/main" val="1556164397"/>
                    </a:ext>
                  </a:extLst>
                </a:gridCol>
              </a:tblGrid>
              <a:tr h="531728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命令名称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命令参数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命令对象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63503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8AE58B6-3371-4F2E-86A8-67BF4F56B481}"/>
              </a:ext>
            </a:extLst>
          </p:cNvPr>
          <p:cNvSpPr txBox="1"/>
          <p:nvPr/>
        </p:nvSpPr>
        <p:spPr>
          <a:xfrm>
            <a:off x="7293020" y="2254770"/>
            <a:ext cx="3367595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命令的格式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CD8AD3-EF55-4347-97EA-6B3C1B26B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98430"/>
              </p:ext>
            </p:extLst>
          </p:nvPr>
        </p:nvGraphicFramePr>
        <p:xfrm>
          <a:off x="6627637" y="4663008"/>
          <a:ext cx="4698363" cy="1039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483">
                  <a:extLst>
                    <a:ext uri="{9D8B030D-6E8A-4147-A177-3AD203B41FA5}">
                      <a16:colId xmlns:a16="http://schemas.microsoft.com/office/drawing/2014/main" val="1469275319"/>
                    </a:ext>
                  </a:extLst>
                </a:gridCol>
                <a:gridCol w="2353880">
                  <a:extLst>
                    <a:ext uri="{9D8B030D-6E8A-4147-A177-3AD203B41FA5}">
                      <a16:colId xmlns:a16="http://schemas.microsoft.com/office/drawing/2014/main" val="2947994936"/>
                    </a:ext>
                  </a:extLst>
                </a:gridCol>
              </a:tblGrid>
              <a:tr h="519765"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长格式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 –-help</a:t>
                      </a:r>
                      <a:endParaRPr lang="zh-CN" sz="18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055899"/>
                  </a:ext>
                </a:extLst>
              </a:tr>
              <a:tr h="519765"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短格式</a:t>
                      </a:r>
                      <a:endParaRPr lang="zh-CN" sz="18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 -h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52265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9879BD9B-B9E1-4049-A68A-4DDF7D88A3E8}"/>
              </a:ext>
            </a:extLst>
          </p:cNvPr>
          <p:cNvSpPr txBox="1"/>
          <p:nvPr/>
        </p:nvSpPr>
        <p:spPr>
          <a:xfrm>
            <a:off x="7182649" y="4138533"/>
            <a:ext cx="3588339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命令参数的长格式与短格式示例</a:t>
            </a:r>
          </a:p>
        </p:txBody>
      </p:sp>
    </p:spTree>
    <p:extLst>
      <p:ext uri="{BB962C8B-B14F-4D97-AF65-F5344CB8AC3E}">
        <p14:creationId xmlns:p14="http://schemas.microsoft.com/office/powerpoint/2010/main" val="945816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3538</Words>
  <Application>Microsoft Office PowerPoint</Application>
  <PresentationFormat>宽屏</PresentationFormat>
  <Paragraphs>382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等线</vt:lpstr>
      <vt:lpstr>思源黑体 CN Bold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郭 荣</cp:lastModifiedBy>
  <cp:revision>518</cp:revision>
  <dcterms:created xsi:type="dcterms:W3CDTF">2015-03-26T07:55:48Z</dcterms:created>
  <dcterms:modified xsi:type="dcterms:W3CDTF">2021-09-13T07:04:56Z</dcterms:modified>
  <cp:category>PPTS</cp:category>
</cp:coreProperties>
</file>