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0" r:id="rId2"/>
    <p:sldId id="257" r:id="rId3"/>
    <p:sldId id="321" r:id="rId4"/>
    <p:sldId id="259" r:id="rId5"/>
    <p:sldId id="353" r:id="rId6"/>
    <p:sldId id="976" r:id="rId7"/>
    <p:sldId id="977" r:id="rId8"/>
    <p:sldId id="289" r:id="rId9"/>
    <p:sldId id="985" r:id="rId10"/>
    <p:sldId id="290" r:id="rId11"/>
    <p:sldId id="982" r:id="rId12"/>
    <p:sldId id="984" r:id="rId13"/>
    <p:sldId id="291" r:id="rId14"/>
    <p:sldId id="981" r:id="rId15"/>
    <p:sldId id="325" r:id="rId16"/>
    <p:sldId id="980" r:id="rId17"/>
    <p:sldId id="324" r:id="rId18"/>
    <p:sldId id="979" r:id="rId19"/>
    <p:sldId id="978" r:id="rId20"/>
    <p:sldId id="349" r:id="rId21"/>
    <p:sldId id="30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遄" initials="刘" lastIdx="1" clrIdx="0">
    <p:extLst>
      <p:ext uri="{19B8F6BF-5375-455C-9EA6-DF929625EA0E}">
        <p15:presenceInfo xmlns:p15="http://schemas.microsoft.com/office/powerpoint/2012/main" userId="4bc785c90a62af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F0"/>
    <a:srgbClr val="CBD5E8"/>
    <a:srgbClr val="E7EBF4"/>
    <a:srgbClr val="9DD6FE"/>
    <a:srgbClr val="3D92CF"/>
    <a:srgbClr val="007DDA"/>
    <a:srgbClr val="A0D7FF"/>
    <a:srgbClr val="00AEF0"/>
    <a:srgbClr val="009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4" autoAdjust="0"/>
    <p:restoredTop sz="94414" autoAdjust="0"/>
  </p:normalViewPr>
  <p:slideViewPr>
    <p:cSldViewPr snapToGrid="0">
      <p:cViewPr varScale="1">
        <p:scale>
          <a:sx n="77" d="100"/>
          <a:sy n="77" d="100"/>
        </p:scale>
        <p:origin x="211" y="58"/>
      </p:cViewPr>
      <p:guideLst>
        <p:guide pos="438"/>
        <p:guide orient="horz" pos="323"/>
        <p:guide orient="horz" pos="4020"/>
        <p:guide orient="horz" pos="2183"/>
        <p:guide pos="7242"/>
        <p:guide pos="3840"/>
      </p:guideLst>
    </p:cSldViewPr>
  </p:slideViewPr>
  <p:outlineViewPr>
    <p:cViewPr>
      <p:scale>
        <a:sx n="33" d="100"/>
        <a:sy n="33" d="100"/>
      </p:scale>
      <p:origin x="0" y="-1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9C6B-68F6-4F8F-9BF0-69E32918309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3091-C114-4F9A-BB77-18C7C23C5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8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5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999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5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0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3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A2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771650" y="5378570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管道符、重定向与环境变量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71650" y="6017309"/>
            <a:ext cx="864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任课教师：刘遄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www.LinuxProbe.com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290762" y="6021105"/>
            <a:ext cx="761047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702F035D-1E44-43FE-98E5-95E70C0C8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423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A2C451-B04C-4441-B85E-6037E6AD13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4" r="21654"/>
          <a:stretch/>
        </p:blipFill>
        <p:spPr>
          <a:xfrm>
            <a:off x="5162184" y="3304909"/>
            <a:ext cx="1867632" cy="18530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8813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命令行的通配符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40797" y="5581590"/>
            <a:ext cx="771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 Line Wildcards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直角三角形 3"/>
          <p:cNvSpPr>
            <a:spLocks noChangeAspect="1"/>
          </p:cNvSpPr>
          <p:nvPr/>
        </p:nvSpPr>
        <p:spPr>
          <a:xfrm>
            <a:off x="4210051" y="2786002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0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9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命令行的通配符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AD527B-A475-4A2D-81E6-1DD1F876E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571860"/>
              </p:ext>
            </p:extLst>
          </p:nvPr>
        </p:nvGraphicFramePr>
        <p:xfrm>
          <a:off x="2828264" y="1051560"/>
          <a:ext cx="6802754" cy="5146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4499">
                  <a:extLst>
                    <a:ext uri="{9D8B030D-6E8A-4147-A177-3AD203B41FA5}">
                      <a16:colId xmlns:a16="http://schemas.microsoft.com/office/drawing/2014/main" val="3815890918"/>
                    </a:ext>
                  </a:extLst>
                </a:gridCol>
                <a:gridCol w="4778255">
                  <a:extLst>
                    <a:ext uri="{9D8B030D-6E8A-4147-A177-3AD203B41FA5}">
                      <a16:colId xmlns:a16="http://schemas.microsoft.com/office/drawing/2014/main" val="4170967946"/>
                    </a:ext>
                  </a:extLst>
                </a:gridCol>
              </a:tblGrid>
              <a:tr h="757362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通配符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0018733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任意字符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833029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单个任意字符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1832370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[a-z]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单个小写字母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7824065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[A-Z]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单个大写字母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5284669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[a-Z]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单个字母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3611394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[0-9]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单个数字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5383087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[[:alpha:]]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任意字母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49912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[[:upper:]]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任意大写字母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9933099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[[:lower:]]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任意小写字母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1570134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[[:digit:]]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所有数字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25280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[[: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alnum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:]]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任意字母加数字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7074603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[[: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punct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:]]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标点符号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737827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201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9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命令行的通配符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Rectangle: Rounded Corners 55">
            <a:extLst>
              <a:ext uri="{FF2B5EF4-FFF2-40B4-BE49-F238E27FC236}">
                <a16:creationId xmlns:a16="http://schemas.microsoft.com/office/drawing/2014/main" id="{D92B3E7B-2C1E-4796-9804-F66F86AAD081}"/>
              </a:ext>
            </a:extLst>
          </p:cNvPr>
          <p:cNvSpPr/>
          <p:nvPr/>
        </p:nvSpPr>
        <p:spPr>
          <a:xfrm>
            <a:off x="6251197" y="1573577"/>
            <a:ext cx="3186669" cy="754398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B0F0"/>
                </a:gs>
                <a:gs pos="100000">
                  <a:srgbClr val="00B0F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45">
            <a:extLst>
              <a:ext uri="{FF2B5EF4-FFF2-40B4-BE49-F238E27FC236}">
                <a16:creationId xmlns:a16="http://schemas.microsoft.com/office/drawing/2014/main" id="{28DACCE2-D2B3-4F71-8B69-10EFF6DE16AE}"/>
              </a:ext>
            </a:extLst>
          </p:cNvPr>
          <p:cNvSpPr/>
          <p:nvPr/>
        </p:nvSpPr>
        <p:spPr>
          <a:xfrm>
            <a:off x="6251196" y="2490829"/>
            <a:ext cx="3186669" cy="754398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70C0"/>
                </a:gs>
                <a:gs pos="100000">
                  <a:srgbClr val="0070C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47">
            <a:extLst>
              <a:ext uri="{FF2B5EF4-FFF2-40B4-BE49-F238E27FC236}">
                <a16:creationId xmlns:a16="http://schemas.microsoft.com/office/drawing/2014/main" id="{77BCB646-46CA-4670-8AEC-E8DC7A4F0888}"/>
              </a:ext>
            </a:extLst>
          </p:cNvPr>
          <p:cNvSpPr txBox="1"/>
          <p:nvPr/>
        </p:nvSpPr>
        <p:spPr>
          <a:xfrm>
            <a:off x="6668565" y="2554138"/>
            <a:ext cx="276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可用于搜索文件或代替被通配的字符。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57">
            <a:extLst>
              <a:ext uri="{FF2B5EF4-FFF2-40B4-BE49-F238E27FC236}">
                <a16:creationId xmlns:a16="http://schemas.microsoft.com/office/drawing/2014/main" id="{50718270-B2E9-4AA3-8497-D6B8029CC742}"/>
              </a:ext>
            </a:extLst>
          </p:cNvPr>
          <p:cNvSpPr txBox="1"/>
          <p:nvPr/>
        </p:nvSpPr>
        <p:spPr>
          <a:xfrm>
            <a:off x="6648984" y="1646280"/>
            <a:ext cx="302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通配符不一定非要放到最后面，也可以放到前面。</a:t>
            </a:r>
            <a:endParaRPr 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531B29B-D47B-4A08-B490-82AE73E22923}"/>
              </a:ext>
            </a:extLst>
          </p:cNvPr>
          <p:cNvSpPr/>
          <p:nvPr/>
        </p:nvSpPr>
        <p:spPr>
          <a:xfrm>
            <a:off x="5908756" y="1627917"/>
            <a:ext cx="645718" cy="645718"/>
          </a:xfrm>
          <a:prstGeom prst="ellipse">
            <a:avLst/>
          </a:prstGeom>
          <a:solidFill>
            <a:srgbClr val="09CE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A0CBF13-BF54-4388-B587-5D6DDC9A2E4A}"/>
              </a:ext>
            </a:extLst>
          </p:cNvPr>
          <p:cNvSpPr/>
          <p:nvPr/>
        </p:nvSpPr>
        <p:spPr>
          <a:xfrm>
            <a:off x="5975431" y="1694592"/>
            <a:ext cx="512368" cy="51236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E34F73C-91F6-41D4-B504-680EC18B0335}"/>
              </a:ext>
            </a:extLst>
          </p:cNvPr>
          <p:cNvSpPr/>
          <p:nvPr/>
        </p:nvSpPr>
        <p:spPr>
          <a:xfrm>
            <a:off x="5908756" y="2554138"/>
            <a:ext cx="645718" cy="645718"/>
          </a:xfrm>
          <a:prstGeom prst="ellipse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F0CD91F-3329-4F23-B633-5C61656F4FD7}"/>
              </a:ext>
            </a:extLst>
          </p:cNvPr>
          <p:cNvSpPr/>
          <p:nvPr/>
        </p:nvSpPr>
        <p:spPr>
          <a:xfrm>
            <a:off x="5975431" y="2620813"/>
            <a:ext cx="512368" cy="51236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FDF3CFC-B85C-4AF9-86C0-080A7CDD8976}"/>
              </a:ext>
            </a:extLst>
          </p:cNvPr>
          <p:cNvSpPr/>
          <p:nvPr/>
        </p:nvSpPr>
        <p:spPr>
          <a:xfrm>
            <a:off x="1871129" y="2537467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02EEFD-7EE5-46C2-998C-891D23355543}"/>
              </a:ext>
            </a:extLst>
          </p:cNvPr>
          <p:cNvSpPr/>
          <p:nvPr/>
        </p:nvSpPr>
        <p:spPr>
          <a:xfrm>
            <a:off x="2180769" y="2725304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BB8157C-8081-4DD1-9665-11C7CEF983BA}"/>
              </a:ext>
            </a:extLst>
          </p:cNvPr>
          <p:cNvSpPr/>
          <p:nvPr/>
        </p:nvSpPr>
        <p:spPr>
          <a:xfrm>
            <a:off x="1927850" y="3094955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62A1F62-31FD-46AF-9B59-E9977914E919}"/>
              </a:ext>
            </a:extLst>
          </p:cNvPr>
          <p:cNvSpPr txBox="1"/>
          <p:nvPr/>
        </p:nvSpPr>
        <p:spPr>
          <a:xfrm>
            <a:off x="2249859" y="3668152"/>
            <a:ext cx="181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</a:t>
            </a:r>
          </a:p>
        </p:txBody>
      </p:sp>
      <p:sp>
        <p:nvSpPr>
          <p:cNvPr id="47" name="Rectangle: Rounded Corners 55">
            <a:extLst>
              <a:ext uri="{FF2B5EF4-FFF2-40B4-BE49-F238E27FC236}">
                <a16:creationId xmlns:a16="http://schemas.microsoft.com/office/drawing/2014/main" id="{92183025-A0D7-4926-A0CB-68A8452E893E}"/>
              </a:ext>
            </a:extLst>
          </p:cNvPr>
          <p:cNvSpPr/>
          <p:nvPr/>
        </p:nvSpPr>
        <p:spPr>
          <a:xfrm>
            <a:off x="6251196" y="3436974"/>
            <a:ext cx="3186669" cy="754398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B0F0"/>
                </a:gs>
                <a:gs pos="100000">
                  <a:srgbClr val="00B0F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57">
            <a:extLst>
              <a:ext uri="{FF2B5EF4-FFF2-40B4-BE49-F238E27FC236}">
                <a16:creationId xmlns:a16="http://schemas.microsoft.com/office/drawing/2014/main" id="{EEB6FA41-7461-4082-ACE1-4AB6AC0DC24F}"/>
              </a:ext>
            </a:extLst>
          </p:cNvPr>
          <p:cNvSpPr txBox="1"/>
          <p:nvPr/>
        </p:nvSpPr>
        <p:spPr>
          <a:xfrm>
            <a:off x="6668565" y="3491008"/>
            <a:ext cx="276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可以与创建文件的命令相结合，创建出好多个文件。</a:t>
            </a:r>
            <a:endParaRPr 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42CD74C-3ADB-41B2-815C-81E1F390F058}"/>
              </a:ext>
            </a:extLst>
          </p:cNvPr>
          <p:cNvSpPr/>
          <p:nvPr/>
        </p:nvSpPr>
        <p:spPr>
          <a:xfrm>
            <a:off x="5908756" y="3511563"/>
            <a:ext cx="645718" cy="645718"/>
          </a:xfrm>
          <a:prstGeom prst="ellipse">
            <a:avLst/>
          </a:prstGeom>
          <a:solidFill>
            <a:srgbClr val="09CE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3910FC2-1C13-4886-8634-C2814388AD0C}"/>
              </a:ext>
            </a:extLst>
          </p:cNvPr>
          <p:cNvSpPr/>
          <p:nvPr/>
        </p:nvSpPr>
        <p:spPr>
          <a:xfrm>
            <a:off x="5975431" y="3578238"/>
            <a:ext cx="512368" cy="51236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455B47D-5138-4EBA-B09A-E82FFDC998FA}"/>
              </a:ext>
            </a:extLst>
          </p:cNvPr>
          <p:cNvCxnSpPr>
            <a:stCxn id="44" idx="6"/>
            <a:endCxn id="39" idx="2"/>
          </p:cNvCxnSpPr>
          <p:nvPr/>
        </p:nvCxnSpPr>
        <p:spPr>
          <a:xfrm flipV="1">
            <a:off x="4515409" y="1950776"/>
            <a:ext cx="1393347" cy="194184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3B17633-C8F1-44B6-A5B0-29F413353EDC}"/>
              </a:ext>
            </a:extLst>
          </p:cNvPr>
          <p:cNvCxnSpPr>
            <a:stCxn id="44" idx="6"/>
            <a:endCxn id="42" idx="2"/>
          </p:cNvCxnSpPr>
          <p:nvPr/>
        </p:nvCxnSpPr>
        <p:spPr>
          <a:xfrm flipV="1">
            <a:off x="4515409" y="2876997"/>
            <a:ext cx="1460022" cy="1015627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C1525E7-44BB-4F15-9588-0DB63C8229B7}"/>
              </a:ext>
            </a:extLst>
          </p:cNvPr>
          <p:cNvCxnSpPr>
            <a:stCxn id="44" idx="6"/>
            <a:endCxn id="49" idx="2"/>
          </p:cNvCxnSpPr>
          <p:nvPr/>
        </p:nvCxnSpPr>
        <p:spPr>
          <a:xfrm flipV="1">
            <a:off x="4515409" y="3834422"/>
            <a:ext cx="1393347" cy="58202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45">
            <a:extLst>
              <a:ext uri="{FF2B5EF4-FFF2-40B4-BE49-F238E27FC236}">
                <a16:creationId xmlns:a16="http://schemas.microsoft.com/office/drawing/2014/main" id="{23301FE4-2ECD-4C4F-9D2A-5E0BBBA4FE24}"/>
              </a:ext>
            </a:extLst>
          </p:cNvPr>
          <p:cNvSpPr/>
          <p:nvPr/>
        </p:nvSpPr>
        <p:spPr>
          <a:xfrm>
            <a:off x="6251196" y="4389590"/>
            <a:ext cx="3186669" cy="754398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70C0"/>
                </a:gs>
                <a:gs pos="100000">
                  <a:srgbClr val="0070C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47">
            <a:extLst>
              <a:ext uri="{FF2B5EF4-FFF2-40B4-BE49-F238E27FC236}">
                <a16:creationId xmlns:a16="http://schemas.microsoft.com/office/drawing/2014/main" id="{82C4910B-8970-459F-A529-B65ED9E47350}"/>
              </a:ext>
            </a:extLst>
          </p:cNvPr>
          <p:cNvSpPr txBox="1"/>
          <p:nvPr/>
        </p:nvSpPr>
        <p:spPr>
          <a:xfrm>
            <a:off x="6668565" y="4443624"/>
            <a:ext cx="276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还可以输出一些指定的信息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18D5193-13E5-48AA-9BC4-6A43FDA2FA45}"/>
              </a:ext>
            </a:extLst>
          </p:cNvPr>
          <p:cNvSpPr/>
          <p:nvPr/>
        </p:nvSpPr>
        <p:spPr>
          <a:xfrm>
            <a:off x="5908756" y="4452899"/>
            <a:ext cx="645718" cy="645718"/>
          </a:xfrm>
          <a:prstGeom prst="ellipse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734DF07-A494-442C-957A-8F71E35512E5}"/>
              </a:ext>
            </a:extLst>
          </p:cNvPr>
          <p:cNvSpPr/>
          <p:nvPr/>
        </p:nvSpPr>
        <p:spPr>
          <a:xfrm>
            <a:off x="5975431" y="4519574"/>
            <a:ext cx="512368" cy="51236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8" name="Rectangle: Rounded Corners 55">
            <a:extLst>
              <a:ext uri="{FF2B5EF4-FFF2-40B4-BE49-F238E27FC236}">
                <a16:creationId xmlns:a16="http://schemas.microsoft.com/office/drawing/2014/main" id="{5C368F97-DD6E-47FA-8897-CC24DF2C6569}"/>
              </a:ext>
            </a:extLst>
          </p:cNvPr>
          <p:cNvSpPr/>
          <p:nvPr/>
        </p:nvSpPr>
        <p:spPr>
          <a:xfrm>
            <a:off x="6251196" y="5335735"/>
            <a:ext cx="3186669" cy="754398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B0F0"/>
                </a:gs>
                <a:gs pos="100000">
                  <a:srgbClr val="00B0F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7">
            <a:extLst>
              <a:ext uri="{FF2B5EF4-FFF2-40B4-BE49-F238E27FC236}">
                <a16:creationId xmlns:a16="http://schemas.microsoft.com/office/drawing/2014/main" id="{54EE2AAB-3CD6-4534-80D3-3D3BC654ED74}"/>
              </a:ext>
            </a:extLst>
          </p:cNvPr>
          <p:cNvSpPr txBox="1"/>
          <p:nvPr/>
        </p:nvSpPr>
        <p:spPr>
          <a:xfrm>
            <a:off x="6668565" y="5541781"/>
            <a:ext cx="276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3C7DE70-B272-4335-BE3E-DC9F16ECF60E}"/>
              </a:ext>
            </a:extLst>
          </p:cNvPr>
          <p:cNvSpPr/>
          <p:nvPr/>
        </p:nvSpPr>
        <p:spPr>
          <a:xfrm>
            <a:off x="5908756" y="5410324"/>
            <a:ext cx="645718" cy="645718"/>
          </a:xfrm>
          <a:prstGeom prst="ellipse">
            <a:avLst/>
          </a:prstGeom>
          <a:solidFill>
            <a:srgbClr val="09CE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F356EB72-4E70-4A0B-9D4A-71AD21600AE4}"/>
              </a:ext>
            </a:extLst>
          </p:cNvPr>
          <p:cNvSpPr/>
          <p:nvPr/>
        </p:nvSpPr>
        <p:spPr>
          <a:xfrm>
            <a:off x="5975431" y="5476999"/>
            <a:ext cx="512368" cy="51236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AE10C45-6049-4CC3-822D-57EA6EDB1C5B}"/>
              </a:ext>
            </a:extLst>
          </p:cNvPr>
          <p:cNvCxnSpPr>
            <a:cxnSpLocks/>
            <a:stCxn id="44" idx="6"/>
            <a:endCxn id="57" idx="2"/>
          </p:cNvCxnSpPr>
          <p:nvPr/>
        </p:nvCxnSpPr>
        <p:spPr>
          <a:xfrm>
            <a:off x="4515409" y="3892624"/>
            <a:ext cx="1460022" cy="883134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33CBC98B-8397-4838-A0AE-D62A6BFBB3BB}"/>
              </a:ext>
            </a:extLst>
          </p:cNvPr>
          <p:cNvCxnSpPr>
            <a:cxnSpLocks/>
            <a:stCxn id="44" idx="6"/>
            <a:endCxn id="60" idx="2"/>
          </p:cNvCxnSpPr>
          <p:nvPr/>
        </p:nvCxnSpPr>
        <p:spPr>
          <a:xfrm>
            <a:off x="4515409" y="3892624"/>
            <a:ext cx="1393347" cy="1840559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96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3" grpId="0" animBg="1"/>
      <p:bldP spid="44" grpId="0" animBg="1"/>
      <p:bldP spid="45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常用的转义字符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41543" y="5600295"/>
            <a:ext cx="530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 Escape Characters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FOUR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直角三角形 10"/>
          <p:cNvSpPr>
            <a:spLocks noChangeAspect="1"/>
          </p:cNvSpPr>
          <p:nvPr/>
        </p:nvSpPr>
        <p:spPr>
          <a:xfrm rot="16200000">
            <a:off x="6181948" y="2786002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9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个最常用的转义字符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B85C5F-92A2-4EDA-B871-4CEF681F1E6C}"/>
              </a:ext>
            </a:extLst>
          </p:cNvPr>
          <p:cNvCxnSpPr>
            <a:cxnSpLocks/>
          </p:cNvCxnSpPr>
          <p:nvPr/>
        </p:nvCxnSpPr>
        <p:spPr>
          <a:xfrm>
            <a:off x="1979931" y="2238936"/>
            <a:ext cx="276306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4A84310-D82F-4D9D-9FE7-D1D77BCBC9CB}"/>
              </a:ext>
            </a:extLst>
          </p:cNvPr>
          <p:cNvSpPr txBox="1"/>
          <p:nvPr/>
        </p:nvSpPr>
        <p:spPr>
          <a:xfrm>
            <a:off x="1901992" y="1682133"/>
            <a:ext cx="299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反斜杠（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EFC0CA-FB7C-4925-9016-6C99E484BF28}"/>
              </a:ext>
            </a:extLst>
          </p:cNvPr>
          <p:cNvSpPr txBox="1"/>
          <p:nvPr/>
        </p:nvSpPr>
        <p:spPr>
          <a:xfrm>
            <a:off x="1979931" y="2249664"/>
            <a:ext cx="2763061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使反斜杠后面的一个变量变为单纯的字符。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011E0B6-29EB-478A-B183-56F8AE8183DE}"/>
              </a:ext>
            </a:extLst>
          </p:cNvPr>
          <p:cNvCxnSpPr>
            <a:cxnSpLocks/>
          </p:cNvCxnSpPr>
          <p:nvPr/>
        </p:nvCxnSpPr>
        <p:spPr>
          <a:xfrm>
            <a:off x="7426916" y="2228133"/>
            <a:ext cx="2764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BE65E1A-4059-460E-BF7C-900652FE0016}"/>
              </a:ext>
            </a:extLst>
          </p:cNvPr>
          <p:cNvSpPr txBox="1"/>
          <p:nvPr/>
        </p:nvSpPr>
        <p:spPr>
          <a:xfrm>
            <a:off x="7436563" y="1711737"/>
            <a:ext cx="299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单引号（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'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E83803C-F0AD-4857-AFA7-BD173400E9C4}"/>
              </a:ext>
            </a:extLst>
          </p:cNvPr>
          <p:cNvSpPr txBox="1"/>
          <p:nvPr/>
        </p:nvSpPr>
        <p:spPr>
          <a:xfrm>
            <a:off x="7426917" y="2238861"/>
            <a:ext cx="2763062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dirty="0"/>
              <a:t>转义其中所有的变量为单纯的字符串。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1DCF4EC-C111-4ECD-AAA4-3B2BC7B3F2BA}"/>
              </a:ext>
            </a:extLst>
          </p:cNvPr>
          <p:cNvCxnSpPr>
            <a:cxnSpLocks/>
          </p:cNvCxnSpPr>
          <p:nvPr/>
        </p:nvCxnSpPr>
        <p:spPr>
          <a:xfrm>
            <a:off x="1979931" y="4730452"/>
            <a:ext cx="276306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40687BF-4F56-4C07-81AB-DE83244BE409}"/>
              </a:ext>
            </a:extLst>
          </p:cNvPr>
          <p:cNvSpPr txBox="1"/>
          <p:nvPr/>
        </p:nvSpPr>
        <p:spPr>
          <a:xfrm>
            <a:off x="1901992" y="4195959"/>
            <a:ext cx="299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双引号（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"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33E049-65CB-4A96-8593-D3EF18CF3DAE}"/>
              </a:ext>
            </a:extLst>
          </p:cNvPr>
          <p:cNvSpPr txBox="1"/>
          <p:nvPr/>
        </p:nvSpPr>
        <p:spPr>
          <a:xfrm>
            <a:off x="1901992" y="4711814"/>
            <a:ext cx="2841000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dirty="0"/>
              <a:t>保留其中的变量属性，不进行转义处理。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C59D436-6557-4C91-AC80-79CC98115D00}"/>
              </a:ext>
            </a:extLst>
          </p:cNvPr>
          <p:cNvCxnSpPr/>
          <p:nvPr/>
        </p:nvCxnSpPr>
        <p:spPr>
          <a:xfrm>
            <a:off x="7426919" y="4689597"/>
            <a:ext cx="2764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7B5150D-0038-452C-987B-614C9EE1E44C}"/>
              </a:ext>
            </a:extLst>
          </p:cNvPr>
          <p:cNvSpPr txBox="1"/>
          <p:nvPr/>
        </p:nvSpPr>
        <p:spPr>
          <a:xfrm>
            <a:off x="7436565" y="4147739"/>
            <a:ext cx="299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反引号（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`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BECD508-D6A4-4AAD-B89B-9696A4B3CA95}"/>
              </a:ext>
            </a:extLst>
          </p:cNvPr>
          <p:cNvSpPr txBox="1"/>
          <p:nvPr/>
        </p:nvSpPr>
        <p:spPr>
          <a:xfrm>
            <a:off x="7426918" y="4670959"/>
            <a:ext cx="2763061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dirty="0"/>
              <a:t>把其中的命令执行后返回结果。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B846CBB-A086-42D3-B048-D48187FC18DE}"/>
              </a:ext>
            </a:extLst>
          </p:cNvPr>
          <p:cNvSpPr/>
          <p:nvPr/>
        </p:nvSpPr>
        <p:spPr>
          <a:xfrm>
            <a:off x="5181599" y="2615471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4FA2A83-BB84-4A46-86AD-77A308991195}"/>
              </a:ext>
            </a:extLst>
          </p:cNvPr>
          <p:cNvSpPr/>
          <p:nvPr/>
        </p:nvSpPr>
        <p:spPr>
          <a:xfrm>
            <a:off x="4928680" y="2245820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7265640-90CA-4A27-8FE9-988247970F60}"/>
              </a:ext>
            </a:extLst>
          </p:cNvPr>
          <p:cNvSpPr/>
          <p:nvPr/>
        </p:nvSpPr>
        <p:spPr>
          <a:xfrm>
            <a:off x="4675761" y="2615471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B4F6EED-1BBD-4F29-BF46-D981834C33A1}"/>
              </a:ext>
            </a:extLst>
          </p:cNvPr>
          <p:cNvSpPr txBox="1"/>
          <p:nvPr/>
        </p:nvSpPr>
        <p:spPr>
          <a:xfrm>
            <a:off x="5411943" y="3336356"/>
            <a:ext cx="1368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转义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</a:p>
        </p:txBody>
      </p:sp>
    </p:spTree>
    <p:extLst>
      <p:ext uri="{BB962C8B-B14F-4D97-AF65-F5344CB8AC3E}">
        <p14:creationId xmlns:p14="http://schemas.microsoft.com/office/powerpoint/2010/main" val="3394149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5" grpId="0" animBg="1"/>
      <p:bldP spid="36" grpId="0" animBg="1"/>
      <p:bldP spid="37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重要的环境变量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05076" y="5624851"/>
            <a:ext cx="718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Important Environmental Variables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FIVE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flipV="1">
            <a:off x="4210051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重要的环境变量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3D495E2-6424-404C-8BB4-F442B8495FF9}"/>
              </a:ext>
            </a:extLst>
          </p:cNvPr>
          <p:cNvSpPr/>
          <p:nvPr/>
        </p:nvSpPr>
        <p:spPr>
          <a:xfrm>
            <a:off x="707173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D4B55C1-AE57-4A1C-A8B4-A3669FCDB96C}"/>
              </a:ext>
            </a:extLst>
          </p:cNvPr>
          <p:cNvSpPr txBox="1"/>
          <p:nvPr/>
        </p:nvSpPr>
        <p:spPr>
          <a:xfrm>
            <a:off x="827850" y="2683066"/>
            <a:ext cx="2351653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变量是计算机系统用于保存可变值的数据类型。</a:t>
            </a: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E6F4394F-EE79-4976-9A4E-13B2C1599489}"/>
              </a:ext>
            </a:extLst>
          </p:cNvPr>
          <p:cNvSpPr/>
          <p:nvPr/>
        </p:nvSpPr>
        <p:spPr>
          <a:xfrm>
            <a:off x="695325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58325C7-7305-4E8D-94DD-D5CE904CEFDD}"/>
              </a:ext>
            </a:extLst>
          </p:cNvPr>
          <p:cNvSpPr txBox="1"/>
          <p:nvPr/>
        </p:nvSpPr>
        <p:spPr>
          <a:xfrm>
            <a:off x="827850" y="21012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变量的定义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00819B8-3D58-4BEF-9130-1C6598DAB677}"/>
              </a:ext>
            </a:extLst>
          </p:cNvPr>
          <p:cNvSpPr/>
          <p:nvPr/>
        </p:nvSpPr>
        <p:spPr>
          <a:xfrm>
            <a:off x="3461678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9434F14-0C2E-469F-BB0C-72379D5660D5}"/>
              </a:ext>
            </a:extLst>
          </p:cNvPr>
          <p:cNvSpPr txBox="1"/>
          <p:nvPr/>
        </p:nvSpPr>
        <p:spPr>
          <a:xfrm>
            <a:off x="3582355" y="2683066"/>
            <a:ext cx="2351653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系统中，变量名称一般都是大写的，命令则都是小写的，这是一种约定俗成的规范。</a:t>
            </a: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0EDFE58E-5CAF-481E-96FE-FD24A469A06F}"/>
              </a:ext>
            </a:extLst>
          </p:cNvPr>
          <p:cNvSpPr/>
          <p:nvPr/>
        </p:nvSpPr>
        <p:spPr>
          <a:xfrm>
            <a:off x="3449830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AD173E8-887B-410A-92C6-89619DCCA643}"/>
              </a:ext>
            </a:extLst>
          </p:cNvPr>
          <p:cNvSpPr txBox="1"/>
          <p:nvPr/>
        </p:nvSpPr>
        <p:spPr>
          <a:xfrm>
            <a:off x="3582355" y="210126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变量名称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7C8D766-F45B-4647-ADE2-C89178999D5D}"/>
              </a:ext>
            </a:extLst>
          </p:cNvPr>
          <p:cNvSpPr/>
          <p:nvPr/>
        </p:nvSpPr>
        <p:spPr>
          <a:xfrm>
            <a:off x="6216183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58BE715-0ADE-4897-A493-83DD2AF28BC5}"/>
              </a:ext>
            </a:extLst>
          </p:cNvPr>
          <p:cNvSpPr txBox="1"/>
          <p:nvPr/>
        </p:nvSpPr>
        <p:spPr>
          <a:xfrm>
            <a:off x="6336860" y="2683066"/>
            <a:ext cx="2351653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系统中的环境变量是用来定义系统运行环境的一些参数，比如每个用户不同的家目录、邮件存放位置等。</a:t>
            </a: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095B1BD1-E1B6-4CB4-89A0-6F2EC435D20C}"/>
              </a:ext>
            </a:extLst>
          </p:cNvPr>
          <p:cNvSpPr/>
          <p:nvPr/>
        </p:nvSpPr>
        <p:spPr>
          <a:xfrm>
            <a:off x="6204335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A2D2F1D-E5EF-42AF-BE26-10682127D7E8}"/>
              </a:ext>
            </a:extLst>
          </p:cNvPr>
          <p:cNvSpPr txBox="1"/>
          <p:nvPr/>
        </p:nvSpPr>
        <p:spPr>
          <a:xfrm>
            <a:off x="6336860" y="21012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用来做什么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90DAC6F-B34E-4C92-AE74-AD265D089D8E}"/>
              </a:ext>
            </a:extLst>
          </p:cNvPr>
          <p:cNvSpPr/>
          <p:nvPr/>
        </p:nvSpPr>
        <p:spPr>
          <a:xfrm>
            <a:off x="8970687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6251B90-FC5A-40F4-98DA-4DC911D1423E}"/>
              </a:ext>
            </a:extLst>
          </p:cNvPr>
          <p:cNvSpPr txBox="1"/>
          <p:nvPr/>
        </p:nvSpPr>
        <p:spPr>
          <a:xfrm>
            <a:off x="9091364" y="2683066"/>
            <a:ext cx="2351653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可以直接通过变量名称来提取到对应的变量值。</a:t>
            </a: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446BE8AE-1294-4018-8286-5AF5F5449163}"/>
              </a:ext>
            </a:extLst>
          </p:cNvPr>
          <p:cNvSpPr/>
          <p:nvPr/>
        </p:nvSpPr>
        <p:spPr>
          <a:xfrm>
            <a:off x="8958839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51AEC96-2D78-4058-BE20-83B86666D0F6}"/>
              </a:ext>
            </a:extLst>
          </p:cNvPr>
          <p:cNvSpPr txBox="1"/>
          <p:nvPr/>
        </p:nvSpPr>
        <p:spPr>
          <a:xfrm>
            <a:off x="9091364" y="210126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变量值</a:t>
            </a:r>
          </a:p>
        </p:txBody>
      </p:sp>
    </p:spTree>
    <p:extLst>
      <p:ext uri="{BB962C8B-B14F-4D97-AF65-F5344CB8AC3E}">
        <p14:creationId xmlns:p14="http://schemas.microsoft.com/office/powerpoint/2010/main" val="3108001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命令在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中执行的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个步骤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B85C5F-92A2-4EDA-B871-4CEF681F1E6C}"/>
              </a:ext>
            </a:extLst>
          </p:cNvPr>
          <p:cNvCxnSpPr/>
          <p:nvPr/>
        </p:nvCxnSpPr>
        <p:spPr>
          <a:xfrm>
            <a:off x="695325" y="1938542"/>
            <a:ext cx="37673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4A84310-D82F-4D9D-9FE7-D1D77BCBC9CB}"/>
              </a:ext>
            </a:extLst>
          </p:cNvPr>
          <p:cNvSpPr txBox="1"/>
          <p:nvPr/>
        </p:nvSpPr>
        <p:spPr>
          <a:xfrm>
            <a:off x="704971" y="1381739"/>
            <a:ext cx="299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EFC0CA-FB7C-4925-9016-6C99E484BF28}"/>
              </a:ext>
            </a:extLst>
          </p:cNvPr>
          <p:cNvSpPr txBox="1"/>
          <p:nvPr/>
        </p:nvSpPr>
        <p:spPr>
          <a:xfrm>
            <a:off x="695324" y="1949270"/>
            <a:ext cx="4180205" cy="14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判断用户是否以绝对路径或相对路径的方式输入命令（如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/bin/ls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），如果是绝对路径则直接执行，否则进入第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步继续判断。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011E0B6-29EB-478A-B183-56F8AE8183DE}"/>
              </a:ext>
            </a:extLst>
          </p:cNvPr>
          <p:cNvCxnSpPr/>
          <p:nvPr/>
        </p:nvCxnSpPr>
        <p:spPr>
          <a:xfrm>
            <a:off x="7532321" y="1927739"/>
            <a:ext cx="37673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BE65E1A-4059-460E-BF7C-900652FE0016}"/>
              </a:ext>
            </a:extLst>
          </p:cNvPr>
          <p:cNvSpPr txBox="1"/>
          <p:nvPr/>
        </p:nvSpPr>
        <p:spPr>
          <a:xfrm>
            <a:off x="7541967" y="1411343"/>
            <a:ext cx="299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E83803C-F0AD-4857-AFA7-BD173400E9C4}"/>
              </a:ext>
            </a:extLst>
          </p:cNvPr>
          <p:cNvSpPr txBox="1"/>
          <p:nvPr/>
        </p:nvSpPr>
        <p:spPr>
          <a:xfrm>
            <a:off x="7532321" y="1938467"/>
            <a:ext cx="4180204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en-US" altLang="zh-CN" dirty="0"/>
              <a:t>Linux</a:t>
            </a:r>
            <a:r>
              <a:rPr lang="zh-CN" altLang="en-US" dirty="0"/>
              <a:t>系统检查用户输入的命令是否为“别名命令”，即用一个自定义的命令名称来替换原本的命令名称。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1DCF4EC-C111-4ECD-AAA4-3B2BC7B3F2BA}"/>
              </a:ext>
            </a:extLst>
          </p:cNvPr>
          <p:cNvCxnSpPr/>
          <p:nvPr/>
        </p:nvCxnSpPr>
        <p:spPr>
          <a:xfrm>
            <a:off x="695324" y="4067316"/>
            <a:ext cx="37673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40687BF-4F56-4C07-81AB-DE83244BE409}"/>
              </a:ext>
            </a:extLst>
          </p:cNvPr>
          <p:cNvSpPr txBox="1"/>
          <p:nvPr/>
        </p:nvSpPr>
        <p:spPr>
          <a:xfrm>
            <a:off x="641429" y="3532823"/>
            <a:ext cx="299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33E049-65CB-4A96-8593-D3EF18CF3DAE}"/>
              </a:ext>
            </a:extLst>
          </p:cNvPr>
          <p:cNvSpPr txBox="1"/>
          <p:nvPr/>
        </p:nvSpPr>
        <p:spPr>
          <a:xfrm>
            <a:off x="695324" y="4048678"/>
            <a:ext cx="4180204" cy="179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en-US" altLang="zh-CN" dirty="0"/>
              <a:t>Bash</a:t>
            </a:r>
            <a:r>
              <a:rPr lang="zh-CN" altLang="en-US" dirty="0"/>
              <a:t>解释器判断用户输入的是内部命令还是外部命令。内部命令是解释器内部的指令，会被直接执行；而用户在绝大部分时间输入的是外部命令，这些命令交由步骤</a:t>
            </a:r>
            <a:r>
              <a:rPr lang="en-US" altLang="zh-CN" dirty="0"/>
              <a:t>4</a:t>
            </a:r>
            <a:r>
              <a:rPr lang="zh-CN" altLang="en-US" dirty="0"/>
              <a:t>继续处理。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C59D436-6557-4C91-AC80-79CC98115D00}"/>
              </a:ext>
            </a:extLst>
          </p:cNvPr>
          <p:cNvCxnSpPr/>
          <p:nvPr/>
        </p:nvCxnSpPr>
        <p:spPr>
          <a:xfrm>
            <a:off x="7532323" y="4026461"/>
            <a:ext cx="37673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7B5150D-0038-452C-987B-614C9EE1E44C}"/>
              </a:ext>
            </a:extLst>
          </p:cNvPr>
          <p:cNvSpPr txBox="1"/>
          <p:nvPr/>
        </p:nvSpPr>
        <p:spPr>
          <a:xfrm>
            <a:off x="7541969" y="3484603"/>
            <a:ext cx="299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BECD508-D6A4-4AAD-B89B-9696A4B3CA95}"/>
              </a:ext>
            </a:extLst>
          </p:cNvPr>
          <p:cNvSpPr txBox="1"/>
          <p:nvPr/>
        </p:nvSpPr>
        <p:spPr>
          <a:xfrm>
            <a:off x="7532322" y="4007823"/>
            <a:ext cx="4180203" cy="248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dirty="0"/>
              <a:t>系统在多个路径中查找用户输入的命令文件，而定义这些路径的变量叫作</a:t>
            </a:r>
            <a:r>
              <a:rPr lang="en-US" altLang="zh-CN" dirty="0"/>
              <a:t>PATH</a:t>
            </a:r>
            <a:r>
              <a:rPr lang="zh-CN" altLang="en-US" dirty="0"/>
              <a:t>，可以简单地把它理解成是“解释器的小助手”，作用是告诉</a:t>
            </a:r>
            <a:r>
              <a:rPr lang="en-US" altLang="zh-CN" dirty="0"/>
              <a:t>Bash</a:t>
            </a:r>
            <a:r>
              <a:rPr lang="zh-CN" altLang="en-US" dirty="0"/>
              <a:t>解释器待执行的命令可能存放的位置，然后</a:t>
            </a:r>
            <a:r>
              <a:rPr lang="en-US" altLang="zh-CN" dirty="0"/>
              <a:t>Bash</a:t>
            </a:r>
            <a:r>
              <a:rPr lang="zh-CN" altLang="en-US" dirty="0"/>
              <a:t>解释器就会乖乖地在这些位置中逐个查找。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B846CBB-A086-42D3-B048-D48187FC18DE}"/>
              </a:ext>
            </a:extLst>
          </p:cNvPr>
          <p:cNvSpPr/>
          <p:nvPr/>
        </p:nvSpPr>
        <p:spPr>
          <a:xfrm>
            <a:off x="5181599" y="2446505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4FA2A83-BB84-4A46-86AD-77A308991195}"/>
              </a:ext>
            </a:extLst>
          </p:cNvPr>
          <p:cNvSpPr/>
          <p:nvPr/>
        </p:nvSpPr>
        <p:spPr>
          <a:xfrm>
            <a:off x="4928680" y="2076854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7265640-90CA-4A27-8FE9-988247970F60}"/>
              </a:ext>
            </a:extLst>
          </p:cNvPr>
          <p:cNvSpPr/>
          <p:nvPr/>
        </p:nvSpPr>
        <p:spPr>
          <a:xfrm>
            <a:off x="4675761" y="2446505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B4F6EED-1BBD-4F29-BF46-D981834C33A1}"/>
              </a:ext>
            </a:extLst>
          </p:cNvPr>
          <p:cNvSpPr txBox="1"/>
          <p:nvPr/>
        </p:nvSpPr>
        <p:spPr>
          <a:xfrm>
            <a:off x="5411943" y="3167390"/>
            <a:ext cx="1368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</a:p>
        </p:txBody>
      </p:sp>
    </p:spTree>
    <p:extLst>
      <p:ext uri="{BB962C8B-B14F-4D97-AF65-F5344CB8AC3E}">
        <p14:creationId xmlns:p14="http://schemas.microsoft.com/office/powerpoint/2010/main" val="1301018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5" grpId="0" animBg="1"/>
      <p:bldP spid="36" grpId="0" animBg="1"/>
      <p:bldP spid="37" grpId="0" animBg="1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516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经典问题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Freeform 61">
            <a:extLst>
              <a:ext uri="{FF2B5EF4-FFF2-40B4-BE49-F238E27FC236}">
                <a16:creationId xmlns:a16="http://schemas.microsoft.com/office/drawing/2014/main" id="{FC4587F5-0C24-49EA-A962-92FFDFB3CF73}"/>
              </a:ext>
            </a:extLst>
          </p:cNvPr>
          <p:cNvSpPr>
            <a:spLocks noEditPoints="1"/>
          </p:cNvSpPr>
          <p:nvPr/>
        </p:nvSpPr>
        <p:spPr bwMode="auto">
          <a:xfrm>
            <a:off x="1490125" y="1947759"/>
            <a:ext cx="2660191" cy="2962482"/>
          </a:xfrm>
          <a:custGeom>
            <a:avLst/>
            <a:gdLst>
              <a:gd name="T0" fmla="*/ 96 w 182"/>
              <a:gd name="T1" fmla="*/ 0 h 202"/>
              <a:gd name="T2" fmla="*/ 85 w 182"/>
              <a:gd name="T3" fmla="*/ 30 h 202"/>
              <a:gd name="T4" fmla="*/ 182 w 182"/>
              <a:gd name="T5" fmla="*/ 86 h 202"/>
              <a:gd name="T6" fmla="*/ 152 w 182"/>
              <a:gd name="T7" fmla="*/ 97 h 202"/>
              <a:gd name="T8" fmla="*/ 182 w 182"/>
              <a:gd name="T9" fmla="*/ 86 h 202"/>
              <a:gd name="T10" fmla="*/ 172 w 182"/>
              <a:gd name="T11" fmla="*/ 51 h 202"/>
              <a:gd name="T12" fmla="*/ 141 w 182"/>
              <a:gd name="T13" fmla="*/ 56 h 202"/>
              <a:gd name="T14" fmla="*/ 131 w 182"/>
              <a:gd name="T15" fmla="*/ 10 h 202"/>
              <a:gd name="T16" fmla="*/ 126 w 182"/>
              <a:gd name="T17" fmla="*/ 41 h 202"/>
              <a:gd name="T18" fmla="*/ 131 w 182"/>
              <a:gd name="T19" fmla="*/ 10 h 202"/>
              <a:gd name="T20" fmla="*/ 0 w 182"/>
              <a:gd name="T21" fmla="*/ 86 h 202"/>
              <a:gd name="T22" fmla="*/ 30 w 182"/>
              <a:gd name="T23" fmla="*/ 97 h 202"/>
              <a:gd name="T24" fmla="*/ 9 w 182"/>
              <a:gd name="T25" fmla="*/ 50 h 202"/>
              <a:gd name="T26" fmla="*/ 41 w 182"/>
              <a:gd name="T27" fmla="*/ 56 h 202"/>
              <a:gd name="T28" fmla="*/ 9 w 182"/>
              <a:gd name="T29" fmla="*/ 50 h 202"/>
              <a:gd name="T30" fmla="*/ 55 w 182"/>
              <a:gd name="T31" fmla="*/ 41 h 202"/>
              <a:gd name="T32" fmla="*/ 50 w 182"/>
              <a:gd name="T33" fmla="*/ 10 h 202"/>
              <a:gd name="T34" fmla="*/ 91 w 182"/>
              <a:gd name="T35" fmla="*/ 44 h 202"/>
              <a:gd name="T36" fmla="*/ 139 w 182"/>
              <a:gd name="T37" fmla="*/ 93 h 202"/>
              <a:gd name="T38" fmla="*/ 117 w 182"/>
              <a:gd name="T39" fmla="*/ 134 h 202"/>
              <a:gd name="T40" fmla="*/ 119 w 182"/>
              <a:gd name="T41" fmla="*/ 139 h 202"/>
              <a:gd name="T42" fmla="*/ 124 w 182"/>
              <a:gd name="T43" fmla="*/ 142 h 202"/>
              <a:gd name="T44" fmla="*/ 124 w 182"/>
              <a:gd name="T45" fmla="*/ 158 h 202"/>
              <a:gd name="T46" fmla="*/ 124 w 182"/>
              <a:gd name="T47" fmla="*/ 160 h 202"/>
              <a:gd name="T48" fmla="*/ 124 w 182"/>
              <a:gd name="T49" fmla="*/ 176 h 202"/>
              <a:gd name="T50" fmla="*/ 119 w 182"/>
              <a:gd name="T51" fmla="*/ 179 h 202"/>
              <a:gd name="T52" fmla="*/ 61 w 182"/>
              <a:gd name="T53" fmla="*/ 184 h 202"/>
              <a:gd name="T54" fmla="*/ 58 w 182"/>
              <a:gd name="T55" fmla="*/ 173 h 202"/>
              <a:gd name="T56" fmla="*/ 60 w 182"/>
              <a:gd name="T57" fmla="*/ 164 h 202"/>
              <a:gd name="T58" fmla="*/ 58 w 182"/>
              <a:gd name="T59" fmla="*/ 155 h 202"/>
              <a:gd name="T60" fmla="*/ 61 w 182"/>
              <a:gd name="T61" fmla="*/ 144 h 202"/>
              <a:gd name="T62" fmla="*/ 66 w 182"/>
              <a:gd name="T63" fmla="*/ 143 h 202"/>
              <a:gd name="T64" fmla="*/ 49 w 182"/>
              <a:gd name="T65" fmla="*/ 118 h 202"/>
              <a:gd name="T66" fmla="*/ 57 w 182"/>
              <a:gd name="T67" fmla="*/ 59 h 202"/>
              <a:gd name="T68" fmla="*/ 105 w 182"/>
              <a:gd name="T69" fmla="*/ 188 h 202"/>
              <a:gd name="T70" fmla="*/ 91 w 182"/>
              <a:gd name="T71" fmla="*/ 202 h 202"/>
              <a:gd name="T72" fmla="*/ 105 w 182"/>
              <a:gd name="T73" fmla="*/ 188 h 202"/>
              <a:gd name="T74" fmla="*/ 68 w 182"/>
              <a:gd name="T75" fmla="*/ 171 h 202"/>
              <a:gd name="T76" fmla="*/ 68 w 182"/>
              <a:gd name="T77" fmla="*/ 174 h 202"/>
              <a:gd name="T78" fmla="*/ 115 w 182"/>
              <a:gd name="T79" fmla="*/ 168 h 202"/>
              <a:gd name="T80" fmla="*/ 115 w 182"/>
              <a:gd name="T81" fmla="*/ 149 h 202"/>
              <a:gd name="T82" fmla="*/ 68 w 182"/>
              <a:gd name="T83" fmla="*/ 155 h 202"/>
              <a:gd name="T84" fmla="*/ 115 w 182"/>
              <a:gd name="T85" fmla="*/ 151 h 202"/>
              <a:gd name="T86" fmla="*/ 115 w 182"/>
              <a:gd name="T87" fmla="*/ 149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2" h="202">
                <a:moveTo>
                  <a:pt x="85" y="0"/>
                </a:moveTo>
                <a:cubicBezTo>
                  <a:pt x="96" y="0"/>
                  <a:pt x="96" y="0"/>
                  <a:pt x="96" y="0"/>
                </a:cubicBezTo>
                <a:cubicBezTo>
                  <a:pt x="96" y="30"/>
                  <a:pt x="96" y="30"/>
                  <a:pt x="96" y="30"/>
                </a:cubicBezTo>
                <a:cubicBezTo>
                  <a:pt x="85" y="30"/>
                  <a:pt x="85" y="30"/>
                  <a:pt x="85" y="30"/>
                </a:cubicBezTo>
                <a:cubicBezTo>
                  <a:pt x="85" y="0"/>
                  <a:pt x="85" y="0"/>
                  <a:pt x="85" y="0"/>
                </a:cubicBezTo>
                <a:close/>
                <a:moveTo>
                  <a:pt x="182" y="86"/>
                </a:moveTo>
                <a:cubicBezTo>
                  <a:pt x="182" y="97"/>
                  <a:pt x="182" y="97"/>
                  <a:pt x="182" y="97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182" y="86"/>
                  <a:pt x="182" y="86"/>
                  <a:pt x="182" y="86"/>
                </a:cubicBezTo>
                <a:close/>
                <a:moveTo>
                  <a:pt x="167" y="41"/>
                </a:moveTo>
                <a:cubicBezTo>
                  <a:pt x="172" y="51"/>
                  <a:pt x="172" y="51"/>
                  <a:pt x="172" y="51"/>
                </a:cubicBezTo>
                <a:cubicBezTo>
                  <a:pt x="146" y="66"/>
                  <a:pt x="146" y="66"/>
                  <a:pt x="146" y="66"/>
                </a:cubicBezTo>
                <a:cubicBezTo>
                  <a:pt x="141" y="56"/>
                  <a:pt x="141" y="56"/>
                  <a:pt x="141" y="56"/>
                </a:cubicBezTo>
                <a:cubicBezTo>
                  <a:pt x="167" y="41"/>
                  <a:pt x="167" y="41"/>
                  <a:pt x="167" y="41"/>
                </a:cubicBezTo>
                <a:close/>
                <a:moveTo>
                  <a:pt x="131" y="10"/>
                </a:moveTo>
                <a:cubicBezTo>
                  <a:pt x="116" y="36"/>
                  <a:pt x="116" y="36"/>
                  <a:pt x="116" y="36"/>
                </a:cubicBezTo>
                <a:cubicBezTo>
                  <a:pt x="126" y="41"/>
                  <a:pt x="126" y="41"/>
                  <a:pt x="126" y="41"/>
                </a:cubicBezTo>
                <a:cubicBezTo>
                  <a:pt x="141" y="15"/>
                  <a:pt x="141" y="15"/>
                  <a:pt x="141" y="15"/>
                </a:cubicBezTo>
                <a:cubicBezTo>
                  <a:pt x="131" y="10"/>
                  <a:pt x="131" y="10"/>
                  <a:pt x="131" y="10"/>
                </a:cubicBezTo>
                <a:close/>
                <a:moveTo>
                  <a:pt x="0" y="97"/>
                </a:moveTo>
                <a:cubicBezTo>
                  <a:pt x="0" y="86"/>
                  <a:pt x="0" y="86"/>
                  <a:pt x="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97"/>
                  <a:pt x="30" y="97"/>
                  <a:pt x="30" y="97"/>
                </a:cubicBezTo>
                <a:cubicBezTo>
                  <a:pt x="0" y="97"/>
                  <a:pt x="0" y="97"/>
                  <a:pt x="0" y="97"/>
                </a:cubicBezTo>
                <a:close/>
                <a:moveTo>
                  <a:pt x="9" y="50"/>
                </a:moveTo>
                <a:cubicBezTo>
                  <a:pt x="15" y="41"/>
                  <a:pt x="15" y="41"/>
                  <a:pt x="15" y="41"/>
                </a:cubicBezTo>
                <a:cubicBezTo>
                  <a:pt x="41" y="56"/>
                  <a:pt x="41" y="56"/>
                  <a:pt x="41" y="56"/>
                </a:cubicBezTo>
                <a:cubicBezTo>
                  <a:pt x="35" y="66"/>
                  <a:pt x="35" y="66"/>
                  <a:pt x="35" y="66"/>
                </a:cubicBezTo>
                <a:cubicBezTo>
                  <a:pt x="9" y="50"/>
                  <a:pt x="9" y="50"/>
                  <a:pt x="9" y="50"/>
                </a:cubicBezTo>
                <a:close/>
                <a:moveTo>
                  <a:pt x="40" y="15"/>
                </a:moveTo>
                <a:cubicBezTo>
                  <a:pt x="55" y="41"/>
                  <a:pt x="55" y="41"/>
                  <a:pt x="55" y="41"/>
                </a:cubicBezTo>
                <a:cubicBezTo>
                  <a:pt x="65" y="36"/>
                  <a:pt x="65" y="36"/>
                  <a:pt x="65" y="36"/>
                </a:cubicBezTo>
                <a:cubicBezTo>
                  <a:pt x="50" y="10"/>
                  <a:pt x="50" y="10"/>
                  <a:pt x="50" y="10"/>
                </a:cubicBezTo>
                <a:cubicBezTo>
                  <a:pt x="40" y="15"/>
                  <a:pt x="40" y="15"/>
                  <a:pt x="40" y="15"/>
                </a:cubicBezTo>
                <a:close/>
                <a:moveTo>
                  <a:pt x="91" y="44"/>
                </a:moveTo>
                <a:cubicBezTo>
                  <a:pt x="102" y="44"/>
                  <a:pt x="117" y="50"/>
                  <a:pt x="125" y="59"/>
                </a:cubicBezTo>
                <a:cubicBezTo>
                  <a:pt x="134" y="67"/>
                  <a:pt x="139" y="79"/>
                  <a:pt x="139" y="93"/>
                </a:cubicBezTo>
                <a:cubicBezTo>
                  <a:pt x="139" y="102"/>
                  <a:pt x="137" y="110"/>
                  <a:pt x="133" y="118"/>
                </a:cubicBezTo>
                <a:cubicBezTo>
                  <a:pt x="129" y="124"/>
                  <a:pt x="123" y="130"/>
                  <a:pt x="117" y="134"/>
                </a:cubicBezTo>
                <a:cubicBezTo>
                  <a:pt x="117" y="139"/>
                  <a:pt x="117" y="139"/>
                  <a:pt x="117" y="139"/>
                </a:cubicBezTo>
                <a:cubicBezTo>
                  <a:pt x="119" y="139"/>
                  <a:pt x="119" y="139"/>
                  <a:pt x="119" y="139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4" y="142"/>
                  <a:pt x="124" y="142"/>
                  <a:pt x="124" y="142"/>
                </a:cubicBezTo>
                <a:cubicBezTo>
                  <a:pt x="125" y="145"/>
                  <a:pt x="125" y="147"/>
                  <a:pt x="125" y="150"/>
                </a:cubicBezTo>
                <a:cubicBezTo>
                  <a:pt x="125" y="153"/>
                  <a:pt x="125" y="155"/>
                  <a:pt x="124" y="158"/>
                </a:cubicBezTo>
                <a:cubicBezTo>
                  <a:pt x="123" y="159"/>
                  <a:pt x="123" y="159"/>
                  <a:pt x="123" y="159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25" y="163"/>
                  <a:pt x="125" y="165"/>
                  <a:pt x="125" y="168"/>
                </a:cubicBezTo>
                <a:cubicBezTo>
                  <a:pt x="125" y="171"/>
                  <a:pt x="125" y="174"/>
                  <a:pt x="124" y="176"/>
                </a:cubicBezTo>
                <a:cubicBezTo>
                  <a:pt x="122" y="179"/>
                  <a:pt x="122" y="179"/>
                  <a:pt x="122" y="179"/>
                </a:cubicBezTo>
                <a:cubicBezTo>
                  <a:pt x="119" y="179"/>
                  <a:pt x="119" y="179"/>
                  <a:pt x="119" y="179"/>
                </a:cubicBezTo>
                <a:cubicBezTo>
                  <a:pt x="65" y="184"/>
                  <a:pt x="65" y="184"/>
                  <a:pt x="65" y="184"/>
                </a:cubicBezTo>
                <a:cubicBezTo>
                  <a:pt x="61" y="184"/>
                  <a:pt x="61" y="184"/>
                  <a:pt x="61" y="184"/>
                </a:cubicBezTo>
                <a:cubicBezTo>
                  <a:pt x="59" y="181"/>
                  <a:pt x="59" y="181"/>
                  <a:pt x="59" y="181"/>
                </a:cubicBezTo>
                <a:cubicBezTo>
                  <a:pt x="59" y="178"/>
                  <a:pt x="58" y="176"/>
                  <a:pt x="58" y="173"/>
                </a:cubicBezTo>
                <a:cubicBezTo>
                  <a:pt x="58" y="170"/>
                  <a:pt x="58" y="168"/>
                  <a:pt x="60" y="164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59" y="163"/>
                  <a:pt x="59" y="163"/>
                  <a:pt x="59" y="163"/>
                </a:cubicBezTo>
                <a:cubicBezTo>
                  <a:pt x="59" y="160"/>
                  <a:pt x="58" y="158"/>
                  <a:pt x="58" y="155"/>
                </a:cubicBezTo>
                <a:cubicBezTo>
                  <a:pt x="58" y="152"/>
                  <a:pt x="58" y="149"/>
                  <a:pt x="60" y="146"/>
                </a:cubicBezTo>
                <a:cubicBezTo>
                  <a:pt x="61" y="144"/>
                  <a:pt x="61" y="144"/>
                  <a:pt x="61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4"/>
                  <a:pt x="66" y="134"/>
                  <a:pt x="66" y="134"/>
                </a:cubicBezTo>
                <a:cubicBezTo>
                  <a:pt x="59" y="130"/>
                  <a:pt x="53" y="125"/>
                  <a:pt x="49" y="118"/>
                </a:cubicBezTo>
                <a:cubicBezTo>
                  <a:pt x="45" y="111"/>
                  <a:pt x="42" y="102"/>
                  <a:pt x="42" y="93"/>
                </a:cubicBezTo>
                <a:cubicBezTo>
                  <a:pt x="42" y="79"/>
                  <a:pt x="48" y="67"/>
                  <a:pt x="57" y="59"/>
                </a:cubicBezTo>
                <a:cubicBezTo>
                  <a:pt x="65" y="50"/>
                  <a:pt x="77" y="44"/>
                  <a:pt x="91" y="44"/>
                </a:cubicBezTo>
                <a:close/>
                <a:moveTo>
                  <a:pt x="105" y="188"/>
                </a:moveTo>
                <a:cubicBezTo>
                  <a:pt x="105" y="188"/>
                  <a:pt x="105" y="188"/>
                  <a:pt x="105" y="188"/>
                </a:cubicBezTo>
                <a:cubicBezTo>
                  <a:pt x="105" y="196"/>
                  <a:pt x="99" y="202"/>
                  <a:pt x="91" y="202"/>
                </a:cubicBezTo>
                <a:cubicBezTo>
                  <a:pt x="84" y="202"/>
                  <a:pt x="78" y="197"/>
                  <a:pt x="77" y="190"/>
                </a:cubicBezTo>
                <a:cubicBezTo>
                  <a:pt x="105" y="188"/>
                  <a:pt x="105" y="188"/>
                  <a:pt x="105" y="188"/>
                </a:cubicBezTo>
                <a:close/>
                <a:moveTo>
                  <a:pt x="115" y="167"/>
                </a:moveTo>
                <a:cubicBezTo>
                  <a:pt x="68" y="171"/>
                  <a:pt x="68" y="171"/>
                  <a:pt x="68" y="171"/>
                </a:cubicBezTo>
                <a:cubicBezTo>
                  <a:pt x="68" y="172"/>
                  <a:pt x="68" y="172"/>
                  <a:pt x="68" y="173"/>
                </a:cubicBezTo>
                <a:cubicBezTo>
                  <a:pt x="68" y="173"/>
                  <a:pt x="68" y="173"/>
                  <a:pt x="68" y="174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169"/>
                  <a:pt x="115" y="169"/>
                  <a:pt x="115" y="168"/>
                </a:cubicBezTo>
                <a:cubicBezTo>
                  <a:pt x="115" y="168"/>
                  <a:pt x="115" y="167"/>
                  <a:pt x="115" y="167"/>
                </a:cubicBezTo>
                <a:close/>
                <a:moveTo>
                  <a:pt x="115" y="149"/>
                </a:moveTo>
                <a:cubicBezTo>
                  <a:pt x="68" y="153"/>
                  <a:pt x="68" y="153"/>
                  <a:pt x="68" y="153"/>
                </a:cubicBezTo>
                <a:cubicBezTo>
                  <a:pt x="68" y="154"/>
                  <a:pt x="68" y="154"/>
                  <a:pt x="68" y="155"/>
                </a:cubicBezTo>
                <a:cubicBezTo>
                  <a:pt x="68" y="155"/>
                  <a:pt x="68" y="155"/>
                  <a:pt x="68" y="155"/>
                </a:cubicBezTo>
                <a:cubicBezTo>
                  <a:pt x="115" y="151"/>
                  <a:pt x="115" y="151"/>
                  <a:pt x="115" y="151"/>
                </a:cubicBezTo>
                <a:cubicBezTo>
                  <a:pt x="115" y="151"/>
                  <a:pt x="115" y="150"/>
                  <a:pt x="115" y="150"/>
                </a:cubicBezTo>
                <a:cubicBezTo>
                  <a:pt x="115" y="150"/>
                  <a:pt x="115" y="149"/>
                  <a:pt x="115" y="149"/>
                </a:cubicBezTo>
                <a:close/>
              </a:path>
            </a:pathLst>
          </a:custGeom>
          <a:gradFill>
            <a:gsLst>
              <a:gs pos="18000">
                <a:srgbClr val="007DDA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84C34B-BC2F-4180-994C-7A4092E494DD}"/>
              </a:ext>
            </a:extLst>
          </p:cNvPr>
          <p:cNvSpPr txBox="1"/>
          <p:nvPr/>
        </p:nvSpPr>
        <p:spPr>
          <a:xfrm>
            <a:off x="1448269" y="5060131"/>
            <a:ext cx="2743902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0" algn="ctr"/>
            <a:r>
              <a:rPr lang="zh-CN" altLang="en-US" dirty="0"/>
              <a:t>为什么不能将当前目录（</a:t>
            </a:r>
            <a:r>
              <a:rPr lang="en-US" altLang="zh-CN" dirty="0"/>
              <a:t>.</a:t>
            </a:r>
            <a:r>
              <a:rPr lang="zh-CN" altLang="en-US" dirty="0"/>
              <a:t>）添加到</a:t>
            </a:r>
            <a:r>
              <a:rPr lang="en-US" altLang="zh-CN" dirty="0"/>
              <a:t>PATH</a:t>
            </a:r>
            <a:r>
              <a:rPr lang="zh-CN" altLang="en-US" dirty="0"/>
              <a:t>中呢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5" name="Rectangle: Rounded Corners 55">
            <a:extLst>
              <a:ext uri="{FF2B5EF4-FFF2-40B4-BE49-F238E27FC236}">
                <a16:creationId xmlns:a16="http://schemas.microsoft.com/office/drawing/2014/main" id="{B75351B4-1891-4E56-945F-72F0CFD6BB55}"/>
              </a:ext>
            </a:extLst>
          </p:cNvPr>
          <p:cNvSpPr/>
          <p:nvPr/>
        </p:nvSpPr>
        <p:spPr>
          <a:xfrm>
            <a:off x="5386492" y="2306895"/>
            <a:ext cx="3186669" cy="1281863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B0F0"/>
                </a:gs>
                <a:gs pos="100000">
                  <a:srgbClr val="00B0F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45">
            <a:extLst>
              <a:ext uri="{FF2B5EF4-FFF2-40B4-BE49-F238E27FC236}">
                <a16:creationId xmlns:a16="http://schemas.microsoft.com/office/drawing/2014/main" id="{FC2F6466-0138-4631-AA68-CA9B53508CCC}"/>
              </a:ext>
            </a:extLst>
          </p:cNvPr>
          <p:cNvSpPr/>
          <p:nvPr/>
        </p:nvSpPr>
        <p:spPr>
          <a:xfrm>
            <a:off x="5386491" y="3910641"/>
            <a:ext cx="3186669" cy="1456489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70C0"/>
                </a:gs>
                <a:gs pos="100000">
                  <a:srgbClr val="0070C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id="{717BAF8A-FBCB-4A15-97D5-5E8E37989CB7}"/>
              </a:ext>
            </a:extLst>
          </p:cNvPr>
          <p:cNvSpPr txBox="1"/>
          <p:nvPr/>
        </p:nvSpPr>
        <p:spPr>
          <a:xfrm>
            <a:off x="5784279" y="4134262"/>
            <a:ext cx="4025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just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但是，如果黑客在比较常用的公共目录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中存放了一个与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命令同名的木马文件，而用户又恰巧在公共目录中执行了这些命令，那么就极有可能中招了。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57">
            <a:extLst>
              <a:ext uri="{FF2B5EF4-FFF2-40B4-BE49-F238E27FC236}">
                <a16:creationId xmlns:a16="http://schemas.microsoft.com/office/drawing/2014/main" id="{C02CA95F-D230-4ACB-8FC8-D22A4A3F5244}"/>
              </a:ext>
            </a:extLst>
          </p:cNvPr>
          <p:cNvSpPr txBox="1"/>
          <p:nvPr/>
        </p:nvSpPr>
        <p:spPr>
          <a:xfrm>
            <a:off x="5784279" y="2531860"/>
            <a:ext cx="4025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just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尽管可以将当前目录（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）添加到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变量中，从而在某些情况下可以让用户免去输入命令所在路径的麻烦。</a:t>
            </a:r>
            <a:endParaRPr 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F466C03-0C40-4CB9-82F0-F0EFEBE00988}"/>
              </a:ext>
            </a:extLst>
          </p:cNvPr>
          <p:cNvSpPr/>
          <p:nvPr/>
        </p:nvSpPr>
        <p:spPr>
          <a:xfrm>
            <a:off x="5044051" y="2644641"/>
            <a:ext cx="645718" cy="645718"/>
          </a:xfrm>
          <a:prstGeom prst="ellipse">
            <a:avLst/>
          </a:prstGeom>
          <a:solidFill>
            <a:srgbClr val="09CE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B7DB54B-985C-4CB9-8964-61F31C8974BB}"/>
              </a:ext>
            </a:extLst>
          </p:cNvPr>
          <p:cNvSpPr/>
          <p:nvPr/>
        </p:nvSpPr>
        <p:spPr>
          <a:xfrm>
            <a:off x="5110726" y="2711316"/>
            <a:ext cx="512368" cy="51236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991FE4D-5C05-4C4F-ADC0-6EE30EA8117B}"/>
              </a:ext>
            </a:extLst>
          </p:cNvPr>
          <p:cNvSpPr/>
          <p:nvPr/>
        </p:nvSpPr>
        <p:spPr>
          <a:xfrm>
            <a:off x="5044051" y="4331198"/>
            <a:ext cx="645718" cy="645718"/>
          </a:xfrm>
          <a:prstGeom prst="ellipse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99FC55D-C4F0-40DD-9089-6E1233A7B28D}"/>
              </a:ext>
            </a:extLst>
          </p:cNvPr>
          <p:cNvSpPr/>
          <p:nvPr/>
        </p:nvSpPr>
        <p:spPr>
          <a:xfrm>
            <a:off x="5110726" y="4397873"/>
            <a:ext cx="512368" cy="51236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32E07F3-528F-4691-A0F9-E895B3A647CA}"/>
              </a:ext>
            </a:extLst>
          </p:cNvPr>
          <p:cNvCxnSpPr>
            <a:cxnSpLocks/>
            <a:stCxn id="11" idx="19"/>
            <a:endCxn id="19" idx="2"/>
          </p:cNvCxnSpPr>
          <p:nvPr/>
        </p:nvCxnSpPr>
        <p:spPr>
          <a:xfrm flipV="1">
            <a:off x="3200248" y="2967500"/>
            <a:ext cx="1843803" cy="945470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2AEA4F7-6978-447E-AD81-4A7911F6C7DF}"/>
              </a:ext>
            </a:extLst>
          </p:cNvPr>
          <p:cNvCxnSpPr>
            <a:cxnSpLocks/>
            <a:stCxn id="11" idx="19"/>
            <a:endCxn id="22" idx="2"/>
          </p:cNvCxnSpPr>
          <p:nvPr/>
        </p:nvCxnSpPr>
        <p:spPr>
          <a:xfrm>
            <a:off x="3200248" y="3912970"/>
            <a:ext cx="1910478" cy="741087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2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516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系统中最重要的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个环境变量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8E9F695-2A4D-42F2-98DB-786A87F46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21228"/>
              </p:ext>
            </p:extLst>
          </p:nvPr>
        </p:nvGraphicFramePr>
        <p:xfrm>
          <a:off x="1516297" y="1285845"/>
          <a:ext cx="8452651" cy="4886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9033">
                  <a:extLst>
                    <a:ext uri="{9D8B030D-6E8A-4147-A177-3AD203B41FA5}">
                      <a16:colId xmlns:a16="http://schemas.microsoft.com/office/drawing/2014/main" val="1244815582"/>
                    </a:ext>
                  </a:extLst>
                </a:gridCol>
                <a:gridCol w="5923618">
                  <a:extLst>
                    <a:ext uri="{9D8B030D-6E8A-4147-A177-3AD203B41FA5}">
                      <a16:colId xmlns:a16="http://schemas.microsoft.com/office/drawing/2014/main" val="399664962"/>
                    </a:ext>
                  </a:extLst>
                </a:gridCol>
              </a:tblGrid>
              <a:tr h="652285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437489453"/>
                  </a:ext>
                </a:extLst>
              </a:tr>
              <a:tr h="423432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HOME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用户的主目录（即家目录）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55970391"/>
                  </a:ext>
                </a:extLst>
              </a:tr>
              <a:tr h="423432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用户在使用的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解释器名称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758526669"/>
                  </a:ext>
                </a:extLst>
              </a:tr>
              <a:tr h="423432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HISTSIZE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输出的历史命令记录条数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746188716"/>
                  </a:ext>
                </a:extLst>
              </a:tr>
              <a:tr h="423432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HISTFILESIZE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保存的历史命令记录条数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966118491"/>
                  </a:ext>
                </a:extLst>
              </a:tr>
              <a:tr h="423432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邮件保存路径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271131591"/>
                  </a:ext>
                </a:extLst>
              </a:tr>
              <a:tr h="423432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LANG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系统语言、语系名称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930024270"/>
                  </a:ext>
                </a:extLst>
              </a:tr>
              <a:tr h="423432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RANDOM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生成一个随机数字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479372860"/>
                  </a:ext>
                </a:extLst>
              </a:tr>
              <a:tr h="423432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PS1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Bash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解释器的提示符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883794381"/>
                  </a:ext>
                </a:extLst>
              </a:tr>
              <a:tr h="423432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定义解释器搜索用户执行命令的路径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038003156"/>
                  </a:ext>
                </a:extLst>
              </a:tr>
              <a:tr h="423432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EDITOR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用户默认的文本编辑器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059382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53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CF8E4B2-1FC5-41EA-AAF6-43D2550E14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2"/>
          <a:stretch/>
        </p:blipFill>
        <p:spPr>
          <a:xfrm>
            <a:off x="5001771" y="702"/>
            <a:ext cx="7190229" cy="68580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52872" y="383540"/>
            <a:ext cx="39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课程概述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7A84CCA-6135-4CD6-A691-85652116D251}"/>
              </a:ext>
            </a:extLst>
          </p:cNvPr>
          <p:cNvGrpSpPr/>
          <p:nvPr/>
        </p:nvGrpSpPr>
        <p:grpSpPr>
          <a:xfrm>
            <a:off x="37592" y="1821529"/>
            <a:ext cx="3289118" cy="984886"/>
            <a:chOff x="37592" y="1829597"/>
            <a:chExt cx="3289118" cy="984886"/>
          </a:xfrm>
        </p:grpSpPr>
        <p:sp>
          <p:nvSpPr>
            <p:cNvPr id="26" name="文本框 25"/>
            <p:cNvSpPr txBox="1"/>
            <p:nvPr/>
          </p:nvSpPr>
          <p:spPr>
            <a:xfrm>
              <a:off x="916688" y="1983486"/>
              <a:ext cx="24100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输入输出重定向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And Output Repeat Directed</a:t>
              </a:r>
              <a:endParaRPr lang="da-DK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592" y="1829597"/>
              <a:ext cx="1015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930ACDD-6974-4AEE-A3F7-8541BBEB7522}"/>
              </a:ext>
            </a:extLst>
          </p:cNvPr>
          <p:cNvGrpSpPr/>
          <p:nvPr/>
        </p:nvGrpSpPr>
        <p:grpSpPr>
          <a:xfrm>
            <a:off x="3449751" y="1899621"/>
            <a:ext cx="3421454" cy="830997"/>
            <a:chOff x="3360777" y="2137216"/>
            <a:chExt cx="3421454" cy="830997"/>
          </a:xfrm>
        </p:grpSpPr>
        <p:sp>
          <p:nvSpPr>
            <p:cNvPr id="40" name="文本框 39"/>
            <p:cNvSpPr txBox="1"/>
            <p:nvPr/>
          </p:nvSpPr>
          <p:spPr>
            <a:xfrm>
              <a:off x="4239875" y="2291105"/>
              <a:ext cx="254235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管道符命令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Pipe Command</a:t>
              </a:r>
              <a:endParaRPr lang="da-DK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360777" y="2137216"/>
              <a:ext cx="1015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F985FD2-8E20-485E-BADB-442EE373A51F}"/>
              </a:ext>
            </a:extLst>
          </p:cNvPr>
          <p:cNvSpPr/>
          <p:nvPr/>
        </p:nvSpPr>
        <p:spPr>
          <a:xfrm>
            <a:off x="3441990" y="1767148"/>
            <a:ext cx="3360777" cy="1098236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C3EE372-DFF2-41CC-B158-614A7E402066}"/>
              </a:ext>
            </a:extLst>
          </p:cNvPr>
          <p:cNvSpPr/>
          <p:nvPr/>
        </p:nvSpPr>
        <p:spPr>
          <a:xfrm>
            <a:off x="0" y="1764854"/>
            <a:ext cx="3364302" cy="1098236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BD873E3-AB6F-4CB2-BB0F-B893C745988B}"/>
              </a:ext>
            </a:extLst>
          </p:cNvPr>
          <p:cNvGrpSpPr/>
          <p:nvPr/>
        </p:nvGrpSpPr>
        <p:grpSpPr>
          <a:xfrm>
            <a:off x="37592" y="3193495"/>
            <a:ext cx="3289118" cy="830997"/>
            <a:chOff x="37592" y="3114883"/>
            <a:chExt cx="3289118" cy="830997"/>
          </a:xfrm>
        </p:grpSpPr>
        <p:sp>
          <p:nvSpPr>
            <p:cNvPr id="43" name="文本框 42"/>
            <p:cNvSpPr txBox="1"/>
            <p:nvPr/>
          </p:nvSpPr>
          <p:spPr>
            <a:xfrm>
              <a:off x="916689" y="3268772"/>
              <a:ext cx="241002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命令行的通配符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b="0" i="0" dirty="0">
                  <a:solidFill>
                    <a:srgbClr val="333333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Command Line Wildcards</a:t>
              </a:r>
              <a:endParaRPr lang="da-DK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7592" y="3114883"/>
              <a:ext cx="1015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AAB1485-F466-4DB4-B0F2-069CF08DBBBE}"/>
              </a:ext>
            </a:extLst>
          </p:cNvPr>
          <p:cNvGrpSpPr/>
          <p:nvPr/>
        </p:nvGrpSpPr>
        <p:grpSpPr>
          <a:xfrm>
            <a:off x="3449751" y="3193495"/>
            <a:ext cx="3450795" cy="830997"/>
            <a:chOff x="3513846" y="3522502"/>
            <a:chExt cx="3450795" cy="830997"/>
          </a:xfrm>
        </p:grpSpPr>
        <p:sp>
          <p:nvSpPr>
            <p:cNvPr id="46" name="文本框 45"/>
            <p:cNvSpPr txBox="1"/>
            <p:nvPr/>
          </p:nvSpPr>
          <p:spPr>
            <a:xfrm>
              <a:off x="4392944" y="3676391"/>
              <a:ext cx="25716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常用的转义字符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b="0" i="0" dirty="0">
                  <a:solidFill>
                    <a:srgbClr val="333333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Common Escape Characters</a:t>
              </a:r>
              <a:endParaRPr lang="da-DK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513846" y="3522502"/>
              <a:ext cx="1015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04</a:t>
              </a:r>
              <a:endParaRPr lang="zh-CN" altLang="en-US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7C68591-1B10-4F21-B973-17C7D3CCE53B}"/>
              </a:ext>
            </a:extLst>
          </p:cNvPr>
          <p:cNvGrpSpPr/>
          <p:nvPr/>
        </p:nvGrpSpPr>
        <p:grpSpPr>
          <a:xfrm>
            <a:off x="0" y="3059875"/>
            <a:ext cx="6814575" cy="1098236"/>
            <a:chOff x="0" y="3269216"/>
            <a:chExt cx="6814575" cy="1098236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8AB5614-2974-44A5-85A3-6CD6790D865E}"/>
                </a:ext>
              </a:extLst>
            </p:cNvPr>
            <p:cNvSpPr/>
            <p:nvPr/>
          </p:nvSpPr>
          <p:spPr>
            <a:xfrm>
              <a:off x="0" y="3269216"/>
              <a:ext cx="3364302" cy="1098236"/>
            </a:xfrm>
            <a:prstGeom prst="roundRect">
              <a:avLst>
                <a:gd name="adj" fmla="val 7032"/>
              </a:avLst>
            </a:prstGeom>
            <a:noFill/>
            <a:ln>
              <a:gradFill>
                <a:gsLst>
                  <a:gs pos="0">
                    <a:srgbClr val="007DDA"/>
                  </a:gs>
                  <a:gs pos="51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133EC2D4-C7AF-4AA0-8CB9-FF71C05BE658}"/>
                </a:ext>
              </a:extLst>
            </p:cNvPr>
            <p:cNvSpPr/>
            <p:nvPr/>
          </p:nvSpPr>
          <p:spPr>
            <a:xfrm>
              <a:off x="3450273" y="3269216"/>
              <a:ext cx="3364302" cy="1098236"/>
            </a:xfrm>
            <a:prstGeom prst="roundRect">
              <a:avLst>
                <a:gd name="adj" fmla="val 7032"/>
              </a:avLst>
            </a:prstGeom>
            <a:noFill/>
            <a:ln>
              <a:gradFill>
                <a:gsLst>
                  <a:gs pos="0">
                    <a:srgbClr val="007DDA"/>
                  </a:gs>
                  <a:gs pos="51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2677A65-1E28-4512-91F3-D1C6771C7C94}"/>
              </a:ext>
            </a:extLst>
          </p:cNvPr>
          <p:cNvGrpSpPr/>
          <p:nvPr/>
        </p:nvGrpSpPr>
        <p:grpSpPr>
          <a:xfrm>
            <a:off x="37592" y="4411571"/>
            <a:ext cx="3326710" cy="984886"/>
            <a:chOff x="37592" y="4411571"/>
            <a:chExt cx="3326710" cy="984886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46A9C28-5315-411F-A604-7D46B3DF26FC}"/>
                </a:ext>
              </a:extLst>
            </p:cNvPr>
            <p:cNvSpPr txBox="1"/>
            <p:nvPr/>
          </p:nvSpPr>
          <p:spPr>
            <a:xfrm>
              <a:off x="916689" y="4565460"/>
              <a:ext cx="244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重要的环境变量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b="0" i="0" dirty="0">
                  <a:solidFill>
                    <a:srgbClr val="333333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Important Environmental Variables</a:t>
              </a:r>
              <a:endParaRPr lang="da-DK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35F4C76-DA52-48F1-A859-0DEB07D01C98}"/>
                </a:ext>
              </a:extLst>
            </p:cNvPr>
            <p:cNvSpPr txBox="1"/>
            <p:nvPr/>
          </p:nvSpPr>
          <p:spPr>
            <a:xfrm>
              <a:off x="37592" y="4411571"/>
              <a:ext cx="1015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05</a:t>
              </a:r>
              <a:endParaRPr lang="zh-CN" altLang="en-US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920FC8A-2F4E-48F1-9525-263F44D1232B}"/>
              </a:ext>
            </a:extLst>
          </p:cNvPr>
          <p:cNvSpPr/>
          <p:nvPr/>
        </p:nvSpPr>
        <p:spPr>
          <a:xfrm>
            <a:off x="1" y="4354896"/>
            <a:ext cx="3364301" cy="1098236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0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E494243-3D3D-470D-B986-3726777EA8D2}"/>
              </a:ext>
            </a:extLst>
          </p:cNvPr>
          <p:cNvSpPr txBox="1"/>
          <p:nvPr/>
        </p:nvSpPr>
        <p:spPr>
          <a:xfrm>
            <a:off x="1029783" y="1143008"/>
            <a:ext cx="10132434" cy="4536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．把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命令的正常输出信息追加写入到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error.txt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文件中的命令是什么？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 &gt;&gt; error.txt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（注意区分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的不同）。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．请简单概述管道符的作用。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答：把左面（前面）命令的输出值作为右面（后面）命令的输入值以便进一步处理信息。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解释器的通配符中，星号（*）代表几个字符？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答：零个或多个。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变量的作用是什么？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答：设定解释器搜索所执行命令的路径，找到其所在位置。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．一般情况下，为参数添加双引号有什么好处？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答：双引号通常用于界定参数的个数，以免程序或命令在执行时产生歧义，因此参数中若有空格，则建议添加双引号。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．使用什么命令可以把名为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的一般变量转换成全局变量？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export 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77808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949880" y="2782669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祝同学们学习顺利，爱上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</a:p>
        </p:txBody>
      </p:sp>
    </p:spTree>
    <p:extLst>
      <p:ext uri="{BB962C8B-B14F-4D97-AF65-F5344CB8AC3E}">
        <p14:creationId xmlns:p14="http://schemas.microsoft.com/office/powerpoint/2010/main" val="74424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272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B35B568-28A6-46E6-AED0-60D26548A7F1}"/>
              </a:ext>
            </a:extLst>
          </p:cNvPr>
          <p:cNvGrpSpPr/>
          <p:nvPr/>
        </p:nvGrpSpPr>
        <p:grpSpPr>
          <a:xfrm>
            <a:off x="1016326" y="1434179"/>
            <a:ext cx="10159348" cy="1099468"/>
            <a:chOff x="396010" y="1225457"/>
            <a:chExt cx="10159348" cy="109946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503EA49-3D3F-4161-88CE-9E8F63FA62DE}"/>
                </a:ext>
              </a:extLst>
            </p:cNvPr>
            <p:cNvGrpSpPr/>
            <p:nvPr/>
          </p:nvGrpSpPr>
          <p:grpSpPr>
            <a:xfrm>
              <a:off x="396010" y="1306459"/>
              <a:ext cx="603250" cy="699770"/>
              <a:chOff x="623443" y="1726565"/>
              <a:chExt cx="603250" cy="699770"/>
            </a:xfrm>
          </p:grpSpPr>
          <p:sp>
            <p:nvSpPr>
              <p:cNvPr id="15" name="六边形 14">
                <a:extLst>
                  <a:ext uri="{FF2B5EF4-FFF2-40B4-BE49-F238E27FC236}">
                    <a16:creationId xmlns:a16="http://schemas.microsoft.com/office/drawing/2014/main" id="{CF945CB5-1BC5-4B2B-89DE-8A440B38B727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613018D-86B6-4CE7-9C1C-BD0A483F3247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18545FF-1FA8-46D0-B2CF-CB512CECC828}"/>
                </a:ext>
              </a:extLst>
            </p:cNvPr>
            <p:cNvSpPr txBox="1"/>
            <p:nvPr/>
          </p:nvSpPr>
          <p:spPr>
            <a:xfrm>
              <a:off x="1091114" y="1225457"/>
              <a:ext cx="9464244" cy="1099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本章首先讲解与文件读写操作有关的重定向技术的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种模式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标准覆盖输出重定向、标准追加输出重定向、错误覆盖输出重定向、错误追加输出重定向以及输入重定向，让读者通过实验切实理解每个重定向模式的作用，解决输出信息的保存问题。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3DB6190-7128-4E69-B622-03BFB6425638}"/>
              </a:ext>
            </a:extLst>
          </p:cNvPr>
          <p:cNvGrpSpPr/>
          <p:nvPr/>
        </p:nvGrpSpPr>
        <p:grpSpPr>
          <a:xfrm>
            <a:off x="1016326" y="2726393"/>
            <a:ext cx="10159348" cy="780772"/>
            <a:chOff x="396010" y="2572891"/>
            <a:chExt cx="10159348" cy="78077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1095412-D2F9-40A4-984F-9C0551D30632}"/>
                </a:ext>
              </a:extLst>
            </p:cNvPr>
            <p:cNvGrpSpPr/>
            <p:nvPr/>
          </p:nvGrpSpPr>
          <p:grpSpPr>
            <a:xfrm>
              <a:off x="396010" y="2653893"/>
              <a:ext cx="603250" cy="699770"/>
              <a:chOff x="623443" y="1726565"/>
              <a:chExt cx="603250" cy="699770"/>
            </a:xfrm>
          </p:grpSpPr>
          <p:sp>
            <p:nvSpPr>
              <p:cNvPr id="19" name="六边形 18">
                <a:extLst>
                  <a:ext uri="{FF2B5EF4-FFF2-40B4-BE49-F238E27FC236}">
                    <a16:creationId xmlns:a16="http://schemas.microsoft.com/office/drawing/2014/main" id="{8F871D2C-A0A9-4F6B-B917-AC86F9C30F44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FAE55C3-F324-4EC9-BED8-D9D45A36B67B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03E2244-A5A4-495B-8509-FE78E82AD377}"/>
                </a:ext>
              </a:extLst>
            </p:cNvPr>
            <p:cNvSpPr txBox="1"/>
            <p:nvPr/>
          </p:nvSpPr>
          <p:spPr>
            <a:xfrm>
              <a:off x="1091113" y="2572891"/>
              <a:ext cx="9464245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然后深入讲解管道命令符，帮助读者掌握命令之间的搭配使用方法，进一步提高命令输出值的处理效率。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1A7191-92A0-4DB7-98D4-74EFD1AACB12}"/>
              </a:ext>
            </a:extLst>
          </p:cNvPr>
          <p:cNvGrpSpPr/>
          <p:nvPr/>
        </p:nvGrpSpPr>
        <p:grpSpPr>
          <a:xfrm>
            <a:off x="1016326" y="3699911"/>
            <a:ext cx="10159348" cy="780772"/>
            <a:chOff x="396010" y="4305046"/>
            <a:chExt cx="10159348" cy="78077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283BB75-40FD-4860-A03D-F30EE17CDAE3}"/>
                </a:ext>
              </a:extLst>
            </p:cNvPr>
            <p:cNvGrpSpPr/>
            <p:nvPr/>
          </p:nvGrpSpPr>
          <p:grpSpPr>
            <a:xfrm>
              <a:off x="396010" y="4386048"/>
              <a:ext cx="603250" cy="699770"/>
              <a:chOff x="623443" y="1726565"/>
              <a:chExt cx="603250" cy="699770"/>
            </a:xfrm>
          </p:grpSpPr>
          <p:sp>
            <p:nvSpPr>
              <p:cNvPr id="23" name="六边形 22">
                <a:extLst>
                  <a:ext uri="{FF2B5EF4-FFF2-40B4-BE49-F238E27FC236}">
                    <a16:creationId xmlns:a16="http://schemas.microsoft.com/office/drawing/2014/main" id="{7C575C95-DF34-473A-A3C3-2D94166B22FA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FDCD0E9-7ED3-4BFE-8960-09D34ACE75DD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ABAF76E-85A2-413E-AE87-0C009D899AEE}"/>
                </a:ext>
              </a:extLst>
            </p:cNvPr>
            <p:cNvSpPr txBox="1"/>
            <p:nvPr/>
          </p:nvSpPr>
          <p:spPr>
            <a:xfrm>
              <a:off x="1091113" y="4305046"/>
              <a:ext cx="9464245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随后通过讲解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系统命令行中的通配符和常用转义字符，让您输入的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命令具有更准确的意义，为下一章学习编写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脚本打好功底。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47712-CB8F-4D02-96B8-0E5300DD197C}"/>
              </a:ext>
            </a:extLst>
          </p:cNvPr>
          <p:cNvGrpSpPr/>
          <p:nvPr/>
        </p:nvGrpSpPr>
        <p:grpSpPr>
          <a:xfrm>
            <a:off x="1016326" y="4673430"/>
            <a:ext cx="10159348" cy="780772"/>
            <a:chOff x="396010" y="4305046"/>
            <a:chExt cx="10159348" cy="780772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950B7D6-AD38-41DC-8D92-95DBD7CC9C2B}"/>
                </a:ext>
              </a:extLst>
            </p:cNvPr>
            <p:cNvGrpSpPr/>
            <p:nvPr/>
          </p:nvGrpSpPr>
          <p:grpSpPr>
            <a:xfrm>
              <a:off x="396010" y="4386048"/>
              <a:ext cx="603250" cy="699770"/>
              <a:chOff x="623443" y="1726565"/>
              <a:chExt cx="603250" cy="699770"/>
            </a:xfrm>
          </p:grpSpPr>
          <p:sp>
            <p:nvSpPr>
              <p:cNvPr id="29" name="六边形 28">
                <a:extLst>
                  <a:ext uri="{FF2B5EF4-FFF2-40B4-BE49-F238E27FC236}">
                    <a16:creationId xmlns:a16="http://schemas.microsoft.com/office/drawing/2014/main" id="{44AA6FFC-B53D-4494-A2C8-5B2567CAFDCD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58F4985-9C20-4E29-85F4-7EA263FE6838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2F9EB65-4D56-4CCD-A171-7906D7331355}"/>
                </a:ext>
              </a:extLst>
            </p:cNvPr>
            <p:cNvSpPr txBox="1"/>
            <p:nvPr/>
          </p:nvSpPr>
          <p:spPr>
            <a:xfrm>
              <a:off x="1091113" y="4305046"/>
              <a:ext cx="9464245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最后，本章深度剖析了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Bash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解释器执行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命令的内部原理，为读者掌握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PATH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变量及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系统中的重要环境变量打下了基础。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320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输入输出重定向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05076" y="5624851"/>
            <a:ext cx="718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And Output Repeat Directed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flipV="1">
            <a:off x="4210051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输入输出重定向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Rectangle: Rounded Corners 55">
            <a:extLst>
              <a:ext uri="{FF2B5EF4-FFF2-40B4-BE49-F238E27FC236}">
                <a16:creationId xmlns:a16="http://schemas.microsoft.com/office/drawing/2014/main" id="{0B8E7048-21CE-4EE8-8C65-DB9CF701AF4C}"/>
              </a:ext>
            </a:extLst>
          </p:cNvPr>
          <p:cNvSpPr/>
          <p:nvPr/>
        </p:nvSpPr>
        <p:spPr>
          <a:xfrm>
            <a:off x="5933144" y="1508831"/>
            <a:ext cx="3186669" cy="1281863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B0F0"/>
                </a:gs>
                <a:gs pos="100000">
                  <a:srgbClr val="00B0F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45">
            <a:extLst>
              <a:ext uri="{FF2B5EF4-FFF2-40B4-BE49-F238E27FC236}">
                <a16:creationId xmlns:a16="http://schemas.microsoft.com/office/drawing/2014/main" id="{651F7F25-0251-4234-B9E7-C97E1E56880A}"/>
              </a:ext>
            </a:extLst>
          </p:cNvPr>
          <p:cNvSpPr/>
          <p:nvPr/>
        </p:nvSpPr>
        <p:spPr>
          <a:xfrm>
            <a:off x="5933143" y="3057162"/>
            <a:ext cx="3186669" cy="1204905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70C0"/>
                </a:gs>
                <a:gs pos="100000">
                  <a:srgbClr val="0070C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47">
            <a:extLst>
              <a:ext uri="{FF2B5EF4-FFF2-40B4-BE49-F238E27FC236}">
                <a16:creationId xmlns:a16="http://schemas.microsoft.com/office/drawing/2014/main" id="{546FFA3D-3B73-4008-AD65-09B4BCE37DB7}"/>
              </a:ext>
            </a:extLst>
          </p:cNvPr>
          <p:cNvSpPr txBox="1"/>
          <p:nvPr/>
        </p:nvSpPr>
        <p:spPr>
          <a:xfrm>
            <a:off x="6350512" y="3218963"/>
            <a:ext cx="2769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标准输出重定向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，文件描述符为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。默认输出到屏幕。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57">
            <a:extLst>
              <a:ext uri="{FF2B5EF4-FFF2-40B4-BE49-F238E27FC236}">
                <a16:creationId xmlns:a16="http://schemas.microsoft.com/office/drawing/2014/main" id="{4DC0625E-4B22-4C77-8D31-90644FE7AE1D}"/>
              </a:ext>
            </a:extLst>
          </p:cNvPr>
          <p:cNvSpPr txBox="1"/>
          <p:nvPr/>
        </p:nvSpPr>
        <p:spPr>
          <a:xfrm>
            <a:off x="6330931" y="1668515"/>
            <a:ext cx="3025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标准输入重定向</a:t>
            </a:r>
            <a:endParaRPr lang="en-US" altLang="zh-CN" sz="1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，文件描述符为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。默认从键盘输入，也可从其他文件或命令中输入。</a:t>
            </a:r>
            <a:endParaRPr 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9E0D2D44-184C-4DEB-B62A-0A90DA51559D}"/>
              </a:ext>
            </a:extLst>
          </p:cNvPr>
          <p:cNvSpPr/>
          <p:nvPr/>
        </p:nvSpPr>
        <p:spPr>
          <a:xfrm>
            <a:off x="5590703" y="1846577"/>
            <a:ext cx="645718" cy="645718"/>
          </a:xfrm>
          <a:prstGeom prst="ellipse">
            <a:avLst/>
          </a:prstGeom>
          <a:solidFill>
            <a:srgbClr val="09CE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796E07D-633F-44E9-8074-BCB808DF9F66}"/>
              </a:ext>
            </a:extLst>
          </p:cNvPr>
          <p:cNvSpPr/>
          <p:nvPr/>
        </p:nvSpPr>
        <p:spPr>
          <a:xfrm>
            <a:off x="5657378" y="1913252"/>
            <a:ext cx="512368" cy="51236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3271236-30CF-416D-87FC-A19D4E41A458}"/>
              </a:ext>
            </a:extLst>
          </p:cNvPr>
          <p:cNvSpPr/>
          <p:nvPr/>
        </p:nvSpPr>
        <p:spPr>
          <a:xfrm>
            <a:off x="5590703" y="3299548"/>
            <a:ext cx="645718" cy="645718"/>
          </a:xfrm>
          <a:prstGeom prst="ellipse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C4E5E4F-B2F8-4CD3-9775-B0D304B6F31A}"/>
              </a:ext>
            </a:extLst>
          </p:cNvPr>
          <p:cNvSpPr/>
          <p:nvPr/>
        </p:nvSpPr>
        <p:spPr>
          <a:xfrm>
            <a:off x="5657378" y="3366223"/>
            <a:ext cx="512368" cy="51236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896866F-7A28-443B-9FD5-3A627A329A95}"/>
              </a:ext>
            </a:extLst>
          </p:cNvPr>
          <p:cNvSpPr/>
          <p:nvPr/>
        </p:nvSpPr>
        <p:spPr>
          <a:xfrm>
            <a:off x="1402564" y="2075392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81D491C-737C-4320-B1D9-0EDF88609E0F}"/>
              </a:ext>
            </a:extLst>
          </p:cNvPr>
          <p:cNvSpPr/>
          <p:nvPr/>
        </p:nvSpPr>
        <p:spPr>
          <a:xfrm>
            <a:off x="1712204" y="2263229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41E0CF1-5A3C-4DDE-9B57-DA2486CA3362}"/>
              </a:ext>
            </a:extLst>
          </p:cNvPr>
          <p:cNvSpPr/>
          <p:nvPr/>
        </p:nvSpPr>
        <p:spPr>
          <a:xfrm>
            <a:off x="1459285" y="2632880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42DB7C2-BBEB-461C-B6B7-39D20139ECB1}"/>
              </a:ext>
            </a:extLst>
          </p:cNvPr>
          <p:cNvSpPr txBox="1"/>
          <p:nvPr/>
        </p:nvSpPr>
        <p:spPr>
          <a:xfrm>
            <a:off x="1781294" y="2993489"/>
            <a:ext cx="1818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输入输出重定向</a:t>
            </a:r>
          </a:p>
        </p:txBody>
      </p:sp>
      <p:sp>
        <p:nvSpPr>
          <p:cNvPr id="75" name="Rectangle: Rounded Corners 55">
            <a:extLst>
              <a:ext uri="{FF2B5EF4-FFF2-40B4-BE49-F238E27FC236}">
                <a16:creationId xmlns:a16="http://schemas.microsoft.com/office/drawing/2014/main" id="{611ED1DE-4705-491D-AE8F-F76D32ECA9F0}"/>
              </a:ext>
            </a:extLst>
          </p:cNvPr>
          <p:cNvSpPr/>
          <p:nvPr/>
        </p:nvSpPr>
        <p:spPr>
          <a:xfrm>
            <a:off x="5933143" y="4528535"/>
            <a:ext cx="3186669" cy="1204906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B0F0"/>
                </a:gs>
                <a:gs pos="100000">
                  <a:srgbClr val="00B0F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57">
            <a:extLst>
              <a:ext uri="{FF2B5EF4-FFF2-40B4-BE49-F238E27FC236}">
                <a16:creationId xmlns:a16="http://schemas.microsoft.com/office/drawing/2014/main" id="{0C0DC078-6237-490B-8A46-AA8633F4B8F7}"/>
              </a:ext>
            </a:extLst>
          </p:cNvPr>
          <p:cNvSpPr txBox="1"/>
          <p:nvPr/>
        </p:nvSpPr>
        <p:spPr>
          <a:xfrm>
            <a:off x="6350512" y="4682458"/>
            <a:ext cx="2769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错误输出重定向</a:t>
            </a:r>
            <a:endParaRPr lang="en-US" altLang="zh-CN" sz="1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STDERR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，文件描述符为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。默认输出到屏幕。</a:t>
            </a:r>
            <a:endParaRPr 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18D141C-2362-4B91-8FD4-0C7D96AC4FD7}"/>
              </a:ext>
            </a:extLst>
          </p:cNvPr>
          <p:cNvSpPr/>
          <p:nvPr/>
        </p:nvSpPr>
        <p:spPr>
          <a:xfrm>
            <a:off x="5590703" y="4831195"/>
            <a:ext cx="645718" cy="645718"/>
          </a:xfrm>
          <a:prstGeom prst="ellipse">
            <a:avLst/>
          </a:prstGeom>
          <a:solidFill>
            <a:srgbClr val="09CE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9CB651A-98E7-49F6-8048-F2C8796E1D79}"/>
              </a:ext>
            </a:extLst>
          </p:cNvPr>
          <p:cNvSpPr/>
          <p:nvPr/>
        </p:nvSpPr>
        <p:spPr>
          <a:xfrm>
            <a:off x="5657378" y="4897870"/>
            <a:ext cx="512368" cy="51236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0B95A915-A401-4EDD-9E20-A5A1FD20F188}"/>
              </a:ext>
            </a:extLst>
          </p:cNvPr>
          <p:cNvCxnSpPr>
            <a:stCxn id="72" idx="6"/>
            <a:endCxn id="67" idx="2"/>
          </p:cNvCxnSpPr>
          <p:nvPr/>
        </p:nvCxnSpPr>
        <p:spPr>
          <a:xfrm flipV="1">
            <a:off x="4046844" y="2169436"/>
            <a:ext cx="1543859" cy="1261113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7077C418-1826-45A3-89F3-A2DAAC75BE3A}"/>
              </a:ext>
            </a:extLst>
          </p:cNvPr>
          <p:cNvCxnSpPr>
            <a:stCxn id="72" idx="6"/>
            <a:endCxn id="70" idx="2"/>
          </p:cNvCxnSpPr>
          <p:nvPr/>
        </p:nvCxnSpPr>
        <p:spPr>
          <a:xfrm>
            <a:off x="4046844" y="3430549"/>
            <a:ext cx="1610534" cy="19185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E3D35E1-796E-454F-A085-E624CF0B52FB}"/>
              </a:ext>
            </a:extLst>
          </p:cNvPr>
          <p:cNvCxnSpPr>
            <a:stCxn id="72" idx="6"/>
            <a:endCxn id="77" idx="2"/>
          </p:cNvCxnSpPr>
          <p:nvPr/>
        </p:nvCxnSpPr>
        <p:spPr>
          <a:xfrm>
            <a:off x="4046844" y="3430549"/>
            <a:ext cx="1543859" cy="1723505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442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1" grpId="0" animBg="1"/>
      <p:bldP spid="72" grpId="0" animBg="1"/>
      <p:bldP spid="73" grpId="0" animBg="1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9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输入重定向中用到的符号及其作用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9DA9CC1-9B77-4F0F-BDDC-9059FA8DE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430547"/>
              </p:ext>
            </p:extLst>
          </p:nvPr>
        </p:nvGraphicFramePr>
        <p:xfrm>
          <a:off x="1589060" y="1441175"/>
          <a:ext cx="8601738" cy="4313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5046">
                  <a:extLst>
                    <a:ext uri="{9D8B030D-6E8A-4147-A177-3AD203B41FA5}">
                      <a16:colId xmlns:a16="http://schemas.microsoft.com/office/drawing/2014/main" val="3639335749"/>
                    </a:ext>
                  </a:extLst>
                </a:gridCol>
                <a:gridCol w="6196692">
                  <a:extLst>
                    <a:ext uri="{9D8B030D-6E8A-4147-A177-3AD203B41FA5}">
                      <a16:colId xmlns:a16="http://schemas.microsoft.com/office/drawing/2014/main" val="3942256726"/>
                    </a:ext>
                  </a:extLst>
                </a:gridCol>
              </a:tblGrid>
              <a:tr h="1078396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414394234"/>
                  </a:ext>
                </a:extLst>
              </a:tr>
              <a:tr h="1078396"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将文件作为命令的标准输入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047054688"/>
                  </a:ext>
                </a:extLst>
              </a:tr>
              <a:tr h="1078396"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&lt;&lt;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分界符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从标准输入中读入，直到遇见分界符才停止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788229204"/>
                  </a:ext>
                </a:extLst>
              </a:tr>
              <a:tr h="1078396"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&gt;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将文件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作为命令的标准输入并将标准输出到文件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109857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857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9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输出重定向中用到的符号及其作用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298FA4C-03A9-48FE-9119-B39B3F4D9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5721"/>
              </p:ext>
            </p:extLst>
          </p:nvPr>
        </p:nvGraphicFramePr>
        <p:xfrm>
          <a:off x="1996108" y="1560441"/>
          <a:ext cx="8199783" cy="4343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5392">
                  <a:extLst>
                    <a:ext uri="{9D8B030D-6E8A-4147-A177-3AD203B41FA5}">
                      <a16:colId xmlns:a16="http://schemas.microsoft.com/office/drawing/2014/main" val="1051688547"/>
                    </a:ext>
                  </a:extLst>
                </a:gridCol>
                <a:gridCol w="5814391">
                  <a:extLst>
                    <a:ext uri="{9D8B030D-6E8A-4147-A177-3AD203B41FA5}">
                      <a16:colId xmlns:a16="http://schemas.microsoft.com/office/drawing/2014/main" val="659784557"/>
                    </a:ext>
                  </a:extLst>
                </a:gridCol>
              </a:tblGrid>
              <a:tr h="663576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367939409"/>
                  </a:ext>
                </a:extLst>
              </a:tr>
              <a:tr h="663576"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&gt;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将标准输出重定向到一个文件中（清空原有文件的数据）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633899766"/>
                  </a:ext>
                </a:extLst>
              </a:tr>
              <a:tr h="663576"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2&gt;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将错误输出重定向到一个文件中（清空原有文件的数据）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213631268"/>
                  </a:ext>
                </a:extLst>
              </a:tr>
              <a:tr h="663576"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&gt;&gt;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将标准输出重定向到一个文件中（追加到原有内容的后面）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28306465"/>
                  </a:ext>
                </a:extLst>
              </a:tr>
              <a:tr h="663576"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2&gt;&gt;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将错误输出重定向到一个文件中（追加到原有内容的后面）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605260778"/>
                  </a:ext>
                </a:extLst>
              </a:tr>
              <a:tr h="1025522"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&gt;&gt;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2&gt;&amp;1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endParaRPr lang="en-US" altLang="zh-CN" sz="16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&amp;&gt;&gt;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将标准输出与错误输出共同写入到文件中（追加到原有内容的后面）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76951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99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管道符命令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直角三角形 14"/>
          <p:cNvSpPr>
            <a:spLocks noChangeAspect="1"/>
          </p:cNvSpPr>
          <p:nvPr/>
        </p:nvSpPr>
        <p:spPr>
          <a:xfrm rot="5400000" flipV="1">
            <a:off x="6181948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9C94EE-C5CA-4EB8-9D3E-C8A7C8CB725B}"/>
              </a:ext>
            </a:extLst>
          </p:cNvPr>
          <p:cNvSpPr txBox="1"/>
          <p:nvPr/>
        </p:nvSpPr>
        <p:spPr>
          <a:xfrm>
            <a:off x="2240797" y="5581590"/>
            <a:ext cx="771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 Command</a:t>
            </a:r>
          </a:p>
        </p:txBody>
      </p:sp>
    </p:spTree>
    <p:extLst>
      <p:ext uri="{BB962C8B-B14F-4D97-AF65-F5344CB8AC3E}">
        <p14:creationId xmlns:p14="http://schemas.microsoft.com/office/powerpoint/2010/main" val="10720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9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管道符命令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215">
            <a:extLst>
              <a:ext uri="{FF2B5EF4-FFF2-40B4-BE49-F238E27FC236}">
                <a16:creationId xmlns:a16="http://schemas.microsoft.com/office/drawing/2014/main" id="{89BE703F-D31B-416C-B851-3EDD02463E15}"/>
              </a:ext>
            </a:extLst>
          </p:cNvPr>
          <p:cNvSpPr txBox="1"/>
          <p:nvPr/>
        </p:nvSpPr>
        <p:spPr>
          <a:xfrm>
            <a:off x="1068494" y="1506437"/>
            <a:ext cx="20793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-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在学习</a:t>
            </a:r>
            <a:r>
              <a:rPr kumimoji="0" lang="en-US" altLang="zh-CN" b="1" i="0" u="none" strike="noStrike" kern="1200" cap="none" spc="-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kumimoji="0" lang="zh-CN" altLang="en-US" b="1" i="0" u="none" strike="noStrike" kern="1200" cap="none" spc="-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命令时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18">
            <a:extLst>
              <a:ext uri="{FF2B5EF4-FFF2-40B4-BE49-F238E27FC236}">
                <a16:creationId xmlns:a16="http://schemas.microsoft.com/office/drawing/2014/main" id="{08316EFD-3EF8-44EB-89C9-B52AA04DE639}"/>
              </a:ext>
            </a:extLst>
          </p:cNvPr>
          <p:cNvSpPr txBox="1"/>
          <p:nvPr/>
        </p:nvSpPr>
        <p:spPr>
          <a:xfrm>
            <a:off x="1054022" y="2180804"/>
            <a:ext cx="2441294" cy="1577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见到过一个名为管道符的东西。同时按下键盘上的</a:t>
            </a:r>
            <a:r>
              <a:rPr kumimoji="0" lang="en-US" altLang="zh-CN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Shift+</a:t>
            </a:r>
            <a:r>
              <a:rPr kumimoji="0" lang="zh-CN" altLang="en-US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反斜杠（</a:t>
            </a:r>
            <a:r>
              <a:rPr kumimoji="0" lang="en-US" altLang="zh-CN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kumimoji="0" lang="zh-CN" altLang="en-US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）键即可输入管道符，其执行格式为“命令</a:t>
            </a:r>
            <a:r>
              <a:rPr kumimoji="0" lang="en-US" altLang="zh-CN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 | </a:t>
            </a:r>
            <a:r>
              <a:rPr kumimoji="0" lang="zh-CN" altLang="en-US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kumimoji="0" lang="en-US" altLang="zh-CN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B”</a:t>
            </a:r>
            <a:r>
              <a:rPr kumimoji="0" lang="zh-CN" altLang="en-US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1400" b="0" i="0" u="none" strike="noStrike" kern="1200" cap="none" spc="15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6A6652F-49D4-4A10-B69F-A429A65D2404}"/>
              </a:ext>
            </a:extLst>
          </p:cNvPr>
          <p:cNvCxnSpPr>
            <a:cxnSpLocks/>
          </p:cNvCxnSpPr>
          <p:nvPr/>
        </p:nvCxnSpPr>
        <p:spPr>
          <a:xfrm>
            <a:off x="1068494" y="1957330"/>
            <a:ext cx="314081" cy="0"/>
          </a:xfrm>
          <a:prstGeom prst="line">
            <a:avLst/>
          </a:prstGeom>
          <a:ln w="38100">
            <a:solidFill>
              <a:srgbClr val="00B0F0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15">
            <a:extLst>
              <a:ext uri="{FF2B5EF4-FFF2-40B4-BE49-F238E27FC236}">
                <a16:creationId xmlns:a16="http://schemas.microsoft.com/office/drawing/2014/main" id="{8BD28949-F286-4927-8B38-B11A3A24FA73}"/>
              </a:ext>
            </a:extLst>
          </p:cNvPr>
          <p:cNvSpPr txBox="1"/>
          <p:nvPr/>
        </p:nvSpPr>
        <p:spPr>
          <a:xfrm>
            <a:off x="8711159" y="1506437"/>
            <a:ext cx="20793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-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两条命令合并为一条</a:t>
            </a:r>
          </a:p>
        </p:txBody>
      </p:sp>
      <p:sp>
        <p:nvSpPr>
          <p:cNvPr id="16" name="TextBox 218">
            <a:extLst>
              <a:ext uri="{FF2B5EF4-FFF2-40B4-BE49-F238E27FC236}">
                <a16:creationId xmlns:a16="http://schemas.microsoft.com/office/drawing/2014/main" id="{AD24F772-F191-4CBE-9F35-D8A7F5BFBD6B}"/>
              </a:ext>
            </a:extLst>
          </p:cNvPr>
          <p:cNvSpPr txBox="1"/>
          <p:nvPr/>
        </p:nvSpPr>
        <p:spPr>
          <a:xfrm>
            <a:off x="8696686" y="2180804"/>
            <a:ext cx="2441293" cy="1577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找出被限制登录用户的命令是</a:t>
            </a:r>
            <a:r>
              <a:rPr kumimoji="0" lang="en-US" altLang="zh-CN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grep /</a:t>
            </a:r>
            <a:r>
              <a:rPr kumimoji="0" lang="en-US" altLang="zh-CN" sz="1400" b="0" i="0" u="none" strike="noStrike" kern="1200" cap="none" spc="114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kumimoji="0" lang="en-US" altLang="zh-CN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en-US" altLang="zh-CN" sz="1400" b="0" i="0" u="none" strike="noStrike" kern="1200" cap="none" spc="114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nologin</a:t>
            </a:r>
            <a:r>
              <a:rPr kumimoji="0" lang="en-US" altLang="zh-CN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kumimoji="0" lang="en-US" altLang="zh-CN" sz="1400" b="0" i="0" u="none" strike="noStrike" kern="1200" cap="none" spc="114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kumimoji="0" lang="en-US" altLang="zh-CN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/passwd</a:t>
            </a:r>
            <a:r>
              <a:rPr kumimoji="0" lang="zh-CN" altLang="en-US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统计文本行数的命令则是</a:t>
            </a:r>
            <a:r>
              <a:rPr kumimoji="0" lang="en-US" altLang="zh-CN" sz="1400" b="0" i="0" u="none" strike="noStrike" kern="1200" cap="none" spc="114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kumimoji="0" lang="en-US" altLang="zh-CN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–l</a:t>
            </a:r>
            <a:r>
              <a:rPr kumimoji="0" lang="zh-CN" altLang="en-US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1400" b="0" i="0" u="none" strike="noStrike" kern="1200" cap="none" spc="114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39FF683-3425-4F10-A08C-8C7724683301}"/>
              </a:ext>
            </a:extLst>
          </p:cNvPr>
          <p:cNvCxnSpPr>
            <a:cxnSpLocks/>
          </p:cNvCxnSpPr>
          <p:nvPr/>
        </p:nvCxnSpPr>
        <p:spPr>
          <a:xfrm>
            <a:off x="8711159" y="1957330"/>
            <a:ext cx="314081" cy="0"/>
          </a:xfrm>
          <a:prstGeom prst="line">
            <a:avLst/>
          </a:prstGeom>
          <a:ln w="38100">
            <a:solidFill>
              <a:srgbClr val="00B0F0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15">
            <a:extLst>
              <a:ext uri="{FF2B5EF4-FFF2-40B4-BE49-F238E27FC236}">
                <a16:creationId xmlns:a16="http://schemas.microsoft.com/office/drawing/2014/main" id="{B028F9F5-11D2-4B0C-914C-BD4CE3DD60E8}"/>
              </a:ext>
            </a:extLst>
          </p:cNvPr>
          <p:cNvSpPr txBox="1"/>
          <p:nvPr/>
        </p:nvSpPr>
        <p:spPr>
          <a:xfrm>
            <a:off x="4882590" y="1506437"/>
            <a:ext cx="24412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-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管道命令符的作用</a:t>
            </a:r>
          </a:p>
        </p:txBody>
      </p:sp>
      <p:sp>
        <p:nvSpPr>
          <p:cNvPr id="19" name="TextBox 218">
            <a:extLst>
              <a:ext uri="{FF2B5EF4-FFF2-40B4-BE49-F238E27FC236}">
                <a16:creationId xmlns:a16="http://schemas.microsoft.com/office/drawing/2014/main" id="{769B2C6C-970F-41E6-AFF7-6BE10DAD5BB7}"/>
              </a:ext>
            </a:extLst>
          </p:cNvPr>
          <p:cNvSpPr txBox="1"/>
          <p:nvPr/>
        </p:nvSpPr>
        <p:spPr>
          <a:xfrm>
            <a:off x="4868118" y="2180804"/>
            <a:ext cx="2441294" cy="22240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用一句话概括为“把前一个命令原本要输出到屏幕的信息当作后一个命令的标准输入”。讲解</a:t>
            </a:r>
            <a:r>
              <a:rPr kumimoji="0" lang="en-US" altLang="zh-CN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kumimoji="0" lang="zh-CN" altLang="en-US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文本搜索命令时，我们通过匹配关键词</a:t>
            </a:r>
            <a:r>
              <a:rPr kumimoji="0" lang="en-US" altLang="zh-CN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en-US" altLang="zh-CN" sz="1400" b="0" i="0" u="none" strike="noStrike" kern="1200" cap="none" spc="114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kumimoji="0" lang="en-US" altLang="zh-CN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en-US" altLang="zh-CN" sz="1400" b="0" i="0" u="none" strike="noStrike" kern="1200" cap="none" spc="114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nologin</a:t>
            </a:r>
            <a:r>
              <a:rPr kumimoji="0" lang="zh-CN" altLang="en-US" sz="14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找出了所有被限制登录系统的用户。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95FF832-F739-4503-A157-347597AFB37B}"/>
              </a:ext>
            </a:extLst>
          </p:cNvPr>
          <p:cNvCxnSpPr>
            <a:cxnSpLocks/>
          </p:cNvCxnSpPr>
          <p:nvPr/>
        </p:nvCxnSpPr>
        <p:spPr>
          <a:xfrm>
            <a:off x="4882590" y="1957330"/>
            <a:ext cx="314081" cy="0"/>
          </a:xfrm>
          <a:prstGeom prst="line">
            <a:avLst/>
          </a:prstGeom>
          <a:ln w="38100">
            <a:solidFill>
              <a:srgbClr val="00B0F0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45D2BB3-9452-4F48-A02E-9C2935A885D9}"/>
              </a:ext>
            </a:extLst>
          </p:cNvPr>
          <p:cNvCxnSpPr>
            <a:cxnSpLocks/>
          </p:cNvCxnSpPr>
          <p:nvPr/>
        </p:nvCxnSpPr>
        <p:spPr>
          <a:xfrm>
            <a:off x="1056919" y="4896798"/>
            <a:ext cx="31408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FF73416-0CFE-4551-B04A-CBA67003944C}"/>
              </a:ext>
            </a:extLst>
          </p:cNvPr>
          <p:cNvCxnSpPr>
            <a:cxnSpLocks/>
          </p:cNvCxnSpPr>
          <p:nvPr/>
        </p:nvCxnSpPr>
        <p:spPr>
          <a:xfrm>
            <a:off x="1056919" y="4896798"/>
            <a:ext cx="2438397" cy="0"/>
          </a:xfrm>
          <a:prstGeom prst="line">
            <a:avLst/>
          </a:prstGeom>
          <a:ln w="12700">
            <a:solidFill>
              <a:srgbClr val="00B0F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41BE39F-4267-4D8A-BFEB-31ED91A68010}"/>
              </a:ext>
            </a:extLst>
          </p:cNvPr>
          <p:cNvCxnSpPr>
            <a:cxnSpLocks/>
          </p:cNvCxnSpPr>
          <p:nvPr/>
        </p:nvCxnSpPr>
        <p:spPr>
          <a:xfrm>
            <a:off x="8699584" y="4896798"/>
            <a:ext cx="31408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EEC3AA3-DAAC-4231-A2FA-66D535FC533A}"/>
              </a:ext>
            </a:extLst>
          </p:cNvPr>
          <p:cNvCxnSpPr>
            <a:cxnSpLocks/>
          </p:cNvCxnSpPr>
          <p:nvPr/>
        </p:nvCxnSpPr>
        <p:spPr>
          <a:xfrm>
            <a:off x="8699584" y="4896798"/>
            <a:ext cx="2438395" cy="0"/>
          </a:xfrm>
          <a:prstGeom prst="line">
            <a:avLst/>
          </a:prstGeom>
          <a:ln w="12700">
            <a:solidFill>
              <a:srgbClr val="00B0F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09A1CBB-49DA-4F8A-A09E-1A48B55848B1}"/>
              </a:ext>
            </a:extLst>
          </p:cNvPr>
          <p:cNvCxnSpPr>
            <a:cxnSpLocks/>
          </p:cNvCxnSpPr>
          <p:nvPr/>
        </p:nvCxnSpPr>
        <p:spPr>
          <a:xfrm>
            <a:off x="4871015" y="4896798"/>
            <a:ext cx="31408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7D8566A-3665-4AF9-966D-851D2B1F6666}"/>
              </a:ext>
            </a:extLst>
          </p:cNvPr>
          <p:cNvCxnSpPr>
            <a:cxnSpLocks/>
          </p:cNvCxnSpPr>
          <p:nvPr/>
        </p:nvCxnSpPr>
        <p:spPr>
          <a:xfrm>
            <a:off x="4871015" y="4896798"/>
            <a:ext cx="2438397" cy="0"/>
          </a:xfrm>
          <a:prstGeom prst="line">
            <a:avLst/>
          </a:prstGeom>
          <a:ln w="12700">
            <a:solidFill>
              <a:srgbClr val="00B0F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92EE941-CD80-49C2-9421-8572363D8EE1}"/>
              </a:ext>
            </a:extLst>
          </p:cNvPr>
          <p:cNvSpPr txBox="1"/>
          <p:nvPr/>
        </p:nvSpPr>
        <p:spPr>
          <a:xfrm>
            <a:off x="1054022" y="5283856"/>
            <a:ext cx="10083957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不要误以为管道命令符只能在一个命令组合中使用一次。可以这样使用：“命令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|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|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ctr">
              <a:lnSpc>
                <a:spcPct val="12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曾经有位东北的同学做了一个特别贴切的类比：把管道符当做流水线作业，这跟吃顿烧烤是同一个道理，即第一个人负责切肉，第二个人负责串肉，第三个人负责烧烤，最后的处理结果交付给用户。</a:t>
            </a:r>
          </a:p>
        </p:txBody>
      </p:sp>
    </p:spTree>
    <p:extLst>
      <p:ext uri="{BB962C8B-B14F-4D97-AF65-F5344CB8AC3E}">
        <p14:creationId xmlns:p14="http://schemas.microsoft.com/office/powerpoint/2010/main" val="2447585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1614</Words>
  <Application>Microsoft Office PowerPoint</Application>
  <PresentationFormat>宽屏</PresentationFormat>
  <Paragraphs>222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思源黑体 CN Bold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郭 荣</cp:lastModifiedBy>
  <cp:revision>572</cp:revision>
  <dcterms:created xsi:type="dcterms:W3CDTF">2015-03-26T07:55:48Z</dcterms:created>
  <dcterms:modified xsi:type="dcterms:W3CDTF">2021-09-13T07:05:42Z</dcterms:modified>
  <cp:category>PPTS</cp:category>
</cp:coreProperties>
</file>