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20" r:id="rId2"/>
    <p:sldId id="257" r:id="rId3"/>
    <p:sldId id="321" r:id="rId4"/>
    <p:sldId id="259" r:id="rId5"/>
    <p:sldId id="299" r:id="rId6"/>
    <p:sldId id="976" r:id="rId7"/>
    <p:sldId id="978" r:id="rId8"/>
    <p:sldId id="977" r:id="rId9"/>
    <p:sldId id="979" r:id="rId10"/>
    <p:sldId id="324" r:id="rId11"/>
    <p:sldId id="980" r:id="rId12"/>
    <p:sldId id="981" r:id="rId13"/>
    <p:sldId id="982" r:id="rId14"/>
    <p:sldId id="983" r:id="rId15"/>
    <p:sldId id="984" r:id="rId16"/>
    <p:sldId id="985" r:id="rId17"/>
    <p:sldId id="986" r:id="rId18"/>
    <p:sldId id="289" r:id="rId19"/>
    <p:sldId id="987" r:id="rId20"/>
    <p:sldId id="988" r:id="rId21"/>
    <p:sldId id="989" r:id="rId22"/>
    <p:sldId id="990" r:id="rId23"/>
    <p:sldId id="991" r:id="rId24"/>
    <p:sldId id="992" r:id="rId25"/>
    <p:sldId id="993" r:id="rId26"/>
    <p:sldId id="994" r:id="rId27"/>
    <p:sldId id="290" r:id="rId28"/>
    <p:sldId id="995" r:id="rId29"/>
    <p:sldId id="996" r:id="rId30"/>
    <p:sldId id="997" r:id="rId31"/>
    <p:sldId id="999" r:id="rId32"/>
    <p:sldId id="998" r:id="rId33"/>
    <p:sldId id="291" r:id="rId34"/>
    <p:sldId id="351" r:id="rId35"/>
    <p:sldId id="1000" r:id="rId36"/>
    <p:sldId id="1001" r:id="rId37"/>
    <p:sldId id="1002" r:id="rId38"/>
    <p:sldId id="349" r:id="rId39"/>
    <p:sldId id="1003" r:id="rId40"/>
    <p:sldId id="308"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38" userDrawn="1">
          <p15:clr>
            <a:srgbClr val="A4A3A4"/>
          </p15:clr>
        </p15:guide>
        <p15:guide id="6" orient="horz" pos="323" userDrawn="1">
          <p15:clr>
            <a:srgbClr val="A4A3A4"/>
          </p15:clr>
        </p15:guide>
        <p15:guide id="7" orient="horz" pos="4020" userDrawn="1">
          <p15:clr>
            <a:srgbClr val="A4A3A4"/>
          </p15:clr>
        </p15:guide>
        <p15:guide id="8" orient="horz" pos="2183" userDrawn="1">
          <p15:clr>
            <a:srgbClr val="A4A3A4"/>
          </p15:clr>
        </p15:guide>
        <p15:guide id="9" pos="7242" userDrawn="1">
          <p15:clr>
            <a:srgbClr val="A4A3A4"/>
          </p15:clr>
        </p15:guide>
        <p15:guide id="10"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遄" initials="刘" lastIdx="1" clrIdx="0">
    <p:extLst>
      <p:ext uri="{19B8F6BF-5375-455C-9EA6-DF929625EA0E}">
        <p15:presenceInfo xmlns:p15="http://schemas.microsoft.com/office/powerpoint/2012/main" userId="4bc785c90a62af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DA"/>
    <a:srgbClr val="E7EBF4"/>
    <a:srgbClr val="CBD5E8"/>
    <a:srgbClr val="9CD5FE"/>
    <a:srgbClr val="C3C3C3"/>
    <a:srgbClr val="0070C0"/>
    <a:srgbClr val="00B0F0"/>
    <a:srgbClr val="9DD6FE"/>
    <a:srgbClr val="3D92CF"/>
    <a:srgbClr val="A0D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54" autoAdjust="0"/>
    <p:restoredTop sz="94414" autoAdjust="0"/>
  </p:normalViewPr>
  <p:slideViewPr>
    <p:cSldViewPr snapToGrid="0">
      <p:cViewPr varScale="1">
        <p:scale>
          <a:sx n="77" d="100"/>
          <a:sy n="77" d="100"/>
        </p:scale>
        <p:origin x="211" y="58"/>
      </p:cViewPr>
      <p:guideLst>
        <p:guide pos="438"/>
        <p:guide orient="horz" pos="323"/>
        <p:guide orient="horz" pos="4020"/>
        <p:guide orient="horz" pos="2183"/>
        <p:guide pos="7242"/>
        <p:guide pos="3840"/>
      </p:guideLst>
    </p:cSldViewPr>
  </p:slideViewPr>
  <p:outlineViewPr>
    <p:cViewPr>
      <p:scale>
        <a:sx n="33" d="100"/>
        <a:sy n="33" d="100"/>
      </p:scale>
      <p:origin x="0" y="-1506"/>
    </p:cViewPr>
  </p:outlin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19C6B-68F6-4F8F-9BF0-69E329183093}" type="datetimeFigureOut">
              <a:rPr lang="zh-CN" altLang="en-US" smtClean="0"/>
              <a:t>2021/9/13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63091-C114-4F9A-BB77-18C7C23C50BB}" type="slidenum">
              <a:rPr lang="zh-CN" altLang="en-US" smtClean="0"/>
              <a:t>‹#›</a:t>
            </a:fld>
            <a:endParaRPr lang="zh-CN" altLang="en-US"/>
          </a:p>
        </p:txBody>
      </p:sp>
    </p:spTree>
    <p:extLst>
      <p:ext uri="{BB962C8B-B14F-4D97-AF65-F5344CB8AC3E}">
        <p14:creationId xmlns:p14="http://schemas.microsoft.com/office/powerpoint/2010/main" val="1967587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a:t>
            </a:fld>
            <a:endParaRPr lang="zh-CN" altLang="en-US"/>
          </a:p>
        </p:txBody>
      </p:sp>
    </p:spTree>
    <p:extLst>
      <p:ext uri="{BB962C8B-B14F-4D97-AF65-F5344CB8AC3E}">
        <p14:creationId xmlns:p14="http://schemas.microsoft.com/office/powerpoint/2010/main" val="1904453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2</a:t>
            </a:fld>
            <a:endParaRPr lang="zh-CN" altLang="en-US"/>
          </a:p>
        </p:txBody>
      </p:sp>
    </p:spTree>
    <p:extLst>
      <p:ext uri="{BB962C8B-B14F-4D97-AF65-F5344CB8AC3E}">
        <p14:creationId xmlns:p14="http://schemas.microsoft.com/office/powerpoint/2010/main" val="2370999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18</a:t>
            </a:fld>
            <a:endParaRPr lang="zh-CN" altLang="en-US"/>
          </a:p>
        </p:txBody>
      </p:sp>
    </p:spTree>
    <p:extLst>
      <p:ext uri="{BB962C8B-B14F-4D97-AF65-F5344CB8AC3E}">
        <p14:creationId xmlns:p14="http://schemas.microsoft.com/office/powerpoint/2010/main" val="1350501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20</a:t>
            </a:fld>
            <a:endParaRPr lang="zh-CN" altLang="en-US"/>
          </a:p>
        </p:txBody>
      </p:sp>
    </p:spTree>
    <p:extLst>
      <p:ext uri="{BB962C8B-B14F-4D97-AF65-F5344CB8AC3E}">
        <p14:creationId xmlns:p14="http://schemas.microsoft.com/office/powerpoint/2010/main" val="529149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21</a:t>
            </a:fld>
            <a:endParaRPr lang="zh-CN" altLang="en-US"/>
          </a:p>
        </p:txBody>
      </p:sp>
    </p:spTree>
    <p:extLst>
      <p:ext uri="{BB962C8B-B14F-4D97-AF65-F5344CB8AC3E}">
        <p14:creationId xmlns:p14="http://schemas.microsoft.com/office/powerpoint/2010/main" val="102671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38</a:t>
            </a:fld>
            <a:endParaRPr lang="zh-CN" altLang="en-US"/>
          </a:p>
        </p:txBody>
      </p:sp>
    </p:spTree>
    <p:extLst>
      <p:ext uri="{BB962C8B-B14F-4D97-AF65-F5344CB8AC3E}">
        <p14:creationId xmlns:p14="http://schemas.microsoft.com/office/powerpoint/2010/main" val="2006638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39</a:t>
            </a:fld>
            <a:endParaRPr lang="zh-CN" altLang="en-US"/>
          </a:p>
        </p:txBody>
      </p:sp>
    </p:spTree>
    <p:extLst>
      <p:ext uri="{BB962C8B-B14F-4D97-AF65-F5344CB8AC3E}">
        <p14:creationId xmlns:p14="http://schemas.microsoft.com/office/powerpoint/2010/main" val="1965109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110965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144981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429167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234758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636077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359606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476264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42013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240776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1651431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2989374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55A2">
            <a:alpha val="4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575475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771650" y="5378570"/>
            <a:ext cx="8648700" cy="646331"/>
          </a:xfrm>
          <a:prstGeom prst="rect">
            <a:avLst/>
          </a:prstGeom>
          <a:noFill/>
        </p:spPr>
        <p:txBody>
          <a:bodyPr wrap="square" rtlCol="0">
            <a:spAutoFit/>
          </a:bodyPr>
          <a:lstStyle/>
          <a:p>
            <a:pPr algn="ctr"/>
            <a:r>
              <a:rPr lang="en-US" altLang="zh-CN" sz="3600" b="1" dirty="0">
                <a:latin typeface="微软雅黑" panose="020B0503020204020204" pitchFamily="34" charset="-122"/>
                <a:ea typeface="微软雅黑" panose="020B0503020204020204" pitchFamily="34" charset="-122"/>
              </a:rPr>
              <a:t>Vim</a:t>
            </a:r>
            <a:r>
              <a:rPr lang="zh-CN" altLang="en-US" sz="3600" b="1" dirty="0">
                <a:latin typeface="微软雅黑" panose="020B0503020204020204" pitchFamily="34" charset="-122"/>
                <a:ea typeface="微软雅黑" panose="020B0503020204020204" pitchFamily="34" charset="-122"/>
              </a:rPr>
              <a:t>编辑器与</a:t>
            </a:r>
            <a:r>
              <a:rPr lang="en-US" altLang="zh-CN" sz="3600" b="1" dirty="0">
                <a:latin typeface="微软雅黑" panose="020B0503020204020204" pitchFamily="34" charset="-122"/>
                <a:ea typeface="微软雅黑" panose="020B0503020204020204" pitchFamily="34" charset="-122"/>
              </a:rPr>
              <a:t>Shell</a:t>
            </a:r>
            <a:r>
              <a:rPr lang="zh-CN" altLang="en-US" sz="3600" b="1" dirty="0">
                <a:latin typeface="微软雅黑" panose="020B0503020204020204" pitchFamily="34" charset="-122"/>
                <a:ea typeface="微软雅黑" panose="020B0503020204020204" pitchFamily="34" charset="-122"/>
              </a:rPr>
              <a:t>命令脚本</a:t>
            </a:r>
          </a:p>
        </p:txBody>
      </p:sp>
      <p:sp>
        <p:nvSpPr>
          <p:cNvPr id="12" name="文本框 11"/>
          <p:cNvSpPr txBox="1"/>
          <p:nvPr/>
        </p:nvSpPr>
        <p:spPr>
          <a:xfrm>
            <a:off x="1771650" y="6017309"/>
            <a:ext cx="8648700"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任课教师：刘遄  </a:t>
            </a:r>
            <a:r>
              <a:rPr lang="en-US" altLang="zh-CN" sz="2400" dirty="0">
                <a:latin typeface="微软雅黑" panose="020B0503020204020204" pitchFamily="34" charset="-122"/>
                <a:ea typeface="微软雅黑" panose="020B0503020204020204" pitchFamily="34" charset="-122"/>
              </a:rPr>
              <a:t>www.LinuxProbe.com</a:t>
            </a:r>
          </a:p>
        </p:txBody>
      </p:sp>
      <p:cxnSp>
        <p:nvCxnSpPr>
          <p:cNvPr id="14" name="直接连接符 13"/>
          <p:cNvCxnSpPr/>
          <p:nvPr/>
        </p:nvCxnSpPr>
        <p:spPr>
          <a:xfrm>
            <a:off x="2290762" y="6021105"/>
            <a:ext cx="7610475" cy="0"/>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9C65542F-EB03-47E5-98E6-A681D607385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12192000" cy="4231429"/>
          </a:xfrm>
          <a:prstGeom prst="rect">
            <a:avLst/>
          </a:prstGeom>
        </p:spPr>
      </p:pic>
      <p:pic>
        <p:nvPicPr>
          <p:cNvPr id="9" name="图片 8">
            <a:extLst>
              <a:ext uri="{FF2B5EF4-FFF2-40B4-BE49-F238E27FC236}">
                <a16:creationId xmlns:a16="http://schemas.microsoft.com/office/drawing/2014/main" id="{EC77007E-700E-47BA-8DBF-9F46AC5254B3}"/>
              </a:ext>
            </a:extLst>
          </p:cNvPr>
          <p:cNvPicPr>
            <a:picLocks noChangeAspect="1"/>
          </p:cNvPicPr>
          <p:nvPr/>
        </p:nvPicPr>
        <p:blipFill>
          <a:blip r:embed="rId4" cstate="print">
            <a:extLst>
              <a:ext uri="{28A0092B-C50C-407E-A947-70E740481C1C}">
                <a14:useLocalDpi xmlns:a14="http://schemas.microsoft.com/office/drawing/2010/main" val="0"/>
              </a:ext>
            </a:extLst>
          </a:blip>
          <a:srcRect l="21654" r="21654"/>
          <a:stretch/>
        </p:blipFill>
        <p:spPr>
          <a:xfrm>
            <a:off x="5162184" y="3304909"/>
            <a:ext cx="1867632" cy="1853040"/>
          </a:xfrm>
          <a:prstGeom prst="ellipse">
            <a:avLst/>
          </a:prstGeom>
        </p:spPr>
      </p:pic>
    </p:spTree>
    <p:extLst>
      <p:ext uri="{BB962C8B-B14F-4D97-AF65-F5344CB8AC3E}">
        <p14:creationId xmlns:p14="http://schemas.microsoft.com/office/powerpoint/2010/main" val="308813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8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600"/>
                                        <p:tgtEl>
                                          <p:spTgt spid="11"/>
                                        </p:tgtEl>
                                      </p:cBhvr>
                                    </p:animEffect>
                                    <p:anim calcmode="lin" valueType="num">
                                      <p:cBhvr>
                                        <p:cTn id="8" dur="600" fill="hold"/>
                                        <p:tgtEl>
                                          <p:spTgt spid="11"/>
                                        </p:tgtEl>
                                        <p:attrNameLst>
                                          <p:attrName>ppt_x</p:attrName>
                                        </p:attrNameLst>
                                      </p:cBhvr>
                                      <p:tavLst>
                                        <p:tav tm="0">
                                          <p:val>
                                            <p:strVal val="#ppt_x"/>
                                          </p:val>
                                        </p:tav>
                                        <p:tav tm="100000">
                                          <p:val>
                                            <p:strVal val="#ppt_x"/>
                                          </p:val>
                                        </p:tav>
                                      </p:tavLst>
                                    </p:anim>
                                    <p:anim calcmode="lin" valueType="num">
                                      <p:cBhvr>
                                        <p:cTn id="9" dur="6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80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600"/>
                                        <p:tgtEl>
                                          <p:spTgt spid="12"/>
                                        </p:tgtEl>
                                      </p:cBhvr>
                                    </p:animEffect>
                                    <p:anim calcmode="lin" valueType="num">
                                      <p:cBhvr>
                                        <p:cTn id="13" dur="600" fill="hold"/>
                                        <p:tgtEl>
                                          <p:spTgt spid="12"/>
                                        </p:tgtEl>
                                        <p:attrNameLst>
                                          <p:attrName>ppt_x</p:attrName>
                                        </p:attrNameLst>
                                      </p:cBhvr>
                                      <p:tavLst>
                                        <p:tav tm="0">
                                          <p:val>
                                            <p:strVal val="#ppt_x"/>
                                          </p:val>
                                        </p:tav>
                                        <p:tav tm="100000">
                                          <p:val>
                                            <p:strVal val="#ppt_x"/>
                                          </p:val>
                                        </p:tav>
                                      </p:tavLst>
                                    </p:anim>
                                    <p:anim calcmode="lin" valueType="num">
                                      <p:cBhvr>
                                        <p:cTn id="14" dur="600" fill="hold"/>
                                        <p:tgtEl>
                                          <p:spTgt spid="12"/>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1000"/>
                                  </p:stCondLst>
                                  <p:childTnLst>
                                    <p:set>
                                      <p:cBhvr>
                                        <p:cTn id="16" dur="1" fill="hold">
                                          <p:stCondLst>
                                            <p:cond delay="0"/>
                                          </p:stCondLst>
                                        </p:cTn>
                                        <p:tgtEl>
                                          <p:spTgt spid="14"/>
                                        </p:tgtEl>
                                        <p:attrNameLst>
                                          <p:attrName>style.visibility</p:attrName>
                                        </p:attrNameLst>
                                      </p:cBhvr>
                                      <p:to>
                                        <p:strVal val="visible"/>
                                      </p:to>
                                    </p:set>
                                    <p:animEffect transition="in" filter="barn(outVertic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编写简单文档</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45" name="矩形: 圆角 44">
            <a:extLst>
              <a:ext uri="{FF2B5EF4-FFF2-40B4-BE49-F238E27FC236}">
                <a16:creationId xmlns:a16="http://schemas.microsoft.com/office/drawing/2014/main" id="{FA4564E8-4B13-40EE-8754-3086FF036BBE}"/>
              </a:ext>
            </a:extLst>
          </p:cNvPr>
          <p:cNvSpPr/>
          <p:nvPr/>
        </p:nvSpPr>
        <p:spPr>
          <a:xfrm>
            <a:off x="1075942" y="4710473"/>
            <a:ext cx="2764104" cy="492760"/>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尝试编写文本文档</a:t>
            </a:r>
          </a:p>
        </p:txBody>
      </p:sp>
      <p:sp>
        <p:nvSpPr>
          <p:cNvPr id="46" name="矩形: 圆角 45">
            <a:extLst>
              <a:ext uri="{FF2B5EF4-FFF2-40B4-BE49-F238E27FC236}">
                <a16:creationId xmlns:a16="http://schemas.microsoft.com/office/drawing/2014/main" id="{5CA9A2F6-AA14-4851-8DB7-0607712CAA55}"/>
              </a:ext>
            </a:extLst>
          </p:cNvPr>
          <p:cNvSpPr/>
          <p:nvPr/>
        </p:nvSpPr>
        <p:spPr>
          <a:xfrm>
            <a:off x="4713948" y="4710473"/>
            <a:ext cx="2764104" cy="492760"/>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切换至编辑器的输入模式</a:t>
            </a:r>
          </a:p>
        </p:txBody>
      </p:sp>
      <p:pic>
        <p:nvPicPr>
          <p:cNvPr id="1026" name="图片 60">
            <a:extLst>
              <a:ext uri="{FF2B5EF4-FFF2-40B4-BE49-F238E27FC236}">
                <a16:creationId xmlns:a16="http://schemas.microsoft.com/office/drawing/2014/main" id="{D44ECC49-E178-421A-98D3-FC7BB4DF8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914396" y="1968281"/>
            <a:ext cx="3087196" cy="2116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61">
            <a:extLst>
              <a:ext uri="{FF2B5EF4-FFF2-40B4-BE49-F238E27FC236}">
                <a16:creationId xmlns:a16="http://schemas.microsoft.com/office/drawing/2014/main" id="{6A1E3A7B-9C4A-4361-8B83-C1209FC7E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545060" y="1968281"/>
            <a:ext cx="3112923" cy="2116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图片 62">
            <a:extLst>
              <a:ext uri="{FF2B5EF4-FFF2-40B4-BE49-F238E27FC236}">
                <a16:creationId xmlns:a16="http://schemas.microsoft.com/office/drawing/2014/main" id="{658BF0FC-9DEF-4149-A4C9-9616FBBE86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8180571" y="1968281"/>
            <a:ext cx="3112923" cy="2116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矩形: 圆角 46">
            <a:extLst>
              <a:ext uri="{FF2B5EF4-FFF2-40B4-BE49-F238E27FC236}">
                <a16:creationId xmlns:a16="http://schemas.microsoft.com/office/drawing/2014/main" id="{5E50DA80-8F83-40E2-AB39-2C5C028F36CA}"/>
              </a:ext>
            </a:extLst>
          </p:cNvPr>
          <p:cNvSpPr/>
          <p:nvPr/>
        </p:nvSpPr>
        <p:spPr>
          <a:xfrm>
            <a:off x="8328242" y="4707206"/>
            <a:ext cx="2817583" cy="492760"/>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在编辑器中输入文本内容</a:t>
            </a:r>
          </a:p>
        </p:txBody>
      </p:sp>
      <p:sp>
        <p:nvSpPr>
          <p:cNvPr id="11" name="箭头: 右 10">
            <a:extLst>
              <a:ext uri="{FF2B5EF4-FFF2-40B4-BE49-F238E27FC236}">
                <a16:creationId xmlns:a16="http://schemas.microsoft.com/office/drawing/2014/main" id="{FE0C5F97-E7E0-4D23-8DD8-26532D12C34B}"/>
              </a:ext>
            </a:extLst>
          </p:cNvPr>
          <p:cNvSpPr/>
          <p:nvPr/>
        </p:nvSpPr>
        <p:spPr>
          <a:xfrm>
            <a:off x="3964359" y="4792678"/>
            <a:ext cx="843280" cy="321815"/>
          </a:xfrm>
          <a:prstGeom prst="rightArrow">
            <a:avLst/>
          </a:prstGeom>
          <a:gradFill>
            <a:gsLst>
              <a:gs pos="87000">
                <a:srgbClr val="0070C0"/>
              </a:gs>
              <a:gs pos="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箭头: 右 47">
            <a:extLst>
              <a:ext uri="{FF2B5EF4-FFF2-40B4-BE49-F238E27FC236}">
                <a16:creationId xmlns:a16="http://schemas.microsoft.com/office/drawing/2014/main" id="{068876DC-9E66-4025-97ED-FCE952FB4025}"/>
              </a:ext>
            </a:extLst>
          </p:cNvPr>
          <p:cNvSpPr/>
          <p:nvPr/>
        </p:nvSpPr>
        <p:spPr>
          <a:xfrm>
            <a:off x="7540558" y="4792677"/>
            <a:ext cx="843280" cy="321815"/>
          </a:xfrm>
          <a:prstGeom prst="rightArrow">
            <a:avLst/>
          </a:prstGeom>
          <a:gradFill>
            <a:gsLst>
              <a:gs pos="87000">
                <a:srgbClr val="0070C0"/>
              </a:gs>
              <a:gs pos="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010189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编写简单文档</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45" name="矩形: 圆角 44">
            <a:extLst>
              <a:ext uri="{FF2B5EF4-FFF2-40B4-BE49-F238E27FC236}">
                <a16:creationId xmlns:a16="http://schemas.microsoft.com/office/drawing/2014/main" id="{FA4564E8-4B13-40EE-8754-3086FF036BBE}"/>
              </a:ext>
            </a:extLst>
          </p:cNvPr>
          <p:cNvSpPr/>
          <p:nvPr/>
        </p:nvSpPr>
        <p:spPr>
          <a:xfrm>
            <a:off x="1075942" y="4710473"/>
            <a:ext cx="2764104" cy="492760"/>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切换至编辑器的命令模式</a:t>
            </a:r>
          </a:p>
        </p:txBody>
      </p:sp>
      <p:sp>
        <p:nvSpPr>
          <p:cNvPr id="46" name="矩形: 圆角 45">
            <a:extLst>
              <a:ext uri="{FF2B5EF4-FFF2-40B4-BE49-F238E27FC236}">
                <a16:creationId xmlns:a16="http://schemas.microsoft.com/office/drawing/2014/main" id="{5CA9A2F6-AA14-4851-8DB7-0607712CAA55}"/>
              </a:ext>
            </a:extLst>
          </p:cNvPr>
          <p:cNvSpPr/>
          <p:nvPr/>
        </p:nvSpPr>
        <p:spPr>
          <a:xfrm>
            <a:off x="4713948" y="4710473"/>
            <a:ext cx="2764104" cy="492760"/>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切换至编辑器的末行模式</a:t>
            </a:r>
          </a:p>
        </p:txBody>
      </p:sp>
      <p:pic>
        <p:nvPicPr>
          <p:cNvPr id="1026" name="图片 60">
            <a:extLst>
              <a:ext uri="{FF2B5EF4-FFF2-40B4-BE49-F238E27FC236}">
                <a16:creationId xmlns:a16="http://schemas.microsoft.com/office/drawing/2014/main" id="{D44ECC49-E178-421A-98D3-FC7BB4DF8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914396" y="1975994"/>
            <a:ext cx="3087196" cy="210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61">
            <a:extLst>
              <a:ext uri="{FF2B5EF4-FFF2-40B4-BE49-F238E27FC236}">
                <a16:creationId xmlns:a16="http://schemas.microsoft.com/office/drawing/2014/main" id="{6A1E3A7B-9C4A-4361-8B83-C1209FC7E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546590" y="1968281"/>
            <a:ext cx="3109863" cy="2116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图片 62">
            <a:extLst>
              <a:ext uri="{FF2B5EF4-FFF2-40B4-BE49-F238E27FC236}">
                <a16:creationId xmlns:a16="http://schemas.microsoft.com/office/drawing/2014/main" id="{658BF0FC-9DEF-4149-A4C9-9616FBBE86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8182101" y="1968281"/>
            <a:ext cx="3109863" cy="2116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矩形: 圆角 46">
            <a:extLst>
              <a:ext uri="{FF2B5EF4-FFF2-40B4-BE49-F238E27FC236}">
                <a16:creationId xmlns:a16="http://schemas.microsoft.com/office/drawing/2014/main" id="{5E50DA80-8F83-40E2-AB39-2C5C028F36CA}"/>
              </a:ext>
            </a:extLst>
          </p:cNvPr>
          <p:cNvSpPr/>
          <p:nvPr/>
        </p:nvSpPr>
        <p:spPr>
          <a:xfrm>
            <a:off x="8328242" y="4707206"/>
            <a:ext cx="2817583" cy="492760"/>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查看文档的内容</a:t>
            </a:r>
          </a:p>
        </p:txBody>
      </p:sp>
      <p:sp>
        <p:nvSpPr>
          <p:cNvPr id="11" name="箭头: 右 10">
            <a:extLst>
              <a:ext uri="{FF2B5EF4-FFF2-40B4-BE49-F238E27FC236}">
                <a16:creationId xmlns:a16="http://schemas.microsoft.com/office/drawing/2014/main" id="{FE0C5F97-E7E0-4D23-8DD8-26532D12C34B}"/>
              </a:ext>
            </a:extLst>
          </p:cNvPr>
          <p:cNvSpPr/>
          <p:nvPr/>
        </p:nvSpPr>
        <p:spPr>
          <a:xfrm>
            <a:off x="3964359" y="4792678"/>
            <a:ext cx="843280" cy="321815"/>
          </a:xfrm>
          <a:prstGeom prst="rightArrow">
            <a:avLst/>
          </a:prstGeom>
          <a:gradFill>
            <a:gsLst>
              <a:gs pos="87000">
                <a:srgbClr val="0070C0"/>
              </a:gs>
              <a:gs pos="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箭头: 右 47">
            <a:extLst>
              <a:ext uri="{FF2B5EF4-FFF2-40B4-BE49-F238E27FC236}">
                <a16:creationId xmlns:a16="http://schemas.microsoft.com/office/drawing/2014/main" id="{068876DC-9E66-4025-97ED-FCE952FB4025}"/>
              </a:ext>
            </a:extLst>
          </p:cNvPr>
          <p:cNvSpPr/>
          <p:nvPr/>
        </p:nvSpPr>
        <p:spPr>
          <a:xfrm>
            <a:off x="7540558" y="4792677"/>
            <a:ext cx="843280" cy="321815"/>
          </a:xfrm>
          <a:prstGeom prst="rightArrow">
            <a:avLst/>
          </a:prstGeom>
          <a:gradFill>
            <a:gsLst>
              <a:gs pos="87000">
                <a:srgbClr val="0070C0"/>
              </a:gs>
              <a:gs pos="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587157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编写简单文档</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45" name="矩形: 圆角 44">
            <a:extLst>
              <a:ext uri="{FF2B5EF4-FFF2-40B4-BE49-F238E27FC236}">
                <a16:creationId xmlns:a16="http://schemas.microsoft.com/office/drawing/2014/main" id="{FA4564E8-4B13-40EE-8754-3086FF036BBE}"/>
              </a:ext>
            </a:extLst>
          </p:cNvPr>
          <p:cNvSpPr/>
          <p:nvPr/>
        </p:nvSpPr>
        <p:spPr>
          <a:xfrm>
            <a:off x="1075942" y="4565620"/>
            <a:ext cx="2764104" cy="77592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再次通过</a:t>
            </a:r>
            <a:r>
              <a:rPr lang="en-US" altLang="zh-CN" dirty="0">
                <a:solidFill>
                  <a:schemeClr val="tx1"/>
                </a:solidFill>
                <a:latin typeface="微软雅黑" panose="020B0503020204020204" pitchFamily="34" charset="-122"/>
                <a:ea typeface="微软雅黑" panose="020B0503020204020204" pitchFamily="34" charset="-122"/>
              </a:rPr>
              <a:t>Vim</a:t>
            </a:r>
            <a:r>
              <a:rPr lang="zh-CN" altLang="en-US" dirty="0">
                <a:solidFill>
                  <a:schemeClr val="tx1"/>
                </a:solidFill>
                <a:latin typeface="微软雅黑" panose="020B0503020204020204" pitchFamily="34" charset="-122"/>
                <a:ea typeface="微软雅黑" panose="020B0503020204020204" pitchFamily="34" charset="-122"/>
              </a:rPr>
              <a:t>编辑器编写文档</a:t>
            </a:r>
          </a:p>
        </p:txBody>
      </p:sp>
      <p:sp>
        <p:nvSpPr>
          <p:cNvPr id="46" name="矩形: 圆角 45">
            <a:extLst>
              <a:ext uri="{FF2B5EF4-FFF2-40B4-BE49-F238E27FC236}">
                <a16:creationId xmlns:a16="http://schemas.microsoft.com/office/drawing/2014/main" id="{5CA9A2F6-AA14-4851-8DB7-0607712CAA55}"/>
              </a:ext>
            </a:extLst>
          </p:cNvPr>
          <p:cNvSpPr/>
          <p:nvPr/>
        </p:nvSpPr>
        <p:spPr>
          <a:xfrm>
            <a:off x="4713948" y="4565620"/>
            <a:ext cx="2764104" cy="77592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进入</a:t>
            </a:r>
            <a:r>
              <a:rPr lang="en-US" altLang="zh-CN" dirty="0">
                <a:solidFill>
                  <a:schemeClr val="tx1"/>
                </a:solidFill>
                <a:latin typeface="微软雅黑" panose="020B0503020204020204" pitchFamily="34" charset="-122"/>
                <a:ea typeface="微软雅黑" panose="020B0503020204020204" pitchFamily="34" charset="-122"/>
              </a:rPr>
              <a:t>Vim</a:t>
            </a:r>
            <a:r>
              <a:rPr lang="zh-CN" altLang="en-US" dirty="0">
                <a:solidFill>
                  <a:schemeClr val="tx1"/>
                </a:solidFill>
                <a:latin typeface="微软雅黑" panose="020B0503020204020204" pitchFamily="34" charset="-122"/>
                <a:ea typeface="微软雅黑" panose="020B0503020204020204" pitchFamily="34" charset="-122"/>
              </a:rPr>
              <a:t>编辑器的输入</a:t>
            </a:r>
            <a:endParaRPr lang="en-US" altLang="zh-CN" dirty="0">
              <a:solidFill>
                <a:schemeClr val="tx1"/>
              </a:solidFill>
              <a:latin typeface="微软雅黑" panose="020B0503020204020204" pitchFamily="34" charset="-122"/>
              <a:ea typeface="微软雅黑" panose="020B0503020204020204" pitchFamily="34" charset="-122"/>
            </a:endParaRPr>
          </a:p>
          <a:p>
            <a:pPr algn="ctr"/>
            <a:r>
              <a:rPr lang="zh-CN" altLang="en-US" dirty="0">
                <a:solidFill>
                  <a:schemeClr val="tx1"/>
                </a:solidFill>
                <a:latin typeface="微软雅黑" panose="020B0503020204020204" pitchFamily="34" charset="-122"/>
                <a:ea typeface="微软雅黑" panose="020B0503020204020204" pitchFamily="34" charset="-122"/>
              </a:rPr>
              <a:t>模式</a:t>
            </a:r>
          </a:p>
        </p:txBody>
      </p:sp>
      <p:pic>
        <p:nvPicPr>
          <p:cNvPr id="1026" name="图片 60">
            <a:extLst>
              <a:ext uri="{FF2B5EF4-FFF2-40B4-BE49-F238E27FC236}">
                <a16:creationId xmlns:a16="http://schemas.microsoft.com/office/drawing/2014/main" id="{D44ECC49-E178-421A-98D3-FC7BB4DF8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914396" y="1976121"/>
            <a:ext cx="3087196" cy="2100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61">
            <a:extLst>
              <a:ext uri="{FF2B5EF4-FFF2-40B4-BE49-F238E27FC236}">
                <a16:creationId xmlns:a16="http://schemas.microsoft.com/office/drawing/2014/main" id="{6A1E3A7B-9C4A-4361-8B83-C1209FC7E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546590" y="1968409"/>
            <a:ext cx="3109863" cy="2116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图片 62">
            <a:extLst>
              <a:ext uri="{FF2B5EF4-FFF2-40B4-BE49-F238E27FC236}">
                <a16:creationId xmlns:a16="http://schemas.microsoft.com/office/drawing/2014/main" id="{658BF0FC-9DEF-4149-A4C9-9616FBBE86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8182101" y="1968409"/>
            <a:ext cx="3109863" cy="2116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矩形: 圆角 46">
            <a:extLst>
              <a:ext uri="{FF2B5EF4-FFF2-40B4-BE49-F238E27FC236}">
                <a16:creationId xmlns:a16="http://schemas.microsoft.com/office/drawing/2014/main" id="{5E50DA80-8F83-40E2-AB39-2C5C028F36CA}"/>
              </a:ext>
            </a:extLst>
          </p:cNvPr>
          <p:cNvSpPr/>
          <p:nvPr/>
        </p:nvSpPr>
        <p:spPr>
          <a:xfrm>
            <a:off x="8328242" y="4707206"/>
            <a:ext cx="2817583" cy="492760"/>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追加写入一行文本内容</a:t>
            </a:r>
          </a:p>
        </p:txBody>
      </p:sp>
      <p:sp>
        <p:nvSpPr>
          <p:cNvPr id="11" name="箭头: 右 10">
            <a:extLst>
              <a:ext uri="{FF2B5EF4-FFF2-40B4-BE49-F238E27FC236}">
                <a16:creationId xmlns:a16="http://schemas.microsoft.com/office/drawing/2014/main" id="{FE0C5F97-E7E0-4D23-8DD8-26532D12C34B}"/>
              </a:ext>
            </a:extLst>
          </p:cNvPr>
          <p:cNvSpPr/>
          <p:nvPr/>
        </p:nvSpPr>
        <p:spPr>
          <a:xfrm>
            <a:off x="3964359" y="4792678"/>
            <a:ext cx="843280" cy="321815"/>
          </a:xfrm>
          <a:prstGeom prst="rightArrow">
            <a:avLst/>
          </a:prstGeom>
          <a:gradFill>
            <a:gsLst>
              <a:gs pos="87000">
                <a:srgbClr val="0070C0"/>
              </a:gs>
              <a:gs pos="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箭头: 右 47">
            <a:extLst>
              <a:ext uri="{FF2B5EF4-FFF2-40B4-BE49-F238E27FC236}">
                <a16:creationId xmlns:a16="http://schemas.microsoft.com/office/drawing/2014/main" id="{068876DC-9E66-4025-97ED-FCE952FB4025}"/>
              </a:ext>
            </a:extLst>
          </p:cNvPr>
          <p:cNvSpPr/>
          <p:nvPr/>
        </p:nvSpPr>
        <p:spPr>
          <a:xfrm>
            <a:off x="7540558" y="4792677"/>
            <a:ext cx="843280" cy="321815"/>
          </a:xfrm>
          <a:prstGeom prst="rightArrow">
            <a:avLst/>
          </a:prstGeom>
          <a:gradFill>
            <a:gsLst>
              <a:gs pos="87000">
                <a:srgbClr val="0070C0"/>
              </a:gs>
              <a:gs pos="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017735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编写简单文档</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45" name="矩形: 圆角 44">
            <a:extLst>
              <a:ext uri="{FF2B5EF4-FFF2-40B4-BE49-F238E27FC236}">
                <a16:creationId xmlns:a16="http://schemas.microsoft.com/office/drawing/2014/main" id="{FA4564E8-4B13-40EE-8754-3086FF036BBE}"/>
              </a:ext>
            </a:extLst>
          </p:cNvPr>
          <p:cNvSpPr/>
          <p:nvPr/>
        </p:nvSpPr>
        <p:spPr>
          <a:xfrm>
            <a:off x="1075942" y="4707207"/>
            <a:ext cx="2764104" cy="492760"/>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退出文本编辑器</a:t>
            </a:r>
          </a:p>
        </p:txBody>
      </p:sp>
      <p:sp>
        <p:nvSpPr>
          <p:cNvPr id="46" name="矩形: 圆角 45">
            <a:extLst>
              <a:ext uri="{FF2B5EF4-FFF2-40B4-BE49-F238E27FC236}">
                <a16:creationId xmlns:a16="http://schemas.microsoft.com/office/drawing/2014/main" id="{5CA9A2F6-AA14-4851-8DB7-0607712CAA55}"/>
              </a:ext>
            </a:extLst>
          </p:cNvPr>
          <p:cNvSpPr/>
          <p:nvPr/>
        </p:nvSpPr>
        <p:spPr>
          <a:xfrm>
            <a:off x="4713948" y="4565620"/>
            <a:ext cx="2764104" cy="77592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因文件已被修改而拒绝退出操作</a:t>
            </a:r>
          </a:p>
        </p:txBody>
      </p:sp>
      <p:pic>
        <p:nvPicPr>
          <p:cNvPr id="1026" name="图片 60">
            <a:extLst>
              <a:ext uri="{FF2B5EF4-FFF2-40B4-BE49-F238E27FC236}">
                <a16:creationId xmlns:a16="http://schemas.microsoft.com/office/drawing/2014/main" id="{D44ECC49-E178-421A-98D3-FC7BB4DF8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914396" y="1976121"/>
            <a:ext cx="3087195" cy="2100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61">
            <a:extLst>
              <a:ext uri="{FF2B5EF4-FFF2-40B4-BE49-F238E27FC236}">
                <a16:creationId xmlns:a16="http://schemas.microsoft.com/office/drawing/2014/main" id="{6A1E3A7B-9C4A-4361-8B83-C1209FC7E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546590" y="1973009"/>
            <a:ext cx="3109863" cy="210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图片 62">
            <a:extLst>
              <a:ext uri="{FF2B5EF4-FFF2-40B4-BE49-F238E27FC236}">
                <a16:creationId xmlns:a16="http://schemas.microsoft.com/office/drawing/2014/main" id="{658BF0FC-9DEF-4149-A4C9-9616FBBE86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8182101" y="1968409"/>
            <a:ext cx="3109862" cy="2116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矩形: 圆角 46">
            <a:extLst>
              <a:ext uri="{FF2B5EF4-FFF2-40B4-BE49-F238E27FC236}">
                <a16:creationId xmlns:a16="http://schemas.microsoft.com/office/drawing/2014/main" id="{5E50DA80-8F83-40E2-AB39-2C5C028F36CA}"/>
              </a:ext>
            </a:extLst>
          </p:cNvPr>
          <p:cNvSpPr/>
          <p:nvPr/>
        </p:nvSpPr>
        <p:spPr>
          <a:xfrm>
            <a:off x="8328242" y="4707206"/>
            <a:ext cx="2817583" cy="492760"/>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强制退出文本编辑器</a:t>
            </a:r>
          </a:p>
        </p:txBody>
      </p:sp>
      <p:sp>
        <p:nvSpPr>
          <p:cNvPr id="11" name="箭头: 右 10">
            <a:extLst>
              <a:ext uri="{FF2B5EF4-FFF2-40B4-BE49-F238E27FC236}">
                <a16:creationId xmlns:a16="http://schemas.microsoft.com/office/drawing/2014/main" id="{FE0C5F97-E7E0-4D23-8DD8-26532D12C34B}"/>
              </a:ext>
            </a:extLst>
          </p:cNvPr>
          <p:cNvSpPr/>
          <p:nvPr/>
        </p:nvSpPr>
        <p:spPr>
          <a:xfrm>
            <a:off x="3964359" y="4792678"/>
            <a:ext cx="843280" cy="321815"/>
          </a:xfrm>
          <a:prstGeom prst="rightArrow">
            <a:avLst/>
          </a:prstGeom>
          <a:gradFill>
            <a:gsLst>
              <a:gs pos="87000">
                <a:srgbClr val="0070C0"/>
              </a:gs>
              <a:gs pos="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箭头: 右 47">
            <a:extLst>
              <a:ext uri="{FF2B5EF4-FFF2-40B4-BE49-F238E27FC236}">
                <a16:creationId xmlns:a16="http://schemas.microsoft.com/office/drawing/2014/main" id="{068876DC-9E66-4025-97ED-FCE952FB4025}"/>
              </a:ext>
            </a:extLst>
          </p:cNvPr>
          <p:cNvSpPr/>
          <p:nvPr/>
        </p:nvSpPr>
        <p:spPr>
          <a:xfrm>
            <a:off x="7540558" y="4792677"/>
            <a:ext cx="843280" cy="321815"/>
          </a:xfrm>
          <a:prstGeom prst="rightArrow">
            <a:avLst/>
          </a:prstGeom>
          <a:gradFill>
            <a:gsLst>
              <a:gs pos="87000">
                <a:srgbClr val="0070C0"/>
              </a:gs>
              <a:gs pos="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0781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编写简单文档</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14</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45" name="矩形: 圆角 44">
            <a:extLst>
              <a:ext uri="{FF2B5EF4-FFF2-40B4-BE49-F238E27FC236}">
                <a16:creationId xmlns:a16="http://schemas.microsoft.com/office/drawing/2014/main" id="{FA4564E8-4B13-40EE-8754-3086FF036BBE}"/>
              </a:ext>
            </a:extLst>
          </p:cNvPr>
          <p:cNvSpPr/>
          <p:nvPr/>
        </p:nvSpPr>
        <p:spPr>
          <a:xfrm>
            <a:off x="2088041" y="4596100"/>
            <a:ext cx="2764104" cy="77592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查看最终编写成的文本</a:t>
            </a:r>
            <a:endParaRPr lang="en-US" altLang="zh-CN" dirty="0">
              <a:solidFill>
                <a:schemeClr val="tx1"/>
              </a:solidFill>
              <a:latin typeface="微软雅黑" panose="020B0503020204020204" pitchFamily="34" charset="-122"/>
              <a:ea typeface="微软雅黑" panose="020B0503020204020204" pitchFamily="34" charset="-122"/>
            </a:endParaRPr>
          </a:p>
          <a:p>
            <a:pPr algn="ctr"/>
            <a:r>
              <a:rPr lang="zh-CN" altLang="en-US" dirty="0">
                <a:solidFill>
                  <a:schemeClr val="tx1"/>
                </a:solidFill>
                <a:latin typeface="微软雅黑" panose="020B0503020204020204" pitchFamily="34" charset="-122"/>
                <a:ea typeface="微软雅黑" panose="020B0503020204020204" pitchFamily="34" charset="-122"/>
              </a:rPr>
              <a:t>内容</a:t>
            </a:r>
          </a:p>
        </p:txBody>
      </p:sp>
      <p:pic>
        <p:nvPicPr>
          <p:cNvPr id="1026" name="图片 60">
            <a:extLst>
              <a:ext uri="{FF2B5EF4-FFF2-40B4-BE49-F238E27FC236}">
                <a16:creationId xmlns:a16="http://schemas.microsoft.com/office/drawing/2014/main" id="{D44ECC49-E178-421A-98D3-FC7BB4DF8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926495" y="2010762"/>
            <a:ext cx="3087195" cy="2092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组合 18">
            <a:extLst>
              <a:ext uri="{FF2B5EF4-FFF2-40B4-BE49-F238E27FC236}">
                <a16:creationId xmlns:a16="http://schemas.microsoft.com/office/drawing/2014/main" id="{C974024F-EB90-4723-8974-9F93B76BD124}"/>
              </a:ext>
            </a:extLst>
          </p:cNvPr>
          <p:cNvGrpSpPr/>
          <p:nvPr/>
        </p:nvGrpSpPr>
        <p:grpSpPr>
          <a:xfrm>
            <a:off x="6304515" y="3021417"/>
            <a:ext cx="4154861" cy="1812554"/>
            <a:chOff x="484038" y="1487646"/>
            <a:chExt cx="4154861" cy="1812554"/>
          </a:xfrm>
        </p:grpSpPr>
        <p:grpSp>
          <p:nvGrpSpPr>
            <p:cNvPr id="20" name="组合 19">
              <a:extLst>
                <a:ext uri="{FF2B5EF4-FFF2-40B4-BE49-F238E27FC236}">
                  <a16:creationId xmlns:a16="http://schemas.microsoft.com/office/drawing/2014/main" id="{A3949909-47CE-48EA-B7CA-A8D8E0D2CF4E}"/>
                </a:ext>
              </a:extLst>
            </p:cNvPr>
            <p:cNvGrpSpPr/>
            <p:nvPr/>
          </p:nvGrpSpPr>
          <p:grpSpPr>
            <a:xfrm>
              <a:off x="484038" y="1487646"/>
              <a:ext cx="603250" cy="699770"/>
              <a:chOff x="623443" y="1726565"/>
              <a:chExt cx="603250" cy="699770"/>
            </a:xfrm>
          </p:grpSpPr>
          <p:sp>
            <p:nvSpPr>
              <p:cNvPr id="22" name="六边形 21">
                <a:extLst>
                  <a:ext uri="{FF2B5EF4-FFF2-40B4-BE49-F238E27FC236}">
                    <a16:creationId xmlns:a16="http://schemas.microsoft.com/office/drawing/2014/main" id="{ECA272A4-F911-46D6-ADE3-864D0A703A23}"/>
                  </a:ext>
                </a:extLst>
              </p:cNvPr>
              <p:cNvSpPr/>
              <p:nvPr/>
            </p:nvSpPr>
            <p:spPr>
              <a:xfrm rot="5400000">
                <a:off x="575183" y="1774825"/>
                <a:ext cx="699770" cy="603250"/>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3" name="文本框 22">
                <a:extLst>
                  <a:ext uri="{FF2B5EF4-FFF2-40B4-BE49-F238E27FC236}">
                    <a16:creationId xmlns:a16="http://schemas.microsoft.com/office/drawing/2014/main" id="{9C8AFBAB-530C-4621-9484-14AEC0307011}"/>
                  </a:ext>
                </a:extLst>
              </p:cNvPr>
              <p:cNvSpPr txBox="1"/>
              <p:nvPr/>
            </p:nvSpPr>
            <p:spPr>
              <a:xfrm>
                <a:off x="639890" y="1876395"/>
                <a:ext cx="570357" cy="400110"/>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注</a:t>
                </a:r>
              </a:p>
            </p:txBody>
          </p:sp>
        </p:grpSp>
        <p:sp>
          <p:nvSpPr>
            <p:cNvPr id="21" name="文本框 20">
              <a:extLst>
                <a:ext uri="{FF2B5EF4-FFF2-40B4-BE49-F238E27FC236}">
                  <a16:creationId xmlns:a16="http://schemas.microsoft.com/office/drawing/2014/main" id="{78CDF6AB-90C5-4C7C-8A72-A6C66D0386C6}"/>
                </a:ext>
              </a:extLst>
            </p:cNvPr>
            <p:cNvSpPr txBox="1"/>
            <p:nvPr/>
          </p:nvSpPr>
          <p:spPr>
            <a:xfrm>
              <a:off x="484038" y="2312622"/>
              <a:ext cx="4154861" cy="987578"/>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下面的实验如果做不成功也很正常，请大家把重心放到</a:t>
              </a:r>
              <a:r>
                <a:rPr lang="en-US" altLang="zh-CN" sz="1600" dirty="0">
                  <a:latin typeface="微软雅黑" panose="020B0503020204020204" pitchFamily="34" charset="-122"/>
                  <a:ea typeface="微软雅黑" panose="020B0503020204020204" pitchFamily="34" charset="-122"/>
                </a:rPr>
                <a:t>Vim</a:t>
              </a:r>
              <a:r>
                <a:rPr lang="zh-CN" altLang="en-US" sz="1600" dirty="0">
                  <a:latin typeface="微软雅黑" panose="020B0503020204020204" pitchFamily="34" charset="-122"/>
                  <a:ea typeface="微软雅黑" panose="020B0503020204020204" pitchFamily="34" charset="-122"/>
                </a:rPr>
                <a:t>编辑器上面，能成功修改配置文件就已经很棒啦！</a:t>
              </a:r>
            </a:p>
          </p:txBody>
        </p:sp>
      </p:grpSp>
    </p:spTree>
    <p:extLst>
      <p:ext uri="{BB962C8B-B14F-4D97-AF65-F5344CB8AC3E}">
        <p14:creationId xmlns:p14="http://schemas.microsoft.com/office/powerpoint/2010/main" val="18946759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配置主机名称</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7" name="Rectangle: Rounded Corners 55">
            <a:extLst>
              <a:ext uri="{FF2B5EF4-FFF2-40B4-BE49-F238E27FC236}">
                <a16:creationId xmlns:a16="http://schemas.microsoft.com/office/drawing/2014/main" id="{7C1AB417-3568-4DC2-92A6-1F0F1E350031}"/>
              </a:ext>
            </a:extLst>
          </p:cNvPr>
          <p:cNvSpPr/>
          <p:nvPr/>
        </p:nvSpPr>
        <p:spPr>
          <a:xfrm>
            <a:off x="5984167" y="1381709"/>
            <a:ext cx="3186669" cy="1116750"/>
          </a:xfrm>
          <a:prstGeom prst="roundRect">
            <a:avLst>
              <a:gd name="adj" fmla="val 4748"/>
            </a:avLst>
          </a:prstGeom>
          <a:noFill/>
          <a:ln>
            <a:gradFill>
              <a:gsLst>
                <a:gs pos="0">
                  <a:srgbClr val="00B0F0"/>
                </a:gs>
                <a:gs pos="100000">
                  <a:srgbClr val="00B0F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45">
            <a:extLst>
              <a:ext uri="{FF2B5EF4-FFF2-40B4-BE49-F238E27FC236}">
                <a16:creationId xmlns:a16="http://schemas.microsoft.com/office/drawing/2014/main" id="{4F4B3F77-733C-47DC-A1E5-0E949BFF2469}"/>
              </a:ext>
            </a:extLst>
          </p:cNvPr>
          <p:cNvSpPr/>
          <p:nvPr/>
        </p:nvSpPr>
        <p:spPr>
          <a:xfrm>
            <a:off x="6003748" y="2884287"/>
            <a:ext cx="3186669" cy="1552824"/>
          </a:xfrm>
          <a:prstGeom prst="roundRect">
            <a:avLst>
              <a:gd name="adj" fmla="val 4748"/>
            </a:avLst>
          </a:prstGeom>
          <a:noFill/>
          <a:ln>
            <a:gradFill>
              <a:gsLst>
                <a:gs pos="0">
                  <a:srgbClr val="0070C0"/>
                </a:gs>
                <a:gs pos="100000">
                  <a:srgbClr val="0070C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47">
            <a:extLst>
              <a:ext uri="{FF2B5EF4-FFF2-40B4-BE49-F238E27FC236}">
                <a16:creationId xmlns:a16="http://schemas.microsoft.com/office/drawing/2014/main" id="{9508A641-5607-4A86-AFCD-9AD18BFE8EB3}"/>
              </a:ext>
            </a:extLst>
          </p:cNvPr>
          <p:cNvSpPr txBox="1"/>
          <p:nvPr/>
        </p:nvSpPr>
        <p:spPr>
          <a:xfrm>
            <a:off x="6421116" y="2967695"/>
            <a:ext cx="4248929" cy="1354217"/>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l"/>
            <a:r>
              <a:rPr lang="zh-CN" altLang="en-US" sz="1800" dirty="0">
                <a:solidFill>
                  <a:srgbClr val="0070C0"/>
                </a:solidFill>
                <a:latin typeface="微软雅黑" panose="020B0503020204020204" pitchFamily="34" charset="-122"/>
                <a:ea typeface="微软雅黑" panose="020B0503020204020204" pitchFamily="34" charset="-122"/>
              </a:rPr>
              <a:t>第</a:t>
            </a:r>
            <a:r>
              <a:rPr lang="en-US" altLang="zh-CN" sz="1800" dirty="0">
                <a:solidFill>
                  <a:srgbClr val="0070C0"/>
                </a:solidFill>
                <a:latin typeface="微软雅黑" panose="020B0503020204020204" pitchFamily="34" charset="-122"/>
                <a:ea typeface="微软雅黑" panose="020B0503020204020204" pitchFamily="34" charset="-122"/>
              </a:rPr>
              <a:t>2</a:t>
            </a:r>
            <a:r>
              <a:rPr lang="zh-CN" altLang="en-US" sz="1800" dirty="0">
                <a:solidFill>
                  <a:srgbClr val="0070C0"/>
                </a:solidFill>
                <a:latin typeface="微软雅黑" panose="020B0503020204020204" pitchFamily="34" charset="-122"/>
                <a:ea typeface="微软雅黑" panose="020B0503020204020204" pitchFamily="34" charset="-122"/>
              </a:rPr>
              <a:t>步</a:t>
            </a:r>
            <a:endParaRPr lang="en-US" altLang="zh-CN" sz="1800" dirty="0">
              <a:solidFill>
                <a:srgbClr val="0070C0"/>
              </a:solidFill>
              <a:latin typeface="微软雅黑" panose="020B0503020204020204" pitchFamily="34" charset="-122"/>
              <a:ea typeface="微软雅黑" panose="020B0503020204020204" pitchFamily="34" charset="-122"/>
            </a:endParaRPr>
          </a:p>
          <a:p>
            <a:pPr algn="l"/>
            <a:r>
              <a:rPr lang="zh-CN" altLang="en-US" b="0" dirty="0">
                <a:solidFill>
                  <a:schemeClr val="tx1"/>
                </a:solidFill>
                <a:latin typeface="微软雅黑" panose="020B0503020204020204" pitchFamily="34" charset="-122"/>
                <a:ea typeface="微软雅黑" panose="020B0503020204020204" pitchFamily="34" charset="-122"/>
              </a:rPr>
              <a:t>把原始主机名称删除后追加“</a:t>
            </a:r>
            <a:r>
              <a:rPr lang="en-US" altLang="zh-CN" b="0" dirty="0">
                <a:solidFill>
                  <a:schemeClr val="tx1"/>
                </a:solidFill>
                <a:latin typeface="微软雅黑" panose="020B0503020204020204" pitchFamily="34" charset="-122"/>
                <a:ea typeface="微软雅黑" panose="020B0503020204020204" pitchFamily="34" charset="-122"/>
              </a:rPr>
              <a:t>linuxprobe.com”</a:t>
            </a:r>
            <a:r>
              <a:rPr lang="zh-CN" altLang="en-US" b="0" dirty="0">
                <a:solidFill>
                  <a:schemeClr val="tx1"/>
                </a:solidFill>
                <a:latin typeface="微软雅黑" panose="020B0503020204020204" pitchFamily="34" charset="-122"/>
                <a:ea typeface="微软雅黑" panose="020B0503020204020204" pitchFamily="34" charset="-122"/>
              </a:rPr>
              <a:t>。注意，使用</a:t>
            </a:r>
            <a:r>
              <a:rPr lang="en-US" altLang="zh-CN" b="0" dirty="0">
                <a:solidFill>
                  <a:schemeClr val="tx1"/>
                </a:solidFill>
                <a:latin typeface="微软雅黑" panose="020B0503020204020204" pitchFamily="34" charset="-122"/>
                <a:ea typeface="微软雅黑" panose="020B0503020204020204" pitchFamily="34" charset="-122"/>
              </a:rPr>
              <a:t>Vim</a:t>
            </a:r>
            <a:r>
              <a:rPr lang="zh-CN" altLang="en-US" b="0" dirty="0">
                <a:solidFill>
                  <a:schemeClr val="tx1"/>
                </a:solidFill>
                <a:latin typeface="微软雅黑" panose="020B0503020204020204" pitchFamily="34" charset="-122"/>
                <a:ea typeface="微软雅黑" panose="020B0503020204020204" pitchFamily="34" charset="-122"/>
              </a:rPr>
              <a:t>编辑器修改主机名称文件后，要在末行模式下执行“</a:t>
            </a:r>
            <a:r>
              <a:rPr lang="en-US" altLang="zh-CN" b="0" dirty="0">
                <a:solidFill>
                  <a:schemeClr val="tx1"/>
                </a:solidFill>
                <a:latin typeface="微软雅黑" panose="020B0503020204020204" pitchFamily="34" charset="-122"/>
                <a:ea typeface="微软雅黑" panose="020B0503020204020204" pitchFamily="34" charset="-122"/>
              </a:rPr>
              <a:t>:</a:t>
            </a:r>
            <a:r>
              <a:rPr lang="en-US" altLang="zh-CN" b="0" dirty="0" err="1">
                <a:solidFill>
                  <a:schemeClr val="tx1"/>
                </a:solidFill>
                <a:latin typeface="微软雅黑" panose="020B0503020204020204" pitchFamily="34" charset="-122"/>
                <a:ea typeface="微软雅黑" panose="020B0503020204020204" pitchFamily="34" charset="-122"/>
              </a:rPr>
              <a:t>wq</a:t>
            </a:r>
            <a:r>
              <a:rPr lang="en-US" altLang="zh-CN" b="0" dirty="0">
                <a:solidFill>
                  <a:schemeClr val="tx1"/>
                </a:solidFill>
                <a:latin typeface="微软雅黑" panose="020B0503020204020204" pitchFamily="34" charset="-122"/>
                <a:ea typeface="微软雅黑" panose="020B0503020204020204" pitchFamily="34" charset="-122"/>
              </a:rPr>
              <a:t>!”</a:t>
            </a:r>
            <a:r>
              <a:rPr lang="zh-CN" altLang="en-US" b="0" dirty="0">
                <a:solidFill>
                  <a:schemeClr val="tx1"/>
                </a:solidFill>
                <a:latin typeface="微软雅黑" panose="020B0503020204020204" pitchFamily="34" charset="-122"/>
                <a:ea typeface="微软雅黑" panose="020B0503020204020204" pitchFamily="34" charset="-122"/>
              </a:rPr>
              <a:t>命令才能保存并退出文档。</a:t>
            </a:r>
            <a:endParaRPr lang="en-US" altLang="zh-CN" b="0" dirty="0">
              <a:solidFill>
                <a:schemeClr val="tx1"/>
              </a:solidFill>
              <a:latin typeface="微软雅黑" panose="020B0503020204020204" pitchFamily="34" charset="-122"/>
              <a:ea typeface="微软雅黑" panose="020B0503020204020204" pitchFamily="34" charset="-122"/>
            </a:endParaRPr>
          </a:p>
        </p:txBody>
      </p:sp>
      <p:sp>
        <p:nvSpPr>
          <p:cNvPr id="25" name="TextBox 57">
            <a:extLst>
              <a:ext uri="{FF2B5EF4-FFF2-40B4-BE49-F238E27FC236}">
                <a16:creationId xmlns:a16="http://schemas.microsoft.com/office/drawing/2014/main" id="{5A0AEEFB-2352-44B9-B953-FC4AA1D44B3F}"/>
              </a:ext>
            </a:extLst>
          </p:cNvPr>
          <p:cNvSpPr txBox="1"/>
          <p:nvPr/>
        </p:nvSpPr>
        <p:spPr>
          <a:xfrm>
            <a:off x="6401537" y="1495418"/>
            <a:ext cx="4268508" cy="861774"/>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l"/>
            <a:r>
              <a:rPr lang="zh-CN" altLang="en-US" sz="1800" dirty="0">
                <a:solidFill>
                  <a:srgbClr val="00B0F0"/>
                </a:solidFill>
                <a:latin typeface="微软雅黑" panose="020B0503020204020204" pitchFamily="34" charset="-122"/>
                <a:ea typeface="微软雅黑" panose="020B0503020204020204" pitchFamily="34" charset="-122"/>
              </a:rPr>
              <a:t>第</a:t>
            </a:r>
            <a:r>
              <a:rPr lang="en-US" altLang="zh-CN" sz="1800" dirty="0">
                <a:solidFill>
                  <a:srgbClr val="00B0F0"/>
                </a:solidFill>
                <a:latin typeface="微软雅黑" panose="020B0503020204020204" pitchFamily="34" charset="-122"/>
                <a:ea typeface="微软雅黑" panose="020B0503020204020204" pitchFamily="34" charset="-122"/>
              </a:rPr>
              <a:t>1</a:t>
            </a:r>
            <a:r>
              <a:rPr lang="zh-CN" altLang="en-US" sz="1800" dirty="0">
                <a:solidFill>
                  <a:srgbClr val="00B0F0"/>
                </a:solidFill>
                <a:latin typeface="微软雅黑" panose="020B0503020204020204" pitchFamily="34" charset="-122"/>
                <a:ea typeface="微软雅黑" panose="020B0503020204020204" pitchFamily="34" charset="-122"/>
              </a:rPr>
              <a:t>步</a:t>
            </a:r>
            <a:endParaRPr lang="en-US" altLang="zh-CN" sz="1800" dirty="0">
              <a:solidFill>
                <a:srgbClr val="00B0F0"/>
              </a:solidFill>
              <a:latin typeface="微软雅黑" panose="020B0503020204020204" pitchFamily="34" charset="-122"/>
              <a:ea typeface="微软雅黑" panose="020B0503020204020204" pitchFamily="34" charset="-122"/>
            </a:endParaRPr>
          </a:p>
          <a:p>
            <a:pPr algn="l"/>
            <a:r>
              <a:rPr lang="zh-CN" altLang="en-US" b="0" dirty="0">
                <a:solidFill>
                  <a:schemeClr val="tx1"/>
                </a:solidFill>
                <a:latin typeface="微软雅黑" panose="020B0503020204020204" pitchFamily="34" charset="-122"/>
                <a:ea typeface="微软雅黑" panose="020B0503020204020204" pitchFamily="34" charset="-122"/>
              </a:rPr>
              <a:t>使用</a:t>
            </a:r>
            <a:r>
              <a:rPr lang="en-US" altLang="zh-CN" b="0" dirty="0">
                <a:solidFill>
                  <a:schemeClr val="tx1"/>
                </a:solidFill>
                <a:latin typeface="微软雅黑" panose="020B0503020204020204" pitchFamily="34" charset="-122"/>
                <a:ea typeface="微软雅黑" panose="020B0503020204020204" pitchFamily="34" charset="-122"/>
              </a:rPr>
              <a:t>Vim</a:t>
            </a:r>
            <a:r>
              <a:rPr lang="zh-CN" altLang="en-US" b="0" dirty="0">
                <a:solidFill>
                  <a:schemeClr val="tx1"/>
                </a:solidFill>
                <a:latin typeface="微软雅黑" panose="020B0503020204020204" pitchFamily="34" charset="-122"/>
                <a:ea typeface="微软雅黑" panose="020B0503020204020204" pitchFamily="34" charset="-122"/>
              </a:rPr>
              <a:t>编辑器修改</a:t>
            </a:r>
            <a:r>
              <a:rPr lang="en-US" altLang="zh-CN" b="0" dirty="0">
                <a:solidFill>
                  <a:schemeClr val="tx1"/>
                </a:solidFill>
                <a:latin typeface="微软雅黑" panose="020B0503020204020204" pitchFamily="34" charset="-122"/>
                <a:ea typeface="微软雅黑" panose="020B0503020204020204" pitchFamily="34" charset="-122"/>
              </a:rPr>
              <a:t>/</a:t>
            </a:r>
            <a:r>
              <a:rPr lang="en-US" altLang="zh-CN" b="0" dirty="0" err="1">
                <a:solidFill>
                  <a:schemeClr val="tx1"/>
                </a:solidFill>
                <a:latin typeface="微软雅黑" panose="020B0503020204020204" pitchFamily="34" charset="-122"/>
                <a:ea typeface="微软雅黑" panose="020B0503020204020204" pitchFamily="34" charset="-122"/>
              </a:rPr>
              <a:t>etc</a:t>
            </a:r>
            <a:r>
              <a:rPr lang="en-US" altLang="zh-CN" b="0" dirty="0">
                <a:solidFill>
                  <a:schemeClr val="tx1"/>
                </a:solidFill>
                <a:latin typeface="微软雅黑" panose="020B0503020204020204" pitchFamily="34" charset="-122"/>
                <a:ea typeface="微软雅黑" panose="020B0503020204020204" pitchFamily="34" charset="-122"/>
              </a:rPr>
              <a:t>/hostname</a:t>
            </a:r>
            <a:r>
              <a:rPr lang="zh-CN" altLang="en-US" b="0" dirty="0">
                <a:solidFill>
                  <a:schemeClr val="tx1"/>
                </a:solidFill>
                <a:latin typeface="微软雅黑" panose="020B0503020204020204" pitchFamily="34" charset="-122"/>
                <a:ea typeface="微软雅黑" panose="020B0503020204020204" pitchFamily="34" charset="-122"/>
              </a:rPr>
              <a:t>主机名称文件。</a:t>
            </a:r>
            <a:endParaRPr lang="en-US" b="0" dirty="0">
              <a:solidFill>
                <a:schemeClr val="tx1"/>
              </a:solidFill>
              <a:latin typeface="微软雅黑" panose="020B0503020204020204" pitchFamily="34" charset="-122"/>
              <a:ea typeface="微软雅黑" panose="020B0503020204020204" pitchFamily="34" charset="-122"/>
            </a:endParaRPr>
          </a:p>
        </p:txBody>
      </p:sp>
      <p:sp>
        <p:nvSpPr>
          <p:cNvPr id="26" name="椭圆 25">
            <a:extLst>
              <a:ext uri="{FF2B5EF4-FFF2-40B4-BE49-F238E27FC236}">
                <a16:creationId xmlns:a16="http://schemas.microsoft.com/office/drawing/2014/main" id="{FC5CC648-CF59-4918-82F4-E9B8019ED1E0}"/>
              </a:ext>
            </a:extLst>
          </p:cNvPr>
          <p:cNvSpPr/>
          <p:nvPr/>
        </p:nvSpPr>
        <p:spPr>
          <a:xfrm>
            <a:off x="5661308" y="1624957"/>
            <a:ext cx="645718" cy="645718"/>
          </a:xfrm>
          <a:prstGeom prst="ellipse">
            <a:avLst/>
          </a:prstGeom>
          <a:solidFill>
            <a:srgbClr val="09CE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27" name="椭圆 26">
            <a:extLst>
              <a:ext uri="{FF2B5EF4-FFF2-40B4-BE49-F238E27FC236}">
                <a16:creationId xmlns:a16="http://schemas.microsoft.com/office/drawing/2014/main" id="{EE297B9F-9AD5-447A-A023-784C2C9A4F93}"/>
              </a:ext>
            </a:extLst>
          </p:cNvPr>
          <p:cNvSpPr/>
          <p:nvPr/>
        </p:nvSpPr>
        <p:spPr>
          <a:xfrm>
            <a:off x="5727983" y="1691632"/>
            <a:ext cx="512368" cy="51236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1</a:t>
            </a:r>
            <a:endParaRPr lang="zh-CN" altLang="en-US" dirty="0">
              <a:latin typeface="思源黑体 CN Bold" panose="020B0800000000000000" pitchFamily="34" charset="-122"/>
              <a:ea typeface="思源黑体 CN Bold" panose="020B0800000000000000" pitchFamily="34" charset="-122"/>
            </a:endParaRPr>
          </a:p>
        </p:txBody>
      </p:sp>
      <p:sp>
        <p:nvSpPr>
          <p:cNvPr id="28" name="椭圆 27">
            <a:extLst>
              <a:ext uri="{FF2B5EF4-FFF2-40B4-BE49-F238E27FC236}">
                <a16:creationId xmlns:a16="http://schemas.microsoft.com/office/drawing/2014/main" id="{D1D7C66E-088E-4D6B-8652-CF71F40A42FA}"/>
              </a:ext>
            </a:extLst>
          </p:cNvPr>
          <p:cNvSpPr/>
          <p:nvPr/>
        </p:nvSpPr>
        <p:spPr>
          <a:xfrm>
            <a:off x="5661308" y="3332760"/>
            <a:ext cx="645718" cy="645718"/>
          </a:xfrm>
          <a:prstGeom prst="ellipse">
            <a:avLst/>
          </a:prstGeom>
          <a:solidFill>
            <a:srgbClr val="0070C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29" name="椭圆 28">
            <a:extLst>
              <a:ext uri="{FF2B5EF4-FFF2-40B4-BE49-F238E27FC236}">
                <a16:creationId xmlns:a16="http://schemas.microsoft.com/office/drawing/2014/main" id="{5B2EB43D-F4E9-43B7-8ACC-D2B1F8AE5315}"/>
              </a:ext>
            </a:extLst>
          </p:cNvPr>
          <p:cNvSpPr/>
          <p:nvPr/>
        </p:nvSpPr>
        <p:spPr>
          <a:xfrm>
            <a:off x="5727983" y="3399435"/>
            <a:ext cx="512368" cy="512368"/>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2</a:t>
            </a:r>
            <a:endParaRPr lang="zh-CN" altLang="en-US" dirty="0">
              <a:latin typeface="思源黑体 CN Bold" panose="020B0800000000000000" pitchFamily="34" charset="-122"/>
              <a:ea typeface="思源黑体 CN Bold" panose="020B0800000000000000" pitchFamily="34" charset="-122"/>
            </a:endParaRPr>
          </a:p>
        </p:txBody>
      </p:sp>
      <p:sp>
        <p:nvSpPr>
          <p:cNvPr id="30" name="椭圆 29">
            <a:extLst>
              <a:ext uri="{FF2B5EF4-FFF2-40B4-BE49-F238E27FC236}">
                <a16:creationId xmlns:a16="http://schemas.microsoft.com/office/drawing/2014/main" id="{8E4461C3-F72B-4EDD-82EA-5A5422A7B1C8}"/>
              </a:ext>
            </a:extLst>
          </p:cNvPr>
          <p:cNvSpPr/>
          <p:nvPr/>
        </p:nvSpPr>
        <p:spPr>
          <a:xfrm>
            <a:off x="1661551" y="2318696"/>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C08DBF35-1FA7-4312-BA1D-EB9C2B2E0404}"/>
              </a:ext>
            </a:extLst>
          </p:cNvPr>
          <p:cNvSpPr/>
          <p:nvPr/>
        </p:nvSpPr>
        <p:spPr>
          <a:xfrm>
            <a:off x="1971191" y="2506533"/>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236460C6-4D22-47A9-949B-08AF1B48CC87}"/>
              </a:ext>
            </a:extLst>
          </p:cNvPr>
          <p:cNvSpPr/>
          <p:nvPr/>
        </p:nvSpPr>
        <p:spPr>
          <a:xfrm>
            <a:off x="1718272" y="2876184"/>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ADCE77F7-6CA7-4256-8304-3D3DA015709C}"/>
              </a:ext>
            </a:extLst>
          </p:cNvPr>
          <p:cNvSpPr txBox="1"/>
          <p:nvPr/>
        </p:nvSpPr>
        <p:spPr>
          <a:xfrm>
            <a:off x="2040281" y="3236793"/>
            <a:ext cx="1818560" cy="954107"/>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配置主机</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r>
              <a:rPr lang="zh-CN" altLang="en-US" sz="2800" b="1" dirty="0">
                <a:solidFill>
                  <a:schemeClr val="bg1"/>
                </a:solidFill>
                <a:latin typeface="微软雅黑" panose="020B0503020204020204" pitchFamily="34" charset="-122"/>
                <a:ea typeface="微软雅黑" panose="020B0503020204020204" pitchFamily="34" charset="-122"/>
              </a:rPr>
              <a:t>名称</a:t>
            </a:r>
          </a:p>
        </p:txBody>
      </p:sp>
      <p:sp>
        <p:nvSpPr>
          <p:cNvPr id="38" name="Rectangle: Rounded Corners 55">
            <a:extLst>
              <a:ext uri="{FF2B5EF4-FFF2-40B4-BE49-F238E27FC236}">
                <a16:creationId xmlns:a16="http://schemas.microsoft.com/office/drawing/2014/main" id="{FEC4EDE0-1231-4974-8D0A-E656F8F9DB1E}"/>
              </a:ext>
            </a:extLst>
          </p:cNvPr>
          <p:cNvSpPr/>
          <p:nvPr/>
        </p:nvSpPr>
        <p:spPr>
          <a:xfrm>
            <a:off x="6003748" y="4822939"/>
            <a:ext cx="3186669" cy="1106952"/>
          </a:xfrm>
          <a:prstGeom prst="roundRect">
            <a:avLst>
              <a:gd name="adj" fmla="val 4748"/>
            </a:avLst>
          </a:prstGeom>
          <a:noFill/>
          <a:ln>
            <a:gradFill>
              <a:gsLst>
                <a:gs pos="0">
                  <a:srgbClr val="00B0F0"/>
                </a:gs>
                <a:gs pos="100000">
                  <a:srgbClr val="00B0F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57">
            <a:extLst>
              <a:ext uri="{FF2B5EF4-FFF2-40B4-BE49-F238E27FC236}">
                <a16:creationId xmlns:a16="http://schemas.microsoft.com/office/drawing/2014/main" id="{4DDE1F74-B5DD-4AB6-A231-CEEE5679DAAE}"/>
              </a:ext>
            </a:extLst>
          </p:cNvPr>
          <p:cNvSpPr txBox="1"/>
          <p:nvPr/>
        </p:nvSpPr>
        <p:spPr>
          <a:xfrm>
            <a:off x="6421116" y="4945528"/>
            <a:ext cx="4248929" cy="861774"/>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l"/>
            <a:r>
              <a:rPr lang="zh-CN" altLang="en-US" sz="1800" dirty="0">
                <a:solidFill>
                  <a:srgbClr val="00B0F0"/>
                </a:solidFill>
                <a:latin typeface="微软雅黑" panose="020B0503020204020204" pitchFamily="34" charset="-122"/>
                <a:ea typeface="微软雅黑" panose="020B0503020204020204" pitchFamily="34" charset="-122"/>
              </a:rPr>
              <a:t>第</a:t>
            </a:r>
            <a:r>
              <a:rPr lang="en-US" altLang="zh-CN" sz="1800" dirty="0">
                <a:solidFill>
                  <a:srgbClr val="00B0F0"/>
                </a:solidFill>
                <a:latin typeface="微软雅黑" panose="020B0503020204020204" pitchFamily="34" charset="-122"/>
                <a:ea typeface="微软雅黑" panose="020B0503020204020204" pitchFamily="34" charset="-122"/>
              </a:rPr>
              <a:t>3</a:t>
            </a:r>
            <a:r>
              <a:rPr lang="zh-CN" altLang="en-US" sz="1800" dirty="0">
                <a:solidFill>
                  <a:srgbClr val="00B0F0"/>
                </a:solidFill>
                <a:latin typeface="微软雅黑" panose="020B0503020204020204" pitchFamily="34" charset="-122"/>
                <a:ea typeface="微软雅黑" panose="020B0503020204020204" pitchFamily="34" charset="-122"/>
              </a:rPr>
              <a:t>步</a:t>
            </a:r>
            <a:endParaRPr lang="en-US" altLang="zh-CN" sz="1800" dirty="0">
              <a:solidFill>
                <a:srgbClr val="00B0F0"/>
              </a:solidFill>
              <a:latin typeface="微软雅黑" panose="020B0503020204020204" pitchFamily="34" charset="-122"/>
              <a:ea typeface="微软雅黑" panose="020B0503020204020204" pitchFamily="34" charset="-122"/>
            </a:endParaRPr>
          </a:p>
          <a:p>
            <a:pPr algn="l"/>
            <a:r>
              <a:rPr lang="zh-CN" altLang="en-US" b="0" dirty="0">
                <a:solidFill>
                  <a:schemeClr val="tx1"/>
                </a:solidFill>
                <a:latin typeface="微软雅黑" panose="020B0503020204020204" pitchFamily="34" charset="-122"/>
                <a:ea typeface="微软雅黑" panose="020B0503020204020204" pitchFamily="34" charset="-122"/>
              </a:rPr>
              <a:t>保存并退出文档，然后使用</a:t>
            </a:r>
            <a:r>
              <a:rPr lang="en-US" altLang="zh-CN" b="0" dirty="0">
                <a:solidFill>
                  <a:schemeClr val="tx1"/>
                </a:solidFill>
                <a:latin typeface="微软雅黑" panose="020B0503020204020204" pitchFamily="34" charset="-122"/>
                <a:ea typeface="微软雅黑" panose="020B0503020204020204" pitchFamily="34" charset="-122"/>
              </a:rPr>
              <a:t>hostname</a:t>
            </a:r>
            <a:r>
              <a:rPr lang="zh-CN" altLang="en-US" b="0" dirty="0">
                <a:solidFill>
                  <a:schemeClr val="tx1"/>
                </a:solidFill>
                <a:latin typeface="微软雅黑" panose="020B0503020204020204" pitchFamily="34" charset="-122"/>
                <a:ea typeface="微软雅黑" panose="020B0503020204020204" pitchFamily="34" charset="-122"/>
              </a:rPr>
              <a:t>命令检查是否修改成功。</a:t>
            </a:r>
            <a:endParaRPr lang="en-US" b="0" dirty="0">
              <a:solidFill>
                <a:schemeClr val="tx1"/>
              </a:solidFill>
              <a:latin typeface="微软雅黑" panose="020B0503020204020204" pitchFamily="34" charset="-122"/>
              <a:ea typeface="微软雅黑" panose="020B0503020204020204" pitchFamily="34" charset="-122"/>
            </a:endParaRPr>
          </a:p>
        </p:txBody>
      </p:sp>
      <p:sp>
        <p:nvSpPr>
          <p:cNvPr id="40" name="椭圆 39">
            <a:extLst>
              <a:ext uri="{FF2B5EF4-FFF2-40B4-BE49-F238E27FC236}">
                <a16:creationId xmlns:a16="http://schemas.microsoft.com/office/drawing/2014/main" id="{BAC23B49-6133-4C35-AD14-669615605B32}"/>
              </a:ext>
            </a:extLst>
          </p:cNvPr>
          <p:cNvSpPr/>
          <p:nvPr/>
        </p:nvSpPr>
        <p:spPr>
          <a:xfrm>
            <a:off x="5661308" y="5094265"/>
            <a:ext cx="645718" cy="645718"/>
          </a:xfrm>
          <a:prstGeom prst="ellipse">
            <a:avLst/>
          </a:prstGeom>
          <a:solidFill>
            <a:srgbClr val="09CE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41" name="椭圆 40">
            <a:extLst>
              <a:ext uri="{FF2B5EF4-FFF2-40B4-BE49-F238E27FC236}">
                <a16:creationId xmlns:a16="http://schemas.microsoft.com/office/drawing/2014/main" id="{CD1B5050-AADC-40FC-A158-7E241C093AE6}"/>
              </a:ext>
            </a:extLst>
          </p:cNvPr>
          <p:cNvSpPr/>
          <p:nvPr/>
        </p:nvSpPr>
        <p:spPr>
          <a:xfrm>
            <a:off x="5727983" y="5160940"/>
            <a:ext cx="512368" cy="51236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3</a:t>
            </a:r>
            <a:endParaRPr lang="zh-CN" altLang="en-US" dirty="0">
              <a:latin typeface="思源黑体 CN Bold" panose="020B0800000000000000" pitchFamily="34" charset="-122"/>
              <a:ea typeface="思源黑体 CN Bold" panose="020B0800000000000000" pitchFamily="34" charset="-122"/>
            </a:endParaRPr>
          </a:p>
        </p:txBody>
      </p:sp>
      <p:cxnSp>
        <p:nvCxnSpPr>
          <p:cNvPr id="42" name="直接连接符 41">
            <a:extLst>
              <a:ext uri="{FF2B5EF4-FFF2-40B4-BE49-F238E27FC236}">
                <a16:creationId xmlns:a16="http://schemas.microsoft.com/office/drawing/2014/main" id="{5E814BA2-7207-426F-A3F4-118C1C0EA84A}"/>
              </a:ext>
            </a:extLst>
          </p:cNvPr>
          <p:cNvCxnSpPr>
            <a:cxnSpLocks/>
            <a:stCxn id="35" idx="6"/>
            <a:endCxn id="26" idx="2"/>
          </p:cNvCxnSpPr>
          <p:nvPr/>
        </p:nvCxnSpPr>
        <p:spPr>
          <a:xfrm flipV="1">
            <a:off x="4305831" y="1947816"/>
            <a:ext cx="1355477" cy="1726037"/>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3D81C570-2EF8-4E00-A483-5EB59EECF631}"/>
              </a:ext>
            </a:extLst>
          </p:cNvPr>
          <p:cNvCxnSpPr>
            <a:cxnSpLocks/>
            <a:stCxn id="35" idx="6"/>
            <a:endCxn id="29" idx="2"/>
          </p:cNvCxnSpPr>
          <p:nvPr/>
        </p:nvCxnSpPr>
        <p:spPr>
          <a:xfrm flipV="1">
            <a:off x="4305831" y="3655619"/>
            <a:ext cx="1422152" cy="18234"/>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A3EBCA11-D44B-4CE9-9530-7B32E8CEC0EF}"/>
              </a:ext>
            </a:extLst>
          </p:cNvPr>
          <p:cNvCxnSpPr>
            <a:cxnSpLocks/>
            <a:stCxn id="35" idx="6"/>
            <a:endCxn id="40" idx="2"/>
          </p:cNvCxnSpPr>
          <p:nvPr/>
        </p:nvCxnSpPr>
        <p:spPr>
          <a:xfrm>
            <a:off x="4305831" y="3673853"/>
            <a:ext cx="1355477" cy="1743271"/>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8251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additive="base">
                                        <p:cTn id="20" dur="500" fill="hold"/>
                                        <p:tgtEl>
                                          <p:spTgt spid="35"/>
                                        </p:tgtEl>
                                        <p:attrNameLst>
                                          <p:attrName>ppt_x</p:attrName>
                                        </p:attrNameLst>
                                      </p:cBhvr>
                                      <p:tavLst>
                                        <p:tav tm="0">
                                          <p:val>
                                            <p:strVal val="#ppt_x"/>
                                          </p:val>
                                        </p:tav>
                                        <p:tav tm="100000">
                                          <p:val>
                                            <p:strVal val="#ppt_x"/>
                                          </p:val>
                                        </p:tav>
                                      </p:tavLst>
                                    </p:anim>
                                    <p:anim calcmode="lin" valueType="num">
                                      <p:cBhvr additive="base">
                                        <p:cTn id="21" dur="500" fill="hold"/>
                                        <p:tgtEl>
                                          <p:spTgt spid="35"/>
                                        </p:tgtEl>
                                        <p:attrNameLst>
                                          <p:attrName>ppt_y</p:attrName>
                                        </p:attrNameLst>
                                      </p:cBhvr>
                                      <p:tavLst>
                                        <p:tav tm="0">
                                          <p:val>
                                            <p:strVal val="1+#ppt_h/2"/>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 calcmode="lin" valueType="num">
                                      <p:cBhvr additive="base">
                                        <p:cTn id="24" dur="500" fill="hold"/>
                                        <p:tgtEl>
                                          <p:spTgt spid="36"/>
                                        </p:tgtEl>
                                        <p:attrNameLst>
                                          <p:attrName>ppt_x</p:attrName>
                                        </p:attrNameLst>
                                      </p:cBhvr>
                                      <p:tavLst>
                                        <p:tav tm="0">
                                          <p:val>
                                            <p:strVal val="1+#ppt_w/2"/>
                                          </p:val>
                                        </p:tav>
                                        <p:tav tm="100000">
                                          <p:val>
                                            <p:strVal val="#ppt_x"/>
                                          </p:val>
                                        </p:tav>
                                      </p:tavLst>
                                    </p:anim>
                                    <p:anim calcmode="lin" valueType="num">
                                      <p:cBhvr additive="base">
                                        <p:cTn id="25" dur="500" fill="hold"/>
                                        <p:tgtEl>
                                          <p:spTgt spid="36"/>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0" grpId="0" animBg="1"/>
      <p:bldP spid="35" grpId="0" animBg="1"/>
      <p:bldP spid="36" grpId="0" animBg="1"/>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配置网卡信息步骤</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16</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46" name="组合 45">
            <a:extLst>
              <a:ext uri="{FF2B5EF4-FFF2-40B4-BE49-F238E27FC236}">
                <a16:creationId xmlns:a16="http://schemas.microsoft.com/office/drawing/2014/main" id="{4893C7F7-BEE2-4BA2-9DA8-299335B265EC}"/>
              </a:ext>
            </a:extLst>
          </p:cNvPr>
          <p:cNvGrpSpPr/>
          <p:nvPr/>
        </p:nvGrpSpPr>
        <p:grpSpPr>
          <a:xfrm rot="5400000">
            <a:off x="7695481" y="1649541"/>
            <a:ext cx="4381570" cy="3558918"/>
            <a:chOff x="7002463" y="966787"/>
            <a:chExt cx="388937" cy="315913"/>
          </a:xfrm>
          <a:gradFill>
            <a:gsLst>
              <a:gs pos="18000">
                <a:srgbClr val="007DDA"/>
              </a:gs>
              <a:gs pos="100000">
                <a:srgbClr val="00B0F0"/>
              </a:gs>
            </a:gsLst>
            <a:lin ang="5400000" scaled="0"/>
          </a:gradFill>
        </p:grpSpPr>
        <p:sp>
          <p:nvSpPr>
            <p:cNvPr id="47" name="Freeform 192">
              <a:extLst>
                <a:ext uri="{FF2B5EF4-FFF2-40B4-BE49-F238E27FC236}">
                  <a16:creationId xmlns:a16="http://schemas.microsoft.com/office/drawing/2014/main" id="{A3ADBF6E-5EC9-48CE-8765-6798111FE6FB}"/>
                </a:ext>
              </a:extLst>
            </p:cNvPr>
            <p:cNvSpPr>
              <a:spLocks noEditPoints="1"/>
            </p:cNvSpPr>
            <p:nvPr/>
          </p:nvSpPr>
          <p:spPr bwMode="auto">
            <a:xfrm>
              <a:off x="7002463" y="966787"/>
              <a:ext cx="268287" cy="269875"/>
            </a:xfrm>
            <a:custGeom>
              <a:avLst/>
              <a:gdLst>
                <a:gd name="T0" fmla="*/ 214 w 214"/>
                <a:gd name="T1" fmla="*/ 88 h 216"/>
                <a:gd name="T2" fmla="*/ 206 w 214"/>
                <a:gd name="T3" fmla="*/ 65 h 216"/>
                <a:gd name="T4" fmla="*/ 181 w 214"/>
                <a:gd name="T5" fmla="*/ 30 h 216"/>
                <a:gd name="T6" fmla="*/ 162 w 214"/>
                <a:gd name="T7" fmla="*/ 16 h 216"/>
                <a:gd name="T8" fmla="*/ 121 w 214"/>
                <a:gd name="T9" fmla="*/ 0 h 216"/>
                <a:gd name="T10" fmla="*/ 93 w 214"/>
                <a:gd name="T11" fmla="*/ 0 h 216"/>
                <a:gd name="T12" fmla="*/ 51 w 214"/>
                <a:gd name="T13" fmla="*/ 16 h 216"/>
                <a:gd name="T14" fmla="*/ 33 w 214"/>
                <a:gd name="T15" fmla="*/ 32 h 216"/>
                <a:gd name="T16" fmla="*/ 8 w 214"/>
                <a:gd name="T17" fmla="*/ 65 h 216"/>
                <a:gd name="T18" fmla="*/ 0 w 214"/>
                <a:gd name="T19" fmla="*/ 88 h 216"/>
                <a:gd name="T20" fmla="*/ 0 w 214"/>
                <a:gd name="T21" fmla="*/ 129 h 216"/>
                <a:gd name="T22" fmla="*/ 8 w 214"/>
                <a:gd name="T23" fmla="*/ 152 h 216"/>
                <a:gd name="T24" fmla="*/ 33 w 214"/>
                <a:gd name="T25" fmla="*/ 187 h 216"/>
                <a:gd name="T26" fmla="*/ 53 w 214"/>
                <a:gd name="T27" fmla="*/ 201 h 216"/>
                <a:gd name="T28" fmla="*/ 93 w 214"/>
                <a:gd name="T29" fmla="*/ 216 h 216"/>
                <a:gd name="T30" fmla="*/ 121 w 214"/>
                <a:gd name="T31" fmla="*/ 216 h 216"/>
                <a:gd name="T32" fmla="*/ 164 w 214"/>
                <a:gd name="T33" fmla="*/ 201 h 216"/>
                <a:gd name="T34" fmla="*/ 181 w 214"/>
                <a:gd name="T35" fmla="*/ 185 h 216"/>
                <a:gd name="T36" fmla="*/ 206 w 214"/>
                <a:gd name="T37" fmla="*/ 152 h 216"/>
                <a:gd name="T38" fmla="*/ 214 w 214"/>
                <a:gd name="T39" fmla="*/ 129 h 216"/>
                <a:gd name="T40" fmla="*/ 214 w 214"/>
                <a:gd name="T41" fmla="*/ 88 h 216"/>
                <a:gd name="T42" fmla="*/ 107 w 214"/>
                <a:gd name="T43" fmla="*/ 149 h 216"/>
                <a:gd name="T44" fmla="*/ 67 w 214"/>
                <a:gd name="T45" fmla="*/ 108 h 216"/>
                <a:gd name="T46" fmla="*/ 107 w 214"/>
                <a:gd name="T47" fmla="*/ 68 h 216"/>
                <a:gd name="T48" fmla="*/ 148 w 214"/>
                <a:gd name="T49" fmla="*/ 108 h 216"/>
                <a:gd name="T50" fmla="*/ 107 w 214"/>
                <a:gd name="T51" fmla="*/ 14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4" h="216">
                  <a:moveTo>
                    <a:pt x="214" y="88"/>
                  </a:moveTo>
                  <a:cubicBezTo>
                    <a:pt x="212" y="80"/>
                    <a:pt x="209" y="72"/>
                    <a:pt x="206" y="65"/>
                  </a:cubicBezTo>
                  <a:cubicBezTo>
                    <a:pt x="178" y="71"/>
                    <a:pt x="169" y="47"/>
                    <a:pt x="181" y="30"/>
                  </a:cubicBezTo>
                  <a:cubicBezTo>
                    <a:pt x="177" y="23"/>
                    <a:pt x="170" y="18"/>
                    <a:pt x="162" y="16"/>
                  </a:cubicBezTo>
                  <a:cubicBezTo>
                    <a:pt x="150" y="34"/>
                    <a:pt x="118" y="25"/>
                    <a:pt x="121" y="0"/>
                  </a:cubicBezTo>
                  <a:cubicBezTo>
                    <a:pt x="112" y="0"/>
                    <a:pt x="103" y="0"/>
                    <a:pt x="93" y="0"/>
                  </a:cubicBezTo>
                  <a:cubicBezTo>
                    <a:pt x="96" y="27"/>
                    <a:pt x="64" y="32"/>
                    <a:pt x="51" y="16"/>
                  </a:cubicBezTo>
                  <a:cubicBezTo>
                    <a:pt x="44" y="20"/>
                    <a:pt x="35" y="22"/>
                    <a:pt x="33" y="32"/>
                  </a:cubicBezTo>
                  <a:cubicBezTo>
                    <a:pt x="46" y="47"/>
                    <a:pt x="34" y="71"/>
                    <a:pt x="8" y="65"/>
                  </a:cubicBezTo>
                  <a:cubicBezTo>
                    <a:pt x="5" y="72"/>
                    <a:pt x="2" y="80"/>
                    <a:pt x="0" y="88"/>
                  </a:cubicBezTo>
                  <a:cubicBezTo>
                    <a:pt x="22" y="91"/>
                    <a:pt x="22" y="125"/>
                    <a:pt x="0" y="129"/>
                  </a:cubicBezTo>
                  <a:cubicBezTo>
                    <a:pt x="2" y="137"/>
                    <a:pt x="5" y="145"/>
                    <a:pt x="8" y="152"/>
                  </a:cubicBezTo>
                  <a:cubicBezTo>
                    <a:pt x="36" y="146"/>
                    <a:pt x="45" y="170"/>
                    <a:pt x="33" y="187"/>
                  </a:cubicBezTo>
                  <a:cubicBezTo>
                    <a:pt x="38" y="194"/>
                    <a:pt x="44" y="198"/>
                    <a:pt x="53" y="201"/>
                  </a:cubicBezTo>
                  <a:cubicBezTo>
                    <a:pt x="64" y="183"/>
                    <a:pt x="96" y="192"/>
                    <a:pt x="93" y="216"/>
                  </a:cubicBezTo>
                  <a:cubicBezTo>
                    <a:pt x="103" y="216"/>
                    <a:pt x="112" y="216"/>
                    <a:pt x="121" y="216"/>
                  </a:cubicBezTo>
                  <a:cubicBezTo>
                    <a:pt x="119" y="190"/>
                    <a:pt x="150" y="184"/>
                    <a:pt x="164" y="201"/>
                  </a:cubicBezTo>
                  <a:cubicBezTo>
                    <a:pt x="170" y="196"/>
                    <a:pt x="179" y="194"/>
                    <a:pt x="181" y="185"/>
                  </a:cubicBezTo>
                  <a:cubicBezTo>
                    <a:pt x="168" y="170"/>
                    <a:pt x="180" y="146"/>
                    <a:pt x="206" y="152"/>
                  </a:cubicBezTo>
                  <a:cubicBezTo>
                    <a:pt x="209" y="145"/>
                    <a:pt x="212" y="137"/>
                    <a:pt x="214" y="129"/>
                  </a:cubicBezTo>
                  <a:cubicBezTo>
                    <a:pt x="191" y="123"/>
                    <a:pt x="191" y="94"/>
                    <a:pt x="214" y="88"/>
                  </a:cubicBezTo>
                  <a:close/>
                  <a:moveTo>
                    <a:pt x="107" y="149"/>
                  </a:moveTo>
                  <a:cubicBezTo>
                    <a:pt x="85" y="149"/>
                    <a:pt x="67" y="131"/>
                    <a:pt x="67" y="108"/>
                  </a:cubicBezTo>
                  <a:cubicBezTo>
                    <a:pt x="67" y="86"/>
                    <a:pt x="85" y="68"/>
                    <a:pt x="107" y="68"/>
                  </a:cubicBezTo>
                  <a:cubicBezTo>
                    <a:pt x="130" y="68"/>
                    <a:pt x="148" y="86"/>
                    <a:pt x="148" y="108"/>
                  </a:cubicBezTo>
                  <a:cubicBezTo>
                    <a:pt x="148" y="131"/>
                    <a:pt x="130" y="149"/>
                    <a:pt x="107"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93">
              <a:extLst>
                <a:ext uri="{FF2B5EF4-FFF2-40B4-BE49-F238E27FC236}">
                  <a16:creationId xmlns:a16="http://schemas.microsoft.com/office/drawing/2014/main" id="{F2BB9FC0-2D1C-4AF7-8F53-9646C41C96EF}"/>
                </a:ext>
              </a:extLst>
            </p:cNvPr>
            <p:cNvSpPr>
              <a:spLocks noEditPoints="1"/>
            </p:cNvSpPr>
            <p:nvPr/>
          </p:nvSpPr>
          <p:spPr bwMode="auto">
            <a:xfrm>
              <a:off x="7245350" y="1136650"/>
              <a:ext cx="146050" cy="146050"/>
            </a:xfrm>
            <a:custGeom>
              <a:avLst/>
              <a:gdLst>
                <a:gd name="T0" fmla="*/ 116 w 116"/>
                <a:gd name="T1" fmla="*/ 54 h 116"/>
                <a:gd name="T2" fmla="*/ 113 w 116"/>
                <a:gd name="T3" fmla="*/ 41 h 116"/>
                <a:gd name="T4" fmla="*/ 102 w 116"/>
                <a:gd name="T5" fmla="*/ 21 h 116"/>
                <a:gd name="T6" fmla="*/ 93 w 116"/>
                <a:gd name="T7" fmla="*/ 13 h 116"/>
                <a:gd name="T8" fmla="*/ 72 w 116"/>
                <a:gd name="T9" fmla="*/ 2 h 116"/>
                <a:gd name="T10" fmla="*/ 58 w 116"/>
                <a:gd name="T11" fmla="*/ 0 h 116"/>
                <a:gd name="T12" fmla="*/ 34 w 116"/>
                <a:gd name="T13" fmla="*/ 6 h 116"/>
                <a:gd name="T14" fmla="*/ 24 w 116"/>
                <a:gd name="T15" fmla="*/ 13 h 116"/>
                <a:gd name="T16" fmla="*/ 8 w 116"/>
                <a:gd name="T17" fmla="*/ 29 h 116"/>
                <a:gd name="T18" fmla="*/ 3 w 116"/>
                <a:gd name="T19" fmla="*/ 41 h 116"/>
                <a:gd name="T20" fmla="*/ 0 w 116"/>
                <a:gd name="T21" fmla="*/ 62 h 116"/>
                <a:gd name="T22" fmla="*/ 3 w 116"/>
                <a:gd name="T23" fmla="*/ 75 h 116"/>
                <a:gd name="T24" fmla="*/ 14 w 116"/>
                <a:gd name="T25" fmla="*/ 95 h 116"/>
                <a:gd name="T26" fmla="*/ 24 w 116"/>
                <a:gd name="T27" fmla="*/ 104 h 116"/>
                <a:gd name="T28" fmla="*/ 44 w 116"/>
                <a:gd name="T29" fmla="*/ 114 h 116"/>
                <a:gd name="T30" fmla="*/ 59 w 116"/>
                <a:gd name="T31" fmla="*/ 116 h 116"/>
                <a:gd name="T32" fmla="*/ 82 w 116"/>
                <a:gd name="T33" fmla="*/ 110 h 116"/>
                <a:gd name="T34" fmla="*/ 93 w 116"/>
                <a:gd name="T35" fmla="*/ 103 h 116"/>
                <a:gd name="T36" fmla="*/ 108 w 116"/>
                <a:gd name="T37" fmla="*/ 87 h 116"/>
                <a:gd name="T38" fmla="*/ 114 w 116"/>
                <a:gd name="T39" fmla="*/ 76 h 116"/>
                <a:gd name="T40" fmla="*/ 116 w 116"/>
                <a:gd name="T41" fmla="*/ 54 h 116"/>
                <a:gd name="T42" fmla="*/ 56 w 116"/>
                <a:gd name="T43" fmla="*/ 80 h 116"/>
                <a:gd name="T44" fmla="*/ 37 w 116"/>
                <a:gd name="T45" fmla="*/ 56 h 116"/>
                <a:gd name="T46" fmla="*/ 61 w 116"/>
                <a:gd name="T47" fmla="*/ 37 h 116"/>
                <a:gd name="T48" fmla="*/ 80 w 116"/>
                <a:gd name="T49" fmla="*/ 61 h 116"/>
                <a:gd name="T50" fmla="*/ 56 w 116"/>
                <a:gd name="T51" fmla="*/ 8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6" h="116">
                  <a:moveTo>
                    <a:pt x="116" y="54"/>
                  </a:moveTo>
                  <a:cubicBezTo>
                    <a:pt x="115" y="49"/>
                    <a:pt x="115" y="45"/>
                    <a:pt x="113" y="41"/>
                  </a:cubicBezTo>
                  <a:cubicBezTo>
                    <a:pt x="98" y="43"/>
                    <a:pt x="95" y="29"/>
                    <a:pt x="102" y="21"/>
                  </a:cubicBezTo>
                  <a:cubicBezTo>
                    <a:pt x="100" y="17"/>
                    <a:pt x="97" y="14"/>
                    <a:pt x="93" y="13"/>
                  </a:cubicBezTo>
                  <a:cubicBezTo>
                    <a:pt x="85" y="21"/>
                    <a:pt x="69" y="15"/>
                    <a:pt x="72" y="2"/>
                  </a:cubicBezTo>
                  <a:cubicBezTo>
                    <a:pt x="67" y="1"/>
                    <a:pt x="63" y="1"/>
                    <a:pt x="58" y="0"/>
                  </a:cubicBezTo>
                  <a:cubicBezTo>
                    <a:pt x="57" y="14"/>
                    <a:pt x="40" y="15"/>
                    <a:pt x="34" y="6"/>
                  </a:cubicBezTo>
                  <a:cubicBezTo>
                    <a:pt x="30" y="8"/>
                    <a:pt x="25" y="8"/>
                    <a:pt x="24" y="13"/>
                  </a:cubicBezTo>
                  <a:cubicBezTo>
                    <a:pt x="30" y="22"/>
                    <a:pt x="22" y="34"/>
                    <a:pt x="8" y="29"/>
                  </a:cubicBezTo>
                  <a:cubicBezTo>
                    <a:pt x="6" y="33"/>
                    <a:pt x="4" y="36"/>
                    <a:pt x="3" y="41"/>
                  </a:cubicBezTo>
                  <a:cubicBezTo>
                    <a:pt x="14" y="44"/>
                    <a:pt x="12" y="62"/>
                    <a:pt x="0" y="62"/>
                  </a:cubicBezTo>
                  <a:cubicBezTo>
                    <a:pt x="1" y="67"/>
                    <a:pt x="2" y="71"/>
                    <a:pt x="3" y="75"/>
                  </a:cubicBezTo>
                  <a:cubicBezTo>
                    <a:pt x="18" y="74"/>
                    <a:pt x="22" y="87"/>
                    <a:pt x="14" y="95"/>
                  </a:cubicBezTo>
                  <a:cubicBezTo>
                    <a:pt x="16" y="99"/>
                    <a:pt x="19" y="102"/>
                    <a:pt x="24" y="104"/>
                  </a:cubicBezTo>
                  <a:cubicBezTo>
                    <a:pt x="31" y="95"/>
                    <a:pt x="47" y="102"/>
                    <a:pt x="44" y="114"/>
                  </a:cubicBezTo>
                  <a:cubicBezTo>
                    <a:pt x="49" y="115"/>
                    <a:pt x="54" y="116"/>
                    <a:pt x="59" y="116"/>
                  </a:cubicBezTo>
                  <a:cubicBezTo>
                    <a:pt x="59" y="102"/>
                    <a:pt x="76" y="101"/>
                    <a:pt x="82" y="110"/>
                  </a:cubicBezTo>
                  <a:cubicBezTo>
                    <a:pt x="86" y="109"/>
                    <a:pt x="91" y="108"/>
                    <a:pt x="93" y="103"/>
                  </a:cubicBezTo>
                  <a:cubicBezTo>
                    <a:pt x="87" y="94"/>
                    <a:pt x="94" y="82"/>
                    <a:pt x="108" y="87"/>
                  </a:cubicBezTo>
                  <a:cubicBezTo>
                    <a:pt x="110" y="84"/>
                    <a:pt x="112" y="80"/>
                    <a:pt x="114" y="76"/>
                  </a:cubicBezTo>
                  <a:cubicBezTo>
                    <a:pt x="102" y="71"/>
                    <a:pt x="104" y="55"/>
                    <a:pt x="116" y="54"/>
                  </a:cubicBezTo>
                  <a:close/>
                  <a:moveTo>
                    <a:pt x="56" y="80"/>
                  </a:moveTo>
                  <a:cubicBezTo>
                    <a:pt x="44" y="78"/>
                    <a:pt x="35" y="67"/>
                    <a:pt x="37" y="56"/>
                  </a:cubicBezTo>
                  <a:cubicBezTo>
                    <a:pt x="38" y="44"/>
                    <a:pt x="49" y="35"/>
                    <a:pt x="61" y="37"/>
                  </a:cubicBezTo>
                  <a:cubicBezTo>
                    <a:pt x="73" y="38"/>
                    <a:pt x="81" y="49"/>
                    <a:pt x="80" y="61"/>
                  </a:cubicBezTo>
                  <a:cubicBezTo>
                    <a:pt x="78" y="72"/>
                    <a:pt x="68" y="81"/>
                    <a:pt x="5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3" name="组合 52">
            <a:extLst>
              <a:ext uri="{FF2B5EF4-FFF2-40B4-BE49-F238E27FC236}">
                <a16:creationId xmlns:a16="http://schemas.microsoft.com/office/drawing/2014/main" id="{7CB4FCC4-293E-4D45-B3E5-7A6F1F749747}"/>
              </a:ext>
            </a:extLst>
          </p:cNvPr>
          <p:cNvGrpSpPr/>
          <p:nvPr/>
        </p:nvGrpSpPr>
        <p:grpSpPr>
          <a:xfrm>
            <a:off x="809158" y="1114760"/>
            <a:ext cx="6912442" cy="780772"/>
            <a:chOff x="484038" y="1406644"/>
            <a:chExt cx="6912442" cy="780772"/>
          </a:xfrm>
        </p:grpSpPr>
        <p:grpSp>
          <p:nvGrpSpPr>
            <p:cNvPr id="54" name="组合 53">
              <a:extLst>
                <a:ext uri="{FF2B5EF4-FFF2-40B4-BE49-F238E27FC236}">
                  <a16:creationId xmlns:a16="http://schemas.microsoft.com/office/drawing/2014/main" id="{8BCB9BB5-1A5F-471B-B1DD-40A144071B50}"/>
                </a:ext>
              </a:extLst>
            </p:cNvPr>
            <p:cNvGrpSpPr/>
            <p:nvPr/>
          </p:nvGrpSpPr>
          <p:grpSpPr>
            <a:xfrm>
              <a:off x="484038" y="1487646"/>
              <a:ext cx="603250" cy="699770"/>
              <a:chOff x="623443" y="1726565"/>
              <a:chExt cx="603250" cy="699770"/>
            </a:xfrm>
          </p:grpSpPr>
          <p:sp>
            <p:nvSpPr>
              <p:cNvPr id="56" name="六边形 55">
                <a:extLst>
                  <a:ext uri="{FF2B5EF4-FFF2-40B4-BE49-F238E27FC236}">
                    <a16:creationId xmlns:a16="http://schemas.microsoft.com/office/drawing/2014/main" id="{FD67AE3A-AC59-4D2F-9FFE-4D23FACEAFED}"/>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文本框 56">
                <a:extLst>
                  <a:ext uri="{FF2B5EF4-FFF2-40B4-BE49-F238E27FC236}">
                    <a16:creationId xmlns:a16="http://schemas.microsoft.com/office/drawing/2014/main" id="{A3AF6F05-1610-4F69-BADE-E0288856D8B9}"/>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55" name="文本框 54">
              <a:extLst>
                <a:ext uri="{FF2B5EF4-FFF2-40B4-BE49-F238E27FC236}">
                  <a16:creationId xmlns:a16="http://schemas.microsoft.com/office/drawing/2014/main" id="{C0DEE82D-85FA-4285-8D61-8FF43F112A4B}"/>
                </a:ext>
              </a:extLst>
            </p:cNvPr>
            <p:cNvSpPr txBox="1"/>
            <p:nvPr/>
          </p:nvSpPr>
          <p:spPr>
            <a:xfrm>
              <a:off x="1179142" y="1406644"/>
              <a:ext cx="6217338" cy="679801"/>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首先切换到</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etc</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sysconfig</a:t>
              </a:r>
              <a:r>
                <a:rPr lang="en-US" altLang="zh-CN" sz="1600" dirty="0">
                  <a:latin typeface="微软雅黑" panose="020B0503020204020204" pitchFamily="34" charset="-122"/>
                  <a:ea typeface="微软雅黑" panose="020B0503020204020204" pitchFamily="34" charset="-122"/>
                </a:rPr>
                <a:t>/network-scripts</a:t>
              </a:r>
              <a:r>
                <a:rPr lang="zh-CN" altLang="en-US" sz="1600" dirty="0">
                  <a:latin typeface="微软雅黑" panose="020B0503020204020204" pitchFamily="34" charset="-122"/>
                  <a:ea typeface="微软雅黑" panose="020B0503020204020204" pitchFamily="34" charset="-122"/>
                </a:rPr>
                <a:t>目录中（存放着网卡的配置文件）。</a:t>
              </a:r>
            </a:p>
          </p:txBody>
        </p:sp>
      </p:grpSp>
      <p:grpSp>
        <p:nvGrpSpPr>
          <p:cNvPr id="58" name="组合 57">
            <a:extLst>
              <a:ext uri="{FF2B5EF4-FFF2-40B4-BE49-F238E27FC236}">
                <a16:creationId xmlns:a16="http://schemas.microsoft.com/office/drawing/2014/main" id="{732BA5DC-8986-4B3A-A372-D59EEFCD9337}"/>
              </a:ext>
            </a:extLst>
          </p:cNvPr>
          <p:cNvGrpSpPr/>
          <p:nvPr/>
        </p:nvGrpSpPr>
        <p:grpSpPr>
          <a:xfrm>
            <a:off x="809158" y="2053989"/>
            <a:ext cx="6912442" cy="3449791"/>
            <a:chOff x="484038" y="2232084"/>
            <a:chExt cx="6912442" cy="3449791"/>
          </a:xfrm>
        </p:grpSpPr>
        <p:grpSp>
          <p:nvGrpSpPr>
            <p:cNvPr id="59" name="组合 58">
              <a:extLst>
                <a:ext uri="{FF2B5EF4-FFF2-40B4-BE49-F238E27FC236}">
                  <a16:creationId xmlns:a16="http://schemas.microsoft.com/office/drawing/2014/main" id="{0448B4E7-EA77-4E90-AB6C-54A55845DAFC}"/>
                </a:ext>
              </a:extLst>
            </p:cNvPr>
            <p:cNvGrpSpPr/>
            <p:nvPr/>
          </p:nvGrpSpPr>
          <p:grpSpPr>
            <a:xfrm>
              <a:off x="484038" y="2313086"/>
              <a:ext cx="603250" cy="699770"/>
              <a:chOff x="623443" y="1726565"/>
              <a:chExt cx="603250" cy="699770"/>
            </a:xfrm>
          </p:grpSpPr>
          <p:sp>
            <p:nvSpPr>
              <p:cNvPr id="61" name="六边形 60">
                <a:extLst>
                  <a:ext uri="{FF2B5EF4-FFF2-40B4-BE49-F238E27FC236}">
                    <a16:creationId xmlns:a16="http://schemas.microsoft.com/office/drawing/2014/main" id="{CE6FA7E0-45B7-4BCA-8812-2BA7CF6AB251}"/>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文本框 61">
                <a:extLst>
                  <a:ext uri="{FF2B5EF4-FFF2-40B4-BE49-F238E27FC236}">
                    <a16:creationId xmlns:a16="http://schemas.microsoft.com/office/drawing/2014/main" id="{FEBF8533-B856-490E-B0BD-DEF8D1512381}"/>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60" name="文本框 59">
              <a:extLst>
                <a:ext uri="{FF2B5EF4-FFF2-40B4-BE49-F238E27FC236}">
                  <a16:creationId xmlns:a16="http://schemas.microsoft.com/office/drawing/2014/main" id="{2C979A63-2288-4D4E-8137-163BB8357459}"/>
                </a:ext>
              </a:extLst>
            </p:cNvPr>
            <p:cNvSpPr txBox="1"/>
            <p:nvPr/>
          </p:nvSpPr>
          <p:spPr>
            <a:xfrm>
              <a:off x="1179142" y="2232084"/>
              <a:ext cx="6217338" cy="3449791"/>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使用</a:t>
              </a:r>
              <a:r>
                <a:rPr lang="en-US" altLang="zh-CN" sz="1600" dirty="0">
                  <a:latin typeface="微软雅黑" panose="020B0503020204020204" pitchFamily="34" charset="-122"/>
                  <a:ea typeface="微软雅黑" panose="020B0503020204020204" pitchFamily="34" charset="-122"/>
                </a:rPr>
                <a:t>Vim</a:t>
              </a:r>
              <a:r>
                <a:rPr lang="zh-CN" altLang="en-US" sz="1600" dirty="0">
                  <a:latin typeface="微软雅黑" panose="020B0503020204020204" pitchFamily="34" charset="-122"/>
                  <a:ea typeface="微软雅黑" panose="020B0503020204020204" pitchFamily="34" charset="-122"/>
                </a:rPr>
                <a:t>编辑器修改网卡文件</a:t>
              </a:r>
              <a:r>
                <a:rPr lang="en-US" altLang="zh-CN" sz="1600" dirty="0">
                  <a:latin typeface="微软雅黑" panose="020B0503020204020204" pitchFamily="34" charset="-122"/>
                  <a:ea typeface="微软雅黑" panose="020B0503020204020204" pitchFamily="34" charset="-122"/>
                </a:rPr>
                <a:t>ifcfg-ens160</a:t>
              </a:r>
              <a:r>
                <a:rPr lang="zh-CN" altLang="en-US" sz="1600" dirty="0">
                  <a:latin typeface="微软雅黑" panose="020B0503020204020204" pitchFamily="34" charset="-122"/>
                  <a:ea typeface="微软雅黑" panose="020B0503020204020204" pitchFamily="34" charset="-122"/>
                </a:rPr>
                <a:t>，逐项写入下面的配置参数并保存退出。由于每台设备的硬件及架构是不一样的，因此请读者使用</a:t>
              </a:r>
              <a:r>
                <a:rPr lang="en-US" altLang="zh-CN" sz="1600" dirty="0">
                  <a:latin typeface="微软雅黑" panose="020B0503020204020204" pitchFamily="34" charset="-122"/>
                  <a:ea typeface="微软雅黑" panose="020B0503020204020204" pitchFamily="34" charset="-122"/>
                </a:rPr>
                <a:t>ifconfig</a:t>
              </a:r>
              <a:r>
                <a:rPr lang="zh-CN" altLang="en-US" sz="1600" dirty="0">
                  <a:latin typeface="微软雅黑" panose="020B0503020204020204" pitchFamily="34" charset="-122"/>
                  <a:ea typeface="微软雅黑" panose="020B0503020204020204" pitchFamily="34" charset="-122"/>
                </a:rPr>
                <a:t>命令自行确认各自网卡的默认名称。</a:t>
              </a:r>
            </a:p>
            <a:p>
              <a:pPr algn="just">
                <a:lnSpc>
                  <a:spcPct val="125000"/>
                </a:lnSpc>
              </a:pPr>
              <a:r>
                <a:rPr lang="zh-CN" altLang="en-US" sz="1600" dirty="0">
                  <a:latin typeface="微软雅黑" panose="020B0503020204020204" pitchFamily="34" charset="-122"/>
                  <a:ea typeface="微软雅黑" panose="020B0503020204020204" pitchFamily="34" charset="-122"/>
                </a:rPr>
                <a:t>设备类型：</a:t>
              </a:r>
              <a:r>
                <a:rPr lang="en-US" altLang="zh-CN" sz="1600" dirty="0">
                  <a:latin typeface="微软雅黑" panose="020B0503020204020204" pitchFamily="34" charset="-122"/>
                  <a:ea typeface="微软雅黑" panose="020B0503020204020204" pitchFamily="34" charset="-122"/>
                </a:rPr>
                <a:t>TYPE=Ethernet</a:t>
              </a:r>
            </a:p>
            <a:p>
              <a:pPr algn="just">
                <a:lnSpc>
                  <a:spcPct val="125000"/>
                </a:lnSpc>
              </a:pPr>
              <a:r>
                <a:rPr lang="zh-CN" altLang="en-US" sz="1600" dirty="0">
                  <a:latin typeface="微软雅黑" panose="020B0503020204020204" pitchFamily="34" charset="-122"/>
                  <a:ea typeface="微软雅黑" panose="020B0503020204020204" pitchFamily="34" charset="-122"/>
                </a:rPr>
                <a:t>地址分配模式：</a:t>
              </a:r>
              <a:r>
                <a:rPr lang="en-US" altLang="zh-CN" sz="1600" dirty="0">
                  <a:latin typeface="微软雅黑" panose="020B0503020204020204" pitchFamily="34" charset="-122"/>
                  <a:ea typeface="微软雅黑" panose="020B0503020204020204" pitchFamily="34" charset="-122"/>
                </a:rPr>
                <a:t>BOOTPROTO=static</a:t>
              </a:r>
            </a:p>
            <a:p>
              <a:pPr algn="just">
                <a:lnSpc>
                  <a:spcPct val="125000"/>
                </a:lnSpc>
              </a:pPr>
              <a:r>
                <a:rPr lang="zh-CN" altLang="en-US" sz="1600" dirty="0">
                  <a:latin typeface="微软雅黑" panose="020B0503020204020204" pitchFamily="34" charset="-122"/>
                  <a:ea typeface="微软雅黑" panose="020B0503020204020204" pitchFamily="34" charset="-122"/>
                </a:rPr>
                <a:t>网卡名称：</a:t>
              </a:r>
              <a:r>
                <a:rPr lang="en-US" altLang="zh-CN" sz="1600" dirty="0">
                  <a:latin typeface="微软雅黑" panose="020B0503020204020204" pitchFamily="34" charset="-122"/>
                  <a:ea typeface="微软雅黑" panose="020B0503020204020204" pitchFamily="34" charset="-122"/>
                </a:rPr>
                <a:t>NAME=ens160</a:t>
              </a:r>
            </a:p>
            <a:p>
              <a:pPr algn="just">
                <a:lnSpc>
                  <a:spcPct val="125000"/>
                </a:lnSpc>
              </a:pPr>
              <a:r>
                <a:rPr lang="zh-CN" altLang="en-US" sz="1600" dirty="0">
                  <a:latin typeface="微软雅黑" panose="020B0503020204020204" pitchFamily="34" charset="-122"/>
                  <a:ea typeface="微软雅黑" panose="020B0503020204020204" pitchFamily="34" charset="-122"/>
                </a:rPr>
                <a:t>是否启动：</a:t>
              </a:r>
              <a:r>
                <a:rPr lang="en-US" altLang="zh-CN" sz="1600" dirty="0">
                  <a:latin typeface="微软雅黑" panose="020B0503020204020204" pitchFamily="34" charset="-122"/>
                  <a:ea typeface="微软雅黑" panose="020B0503020204020204" pitchFamily="34" charset="-122"/>
                </a:rPr>
                <a:t>ONBOOT=yes</a:t>
              </a:r>
            </a:p>
            <a:p>
              <a:pPr algn="just">
                <a:lnSpc>
                  <a:spcPct val="125000"/>
                </a:lnSpc>
              </a:pPr>
              <a:r>
                <a:rPr lang="en-US" altLang="zh-CN" sz="1600" dirty="0">
                  <a:latin typeface="微软雅黑" panose="020B0503020204020204" pitchFamily="34" charset="-122"/>
                  <a:ea typeface="微软雅黑" panose="020B0503020204020204" pitchFamily="34" charset="-122"/>
                </a:rPr>
                <a:t>IP</a:t>
              </a:r>
              <a:r>
                <a:rPr lang="zh-CN" altLang="en-US" sz="1600" dirty="0">
                  <a:latin typeface="微软雅黑" panose="020B0503020204020204" pitchFamily="34" charset="-122"/>
                  <a:ea typeface="微软雅黑" panose="020B0503020204020204" pitchFamily="34" charset="-122"/>
                </a:rPr>
                <a:t>地址：</a:t>
              </a:r>
              <a:r>
                <a:rPr lang="en-US" altLang="zh-CN" sz="1600" dirty="0">
                  <a:latin typeface="微软雅黑" panose="020B0503020204020204" pitchFamily="34" charset="-122"/>
                  <a:ea typeface="微软雅黑" panose="020B0503020204020204" pitchFamily="34" charset="-122"/>
                </a:rPr>
                <a:t>IPADDR=192.168.10.10</a:t>
              </a:r>
            </a:p>
            <a:p>
              <a:pPr algn="just">
                <a:lnSpc>
                  <a:spcPct val="125000"/>
                </a:lnSpc>
              </a:pPr>
              <a:r>
                <a:rPr lang="zh-CN" altLang="en-US" sz="1600" dirty="0">
                  <a:latin typeface="微软雅黑" panose="020B0503020204020204" pitchFamily="34" charset="-122"/>
                  <a:ea typeface="微软雅黑" panose="020B0503020204020204" pitchFamily="34" charset="-122"/>
                </a:rPr>
                <a:t>子网掩码：</a:t>
              </a:r>
              <a:r>
                <a:rPr lang="en-US" altLang="zh-CN" sz="1600" dirty="0">
                  <a:latin typeface="微软雅黑" panose="020B0503020204020204" pitchFamily="34" charset="-122"/>
                  <a:ea typeface="微软雅黑" panose="020B0503020204020204" pitchFamily="34" charset="-122"/>
                </a:rPr>
                <a:t>NETMASK=255.255.255.0</a:t>
              </a:r>
            </a:p>
            <a:p>
              <a:pPr algn="just">
                <a:lnSpc>
                  <a:spcPct val="125000"/>
                </a:lnSpc>
              </a:pPr>
              <a:r>
                <a:rPr lang="zh-CN" altLang="en-US" sz="1600" dirty="0">
                  <a:latin typeface="微软雅黑" panose="020B0503020204020204" pitchFamily="34" charset="-122"/>
                  <a:ea typeface="微软雅黑" panose="020B0503020204020204" pitchFamily="34" charset="-122"/>
                </a:rPr>
                <a:t>网关地址：</a:t>
              </a:r>
              <a:r>
                <a:rPr lang="en-US" altLang="zh-CN" sz="1600" dirty="0">
                  <a:latin typeface="微软雅黑" panose="020B0503020204020204" pitchFamily="34" charset="-122"/>
                  <a:ea typeface="微软雅黑" panose="020B0503020204020204" pitchFamily="34" charset="-122"/>
                </a:rPr>
                <a:t>GATEWAY=192.168.10.1</a:t>
              </a:r>
            </a:p>
            <a:p>
              <a:pPr algn="just">
                <a:lnSpc>
                  <a:spcPct val="125000"/>
                </a:lnSpc>
              </a:pPr>
              <a:r>
                <a:rPr lang="en-US" altLang="zh-CN" sz="1600" dirty="0">
                  <a:latin typeface="微软雅黑" panose="020B0503020204020204" pitchFamily="34" charset="-122"/>
                  <a:ea typeface="微软雅黑" panose="020B0503020204020204" pitchFamily="34" charset="-122"/>
                </a:rPr>
                <a:t>DNS</a:t>
              </a:r>
              <a:r>
                <a:rPr lang="zh-CN" altLang="en-US" sz="1600" dirty="0">
                  <a:latin typeface="微软雅黑" panose="020B0503020204020204" pitchFamily="34" charset="-122"/>
                  <a:ea typeface="微软雅黑" panose="020B0503020204020204" pitchFamily="34" charset="-122"/>
                </a:rPr>
                <a:t>地址：</a:t>
              </a:r>
              <a:r>
                <a:rPr lang="en-US" altLang="zh-CN" sz="1600" dirty="0">
                  <a:latin typeface="微软雅黑" panose="020B0503020204020204" pitchFamily="34" charset="-122"/>
                  <a:ea typeface="微软雅黑" panose="020B0503020204020204" pitchFamily="34" charset="-122"/>
                </a:rPr>
                <a:t>DNS1=192.168.10.1</a:t>
              </a:r>
              <a:endParaRPr lang="zh-CN" altLang="en-US" sz="1600" dirty="0">
                <a:latin typeface="微软雅黑" panose="020B0503020204020204" pitchFamily="34" charset="-122"/>
                <a:ea typeface="微软雅黑" panose="020B0503020204020204" pitchFamily="34" charset="-122"/>
              </a:endParaRPr>
            </a:p>
          </p:txBody>
        </p:sp>
      </p:grpSp>
      <p:grpSp>
        <p:nvGrpSpPr>
          <p:cNvPr id="63" name="组合 62">
            <a:extLst>
              <a:ext uri="{FF2B5EF4-FFF2-40B4-BE49-F238E27FC236}">
                <a16:creationId xmlns:a16="http://schemas.microsoft.com/office/drawing/2014/main" id="{0094CA2F-F15F-4769-93A0-306A39109FA5}"/>
              </a:ext>
            </a:extLst>
          </p:cNvPr>
          <p:cNvGrpSpPr/>
          <p:nvPr/>
        </p:nvGrpSpPr>
        <p:grpSpPr>
          <a:xfrm>
            <a:off x="825605" y="5662238"/>
            <a:ext cx="6895995" cy="699770"/>
            <a:chOff x="484037" y="3546718"/>
            <a:chExt cx="6895995" cy="699770"/>
          </a:xfrm>
        </p:grpSpPr>
        <p:grpSp>
          <p:nvGrpSpPr>
            <p:cNvPr id="64" name="组合 63">
              <a:extLst>
                <a:ext uri="{FF2B5EF4-FFF2-40B4-BE49-F238E27FC236}">
                  <a16:creationId xmlns:a16="http://schemas.microsoft.com/office/drawing/2014/main" id="{1D550CB7-FA8B-4C95-9D7A-8FE5E599DFA9}"/>
                </a:ext>
              </a:extLst>
            </p:cNvPr>
            <p:cNvGrpSpPr/>
            <p:nvPr/>
          </p:nvGrpSpPr>
          <p:grpSpPr>
            <a:xfrm>
              <a:off x="484037" y="3546718"/>
              <a:ext cx="603250" cy="699770"/>
              <a:chOff x="623443" y="1726565"/>
              <a:chExt cx="603250" cy="699770"/>
            </a:xfrm>
          </p:grpSpPr>
          <p:sp>
            <p:nvSpPr>
              <p:cNvPr id="66" name="六边形 65">
                <a:extLst>
                  <a:ext uri="{FF2B5EF4-FFF2-40B4-BE49-F238E27FC236}">
                    <a16:creationId xmlns:a16="http://schemas.microsoft.com/office/drawing/2014/main" id="{19D01853-64E7-4CDC-BCC6-93C834307D0F}"/>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文本框 66">
                <a:extLst>
                  <a:ext uri="{FF2B5EF4-FFF2-40B4-BE49-F238E27FC236}">
                    <a16:creationId xmlns:a16="http://schemas.microsoft.com/office/drawing/2014/main" id="{30327597-F377-4D42-A393-4EF8A1120117}"/>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03</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65" name="文本框 64">
              <a:extLst>
                <a:ext uri="{FF2B5EF4-FFF2-40B4-BE49-F238E27FC236}">
                  <a16:creationId xmlns:a16="http://schemas.microsoft.com/office/drawing/2014/main" id="{1974B3AA-FCF2-43ED-96C6-E883EEBCDEFB}"/>
                </a:ext>
              </a:extLst>
            </p:cNvPr>
            <p:cNvSpPr txBox="1"/>
            <p:nvPr/>
          </p:nvSpPr>
          <p:spPr>
            <a:xfrm>
              <a:off x="1179140" y="3656353"/>
              <a:ext cx="6200892" cy="372025"/>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重启网络服务并测试网络是否连通。</a:t>
              </a:r>
            </a:p>
          </p:txBody>
        </p:sp>
      </p:grpSp>
    </p:spTree>
    <p:extLst>
      <p:ext uri="{BB962C8B-B14F-4D97-AF65-F5344CB8AC3E}">
        <p14:creationId xmlns:p14="http://schemas.microsoft.com/office/powerpoint/2010/main" val="16631935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配置软件仓库步骤</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46" name="组合 45">
            <a:extLst>
              <a:ext uri="{FF2B5EF4-FFF2-40B4-BE49-F238E27FC236}">
                <a16:creationId xmlns:a16="http://schemas.microsoft.com/office/drawing/2014/main" id="{4893C7F7-BEE2-4BA2-9DA8-299335B265EC}"/>
              </a:ext>
            </a:extLst>
          </p:cNvPr>
          <p:cNvGrpSpPr/>
          <p:nvPr/>
        </p:nvGrpSpPr>
        <p:grpSpPr>
          <a:xfrm rot="5400000">
            <a:off x="7695481" y="1649541"/>
            <a:ext cx="4381570" cy="3558918"/>
            <a:chOff x="7002463" y="966787"/>
            <a:chExt cx="388937" cy="315913"/>
          </a:xfrm>
          <a:gradFill>
            <a:gsLst>
              <a:gs pos="18000">
                <a:srgbClr val="007DDA"/>
              </a:gs>
              <a:gs pos="100000">
                <a:srgbClr val="00B0F0"/>
              </a:gs>
            </a:gsLst>
            <a:lin ang="5400000" scaled="0"/>
          </a:gradFill>
        </p:grpSpPr>
        <p:sp>
          <p:nvSpPr>
            <p:cNvPr id="47" name="Freeform 192">
              <a:extLst>
                <a:ext uri="{FF2B5EF4-FFF2-40B4-BE49-F238E27FC236}">
                  <a16:creationId xmlns:a16="http://schemas.microsoft.com/office/drawing/2014/main" id="{A3ADBF6E-5EC9-48CE-8765-6798111FE6FB}"/>
                </a:ext>
              </a:extLst>
            </p:cNvPr>
            <p:cNvSpPr>
              <a:spLocks noEditPoints="1"/>
            </p:cNvSpPr>
            <p:nvPr/>
          </p:nvSpPr>
          <p:spPr bwMode="auto">
            <a:xfrm>
              <a:off x="7002463" y="966787"/>
              <a:ext cx="268287" cy="269875"/>
            </a:xfrm>
            <a:custGeom>
              <a:avLst/>
              <a:gdLst>
                <a:gd name="T0" fmla="*/ 214 w 214"/>
                <a:gd name="T1" fmla="*/ 88 h 216"/>
                <a:gd name="T2" fmla="*/ 206 w 214"/>
                <a:gd name="T3" fmla="*/ 65 h 216"/>
                <a:gd name="T4" fmla="*/ 181 w 214"/>
                <a:gd name="T5" fmla="*/ 30 h 216"/>
                <a:gd name="T6" fmla="*/ 162 w 214"/>
                <a:gd name="T7" fmla="*/ 16 h 216"/>
                <a:gd name="T8" fmla="*/ 121 w 214"/>
                <a:gd name="T9" fmla="*/ 0 h 216"/>
                <a:gd name="T10" fmla="*/ 93 w 214"/>
                <a:gd name="T11" fmla="*/ 0 h 216"/>
                <a:gd name="T12" fmla="*/ 51 w 214"/>
                <a:gd name="T13" fmla="*/ 16 h 216"/>
                <a:gd name="T14" fmla="*/ 33 w 214"/>
                <a:gd name="T15" fmla="*/ 32 h 216"/>
                <a:gd name="T16" fmla="*/ 8 w 214"/>
                <a:gd name="T17" fmla="*/ 65 h 216"/>
                <a:gd name="T18" fmla="*/ 0 w 214"/>
                <a:gd name="T19" fmla="*/ 88 h 216"/>
                <a:gd name="T20" fmla="*/ 0 w 214"/>
                <a:gd name="T21" fmla="*/ 129 h 216"/>
                <a:gd name="T22" fmla="*/ 8 w 214"/>
                <a:gd name="T23" fmla="*/ 152 h 216"/>
                <a:gd name="T24" fmla="*/ 33 w 214"/>
                <a:gd name="T25" fmla="*/ 187 h 216"/>
                <a:gd name="T26" fmla="*/ 53 w 214"/>
                <a:gd name="T27" fmla="*/ 201 h 216"/>
                <a:gd name="T28" fmla="*/ 93 w 214"/>
                <a:gd name="T29" fmla="*/ 216 h 216"/>
                <a:gd name="T30" fmla="*/ 121 w 214"/>
                <a:gd name="T31" fmla="*/ 216 h 216"/>
                <a:gd name="T32" fmla="*/ 164 w 214"/>
                <a:gd name="T33" fmla="*/ 201 h 216"/>
                <a:gd name="T34" fmla="*/ 181 w 214"/>
                <a:gd name="T35" fmla="*/ 185 h 216"/>
                <a:gd name="T36" fmla="*/ 206 w 214"/>
                <a:gd name="T37" fmla="*/ 152 h 216"/>
                <a:gd name="T38" fmla="*/ 214 w 214"/>
                <a:gd name="T39" fmla="*/ 129 h 216"/>
                <a:gd name="T40" fmla="*/ 214 w 214"/>
                <a:gd name="T41" fmla="*/ 88 h 216"/>
                <a:gd name="T42" fmla="*/ 107 w 214"/>
                <a:gd name="T43" fmla="*/ 149 h 216"/>
                <a:gd name="T44" fmla="*/ 67 w 214"/>
                <a:gd name="T45" fmla="*/ 108 h 216"/>
                <a:gd name="T46" fmla="*/ 107 w 214"/>
                <a:gd name="T47" fmla="*/ 68 h 216"/>
                <a:gd name="T48" fmla="*/ 148 w 214"/>
                <a:gd name="T49" fmla="*/ 108 h 216"/>
                <a:gd name="T50" fmla="*/ 107 w 214"/>
                <a:gd name="T51" fmla="*/ 14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4" h="216">
                  <a:moveTo>
                    <a:pt x="214" y="88"/>
                  </a:moveTo>
                  <a:cubicBezTo>
                    <a:pt x="212" y="80"/>
                    <a:pt x="209" y="72"/>
                    <a:pt x="206" y="65"/>
                  </a:cubicBezTo>
                  <a:cubicBezTo>
                    <a:pt x="178" y="71"/>
                    <a:pt x="169" y="47"/>
                    <a:pt x="181" y="30"/>
                  </a:cubicBezTo>
                  <a:cubicBezTo>
                    <a:pt x="177" y="23"/>
                    <a:pt x="170" y="18"/>
                    <a:pt x="162" y="16"/>
                  </a:cubicBezTo>
                  <a:cubicBezTo>
                    <a:pt x="150" y="34"/>
                    <a:pt x="118" y="25"/>
                    <a:pt x="121" y="0"/>
                  </a:cubicBezTo>
                  <a:cubicBezTo>
                    <a:pt x="112" y="0"/>
                    <a:pt x="103" y="0"/>
                    <a:pt x="93" y="0"/>
                  </a:cubicBezTo>
                  <a:cubicBezTo>
                    <a:pt x="96" y="27"/>
                    <a:pt x="64" y="32"/>
                    <a:pt x="51" y="16"/>
                  </a:cubicBezTo>
                  <a:cubicBezTo>
                    <a:pt x="44" y="20"/>
                    <a:pt x="35" y="22"/>
                    <a:pt x="33" y="32"/>
                  </a:cubicBezTo>
                  <a:cubicBezTo>
                    <a:pt x="46" y="47"/>
                    <a:pt x="34" y="71"/>
                    <a:pt x="8" y="65"/>
                  </a:cubicBezTo>
                  <a:cubicBezTo>
                    <a:pt x="5" y="72"/>
                    <a:pt x="2" y="80"/>
                    <a:pt x="0" y="88"/>
                  </a:cubicBezTo>
                  <a:cubicBezTo>
                    <a:pt x="22" y="91"/>
                    <a:pt x="22" y="125"/>
                    <a:pt x="0" y="129"/>
                  </a:cubicBezTo>
                  <a:cubicBezTo>
                    <a:pt x="2" y="137"/>
                    <a:pt x="5" y="145"/>
                    <a:pt x="8" y="152"/>
                  </a:cubicBezTo>
                  <a:cubicBezTo>
                    <a:pt x="36" y="146"/>
                    <a:pt x="45" y="170"/>
                    <a:pt x="33" y="187"/>
                  </a:cubicBezTo>
                  <a:cubicBezTo>
                    <a:pt x="38" y="194"/>
                    <a:pt x="44" y="198"/>
                    <a:pt x="53" y="201"/>
                  </a:cubicBezTo>
                  <a:cubicBezTo>
                    <a:pt x="64" y="183"/>
                    <a:pt x="96" y="192"/>
                    <a:pt x="93" y="216"/>
                  </a:cubicBezTo>
                  <a:cubicBezTo>
                    <a:pt x="103" y="216"/>
                    <a:pt x="112" y="216"/>
                    <a:pt x="121" y="216"/>
                  </a:cubicBezTo>
                  <a:cubicBezTo>
                    <a:pt x="119" y="190"/>
                    <a:pt x="150" y="184"/>
                    <a:pt x="164" y="201"/>
                  </a:cubicBezTo>
                  <a:cubicBezTo>
                    <a:pt x="170" y="196"/>
                    <a:pt x="179" y="194"/>
                    <a:pt x="181" y="185"/>
                  </a:cubicBezTo>
                  <a:cubicBezTo>
                    <a:pt x="168" y="170"/>
                    <a:pt x="180" y="146"/>
                    <a:pt x="206" y="152"/>
                  </a:cubicBezTo>
                  <a:cubicBezTo>
                    <a:pt x="209" y="145"/>
                    <a:pt x="212" y="137"/>
                    <a:pt x="214" y="129"/>
                  </a:cubicBezTo>
                  <a:cubicBezTo>
                    <a:pt x="191" y="123"/>
                    <a:pt x="191" y="94"/>
                    <a:pt x="214" y="88"/>
                  </a:cubicBezTo>
                  <a:close/>
                  <a:moveTo>
                    <a:pt x="107" y="149"/>
                  </a:moveTo>
                  <a:cubicBezTo>
                    <a:pt x="85" y="149"/>
                    <a:pt x="67" y="131"/>
                    <a:pt x="67" y="108"/>
                  </a:cubicBezTo>
                  <a:cubicBezTo>
                    <a:pt x="67" y="86"/>
                    <a:pt x="85" y="68"/>
                    <a:pt x="107" y="68"/>
                  </a:cubicBezTo>
                  <a:cubicBezTo>
                    <a:pt x="130" y="68"/>
                    <a:pt x="148" y="86"/>
                    <a:pt x="148" y="108"/>
                  </a:cubicBezTo>
                  <a:cubicBezTo>
                    <a:pt x="148" y="131"/>
                    <a:pt x="130" y="149"/>
                    <a:pt x="107"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93">
              <a:extLst>
                <a:ext uri="{FF2B5EF4-FFF2-40B4-BE49-F238E27FC236}">
                  <a16:creationId xmlns:a16="http://schemas.microsoft.com/office/drawing/2014/main" id="{F2BB9FC0-2D1C-4AF7-8F53-9646C41C96EF}"/>
                </a:ext>
              </a:extLst>
            </p:cNvPr>
            <p:cNvSpPr>
              <a:spLocks noEditPoints="1"/>
            </p:cNvSpPr>
            <p:nvPr/>
          </p:nvSpPr>
          <p:spPr bwMode="auto">
            <a:xfrm>
              <a:off x="7245350" y="1136650"/>
              <a:ext cx="146050" cy="146050"/>
            </a:xfrm>
            <a:custGeom>
              <a:avLst/>
              <a:gdLst>
                <a:gd name="T0" fmla="*/ 116 w 116"/>
                <a:gd name="T1" fmla="*/ 54 h 116"/>
                <a:gd name="T2" fmla="*/ 113 w 116"/>
                <a:gd name="T3" fmla="*/ 41 h 116"/>
                <a:gd name="T4" fmla="*/ 102 w 116"/>
                <a:gd name="T5" fmla="*/ 21 h 116"/>
                <a:gd name="T6" fmla="*/ 93 w 116"/>
                <a:gd name="T7" fmla="*/ 13 h 116"/>
                <a:gd name="T8" fmla="*/ 72 w 116"/>
                <a:gd name="T9" fmla="*/ 2 h 116"/>
                <a:gd name="T10" fmla="*/ 58 w 116"/>
                <a:gd name="T11" fmla="*/ 0 h 116"/>
                <a:gd name="T12" fmla="*/ 34 w 116"/>
                <a:gd name="T13" fmla="*/ 6 h 116"/>
                <a:gd name="T14" fmla="*/ 24 w 116"/>
                <a:gd name="T15" fmla="*/ 13 h 116"/>
                <a:gd name="T16" fmla="*/ 8 w 116"/>
                <a:gd name="T17" fmla="*/ 29 h 116"/>
                <a:gd name="T18" fmla="*/ 3 w 116"/>
                <a:gd name="T19" fmla="*/ 41 h 116"/>
                <a:gd name="T20" fmla="*/ 0 w 116"/>
                <a:gd name="T21" fmla="*/ 62 h 116"/>
                <a:gd name="T22" fmla="*/ 3 w 116"/>
                <a:gd name="T23" fmla="*/ 75 h 116"/>
                <a:gd name="T24" fmla="*/ 14 w 116"/>
                <a:gd name="T25" fmla="*/ 95 h 116"/>
                <a:gd name="T26" fmla="*/ 24 w 116"/>
                <a:gd name="T27" fmla="*/ 104 h 116"/>
                <a:gd name="T28" fmla="*/ 44 w 116"/>
                <a:gd name="T29" fmla="*/ 114 h 116"/>
                <a:gd name="T30" fmla="*/ 59 w 116"/>
                <a:gd name="T31" fmla="*/ 116 h 116"/>
                <a:gd name="T32" fmla="*/ 82 w 116"/>
                <a:gd name="T33" fmla="*/ 110 h 116"/>
                <a:gd name="T34" fmla="*/ 93 w 116"/>
                <a:gd name="T35" fmla="*/ 103 h 116"/>
                <a:gd name="T36" fmla="*/ 108 w 116"/>
                <a:gd name="T37" fmla="*/ 87 h 116"/>
                <a:gd name="T38" fmla="*/ 114 w 116"/>
                <a:gd name="T39" fmla="*/ 76 h 116"/>
                <a:gd name="T40" fmla="*/ 116 w 116"/>
                <a:gd name="T41" fmla="*/ 54 h 116"/>
                <a:gd name="T42" fmla="*/ 56 w 116"/>
                <a:gd name="T43" fmla="*/ 80 h 116"/>
                <a:gd name="T44" fmla="*/ 37 w 116"/>
                <a:gd name="T45" fmla="*/ 56 h 116"/>
                <a:gd name="T46" fmla="*/ 61 w 116"/>
                <a:gd name="T47" fmla="*/ 37 h 116"/>
                <a:gd name="T48" fmla="*/ 80 w 116"/>
                <a:gd name="T49" fmla="*/ 61 h 116"/>
                <a:gd name="T50" fmla="*/ 56 w 116"/>
                <a:gd name="T51" fmla="*/ 8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6" h="116">
                  <a:moveTo>
                    <a:pt x="116" y="54"/>
                  </a:moveTo>
                  <a:cubicBezTo>
                    <a:pt x="115" y="49"/>
                    <a:pt x="115" y="45"/>
                    <a:pt x="113" y="41"/>
                  </a:cubicBezTo>
                  <a:cubicBezTo>
                    <a:pt x="98" y="43"/>
                    <a:pt x="95" y="29"/>
                    <a:pt x="102" y="21"/>
                  </a:cubicBezTo>
                  <a:cubicBezTo>
                    <a:pt x="100" y="17"/>
                    <a:pt x="97" y="14"/>
                    <a:pt x="93" y="13"/>
                  </a:cubicBezTo>
                  <a:cubicBezTo>
                    <a:pt x="85" y="21"/>
                    <a:pt x="69" y="15"/>
                    <a:pt x="72" y="2"/>
                  </a:cubicBezTo>
                  <a:cubicBezTo>
                    <a:pt x="67" y="1"/>
                    <a:pt x="63" y="1"/>
                    <a:pt x="58" y="0"/>
                  </a:cubicBezTo>
                  <a:cubicBezTo>
                    <a:pt x="57" y="14"/>
                    <a:pt x="40" y="15"/>
                    <a:pt x="34" y="6"/>
                  </a:cubicBezTo>
                  <a:cubicBezTo>
                    <a:pt x="30" y="8"/>
                    <a:pt x="25" y="8"/>
                    <a:pt x="24" y="13"/>
                  </a:cubicBezTo>
                  <a:cubicBezTo>
                    <a:pt x="30" y="22"/>
                    <a:pt x="22" y="34"/>
                    <a:pt x="8" y="29"/>
                  </a:cubicBezTo>
                  <a:cubicBezTo>
                    <a:pt x="6" y="33"/>
                    <a:pt x="4" y="36"/>
                    <a:pt x="3" y="41"/>
                  </a:cubicBezTo>
                  <a:cubicBezTo>
                    <a:pt x="14" y="44"/>
                    <a:pt x="12" y="62"/>
                    <a:pt x="0" y="62"/>
                  </a:cubicBezTo>
                  <a:cubicBezTo>
                    <a:pt x="1" y="67"/>
                    <a:pt x="2" y="71"/>
                    <a:pt x="3" y="75"/>
                  </a:cubicBezTo>
                  <a:cubicBezTo>
                    <a:pt x="18" y="74"/>
                    <a:pt x="22" y="87"/>
                    <a:pt x="14" y="95"/>
                  </a:cubicBezTo>
                  <a:cubicBezTo>
                    <a:pt x="16" y="99"/>
                    <a:pt x="19" y="102"/>
                    <a:pt x="24" y="104"/>
                  </a:cubicBezTo>
                  <a:cubicBezTo>
                    <a:pt x="31" y="95"/>
                    <a:pt x="47" y="102"/>
                    <a:pt x="44" y="114"/>
                  </a:cubicBezTo>
                  <a:cubicBezTo>
                    <a:pt x="49" y="115"/>
                    <a:pt x="54" y="116"/>
                    <a:pt x="59" y="116"/>
                  </a:cubicBezTo>
                  <a:cubicBezTo>
                    <a:pt x="59" y="102"/>
                    <a:pt x="76" y="101"/>
                    <a:pt x="82" y="110"/>
                  </a:cubicBezTo>
                  <a:cubicBezTo>
                    <a:pt x="86" y="109"/>
                    <a:pt x="91" y="108"/>
                    <a:pt x="93" y="103"/>
                  </a:cubicBezTo>
                  <a:cubicBezTo>
                    <a:pt x="87" y="94"/>
                    <a:pt x="94" y="82"/>
                    <a:pt x="108" y="87"/>
                  </a:cubicBezTo>
                  <a:cubicBezTo>
                    <a:pt x="110" y="84"/>
                    <a:pt x="112" y="80"/>
                    <a:pt x="114" y="76"/>
                  </a:cubicBezTo>
                  <a:cubicBezTo>
                    <a:pt x="102" y="71"/>
                    <a:pt x="104" y="55"/>
                    <a:pt x="116" y="54"/>
                  </a:cubicBezTo>
                  <a:close/>
                  <a:moveTo>
                    <a:pt x="56" y="80"/>
                  </a:moveTo>
                  <a:cubicBezTo>
                    <a:pt x="44" y="78"/>
                    <a:pt x="35" y="67"/>
                    <a:pt x="37" y="56"/>
                  </a:cubicBezTo>
                  <a:cubicBezTo>
                    <a:pt x="38" y="44"/>
                    <a:pt x="49" y="35"/>
                    <a:pt x="61" y="37"/>
                  </a:cubicBezTo>
                  <a:cubicBezTo>
                    <a:pt x="73" y="38"/>
                    <a:pt x="81" y="49"/>
                    <a:pt x="80" y="61"/>
                  </a:cubicBezTo>
                  <a:cubicBezTo>
                    <a:pt x="78" y="72"/>
                    <a:pt x="68" y="81"/>
                    <a:pt x="5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3" name="组合 52">
            <a:extLst>
              <a:ext uri="{FF2B5EF4-FFF2-40B4-BE49-F238E27FC236}">
                <a16:creationId xmlns:a16="http://schemas.microsoft.com/office/drawing/2014/main" id="{7CB4FCC4-293E-4D45-B3E5-7A6F1F749747}"/>
              </a:ext>
            </a:extLst>
          </p:cNvPr>
          <p:cNvGrpSpPr/>
          <p:nvPr/>
        </p:nvGrpSpPr>
        <p:grpSpPr>
          <a:xfrm>
            <a:off x="809158" y="1114760"/>
            <a:ext cx="6912442" cy="780772"/>
            <a:chOff x="484038" y="1406644"/>
            <a:chExt cx="6912442" cy="780772"/>
          </a:xfrm>
        </p:grpSpPr>
        <p:grpSp>
          <p:nvGrpSpPr>
            <p:cNvPr id="54" name="组合 53">
              <a:extLst>
                <a:ext uri="{FF2B5EF4-FFF2-40B4-BE49-F238E27FC236}">
                  <a16:creationId xmlns:a16="http://schemas.microsoft.com/office/drawing/2014/main" id="{8BCB9BB5-1A5F-471B-B1DD-40A144071B50}"/>
                </a:ext>
              </a:extLst>
            </p:cNvPr>
            <p:cNvGrpSpPr/>
            <p:nvPr/>
          </p:nvGrpSpPr>
          <p:grpSpPr>
            <a:xfrm>
              <a:off x="484038" y="1487646"/>
              <a:ext cx="603250" cy="699770"/>
              <a:chOff x="623443" y="1726565"/>
              <a:chExt cx="603250" cy="699770"/>
            </a:xfrm>
          </p:grpSpPr>
          <p:sp>
            <p:nvSpPr>
              <p:cNvPr id="56" name="六边形 55">
                <a:extLst>
                  <a:ext uri="{FF2B5EF4-FFF2-40B4-BE49-F238E27FC236}">
                    <a16:creationId xmlns:a16="http://schemas.microsoft.com/office/drawing/2014/main" id="{FD67AE3A-AC59-4D2F-9FFE-4D23FACEAFED}"/>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文本框 56">
                <a:extLst>
                  <a:ext uri="{FF2B5EF4-FFF2-40B4-BE49-F238E27FC236}">
                    <a16:creationId xmlns:a16="http://schemas.microsoft.com/office/drawing/2014/main" id="{A3AF6F05-1610-4F69-BADE-E0288856D8B9}"/>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55" name="文本框 54">
              <a:extLst>
                <a:ext uri="{FF2B5EF4-FFF2-40B4-BE49-F238E27FC236}">
                  <a16:creationId xmlns:a16="http://schemas.microsoft.com/office/drawing/2014/main" id="{C0DEE82D-85FA-4285-8D61-8FF43F112A4B}"/>
                </a:ext>
              </a:extLst>
            </p:cNvPr>
            <p:cNvSpPr txBox="1"/>
            <p:nvPr/>
          </p:nvSpPr>
          <p:spPr>
            <a:xfrm>
              <a:off x="1179142" y="1406644"/>
              <a:ext cx="6217338" cy="679801"/>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进入</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etc</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yum.repos.d</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目录中（因为该目录存放着软件仓库的配置文件）。</a:t>
              </a:r>
            </a:p>
          </p:txBody>
        </p:sp>
      </p:grpSp>
      <p:grpSp>
        <p:nvGrpSpPr>
          <p:cNvPr id="58" name="组合 57">
            <a:extLst>
              <a:ext uri="{FF2B5EF4-FFF2-40B4-BE49-F238E27FC236}">
                <a16:creationId xmlns:a16="http://schemas.microsoft.com/office/drawing/2014/main" id="{732BA5DC-8986-4B3A-A372-D59EEFCD9337}"/>
              </a:ext>
            </a:extLst>
          </p:cNvPr>
          <p:cNvGrpSpPr/>
          <p:nvPr/>
        </p:nvGrpSpPr>
        <p:grpSpPr>
          <a:xfrm>
            <a:off x="809158" y="1921868"/>
            <a:ext cx="6912442" cy="3145476"/>
            <a:chOff x="484038" y="2232084"/>
            <a:chExt cx="6912442" cy="3145476"/>
          </a:xfrm>
        </p:grpSpPr>
        <p:grpSp>
          <p:nvGrpSpPr>
            <p:cNvPr id="59" name="组合 58">
              <a:extLst>
                <a:ext uri="{FF2B5EF4-FFF2-40B4-BE49-F238E27FC236}">
                  <a16:creationId xmlns:a16="http://schemas.microsoft.com/office/drawing/2014/main" id="{0448B4E7-EA77-4E90-AB6C-54A55845DAFC}"/>
                </a:ext>
              </a:extLst>
            </p:cNvPr>
            <p:cNvGrpSpPr/>
            <p:nvPr/>
          </p:nvGrpSpPr>
          <p:grpSpPr>
            <a:xfrm>
              <a:off x="484038" y="2313086"/>
              <a:ext cx="603250" cy="699770"/>
              <a:chOff x="623443" y="1726565"/>
              <a:chExt cx="603250" cy="699770"/>
            </a:xfrm>
          </p:grpSpPr>
          <p:sp>
            <p:nvSpPr>
              <p:cNvPr id="61" name="六边形 60">
                <a:extLst>
                  <a:ext uri="{FF2B5EF4-FFF2-40B4-BE49-F238E27FC236}">
                    <a16:creationId xmlns:a16="http://schemas.microsoft.com/office/drawing/2014/main" id="{CE6FA7E0-45B7-4BCA-8812-2BA7CF6AB251}"/>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文本框 61">
                <a:extLst>
                  <a:ext uri="{FF2B5EF4-FFF2-40B4-BE49-F238E27FC236}">
                    <a16:creationId xmlns:a16="http://schemas.microsoft.com/office/drawing/2014/main" id="{FEBF8533-B856-490E-B0BD-DEF8D1512381}"/>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60" name="文本框 59">
              <a:extLst>
                <a:ext uri="{FF2B5EF4-FFF2-40B4-BE49-F238E27FC236}">
                  <a16:creationId xmlns:a16="http://schemas.microsoft.com/office/drawing/2014/main" id="{2C979A63-2288-4D4E-8137-163BB8357459}"/>
                </a:ext>
              </a:extLst>
            </p:cNvPr>
            <p:cNvSpPr txBox="1"/>
            <p:nvPr/>
          </p:nvSpPr>
          <p:spPr>
            <a:xfrm>
              <a:off x="1179142" y="2232084"/>
              <a:ext cx="6217338" cy="3145476"/>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使用</a:t>
              </a:r>
              <a:r>
                <a:rPr lang="en-US" altLang="zh-CN" sz="1600" dirty="0">
                  <a:latin typeface="微软雅黑" panose="020B0503020204020204" pitchFamily="34" charset="-122"/>
                  <a:ea typeface="微软雅黑" panose="020B0503020204020204" pitchFamily="34" charset="-122"/>
                </a:rPr>
                <a:t>Vim</a:t>
              </a:r>
              <a:r>
                <a:rPr lang="zh-CN" altLang="en-US" sz="1600" dirty="0">
                  <a:latin typeface="微软雅黑" panose="020B0503020204020204" pitchFamily="34" charset="-122"/>
                  <a:ea typeface="微软雅黑" panose="020B0503020204020204" pitchFamily="34" charset="-122"/>
                </a:rPr>
                <a:t>编辑器创建一个名为</a:t>
              </a:r>
              <a:r>
                <a:rPr lang="en-US" altLang="zh-CN" sz="1600" dirty="0">
                  <a:latin typeface="微软雅黑" panose="020B0503020204020204" pitchFamily="34" charset="-122"/>
                  <a:ea typeface="微软雅黑" panose="020B0503020204020204" pitchFamily="34" charset="-122"/>
                </a:rPr>
                <a:t>rhel8.repo</a:t>
              </a:r>
              <a:r>
                <a:rPr lang="zh-CN" altLang="en-US" sz="1600" dirty="0">
                  <a:latin typeface="微软雅黑" panose="020B0503020204020204" pitchFamily="34" charset="-122"/>
                  <a:ea typeface="微软雅黑" panose="020B0503020204020204" pitchFamily="34" charset="-122"/>
                </a:rPr>
                <a:t>的新配置文件（文件名称可随意，但后缀必须为</a:t>
              </a:r>
              <a:r>
                <a:rPr lang="en-US" altLang="zh-CN" sz="1600" dirty="0">
                  <a:latin typeface="微软雅黑" panose="020B0503020204020204" pitchFamily="34" charset="-122"/>
                  <a:ea typeface="微软雅黑" panose="020B0503020204020204" pitchFamily="34" charset="-122"/>
                </a:rPr>
                <a:t>.repo</a:t>
              </a:r>
              <a:r>
                <a:rPr lang="zh-CN" altLang="en-US" sz="1600" dirty="0">
                  <a:latin typeface="微软雅黑" panose="020B0503020204020204" pitchFamily="34" charset="-122"/>
                  <a:ea typeface="微软雅黑" panose="020B0503020204020204" pitchFamily="34" charset="-122"/>
                </a:rPr>
                <a:t>），逐项写入下面的配置参数并保存退出。</a:t>
              </a:r>
            </a:p>
            <a:p>
              <a:pPr algn="just">
                <a:lnSpc>
                  <a:spcPct val="125000"/>
                </a:lnSpc>
              </a:pPr>
              <a:r>
                <a:rPr lang="zh-CN" altLang="en-US" sz="1400" dirty="0">
                  <a:latin typeface="微软雅黑" panose="020B0503020204020204" pitchFamily="34" charset="-122"/>
                  <a:ea typeface="微软雅黑" panose="020B0503020204020204" pitchFamily="34" charset="-122"/>
                </a:rPr>
                <a:t>仓库名称：具有唯一性的标识名称，不应与其他软件仓库发生冲突。</a:t>
              </a:r>
            </a:p>
            <a:p>
              <a:pPr algn="just">
                <a:lnSpc>
                  <a:spcPct val="125000"/>
                </a:lnSpc>
              </a:pPr>
              <a:r>
                <a:rPr lang="zh-CN" altLang="en-US" sz="1400" dirty="0">
                  <a:latin typeface="微软雅黑" panose="020B0503020204020204" pitchFamily="34" charset="-122"/>
                  <a:ea typeface="微软雅黑" panose="020B0503020204020204" pitchFamily="34" charset="-122"/>
                </a:rPr>
                <a:t>描述信息（</a:t>
              </a:r>
              <a:r>
                <a:rPr lang="en-US" altLang="zh-CN" sz="1400" dirty="0">
                  <a:latin typeface="微软雅黑" panose="020B0503020204020204" pitchFamily="34" charset="-122"/>
                  <a:ea typeface="微软雅黑" panose="020B0503020204020204" pitchFamily="34" charset="-122"/>
                </a:rPr>
                <a:t>name</a:t>
              </a:r>
              <a:r>
                <a:rPr lang="zh-CN" altLang="en-US" sz="1400" dirty="0">
                  <a:latin typeface="微软雅黑" panose="020B0503020204020204" pitchFamily="34" charset="-122"/>
                  <a:ea typeface="微软雅黑" panose="020B0503020204020204" pitchFamily="34" charset="-122"/>
                </a:rPr>
                <a:t>）：可以是一些介绍性的词，易于识别软件仓库的用处。</a:t>
              </a:r>
            </a:p>
            <a:p>
              <a:pPr algn="just">
                <a:lnSpc>
                  <a:spcPct val="125000"/>
                </a:lnSpc>
              </a:pPr>
              <a:r>
                <a:rPr lang="zh-CN" altLang="en-US" sz="1400" dirty="0">
                  <a:latin typeface="微软雅黑" panose="020B0503020204020204" pitchFamily="34" charset="-122"/>
                  <a:ea typeface="微软雅黑" panose="020B0503020204020204" pitchFamily="34" charset="-122"/>
                </a:rPr>
                <a:t>仓库位置（</a:t>
              </a:r>
              <a:r>
                <a:rPr lang="en-US" altLang="zh-CN" sz="1400" dirty="0" err="1">
                  <a:latin typeface="微软雅黑" panose="020B0503020204020204" pitchFamily="34" charset="-122"/>
                  <a:ea typeface="微软雅黑" panose="020B0503020204020204" pitchFamily="34" charset="-122"/>
                </a:rPr>
                <a:t>baseurl</a:t>
              </a:r>
              <a:r>
                <a:rPr lang="zh-CN" altLang="en-US" sz="1400" dirty="0">
                  <a:latin typeface="微软雅黑" panose="020B0503020204020204" pitchFamily="34" charset="-122"/>
                  <a:ea typeface="微软雅黑" panose="020B0503020204020204" pitchFamily="34" charset="-122"/>
                </a:rPr>
                <a:t>）：软件包的获取方式，可以使用</a:t>
              </a:r>
              <a:r>
                <a:rPr lang="en-US" altLang="zh-CN" sz="1400" dirty="0">
                  <a:latin typeface="微软雅黑" panose="020B0503020204020204" pitchFamily="34" charset="-122"/>
                  <a:ea typeface="微软雅黑" panose="020B0503020204020204" pitchFamily="34" charset="-122"/>
                </a:rPr>
                <a:t>FTP</a:t>
              </a:r>
              <a:r>
                <a:rPr lang="zh-CN" altLang="en-US" sz="1400" dirty="0">
                  <a:latin typeface="微软雅黑" panose="020B0503020204020204" pitchFamily="34" charset="-122"/>
                  <a:ea typeface="微软雅黑" panose="020B0503020204020204" pitchFamily="34" charset="-122"/>
                </a:rPr>
                <a:t>或</a:t>
              </a:r>
              <a:r>
                <a:rPr lang="en-US" altLang="zh-CN" sz="1400" dirty="0">
                  <a:latin typeface="微软雅黑" panose="020B0503020204020204" pitchFamily="34" charset="-122"/>
                  <a:ea typeface="微软雅黑" panose="020B0503020204020204" pitchFamily="34" charset="-122"/>
                </a:rPr>
                <a:t>HTTP</a:t>
              </a:r>
              <a:r>
                <a:rPr lang="zh-CN" altLang="en-US" sz="1400" dirty="0">
                  <a:latin typeface="微软雅黑" panose="020B0503020204020204" pitchFamily="34" charset="-122"/>
                  <a:ea typeface="微软雅黑" panose="020B0503020204020204" pitchFamily="34" charset="-122"/>
                </a:rPr>
                <a:t>下载，也可以是本地的文件（需要在后面添加</a:t>
              </a:r>
              <a:r>
                <a:rPr lang="en-US" altLang="zh-CN" sz="1400" dirty="0">
                  <a:latin typeface="微软雅黑" panose="020B0503020204020204" pitchFamily="34" charset="-122"/>
                  <a:ea typeface="微软雅黑" panose="020B0503020204020204" pitchFamily="34" charset="-122"/>
                </a:rPr>
                <a:t>file</a:t>
              </a:r>
              <a:r>
                <a:rPr lang="zh-CN" altLang="en-US" sz="1400" dirty="0">
                  <a:latin typeface="微软雅黑" panose="020B0503020204020204" pitchFamily="34" charset="-122"/>
                  <a:ea typeface="微软雅黑" panose="020B0503020204020204" pitchFamily="34" charset="-122"/>
                </a:rPr>
                <a:t>参数）。</a:t>
              </a:r>
            </a:p>
            <a:p>
              <a:pPr algn="just">
                <a:lnSpc>
                  <a:spcPct val="125000"/>
                </a:lnSpc>
              </a:pPr>
              <a:r>
                <a:rPr lang="zh-CN" altLang="en-US" sz="1400" dirty="0">
                  <a:latin typeface="微软雅黑" panose="020B0503020204020204" pitchFamily="34" charset="-122"/>
                  <a:ea typeface="微软雅黑" panose="020B0503020204020204" pitchFamily="34" charset="-122"/>
                </a:rPr>
                <a:t>是否启用（</a:t>
              </a:r>
              <a:r>
                <a:rPr lang="en-US" altLang="zh-CN" sz="1400" dirty="0">
                  <a:latin typeface="微软雅黑" panose="020B0503020204020204" pitchFamily="34" charset="-122"/>
                  <a:ea typeface="微软雅黑" panose="020B0503020204020204" pitchFamily="34" charset="-122"/>
                </a:rPr>
                <a:t>enabled</a:t>
              </a:r>
              <a:r>
                <a:rPr lang="zh-CN" altLang="en-US" sz="1400" dirty="0">
                  <a:latin typeface="微软雅黑" panose="020B0503020204020204" pitchFamily="34" charset="-122"/>
                  <a:ea typeface="微软雅黑" panose="020B0503020204020204" pitchFamily="34" charset="-122"/>
                </a:rPr>
                <a:t>）：设置此源是否可用；</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为可用，</a:t>
              </a:r>
              <a:r>
                <a:rPr lang="en-US" altLang="zh-CN" sz="1400" dirty="0">
                  <a:latin typeface="微软雅黑" panose="020B0503020204020204" pitchFamily="34" charset="-122"/>
                  <a:ea typeface="微软雅黑" panose="020B0503020204020204" pitchFamily="34" charset="-122"/>
                </a:rPr>
                <a:t>0</a:t>
              </a:r>
              <a:r>
                <a:rPr lang="zh-CN" altLang="en-US" sz="1400" dirty="0">
                  <a:latin typeface="微软雅黑" panose="020B0503020204020204" pitchFamily="34" charset="-122"/>
                  <a:ea typeface="微软雅黑" panose="020B0503020204020204" pitchFamily="34" charset="-122"/>
                </a:rPr>
                <a:t>为禁用。</a:t>
              </a:r>
            </a:p>
            <a:p>
              <a:pPr algn="just">
                <a:lnSpc>
                  <a:spcPct val="125000"/>
                </a:lnSpc>
              </a:pPr>
              <a:r>
                <a:rPr lang="zh-CN" altLang="en-US" sz="1400" dirty="0">
                  <a:latin typeface="微软雅黑" panose="020B0503020204020204" pitchFamily="34" charset="-122"/>
                  <a:ea typeface="微软雅黑" panose="020B0503020204020204" pitchFamily="34" charset="-122"/>
                </a:rPr>
                <a:t>是否校验（</a:t>
              </a:r>
              <a:r>
                <a:rPr lang="en-US" altLang="zh-CN" sz="1400" dirty="0" err="1">
                  <a:latin typeface="微软雅黑" panose="020B0503020204020204" pitchFamily="34" charset="-122"/>
                  <a:ea typeface="微软雅黑" panose="020B0503020204020204" pitchFamily="34" charset="-122"/>
                </a:rPr>
                <a:t>gpgcheck</a:t>
              </a:r>
              <a:r>
                <a:rPr lang="zh-CN" altLang="en-US" sz="1400" dirty="0">
                  <a:latin typeface="微软雅黑" panose="020B0503020204020204" pitchFamily="34" charset="-122"/>
                  <a:ea typeface="微软雅黑" panose="020B0503020204020204" pitchFamily="34" charset="-122"/>
                </a:rPr>
                <a:t>）：设置此源是否校验文件；</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为校验，</a:t>
              </a:r>
              <a:r>
                <a:rPr lang="en-US" altLang="zh-CN" sz="1400" dirty="0">
                  <a:latin typeface="微软雅黑" panose="020B0503020204020204" pitchFamily="34" charset="-122"/>
                  <a:ea typeface="微软雅黑" panose="020B0503020204020204" pitchFamily="34" charset="-122"/>
                </a:rPr>
                <a:t>0</a:t>
              </a:r>
              <a:r>
                <a:rPr lang="zh-CN" altLang="en-US" sz="1400" dirty="0">
                  <a:latin typeface="微软雅黑" panose="020B0503020204020204" pitchFamily="34" charset="-122"/>
                  <a:ea typeface="微软雅黑" panose="020B0503020204020204" pitchFamily="34" charset="-122"/>
                </a:rPr>
                <a:t>为不校验。</a:t>
              </a:r>
            </a:p>
            <a:p>
              <a:pPr algn="just">
                <a:lnSpc>
                  <a:spcPct val="125000"/>
                </a:lnSpc>
              </a:pPr>
              <a:r>
                <a:rPr lang="zh-CN" altLang="en-US" sz="1400" dirty="0">
                  <a:latin typeface="微软雅黑" panose="020B0503020204020204" pitchFamily="34" charset="-122"/>
                  <a:ea typeface="微软雅黑" panose="020B0503020204020204" pitchFamily="34" charset="-122"/>
                </a:rPr>
                <a:t>公钥位置（</a:t>
              </a:r>
              <a:r>
                <a:rPr lang="en-US" altLang="zh-CN" sz="1400" dirty="0" err="1">
                  <a:latin typeface="微软雅黑" panose="020B0503020204020204" pitchFamily="34" charset="-122"/>
                  <a:ea typeface="微软雅黑" panose="020B0503020204020204" pitchFamily="34" charset="-122"/>
                </a:rPr>
                <a:t>gpgkey</a:t>
              </a:r>
              <a:r>
                <a:rPr lang="zh-CN" altLang="en-US" sz="1400" dirty="0">
                  <a:latin typeface="微软雅黑" panose="020B0503020204020204" pitchFamily="34" charset="-122"/>
                  <a:ea typeface="微软雅黑" panose="020B0503020204020204" pitchFamily="34" charset="-122"/>
                </a:rPr>
                <a:t>）：若上面的参数开启了校验功能，则此处为公钥文件位置。若没有开启，则省略不写。</a:t>
              </a:r>
            </a:p>
          </p:txBody>
        </p:sp>
      </p:grpSp>
      <p:grpSp>
        <p:nvGrpSpPr>
          <p:cNvPr id="63" name="组合 62">
            <a:extLst>
              <a:ext uri="{FF2B5EF4-FFF2-40B4-BE49-F238E27FC236}">
                <a16:creationId xmlns:a16="http://schemas.microsoft.com/office/drawing/2014/main" id="{0094CA2F-F15F-4769-93A0-306A39109FA5}"/>
              </a:ext>
            </a:extLst>
          </p:cNvPr>
          <p:cNvGrpSpPr/>
          <p:nvPr/>
        </p:nvGrpSpPr>
        <p:grpSpPr>
          <a:xfrm>
            <a:off x="825605" y="5093680"/>
            <a:ext cx="6895995" cy="789436"/>
            <a:chOff x="484037" y="3546718"/>
            <a:chExt cx="6895995" cy="789436"/>
          </a:xfrm>
        </p:grpSpPr>
        <p:grpSp>
          <p:nvGrpSpPr>
            <p:cNvPr id="64" name="组合 63">
              <a:extLst>
                <a:ext uri="{FF2B5EF4-FFF2-40B4-BE49-F238E27FC236}">
                  <a16:creationId xmlns:a16="http://schemas.microsoft.com/office/drawing/2014/main" id="{1D550CB7-FA8B-4C95-9D7A-8FE5E599DFA9}"/>
                </a:ext>
              </a:extLst>
            </p:cNvPr>
            <p:cNvGrpSpPr/>
            <p:nvPr/>
          </p:nvGrpSpPr>
          <p:grpSpPr>
            <a:xfrm>
              <a:off x="484037" y="3546718"/>
              <a:ext cx="603250" cy="699770"/>
              <a:chOff x="623443" y="1726565"/>
              <a:chExt cx="603250" cy="699770"/>
            </a:xfrm>
          </p:grpSpPr>
          <p:sp>
            <p:nvSpPr>
              <p:cNvPr id="66" name="六边形 65">
                <a:extLst>
                  <a:ext uri="{FF2B5EF4-FFF2-40B4-BE49-F238E27FC236}">
                    <a16:creationId xmlns:a16="http://schemas.microsoft.com/office/drawing/2014/main" id="{19D01853-64E7-4CDC-BCC6-93C834307D0F}"/>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文本框 66">
                <a:extLst>
                  <a:ext uri="{FF2B5EF4-FFF2-40B4-BE49-F238E27FC236}">
                    <a16:creationId xmlns:a16="http://schemas.microsoft.com/office/drawing/2014/main" id="{30327597-F377-4D42-A393-4EF8A1120117}"/>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03</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65" name="文本框 64">
              <a:extLst>
                <a:ext uri="{FF2B5EF4-FFF2-40B4-BE49-F238E27FC236}">
                  <a16:creationId xmlns:a16="http://schemas.microsoft.com/office/drawing/2014/main" id="{1974B3AA-FCF2-43ED-96C6-E883EEBCDEFB}"/>
                </a:ext>
              </a:extLst>
            </p:cNvPr>
            <p:cNvSpPr txBox="1"/>
            <p:nvPr/>
          </p:nvSpPr>
          <p:spPr>
            <a:xfrm>
              <a:off x="1179140" y="3656353"/>
              <a:ext cx="6200892" cy="679801"/>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按配置参数中所填写的仓库位置挂载光盘，并把光盘挂载信息写入</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etc</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fstab</a:t>
              </a:r>
              <a:r>
                <a:rPr lang="zh-CN" altLang="en-US" sz="1600" dirty="0">
                  <a:latin typeface="微软雅黑" panose="020B0503020204020204" pitchFamily="34" charset="-122"/>
                  <a:ea typeface="微软雅黑" panose="020B0503020204020204" pitchFamily="34" charset="-122"/>
                </a:rPr>
                <a:t>文件中。</a:t>
              </a:r>
            </a:p>
          </p:txBody>
        </p:sp>
      </p:grpSp>
      <p:grpSp>
        <p:nvGrpSpPr>
          <p:cNvPr id="28" name="组合 27">
            <a:extLst>
              <a:ext uri="{FF2B5EF4-FFF2-40B4-BE49-F238E27FC236}">
                <a16:creationId xmlns:a16="http://schemas.microsoft.com/office/drawing/2014/main" id="{739636F6-F11C-487D-BF62-543296C4ECC3}"/>
              </a:ext>
            </a:extLst>
          </p:cNvPr>
          <p:cNvGrpSpPr/>
          <p:nvPr/>
        </p:nvGrpSpPr>
        <p:grpSpPr>
          <a:xfrm>
            <a:off x="809158" y="5909453"/>
            <a:ext cx="6895995" cy="699770"/>
            <a:chOff x="484037" y="3546718"/>
            <a:chExt cx="6895995" cy="699770"/>
          </a:xfrm>
        </p:grpSpPr>
        <p:grpSp>
          <p:nvGrpSpPr>
            <p:cNvPr id="29" name="组合 28">
              <a:extLst>
                <a:ext uri="{FF2B5EF4-FFF2-40B4-BE49-F238E27FC236}">
                  <a16:creationId xmlns:a16="http://schemas.microsoft.com/office/drawing/2014/main" id="{8BABE4D8-A23A-4F3B-A4A9-E5384679884C}"/>
                </a:ext>
              </a:extLst>
            </p:cNvPr>
            <p:cNvGrpSpPr/>
            <p:nvPr/>
          </p:nvGrpSpPr>
          <p:grpSpPr>
            <a:xfrm>
              <a:off x="484037" y="3546718"/>
              <a:ext cx="603250" cy="699770"/>
              <a:chOff x="623443" y="1726565"/>
              <a:chExt cx="603250" cy="699770"/>
            </a:xfrm>
          </p:grpSpPr>
          <p:sp>
            <p:nvSpPr>
              <p:cNvPr id="35" name="六边形 34">
                <a:extLst>
                  <a:ext uri="{FF2B5EF4-FFF2-40B4-BE49-F238E27FC236}">
                    <a16:creationId xmlns:a16="http://schemas.microsoft.com/office/drawing/2014/main" id="{545D5870-DEA6-4182-A6EF-F84D8A957BEA}"/>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a:extLst>
                  <a:ext uri="{FF2B5EF4-FFF2-40B4-BE49-F238E27FC236}">
                    <a16:creationId xmlns:a16="http://schemas.microsoft.com/office/drawing/2014/main" id="{719DC27E-DDB8-4B74-869F-4CAB7065F96F}"/>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04</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30" name="文本框 29">
              <a:extLst>
                <a:ext uri="{FF2B5EF4-FFF2-40B4-BE49-F238E27FC236}">
                  <a16:creationId xmlns:a16="http://schemas.microsoft.com/office/drawing/2014/main" id="{0FE82C88-1264-4F19-925D-3BB04A1200C5}"/>
                </a:ext>
              </a:extLst>
            </p:cNvPr>
            <p:cNvSpPr txBox="1"/>
            <p:nvPr/>
          </p:nvSpPr>
          <p:spPr>
            <a:xfrm>
              <a:off x="1179140" y="3656353"/>
              <a:ext cx="6200892" cy="372025"/>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使用“</a:t>
              </a:r>
              <a:r>
                <a:rPr lang="en-US" altLang="zh-CN" sz="1600" dirty="0" err="1">
                  <a:latin typeface="微软雅黑" panose="020B0503020204020204" pitchFamily="34" charset="-122"/>
                  <a:ea typeface="微软雅黑" panose="020B0503020204020204" pitchFamily="34" charset="-122"/>
                </a:rPr>
                <a:t>dnf</a:t>
              </a:r>
              <a:r>
                <a:rPr lang="en-US" altLang="zh-CN" sz="1600" dirty="0">
                  <a:latin typeface="微软雅黑" panose="020B0503020204020204" pitchFamily="34" charset="-122"/>
                  <a:ea typeface="微软雅黑" panose="020B0503020204020204" pitchFamily="34" charset="-122"/>
                </a:rPr>
                <a:t> install httpd -y”</a:t>
              </a:r>
              <a:r>
                <a:rPr lang="zh-CN" altLang="en-US" sz="1600" dirty="0">
                  <a:latin typeface="微软雅黑" panose="020B0503020204020204" pitchFamily="34" charset="-122"/>
                  <a:ea typeface="微软雅黑" panose="020B0503020204020204" pitchFamily="34" charset="-122"/>
                </a:rPr>
                <a:t>命令检查软件仓库是否已经可用。</a:t>
              </a:r>
            </a:p>
          </p:txBody>
        </p:sp>
      </p:grpSp>
    </p:spTree>
    <p:extLst>
      <p:ext uri="{BB962C8B-B14F-4D97-AF65-F5344CB8AC3E}">
        <p14:creationId xmlns:p14="http://schemas.microsoft.com/office/powerpoint/2010/main" val="24421031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编写</a:t>
            </a:r>
            <a:r>
              <a:rPr lang="en-US" altLang="zh-CN" sz="3600" b="1" dirty="0">
                <a:solidFill>
                  <a:schemeClr val="accent1"/>
                </a:solidFill>
                <a:latin typeface="微软雅黑" panose="020B0503020204020204" pitchFamily="34" charset="-122"/>
                <a:ea typeface="微软雅黑" panose="020B0503020204020204" pitchFamily="34" charset="-122"/>
              </a:rPr>
              <a:t>Shell</a:t>
            </a:r>
            <a:r>
              <a:rPr lang="zh-CN" altLang="en-US" sz="3600" b="1" dirty="0">
                <a:solidFill>
                  <a:schemeClr val="accent1"/>
                </a:solidFill>
                <a:latin typeface="微软雅黑" panose="020B0503020204020204" pitchFamily="34" charset="-122"/>
                <a:ea typeface="微软雅黑" panose="020B0503020204020204" pitchFamily="34" charset="-122"/>
              </a:rPr>
              <a:t>脚本</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TWO</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直角三角形 14"/>
          <p:cNvSpPr>
            <a:spLocks noChangeAspect="1"/>
          </p:cNvSpPr>
          <p:nvPr/>
        </p:nvSpPr>
        <p:spPr>
          <a:xfrm rot="5400000" flipV="1">
            <a:off x="6181948" y="772576"/>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B9C94EE-C5CA-4EB8-9D3E-C8A7C8CB725B}"/>
              </a:ext>
            </a:extLst>
          </p:cNvPr>
          <p:cNvSpPr txBox="1"/>
          <p:nvPr/>
        </p:nvSpPr>
        <p:spPr>
          <a:xfrm>
            <a:off x="2240797" y="5581590"/>
            <a:ext cx="7710406"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Writing Shell Scripts</a:t>
            </a:r>
          </a:p>
        </p:txBody>
      </p:sp>
    </p:spTree>
    <p:extLst>
      <p:ext uri="{BB962C8B-B14F-4D97-AF65-F5344CB8AC3E}">
        <p14:creationId xmlns:p14="http://schemas.microsoft.com/office/powerpoint/2010/main" val="1072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5" grpId="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Shell</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脚本命令</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19</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37" name="Rectangle: Rounded Corners 55">
            <a:extLst>
              <a:ext uri="{FF2B5EF4-FFF2-40B4-BE49-F238E27FC236}">
                <a16:creationId xmlns:a16="http://schemas.microsoft.com/office/drawing/2014/main" id="{BC68AE3A-81C8-4FE2-8FC6-26676AE0CF5B}"/>
              </a:ext>
            </a:extLst>
          </p:cNvPr>
          <p:cNvSpPr/>
          <p:nvPr/>
        </p:nvSpPr>
        <p:spPr>
          <a:xfrm>
            <a:off x="6076419" y="2739305"/>
            <a:ext cx="3186669" cy="1116750"/>
          </a:xfrm>
          <a:prstGeom prst="roundRect">
            <a:avLst>
              <a:gd name="adj" fmla="val 4748"/>
            </a:avLst>
          </a:prstGeom>
          <a:noFill/>
          <a:ln>
            <a:gradFill>
              <a:gsLst>
                <a:gs pos="0">
                  <a:srgbClr val="00B0F0"/>
                </a:gs>
                <a:gs pos="100000">
                  <a:srgbClr val="00B0F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Rounded Corners 45">
            <a:extLst>
              <a:ext uri="{FF2B5EF4-FFF2-40B4-BE49-F238E27FC236}">
                <a16:creationId xmlns:a16="http://schemas.microsoft.com/office/drawing/2014/main" id="{4D29F89F-C8F6-4F81-B18D-1099286BDACE}"/>
              </a:ext>
            </a:extLst>
          </p:cNvPr>
          <p:cNvSpPr/>
          <p:nvPr/>
        </p:nvSpPr>
        <p:spPr>
          <a:xfrm>
            <a:off x="6096000" y="4350391"/>
            <a:ext cx="3186669" cy="1116750"/>
          </a:xfrm>
          <a:prstGeom prst="roundRect">
            <a:avLst>
              <a:gd name="adj" fmla="val 4748"/>
            </a:avLst>
          </a:prstGeom>
          <a:noFill/>
          <a:ln>
            <a:gradFill>
              <a:gsLst>
                <a:gs pos="0">
                  <a:srgbClr val="0070C0"/>
                </a:gs>
                <a:gs pos="100000">
                  <a:srgbClr val="0070C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47">
            <a:extLst>
              <a:ext uri="{FF2B5EF4-FFF2-40B4-BE49-F238E27FC236}">
                <a16:creationId xmlns:a16="http://schemas.microsoft.com/office/drawing/2014/main" id="{39AB7731-E138-4786-8E4C-2D3D652D3992}"/>
              </a:ext>
            </a:extLst>
          </p:cNvPr>
          <p:cNvSpPr txBox="1"/>
          <p:nvPr/>
        </p:nvSpPr>
        <p:spPr>
          <a:xfrm>
            <a:off x="6513368" y="4477879"/>
            <a:ext cx="4248929" cy="861774"/>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l"/>
            <a:r>
              <a:rPr lang="zh-CN" altLang="en-US" sz="1800" dirty="0">
                <a:solidFill>
                  <a:srgbClr val="0070C0"/>
                </a:solidFill>
                <a:latin typeface="微软雅黑" panose="020B0503020204020204" pitchFamily="34" charset="-122"/>
                <a:ea typeface="微软雅黑" panose="020B0503020204020204" pitchFamily="34" charset="-122"/>
              </a:rPr>
              <a:t>批处理（</a:t>
            </a:r>
            <a:r>
              <a:rPr lang="en-US" altLang="zh-CN" sz="1800" dirty="0">
                <a:solidFill>
                  <a:srgbClr val="0070C0"/>
                </a:solidFill>
                <a:latin typeface="微软雅黑" panose="020B0503020204020204" pitchFamily="34" charset="-122"/>
                <a:ea typeface="微软雅黑" panose="020B0503020204020204" pitchFamily="34" charset="-122"/>
              </a:rPr>
              <a:t>Batch</a:t>
            </a:r>
            <a:r>
              <a:rPr lang="zh-CN" altLang="en-US" sz="1800" dirty="0">
                <a:solidFill>
                  <a:srgbClr val="0070C0"/>
                </a:solidFill>
                <a:latin typeface="微软雅黑" panose="020B0503020204020204" pitchFamily="34" charset="-122"/>
                <a:ea typeface="微软雅黑" panose="020B0503020204020204" pitchFamily="34" charset="-122"/>
              </a:rPr>
              <a:t>）</a:t>
            </a:r>
            <a:endParaRPr lang="en-US" altLang="zh-CN" sz="1800" dirty="0">
              <a:solidFill>
                <a:srgbClr val="0070C0"/>
              </a:solidFill>
              <a:latin typeface="微软雅黑" panose="020B0503020204020204" pitchFamily="34" charset="-122"/>
              <a:ea typeface="微软雅黑" panose="020B0503020204020204" pitchFamily="34" charset="-122"/>
            </a:endParaRPr>
          </a:p>
          <a:p>
            <a:pPr algn="l"/>
            <a:r>
              <a:rPr lang="zh-CN" altLang="en-US" b="0" dirty="0">
                <a:solidFill>
                  <a:schemeClr val="tx1"/>
                </a:solidFill>
                <a:latin typeface="微软雅黑" panose="020B0503020204020204" pitchFamily="34" charset="-122"/>
                <a:ea typeface="微软雅黑" panose="020B0503020204020204" pitchFamily="34" charset="-122"/>
              </a:rPr>
              <a:t>由用户事先编写好一个完整的</a:t>
            </a:r>
            <a:r>
              <a:rPr lang="en-US" altLang="zh-CN" b="0" dirty="0">
                <a:solidFill>
                  <a:schemeClr val="tx1"/>
                </a:solidFill>
                <a:latin typeface="微软雅黑" panose="020B0503020204020204" pitchFamily="34" charset="-122"/>
                <a:ea typeface="微软雅黑" panose="020B0503020204020204" pitchFamily="34" charset="-122"/>
              </a:rPr>
              <a:t>Shell</a:t>
            </a:r>
            <a:r>
              <a:rPr lang="zh-CN" altLang="en-US" b="0" dirty="0">
                <a:solidFill>
                  <a:schemeClr val="tx1"/>
                </a:solidFill>
                <a:latin typeface="微软雅黑" panose="020B0503020204020204" pitchFamily="34" charset="-122"/>
                <a:ea typeface="微软雅黑" panose="020B0503020204020204" pitchFamily="34" charset="-122"/>
              </a:rPr>
              <a:t>脚本，</a:t>
            </a:r>
            <a:r>
              <a:rPr lang="en-US" altLang="zh-CN" b="0" dirty="0">
                <a:solidFill>
                  <a:schemeClr val="tx1"/>
                </a:solidFill>
                <a:latin typeface="微软雅黑" panose="020B0503020204020204" pitchFamily="34" charset="-122"/>
                <a:ea typeface="微软雅黑" panose="020B0503020204020204" pitchFamily="34" charset="-122"/>
              </a:rPr>
              <a:t>Shell</a:t>
            </a:r>
            <a:r>
              <a:rPr lang="zh-CN" altLang="en-US" b="0" dirty="0">
                <a:solidFill>
                  <a:schemeClr val="tx1"/>
                </a:solidFill>
                <a:latin typeface="微软雅黑" panose="020B0503020204020204" pitchFamily="34" charset="-122"/>
                <a:ea typeface="微软雅黑" panose="020B0503020204020204" pitchFamily="34" charset="-122"/>
              </a:rPr>
              <a:t>会一次性执行脚本中诸多的命令。</a:t>
            </a:r>
            <a:endParaRPr lang="en-US" altLang="zh-CN" b="0" dirty="0">
              <a:solidFill>
                <a:schemeClr val="tx1"/>
              </a:solidFill>
              <a:latin typeface="微软雅黑" panose="020B0503020204020204" pitchFamily="34" charset="-122"/>
              <a:ea typeface="微软雅黑" panose="020B0503020204020204" pitchFamily="34" charset="-122"/>
            </a:endParaRPr>
          </a:p>
        </p:txBody>
      </p:sp>
      <p:sp>
        <p:nvSpPr>
          <p:cNvPr id="40" name="TextBox 57">
            <a:extLst>
              <a:ext uri="{FF2B5EF4-FFF2-40B4-BE49-F238E27FC236}">
                <a16:creationId xmlns:a16="http://schemas.microsoft.com/office/drawing/2014/main" id="{B1DE6AC7-D09B-4679-BAC0-6EDC39609992}"/>
              </a:ext>
            </a:extLst>
          </p:cNvPr>
          <p:cNvSpPr txBox="1"/>
          <p:nvPr/>
        </p:nvSpPr>
        <p:spPr>
          <a:xfrm>
            <a:off x="6493789" y="3002396"/>
            <a:ext cx="4268508" cy="615553"/>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l"/>
            <a:r>
              <a:rPr lang="zh-CN" altLang="en-US" sz="1800" dirty="0">
                <a:solidFill>
                  <a:srgbClr val="00B0F0"/>
                </a:solidFill>
                <a:latin typeface="微软雅黑" panose="020B0503020204020204" pitchFamily="34" charset="-122"/>
                <a:ea typeface="微软雅黑" panose="020B0503020204020204" pitchFamily="34" charset="-122"/>
              </a:rPr>
              <a:t>交互式（</a:t>
            </a:r>
            <a:r>
              <a:rPr lang="en-US" altLang="zh-CN" sz="1800" dirty="0">
                <a:solidFill>
                  <a:srgbClr val="00B0F0"/>
                </a:solidFill>
                <a:latin typeface="微软雅黑" panose="020B0503020204020204" pitchFamily="34" charset="-122"/>
                <a:ea typeface="微软雅黑" panose="020B0503020204020204" pitchFamily="34" charset="-122"/>
              </a:rPr>
              <a:t>Interactive</a:t>
            </a:r>
            <a:r>
              <a:rPr lang="zh-CN" altLang="en-US" sz="1800" dirty="0">
                <a:solidFill>
                  <a:srgbClr val="00B0F0"/>
                </a:solidFill>
                <a:latin typeface="微软雅黑" panose="020B0503020204020204" pitchFamily="34" charset="-122"/>
                <a:ea typeface="微软雅黑" panose="020B0503020204020204" pitchFamily="34" charset="-122"/>
              </a:rPr>
              <a:t>）</a:t>
            </a:r>
            <a:endParaRPr lang="en-US" altLang="zh-CN" sz="1800" dirty="0">
              <a:solidFill>
                <a:srgbClr val="00B0F0"/>
              </a:solidFill>
              <a:latin typeface="微软雅黑" panose="020B0503020204020204" pitchFamily="34" charset="-122"/>
              <a:ea typeface="微软雅黑" panose="020B0503020204020204" pitchFamily="34" charset="-122"/>
            </a:endParaRPr>
          </a:p>
          <a:p>
            <a:pPr algn="l"/>
            <a:r>
              <a:rPr lang="zh-CN" altLang="en-US" b="0" dirty="0">
                <a:solidFill>
                  <a:schemeClr val="tx1"/>
                </a:solidFill>
                <a:latin typeface="微软雅黑" panose="020B0503020204020204" pitchFamily="34" charset="-122"/>
                <a:ea typeface="微软雅黑" panose="020B0503020204020204" pitchFamily="34" charset="-122"/>
              </a:rPr>
              <a:t>用户每输入一条命令就立即执行。</a:t>
            </a:r>
            <a:endParaRPr lang="en-US" b="0" dirty="0">
              <a:solidFill>
                <a:schemeClr val="tx1"/>
              </a:solidFill>
              <a:latin typeface="微软雅黑" panose="020B0503020204020204" pitchFamily="34" charset="-122"/>
              <a:ea typeface="微软雅黑" panose="020B0503020204020204" pitchFamily="34" charset="-122"/>
            </a:endParaRPr>
          </a:p>
        </p:txBody>
      </p:sp>
      <p:sp>
        <p:nvSpPr>
          <p:cNvPr id="41" name="椭圆 40">
            <a:extLst>
              <a:ext uri="{FF2B5EF4-FFF2-40B4-BE49-F238E27FC236}">
                <a16:creationId xmlns:a16="http://schemas.microsoft.com/office/drawing/2014/main" id="{563B2170-E313-48A9-9B65-50D727C739BE}"/>
              </a:ext>
            </a:extLst>
          </p:cNvPr>
          <p:cNvSpPr/>
          <p:nvPr/>
        </p:nvSpPr>
        <p:spPr>
          <a:xfrm>
            <a:off x="5753560" y="2982553"/>
            <a:ext cx="645718" cy="645718"/>
          </a:xfrm>
          <a:prstGeom prst="ellipse">
            <a:avLst/>
          </a:prstGeom>
          <a:solidFill>
            <a:srgbClr val="09CE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42" name="椭圆 41">
            <a:extLst>
              <a:ext uri="{FF2B5EF4-FFF2-40B4-BE49-F238E27FC236}">
                <a16:creationId xmlns:a16="http://schemas.microsoft.com/office/drawing/2014/main" id="{E1C5B90A-B52D-4C63-96FF-2F353A728438}"/>
              </a:ext>
            </a:extLst>
          </p:cNvPr>
          <p:cNvSpPr/>
          <p:nvPr/>
        </p:nvSpPr>
        <p:spPr>
          <a:xfrm>
            <a:off x="5820235" y="3049228"/>
            <a:ext cx="512368" cy="51236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1</a:t>
            </a:r>
            <a:endParaRPr lang="zh-CN" altLang="en-US" dirty="0">
              <a:latin typeface="思源黑体 CN Bold" panose="020B0800000000000000" pitchFamily="34" charset="-122"/>
              <a:ea typeface="思源黑体 CN Bold" panose="020B0800000000000000" pitchFamily="34" charset="-122"/>
            </a:endParaRPr>
          </a:p>
        </p:txBody>
      </p:sp>
      <p:sp>
        <p:nvSpPr>
          <p:cNvPr id="43" name="椭圆 42">
            <a:extLst>
              <a:ext uri="{FF2B5EF4-FFF2-40B4-BE49-F238E27FC236}">
                <a16:creationId xmlns:a16="http://schemas.microsoft.com/office/drawing/2014/main" id="{E287D67F-F6A6-425A-8082-7E2F95761BD3}"/>
              </a:ext>
            </a:extLst>
          </p:cNvPr>
          <p:cNvSpPr/>
          <p:nvPr/>
        </p:nvSpPr>
        <p:spPr>
          <a:xfrm>
            <a:off x="5753560" y="4602687"/>
            <a:ext cx="645718" cy="645718"/>
          </a:xfrm>
          <a:prstGeom prst="ellipse">
            <a:avLst/>
          </a:prstGeom>
          <a:solidFill>
            <a:srgbClr val="0070C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44" name="椭圆 43">
            <a:extLst>
              <a:ext uri="{FF2B5EF4-FFF2-40B4-BE49-F238E27FC236}">
                <a16:creationId xmlns:a16="http://schemas.microsoft.com/office/drawing/2014/main" id="{31C39B70-FBEC-401E-84CD-05FCF2311AE5}"/>
              </a:ext>
            </a:extLst>
          </p:cNvPr>
          <p:cNvSpPr/>
          <p:nvPr/>
        </p:nvSpPr>
        <p:spPr>
          <a:xfrm>
            <a:off x="5820235" y="4669362"/>
            <a:ext cx="512368" cy="512368"/>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2</a:t>
            </a:r>
            <a:endParaRPr lang="zh-CN" altLang="en-US" dirty="0">
              <a:latin typeface="思源黑体 CN Bold" panose="020B0800000000000000" pitchFamily="34" charset="-122"/>
              <a:ea typeface="思源黑体 CN Bold" panose="020B0800000000000000" pitchFamily="34" charset="-122"/>
            </a:endParaRPr>
          </a:p>
        </p:txBody>
      </p:sp>
      <p:sp>
        <p:nvSpPr>
          <p:cNvPr id="45" name="椭圆 44">
            <a:extLst>
              <a:ext uri="{FF2B5EF4-FFF2-40B4-BE49-F238E27FC236}">
                <a16:creationId xmlns:a16="http://schemas.microsoft.com/office/drawing/2014/main" id="{9267ED23-D8EB-4343-A2A0-5F71BE575B45}"/>
              </a:ext>
            </a:extLst>
          </p:cNvPr>
          <p:cNvSpPr/>
          <p:nvPr/>
        </p:nvSpPr>
        <p:spPr>
          <a:xfrm>
            <a:off x="1753803" y="2694616"/>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15FA4918-120A-4509-BEBF-DF465984A6F1}"/>
              </a:ext>
            </a:extLst>
          </p:cNvPr>
          <p:cNvSpPr/>
          <p:nvPr/>
        </p:nvSpPr>
        <p:spPr>
          <a:xfrm>
            <a:off x="2063443" y="2882453"/>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91D5A12F-3F03-4842-8B0A-E41112044B43}"/>
              </a:ext>
            </a:extLst>
          </p:cNvPr>
          <p:cNvSpPr/>
          <p:nvPr/>
        </p:nvSpPr>
        <p:spPr>
          <a:xfrm>
            <a:off x="1810524" y="3252104"/>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B4C76A78-A399-41AE-A298-DDF5C0644B3F}"/>
              </a:ext>
            </a:extLst>
          </p:cNvPr>
          <p:cNvSpPr txBox="1"/>
          <p:nvPr/>
        </p:nvSpPr>
        <p:spPr>
          <a:xfrm>
            <a:off x="2132533" y="3612713"/>
            <a:ext cx="1818560" cy="954107"/>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工作</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r>
              <a:rPr lang="zh-CN" altLang="en-US" sz="2800" b="1" dirty="0">
                <a:solidFill>
                  <a:schemeClr val="bg1"/>
                </a:solidFill>
                <a:latin typeface="微软雅黑" panose="020B0503020204020204" pitchFamily="34" charset="-122"/>
                <a:ea typeface="微软雅黑" panose="020B0503020204020204" pitchFamily="34" charset="-122"/>
              </a:rPr>
              <a:t>方式</a:t>
            </a:r>
          </a:p>
        </p:txBody>
      </p:sp>
      <p:cxnSp>
        <p:nvCxnSpPr>
          <p:cNvPr id="71" name="直接连接符 70">
            <a:extLst>
              <a:ext uri="{FF2B5EF4-FFF2-40B4-BE49-F238E27FC236}">
                <a16:creationId xmlns:a16="http://schemas.microsoft.com/office/drawing/2014/main" id="{A95BD2BB-23CE-456F-989E-F7348B0E88C0}"/>
              </a:ext>
            </a:extLst>
          </p:cNvPr>
          <p:cNvCxnSpPr>
            <a:cxnSpLocks/>
            <a:stCxn id="49" idx="6"/>
            <a:endCxn id="41" idx="2"/>
          </p:cNvCxnSpPr>
          <p:nvPr/>
        </p:nvCxnSpPr>
        <p:spPr>
          <a:xfrm flipV="1">
            <a:off x="4398083" y="3305412"/>
            <a:ext cx="1355477" cy="744361"/>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72E3D3BE-7173-4013-83D0-7CF871076CA4}"/>
              </a:ext>
            </a:extLst>
          </p:cNvPr>
          <p:cNvCxnSpPr>
            <a:cxnSpLocks/>
            <a:stCxn id="49" idx="6"/>
            <a:endCxn id="44" idx="2"/>
          </p:cNvCxnSpPr>
          <p:nvPr/>
        </p:nvCxnSpPr>
        <p:spPr>
          <a:xfrm>
            <a:off x="4398083" y="4049773"/>
            <a:ext cx="1422152" cy="875773"/>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0FB12E9A-3F5F-4127-9A54-31BA3577E715}"/>
              </a:ext>
            </a:extLst>
          </p:cNvPr>
          <p:cNvSpPr txBox="1"/>
          <p:nvPr/>
        </p:nvSpPr>
        <p:spPr>
          <a:xfrm>
            <a:off x="2092770" y="1177538"/>
            <a:ext cx="8006461" cy="987578"/>
          </a:xfrm>
          <a:prstGeom prst="rect">
            <a:avLst/>
          </a:prstGeom>
          <a:noFill/>
        </p:spPr>
        <p:txBody>
          <a:bodyPr wrap="square" rtlCol="0">
            <a:spAutoFit/>
          </a:bodyPr>
          <a:lstStyle/>
          <a:p>
            <a:pPr algn="ctr">
              <a:lnSpc>
                <a:spcPct val="125000"/>
              </a:lnSpc>
            </a:pPr>
            <a:r>
              <a:rPr lang="zh-CN" altLang="en-US" sz="1600" dirty="0">
                <a:latin typeface="微软雅黑" panose="020B0503020204020204" pitchFamily="34" charset="-122"/>
                <a:ea typeface="微软雅黑" panose="020B0503020204020204" pitchFamily="34" charset="-122"/>
              </a:rPr>
              <a:t>可以将</a:t>
            </a:r>
            <a:r>
              <a:rPr lang="en-US" altLang="zh-CN" sz="1600" dirty="0">
                <a:latin typeface="微软雅黑" panose="020B0503020204020204" pitchFamily="34" charset="-122"/>
                <a:ea typeface="微软雅黑" panose="020B0503020204020204" pitchFamily="34" charset="-122"/>
              </a:rPr>
              <a:t>Shell</a:t>
            </a:r>
            <a:r>
              <a:rPr lang="zh-CN" altLang="en-US" sz="1600" dirty="0">
                <a:latin typeface="微软雅黑" panose="020B0503020204020204" pitchFamily="34" charset="-122"/>
                <a:ea typeface="微软雅黑" panose="020B0503020204020204" pitchFamily="34" charset="-122"/>
              </a:rPr>
              <a:t>终端解释器当作人与计算机硬件之间的“翻译官”，它作为用户与</a:t>
            </a:r>
            <a:r>
              <a:rPr lang="en-US" altLang="zh-CN" sz="1600" dirty="0">
                <a:latin typeface="微软雅黑" panose="020B0503020204020204" pitchFamily="34" charset="-122"/>
                <a:ea typeface="微软雅黑" panose="020B0503020204020204" pitchFamily="34" charset="-122"/>
              </a:rPr>
              <a:t>Linux</a:t>
            </a:r>
            <a:r>
              <a:rPr lang="zh-CN" altLang="en-US" sz="1600" dirty="0">
                <a:latin typeface="微软雅黑" panose="020B0503020204020204" pitchFamily="34" charset="-122"/>
                <a:ea typeface="微软雅黑" panose="020B0503020204020204" pitchFamily="34" charset="-122"/>
              </a:rPr>
              <a:t>系统内部的通信媒介，除了能够支持各种变量与参数外，还提供了诸如循环、分支等高级编程语言才有的控制结构特性。</a:t>
            </a:r>
          </a:p>
        </p:txBody>
      </p:sp>
    </p:spTree>
    <p:extLst>
      <p:ext uri="{BB962C8B-B14F-4D97-AF65-F5344CB8AC3E}">
        <p14:creationId xmlns:p14="http://schemas.microsoft.com/office/powerpoint/2010/main" val="7822053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additive="base">
                                        <p:cTn id="20" dur="500" fill="hold"/>
                                        <p:tgtEl>
                                          <p:spTgt spid="49"/>
                                        </p:tgtEl>
                                        <p:attrNameLst>
                                          <p:attrName>ppt_x</p:attrName>
                                        </p:attrNameLst>
                                      </p:cBhvr>
                                      <p:tavLst>
                                        <p:tav tm="0">
                                          <p:val>
                                            <p:strVal val="#ppt_x"/>
                                          </p:val>
                                        </p:tav>
                                        <p:tav tm="100000">
                                          <p:val>
                                            <p:strVal val="#ppt_x"/>
                                          </p:val>
                                        </p:tav>
                                      </p:tavLst>
                                    </p:anim>
                                    <p:anim calcmode="lin" valueType="num">
                                      <p:cBhvr additive="base">
                                        <p:cTn id="21" dur="500" fill="hold"/>
                                        <p:tgtEl>
                                          <p:spTgt spid="49"/>
                                        </p:tgtEl>
                                        <p:attrNameLst>
                                          <p:attrName>ppt_y</p:attrName>
                                        </p:attrNameLst>
                                      </p:cBhvr>
                                      <p:tavLst>
                                        <p:tav tm="0">
                                          <p:val>
                                            <p:strVal val="1+#ppt_h/2"/>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50"/>
                                        </p:tgtEl>
                                        <p:attrNameLst>
                                          <p:attrName>style.visibility</p:attrName>
                                        </p:attrNameLst>
                                      </p:cBhvr>
                                      <p:to>
                                        <p:strVal val="visible"/>
                                      </p:to>
                                    </p:set>
                                    <p:anim calcmode="lin" valueType="num">
                                      <p:cBhvr additive="base">
                                        <p:cTn id="24" dur="500" fill="hold"/>
                                        <p:tgtEl>
                                          <p:spTgt spid="50"/>
                                        </p:tgtEl>
                                        <p:attrNameLst>
                                          <p:attrName>ppt_x</p:attrName>
                                        </p:attrNameLst>
                                      </p:cBhvr>
                                      <p:tavLst>
                                        <p:tav tm="0">
                                          <p:val>
                                            <p:strVal val="1+#ppt_w/2"/>
                                          </p:val>
                                        </p:tav>
                                        <p:tav tm="100000">
                                          <p:val>
                                            <p:strVal val="#ppt_x"/>
                                          </p:val>
                                        </p:tav>
                                      </p:tavLst>
                                    </p:anim>
                                    <p:anim calcmode="lin" valueType="num">
                                      <p:cBhvr additive="base">
                                        <p:cTn id="25" dur="500" fill="hold"/>
                                        <p:tgtEl>
                                          <p:spTgt spid="5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 calcmode="lin" valueType="num">
                                      <p:cBhvr additive="base">
                                        <p:cTn id="28" dur="500" fill="hold"/>
                                        <p:tgtEl>
                                          <p:spTgt spid="45"/>
                                        </p:tgtEl>
                                        <p:attrNameLst>
                                          <p:attrName>ppt_x</p:attrName>
                                        </p:attrNameLst>
                                      </p:cBhvr>
                                      <p:tavLst>
                                        <p:tav tm="0">
                                          <p:val>
                                            <p:strVal val="0-#ppt_w/2"/>
                                          </p:val>
                                        </p:tav>
                                        <p:tav tm="100000">
                                          <p:val>
                                            <p:strVal val="#ppt_x"/>
                                          </p:val>
                                        </p:tav>
                                      </p:tavLst>
                                    </p:anim>
                                    <p:anim calcmode="lin" valueType="num">
                                      <p:cBhvr additive="base">
                                        <p:cTn id="29" dur="500" fill="hold"/>
                                        <p:tgtEl>
                                          <p:spTgt spid="45"/>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5" grpId="0" animBg="1"/>
      <p:bldP spid="49" grpId="0" animBg="1"/>
      <p:bldP spid="50" grpId="0" animBg="1"/>
      <p:bldP spid="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CF8E4B2-1FC5-41EA-AAF6-43D2550E1413}"/>
              </a:ext>
            </a:extLst>
          </p:cNvPr>
          <p:cNvPicPr>
            <a:picLocks noChangeAspect="1"/>
          </p:cNvPicPr>
          <p:nvPr/>
        </p:nvPicPr>
        <p:blipFill rotWithShape="1">
          <a:blip r:embed="rId3">
            <a:extLst>
              <a:ext uri="{28A0092B-C50C-407E-A947-70E740481C1C}">
                <a14:useLocalDpi xmlns:a14="http://schemas.microsoft.com/office/drawing/2010/main" val="0"/>
              </a:ext>
            </a:extLst>
          </a:blip>
          <a:srcRect r="2082"/>
          <a:stretch/>
        </p:blipFill>
        <p:spPr>
          <a:xfrm>
            <a:off x="5001771" y="702"/>
            <a:ext cx="7190229" cy="6858000"/>
          </a:xfrm>
          <a:prstGeom prst="rect">
            <a:avLst/>
          </a:prstGeom>
        </p:spPr>
      </p:pic>
      <p:sp>
        <p:nvSpPr>
          <p:cNvPr id="25" name="文本框 24"/>
          <p:cNvSpPr txBox="1"/>
          <p:nvPr/>
        </p:nvSpPr>
        <p:spPr>
          <a:xfrm>
            <a:off x="152872" y="713656"/>
            <a:ext cx="3962206" cy="923330"/>
          </a:xfrm>
          <a:prstGeom prst="rect">
            <a:avLst/>
          </a:prstGeom>
          <a:noFill/>
        </p:spPr>
        <p:txBody>
          <a:bodyPr wrap="square" rtlCol="0">
            <a:spAutoFit/>
          </a:bodyPr>
          <a:lstStyle/>
          <a:p>
            <a:pPr algn="ctr"/>
            <a:r>
              <a:rPr lang="zh-CN" altLang="en-US" sz="5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课程概述</a:t>
            </a:r>
          </a:p>
        </p:txBody>
      </p:sp>
      <p:grpSp>
        <p:nvGrpSpPr>
          <p:cNvPr id="6" name="组合 5">
            <a:extLst>
              <a:ext uri="{FF2B5EF4-FFF2-40B4-BE49-F238E27FC236}">
                <a16:creationId xmlns:a16="http://schemas.microsoft.com/office/drawing/2014/main" id="{F53CA4E4-DCF4-4D2A-A044-26587F31BA39}"/>
              </a:ext>
            </a:extLst>
          </p:cNvPr>
          <p:cNvGrpSpPr/>
          <p:nvPr/>
        </p:nvGrpSpPr>
        <p:grpSpPr>
          <a:xfrm>
            <a:off x="0" y="2082907"/>
            <a:ext cx="6871205" cy="1100530"/>
            <a:chOff x="0" y="1764854"/>
            <a:chExt cx="6871205" cy="1100530"/>
          </a:xfrm>
        </p:grpSpPr>
        <p:grpSp>
          <p:nvGrpSpPr>
            <p:cNvPr id="10" name="组合 9">
              <a:extLst>
                <a:ext uri="{FF2B5EF4-FFF2-40B4-BE49-F238E27FC236}">
                  <a16:creationId xmlns:a16="http://schemas.microsoft.com/office/drawing/2014/main" id="{2A420798-6D5C-4241-AE37-C7736A335BF5}"/>
                </a:ext>
              </a:extLst>
            </p:cNvPr>
            <p:cNvGrpSpPr/>
            <p:nvPr/>
          </p:nvGrpSpPr>
          <p:grpSpPr>
            <a:xfrm>
              <a:off x="37592" y="1899621"/>
              <a:ext cx="3289118" cy="830997"/>
              <a:chOff x="185047" y="2263262"/>
              <a:chExt cx="3289118" cy="830997"/>
            </a:xfrm>
          </p:grpSpPr>
          <p:sp>
            <p:nvSpPr>
              <p:cNvPr id="26" name="文本框 25"/>
              <p:cNvSpPr txBox="1"/>
              <p:nvPr/>
            </p:nvSpPr>
            <p:spPr>
              <a:xfrm>
                <a:off x="1064143" y="2417151"/>
                <a:ext cx="2410022" cy="615553"/>
              </a:xfrm>
              <a:prstGeom prst="rect">
                <a:avLst/>
              </a:prstGeom>
              <a:noFill/>
            </p:spPr>
            <p:txBody>
              <a:bodyPr wrap="square" rtlCol="0">
                <a:spAutoFit/>
              </a:bodyPr>
              <a:lstStyle/>
              <a:p>
                <a:r>
                  <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rPr>
                  <a:t>Vim</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文本编辑器</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VIM Text Editor</a:t>
                </a:r>
                <a:endParaRPr lang="da-DK"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文本框 26"/>
              <p:cNvSpPr txBox="1"/>
              <p:nvPr/>
            </p:nvSpPr>
            <p:spPr>
              <a:xfrm>
                <a:off x="185047" y="2263262"/>
                <a:ext cx="1015288" cy="830997"/>
              </a:xfrm>
              <a:prstGeom prst="rect">
                <a:avLst/>
              </a:prstGeom>
              <a:noFill/>
            </p:spPr>
            <p:txBody>
              <a:bodyPr wrap="square" rtlCol="0">
                <a:spAutoFit/>
              </a:bodyPr>
              <a:lstStyle/>
              <a:p>
                <a:pPr algn="ctr"/>
                <a:r>
                  <a:rPr lang="en-US" altLang="zh-CN"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01</a:t>
                </a:r>
                <a:endParaRPr lang="zh-CN" altLang="en-US"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9" name="组合 8">
              <a:extLst>
                <a:ext uri="{FF2B5EF4-FFF2-40B4-BE49-F238E27FC236}">
                  <a16:creationId xmlns:a16="http://schemas.microsoft.com/office/drawing/2014/main" id="{0930ACDD-6974-4AEE-A3F7-8541BBEB7522}"/>
                </a:ext>
              </a:extLst>
            </p:cNvPr>
            <p:cNvGrpSpPr/>
            <p:nvPr/>
          </p:nvGrpSpPr>
          <p:grpSpPr>
            <a:xfrm>
              <a:off x="3449751" y="1899621"/>
              <a:ext cx="3421454" cy="830997"/>
              <a:chOff x="3360777" y="2137216"/>
              <a:chExt cx="3421454" cy="830997"/>
            </a:xfrm>
          </p:grpSpPr>
          <p:sp>
            <p:nvSpPr>
              <p:cNvPr id="40" name="文本框 39"/>
              <p:cNvSpPr txBox="1"/>
              <p:nvPr/>
            </p:nvSpPr>
            <p:spPr>
              <a:xfrm>
                <a:off x="4239875" y="2291105"/>
                <a:ext cx="2542356" cy="615553"/>
              </a:xfrm>
              <a:prstGeom prst="rect">
                <a:avLst/>
              </a:prstGeom>
              <a:noFill/>
            </p:spPr>
            <p:txBody>
              <a:bodyPr wrap="squar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编写</a:t>
                </a:r>
                <a:r>
                  <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rPr>
                  <a:t>Shell</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脚本</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Writing Shell Scripts</a:t>
                </a:r>
                <a:endParaRPr lang="da-DK"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1" name="文本框 40"/>
              <p:cNvSpPr txBox="1"/>
              <p:nvPr/>
            </p:nvSpPr>
            <p:spPr>
              <a:xfrm>
                <a:off x="3360777" y="2137216"/>
                <a:ext cx="1015288" cy="830997"/>
              </a:xfrm>
              <a:prstGeom prst="rect">
                <a:avLst/>
              </a:prstGeom>
              <a:noFill/>
            </p:spPr>
            <p:txBody>
              <a:bodyPr wrap="square" rtlCol="0">
                <a:spAutoFit/>
              </a:bodyPr>
              <a:lstStyle/>
              <a:p>
                <a:pPr algn="ctr"/>
                <a:r>
                  <a:rPr lang="en-US" altLang="zh-CN"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02</a:t>
                </a:r>
                <a:endParaRPr lang="zh-CN" altLang="en-US"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 name="组合 1">
              <a:extLst>
                <a:ext uri="{FF2B5EF4-FFF2-40B4-BE49-F238E27FC236}">
                  <a16:creationId xmlns:a16="http://schemas.microsoft.com/office/drawing/2014/main" id="{F3FF9F62-73D7-482F-8A16-1D81F9C7DDAD}"/>
                </a:ext>
              </a:extLst>
            </p:cNvPr>
            <p:cNvGrpSpPr/>
            <p:nvPr/>
          </p:nvGrpSpPr>
          <p:grpSpPr>
            <a:xfrm>
              <a:off x="0" y="1764854"/>
              <a:ext cx="6802767" cy="1100530"/>
              <a:chOff x="0" y="1943759"/>
              <a:chExt cx="6802767" cy="1100530"/>
            </a:xfrm>
          </p:grpSpPr>
          <p:sp>
            <p:nvSpPr>
              <p:cNvPr id="8" name="矩形: 圆角 7">
                <a:extLst>
                  <a:ext uri="{FF2B5EF4-FFF2-40B4-BE49-F238E27FC236}">
                    <a16:creationId xmlns:a16="http://schemas.microsoft.com/office/drawing/2014/main" id="{8F985FD2-8E20-485E-BADB-442EE373A51F}"/>
                  </a:ext>
                </a:extLst>
              </p:cNvPr>
              <p:cNvSpPr/>
              <p:nvPr/>
            </p:nvSpPr>
            <p:spPr>
              <a:xfrm>
                <a:off x="3441990" y="1946053"/>
                <a:ext cx="3360777" cy="1098236"/>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5C3EE372-DFF2-41CC-B158-614A7E402066}"/>
                  </a:ext>
                </a:extLst>
              </p:cNvPr>
              <p:cNvSpPr/>
              <p:nvPr/>
            </p:nvSpPr>
            <p:spPr>
              <a:xfrm>
                <a:off x="0" y="1943759"/>
                <a:ext cx="3364302" cy="1098236"/>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3" name="组合 12">
            <a:extLst>
              <a:ext uri="{FF2B5EF4-FFF2-40B4-BE49-F238E27FC236}">
                <a16:creationId xmlns:a16="http://schemas.microsoft.com/office/drawing/2014/main" id="{20ABE39D-221E-499B-8C00-6714612A3F6A}"/>
              </a:ext>
            </a:extLst>
          </p:cNvPr>
          <p:cNvGrpSpPr/>
          <p:nvPr/>
        </p:nvGrpSpPr>
        <p:grpSpPr>
          <a:xfrm>
            <a:off x="37592" y="3666560"/>
            <a:ext cx="3412159" cy="830997"/>
            <a:chOff x="37592" y="3587949"/>
            <a:chExt cx="3412159" cy="830997"/>
          </a:xfrm>
        </p:grpSpPr>
        <p:sp>
          <p:nvSpPr>
            <p:cNvPr id="43" name="文本框 42"/>
            <p:cNvSpPr txBox="1"/>
            <p:nvPr/>
          </p:nvSpPr>
          <p:spPr>
            <a:xfrm>
              <a:off x="916689" y="3741838"/>
              <a:ext cx="2533062" cy="615553"/>
            </a:xfrm>
            <a:prstGeom prst="rect">
              <a:avLst/>
            </a:prstGeom>
            <a:noFill/>
          </p:spPr>
          <p:txBody>
            <a:bodyPr wrap="squar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流程控制语句</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b="0" i="0" dirty="0">
                  <a:solidFill>
                    <a:srgbClr val="333333"/>
                  </a:solidFill>
                  <a:effectLst/>
                  <a:latin typeface="Microsoft YaHei" panose="020B0503020204020204" pitchFamily="34" charset="-122"/>
                  <a:ea typeface="Microsoft YaHei" panose="020B0503020204020204" pitchFamily="34" charset="-122"/>
                </a:rPr>
                <a:t>Process Control Statement</a:t>
              </a:r>
              <a:endParaRPr lang="da-DK"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4" name="文本框 43"/>
            <p:cNvSpPr txBox="1"/>
            <p:nvPr/>
          </p:nvSpPr>
          <p:spPr>
            <a:xfrm>
              <a:off x="37592" y="3587949"/>
              <a:ext cx="1015288" cy="830997"/>
            </a:xfrm>
            <a:prstGeom prst="rect">
              <a:avLst/>
            </a:prstGeom>
            <a:noFill/>
          </p:spPr>
          <p:txBody>
            <a:bodyPr wrap="square" rtlCol="0">
              <a:spAutoFit/>
            </a:bodyPr>
            <a:lstStyle/>
            <a:p>
              <a:pPr algn="ctr"/>
              <a:r>
                <a:rPr lang="en-US" altLang="zh-CN"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03</a:t>
              </a:r>
              <a:endParaRPr lang="zh-CN" altLang="en-US"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5" name="组合 14">
            <a:extLst>
              <a:ext uri="{FF2B5EF4-FFF2-40B4-BE49-F238E27FC236}">
                <a16:creationId xmlns:a16="http://schemas.microsoft.com/office/drawing/2014/main" id="{7AAB1485-F466-4DB4-B0F2-069CF08DBBBE}"/>
              </a:ext>
            </a:extLst>
          </p:cNvPr>
          <p:cNvGrpSpPr/>
          <p:nvPr/>
        </p:nvGrpSpPr>
        <p:grpSpPr>
          <a:xfrm>
            <a:off x="3449751" y="3589616"/>
            <a:ext cx="3421453" cy="984886"/>
            <a:chOff x="3513846" y="3522502"/>
            <a:chExt cx="3421453" cy="984886"/>
          </a:xfrm>
        </p:grpSpPr>
        <p:sp>
          <p:nvSpPr>
            <p:cNvPr id="46" name="文本框 45"/>
            <p:cNvSpPr txBox="1"/>
            <p:nvPr/>
          </p:nvSpPr>
          <p:spPr>
            <a:xfrm>
              <a:off x="4392944" y="3676391"/>
              <a:ext cx="2542355" cy="830997"/>
            </a:xfrm>
            <a:prstGeom prst="rect">
              <a:avLst/>
            </a:prstGeom>
            <a:noFill/>
          </p:spPr>
          <p:txBody>
            <a:bodyPr wrap="squar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计划任务服务程序</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b="0" i="0" dirty="0">
                  <a:solidFill>
                    <a:srgbClr val="333333"/>
                  </a:solidFill>
                  <a:effectLst/>
                  <a:latin typeface="Microsoft YaHei" panose="020B0503020204020204" pitchFamily="34" charset="-122"/>
                  <a:ea typeface="Microsoft YaHei" panose="020B0503020204020204" pitchFamily="34" charset="-122"/>
                </a:rPr>
                <a:t>Scheduled Task Service Procedure</a:t>
              </a:r>
              <a:endParaRPr lang="da-DK"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7" name="文本框 46"/>
            <p:cNvSpPr txBox="1"/>
            <p:nvPr/>
          </p:nvSpPr>
          <p:spPr>
            <a:xfrm>
              <a:off x="3513846" y="3522502"/>
              <a:ext cx="1015288" cy="830997"/>
            </a:xfrm>
            <a:prstGeom prst="rect">
              <a:avLst/>
            </a:prstGeom>
            <a:noFill/>
          </p:spPr>
          <p:txBody>
            <a:bodyPr wrap="square" rtlCol="0">
              <a:spAutoFit/>
            </a:bodyPr>
            <a:lstStyle/>
            <a:p>
              <a:pPr algn="ctr"/>
              <a:r>
                <a:rPr lang="en-US" altLang="zh-CN"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04</a:t>
              </a:r>
              <a:endParaRPr lang="zh-CN" altLang="en-US"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1" name="矩形: 圆角 30">
            <a:extLst>
              <a:ext uri="{FF2B5EF4-FFF2-40B4-BE49-F238E27FC236}">
                <a16:creationId xmlns:a16="http://schemas.microsoft.com/office/drawing/2014/main" id="{98AB5614-2974-44A5-85A3-6CD6790D865E}"/>
              </a:ext>
            </a:extLst>
          </p:cNvPr>
          <p:cNvSpPr/>
          <p:nvPr/>
        </p:nvSpPr>
        <p:spPr>
          <a:xfrm>
            <a:off x="0" y="3532941"/>
            <a:ext cx="3364302" cy="1098236"/>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133EC2D4-C7AF-4AA0-8CB9-FF71C05BE658}"/>
              </a:ext>
            </a:extLst>
          </p:cNvPr>
          <p:cNvSpPr/>
          <p:nvPr/>
        </p:nvSpPr>
        <p:spPr>
          <a:xfrm>
            <a:off x="3450273" y="3532941"/>
            <a:ext cx="3364302" cy="1098236"/>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85802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编写简单的脚本</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3" name="表格 5">
            <a:extLst>
              <a:ext uri="{FF2B5EF4-FFF2-40B4-BE49-F238E27FC236}">
                <a16:creationId xmlns:a16="http://schemas.microsoft.com/office/drawing/2014/main" id="{95FF781C-B41A-4475-AE6A-09BDCA8FD55C}"/>
              </a:ext>
            </a:extLst>
          </p:cNvPr>
          <p:cNvGraphicFramePr>
            <a:graphicFrameLocks noGrp="1"/>
          </p:cNvGraphicFramePr>
          <p:nvPr>
            <p:extLst>
              <p:ext uri="{D42A27DB-BD31-4B8C-83A1-F6EECF244321}">
                <p14:modId xmlns:p14="http://schemas.microsoft.com/office/powerpoint/2010/main" val="917153188"/>
              </p:ext>
            </p:extLst>
          </p:nvPr>
        </p:nvGraphicFramePr>
        <p:xfrm>
          <a:off x="2032000" y="1144225"/>
          <a:ext cx="8128000" cy="185420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761246045"/>
                    </a:ext>
                  </a:extLst>
                </a:gridCol>
              </a:tblGrid>
              <a:tr h="370840">
                <a:tc>
                  <a:txBody>
                    <a:bodyPr/>
                    <a:lstStyle/>
                    <a:p>
                      <a:r>
                        <a:rPr lang="pt-BR" altLang="zh-CN" b="0" dirty="0">
                          <a:solidFill>
                            <a:schemeClr val="tx1"/>
                          </a:solidFill>
                        </a:rPr>
                        <a:t>[root@linuxprobe~]# vim example.sh</a:t>
                      </a:r>
                      <a:endParaRPr lang="zh-CN" altLang="en-US" b="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89779245"/>
                  </a:ext>
                </a:extLst>
              </a:tr>
              <a:tr h="370840">
                <a:tc>
                  <a:txBody>
                    <a:bodyPr/>
                    <a:lstStyle/>
                    <a:p>
                      <a:r>
                        <a:rPr lang="en-US" altLang="zh-CN" b="0" dirty="0">
                          <a:solidFill>
                            <a:schemeClr val="tx1"/>
                          </a:solidFill>
                        </a:rPr>
                        <a:t>#!/bin/bash</a:t>
                      </a:r>
                      <a:endParaRPr lang="zh-CN" altLang="en-US" b="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63330611"/>
                  </a:ext>
                </a:extLst>
              </a:tr>
              <a:tr h="370840">
                <a:tc>
                  <a:txBody>
                    <a:bodyPr/>
                    <a:lstStyle/>
                    <a:p>
                      <a:r>
                        <a:rPr lang="en-US" altLang="zh-CN" b="0" dirty="0">
                          <a:solidFill>
                            <a:schemeClr val="tx1"/>
                          </a:solidFill>
                        </a:rPr>
                        <a:t>#For Example BY linuxprobe.com</a:t>
                      </a:r>
                      <a:endParaRPr lang="zh-CN" altLang="en-US"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26107077"/>
                  </a:ext>
                </a:extLst>
              </a:tr>
              <a:tr h="370840">
                <a:tc>
                  <a:txBody>
                    <a:bodyPr/>
                    <a:lstStyle/>
                    <a:p>
                      <a:r>
                        <a:rPr lang="en-US" altLang="zh-CN" b="0" dirty="0" err="1">
                          <a:solidFill>
                            <a:schemeClr val="tx1"/>
                          </a:solidFill>
                        </a:rPr>
                        <a:t>pwd</a:t>
                      </a:r>
                      <a:endParaRPr lang="zh-CN" altLang="en-US"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34534583"/>
                  </a:ext>
                </a:extLst>
              </a:tr>
              <a:tr h="370840">
                <a:tc>
                  <a:txBody>
                    <a:bodyPr/>
                    <a:lstStyle/>
                    <a:p>
                      <a:r>
                        <a:rPr lang="en-US" altLang="zh-CN" b="0" dirty="0">
                          <a:solidFill>
                            <a:schemeClr val="tx1"/>
                          </a:solidFill>
                        </a:rPr>
                        <a:t>ls -al</a:t>
                      </a:r>
                      <a:endParaRPr lang="zh-CN" altLang="en-US" b="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2505355"/>
                  </a:ext>
                </a:extLst>
              </a:tr>
            </a:tbl>
          </a:graphicData>
        </a:graphic>
      </p:graphicFrame>
      <p:sp>
        <p:nvSpPr>
          <p:cNvPr id="26" name="Rectangle: Rounded Corners 55">
            <a:extLst>
              <a:ext uri="{FF2B5EF4-FFF2-40B4-BE49-F238E27FC236}">
                <a16:creationId xmlns:a16="http://schemas.microsoft.com/office/drawing/2014/main" id="{333CB96B-0607-4BCF-8487-8B4D8975F8F5}"/>
              </a:ext>
            </a:extLst>
          </p:cNvPr>
          <p:cNvSpPr/>
          <p:nvPr/>
        </p:nvSpPr>
        <p:spPr>
          <a:xfrm>
            <a:off x="5839816" y="3295226"/>
            <a:ext cx="3186669" cy="820214"/>
          </a:xfrm>
          <a:prstGeom prst="roundRect">
            <a:avLst>
              <a:gd name="adj" fmla="val 4748"/>
            </a:avLst>
          </a:prstGeom>
          <a:noFill/>
          <a:ln>
            <a:gradFill>
              <a:gsLst>
                <a:gs pos="0">
                  <a:srgbClr val="00B0F0"/>
                </a:gs>
                <a:gs pos="100000">
                  <a:srgbClr val="00B0F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45">
            <a:extLst>
              <a:ext uri="{FF2B5EF4-FFF2-40B4-BE49-F238E27FC236}">
                <a16:creationId xmlns:a16="http://schemas.microsoft.com/office/drawing/2014/main" id="{95ACFE44-066F-46BE-AC1D-75AED158A023}"/>
              </a:ext>
            </a:extLst>
          </p:cNvPr>
          <p:cNvSpPr/>
          <p:nvPr/>
        </p:nvSpPr>
        <p:spPr>
          <a:xfrm>
            <a:off x="5839816" y="4233160"/>
            <a:ext cx="3186669" cy="1283240"/>
          </a:xfrm>
          <a:prstGeom prst="roundRect">
            <a:avLst>
              <a:gd name="adj" fmla="val 4748"/>
            </a:avLst>
          </a:prstGeom>
          <a:noFill/>
          <a:ln>
            <a:gradFill>
              <a:gsLst>
                <a:gs pos="0">
                  <a:srgbClr val="0070C0"/>
                </a:gs>
                <a:gs pos="100000">
                  <a:srgbClr val="0070C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47">
            <a:extLst>
              <a:ext uri="{FF2B5EF4-FFF2-40B4-BE49-F238E27FC236}">
                <a16:creationId xmlns:a16="http://schemas.microsoft.com/office/drawing/2014/main" id="{60320C34-07DF-43C6-ACA2-40DD8B5E58BC}"/>
              </a:ext>
            </a:extLst>
          </p:cNvPr>
          <p:cNvSpPr txBox="1"/>
          <p:nvPr/>
        </p:nvSpPr>
        <p:spPr>
          <a:xfrm>
            <a:off x="6257184" y="4364205"/>
            <a:ext cx="3756789" cy="1077218"/>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just"/>
            <a:r>
              <a:rPr lang="zh-CN" altLang="en-US" b="0" dirty="0">
                <a:solidFill>
                  <a:schemeClr val="tx1"/>
                </a:solidFill>
                <a:latin typeface="微软雅黑" panose="020B0503020204020204" pitchFamily="34" charset="-122"/>
                <a:ea typeface="微软雅黑" panose="020B0503020204020204" pitchFamily="34" charset="-122"/>
              </a:rPr>
              <a:t>第二行的注释信息（</a:t>
            </a:r>
            <a:r>
              <a:rPr lang="en-US" altLang="zh-CN" b="0" dirty="0">
                <a:solidFill>
                  <a:schemeClr val="tx1"/>
                </a:solidFill>
                <a:latin typeface="微软雅黑" panose="020B0503020204020204" pitchFamily="34" charset="-122"/>
                <a:ea typeface="微软雅黑" panose="020B0503020204020204" pitchFamily="34" charset="-122"/>
              </a:rPr>
              <a:t>#</a:t>
            </a:r>
            <a:r>
              <a:rPr lang="zh-CN" altLang="en-US" b="0" dirty="0">
                <a:solidFill>
                  <a:schemeClr val="tx1"/>
                </a:solidFill>
                <a:latin typeface="微软雅黑" panose="020B0503020204020204" pitchFamily="34" charset="-122"/>
                <a:ea typeface="微软雅黑" panose="020B0503020204020204" pitchFamily="34" charset="-122"/>
              </a:rPr>
              <a:t>）是对脚本功能和某些命令的介绍信息，使得自己或他人在日后看到这个脚本内容时，可以快速知道该脚本的作用或一些警告信息；</a:t>
            </a:r>
            <a:endParaRPr lang="en-US" altLang="zh-CN" b="0" dirty="0">
              <a:solidFill>
                <a:schemeClr val="tx1"/>
              </a:solidFill>
              <a:latin typeface="微软雅黑" panose="020B0503020204020204" pitchFamily="34" charset="-122"/>
              <a:ea typeface="微软雅黑" panose="020B0503020204020204" pitchFamily="34" charset="-122"/>
            </a:endParaRPr>
          </a:p>
        </p:txBody>
      </p:sp>
      <p:sp>
        <p:nvSpPr>
          <p:cNvPr id="29" name="TextBox 57">
            <a:extLst>
              <a:ext uri="{FF2B5EF4-FFF2-40B4-BE49-F238E27FC236}">
                <a16:creationId xmlns:a16="http://schemas.microsoft.com/office/drawing/2014/main" id="{45441F68-0D55-4936-BCF4-284F46629C7B}"/>
              </a:ext>
            </a:extLst>
          </p:cNvPr>
          <p:cNvSpPr txBox="1"/>
          <p:nvPr/>
        </p:nvSpPr>
        <p:spPr>
          <a:xfrm>
            <a:off x="6257184" y="3412946"/>
            <a:ext cx="3756790" cy="584775"/>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just"/>
            <a:r>
              <a:rPr lang="zh-CN" altLang="en-US" b="0" dirty="0">
                <a:solidFill>
                  <a:schemeClr val="tx1"/>
                </a:solidFill>
                <a:latin typeface="微软雅黑" panose="020B0503020204020204" pitchFamily="34" charset="-122"/>
                <a:ea typeface="微软雅黑" panose="020B0503020204020204" pitchFamily="34" charset="-122"/>
              </a:rPr>
              <a:t>第一行的脚本声明（</a:t>
            </a:r>
            <a:r>
              <a:rPr lang="en-US" altLang="zh-CN" b="0" dirty="0">
                <a:solidFill>
                  <a:schemeClr val="tx1"/>
                </a:solidFill>
                <a:latin typeface="微软雅黑" panose="020B0503020204020204" pitchFamily="34" charset="-122"/>
                <a:ea typeface="微软雅黑" panose="020B0503020204020204" pitchFamily="34" charset="-122"/>
              </a:rPr>
              <a:t>#!</a:t>
            </a:r>
            <a:r>
              <a:rPr lang="zh-CN" altLang="en-US" b="0" dirty="0">
                <a:solidFill>
                  <a:schemeClr val="tx1"/>
                </a:solidFill>
                <a:latin typeface="微软雅黑" panose="020B0503020204020204" pitchFamily="34" charset="-122"/>
                <a:ea typeface="微软雅黑" panose="020B0503020204020204" pitchFamily="34" charset="-122"/>
              </a:rPr>
              <a:t>）用来告诉系统使用哪种</a:t>
            </a:r>
            <a:r>
              <a:rPr lang="en-US" altLang="zh-CN" b="0" dirty="0">
                <a:solidFill>
                  <a:schemeClr val="tx1"/>
                </a:solidFill>
                <a:latin typeface="微软雅黑" panose="020B0503020204020204" pitchFamily="34" charset="-122"/>
                <a:ea typeface="微软雅黑" panose="020B0503020204020204" pitchFamily="34" charset="-122"/>
              </a:rPr>
              <a:t>Shell</a:t>
            </a:r>
            <a:r>
              <a:rPr lang="zh-CN" altLang="en-US" b="0" dirty="0">
                <a:solidFill>
                  <a:schemeClr val="tx1"/>
                </a:solidFill>
                <a:latin typeface="微软雅黑" panose="020B0503020204020204" pitchFamily="34" charset="-122"/>
                <a:ea typeface="微软雅黑" panose="020B0503020204020204" pitchFamily="34" charset="-122"/>
              </a:rPr>
              <a:t>解释器来执行该脚本；</a:t>
            </a:r>
            <a:endParaRPr lang="en-US" b="0" dirty="0">
              <a:solidFill>
                <a:schemeClr val="tx1"/>
              </a:solidFill>
              <a:latin typeface="微软雅黑" panose="020B0503020204020204" pitchFamily="34" charset="-122"/>
              <a:ea typeface="微软雅黑" panose="020B0503020204020204" pitchFamily="34" charset="-122"/>
            </a:endParaRPr>
          </a:p>
        </p:txBody>
      </p:sp>
      <p:sp>
        <p:nvSpPr>
          <p:cNvPr id="30" name="椭圆 29">
            <a:extLst>
              <a:ext uri="{FF2B5EF4-FFF2-40B4-BE49-F238E27FC236}">
                <a16:creationId xmlns:a16="http://schemas.microsoft.com/office/drawing/2014/main" id="{F6C78877-ED32-4447-8630-3B4D48B482B1}"/>
              </a:ext>
            </a:extLst>
          </p:cNvPr>
          <p:cNvSpPr/>
          <p:nvPr/>
        </p:nvSpPr>
        <p:spPr>
          <a:xfrm>
            <a:off x="5516957" y="3382474"/>
            <a:ext cx="645718" cy="645718"/>
          </a:xfrm>
          <a:prstGeom prst="ellipse">
            <a:avLst/>
          </a:prstGeom>
          <a:solidFill>
            <a:srgbClr val="09CE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35" name="椭圆 34">
            <a:extLst>
              <a:ext uri="{FF2B5EF4-FFF2-40B4-BE49-F238E27FC236}">
                <a16:creationId xmlns:a16="http://schemas.microsoft.com/office/drawing/2014/main" id="{A4CF7A7B-6151-4FD1-B191-40703D357910}"/>
              </a:ext>
            </a:extLst>
          </p:cNvPr>
          <p:cNvSpPr/>
          <p:nvPr/>
        </p:nvSpPr>
        <p:spPr>
          <a:xfrm>
            <a:off x="5583632" y="3449149"/>
            <a:ext cx="512368" cy="51236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1</a:t>
            </a:r>
            <a:endParaRPr lang="zh-CN" altLang="en-US" dirty="0">
              <a:latin typeface="思源黑体 CN Bold" panose="020B0800000000000000" pitchFamily="34" charset="-122"/>
              <a:ea typeface="思源黑体 CN Bold" panose="020B0800000000000000" pitchFamily="34" charset="-122"/>
            </a:endParaRPr>
          </a:p>
        </p:txBody>
      </p:sp>
      <p:sp>
        <p:nvSpPr>
          <p:cNvPr id="36" name="椭圆 35">
            <a:extLst>
              <a:ext uri="{FF2B5EF4-FFF2-40B4-BE49-F238E27FC236}">
                <a16:creationId xmlns:a16="http://schemas.microsoft.com/office/drawing/2014/main" id="{1DEAB794-97DD-4126-AE78-274E44B7D1FE}"/>
              </a:ext>
            </a:extLst>
          </p:cNvPr>
          <p:cNvSpPr/>
          <p:nvPr/>
        </p:nvSpPr>
        <p:spPr>
          <a:xfrm>
            <a:off x="5516957" y="4566806"/>
            <a:ext cx="645718" cy="645718"/>
          </a:xfrm>
          <a:prstGeom prst="ellipse">
            <a:avLst/>
          </a:prstGeom>
          <a:solidFill>
            <a:srgbClr val="0070C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46" name="椭圆 45">
            <a:extLst>
              <a:ext uri="{FF2B5EF4-FFF2-40B4-BE49-F238E27FC236}">
                <a16:creationId xmlns:a16="http://schemas.microsoft.com/office/drawing/2014/main" id="{EE914687-0A0A-4440-87A5-8073A0BFE3B9}"/>
              </a:ext>
            </a:extLst>
          </p:cNvPr>
          <p:cNvSpPr/>
          <p:nvPr/>
        </p:nvSpPr>
        <p:spPr>
          <a:xfrm>
            <a:off x="5583632" y="4633481"/>
            <a:ext cx="512368" cy="512368"/>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2</a:t>
            </a:r>
            <a:endParaRPr lang="zh-CN" altLang="en-US" dirty="0">
              <a:latin typeface="思源黑体 CN Bold" panose="020B0800000000000000" pitchFamily="34" charset="-122"/>
              <a:ea typeface="思源黑体 CN Bold" panose="020B0800000000000000" pitchFamily="34" charset="-122"/>
            </a:endParaRPr>
          </a:p>
        </p:txBody>
      </p:sp>
      <p:sp>
        <p:nvSpPr>
          <p:cNvPr id="47" name="椭圆 46">
            <a:extLst>
              <a:ext uri="{FF2B5EF4-FFF2-40B4-BE49-F238E27FC236}">
                <a16:creationId xmlns:a16="http://schemas.microsoft.com/office/drawing/2014/main" id="{A8719FB2-6AF2-4F52-8A52-40BBEE08B9D6}"/>
              </a:ext>
            </a:extLst>
          </p:cNvPr>
          <p:cNvSpPr/>
          <p:nvPr/>
        </p:nvSpPr>
        <p:spPr>
          <a:xfrm>
            <a:off x="1911724" y="3665894"/>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E690ECF2-32C6-4FA6-A913-13DB7C61032A}"/>
              </a:ext>
            </a:extLst>
          </p:cNvPr>
          <p:cNvSpPr/>
          <p:nvPr/>
        </p:nvSpPr>
        <p:spPr>
          <a:xfrm>
            <a:off x="2221364" y="3853731"/>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8CCC024C-1A9D-48DE-A1BC-D62ADF235685}"/>
              </a:ext>
            </a:extLst>
          </p:cNvPr>
          <p:cNvSpPr/>
          <p:nvPr/>
        </p:nvSpPr>
        <p:spPr>
          <a:xfrm>
            <a:off x="1968445" y="4223382"/>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Rectangle: Rounded Corners 55">
            <a:extLst>
              <a:ext uri="{FF2B5EF4-FFF2-40B4-BE49-F238E27FC236}">
                <a16:creationId xmlns:a16="http://schemas.microsoft.com/office/drawing/2014/main" id="{7165528B-E532-4399-AC5A-1EA228AA1F34}"/>
              </a:ext>
            </a:extLst>
          </p:cNvPr>
          <p:cNvSpPr/>
          <p:nvPr/>
        </p:nvSpPr>
        <p:spPr>
          <a:xfrm>
            <a:off x="5839816" y="5670322"/>
            <a:ext cx="3186669" cy="820214"/>
          </a:xfrm>
          <a:prstGeom prst="roundRect">
            <a:avLst>
              <a:gd name="adj" fmla="val 4748"/>
            </a:avLst>
          </a:prstGeom>
          <a:noFill/>
          <a:ln>
            <a:gradFill>
              <a:gsLst>
                <a:gs pos="0">
                  <a:srgbClr val="00B0F0"/>
                </a:gs>
                <a:gs pos="100000">
                  <a:srgbClr val="00B0F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7">
            <a:extLst>
              <a:ext uri="{FF2B5EF4-FFF2-40B4-BE49-F238E27FC236}">
                <a16:creationId xmlns:a16="http://schemas.microsoft.com/office/drawing/2014/main" id="{DA889473-8531-4071-AFD2-A62FD533FA87}"/>
              </a:ext>
            </a:extLst>
          </p:cNvPr>
          <p:cNvSpPr txBox="1"/>
          <p:nvPr/>
        </p:nvSpPr>
        <p:spPr>
          <a:xfrm>
            <a:off x="6257185" y="5788042"/>
            <a:ext cx="3756788" cy="584775"/>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just"/>
            <a:r>
              <a:rPr lang="zh-CN" altLang="en-US" b="0" dirty="0">
                <a:solidFill>
                  <a:schemeClr val="tx1"/>
                </a:solidFill>
                <a:latin typeface="微软雅黑" panose="020B0503020204020204" pitchFamily="34" charset="-122"/>
                <a:ea typeface="微软雅黑" panose="020B0503020204020204" pitchFamily="34" charset="-122"/>
              </a:rPr>
              <a:t>第三、四行的可执行语句也就是我们平时执行的</a:t>
            </a:r>
            <a:r>
              <a:rPr lang="en-US" altLang="zh-CN" b="0" dirty="0">
                <a:solidFill>
                  <a:schemeClr val="tx1"/>
                </a:solidFill>
                <a:latin typeface="微软雅黑" panose="020B0503020204020204" pitchFamily="34" charset="-122"/>
                <a:ea typeface="微软雅黑" panose="020B0503020204020204" pitchFamily="34" charset="-122"/>
              </a:rPr>
              <a:t>Linux</a:t>
            </a:r>
            <a:r>
              <a:rPr lang="zh-CN" altLang="en-US" b="0" dirty="0">
                <a:solidFill>
                  <a:schemeClr val="tx1"/>
                </a:solidFill>
                <a:latin typeface="微软雅黑" panose="020B0503020204020204" pitchFamily="34" charset="-122"/>
                <a:ea typeface="微软雅黑" panose="020B0503020204020204" pitchFamily="34" charset="-122"/>
              </a:rPr>
              <a:t>命令了</a:t>
            </a:r>
            <a:endParaRPr lang="en-US" b="0" dirty="0">
              <a:solidFill>
                <a:schemeClr val="tx1"/>
              </a:solidFill>
              <a:latin typeface="微软雅黑" panose="020B0503020204020204" pitchFamily="34" charset="-122"/>
              <a:ea typeface="微软雅黑" panose="020B0503020204020204" pitchFamily="34" charset="-122"/>
            </a:endParaRPr>
          </a:p>
        </p:txBody>
      </p:sp>
      <p:sp>
        <p:nvSpPr>
          <p:cNvPr id="58" name="椭圆 57">
            <a:extLst>
              <a:ext uri="{FF2B5EF4-FFF2-40B4-BE49-F238E27FC236}">
                <a16:creationId xmlns:a16="http://schemas.microsoft.com/office/drawing/2014/main" id="{912418F3-99ED-4C6E-AE1C-486734B18573}"/>
              </a:ext>
            </a:extLst>
          </p:cNvPr>
          <p:cNvSpPr/>
          <p:nvPr/>
        </p:nvSpPr>
        <p:spPr>
          <a:xfrm>
            <a:off x="5516957" y="5757570"/>
            <a:ext cx="645718" cy="645718"/>
          </a:xfrm>
          <a:prstGeom prst="ellipse">
            <a:avLst/>
          </a:prstGeom>
          <a:solidFill>
            <a:srgbClr val="09CE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59" name="椭圆 58">
            <a:extLst>
              <a:ext uri="{FF2B5EF4-FFF2-40B4-BE49-F238E27FC236}">
                <a16:creationId xmlns:a16="http://schemas.microsoft.com/office/drawing/2014/main" id="{A45374A3-B867-4C51-81B0-48AC96E4CDC5}"/>
              </a:ext>
            </a:extLst>
          </p:cNvPr>
          <p:cNvSpPr/>
          <p:nvPr/>
        </p:nvSpPr>
        <p:spPr>
          <a:xfrm>
            <a:off x="5583632" y="5824245"/>
            <a:ext cx="512368" cy="51236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3</a:t>
            </a:r>
            <a:endParaRPr lang="zh-CN" altLang="en-US" dirty="0">
              <a:latin typeface="思源黑体 CN Bold" panose="020B0800000000000000" pitchFamily="34" charset="-122"/>
              <a:ea typeface="思源黑体 CN Bold" panose="020B0800000000000000" pitchFamily="34" charset="-122"/>
            </a:endParaRPr>
          </a:p>
        </p:txBody>
      </p:sp>
      <p:cxnSp>
        <p:nvCxnSpPr>
          <p:cNvPr id="63" name="直接连接符 62">
            <a:extLst>
              <a:ext uri="{FF2B5EF4-FFF2-40B4-BE49-F238E27FC236}">
                <a16:creationId xmlns:a16="http://schemas.microsoft.com/office/drawing/2014/main" id="{0135CD4E-AA88-4360-8CB2-C878067D896C}"/>
              </a:ext>
            </a:extLst>
          </p:cNvPr>
          <p:cNvCxnSpPr>
            <a:stCxn id="48" idx="6"/>
            <a:endCxn id="30" idx="2"/>
          </p:cNvCxnSpPr>
          <p:nvPr/>
        </p:nvCxnSpPr>
        <p:spPr>
          <a:xfrm flipV="1">
            <a:off x="4556004" y="3705333"/>
            <a:ext cx="960953" cy="1315718"/>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8618EBF2-CC12-4F53-9C4B-0A10A1DCD86A}"/>
              </a:ext>
            </a:extLst>
          </p:cNvPr>
          <p:cNvCxnSpPr>
            <a:stCxn id="48" idx="6"/>
            <a:endCxn id="46" idx="2"/>
          </p:cNvCxnSpPr>
          <p:nvPr/>
        </p:nvCxnSpPr>
        <p:spPr>
          <a:xfrm flipV="1">
            <a:off x="4556004" y="4889665"/>
            <a:ext cx="1027628" cy="131386"/>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B4DA9D19-BAD9-4B43-B20B-CF0AE9650C93}"/>
              </a:ext>
            </a:extLst>
          </p:cNvPr>
          <p:cNvCxnSpPr>
            <a:stCxn id="48" idx="6"/>
            <a:endCxn id="58" idx="2"/>
          </p:cNvCxnSpPr>
          <p:nvPr/>
        </p:nvCxnSpPr>
        <p:spPr>
          <a:xfrm>
            <a:off x="4556004" y="5021051"/>
            <a:ext cx="960953" cy="1059378"/>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C7578E50-F47E-4772-BB08-E4E8BCC15509}"/>
              </a:ext>
            </a:extLst>
          </p:cNvPr>
          <p:cNvSpPr txBox="1"/>
          <p:nvPr/>
        </p:nvSpPr>
        <p:spPr>
          <a:xfrm>
            <a:off x="2326773" y="4776552"/>
            <a:ext cx="1818560"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元素</a:t>
            </a:r>
          </a:p>
        </p:txBody>
      </p:sp>
    </p:spTree>
    <p:extLst>
      <p:ext uri="{BB962C8B-B14F-4D97-AF65-F5344CB8AC3E}">
        <p14:creationId xmlns:p14="http://schemas.microsoft.com/office/powerpoint/2010/main" val="30866856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48"/>
                                        </p:tgtEl>
                                        <p:attrNameLst>
                                          <p:attrName>style.visibility</p:attrName>
                                        </p:attrNameLst>
                                      </p:cBhvr>
                                      <p:to>
                                        <p:strVal val="visible"/>
                                      </p:to>
                                    </p:set>
                                    <p:anim calcmode="lin" valueType="num">
                                      <p:cBhvr additive="base">
                                        <p:cTn id="20" dur="500" fill="hold"/>
                                        <p:tgtEl>
                                          <p:spTgt spid="48"/>
                                        </p:tgtEl>
                                        <p:attrNameLst>
                                          <p:attrName>ppt_x</p:attrName>
                                        </p:attrNameLst>
                                      </p:cBhvr>
                                      <p:tavLst>
                                        <p:tav tm="0">
                                          <p:val>
                                            <p:strVal val="#ppt_x"/>
                                          </p:val>
                                        </p:tav>
                                        <p:tav tm="100000">
                                          <p:val>
                                            <p:strVal val="#ppt_x"/>
                                          </p:val>
                                        </p:tav>
                                      </p:tavLst>
                                    </p:anim>
                                    <p:anim calcmode="lin" valueType="num">
                                      <p:cBhvr additive="base">
                                        <p:cTn id="21" dur="500" fill="hold"/>
                                        <p:tgtEl>
                                          <p:spTgt spid="48"/>
                                        </p:tgtEl>
                                        <p:attrNameLst>
                                          <p:attrName>ppt_y</p:attrName>
                                        </p:attrNameLst>
                                      </p:cBhvr>
                                      <p:tavLst>
                                        <p:tav tm="0">
                                          <p:val>
                                            <p:strVal val="1+#ppt_h/2"/>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52"/>
                                        </p:tgtEl>
                                        <p:attrNameLst>
                                          <p:attrName>style.visibility</p:attrName>
                                        </p:attrNameLst>
                                      </p:cBhvr>
                                      <p:to>
                                        <p:strVal val="visible"/>
                                      </p:to>
                                    </p:set>
                                    <p:anim calcmode="lin" valueType="num">
                                      <p:cBhvr additive="base">
                                        <p:cTn id="24" dur="500" fill="hold"/>
                                        <p:tgtEl>
                                          <p:spTgt spid="52"/>
                                        </p:tgtEl>
                                        <p:attrNameLst>
                                          <p:attrName>ppt_x</p:attrName>
                                        </p:attrNameLst>
                                      </p:cBhvr>
                                      <p:tavLst>
                                        <p:tav tm="0">
                                          <p:val>
                                            <p:strVal val="1+#ppt_w/2"/>
                                          </p:val>
                                        </p:tav>
                                        <p:tav tm="100000">
                                          <p:val>
                                            <p:strVal val="#ppt_x"/>
                                          </p:val>
                                        </p:tav>
                                      </p:tavLst>
                                    </p:anim>
                                    <p:anim calcmode="lin" valueType="num">
                                      <p:cBhvr additive="base">
                                        <p:cTn id="25" dur="500" fill="hold"/>
                                        <p:tgtEl>
                                          <p:spTgt spid="52"/>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 calcmode="lin" valueType="num">
                                      <p:cBhvr additive="base">
                                        <p:cTn id="28" dur="500" fill="hold"/>
                                        <p:tgtEl>
                                          <p:spTgt spid="47"/>
                                        </p:tgtEl>
                                        <p:attrNameLst>
                                          <p:attrName>ppt_x</p:attrName>
                                        </p:attrNameLst>
                                      </p:cBhvr>
                                      <p:tavLst>
                                        <p:tav tm="0">
                                          <p:val>
                                            <p:strVal val="0-#ppt_w/2"/>
                                          </p:val>
                                        </p:tav>
                                        <p:tav tm="100000">
                                          <p:val>
                                            <p:strVal val="#ppt_x"/>
                                          </p:val>
                                        </p:tav>
                                      </p:tavLst>
                                    </p:anim>
                                    <p:anim calcmode="lin" valueType="num">
                                      <p:cBhvr additive="base">
                                        <p:cTn id="29" dur="500" fill="hold"/>
                                        <p:tgtEl>
                                          <p:spTgt spid="47"/>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67"/>
                                        </p:tgtEl>
                                        <p:attrNameLst>
                                          <p:attrName>style.visibility</p:attrName>
                                        </p:attrNameLst>
                                      </p:cBhvr>
                                      <p:to>
                                        <p:strVal val="visible"/>
                                      </p:to>
                                    </p:set>
                                    <p:animEffect transition="in" filter="fade">
                                      <p:cBhvr>
                                        <p:cTn id="32"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7" grpId="0" animBg="1"/>
      <p:bldP spid="48" grpId="0" animBg="1"/>
      <p:bldP spid="52" grpId="0" animBg="1"/>
      <p:bldP spid="6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接受用户的参数</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37" name="任意多边形: 形状 36">
            <a:extLst>
              <a:ext uri="{FF2B5EF4-FFF2-40B4-BE49-F238E27FC236}">
                <a16:creationId xmlns:a16="http://schemas.microsoft.com/office/drawing/2014/main" id="{7465FA56-E191-415D-B671-120EDB024532}"/>
              </a:ext>
            </a:extLst>
          </p:cNvPr>
          <p:cNvSpPr/>
          <p:nvPr/>
        </p:nvSpPr>
        <p:spPr>
          <a:xfrm>
            <a:off x="2721857" y="1979244"/>
            <a:ext cx="8902205" cy="668354"/>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t>
            </a:r>
            <a:r>
              <a:rPr kumimoji="0" lang="en-US" altLang="zh-CN" sz="2000" b="1"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rPr>
              <a:t>root@linuxprobe</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~]#./Example.sh one two three four five six</a:t>
            </a:r>
            <a:endPar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对话气泡: 圆角矩形 5">
            <a:extLst>
              <a:ext uri="{FF2B5EF4-FFF2-40B4-BE49-F238E27FC236}">
                <a16:creationId xmlns:a16="http://schemas.microsoft.com/office/drawing/2014/main" id="{CD7238FF-4422-4E68-B64C-BD67428E64A1}"/>
              </a:ext>
            </a:extLst>
          </p:cNvPr>
          <p:cNvSpPr/>
          <p:nvPr/>
        </p:nvSpPr>
        <p:spPr>
          <a:xfrm rot="10800000">
            <a:off x="5292337" y="3041860"/>
            <a:ext cx="2814320" cy="538480"/>
          </a:xfrm>
          <a:prstGeom prst="wedgeRoundRectCallout">
            <a:avLst>
              <a:gd name="adj1" fmla="val -42046"/>
              <a:gd name="adj2" fmla="val 152777"/>
              <a:gd name="adj3" fmla="val 16667"/>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A8653A3A-8C13-4F9A-B2BB-07C2C5982A9C}"/>
              </a:ext>
            </a:extLst>
          </p:cNvPr>
          <p:cNvSpPr txBox="1"/>
          <p:nvPr/>
        </p:nvSpPr>
        <p:spPr>
          <a:xfrm>
            <a:off x="5292337" y="3107613"/>
            <a:ext cx="2814320" cy="406971"/>
          </a:xfrm>
          <a:prstGeom prst="rect">
            <a:avLst/>
          </a:prstGeom>
          <a:noFill/>
        </p:spPr>
        <p:txBody>
          <a:bodyPr wrap="square" rtlCol="0">
            <a:spAutoFit/>
          </a:bodyPr>
          <a:lstStyle>
            <a:defPPr>
              <a:defRPr lang="zh-CN"/>
            </a:defPPr>
            <a:lvl1pPr indent="457200">
              <a:lnSpc>
                <a:spcPct val="125000"/>
              </a:lnSpc>
              <a:defRPr>
                <a:latin typeface="微软雅黑" panose="020B0503020204020204" pitchFamily="34" charset="-122"/>
                <a:ea typeface="微软雅黑" panose="020B0503020204020204" pitchFamily="34" charset="-122"/>
              </a:defRPr>
            </a:lvl1pPr>
          </a:lstStyle>
          <a:p>
            <a:pPr indent="0" algn="ctr"/>
            <a:r>
              <a:rPr lang="en-US" altLang="zh-CN" dirty="0"/>
              <a:t>$1</a:t>
            </a:r>
            <a:r>
              <a:rPr lang="zh-CN" altLang="en-US" dirty="0"/>
              <a:t>，第</a:t>
            </a:r>
            <a:r>
              <a:rPr lang="en-US" altLang="zh-CN" dirty="0"/>
              <a:t>1</a:t>
            </a:r>
            <a:r>
              <a:rPr lang="zh-CN" altLang="en-US" dirty="0"/>
              <a:t>个位置参数</a:t>
            </a:r>
          </a:p>
        </p:txBody>
      </p:sp>
      <p:sp>
        <p:nvSpPr>
          <p:cNvPr id="39" name="对话气泡: 圆角矩形 38">
            <a:extLst>
              <a:ext uri="{FF2B5EF4-FFF2-40B4-BE49-F238E27FC236}">
                <a16:creationId xmlns:a16="http://schemas.microsoft.com/office/drawing/2014/main" id="{B42A1446-8A61-4267-AE8C-1F9402F9F0F9}"/>
              </a:ext>
            </a:extLst>
          </p:cNvPr>
          <p:cNvSpPr/>
          <p:nvPr/>
        </p:nvSpPr>
        <p:spPr>
          <a:xfrm rot="10800000">
            <a:off x="8289537" y="3041860"/>
            <a:ext cx="2814320" cy="538480"/>
          </a:xfrm>
          <a:prstGeom prst="wedgeRoundRectCallout">
            <a:avLst>
              <a:gd name="adj1" fmla="val 40626"/>
              <a:gd name="adj2" fmla="val 152777"/>
              <a:gd name="adj3" fmla="val 16667"/>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4CBB22FA-12A3-4326-B693-9D0CA5FFBD96}"/>
              </a:ext>
            </a:extLst>
          </p:cNvPr>
          <p:cNvSpPr txBox="1"/>
          <p:nvPr/>
        </p:nvSpPr>
        <p:spPr>
          <a:xfrm>
            <a:off x="8289537" y="3107613"/>
            <a:ext cx="2814320" cy="406971"/>
          </a:xfrm>
          <a:prstGeom prst="rect">
            <a:avLst/>
          </a:prstGeom>
          <a:noFill/>
        </p:spPr>
        <p:txBody>
          <a:bodyPr wrap="square" rtlCol="0">
            <a:spAutoFit/>
          </a:bodyPr>
          <a:lstStyle>
            <a:defPPr>
              <a:defRPr lang="zh-CN"/>
            </a:defPPr>
            <a:lvl1pPr indent="457200">
              <a:lnSpc>
                <a:spcPct val="125000"/>
              </a:lnSpc>
              <a:defRPr>
                <a:latin typeface="微软雅黑" panose="020B0503020204020204" pitchFamily="34" charset="-122"/>
                <a:ea typeface="微软雅黑" panose="020B0503020204020204" pitchFamily="34" charset="-122"/>
              </a:defRPr>
            </a:lvl1pPr>
          </a:lstStyle>
          <a:p>
            <a:pPr indent="0" algn="ctr"/>
            <a:r>
              <a:rPr lang="en-US" altLang="zh-CN" dirty="0"/>
              <a:t>$2</a:t>
            </a:r>
            <a:r>
              <a:rPr lang="zh-CN" altLang="en-US" dirty="0"/>
              <a:t>，第</a:t>
            </a:r>
            <a:r>
              <a:rPr lang="en-US" altLang="zh-CN" dirty="0"/>
              <a:t>2</a:t>
            </a:r>
            <a:r>
              <a:rPr lang="zh-CN" altLang="en-US" dirty="0"/>
              <a:t>个位置参数</a:t>
            </a:r>
          </a:p>
        </p:txBody>
      </p:sp>
      <p:sp>
        <p:nvSpPr>
          <p:cNvPr id="41" name="对话气泡: 圆角矩形 40">
            <a:extLst>
              <a:ext uri="{FF2B5EF4-FFF2-40B4-BE49-F238E27FC236}">
                <a16:creationId xmlns:a16="http://schemas.microsoft.com/office/drawing/2014/main" id="{82C2CD1E-8C3B-43F0-8658-EAAB03B8E3EF}"/>
              </a:ext>
            </a:extLst>
          </p:cNvPr>
          <p:cNvSpPr/>
          <p:nvPr/>
        </p:nvSpPr>
        <p:spPr>
          <a:xfrm rot="10800000">
            <a:off x="8076177" y="1112258"/>
            <a:ext cx="2814320" cy="538480"/>
          </a:xfrm>
          <a:prstGeom prst="wedgeRoundRectCallout">
            <a:avLst>
              <a:gd name="adj1" fmla="val -47822"/>
              <a:gd name="adj2" fmla="val -141563"/>
              <a:gd name="adj3" fmla="val 16667"/>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72107198-A1AE-47B6-B684-B7ABDC93785A}"/>
              </a:ext>
            </a:extLst>
          </p:cNvPr>
          <p:cNvSpPr txBox="1"/>
          <p:nvPr/>
        </p:nvSpPr>
        <p:spPr>
          <a:xfrm>
            <a:off x="8076177" y="1178011"/>
            <a:ext cx="2814320" cy="406971"/>
          </a:xfrm>
          <a:prstGeom prst="rect">
            <a:avLst/>
          </a:prstGeom>
          <a:noFill/>
        </p:spPr>
        <p:txBody>
          <a:bodyPr wrap="square" rtlCol="0">
            <a:spAutoFit/>
          </a:bodyPr>
          <a:lstStyle>
            <a:defPPr>
              <a:defRPr lang="zh-CN"/>
            </a:defPPr>
            <a:lvl1pPr indent="457200">
              <a:lnSpc>
                <a:spcPct val="125000"/>
              </a:lnSpc>
              <a:defRPr>
                <a:latin typeface="微软雅黑" panose="020B0503020204020204" pitchFamily="34" charset="-122"/>
                <a:ea typeface="微软雅黑" panose="020B0503020204020204" pitchFamily="34" charset="-122"/>
              </a:defRPr>
            </a:lvl1pPr>
          </a:lstStyle>
          <a:p>
            <a:pPr indent="0" algn="ctr"/>
            <a:r>
              <a:rPr lang="en-US" altLang="zh-CN" dirty="0"/>
              <a:t>$6</a:t>
            </a:r>
            <a:r>
              <a:rPr lang="zh-CN" altLang="en-US" dirty="0"/>
              <a:t>，第</a:t>
            </a:r>
            <a:r>
              <a:rPr lang="en-US" altLang="zh-CN" dirty="0"/>
              <a:t>6</a:t>
            </a:r>
            <a:r>
              <a:rPr lang="zh-CN" altLang="en-US" dirty="0"/>
              <a:t>个位置参数</a:t>
            </a:r>
          </a:p>
        </p:txBody>
      </p:sp>
      <p:grpSp>
        <p:nvGrpSpPr>
          <p:cNvPr id="43" name="组合 42">
            <a:extLst>
              <a:ext uri="{FF2B5EF4-FFF2-40B4-BE49-F238E27FC236}">
                <a16:creationId xmlns:a16="http://schemas.microsoft.com/office/drawing/2014/main" id="{19AA6F94-D814-48A7-9AD4-8E83D4079B1E}"/>
              </a:ext>
            </a:extLst>
          </p:cNvPr>
          <p:cNvGrpSpPr/>
          <p:nvPr/>
        </p:nvGrpSpPr>
        <p:grpSpPr>
          <a:xfrm>
            <a:off x="695325" y="2749741"/>
            <a:ext cx="4598371" cy="699770"/>
            <a:chOff x="484038" y="1487646"/>
            <a:chExt cx="4598371" cy="699770"/>
          </a:xfrm>
        </p:grpSpPr>
        <p:grpSp>
          <p:nvGrpSpPr>
            <p:cNvPr id="44" name="组合 43">
              <a:extLst>
                <a:ext uri="{FF2B5EF4-FFF2-40B4-BE49-F238E27FC236}">
                  <a16:creationId xmlns:a16="http://schemas.microsoft.com/office/drawing/2014/main" id="{E9F9F85E-77DF-4D35-A7AB-F2A11FA5EF55}"/>
                </a:ext>
              </a:extLst>
            </p:cNvPr>
            <p:cNvGrpSpPr/>
            <p:nvPr/>
          </p:nvGrpSpPr>
          <p:grpSpPr>
            <a:xfrm>
              <a:off x="484038" y="1487646"/>
              <a:ext cx="603250" cy="699770"/>
              <a:chOff x="623443" y="1726565"/>
              <a:chExt cx="603250" cy="699770"/>
            </a:xfrm>
          </p:grpSpPr>
          <p:sp>
            <p:nvSpPr>
              <p:cNvPr id="49" name="六边形 48">
                <a:extLst>
                  <a:ext uri="{FF2B5EF4-FFF2-40B4-BE49-F238E27FC236}">
                    <a16:creationId xmlns:a16="http://schemas.microsoft.com/office/drawing/2014/main" id="{1DD77562-ED52-474B-8AA9-5D6FDBCFAAE4}"/>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文本框 49">
                <a:extLst>
                  <a:ext uri="{FF2B5EF4-FFF2-40B4-BE49-F238E27FC236}">
                    <a16:creationId xmlns:a16="http://schemas.microsoft.com/office/drawing/2014/main" id="{68AF7F48-88D0-4A5F-9F0F-ABA3F9B14F93}"/>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45" name="文本框 44">
              <a:extLst>
                <a:ext uri="{FF2B5EF4-FFF2-40B4-BE49-F238E27FC236}">
                  <a16:creationId xmlns:a16="http://schemas.microsoft.com/office/drawing/2014/main" id="{02459B06-7F72-4F2A-B1FE-8CC65D18B31C}"/>
                </a:ext>
              </a:extLst>
            </p:cNvPr>
            <p:cNvSpPr txBox="1"/>
            <p:nvPr/>
          </p:nvSpPr>
          <p:spPr>
            <a:xfrm>
              <a:off x="1179143" y="1637476"/>
              <a:ext cx="3903266" cy="372025"/>
            </a:xfrm>
            <a:prstGeom prst="rect">
              <a:avLst/>
            </a:prstGeom>
            <a:noFill/>
          </p:spPr>
          <p:txBody>
            <a:bodyPr wrap="square" rtlCol="0">
              <a:spAutoFit/>
            </a:bodyPr>
            <a:lstStyle/>
            <a:p>
              <a:pPr algn="just">
                <a:lnSpc>
                  <a:spcPct val="125000"/>
                </a:lnSpc>
              </a:pPr>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对应的是当前</a:t>
              </a:r>
              <a:r>
                <a:rPr lang="en-US" altLang="zh-CN" sz="1600" dirty="0">
                  <a:latin typeface="微软雅黑" panose="020B0503020204020204" pitchFamily="34" charset="-122"/>
                  <a:ea typeface="微软雅黑" panose="020B0503020204020204" pitchFamily="34" charset="-122"/>
                </a:rPr>
                <a:t>Shell</a:t>
              </a:r>
              <a:r>
                <a:rPr lang="zh-CN" altLang="en-US" sz="1600" dirty="0">
                  <a:latin typeface="微软雅黑" panose="020B0503020204020204" pitchFamily="34" charset="-122"/>
                  <a:ea typeface="微软雅黑" panose="020B0503020204020204" pitchFamily="34" charset="-122"/>
                </a:rPr>
                <a:t>脚本程序的名称</a:t>
              </a:r>
            </a:p>
          </p:txBody>
        </p:sp>
      </p:grpSp>
      <p:grpSp>
        <p:nvGrpSpPr>
          <p:cNvPr id="51" name="组合 50">
            <a:extLst>
              <a:ext uri="{FF2B5EF4-FFF2-40B4-BE49-F238E27FC236}">
                <a16:creationId xmlns:a16="http://schemas.microsoft.com/office/drawing/2014/main" id="{08FC5923-C627-400D-BB23-54A9189FB3BC}"/>
              </a:ext>
            </a:extLst>
          </p:cNvPr>
          <p:cNvGrpSpPr/>
          <p:nvPr/>
        </p:nvGrpSpPr>
        <p:grpSpPr>
          <a:xfrm>
            <a:off x="695325" y="3512504"/>
            <a:ext cx="4598371" cy="699770"/>
            <a:chOff x="484038" y="1487646"/>
            <a:chExt cx="4598371" cy="699770"/>
          </a:xfrm>
        </p:grpSpPr>
        <p:grpSp>
          <p:nvGrpSpPr>
            <p:cNvPr id="53" name="组合 52">
              <a:extLst>
                <a:ext uri="{FF2B5EF4-FFF2-40B4-BE49-F238E27FC236}">
                  <a16:creationId xmlns:a16="http://schemas.microsoft.com/office/drawing/2014/main" id="{657C94FA-395E-4A8B-B0D6-5B3E500E7AF2}"/>
                </a:ext>
              </a:extLst>
            </p:cNvPr>
            <p:cNvGrpSpPr/>
            <p:nvPr/>
          </p:nvGrpSpPr>
          <p:grpSpPr>
            <a:xfrm>
              <a:off x="484038" y="1487646"/>
              <a:ext cx="603250" cy="699770"/>
              <a:chOff x="623443" y="1726565"/>
              <a:chExt cx="603250" cy="699770"/>
            </a:xfrm>
          </p:grpSpPr>
          <p:sp>
            <p:nvSpPr>
              <p:cNvPr id="56" name="六边形 55">
                <a:extLst>
                  <a:ext uri="{FF2B5EF4-FFF2-40B4-BE49-F238E27FC236}">
                    <a16:creationId xmlns:a16="http://schemas.microsoft.com/office/drawing/2014/main" id="{F6A6352B-748C-4369-869D-24732397CDB8}"/>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文本框 59">
                <a:extLst>
                  <a:ext uri="{FF2B5EF4-FFF2-40B4-BE49-F238E27FC236}">
                    <a16:creationId xmlns:a16="http://schemas.microsoft.com/office/drawing/2014/main" id="{6AAEF9C9-279F-4967-85DE-FD99DEF98AE1}"/>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55" name="文本框 54">
              <a:extLst>
                <a:ext uri="{FF2B5EF4-FFF2-40B4-BE49-F238E27FC236}">
                  <a16:creationId xmlns:a16="http://schemas.microsoft.com/office/drawing/2014/main" id="{442609BE-A44D-440E-B861-E3A2F7634484}"/>
                </a:ext>
              </a:extLst>
            </p:cNvPr>
            <p:cNvSpPr txBox="1"/>
            <p:nvPr/>
          </p:nvSpPr>
          <p:spPr>
            <a:xfrm>
              <a:off x="1179143" y="1637476"/>
              <a:ext cx="3903266" cy="372025"/>
            </a:xfrm>
            <a:prstGeom prst="rect">
              <a:avLst/>
            </a:prstGeom>
            <a:noFill/>
          </p:spPr>
          <p:txBody>
            <a:bodyPr wrap="square" rtlCol="0">
              <a:spAutoFit/>
            </a:bodyPr>
            <a:lstStyle/>
            <a:p>
              <a:pPr algn="just">
                <a:lnSpc>
                  <a:spcPct val="125000"/>
                </a:lnSpc>
              </a:pP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对应的是总共有几个参数</a:t>
              </a:r>
            </a:p>
          </p:txBody>
        </p:sp>
      </p:grpSp>
      <p:grpSp>
        <p:nvGrpSpPr>
          <p:cNvPr id="61" name="组合 60">
            <a:extLst>
              <a:ext uri="{FF2B5EF4-FFF2-40B4-BE49-F238E27FC236}">
                <a16:creationId xmlns:a16="http://schemas.microsoft.com/office/drawing/2014/main" id="{EC5D2CBE-5B0E-488D-B60E-2245E6F572FB}"/>
              </a:ext>
            </a:extLst>
          </p:cNvPr>
          <p:cNvGrpSpPr/>
          <p:nvPr/>
        </p:nvGrpSpPr>
        <p:grpSpPr>
          <a:xfrm>
            <a:off x="695325" y="4275267"/>
            <a:ext cx="4598371" cy="699770"/>
            <a:chOff x="484038" y="1487646"/>
            <a:chExt cx="4598371" cy="699770"/>
          </a:xfrm>
        </p:grpSpPr>
        <p:grpSp>
          <p:nvGrpSpPr>
            <p:cNvPr id="62" name="组合 61">
              <a:extLst>
                <a:ext uri="{FF2B5EF4-FFF2-40B4-BE49-F238E27FC236}">
                  <a16:creationId xmlns:a16="http://schemas.microsoft.com/office/drawing/2014/main" id="{684F876E-A47C-4A48-999A-9A08873EA0EA}"/>
                </a:ext>
              </a:extLst>
            </p:cNvPr>
            <p:cNvGrpSpPr/>
            <p:nvPr/>
          </p:nvGrpSpPr>
          <p:grpSpPr>
            <a:xfrm>
              <a:off x="484038" y="1487646"/>
              <a:ext cx="603250" cy="699770"/>
              <a:chOff x="623443" y="1726565"/>
              <a:chExt cx="603250" cy="699770"/>
            </a:xfrm>
          </p:grpSpPr>
          <p:sp>
            <p:nvSpPr>
              <p:cNvPr id="68" name="六边形 67">
                <a:extLst>
                  <a:ext uri="{FF2B5EF4-FFF2-40B4-BE49-F238E27FC236}">
                    <a16:creationId xmlns:a16="http://schemas.microsoft.com/office/drawing/2014/main" id="{82254849-6BA1-4FE5-ACF0-02FD3C4B9F23}"/>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文本框 68">
                <a:extLst>
                  <a:ext uri="{FF2B5EF4-FFF2-40B4-BE49-F238E27FC236}">
                    <a16:creationId xmlns:a16="http://schemas.microsoft.com/office/drawing/2014/main" id="{CBEFF129-F0E7-447C-A42C-397636A3902E}"/>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03</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66" name="文本框 65">
              <a:extLst>
                <a:ext uri="{FF2B5EF4-FFF2-40B4-BE49-F238E27FC236}">
                  <a16:creationId xmlns:a16="http://schemas.microsoft.com/office/drawing/2014/main" id="{7708A6EA-715B-4E64-ABDF-A12F1FFC7CED}"/>
                </a:ext>
              </a:extLst>
            </p:cNvPr>
            <p:cNvSpPr txBox="1"/>
            <p:nvPr/>
          </p:nvSpPr>
          <p:spPr>
            <a:xfrm>
              <a:off x="1179143" y="1637476"/>
              <a:ext cx="3903266" cy="372025"/>
            </a:xfrm>
            <a:prstGeom prst="rect">
              <a:avLst/>
            </a:prstGeom>
            <a:noFill/>
          </p:spPr>
          <p:txBody>
            <a:bodyPr wrap="square" rtlCol="0">
              <a:spAutoFit/>
            </a:bodyPr>
            <a:lstStyle/>
            <a:p>
              <a:pPr algn="just">
                <a:lnSpc>
                  <a:spcPct val="125000"/>
                </a:lnSpc>
              </a:pP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对应的是所有位置的参数值</a:t>
              </a:r>
            </a:p>
          </p:txBody>
        </p:sp>
      </p:grpSp>
      <p:grpSp>
        <p:nvGrpSpPr>
          <p:cNvPr id="70" name="组合 69">
            <a:extLst>
              <a:ext uri="{FF2B5EF4-FFF2-40B4-BE49-F238E27FC236}">
                <a16:creationId xmlns:a16="http://schemas.microsoft.com/office/drawing/2014/main" id="{4265BB15-91E7-438E-A9F6-B3047A9AD095}"/>
              </a:ext>
            </a:extLst>
          </p:cNvPr>
          <p:cNvGrpSpPr/>
          <p:nvPr/>
        </p:nvGrpSpPr>
        <p:grpSpPr>
          <a:xfrm>
            <a:off x="695325" y="5038030"/>
            <a:ext cx="4598371" cy="699770"/>
            <a:chOff x="484038" y="1487646"/>
            <a:chExt cx="4598371" cy="699770"/>
          </a:xfrm>
        </p:grpSpPr>
        <p:grpSp>
          <p:nvGrpSpPr>
            <p:cNvPr id="71" name="组合 70">
              <a:extLst>
                <a:ext uri="{FF2B5EF4-FFF2-40B4-BE49-F238E27FC236}">
                  <a16:creationId xmlns:a16="http://schemas.microsoft.com/office/drawing/2014/main" id="{F5D161D1-E2C0-4F08-A0E1-5AAD5639B44F}"/>
                </a:ext>
              </a:extLst>
            </p:cNvPr>
            <p:cNvGrpSpPr/>
            <p:nvPr/>
          </p:nvGrpSpPr>
          <p:grpSpPr>
            <a:xfrm>
              <a:off x="484038" y="1487646"/>
              <a:ext cx="603250" cy="699770"/>
              <a:chOff x="623443" y="1726565"/>
              <a:chExt cx="603250" cy="699770"/>
            </a:xfrm>
          </p:grpSpPr>
          <p:sp>
            <p:nvSpPr>
              <p:cNvPr id="73" name="六边形 72">
                <a:extLst>
                  <a:ext uri="{FF2B5EF4-FFF2-40B4-BE49-F238E27FC236}">
                    <a16:creationId xmlns:a16="http://schemas.microsoft.com/office/drawing/2014/main" id="{894A604A-1EC4-41ED-864D-23ADE85722DA}"/>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文本框 73">
                <a:extLst>
                  <a:ext uri="{FF2B5EF4-FFF2-40B4-BE49-F238E27FC236}">
                    <a16:creationId xmlns:a16="http://schemas.microsoft.com/office/drawing/2014/main" id="{9FD0C535-1D80-4F9F-AC1F-B90AC8F40853}"/>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04</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72" name="文本框 71">
              <a:extLst>
                <a:ext uri="{FF2B5EF4-FFF2-40B4-BE49-F238E27FC236}">
                  <a16:creationId xmlns:a16="http://schemas.microsoft.com/office/drawing/2014/main" id="{A2FD0D82-8488-4C98-99FB-68B3C2F96055}"/>
                </a:ext>
              </a:extLst>
            </p:cNvPr>
            <p:cNvSpPr txBox="1"/>
            <p:nvPr/>
          </p:nvSpPr>
          <p:spPr>
            <a:xfrm>
              <a:off x="1179143" y="1637476"/>
              <a:ext cx="3903266" cy="372025"/>
            </a:xfrm>
            <a:prstGeom prst="rect">
              <a:avLst/>
            </a:prstGeom>
            <a:noFill/>
          </p:spPr>
          <p:txBody>
            <a:bodyPr wrap="square" rtlCol="0">
              <a:spAutoFit/>
            </a:bodyPr>
            <a:lstStyle/>
            <a:p>
              <a:pPr algn="just">
                <a:lnSpc>
                  <a:spcPct val="125000"/>
                </a:lnSpc>
              </a:pP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对应的是显示上一次命令的执行返回值</a:t>
              </a:r>
            </a:p>
          </p:txBody>
        </p:sp>
      </p:grpSp>
      <p:grpSp>
        <p:nvGrpSpPr>
          <p:cNvPr id="75" name="组合 74">
            <a:extLst>
              <a:ext uri="{FF2B5EF4-FFF2-40B4-BE49-F238E27FC236}">
                <a16:creationId xmlns:a16="http://schemas.microsoft.com/office/drawing/2014/main" id="{3F6F4914-6ADC-4719-9B64-98D99B89FB6F}"/>
              </a:ext>
            </a:extLst>
          </p:cNvPr>
          <p:cNvGrpSpPr/>
          <p:nvPr/>
        </p:nvGrpSpPr>
        <p:grpSpPr>
          <a:xfrm>
            <a:off x="695325" y="5800794"/>
            <a:ext cx="5469725" cy="699770"/>
            <a:chOff x="484038" y="1487646"/>
            <a:chExt cx="5469725" cy="699770"/>
          </a:xfrm>
        </p:grpSpPr>
        <p:grpSp>
          <p:nvGrpSpPr>
            <p:cNvPr id="76" name="组合 75">
              <a:extLst>
                <a:ext uri="{FF2B5EF4-FFF2-40B4-BE49-F238E27FC236}">
                  <a16:creationId xmlns:a16="http://schemas.microsoft.com/office/drawing/2014/main" id="{E977FE3D-C202-4A40-AA83-DD93D035FE54}"/>
                </a:ext>
              </a:extLst>
            </p:cNvPr>
            <p:cNvGrpSpPr/>
            <p:nvPr/>
          </p:nvGrpSpPr>
          <p:grpSpPr>
            <a:xfrm>
              <a:off x="484038" y="1487646"/>
              <a:ext cx="603250" cy="699770"/>
              <a:chOff x="623443" y="1726565"/>
              <a:chExt cx="603250" cy="699770"/>
            </a:xfrm>
          </p:grpSpPr>
          <p:sp>
            <p:nvSpPr>
              <p:cNvPr id="78" name="六边形 77">
                <a:extLst>
                  <a:ext uri="{FF2B5EF4-FFF2-40B4-BE49-F238E27FC236}">
                    <a16:creationId xmlns:a16="http://schemas.microsoft.com/office/drawing/2014/main" id="{965DA55A-A7A2-4567-A918-BF1F2F57E398}"/>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文本框 78">
                <a:extLst>
                  <a:ext uri="{FF2B5EF4-FFF2-40B4-BE49-F238E27FC236}">
                    <a16:creationId xmlns:a16="http://schemas.microsoft.com/office/drawing/2014/main" id="{22D379C3-E235-4174-88F8-4FDCE3EE0AC6}"/>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05</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77" name="文本框 76">
              <a:extLst>
                <a:ext uri="{FF2B5EF4-FFF2-40B4-BE49-F238E27FC236}">
                  <a16:creationId xmlns:a16="http://schemas.microsoft.com/office/drawing/2014/main" id="{4D3A8806-67A2-4AA8-9DEE-416926A0AB59}"/>
                </a:ext>
              </a:extLst>
            </p:cNvPr>
            <p:cNvSpPr txBox="1"/>
            <p:nvPr/>
          </p:nvSpPr>
          <p:spPr>
            <a:xfrm>
              <a:off x="1179143" y="1637476"/>
              <a:ext cx="4774620" cy="372025"/>
            </a:xfrm>
            <a:prstGeom prst="rect">
              <a:avLst/>
            </a:prstGeom>
            <a:noFill/>
          </p:spPr>
          <p:txBody>
            <a:bodyPr wrap="square" rtlCol="0">
              <a:spAutoFit/>
            </a:bodyPr>
            <a:lstStyle/>
            <a:p>
              <a:pPr algn="just">
                <a:lnSpc>
                  <a:spcPct val="125000"/>
                </a:lnSpc>
              </a:pP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则分别对应着第</a:t>
              </a:r>
              <a:r>
                <a:rPr lang="en-US" altLang="zh-CN" sz="1600" dirty="0">
                  <a:latin typeface="微软雅黑" panose="020B0503020204020204" pitchFamily="34" charset="-122"/>
                  <a:ea typeface="微软雅黑" panose="020B0503020204020204" pitchFamily="34" charset="-122"/>
                </a:rPr>
                <a:t>N</a:t>
              </a:r>
              <a:r>
                <a:rPr lang="zh-CN" altLang="en-US" sz="1600" dirty="0">
                  <a:latin typeface="微软雅黑" panose="020B0503020204020204" pitchFamily="34" charset="-122"/>
                  <a:ea typeface="微软雅黑" panose="020B0503020204020204" pitchFamily="34" charset="-122"/>
                </a:rPr>
                <a:t>个位置的参数值</a:t>
              </a:r>
            </a:p>
          </p:txBody>
        </p:sp>
      </p:grpSp>
      <p:sp>
        <p:nvSpPr>
          <p:cNvPr id="81" name="文本框 80">
            <a:extLst>
              <a:ext uri="{FF2B5EF4-FFF2-40B4-BE49-F238E27FC236}">
                <a16:creationId xmlns:a16="http://schemas.microsoft.com/office/drawing/2014/main" id="{95F97F52-1E64-4ED1-A1C9-F079A5F606D8}"/>
              </a:ext>
            </a:extLst>
          </p:cNvPr>
          <p:cNvSpPr txBox="1"/>
          <p:nvPr/>
        </p:nvSpPr>
        <p:spPr>
          <a:xfrm>
            <a:off x="4794497" y="3944005"/>
            <a:ext cx="6096000" cy="369332"/>
          </a:xfrm>
          <a:prstGeom prst="rect">
            <a:avLst/>
          </a:prstGeom>
          <a:noFill/>
        </p:spPr>
        <p:txBody>
          <a:bodyPr wrap="square">
            <a:spAutoFit/>
          </a:bodyPr>
          <a:lstStyle/>
          <a:p>
            <a:pPr algn="ctr"/>
            <a:r>
              <a:rPr lang="en-US" altLang="zh-CN" sz="1800" kern="100" dirty="0">
                <a:effectLst/>
                <a:latin typeface="微软雅黑" panose="020B0503020204020204" pitchFamily="34" charset="-122"/>
                <a:ea typeface="微软雅黑" panose="020B0503020204020204" pitchFamily="34" charset="-122"/>
              </a:rPr>
              <a:t>Shell</a:t>
            </a:r>
            <a:r>
              <a:rPr lang="zh-CN" altLang="en-US" sz="1800" kern="100" dirty="0">
                <a:effectLst/>
                <a:latin typeface="微软雅黑" panose="020B0503020204020204" pitchFamily="34" charset="-122"/>
                <a:ea typeface="微软雅黑" panose="020B0503020204020204" pitchFamily="34" charset="-122"/>
              </a:rPr>
              <a:t>脚本程序中的参数位置变量</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3130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判断用户的参数</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6" name="矩形: 圆角 25">
            <a:extLst>
              <a:ext uri="{FF2B5EF4-FFF2-40B4-BE49-F238E27FC236}">
                <a16:creationId xmlns:a16="http://schemas.microsoft.com/office/drawing/2014/main" id="{AB3B76E4-EFC3-4254-81EB-173CE5A7B12F}"/>
              </a:ext>
            </a:extLst>
          </p:cNvPr>
          <p:cNvSpPr/>
          <p:nvPr/>
        </p:nvSpPr>
        <p:spPr>
          <a:xfrm>
            <a:off x="1208418" y="1545209"/>
            <a:ext cx="4662291" cy="4127498"/>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7" name="文本框 26">
            <a:extLst>
              <a:ext uri="{FF2B5EF4-FFF2-40B4-BE49-F238E27FC236}">
                <a16:creationId xmlns:a16="http://schemas.microsoft.com/office/drawing/2014/main" id="{9DB38075-2D27-499B-97B9-4F053EC680B7}"/>
              </a:ext>
            </a:extLst>
          </p:cNvPr>
          <p:cNvSpPr txBox="1"/>
          <p:nvPr/>
        </p:nvSpPr>
        <p:spPr>
          <a:xfrm>
            <a:off x="1361134" y="2393698"/>
            <a:ext cx="4323400" cy="1156855"/>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hell</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脚本中的条件测试语法可以判断表达式是否成立，若条件成立则返回数字</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0</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，否则便返回非零值。条件表达式两边均应有一个空格。</a:t>
            </a:r>
          </a:p>
        </p:txBody>
      </p:sp>
      <p:sp>
        <p:nvSpPr>
          <p:cNvPr id="28" name="任意多边形: 形状 27">
            <a:extLst>
              <a:ext uri="{FF2B5EF4-FFF2-40B4-BE49-F238E27FC236}">
                <a16:creationId xmlns:a16="http://schemas.microsoft.com/office/drawing/2014/main" id="{A1FCF471-16E6-4ED4-BE2E-A0131C309A35}"/>
              </a:ext>
            </a:extLst>
          </p:cNvPr>
          <p:cNvSpPr/>
          <p:nvPr/>
        </p:nvSpPr>
        <p:spPr>
          <a:xfrm>
            <a:off x="1196570" y="1545209"/>
            <a:ext cx="4691164"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文本框 28">
            <a:extLst>
              <a:ext uri="{FF2B5EF4-FFF2-40B4-BE49-F238E27FC236}">
                <a16:creationId xmlns:a16="http://schemas.microsoft.com/office/drawing/2014/main" id="{1C209DB0-1119-4DF2-A55B-3BC2C359DD55}"/>
              </a:ext>
            </a:extLst>
          </p:cNvPr>
          <p:cNvSpPr txBox="1"/>
          <p:nvPr/>
        </p:nvSpPr>
        <p:spPr>
          <a:xfrm>
            <a:off x="1329096" y="1811894"/>
            <a:ext cx="172354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测试语句格式</a:t>
            </a:r>
          </a:p>
        </p:txBody>
      </p:sp>
      <p:sp>
        <p:nvSpPr>
          <p:cNvPr id="35" name="矩形: 圆角 34">
            <a:extLst>
              <a:ext uri="{FF2B5EF4-FFF2-40B4-BE49-F238E27FC236}">
                <a16:creationId xmlns:a16="http://schemas.microsoft.com/office/drawing/2014/main" id="{526D7197-8774-42F6-9D1B-0C0124E72F5E}"/>
              </a:ext>
            </a:extLst>
          </p:cNvPr>
          <p:cNvSpPr/>
          <p:nvPr/>
        </p:nvSpPr>
        <p:spPr>
          <a:xfrm>
            <a:off x="6276628" y="1545209"/>
            <a:ext cx="4662291" cy="4127498"/>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6" name="文本框 35">
            <a:extLst>
              <a:ext uri="{FF2B5EF4-FFF2-40B4-BE49-F238E27FC236}">
                <a16:creationId xmlns:a16="http://schemas.microsoft.com/office/drawing/2014/main" id="{E09F6451-0B5F-4D8D-9DF7-6F8A11D92B6A}"/>
              </a:ext>
            </a:extLst>
          </p:cNvPr>
          <p:cNvSpPr txBox="1"/>
          <p:nvPr/>
        </p:nvSpPr>
        <p:spPr>
          <a:xfrm>
            <a:off x="6429344" y="2393698"/>
            <a:ext cx="4323400" cy="1705403"/>
          </a:xfrm>
          <a:prstGeom prst="rect">
            <a:avLst/>
          </a:prstGeom>
          <a:noFill/>
        </p:spPr>
        <p:txBody>
          <a:bodyPr wrap="square">
            <a:spAutoFit/>
          </a:bodyPr>
          <a:lstStyle/>
          <a:p>
            <a:pPr marL="285750" marR="0" lvl="0" indent="-285750" algn="ctr"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、文件测试语句</a:t>
            </a:r>
            <a:r>
              <a:rPr kumimoji="0" lang="zh-CN" altLang="en-US"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a:t>
            </a:r>
          </a:p>
          <a:p>
            <a:pPr marL="285750" marR="0" lvl="0" indent="-285750" algn="ctr"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2</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、逻辑测试语句</a:t>
            </a:r>
            <a:r>
              <a:rPr kumimoji="0" lang="zh-CN" altLang="en-US"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a:t>
            </a:r>
          </a:p>
          <a:p>
            <a:pPr marL="285750" marR="0" lvl="0" indent="-285750" algn="ctr"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3</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、整数值比较语句</a:t>
            </a:r>
          </a:p>
          <a:p>
            <a:pPr marL="285750" marR="0" lvl="0" indent="-285750" algn="ctr"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4</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、字符串比较语句</a:t>
            </a:r>
          </a:p>
        </p:txBody>
      </p:sp>
      <p:sp>
        <p:nvSpPr>
          <p:cNvPr id="46" name="任意多边形: 形状 45">
            <a:extLst>
              <a:ext uri="{FF2B5EF4-FFF2-40B4-BE49-F238E27FC236}">
                <a16:creationId xmlns:a16="http://schemas.microsoft.com/office/drawing/2014/main" id="{F39309E2-4B32-4ACD-BF31-C498CF7DA4F8}"/>
              </a:ext>
            </a:extLst>
          </p:cNvPr>
          <p:cNvSpPr/>
          <p:nvPr/>
        </p:nvSpPr>
        <p:spPr>
          <a:xfrm>
            <a:off x="6264780" y="1545209"/>
            <a:ext cx="4691164"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7" name="文本框 46">
            <a:extLst>
              <a:ext uri="{FF2B5EF4-FFF2-40B4-BE49-F238E27FC236}">
                <a16:creationId xmlns:a16="http://schemas.microsoft.com/office/drawing/2014/main" id="{B6D23F0A-3EFD-465B-92A7-98F2F75AFC88}"/>
              </a:ext>
            </a:extLst>
          </p:cNvPr>
          <p:cNvSpPr txBox="1"/>
          <p:nvPr/>
        </p:nvSpPr>
        <p:spPr>
          <a:xfrm>
            <a:off x="6397306" y="1811894"/>
            <a:ext cx="428835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按照测试对象来划分，条件测试语句</a:t>
            </a:r>
          </a:p>
        </p:txBody>
      </p:sp>
      <p:sp>
        <p:nvSpPr>
          <p:cNvPr id="52" name="任意多边形: 形状 51">
            <a:extLst>
              <a:ext uri="{FF2B5EF4-FFF2-40B4-BE49-F238E27FC236}">
                <a16:creationId xmlns:a16="http://schemas.microsoft.com/office/drawing/2014/main" id="{45F8B9A6-291D-4B39-9300-232F7213058D}"/>
              </a:ext>
            </a:extLst>
          </p:cNvPr>
          <p:cNvSpPr/>
          <p:nvPr/>
        </p:nvSpPr>
        <p:spPr>
          <a:xfrm>
            <a:off x="2512891" y="3808044"/>
            <a:ext cx="2053343" cy="591236"/>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 </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条件表达式 </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t>
            </a:r>
            <a:endPar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3" name="对话气泡: 圆角矩形 52">
            <a:extLst>
              <a:ext uri="{FF2B5EF4-FFF2-40B4-BE49-F238E27FC236}">
                <a16:creationId xmlns:a16="http://schemas.microsoft.com/office/drawing/2014/main" id="{F7C31649-AC5F-49F8-9A0B-503C442BB556}"/>
              </a:ext>
            </a:extLst>
          </p:cNvPr>
          <p:cNvSpPr/>
          <p:nvPr/>
        </p:nvSpPr>
        <p:spPr>
          <a:xfrm rot="10800000">
            <a:off x="2196965" y="4591018"/>
            <a:ext cx="2814320" cy="538480"/>
          </a:xfrm>
          <a:prstGeom prst="wedgeRoundRectCallout">
            <a:avLst>
              <a:gd name="adj1" fmla="val -21107"/>
              <a:gd name="adj2" fmla="val 120702"/>
              <a:gd name="adj3" fmla="val 16667"/>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54" name="文本框 53">
            <a:extLst>
              <a:ext uri="{FF2B5EF4-FFF2-40B4-BE49-F238E27FC236}">
                <a16:creationId xmlns:a16="http://schemas.microsoft.com/office/drawing/2014/main" id="{3E38A392-5799-4B74-AAD2-3E6CDD53CE67}"/>
              </a:ext>
            </a:extLst>
          </p:cNvPr>
          <p:cNvSpPr txBox="1"/>
          <p:nvPr/>
        </p:nvSpPr>
        <p:spPr>
          <a:xfrm>
            <a:off x="2196965" y="4656771"/>
            <a:ext cx="2814320" cy="406971"/>
          </a:xfrm>
          <a:prstGeom prst="rect">
            <a:avLst/>
          </a:prstGeom>
          <a:noFill/>
        </p:spPr>
        <p:txBody>
          <a:bodyPr wrap="square" rtlCol="0">
            <a:spAutoFit/>
          </a:bodyPr>
          <a:lstStyle>
            <a:defPPr>
              <a:defRPr lang="zh-CN"/>
            </a:defPPr>
            <a:lvl1pPr indent="457200">
              <a:lnSpc>
                <a:spcPct val="125000"/>
              </a:lnSpc>
              <a:defRPr>
                <a:latin typeface="微软雅黑" panose="020B0503020204020204" pitchFamily="34" charset="-122"/>
                <a:ea typeface="微软雅黑" panose="020B0503020204020204" pitchFamily="34" charset="-122"/>
              </a:defRPr>
            </a:lvl1pPr>
          </a:lstStyle>
          <a:p>
            <a:pPr indent="0" algn="ctr"/>
            <a:r>
              <a:rPr lang="zh-CN" altLang="en-US" b="1" dirty="0"/>
              <a:t>两边均应有个空格</a:t>
            </a:r>
          </a:p>
        </p:txBody>
      </p:sp>
    </p:spTree>
    <p:extLst>
      <p:ext uri="{BB962C8B-B14F-4D97-AF65-F5344CB8AC3E}">
        <p14:creationId xmlns:p14="http://schemas.microsoft.com/office/powerpoint/2010/main" val="14356590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文件测试所用参数</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3" name="表格 2">
            <a:extLst>
              <a:ext uri="{FF2B5EF4-FFF2-40B4-BE49-F238E27FC236}">
                <a16:creationId xmlns:a16="http://schemas.microsoft.com/office/drawing/2014/main" id="{E358C78B-ACDE-4669-80B5-266825439495}"/>
              </a:ext>
            </a:extLst>
          </p:cNvPr>
          <p:cNvGraphicFramePr>
            <a:graphicFrameLocks noGrp="1"/>
          </p:cNvGraphicFramePr>
          <p:nvPr>
            <p:extLst>
              <p:ext uri="{D42A27DB-BD31-4B8C-83A1-F6EECF244321}">
                <p14:modId xmlns:p14="http://schemas.microsoft.com/office/powerpoint/2010/main" val="4208567121"/>
              </p:ext>
            </p:extLst>
          </p:nvPr>
        </p:nvGraphicFramePr>
        <p:xfrm>
          <a:off x="1836103" y="1656080"/>
          <a:ext cx="8519795" cy="3937724"/>
        </p:xfrm>
        <a:graphic>
          <a:graphicData uri="http://schemas.openxmlformats.org/drawingml/2006/table">
            <a:tbl>
              <a:tblPr firstRow="1" firstCol="1" bandRow="1">
                <a:tableStyleId>{5C22544A-7EE6-4342-B048-85BDC9FD1C3A}</a:tableStyleId>
              </a:tblPr>
              <a:tblGrid>
                <a:gridCol w="2947849">
                  <a:extLst>
                    <a:ext uri="{9D8B030D-6E8A-4147-A177-3AD203B41FA5}">
                      <a16:colId xmlns:a16="http://schemas.microsoft.com/office/drawing/2014/main" val="2172119395"/>
                    </a:ext>
                  </a:extLst>
                </a:gridCol>
                <a:gridCol w="5571946">
                  <a:extLst>
                    <a:ext uri="{9D8B030D-6E8A-4147-A177-3AD203B41FA5}">
                      <a16:colId xmlns:a16="http://schemas.microsoft.com/office/drawing/2014/main" val="721378403"/>
                    </a:ext>
                  </a:extLst>
                </a:gridCol>
              </a:tblGrid>
              <a:tr h="741680">
                <a:tc>
                  <a:txBody>
                    <a:bodyPr/>
                    <a:lstStyle/>
                    <a:p>
                      <a:pPr algn="ctr"/>
                      <a:r>
                        <a:rPr lang="zh-CN" sz="1800" kern="100" dirty="0">
                          <a:effectLst/>
                          <a:latin typeface="微软雅黑" panose="020B0503020204020204" pitchFamily="34" charset="-122"/>
                          <a:ea typeface="微软雅黑" panose="020B0503020204020204" pitchFamily="34" charset="-122"/>
                        </a:rPr>
                        <a:t>运算符</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作用</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725293574"/>
                  </a:ext>
                </a:extLst>
              </a:tr>
              <a:tr h="532674">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-d</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测试文件是否为目录类型</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908780995"/>
                  </a:ext>
                </a:extLst>
              </a:tr>
              <a:tr h="532674">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-e</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测试文件是否存在</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4277531781"/>
                  </a:ext>
                </a:extLst>
              </a:tr>
              <a:tr h="532674">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-f</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判断是否为一般文件</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970579006"/>
                  </a:ext>
                </a:extLst>
              </a:tr>
              <a:tr h="532674">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-r</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测试当前用户是否有权限读取</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993106329"/>
                  </a:ext>
                </a:extLst>
              </a:tr>
              <a:tr h="532674">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-w</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测试当前用户是否有权限写入</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813872522"/>
                  </a:ext>
                </a:extLst>
              </a:tr>
              <a:tr h="532674">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-x</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测试当前用户是否有权限执行</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994675602"/>
                  </a:ext>
                </a:extLst>
              </a:tr>
            </a:tbl>
          </a:graphicData>
        </a:graphic>
      </p:graphicFrame>
    </p:spTree>
    <p:extLst>
      <p:ext uri="{BB962C8B-B14F-4D97-AF65-F5344CB8AC3E}">
        <p14:creationId xmlns:p14="http://schemas.microsoft.com/office/powerpoint/2010/main" val="19972811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逻辑语句</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24</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1" name="Rectangle: Rounded Corners 55">
            <a:extLst>
              <a:ext uri="{FF2B5EF4-FFF2-40B4-BE49-F238E27FC236}">
                <a16:creationId xmlns:a16="http://schemas.microsoft.com/office/drawing/2014/main" id="{DAD7FF75-FDA2-4512-9033-D65950152844}"/>
              </a:ext>
            </a:extLst>
          </p:cNvPr>
          <p:cNvSpPr/>
          <p:nvPr/>
        </p:nvSpPr>
        <p:spPr>
          <a:xfrm>
            <a:off x="5880456" y="1750906"/>
            <a:ext cx="3186669" cy="820214"/>
          </a:xfrm>
          <a:prstGeom prst="roundRect">
            <a:avLst>
              <a:gd name="adj" fmla="val 4748"/>
            </a:avLst>
          </a:prstGeom>
          <a:noFill/>
          <a:ln>
            <a:gradFill>
              <a:gsLst>
                <a:gs pos="0">
                  <a:srgbClr val="00B0F0"/>
                </a:gs>
                <a:gs pos="100000">
                  <a:srgbClr val="00B0F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45">
            <a:extLst>
              <a:ext uri="{FF2B5EF4-FFF2-40B4-BE49-F238E27FC236}">
                <a16:creationId xmlns:a16="http://schemas.microsoft.com/office/drawing/2014/main" id="{4D64CE2A-48AE-4D1A-BF6B-C8AF15AA468A}"/>
              </a:ext>
            </a:extLst>
          </p:cNvPr>
          <p:cNvSpPr/>
          <p:nvPr/>
        </p:nvSpPr>
        <p:spPr>
          <a:xfrm>
            <a:off x="5880456" y="3040654"/>
            <a:ext cx="3186669" cy="820214"/>
          </a:xfrm>
          <a:prstGeom prst="roundRect">
            <a:avLst>
              <a:gd name="adj" fmla="val 4748"/>
            </a:avLst>
          </a:prstGeom>
          <a:noFill/>
          <a:ln>
            <a:gradFill>
              <a:gsLst>
                <a:gs pos="0">
                  <a:srgbClr val="0070C0"/>
                </a:gs>
                <a:gs pos="100000">
                  <a:srgbClr val="0070C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47">
            <a:extLst>
              <a:ext uri="{FF2B5EF4-FFF2-40B4-BE49-F238E27FC236}">
                <a16:creationId xmlns:a16="http://schemas.microsoft.com/office/drawing/2014/main" id="{96E542AF-E713-450E-B519-451FA49B756E}"/>
              </a:ext>
            </a:extLst>
          </p:cNvPr>
          <p:cNvSpPr txBox="1"/>
          <p:nvPr/>
        </p:nvSpPr>
        <p:spPr>
          <a:xfrm>
            <a:off x="6297824" y="3158374"/>
            <a:ext cx="3756789" cy="584775"/>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just"/>
            <a:r>
              <a:rPr lang="en-US" altLang="zh-CN" b="0" dirty="0">
                <a:solidFill>
                  <a:schemeClr val="tx1"/>
                </a:solidFill>
                <a:latin typeface="微软雅黑" panose="020B0503020204020204" pitchFamily="34" charset="-122"/>
                <a:ea typeface="微软雅黑" panose="020B0503020204020204" pitchFamily="34" charset="-122"/>
              </a:rPr>
              <a:t>||</a:t>
            </a:r>
            <a:r>
              <a:rPr lang="zh-CN" altLang="en-US" b="0" dirty="0">
                <a:solidFill>
                  <a:schemeClr val="tx1"/>
                </a:solidFill>
                <a:latin typeface="微软雅黑" panose="020B0503020204020204" pitchFamily="34" charset="-122"/>
                <a:ea typeface="微软雅黑" panose="020B0503020204020204" pitchFamily="34" charset="-122"/>
              </a:rPr>
              <a:t>是逻辑“或”，只有当前面的语句执行失败的时候才会执行后面的语句。</a:t>
            </a:r>
            <a:endParaRPr lang="en-US" altLang="zh-CN" b="0" dirty="0">
              <a:solidFill>
                <a:schemeClr val="tx1"/>
              </a:solidFill>
              <a:latin typeface="微软雅黑" panose="020B0503020204020204" pitchFamily="34" charset="-122"/>
              <a:ea typeface="微软雅黑" panose="020B0503020204020204" pitchFamily="34" charset="-122"/>
            </a:endParaRPr>
          </a:p>
        </p:txBody>
      </p:sp>
      <p:sp>
        <p:nvSpPr>
          <p:cNvPr id="15" name="TextBox 57">
            <a:extLst>
              <a:ext uri="{FF2B5EF4-FFF2-40B4-BE49-F238E27FC236}">
                <a16:creationId xmlns:a16="http://schemas.microsoft.com/office/drawing/2014/main" id="{2B0B41DA-B595-49B2-9C3B-C07A04F46DBC}"/>
              </a:ext>
            </a:extLst>
          </p:cNvPr>
          <p:cNvSpPr txBox="1"/>
          <p:nvPr/>
        </p:nvSpPr>
        <p:spPr>
          <a:xfrm>
            <a:off x="6297824" y="1868626"/>
            <a:ext cx="3756790" cy="584775"/>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just"/>
            <a:r>
              <a:rPr lang="en-US" altLang="zh-CN" b="0" dirty="0">
                <a:solidFill>
                  <a:schemeClr val="tx1"/>
                </a:solidFill>
                <a:latin typeface="微软雅黑" panose="020B0503020204020204" pitchFamily="34" charset="-122"/>
                <a:ea typeface="微软雅黑" panose="020B0503020204020204" pitchFamily="34" charset="-122"/>
              </a:rPr>
              <a:t>&amp;&amp;</a:t>
            </a:r>
            <a:r>
              <a:rPr lang="zh-CN" altLang="en-US" b="0" dirty="0">
                <a:solidFill>
                  <a:schemeClr val="tx1"/>
                </a:solidFill>
                <a:latin typeface="微软雅黑" panose="020B0503020204020204" pitchFamily="34" charset="-122"/>
                <a:ea typeface="微软雅黑" panose="020B0503020204020204" pitchFamily="34" charset="-122"/>
              </a:rPr>
              <a:t>是逻辑“与”，只有当前面的语句执行成功的时候才会执行后面的语句。</a:t>
            </a:r>
            <a:endParaRPr lang="en-US" b="0" dirty="0">
              <a:solidFill>
                <a:schemeClr val="tx1"/>
              </a:solidFill>
              <a:latin typeface="微软雅黑" panose="020B0503020204020204" pitchFamily="34" charset="-122"/>
              <a:ea typeface="微软雅黑" panose="020B0503020204020204" pitchFamily="34" charset="-122"/>
            </a:endParaRPr>
          </a:p>
        </p:txBody>
      </p:sp>
      <p:sp>
        <p:nvSpPr>
          <p:cNvPr id="16" name="椭圆 15">
            <a:extLst>
              <a:ext uri="{FF2B5EF4-FFF2-40B4-BE49-F238E27FC236}">
                <a16:creationId xmlns:a16="http://schemas.microsoft.com/office/drawing/2014/main" id="{D2156EEF-22B6-4B14-A17F-7809B9831FAD}"/>
              </a:ext>
            </a:extLst>
          </p:cNvPr>
          <p:cNvSpPr/>
          <p:nvPr/>
        </p:nvSpPr>
        <p:spPr>
          <a:xfrm>
            <a:off x="5557597" y="1838154"/>
            <a:ext cx="645718" cy="645718"/>
          </a:xfrm>
          <a:prstGeom prst="ellipse">
            <a:avLst/>
          </a:prstGeom>
          <a:solidFill>
            <a:srgbClr val="09CE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17" name="椭圆 16">
            <a:extLst>
              <a:ext uri="{FF2B5EF4-FFF2-40B4-BE49-F238E27FC236}">
                <a16:creationId xmlns:a16="http://schemas.microsoft.com/office/drawing/2014/main" id="{70E0DB82-7990-42BA-8CF0-C4F46BEA4B06}"/>
              </a:ext>
            </a:extLst>
          </p:cNvPr>
          <p:cNvSpPr/>
          <p:nvPr/>
        </p:nvSpPr>
        <p:spPr>
          <a:xfrm>
            <a:off x="5624272" y="1904829"/>
            <a:ext cx="512368" cy="51236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1</a:t>
            </a:r>
            <a:endParaRPr lang="zh-CN" altLang="en-US" dirty="0">
              <a:latin typeface="思源黑体 CN Bold" panose="020B0800000000000000" pitchFamily="34" charset="-122"/>
              <a:ea typeface="思源黑体 CN Bold" panose="020B0800000000000000" pitchFamily="34" charset="-122"/>
            </a:endParaRPr>
          </a:p>
        </p:txBody>
      </p:sp>
      <p:sp>
        <p:nvSpPr>
          <p:cNvPr id="18" name="椭圆 17">
            <a:extLst>
              <a:ext uri="{FF2B5EF4-FFF2-40B4-BE49-F238E27FC236}">
                <a16:creationId xmlns:a16="http://schemas.microsoft.com/office/drawing/2014/main" id="{AA5B3807-F274-4A98-A408-96B9208E84A9}"/>
              </a:ext>
            </a:extLst>
          </p:cNvPr>
          <p:cNvSpPr/>
          <p:nvPr/>
        </p:nvSpPr>
        <p:spPr>
          <a:xfrm>
            <a:off x="5557597" y="3138286"/>
            <a:ext cx="645718" cy="645718"/>
          </a:xfrm>
          <a:prstGeom prst="ellipse">
            <a:avLst/>
          </a:prstGeom>
          <a:solidFill>
            <a:srgbClr val="0070C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19" name="椭圆 18">
            <a:extLst>
              <a:ext uri="{FF2B5EF4-FFF2-40B4-BE49-F238E27FC236}">
                <a16:creationId xmlns:a16="http://schemas.microsoft.com/office/drawing/2014/main" id="{B12D2052-727F-4DF4-B388-F4C8FB9A1215}"/>
              </a:ext>
            </a:extLst>
          </p:cNvPr>
          <p:cNvSpPr/>
          <p:nvPr/>
        </p:nvSpPr>
        <p:spPr>
          <a:xfrm>
            <a:off x="5624272" y="3204961"/>
            <a:ext cx="512368" cy="512368"/>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2</a:t>
            </a:r>
            <a:endParaRPr lang="zh-CN" altLang="en-US" dirty="0">
              <a:latin typeface="思源黑体 CN Bold" panose="020B0800000000000000" pitchFamily="34" charset="-122"/>
              <a:ea typeface="思源黑体 CN Bold" panose="020B0800000000000000" pitchFamily="34" charset="-122"/>
            </a:endParaRPr>
          </a:p>
        </p:txBody>
      </p:sp>
      <p:sp>
        <p:nvSpPr>
          <p:cNvPr id="20" name="椭圆 19">
            <a:extLst>
              <a:ext uri="{FF2B5EF4-FFF2-40B4-BE49-F238E27FC236}">
                <a16:creationId xmlns:a16="http://schemas.microsoft.com/office/drawing/2014/main" id="{CB91C0E9-7287-4B8A-B93A-C7B0D52D8CCF}"/>
              </a:ext>
            </a:extLst>
          </p:cNvPr>
          <p:cNvSpPr/>
          <p:nvPr/>
        </p:nvSpPr>
        <p:spPr>
          <a:xfrm>
            <a:off x="1952364" y="2121574"/>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B7BC9A8B-04A2-425B-8F7E-2582BB79E2D4}"/>
              </a:ext>
            </a:extLst>
          </p:cNvPr>
          <p:cNvSpPr/>
          <p:nvPr/>
        </p:nvSpPr>
        <p:spPr>
          <a:xfrm>
            <a:off x="2262004" y="2309411"/>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55416F33-7F50-4B3B-B567-CCE4D7E666EE}"/>
              </a:ext>
            </a:extLst>
          </p:cNvPr>
          <p:cNvSpPr/>
          <p:nvPr/>
        </p:nvSpPr>
        <p:spPr>
          <a:xfrm>
            <a:off x="2009085" y="2679062"/>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ectangle: Rounded Corners 55">
            <a:extLst>
              <a:ext uri="{FF2B5EF4-FFF2-40B4-BE49-F238E27FC236}">
                <a16:creationId xmlns:a16="http://schemas.microsoft.com/office/drawing/2014/main" id="{5BF3578F-EE14-4825-B503-D60F90562FAF}"/>
              </a:ext>
            </a:extLst>
          </p:cNvPr>
          <p:cNvSpPr/>
          <p:nvPr/>
        </p:nvSpPr>
        <p:spPr>
          <a:xfrm>
            <a:off x="5880456" y="4294938"/>
            <a:ext cx="3186669" cy="1028901"/>
          </a:xfrm>
          <a:prstGeom prst="roundRect">
            <a:avLst>
              <a:gd name="adj" fmla="val 4748"/>
            </a:avLst>
          </a:prstGeom>
          <a:noFill/>
          <a:ln>
            <a:gradFill>
              <a:gsLst>
                <a:gs pos="0">
                  <a:srgbClr val="00B0F0"/>
                </a:gs>
                <a:gs pos="100000">
                  <a:srgbClr val="00B0F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57">
            <a:extLst>
              <a:ext uri="{FF2B5EF4-FFF2-40B4-BE49-F238E27FC236}">
                <a16:creationId xmlns:a16="http://schemas.microsoft.com/office/drawing/2014/main" id="{07C67805-6C40-44B2-A301-4758B4ECA7CD}"/>
              </a:ext>
            </a:extLst>
          </p:cNvPr>
          <p:cNvSpPr txBox="1"/>
          <p:nvPr/>
        </p:nvSpPr>
        <p:spPr>
          <a:xfrm>
            <a:off x="6297825" y="4412659"/>
            <a:ext cx="3756788" cy="830997"/>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just"/>
            <a:r>
              <a:rPr lang="en-US" altLang="zh-CN" b="0" dirty="0">
                <a:solidFill>
                  <a:schemeClr val="tx1"/>
                </a:solidFill>
                <a:latin typeface="微软雅黑" panose="020B0503020204020204" pitchFamily="34" charset="-122"/>
                <a:ea typeface="微软雅黑" panose="020B0503020204020204" pitchFamily="34" charset="-122"/>
              </a:rPr>
              <a:t>!</a:t>
            </a:r>
            <a:r>
              <a:rPr lang="zh-CN" altLang="en-US" b="0" dirty="0">
                <a:solidFill>
                  <a:schemeClr val="tx1"/>
                </a:solidFill>
                <a:latin typeface="微软雅黑" panose="020B0503020204020204" pitchFamily="34" charset="-122"/>
                <a:ea typeface="微软雅黑" panose="020B0503020204020204" pitchFamily="34" charset="-122"/>
              </a:rPr>
              <a:t>是逻辑“非”，代表对逻辑测试结果取反值；之前若为正确则变成错误，若为错误则变成正确。</a:t>
            </a:r>
            <a:endParaRPr lang="en-US" b="0" dirty="0">
              <a:solidFill>
                <a:schemeClr val="tx1"/>
              </a:solidFill>
              <a:latin typeface="微软雅黑" panose="020B0503020204020204" pitchFamily="34" charset="-122"/>
              <a:ea typeface="微软雅黑" panose="020B0503020204020204" pitchFamily="34" charset="-122"/>
            </a:endParaRPr>
          </a:p>
        </p:txBody>
      </p:sp>
      <p:sp>
        <p:nvSpPr>
          <p:cNvPr id="25" name="椭圆 24">
            <a:extLst>
              <a:ext uri="{FF2B5EF4-FFF2-40B4-BE49-F238E27FC236}">
                <a16:creationId xmlns:a16="http://schemas.microsoft.com/office/drawing/2014/main" id="{6E5DE0DC-CF59-49A2-9CFF-43D6E511D0CC}"/>
              </a:ext>
            </a:extLst>
          </p:cNvPr>
          <p:cNvSpPr/>
          <p:nvPr/>
        </p:nvSpPr>
        <p:spPr>
          <a:xfrm>
            <a:off x="5557597" y="4517263"/>
            <a:ext cx="645718" cy="645718"/>
          </a:xfrm>
          <a:prstGeom prst="ellipse">
            <a:avLst/>
          </a:prstGeom>
          <a:solidFill>
            <a:srgbClr val="09CE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26" name="椭圆 25">
            <a:extLst>
              <a:ext uri="{FF2B5EF4-FFF2-40B4-BE49-F238E27FC236}">
                <a16:creationId xmlns:a16="http://schemas.microsoft.com/office/drawing/2014/main" id="{34B0A7E8-BE5C-4C0C-85F0-8BCBE12549C2}"/>
              </a:ext>
            </a:extLst>
          </p:cNvPr>
          <p:cNvSpPr/>
          <p:nvPr/>
        </p:nvSpPr>
        <p:spPr>
          <a:xfrm>
            <a:off x="5624272" y="4583938"/>
            <a:ext cx="512368" cy="51236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3</a:t>
            </a:r>
            <a:endParaRPr lang="zh-CN" altLang="en-US" dirty="0">
              <a:latin typeface="思源黑体 CN Bold" panose="020B0800000000000000" pitchFamily="34" charset="-122"/>
              <a:ea typeface="思源黑体 CN Bold" panose="020B0800000000000000" pitchFamily="34" charset="-122"/>
            </a:endParaRPr>
          </a:p>
        </p:txBody>
      </p:sp>
      <p:cxnSp>
        <p:nvCxnSpPr>
          <p:cNvPr id="27" name="直接连接符 26">
            <a:extLst>
              <a:ext uri="{FF2B5EF4-FFF2-40B4-BE49-F238E27FC236}">
                <a16:creationId xmlns:a16="http://schemas.microsoft.com/office/drawing/2014/main" id="{71BA1C6E-BFC7-43AB-9D89-2ECBB8ED255D}"/>
              </a:ext>
            </a:extLst>
          </p:cNvPr>
          <p:cNvCxnSpPr>
            <a:stCxn id="21" idx="6"/>
            <a:endCxn id="16" idx="2"/>
          </p:cNvCxnSpPr>
          <p:nvPr/>
        </p:nvCxnSpPr>
        <p:spPr>
          <a:xfrm flipV="1">
            <a:off x="4596644" y="2161013"/>
            <a:ext cx="960953" cy="1315718"/>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FF4EE779-DAD1-401B-B41D-C1CAB17B06DF}"/>
              </a:ext>
            </a:extLst>
          </p:cNvPr>
          <p:cNvCxnSpPr>
            <a:stCxn id="21" idx="6"/>
            <a:endCxn id="19" idx="2"/>
          </p:cNvCxnSpPr>
          <p:nvPr/>
        </p:nvCxnSpPr>
        <p:spPr>
          <a:xfrm flipV="1">
            <a:off x="4596644" y="3461145"/>
            <a:ext cx="1027628" cy="15586"/>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7A1110F3-627B-4722-9012-A4BEAA31062E}"/>
              </a:ext>
            </a:extLst>
          </p:cNvPr>
          <p:cNvCxnSpPr>
            <a:stCxn id="21" idx="6"/>
            <a:endCxn id="25" idx="2"/>
          </p:cNvCxnSpPr>
          <p:nvPr/>
        </p:nvCxnSpPr>
        <p:spPr>
          <a:xfrm>
            <a:off x="4596644" y="3476731"/>
            <a:ext cx="960953" cy="1363391"/>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9E59134D-20A2-4F23-9FEF-C61DEBE55CBF}"/>
              </a:ext>
            </a:extLst>
          </p:cNvPr>
          <p:cNvSpPr txBox="1"/>
          <p:nvPr/>
        </p:nvSpPr>
        <p:spPr>
          <a:xfrm>
            <a:off x="2367413" y="3033035"/>
            <a:ext cx="1818560" cy="954107"/>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逻辑</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r>
              <a:rPr lang="zh-CN" altLang="en-US" sz="2800" b="1" dirty="0">
                <a:solidFill>
                  <a:schemeClr val="bg1"/>
                </a:solidFill>
                <a:latin typeface="微软雅黑" panose="020B0503020204020204" pitchFamily="34" charset="-122"/>
                <a:ea typeface="微软雅黑" panose="020B0503020204020204" pitchFamily="34" charset="-122"/>
              </a:rPr>
              <a:t>语句</a:t>
            </a:r>
          </a:p>
        </p:txBody>
      </p:sp>
    </p:spTree>
    <p:extLst>
      <p:ext uri="{BB962C8B-B14F-4D97-AF65-F5344CB8AC3E}">
        <p14:creationId xmlns:p14="http://schemas.microsoft.com/office/powerpoint/2010/main" val="30062844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additive="base">
                                        <p:cTn id="20" dur="500" fill="hold"/>
                                        <p:tgtEl>
                                          <p:spTgt spid="21"/>
                                        </p:tgtEl>
                                        <p:attrNameLst>
                                          <p:attrName>ppt_x</p:attrName>
                                        </p:attrNameLst>
                                      </p:cBhvr>
                                      <p:tavLst>
                                        <p:tav tm="0">
                                          <p:val>
                                            <p:strVal val="#ppt_x"/>
                                          </p:val>
                                        </p:tav>
                                        <p:tav tm="100000">
                                          <p:val>
                                            <p:strVal val="#ppt_x"/>
                                          </p:val>
                                        </p:tav>
                                      </p:tavLst>
                                    </p:anim>
                                    <p:anim calcmode="lin" valueType="num">
                                      <p:cBhvr additive="base">
                                        <p:cTn id="21" dur="500" fill="hold"/>
                                        <p:tgtEl>
                                          <p:spTgt spid="21"/>
                                        </p:tgtEl>
                                        <p:attrNameLst>
                                          <p:attrName>ppt_y</p:attrName>
                                        </p:attrNameLst>
                                      </p:cBhvr>
                                      <p:tavLst>
                                        <p:tav tm="0">
                                          <p:val>
                                            <p:strVal val="1+#ppt_h/2"/>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1+#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500" fill="hold"/>
                                        <p:tgtEl>
                                          <p:spTgt spid="20"/>
                                        </p:tgtEl>
                                        <p:attrNameLst>
                                          <p:attrName>ppt_x</p:attrName>
                                        </p:attrNameLst>
                                      </p:cBhvr>
                                      <p:tavLst>
                                        <p:tav tm="0">
                                          <p:val>
                                            <p:strVal val="0-#ppt_w/2"/>
                                          </p:val>
                                        </p:tav>
                                        <p:tav tm="100000">
                                          <p:val>
                                            <p:strVal val="#ppt_x"/>
                                          </p:val>
                                        </p:tav>
                                      </p:tavLst>
                                    </p:anim>
                                    <p:anim calcmode="lin" valueType="num">
                                      <p:cBhvr additive="base">
                                        <p:cTn id="29" dur="500" fill="hold"/>
                                        <p:tgtEl>
                                          <p:spTgt spid="2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animBg="1"/>
      <p:bldP spid="21" grpId="0" animBg="1"/>
      <p:bldP spid="22" grpId="0" animBg="1"/>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可用的整数比较运算符</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3" name="表格 2">
            <a:extLst>
              <a:ext uri="{FF2B5EF4-FFF2-40B4-BE49-F238E27FC236}">
                <a16:creationId xmlns:a16="http://schemas.microsoft.com/office/drawing/2014/main" id="{D9D25540-9B26-4177-95AB-A16C3A63FCD1}"/>
              </a:ext>
            </a:extLst>
          </p:cNvPr>
          <p:cNvGraphicFramePr>
            <a:graphicFrameLocks noGrp="1"/>
          </p:cNvGraphicFramePr>
          <p:nvPr>
            <p:extLst>
              <p:ext uri="{D42A27DB-BD31-4B8C-83A1-F6EECF244321}">
                <p14:modId xmlns:p14="http://schemas.microsoft.com/office/powerpoint/2010/main" val="2848651303"/>
              </p:ext>
            </p:extLst>
          </p:nvPr>
        </p:nvGraphicFramePr>
        <p:xfrm>
          <a:off x="1439863" y="1686560"/>
          <a:ext cx="9312275" cy="4033520"/>
        </p:xfrm>
        <a:graphic>
          <a:graphicData uri="http://schemas.openxmlformats.org/drawingml/2006/table">
            <a:tbl>
              <a:tblPr firstRow="1" firstCol="1" bandRow="1">
                <a:tableStyleId>{5C22544A-7EE6-4342-B048-85BDC9FD1C3A}</a:tableStyleId>
              </a:tblPr>
              <a:tblGrid>
                <a:gridCol w="4658000">
                  <a:extLst>
                    <a:ext uri="{9D8B030D-6E8A-4147-A177-3AD203B41FA5}">
                      <a16:colId xmlns:a16="http://schemas.microsoft.com/office/drawing/2014/main" val="1355507058"/>
                    </a:ext>
                  </a:extLst>
                </a:gridCol>
                <a:gridCol w="4654275">
                  <a:extLst>
                    <a:ext uri="{9D8B030D-6E8A-4147-A177-3AD203B41FA5}">
                      <a16:colId xmlns:a16="http://schemas.microsoft.com/office/drawing/2014/main" val="1164173923"/>
                    </a:ext>
                  </a:extLst>
                </a:gridCol>
              </a:tblGrid>
              <a:tr h="867566">
                <a:tc>
                  <a:txBody>
                    <a:bodyPr/>
                    <a:lstStyle/>
                    <a:p>
                      <a:pPr algn="ctr"/>
                      <a:r>
                        <a:rPr lang="zh-CN" sz="1800" kern="100" dirty="0">
                          <a:effectLst/>
                          <a:latin typeface="微软雅黑" panose="020B0503020204020204" pitchFamily="34" charset="-122"/>
                          <a:ea typeface="微软雅黑" panose="020B0503020204020204" pitchFamily="34" charset="-122"/>
                        </a:rPr>
                        <a:t>运算符</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作用</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268566550"/>
                  </a:ext>
                </a:extLst>
              </a:tr>
              <a:tr h="527659">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-eq</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是否等于</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980923111"/>
                  </a:ext>
                </a:extLst>
              </a:tr>
              <a:tr h="527659">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-ne</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是否不等于</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091326073"/>
                  </a:ext>
                </a:extLst>
              </a:tr>
              <a:tr h="527659">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a:t>
                      </a:r>
                      <a:r>
                        <a:rPr lang="en-US" sz="1600" b="0" dirty="0" err="1">
                          <a:solidFill>
                            <a:schemeClr val="tx1"/>
                          </a:solidFill>
                          <a:effectLst/>
                          <a:latin typeface="微软雅黑" panose="020B0503020204020204" pitchFamily="34" charset="-122"/>
                          <a:ea typeface="微软雅黑" panose="020B0503020204020204" pitchFamily="34" charset="-122"/>
                        </a:rPr>
                        <a:t>gt</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是否大于</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788962687"/>
                  </a:ext>
                </a:extLst>
              </a:tr>
              <a:tr h="527659">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a:t>
                      </a:r>
                      <a:r>
                        <a:rPr lang="en-US" sz="1600" b="0" dirty="0" err="1">
                          <a:solidFill>
                            <a:schemeClr val="tx1"/>
                          </a:solidFill>
                          <a:effectLst/>
                          <a:latin typeface="微软雅黑" panose="020B0503020204020204" pitchFamily="34" charset="-122"/>
                          <a:ea typeface="微软雅黑" panose="020B0503020204020204" pitchFamily="34" charset="-122"/>
                        </a:rPr>
                        <a:t>lt</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是否小于</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974433557"/>
                  </a:ext>
                </a:extLst>
              </a:tr>
              <a:tr h="527659">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-le</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是否等于或小于</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88335136"/>
                  </a:ext>
                </a:extLst>
              </a:tr>
              <a:tr h="527659">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a:t>
                      </a:r>
                      <a:r>
                        <a:rPr lang="en-US" sz="1600" b="0" dirty="0" err="1">
                          <a:solidFill>
                            <a:schemeClr val="tx1"/>
                          </a:solidFill>
                          <a:effectLst/>
                          <a:latin typeface="微软雅黑" panose="020B0503020204020204" pitchFamily="34" charset="-122"/>
                          <a:ea typeface="微软雅黑" panose="020B0503020204020204" pitchFamily="34" charset="-122"/>
                        </a:rPr>
                        <a:t>ge</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是否大于或等于</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991891000"/>
                  </a:ext>
                </a:extLst>
              </a:tr>
            </a:tbl>
          </a:graphicData>
        </a:graphic>
      </p:graphicFrame>
    </p:spTree>
    <p:extLst>
      <p:ext uri="{BB962C8B-B14F-4D97-AF65-F5344CB8AC3E}">
        <p14:creationId xmlns:p14="http://schemas.microsoft.com/office/powerpoint/2010/main" val="6095170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常见的字符串比较运算符</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26</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6" name="表格 5">
            <a:extLst>
              <a:ext uri="{FF2B5EF4-FFF2-40B4-BE49-F238E27FC236}">
                <a16:creationId xmlns:a16="http://schemas.microsoft.com/office/drawing/2014/main" id="{776AFF77-D4E7-4C31-A2A7-BA5D1A7199C1}"/>
              </a:ext>
            </a:extLst>
          </p:cNvPr>
          <p:cNvGraphicFramePr>
            <a:graphicFrameLocks noGrp="1"/>
          </p:cNvGraphicFramePr>
          <p:nvPr>
            <p:extLst>
              <p:ext uri="{D42A27DB-BD31-4B8C-83A1-F6EECF244321}">
                <p14:modId xmlns:p14="http://schemas.microsoft.com/office/powerpoint/2010/main" val="1932016853"/>
              </p:ext>
            </p:extLst>
          </p:nvPr>
        </p:nvGraphicFramePr>
        <p:xfrm>
          <a:off x="1782445" y="2030254"/>
          <a:ext cx="8255635" cy="2545594"/>
        </p:xfrm>
        <a:graphic>
          <a:graphicData uri="http://schemas.openxmlformats.org/drawingml/2006/table">
            <a:tbl>
              <a:tblPr firstRow="1" firstCol="1" bandRow="1">
                <a:tableStyleId>{5C22544A-7EE6-4342-B048-85BDC9FD1C3A}</a:tableStyleId>
              </a:tblPr>
              <a:tblGrid>
                <a:gridCol w="2582363">
                  <a:extLst>
                    <a:ext uri="{9D8B030D-6E8A-4147-A177-3AD203B41FA5}">
                      <a16:colId xmlns:a16="http://schemas.microsoft.com/office/drawing/2014/main" val="2159080889"/>
                    </a:ext>
                  </a:extLst>
                </a:gridCol>
                <a:gridCol w="5673272">
                  <a:extLst>
                    <a:ext uri="{9D8B030D-6E8A-4147-A177-3AD203B41FA5}">
                      <a16:colId xmlns:a16="http://schemas.microsoft.com/office/drawing/2014/main" val="915623539"/>
                    </a:ext>
                  </a:extLst>
                </a:gridCol>
              </a:tblGrid>
              <a:tr h="814546">
                <a:tc>
                  <a:txBody>
                    <a:bodyPr/>
                    <a:lstStyle/>
                    <a:p>
                      <a:pPr algn="ctr"/>
                      <a:r>
                        <a:rPr lang="zh-CN" sz="1800" kern="100" dirty="0">
                          <a:effectLst/>
                          <a:latin typeface="微软雅黑" panose="020B0503020204020204" pitchFamily="34" charset="-122"/>
                          <a:ea typeface="微软雅黑" panose="020B0503020204020204" pitchFamily="34" charset="-122"/>
                        </a:rPr>
                        <a:t>运算符</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作用</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4047833254"/>
                  </a:ext>
                </a:extLst>
              </a:tr>
              <a:tr h="577016">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kern="100">
                          <a:effectLst/>
                          <a:latin typeface="微软雅黑" panose="020B0503020204020204" pitchFamily="34" charset="-122"/>
                          <a:ea typeface="微软雅黑" panose="020B0503020204020204" pitchFamily="34" charset="-122"/>
                        </a:rPr>
                        <a:t>比较字符串内容是否相同</a:t>
                      </a:r>
                      <a:endParaRPr lang="zh-CN" sz="160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998226391"/>
                  </a:ext>
                </a:extLst>
              </a:tr>
              <a:tr h="577016">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kern="100" dirty="0">
                          <a:effectLst/>
                          <a:latin typeface="微软雅黑" panose="020B0503020204020204" pitchFamily="34" charset="-122"/>
                          <a:ea typeface="微软雅黑" panose="020B0503020204020204" pitchFamily="34" charset="-122"/>
                        </a:rPr>
                        <a:t>比较字符串内容是否不同</a:t>
                      </a:r>
                      <a:endParaRPr lang="zh-CN" sz="16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11067372"/>
                  </a:ext>
                </a:extLst>
              </a:tr>
              <a:tr h="577016">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-z</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kern="100" dirty="0">
                          <a:effectLst/>
                          <a:latin typeface="微软雅黑" panose="020B0503020204020204" pitchFamily="34" charset="-122"/>
                          <a:ea typeface="微软雅黑" panose="020B0503020204020204" pitchFamily="34" charset="-122"/>
                        </a:rPr>
                        <a:t>判断字符串内容是否为空</a:t>
                      </a:r>
                      <a:endParaRPr lang="zh-CN" sz="16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657351295"/>
                  </a:ext>
                </a:extLst>
              </a:tr>
            </a:tbl>
          </a:graphicData>
        </a:graphic>
      </p:graphicFrame>
    </p:spTree>
    <p:extLst>
      <p:ext uri="{BB962C8B-B14F-4D97-AF65-F5344CB8AC3E}">
        <p14:creationId xmlns:p14="http://schemas.microsoft.com/office/powerpoint/2010/main" val="26240283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流程控制语句</a:t>
            </a:r>
          </a:p>
        </p:txBody>
      </p:sp>
      <p:sp>
        <p:nvSpPr>
          <p:cNvPr id="9" name="文本框 8"/>
          <p:cNvSpPr txBox="1"/>
          <p:nvPr/>
        </p:nvSpPr>
        <p:spPr>
          <a:xfrm>
            <a:off x="2240797" y="5581590"/>
            <a:ext cx="7710406"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Process Control Statement</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THREE</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直角三角形 3"/>
          <p:cNvSpPr>
            <a:spLocks noChangeAspect="1"/>
          </p:cNvSpPr>
          <p:nvPr/>
        </p:nvSpPr>
        <p:spPr>
          <a:xfrm>
            <a:off x="4210051" y="2786002"/>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11608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流程控制语句</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1" name="Rectangle: Rounded Corners 55">
            <a:extLst>
              <a:ext uri="{FF2B5EF4-FFF2-40B4-BE49-F238E27FC236}">
                <a16:creationId xmlns:a16="http://schemas.microsoft.com/office/drawing/2014/main" id="{D41EB382-F2FA-4569-8978-CAFE908FB4E1}"/>
              </a:ext>
            </a:extLst>
          </p:cNvPr>
          <p:cNvSpPr/>
          <p:nvPr/>
        </p:nvSpPr>
        <p:spPr>
          <a:xfrm>
            <a:off x="5880456" y="1357692"/>
            <a:ext cx="3186669" cy="1213428"/>
          </a:xfrm>
          <a:prstGeom prst="roundRect">
            <a:avLst>
              <a:gd name="adj" fmla="val 4748"/>
            </a:avLst>
          </a:prstGeom>
          <a:noFill/>
          <a:ln>
            <a:gradFill>
              <a:gsLst>
                <a:gs pos="0">
                  <a:srgbClr val="00B0F0"/>
                </a:gs>
                <a:gs pos="100000">
                  <a:srgbClr val="00B0F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45">
            <a:extLst>
              <a:ext uri="{FF2B5EF4-FFF2-40B4-BE49-F238E27FC236}">
                <a16:creationId xmlns:a16="http://schemas.microsoft.com/office/drawing/2014/main" id="{37AD833D-9630-4D69-BF51-94E6E9255604}"/>
              </a:ext>
            </a:extLst>
          </p:cNvPr>
          <p:cNvSpPr/>
          <p:nvPr/>
        </p:nvSpPr>
        <p:spPr>
          <a:xfrm>
            <a:off x="5880456" y="2879311"/>
            <a:ext cx="3186669" cy="1237460"/>
          </a:xfrm>
          <a:prstGeom prst="roundRect">
            <a:avLst>
              <a:gd name="adj" fmla="val 4748"/>
            </a:avLst>
          </a:prstGeom>
          <a:noFill/>
          <a:ln>
            <a:gradFill>
              <a:gsLst>
                <a:gs pos="0">
                  <a:srgbClr val="0070C0"/>
                </a:gs>
                <a:gs pos="100000">
                  <a:srgbClr val="0070C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47">
            <a:extLst>
              <a:ext uri="{FF2B5EF4-FFF2-40B4-BE49-F238E27FC236}">
                <a16:creationId xmlns:a16="http://schemas.microsoft.com/office/drawing/2014/main" id="{C2E8A0A0-8751-411D-B653-1D17E9E8FD89}"/>
              </a:ext>
            </a:extLst>
          </p:cNvPr>
          <p:cNvSpPr txBox="1"/>
          <p:nvPr/>
        </p:nvSpPr>
        <p:spPr>
          <a:xfrm>
            <a:off x="6297824" y="2971479"/>
            <a:ext cx="3756789" cy="1077218"/>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just"/>
            <a:r>
              <a:rPr lang="zh-CN" altLang="en-US" b="0" dirty="0">
                <a:solidFill>
                  <a:schemeClr val="tx1"/>
                </a:solidFill>
                <a:latin typeface="微软雅黑" panose="020B0503020204020204" pitchFamily="34" charset="-122"/>
                <a:ea typeface="微软雅黑" panose="020B0503020204020204" pitchFamily="34" charset="-122"/>
              </a:rPr>
              <a:t>原因是它不能根据真实的工作需求来调整具体的执行命令，也不能根据某些条件实现自动循环执行。通俗来讲，就是不能根据实际情况做出调整。</a:t>
            </a:r>
            <a:endParaRPr lang="en-US" altLang="zh-CN" b="0" dirty="0">
              <a:solidFill>
                <a:schemeClr val="tx1"/>
              </a:solidFill>
              <a:latin typeface="微软雅黑" panose="020B0503020204020204" pitchFamily="34" charset="-122"/>
              <a:ea typeface="微软雅黑" panose="020B0503020204020204" pitchFamily="34" charset="-122"/>
            </a:endParaRPr>
          </a:p>
        </p:txBody>
      </p:sp>
      <p:sp>
        <p:nvSpPr>
          <p:cNvPr id="15" name="TextBox 57">
            <a:extLst>
              <a:ext uri="{FF2B5EF4-FFF2-40B4-BE49-F238E27FC236}">
                <a16:creationId xmlns:a16="http://schemas.microsoft.com/office/drawing/2014/main" id="{9A479C0B-32DD-47B3-A4AA-DAFD4F15ED5D}"/>
              </a:ext>
            </a:extLst>
          </p:cNvPr>
          <p:cNvSpPr txBox="1"/>
          <p:nvPr/>
        </p:nvSpPr>
        <p:spPr>
          <a:xfrm>
            <a:off x="6297824" y="1493088"/>
            <a:ext cx="3756790" cy="1077218"/>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just"/>
            <a:r>
              <a:rPr lang="zh-CN" altLang="en-US" b="0" dirty="0">
                <a:solidFill>
                  <a:schemeClr val="tx1"/>
                </a:solidFill>
                <a:latin typeface="微软雅黑" panose="020B0503020204020204" pitchFamily="34" charset="-122"/>
                <a:ea typeface="微软雅黑" panose="020B0503020204020204" pitchFamily="34" charset="-122"/>
              </a:rPr>
              <a:t>尽管此时可以通过使用</a:t>
            </a:r>
            <a:r>
              <a:rPr lang="en-US" altLang="zh-CN" b="0" dirty="0">
                <a:solidFill>
                  <a:schemeClr val="tx1"/>
                </a:solidFill>
                <a:latin typeface="微软雅黑" panose="020B0503020204020204" pitchFamily="34" charset="-122"/>
                <a:ea typeface="微软雅黑" panose="020B0503020204020204" pitchFamily="34" charset="-122"/>
              </a:rPr>
              <a:t>Linux</a:t>
            </a:r>
            <a:r>
              <a:rPr lang="zh-CN" altLang="en-US" b="0" dirty="0">
                <a:solidFill>
                  <a:schemeClr val="tx1"/>
                </a:solidFill>
                <a:latin typeface="微软雅黑" panose="020B0503020204020204" pitchFamily="34" charset="-122"/>
                <a:ea typeface="微软雅黑" panose="020B0503020204020204" pitchFamily="34" charset="-122"/>
              </a:rPr>
              <a:t>命令、管道符、重定向以及条件测试语句来编写最基本的</a:t>
            </a:r>
            <a:r>
              <a:rPr lang="en-US" altLang="zh-CN" b="0" dirty="0">
                <a:solidFill>
                  <a:schemeClr val="tx1"/>
                </a:solidFill>
                <a:latin typeface="微软雅黑" panose="020B0503020204020204" pitchFamily="34" charset="-122"/>
                <a:ea typeface="微软雅黑" panose="020B0503020204020204" pitchFamily="34" charset="-122"/>
              </a:rPr>
              <a:t>Shell</a:t>
            </a:r>
            <a:r>
              <a:rPr lang="zh-CN" altLang="en-US" b="0" dirty="0">
                <a:solidFill>
                  <a:schemeClr val="tx1"/>
                </a:solidFill>
                <a:latin typeface="微软雅黑" panose="020B0503020204020204" pitchFamily="34" charset="-122"/>
                <a:ea typeface="微软雅黑" panose="020B0503020204020204" pitchFamily="34" charset="-122"/>
              </a:rPr>
              <a:t>脚本，但是这种脚本并不适用于生产环境。</a:t>
            </a:r>
            <a:endParaRPr lang="en-US" b="0" dirty="0">
              <a:solidFill>
                <a:schemeClr val="tx1"/>
              </a:solidFill>
              <a:latin typeface="微软雅黑" panose="020B0503020204020204" pitchFamily="34" charset="-122"/>
              <a:ea typeface="微软雅黑" panose="020B0503020204020204" pitchFamily="34" charset="-122"/>
            </a:endParaRPr>
          </a:p>
        </p:txBody>
      </p:sp>
      <p:sp>
        <p:nvSpPr>
          <p:cNvPr id="16" name="椭圆 15">
            <a:extLst>
              <a:ext uri="{FF2B5EF4-FFF2-40B4-BE49-F238E27FC236}">
                <a16:creationId xmlns:a16="http://schemas.microsoft.com/office/drawing/2014/main" id="{A2FCB66B-B91B-447C-A4FE-16327C236D6A}"/>
              </a:ext>
            </a:extLst>
          </p:cNvPr>
          <p:cNvSpPr/>
          <p:nvPr/>
        </p:nvSpPr>
        <p:spPr>
          <a:xfrm>
            <a:off x="5557597" y="1648107"/>
            <a:ext cx="645718" cy="645718"/>
          </a:xfrm>
          <a:prstGeom prst="ellipse">
            <a:avLst/>
          </a:prstGeom>
          <a:solidFill>
            <a:srgbClr val="09CE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17" name="椭圆 16">
            <a:extLst>
              <a:ext uri="{FF2B5EF4-FFF2-40B4-BE49-F238E27FC236}">
                <a16:creationId xmlns:a16="http://schemas.microsoft.com/office/drawing/2014/main" id="{76CB441D-BDF8-4FF4-8432-780B9C173CDC}"/>
              </a:ext>
            </a:extLst>
          </p:cNvPr>
          <p:cNvSpPr/>
          <p:nvPr/>
        </p:nvSpPr>
        <p:spPr>
          <a:xfrm>
            <a:off x="5624272" y="1714782"/>
            <a:ext cx="512368" cy="51236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1</a:t>
            </a:r>
            <a:endParaRPr lang="zh-CN" altLang="en-US" dirty="0">
              <a:latin typeface="思源黑体 CN Bold" panose="020B0800000000000000" pitchFamily="34" charset="-122"/>
              <a:ea typeface="思源黑体 CN Bold" panose="020B0800000000000000" pitchFamily="34" charset="-122"/>
            </a:endParaRPr>
          </a:p>
        </p:txBody>
      </p:sp>
      <p:sp>
        <p:nvSpPr>
          <p:cNvPr id="18" name="椭圆 17">
            <a:extLst>
              <a:ext uri="{FF2B5EF4-FFF2-40B4-BE49-F238E27FC236}">
                <a16:creationId xmlns:a16="http://schemas.microsoft.com/office/drawing/2014/main" id="{1DCE672D-1E99-4B7B-8BCD-53095D013A5B}"/>
              </a:ext>
            </a:extLst>
          </p:cNvPr>
          <p:cNvSpPr/>
          <p:nvPr/>
        </p:nvSpPr>
        <p:spPr>
          <a:xfrm>
            <a:off x="5557597" y="3138286"/>
            <a:ext cx="645718" cy="645718"/>
          </a:xfrm>
          <a:prstGeom prst="ellipse">
            <a:avLst/>
          </a:prstGeom>
          <a:solidFill>
            <a:srgbClr val="0070C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19" name="椭圆 18">
            <a:extLst>
              <a:ext uri="{FF2B5EF4-FFF2-40B4-BE49-F238E27FC236}">
                <a16:creationId xmlns:a16="http://schemas.microsoft.com/office/drawing/2014/main" id="{BAB77182-2DE5-4928-9DEC-272CCD0DEDD9}"/>
              </a:ext>
            </a:extLst>
          </p:cNvPr>
          <p:cNvSpPr/>
          <p:nvPr/>
        </p:nvSpPr>
        <p:spPr>
          <a:xfrm>
            <a:off x="5624272" y="3204961"/>
            <a:ext cx="512368" cy="512368"/>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2</a:t>
            </a:r>
            <a:endParaRPr lang="zh-CN" altLang="en-US" dirty="0">
              <a:latin typeface="思源黑体 CN Bold" panose="020B0800000000000000" pitchFamily="34" charset="-122"/>
              <a:ea typeface="思源黑体 CN Bold" panose="020B0800000000000000" pitchFamily="34" charset="-122"/>
            </a:endParaRPr>
          </a:p>
        </p:txBody>
      </p:sp>
      <p:sp>
        <p:nvSpPr>
          <p:cNvPr id="20" name="椭圆 19">
            <a:extLst>
              <a:ext uri="{FF2B5EF4-FFF2-40B4-BE49-F238E27FC236}">
                <a16:creationId xmlns:a16="http://schemas.microsoft.com/office/drawing/2014/main" id="{F112406C-6AF6-4B04-ACA3-2DF2849AC98D}"/>
              </a:ext>
            </a:extLst>
          </p:cNvPr>
          <p:cNvSpPr/>
          <p:nvPr/>
        </p:nvSpPr>
        <p:spPr>
          <a:xfrm>
            <a:off x="1952364" y="2121574"/>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B96F7E58-0B43-4E3E-8FA7-DA5C90C15748}"/>
              </a:ext>
            </a:extLst>
          </p:cNvPr>
          <p:cNvSpPr/>
          <p:nvPr/>
        </p:nvSpPr>
        <p:spPr>
          <a:xfrm>
            <a:off x="2262004" y="2309411"/>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CC027057-4FEB-49D5-B0F7-F46E92CB8DD2}"/>
              </a:ext>
            </a:extLst>
          </p:cNvPr>
          <p:cNvSpPr/>
          <p:nvPr/>
        </p:nvSpPr>
        <p:spPr>
          <a:xfrm>
            <a:off x="2009085" y="2679062"/>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ectangle: Rounded Corners 55">
            <a:extLst>
              <a:ext uri="{FF2B5EF4-FFF2-40B4-BE49-F238E27FC236}">
                <a16:creationId xmlns:a16="http://schemas.microsoft.com/office/drawing/2014/main" id="{1E05825A-097B-4ABF-A61A-45AC8C1A21DB}"/>
              </a:ext>
            </a:extLst>
          </p:cNvPr>
          <p:cNvSpPr/>
          <p:nvPr/>
        </p:nvSpPr>
        <p:spPr>
          <a:xfrm>
            <a:off x="5880456" y="4294938"/>
            <a:ext cx="3186669" cy="1028901"/>
          </a:xfrm>
          <a:prstGeom prst="roundRect">
            <a:avLst>
              <a:gd name="adj" fmla="val 4748"/>
            </a:avLst>
          </a:prstGeom>
          <a:noFill/>
          <a:ln>
            <a:gradFill>
              <a:gsLst>
                <a:gs pos="0">
                  <a:srgbClr val="00B0F0"/>
                </a:gs>
                <a:gs pos="100000">
                  <a:srgbClr val="00B0F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57">
            <a:extLst>
              <a:ext uri="{FF2B5EF4-FFF2-40B4-BE49-F238E27FC236}">
                <a16:creationId xmlns:a16="http://schemas.microsoft.com/office/drawing/2014/main" id="{F5CF9D98-19CB-4B6C-A1C1-78381F9999FD}"/>
              </a:ext>
            </a:extLst>
          </p:cNvPr>
          <p:cNvSpPr txBox="1"/>
          <p:nvPr/>
        </p:nvSpPr>
        <p:spPr>
          <a:xfrm>
            <a:off x="6297825" y="4412659"/>
            <a:ext cx="3756788" cy="830997"/>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just"/>
            <a:r>
              <a:rPr lang="zh-CN" altLang="en-US" b="0" dirty="0">
                <a:solidFill>
                  <a:schemeClr val="tx1"/>
                </a:solidFill>
                <a:latin typeface="微软雅黑" panose="020B0503020204020204" pitchFamily="34" charset="-122"/>
                <a:ea typeface="微软雅黑" panose="020B0503020204020204" pitchFamily="34" charset="-122"/>
              </a:rPr>
              <a:t>通常脚本都是从上到下一股脑儿地执行，效率是很高，但一旦某条命令执行失败了，则后面的功能全都会受到影响。</a:t>
            </a:r>
            <a:endParaRPr lang="en-US" b="0" dirty="0">
              <a:solidFill>
                <a:schemeClr val="tx1"/>
              </a:solidFill>
              <a:latin typeface="微软雅黑" panose="020B0503020204020204" pitchFamily="34" charset="-122"/>
              <a:ea typeface="微软雅黑" panose="020B0503020204020204" pitchFamily="34" charset="-122"/>
            </a:endParaRPr>
          </a:p>
        </p:txBody>
      </p:sp>
      <p:sp>
        <p:nvSpPr>
          <p:cNvPr id="25" name="椭圆 24">
            <a:extLst>
              <a:ext uri="{FF2B5EF4-FFF2-40B4-BE49-F238E27FC236}">
                <a16:creationId xmlns:a16="http://schemas.microsoft.com/office/drawing/2014/main" id="{481EF070-9126-4ECB-9197-56D6FA945D49}"/>
              </a:ext>
            </a:extLst>
          </p:cNvPr>
          <p:cNvSpPr/>
          <p:nvPr/>
        </p:nvSpPr>
        <p:spPr>
          <a:xfrm>
            <a:off x="5557597" y="4517263"/>
            <a:ext cx="645718" cy="645718"/>
          </a:xfrm>
          <a:prstGeom prst="ellipse">
            <a:avLst/>
          </a:prstGeom>
          <a:solidFill>
            <a:srgbClr val="09CE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26" name="椭圆 25">
            <a:extLst>
              <a:ext uri="{FF2B5EF4-FFF2-40B4-BE49-F238E27FC236}">
                <a16:creationId xmlns:a16="http://schemas.microsoft.com/office/drawing/2014/main" id="{EEADCAF0-C025-4ED2-BD46-C33544423ABC}"/>
              </a:ext>
            </a:extLst>
          </p:cNvPr>
          <p:cNvSpPr/>
          <p:nvPr/>
        </p:nvSpPr>
        <p:spPr>
          <a:xfrm>
            <a:off x="5624272" y="4583938"/>
            <a:ext cx="512368" cy="51236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3</a:t>
            </a:r>
            <a:endParaRPr lang="zh-CN" altLang="en-US" dirty="0">
              <a:latin typeface="思源黑体 CN Bold" panose="020B0800000000000000" pitchFamily="34" charset="-122"/>
              <a:ea typeface="思源黑体 CN Bold" panose="020B0800000000000000" pitchFamily="34" charset="-122"/>
            </a:endParaRPr>
          </a:p>
        </p:txBody>
      </p:sp>
      <p:cxnSp>
        <p:nvCxnSpPr>
          <p:cNvPr id="27" name="直接连接符 26">
            <a:extLst>
              <a:ext uri="{FF2B5EF4-FFF2-40B4-BE49-F238E27FC236}">
                <a16:creationId xmlns:a16="http://schemas.microsoft.com/office/drawing/2014/main" id="{3A17CC80-343B-4FA2-A57B-B7AEC86F6A57}"/>
              </a:ext>
            </a:extLst>
          </p:cNvPr>
          <p:cNvCxnSpPr>
            <a:stCxn id="21" idx="6"/>
            <a:endCxn id="16" idx="2"/>
          </p:cNvCxnSpPr>
          <p:nvPr/>
        </p:nvCxnSpPr>
        <p:spPr>
          <a:xfrm flipV="1">
            <a:off x="4596644" y="1970966"/>
            <a:ext cx="960953" cy="1505765"/>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05FA62A-0409-42F1-9B77-FDCCFAD89653}"/>
              </a:ext>
            </a:extLst>
          </p:cNvPr>
          <p:cNvCxnSpPr>
            <a:stCxn id="21" idx="6"/>
            <a:endCxn id="19" idx="2"/>
          </p:cNvCxnSpPr>
          <p:nvPr/>
        </p:nvCxnSpPr>
        <p:spPr>
          <a:xfrm flipV="1">
            <a:off x="4596644" y="3461145"/>
            <a:ext cx="1027628" cy="15586"/>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A17277A-D01F-4CF2-9607-BF9AE5516E49}"/>
              </a:ext>
            </a:extLst>
          </p:cNvPr>
          <p:cNvCxnSpPr>
            <a:stCxn id="21" idx="6"/>
            <a:endCxn id="25" idx="2"/>
          </p:cNvCxnSpPr>
          <p:nvPr/>
        </p:nvCxnSpPr>
        <p:spPr>
          <a:xfrm>
            <a:off x="4596644" y="3476731"/>
            <a:ext cx="960953" cy="1363391"/>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384AC0AF-7F73-4FF4-91AB-06DEEFCCDD26}"/>
              </a:ext>
            </a:extLst>
          </p:cNvPr>
          <p:cNvSpPr txBox="1"/>
          <p:nvPr/>
        </p:nvSpPr>
        <p:spPr>
          <a:xfrm>
            <a:off x="2367413" y="3033035"/>
            <a:ext cx="1818560" cy="954107"/>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流程控制</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r>
              <a:rPr lang="zh-CN" altLang="en-US" sz="2800" b="1" dirty="0">
                <a:solidFill>
                  <a:schemeClr val="bg1"/>
                </a:solidFill>
                <a:latin typeface="微软雅黑" panose="020B0503020204020204" pitchFamily="34" charset="-122"/>
                <a:ea typeface="微软雅黑" panose="020B0503020204020204" pitchFamily="34" charset="-122"/>
              </a:rPr>
              <a:t>语句</a:t>
            </a:r>
          </a:p>
        </p:txBody>
      </p:sp>
    </p:spTree>
    <p:extLst>
      <p:ext uri="{BB962C8B-B14F-4D97-AF65-F5344CB8AC3E}">
        <p14:creationId xmlns:p14="http://schemas.microsoft.com/office/powerpoint/2010/main" val="23407553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additive="base">
                                        <p:cTn id="20" dur="500" fill="hold"/>
                                        <p:tgtEl>
                                          <p:spTgt spid="21"/>
                                        </p:tgtEl>
                                        <p:attrNameLst>
                                          <p:attrName>ppt_x</p:attrName>
                                        </p:attrNameLst>
                                      </p:cBhvr>
                                      <p:tavLst>
                                        <p:tav tm="0">
                                          <p:val>
                                            <p:strVal val="#ppt_x"/>
                                          </p:val>
                                        </p:tav>
                                        <p:tav tm="100000">
                                          <p:val>
                                            <p:strVal val="#ppt_x"/>
                                          </p:val>
                                        </p:tav>
                                      </p:tavLst>
                                    </p:anim>
                                    <p:anim calcmode="lin" valueType="num">
                                      <p:cBhvr additive="base">
                                        <p:cTn id="21" dur="500" fill="hold"/>
                                        <p:tgtEl>
                                          <p:spTgt spid="21"/>
                                        </p:tgtEl>
                                        <p:attrNameLst>
                                          <p:attrName>ppt_y</p:attrName>
                                        </p:attrNameLst>
                                      </p:cBhvr>
                                      <p:tavLst>
                                        <p:tav tm="0">
                                          <p:val>
                                            <p:strVal val="1+#ppt_h/2"/>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1+#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500" fill="hold"/>
                                        <p:tgtEl>
                                          <p:spTgt spid="20"/>
                                        </p:tgtEl>
                                        <p:attrNameLst>
                                          <p:attrName>ppt_x</p:attrName>
                                        </p:attrNameLst>
                                      </p:cBhvr>
                                      <p:tavLst>
                                        <p:tav tm="0">
                                          <p:val>
                                            <p:strVal val="0-#ppt_w/2"/>
                                          </p:val>
                                        </p:tav>
                                        <p:tav tm="100000">
                                          <p:val>
                                            <p:strVal val="#ppt_x"/>
                                          </p:val>
                                        </p:tav>
                                      </p:tavLst>
                                    </p:anim>
                                    <p:anim calcmode="lin" valueType="num">
                                      <p:cBhvr additive="base">
                                        <p:cTn id="29" dur="500" fill="hold"/>
                                        <p:tgtEl>
                                          <p:spTgt spid="2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animBg="1"/>
      <p:bldP spid="21" grpId="0" animBg="1"/>
      <p:bldP spid="22" grpId="0" animBg="1"/>
      <p:bldP spid="3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流程控制语句</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29</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35" name="矩形: 圆角 34">
            <a:extLst>
              <a:ext uri="{FF2B5EF4-FFF2-40B4-BE49-F238E27FC236}">
                <a16:creationId xmlns:a16="http://schemas.microsoft.com/office/drawing/2014/main" id="{709D6AA9-1939-4581-AD59-C0188FE7F336}"/>
              </a:ext>
            </a:extLst>
          </p:cNvPr>
          <p:cNvSpPr/>
          <p:nvPr/>
        </p:nvSpPr>
        <p:spPr>
          <a:xfrm>
            <a:off x="858570" y="1684382"/>
            <a:ext cx="2639045" cy="3826676"/>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6" name="文本框 35">
            <a:extLst>
              <a:ext uri="{FF2B5EF4-FFF2-40B4-BE49-F238E27FC236}">
                <a16:creationId xmlns:a16="http://schemas.microsoft.com/office/drawing/2014/main" id="{2961BD0C-92BD-4A73-BA12-875FB4A1BDED}"/>
              </a:ext>
            </a:extLst>
          </p:cNvPr>
          <p:cNvSpPr txBox="1"/>
          <p:nvPr/>
        </p:nvSpPr>
        <p:spPr>
          <a:xfrm>
            <a:off x="925917" y="2532872"/>
            <a:ext cx="2502125" cy="2634183"/>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if</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条件测试语句可以让脚本根据实际情况自动执行相应的命令。从技术角度来讲，</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if</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语句分为单分支结构、双分支结构、多分支结构；其复杂度随着灵活度一起逐级上升。</a:t>
            </a:r>
          </a:p>
        </p:txBody>
      </p:sp>
      <p:sp>
        <p:nvSpPr>
          <p:cNvPr id="37" name="任意多边形: 形状 36">
            <a:extLst>
              <a:ext uri="{FF2B5EF4-FFF2-40B4-BE49-F238E27FC236}">
                <a16:creationId xmlns:a16="http://schemas.microsoft.com/office/drawing/2014/main" id="{EED6D994-198F-4FD8-8FD3-4753507DEE60}"/>
              </a:ext>
            </a:extLst>
          </p:cNvPr>
          <p:cNvSpPr/>
          <p:nvPr/>
        </p:nvSpPr>
        <p:spPr>
          <a:xfrm>
            <a:off x="862965" y="1684383"/>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8" name="文本框 37">
            <a:extLst>
              <a:ext uri="{FF2B5EF4-FFF2-40B4-BE49-F238E27FC236}">
                <a16:creationId xmlns:a16="http://schemas.microsoft.com/office/drawing/2014/main" id="{281B5FA8-FD9C-465F-BB4E-B54302CE3833}"/>
              </a:ext>
            </a:extLst>
          </p:cNvPr>
          <p:cNvSpPr txBox="1"/>
          <p:nvPr/>
        </p:nvSpPr>
        <p:spPr>
          <a:xfrm>
            <a:off x="995490" y="1951068"/>
            <a:ext cx="190308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if</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条件测试语句</a:t>
            </a:r>
          </a:p>
        </p:txBody>
      </p:sp>
      <p:grpSp>
        <p:nvGrpSpPr>
          <p:cNvPr id="7" name="组合 6">
            <a:extLst>
              <a:ext uri="{FF2B5EF4-FFF2-40B4-BE49-F238E27FC236}">
                <a16:creationId xmlns:a16="http://schemas.microsoft.com/office/drawing/2014/main" id="{87845C64-0AE1-4C3E-B1DB-757A30683E0D}"/>
              </a:ext>
            </a:extLst>
          </p:cNvPr>
          <p:cNvGrpSpPr/>
          <p:nvPr/>
        </p:nvGrpSpPr>
        <p:grpSpPr>
          <a:xfrm>
            <a:off x="4269152" y="553782"/>
            <a:ext cx="6294213" cy="1427301"/>
            <a:chOff x="4269152" y="1091489"/>
            <a:chExt cx="6294213" cy="1427301"/>
          </a:xfrm>
        </p:grpSpPr>
        <p:sp>
          <p:nvSpPr>
            <p:cNvPr id="53" name="文本框 52">
              <a:extLst>
                <a:ext uri="{FF2B5EF4-FFF2-40B4-BE49-F238E27FC236}">
                  <a16:creationId xmlns:a16="http://schemas.microsoft.com/office/drawing/2014/main" id="{BB038240-A45A-4CF4-BC10-B29FBF159507}"/>
                </a:ext>
              </a:extLst>
            </p:cNvPr>
            <p:cNvSpPr txBox="1"/>
            <p:nvPr/>
          </p:nvSpPr>
          <p:spPr>
            <a:xfrm>
              <a:off x="4269152" y="1091489"/>
              <a:ext cx="6294213" cy="369332"/>
            </a:xfrm>
            <a:prstGeom prst="rect">
              <a:avLst/>
            </a:prstGeom>
            <a:noFill/>
          </p:spPr>
          <p:txBody>
            <a:bodyPr wrap="square">
              <a:spAutoFit/>
            </a:bodyPr>
            <a:lstStyle/>
            <a:p>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单分支的</a:t>
              </a:r>
              <a:r>
                <a:rPr lang="en-US" altLang="zh-CN" sz="1800" kern="100" dirty="0">
                  <a:effectLst/>
                  <a:latin typeface="微软雅黑" panose="020B0503020204020204" pitchFamily="34" charset="-122"/>
                  <a:ea typeface="微软雅黑" panose="020B0503020204020204" pitchFamily="34" charset="-122"/>
                </a:rPr>
                <a:t>if</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条件语句</a:t>
              </a:r>
              <a:endParaRPr lang="zh-CN" altLang="en-US" dirty="0">
                <a:latin typeface="微软雅黑" panose="020B0503020204020204" pitchFamily="34" charset="-122"/>
                <a:ea typeface="微软雅黑" panose="020B0503020204020204" pitchFamily="34" charset="-122"/>
              </a:endParaRPr>
            </a:p>
          </p:txBody>
        </p:sp>
        <p:sp>
          <p:nvSpPr>
            <p:cNvPr id="58" name="任意多边形: 形状 57">
              <a:extLst>
                <a:ext uri="{FF2B5EF4-FFF2-40B4-BE49-F238E27FC236}">
                  <a16:creationId xmlns:a16="http://schemas.microsoft.com/office/drawing/2014/main" id="{7FF28AEA-30DA-4BC0-B096-DF9EAE34E823}"/>
                </a:ext>
              </a:extLst>
            </p:cNvPr>
            <p:cNvSpPr/>
            <p:nvPr/>
          </p:nvSpPr>
          <p:spPr>
            <a:xfrm>
              <a:off x="4269152" y="1533309"/>
              <a:ext cx="2587907" cy="985481"/>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kumimoji="0" lang="en-US" altLang="zh-CN"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If   </a:t>
              </a:r>
              <a:r>
                <a:rPr kumimoji="0" lang="zh-CN" altLang="en-US"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条件测试操作</a:t>
              </a:r>
              <a:endParaRPr kumimoji="0" lang="en-US" altLang="zh-CN"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tabLst/>
                <a:defRPr/>
              </a:pPr>
              <a:r>
                <a:rPr lang="en-US" altLang="zh-CN" sz="1600" dirty="0">
                  <a:solidFill>
                    <a:prstClr val="white"/>
                  </a:solidFill>
                  <a:latin typeface="微软雅黑" panose="020B0503020204020204" pitchFamily="34" charset="-122"/>
                  <a:ea typeface="微软雅黑" panose="020B0503020204020204" pitchFamily="34" charset="-122"/>
                </a:rPr>
                <a:t>    then   </a:t>
              </a:r>
              <a:r>
                <a:rPr lang="zh-CN" altLang="en-US" sz="1600" dirty="0">
                  <a:solidFill>
                    <a:prstClr val="white"/>
                  </a:solidFill>
                  <a:latin typeface="微软雅黑" panose="020B0503020204020204" pitchFamily="34" charset="-122"/>
                  <a:ea typeface="微软雅黑" panose="020B0503020204020204" pitchFamily="34" charset="-122"/>
                </a:rPr>
                <a:t>命令序列</a:t>
              </a:r>
              <a:endParaRPr lang="en-US" altLang="zh-CN" sz="1600" dirty="0">
                <a:solidFill>
                  <a:prstClr val="white"/>
                </a:solidFill>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tabLst/>
                <a:defRPr/>
              </a:pPr>
              <a:r>
                <a:rPr kumimoji="0" lang="en-US" altLang="zh-CN"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fi</a:t>
              </a:r>
              <a:endParaRPr kumimoji="0" lang="zh-CN" altLang="en-US"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箭头: V 形 5">
              <a:extLst>
                <a:ext uri="{FF2B5EF4-FFF2-40B4-BE49-F238E27FC236}">
                  <a16:creationId xmlns:a16="http://schemas.microsoft.com/office/drawing/2014/main" id="{868DCDEA-41C4-462A-BA2C-0CA228007C6F}"/>
                </a:ext>
              </a:extLst>
            </p:cNvPr>
            <p:cNvSpPr/>
            <p:nvPr/>
          </p:nvSpPr>
          <p:spPr>
            <a:xfrm>
              <a:off x="7181180" y="1744105"/>
              <a:ext cx="470158" cy="563889"/>
            </a:xfrm>
            <a:prstGeom prst="chevron">
              <a:avLst/>
            </a:prstGeom>
            <a:gradFill>
              <a:gsLst>
                <a:gs pos="16000">
                  <a:srgbClr val="007DDA"/>
                </a:gs>
                <a:gs pos="10000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9" name="任意多边形: 形状 58">
              <a:extLst>
                <a:ext uri="{FF2B5EF4-FFF2-40B4-BE49-F238E27FC236}">
                  <a16:creationId xmlns:a16="http://schemas.microsoft.com/office/drawing/2014/main" id="{F041D67E-CF04-45C1-8588-2DCD560112DB}"/>
                </a:ext>
              </a:extLst>
            </p:cNvPr>
            <p:cNvSpPr/>
            <p:nvPr/>
          </p:nvSpPr>
          <p:spPr>
            <a:xfrm>
              <a:off x="7975458" y="1533309"/>
              <a:ext cx="2587907" cy="985481"/>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kumimoji="0" lang="en-US" altLang="zh-CN"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If   </a:t>
              </a:r>
              <a:r>
                <a:rPr kumimoji="0" lang="zh-CN" altLang="en-US"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目录不存在</a:t>
              </a:r>
              <a:endParaRPr kumimoji="0" lang="en-US" altLang="zh-CN"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tabLst/>
                <a:defRPr/>
              </a:pPr>
              <a:r>
                <a:rPr lang="en-US" altLang="zh-CN" sz="1600" dirty="0">
                  <a:solidFill>
                    <a:prstClr val="white"/>
                  </a:solidFill>
                  <a:latin typeface="微软雅黑" panose="020B0503020204020204" pitchFamily="34" charset="-122"/>
                  <a:ea typeface="微软雅黑" panose="020B0503020204020204" pitchFamily="34" charset="-122"/>
                </a:rPr>
                <a:t>    then   </a:t>
              </a:r>
              <a:r>
                <a:rPr lang="zh-CN" altLang="en-US" sz="1600" dirty="0">
                  <a:solidFill>
                    <a:prstClr val="white"/>
                  </a:solidFill>
                  <a:latin typeface="微软雅黑" panose="020B0503020204020204" pitchFamily="34" charset="-122"/>
                  <a:ea typeface="微软雅黑" panose="020B0503020204020204" pitchFamily="34" charset="-122"/>
                </a:rPr>
                <a:t>创建该目录</a:t>
              </a:r>
              <a:endParaRPr lang="en-US" altLang="zh-CN" sz="1600" dirty="0">
                <a:solidFill>
                  <a:prstClr val="white"/>
                </a:solidFill>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tabLst/>
                <a:defRPr/>
              </a:pPr>
              <a:r>
                <a:rPr kumimoji="0" lang="en-US" altLang="zh-CN"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fi</a:t>
              </a:r>
              <a:endParaRPr kumimoji="0" lang="zh-CN" altLang="en-US"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70" name="组合 69">
            <a:extLst>
              <a:ext uri="{FF2B5EF4-FFF2-40B4-BE49-F238E27FC236}">
                <a16:creationId xmlns:a16="http://schemas.microsoft.com/office/drawing/2014/main" id="{80A8C897-8F05-4B94-89EB-B10A181A90A9}"/>
              </a:ext>
            </a:extLst>
          </p:cNvPr>
          <p:cNvGrpSpPr/>
          <p:nvPr/>
        </p:nvGrpSpPr>
        <p:grpSpPr>
          <a:xfrm>
            <a:off x="4269152" y="2080215"/>
            <a:ext cx="6715223" cy="1718080"/>
            <a:chOff x="4269152" y="1091489"/>
            <a:chExt cx="6715223" cy="1718080"/>
          </a:xfrm>
        </p:grpSpPr>
        <p:sp>
          <p:nvSpPr>
            <p:cNvPr id="71" name="文本框 70">
              <a:extLst>
                <a:ext uri="{FF2B5EF4-FFF2-40B4-BE49-F238E27FC236}">
                  <a16:creationId xmlns:a16="http://schemas.microsoft.com/office/drawing/2014/main" id="{C6292B8B-9192-4608-B7D6-133CCDD279A3}"/>
                </a:ext>
              </a:extLst>
            </p:cNvPr>
            <p:cNvSpPr txBox="1"/>
            <p:nvPr/>
          </p:nvSpPr>
          <p:spPr>
            <a:xfrm>
              <a:off x="4269152" y="1091489"/>
              <a:ext cx="6294213" cy="369332"/>
            </a:xfrm>
            <a:prstGeom prst="rect">
              <a:avLst/>
            </a:prstGeom>
            <a:noFill/>
          </p:spPr>
          <p:txBody>
            <a:bodyPr wrap="square">
              <a:spAutoFit/>
            </a:bodyPr>
            <a:lstStyle/>
            <a:p>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双</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分支的</a:t>
              </a:r>
              <a:r>
                <a:rPr lang="en-US" altLang="zh-CN" sz="1800" kern="100" dirty="0">
                  <a:effectLst/>
                  <a:latin typeface="微软雅黑" panose="020B0503020204020204" pitchFamily="34" charset="-122"/>
                  <a:ea typeface="微软雅黑" panose="020B0503020204020204" pitchFamily="34" charset="-122"/>
                </a:rPr>
                <a:t>if</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条件语句</a:t>
              </a:r>
              <a:endParaRPr lang="zh-CN" altLang="en-US" dirty="0">
                <a:latin typeface="微软雅黑" panose="020B0503020204020204" pitchFamily="34" charset="-122"/>
                <a:ea typeface="微软雅黑" panose="020B0503020204020204" pitchFamily="34" charset="-122"/>
              </a:endParaRPr>
            </a:p>
          </p:txBody>
        </p:sp>
        <p:sp>
          <p:nvSpPr>
            <p:cNvPr id="72" name="任意多边形: 形状 71">
              <a:extLst>
                <a:ext uri="{FF2B5EF4-FFF2-40B4-BE49-F238E27FC236}">
                  <a16:creationId xmlns:a16="http://schemas.microsoft.com/office/drawing/2014/main" id="{C1597A5B-AB55-46D0-88DF-C3C142A0DCD6}"/>
                </a:ext>
              </a:extLst>
            </p:cNvPr>
            <p:cNvSpPr/>
            <p:nvPr/>
          </p:nvSpPr>
          <p:spPr>
            <a:xfrm>
              <a:off x="4269152" y="1533309"/>
              <a:ext cx="2587907" cy="1276260"/>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kumimoji="0" lang="en-US" altLang="zh-CN"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If   </a:t>
              </a:r>
              <a:r>
                <a:rPr kumimoji="0" lang="zh-CN" altLang="en-US"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条件测试操作</a:t>
              </a:r>
              <a:endParaRPr kumimoji="0" lang="en-US" altLang="zh-CN"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tabLst/>
                <a:defRPr/>
              </a:pPr>
              <a:r>
                <a:rPr lang="en-US" altLang="zh-CN" sz="1600" dirty="0">
                  <a:solidFill>
                    <a:prstClr val="white"/>
                  </a:solidFill>
                  <a:latin typeface="微软雅黑" panose="020B0503020204020204" pitchFamily="34" charset="-122"/>
                  <a:ea typeface="微软雅黑" panose="020B0503020204020204" pitchFamily="34" charset="-122"/>
                </a:rPr>
                <a:t>    then   </a:t>
              </a:r>
              <a:r>
                <a:rPr lang="zh-CN" altLang="en-US" sz="1600" dirty="0">
                  <a:solidFill>
                    <a:prstClr val="white"/>
                  </a:solidFill>
                  <a:latin typeface="微软雅黑" panose="020B0503020204020204" pitchFamily="34" charset="-122"/>
                  <a:ea typeface="微软雅黑" panose="020B0503020204020204" pitchFamily="34" charset="-122"/>
                </a:rPr>
                <a:t>命令序列 </a:t>
              </a:r>
              <a:r>
                <a:rPr lang="en-US" altLang="zh-CN" sz="1600" dirty="0">
                  <a:solidFill>
                    <a:prstClr val="white"/>
                  </a:solidFill>
                  <a:latin typeface="微软雅黑" panose="020B0503020204020204" pitchFamily="34" charset="-122"/>
                  <a:ea typeface="微软雅黑" panose="020B0503020204020204" pitchFamily="34" charset="-122"/>
                </a:rPr>
                <a:t>1</a:t>
              </a:r>
            </a:p>
            <a:p>
              <a:pPr marL="0" marR="0" lvl="0" indent="0" defTabSz="914400" rtl="0" eaLnBrk="1" fontAlgn="auto" latinLnBrk="0" hangingPunct="1">
                <a:lnSpc>
                  <a:spcPct val="130000"/>
                </a:lnSpc>
                <a:spcBef>
                  <a:spcPts val="0"/>
                </a:spcBef>
                <a:spcAft>
                  <a:spcPts val="0"/>
                </a:spcAft>
                <a:buClrTx/>
                <a:buSzTx/>
                <a:buFontTx/>
                <a:buNone/>
                <a:tabLst/>
                <a:defRPr/>
              </a:pPr>
              <a:r>
                <a:rPr lang="en-US" altLang="zh-CN" sz="1600" dirty="0">
                  <a:solidFill>
                    <a:prstClr val="white"/>
                  </a:solidFill>
                  <a:latin typeface="微软雅黑" panose="020B0503020204020204" pitchFamily="34" charset="-122"/>
                  <a:ea typeface="微软雅黑" panose="020B0503020204020204" pitchFamily="34" charset="-122"/>
                </a:rPr>
                <a:t>    else    </a:t>
              </a:r>
              <a:r>
                <a:rPr lang="zh-CN" altLang="en-US" sz="1600" dirty="0">
                  <a:solidFill>
                    <a:prstClr val="white"/>
                  </a:solidFill>
                  <a:latin typeface="微软雅黑" panose="020B0503020204020204" pitchFamily="34" charset="-122"/>
                  <a:ea typeface="微软雅黑" panose="020B0503020204020204" pitchFamily="34" charset="-122"/>
                </a:rPr>
                <a:t>命令序列 </a:t>
              </a:r>
              <a:r>
                <a:rPr lang="en-US" altLang="zh-CN" sz="1600" dirty="0">
                  <a:solidFill>
                    <a:prstClr val="white"/>
                  </a:solidFill>
                  <a:latin typeface="微软雅黑" panose="020B0503020204020204" pitchFamily="34" charset="-122"/>
                  <a:ea typeface="微软雅黑" panose="020B0503020204020204" pitchFamily="34" charset="-122"/>
                </a:rPr>
                <a:t>2</a:t>
              </a:r>
            </a:p>
            <a:p>
              <a:pPr marL="0" marR="0" lvl="0" indent="0" defTabSz="914400" rtl="0" eaLnBrk="1" fontAlgn="auto" latinLnBrk="0" hangingPunct="1">
                <a:lnSpc>
                  <a:spcPct val="130000"/>
                </a:lnSpc>
                <a:spcBef>
                  <a:spcPts val="0"/>
                </a:spcBef>
                <a:spcAft>
                  <a:spcPts val="0"/>
                </a:spcAft>
                <a:buClrTx/>
                <a:buSzTx/>
                <a:buFontTx/>
                <a:buNone/>
                <a:tabLst/>
                <a:defRPr/>
              </a:pPr>
              <a:r>
                <a:rPr kumimoji="0" lang="en-US" altLang="zh-CN"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fi</a:t>
              </a:r>
              <a:endParaRPr kumimoji="0" lang="zh-CN" altLang="en-US"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3" name="箭头: V 形 72">
              <a:extLst>
                <a:ext uri="{FF2B5EF4-FFF2-40B4-BE49-F238E27FC236}">
                  <a16:creationId xmlns:a16="http://schemas.microsoft.com/office/drawing/2014/main" id="{53F5FB1C-F8BF-411D-87F7-847CC25473FE}"/>
                </a:ext>
              </a:extLst>
            </p:cNvPr>
            <p:cNvSpPr/>
            <p:nvPr/>
          </p:nvSpPr>
          <p:spPr>
            <a:xfrm>
              <a:off x="7181180" y="1744105"/>
              <a:ext cx="470158" cy="563889"/>
            </a:xfrm>
            <a:prstGeom prst="chevron">
              <a:avLst/>
            </a:prstGeom>
            <a:gradFill>
              <a:gsLst>
                <a:gs pos="16000">
                  <a:srgbClr val="007DDA"/>
                </a:gs>
                <a:gs pos="10000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4" name="任意多边形: 形状 73">
              <a:extLst>
                <a:ext uri="{FF2B5EF4-FFF2-40B4-BE49-F238E27FC236}">
                  <a16:creationId xmlns:a16="http://schemas.microsoft.com/office/drawing/2014/main" id="{F32FAE24-A2E7-4EBD-8B57-0FA2DF36790B}"/>
                </a:ext>
              </a:extLst>
            </p:cNvPr>
            <p:cNvSpPr/>
            <p:nvPr/>
          </p:nvSpPr>
          <p:spPr>
            <a:xfrm>
              <a:off x="7975458" y="1533309"/>
              <a:ext cx="3008917" cy="1276260"/>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kumimoji="0" lang="en-US" altLang="zh-CN"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If   </a:t>
              </a:r>
              <a:r>
                <a:rPr kumimoji="0" lang="zh-CN" altLang="en-US"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能够</a:t>
              </a:r>
              <a:r>
                <a:rPr kumimoji="0" lang="en-US" altLang="zh-CN"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ping</a:t>
              </a:r>
              <a:r>
                <a:rPr lang="zh-CN" altLang="en-US" sz="1600" dirty="0">
                  <a:solidFill>
                    <a:prstClr val="white"/>
                  </a:solidFill>
                  <a:latin typeface="微软雅黑" panose="020B0503020204020204" pitchFamily="34" charset="-122"/>
                  <a:ea typeface="微软雅黑" panose="020B0503020204020204" pitchFamily="34" charset="-122"/>
                </a:rPr>
                <a:t>通</a:t>
              </a:r>
              <a:endParaRPr kumimoji="0" lang="en-US" altLang="zh-CN"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tabLst/>
                <a:defRPr/>
              </a:pPr>
              <a:r>
                <a:rPr lang="en-US" altLang="zh-CN" sz="1600" dirty="0">
                  <a:solidFill>
                    <a:prstClr val="white"/>
                  </a:solidFill>
                  <a:latin typeface="微软雅黑" panose="020B0503020204020204" pitchFamily="34" charset="-122"/>
                  <a:ea typeface="微软雅黑" panose="020B0503020204020204" pitchFamily="34" charset="-122"/>
                </a:rPr>
                <a:t>    then   </a:t>
              </a:r>
              <a:r>
                <a:rPr lang="zh-CN" altLang="en-US" sz="1600" dirty="0">
                  <a:solidFill>
                    <a:prstClr val="white"/>
                  </a:solidFill>
                  <a:latin typeface="微软雅黑" panose="020B0503020204020204" pitchFamily="34" charset="-122"/>
                  <a:ea typeface="微软雅黑" panose="020B0503020204020204" pitchFamily="34" charset="-122"/>
                </a:rPr>
                <a:t>提示服务器正常工作</a:t>
              </a:r>
              <a:endParaRPr lang="en-US" altLang="zh-CN" sz="1600" dirty="0">
                <a:solidFill>
                  <a:prstClr val="white"/>
                </a:solidFill>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tabLst/>
                <a:defRPr/>
              </a:pPr>
              <a:r>
                <a:rPr lang="en-US" altLang="zh-CN" sz="1600" dirty="0">
                  <a:solidFill>
                    <a:prstClr val="white"/>
                  </a:solidFill>
                  <a:latin typeface="微软雅黑" panose="020B0503020204020204" pitchFamily="34" charset="-122"/>
                  <a:ea typeface="微软雅黑" panose="020B0503020204020204" pitchFamily="34" charset="-122"/>
                </a:rPr>
                <a:t>    else    </a:t>
              </a:r>
              <a:r>
                <a:rPr lang="zh-CN" altLang="en-US" sz="1600" dirty="0">
                  <a:solidFill>
                    <a:prstClr val="white"/>
                  </a:solidFill>
                  <a:latin typeface="微软雅黑" panose="020B0503020204020204" pitchFamily="34" charset="-122"/>
                  <a:ea typeface="微软雅黑" panose="020B0503020204020204" pitchFamily="34" charset="-122"/>
                </a:rPr>
                <a:t>报警服务器出现问题</a:t>
              </a:r>
              <a:endParaRPr lang="en-US" altLang="zh-CN" sz="1600" dirty="0">
                <a:solidFill>
                  <a:prstClr val="white"/>
                </a:solidFill>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tabLst/>
                <a:defRPr/>
              </a:pPr>
              <a:r>
                <a:rPr kumimoji="0" lang="en-US" altLang="zh-CN"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fi</a:t>
              </a:r>
              <a:endParaRPr kumimoji="0" lang="zh-CN" altLang="en-US"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75" name="组合 74">
            <a:extLst>
              <a:ext uri="{FF2B5EF4-FFF2-40B4-BE49-F238E27FC236}">
                <a16:creationId xmlns:a16="http://schemas.microsoft.com/office/drawing/2014/main" id="{A75C6B64-9518-4923-A6FB-BE49F8C1301E}"/>
              </a:ext>
            </a:extLst>
          </p:cNvPr>
          <p:cNvGrpSpPr/>
          <p:nvPr/>
        </p:nvGrpSpPr>
        <p:grpSpPr>
          <a:xfrm>
            <a:off x="4269152" y="3897428"/>
            <a:ext cx="6294213" cy="2785441"/>
            <a:chOff x="4269152" y="1091489"/>
            <a:chExt cx="6294213" cy="2785441"/>
          </a:xfrm>
        </p:grpSpPr>
        <p:sp>
          <p:nvSpPr>
            <p:cNvPr id="76" name="文本框 75">
              <a:extLst>
                <a:ext uri="{FF2B5EF4-FFF2-40B4-BE49-F238E27FC236}">
                  <a16:creationId xmlns:a16="http://schemas.microsoft.com/office/drawing/2014/main" id="{37FC15D5-4411-45C6-97EA-DAC46685C7E4}"/>
                </a:ext>
              </a:extLst>
            </p:cNvPr>
            <p:cNvSpPr txBox="1"/>
            <p:nvPr/>
          </p:nvSpPr>
          <p:spPr>
            <a:xfrm>
              <a:off x="4269152" y="1091489"/>
              <a:ext cx="6294213" cy="369332"/>
            </a:xfrm>
            <a:prstGeom prst="rect">
              <a:avLst/>
            </a:prstGeom>
            <a:noFill/>
          </p:spPr>
          <p:txBody>
            <a:bodyPr wrap="square">
              <a:spAutoFit/>
            </a:bodyPr>
            <a:lstStyle/>
            <a:p>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多</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分支的</a:t>
              </a:r>
              <a:r>
                <a:rPr lang="en-US" altLang="zh-CN" sz="1800" kern="100" dirty="0">
                  <a:effectLst/>
                  <a:latin typeface="微软雅黑" panose="020B0503020204020204" pitchFamily="34" charset="-122"/>
                  <a:ea typeface="微软雅黑" panose="020B0503020204020204" pitchFamily="34" charset="-122"/>
                </a:rPr>
                <a:t>if</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条件语句</a:t>
              </a:r>
              <a:endParaRPr lang="zh-CN" altLang="en-US" dirty="0">
                <a:latin typeface="微软雅黑" panose="020B0503020204020204" pitchFamily="34" charset="-122"/>
                <a:ea typeface="微软雅黑" panose="020B0503020204020204" pitchFamily="34" charset="-122"/>
              </a:endParaRPr>
            </a:p>
          </p:txBody>
        </p:sp>
        <p:sp>
          <p:nvSpPr>
            <p:cNvPr id="77" name="任意多边形: 形状 76">
              <a:extLst>
                <a:ext uri="{FF2B5EF4-FFF2-40B4-BE49-F238E27FC236}">
                  <a16:creationId xmlns:a16="http://schemas.microsoft.com/office/drawing/2014/main" id="{D3954D22-C2A2-4D4E-B05B-334E5AFB20EF}"/>
                </a:ext>
              </a:extLst>
            </p:cNvPr>
            <p:cNvSpPr/>
            <p:nvPr/>
          </p:nvSpPr>
          <p:spPr>
            <a:xfrm>
              <a:off x="4269152" y="1533309"/>
              <a:ext cx="2587907" cy="2343621"/>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kumimoji="0" lang="en-US" altLang="zh-CN"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If   </a:t>
              </a:r>
              <a:r>
                <a:rPr kumimoji="0" lang="zh-CN" altLang="en-US"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条件测试操作 </a:t>
              </a:r>
              <a:r>
                <a:rPr kumimoji="0" lang="en-US" altLang="zh-CN"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1</a:t>
              </a:r>
            </a:p>
            <a:p>
              <a:pPr marL="0" marR="0" lvl="0" indent="0" defTabSz="914400" rtl="0" eaLnBrk="1" fontAlgn="auto" latinLnBrk="0" hangingPunct="1">
                <a:lnSpc>
                  <a:spcPct val="130000"/>
                </a:lnSpc>
                <a:spcBef>
                  <a:spcPts val="0"/>
                </a:spcBef>
                <a:spcAft>
                  <a:spcPts val="0"/>
                </a:spcAft>
                <a:buClrTx/>
                <a:buSzTx/>
                <a:buFontTx/>
                <a:buNone/>
                <a:tabLst/>
                <a:defRPr/>
              </a:pPr>
              <a:r>
                <a:rPr lang="en-US" altLang="zh-CN" sz="1600" dirty="0">
                  <a:solidFill>
                    <a:prstClr val="white"/>
                  </a:solidFill>
                  <a:latin typeface="微软雅黑" panose="020B0503020204020204" pitchFamily="34" charset="-122"/>
                  <a:ea typeface="微软雅黑" panose="020B0503020204020204" pitchFamily="34" charset="-122"/>
                </a:rPr>
                <a:t>    then   </a:t>
              </a:r>
              <a:r>
                <a:rPr lang="zh-CN" altLang="en-US" sz="1600" dirty="0">
                  <a:solidFill>
                    <a:prstClr val="white"/>
                  </a:solidFill>
                  <a:latin typeface="微软雅黑" panose="020B0503020204020204" pitchFamily="34" charset="-122"/>
                  <a:ea typeface="微软雅黑" panose="020B0503020204020204" pitchFamily="34" charset="-122"/>
                </a:rPr>
                <a:t>命令序列 </a:t>
              </a:r>
              <a:r>
                <a:rPr lang="en-US" altLang="zh-CN" sz="1600" dirty="0">
                  <a:solidFill>
                    <a:prstClr val="white"/>
                  </a:solidFill>
                  <a:latin typeface="微软雅黑" panose="020B0503020204020204" pitchFamily="34" charset="-122"/>
                  <a:ea typeface="微软雅黑" panose="020B0503020204020204" pitchFamily="34" charset="-122"/>
                </a:rPr>
                <a:t>1</a:t>
              </a:r>
            </a:p>
            <a:p>
              <a:pPr marL="0" marR="0" lvl="0" indent="0" defTabSz="914400" rtl="0" eaLnBrk="1" fontAlgn="auto" latinLnBrk="0" hangingPunct="1">
                <a:lnSpc>
                  <a:spcPct val="130000"/>
                </a:lnSpc>
                <a:spcBef>
                  <a:spcPts val="0"/>
                </a:spcBef>
                <a:spcAft>
                  <a:spcPts val="0"/>
                </a:spcAft>
                <a:buClrTx/>
                <a:buSzTx/>
                <a:buFontTx/>
                <a:buNone/>
                <a:tabLst/>
                <a:defRPr/>
              </a:pPr>
              <a:r>
                <a:rPr lang="en-US" altLang="zh-CN" sz="1600" dirty="0" err="1">
                  <a:solidFill>
                    <a:prstClr val="white"/>
                  </a:solidFill>
                  <a:latin typeface="微软雅黑" panose="020B0503020204020204" pitchFamily="34" charset="-122"/>
                  <a:ea typeface="微软雅黑" panose="020B0503020204020204" pitchFamily="34" charset="-122"/>
                </a:rPr>
                <a:t>Elif</a:t>
              </a:r>
              <a:r>
                <a:rPr lang="en-US" altLang="zh-CN" sz="1600" dirty="0">
                  <a:solidFill>
                    <a:prstClr val="white"/>
                  </a:solidFill>
                  <a:latin typeface="微软雅黑" panose="020B0503020204020204" pitchFamily="34" charset="-122"/>
                  <a:ea typeface="微软雅黑" panose="020B0503020204020204" pitchFamily="34" charset="-122"/>
                </a:rPr>
                <a:t>    </a:t>
              </a:r>
              <a:r>
                <a:rPr lang="zh-CN" altLang="en-US" sz="1600" dirty="0">
                  <a:solidFill>
                    <a:prstClr val="white"/>
                  </a:solidFill>
                  <a:latin typeface="微软雅黑" panose="020B0503020204020204" pitchFamily="34" charset="-122"/>
                  <a:ea typeface="微软雅黑" panose="020B0503020204020204" pitchFamily="34" charset="-122"/>
                </a:rPr>
                <a:t>条件测试操作 </a:t>
              </a:r>
              <a:r>
                <a:rPr lang="en-US" altLang="zh-CN" sz="1600" dirty="0">
                  <a:solidFill>
                    <a:prstClr val="white"/>
                  </a:solidFill>
                  <a:latin typeface="微软雅黑" panose="020B0503020204020204" pitchFamily="34" charset="-122"/>
                  <a:ea typeface="微软雅黑" panose="020B0503020204020204" pitchFamily="34" charset="-122"/>
                </a:rPr>
                <a:t>2</a:t>
              </a:r>
            </a:p>
            <a:p>
              <a:pPr marL="0" marR="0" lvl="0" indent="0" defTabSz="914400" rtl="0" eaLnBrk="1" fontAlgn="auto" latinLnBrk="0" hangingPunct="1">
                <a:lnSpc>
                  <a:spcPct val="130000"/>
                </a:lnSpc>
                <a:spcBef>
                  <a:spcPts val="0"/>
                </a:spcBef>
                <a:spcAft>
                  <a:spcPts val="0"/>
                </a:spcAft>
                <a:buClrTx/>
                <a:buSzTx/>
                <a:buFontTx/>
                <a:buNone/>
                <a:tabLst/>
                <a:defRPr/>
              </a:pPr>
              <a:r>
                <a:rPr lang="en-US" altLang="zh-CN" sz="1600" dirty="0">
                  <a:solidFill>
                    <a:prstClr val="white"/>
                  </a:solidFill>
                  <a:latin typeface="微软雅黑" panose="020B0503020204020204" pitchFamily="34" charset="-122"/>
                  <a:ea typeface="微软雅黑" panose="020B0503020204020204" pitchFamily="34" charset="-122"/>
                </a:rPr>
                <a:t>    then   </a:t>
              </a:r>
              <a:r>
                <a:rPr lang="zh-CN" altLang="en-US" sz="1600" dirty="0">
                  <a:solidFill>
                    <a:prstClr val="white"/>
                  </a:solidFill>
                  <a:latin typeface="微软雅黑" panose="020B0503020204020204" pitchFamily="34" charset="-122"/>
                  <a:ea typeface="微软雅黑" panose="020B0503020204020204" pitchFamily="34" charset="-122"/>
                </a:rPr>
                <a:t>命令序列 </a:t>
              </a:r>
              <a:r>
                <a:rPr lang="en-US" altLang="zh-CN" sz="1600" dirty="0">
                  <a:solidFill>
                    <a:prstClr val="white"/>
                  </a:solidFill>
                  <a:latin typeface="微软雅黑" panose="020B0503020204020204" pitchFamily="34" charset="-122"/>
                  <a:ea typeface="微软雅黑" panose="020B0503020204020204" pitchFamily="34" charset="-122"/>
                </a:rPr>
                <a:t>2</a:t>
              </a:r>
            </a:p>
            <a:p>
              <a:pPr marL="0" marR="0" lvl="0" indent="0" defTabSz="914400" rtl="0" eaLnBrk="1" fontAlgn="auto" latinLnBrk="0" hangingPunct="1">
                <a:lnSpc>
                  <a:spcPct val="130000"/>
                </a:lnSpc>
                <a:spcBef>
                  <a:spcPts val="0"/>
                </a:spcBef>
                <a:spcAft>
                  <a:spcPts val="0"/>
                </a:spcAft>
                <a:buClrTx/>
                <a:buSzTx/>
                <a:buFontTx/>
                <a:buNone/>
                <a:tabLst/>
                <a:defRPr/>
              </a:pPr>
              <a:r>
                <a:rPr lang="en-US" altLang="zh-CN" sz="1600" dirty="0">
                  <a:solidFill>
                    <a:prstClr val="white"/>
                  </a:solidFill>
                  <a:latin typeface="微软雅黑" panose="020B0503020204020204" pitchFamily="34" charset="-122"/>
                  <a:ea typeface="微软雅黑" panose="020B0503020204020204" pitchFamily="34" charset="-122"/>
                </a:rPr>
                <a:t>Else</a:t>
              </a:r>
            </a:p>
            <a:p>
              <a:pPr marL="0" marR="0" lvl="0" indent="0" defTabSz="914400" rtl="0" eaLnBrk="1" fontAlgn="auto" latinLnBrk="0" hangingPunct="1">
                <a:lnSpc>
                  <a:spcPct val="130000"/>
                </a:lnSpc>
                <a:spcBef>
                  <a:spcPts val="0"/>
                </a:spcBef>
                <a:spcAft>
                  <a:spcPts val="0"/>
                </a:spcAft>
                <a:buClrTx/>
                <a:buSzTx/>
                <a:buFontTx/>
                <a:buNone/>
                <a:tabLst/>
                <a:defRPr/>
              </a:pPr>
              <a:r>
                <a:rPr lang="en-US" altLang="zh-CN" sz="1600" dirty="0">
                  <a:solidFill>
                    <a:prstClr val="white"/>
                  </a:solidFill>
                  <a:latin typeface="微软雅黑" panose="020B0503020204020204" pitchFamily="34" charset="-122"/>
                  <a:ea typeface="微软雅黑" panose="020B0503020204020204" pitchFamily="34" charset="-122"/>
                </a:rPr>
                <a:t>    </a:t>
              </a:r>
              <a:r>
                <a:rPr lang="zh-CN" altLang="en-US" sz="1600" dirty="0">
                  <a:solidFill>
                    <a:prstClr val="white"/>
                  </a:solidFill>
                  <a:latin typeface="微软雅黑" panose="020B0503020204020204" pitchFamily="34" charset="-122"/>
                  <a:ea typeface="微软雅黑" panose="020B0503020204020204" pitchFamily="34" charset="-122"/>
                </a:rPr>
                <a:t>命令序列 </a:t>
              </a:r>
              <a:r>
                <a:rPr lang="en-US" altLang="zh-CN" sz="1600" dirty="0">
                  <a:solidFill>
                    <a:prstClr val="white"/>
                  </a:solidFill>
                  <a:latin typeface="微软雅黑" panose="020B0503020204020204" pitchFamily="34" charset="-122"/>
                  <a:ea typeface="微软雅黑" panose="020B0503020204020204" pitchFamily="34" charset="-122"/>
                </a:rPr>
                <a:t>3</a:t>
              </a:r>
            </a:p>
            <a:p>
              <a:pPr marL="0" marR="0" lvl="0" indent="0" defTabSz="914400" rtl="0" eaLnBrk="1" fontAlgn="auto" latinLnBrk="0" hangingPunct="1">
                <a:lnSpc>
                  <a:spcPct val="130000"/>
                </a:lnSpc>
                <a:spcBef>
                  <a:spcPts val="0"/>
                </a:spcBef>
                <a:spcAft>
                  <a:spcPts val="0"/>
                </a:spcAft>
                <a:buClrTx/>
                <a:buSzTx/>
                <a:buFontTx/>
                <a:buNone/>
                <a:tabLst/>
                <a:defRPr/>
              </a:pPr>
              <a:r>
                <a:rPr kumimoji="0" lang="en-US" altLang="zh-CN"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fi</a:t>
              </a:r>
              <a:endParaRPr kumimoji="0" lang="zh-CN" altLang="en-US"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8" name="箭头: V 形 77">
              <a:extLst>
                <a:ext uri="{FF2B5EF4-FFF2-40B4-BE49-F238E27FC236}">
                  <a16:creationId xmlns:a16="http://schemas.microsoft.com/office/drawing/2014/main" id="{8ED21B72-2E8F-4312-A088-8BA7D20B919B}"/>
                </a:ext>
              </a:extLst>
            </p:cNvPr>
            <p:cNvSpPr/>
            <p:nvPr/>
          </p:nvSpPr>
          <p:spPr>
            <a:xfrm>
              <a:off x="7181180" y="1744105"/>
              <a:ext cx="470158" cy="563889"/>
            </a:xfrm>
            <a:prstGeom prst="chevron">
              <a:avLst/>
            </a:prstGeom>
            <a:gradFill>
              <a:gsLst>
                <a:gs pos="16000">
                  <a:srgbClr val="007DDA"/>
                </a:gs>
                <a:gs pos="10000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9" name="任意多边形: 形状 78">
              <a:extLst>
                <a:ext uri="{FF2B5EF4-FFF2-40B4-BE49-F238E27FC236}">
                  <a16:creationId xmlns:a16="http://schemas.microsoft.com/office/drawing/2014/main" id="{0D96DA66-D32E-4DA4-B6AE-BA4FB1B81F06}"/>
                </a:ext>
              </a:extLst>
            </p:cNvPr>
            <p:cNvSpPr/>
            <p:nvPr/>
          </p:nvSpPr>
          <p:spPr>
            <a:xfrm>
              <a:off x="7975459" y="1533309"/>
              <a:ext cx="2557504" cy="2343621"/>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kumimoji="0" lang="en-US" altLang="zh-CN"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If   </a:t>
              </a:r>
              <a:r>
                <a:rPr kumimoji="0" lang="zh-CN" altLang="en-US"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分数为</a:t>
              </a:r>
              <a:r>
                <a:rPr kumimoji="0" lang="en-US" altLang="zh-CN"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85~100</a:t>
              </a:r>
              <a:r>
                <a:rPr kumimoji="0" lang="zh-CN" altLang="en-US"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之间</a:t>
              </a:r>
              <a:endParaRPr kumimoji="0" lang="en-US" altLang="zh-CN"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tabLst/>
                <a:defRPr/>
              </a:pPr>
              <a:r>
                <a:rPr lang="en-US" altLang="zh-CN" sz="1600" dirty="0">
                  <a:solidFill>
                    <a:prstClr val="white"/>
                  </a:solidFill>
                  <a:latin typeface="微软雅黑" panose="020B0503020204020204" pitchFamily="34" charset="-122"/>
                  <a:ea typeface="微软雅黑" panose="020B0503020204020204" pitchFamily="34" charset="-122"/>
                </a:rPr>
                <a:t>    then   </a:t>
              </a:r>
              <a:r>
                <a:rPr lang="zh-CN" altLang="en-US" sz="1600" dirty="0">
                  <a:solidFill>
                    <a:prstClr val="white"/>
                  </a:solidFill>
                  <a:latin typeface="微软雅黑" panose="020B0503020204020204" pitchFamily="34" charset="-122"/>
                  <a:ea typeface="微软雅黑" panose="020B0503020204020204" pitchFamily="34" charset="-122"/>
                </a:rPr>
                <a:t>判为优秀</a:t>
              </a:r>
              <a:endParaRPr lang="en-US" altLang="zh-CN" sz="1600" dirty="0">
                <a:solidFill>
                  <a:prstClr val="white"/>
                </a:solidFill>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tabLst/>
                <a:defRPr/>
              </a:pPr>
              <a:r>
                <a:rPr lang="en-US" altLang="zh-CN" sz="1600" dirty="0" err="1">
                  <a:solidFill>
                    <a:prstClr val="white"/>
                  </a:solidFill>
                  <a:latin typeface="微软雅黑" panose="020B0503020204020204" pitchFamily="34" charset="-122"/>
                  <a:ea typeface="微软雅黑" panose="020B0503020204020204" pitchFamily="34" charset="-122"/>
                </a:rPr>
                <a:t>Elif</a:t>
              </a:r>
              <a:r>
                <a:rPr lang="en-US" altLang="zh-CN" sz="1600" dirty="0">
                  <a:solidFill>
                    <a:prstClr val="white"/>
                  </a:solidFill>
                  <a:latin typeface="微软雅黑" panose="020B0503020204020204" pitchFamily="34" charset="-122"/>
                  <a:ea typeface="微软雅黑" panose="020B0503020204020204" pitchFamily="34" charset="-122"/>
                </a:rPr>
                <a:t>    </a:t>
              </a:r>
              <a:r>
                <a:rPr lang="zh-CN" altLang="en-US" sz="1600" dirty="0">
                  <a:solidFill>
                    <a:prstClr val="white"/>
                  </a:solidFill>
                  <a:latin typeface="微软雅黑" panose="020B0503020204020204" pitchFamily="34" charset="-122"/>
                  <a:ea typeface="微软雅黑" panose="020B0503020204020204" pitchFamily="34" charset="-122"/>
                </a:rPr>
                <a:t>分数为</a:t>
              </a:r>
              <a:r>
                <a:rPr lang="en-US" altLang="zh-CN" sz="1600" dirty="0">
                  <a:solidFill>
                    <a:prstClr val="white"/>
                  </a:solidFill>
                  <a:latin typeface="微软雅黑" panose="020B0503020204020204" pitchFamily="34" charset="-122"/>
                  <a:ea typeface="微软雅黑" panose="020B0503020204020204" pitchFamily="34" charset="-122"/>
                </a:rPr>
                <a:t>70~84</a:t>
              </a:r>
              <a:r>
                <a:rPr lang="zh-CN" altLang="en-US" sz="1600" dirty="0">
                  <a:solidFill>
                    <a:prstClr val="white"/>
                  </a:solidFill>
                  <a:latin typeface="微软雅黑" panose="020B0503020204020204" pitchFamily="34" charset="-122"/>
                  <a:ea typeface="微软雅黑" panose="020B0503020204020204" pitchFamily="34" charset="-122"/>
                </a:rPr>
                <a:t>之间</a:t>
              </a:r>
              <a:endParaRPr lang="en-US" altLang="zh-CN" sz="1600" dirty="0">
                <a:solidFill>
                  <a:prstClr val="white"/>
                </a:solidFill>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tabLst/>
                <a:defRPr/>
              </a:pPr>
              <a:r>
                <a:rPr lang="en-US" altLang="zh-CN" sz="1600" dirty="0">
                  <a:solidFill>
                    <a:prstClr val="white"/>
                  </a:solidFill>
                  <a:latin typeface="微软雅黑" panose="020B0503020204020204" pitchFamily="34" charset="-122"/>
                  <a:ea typeface="微软雅黑" panose="020B0503020204020204" pitchFamily="34" charset="-122"/>
                </a:rPr>
                <a:t>    then   </a:t>
              </a:r>
              <a:r>
                <a:rPr lang="zh-CN" altLang="en-US" sz="1600" dirty="0">
                  <a:solidFill>
                    <a:prstClr val="white"/>
                  </a:solidFill>
                  <a:latin typeface="微软雅黑" panose="020B0503020204020204" pitchFamily="34" charset="-122"/>
                  <a:ea typeface="微软雅黑" panose="020B0503020204020204" pitchFamily="34" charset="-122"/>
                </a:rPr>
                <a:t>判为合格</a:t>
              </a:r>
              <a:endParaRPr lang="en-US" altLang="zh-CN" sz="1600" dirty="0">
                <a:solidFill>
                  <a:prstClr val="white"/>
                </a:solidFill>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tabLst/>
                <a:defRPr/>
              </a:pPr>
              <a:r>
                <a:rPr lang="en-US" altLang="zh-CN" sz="1600" dirty="0">
                  <a:solidFill>
                    <a:prstClr val="white"/>
                  </a:solidFill>
                  <a:latin typeface="微软雅黑" panose="020B0503020204020204" pitchFamily="34" charset="-122"/>
                  <a:ea typeface="微软雅黑" panose="020B0503020204020204" pitchFamily="34" charset="-122"/>
                </a:rPr>
                <a:t>Else</a:t>
              </a:r>
            </a:p>
            <a:p>
              <a:pPr marL="0" marR="0" lvl="0" indent="0" defTabSz="914400" rtl="0" eaLnBrk="1" fontAlgn="auto" latinLnBrk="0" hangingPunct="1">
                <a:lnSpc>
                  <a:spcPct val="130000"/>
                </a:lnSpc>
                <a:spcBef>
                  <a:spcPts val="0"/>
                </a:spcBef>
                <a:spcAft>
                  <a:spcPts val="0"/>
                </a:spcAft>
                <a:buClrTx/>
                <a:buSzTx/>
                <a:buFontTx/>
                <a:buNone/>
                <a:tabLst/>
                <a:defRPr/>
              </a:pPr>
              <a:r>
                <a:rPr lang="en-US" altLang="zh-CN" sz="1600" dirty="0">
                  <a:solidFill>
                    <a:prstClr val="white"/>
                  </a:solidFill>
                  <a:latin typeface="微软雅黑" panose="020B0503020204020204" pitchFamily="34" charset="-122"/>
                  <a:ea typeface="微软雅黑" panose="020B0503020204020204" pitchFamily="34" charset="-122"/>
                </a:rPr>
                <a:t>    </a:t>
              </a:r>
              <a:r>
                <a:rPr lang="zh-CN" altLang="en-US" sz="1600" dirty="0">
                  <a:solidFill>
                    <a:prstClr val="white"/>
                  </a:solidFill>
                  <a:latin typeface="微软雅黑" panose="020B0503020204020204" pitchFamily="34" charset="-122"/>
                  <a:ea typeface="微软雅黑" panose="020B0503020204020204" pitchFamily="34" charset="-122"/>
                </a:rPr>
                <a:t>判为不合格</a:t>
              </a:r>
              <a:endParaRPr lang="en-US" altLang="zh-CN" sz="1600" dirty="0">
                <a:solidFill>
                  <a:prstClr val="white"/>
                </a:solidFill>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tabLst/>
                <a:defRPr/>
              </a:pPr>
              <a:r>
                <a:rPr kumimoji="0" lang="en-US" altLang="zh-CN"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fi</a:t>
              </a:r>
              <a:endParaRPr kumimoji="0" lang="zh-CN" altLang="en-US"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781746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2728596"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前言</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0" name="组合 9">
            <a:extLst>
              <a:ext uri="{FF2B5EF4-FFF2-40B4-BE49-F238E27FC236}">
                <a16:creationId xmlns:a16="http://schemas.microsoft.com/office/drawing/2014/main" id="{2B35B568-28A6-46E6-AED0-60D26548A7F1}"/>
              </a:ext>
            </a:extLst>
          </p:cNvPr>
          <p:cNvGrpSpPr/>
          <p:nvPr/>
        </p:nvGrpSpPr>
        <p:grpSpPr>
          <a:xfrm>
            <a:off x="1016326" y="1434179"/>
            <a:ext cx="10159348" cy="780772"/>
            <a:chOff x="396010" y="1225457"/>
            <a:chExt cx="10159348" cy="780772"/>
          </a:xfrm>
        </p:grpSpPr>
        <p:grpSp>
          <p:nvGrpSpPr>
            <p:cNvPr id="14" name="组合 13">
              <a:extLst>
                <a:ext uri="{FF2B5EF4-FFF2-40B4-BE49-F238E27FC236}">
                  <a16:creationId xmlns:a16="http://schemas.microsoft.com/office/drawing/2014/main" id="{C503EA49-3D3F-4161-88CE-9E8F63FA62DE}"/>
                </a:ext>
              </a:extLst>
            </p:cNvPr>
            <p:cNvGrpSpPr/>
            <p:nvPr/>
          </p:nvGrpSpPr>
          <p:grpSpPr>
            <a:xfrm>
              <a:off x="396010" y="1306459"/>
              <a:ext cx="603250" cy="699770"/>
              <a:chOff x="623443" y="1726565"/>
              <a:chExt cx="603250" cy="699770"/>
            </a:xfrm>
          </p:grpSpPr>
          <p:sp>
            <p:nvSpPr>
              <p:cNvPr id="15" name="六边形 14">
                <a:extLst>
                  <a:ext uri="{FF2B5EF4-FFF2-40B4-BE49-F238E27FC236}">
                    <a16:creationId xmlns:a16="http://schemas.microsoft.com/office/drawing/2014/main" id="{CF945CB5-1BC5-4B2B-89DE-8A440B38B727}"/>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7613018D-86B6-4CE7-9C1C-BD0A483F3247}"/>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17" name="文本框 16">
              <a:extLst>
                <a:ext uri="{FF2B5EF4-FFF2-40B4-BE49-F238E27FC236}">
                  <a16:creationId xmlns:a16="http://schemas.microsoft.com/office/drawing/2014/main" id="{C18545FF-1FA8-46D0-B2CF-CB512CECC828}"/>
                </a:ext>
              </a:extLst>
            </p:cNvPr>
            <p:cNvSpPr txBox="1"/>
            <p:nvPr/>
          </p:nvSpPr>
          <p:spPr>
            <a:xfrm>
              <a:off x="1091114" y="1225457"/>
              <a:ext cx="9464244" cy="753220"/>
            </a:xfrm>
            <a:prstGeom prst="rect">
              <a:avLst/>
            </a:prstGeom>
            <a:noFill/>
          </p:spPr>
          <p:txBody>
            <a:bodyPr wrap="square" rtlCol="0">
              <a:spAutoFit/>
            </a:bodyPr>
            <a:lstStyle/>
            <a:p>
              <a:pPr algn="just">
                <a:lnSpc>
                  <a:spcPct val="125000"/>
                </a:lnSpc>
              </a:pPr>
              <a:r>
                <a:rPr lang="zh-CN" altLang="en-US" dirty="0">
                  <a:latin typeface="微软雅黑" panose="020B0503020204020204" pitchFamily="34" charset="-122"/>
                  <a:ea typeface="微软雅黑" panose="020B0503020204020204" pitchFamily="34" charset="-122"/>
                </a:rPr>
                <a:t>介绍如何使用</a:t>
              </a:r>
              <a:r>
                <a:rPr lang="en-US" altLang="zh-CN" dirty="0">
                  <a:latin typeface="微软雅黑" panose="020B0503020204020204" pitchFamily="34" charset="-122"/>
                  <a:ea typeface="微软雅黑" panose="020B0503020204020204" pitchFamily="34" charset="-122"/>
                </a:rPr>
                <a:t>Vim</a:t>
              </a:r>
              <a:r>
                <a:rPr lang="zh-CN" altLang="en-US" dirty="0">
                  <a:latin typeface="微软雅黑" panose="020B0503020204020204" pitchFamily="34" charset="-122"/>
                  <a:ea typeface="微软雅黑" panose="020B0503020204020204" pitchFamily="34" charset="-122"/>
                </a:rPr>
                <a:t>编辑器来编写和修改文档，然后通过逐步配置主机名称、系统网卡以及软件仓库等文件，帮助大家加深</a:t>
              </a:r>
              <a:r>
                <a:rPr lang="en-US" altLang="zh-CN" dirty="0">
                  <a:latin typeface="微软雅黑" panose="020B0503020204020204" pitchFamily="34" charset="-122"/>
                  <a:ea typeface="微软雅黑" panose="020B0503020204020204" pitchFamily="34" charset="-122"/>
                </a:rPr>
                <a:t>Vim</a:t>
              </a:r>
              <a:r>
                <a:rPr lang="zh-CN" altLang="en-US" dirty="0">
                  <a:latin typeface="微软雅黑" panose="020B0503020204020204" pitchFamily="34" charset="-122"/>
                  <a:ea typeface="微软雅黑" panose="020B0503020204020204" pitchFamily="34" charset="-122"/>
                </a:rPr>
                <a:t>编辑器中诸多命令、快捷键与模式的理解。</a:t>
              </a:r>
            </a:p>
          </p:txBody>
        </p:sp>
      </p:grpSp>
      <p:grpSp>
        <p:nvGrpSpPr>
          <p:cNvPr id="11" name="组合 10">
            <a:extLst>
              <a:ext uri="{FF2B5EF4-FFF2-40B4-BE49-F238E27FC236}">
                <a16:creationId xmlns:a16="http://schemas.microsoft.com/office/drawing/2014/main" id="{93DB6190-7128-4E69-B622-03BFB6425638}"/>
              </a:ext>
            </a:extLst>
          </p:cNvPr>
          <p:cNvGrpSpPr/>
          <p:nvPr/>
        </p:nvGrpSpPr>
        <p:grpSpPr>
          <a:xfrm>
            <a:off x="1016326" y="2640099"/>
            <a:ext cx="10159348" cy="1445717"/>
            <a:chOff x="396010" y="2572891"/>
            <a:chExt cx="10159348" cy="1445717"/>
          </a:xfrm>
        </p:grpSpPr>
        <p:grpSp>
          <p:nvGrpSpPr>
            <p:cNvPr id="18" name="组合 17">
              <a:extLst>
                <a:ext uri="{FF2B5EF4-FFF2-40B4-BE49-F238E27FC236}">
                  <a16:creationId xmlns:a16="http://schemas.microsoft.com/office/drawing/2014/main" id="{41095412-D2F9-40A4-984F-9C0551D30632}"/>
                </a:ext>
              </a:extLst>
            </p:cNvPr>
            <p:cNvGrpSpPr/>
            <p:nvPr/>
          </p:nvGrpSpPr>
          <p:grpSpPr>
            <a:xfrm>
              <a:off x="396010" y="2653893"/>
              <a:ext cx="603250" cy="699770"/>
              <a:chOff x="623443" y="1726565"/>
              <a:chExt cx="603250" cy="699770"/>
            </a:xfrm>
          </p:grpSpPr>
          <p:sp>
            <p:nvSpPr>
              <p:cNvPr id="19" name="六边形 18">
                <a:extLst>
                  <a:ext uri="{FF2B5EF4-FFF2-40B4-BE49-F238E27FC236}">
                    <a16:creationId xmlns:a16="http://schemas.microsoft.com/office/drawing/2014/main" id="{8F871D2C-A0A9-4F6B-B917-AC86F9C30F44}"/>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a:extLst>
                  <a:ext uri="{FF2B5EF4-FFF2-40B4-BE49-F238E27FC236}">
                    <a16:creationId xmlns:a16="http://schemas.microsoft.com/office/drawing/2014/main" id="{DFAE55C3-F324-4EC9-BED8-D9D45A36B67B}"/>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1" name="文本框 20">
              <a:extLst>
                <a:ext uri="{FF2B5EF4-FFF2-40B4-BE49-F238E27FC236}">
                  <a16:creationId xmlns:a16="http://schemas.microsoft.com/office/drawing/2014/main" id="{A03E2244-A5A4-495B-8509-FE78E82AD377}"/>
                </a:ext>
              </a:extLst>
            </p:cNvPr>
            <p:cNvSpPr txBox="1"/>
            <p:nvPr/>
          </p:nvSpPr>
          <p:spPr>
            <a:xfrm>
              <a:off x="1091113" y="2572891"/>
              <a:ext cx="9464245" cy="1445717"/>
            </a:xfrm>
            <a:prstGeom prst="rect">
              <a:avLst/>
            </a:prstGeom>
            <a:noFill/>
          </p:spPr>
          <p:txBody>
            <a:bodyPr wrap="square" rtlCol="0">
              <a:spAutoFit/>
            </a:bodyPr>
            <a:lstStyle/>
            <a:p>
              <a:pPr algn="just">
                <a:lnSpc>
                  <a:spcPct val="125000"/>
                </a:lnSpc>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Shell</a:t>
              </a:r>
              <a:r>
                <a:rPr lang="zh-CN" altLang="en-US" dirty="0">
                  <a:latin typeface="微软雅黑" panose="020B0503020204020204" pitchFamily="34" charset="-122"/>
                  <a:ea typeface="微软雅黑" panose="020B0503020204020204" pitchFamily="34" charset="-122"/>
                </a:rPr>
                <a:t>脚本中以多种方式接收用户输入的信息，能够对输入值进行文件、数字、字符串的判断比较。在熟练使用“与、或、非”三种逻辑操作符的基础上，大家还要充分学习</a:t>
              </a:r>
              <a:r>
                <a:rPr lang="en-US" altLang="zh-CN" dirty="0">
                  <a:latin typeface="微软雅黑" panose="020B0503020204020204" pitchFamily="34" charset="-122"/>
                  <a:ea typeface="微软雅黑" panose="020B0503020204020204" pitchFamily="34" charset="-122"/>
                </a:rPr>
                <a:t>if</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for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while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case</a:t>
              </a:r>
              <a:r>
                <a:rPr lang="zh-CN" altLang="en-US" dirty="0">
                  <a:latin typeface="微软雅黑" panose="020B0503020204020204" pitchFamily="34" charset="-122"/>
                  <a:ea typeface="微软雅黑" panose="020B0503020204020204" pitchFamily="34" charset="-122"/>
                </a:rPr>
                <a:t>条件测试语句，并通过</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多个实战脚本的实操练习，达到在工作中灵活运用的水准。</a:t>
              </a:r>
            </a:p>
          </p:txBody>
        </p:sp>
      </p:grpSp>
      <p:grpSp>
        <p:nvGrpSpPr>
          <p:cNvPr id="12" name="组合 11">
            <a:extLst>
              <a:ext uri="{FF2B5EF4-FFF2-40B4-BE49-F238E27FC236}">
                <a16:creationId xmlns:a16="http://schemas.microsoft.com/office/drawing/2014/main" id="{C31A7191-92A0-4DB7-98D4-74EFD1AACB12}"/>
              </a:ext>
            </a:extLst>
          </p:cNvPr>
          <p:cNvGrpSpPr/>
          <p:nvPr/>
        </p:nvGrpSpPr>
        <p:grpSpPr>
          <a:xfrm>
            <a:off x="1016326" y="4510965"/>
            <a:ext cx="10159348" cy="1099468"/>
            <a:chOff x="396010" y="4305046"/>
            <a:chExt cx="10159348" cy="1099468"/>
          </a:xfrm>
        </p:grpSpPr>
        <p:grpSp>
          <p:nvGrpSpPr>
            <p:cNvPr id="22" name="组合 21">
              <a:extLst>
                <a:ext uri="{FF2B5EF4-FFF2-40B4-BE49-F238E27FC236}">
                  <a16:creationId xmlns:a16="http://schemas.microsoft.com/office/drawing/2014/main" id="{0283BB75-40FD-4860-A03D-F30EE17CDAE3}"/>
                </a:ext>
              </a:extLst>
            </p:cNvPr>
            <p:cNvGrpSpPr/>
            <p:nvPr/>
          </p:nvGrpSpPr>
          <p:grpSpPr>
            <a:xfrm>
              <a:off x="396010" y="4386048"/>
              <a:ext cx="603250" cy="699770"/>
              <a:chOff x="623443" y="1726565"/>
              <a:chExt cx="603250" cy="699770"/>
            </a:xfrm>
          </p:grpSpPr>
          <p:sp>
            <p:nvSpPr>
              <p:cNvPr id="23" name="六边形 22">
                <a:extLst>
                  <a:ext uri="{FF2B5EF4-FFF2-40B4-BE49-F238E27FC236}">
                    <a16:creationId xmlns:a16="http://schemas.microsoft.com/office/drawing/2014/main" id="{7C575C95-DF34-473A-A3C3-2D94166B22FA}"/>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a:extLst>
                  <a:ext uri="{FF2B5EF4-FFF2-40B4-BE49-F238E27FC236}">
                    <a16:creationId xmlns:a16="http://schemas.microsoft.com/office/drawing/2014/main" id="{AFDCD0E9-7ED3-4BFE-8960-09D34ACE75DD}"/>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03</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5" name="文本框 24">
              <a:extLst>
                <a:ext uri="{FF2B5EF4-FFF2-40B4-BE49-F238E27FC236}">
                  <a16:creationId xmlns:a16="http://schemas.microsoft.com/office/drawing/2014/main" id="{2ABAF76E-85A2-413E-AE87-0C009D899AEE}"/>
                </a:ext>
              </a:extLst>
            </p:cNvPr>
            <p:cNvSpPr txBox="1"/>
            <p:nvPr/>
          </p:nvSpPr>
          <p:spPr>
            <a:xfrm>
              <a:off x="1091113" y="4305046"/>
              <a:ext cx="9464245" cy="1099468"/>
            </a:xfrm>
            <a:prstGeom prst="rect">
              <a:avLst/>
            </a:prstGeom>
            <a:noFill/>
          </p:spPr>
          <p:txBody>
            <a:bodyPr wrap="square" rtlCol="0">
              <a:spAutoFit/>
            </a:bodyPr>
            <a:lstStyle/>
            <a:p>
              <a:pPr algn="just">
                <a:lnSpc>
                  <a:spcPct val="125000"/>
                </a:lnSpc>
              </a:pPr>
              <a:r>
                <a:rPr lang="zh-CN" altLang="en-US" dirty="0">
                  <a:latin typeface="微软雅黑" panose="020B0503020204020204" pitchFamily="34" charset="-122"/>
                  <a:ea typeface="微软雅黑" panose="020B0503020204020204" pitchFamily="34" charset="-122"/>
                </a:rPr>
                <a:t>通过实战的方式演示了使用</a:t>
              </a:r>
              <a:r>
                <a:rPr lang="en-US" altLang="zh-CN" dirty="0">
                  <a:latin typeface="微软雅黑" panose="020B0503020204020204" pitchFamily="34" charset="-122"/>
                  <a:ea typeface="微软雅黑" panose="020B0503020204020204" pitchFamily="34" charset="-122"/>
                </a:rPr>
                <a:t>at</a:t>
              </a:r>
              <a:r>
                <a:rPr lang="zh-CN" altLang="en-US" dirty="0">
                  <a:latin typeface="微软雅黑" panose="020B0503020204020204" pitchFamily="34" charset="-122"/>
                  <a:ea typeface="微软雅黑" panose="020B0503020204020204" pitchFamily="34" charset="-122"/>
                </a:rPr>
                <a:t>命令与</a:t>
              </a:r>
              <a:r>
                <a:rPr lang="en-US" altLang="zh-CN" dirty="0" err="1">
                  <a:latin typeface="微软雅黑" panose="020B0503020204020204" pitchFamily="34" charset="-122"/>
                  <a:ea typeface="微软雅黑" panose="020B0503020204020204" pitchFamily="34" charset="-122"/>
                </a:rPr>
                <a:t>crond</a:t>
              </a:r>
              <a:r>
                <a:rPr lang="zh-CN" altLang="en-US" dirty="0">
                  <a:latin typeface="微软雅黑" panose="020B0503020204020204" pitchFamily="34" charset="-122"/>
                  <a:ea typeface="微软雅黑" panose="020B0503020204020204" pitchFamily="34" charset="-122"/>
                </a:rPr>
                <a:t>计划任务服务来分别实现一次性的系统任务设置和长期性的系统任务设置，在分钟、小时、日期、月份、年份的基础上实现工作的自动化，从而让日常的工作更加高效。</a:t>
              </a:r>
            </a:p>
          </p:txBody>
        </p:sp>
      </p:grpSp>
    </p:spTree>
    <p:extLst>
      <p:ext uri="{BB962C8B-B14F-4D97-AF65-F5344CB8AC3E}">
        <p14:creationId xmlns:p14="http://schemas.microsoft.com/office/powerpoint/2010/main" val="33803202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流程控制语句</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30</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53" name="矩形: 圆角 52">
            <a:extLst>
              <a:ext uri="{FF2B5EF4-FFF2-40B4-BE49-F238E27FC236}">
                <a16:creationId xmlns:a16="http://schemas.microsoft.com/office/drawing/2014/main" id="{91423406-E852-4E23-809A-5BFA706DD449}"/>
              </a:ext>
            </a:extLst>
          </p:cNvPr>
          <p:cNvSpPr/>
          <p:nvPr/>
        </p:nvSpPr>
        <p:spPr>
          <a:xfrm>
            <a:off x="991601" y="1446364"/>
            <a:ext cx="2639046" cy="4318332"/>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4" name="文本框 53">
            <a:extLst>
              <a:ext uri="{FF2B5EF4-FFF2-40B4-BE49-F238E27FC236}">
                <a16:creationId xmlns:a16="http://schemas.microsoft.com/office/drawing/2014/main" id="{EAD2322B-1E8C-41DB-9B1B-9DCD7FD3C3B1}"/>
              </a:ext>
            </a:extLst>
          </p:cNvPr>
          <p:cNvSpPr txBox="1"/>
          <p:nvPr/>
        </p:nvSpPr>
        <p:spPr>
          <a:xfrm>
            <a:off x="1058949" y="2294854"/>
            <a:ext cx="2502125" cy="2264851"/>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for</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循环语句允许脚本一次性读取多个信息，然后逐一对信息进行操作处理。当要处理的数据有范围时，使用</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for</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循环语句就再适合不过了</a:t>
            </a:r>
            <a:r>
              <a:rPr lang="zh-CN" altLang="en-US" sz="1600" dirty="0">
                <a:solidFill>
                  <a:prstClr val="black"/>
                </a:solidFill>
                <a:latin typeface="微软雅黑" panose="020B0503020204020204" pitchFamily="34" charset="-122"/>
                <a:ea typeface="微软雅黑" panose="020B0503020204020204" pitchFamily="34" charset="-122"/>
              </a:rPr>
              <a:t>。</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5" name="任意多边形: 形状 54">
            <a:extLst>
              <a:ext uri="{FF2B5EF4-FFF2-40B4-BE49-F238E27FC236}">
                <a16:creationId xmlns:a16="http://schemas.microsoft.com/office/drawing/2014/main" id="{4B560782-3FDB-4418-9E9B-EEFD501D5770}"/>
              </a:ext>
            </a:extLst>
          </p:cNvPr>
          <p:cNvSpPr/>
          <p:nvPr/>
        </p:nvSpPr>
        <p:spPr>
          <a:xfrm>
            <a:off x="995997" y="1446365"/>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6" name="文本框 55">
            <a:extLst>
              <a:ext uri="{FF2B5EF4-FFF2-40B4-BE49-F238E27FC236}">
                <a16:creationId xmlns:a16="http://schemas.microsoft.com/office/drawing/2014/main" id="{507F98E7-6264-4131-8912-AE88FBB3D62F}"/>
              </a:ext>
            </a:extLst>
          </p:cNvPr>
          <p:cNvSpPr txBox="1"/>
          <p:nvPr/>
        </p:nvSpPr>
        <p:spPr>
          <a:xfrm>
            <a:off x="1128522" y="1713050"/>
            <a:ext cx="210506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for</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条件循环语句</a:t>
            </a:r>
          </a:p>
        </p:txBody>
      </p:sp>
      <p:grpSp>
        <p:nvGrpSpPr>
          <p:cNvPr id="57" name="组合 56">
            <a:extLst>
              <a:ext uri="{FF2B5EF4-FFF2-40B4-BE49-F238E27FC236}">
                <a16:creationId xmlns:a16="http://schemas.microsoft.com/office/drawing/2014/main" id="{6B3F4065-C2C8-4217-9316-972F8A4AF311}"/>
              </a:ext>
            </a:extLst>
          </p:cNvPr>
          <p:cNvGrpSpPr/>
          <p:nvPr/>
        </p:nvGrpSpPr>
        <p:grpSpPr>
          <a:xfrm>
            <a:off x="4348255" y="2207408"/>
            <a:ext cx="6715223" cy="2073852"/>
            <a:chOff x="4269152" y="1091489"/>
            <a:chExt cx="6715223" cy="2073852"/>
          </a:xfrm>
        </p:grpSpPr>
        <p:sp>
          <p:nvSpPr>
            <p:cNvPr id="58" name="文本框 57">
              <a:extLst>
                <a:ext uri="{FF2B5EF4-FFF2-40B4-BE49-F238E27FC236}">
                  <a16:creationId xmlns:a16="http://schemas.microsoft.com/office/drawing/2014/main" id="{B07D65F2-8C76-4A63-A9E0-804210DE1415}"/>
                </a:ext>
              </a:extLst>
            </p:cNvPr>
            <p:cNvSpPr txBox="1"/>
            <p:nvPr/>
          </p:nvSpPr>
          <p:spPr>
            <a:xfrm>
              <a:off x="4269152" y="1091489"/>
              <a:ext cx="6294213" cy="369332"/>
            </a:xfrm>
            <a:prstGeom prst="rect">
              <a:avLst/>
            </a:prstGeom>
            <a:noFill/>
          </p:spPr>
          <p:txBody>
            <a:bodyPr wrap="square">
              <a:spAutoFit/>
            </a:bodyPr>
            <a:lstStyle/>
            <a:p>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范围循环语句</a:t>
              </a:r>
              <a:endParaRPr lang="zh-CN" altLang="en-US" dirty="0">
                <a:latin typeface="微软雅黑" panose="020B0503020204020204" pitchFamily="34" charset="-122"/>
                <a:ea typeface="微软雅黑" panose="020B0503020204020204" pitchFamily="34" charset="-122"/>
              </a:endParaRPr>
            </a:p>
          </p:txBody>
        </p:sp>
        <p:sp>
          <p:nvSpPr>
            <p:cNvPr id="59" name="任意多边形: 形状 58">
              <a:extLst>
                <a:ext uri="{FF2B5EF4-FFF2-40B4-BE49-F238E27FC236}">
                  <a16:creationId xmlns:a16="http://schemas.microsoft.com/office/drawing/2014/main" id="{4777AEE3-3326-47CF-9EA0-CF90D27AA0F8}"/>
                </a:ext>
              </a:extLst>
            </p:cNvPr>
            <p:cNvSpPr/>
            <p:nvPr/>
          </p:nvSpPr>
          <p:spPr>
            <a:xfrm>
              <a:off x="4269152" y="1533308"/>
              <a:ext cx="2587907" cy="163203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lang="en-US" altLang="zh-CN" dirty="0">
                  <a:solidFill>
                    <a:prstClr val="white"/>
                  </a:solidFill>
                  <a:latin typeface="微软雅黑" panose="020B0503020204020204" pitchFamily="34" charset="-122"/>
                  <a:ea typeface="微软雅黑" panose="020B0503020204020204" pitchFamily="34" charset="-122"/>
                </a:rPr>
                <a:t>f</a:t>
              </a:r>
              <a:r>
                <a:rPr kumimoji="0" lang="en-US" altLang="zh-CN"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or   </a:t>
              </a:r>
              <a:r>
                <a:rPr kumimoji="0" lang="zh-CN" altLang="en-US"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变量名</a:t>
              </a:r>
              <a:r>
                <a:rPr kumimoji="0" lang="en-US" altLang="zh-CN"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in</a:t>
              </a:r>
              <a:r>
                <a:rPr kumimoji="0" lang="zh-CN" altLang="en-US"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取值列表</a:t>
              </a:r>
              <a:endParaRPr kumimoji="0" lang="en-US" altLang="zh-CN"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tabLst/>
                <a:defRPr/>
              </a:pPr>
              <a:r>
                <a:rPr kumimoji="0" lang="en-US" altLang="zh-CN"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Do</a:t>
              </a:r>
            </a:p>
            <a:p>
              <a:pPr marL="0" marR="0" lvl="0" indent="0" defTabSz="914400" rtl="0" eaLnBrk="1" fontAlgn="auto" latinLnBrk="0" hangingPunct="1">
                <a:lnSpc>
                  <a:spcPct val="130000"/>
                </a:lnSpc>
                <a:spcBef>
                  <a:spcPts val="0"/>
                </a:spcBef>
                <a:spcAft>
                  <a:spcPts val="0"/>
                </a:spcAft>
                <a:buClrTx/>
                <a:buSzTx/>
                <a:buFontTx/>
                <a:buNone/>
                <a:tabLst/>
                <a:defRPr/>
              </a:pPr>
              <a:r>
                <a:rPr lang="en-US" altLang="zh-CN" dirty="0">
                  <a:solidFill>
                    <a:prstClr val="white"/>
                  </a:solidFill>
                  <a:latin typeface="微软雅黑" panose="020B0503020204020204" pitchFamily="34" charset="-122"/>
                  <a:ea typeface="微软雅黑" panose="020B0503020204020204" pitchFamily="34" charset="-122"/>
                </a:rPr>
                <a:t>        </a:t>
              </a:r>
              <a:r>
                <a:rPr lang="zh-CN" altLang="en-US" dirty="0">
                  <a:solidFill>
                    <a:prstClr val="white"/>
                  </a:solidFill>
                  <a:latin typeface="微软雅黑" panose="020B0503020204020204" pitchFamily="34" charset="-122"/>
                  <a:ea typeface="微软雅黑" panose="020B0503020204020204" pitchFamily="34" charset="-122"/>
                </a:rPr>
                <a:t>命令序列</a:t>
              </a:r>
              <a:endParaRPr lang="en-US" altLang="zh-CN" dirty="0">
                <a:solidFill>
                  <a:prstClr val="white"/>
                </a:solidFill>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tabLst/>
                <a:defRPr/>
              </a:pPr>
              <a:r>
                <a:rPr kumimoji="0" lang="en-US" altLang="zh-CN"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done</a:t>
              </a:r>
              <a:endParaRPr kumimoji="0" lang="zh-CN" altLang="en-US"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0" name="箭头: V 形 59">
              <a:extLst>
                <a:ext uri="{FF2B5EF4-FFF2-40B4-BE49-F238E27FC236}">
                  <a16:creationId xmlns:a16="http://schemas.microsoft.com/office/drawing/2014/main" id="{3FA2BF6D-7683-416F-AFF9-C8A944346C00}"/>
                </a:ext>
              </a:extLst>
            </p:cNvPr>
            <p:cNvSpPr/>
            <p:nvPr/>
          </p:nvSpPr>
          <p:spPr>
            <a:xfrm>
              <a:off x="7181180" y="2067380"/>
              <a:ext cx="470158" cy="563889"/>
            </a:xfrm>
            <a:prstGeom prst="chevron">
              <a:avLst/>
            </a:prstGeom>
            <a:gradFill>
              <a:gsLst>
                <a:gs pos="16000">
                  <a:srgbClr val="007DDA"/>
                </a:gs>
                <a:gs pos="10000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 name="任意多边形: 形状 60">
              <a:extLst>
                <a:ext uri="{FF2B5EF4-FFF2-40B4-BE49-F238E27FC236}">
                  <a16:creationId xmlns:a16="http://schemas.microsoft.com/office/drawing/2014/main" id="{8219BA42-1880-45FD-A72C-EEB8F5E2DF87}"/>
                </a:ext>
              </a:extLst>
            </p:cNvPr>
            <p:cNvSpPr/>
            <p:nvPr/>
          </p:nvSpPr>
          <p:spPr>
            <a:xfrm>
              <a:off x="7975458" y="1533308"/>
              <a:ext cx="3008917" cy="163203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kumimoji="0" lang="en-US" altLang="zh-CN"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For   </a:t>
              </a:r>
              <a:r>
                <a:rPr kumimoji="0" lang="zh-CN" altLang="en-US"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用户名</a:t>
              </a:r>
              <a:r>
                <a:rPr kumimoji="0" lang="en-US" altLang="zh-CN"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in</a:t>
              </a:r>
              <a:r>
                <a:rPr kumimoji="0" lang="zh-CN" altLang="en-US"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列表文件</a:t>
              </a:r>
              <a:endParaRPr kumimoji="0" lang="en-US" altLang="zh-CN"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tabLst/>
                <a:defRPr/>
              </a:pPr>
              <a:r>
                <a:rPr lang="en-US" altLang="zh-CN" dirty="0">
                  <a:solidFill>
                    <a:schemeClr val="bg1"/>
                  </a:solidFill>
                  <a:latin typeface="微软雅黑" panose="020B0503020204020204" pitchFamily="34" charset="-122"/>
                  <a:ea typeface="微软雅黑" panose="020B0503020204020204" pitchFamily="34" charset="-122"/>
                </a:rPr>
                <a:t>Do</a:t>
              </a:r>
            </a:p>
            <a:p>
              <a:pPr marL="0" marR="0" lvl="0" indent="0" defTabSz="914400" rtl="0" eaLnBrk="1" fontAlgn="auto" latinLnBrk="0" hangingPunct="1">
                <a:lnSpc>
                  <a:spcPct val="130000"/>
                </a:lnSpc>
                <a:spcBef>
                  <a:spcPts val="0"/>
                </a:spcBef>
                <a:spcAft>
                  <a:spcPts val="0"/>
                </a:spcAft>
                <a:buClrTx/>
                <a:buSzTx/>
                <a:buFontTx/>
                <a:buNone/>
                <a:tabLst/>
                <a:defRPr/>
              </a:pPr>
              <a:r>
                <a:rPr kumimoji="0" lang="en-US" altLang="zh-CN"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        </a:t>
              </a:r>
              <a:r>
                <a:rPr kumimoji="0" lang="zh-CN" altLang="en-US"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创建用户并设置密码</a:t>
              </a:r>
              <a:endParaRPr kumimoji="0" lang="en-US" altLang="zh-CN"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tabLst/>
                <a:defRPr/>
              </a:pPr>
              <a:r>
                <a:rPr lang="en-US" altLang="zh-CN" dirty="0">
                  <a:solidFill>
                    <a:schemeClr val="bg1"/>
                  </a:solidFill>
                  <a:latin typeface="微软雅黑" panose="020B0503020204020204" pitchFamily="34" charset="-122"/>
                  <a:ea typeface="微软雅黑" panose="020B0503020204020204" pitchFamily="34" charset="-122"/>
                </a:rPr>
                <a:t>done</a:t>
              </a:r>
              <a:endParaRPr kumimoji="0" lang="zh-CN" altLang="en-US"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975155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流程控制语句</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57" name="组合 56">
            <a:extLst>
              <a:ext uri="{FF2B5EF4-FFF2-40B4-BE49-F238E27FC236}">
                <a16:creationId xmlns:a16="http://schemas.microsoft.com/office/drawing/2014/main" id="{6B3F4065-C2C8-4217-9316-972F8A4AF311}"/>
              </a:ext>
            </a:extLst>
          </p:cNvPr>
          <p:cNvGrpSpPr/>
          <p:nvPr/>
        </p:nvGrpSpPr>
        <p:grpSpPr>
          <a:xfrm>
            <a:off x="4348255" y="2207408"/>
            <a:ext cx="6715223" cy="2073852"/>
            <a:chOff x="4269152" y="1091489"/>
            <a:chExt cx="6715223" cy="2073852"/>
          </a:xfrm>
        </p:grpSpPr>
        <p:sp>
          <p:nvSpPr>
            <p:cNvPr id="58" name="文本框 57">
              <a:extLst>
                <a:ext uri="{FF2B5EF4-FFF2-40B4-BE49-F238E27FC236}">
                  <a16:creationId xmlns:a16="http://schemas.microsoft.com/office/drawing/2014/main" id="{B07D65F2-8C76-4A63-A9E0-804210DE1415}"/>
                </a:ext>
              </a:extLst>
            </p:cNvPr>
            <p:cNvSpPr txBox="1"/>
            <p:nvPr/>
          </p:nvSpPr>
          <p:spPr>
            <a:xfrm>
              <a:off x="4269152" y="1091489"/>
              <a:ext cx="6294213" cy="369332"/>
            </a:xfrm>
            <a:prstGeom prst="rect">
              <a:avLst/>
            </a:prstGeom>
            <a:noFill/>
          </p:spPr>
          <p:txBody>
            <a:bodyPr wrap="square">
              <a:spAutoFit/>
            </a:bodyPr>
            <a:lstStyle/>
            <a:p>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while</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条件循环语句</a:t>
              </a:r>
            </a:p>
          </p:txBody>
        </p:sp>
        <p:sp>
          <p:nvSpPr>
            <p:cNvPr id="59" name="任意多边形: 形状 58">
              <a:extLst>
                <a:ext uri="{FF2B5EF4-FFF2-40B4-BE49-F238E27FC236}">
                  <a16:creationId xmlns:a16="http://schemas.microsoft.com/office/drawing/2014/main" id="{4777AEE3-3326-47CF-9EA0-CF90D27AA0F8}"/>
                </a:ext>
              </a:extLst>
            </p:cNvPr>
            <p:cNvSpPr/>
            <p:nvPr/>
          </p:nvSpPr>
          <p:spPr>
            <a:xfrm>
              <a:off x="4269152" y="1533308"/>
              <a:ext cx="2587907" cy="163203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lang="en-US" altLang="zh-CN" dirty="0">
                  <a:solidFill>
                    <a:prstClr val="white"/>
                  </a:solidFill>
                  <a:latin typeface="微软雅黑" panose="020B0503020204020204" pitchFamily="34" charset="-122"/>
                  <a:ea typeface="微软雅黑" panose="020B0503020204020204" pitchFamily="34" charset="-122"/>
                </a:rPr>
                <a:t>While   </a:t>
              </a:r>
              <a:r>
                <a:rPr lang="zh-CN" altLang="en-US" dirty="0">
                  <a:solidFill>
                    <a:prstClr val="white"/>
                  </a:solidFill>
                  <a:latin typeface="微软雅黑" panose="020B0503020204020204" pitchFamily="34" charset="-122"/>
                  <a:ea typeface="微软雅黑" panose="020B0503020204020204" pitchFamily="34" charset="-122"/>
                </a:rPr>
                <a:t>条件测试操作</a:t>
              </a:r>
              <a:endParaRPr lang="en-US" altLang="zh-CN" dirty="0">
                <a:solidFill>
                  <a:prstClr val="white"/>
                </a:solidFill>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tabLst/>
                <a:defRPr/>
              </a:pPr>
              <a:r>
                <a:rPr kumimoji="0" lang="en-US" altLang="zh-CN"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do</a:t>
              </a:r>
            </a:p>
            <a:p>
              <a:pPr marL="0" marR="0" lvl="0" indent="0" defTabSz="914400" rtl="0" eaLnBrk="1" fontAlgn="auto" latinLnBrk="0" hangingPunct="1">
                <a:lnSpc>
                  <a:spcPct val="130000"/>
                </a:lnSpc>
                <a:spcBef>
                  <a:spcPts val="0"/>
                </a:spcBef>
                <a:spcAft>
                  <a:spcPts val="0"/>
                </a:spcAft>
                <a:buClrTx/>
                <a:buSzTx/>
                <a:buFontTx/>
                <a:buNone/>
                <a:tabLst/>
                <a:defRPr/>
              </a:pPr>
              <a:r>
                <a:rPr lang="en-US" altLang="zh-CN" dirty="0">
                  <a:solidFill>
                    <a:prstClr val="white"/>
                  </a:solidFill>
                  <a:latin typeface="微软雅黑" panose="020B0503020204020204" pitchFamily="34" charset="-122"/>
                  <a:ea typeface="微软雅黑" panose="020B0503020204020204" pitchFamily="34" charset="-122"/>
                </a:rPr>
                <a:t>     </a:t>
              </a:r>
              <a:r>
                <a:rPr lang="zh-CN" altLang="en-US" dirty="0">
                  <a:solidFill>
                    <a:prstClr val="white"/>
                  </a:solidFill>
                  <a:latin typeface="微软雅黑" panose="020B0503020204020204" pitchFamily="34" charset="-122"/>
                  <a:ea typeface="微软雅黑" panose="020B0503020204020204" pitchFamily="34" charset="-122"/>
                </a:rPr>
                <a:t>命令序列</a:t>
              </a:r>
              <a:endParaRPr lang="en-US" altLang="zh-CN" dirty="0">
                <a:solidFill>
                  <a:prstClr val="white"/>
                </a:solidFill>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tabLst/>
                <a:defRPr/>
              </a:pPr>
              <a:r>
                <a:rPr kumimoji="0" lang="en-US" altLang="zh-CN"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done</a:t>
              </a:r>
              <a:endParaRPr kumimoji="0" lang="zh-CN" altLang="en-US"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0" name="箭头: V 形 59">
              <a:extLst>
                <a:ext uri="{FF2B5EF4-FFF2-40B4-BE49-F238E27FC236}">
                  <a16:creationId xmlns:a16="http://schemas.microsoft.com/office/drawing/2014/main" id="{3FA2BF6D-7683-416F-AFF9-C8A944346C00}"/>
                </a:ext>
              </a:extLst>
            </p:cNvPr>
            <p:cNvSpPr/>
            <p:nvPr/>
          </p:nvSpPr>
          <p:spPr>
            <a:xfrm>
              <a:off x="7181180" y="2067380"/>
              <a:ext cx="470158" cy="563889"/>
            </a:xfrm>
            <a:prstGeom prst="chevron">
              <a:avLst/>
            </a:prstGeom>
            <a:gradFill>
              <a:gsLst>
                <a:gs pos="16000">
                  <a:srgbClr val="007DDA"/>
                </a:gs>
                <a:gs pos="10000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 name="任意多边形: 形状 60">
              <a:extLst>
                <a:ext uri="{FF2B5EF4-FFF2-40B4-BE49-F238E27FC236}">
                  <a16:creationId xmlns:a16="http://schemas.microsoft.com/office/drawing/2014/main" id="{8219BA42-1880-45FD-A72C-EEB8F5E2DF87}"/>
                </a:ext>
              </a:extLst>
            </p:cNvPr>
            <p:cNvSpPr/>
            <p:nvPr/>
          </p:nvSpPr>
          <p:spPr>
            <a:xfrm>
              <a:off x="7975458" y="1533308"/>
              <a:ext cx="3008917" cy="163203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kumimoji="0" lang="en-US" altLang="zh-CN"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while   </a:t>
              </a:r>
              <a:r>
                <a:rPr lang="zh-CN" altLang="en-US" dirty="0">
                  <a:solidFill>
                    <a:prstClr val="white"/>
                  </a:solidFill>
                  <a:latin typeface="微软雅黑" panose="020B0503020204020204" pitchFamily="34" charset="-122"/>
                  <a:ea typeface="微软雅黑" panose="020B0503020204020204" pitchFamily="34" charset="-122"/>
                </a:rPr>
                <a:t>未</a:t>
              </a:r>
              <a:r>
                <a:rPr kumimoji="0" lang="zh-CN" altLang="en-US"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猜中正确价格</a:t>
              </a:r>
              <a:endParaRPr kumimoji="0" lang="en-US" altLang="zh-CN"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tabLst/>
                <a:defRPr/>
              </a:pPr>
              <a:r>
                <a:rPr lang="en-US" altLang="zh-CN" dirty="0">
                  <a:solidFill>
                    <a:prstClr val="white"/>
                  </a:solidFill>
                  <a:latin typeface="微软雅黑" panose="020B0503020204020204" pitchFamily="34" charset="-122"/>
                  <a:ea typeface="微软雅黑" panose="020B0503020204020204" pitchFamily="34" charset="-122"/>
                </a:rPr>
                <a:t>do</a:t>
              </a:r>
            </a:p>
            <a:p>
              <a:pPr marL="0" marR="0" lvl="0" indent="0" defTabSz="914400" rtl="0" eaLnBrk="1" fontAlgn="auto" latinLnBrk="0" hangingPunct="1">
                <a:lnSpc>
                  <a:spcPct val="130000"/>
                </a:lnSpc>
                <a:spcBef>
                  <a:spcPts val="0"/>
                </a:spcBef>
                <a:spcAft>
                  <a:spcPts val="0"/>
                </a:spcAft>
                <a:buClrTx/>
                <a:buSzTx/>
                <a:buFontTx/>
                <a:buNone/>
                <a:tabLst/>
                <a:defRPr/>
              </a:pPr>
              <a:r>
                <a:rPr kumimoji="0" lang="zh-CN" altLang="en-US"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     反复猜测商品价格</a:t>
              </a:r>
              <a:endParaRPr kumimoji="0" lang="en-US" altLang="zh-CN"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tabLst/>
                <a:defRPr/>
              </a:pPr>
              <a:r>
                <a:rPr lang="en-US" altLang="zh-CN" dirty="0">
                  <a:solidFill>
                    <a:schemeClr val="bg1"/>
                  </a:solidFill>
                  <a:latin typeface="微软雅黑" panose="020B0503020204020204" pitchFamily="34" charset="-122"/>
                  <a:ea typeface="微软雅黑" panose="020B0503020204020204" pitchFamily="34" charset="-122"/>
                </a:rPr>
                <a:t>done</a:t>
              </a:r>
              <a:endParaRPr kumimoji="0" lang="zh-CN" altLang="en-US"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sp>
        <p:nvSpPr>
          <p:cNvPr id="19" name="矩形: 圆角 18">
            <a:extLst>
              <a:ext uri="{FF2B5EF4-FFF2-40B4-BE49-F238E27FC236}">
                <a16:creationId xmlns:a16="http://schemas.microsoft.com/office/drawing/2014/main" id="{5BB8F472-E956-44E6-B5CF-117A7D8DEC62}"/>
              </a:ext>
            </a:extLst>
          </p:cNvPr>
          <p:cNvSpPr/>
          <p:nvPr/>
        </p:nvSpPr>
        <p:spPr>
          <a:xfrm>
            <a:off x="954268" y="1446364"/>
            <a:ext cx="2641385" cy="4318332"/>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0" name="文本框 19">
            <a:extLst>
              <a:ext uri="{FF2B5EF4-FFF2-40B4-BE49-F238E27FC236}">
                <a16:creationId xmlns:a16="http://schemas.microsoft.com/office/drawing/2014/main" id="{ECAEBFC4-E2C8-4D1E-83CF-682ECBC1BAF6}"/>
              </a:ext>
            </a:extLst>
          </p:cNvPr>
          <p:cNvSpPr txBox="1"/>
          <p:nvPr/>
        </p:nvSpPr>
        <p:spPr>
          <a:xfrm>
            <a:off x="1023955" y="2294854"/>
            <a:ext cx="2502125" cy="3262047"/>
          </a:xfrm>
          <a:prstGeom prst="rect">
            <a:avLst/>
          </a:prstGeom>
          <a:noFill/>
        </p:spPr>
        <p:txBody>
          <a:bodyPr wrap="square">
            <a:spAutoFit/>
          </a:bodyPr>
          <a:lstStyle/>
          <a:p>
            <a:pPr marL="0" marR="0" lvl="0" indent="0" algn="just" defTabSz="914400" rtl="0" eaLnBrk="1" fontAlgn="auto" latinLnBrk="0" hangingPunct="1">
              <a:lnSpc>
                <a:spcPct val="13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while</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条件循环语句是一种让脚本根据某些条件来重复执行命令的语句，它的循环结构往往在执行前并不确定最终执行的次数，</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while</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循环语句通过判断条件测试的真假来决定是否继续执行命令，若条件为真就继续执行，为假就结束循环。</a:t>
            </a:r>
          </a:p>
        </p:txBody>
      </p:sp>
      <p:sp>
        <p:nvSpPr>
          <p:cNvPr id="21" name="任意多边形: 形状 20">
            <a:extLst>
              <a:ext uri="{FF2B5EF4-FFF2-40B4-BE49-F238E27FC236}">
                <a16:creationId xmlns:a16="http://schemas.microsoft.com/office/drawing/2014/main" id="{3F3FFF4D-56CF-47B2-8200-D9FAABD6FB7F}"/>
              </a:ext>
            </a:extLst>
          </p:cNvPr>
          <p:cNvSpPr/>
          <p:nvPr/>
        </p:nvSpPr>
        <p:spPr>
          <a:xfrm>
            <a:off x="961003" y="1446365"/>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2" name="文本框 21">
            <a:extLst>
              <a:ext uri="{FF2B5EF4-FFF2-40B4-BE49-F238E27FC236}">
                <a16:creationId xmlns:a16="http://schemas.microsoft.com/office/drawing/2014/main" id="{21F4C132-05E7-45F2-A5D2-BC77B3B04296}"/>
              </a:ext>
            </a:extLst>
          </p:cNvPr>
          <p:cNvSpPr txBox="1"/>
          <p:nvPr/>
        </p:nvSpPr>
        <p:spPr>
          <a:xfrm>
            <a:off x="1093528" y="1713050"/>
            <a:ext cx="240642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while</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条件循环语句</a:t>
            </a:r>
          </a:p>
        </p:txBody>
      </p:sp>
    </p:spTree>
    <p:extLst>
      <p:ext uri="{BB962C8B-B14F-4D97-AF65-F5344CB8AC3E}">
        <p14:creationId xmlns:p14="http://schemas.microsoft.com/office/powerpoint/2010/main" val="26619157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流程控制语句</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47" name="矩形: 圆角 46">
            <a:extLst>
              <a:ext uri="{FF2B5EF4-FFF2-40B4-BE49-F238E27FC236}">
                <a16:creationId xmlns:a16="http://schemas.microsoft.com/office/drawing/2014/main" id="{DBECE128-B84D-4655-B0D2-E6235C7C165F}"/>
              </a:ext>
            </a:extLst>
          </p:cNvPr>
          <p:cNvSpPr/>
          <p:nvPr/>
        </p:nvSpPr>
        <p:spPr>
          <a:xfrm>
            <a:off x="967911" y="1446364"/>
            <a:ext cx="2639046" cy="4318332"/>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8" name="文本框 47">
            <a:extLst>
              <a:ext uri="{FF2B5EF4-FFF2-40B4-BE49-F238E27FC236}">
                <a16:creationId xmlns:a16="http://schemas.microsoft.com/office/drawing/2014/main" id="{CE47EF20-2B71-433B-B8DD-7DA4E79E6033}"/>
              </a:ext>
            </a:extLst>
          </p:cNvPr>
          <p:cNvSpPr txBox="1"/>
          <p:nvPr/>
        </p:nvSpPr>
        <p:spPr>
          <a:xfrm>
            <a:off x="1035259" y="2294854"/>
            <a:ext cx="2502125" cy="3372846"/>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case</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条件测试语句和</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switch</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语句的功能非常相似！</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case</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语句是在多个范围内匹配数据，若匹配成功则执行相关命令并结束整个条件测试；如果数据不在所列出的范围内，则会去执行星号（*）中所定义的默认命令。</a:t>
            </a:r>
          </a:p>
        </p:txBody>
      </p:sp>
      <p:sp>
        <p:nvSpPr>
          <p:cNvPr id="49" name="任意多边形: 形状 48">
            <a:extLst>
              <a:ext uri="{FF2B5EF4-FFF2-40B4-BE49-F238E27FC236}">
                <a16:creationId xmlns:a16="http://schemas.microsoft.com/office/drawing/2014/main" id="{D3CD9AFF-4C75-4508-9D76-FFF344A681CF}"/>
              </a:ext>
            </a:extLst>
          </p:cNvPr>
          <p:cNvSpPr/>
          <p:nvPr/>
        </p:nvSpPr>
        <p:spPr>
          <a:xfrm>
            <a:off x="961178" y="1446365"/>
            <a:ext cx="265017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0" name="文本框 49">
            <a:extLst>
              <a:ext uri="{FF2B5EF4-FFF2-40B4-BE49-F238E27FC236}">
                <a16:creationId xmlns:a16="http://schemas.microsoft.com/office/drawing/2014/main" id="{B52A98AE-8A2B-4D05-8BFD-A426F039EEE9}"/>
              </a:ext>
            </a:extLst>
          </p:cNvPr>
          <p:cNvSpPr txBox="1"/>
          <p:nvPr/>
        </p:nvSpPr>
        <p:spPr>
          <a:xfrm>
            <a:off x="1104832" y="1713050"/>
            <a:ext cx="227979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case</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条件测试语句</a:t>
            </a:r>
          </a:p>
        </p:txBody>
      </p:sp>
      <p:grpSp>
        <p:nvGrpSpPr>
          <p:cNvPr id="26" name="组合 25">
            <a:extLst>
              <a:ext uri="{FF2B5EF4-FFF2-40B4-BE49-F238E27FC236}">
                <a16:creationId xmlns:a16="http://schemas.microsoft.com/office/drawing/2014/main" id="{11EA19F9-EBBF-45A0-A215-E662B0C82EED}"/>
              </a:ext>
            </a:extLst>
          </p:cNvPr>
          <p:cNvGrpSpPr/>
          <p:nvPr/>
        </p:nvGrpSpPr>
        <p:grpSpPr>
          <a:xfrm>
            <a:off x="4348255" y="1091691"/>
            <a:ext cx="6715223" cy="4576009"/>
            <a:chOff x="4269152" y="1091489"/>
            <a:chExt cx="6715223" cy="4576009"/>
          </a:xfrm>
        </p:grpSpPr>
        <p:sp>
          <p:nvSpPr>
            <p:cNvPr id="27" name="文本框 26">
              <a:extLst>
                <a:ext uri="{FF2B5EF4-FFF2-40B4-BE49-F238E27FC236}">
                  <a16:creationId xmlns:a16="http://schemas.microsoft.com/office/drawing/2014/main" id="{0626A58C-19B9-449C-B514-402233A53E88}"/>
                </a:ext>
              </a:extLst>
            </p:cNvPr>
            <p:cNvSpPr txBox="1"/>
            <p:nvPr/>
          </p:nvSpPr>
          <p:spPr>
            <a:xfrm>
              <a:off x="4269152" y="1091489"/>
              <a:ext cx="6294213" cy="369332"/>
            </a:xfrm>
            <a:prstGeom prst="rect">
              <a:avLst/>
            </a:prstGeom>
            <a:noFill/>
          </p:spPr>
          <p:txBody>
            <a:bodyPr wrap="square">
              <a:spAutoFit/>
            </a:bodyPr>
            <a:lstStyle/>
            <a:p>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case</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条件测试语句</a:t>
              </a:r>
            </a:p>
          </p:txBody>
        </p:sp>
        <p:sp>
          <p:nvSpPr>
            <p:cNvPr id="28" name="任意多边形: 形状 27">
              <a:extLst>
                <a:ext uri="{FF2B5EF4-FFF2-40B4-BE49-F238E27FC236}">
                  <a16:creationId xmlns:a16="http://schemas.microsoft.com/office/drawing/2014/main" id="{54548640-0D79-463B-B07A-5EA3FA9E5F92}"/>
                </a:ext>
              </a:extLst>
            </p:cNvPr>
            <p:cNvSpPr/>
            <p:nvPr/>
          </p:nvSpPr>
          <p:spPr>
            <a:xfrm>
              <a:off x="4269152" y="1533308"/>
              <a:ext cx="2587907" cy="4134190"/>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lang="en-US" altLang="zh-CN" dirty="0">
                  <a:solidFill>
                    <a:prstClr val="white"/>
                  </a:solidFill>
                  <a:latin typeface="微软雅黑" panose="020B0503020204020204" pitchFamily="34" charset="-122"/>
                  <a:ea typeface="微软雅黑" panose="020B0503020204020204" pitchFamily="34" charset="-122"/>
                </a:rPr>
                <a:t>case   </a:t>
              </a:r>
              <a:r>
                <a:rPr lang="zh-CN" altLang="en-US" dirty="0">
                  <a:solidFill>
                    <a:prstClr val="white"/>
                  </a:solidFill>
                  <a:latin typeface="微软雅黑" panose="020B0503020204020204" pitchFamily="34" charset="-122"/>
                  <a:ea typeface="微软雅黑" panose="020B0503020204020204" pitchFamily="34" charset="-122"/>
                </a:rPr>
                <a:t>变量值</a:t>
              </a:r>
              <a:r>
                <a:rPr lang="en-US" altLang="zh-CN" dirty="0">
                  <a:solidFill>
                    <a:prstClr val="white"/>
                  </a:solidFill>
                  <a:latin typeface="微软雅黑" panose="020B0503020204020204" pitchFamily="34" charset="-122"/>
                  <a:ea typeface="微软雅黑" panose="020B0503020204020204" pitchFamily="34" charset="-122"/>
                </a:rPr>
                <a:t>in</a:t>
              </a:r>
            </a:p>
            <a:p>
              <a:pPr marL="0" marR="0" lvl="0" indent="0" defTabSz="914400" rtl="0" eaLnBrk="1" fontAlgn="auto" latinLnBrk="0" hangingPunct="1">
                <a:lnSpc>
                  <a:spcPct val="130000"/>
                </a:lnSpc>
                <a:spcBef>
                  <a:spcPts val="0"/>
                </a:spcBef>
                <a:spcAft>
                  <a:spcPts val="0"/>
                </a:spcAft>
                <a:buClrTx/>
                <a:buSzTx/>
                <a:buFontTx/>
                <a:buNone/>
                <a:tabLst/>
                <a:defRPr/>
              </a:pPr>
              <a:r>
                <a:rPr kumimoji="0" lang="zh-CN" altLang="en-US"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模式 </a:t>
              </a:r>
              <a:r>
                <a:rPr kumimoji="0" lang="en-US" altLang="zh-CN"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1</a:t>
              </a:r>
              <a:r>
                <a:rPr kumimoji="0" lang="zh-CN" altLang="en-US"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t>
              </a:r>
              <a:endParaRPr kumimoji="0" lang="en-US" altLang="zh-CN"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tabLst/>
                <a:defRPr/>
              </a:pPr>
              <a:r>
                <a:rPr lang="en-US" altLang="zh-CN" dirty="0">
                  <a:solidFill>
                    <a:prstClr val="white"/>
                  </a:solidFill>
                  <a:latin typeface="微软雅黑" panose="020B0503020204020204" pitchFamily="34" charset="-122"/>
                  <a:ea typeface="微软雅黑" panose="020B0503020204020204" pitchFamily="34" charset="-122"/>
                </a:rPr>
                <a:t>       </a:t>
              </a:r>
              <a:r>
                <a:rPr lang="zh-CN" altLang="en-US" dirty="0">
                  <a:solidFill>
                    <a:prstClr val="white"/>
                  </a:solidFill>
                  <a:latin typeface="微软雅黑" panose="020B0503020204020204" pitchFamily="34" charset="-122"/>
                  <a:ea typeface="微软雅黑" panose="020B0503020204020204" pitchFamily="34" charset="-122"/>
                </a:rPr>
                <a:t>命令序列 </a:t>
              </a:r>
              <a:r>
                <a:rPr lang="en-US" altLang="zh-CN" dirty="0">
                  <a:solidFill>
                    <a:prstClr val="white"/>
                  </a:solidFill>
                  <a:latin typeface="微软雅黑" panose="020B0503020204020204" pitchFamily="34" charset="-122"/>
                  <a:ea typeface="微软雅黑" panose="020B0503020204020204" pitchFamily="34" charset="-122"/>
                </a:rPr>
                <a:t>1</a:t>
              </a:r>
            </a:p>
            <a:p>
              <a:pPr marL="0" marR="0" lvl="0" indent="0" defTabSz="914400" rtl="0" eaLnBrk="1" fontAlgn="auto" latinLnBrk="0" hangingPunct="1">
                <a:lnSpc>
                  <a:spcPct val="130000"/>
                </a:lnSpc>
                <a:spcBef>
                  <a:spcPts val="0"/>
                </a:spcBef>
                <a:spcAft>
                  <a:spcPts val="0"/>
                </a:spcAft>
                <a:buClrTx/>
                <a:buSzTx/>
                <a:buFontTx/>
                <a:buNone/>
                <a:tabLst/>
                <a:defRPr/>
              </a:pPr>
              <a:r>
                <a:rPr kumimoji="0" lang="en-US" altLang="zh-CN"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       </a:t>
              </a:r>
              <a:r>
                <a:rPr kumimoji="0" lang="zh-CN" altLang="en-US"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t>
              </a:r>
              <a:endParaRPr kumimoji="0" lang="en-US" altLang="zh-CN"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tabLst/>
                <a:defRPr/>
              </a:pPr>
              <a:r>
                <a:rPr lang="zh-CN" altLang="en-US" dirty="0">
                  <a:solidFill>
                    <a:prstClr val="white"/>
                  </a:solidFill>
                  <a:latin typeface="微软雅黑" panose="020B0503020204020204" pitchFamily="34" charset="-122"/>
                  <a:ea typeface="微软雅黑" panose="020B0503020204020204" pitchFamily="34" charset="-122"/>
                </a:rPr>
                <a:t>模式 </a:t>
              </a:r>
              <a:r>
                <a:rPr lang="en-US" altLang="zh-CN" dirty="0">
                  <a:solidFill>
                    <a:prstClr val="white"/>
                  </a:solidFill>
                  <a:latin typeface="微软雅黑" panose="020B0503020204020204" pitchFamily="34" charset="-122"/>
                  <a:ea typeface="微软雅黑" panose="020B0503020204020204" pitchFamily="34" charset="-122"/>
                </a:rPr>
                <a:t>2</a:t>
              </a:r>
              <a:r>
                <a:rPr lang="zh-CN" altLang="en-US" dirty="0">
                  <a:solidFill>
                    <a:prstClr val="white"/>
                  </a:solidFill>
                  <a:latin typeface="微软雅黑" panose="020B0503020204020204" pitchFamily="34" charset="-122"/>
                  <a:ea typeface="微软雅黑" panose="020B0503020204020204" pitchFamily="34" charset="-122"/>
                </a:rPr>
                <a:t>）</a:t>
              </a:r>
              <a:endParaRPr lang="en-US" altLang="zh-CN" dirty="0">
                <a:solidFill>
                  <a:prstClr val="white"/>
                </a:solidFill>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tabLst/>
                <a:defRPr/>
              </a:pPr>
              <a:r>
                <a:rPr kumimoji="0" lang="en-US" altLang="zh-CN"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       </a:t>
              </a:r>
              <a:r>
                <a:rPr lang="zh-CN" altLang="en-US" dirty="0">
                  <a:solidFill>
                    <a:prstClr val="white"/>
                  </a:solidFill>
                  <a:latin typeface="微软雅黑" panose="020B0503020204020204" pitchFamily="34" charset="-122"/>
                  <a:ea typeface="微软雅黑" panose="020B0503020204020204" pitchFamily="34" charset="-122"/>
                </a:rPr>
                <a:t>命令序列 </a:t>
              </a:r>
              <a:r>
                <a:rPr lang="en-US" altLang="zh-CN" dirty="0">
                  <a:solidFill>
                    <a:prstClr val="white"/>
                  </a:solidFill>
                  <a:latin typeface="微软雅黑" panose="020B0503020204020204" pitchFamily="34" charset="-122"/>
                  <a:ea typeface="微软雅黑" panose="020B0503020204020204" pitchFamily="34" charset="-122"/>
                </a:rPr>
                <a:t>2</a:t>
              </a:r>
            </a:p>
            <a:p>
              <a:pPr marL="0" marR="0" lvl="0" indent="0" defTabSz="914400" rtl="0" eaLnBrk="1" fontAlgn="auto" latinLnBrk="0" hangingPunct="1">
                <a:lnSpc>
                  <a:spcPct val="130000"/>
                </a:lnSpc>
                <a:spcBef>
                  <a:spcPts val="0"/>
                </a:spcBef>
                <a:spcAft>
                  <a:spcPts val="0"/>
                </a:spcAft>
                <a:buClrTx/>
                <a:buSzTx/>
                <a:buFontTx/>
                <a:buNone/>
                <a:tabLst/>
                <a:defRPr/>
              </a:pPr>
              <a:r>
                <a:rPr kumimoji="0" lang="en-US" altLang="zh-CN"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       </a:t>
              </a:r>
              <a:r>
                <a:rPr kumimoji="0" lang="zh-CN" altLang="en-US"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t>
              </a:r>
              <a:endParaRPr kumimoji="0" lang="en-US" altLang="zh-CN"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tabLst/>
                <a:defRPr/>
              </a:pPr>
              <a:r>
                <a:rPr lang="en-US" altLang="zh-CN" dirty="0">
                  <a:solidFill>
                    <a:prstClr val="white"/>
                  </a:solidFill>
                  <a:latin typeface="微软雅黑" panose="020B0503020204020204" pitchFamily="34" charset="-122"/>
                  <a:ea typeface="微软雅黑" panose="020B0503020204020204" pitchFamily="34" charset="-122"/>
                </a:rPr>
                <a:t>       ……</a:t>
              </a:r>
            </a:p>
            <a:p>
              <a:pPr marL="0" marR="0" lvl="0" indent="0" defTabSz="914400" rtl="0" eaLnBrk="1" fontAlgn="auto" latinLnBrk="0" hangingPunct="1">
                <a:lnSpc>
                  <a:spcPct val="130000"/>
                </a:lnSpc>
                <a:spcBef>
                  <a:spcPts val="0"/>
                </a:spcBef>
                <a:spcAft>
                  <a:spcPts val="0"/>
                </a:spcAft>
                <a:buClrTx/>
                <a:buSzTx/>
                <a:buFontTx/>
                <a:buNone/>
                <a:tabLst/>
                <a:defRPr/>
              </a:pPr>
              <a:r>
                <a:rPr kumimoji="0" lang="en-US" altLang="zh-CN"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t>
              </a:r>
            </a:p>
            <a:p>
              <a:pPr marL="0" marR="0" lvl="0" indent="0" defTabSz="914400" rtl="0" eaLnBrk="1" fontAlgn="auto" latinLnBrk="0" hangingPunct="1">
                <a:lnSpc>
                  <a:spcPct val="130000"/>
                </a:lnSpc>
                <a:spcBef>
                  <a:spcPts val="0"/>
                </a:spcBef>
                <a:spcAft>
                  <a:spcPts val="0"/>
                </a:spcAft>
                <a:buClrTx/>
                <a:buSzTx/>
                <a:buFontTx/>
                <a:buNone/>
                <a:tabLst/>
                <a:defRPr/>
              </a:pPr>
              <a:r>
                <a:rPr lang="en-US" altLang="zh-CN" dirty="0">
                  <a:solidFill>
                    <a:prstClr val="white"/>
                  </a:solidFill>
                  <a:latin typeface="微软雅黑" panose="020B0503020204020204" pitchFamily="34" charset="-122"/>
                  <a:ea typeface="微软雅黑" panose="020B0503020204020204" pitchFamily="34" charset="-122"/>
                </a:rPr>
                <a:t>       </a:t>
              </a:r>
              <a:r>
                <a:rPr lang="zh-CN" altLang="en-US" dirty="0">
                  <a:solidFill>
                    <a:prstClr val="white"/>
                  </a:solidFill>
                  <a:latin typeface="微软雅黑" panose="020B0503020204020204" pitchFamily="34" charset="-122"/>
                  <a:ea typeface="微软雅黑" panose="020B0503020204020204" pitchFamily="34" charset="-122"/>
                </a:rPr>
                <a:t>默认命令序列</a:t>
              </a:r>
              <a:endParaRPr lang="en-US" altLang="zh-CN" dirty="0">
                <a:solidFill>
                  <a:prstClr val="white"/>
                </a:solidFill>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tabLst/>
                <a:defRPr/>
              </a:pPr>
              <a:r>
                <a:rPr kumimoji="0" lang="en-US" altLang="zh-CN"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rPr>
                <a:t>esac</a:t>
              </a:r>
              <a:endParaRPr kumimoji="0" lang="zh-CN" altLang="en-US"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9" name="箭头: V 形 28">
              <a:extLst>
                <a:ext uri="{FF2B5EF4-FFF2-40B4-BE49-F238E27FC236}">
                  <a16:creationId xmlns:a16="http://schemas.microsoft.com/office/drawing/2014/main" id="{6DB940F4-C3EC-4343-A698-EB1CF63890E8}"/>
                </a:ext>
              </a:extLst>
            </p:cNvPr>
            <p:cNvSpPr/>
            <p:nvPr/>
          </p:nvSpPr>
          <p:spPr>
            <a:xfrm>
              <a:off x="7181180" y="2067380"/>
              <a:ext cx="470158" cy="563889"/>
            </a:xfrm>
            <a:prstGeom prst="chevron">
              <a:avLst/>
            </a:prstGeom>
            <a:gradFill>
              <a:gsLst>
                <a:gs pos="16000">
                  <a:srgbClr val="007DDA"/>
                </a:gs>
                <a:gs pos="10000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任意多边形: 形状 29">
              <a:extLst>
                <a:ext uri="{FF2B5EF4-FFF2-40B4-BE49-F238E27FC236}">
                  <a16:creationId xmlns:a16="http://schemas.microsoft.com/office/drawing/2014/main" id="{05B25E97-E0FC-474C-B0C6-C430C11611D8}"/>
                </a:ext>
              </a:extLst>
            </p:cNvPr>
            <p:cNvSpPr/>
            <p:nvPr/>
          </p:nvSpPr>
          <p:spPr>
            <a:xfrm>
              <a:off x="7975458" y="1533308"/>
              <a:ext cx="3008917" cy="4134190"/>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lang="en-US" altLang="zh-CN" dirty="0">
                  <a:solidFill>
                    <a:prstClr val="white"/>
                  </a:solidFill>
                  <a:latin typeface="微软雅黑" panose="020B0503020204020204" pitchFamily="34" charset="-122"/>
                  <a:ea typeface="微软雅黑" panose="020B0503020204020204" pitchFamily="34" charset="-122"/>
                </a:rPr>
                <a:t>Case   </a:t>
              </a:r>
              <a:r>
                <a:rPr lang="zh-CN" altLang="en-US" dirty="0">
                  <a:solidFill>
                    <a:prstClr val="white"/>
                  </a:solidFill>
                  <a:latin typeface="微软雅黑" panose="020B0503020204020204" pitchFamily="34" charset="-122"/>
                  <a:ea typeface="微软雅黑" panose="020B0503020204020204" pitchFamily="34" charset="-122"/>
                </a:rPr>
                <a:t>输入的字符 </a:t>
              </a:r>
              <a:r>
                <a:rPr lang="en-US" altLang="zh-CN" dirty="0">
                  <a:solidFill>
                    <a:prstClr val="white"/>
                  </a:solidFill>
                  <a:latin typeface="微软雅黑" panose="020B0503020204020204" pitchFamily="34" charset="-122"/>
                  <a:ea typeface="微软雅黑" panose="020B0503020204020204" pitchFamily="34" charset="-122"/>
                </a:rPr>
                <a:t>in</a:t>
              </a:r>
            </a:p>
            <a:p>
              <a:pPr marL="0" marR="0" lvl="0" indent="0" defTabSz="914400" rtl="0" eaLnBrk="1" fontAlgn="auto" latinLnBrk="0" hangingPunct="1">
                <a:lnSpc>
                  <a:spcPct val="130000"/>
                </a:lnSpc>
                <a:spcBef>
                  <a:spcPts val="0"/>
                </a:spcBef>
                <a:spcAft>
                  <a:spcPts val="0"/>
                </a:spcAft>
                <a:buClrTx/>
                <a:buSzTx/>
                <a:buFontTx/>
                <a:buNone/>
                <a:tabLst/>
                <a:defRPr/>
              </a:pPr>
              <a:r>
                <a:rPr lang="en-US" altLang="zh-CN" dirty="0">
                  <a:solidFill>
                    <a:prstClr val="white"/>
                  </a:solidFill>
                  <a:latin typeface="微软雅黑" panose="020B0503020204020204" pitchFamily="34" charset="-122"/>
                  <a:ea typeface="微软雅黑" panose="020B0503020204020204" pitchFamily="34" charset="-122"/>
                </a:rPr>
                <a:t>[a-z] | [A-Z] )</a:t>
              </a:r>
            </a:p>
            <a:p>
              <a:pPr marL="0" marR="0" lvl="0" indent="0" defTabSz="914400" rtl="0" eaLnBrk="1" fontAlgn="auto" latinLnBrk="0" hangingPunct="1">
                <a:lnSpc>
                  <a:spcPct val="130000"/>
                </a:lnSpc>
                <a:spcBef>
                  <a:spcPts val="0"/>
                </a:spcBef>
                <a:spcAft>
                  <a:spcPts val="0"/>
                </a:spcAft>
                <a:buClrTx/>
                <a:buSzTx/>
                <a:buFontTx/>
                <a:buNone/>
                <a:tabLst/>
                <a:defRPr/>
              </a:pPr>
              <a:r>
                <a:rPr kumimoji="0" lang="zh-CN" altLang="en-US"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       提示为字母。</a:t>
              </a:r>
              <a:endParaRPr kumimoji="0" lang="en-US" altLang="zh-CN"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tabLst/>
                <a:defRPr/>
              </a:pP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a:t>
              </a:r>
              <a:endParaRPr lang="en-US" altLang="zh-CN" dirty="0">
                <a:solidFill>
                  <a:schemeClr val="bg1"/>
                </a:solidFill>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tabLst/>
                <a:defRPr/>
              </a:pPr>
              <a:r>
                <a:rPr kumimoji="0" lang="en-US" altLang="zh-CN"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[0-9] </a:t>
              </a:r>
              <a:r>
                <a:rPr kumimoji="0" lang="zh-CN" altLang="en-US"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a:t>
              </a:r>
              <a:endParaRPr kumimoji="0" lang="en-US" altLang="zh-CN"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tabLst/>
                <a:defRPr/>
              </a:pP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提示为数字。</a:t>
              </a:r>
              <a:endParaRPr lang="en-US" altLang="zh-CN" dirty="0">
                <a:solidFill>
                  <a:schemeClr val="bg1"/>
                </a:solidFill>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tabLst/>
                <a:defRPr/>
              </a:pPr>
              <a:r>
                <a:rPr kumimoji="0" lang="en-US" altLang="zh-CN"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       </a:t>
              </a:r>
              <a:r>
                <a:rPr kumimoji="0" lang="zh-CN" altLang="en-US"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a:t>
              </a:r>
              <a:endParaRPr kumimoji="0" lang="en-US" altLang="zh-CN"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tabLst/>
                <a:defRPr/>
              </a:pPr>
              <a:r>
                <a:rPr lang="en-US" altLang="zh-CN" dirty="0">
                  <a:solidFill>
                    <a:schemeClr val="bg1"/>
                  </a:solidFill>
                  <a:latin typeface="微软雅黑" panose="020B0503020204020204" pitchFamily="34" charset="-122"/>
                  <a:ea typeface="微软雅黑" panose="020B0503020204020204" pitchFamily="34" charset="-122"/>
                </a:rPr>
                <a:t>       ……</a:t>
              </a:r>
            </a:p>
            <a:p>
              <a:pPr marL="0" marR="0" lvl="0" indent="0" defTabSz="914400" rtl="0" eaLnBrk="1" fontAlgn="auto" latinLnBrk="0" hangingPunct="1">
                <a:lnSpc>
                  <a:spcPct val="130000"/>
                </a:lnSpc>
                <a:spcBef>
                  <a:spcPts val="0"/>
                </a:spcBef>
                <a:spcAft>
                  <a:spcPts val="0"/>
                </a:spcAft>
                <a:buClrTx/>
                <a:buSzTx/>
                <a:buFontTx/>
                <a:buNone/>
                <a:tabLst/>
                <a:defRPr/>
              </a:pPr>
              <a:r>
                <a:rPr lang="en-US" altLang="zh-CN" dirty="0">
                  <a:solidFill>
                    <a:schemeClr val="bg1"/>
                  </a:solidFill>
                  <a:latin typeface="微软雅黑" panose="020B0503020204020204" pitchFamily="34" charset="-122"/>
                  <a:ea typeface="微软雅黑" panose="020B0503020204020204" pitchFamily="34" charset="-122"/>
                </a:rPr>
                <a:t>*)</a:t>
              </a:r>
            </a:p>
            <a:p>
              <a:pPr marL="0" marR="0" lvl="0" indent="0" defTabSz="914400" rtl="0" eaLnBrk="1" fontAlgn="auto" latinLnBrk="0" hangingPunct="1">
                <a:lnSpc>
                  <a:spcPct val="130000"/>
                </a:lnSpc>
                <a:spcBef>
                  <a:spcPts val="0"/>
                </a:spcBef>
                <a:spcAft>
                  <a:spcPts val="0"/>
                </a:spcAft>
                <a:buClrTx/>
                <a:buSzTx/>
                <a:buFontTx/>
                <a:buNone/>
                <a:tabLst/>
                <a:defRPr/>
              </a:pPr>
              <a:r>
                <a:rPr kumimoji="0" lang="en-US" altLang="zh-CN"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       </a:t>
              </a:r>
              <a:r>
                <a:rPr kumimoji="0" lang="zh-CN" altLang="en-US"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提示为特殊字符</a:t>
              </a:r>
              <a:endParaRPr kumimoji="0" lang="en-US" altLang="zh-CN"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tabLst/>
                <a:defRPr/>
              </a:pPr>
              <a:r>
                <a:rPr lang="en-US" altLang="zh-CN" dirty="0" err="1">
                  <a:solidFill>
                    <a:schemeClr val="bg1"/>
                  </a:solidFill>
                  <a:latin typeface="微软雅黑" panose="020B0503020204020204" pitchFamily="34" charset="-122"/>
                  <a:ea typeface="微软雅黑" panose="020B0503020204020204" pitchFamily="34" charset="-122"/>
                </a:rPr>
                <a:t>esac</a:t>
              </a:r>
              <a:endParaRPr kumimoji="0" lang="zh-CN" altLang="en-US"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732649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计划任务服务程序</a:t>
            </a:r>
          </a:p>
        </p:txBody>
      </p:sp>
      <p:sp>
        <p:nvSpPr>
          <p:cNvPr id="9" name="文本框 8"/>
          <p:cNvSpPr txBox="1"/>
          <p:nvPr/>
        </p:nvSpPr>
        <p:spPr>
          <a:xfrm>
            <a:off x="3441543" y="5600295"/>
            <a:ext cx="5308914"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Scheduled Task Service Procedure</a:t>
            </a:r>
            <a:endParaRPr lang="da-DK" altLang="zh-CN" sz="2000" dirty="0">
              <a:solidFill>
                <a:schemeClr val="accent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FOUR</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直角三角形 10"/>
          <p:cNvSpPr>
            <a:spLocks noChangeAspect="1"/>
          </p:cNvSpPr>
          <p:nvPr/>
        </p:nvSpPr>
        <p:spPr>
          <a:xfrm rot="16200000">
            <a:off x="6181948" y="2786002"/>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919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400"/>
                                        <p:tgtEl>
                                          <p:spTgt spid="11"/>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3251643"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计划任务服务程序</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34</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68" name="组合 67">
            <a:extLst>
              <a:ext uri="{FF2B5EF4-FFF2-40B4-BE49-F238E27FC236}">
                <a16:creationId xmlns:a16="http://schemas.microsoft.com/office/drawing/2014/main" id="{9333EA21-D75F-40D3-B8BD-DA2821632CEC}"/>
              </a:ext>
            </a:extLst>
          </p:cNvPr>
          <p:cNvGrpSpPr/>
          <p:nvPr/>
        </p:nvGrpSpPr>
        <p:grpSpPr>
          <a:xfrm>
            <a:off x="484038" y="1388838"/>
            <a:ext cx="4849965" cy="2526461"/>
            <a:chOff x="484038" y="1406644"/>
            <a:chExt cx="4849965" cy="2526461"/>
          </a:xfrm>
        </p:grpSpPr>
        <p:grpSp>
          <p:nvGrpSpPr>
            <p:cNvPr id="46" name="组合 45">
              <a:extLst>
                <a:ext uri="{FF2B5EF4-FFF2-40B4-BE49-F238E27FC236}">
                  <a16:creationId xmlns:a16="http://schemas.microsoft.com/office/drawing/2014/main" id="{DE8ECAB6-8C6F-4F8B-BF4E-6ED3BA8F21C0}"/>
                </a:ext>
              </a:extLst>
            </p:cNvPr>
            <p:cNvGrpSpPr/>
            <p:nvPr/>
          </p:nvGrpSpPr>
          <p:grpSpPr>
            <a:xfrm>
              <a:off x="484038" y="1487646"/>
              <a:ext cx="603250" cy="699770"/>
              <a:chOff x="623443" y="1726565"/>
              <a:chExt cx="603250" cy="699770"/>
            </a:xfrm>
          </p:grpSpPr>
          <p:sp>
            <p:nvSpPr>
              <p:cNvPr id="48" name="六边形 47">
                <a:extLst>
                  <a:ext uri="{FF2B5EF4-FFF2-40B4-BE49-F238E27FC236}">
                    <a16:creationId xmlns:a16="http://schemas.microsoft.com/office/drawing/2014/main" id="{C9D404AA-746C-43D9-B99B-8893508D1B49}"/>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文本框 48">
                <a:extLst>
                  <a:ext uri="{FF2B5EF4-FFF2-40B4-BE49-F238E27FC236}">
                    <a16:creationId xmlns:a16="http://schemas.microsoft.com/office/drawing/2014/main" id="{1030AA3F-F276-45F9-957F-ABEF421E449B}"/>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47" name="文本框 46">
              <a:extLst>
                <a:ext uri="{FF2B5EF4-FFF2-40B4-BE49-F238E27FC236}">
                  <a16:creationId xmlns:a16="http://schemas.microsoft.com/office/drawing/2014/main" id="{E8250D68-04B0-47F1-88A0-59E245BFCEF1}"/>
                </a:ext>
              </a:extLst>
            </p:cNvPr>
            <p:cNvSpPr txBox="1"/>
            <p:nvPr/>
          </p:nvSpPr>
          <p:spPr>
            <a:xfrm>
              <a:off x="1179142" y="1406644"/>
              <a:ext cx="4154861" cy="2526461"/>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一次性计划任务：今晚</a:t>
              </a:r>
              <a:r>
                <a:rPr lang="en-US" altLang="zh-CN" sz="1600" dirty="0">
                  <a:latin typeface="微软雅黑" panose="020B0503020204020204" pitchFamily="34" charset="-122"/>
                  <a:ea typeface="微软雅黑" panose="020B0503020204020204" pitchFamily="34" charset="-122"/>
                </a:rPr>
                <a:t>23:30</a:t>
              </a:r>
              <a:r>
                <a:rPr lang="zh-CN" altLang="en-US" sz="1600" dirty="0">
                  <a:latin typeface="微软雅黑" panose="020B0503020204020204" pitchFamily="34" charset="-122"/>
                  <a:ea typeface="微软雅黑" panose="020B0503020204020204" pitchFamily="34" charset="-122"/>
                </a:rPr>
                <a:t>重启网站服务。</a:t>
              </a:r>
            </a:p>
            <a:p>
              <a:pPr algn="just">
                <a:lnSpc>
                  <a:spcPct val="125000"/>
                </a:lnSpc>
              </a:pPr>
              <a:r>
                <a:rPr lang="zh-CN" altLang="en-US" sz="1600" dirty="0">
                  <a:latin typeface="微软雅黑" panose="020B0503020204020204" pitchFamily="34" charset="-122"/>
                  <a:ea typeface="微软雅黑" panose="020B0503020204020204" pitchFamily="34" charset="-122"/>
                </a:rPr>
                <a:t>一次性计划任务只执行一次，一般用于临时的工作需求。</a:t>
              </a:r>
            </a:p>
            <a:p>
              <a:pPr algn="just">
                <a:lnSpc>
                  <a:spcPct val="125000"/>
                </a:lnSpc>
              </a:pPr>
              <a:r>
                <a:rPr lang="zh-CN" altLang="en-US" sz="1600" dirty="0">
                  <a:latin typeface="微软雅黑" panose="020B0503020204020204" pitchFamily="34" charset="-122"/>
                  <a:ea typeface="微软雅黑" panose="020B0503020204020204" pitchFamily="34" charset="-122"/>
                </a:rPr>
                <a:t>可以用</a:t>
              </a:r>
              <a:r>
                <a:rPr lang="en-US" altLang="zh-CN" sz="1600" dirty="0">
                  <a:latin typeface="微软雅黑" panose="020B0503020204020204" pitchFamily="34" charset="-122"/>
                  <a:ea typeface="微软雅黑" panose="020B0503020204020204" pitchFamily="34" charset="-122"/>
                </a:rPr>
                <a:t>at</a:t>
              </a:r>
              <a:r>
                <a:rPr lang="zh-CN" altLang="en-US" sz="1600" dirty="0">
                  <a:latin typeface="微软雅黑" panose="020B0503020204020204" pitchFamily="34" charset="-122"/>
                  <a:ea typeface="微软雅黑" panose="020B0503020204020204" pitchFamily="34" charset="-122"/>
                </a:rPr>
                <a:t>命令实现这种功能，只需要写成“</a:t>
              </a:r>
              <a:r>
                <a:rPr lang="en-US" altLang="zh-CN" sz="1600" dirty="0">
                  <a:latin typeface="微软雅黑" panose="020B0503020204020204" pitchFamily="34" charset="-122"/>
                  <a:ea typeface="微软雅黑" panose="020B0503020204020204" pitchFamily="34" charset="-122"/>
                </a:rPr>
                <a:t>at</a:t>
              </a:r>
              <a:r>
                <a:rPr lang="zh-CN" altLang="en-US" sz="1600" dirty="0">
                  <a:latin typeface="微软雅黑" panose="020B0503020204020204" pitchFamily="34" charset="-122"/>
                  <a:ea typeface="微软雅黑" panose="020B0503020204020204" pitchFamily="34" charset="-122"/>
                </a:rPr>
                <a:t>时间”的形式就行。</a:t>
              </a:r>
            </a:p>
            <a:p>
              <a:pPr algn="just">
                <a:lnSpc>
                  <a:spcPct val="125000"/>
                </a:lnSpc>
              </a:pPr>
              <a:r>
                <a:rPr lang="zh-CN" altLang="en-US" sz="1600" dirty="0">
                  <a:latin typeface="微软雅黑" panose="020B0503020204020204" pitchFamily="34" charset="-122"/>
                  <a:ea typeface="微软雅黑" panose="020B0503020204020204" pitchFamily="34" charset="-122"/>
                </a:rPr>
                <a:t>如果想要查看已设置好但还未执行的一次性计划任务，可以使用</a:t>
              </a:r>
              <a:r>
                <a:rPr lang="en-US" altLang="zh-CN" sz="1600" dirty="0">
                  <a:latin typeface="微软雅黑" panose="020B0503020204020204" pitchFamily="34" charset="-122"/>
                  <a:ea typeface="微软雅黑" panose="020B0503020204020204" pitchFamily="34" charset="-122"/>
                </a:rPr>
                <a:t>at -l</a:t>
              </a:r>
              <a:r>
                <a:rPr lang="zh-CN" altLang="en-US" sz="1600" dirty="0">
                  <a:latin typeface="微软雅黑" panose="020B0503020204020204" pitchFamily="34" charset="-122"/>
                  <a:ea typeface="微软雅黑" panose="020B0503020204020204" pitchFamily="34" charset="-122"/>
                </a:rPr>
                <a:t>命令；要想将其删除，可以使用“</a:t>
              </a:r>
              <a:r>
                <a:rPr lang="en-US" altLang="zh-CN" sz="1600" dirty="0" err="1">
                  <a:latin typeface="微软雅黑" panose="020B0503020204020204" pitchFamily="34" charset="-122"/>
                  <a:ea typeface="微软雅黑" panose="020B0503020204020204" pitchFamily="34" charset="-122"/>
                </a:rPr>
                <a:t>atrm</a:t>
              </a:r>
              <a:r>
                <a:rPr lang="zh-CN" altLang="en-US" sz="1600" dirty="0">
                  <a:latin typeface="微软雅黑" panose="020B0503020204020204" pitchFamily="34" charset="-122"/>
                  <a:ea typeface="微软雅黑" panose="020B0503020204020204" pitchFamily="34" charset="-122"/>
                </a:rPr>
                <a:t>任务序号”。</a:t>
              </a:r>
            </a:p>
          </p:txBody>
        </p:sp>
      </p:grpSp>
      <p:grpSp>
        <p:nvGrpSpPr>
          <p:cNvPr id="69" name="组合 68">
            <a:extLst>
              <a:ext uri="{FF2B5EF4-FFF2-40B4-BE49-F238E27FC236}">
                <a16:creationId xmlns:a16="http://schemas.microsoft.com/office/drawing/2014/main" id="{262C7CA2-D538-4FF3-A4A5-6E004F61F199}"/>
              </a:ext>
            </a:extLst>
          </p:cNvPr>
          <p:cNvGrpSpPr/>
          <p:nvPr/>
        </p:nvGrpSpPr>
        <p:grpSpPr>
          <a:xfrm>
            <a:off x="484038" y="4250752"/>
            <a:ext cx="4865692" cy="987578"/>
            <a:chOff x="484038" y="2232084"/>
            <a:chExt cx="4865692" cy="987578"/>
          </a:xfrm>
        </p:grpSpPr>
        <p:grpSp>
          <p:nvGrpSpPr>
            <p:cNvPr id="51" name="组合 50">
              <a:extLst>
                <a:ext uri="{FF2B5EF4-FFF2-40B4-BE49-F238E27FC236}">
                  <a16:creationId xmlns:a16="http://schemas.microsoft.com/office/drawing/2014/main" id="{D3871A75-D16C-49BD-B8AE-3B3A196E736D}"/>
                </a:ext>
              </a:extLst>
            </p:cNvPr>
            <p:cNvGrpSpPr/>
            <p:nvPr/>
          </p:nvGrpSpPr>
          <p:grpSpPr>
            <a:xfrm>
              <a:off x="484038" y="2313086"/>
              <a:ext cx="603250" cy="699770"/>
              <a:chOff x="623443" y="1726565"/>
              <a:chExt cx="603250" cy="699770"/>
            </a:xfrm>
          </p:grpSpPr>
          <p:sp>
            <p:nvSpPr>
              <p:cNvPr id="53" name="六边形 52">
                <a:extLst>
                  <a:ext uri="{FF2B5EF4-FFF2-40B4-BE49-F238E27FC236}">
                    <a16:creationId xmlns:a16="http://schemas.microsoft.com/office/drawing/2014/main" id="{562845F9-9526-41E9-9A0B-92CE3920D964}"/>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a:extLst>
                  <a:ext uri="{FF2B5EF4-FFF2-40B4-BE49-F238E27FC236}">
                    <a16:creationId xmlns:a16="http://schemas.microsoft.com/office/drawing/2014/main" id="{3F0E9884-2AA9-4F4D-93F1-7D189F3A9267}"/>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52" name="文本框 51">
              <a:extLst>
                <a:ext uri="{FF2B5EF4-FFF2-40B4-BE49-F238E27FC236}">
                  <a16:creationId xmlns:a16="http://schemas.microsoft.com/office/drawing/2014/main" id="{8A245F12-89D3-46F7-B001-9D019471CD32}"/>
                </a:ext>
              </a:extLst>
            </p:cNvPr>
            <p:cNvSpPr txBox="1"/>
            <p:nvPr/>
          </p:nvSpPr>
          <p:spPr>
            <a:xfrm>
              <a:off x="1179142" y="2232084"/>
              <a:ext cx="4170588" cy="987578"/>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长期性计划任务：每周一的凌晨</a:t>
              </a:r>
              <a:r>
                <a:rPr lang="en-US" altLang="zh-CN" sz="1600" dirty="0">
                  <a:latin typeface="微软雅黑" panose="020B0503020204020204" pitchFamily="34" charset="-122"/>
                  <a:ea typeface="微软雅黑" panose="020B0503020204020204" pitchFamily="34" charset="-122"/>
                </a:rPr>
                <a:t>3:25</a:t>
              </a:r>
              <a:r>
                <a:rPr lang="zh-CN" altLang="en-US" sz="1600" dirty="0">
                  <a:latin typeface="微软雅黑" panose="020B0503020204020204" pitchFamily="34" charset="-122"/>
                  <a:ea typeface="微软雅黑" panose="020B0503020204020204" pitchFamily="34" charset="-122"/>
                </a:rPr>
                <a:t>把</a:t>
              </a:r>
              <a:r>
                <a:rPr lang="en-US" altLang="zh-CN" sz="1600" dirty="0">
                  <a:latin typeface="微软雅黑" panose="020B0503020204020204" pitchFamily="34" charset="-122"/>
                  <a:ea typeface="微软雅黑" panose="020B0503020204020204" pitchFamily="34" charset="-122"/>
                </a:rPr>
                <a:t>/home/</a:t>
              </a:r>
              <a:r>
                <a:rPr lang="en-US" altLang="zh-CN" sz="1600" dirty="0" err="1">
                  <a:latin typeface="微软雅黑" panose="020B0503020204020204" pitchFamily="34" charset="-122"/>
                  <a:ea typeface="微软雅黑" panose="020B0503020204020204" pitchFamily="34" charset="-122"/>
                </a:rPr>
                <a:t>wwwroot</a:t>
              </a:r>
              <a:r>
                <a:rPr lang="zh-CN" altLang="en-US" sz="1600" dirty="0">
                  <a:latin typeface="微软雅黑" panose="020B0503020204020204" pitchFamily="34" charset="-122"/>
                  <a:ea typeface="微软雅黑" panose="020B0503020204020204" pitchFamily="34" charset="-122"/>
                </a:rPr>
                <a:t>目录打包备份为</a:t>
              </a:r>
              <a:r>
                <a:rPr lang="en-US" altLang="zh-CN" sz="1600" dirty="0">
                  <a:latin typeface="微软雅黑" panose="020B0503020204020204" pitchFamily="34" charset="-122"/>
                  <a:ea typeface="微软雅黑" panose="020B0503020204020204" pitchFamily="34" charset="-122"/>
                </a:rPr>
                <a:t>backup.tar.gz</a:t>
              </a:r>
              <a:r>
                <a:rPr lang="zh-CN" altLang="en-US" sz="1600" dirty="0">
                  <a:latin typeface="微软雅黑" panose="020B0503020204020204" pitchFamily="34" charset="-122"/>
                  <a:ea typeface="微软雅黑" panose="020B0503020204020204" pitchFamily="34" charset="-122"/>
                </a:rPr>
                <a:t>。</a:t>
              </a:r>
            </a:p>
          </p:txBody>
        </p:sp>
      </p:grpSp>
      <p:graphicFrame>
        <p:nvGraphicFramePr>
          <p:cNvPr id="7" name="表格 6">
            <a:extLst>
              <a:ext uri="{FF2B5EF4-FFF2-40B4-BE49-F238E27FC236}">
                <a16:creationId xmlns:a16="http://schemas.microsoft.com/office/drawing/2014/main" id="{4DC195C4-3634-43E0-AA00-8D1AC1124448}"/>
              </a:ext>
            </a:extLst>
          </p:cNvPr>
          <p:cNvGraphicFramePr>
            <a:graphicFrameLocks noGrp="1"/>
          </p:cNvGraphicFramePr>
          <p:nvPr>
            <p:extLst>
              <p:ext uri="{D42A27DB-BD31-4B8C-83A1-F6EECF244321}">
                <p14:modId xmlns:p14="http://schemas.microsoft.com/office/powerpoint/2010/main" val="2244312871"/>
              </p:ext>
            </p:extLst>
          </p:nvPr>
        </p:nvGraphicFramePr>
        <p:xfrm>
          <a:off x="6389225" y="1469840"/>
          <a:ext cx="4833130" cy="3224078"/>
        </p:xfrm>
        <a:graphic>
          <a:graphicData uri="http://schemas.openxmlformats.org/drawingml/2006/table">
            <a:tbl>
              <a:tblPr firstRow="1" firstCol="1" bandRow="1">
                <a:tableStyleId>{5C22544A-7EE6-4342-B048-85BDC9FD1C3A}</a:tableStyleId>
              </a:tblPr>
              <a:tblGrid>
                <a:gridCol w="1351344">
                  <a:extLst>
                    <a:ext uri="{9D8B030D-6E8A-4147-A177-3AD203B41FA5}">
                      <a16:colId xmlns:a16="http://schemas.microsoft.com/office/drawing/2014/main" val="186284124"/>
                    </a:ext>
                  </a:extLst>
                </a:gridCol>
                <a:gridCol w="3481786">
                  <a:extLst>
                    <a:ext uri="{9D8B030D-6E8A-4147-A177-3AD203B41FA5}">
                      <a16:colId xmlns:a16="http://schemas.microsoft.com/office/drawing/2014/main" val="3772076913"/>
                    </a:ext>
                  </a:extLst>
                </a:gridCol>
              </a:tblGrid>
              <a:tr h="807350">
                <a:tc>
                  <a:txBody>
                    <a:bodyPr/>
                    <a:lstStyle/>
                    <a:p>
                      <a:pPr algn="ctr"/>
                      <a:r>
                        <a:rPr lang="zh-CN" sz="1800" kern="100" dirty="0">
                          <a:effectLst/>
                          <a:latin typeface="微软雅黑" panose="020B0503020204020204" pitchFamily="34" charset="-122"/>
                          <a:ea typeface="微软雅黑" panose="020B0503020204020204" pitchFamily="34" charset="-122"/>
                        </a:rPr>
                        <a:t>参数</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作用</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338469447"/>
                  </a:ext>
                </a:extLst>
              </a:tr>
              <a:tr h="604182">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-e</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编辑计划任务</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910248835"/>
                  </a:ext>
                </a:extLst>
              </a:tr>
              <a:tr h="604182">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-u</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指定用户名称</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4281032440"/>
                  </a:ext>
                </a:extLst>
              </a:tr>
              <a:tr h="604182">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-l</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列出任务列表</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extLst>
                  <a:ext uri="{0D108BD9-81ED-4DB2-BD59-A6C34878D82A}">
                    <a16:rowId xmlns:a16="http://schemas.microsoft.com/office/drawing/2014/main" val="393478931"/>
                  </a:ext>
                </a:extLst>
              </a:tr>
              <a:tr h="604182">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-r</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删除计划任务</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156932814"/>
                  </a:ext>
                </a:extLst>
              </a:tr>
            </a:tbl>
          </a:graphicData>
        </a:graphic>
      </p:graphicFrame>
      <p:sp>
        <p:nvSpPr>
          <p:cNvPr id="45" name="文本框 44">
            <a:extLst>
              <a:ext uri="{FF2B5EF4-FFF2-40B4-BE49-F238E27FC236}">
                <a16:creationId xmlns:a16="http://schemas.microsoft.com/office/drawing/2014/main" id="{16AAC5F5-DD17-409C-86A6-897DB24B7807}"/>
              </a:ext>
            </a:extLst>
          </p:cNvPr>
          <p:cNvSpPr txBox="1"/>
          <p:nvPr/>
        </p:nvSpPr>
        <p:spPr>
          <a:xfrm>
            <a:off x="6727873" y="4868998"/>
            <a:ext cx="3625168" cy="369332"/>
          </a:xfrm>
          <a:prstGeom prst="rect">
            <a:avLst/>
          </a:prstGeom>
          <a:noFill/>
        </p:spPr>
        <p:txBody>
          <a:bodyPr wrap="square">
            <a:spAutoFit/>
          </a:bodyPr>
          <a:lstStyle/>
          <a:p>
            <a:pPr algn="ct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crontab</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命令中的参数及其作用</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72417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912996"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使用</a:t>
            </a:r>
            <a:r>
              <a:rPr lang="en-US" altLang="zh-CN" sz="2400" b="1" dirty="0" err="1">
                <a:solidFill>
                  <a:schemeClr val="tx1">
                    <a:lumMod val="95000"/>
                    <a:lumOff val="5000"/>
                  </a:schemeClr>
                </a:solidFill>
                <a:latin typeface="微软雅黑" panose="020B0503020204020204" pitchFamily="34" charset="-122"/>
                <a:ea typeface="微软雅黑" panose="020B0503020204020204" pitchFamily="34" charset="-122"/>
              </a:rPr>
              <a:t>crond</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设置任务的参数格式</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a:extLst>
              <a:ext uri="{FF2B5EF4-FFF2-40B4-BE49-F238E27FC236}">
                <a16:creationId xmlns:a16="http://schemas.microsoft.com/office/drawing/2014/main" id="{B8FE62A6-D4FE-4466-ADCD-653FCFE40DE3}"/>
              </a:ext>
            </a:extLst>
          </p:cNvPr>
          <p:cNvGrpSpPr/>
          <p:nvPr/>
        </p:nvGrpSpPr>
        <p:grpSpPr>
          <a:xfrm>
            <a:off x="2050293" y="2285511"/>
            <a:ext cx="8091414" cy="2286978"/>
            <a:chOff x="1066801" y="2832684"/>
            <a:chExt cx="8091414" cy="2286978"/>
          </a:xfrm>
        </p:grpSpPr>
        <p:grpSp>
          <p:nvGrpSpPr>
            <p:cNvPr id="8" name="组合 7">
              <a:extLst>
                <a:ext uri="{FF2B5EF4-FFF2-40B4-BE49-F238E27FC236}">
                  <a16:creationId xmlns:a16="http://schemas.microsoft.com/office/drawing/2014/main" id="{C063F2F9-7DBF-4ADD-A097-103D5807D40B}"/>
                </a:ext>
              </a:extLst>
            </p:cNvPr>
            <p:cNvGrpSpPr/>
            <p:nvPr/>
          </p:nvGrpSpPr>
          <p:grpSpPr>
            <a:xfrm>
              <a:off x="1066801" y="2832684"/>
              <a:ext cx="4932593" cy="2286978"/>
              <a:chOff x="1066801" y="2832684"/>
              <a:chExt cx="4932593" cy="2286978"/>
            </a:xfrm>
          </p:grpSpPr>
          <p:sp>
            <p:nvSpPr>
              <p:cNvPr id="3" name="矩形: 圆角 2">
                <a:extLst>
                  <a:ext uri="{FF2B5EF4-FFF2-40B4-BE49-F238E27FC236}">
                    <a16:creationId xmlns:a16="http://schemas.microsoft.com/office/drawing/2014/main" id="{3F2AC8B1-B95C-46B4-AA6A-BD6E5B457528}"/>
                  </a:ext>
                </a:extLst>
              </p:cNvPr>
              <p:cNvSpPr/>
              <p:nvPr/>
            </p:nvSpPr>
            <p:spPr>
              <a:xfrm>
                <a:off x="1066801" y="3128302"/>
                <a:ext cx="4766242" cy="1991360"/>
              </a:xfrm>
              <a:prstGeom prst="roundRect">
                <a:avLst>
                  <a:gd name="adj" fmla="val 646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a:extLst>
                  <a:ext uri="{FF2B5EF4-FFF2-40B4-BE49-F238E27FC236}">
                    <a16:creationId xmlns:a16="http://schemas.microsoft.com/office/drawing/2014/main" id="{119C2351-713C-4E18-B71A-977C084AEDA1}"/>
                  </a:ext>
                </a:extLst>
              </p:cNvPr>
              <p:cNvSpPr/>
              <p:nvPr/>
            </p:nvSpPr>
            <p:spPr>
              <a:xfrm>
                <a:off x="3604124" y="2832684"/>
                <a:ext cx="2053343" cy="591236"/>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时间周期设置</a:t>
                </a:r>
              </a:p>
            </p:txBody>
          </p:sp>
          <p:grpSp>
            <p:nvGrpSpPr>
              <p:cNvPr id="6" name="组合 5">
                <a:extLst>
                  <a:ext uri="{FF2B5EF4-FFF2-40B4-BE49-F238E27FC236}">
                    <a16:creationId xmlns:a16="http://schemas.microsoft.com/office/drawing/2014/main" id="{FCB14E4B-A0F4-4850-8028-EE79463907BC}"/>
                  </a:ext>
                </a:extLst>
              </p:cNvPr>
              <p:cNvGrpSpPr/>
              <p:nvPr/>
            </p:nvGrpSpPr>
            <p:grpSpPr>
              <a:xfrm>
                <a:off x="1212988" y="3700182"/>
                <a:ext cx="1144815" cy="1086412"/>
                <a:chOff x="1273948" y="3700182"/>
                <a:chExt cx="1144815" cy="1086412"/>
              </a:xfrm>
            </p:grpSpPr>
            <p:sp>
              <p:nvSpPr>
                <p:cNvPr id="24" name="对话气泡: 圆角矩形 23">
                  <a:extLst>
                    <a:ext uri="{FF2B5EF4-FFF2-40B4-BE49-F238E27FC236}">
                      <a16:creationId xmlns:a16="http://schemas.microsoft.com/office/drawing/2014/main" id="{BEE95E3D-CB40-43AE-B90A-0BFCF501B9F3}"/>
                    </a:ext>
                  </a:extLst>
                </p:cNvPr>
                <p:cNvSpPr/>
                <p:nvPr/>
              </p:nvSpPr>
              <p:spPr>
                <a:xfrm rot="10800000">
                  <a:off x="1273948" y="4326858"/>
                  <a:ext cx="820555" cy="459736"/>
                </a:xfrm>
                <a:prstGeom prst="wedgeRoundRectCallout">
                  <a:avLst>
                    <a:gd name="adj1" fmla="val -39680"/>
                    <a:gd name="adj2" fmla="val 98060"/>
                    <a:gd name="adj3" fmla="val 16667"/>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462ACAFF-7268-478A-8319-19906D7B32F7}"/>
                    </a:ext>
                  </a:extLst>
                </p:cNvPr>
                <p:cNvSpPr txBox="1"/>
                <p:nvPr/>
              </p:nvSpPr>
              <p:spPr>
                <a:xfrm>
                  <a:off x="1273949" y="4359303"/>
                  <a:ext cx="820555" cy="406971"/>
                </a:xfrm>
                <a:prstGeom prst="rect">
                  <a:avLst/>
                </a:prstGeom>
                <a:noFill/>
              </p:spPr>
              <p:txBody>
                <a:bodyPr wrap="square" rtlCol="0">
                  <a:spAutoFit/>
                </a:bodyPr>
                <a:lstStyle>
                  <a:defPPr>
                    <a:defRPr lang="zh-CN"/>
                  </a:defPPr>
                  <a:lvl1pPr indent="457200">
                    <a:lnSpc>
                      <a:spcPct val="125000"/>
                    </a:lnSpc>
                    <a:defRPr>
                      <a:latin typeface="微软雅黑" panose="020B0503020204020204" pitchFamily="34" charset="-122"/>
                      <a:ea typeface="微软雅黑" panose="020B0503020204020204" pitchFamily="34" charset="-122"/>
                    </a:defRPr>
                  </a:lvl1pPr>
                </a:lstStyle>
                <a:p>
                  <a:pPr indent="0" algn="ctr"/>
                  <a:r>
                    <a:rPr lang="zh-CN" altLang="en-US" dirty="0"/>
                    <a:t>分钟</a:t>
                  </a:r>
                </a:p>
              </p:txBody>
            </p:sp>
            <p:sp>
              <p:nvSpPr>
                <p:cNvPr id="27" name="文本框 26">
                  <a:extLst>
                    <a:ext uri="{FF2B5EF4-FFF2-40B4-BE49-F238E27FC236}">
                      <a16:creationId xmlns:a16="http://schemas.microsoft.com/office/drawing/2014/main" id="{60D3FCE0-C207-4D7B-9F22-F28BF4F692D2}"/>
                    </a:ext>
                  </a:extLst>
                </p:cNvPr>
                <p:cNvSpPr txBox="1"/>
                <p:nvPr/>
              </p:nvSpPr>
              <p:spPr>
                <a:xfrm>
                  <a:off x="1598208" y="3700182"/>
                  <a:ext cx="820555" cy="406971"/>
                </a:xfrm>
                <a:prstGeom prst="rect">
                  <a:avLst/>
                </a:prstGeom>
                <a:noFill/>
              </p:spPr>
              <p:txBody>
                <a:bodyPr wrap="square" rtlCol="0">
                  <a:spAutoFit/>
                </a:bodyPr>
                <a:lstStyle>
                  <a:defPPr>
                    <a:defRPr lang="zh-CN"/>
                  </a:defPPr>
                  <a:lvl1pPr indent="457200">
                    <a:lnSpc>
                      <a:spcPct val="125000"/>
                    </a:lnSpc>
                    <a:defRPr>
                      <a:latin typeface="微软雅黑" panose="020B0503020204020204" pitchFamily="34" charset="-122"/>
                      <a:ea typeface="微软雅黑" panose="020B0503020204020204" pitchFamily="34" charset="-122"/>
                    </a:defRPr>
                  </a:lvl1pPr>
                </a:lstStyle>
                <a:p>
                  <a:pPr indent="0" algn="ctr"/>
                  <a:r>
                    <a:rPr lang="en-US" altLang="zh-CN" dirty="0">
                      <a:solidFill>
                        <a:srgbClr val="C00000"/>
                      </a:solidFill>
                    </a:rPr>
                    <a:t>50</a:t>
                  </a:r>
                  <a:endParaRPr lang="zh-CN" altLang="en-US" dirty="0">
                    <a:solidFill>
                      <a:srgbClr val="C00000"/>
                    </a:solidFill>
                  </a:endParaRPr>
                </a:p>
              </p:txBody>
            </p:sp>
          </p:grpSp>
          <p:grpSp>
            <p:nvGrpSpPr>
              <p:cNvPr id="29" name="组合 28">
                <a:extLst>
                  <a:ext uri="{FF2B5EF4-FFF2-40B4-BE49-F238E27FC236}">
                    <a16:creationId xmlns:a16="http://schemas.microsoft.com/office/drawing/2014/main" id="{167D8238-B160-40AA-BF08-9D60F8C1A013}"/>
                  </a:ext>
                </a:extLst>
              </p:cNvPr>
              <p:cNvGrpSpPr/>
              <p:nvPr/>
            </p:nvGrpSpPr>
            <p:grpSpPr>
              <a:xfrm>
                <a:off x="2123386" y="3700182"/>
                <a:ext cx="1144815" cy="1086412"/>
                <a:chOff x="1273948" y="3700182"/>
                <a:chExt cx="1144815" cy="1086412"/>
              </a:xfrm>
            </p:grpSpPr>
            <p:sp>
              <p:nvSpPr>
                <p:cNvPr id="30" name="对话气泡: 圆角矩形 29">
                  <a:extLst>
                    <a:ext uri="{FF2B5EF4-FFF2-40B4-BE49-F238E27FC236}">
                      <a16:creationId xmlns:a16="http://schemas.microsoft.com/office/drawing/2014/main" id="{4DA2A090-33FD-4A1F-851A-CAEE447C41A5}"/>
                    </a:ext>
                  </a:extLst>
                </p:cNvPr>
                <p:cNvSpPr/>
                <p:nvPr/>
              </p:nvSpPr>
              <p:spPr>
                <a:xfrm rot="10800000">
                  <a:off x="1273948" y="4326858"/>
                  <a:ext cx="820555" cy="459736"/>
                </a:xfrm>
                <a:prstGeom prst="wedgeRoundRectCallout">
                  <a:avLst>
                    <a:gd name="adj1" fmla="val -39680"/>
                    <a:gd name="adj2" fmla="val 98060"/>
                    <a:gd name="adj3" fmla="val 16667"/>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0168C3D8-E9F4-4068-8501-D30142C38A17}"/>
                    </a:ext>
                  </a:extLst>
                </p:cNvPr>
                <p:cNvSpPr txBox="1"/>
                <p:nvPr/>
              </p:nvSpPr>
              <p:spPr>
                <a:xfrm>
                  <a:off x="1273949" y="4359303"/>
                  <a:ext cx="820555" cy="406971"/>
                </a:xfrm>
                <a:prstGeom prst="rect">
                  <a:avLst/>
                </a:prstGeom>
                <a:noFill/>
              </p:spPr>
              <p:txBody>
                <a:bodyPr wrap="square" rtlCol="0">
                  <a:spAutoFit/>
                </a:bodyPr>
                <a:lstStyle>
                  <a:defPPr>
                    <a:defRPr lang="zh-CN"/>
                  </a:defPPr>
                  <a:lvl1pPr indent="457200">
                    <a:lnSpc>
                      <a:spcPct val="125000"/>
                    </a:lnSpc>
                    <a:defRPr>
                      <a:latin typeface="微软雅黑" panose="020B0503020204020204" pitchFamily="34" charset="-122"/>
                      <a:ea typeface="微软雅黑" panose="020B0503020204020204" pitchFamily="34" charset="-122"/>
                    </a:defRPr>
                  </a:lvl1pPr>
                </a:lstStyle>
                <a:p>
                  <a:pPr indent="0" algn="ctr"/>
                  <a:r>
                    <a:rPr lang="zh-CN" altLang="en-US" dirty="0"/>
                    <a:t>小时</a:t>
                  </a:r>
                </a:p>
              </p:txBody>
            </p:sp>
            <p:sp>
              <p:nvSpPr>
                <p:cNvPr id="36" name="文本框 35">
                  <a:extLst>
                    <a:ext uri="{FF2B5EF4-FFF2-40B4-BE49-F238E27FC236}">
                      <a16:creationId xmlns:a16="http://schemas.microsoft.com/office/drawing/2014/main" id="{7F57ED88-03AE-4336-9B5C-A318D1AD5B54}"/>
                    </a:ext>
                  </a:extLst>
                </p:cNvPr>
                <p:cNvSpPr txBox="1"/>
                <p:nvPr/>
              </p:nvSpPr>
              <p:spPr>
                <a:xfrm>
                  <a:off x="1598208" y="3700182"/>
                  <a:ext cx="820555" cy="406971"/>
                </a:xfrm>
                <a:prstGeom prst="rect">
                  <a:avLst/>
                </a:prstGeom>
                <a:noFill/>
              </p:spPr>
              <p:txBody>
                <a:bodyPr wrap="square" rtlCol="0">
                  <a:spAutoFit/>
                </a:bodyPr>
                <a:lstStyle>
                  <a:defPPr>
                    <a:defRPr lang="zh-CN"/>
                  </a:defPPr>
                  <a:lvl1pPr indent="457200">
                    <a:lnSpc>
                      <a:spcPct val="125000"/>
                    </a:lnSpc>
                    <a:defRPr>
                      <a:latin typeface="微软雅黑" panose="020B0503020204020204" pitchFamily="34" charset="-122"/>
                      <a:ea typeface="微软雅黑" panose="020B0503020204020204" pitchFamily="34" charset="-122"/>
                    </a:defRPr>
                  </a:lvl1pPr>
                </a:lstStyle>
                <a:p>
                  <a:pPr indent="0" algn="ctr"/>
                  <a:r>
                    <a:rPr lang="en-US" altLang="zh-CN" dirty="0">
                      <a:solidFill>
                        <a:srgbClr val="C00000"/>
                      </a:solidFill>
                    </a:rPr>
                    <a:t>3</a:t>
                  </a:r>
                  <a:endParaRPr lang="zh-CN" altLang="en-US" dirty="0">
                    <a:solidFill>
                      <a:srgbClr val="C00000"/>
                    </a:solidFill>
                  </a:endParaRPr>
                </a:p>
              </p:txBody>
            </p:sp>
          </p:grpSp>
          <p:grpSp>
            <p:nvGrpSpPr>
              <p:cNvPr id="37" name="组合 36">
                <a:extLst>
                  <a:ext uri="{FF2B5EF4-FFF2-40B4-BE49-F238E27FC236}">
                    <a16:creationId xmlns:a16="http://schemas.microsoft.com/office/drawing/2014/main" id="{F6C9D727-8018-489B-9A1D-AE0058DD3183}"/>
                  </a:ext>
                </a:extLst>
              </p:cNvPr>
              <p:cNvGrpSpPr/>
              <p:nvPr/>
            </p:nvGrpSpPr>
            <p:grpSpPr>
              <a:xfrm>
                <a:off x="3033784" y="3700182"/>
                <a:ext cx="1144815" cy="1086412"/>
                <a:chOff x="1273948" y="3700182"/>
                <a:chExt cx="1144815" cy="1086412"/>
              </a:xfrm>
            </p:grpSpPr>
            <p:sp>
              <p:nvSpPr>
                <p:cNvPr id="38" name="对话气泡: 圆角矩形 37">
                  <a:extLst>
                    <a:ext uri="{FF2B5EF4-FFF2-40B4-BE49-F238E27FC236}">
                      <a16:creationId xmlns:a16="http://schemas.microsoft.com/office/drawing/2014/main" id="{05BB7B79-0136-4EB0-B997-F81EA30BC079}"/>
                    </a:ext>
                  </a:extLst>
                </p:cNvPr>
                <p:cNvSpPr/>
                <p:nvPr/>
              </p:nvSpPr>
              <p:spPr>
                <a:xfrm rot="10800000">
                  <a:off x="1273948" y="4326858"/>
                  <a:ext cx="820555" cy="459736"/>
                </a:xfrm>
                <a:prstGeom prst="wedgeRoundRectCallout">
                  <a:avLst>
                    <a:gd name="adj1" fmla="val -39680"/>
                    <a:gd name="adj2" fmla="val 98060"/>
                    <a:gd name="adj3" fmla="val 16667"/>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4315BA12-BFDB-4D4E-A06B-807AA64493EC}"/>
                    </a:ext>
                  </a:extLst>
                </p:cNvPr>
                <p:cNvSpPr txBox="1"/>
                <p:nvPr/>
              </p:nvSpPr>
              <p:spPr>
                <a:xfrm>
                  <a:off x="1273949" y="4359303"/>
                  <a:ext cx="820555" cy="406971"/>
                </a:xfrm>
                <a:prstGeom prst="rect">
                  <a:avLst/>
                </a:prstGeom>
                <a:noFill/>
              </p:spPr>
              <p:txBody>
                <a:bodyPr wrap="square" rtlCol="0">
                  <a:spAutoFit/>
                </a:bodyPr>
                <a:lstStyle>
                  <a:defPPr>
                    <a:defRPr lang="zh-CN"/>
                  </a:defPPr>
                  <a:lvl1pPr indent="457200">
                    <a:lnSpc>
                      <a:spcPct val="125000"/>
                    </a:lnSpc>
                    <a:defRPr>
                      <a:latin typeface="微软雅黑" panose="020B0503020204020204" pitchFamily="34" charset="-122"/>
                      <a:ea typeface="微软雅黑" panose="020B0503020204020204" pitchFamily="34" charset="-122"/>
                    </a:defRPr>
                  </a:lvl1pPr>
                </a:lstStyle>
                <a:p>
                  <a:pPr indent="0" algn="ctr"/>
                  <a:r>
                    <a:rPr lang="zh-CN" altLang="en-US" dirty="0"/>
                    <a:t>日期</a:t>
                  </a:r>
                </a:p>
              </p:txBody>
            </p:sp>
            <p:sp>
              <p:nvSpPr>
                <p:cNvPr id="40" name="文本框 39">
                  <a:extLst>
                    <a:ext uri="{FF2B5EF4-FFF2-40B4-BE49-F238E27FC236}">
                      <a16:creationId xmlns:a16="http://schemas.microsoft.com/office/drawing/2014/main" id="{453EBFF2-942D-4F2D-A67D-C34060CDB464}"/>
                    </a:ext>
                  </a:extLst>
                </p:cNvPr>
                <p:cNvSpPr txBox="1"/>
                <p:nvPr/>
              </p:nvSpPr>
              <p:spPr>
                <a:xfrm>
                  <a:off x="1598208" y="3700182"/>
                  <a:ext cx="820555" cy="406971"/>
                </a:xfrm>
                <a:prstGeom prst="rect">
                  <a:avLst/>
                </a:prstGeom>
                <a:noFill/>
              </p:spPr>
              <p:txBody>
                <a:bodyPr wrap="square" rtlCol="0">
                  <a:spAutoFit/>
                </a:bodyPr>
                <a:lstStyle>
                  <a:defPPr>
                    <a:defRPr lang="zh-CN"/>
                  </a:defPPr>
                  <a:lvl1pPr indent="457200">
                    <a:lnSpc>
                      <a:spcPct val="125000"/>
                    </a:lnSpc>
                    <a:defRPr>
                      <a:latin typeface="微软雅黑" panose="020B0503020204020204" pitchFamily="34" charset="-122"/>
                      <a:ea typeface="微软雅黑" panose="020B0503020204020204" pitchFamily="34" charset="-122"/>
                    </a:defRPr>
                  </a:lvl1pPr>
                </a:lstStyle>
                <a:p>
                  <a:pPr indent="0" algn="ctr"/>
                  <a:r>
                    <a:rPr lang="en-US" altLang="zh-CN" dirty="0">
                      <a:solidFill>
                        <a:srgbClr val="C00000"/>
                      </a:solidFill>
                    </a:rPr>
                    <a:t>2</a:t>
                  </a:r>
                  <a:endParaRPr lang="zh-CN" altLang="en-US" dirty="0">
                    <a:solidFill>
                      <a:srgbClr val="C00000"/>
                    </a:solidFill>
                  </a:endParaRPr>
                </a:p>
              </p:txBody>
            </p:sp>
          </p:grpSp>
          <p:grpSp>
            <p:nvGrpSpPr>
              <p:cNvPr id="41" name="组合 40">
                <a:extLst>
                  <a:ext uri="{FF2B5EF4-FFF2-40B4-BE49-F238E27FC236}">
                    <a16:creationId xmlns:a16="http://schemas.microsoft.com/office/drawing/2014/main" id="{81994F90-0CB4-4F8C-B47C-B46FF5990637}"/>
                  </a:ext>
                </a:extLst>
              </p:cNvPr>
              <p:cNvGrpSpPr/>
              <p:nvPr/>
            </p:nvGrpSpPr>
            <p:grpSpPr>
              <a:xfrm>
                <a:off x="3944182" y="3700182"/>
                <a:ext cx="1144815" cy="1086412"/>
                <a:chOff x="1273948" y="3700182"/>
                <a:chExt cx="1144815" cy="1086412"/>
              </a:xfrm>
            </p:grpSpPr>
            <p:sp>
              <p:nvSpPr>
                <p:cNvPr id="42" name="对话气泡: 圆角矩形 41">
                  <a:extLst>
                    <a:ext uri="{FF2B5EF4-FFF2-40B4-BE49-F238E27FC236}">
                      <a16:creationId xmlns:a16="http://schemas.microsoft.com/office/drawing/2014/main" id="{BED92162-C335-4706-A79D-90C93DBD5470}"/>
                    </a:ext>
                  </a:extLst>
                </p:cNvPr>
                <p:cNvSpPr/>
                <p:nvPr/>
              </p:nvSpPr>
              <p:spPr>
                <a:xfrm rot="10800000">
                  <a:off x="1273948" y="4326858"/>
                  <a:ext cx="820555" cy="459736"/>
                </a:xfrm>
                <a:prstGeom prst="wedgeRoundRectCallout">
                  <a:avLst>
                    <a:gd name="adj1" fmla="val -39680"/>
                    <a:gd name="adj2" fmla="val 98060"/>
                    <a:gd name="adj3" fmla="val 16667"/>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2C0D3C57-D9D9-4986-A824-1664DA905B54}"/>
                    </a:ext>
                  </a:extLst>
                </p:cNvPr>
                <p:cNvSpPr txBox="1"/>
                <p:nvPr/>
              </p:nvSpPr>
              <p:spPr>
                <a:xfrm>
                  <a:off x="1273949" y="4359303"/>
                  <a:ext cx="820555" cy="406971"/>
                </a:xfrm>
                <a:prstGeom prst="rect">
                  <a:avLst/>
                </a:prstGeom>
                <a:noFill/>
              </p:spPr>
              <p:txBody>
                <a:bodyPr wrap="square" rtlCol="0">
                  <a:spAutoFit/>
                </a:bodyPr>
                <a:lstStyle>
                  <a:defPPr>
                    <a:defRPr lang="zh-CN"/>
                  </a:defPPr>
                  <a:lvl1pPr indent="457200">
                    <a:lnSpc>
                      <a:spcPct val="125000"/>
                    </a:lnSpc>
                    <a:defRPr>
                      <a:latin typeface="微软雅黑" panose="020B0503020204020204" pitchFamily="34" charset="-122"/>
                      <a:ea typeface="微软雅黑" panose="020B0503020204020204" pitchFamily="34" charset="-122"/>
                    </a:defRPr>
                  </a:lvl1pPr>
                </a:lstStyle>
                <a:p>
                  <a:pPr indent="0" algn="ctr"/>
                  <a:r>
                    <a:rPr lang="zh-CN" altLang="en-US" dirty="0"/>
                    <a:t>月份</a:t>
                  </a:r>
                </a:p>
              </p:txBody>
            </p:sp>
            <p:sp>
              <p:nvSpPr>
                <p:cNvPr id="44" name="文本框 43">
                  <a:extLst>
                    <a:ext uri="{FF2B5EF4-FFF2-40B4-BE49-F238E27FC236}">
                      <a16:creationId xmlns:a16="http://schemas.microsoft.com/office/drawing/2014/main" id="{831ED971-CCD6-4FC7-8C79-5F0D5403F29A}"/>
                    </a:ext>
                  </a:extLst>
                </p:cNvPr>
                <p:cNvSpPr txBox="1"/>
                <p:nvPr/>
              </p:nvSpPr>
              <p:spPr>
                <a:xfrm>
                  <a:off x="1598208" y="3700182"/>
                  <a:ext cx="820555" cy="406971"/>
                </a:xfrm>
                <a:prstGeom prst="rect">
                  <a:avLst/>
                </a:prstGeom>
                <a:noFill/>
              </p:spPr>
              <p:txBody>
                <a:bodyPr wrap="square" rtlCol="0">
                  <a:spAutoFit/>
                </a:bodyPr>
                <a:lstStyle>
                  <a:defPPr>
                    <a:defRPr lang="zh-CN"/>
                  </a:defPPr>
                  <a:lvl1pPr indent="457200">
                    <a:lnSpc>
                      <a:spcPct val="125000"/>
                    </a:lnSpc>
                    <a:defRPr>
                      <a:latin typeface="微软雅黑" panose="020B0503020204020204" pitchFamily="34" charset="-122"/>
                      <a:ea typeface="微软雅黑" panose="020B0503020204020204" pitchFamily="34" charset="-122"/>
                    </a:defRPr>
                  </a:lvl1pPr>
                </a:lstStyle>
                <a:p>
                  <a:pPr indent="0" algn="ctr"/>
                  <a:r>
                    <a:rPr lang="en-US" altLang="zh-CN" dirty="0">
                      <a:solidFill>
                        <a:srgbClr val="C00000"/>
                      </a:solidFill>
                    </a:rPr>
                    <a:t>1</a:t>
                  </a:r>
                  <a:endParaRPr lang="zh-CN" altLang="en-US" dirty="0">
                    <a:solidFill>
                      <a:srgbClr val="C00000"/>
                    </a:solidFill>
                  </a:endParaRPr>
                </a:p>
              </p:txBody>
            </p:sp>
          </p:grpSp>
          <p:grpSp>
            <p:nvGrpSpPr>
              <p:cNvPr id="50" name="组合 49">
                <a:extLst>
                  <a:ext uri="{FF2B5EF4-FFF2-40B4-BE49-F238E27FC236}">
                    <a16:creationId xmlns:a16="http://schemas.microsoft.com/office/drawing/2014/main" id="{FCEC9538-EF56-45EC-B673-6CD1BECC6E85}"/>
                  </a:ext>
                </a:extLst>
              </p:cNvPr>
              <p:cNvGrpSpPr/>
              <p:nvPr/>
            </p:nvGrpSpPr>
            <p:grpSpPr>
              <a:xfrm>
                <a:off x="4854579" y="3700182"/>
                <a:ext cx="1144815" cy="1086412"/>
                <a:chOff x="1273948" y="3700182"/>
                <a:chExt cx="1144815" cy="1086412"/>
              </a:xfrm>
            </p:grpSpPr>
            <p:sp>
              <p:nvSpPr>
                <p:cNvPr id="55" name="对话气泡: 圆角矩形 54">
                  <a:extLst>
                    <a:ext uri="{FF2B5EF4-FFF2-40B4-BE49-F238E27FC236}">
                      <a16:creationId xmlns:a16="http://schemas.microsoft.com/office/drawing/2014/main" id="{11941BBE-300D-4A2B-854B-57E01BB73BB7}"/>
                    </a:ext>
                  </a:extLst>
                </p:cNvPr>
                <p:cNvSpPr/>
                <p:nvPr/>
              </p:nvSpPr>
              <p:spPr>
                <a:xfrm rot="10800000">
                  <a:off x="1273948" y="4326858"/>
                  <a:ext cx="820555" cy="459736"/>
                </a:xfrm>
                <a:prstGeom prst="wedgeRoundRectCallout">
                  <a:avLst>
                    <a:gd name="adj1" fmla="val -39680"/>
                    <a:gd name="adj2" fmla="val 98060"/>
                    <a:gd name="adj3" fmla="val 16667"/>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56" name="文本框 55">
                  <a:extLst>
                    <a:ext uri="{FF2B5EF4-FFF2-40B4-BE49-F238E27FC236}">
                      <a16:creationId xmlns:a16="http://schemas.microsoft.com/office/drawing/2014/main" id="{837E7995-52CA-45C9-B141-15CC382FD64B}"/>
                    </a:ext>
                  </a:extLst>
                </p:cNvPr>
                <p:cNvSpPr txBox="1"/>
                <p:nvPr/>
              </p:nvSpPr>
              <p:spPr>
                <a:xfrm>
                  <a:off x="1273949" y="4359303"/>
                  <a:ext cx="820555" cy="406971"/>
                </a:xfrm>
                <a:prstGeom prst="rect">
                  <a:avLst/>
                </a:prstGeom>
                <a:noFill/>
              </p:spPr>
              <p:txBody>
                <a:bodyPr wrap="square" rtlCol="0">
                  <a:spAutoFit/>
                </a:bodyPr>
                <a:lstStyle>
                  <a:defPPr>
                    <a:defRPr lang="zh-CN"/>
                  </a:defPPr>
                  <a:lvl1pPr indent="457200">
                    <a:lnSpc>
                      <a:spcPct val="125000"/>
                    </a:lnSpc>
                    <a:defRPr>
                      <a:latin typeface="微软雅黑" panose="020B0503020204020204" pitchFamily="34" charset="-122"/>
                      <a:ea typeface="微软雅黑" panose="020B0503020204020204" pitchFamily="34" charset="-122"/>
                    </a:defRPr>
                  </a:lvl1pPr>
                </a:lstStyle>
                <a:p>
                  <a:pPr indent="0" algn="ctr"/>
                  <a:r>
                    <a:rPr lang="zh-CN" altLang="en-US" dirty="0"/>
                    <a:t>星期</a:t>
                  </a:r>
                </a:p>
              </p:txBody>
            </p:sp>
            <p:sp>
              <p:nvSpPr>
                <p:cNvPr id="57" name="文本框 56">
                  <a:extLst>
                    <a:ext uri="{FF2B5EF4-FFF2-40B4-BE49-F238E27FC236}">
                      <a16:creationId xmlns:a16="http://schemas.microsoft.com/office/drawing/2014/main" id="{3414E855-9E66-467E-AC41-F3CABF8B2559}"/>
                    </a:ext>
                  </a:extLst>
                </p:cNvPr>
                <p:cNvSpPr txBox="1"/>
                <p:nvPr/>
              </p:nvSpPr>
              <p:spPr>
                <a:xfrm>
                  <a:off x="1598208" y="3700182"/>
                  <a:ext cx="820555" cy="406971"/>
                </a:xfrm>
                <a:prstGeom prst="rect">
                  <a:avLst/>
                </a:prstGeom>
                <a:noFill/>
              </p:spPr>
              <p:txBody>
                <a:bodyPr wrap="square" rtlCol="0">
                  <a:spAutoFit/>
                </a:bodyPr>
                <a:lstStyle>
                  <a:defPPr>
                    <a:defRPr lang="zh-CN"/>
                  </a:defPPr>
                  <a:lvl1pPr indent="457200">
                    <a:lnSpc>
                      <a:spcPct val="125000"/>
                    </a:lnSpc>
                    <a:defRPr>
                      <a:latin typeface="微软雅黑" panose="020B0503020204020204" pitchFamily="34" charset="-122"/>
                      <a:ea typeface="微软雅黑" panose="020B0503020204020204" pitchFamily="34" charset="-122"/>
                    </a:defRPr>
                  </a:lvl1pPr>
                </a:lstStyle>
                <a:p>
                  <a:pPr indent="0" algn="ctr"/>
                  <a:r>
                    <a:rPr lang="zh-CN" altLang="en-US" dirty="0">
                      <a:solidFill>
                        <a:srgbClr val="C00000"/>
                      </a:solidFill>
                    </a:rPr>
                    <a:t>*</a:t>
                  </a:r>
                </a:p>
              </p:txBody>
            </p:sp>
          </p:grpSp>
        </p:grpSp>
        <p:sp>
          <p:nvSpPr>
            <p:cNvPr id="59" name="矩形: 圆角 58">
              <a:extLst>
                <a:ext uri="{FF2B5EF4-FFF2-40B4-BE49-F238E27FC236}">
                  <a16:creationId xmlns:a16="http://schemas.microsoft.com/office/drawing/2014/main" id="{F30C9153-1CC7-4400-813D-908BCD449C29}"/>
                </a:ext>
              </a:extLst>
            </p:cNvPr>
            <p:cNvSpPr/>
            <p:nvPr/>
          </p:nvSpPr>
          <p:spPr>
            <a:xfrm>
              <a:off x="5999394" y="3128302"/>
              <a:ext cx="3158821" cy="1991360"/>
            </a:xfrm>
            <a:prstGeom prst="roundRect">
              <a:avLst>
                <a:gd name="adj" fmla="val 646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形状 59">
              <a:extLst>
                <a:ext uri="{FF2B5EF4-FFF2-40B4-BE49-F238E27FC236}">
                  <a16:creationId xmlns:a16="http://schemas.microsoft.com/office/drawing/2014/main" id="{8F3E17C8-F1DC-48FC-8FE1-EB26F6DAEB50}"/>
                </a:ext>
              </a:extLst>
            </p:cNvPr>
            <p:cNvSpPr/>
            <p:nvPr/>
          </p:nvSpPr>
          <p:spPr>
            <a:xfrm>
              <a:off x="6149027" y="2832684"/>
              <a:ext cx="2053343" cy="591236"/>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时间周期设置</a:t>
              </a:r>
            </a:p>
          </p:txBody>
        </p:sp>
        <p:grpSp>
          <p:nvGrpSpPr>
            <p:cNvPr id="61" name="组合 60">
              <a:extLst>
                <a:ext uri="{FF2B5EF4-FFF2-40B4-BE49-F238E27FC236}">
                  <a16:creationId xmlns:a16="http://schemas.microsoft.com/office/drawing/2014/main" id="{62003B23-84E6-4851-B264-5AB69C001C43}"/>
                </a:ext>
              </a:extLst>
            </p:cNvPr>
            <p:cNvGrpSpPr/>
            <p:nvPr/>
          </p:nvGrpSpPr>
          <p:grpSpPr>
            <a:xfrm>
              <a:off x="6575450" y="3700182"/>
              <a:ext cx="2192630" cy="1086412"/>
              <a:chOff x="1273948" y="3700182"/>
              <a:chExt cx="2192630" cy="1086412"/>
            </a:xfrm>
          </p:grpSpPr>
          <p:sp>
            <p:nvSpPr>
              <p:cNvPr id="80" name="对话气泡: 圆角矩形 79">
                <a:extLst>
                  <a:ext uri="{FF2B5EF4-FFF2-40B4-BE49-F238E27FC236}">
                    <a16:creationId xmlns:a16="http://schemas.microsoft.com/office/drawing/2014/main" id="{F3EA748A-5DD0-46D8-8A22-36999516F71F}"/>
                  </a:ext>
                </a:extLst>
              </p:cNvPr>
              <p:cNvSpPr/>
              <p:nvPr/>
            </p:nvSpPr>
            <p:spPr>
              <a:xfrm rot="10800000">
                <a:off x="1273948" y="4326858"/>
                <a:ext cx="820555" cy="459736"/>
              </a:xfrm>
              <a:prstGeom prst="wedgeRoundRectCallout">
                <a:avLst>
                  <a:gd name="adj1" fmla="val -39680"/>
                  <a:gd name="adj2" fmla="val 98060"/>
                  <a:gd name="adj3" fmla="val 16667"/>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81" name="文本框 80">
                <a:extLst>
                  <a:ext uri="{FF2B5EF4-FFF2-40B4-BE49-F238E27FC236}">
                    <a16:creationId xmlns:a16="http://schemas.microsoft.com/office/drawing/2014/main" id="{4AB20EA0-CB82-4753-8A85-5EB27869C1AB}"/>
                  </a:ext>
                </a:extLst>
              </p:cNvPr>
              <p:cNvSpPr txBox="1"/>
              <p:nvPr/>
            </p:nvSpPr>
            <p:spPr>
              <a:xfrm>
                <a:off x="1273949" y="4359303"/>
                <a:ext cx="820555" cy="406971"/>
              </a:xfrm>
              <a:prstGeom prst="rect">
                <a:avLst/>
              </a:prstGeom>
              <a:noFill/>
            </p:spPr>
            <p:txBody>
              <a:bodyPr wrap="square" rtlCol="0">
                <a:spAutoFit/>
              </a:bodyPr>
              <a:lstStyle>
                <a:defPPr>
                  <a:defRPr lang="zh-CN"/>
                </a:defPPr>
                <a:lvl1pPr indent="457200">
                  <a:lnSpc>
                    <a:spcPct val="125000"/>
                  </a:lnSpc>
                  <a:defRPr>
                    <a:latin typeface="微软雅黑" panose="020B0503020204020204" pitchFamily="34" charset="-122"/>
                    <a:ea typeface="微软雅黑" panose="020B0503020204020204" pitchFamily="34" charset="-122"/>
                  </a:defRPr>
                </a:lvl1pPr>
              </a:lstStyle>
              <a:p>
                <a:pPr indent="0" algn="ctr"/>
                <a:r>
                  <a:rPr lang="zh-CN" altLang="en-US" dirty="0"/>
                  <a:t>命令</a:t>
                </a:r>
              </a:p>
            </p:txBody>
          </p:sp>
          <p:sp>
            <p:nvSpPr>
              <p:cNvPr id="82" name="文本框 81">
                <a:extLst>
                  <a:ext uri="{FF2B5EF4-FFF2-40B4-BE49-F238E27FC236}">
                    <a16:creationId xmlns:a16="http://schemas.microsoft.com/office/drawing/2014/main" id="{2C90E096-2558-466C-B952-EC7C54DF58FD}"/>
                  </a:ext>
                </a:extLst>
              </p:cNvPr>
              <p:cNvSpPr txBox="1"/>
              <p:nvPr/>
            </p:nvSpPr>
            <p:spPr>
              <a:xfrm>
                <a:off x="1598208" y="3700182"/>
                <a:ext cx="1868370" cy="406971"/>
              </a:xfrm>
              <a:prstGeom prst="rect">
                <a:avLst/>
              </a:prstGeom>
              <a:noFill/>
            </p:spPr>
            <p:txBody>
              <a:bodyPr wrap="square" rtlCol="0">
                <a:spAutoFit/>
              </a:bodyPr>
              <a:lstStyle>
                <a:defPPr>
                  <a:defRPr lang="zh-CN"/>
                </a:defPPr>
                <a:lvl1pPr indent="457200">
                  <a:lnSpc>
                    <a:spcPct val="125000"/>
                  </a:lnSpc>
                  <a:defRPr>
                    <a:latin typeface="微软雅黑" panose="020B0503020204020204" pitchFamily="34" charset="-122"/>
                    <a:ea typeface="微软雅黑" panose="020B0503020204020204" pitchFamily="34" charset="-122"/>
                  </a:defRPr>
                </a:lvl1pPr>
              </a:lstStyle>
              <a:p>
                <a:pPr indent="0" algn="ctr"/>
                <a:r>
                  <a:rPr lang="en-US" altLang="zh-CN" dirty="0" err="1">
                    <a:solidFill>
                      <a:srgbClr val="C00000"/>
                    </a:solidFill>
                  </a:rPr>
                  <a:t>run_command</a:t>
                </a:r>
                <a:endParaRPr lang="zh-CN" altLang="en-US" dirty="0">
                  <a:solidFill>
                    <a:srgbClr val="C00000"/>
                  </a:solidFill>
                </a:endParaRPr>
              </a:p>
            </p:txBody>
          </p:sp>
        </p:grpSp>
      </p:grpSp>
    </p:spTree>
    <p:extLst>
      <p:ext uri="{BB962C8B-B14F-4D97-AF65-F5344CB8AC3E}">
        <p14:creationId xmlns:p14="http://schemas.microsoft.com/office/powerpoint/2010/main" val="23667163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5207636"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使用</a:t>
            </a:r>
            <a:r>
              <a:rPr lang="en-US" altLang="zh-CN" sz="2400" b="1" dirty="0" err="1">
                <a:solidFill>
                  <a:schemeClr val="tx1">
                    <a:lumMod val="95000"/>
                    <a:lumOff val="5000"/>
                  </a:schemeClr>
                </a:solidFill>
                <a:latin typeface="微软雅黑" panose="020B0503020204020204" pitchFamily="34" charset="-122"/>
                <a:ea typeface="微软雅黑" panose="020B0503020204020204" pitchFamily="34" charset="-122"/>
              </a:rPr>
              <a:t>crond</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设置任务的参数字段说明</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36</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7" name="表格 6">
            <a:extLst>
              <a:ext uri="{FF2B5EF4-FFF2-40B4-BE49-F238E27FC236}">
                <a16:creationId xmlns:a16="http://schemas.microsoft.com/office/drawing/2014/main" id="{017EF1C4-8092-46E7-BB5F-BF1B3AA8D17E}"/>
              </a:ext>
            </a:extLst>
          </p:cNvPr>
          <p:cNvGraphicFramePr>
            <a:graphicFrameLocks noGrp="1"/>
          </p:cNvGraphicFramePr>
          <p:nvPr>
            <p:extLst>
              <p:ext uri="{D42A27DB-BD31-4B8C-83A1-F6EECF244321}">
                <p14:modId xmlns:p14="http://schemas.microsoft.com/office/powerpoint/2010/main" val="1305098489"/>
              </p:ext>
            </p:extLst>
          </p:nvPr>
        </p:nvGraphicFramePr>
        <p:xfrm>
          <a:off x="2473325" y="1611154"/>
          <a:ext cx="7016115" cy="3591536"/>
        </p:xfrm>
        <a:graphic>
          <a:graphicData uri="http://schemas.openxmlformats.org/drawingml/2006/table">
            <a:tbl>
              <a:tblPr firstRow="1" firstCol="1" bandRow="1">
                <a:tableStyleId>{5C22544A-7EE6-4342-B048-85BDC9FD1C3A}</a:tableStyleId>
              </a:tblPr>
              <a:tblGrid>
                <a:gridCol w="1494432">
                  <a:extLst>
                    <a:ext uri="{9D8B030D-6E8A-4147-A177-3AD203B41FA5}">
                      <a16:colId xmlns:a16="http://schemas.microsoft.com/office/drawing/2014/main" val="671043641"/>
                    </a:ext>
                  </a:extLst>
                </a:gridCol>
                <a:gridCol w="5521683">
                  <a:extLst>
                    <a:ext uri="{9D8B030D-6E8A-4147-A177-3AD203B41FA5}">
                      <a16:colId xmlns:a16="http://schemas.microsoft.com/office/drawing/2014/main" val="477300336"/>
                    </a:ext>
                  </a:extLst>
                </a:gridCol>
              </a:tblGrid>
              <a:tr h="705326">
                <a:tc>
                  <a:txBody>
                    <a:bodyPr/>
                    <a:lstStyle/>
                    <a:p>
                      <a:pPr algn="ctr"/>
                      <a:r>
                        <a:rPr lang="zh-CN" sz="1800" kern="100" dirty="0">
                          <a:effectLst/>
                          <a:latin typeface="微软雅黑" panose="020B0503020204020204" pitchFamily="34" charset="-122"/>
                          <a:ea typeface="微软雅黑" panose="020B0503020204020204" pitchFamily="34" charset="-122"/>
                        </a:rPr>
                        <a:t>字段</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说明</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196766519"/>
                  </a:ext>
                </a:extLst>
              </a:tr>
              <a:tr h="481035">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分钟</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取值为</a:t>
                      </a:r>
                      <a:r>
                        <a:rPr lang="en-US" sz="1600" b="0" kern="100">
                          <a:solidFill>
                            <a:schemeClr val="tx1"/>
                          </a:solidFill>
                          <a:effectLst/>
                          <a:latin typeface="微软雅黑" panose="020B0503020204020204" pitchFamily="34" charset="-122"/>
                          <a:ea typeface="微软雅黑" panose="020B0503020204020204" pitchFamily="34" charset="-122"/>
                        </a:rPr>
                        <a:t>0</a:t>
                      </a:r>
                      <a:r>
                        <a:rPr lang="zh-CN" sz="1600" b="0" kern="100">
                          <a:solidFill>
                            <a:schemeClr val="tx1"/>
                          </a:solidFill>
                          <a:effectLst/>
                          <a:latin typeface="微软雅黑" panose="020B0503020204020204" pitchFamily="34" charset="-122"/>
                          <a:ea typeface="微软雅黑" panose="020B0503020204020204" pitchFamily="34" charset="-122"/>
                        </a:rPr>
                        <a:t>～</a:t>
                      </a:r>
                      <a:r>
                        <a:rPr lang="en-US" sz="1600" b="0" kern="100">
                          <a:solidFill>
                            <a:schemeClr val="tx1"/>
                          </a:solidFill>
                          <a:effectLst/>
                          <a:latin typeface="微软雅黑" panose="020B0503020204020204" pitchFamily="34" charset="-122"/>
                          <a:ea typeface="微软雅黑" panose="020B0503020204020204" pitchFamily="34" charset="-122"/>
                        </a:rPr>
                        <a:t>59</a:t>
                      </a:r>
                      <a:r>
                        <a:rPr lang="zh-CN" sz="1600" b="0" kern="100">
                          <a:solidFill>
                            <a:schemeClr val="tx1"/>
                          </a:solidFill>
                          <a:effectLst/>
                          <a:latin typeface="微软雅黑" panose="020B0503020204020204" pitchFamily="34" charset="-122"/>
                          <a:ea typeface="微软雅黑" panose="020B0503020204020204" pitchFamily="34" charset="-122"/>
                        </a:rPr>
                        <a:t>的整数</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882806880"/>
                  </a:ext>
                </a:extLst>
              </a:tr>
              <a:tr h="481035">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小时</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取值为</a:t>
                      </a:r>
                      <a:r>
                        <a:rPr lang="en-US" sz="1600" b="0" kern="100" dirty="0">
                          <a:solidFill>
                            <a:schemeClr val="tx1"/>
                          </a:solidFill>
                          <a:effectLst/>
                          <a:latin typeface="微软雅黑" panose="020B0503020204020204" pitchFamily="34" charset="-122"/>
                          <a:ea typeface="微软雅黑" panose="020B0503020204020204" pitchFamily="34" charset="-122"/>
                        </a:rPr>
                        <a:t>0</a:t>
                      </a:r>
                      <a:r>
                        <a:rPr lang="zh-CN" sz="1600" b="0" kern="100" dirty="0">
                          <a:solidFill>
                            <a:schemeClr val="tx1"/>
                          </a:solidFill>
                          <a:effectLst/>
                          <a:latin typeface="微软雅黑" panose="020B0503020204020204" pitchFamily="34" charset="-122"/>
                          <a:ea typeface="微软雅黑" panose="020B0503020204020204" pitchFamily="34" charset="-122"/>
                        </a:rPr>
                        <a:t>～</a:t>
                      </a:r>
                      <a:r>
                        <a:rPr lang="en-US" sz="1600" b="0" kern="100" dirty="0">
                          <a:solidFill>
                            <a:schemeClr val="tx1"/>
                          </a:solidFill>
                          <a:effectLst/>
                          <a:latin typeface="微软雅黑" panose="020B0503020204020204" pitchFamily="34" charset="-122"/>
                          <a:ea typeface="微软雅黑" panose="020B0503020204020204" pitchFamily="34" charset="-122"/>
                        </a:rPr>
                        <a:t>23</a:t>
                      </a:r>
                      <a:r>
                        <a:rPr lang="zh-CN" sz="1600" b="0" kern="100" dirty="0">
                          <a:solidFill>
                            <a:schemeClr val="tx1"/>
                          </a:solidFill>
                          <a:effectLst/>
                          <a:latin typeface="微软雅黑" panose="020B0503020204020204" pitchFamily="34" charset="-122"/>
                          <a:ea typeface="微软雅黑" panose="020B0503020204020204" pitchFamily="34" charset="-122"/>
                        </a:rPr>
                        <a:t>的任意整数</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251905306"/>
                  </a:ext>
                </a:extLst>
              </a:tr>
              <a:tr h="481035">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日期</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取值为</a:t>
                      </a:r>
                      <a:r>
                        <a:rPr lang="en-US" sz="1600" b="0" kern="100" dirty="0">
                          <a:solidFill>
                            <a:schemeClr val="tx1"/>
                          </a:solidFill>
                          <a:effectLst/>
                          <a:latin typeface="微软雅黑" panose="020B0503020204020204" pitchFamily="34" charset="-122"/>
                          <a:ea typeface="微软雅黑" panose="020B0503020204020204" pitchFamily="34" charset="-122"/>
                        </a:rPr>
                        <a:t>1</a:t>
                      </a:r>
                      <a:r>
                        <a:rPr lang="zh-CN" sz="1600" b="0" kern="100" dirty="0">
                          <a:solidFill>
                            <a:schemeClr val="tx1"/>
                          </a:solidFill>
                          <a:effectLst/>
                          <a:latin typeface="微软雅黑" panose="020B0503020204020204" pitchFamily="34" charset="-122"/>
                          <a:ea typeface="微软雅黑" panose="020B0503020204020204" pitchFamily="34" charset="-122"/>
                        </a:rPr>
                        <a:t>～</a:t>
                      </a:r>
                      <a:r>
                        <a:rPr lang="en-US" sz="1600" b="0" kern="100" dirty="0">
                          <a:solidFill>
                            <a:schemeClr val="tx1"/>
                          </a:solidFill>
                          <a:effectLst/>
                          <a:latin typeface="微软雅黑" panose="020B0503020204020204" pitchFamily="34" charset="-122"/>
                          <a:ea typeface="微软雅黑" panose="020B0503020204020204" pitchFamily="34" charset="-122"/>
                        </a:rPr>
                        <a:t>31</a:t>
                      </a:r>
                      <a:r>
                        <a:rPr lang="zh-CN" sz="1600" b="0" kern="100" dirty="0">
                          <a:solidFill>
                            <a:schemeClr val="tx1"/>
                          </a:solidFill>
                          <a:effectLst/>
                          <a:latin typeface="微软雅黑" panose="020B0503020204020204" pitchFamily="34" charset="-122"/>
                          <a:ea typeface="微软雅黑" panose="020B0503020204020204" pitchFamily="34" charset="-122"/>
                        </a:rPr>
                        <a:t>的任意整数</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226878470"/>
                  </a:ext>
                </a:extLst>
              </a:tr>
              <a:tr h="481035">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月份</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取值为</a:t>
                      </a:r>
                      <a:r>
                        <a:rPr lang="en-US" sz="1600" b="0" kern="100" dirty="0">
                          <a:solidFill>
                            <a:schemeClr val="tx1"/>
                          </a:solidFill>
                          <a:effectLst/>
                          <a:latin typeface="微软雅黑" panose="020B0503020204020204" pitchFamily="34" charset="-122"/>
                          <a:ea typeface="微软雅黑" panose="020B0503020204020204" pitchFamily="34" charset="-122"/>
                        </a:rPr>
                        <a:t>1</a:t>
                      </a:r>
                      <a:r>
                        <a:rPr lang="zh-CN" sz="1600" b="0" kern="100" dirty="0">
                          <a:solidFill>
                            <a:schemeClr val="tx1"/>
                          </a:solidFill>
                          <a:effectLst/>
                          <a:latin typeface="微软雅黑" panose="020B0503020204020204" pitchFamily="34" charset="-122"/>
                          <a:ea typeface="微软雅黑" panose="020B0503020204020204" pitchFamily="34" charset="-122"/>
                        </a:rPr>
                        <a:t>～</a:t>
                      </a:r>
                      <a:r>
                        <a:rPr lang="en-US" sz="1600" b="0" kern="100" dirty="0">
                          <a:solidFill>
                            <a:schemeClr val="tx1"/>
                          </a:solidFill>
                          <a:effectLst/>
                          <a:latin typeface="微软雅黑" panose="020B0503020204020204" pitchFamily="34" charset="-122"/>
                          <a:ea typeface="微软雅黑" panose="020B0503020204020204" pitchFamily="34" charset="-122"/>
                        </a:rPr>
                        <a:t>12</a:t>
                      </a:r>
                      <a:r>
                        <a:rPr lang="zh-CN" sz="1600" b="0" kern="100" dirty="0">
                          <a:solidFill>
                            <a:schemeClr val="tx1"/>
                          </a:solidFill>
                          <a:effectLst/>
                          <a:latin typeface="微软雅黑" panose="020B0503020204020204" pitchFamily="34" charset="-122"/>
                          <a:ea typeface="微软雅黑" panose="020B0503020204020204" pitchFamily="34" charset="-122"/>
                        </a:rPr>
                        <a:t>的任意整数</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907489806"/>
                  </a:ext>
                </a:extLst>
              </a:tr>
              <a:tr h="481035">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星期</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取值为</a:t>
                      </a:r>
                      <a:r>
                        <a:rPr lang="en-US" sz="1600" b="0" kern="100" dirty="0">
                          <a:solidFill>
                            <a:schemeClr val="tx1"/>
                          </a:solidFill>
                          <a:effectLst/>
                          <a:latin typeface="微软雅黑" panose="020B0503020204020204" pitchFamily="34" charset="-122"/>
                          <a:ea typeface="微软雅黑" panose="020B0503020204020204" pitchFamily="34" charset="-122"/>
                        </a:rPr>
                        <a:t>0</a:t>
                      </a:r>
                      <a:r>
                        <a:rPr lang="zh-CN" sz="1600" b="0" kern="100" dirty="0">
                          <a:solidFill>
                            <a:schemeClr val="tx1"/>
                          </a:solidFill>
                          <a:effectLst/>
                          <a:latin typeface="微软雅黑" panose="020B0503020204020204" pitchFamily="34" charset="-122"/>
                          <a:ea typeface="微软雅黑" panose="020B0503020204020204" pitchFamily="34" charset="-122"/>
                        </a:rPr>
                        <a:t>～</a:t>
                      </a:r>
                      <a:r>
                        <a:rPr lang="en-US" sz="1600" b="0" kern="100" dirty="0">
                          <a:solidFill>
                            <a:schemeClr val="tx1"/>
                          </a:solidFill>
                          <a:effectLst/>
                          <a:latin typeface="微软雅黑" panose="020B0503020204020204" pitchFamily="34" charset="-122"/>
                          <a:ea typeface="微软雅黑" panose="020B0503020204020204" pitchFamily="34" charset="-122"/>
                        </a:rPr>
                        <a:t>7</a:t>
                      </a:r>
                      <a:r>
                        <a:rPr lang="zh-CN" sz="1600" b="0" kern="100" dirty="0">
                          <a:solidFill>
                            <a:schemeClr val="tx1"/>
                          </a:solidFill>
                          <a:effectLst/>
                          <a:latin typeface="微软雅黑" panose="020B0503020204020204" pitchFamily="34" charset="-122"/>
                          <a:ea typeface="微软雅黑" panose="020B0503020204020204" pitchFamily="34" charset="-122"/>
                        </a:rPr>
                        <a:t>的任意整数，其中</a:t>
                      </a:r>
                      <a:r>
                        <a:rPr lang="en-US" sz="1600" b="0" kern="100" dirty="0">
                          <a:solidFill>
                            <a:schemeClr val="tx1"/>
                          </a:solidFill>
                          <a:effectLst/>
                          <a:latin typeface="微软雅黑" panose="020B0503020204020204" pitchFamily="34" charset="-122"/>
                          <a:ea typeface="微软雅黑" panose="020B0503020204020204" pitchFamily="34" charset="-122"/>
                        </a:rPr>
                        <a:t>0</a:t>
                      </a:r>
                      <a:r>
                        <a:rPr lang="zh-CN" sz="1600" b="0" kern="100" dirty="0">
                          <a:solidFill>
                            <a:schemeClr val="tx1"/>
                          </a:solidFill>
                          <a:effectLst/>
                          <a:latin typeface="微软雅黑" panose="020B0503020204020204" pitchFamily="34" charset="-122"/>
                          <a:ea typeface="微软雅黑" panose="020B0503020204020204" pitchFamily="34" charset="-122"/>
                        </a:rPr>
                        <a:t>与</a:t>
                      </a:r>
                      <a:r>
                        <a:rPr lang="en-US" sz="1600" b="0" kern="100" dirty="0">
                          <a:solidFill>
                            <a:schemeClr val="tx1"/>
                          </a:solidFill>
                          <a:effectLst/>
                          <a:latin typeface="微软雅黑" panose="020B0503020204020204" pitchFamily="34" charset="-122"/>
                          <a:ea typeface="微软雅黑" panose="020B0503020204020204" pitchFamily="34" charset="-122"/>
                        </a:rPr>
                        <a:t>7</a:t>
                      </a:r>
                      <a:r>
                        <a:rPr lang="zh-CN" sz="1600" b="0" kern="100" dirty="0">
                          <a:solidFill>
                            <a:schemeClr val="tx1"/>
                          </a:solidFill>
                          <a:effectLst/>
                          <a:latin typeface="微软雅黑" panose="020B0503020204020204" pitchFamily="34" charset="-122"/>
                          <a:ea typeface="微软雅黑" panose="020B0503020204020204" pitchFamily="34" charset="-122"/>
                        </a:rPr>
                        <a:t>均为星期日</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262517166"/>
                  </a:ext>
                </a:extLst>
              </a:tr>
              <a:tr h="481035">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命令</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要执行的命令或程序脚本</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675249269"/>
                  </a:ext>
                </a:extLst>
              </a:tr>
            </a:tbl>
          </a:graphicData>
        </a:graphic>
      </p:graphicFrame>
    </p:spTree>
    <p:extLst>
      <p:ext uri="{BB962C8B-B14F-4D97-AF65-F5344CB8AC3E}">
        <p14:creationId xmlns:p14="http://schemas.microsoft.com/office/powerpoint/2010/main" val="15649135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5207636"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使用计划服务的注意事项</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a:extLst>
              <a:ext uri="{FF2B5EF4-FFF2-40B4-BE49-F238E27FC236}">
                <a16:creationId xmlns:a16="http://schemas.microsoft.com/office/drawing/2014/main" id="{4DBA04EA-BAB6-4108-BB2B-2FC8DAA9AFA6}"/>
              </a:ext>
            </a:extLst>
          </p:cNvPr>
          <p:cNvGrpSpPr/>
          <p:nvPr/>
        </p:nvGrpSpPr>
        <p:grpSpPr>
          <a:xfrm rot="5400000">
            <a:off x="7024921" y="1537767"/>
            <a:ext cx="4381570" cy="3558918"/>
            <a:chOff x="7002463" y="966787"/>
            <a:chExt cx="388937" cy="315913"/>
          </a:xfrm>
          <a:gradFill>
            <a:gsLst>
              <a:gs pos="18000">
                <a:srgbClr val="007DDA"/>
              </a:gs>
              <a:gs pos="100000">
                <a:srgbClr val="00B0F0"/>
              </a:gs>
            </a:gsLst>
            <a:lin ang="5400000" scaled="0"/>
          </a:gradFill>
        </p:grpSpPr>
        <p:sp>
          <p:nvSpPr>
            <p:cNvPr id="12" name="Freeform 192">
              <a:extLst>
                <a:ext uri="{FF2B5EF4-FFF2-40B4-BE49-F238E27FC236}">
                  <a16:creationId xmlns:a16="http://schemas.microsoft.com/office/drawing/2014/main" id="{8CFB146E-C8E6-4A3F-AAD6-7798D3D8225E}"/>
                </a:ext>
              </a:extLst>
            </p:cNvPr>
            <p:cNvSpPr>
              <a:spLocks noEditPoints="1"/>
            </p:cNvSpPr>
            <p:nvPr/>
          </p:nvSpPr>
          <p:spPr bwMode="auto">
            <a:xfrm>
              <a:off x="7002463" y="966787"/>
              <a:ext cx="268287" cy="269875"/>
            </a:xfrm>
            <a:custGeom>
              <a:avLst/>
              <a:gdLst>
                <a:gd name="T0" fmla="*/ 214 w 214"/>
                <a:gd name="T1" fmla="*/ 88 h 216"/>
                <a:gd name="T2" fmla="*/ 206 w 214"/>
                <a:gd name="T3" fmla="*/ 65 h 216"/>
                <a:gd name="T4" fmla="*/ 181 w 214"/>
                <a:gd name="T5" fmla="*/ 30 h 216"/>
                <a:gd name="T6" fmla="*/ 162 w 214"/>
                <a:gd name="T7" fmla="*/ 16 h 216"/>
                <a:gd name="T8" fmla="*/ 121 w 214"/>
                <a:gd name="T9" fmla="*/ 0 h 216"/>
                <a:gd name="T10" fmla="*/ 93 w 214"/>
                <a:gd name="T11" fmla="*/ 0 h 216"/>
                <a:gd name="T12" fmla="*/ 51 w 214"/>
                <a:gd name="T13" fmla="*/ 16 h 216"/>
                <a:gd name="T14" fmla="*/ 33 w 214"/>
                <a:gd name="T15" fmla="*/ 32 h 216"/>
                <a:gd name="T16" fmla="*/ 8 w 214"/>
                <a:gd name="T17" fmla="*/ 65 h 216"/>
                <a:gd name="T18" fmla="*/ 0 w 214"/>
                <a:gd name="T19" fmla="*/ 88 h 216"/>
                <a:gd name="T20" fmla="*/ 0 w 214"/>
                <a:gd name="T21" fmla="*/ 129 h 216"/>
                <a:gd name="T22" fmla="*/ 8 w 214"/>
                <a:gd name="T23" fmla="*/ 152 h 216"/>
                <a:gd name="T24" fmla="*/ 33 w 214"/>
                <a:gd name="T25" fmla="*/ 187 h 216"/>
                <a:gd name="T26" fmla="*/ 53 w 214"/>
                <a:gd name="T27" fmla="*/ 201 h 216"/>
                <a:gd name="T28" fmla="*/ 93 w 214"/>
                <a:gd name="T29" fmla="*/ 216 h 216"/>
                <a:gd name="T30" fmla="*/ 121 w 214"/>
                <a:gd name="T31" fmla="*/ 216 h 216"/>
                <a:gd name="T32" fmla="*/ 164 w 214"/>
                <a:gd name="T33" fmla="*/ 201 h 216"/>
                <a:gd name="T34" fmla="*/ 181 w 214"/>
                <a:gd name="T35" fmla="*/ 185 h 216"/>
                <a:gd name="T36" fmla="*/ 206 w 214"/>
                <a:gd name="T37" fmla="*/ 152 h 216"/>
                <a:gd name="T38" fmla="*/ 214 w 214"/>
                <a:gd name="T39" fmla="*/ 129 h 216"/>
                <a:gd name="T40" fmla="*/ 214 w 214"/>
                <a:gd name="T41" fmla="*/ 88 h 216"/>
                <a:gd name="T42" fmla="*/ 107 w 214"/>
                <a:gd name="T43" fmla="*/ 149 h 216"/>
                <a:gd name="T44" fmla="*/ 67 w 214"/>
                <a:gd name="T45" fmla="*/ 108 h 216"/>
                <a:gd name="T46" fmla="*/ 107 w 214"/>
                <a:gd name="T47" fmla="*/ 68 h 216"/>
                <a:gd name="T48" fmla="*/ 148 w 214"/>
                <a:gd name="T49" fmla="*/ 108 h 216"/>
                <a:gd name="T50" fmla="*/ 107 w 214"/>
                <a:gd name="T51" fmla="*/ 14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4" h="216">
                  <a:moveTo>
                    <a:pt x="214" y="88"/>
                  </a:moveTo>
                  <a:cubicBezTo>
                    <a:pt x="212" y="80"/>
                    <a:pt x="209" y="72"/>
                    <a:pt x="206" y="65"/>
                  </a:cubicBezTo>
                  <a:cubicBezTo>
                    <a:pt x="178" y="71"/>
                    <a:pt x="169" y="47"/>
                    <a:pt x="181" y="30"/>
                  </a:cubicBezTo>
                  <a:cubicBezTo>
                    <a:pt x="177" y="23"/>
                    <a:pt x="170" y="18"/>
                    <a:pt x="162" y="16"/>
                  </a:cubicBezTo>
                  <a:cubicBezTo>
                    <a:pt x="150" y="34"/>
                    <a:pt x="118" y="25"/>
                    <a:pt x="121" y="0"/>
                  </a:cubicBezTo>
                  <a:cubicBezTo>
                    <a:pt x="112" y="0"/>
                    <a:pt x="103" y="0"/>
                    <a:pt x="93" y="0"/>
                  </a:cubicBezTo>
                  <a:cubicBezTo>
                    <a:pt x="96" y="27"/>
                    <a:pt x="64" y="32"/>
                    <a:pt x="51" y="16"/>
                  </a:cubicBezTo>
                  <a:cubicBezTo>
                    <a:pt x="44" y="20"/>
                    <a:pt x="35" y="22"/>
                    <a:pt x="33" y="32"/>
                  </a:cubicBezTo>
                  <a:cubicBezTo>
                    <a:pt x="46" y="47"/>
                    <a:pt x="34" y="71"/>
                    <a:pt x="8" y="65"/>
                  </a:cubicBezTo>
                  <a:cubicBezTo>
                    <a:pt x="5" y="72"/>
                    <a:pt x="2" y="80"/>
                    <a:pt x="0" y="88"/>
                  </a:cubicBezTo>
                  <a:cubicBezTo>
                    <a:pt x="22" y="91"/>
                    <a:pt x="22" y="125"/>
                    <a:pt x="0" y="129"/>
                  </a:cubicBezTo>
                  <a:cubicBezTo>
                    <a:pt x="2" y="137"/>
                    <a:pt x="5" y="145"/>
                    <a:pt x="8" y="152"/>
                  </a:cubicBezTo>
                  <a:cubicBezTo>
                    <a:pt x="36" y="146"/>
                    <a:pt x="45" y="170"/>
                    <a:pt x="33" y="187"/>
                  </a:cubicBezTo>
                  <a:cubicBezTo>
                    <a:pt x="38" y="194"/>
                    <a:pt x="44" y="198"/>
                    <a:pt x="53" y="201"/>
                  </a:cubicBezTo>
                  <a:cubicBezTo>
                    <a:pt x="64" y="183"/>
                    <a:pt x="96" y="192"/>
                    <a:pt x="93" y="216"/>
                  </a:cubicBezTo>
                  <a:cubicBezTo>
                    <a:pt x="103" y="216"/>
                    <a:pt x="112" y="216"/>
                    <a:pt x="121" y="216"/>
                  </a:cubicBezTo>
                  <a:cubicBezTo>
                    <a:pt x="119" y="190"/>
                    <a:pt x="150" y="184"/>
                    <a:pt x="164" y="201"/>
                  </a:cubicBezTo>
                  <a:cubicBezTo>
                    <a:pt x="170" y="196"/>
                    <a:pt x="179" y="194"/>
                    <a:pt x="181" y="185"/>
                  </a:cubicBezTo>
                  <a:cubicBezTo>
                    <a:pt x="168" y="170"/>
                    <a:pt x="180" y="146"/>
                    <a:pt x="206" y="152"/>
                  </a:cubicBezTo>
                  <a:cubicBezTo>
                    <a:pt x="209" y="145"/>
                    <a:pt x="212" y="137"/>
                    <a:pt x="214" y="129"/>
                  </a:cubicBezTo>
                  <a:cubicBezTo>
                    <a:pt x="191" y="123"/>
                    <a:pt x="191" y="94"/>
                    <a:pt x="214" y="88"/>
                  </a:cubicBezTo>
                  <a:close/>
                  <a:moveTo>
                    <a:pt x="107" y="149"/>
                  </a:moveTo>
                  <a:cubicBezTo>
                    <a:pt x="85" y="149"/>
                    <a:pt x="67" y="131"/>
                    <a:pt x="67" y="108"/>
                  </a:cubicBezTo>
                  <a:cubicBezTo>
                    <a:pt x="67" y="86"/>
                    <a:pt x="85" y="68"/>
                    <a:pt x="107" y="68"/>
                  </a:cubicBezTo>
                  <a:cubicBezTo>
                    <a:pt x="130" y="68"/>
                    <a:pt x="148" y="86"/>
                    <a:pt x="148" y="108"/>
                  </a:cubicBezTo>
                  <a:cubicBezTo>
                    <a:pt x="148" y="131"/>
                    <a:pt x="130" y="149"/>
                    <a:pt x="107"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93">
              <a:extLst>
                <a:ext uri="{FF2B5EF4-FFF2-40B4-BE49-F238E27FC236}">
                  <a16:creationId xmlns:a16="http://schemas.microsoft.com/office/drawing/2014/main" id="{1162D9A9-ED36-49DF-B199-AED883802E63}"/>
                </a:ext>
              </a:extLst>
            </p:cNvPr>
            <p:cNvSpPr>
              <a:spLocks noEditPoints="1"/>
            </p:cNvSpPr>
            <p:nvPr/>
          </p:nvSpPr>
          <p:spPr bwMode="auto">
            <a:xfrm>
              <a:off x="7245350" y="1136650"/>
              <a:ext cx="146050" cy="146050"/>
            </a:xfrm>
            <a:custGeom>
              <a:avLst/>
              <a:gdLst>
                <a:gd name="T0" fmla="*/ 116 w 116"/>
                <a:gd name="T1" fmla="*/ 54 h 116"/>
                <a:gd name="T2" fmla="*/ 113 w 116"/>
                <a:gd name="T3" fmla="*/ 41 h 116"/>
                <a:gd name="T4" fmla="*/ 102 w 116"/>
                <a:gd name="T5" fmla="*/ 21 h 116"/>
                <a:gd name="T6" fmla="*/ 93 w 116"/>
                <a:gd name="T7" fmla="*/ 13 h 116"/>
                <a:gd name="T8" fmla="*/ 72 w 116"/>
                <a:gd name="T9" fmla="*/ 2 h 116"/>
                <a:gd name="T10" fmla="*/ 58 w 116"/>
                <a:gd name="T11" fmla="*/ 0 h 116"/>
                <a:gd name="T12" fmla="*/ 34 w 116"/>
                <a:gd name="T13" fmla="*/ 6 h 116"/>
                <a:gd name="T14" fmla="*/ 24 w 116"/>
                <a:gd name="T15" fmla="*/ 13 h 116"/>
                <a:gd name="T16" fmla="*/ 8 w 116"/>
                <a:gd name="T17" fmla="*/ 29 h 116"/>
                <a:gd name="T18" fmla="*/ 3 w 116"/>
                <a:gd name="T19" fmla="*/ 41 h 116"/>
                <a:gd name="T20" fmla="*/ 0 w 116"/>
                <a:gd name="T21" fmla="*/ 62 h 116"/>
                <a:gd name="T22" fmla="*/ 3 w 116"/>
                <a:gd name="T23" fmla="*/ 75 h 116"/>
                <a:gd name="T24" fmla="*/ 14 w 116"/>
                <a:gd name="T25" fmla="*/ 95 h 116"/>
                <a:gd name="T26" fmla="*/ 24 w 116"/>
                <a:gd name="T27" fmla="*/ 104 h 116"/>
                <a:gd name="T28" fmla="*/ 44 w 116"/>
                <a:gd name="T29" fmla="*/ 114 h 116"/>
                <a:gd name="T30" fmla="*/ 59 w 116"/>
                <a:gd name="T31" fmla="*/ 116 h 116"/>
                <a:gd name="T32" fmla="*/ 82 w 116"/>
                <a:gd name="T33" fmla="*/ 110 h 116"/>
                <a:gd name="T34" fmla="*/ 93 w 116"/>
                <a:gd name="T35" fmla="*/ 103 h 116"/>
                <a:gd name="T36" fmla="*/ 108 w 116"/>
                <a:gd name="T37" fmla="*/ 87 h 116"/>
                <a:gd name="T38" fmla="*/ 114 w 116"/>
                <a:gd name="T39" fmla="*/ 76 h 116"/>
                <a:gd name="T40" fmla="*/ 116 w 116"/>
                <a:gd name="T41" fmla="*/ 54 h 116"/>
                <a:gd name="T42" fmla="*/ 56 w 116"/>
                <a:gd name="T43" fmla="*/ 80 h 116"/>
                <a:gd name="T44" fmla="*/ 37 w 116"/>
                <a:gd name="T45" fmla="*/ 56 h 116"/>
                <a:gd name="T46" fmla="*/ 61 w 116"/>
                <a:gd name="T47" fmla="*/ 37 h 116"/>
                <a:gd name="T48" fmla="*/ 80 w 116"/>
                <a:gd name="T49" fmla="*/ 61 h 116"/>
                <a:gd name="T50" fmla="*/ 56 w 116"/>
                <a:gd name="T51" fmla="*/ 8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6" h="116">
                  <a:moveTo>
                    <a:pt x="116" y="54"/>
                  </a:moveTo>
                  <a:cubicBezTo>
                    <a:pt x="115" y="49"/>
                    <a:pt x="115" y="45"/>
                    <a:pt x="113" y="41"/>
                  </a:cubicBezTo>
                  <a:cubicBezTo>
                    <a:pt x="98" y="43"/>
                    <a:pt x="95" y="29"/>
                    <a:pt x="102" y="21"/>
                  </a:cubicBezTo>
                  <a:cubicBezTo>
                    <a:pt x="100" y="17"/>
                    <a:pt x="97" y="14"/>
                    <a:pt x="93" y="13"/>
                  </a:cubicBezTo>
                  <a:cubicBezTo>
                    <a:pt x="85" y="21"/>
                    <a:pt x="69" y="15"/>
                    <a:pt x="72" y="2"/>
                  </a:cubicBezTo>
                  <a:cubicBezTo>
                    <a:pt x="67" y="1"/>
                    <a:pt x="63" y="1"/>
                    <a:pt x="58" y="0"/>
                  </a:cubicBezTo>
                  <a:cubicBezTo>
                    <a:pt x="57" y="14"/>
                    <a:pt x="40" y="15"/>
                    <a:pt x="34" y="6"/>
                  </a:cubicBezTo>
                  <a:cubicBezTo>
                    <a:pt x="30" y="8"/>
                    <a:pt x="25" y="8"/>
                    <a:pt x="24" y="13"/>
                  </a:cubicBezTo>
                  <a:cubicBezTo>
                    <a:pt x="30" y="22"/>
                    <a:pt x="22" y="34"/>
                    <a:pt x="8" y="29"/>
                  </a:cubicBezTo>
                  <a:cubicBezTo>
                    <a:pt x="6" y="33"/>
                    <a:pt x="4" y="36"/>
                    <a:pt x="3" y="41"/>
                  </a:cubicBezTo>
                  <a:cubicBezTo>
                    <a:pt x="14" y="44"/>
                    <a:pt x="12" y="62"/>
                    <a:pt x="0" y="62"/>
                  </a:cubicBezTo>
                  <a:cubicBezTo>
                    <a:pt x="1" y="67"/>
                    <a:pt x="2" y="71"/>
                    <a:pt x="3" y="75"/>
                  </a:cubicBezTo>
                  <a:cubicBezTo>
                    <a:pt x="18" y="74"/>
                    <a:pt x="22" y="87"/>
                    <a:pt x="14" y="95"/>
                  </a:cubicBezTo>
                  <a:cubicBezTo>
                    <a:pt x="16" y="99"/>
                    <a:pt x="19" y="102"/>
                    <a:pt x="24" y="104"/>
                  </a:cubicBezTo>
                  <a:cubicBezTo>
                    <a:pt x="31" y="95"/>
                    <a:pt x="47" y="102"/>
                    <a:pt x="44" y="114"/>
                  </a:cubicBezTo>
                  <a:cubicBezTo>
                    <a:pt x="49" y="115"/>
                    <a:pt x="54" y="116"/>
                    <a:pt x="59" y="116"/>
                  </a:cubicBezTo>
                  <a:cubicBezTo>
                    <a:pt x="59" y="102"/>
                    <a:pt x="76" y="101"/>
                    <a:pt x="82" y="110"/>
                  </a:cubicBezTo>
                  <a:cubicBezTo>
                    <a:pt x="86" y="109"/>
                    <a:pt x="91" y="108"/>
                    <a:pt x="93" y="103"/>
                  </a:cubicBezTo>
                  <a:cubicBezTo>
                    <a:pt x="87" y="94"/>
                    <a:pt x="94" y="82"/>
                    <a:pt x="108" y="87"/>
                  </a:cubicBezTo>
                  <a:cubicBezTo>
                    <a:pt x="110" y="84"/>
                    <a:pt x="112" y="80"/>
                    <a:pt x="114" y="76"/>
                  </a:cubicBezTo>
                  <a:cubicBezTo>
                    <a:pt x="102" y="71"/>
                    <a:pt x="104" y="55"/>
                    <a:pt x="116" y="54"/>
                  </a:cubicBezTo>
                  <a:close/>
                  <a:moveTo>
                    <a:pt x="56" y="80"/>
                  </a:moveTo>
                  <a:cubicBezTo>
                    <a:pt x="44" y="78"/>
                    <a:pt x="35" y="67"/>
                    <a:pt x="37" y="56"/>
                  </a:cubicBezTo>
                  <a:cubicBezTo>
                    <a:pt x="38" y="44"/>
                    <a:pt x="49" y="35"/>
                    <a:pt x="61" y="37"/>
                  </a:cubicBezTo>
                  <a:cubicBezTo>
                    <a:pt x="73" y="38"/>
                    <a:pt x="81" y="49"/>
                    <a:pt x="80" y="61"/>
                  </a:cubicBezTo>
                  <a:cubicBezTo>
                    <a:pt x="78" y="72"/>
                    <a:pt x="68" y="81"/>
                    <a:pt x="5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5" name="组合 14">
            <a:extLst>
              <a:ext uri="{FF2B5EF4-FFF2-40B4-BE49-F238E27FC236}">
                <a16:creationId xmlns:a16="http://schemas.microsoft.com/office/drawing/2014/main" id="{9F944C06-F0D2-4FE0-94CB-9F5B39828359}"/>
              </a:ext>
            </a:extLst>
          </p:cNvPr>
          <p:cNvGrpSpPr/>
          <p:nvPr/>
        </p:nvGrpSpPr>
        <p:grpSpPr>
          <a:xfrm>
            <a:off x="809158" y="1830198"/>
            <a:ext cx="5652602" cy="1295355"/>
            <a:chOff x="484038" y="1406644"/>
            <a:chExt cx="5652602" cy="1295355"/>
          </a:xfrm>
        </p:grpSpPr>
        <p:grpSp>
          <p:nvGrpSpPr>
            <p:cNvPr id="16" name="组合 15">
              <a:extLst>
                <a:ext uri="{FF2B5EF4-FFF2-40B4-BE49-F238E27FC236}">
                  <a16:creationId xmlns:a16="http://schemas.microsoft.com/office/drawing/2014/main" id="{D96ECC73-83FF-46A8-B58B-4FFB6086C240}"/>
                </a:ext>
              </a:extLst>
            </p:cNvPr>
            <p:cNvGrpSpPr/>
            <p:nvPr/>
          </p:nvGrpSpPr>
          <p:grpSpPr>
            <a:xfrm>
              <a:off x="484038" y="1487646"/>
              <a:ext cx="603250" cy="699770"/>
              <a:chOff x="623443" y="1726565"/>
              <a:chExt cx="603250" cy="699770"/>
            </a:xfrm>
          </p:grpSpPr>
          <p:sp>
            <p:nvSpPr>
              <p:cNvPr id="18" name="六边形 17">
                <a:extLst>
                  <a:ext uri="{FF2B5EF4-FFF2-40B4-BE49-F238E27FC236}">
                    <a16:creationId xmlns:a16="http://schemas.microsoft.com/office/drawing/2014/main" id="{B731A949-FA3A-4360-90AA-A93F71FF2E86}"/>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a:extLst>
                  <a:ext uri="{FF2B5EF4-FFF2-40B4-BE49-F238E27FC236}">
                    <a16:creationId xmlns:a16="http://schemas.microsoft.com/office/drawing/2014/main" id="{E8929ADD-6FB6-4B18-A28A-1BF870D1155A}"/>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17" name="文本框 16">
              <a:extLst>
                <a:ext uri="{FF2B5EF4-FFF2-40B4-BE49-F238E27FC236}">
                  <a16:creationId xmlns:a16="http://schemas.microsoft.com/office/drawing/2014/main" id="{9CF84553-9E1E-4A72-9674-D26444080286}"/>
                </a:ext>
              </a:extLst>
            </p:cNvPr>
            <p:cNvSpPr txBox="1"/>
            <p:nvPr/>
          </p:nvSpPr>
          <p:spPr>
            <a:xfrm>
              <a:off x="1179142" y="1406644"/>
              <a:ext cx="4957498" cy="1295355"/>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在</a:t>
              </a:r>
              <a:r>
                <a:rPr lang="en-US" altLang="zh-CN" sz="1600" dirty="0" err="1">
                  <a:latin typeface="微软雅黑" panose="020B0503020204020204" pitchFamily="34" charset="-122"/>
                  <a:ea typeface="微软雅黑" panose="020B0503020204020204" pitchFamily="34" charset="-122"/>
                </a:rPr>
                <a:t>crond</a:t>
              </a:r>
              <a:r>
                <a:rPr lang="zh-CN" altLang="en-US" sz="1600" dirty="0">
                  <a:latin typeface="微软雅黑" panose="020B0503020204020204" pitchFamily="34" charset="-122"/>
                  <a:ea typeface="微软雅黑" panose="020B0503020204020204" pitchFamily="34" charset="-122"/>
                </a:rPr>
                <a:t>服务的配置参数中，一般会像</a:t>
              </a:r>
              <a:r>
                <a:rPr lang="en-US" altLang="zh-CN" sz="1600" dirty="0">
                  <a:latin typeface="微软雅黑" panose="020B0503020204020204" pitchFamily="34" charset="-122"/>
                  <a:ea typeface="微软雅黑" panose="020B0503020204020204" pitchFamily="34" charset="-122"/>
                </a:rPr>
                <a:t>Shell</a:t>
              </a:r>
              <a:r>
                <a:rPr lang="zh-CN" altLang="en-US" sz="1600" dirty="0">
                  <a:latin typeface="微软雅黑" panose="020B0503020204020204" pitchFamily="34" charset="-122"/>
                  <a:ea typeface="微软雅黑" panose="020B0503020204020204" pitchFamily="34" charset="-122"/>
                </a:rPr>
                <a:t>脚本那样以</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号开头写上注释信息，这样在日后回顾这段命令代码时可以快速了解其功能、需求以及编写人员等重要信息。</a:t>
              </a:r>
            </a:p>
          </p:txBody>
        </p:sp>
      </p:grpSp>
      <p:grpSp>
        <p:nvGrpSpPr>
          <p:cNvPr id="20" name="组合 19">
            <a:extLst>
              <a:ext uri="{FF2B5EF4-FFF2-40B4-BE49-F238E27FC236}">
                <a16:creationId xmlns:a16="http://schemas.microsoft.com/office/drawing/2014/main" id="{FD03758B-C2FE-4884-852E-45DFD2D19C13}"/>
              </a:ext>
            </a:extLst>
          </p:cNvPr>
          <p:cNvGrpSpPr/>
          <p:nvPr/>
        </p:nvGrpSpPr>
        <p:grpSpPr>
          <a:xfrm>
            <a:off x="809158" y="3561066"/>
            <a:ext cx="5652602" cy="987578"/>
            <a:chOff x="484038" y="2232084"/>
            <a:chExt cx="5652602" cy="987578"/>
          </a:xfrm>
        </p:grpSpPr>
        <p:grpSp>
          <p:nvGrpSpPr>
            <p:cNvPr id="21" name="组合 20">
              <a:extLst>
                <a:ext uri="{FF2B5EF4-FFF2-40B4-BE49-F238E27FC236}">
                  <a16:creationId xmlns:a16="http://schemas.microsoft.com/office/drawing/2014/main" id="{C5A00DD2-9BD7-469D-BFB8-235CAEE3F169}"/>
                </a:ext>
              </a:extLst>
            </p:cNvPr>
            <p:cNvGrpSpPr/>
            <p:nvPr/>
          </p:nvGrpSpPr>
          <p:grpSpPr>
            <a:xfrm>
              <a:off x="484038" y="2313086"/>
              <a:ext cx="603250" cy="699770"/>
              <a:chOff x="623443" y="1726565"/>
              <a:chExt cx="603250" cy="699770"/>
            </a:xfrm>
          </p:grpSpPr>
          <p:sp>
            <p:nvSpPr>
              <p:cNvPr id="23" name="六边形 22">
                <a:extLst>
                  <a:ext uri="{FF2B5EF4-FFF2-40B4-BE49-F238E27FC236}">
                    <a16:creationId xmlns:a16="http://schemas.microsoft.com/office/drawing/2014/main" id="{1B5159A0-8B40-4442-9E0D-1A1FE76F15C7}"/>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a:extLst>
                  <a:ext uri="{FF2B5EF4-FFF2-40B4-BE49-F238E27FC236}">
                    <a16:creationId xmlns:a16="http://schemas.microsoft.com/office/drawing/2014/main" id="{5138D2ED-78AE-40E8-9DC7-D52241B70B08}"/>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2" name="文本框 21">
              <a:extLst>
                <a:ext uri="{FF2B5EF4-FFF2-40B4-BE49-F238E27FC236}">
                  <a16:creationId xmlns:a16="http://schemas.microsoft.com/office/drawing/2014/main" id="{77A37C9D-0090-402C-A1A5-2ADDA1BC2354}"/>
                </a:ext>
              </a:extLst>
            </p:cNvPr>
            <p:cNvSpPr txBox="1"/>
            <p:nvPr/>
          </p:nvSpPr>
          <p:spPr>
            <a:xfrm>
              <a:off x="1179142" y="2232084"/>
              <a:ext cx="4957498" cy="987578"/>
            </a:xfrm>
            <a:prstGeom prst="rect">
              <a:avLst/>
            </a:prstGeom>
            <a:noFill/>
          </p:spPr>
          <p:txBody>
            <a:bodyPr wrap="square" rtlCol="0">
              <a:spAutoFit/>
            </a:bodyPr>
            <a:lstStyle/>
            <a:p>
              <a:pPr algn="just">
                <a:lnSpc>
                  <a:spcPct val="125000"/>
                </a:lnSpc>
              </a:pPr>
              <a:r>
                <a:rPr lang="zh-CN" altLang="en-US" sz="1600" dirty="0">
                  <a:latin typeface="微软雅黑" panose="020B0503020204020204" pitchFamily="34" charset="-122"/>
                  <a:ea typeface="微软雅黑" panose="020B0503020204020204" pitchFamily="34" charset="-122"/>
                </a:rPr>
                <a:t>计划任务中的“分”字段必须有数值，绝对不能为空或是*号，而“日”和“星期”字段不能同时使用，否则就会发生冲突。</a:t>
              </a:r>
            </a:p>
          </p:txBody>
        </p:sp>
      </p:grpSp>
    </p:spTree>
    <p:extLst>
      <p:ext uri="{BB962C8B-B14F-4D97-AF65-F5344CB8AC3E}">
        <p14:creationId xmlns:p14="http://schemas.microsoft.com/office/powerpoint/2010/main" val="6728109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复习题</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9" name="文本框 18">
            <a:extLst>
              <a:ext uri="{FF2B5EF4-FFF2-40B4-BE49-F238E27FC236}">
                <a16:creationId xmlns:a16="http://schemas.microsoft.com/office/drawing/2014/main" id="{2E494243-3D3D-470D-B986-3726777EA8D2}"/>
              </a:ext>
            </a:extLst>
          </p:cNvPr>
          <p:cNvSpPr txBox="1"/>
          <p:nvPr/>
        </p:nvSpPr>
        <p:spPr>
          <a:xfrm>
            <a:off x="1029783" y="1336048"/>
            <a:ext cx="10132434" cy="3846822"/>
          </a:xfrm>
          <a:prstGeom prst="rect">
            <a:avLst/>
          </a:prstGeom>
          <a:noFill/>
        </p:spPr>
        <p:txBody>
          <a:bodyPr wrap="square" rtlCol="0">
            <a:spAutoFit/>
          </a:bodyPr>
          <a:lstStyle/>
          <a:p>
            <a:pPr marL="285750" indent="-285750" algn="just">
              <a:lnSpc>
                <a:spcPct val="140000"/>
              </a:lnSpc>
              <a:buFont typeface="Wingdings" panose="05000000000000000000" pitchFamily="2" charset="2"/>
              <a:buChar char="ü"/>
            </a:pPr>
            <a:r>
              <a:rPr lang="en-US" altLang="zh-CN" sz="1600" b="1" dirty="0">
                <a:solidFill>
                  <a:srgbClr val="007DDA"/>
                </a:solidFill>
                <a:latin typeface="微软雅黑" panose="020B0503020204020204" pitchFamily="34" charset="-122"/>
                <a:ea typeface="微软雅黑" panose="020B0503020204020204" pitchFamily="34" charset="-122"/>
              </a:rPr>
              <a:t>1</a:t>
            </a:r>
            <a:r>
              <a:rPr lang="zh-CN" altLang="en-US" sz="1600" b="1" dirty="0">
                <a:solidFill>
                  <a:srgbClr val="007DDA"/>
                </a:solidFill>
                <a:latin typeface="微软雅黑" panose="020B0503020204020204" pitchFamily="34" charset="-122"/>
                <a:ea typeface="微软雅黑" panose="020B0503020204020204" pitchFamily="34" charset="-122"/>
              </a:rPr>
              <a:t>．</a:t>
            </a:r>
            <a:r>
              <a:rPr lang="en-US" altLang="zh-CN" sz="1600" b="1" dirty="0">
                <a:solidFill>
                  <a:srgbClr val="007DDA"/>
                </a:solidFill>
                <a:latin typeface="微软雅黑" panose="020B0503020204020204" pitchFamily="34" charset="-122"/>
                <a:ea typeface="微软雅黑" panose="020B0503020204020204" pitchFamily="34" charset="-122"/>
              </a:rPr>
              <a:t>Vim</a:t>
            </a:r>
            <a:r>
              <a:rPr lang="zh-CN" altLang="en-US" sz="1600" b="1" dirty="0">
                <a:solidFill>
                  <a:srgbClr val="007DDA"/>
                </a:solidFill>
                <a:latin typeface="微软雅黑" panose="020B0503020204020204" pitchFamily="34" charset="-122"/>
                <a:ea typeface="微软雅黑" panose="020B0503020204020204" pitchFamily="34" charset="-122"/>
              </a:rPr>
              <a:t>编辑器的</a:t>
            </a:r>
            <a:r>
              <a:rPr lang="en-US" altLang="zh-CN" sz="1600" b="1" dirty="0">
                <a:solidFill>
                  <a:srgbClr val="007DDA"/>
                </a:solidFill>
                <a:latin typeface="微软雅黑" panose="020B0503020204020204" pitchFamily="34" charset="-122"/>
                <a:ea typeface="微软雅黑" panose="020B0503020204020204" pitchFamily="34" charset="-122"/>
              </a:rPr>
              <a:t>3</a:t>
            </a:r>
            <a:r>
              <a:rPr lang="zh-CN" altLang="en-US" sz="1600" b="1" dirty="0">
                <a:solidFill>
                  <a:srgbClr val="007DDA"/>
                </a:solidFill>
                <a:latin typeface="微软雅黑" panose="020B0503020204020204" pitchFamily="34" charset="-122"/>
                <a:ea typeface="微软雅黑" panose="020B0503020204020204" pitchFamily="34" charset="-122"/>
              </a:rPr>
              <a:t>种模式分别是什么？ </a:t>
            </a:r>
          </a:p>
          <a:p>
            <a:pPr algn="just">
              <a:lnSpc>
                <a:spcPct val="140000"/>
              </a:lnSpc>
            </a:pPr>
            <a:r>
              <a:rPr lang="zh-CN" altLang="en-US" sz="1600" dirty="0">
                <a:latin typeface="微软雅黑" panose="020B0503020204020204" pitchFamily="34" charset="-122"/>
                <a:ea typeface="微软雅黑" panose="020B0503020204020204" pitchFamily="34" charset="-122"/>
              </a:rPr>
              <a:t>答：命令模式、末行模式与输入模式（也叫编辑模式或插入模式）。</a:t>
            </a:r>
          </a:p>
          <a:p>
            <a:pPr marL="285750" indent="-285750" algn="just">
              <a:lnSpc>
                <a:spcPct val="140000"/>
              </a:lnSpc>
              <a:buFont typeface="Wingdings" panose="05000000000000000000" pitchFamily="2" charset="2"/>
              <a:buChar char="ü"/>
            </a:pPr>
            <a:r>
              <a:rPr lang="en-US" altLang="zh-CN" sz="1600" b="1" dirty="0">
                <a:solidFill>
                  <a:srgbClr val="007DDA"/>
                </a:solidFill>
                <a:latin typeface="微软雅黑" panose="020B0503020204020204" pitchFamily="34" charset="-122"/>
                <a:ea typeface="微软雅黑" panose="020B0503020204020204" pitchFamily="34" charset="-122"/>
              </a:rPr>
              <a:t>2</a:t>
            </a:r>
            <a:r>
              <a:rPr lang="zh-CN" altLang="en-US" sz="1600" b="1" dirty="0">
                <a:solidFill>
                  <a:srgbClr val="007DDA"/>
                </a:solidFill>
                <a:latin typeface="微软雅黑" panose="020B0503020204020204" pitchFamily="34" charset="-122"/>
                <a:ea typeface="微软雅黑" panose="020B0503020204020204" pitchFamily="34" charset="-122"/>
              </a:rPr>
              <a:t>．怎么从输入模式切换到末行模式？ </a:t>
            </a:r>
          </a:p>
          <a:p>
            <a:pPr algn="just">
              <a:lnSpc>
                <a:spcPct val="140000"/>
              </a:lnSpc>
            </a:pPr>
            <a:r>
              <a:rPr lang="zh-CN" altLang="en-US" sz="1600" dirty="0">
                <a:latin typeface="微软雅黑" panose="020B0503020204020204" pitchFamily="34" charset="-122"/>
                <a:ea typeface="微软雅黑" panose="020B0503020204020204" pitchFamily="34" charset="-122"/>
              </a:rPr>
              <a:t>答：需要先敲击</a:t>
            </a:r>
            <a:r>
              <a:rPr lang="en-US" altLang="zh-CN" sz="1600" dirty="0">
                <a:latin typeface="微软雅黑" panose="020B0503020204020204" pitchFamily="34" charset="-122"/>
                <a:ea typeface="微软雅黑" panose="020B0503020204020204" pitchFamily="34" charset="-122"/>
              </a:rPr>
              <a:t>Esc</a:t>
            </a:r>
            <a:r>
              <a:rPr lang="zh-CN" altLang="en-US" sz="1600" dirty="0">
                <a:latin typeface="微软雅黑" panose="020B0503020204020204" pitchFamily="34" charset="-122"/>
                <a:ea typeface="微软雅黑" panose="020B0503020204020204" pitchFamily="34" charset="-122"/>
              </a:rPr>
              <a:t>键退回到命令模式，然后敲击冒号（</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）键后进入末行模式。</a:t>
            </a:r>
          </a:p>
          <a:p>
            <a:pPr marL="285750" indent="-285750" algn="just">
              <a:lnSpc>
                <a:spcPct val="140000"/>
              </a:lnSpc>
              <a:buFont typeface="Wingdings" panose="05000000000000000000" pitchFamily="2" charset="2"/>
              <a:buChar char="ü"/>
            </a:pPr>
            <a:r>
              <a:rPr lang="en-US" altLang="zh-CN" sz="1600" b="1" dirty="0">
                <a:solidFill>
                  <a:srgbClr val="007DDA"/>
                </a:solidFill>
                <a:latin typeface="微软雅黑" panose="020B0503020204020204" pitchFamily="34" charset="-122"/>
                <a:ea typeface="微软雅黑" panose="020B0503020204020204" pitchFamily="34" charset="-122"/>
              </a:rPr>
              <a:t>3</a:t>
            </a:r>
            <a:r>
              <a:rPr lang="zh-CN" altLang="en-US" sz="1600" b="1" dirty="0">
                <a:solidFill>
                  <a:srgbClr val="007DDA"/>
                </a:solidFill>
                <a:latin typeface="微软雅黑" panose="020B0503020204020204" pitchFamily="34" charset="-122"/>
                <a:ea typeface="微软雅黑" panose="020B0503020204020204" pitchFamily="34" charset="-122"/>
              </a:rPr>
              <a:t>．一个完整的</a:t>
            </a:r>
            <a:r>
              <a:rPr lang="en-US" altLang="zh-CN" sz="1600" b="1" dirty="0">
                <a:solidFill>
                  <a:srgbClr val="007DDA"/>
                </a:solidFill>
                <a:latin typeface="微软雅黑" panose="020B0503020204020204" pitchFamily="34" charset="-122"/>
                <a:ea typeface="微软雅黑" panose="020B0503020204020204" pitchFamily="34" charset="-122"/>
              </a:rPr>
              <a:t>Shell</a:t>
            </a:r>
            <a:r>
              <a:rPr lang="zh-CN" altLang="en-US" sz="1600" b="1" dirty="0">
                <a:solidFill>
                  <a:srgbClr val="007DDA"/>
                </a:solidFill>
                <a:latin typeface="微软雅黑" panose="020B0503020204020204" pitchFamily="34" charset="-122"/>
                <a:ea typeface="微软雅黑" panose="020B0503020204020204" pitchFamily="34" charset="-122"/>
              </a:rPr>
              <a:t>脚本应该包含哪些内容？ </a:t>
            </a:r>
          </a:p>
          <a:p>
            <a:pPr algn="just">
              <a:lnSpc>
                <a:spcPct val="140000"/>
              </a:lnSpc>
            </a:pPr>
            <a:r>
              <a:rPr lang="zh-CN" altLang="en-US" sz="1600" dirty="0">
                <a:latin typeface="微软雅黑" panose="020B0503020204020204" pitchFamily="34" charset="-122"/>
                <a:ea typeface="微软雅黑" panose="020B0503020204020204" pitchFamily="34" charset="-122"/>
              </a:rPr>
              <a:t>答：应该包括脚本声明、注释信息和可执行语句（即命令）。</a:t>
            </a:r>
          </a:p>
          <a:p>
            <a:pPr marL="285750" indent="-285750" algn="just">
              <a:lnSpc>
                <a:spcPct val="140000"/>
              </a:lnSpc>
              <a:buFont typeface="Wingdings" panose="05000000000000000000" pitchFamily="2" charset="2"/>
              <a:buChar char="ü"/>
            </a:pPr>
            <a:r>
              <a:rPr lang="en-US" altLang="zh-CN" sz="1600" b="1" dirty="0">
                <a:solidFill>
                  <a:srgbClr val="007DDA"/>
                </a:solidFill>
                <a:latin typeface="微软雅黑" panose="020B0503020204020204" pitchFamily="34" charset="-122"/>
                <a:ea typeface="微软雅黑" panose="020B0503020204020204" pitchFamily="34" charset="-122"/>
              </a:rPr>
              <a:t>4</a:t>
            </a:r>
            <a:r>
              <a:rPr lang="zh-CN" altLang="en-US" sz="1600" b="1" dirty="0">
                <a:solidFill>
                  <a:srgbClr val="007DDA"/>
                </a:solidFill>
                <a:latin typeface="微软雅黑" panose="020B0503020204020204" pitchFamily="34" charset="-122"/>
                <a:ea typeface="微软雅黑" panose="020B0503020204020204" pitchFamily="34" charset="-122"/>
              </a:rPr>
              <a:t>．分别解释</a:t>
            </a:r>
            <a:r>
              <a:rPr lang="en-US" altLang="zh-CN" sz="1600" b="1" dirty="0">
                <a:solidFill>
                  <a:srgbClr val="007DDA"/>
                </a:solidFill>
                <a:latin typeface="微软雅黑" panose="020B0503020204020204" pitchFamily="34" charset="-122"/>
                <a:ea typeface="微软雅黑" panose="020B0503020204020204" pitchFamily="34" charset="-122"/>
              </a:rPr>
              <a:t>Shell</a:t>
            </a:r>
            <a:r>
              <a:rPr lang="zh-CN" altLang="en-US" sz="1600" b="1" dirty="0">
                <a:solidFill>
                  <a:srgbClr val="007DDA"/>
                </a:solidFill>
                <a:latin typeface="微软雅黑" panose="020B0503020204020204" pitchFamily="34" charset="-122"/>
                <a:ea typeface="微软雅黑" panose="020B0503020204020204" pitchFamily="34" charset="-122"/>
              </a:rPr>
              <a:t>脚本中</a:t>
            </a:r>
            <a:r>
              <a:rPr lang="en-US" altLang="zh-CN" sz="1600" b="1" dirty="0">
                <a:solidFill>
                  <a:srgbClr val="007DDA"/>
                </a:solidFill>
                <a:latin typeface="微软雅黑" panose="020B0503020204020204" pitchFamily="34" charset="-122"/>
                <a:ea typeface="微软雅黑" panose="020B0503020204020204" pitchFamily="34" charset="-122"/>
              </a:rPr>
              <a:t>$0</a:t>
            </a:r>
            <a:r>
              <a:rPr lang="zh-CN" altLang="en-US" sz="1600" b="1" dirty="0">
                <a:solidFill>
                  <a:srgbClr val="007DDA"/>
                </a:solidFill>
                <a:latin typeface="微软雅黑" panose="020B0503020204020204" pitchFamily="34" charset="-122"/>
                <a:ea typeface="微软雅黑" panose="020B0503020204020204" pitchFamily="34" charset="-122"/>
              </a:rPr>
              <a:t>与</a:t>
            </a:r>
            <a:r>
              <a:rPr lang="en-US" altLang="zh-CN" sz="1600" b="1" dirty="0">
                <a:solidFill>
                  <a:srgbClr val="007DDA"/>
                </a:solidFill>
                <a:latin typeface="微软雅黑" panose="020B0503020204020204" pitchFamily="34" charset="-122"/>
                <a:ea typeface="微软雅黑" panose="020B0503020204020204" pitchFamily="34" charset="-122"/>
              </a:rPr>
              <a:t>$3</a:t>
            </a:r>
            <a:r>
              <a:rPr lang="zh-CN" altLang="en-US" sz="1600" b="1" dirty="0">
                <a:solidFill>
                  <a:srgbClr val="007DDA"/>
                </a:solidFill>
                <a:latin typeface="微软雅黑" panose="020B0503020204020204" pitchFamily="34" charset="-122"/>
                <a:ea typeface="微软雅黑" panose="020B0503020204020204" pitchFamily="34" charset="-122"/>
              </a:rPr>
              <a:t>变量的作用。</a:t>
            </a:r>
          </a:p>
          <a:p>
            <a:pPr algn="just">
              <a:lnSpc>
                <a:spcPct val="140000"/>
              </a:lnSpc>
            </a:pPr>
            <a:r>
              <a:rPr lang="zh-CN" altLang="en-US" sz="1600" dirty="0">
                <a:latin typeface="微软雅黑" panose="020B0503020204020204" pitchFamily="34" charset="-122"/>
                <a:ea typeface="微软雅黑" panose="020B0503020204020204" pitchFamily="34" charset="-122"/>
              </a:rPr>
              <a:t>答：在</a:t>
            </a:r>
            <a:r>
              <a:rPr lang="en-US" altLang="zh-CN" sz="1600" dirty="0">
                <a:latin typeface="微软雅黑" panose="020B0503020204020204" pitchFamily="34" charset="-122"/>
                <a:ea typeface="微软雅黑" panose="020B0503020204020204" pitchFamily="34" charset="-122"/>
              </a:rPr>
              <a:t>Shell</a:t>
            </a:r>
            <a:r>
              <a:rPr lang="zh-CN" altLang="en-US" sz="1600" dirty="0">
                <a:latin typeface="微软雅黑" panose="020B0503020204020204" pitchFamily="34" charset="-122"/>
                <a:ea typeface="微软雅黑" panose="020B0503020204020204" pitchFamily="34" charset="-122"/>
              </a:rPr>
              <a:t>脚本中，</a:t>
            </a:r>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代表脚本文件的名称，</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则代表该脚本在执行时接收的第</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个参数。</a:t>
            </a:r>
          </a:p>
          <a:p>
            <a:pPr marL="285750" indent="-285750" algn="just">
              <a:lnSpc>
                <a:spcPct val="140000"/>
              </a:lnSpc>
              <a:buFont typeface="Wingdings" panose="05000000000000000000" pitchFamily="2" charset="2"/>
              <a:buChar char="ü"/>
            </a:pPr>
            <a:r>
              <a:rPr lang="en-US" altLang="zh-CN" sz="1600" b="1" dirty="0">
                <a:solidFill>
                  <a:srgbClr val="007DDA"/>
                </a:solidFill>
                <a:latin typeface="微软雅黑" panose="020B0503020204020204" pitchFamily="34" charset="-122"/>
                <a:ea typeface="微软雅黑" panose="020B0503020204020204" pitchFamily="34" charset="-122"/>
              </a:rPr>
              <a:t>5</a:t>
            </a:r>
            <a:r>
              <a:rPr lang="zh-CN" altLang="en-US" sz="1600" b="1" dirty="0">
                <a:solidFill>
                  <a:srgbClr val="007DDA"/>
                </a:solidFill>
                <a:latin typeface="微软雅黑" panose="020B0503020204020204" pitchFamily="34" charset="-122"/>
                <a:ea typeface="微软雅黑" panose="020B0503020204020204" pitchFamily="34" charset="-122"/>
              </a:rPr>
              <a:t>．</a:t>
            </a:r>
            <a:r>
              <a:rPr lang="en-US" altLang="zh-CN" sz="1600" b="1" dirty="0">
                <a:solidFill>
                  <a:srgbClr val="007DDA"/>
                </a:solidFill>
                <a:latin typeface="微软雅黑" panose="020B0503020204020204" pitchFamily="34" charset="-122"/>
                <a:ea typeface="微软雅黑" panose="020B0503020204020204" pitchFamily="34" charset="-122"/>
              </a:rPr>
              <a:t>if</a:t>
            </a:r>
            <a:r>
              <a:rPr lang="zh-CN" altLang="en-US" sz="1600" b="1" dirty="0">
                <a:solidFill>
                  <a:srgbClr val="007DDA"/>
                </a:solidFill>
                <a:latin typeface="微软雅黑" panose="020B0503020204020204" pitchFamily="34" charset="-122"/>
                <a:ea typeface="微软雅黑" panose="020B0503020204020204" pitchFamily="34" charset="-122"/>
              </a:rPr>
              <a:t>条件测试语句有几种结构，最灵活且最复杂的是哪种结构？</a:t>
            </a:r>
            <a:r>
              <a:rPr lang="zh-CN" altLang="en-US" sz="1600" dirty="0">
                <a:latin typeface="微软雅黑" panose="020B0503020204020204" pitchFamily="34" charset="-122"/>
                <a:ea typeface="微软雅黑" panose="020B0503020204020204" pitchFamily="34" charset="-122"/>
              </a:rPr>
              <a:t> </a:t>
            </a:r>
          </a:p>
          <a:p>
            <a:pPr algn="just">
              <a:lnSpc>
                <a:spcPct val="140000"/>
              </a:lnSpc>
            </a:pPr>
            <a:r>
              <a:rPr lang="zh-CN" altLang="en-US" sz="1600" dirty="0">
                <a:latin typeface="微软雅黑" panose="020B0503020204020204" pitchFamily="34" charset="-122"/>
                <a:ea typeface="微软雅黑" panose="020B0503020204020204" pitchFamily="34" charset="-122"/>
              </a:rPr>
              <a:t>答：</a:t>
            </a:r>
            <a:r>
              <a:rPr lang="en-US" altLang="zh-CN" sz="1600" dirty="0">
                <a:latin typeface="微软雅黑" panose="020B0503020204020204" pitchFamily="34" charset="-122"/>
                <a:ea typeface="微软雅黑" panose="020B0503020204020204" pitchFamily="34" charset="-122"/>
              </a:rPr>
              <a:t>if</a:t>
            </a:r>
            <a:r>
              <a:rPr lang="zh-CN" altLang="en-US" sz="1600" dirty="0">
                <a:latin typeface="微软雅黑" panose="020B0503020204020204" pitchFamily="34" charset="-122"/>
                <a:ea typeface="微软雅黑" panose="020B0503020204020204" pitchFamily="34" charset="-122"/>
              </a:rPr>
              <a:t>条件测试语句包括单分支、双分支与多分支等</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种结构，其中多分支结构是最灵活且最复杂的结构，其结构形式为</a:t>
            </a:r>
            <a:r>
              <a:rPr lang="en-US" altLang="zh-CN" sz="1600" dirty="0">
                <a:latin typeface="微软雅黑" panose="020B0503020204020204" pitchFamily="34" charset="-122"/>
                <a:ea typeface="微软雅黑" panose="020B0503020204020204" pitchFamily="34" charset="-122"/>
              </a:rPr>
              <a:t>if…then…</a:t>
            </a:r>
            <a:r>
              <a:rPr lang="en-US" altLang="zh-CN" sz="1600" dirty="0" err="1">
                <a:latin typeface="微软雅黑" panose="020B0503020204020204" pitchFamily="34" charset="-122"/>
                <a:ea typeface="微软雅黑" panose="020B0503020204020204" pitchFamily="34" charset="-122"/>
              </a:rPr>
              <a:t>elif</a:t>
            </a:r>
            <a:r>
              <a:rPr lang="en-US" altLang="zh-CN" sz="1600" dirty="0">
                <a:latin typeface="微软雅黑" panose="020B0503020204020204" pitchFamily="34" charset="-122"/>
                <a:ea typeface="微软雅黑" panose="020B0503020204020204" pitchFamily="34" charset="-122"/>
              </a:rPr>
              <a:t>…then…else…fi</a:t>
            </a:r>
            <a:r>
              <a:rPr lang="zh-CN" altLang="en-US" sz="16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4778085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复习题</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39</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9" name="文本框 18">
            <a:extLst>
              <a:ext uri="{FF2B5EF4-FFF2-40B4-BE49-F238E27FC236}">
                <a16:creationId xmlns:a16="http://schemas.microsoft.com/office/drawing/2014/main" id="{2E494243-3D3D-470D-B986-3726777EA8D2}"/>
              </a:ext>
            </a:extLst>
          </p:cNvPr>
          <p:cNvSpPr txBox="1"/>
          <p:nvPr/>
        </p:nvSpPr>
        <p:spPr>
          <a:xfrm>
            <a:off x="1029783" y="1336048"/>
            <a:ext cx="10132434" cy="2812693"/>
          </a:xfrm>
          <a:prstGeom prst="rect">
            <a:avLst/>
          </a:prstGeom>
          <a:noFill/>
        </p:spPr>
        <p:txBody>
          <a:bodyPr wrap="square" rtlCol="0">
            <a:spAutoFit/>
          </a:bodyPr>
          <a:lstStyle/>
          <a:p>
            <a:pPr marL="285750" indent="-285750" algn="just">
              <a:lnSpc>
                <a:spcPct val="140000"/>
              </a:lnSpc>
              <a:buFont typeface="Wingdings" panose="05000000000000000000" pitchFamily="2" charset="2"/>
              <a:buChar char="ü"/>
            </a:pPr>
            <a:r>
              <a:rPr lang="en-US" altLang="zh-CN" sz="1600" b="1" dirty="0">
                <a:solidFill>
                  <a:srgbClr val="007DDA"/>
                </a:solidFill>
                <a:latin typeface="微软雅黑" panose="020B0503020204020204" pitchFamily="34" charset="-122"/>
                <a:ea typeface="微软雅黑" panose="020B0503020204020204" pitchFamily="34" charset="-122"/>
              </a:rPr>
              <a:t>6</a:t>
            </a:r>
            <a:r>
              <a:rPr lang="zh-CN" altLang="en-US" sz="1600" b="1" dirty="0">
                <a:solidFill>
                  <a:srgbClr val="007DDA"/>
                </a:solidFill>
                <a:latin typeface="微软雅黑" panose="020B0503020204020204" pitchFamily="34" charset="-122"/>
                <a:ea typeface="微软雅黑" panose="020B0503020204020204" pitchFamily="34" charset="-122"/>
              </a:rPr>
              <a:t>．</a:t>
            </a:r>
            <a:r>
              <a:rPr lang="en-US" altLang="zh-CN" sz="1600" b="1" dirty="0">
                <a:solidFill>
                  <a:srgbClr val="007DDA"/>
                </a:solidFill>
                <a:latin typeface="微软雅黑" panose="020B0503020204020204" pitchFamily="34" charset="-122"/>
                <a:ea typeface="微软雅黑" panose="020B0503020204020204" pitchFamily="34" charset="-122"/>
              </a:rPr>
              <a:t>for</a:t>
            </a:r>
            <a:r>
              <a:rPr lang="zh-CN" altLang="en-US" sz="1600" b="1" dirty="0">
                <a:solidFill>
                  <a:srgbClr val="007DDA"/>
                </a:solidFill>
                <a:latin typeface="微软雅黑" panose="020B0503020204020204" pitchFamily="34" charset="-122"/>
                <a:ea typeface="微软雅黑" panose="020B0503020204020204" pitchFamily="34" charset="-122"/>
              </a:rPr>
              <a:t>条件循环语句的循环结构是什么样子的？ </a:t>
            </a:r>
          </a:p>
          <a:p>
            <a:pPr algn="just">
              <a:lnSpc>
                <a:spcPct val="140000"/>
              </a:lnSpc>
            </a:pPr>
            <a:r>
              <a:rPr lang="zh-CN" altLang="en-US" sz="1600" dirty="0">
                <a:latin typeface="微软雅黑" panose="020B0503020204020204" pitchFamily="34" charset="-122"/>
                <a:ea typeface="微软雅黑" panose="020B0503020204020204" pitchFamily="34" charset="-122"/>
              </a:rPr>
              <a:t>答：</a:t>
            </a:r>
            <a:r>
              <a:rPr lang="en-US" altLang="zh-CN" sz="1600" dirty="0">
                <a:latin typeface="微软雅黑" panose="020B0503020204020204" pitchFamily="34" charset="-122"/>
                <a:ea typeface="微软雅黑" panose="020B0503020204020204" pitchFamily="34" charset="-122"/>
              </a:rPr>
              <a:t>for</a:t>
            </a:r>
            <a:r>
              <a:rPr lang="zh-CN" altLang="en-US" sz="1600" dirty="0">
                <a:latin typeface="微软雅黑" panose="020B0503020204020204" pitchFamily="34" charset="-122"/>
                <a:ea typeface="微软雅黑" panose="020B0503020204020204" pitchFamily="34" charset="-122"/>
              </a:rPr>
              <a:t>条件循环语句的结构为“</a:t>
            </a:r>
            <a:r>
              <a:rPr lang="en-US" altLang="zh-CN" sz="1600" dirty="0">
                <a:latin typeface="微软雅黑" panose="020B0503020204020204" pitchFamily="34" charset="-122"/>
                <a:ea typeface="微软雅黑" panose="020B0503020204020204" pitchFamily="34" charset="-122"/>
              </a:rPr>
              <a:t>for</a:t>
            </a:r>
            <a:r>
              <a:rPr lang="zh-CN" altLang="en-US" sz="1600" dirty="0">
                <a:latin typeface="微软雅黑" panose="020B0503020204020204" pitchFamily="34" charset="-122"/>
                <a:ea typeface="微软雅黑" panose="020B0503020204020204" pitchFamily="34" charset="-122"/>
              </a:rPr>
              <a:t>变量名</a:t>
            </a:r>
            <a:r>
              <a:rPr lang="en-US" altLang="zh-CN" sz="1600" dirty="0">
                <a:latin typeface="微软雅黑" panose="020B0503020204020204" pitchFamily="34" charset="-122"/>
                <a:ea typeface="微软雅黑" panose="020B0503020204020204" pitchFamily="34" charset="-122"/>
              </a:rPr>
              <a:t>in</a:t>
            </a:r>
            <a:r>
              <a:rPr lang="zh-CN" altLang="en-US" sz="1600" dirty="0">
                <a:latin typeface="微软雅黑" panose="020B0503020204020204" pitchFamily="34" charset="-122"/>
                <a:ea typeface="微软雅黑" panose="020B0503020204020204" pitchFamily="34" charset="-122"/>
              </a:rPr>
              <a:t>取值列表</a:t>
            </a:r>
            <a:r>
              <a:rPr lang="en-US" altLang="zh-CN" sz="1600" dirty="0">
                <a:latin typeface="微软雅黑" panose="020B0503020204020204" pitchFamily="34" charset="-122"/>
                <a:ea typeface="微软雅黑" panose="020B0503020204020204" pitchFamily="34" charset="-122"/>
              </a:rPr>
              <a:t>do</a:t>
            </a:r>
            <a:r>
              <a:rPr lang="zh-CN" altLang="en-US" sz="1600" dirty="0">
                <a:latin typeface="微软雅黑" panose="020B0503020204020204" pitchFamily="34" charset="-122"/>
                <a:ea typeface="微软雅黑" panose="020B0503020204020204" pitchFamily="34" charset="-122"/>
              </a:rPr>
              <a:t>命令序列</a:t>
            </a:r>
            <a:r>
              <a:rPr lang="en-US" altLang="zh-CN" sz="1600" dirty="0">
                <a:latin typeface="微软雅黑" panose="020B0503020204020204" pitchFamily="34" charset="-122"/>
                <a:ea typeface="微软雅黑" panose="020B0503020204020204" pitchFamily="34" charset="-122"/>
              </a:rPr>
              <a:t>done”</a:t>
            </a:r>
            <a:r>
              <a:rPr lang="zh-CN" altLang="en-US" sz="1600" dirty="0">
                <a:latin typeface="微软雅黑" panose="020B0503020204020204" pitchFamily="34" charset="-122"/>
                <a:ea typeface="微软雅黑" panose="020B0503020204020204" pitchFamily="34" charset="-122"/>
              </a:rPr>
              <a:t>，如图</a:t>
            </a:r>
            <a:r>
              <a:rPr lang="en-US" altLang="zh-CN" sz="1600" dirty="0">
                <a:latin typeface="微软雅黑" panose="020B0503020204020204" pitchFamily="34" charset="-122"/>
                <a:ea typeface="微软雅黑" panose="020B0503020204020204" pitchFamily="34" charset="-122"/>
              </a:rPr>
              <a:t>4-21</a:t>
            </a:r>
            <a:r>
              <a:rPr lang="zh-CN" altLang="en-US" sz="1600" dirty="0">
                <a:latin typeface="微软雅黑" panose="020B0503020204020204" pitchFamily="34" charset="-122"/>
                <a:ea typeface="微软雅黑" panose="020B0503020204020204" pitchFamily="34" charset="-122"/>
              </a:rPr>
              <a:t>所示。</a:t>
            </a:r>
          </a:p>
          <a:p>
            <a:pPr marL="285750" indent="-285750" algn="just">
              <a:lnSpc>
                <a:spcPct val="140000"/>
              </a:lnSpc>
              <a:buFont typeface="Wingdings" panose="05000000000000000000" pitchFamily="2" charset="2"/>
              <a:buChar char="ü"/>
            </a:pPr>
            <a:r>
              <a:rPr lang="en-US" altLang="zh-CN" sz="1600" b="1" dirty="0">
                <a:solidFill>
                  <a:srgbClr val="007DDA"/>
                </a:solidFill>
                <a:latin typeface="微软雅黑" panose="020B0503020204020204" pitchFamily="34" charset="-122"/>
                <a:ea typeface="微软雅黑" panose="020B0503020204020204" pitchFamily="34" charset="-122"/>
              </a:rPr>
              <a:t>7</a:t>
            </a:r>
            <a:r>
              <a:rPr lang="zh-CN" altLang="en-US" sz="1600" b="1" dirty="0">
                <a:solidFill>
                  <a:srgbClr val="007DDA"/>
                </a:solidFill>
                <a:latin typeface="微软雅黑" panose="020B0503020204020204" pitchFamily="34" charset="-122"/>
                <a:ea typeface="微软雅黑" panose="020B0503020204020204" pitchFamily="34" charset="-122"/>
              </a:rPr>
              <a:t>．若在</a:t>
            </a:r>
            <a:r>
              <a:rPr lang="en-US" altLang="zh-CN" sz="1600" b="1" dirty="0">
                <a:solidFill>
                  <a:srgbClr val="007DDA"/>
                </a:solidFill>
                <a:latin typeface="微软雅黑" panose="020B0503020204020204" pitchFamily="34" charset="-122"/>
                <a:ea typeface="微软雅黑" panose="020B0503020204020204" pitchFamily="34" charset="-122"/>
              </a:rPr>
              <a:t>while</a:t>
            </a:r>
            <a:r>
              <a:rPr lang="zh-CN" altLang="en-US" sz="1600" b="1" dirty="0">
                <a:solidFill>
                  <a:srgbClr val="007DDA"/>
                </a:solidFill>
                <a:latin typeface="微软雅黑" panose="020B0503020204020204" pitchFamily="34" charset="-122"/>
                <a:ea typeface="微软雅黑" panose="020B0503020204020204" pitchFamily="34" charset="-122"/>
              </a:rPr>
              <a:t>条件循环语句中使用</a:t>
            </a:r>
            <a:r>
              <a:rPr lang="en-US" altLang="zh-CN" sz="1600" b="1" dirty="0">
                <a:solidFill>
                  <a:srgbClr val="007DDA"/>
                </a:solidFill>
                <a:latin typeface="微软雅黑" panose="020B0503020204020204" pitchFamily="34" charset="-122"/>
                <a:ea typeface="微软雅黑" panose="020B0503020204020204" pitchFamily="34" charset="-122"/>
              </a:rPr>
              <a:t>true</a:t>
            </a:r>
            <a:r>
              <a:rPr lang="zh-CN" altLang="en-US" sz="1600" b="1" dirty="0">
                <a:solidFill>
                  <a:srgbClr val="007DDA"/>
                </a:solidFill>
                <a:latin typeface="微软雅黑" panose="020B0503020204020204" pitchFamily="34" charset="-122"/>
                <a:ea typeface="微软雅黑" panose="020B0503020204020204" pitchFamily="34" charset="-122"/>
              </a:rPr>
              <a:t>作为循环条件，那么会发生什么事情？ </a:t>
            </a:r>
          </a:p>
          <a:p>
            <a:pPr algn="just">
              <a:lnSpc>
                <a:spcPct val="140000"/>
              </a:lnSpc>
            </a:pPr>
            <a:r>
              <a:rPr lang="zh-CN" altLang="en-US" sz="1600" dirty="0">
                <a:latin typeface="微软雅黑" panose="020B0503020204020204" pitchFamily="34" charset="-122"/>
                <a:ea typeface="微软雅黑" panose="020B0503020204020204" pitchFamily="34" charset="-122"/>
              </a:rPr>
              <a:t>答：由于条件测试值永久为</a:t>
            </a:r>
            <a:r>
              <a:rPr lang="en-US" altLang="zh-CN" sz="1600" dirty="0">
                <a:latin typeface="微软雅黑" panose="020B0503020204020204" pitchFamily="34" charset="-122"/>
                <a:ea typeface="微软雅黑" panose="020B0503020204020204" pitchFamily="34" charset="-122"/>
              </a:rPr>
              <a:t>true</a:t>
            </a:r>
            <a:r>
              <a:rPr lang="zh-CN" altLang="en-US" sz="1600" dirty="0">
                <a:latin typeface="微软雅黑" panose="020B0503020204020204" pitchFamily="34" charset="-122"/>
                <a:ea typeface="微软雅黑" panose="020B0503020204020204" pitchFamily="34" charset="-122"/>
              </a:rPr>
              <a:t>，因此脚本中的循环部分会无限地重复执行下去，直到碰到</a:t>
            </a:r>
            <a:r>
              <a:rPr lang="en-US" altLang="zh-CN" sz="1600" dirty="0">
                <a:latin typeface="微软雅黑" panose="020B0503020204020204" pitchFamily="34" charset="-122"/>
                <a:ea typeface="微软雅黑" panose="020B0503020204020204" pitchFamily="34" charset="-122"/>
              </a:rPr>
              <a:t>exit</a:t>
            </a:r>
            <a:r>
              <a:rPr lang="zh-CN" altLang="en-US" sz="1600" dirty="0">
                <a:latin typeface="微软雅黑" panose="020B0503020204020204" pitchFamily="34" charset="-122"/>
                <a:ea typeface="微软雅黑" panose="020B0503020204020204" pitchFamily="34" charset="-122"/>
              </a:rPr>
              <a:t>命令才会结束。</a:t>
            </a:r>
          </a:p>
          <a:p>
            <a:pPr marL="285750" indent="-285750" algn="just">
              <a:lnSpc>
                <a:spcPct val="140000"/>
              </a:lnSpc>
              <a:buFont typeface="Wingdings" panose="05000000000000000000" pitchFamily="2" charset="2"/>
              <a:buChar char="ü"/>
            </a:pPr>
            <a:r>
              <a:rPr lang="en-US" altLang="zh-CN" sz="1600" b="1" dirty="0">
                <a:solidFill>
                  <a:srgbClr val="007DDA"/>
                </a:solidFill>
                <a:latin typeface="微软雅黑" panose="020B0503020204020204" pitchFamily="34" charset="-122"/>
                <a:ea typeface="微软雅黑" panose="020B0503020204020204" pitchFamily="34" charset="-122"/>
              </a:rPr>
              <a:t>8</a:t>
            </a:r>
            <a:r>
              <a:rPr lang="zh-CN" altLang="en-US" sz="1600" b="1" dirty="0">
                <a:solidFill>
                  <a:srgbClr val="007DDA"/>
                </a:solidFill>
                <a:latin typeface="微软雅黑" panose="020B0503020204020204" pitchFamily="34" charset="-122"/>
                <a:ea typeface="微软雅黑" panose="020B0503020204020204" pitchFamily="34" charset="-122"/>
              </a:rPr>
              <a:t>．如果需要依据用户的输入参数执行不同的操作，最方便的条件测试语句是什么？ </a:t>
            </a:r>
          </a:p>
          <a:p>
            <a:pPr algn="just">
              <a:lnSpc>
                <a:spcPct val="140000"/>
              </a:lnSpc>
            </a:pPr>
            <a:r>
              <a:rPr lang="zh-CN" altLang="en-US" sz="1600" dirty="0">
                <a:latin typeface="微软雅黑" panose="020B0503020204020204" pitchFamily="34" charset="-122"/>
                <a:ea typeface="微软雅黑" panose="020B0503020204020204" pitchFamily="34" charset="-122"/>
              </a:rPr>
              <a:t>答：</a:t>
            </a:r>
            <a:r>
              <a:rPr lang="en-US" altLang="zh-CN" sz="1600" dirty="0">
                <a:latin typeface="微软雅黑" panose="020B0503020204020204" pitchFamily="34" charset="-122"/>
                <a:ea typeface="微软雅黑" panose="020B0503020204020204" pitchFamily="34" charset="-122"/>
              </a:rPr>
              <a:t>case</a:t>
            </a:r>
            <a:r>
              <a:rPr lang="zh-CN" altLang="en-US" sz="1600" dirty="0">
                <a:latin typeface="微软雅黑" panose="020B0503020204020204" pitchFamily="34" charset="-122"/>
                <a:ea typeface="微软雅黑" panose="020B0503020204020204" pitchFamily="34" charset="-122"/>
              </a:rPr>
              <a:t>条件语句。</a:t>
            </a:r>
          </a:p>
          <a:p>
            <a:pPr marL="285750" indent="-285750" algn="just">
              <a:lnSpc>
                <a:spcPct val="140000"/>
              </a:lnSpc>
              <a:buFont typeface="Wingdings" panose="05000000000000000000" pitchFamily="2" charset="2"/>
              <a:buChar char="ü"/>
            </a:pPr>
            <a:r>
              <a:rPr lang="en-US" altLang="zh-CN" sz="1600" b="1" dirty="0">
                <a:solidFill>
                  <a:srgbClr val="007DDA"/>
                </a:solidFill>
                <a:latin typeface="微软雅黑" panose="020B0503020204020204" pitchFamily="34" charset="-122"/>
                <a:ea typeface="微软雅黑" panose="020B0503020204020204" pitchFamily="34" charset="-122"/>
              </a:rPr>
              <a:t>9</a:t>
            </a:r>
            <a:r>
              <a:rPr lang="zh-CN" altLang="en-US" sz="1600" b="1" dirty="0">
                <a:solidFill>
                  <a:srgbClr val="007DDA"/>
                </a:solidFill>
                <a:latin typeface="微软雅黑" panose="020B0503020204020204" pitchFamily="34" charset="-122"/>
                <a:ea typeface="微软雅黑" panose="020B0503020204020204" pitchFamily="34" charset="-122"/>
              </a:rPr>
              <a:t>．</a:t>
            </a:r>
            <a:r>
              <a:rPr lang="en-US" altLang="zh-CN" sz="1600" b="1" dirty="0">
                <a:solidFill>
                  <a:srgbClr val="007DDA"/>
                </a:solidFill>
                <a:latin typeface="微软雅黑" panose="020B0503020204020204" pitchFamily="34" charset="-122"/>
                <a:ea typeface="微软雅黑" panose="020B0503020204020204" pitchFamily="34" charset="-122"/>
              </a:rPr>
              <a:t>Linux</a:t>
            </a:r>
            <a:r>
              <a:rPr lang="zh-CN" altLang="en-US" sz="1600" b="1" dirty="0">
                <a:solidFill>
                  <a:srgbClr val="007DDA"/>
                </a:solidFill>
                <a:latin typeface="微软雅黑" panose="020B0503020204020204" pitchFamily="34" charset="-122"/>
                <a:ea typeface="微软雅黑" panose="020B0503020204020204" pitchFamily="34" charset="-122"/>
              </a:rPr>
              <a:t>系统的长期计划任务所使用的服务是什么，其参数格式是什么？ </a:t>
            </a:r>
          </a:p>
          <a:p>
            <a:pPr algn="just">
              <a:lnSpc>
                <a:spcPct val="140000"/>
              </a:lnSpc>
            </a:pPr>
            <a:r>
              <a:rPr lang="zh-CN" altLang="en-US" sz="1600" dirty="0">
                <a:latin typeface="微软雅黑" panose="020B0503020204020204" pitchFamily="34" charset="-122"/>
                <a:ea typeface="微软雅黑" panose="020B0503020204020204" pitchFamily="34" charset="-122"/>
              </a:rPr>
              <a:t>答：长期计划任务需要使用</a:t>
            </a:r>
            <a:r>
              <a:rPr lang="en-US" altLang="zh-CN" sz="1600" dirty="0" err="1">
                <a:latin typeface="微软雅黑" panose="020B0503020204020204" pitchFamily="34" charset="-122"/>
                <a:ea typeface="微软雅黑" panose="020B0503020204020204" pitchFamily="34" charset="-122"/>
              </a:rPr>
              <a:t>crond</a:t>
            </a:r>
            <a:r>
              <a:rPr lang="zh-CN" altLang="en-US" sz="1600" dirty="0">
                <a:latin typeface="微软雅黑" panose="020B0503020204020204" pitchFamily="34" charset="-122"/>
                <a:ea typeface="微软雅黑" panose="020B0503020204020204" pitchFamily="34" charset="-122"/>
              </a:rPr>
              <a:t>服务程序，参数格式是“分、时、日、月、星期 命令”。</a:t>
            </a:r>
          </a:p>
        </p:txBody>
      </p:sp>
    </p:spTree>
    <p:extLst>
      <p:ext uri="{BB962C8B-B14F-4D97-AF65-F5344CB8AC3E}">
        <p14:creationId xmlns:p14="http://schemas.microsoft.com/office/powerpoint/2010/main" val="12580766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en-US" altLang="zh-CN" sz="3600" b="1" dirty="0">
                <a:solidFill>
                  <a:schemeClr val="accent1"/>
                </a:solidFill>
                <a:latin typeface="微软雅黑" panose="020B0503020204020204" pitchFamily="34" charset="-122"/>
                <a:ea typeface="微软雅黑" panose="020B0503020204020204" pitchFamily="34" charset="-122"/>
              </a:rPr>
              <a:t>Vim</a:t>
            </a:r>
            <a:r>
              <a:rPr lang="zh-CN" altLang="en-US" sz="3600" b="1" dirty="0">
                <a:solidFill>
                  <a:schemeClr val="accent1"/>
                </a:solidFill>
                <a:latin typeface="微软雅黑" panose="020B0503020204020204" pitchFamily="34" charset="-122"/>
                <a:ea typeface="微软雅黑" panose="020B0503020204020204" pitchFamily="34" charset="-122"/>
              </a:rPr>
              <a:t>文本编辑器</a:t>
            </a:r>
          </a:p>
        </p:txBody>
      </p:sp>
      <p:sp>
        <p:nvSpPr>
          <p:cNvPr id="9" name="文本框 8"/>
          <p:cNvSpPr txBox="1"/>
          <p:nvPr/>
        </p:nvSpPr>
        <p:spPr>
          <a:xfrm>
            <a:off x="2505076" y="5624851"/>
            <a:ext cx="7181848"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VIM Text Editor</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ONE</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直角三角形 11"/>
          <p:cNvSpPr>
            <a:spLocks noChangeAspect="1"/>
          </p:cNvSpPr>
          <p:nvPr/>
        </p:nvSpPr>
        <p:spPr>
          <a:xfrm flipV="1">
            <a:off x="4210051" y="772576"/>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291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400"/>
                                        <p:tgtEl>
                                          <p:spTgt spid="12"/>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949880" y="2782669"/>
            <a:ext cx="8648700" cy="646331"/>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祝同学们学习顺利，爱上</a:t>
            </a:r>
            <a:r>
              <a:rPr lang="en-US" altLang="zh-CN" sz="3600" b="1" dirty="0">
                <a:latin typeface="微软雅黑" panose="020B0503020204020204" pitchFamily="34" charset="-122"/>
                <a:ea typeface="微软雅黑" panose="020B0503020204020204" pitchFamily="34" charset="-122"/>
              </a:rPr>
              <a:t>Linux</a:t>
            </a:r>
            <a:r>
              <a:rPr lang="zh-CN" altLang="en-US" sz="3600" b="1" dirty="0">
                <a:latin typeface="微软雅黑" panose="020B0503020204020204" pitchFamily="34" charset="-122"/>
                <a:ea typeface="微软雅黑" panose="020B0503020204020204" pitchFamily="34" charset="-122"/>
              </a:rPr>
              <a:t>系统。</a:t>
            </a:r>
          </a:p>
        </p:txBody>
      </p:sp>
    </p:spTree>
    <p:extLst>
      <p:ext uri="{BB962C8B-B14F-4D97-AF65-F5344CB8AC3E}">
        <p14:creationId xmlns:p14="http://schemas.microsoft.com/office/powerpoint/2010/main" val="74424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8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600"/>
                                        <p:tgtEl>
                                          <p:spTgt spid="11"/>
                                        </p:tgtEl>
                                      </p:cBhvr>
                                    </p:animEffect>
                                    <p:anim calcmode="lin" valueType="num">
                                      <p:cBhvr>
                                        <p:cTn id="8" dur="600" fill="hold"/>
                                        <p:tgtEl>
                                          <p:spTgt spid="11"/>
                                        </p:tgtEl>
                                        <p:attrNameLst>
                                          <p:attrName>ppt_x</p:attrName>
                                        </p:attrNameLst>
                                      </p:cBhvr>
                                      <p:tavLst>
                                        <p:tav tm="0">
                                          <p:val>
                                            <p:strVal val="#ppt_x"/>
                                          </p:val>
                                        </p:tav>
                                        <p:tav tm="100000">
                                          <p:val>
                                            <p:strVal val="#ppt_x"/>
                                          </p:val>
                                        </p:tav>
                                      </p:tavLst>
                                    </p:anim>
                                    <p:anim calcmode="lin" valueType="num">
                                      <p:cBhvr>
                                        <p:cTn id="9" dur="6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Vim</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文本编辑器</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45" name="矩形 44">
            <a:extLst>
              <a:ext uri="{FF2B5EF4-FFF2-40B4-BE49-F238E27FC236}">
                <a16:creationId xmlns:a16="http://schemas.microsoft.com/office/drawing/2014/main" id="{45072E61-8300-4E9F-A2FC-13152F09AE47}"/>
              </a:ext>
            </a:extLst>
          </p:cNvPr>
          <p:cNvSpPr/>
          <p:nvPr/>
        </p:nvSpPr>
        <p:spPr>
          <a:xfrm>
            <a:off x="4458103" y="1763551"/>
            <a:ext cx="3276172" cy="3881064"/>
          </a:xfrm>
          <a:prstGeom prst="rect">
            <a:avLst/>
          </a:prstGeom>
          <a:solidFill>
            <a:schemeClr val="bg1">
              <a:alpha val="32000"/>
            </a:schemeClr>
          </a:solidFill>
          <a:ln>
            <a:gradFill>
              <a:gsLst>
                <a:gs pos="50000">
                  <a:srgbClr val="5FBAF1"/>
                </a:gs>
                <a:gs pos="0">
                  <a:srgbClr val="0090E2"/>
                </a:gs>
                <a:gs pos="100000">
                  <a:srgbClr val="A0D7FF">
                    <a:lumMod val="70000"/>
                    <a:lumOff val="3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6" name="矩形 45">
            <a:extLst>
              <a:ext uri="{FF2B5EF4-FFF2-40B4-BE49-F238E27FC236}">
                <a16:creationId xmlns:a16="http://schemas.microsoft.com/office/drawing/2014/main" id="{349C18C8-4948-4B26-82CC-46F412C20F0E}"/>
              </a:ext>
            </a:extLst>
          </p:cNvPr>
          <p:cNvSpPr/>
          <p:nvPr/>
        </p:nvSpPr>
        <p:spPr>
          <a:xfrm>
            <a:off x="4432354" y="1729417"/>
            <a:ext cx="74315" cy="738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47" name="矩形 46">
            <a:extLst>
              <a:ext uri="{FF2B5EF4-FFF2-40B4-BE49-F238E27FC236}">
                <a16:creationId xmlns:a16="http://schemas.microsoft.com/office/drawing/2014/main" id="{FE64AF83-488D-45BF-9CFC-5BAA648EC9CC}"/>
              </a:ext>
            </a:extLst>
          </p:cNvPr>
          <p:cNvSpPr/>
          <p:nvPr/>
        </p:nvSpPr>
        <p:spPr>
          <a:xfrm>
            <a:off x="7697117" y="1729417"/>
            <a:ext cx="74315" cy="738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48" name="矩形 47">
            <a:extLst>
              <a:ext uri="{FF2B5EF4-FFF2-40B4-BE49-F238E27FC236}">
                <a16:creationId xmlns:a16="http://schemas.microsoft.com/office/drawing/2014/main" id="{1EBF514D-0E4F-4B0F-A290-30BF371C8898}"/>
              </a:ext>
            </a:extLst>
          </p:cNvPr>
          <p:cNvSpPr/>
          <p:nvPr/>
        </p:nvSpPr>
        <p:spPr>
          <a:xfrm>
            <a:off x="4423713" y="5604910"/>
            <a:ext cx="74315" cy="738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49" name="矩形 48">
            <a:extLst>
              <a:ext uri="{FF2B5EF4-FFF2-40B4-BE49-F238E27FC236}">
                <a16:creationId xmlns:a16="http://schemas.microsoft.com/office/drawing/2014/main" id="{4D86E76C-8511-4ADC-8246-7A64D8FB8DAF}"/>
              </a:ext>
            </a:extLst>
          </p:cNvPr>
          <p:cNvSpPr/>
          <p:nvPr/>
        </p:nvSpPr>
        <p:spPr>
          <a:xfrm>
            <a:off x="7697116" y="5587843"/>
            <a:ext cx="74315" cy="738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id="{06E6E557-DCEC-4ECD-AB76-0D94A98F9313}"/>
              </a:ext>
            </a:extLst>
          </p:cNvPr>
          <p:cNvSpPr/>
          <p:nvPr/>
        </p:nvSpPr>
        <p:spPr>
          <a:xfrm>
            <a:off x="8217736" y="1763551"/>
            <a:ext cx="3276172" cy="3881064"/>
          </a:xfrm>
          <a:prstGeom prst="rect">
            <a:avLst/>
          </a:prstGeom>
          <a:solidFill>
            <a:schemeClr val="bg1">
              <a:alpha val="32000"/>
            </a:schemeClr>
          </a:solidFill>
          <a:ln>
            <a:gradFill>
              <a:gsLst>
                <a:gs pos="0">
                  <a:srgbClr val="0090E2"/>
                </a:gs>
                <a:gs pos="50000">
                  <a:srgbClr val="71C2F1"/>
                </a:gs>
                <a:gs pos="100000">
                  <a:srgbClr val="A0D7FF">
                    <a:lumMod val="70000"/>
                    <a:lumOff val="3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1" name="矩形 50">
            <a:extLst>
              <a:ext uri="{FF2B5EF4-FFF2-40B4-BE49-F238E27FC236}">
                <a16:creationId xmlns:a16="http://schemas.microsoft.com/office/drawing/2014/main" id="{34F95DFE-3498-4A76-959B-54FF1B74D0A7}"/>
              </a:ext>
            </a:extLst>
          </p:cNvPr>
          <p:cNvSpPr/>
          <p:nvPr/>
        </p:nvSpPr>
        <p:spPr>
          <a:xfrm>
            <a:off x="8191987" y="1729417"/>
            <a:ext cx="74315" cy="738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a16="http://schemas.microsoft.com/office/drawing/2014/main" id="{83199FA3-6EF3-4943-AFE6-B0B08365D6C1}"/>
              </a:ext>
            </a:extLst>
          </p:cNvPr>
          <p:cNvSpPr/>
          <p:nvPr/>
        </p:nvSpPr>
        <p:spPr>
          <a:xfrm>
            <a:off x="11456750" y="1729417"/>
            <a:ext cx="74315" cy="738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id="{F301C035-F13E-45FB-9AB2-E026BF6AB6EC}"/>
              </a:ext>
            </a:extLst>
          </p:cNvPr>
          <p:cNvSpPr/>
          <p:nvPr/>
        </p:nvSpPr>
        <p:spPr>
          <a:xfrm>
            <a:off x="8183346" y="5604910"/>
            <a:ext cx="74315" cy="738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54" name="矩形 53">
            <a:extLst>
              <a:ext uri="{FF2B5EF4-FFF2-40B4-BE49-F238E27FC236}">
                <a16:creationId xmlns:a16="http://schemas.microsoft.com/office/drawing/2014/main" id="{CE0A523B-3DF0-4971-A05B-4521E56E56DC}"/>
              </a:ext>
            </a:extLst>
          </p:cNvPr>
          <p:cNvSpPr/>
          <p:nvPr/>
        </p:nvSpPr>
        <p:spPr>
          <a:xfrm>
            <a:off x="11456749" y="5587843"/>
            <a:ext cx="74315" cy="738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55" name="矩形 54">
            <a:extLst>
              <a:ext uri="{FF2B5EF4-FFF2-40B4-BE49-F238E27FC236}">
                <a16:creationId xmlns:a16="http://schemas.microsoft.com/office/drawing/2014/main" id="{5618EC2A-4335-4ACE-8740-278D69370F06}"/>
              </a:ext>
            </a:extLst>
          </p:cNvPr>
          <p:cNvSpPr/>
          <p:nvPr/>
        </p:nvSpPr>
        <p:spPr>
          <a:xfrm>
            <a:off x="695325" y="1763551"/>
            <a:ext cx="3276172" cy="3881064"/>
          </a:xfrm>
          <a:prstGeom prst="rect">
            <a:avLst/>
          </a:prstGeom>
          <a:solidFill>
            <a:schemeClr val="bg1">
              <a:alpha val="32000"/>
            </a:schemeClr>
          </a:solidFill>
          <a:ln>
            <a:gradFill>
              <a:gsLst>
                <a:gs pos="50000">
                  <a:srgbClr val="5FBAF1"/>
                </a:gs>
                <a:gs pos="0">
                  <a:srgbClr val="0090E2"/>
                </a:gs>
                <a:gs pos="100000">
                  <a:srgbClr val="A0D7FF">
                    <a:lumMod val="70000"/>
                    <a:lumOff val="3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88DB36D7-98F0-47A0-A9A3-BE2562FFE0AD}"/>
              </a:ext>
            </a:extLst>
          </p:cNvPr>
          <p:cNvSpPr/>
          <p:nvPr/>
        </p:nvSpPr>
        <p:spPr>
          <a:xfrm>
            <a:off x="669576" y="1729417"/>
            <a:ext cx="74315" cy="738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57" name="矩形 56">
            <a:extLst>
              <a:ext uri="{FF2B5EF4-FFF2-40B4-BE49-F238E27FC236}">
                <a16:creationId xmlns:a16="http://schemas.microsoft.com/office/drawing/2014/main" id="{289AFD0E-52D4-4EB5-8A4A-A19E008F31FE}"/>
              </a:ext>
            </a:extLst>
          </p:cNvPr>
          <p:cNvSpPr/>
          <p:nvPr/>
        </p:nvSpPr>
        <p:spPr>
          <a:xfrm>
            <a:off x="3934339" y="1729417"/>
            <a:ext cx="74315" cy="738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58" name="矩形 57">
            <a:extLst>
              <a:ext uri="{FF2B5EF4-FFF2-40B4-BE49-F238E27FC236}">
                <a16:creationId xmlns:a16="http://schemas.microsoft.com/office/drawing/2014/main" id="{CDD8C53A-D148-4F08-945D-46CF2AC958FB}"/>
              </a:ext>
            </a:extLst>
          </p:cNvPr>
          <p:cNvSpPr/>
          <p:nvPr/>
        </p:nvSpPr>
        <p:spPr>
          <a:xfrm>
            <a:off x="660935" y="5604910"/>
            <a:ext cx="74315" cy="738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F29FEAB4-472C-4FE7-9501-1ABB739EDE86}"/>
              </a:ext>
            </a:extLst>
          </p:cNvPr>
          <p:cNvSpPr/>
          <p:nvPr/>
        </p:nvSpPr>
        <p:spPr>
          <a:xfrm>
            <a:off x="3934338" y="5587843"/>
            <a:ext cx="74315" cy="738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60" name="Text Box 8">
            <a:extLst>
              <a:ext uri="{FF2B5EF4-FFF2-40B4-BE49-F238E27FC236}">
                <a16:creationId xmlns:a16="http://schemas.microsoft.com/office/drawing/2014/main" id="{FAD2B2ED-89F6-4D10-83E5-4840914B063B}"/>
              </a:ext>
            </a:extLst>
          </p:cNvPr>
          <p:cNvSpPr txBox="1">
            <a:spLocks noChangeArrowheads="1"/>
          </p:cNvSpPr>
          <p:nvPr/>
        </p:nvSpPr>
        <p:spPr bwMode="auto">
          <a:xfrm>
            <a:off x="4555672" y="2960366"/>
            <a:ext cx="3086100" cy="146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1"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Yuanti SC" charset="-122"/>
              </a:rPr>
              <a:t>在</a:t>
            </a:r>
            <a:r>
              <a:rPr kumimoji="1"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Yuanti SC" charset="-122"/>
              </a:rPr>
              <a:t>Linux</a:t>
            </a:r>
            <a:r>
              <a:rPr kumimoji="1"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Yuanti SC" charset="-122"/>
              </a:rPr>
              <a:t>系统中一切都是文件，而配置一个服务就是在修改其配置文件的参数。而且在日常工作中大家也肯定免不了要编写文档，这些工作都是通过文本编辑器来完成的。</a:t>
            </a:r>
          </a:p>
        </p:txBody>
      </p:sp>
      <p:sp>
        <p:nvSpPr>
          <p:cNvPr id="61" name="Text Box 9">
            <a:extLst>
              <a:ext uri="{FF2B5EF4-FFF2-40B4-BE49-F238E27FC236}">
                <a16:creationId xmlns:a16="http://schemas.microsoft.com/office/drawing/2014/main" id="{5313426E-0175-406F-8BE0-69087D329A01}"/>
              </a:ext>
            </a:extLst>
          </p:cNvPr>
          <p:cNvSpPr txBox="1">
            <a:spLocks noChangeArrowheads="1"/>
          </p:cNvSpPr>
          <p:nvPr/>
        </p:nvSpPr>
        <p:spPr bwMode="auto">
          <a:xfrm>
            <a:off x="8415429" y="2960366"/>
            <a:ext cx="2880785" cy="1745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1"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Yuanti SC" charset="-122"/>
              </a:rPr>
              <a:t>让读者切实掌握</a:t>
            </a:r>
            <a:r>
              <a:rPr kumimoji="1"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Yuanti SC" charset="-122"/>
              </a:rPr>
              <a:t>Linux</a:t>
            </a:r>
            <a:r>
              <a:rPr kumimoji="1"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Yuanti SC" charset="-122"/>
              </a:rPr>
              <a:t>系统的运维方法，而不是仅仅停留在“会用某个操作系统”的层面上，我们这里选择使用</a:t>
            </a:r>
            <a:r>
              <a:rPr kumimoji="1"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Yuanti SC" charset="-122"/>
              </a:rPr>
              <a:t>Vim</a:t>
            </a:r>
            <a:r>
              <a:rPr kumimoji="1"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Yuanti SC" charset="-122"/>
              </a:rPr>
              <a:t>文本编辑器，它默认会安装在当前所有的</a:t>
            </a:r>
            <a:r>
              <a:rPr kumimoji="1"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Yuanti SC" charset="-122"/>
              </a:rPr>
              <a:t>Linux</a:t>
            </a:r>
            <a:r>
              <a:rPr kumimoji="1"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Yuanti SC" charset="-122"/>
              </a:rPr>
              <a:t>操作系统上，是一款超棒的文本编辑器。</a:t>
            </a:r>
            <a:endPar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Yuanti SC" charset="-122"/>
            </a:endParaRPr>
          </a:p>
        </p:txBody>
      </p:sp>
      <p:sp>
        <p:nvSpPr>
          <p:cNvPr id="62" name="Text Box 27">
            <a:extLst>
              <a:ext uri="{FF2B5EF4-FFF2-40B4-BE49-F238E27FC236}">
                <a16:creationId xmlns:a16="http://schemas.microsoft.com/office/drawing/2014/main" id="{3F7A3B3E-AE72-4A55-8598-D44F3B985F17}"/>
              </a:ext>
            </a:extLst>
          </p:cNvPr>
          <p:cNvSpPr txBox="1">
            <a:spLocks noChangeArrowheads="1"/>
          </p:cNvSpPr>
          <p:nvPr/>
        </p:nvSpPr>
        <p:spPr bwMode="auto">
          <a:xfrm>
            <a:off x="986352" y="2960366"/>
            <a:ext cx="2763383" cy="1745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Yuanti SC" charset="-122"/>
              </a:rPr>
              <a:t>Vim</a:t>
            </a:r>
            <a:r>
              <a:rPr kumimoji="1"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Yuanti SC" charset="-122"/>
              </a:rPr>
              <a:t>的发布最早可以追溯到</a:t>
            </a:r>
            <a:r>
              <a:rPr kumimoji="1"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Yuanti SC" charset="-122"/>
              </a:rPr>
              <a:t>1991</a:t>
            </a:r>
            <a:r>
              <a:rPr kumimoji="1"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Yuanti SC" charset="-122"/>
              </a:rPr>
              <a:t>年，英文全称为</a:t>
            </a:r>
            <a:r>
              <a:rPr kumimoji="1"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Yuanti SC" charset="-122"/>
              </a:rPr>
              <a:t>Vi Improved</a:t>
            </a:r>
            <a:r>
              <a:rPr kumimoji="1"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Yuanti SC" charset="-122"/>
              </a:rPr>
              <a:t>。它也是</a:t>
            </a:r>
            <a:r>
              <a:rPr kumimoji="1"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Yuanti SC" charset="-122"/>
              </a:rPr>
              <a:t>Vi</a:t>
            </a:r>
            <a:r>
              <a:rPr kumimoji="1"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Yuanti SC" charset="-122"/>
              </a:rPr>
              <a:t>编辑器的提升版本，其中最大的改进当属添加了代码着色功能，在某些编程场景下还能自动修正错误代码。</a:t>
            </a:r>
            <a:endParaRPr kumimoji="1"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Yuanti SC" charset="-122"/>
            </a:endParaRPr>
          </a:p>
        </p:txBody>
      </p:sp>
      <p:sp>
        <p:nvSpPr>
          <p:cNvPr id="63" name="矩形 62">
            <a:extLst>
              <a:ext uri="{FF2B5EF4-FFF2-40B4-BE49-F238E27FC236}">
                <a16:creationId xmlns:a16="http://schemas.microsoft.com/office/drawing/2014/main" id="{991490E6-2D52-49E8-AF44-6C8F47A64EA4}"/>
              </a:ext>
            </a:extLst>
          </p:cNvPr>
          <p:cNvSpPr/>
          <p:nvPr/>
        </p:nvSpPr>
        <p:spPr>
          <a:xfrm>
            <a:off x="1660414" y="2260185"/>
            <a:ext cx="1337226" cy="396583"/>
          </a:xfrm>
          <a:prstGeom prst="rect">
            <a:avLst/>
          </a:prstGeom>
        </p:spPr>
        <p:txBody>
          <a:bodyPr wrap="non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3A160E"/>
                </a:solidFill>
                <a:effectLst/>
                <a:uLnTx/>
                <a:uFillTx/>
                <a:latin typeface="微软雅黑" panose="020B0503020204020204" pitchFamily="34" charset="-122"/>
                <a:ea typeface="微软雅黑" panose="020B0503020204020204" pitchFamily="34" charset="-122"/>
                <a:cs typeface="Yuanti SC" charset="-122"/>
              </a:rPr>
              <a:t>Vim</a:t>
            </a:r>
            <a:r>
              <a:rPr lang="zh-CN" altLang="en-US" b="1" dirty="0">
                <a:solidFill>
                  <a:srgbClr val="3A160E"/>
                </a:solidFill>
                <a:latin typeface="微软雅黑" panose="020B0503020204020204" pitchFamily="34" charset="-122"/>
                <a:ea typeface="微软雅黑" panose="020B0503020204020204" pitchFamily="34" charset="-122"/>
                <a:cs typeface="Yuanti SC" charset="-122"/>
              </a:rPr>
              <a:t>的发布</a:t>
            </a:r>
            <a:endParaRPr kumimoji="0" lang="zh-CN" altLang="en-US" sz="1800" b="1" i="0" u="none" strike="noStrike" kern="1200" cap="none" spc="0" normalizeH="0" baseline="0" noProof="0" dirty="0">
              <a:ln>
                <a:noFill/>
              </a:ln>
              <a:solidFill>
                <a:srgbClr val="3A160E"/>
              </a:solidFill>
              <a:effectLst/>
              <a:uLnTx/>
              <a:uFillTx/>
              <a:latin typeface="微软雅黑" panose="020B0503020204020204" pitchFamily="34" charset="-122"/>
              <a:ea typeface="微软雅黑" panose="020B0503020204020204" pitchFamily="34" charset="-122"/>
              <a:cs typeface="Yuanti SC" charset="-122"/>
            </a:endParaRPr>
          </a:p>
        </p:txBody>
      </p:sp>
      <p:sp>
        <p:nvSpPr>
          <p:cNvPr id="64" name="矩形 63">
            <a:extLst>
              <a:ext uri="{FF2B5EF4-FFF2-40B4-BE49-F238E27FC236}">
                <a16:creationId xmlns:a16="http://schemas.microsoft.com/office/drawing/2014/main" id="{475B2CBA-0B48-4BA9-95F2-FDCF084BF73F}"/>
              </a:ext>
            </a:extLst>
          </p:cNvPr>
          <p:cNvSpPr/>
          <p:nvPr/>
        </p:nvSpPr>
        <p:spPr>
          <a:xfrm>
            <a:off x="5439959" y="2273720"/>
            <a:ext cx="1338828" cy="396583"/>
          </a:xfrm>
          <a:prstGeom prst="rect">
            <a:avLst/>
          </a:prstGeom>
        </p:spPr>
        <p:txBody>
          <a:bodyPr wrap="non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3A160E"/>
                </a:solidFill>
                <a:effectLst/>
                <a:uLnTx/>
                <a:uFillTx/>
                <a:latin typeface="微软雅黑" panose="020B0503020204020204" pitchFamily="34" charset="-122"/>
                <a:ea typeface="微软雅黑" panose="020B0503020204020204" pitchFamily="34" charset="-122"/>
              </a:rPr>
              <a:t>文本编辑器</a:t>
            </a:r>
            <a:endParaRPr kumimoji="0" lang="en-US" altLang="zh-CN" sz="1800" b="1" i="0" u="none" strike="noStrike" kern="1200" cap="none" spc="0" normalizeH="0" baseline="0" noProof="0" dirty="0">
              <a:ln>
                <a:noFill/>
              </a:ln>
              <a:solidFill>
                <a:srgbClr val="3A160E"/>
              </a:solidFill>
              <a:effectLst/>
              <a:uLnTx/>
              <a:uFillTx/>
              <a:latin typeface="微软雅黑" panose="020B0503020204020204" pitchFamily="34" charset="-122"/>
              <a:ea typeface="微软雅黑" panose="020B0503020204020204" pitchFamily="34" charset="-122"/>
            </a:endParaRPr>
          </a:p>
        </p:txBody>
      </p:sp>
      <p:sp>
        <p:nvSpPr>
          <p:cNvPr id="65" name="矩形 64">
            <a:extLst>
              <a:ext uri="{FF2B5EF4-FFF2-40B4-BE49-F238E27FC236}">
                <a16:creationId xmlns:a16="http://schemas.microsoft.com/office/drawing/2014/main" id="{2685EDBE-85A2-4545-941D-F48AF130B05D}"/>
              </a:ext>
            </a:extLst>
          </p:cNvPr>
          <p:cNvSpPr/>
          <p:nvPr/>
        </p:nvSpPr>
        <p:spPr>
          <a:xfrm>
            <a:off x="9519336" y="2273720"/>
            <a:ext cx="646331" cy="396583"/>
          </a:xfrm>
          <a:prstGeom prst="rect">
            <a:avLst/>
          </a:prstGeom>
        </p:spPr>
        <p:txBody>
          <a:bodyPr wrap="non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3A160E"/>
                </a:solidFill>
                <a:effectLst/>
                <a:uLnTx/>
                <a:uFillTx/>
                <a:latin typeface="微软雅黑" panose="020B0503020204020204" pitchFamily="34" charset="-122"/>
                <a:ea typeface="微软雅黑" panose="020B0503020204020204" pitchFamily="34" charset="-122"/>
              </a:rPr>
              <a:t>目的</a:t>
            </a:r>
            <a:endParaRPr kumimoji="0" lang="en-US" altLang="zh-CN" sz="1800" b="1" i="0" u="none" strike="noStrike" kern="1200" cap="none" spc="0" normalizeH="0" baseline="0" noProof="0" dirty="0">
              <a:ln>
                <a:noFill/>
              </a:ln>
              <a:solidFill>
                <a:srgbClr val="3A160E"/>
              </a:solidFill>
              <a:effectLst/>
              <a:uLnTx/>
              <a:uFillTx/>
              <a:latin typeface="微软雅黑" panose="020B0503020204020204" pitchFamily="34" charset="-122"/>
              <a:ea typeface="微软雅黑" panose="020B0503020204020204" pitchFamily="34" charset="-122"/>
            </a:endParaRPr>
          </a:p>
        </p:txBody>
      </p:sp>
      <p:sp>
        <p:nvSpPr>
          <p:cNvPr id="66" name="左中括号 65">
            <a:extLst>
              <a:ext uri="{FF2B5EF4-FFF2-40B4-BE49-F238E27FC236}">
                <a16:creationId xmlns:a16="http://schemas.microsoft.com/office/drawing/2014/main" id="{BA1B19FE-D766-4F1F-97B6-9B4A627AE9F2}"/>
              </a:ext>
            </a:extLst>
          </p:cNvPr>
          <p:cNvSpPr/>
          <p:nvPr/>
        </p:nvSpPr>
        <p:spPr>
          <a:xfrm>
            <a:off x="1484243" y="2350135"/>
            <a:ext cx="80426" cy="261576"/>
          </a:xfrm>
          <a:prstGeom prst="leftBracket">
            <a:avLst>
              <a:gd name="adj" fmla="val 0"/>
            </a:avLst>
          </a:prstGeom>
          <a:ln w="19050">
            <a:solidFill>
              <a:srgbClr val="140A0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7" name="左中括号 66">
            <a:extLst>
              <a:ext uri="{FF2B5EF4-FFF2-40B4-BE49-F238E27FC236}">
                <a16:creationId xmlns:a16="http://schemas.microsoft.com/office/drawing/2014/main" id="{07EE2D93-90D7-44A2-A1C9-7F8E00C6D613}"/>
              </a:ext>
            </a:extLst>
          </p:cNvPr>
          <p:cNvSpPr/>
          <p:nvPr/>
        </p:nvSpPr>
        <p:spPr>
          <a:xfrm flipH="1">
            <a:off x="3093383" y="2350135"/>
            <a:ext cx="80426" cy="261576"/>
          </a:xfrm>
          <a:prstGeom prst="leftBracket">
            <a:avLst>
              <a:gd name="adj" fmla="val 0"/>
            </a:avLst>
          </a:prstGeom>
          <a:ln w="19050">
            <a:solidFill>
              <a:srgbClr val="140A0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68" name="组合 67">
            <a:extLst>
              <a:ext uri="{FF2B5EF4-FFF2-40B4-BE49-F238E27FC236}">
                <a16:creationId xmlns:a16="http://schemas.microsoft.com/office/drawing/2014/main" id="{2A21C40C-5BFD-49D7-B1B3-048BC8CEDF45}"/>
              </a:ext>
            </a:extLst>
          </p:cNvPr>
          <p:cNvGrpSpPr/>
          <p:nvPr/>
        </p:nvGrpSpPr>
        <p:grpSpPr>
          <a:xfrm>
            <a:off x="5258361" y="2350135"/>
            <a:ext cx="1689566" cy="261576"/>
            <a:chOff x="5258361" y="2898775"/>
            <a:chExt cx="1689566" cy="261576"/>
          </a:xfrm>
        </p:grpSpPr>
        <p:sp>
          <p:nvSpPr>
            <p:cNvPr id="69" name="左中括号 68">
              <a:extLst>
                <a:ext uri="{FF2B5EF4-FFF2-40B4-BE49-F238E27FC236}">
                  <a16:creationId xmlns:a16="http://schemas.microsoft.com/office/drawing/2014/main" id="{22F708E1-F5F9-4836-B201-7E00398133CD}"/>
                </a:ext>
              </a:extLst>
            </p:cNvPr>
            <p:cNvSpPr/>
            <p:nvPr/>
          </p:nvSpPr>
          <p:spPr>
            <a:xfrm>
              <a:off x="5258361" y="2898775"/>
              <a:ext cx="80426" cy="261576"/>
            </a:xfrm>
            <a:prstGeom prst="leftBracket">
              <a:avLst>
                <a:gd name="adj" fmla="val 0"/>
              </a:avLst>
            </a:prstGeom>
            <a:ln w="19050">
              <a:solidFill>
                <a:srgbClr val="140A0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0" name="左中括号 69">
              <a:extLst>
                <a:ext uri="{FF2B5EF4-FFF2-40B4-BE49-F238E27FC236}">
                  <a16:creationId xmlns:a16="http://schemas.microsoft.com/office/drawing/2014/main" id="{89C0A857-BA51-4E29-B2E4-32795B9FA4AC}"/>
                </a:ext>
              </a:extLst>
            </p:cNvPr>
            <p:cNvSpPr/>
            <p:nvPr/>
          </p:nvSpPr>
          <p:spPr>
            <a:xfrm flipH="1">
              <a:off x="6867501" y="2898775"/>
              <a:ext cx="80426" cy="261576"/>
            </a:xfrm>
            <a:prstGeom prst="leftBracket">
              <a:avLst>
                <a:gd name="adj" fmla="val 0"/>
              </a:avLst>
            </a:prstGeom>
            <a:ln w="19050">
              <a:solidFill>
                <a:srgbClr val="140A0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71" name="组合 70">
            <a:extLst>
              <a:ext uri="{FF2B5EF4-FFF2-40B4-BE49-F238E27FC236}">
                <a16:creationId xmlns:a16="http://schemas.microsoft.com/office/drawing/2014/main" id="{479D7E5B-7293-4B8A-AE04-D80973D1F159}"/>
              </a:ext>
            </a:extLst>
          </p:cNvPr>
          <p:cNvGrpSpPr/>
          <p:nvPr/>
        </p:nvGrpSpPr>
        <p:grpSpPr>
          <a:xfrm>
            <a:off x="8997718" y="2350135"/>
            <a:ext cx="1689566" cy="261576"/>
            <a:chOff x="5258361" y="2898775"/>
            <a:chExt cx="1689566" cy="261576"/>
          </a:xfrm>
        </p:grpSpPr>
        <p:sp>
          <p:nvSpPr>
            <p:cNvPr id="72" name="左中括号 71">
              <a:extLst>
                <a:ext uri="{FF2B5EF4-FFF2-40B4-BE49-F238E27FC236}">
                  <a16:creationId xmlns:a16="http://schemas.microsoft.com/office/drawing/2014/main" id="{1D8C79ED-8538-4EEE-8593-C3B423490799}"/>
                </a:ext>
              </a:extLst>
            </p:cNvPr>
            <p:cNvSpPr/>
            <p:nvPr/>
          </p:nvSpPr>
          <p:spPr>
            <a:xfrm>
              <a:off x="5258361" y="2898775"/>
              <a:ext cx="80426" cy="261576"/>
            </a:xfrm>
            <a:prstGeom prst="leftBracket">
              <a:avLst>
                <a:gd name="adj" fmla="val 0"/>
              </a:avLst>
            </a:prstGeom>
            <a:ln w="19050">
              <a:solidFill>
                <a:srgbClr val="140A0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3" name="左中括号 72">
              <a:extLst>
                <a:ext uri="{FF2B5EF4-FFF2-40B4-BE49-F238E27FC236}">
                  <a16:creationId xmlns:a16="http://schemas.microsoft.com/office/drawing/2014/main" id="{38B1876B-24CC-4272-94D4-ACC6C4BD7C8C}"/>
                </a:ext>
              </a:extLst>
            </p:cNvPr>
            <p:cNvSpPr/>
            <p:nvPr/>
          </p:nvSpPr>
          <p:spPr>
            <a:xfrm flipH="1">
              <a:off x="6867501" y="2898775"/>
              <a:ext cx="80426" cy="261576"/>
            </a:xfrm>
            <a:prstGeom prst="leftBracket">
              <a:avLst>
                <a:gd name="adj" fmla="val 0"/>
              </a:avLst>
            </a:prstGeom>
            <a:ln w="19050">
              <a:solidFill>
                <a:srgbClr val="140A0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74" name="protest_95210">
            <a:extLst>
              <a:ext uri="{FF2B5EF4-FFF2-40B4-BE49-F238E27FC236}">
                <a16:creationId xmlns:a16="http://schemas.microsoft.com/office/drawing/2014/main" id="{59DB2A2A-78BB-4FEC-8656-6D6CB2C3D662}"/>
              </a:ext>
            </a:extLst>
          </p:cNvPr>
          <p:cNvSpPr>
            <a:spLocks noChangeAspect="1"/>
          </p:cNvSpPr>
          <p:nvPr/>
        </p:nvSpPr>
        <p:spPr bwMode="auto">
          <a:xfrm>
            <a:off x="1909883" y="4705282"/>
            <a:ext cx="833367" cy="703929"/>
          </a:xfrm>
          <a:custGeom>
            <a:avLst/>
            <a:gdLst>
              <a:gd name="connsiteX0" fmla="*/ 289460 w 605975"/>
              <a:gd name="connsiteY0" fmla="*/ 463730 h 511856"/>
              <a:gd name="connsiteX1" fmla="*/ 336764 w 605975"/>
              <a:gd name="connsiteY1" fmla="*/ 497378 h 511856"/>
              <a:gd name="connsiteX2" fmla="*/ 335561 w 605975"/>
              <a:gd name="connsiteY2" fmla="*/ 505550 h 511856"/>
              <a:gd name="connsiteX3" fmla="*/ 328265 w 605975"/>
              <a:gd name="connsiteY3" fmla="*/ 509315 h 511856"/>
              <a:gd name="connsiteX4" fmla="*/ 250654 w 605975"/>
              <a:gd name="connsiteY4" fmla="*/ 509315 h 511856"/>
              <a:gd name="connsiteX5" fmla="*/ 243358 w 605975"/>
              <a:gd name="connsiteY5" fmla="*/ 505550 h 511856"/>
              <a:gd name="connsiteX6" fmla="*/ 242155 w 605975"/>
              <a:gd name="connsiteY6" fmla="*/ 497378 h 511856"/>
              <a:gd name="connsiteX7" fmla="*/ 289460 w 605975"/>
              <a:gd name="connsiteY7" fmla="*/ 463730 h 511856"/>
              <a:gd name="connsiteX8" fmla="*/ 490253 w 605975"/>
              <a:gd name="connsiteY8" fmla="*/ 255421 h 511856"/>
              <a:gd name="connsiteX9" fmla="*/ 581785 w 605975"/>
              <a:gd name="connsiteY9" fmla="*/ 333302 h 511856"/>
              <a:gd name="connsiteX10" fmla="*/ 605670 w 605975"/>
              <a:gd name="connsiteY10" fmla="*/ 481701 h 511856"/>
              <a:gd name="connsiteX11" fmla="*/ 600220 w 605975"/>
              <a:gd name="connsiteY11" fmla="*/ 500992 h 511856"/>
              <a:gd name="connsiteX12" fmla="*/ 582106 w 605975"/>
              <a:gd name="connsiteY12" fmla="*/ 509316 h 511856"/>
              <a:gd name="connsiteX13" fmla="*/ 398400 w 605975"/>
              <a:gd name="connsiteY13" fmla="*/ 509316 h 511856"/>
              <a:gd name="connsiteX14" fmla="*/ 380286 w 605975"/>
              <a:gd name="connsiteY14" fmla="*/ 500992 h 511856"/>
              <a:gd name="connsiteX15" fmla="*/ 374836 w 605975"/>
              <a:gd name="connsiteY15" fmla="*/ 481701 h 511856"/>
              <a:gd name="connsiteX16" fmla="*/ 398721 w 605975"/>
              <a:gd name="connsiteY16" fmla="*/ 333302 h 511856"/>
              <a:gd name="connsiteX17" fmla="*/ 490253 w 605975"/>
              <a:gd name="connsiteY17" fmla="*/ 255421 h 511856"/>
              <a:gd name="connsiteX18" fmla="*/ 30625 w 605975"/>
              <a:gd name="connsiteY18" fmla="*/ 173212 h 511856"/>
              <a:gd name="connsiteX19" fmla="*/ 61169 w 605975"/>
              <a:gd name="connsiteY19" fmla="*/ 203787 h 511856"/>
              <a:gd name="connsiteX20" fmla="*/ 61169 w 605975"/>
              <a:gd name="connsiteY20" fmla="*/ 427655 h 511856"/>
              <a:gd name="connsiteX21" fmla="*/ 84338 w 605975"/>
              <a:gd name="connsiteY21" fmla="*/ 450786 h 511856"/>
              <a:gd name="connsiteX22" fmla="*/ 186152 w 605975"/>
              <a:gd name="connsiteY22" fmla="*/ 450786 h 511856"/>
              <a:gd name="connsiteX23" fmla="*/ 216777 w 605975"/>
              <a:gd name="connsiteY23" fmla="*/ 481281 h 511856"/>
              <a:gd name="connsiteX24" fmla="*/ 186152 w 605975"/>
              <a:gd name="connsiteY24" fmla="*/ 511856 h 511856"/>
              <a:gd name="connsiteX25" fmla="*/ 84338 w 605975"/>
              <a:gd name="connsiteY25" fmla="*/ 511856 h 511856"/>
              <a:gd name="connsiteX26" fmla="*/ 0 w 605975"/>
              <a:gd name="connsiteY26" fmla="*/ 427655 h 511856"/>
              <a:gd name="connsiteX27" fmla="*/ 0 w 605975"/>
              <a:gd name="connsiteY27" fmla="*/ 203787 h 511856"/>
              <a:gd name="connsiteX28" fmla="*/ 30625 w 605975"/>
              <a:gd name="connsiteY28" fmla="*/ 173212 h 511856"/>
              <a:gd name="connsiteX29" fmla="*/ 437999 w 605975"/>
              <a:gd name="connsiteY29" fmla="*/ 14581 h 511856"/>
              <a:gd name="connsiteX30" fmla="*/ 533615 w 605975"/>
              <a:gd name="connsiteY30" fmla="*/ 110021 h 511856"/>
              <a:gd name="connsiteX31" fmla="*/ 437999 w 605975"/>
              <a:gd name="connsiteY31" fmla="*/ 205461 h 511856"/>
              <a:gd name="connsiteX32" fmla="*/ 342383 w 605975"/>
              <a:gd name="connsiteY32" fmla="*/ 110021 h 511856"/>
              <a:gd name="connsiteX33" fmla="*/ 437999 w 605975"/>
              <a:gd name="connsiteY33" fmla="*/ 14581 h 511856"/>
              <a:gd name="connsiteX34" fmla="*/ 59013 w 605975"/>
              <a:gd name="connsiteY34" fmla="*/ 2516 h 511856"/>
              <a:gd name="connsiteX35" fmla="*/ 111441 w 605975"/>
              <a:gd name="connsiteY35" fmla="*/ 26609 h 511856"/>
              <a:gd name="connsiteX36" fmla="*/ 212530 w 605975"/>
              <a:gd name="connsiteY36" fmla="*/ 300513 h 511856"/>
              <a:gd name="connsiteX37" fmla="*/ 188320 w 605975"/>
              <a:gd name="connsiteY37" fmla="*/ 352861 h 511856"/>
              <a:gd name="connsiteX38" fmla="*/ 174211 w 605975"/>
              <a:gd name="connsiteY38" fmla="*/ 355342 h 511856"/>
              <a:gd name="connsiteX39" fmla="*/ 135972 w 605975"/>
              <a:gd name="connsiteY39" fmla="*/ 328688 h 511856"/>
              <a:gd name="connsiteX40" fmla="*/ 34883 w 605975"/>
              <a:gd name="connsiteY40" fmla="*/ 54784 h 511856"/>
              <a:gd name="connsiteX41" fmla="*/ 59013 w 605975"/>
              <a:gd name="connsiteY41" fmla="*/ 2516 h 51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05975" h="511856">
                <a:moveTo>
                  <a:pt x="289460" y="463730"/>
                </a:moveTo>
                <a:cubicBezTo>
                  <a:pt x="311428" y="463730"/>
                  <a:pt x="329869" y="477830"/>
                  <a:pt x="336764" y="497378"/>
                </a:cubicBezTo>
                <a:cubicBezTo>
                  <a:pt x="337726" y="500102"/>
                  <a:pt x="337245" y="503146"/>
                  <a:pt x="335561" y="505550"/>
                </a:cubicBezTo>
                <a:cubicBezTo>
                  <a:pt x="333878" y="507953"/>
                  <a:pt x="331152" y="509315"/>
                  <a:pt x="328265" y="509315"/>
                </a:cubicBezTo>
                <a:lnTo>
                  <a:pt x="250654" y="509315"/>
                </a:lnTo>
                <a:cubicBezTo>
                  <a:pt x="247768" y="509315"/>
                  <a:pt x="245041" y="507953"/>
                  <a:pt x="243358" y="505550"/>
                </a:cubicBezTo>
                <a:cubicBezTo>
                  <a:pt x="241674" y="503146"/>
                  <a:pt x="241193" y="500102"/>
                  <a:pt x="242155" y="497378"/>
                </a:cubicBezTo>
                <a:cubicBezTo>
                  <a:pt x="249050" y="477830"/>
                  <a:pt x="267491" y="463730"/>
                  <a:pt x="289460" y="463730"/>
                </a:cubicBezTo>
                <a:close/>
                <a:moveTo>
                  <a:pt x="490253" y="255421"/>
                </a:moveTo>
                <a:cubicBezTo>
                  <a:pt x="535779" y="255421"/>
                  <a:pt x="574571" y="288399"/>
                  <a:pt x="581785" y="333302"/>
                </a:cubicBezTo>
                <a:lnTo>
                  <a:pt x="605670" y="481701"/>
                </a:lnTo>
                <a:cubicBezTo>
                  <a:pt x="606792" y="488665"/>
                  <a:pt x="604788" y="495629"/>
                  <a:pt x="600220" y="500992"/>
                </a:cubicBezTo>
                <a:cubicBezTo>
                  <a:pt x="595731" y="506274"/>
                  <a:pt x="589079" y="509316"/>
                  <a:pt x="582106" y="509316"/>
                </a:cubicBezTo>
                <a:lnTo>
                  <a:pt x="398400" y="509316"/>
                </a:lnTo>
                <a:cubicBezTo>
                  <a:pt x="391427" y="509316"/>
                  <a:pt x="384775" y="506274"/>
                  <a:pt x="380286" y="500992"/>
                </a:cubicBezTo>
                <a:cubicBezTo>
                  <a:pt x="375718" y="495629"/>
                  <a:pt x="373714" y="488665"/>
                  <a:pt x="374836" y="481701"/>
                </a:cubicBezTo>
                <a:lnTo>
                  <a:pt x="398721" y="333302"/>
                </a:lnTo>
                <a:cubicBezTo>
                  <a:pt x="405935" y="288399"/>
                  <a:pt x="444727" y="255421"/>
                  <a:pt x="490253" y="255421"/>
                </a:cubicBezTo>
                <a:close/>
                <a:moveTo>
                  <a:pt x="30625" y="173212"/>
                </a:moveTo>
                <a:cubicBezTo>
                  <a:pt x="47540" y="173212"/>
                  <a:pt x="61169" y="186899"/>
                  <a:pt x="61169" y="203787"/>
                </a:cubicBezTo>
                <a:lnTo>
                  <a:pt x="61169" y="427655"/>
                </a:lnTo>
                <a:cubicBezTo>
                  <a:pt x="61169" y="440381"/>
                  <a:pt x="71591" y="450786"/>
                  <a:pt x="84338" y="450786"/>
                </a:cubicBezTo>
                <a:lnTo>
                  <a:pt x="186152" y="450786"/>
                </a:lnTo>
                <a:cubicBezTo>
                  <a:pt x="203068" y="450786"/>
                  <a:pt x="216777" y="464393"/>
                  <a:pt x="216777" y="481281"/>
                </a:cubicBezTo>
                <a:cubicBezTo>
                  <a:pt x="216777" y="498169"/>
                  <a:pt x="203068" y="511856"/>
                  <a:pt x="186152" y="511856"/>
                </a:cubicBezTo>
                <a:lnTo>
                  <a:pt x="84338" y="511856"/>
                </a:lnTo>
                <a:cubicBezTo>
                  <a:pt x="37840" y="511856"/>
                  <a:pt x="0" y="474078"/>
                  <a:pt x="0" y="427655"/>
                </a:cubicBezTo>
                <a:lnTo>
                  <a:pt x="0" y="203787"/>
                </a:lnTo>
                <a:cubicBezTo>
                  <a:pt x="0" y="186899"/>
                  <a:pt x="13709" y="173212"/>
                  <a:pt x="30625" y="173212"/>
                </a:cubicBezTo>
                <a:close/>
                <a:moveTo>
                  <a:pt x="437999" y="14581"/>
                </a:moveTo>
                <a:cubicBezTo>
                  <a:pt x="490806" y="14581"/>
                  <a:pt x="533615" y="57311"/>
                  <a:pt x="533615" y="110021"/>
                </a:cubicBezTo>
                <a:cubicBezTo>
                  <a:pt x="533615" y="162731"/>
                  <a:pt x="490806" y="205461"/>
                  <a:pt x="437999" y="205461"/>
                </a:cubicBezTo>
                <a:cubicBezTo>
                  <a:pt x="385192" y="205461"/>
                  <a:pt x="342383" y="162731"/>
                  <a:pt x="342383" y="110021"/>
                </a:cubicBezTo>
                <a:cubicBezTo>
                  <a:pt x="342383" y="57311"/>
                  <a:pt x="385192" y="14581"/>
                  <a:pt x="437999" y="14581"/>
                </a:cubicBezTo>
                <a:close/>
                <a:moveTo>
                  <a:pt x="59013" y="2516"/>
                </a:moveTo>
                <a:cubicBezTo>
                  <a:pt x="80177" y="-5248"/>
                  <a:pt x="103665" y="5558"/>
                  <a:pt x="111441" y="26609"/>
                </a:cubicBezTo>
                <a:lnTo>
                  <a:pt x="212530" y="300513"/>
                </a:lnTo>
                <a:cubicBezTo>
                  <a:pt x="220306" y="321644"/>
                  <a:pt x="209484" y="345017"/>
                  <a:pt x="188320" y="352861"/>
                </a:cubicBezTo>
                <a:cubicBezTo>
                  <a:pt x="183670" y="354542"/>
                  <a:pt x="178941" y="355342"/>
                  <a:pt x="174211" y="355342"/>
                </a:cubicBezTo>
                <a:cubicBezTo>
                  <a:pt x="157617" y="355342"/>
                  <a:pt x="141984" y="345177"/>
                  <a:pt x="135972" y="328688"/>
                </a:cubicBezTo>
                <a:lnTo>
                  <a:pt x="34883" y="54784"/>
                </a:lnTo>
                <a:cubicBezTo>
                  <a:pt x="27027" y="33733"/>
                  <a:pt x="37930" y="10280"/>
                  <a:pt x="59013" y="2516"/>
                </a:cubicBezTo>
                <a:close/>
              </a:path>
            </a:pathLst>
          </a:custGeom>
          <a:gradFill>
            <a:gsLst>
              <a:gs pos="0">
                <a:srgbClr val="007DDA"/>
              </a:gs>
              <a:gs pos="100000">
                <a:srgbClr val="00AEEF"/>
              </a:gs>
            </a:gsLst>
            <a:lin ang="540000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5" name="protest_95210">
            <a:extLst>
              <a:ext uri="{FF2B5EF4-FFF2-40B4-BE49-F238E27FC236}">
                <a16:creationId xmlns:a16="http://schemas.microsoft.com/office/drawing/2014/main" id="{C8DD5B63-8669-4B14-B8C9-B459030E2ECC}"/>
              </a:ext>
            </a:extLst>
          </p:cNvPr>
          <p:cNvSpPr>
            <a:spLocks noChangeAspect="1"/>
          </p:cNvSpPr>
          <p:nvPr/>
        </p:nvSpPr>
        <p:spPr bwMode="auto">
          <a:xfrm>
            <a:off x="5692688" y="4717799"/>
            <a:ext cx="833367" cy="67889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gradFill>
            <a:gsLst>
              <a:gs pos="0">
                <a:srgbClr val="007DDA"/>
              </a:gs>
              <a:gs pos="100000">
                <a:srgbClr val="00AEEF"/>
              </a:gs>
            </a:gsLst>
            <a:lin ang="5400000" scaled="1"/>
          </a:gra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89" name="组合 88">
            <a:extLst>
              <a:ext uri="{FF2B5EF4-FFF2-40B4-BE49-F238E27FC236}">
                <a16:creationId xmlns:a16="http://schemas.microsoft.com/office/drawing/2014/main" id="{EED7F6F0-792C-408C-B16E-D0D106DE2D11}"/>
              </a:ext>
            </a:extLst>
          </p:cNvPr>
          <p:cNvGrpSpPr/>
          <p:nvPr/>
        </p:nvGrpSpPr>
        <p:grpSpPr>
          <a:xfrm>
            <a:off x="9316837" y="4705282"/>
            <a:ext cx="1051328" cy="703929"/>
            <a:chOff x="903288" y="2973387"/>
            <a:chExt cx="525462" cy="307975"/>
          </a:xfrm>
          <a:gradFill>
            <a:gsLst>
              <a:gs pos="0">
                <a:srgbClr val="007DDA"/>
              </a:gs>
              <a:gs pos="100000">
                <a:srgbClr val="00AFF0"/>
              </a:gs>
            </a:gsLst>
            <a:lin ang="5400000" scaled="1"/>
          </a:gradFill>
        </p:grpSpPr>
        <p:sp>
          <p:nvSpPr>
            <p:cNvPr id="90" name="Freeform 77">
              <a:extLst>
                <a:ext uri="{FF2B5EF4-FFF2-40B4-BE49-F238E27FC236}">
                  <a16:creationId xmlns:a16="http://schemas.microsoft.com/office/drawing/2014/main" id="{9D3A349E-0DFB-4CDF-A48C-5497B6C88BE3}"/>
                </a:ext>
              </a:extLst>
            </p:cNvPr>
            <p:cNvSpPr>
              <a:spLocks noEditPoints="1"/>
            </p:cNvSpPr>
            <p:nvPr/>
          </p:nvSpPr>
          <p:spPr bwMode="auto">
            <a:xfrm>
              <a:off x="954088" y="2973387"/>
              <a:ext cx="428625" cy="282575"/>
            </a:xfrm>
            <a:custGeom>
              <a:avLst/>
              <a:gdLst>
                <a:gd name="T0" fmla="*/ 334 w 342"/>
                <a:gd name="T1" fmla="*/ 225 h 225"/>
                <a:gd name="T2" fmla="*/ 8 w 342"/>
                <a:gd name="T3" fmla="*/ 225 h 225"/>
                <a:gd name="T4" fmla="*/ 0 w 342"/>
                <a:gd name="T5" fmla="*/ 216 h 225"/>
                <a:gd name="T6" fmla="*/ 0 w 342"/>
                <a:gd name="T7" fmla="*/ 9 h 225"/>
                <a:gd name="T8" fmla="*/ 8 w 342"/>
                <a:gd name="T9" fmla="*/ 0 h 225"/>
                <a:gd name="T10" fmla="*/ 334 w 342"/>
                <a:gd name="T11" fmla="*/ 0 h 225"/>
                <a:gd name="T12" fmla="*/ 342 w 342"/>
                <a:gd name="T13" fmla="*/ 9 h 225"/>
                <a:gd name="T14" fmla="*/ 342 w 342"/>
                <a:gd name="T15" fmla="*/ 216 h 225"/>
                <a:gd name="T16" fmla="*/ 334 w 342"/>
                <a:gd name="T17" fmla="*/ 225 h 225"/>
                <a:gd name="T18" fmla="*/ 10 w 342"/>
                <a:gd name="T19" fmla="*/ 214 h 225"/>
                <a:gd name="T20" fmla="*/ 331 w 342"/>
                <a:gd name="T21" fmla="*/ 214 h 225"/>
                <a:gd name="T22" fmla="*/ 331 w 342"/>
                <a:gd name="T23" fmla="*/ 11 h 225"/>
                <a:gd name="T24" fmla="*/ 10 w 342"/>
                <a:gd name="T25" fmla="*/ 11 h 225"/>
                <a:gd name="T26" fmla="*/ 10 w 342"/>
                <a:gd name="T27" fmla="*/ 21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2" h="225">
                  <a:moveTo>
                    <a:pt x="334" y="225"/>
                  </a:moveTo>
                  <a:cubicBezTo>
                    <a:pt x="8" y="225"/>
                    <a:pt x="8" y="225"/>
                    <a:pt x="8" y="225"/>
                  </a:cubicBezTo>
                  <a:cubicBezTo>
                    <a:pt x="3" y="225"/>
                    <a:pt x="0" y="221"/>
                    <a:pt x="0" y="216"/>
                  </a:cubicBezTo>
                  <a:cubicBezTo>
                    <a:pt x="0" y="9"/>
                    <a:pt x="0" y="9"/>
                    <a:pt x="0" y="9"/>
                  </a:cubicBezTo>
                  <a:cubicBezTo>
                    <a:pt x="0" y="4"/>
                    <a:pt x="3" y="0"/>
                    <a:pt x="8" y="0"/>
                  </a:cubicBezTo>
                  <a:cubicBezTo>
                    <a:pt x="334" y="0"/>
                    <a:pt x="334" y="0"/>
                    <a:pt x="334" y="0"/>
                  </a:cubicBezTo>
                  <a:cubicBezTo>
                    <a:pt x="338" y="0"/>
                    <a:pt x="342" y="4"/>
                    <a:pt x="342" y="9"/>
                  </a:cubicBezTo>
                  <a:cubicBezTo>
                    <a:pt x="342" y="216"/>
                    <a:pt x="342" y="216"/>
                    <a:pt x="342" y="216"/>
                  </a:cubicBezTo>
                  <a:cubicBezTo>
                    <a:pt x="342" y="221"/>
                    <a:pt x="338" y="225"/>
                    <a:pt x="334" y="225"/>
                  </a:cubicBezTo>
                  <a:close/>
                  <a:moveTo>
                    <a:pt x="10" y="214"/>
                  </a:moveTo>
                  <a:cubicBezTo>
                    <a:pt x="331" y="214"/>
                    <a:pt x="331" y="214"/>
                    <a:pt x="331" y="214"/>
                  </a:cubicBezTo>
                  <a:cubicBezTo>
                    <a:pt x="331" y="11"/>
                    <a:pt x="331" y="11"/>
                    <a:pt x="331" y="11"/>
                  </a:cubicBezTo>
                  <a:cubicBezTo>
                    <a:pt x="10" y="11"/>
                    <a:pt x="10" y="11"/>
                    <a:pt x="10" y="11"/>
                  </a:cubicBezTo>
                  <a:lnTo>
                    <a:pt x="10"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Rectangle 78">
              <a:extLst>
                <a:ext uri="{FF2B5EF4-FFF2-40B4-BE49-F238E27FC236}">
                  <a16:creationId xmlns:a16="http://schemas.microsoft.com/office/drawing/2014/main" id="{447109FE-EE3E-4989-A850-7E13079932E1}"/>
                </a:ext>
              </a:extLst>
            </p:cNvPr>
            <p:cNvSpPr>
              <a:spLocks noChangeArrowheads="1"/>
            </p:cNvSpPr>
            <p:nvPr/>
          </p:nvSpPr>
          <p:spPr bwMode="auto">
            <a:xfrm>
              <a:off x="987425" y="3003550"/>
              <a:ext cx="361950" cy="222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79">
              <a:extLst>
                <a:ext uri="{FF2B5EF4-FFF2-40B4-BE49-F238E27FC236}">
                  <a16:creationId xmlns:a16="http://schemas.microsoft.com/office/drawing/2014/main" id="{CEFD84FF-3EB4-43C2-8FFA-CFBD69EA1C5E}"/>
                </a:ext>
              </a:extLst>
            </p:cNvPr>
            <p:cNvSpPr>
              <a:spLocks/>
            </p:cNvSpPr>
            <p:nvPr/>
          </p:nvSpPr>
          <p:spPr bwMode="auto">
            <a:xfrm>
              <a:off x="906463" y="3248025"/>
              <a:ext cx="519112" cy="11112"/>
            </a:xfrm>
            <a:custGeom>
              <a:avLst/>
              <a:gdLst>
                <a:gd name="T0" fmla="*/ 31 w 327"/>
                <a:gd name="T1" fmla="*/ 0 h 7"/>
                <a:gd name="T2" fmla="*/ 0 w 327"/>
                <a:gd name="T3" fmla="*/ 7 h 7"/>
                <a:gd name="T4" fmla="*/ 327 w 327"/>
                <a:gd name="T5" fmla="*/ 7 h 7"/>
                <a:gd name="T6" fmla="*/ 294 w 327"/>
                <a:gd name="T7" fmla="*/ 0 h 7"/>
                <a:gd name="T8" fmla="*/ 31 w 327"/>
                <a:gd name="T9" fmla="*/ 0 h 7"/>
              </a:gdLst>
              <a:ahLst/>
              <a:cxnLst>
                <a:cxn ang="0">
                  <a:pos x="T0" y="T1"/>
                </a:cxn>
                <a:cxn ang="0">
                  <a:pos x="T2" y="T3"/>
                </a:cxn>
                <a:cxn ang="0">
                  <a:pos x="T4" y="T5"/>
                </a:cxn>
                <a:cxn ang="0">
                  <a:pos x="T6" y="T7"/>
                </a:cxn>
                <a:cxn ang="0">
                  <a:pos x="T8" y="T9"/>
                </a:cxn>
              </a:cxnLst>
              <a:rect l="0" t="0" r="r" b="b"/>
              <a:pathLst>
                <a:path w="327" h="7">
                  <a:moveTo>
                    <a:pt x="31" y="0"/>
                  </a:moveTo>
                  <a:lnTo>
                    <a:pt x="0" y="7"/>
                  </a:lnTo>
                  <a:lnTo>
                    <a:pt x="327" y="7"/>
                  </a:lnTo>
                  <a:lnTo>
                    <a:pt x="294" y="0"/>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80">
              <a:extLst>
                <a:ext uri="{FF2B5EF4-FFF2-40B4-BE49-F238E27FC236}">
                  <a16:creationId xmlns:a16="http://schemas.microsoft.com/office/drawing/2014/main" id="{2E51B8FF-4534-48D4-899A-9C7020F8ECB2}"/>
                </a:ext>
              </a:extLst>
            </p:cNvPr>
            <p:cNvSpPr>
              <a:spLocks noEditPoints="1"/>
            </p:cNvSpPr>
            <p:nvPr/>
          </p:nvSpPr>
          <p:spPr bwMode="auto">
            <a:xfrm>
              <a:off x="906463" y="3244850"/>
              <a:ext cx="520700" cy="17462"/>
            </a:xfrm>
            <a:custGeom>
              <a:avLst/>
              <a:gdLst>
                <a:gd name="T0" fmla="*/ 327 w 328"/>
                <a:gd name="T1" fmla="*/ 11 h 11"/>
                <a:gd name="T2" fmla="*/ 0 w 328"/>
                <a:gd name="T3" fmla="*/ 11 h 11"/>
                <a:gd name="T4" fmla="*/ 0 w 328"/>
                <a:gd name="T5" fmla="*/ 7 h 11"/>
                <a:gd name="T6" fmla="*/ 31 w 328"/>
                <a:gd name="T7" fmla="*/ 0 h 11"/>
                <a:gd name="T8" fmla="*/ 294 w 328"/>
                <a:gd name="T9" fmla="*/ 0 h 11"/>
                <a:gd name="T10" fmla="*/ 328 w 328"/>
                <a:gd name="T11" fmla="*/ 7 h 11"/>
                <a:gd name="T12" fmla="*/ 327 w 328"/>
                <a:gd name="T13" fmla="*/ 11 h 11"/>
                <a:gd name="T14" fmla="*/ 20 w 328"/>
                <a:gd name="T15" fmla="*/ 7 h 11"/>
                <a:gd name="T16" fmla="*/ 305 w 328"/>
                <a:gd name="T17" fmla="*/ 7 h 11"/>
                <a:gd name="T18" fmla="*/ 294 w 328"/>
                <a:gd name="T19" fmla="*/ 4 h 11"/>
                <a:gd name="T20" fmla="*/ 31 w 328"/>
                <a:gd name="T21" fmla="*/ 4 h 11"/>
                <a:gd name="T22" fmla="*/ 20 w 328"/>
                <a:gd name="T23"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8" h="11">
                  <a:moveTo>
                    <a:pt x="327" y="11"/>
                  </a:moveTo>
                  <a:lnTo>
                    <a:pt x="0" y="11"/>
                  </a:lnTo>
                  <a:lnTo>
                    <a:pt x="0" y="7"/>
                  </a:lnTo>
                  <a:lnTo>
                    <a:pt x="31" y="0"/>
                  </a:lnTo>
                  <a:lnTo>
                    <a:pt x="294" y="0"/>
                  </a:lnTo>
                  <a:lnTo>
                    <a:pt x="328" y="7"/>
                  </a:lnTo>
                  <a:lnTo>
                    <a:pt x="327" y="11"/>
                  </a:lnTo>
                  <a:close/>
                  <a:moveTo>
                    <a:pt x="20" y="7"/>
                  </a:moveTo>
                  <a:lnTo>
                    <a:pt x="305" y="7"/>
                  </a:lnTo>
                  <a:lnTo>
                    <a:pt x="294" y="4"/>
                  </a:lnTo>
                  <a:lnTo>
                    <a:pt x="31" y="4"/>
                  </a:lnTo>
                  <a:lnTo>
                    <a:pt x="2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81">
              <a:extLst>
                <a:ext uri="{FF2B5EF4-FFF2-40B4-BE49-F238E27FC236}">
                  <a16:creationId xmlns:a16="http://schemas.microsoft.com/office/drawing/2014/main" id="{0A621CA5-95FA-4964-BFA8-F838402E0F2F}"/>
                </a:ext>
              </a:extLst>
            </p:cNvPr>
            <p:cNvSpPr>
              <a:spLocks noEditPoints="1"/>
            </p:cNvSpPr>
            <p:nvPr/>
          </p:nvSpPr>
          <p:spPr bwMode="auto">
            <a:xfrm>
              <a:off x="909638" y="3262312"/>
              <a:ext cx="511175" cy="12700"/>
            </a:xfrm>
            <a:custGeom>
              <a:avLst/>
              <a:gdLst>
                <a:gd name="T0" fmla="*/ 407 w 408"/>
                <a:gd name="T1" fmla="*/ 10 h 10"/>
                <a:gd name="T2" fmla="*/ 408 w 408"/>
                <a:gd name="T3" fmla="*/ 9 h 10"/>
                <a:gd name="T4" fmla="*/ 408 w 408"/>
                <a:gd name="T5" fmla="*/ 0 h 10"/>
                <a:gd name="T6" fmla="*/ 0 w 408"/>
                <a:gd name="T7" fmla="*/ 0 h 10"/>
                <a:gd name="T8" fmla="*/ 0 w 408"/>
                <a:gd name="T9" fmla="*/ 9 h 10"/>
                <a:gd name="T10" fmla="*/ 1 w 408"/>
                <a:gd name="T11" fmla="*/ 10 h 10"/>
                <a:gd name="T12" fmla="*/ 407 w 408"/>
                <a:gd name="T13" fmla="*/ 10 h 10"/>
                <a:gd name="T14" fmla="*/ 263 w 408"/>
                <a:gd name="T15" fmla="*/ 4 h 10"/>
                <a:gd name="T16" fmla="*/ 401 w 408"/>
                <a:gd name="T17" fmla="*/ 4 h 10"/>
                <a:gd name="T18" fmla="*/ 403 w 408"/>
                <a:gd name="T19" fmla="*/ 6 h 10"/>
                <a:gd name="T20" fmla="*/ 401 w 408"/>
                <a:gd name="T21" fmla="*/ 8 h 10"/>
                <a:gd name="T22" fmla="*/ 263 w 408"/>
                <a:gd name="T23" fmla="*/ 8 h 10"/>
                <a:gd name="T24" fmla="*/ 261 w 408"/>
                <a:gd name="T25" fmla="*/ 6 h 10"/>
                <a:gd name="T26" fmla="*/ 263 w 408"/>
                <a:gd name="T27" fmla="*/ 4 h 10"/>
                <a:gd name="T28" fmla="*/ 198 w 408"/>
                <a:gd name="T29" fmla="*/ 4 h 10"/>
                <a:gd name="T30" fmla="*/ 243 w 408"/>
                <a:gd name="T31" fmla="*/ 4 h 10"/>
                <a:gd name="T32" fmla="*/ 245 w 408"/>
                <a:gd name="T33" fmla="*/ 6 h 10"/>
                <a:gd name="T34" fmla="*/ 243 w 408"/>
                <a:gd name="T35" fmla="*/ 8 h 10"/>
                <a:gd name="T36" fmla="*/ 198 w 408"/>
                <a:gd name="T37" fmla="*/ 8 h 10"/>
                <a:gd name="T38" fmla="*/ 196 w 408"/>
                <a:gd name="T39" fmla="*/ 6 h 10"/>
                <a:gd name="T40" fmla="*/ 198 w 408"/>
                <a:gd name="T41" fmla="*/ 4 h 10"/>
                <a:gd name="T42" fmla="*/ 171 w 408"/>
                <a:gd name="T43" fmla="*/ 2 h 10"/>
                <a:gd name="T44" fmla="*/ 174 w 408"/>
                <a:gd name="T45" fmla="*/ 6 h 10"/>
                <a:gd name="T46" fmla="*/ 171 w 408"/>
                <a:gd name="T47" fmla="*/ 9 h 10"/>
                <a:gd name="T48" fmla="*/ 168 w 408"/>
                <a:gd name="T49" fmla="*/ 6 h 10"/>
                <a:gd name="T50" fmla="*/ 171 w 408"/>
                <a:gd name="T51"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8" h="10">
                  <a:moveTo>
                    <a:pt x="407" y="10"/>
                  </a:moveTo>
                  <a:cubicBezTo>
                    <a:pt x="408" y="10"/>
                    <a:pt x="408" y="9"/>
                    <a:pt x="408" y="9"/>
                  </a:cubicBezTo>
                  <a:cubicBezTo>
                    <a:pt x="408" y="0"/>
                    <a:pt x="408" y="0"/>
                    <a:pt x="408" y="0"/>
                  </a:cubicBezTo>
                  <a:cubicBezTo>
                    <a:pt x="0" y="0"/>
                    <a:pt x="0" y="0"/>
                    <a:pt x="0" y="0"/>
                  </a:cubicBezTo>
                  <a:cubicBezTo>
                    <a:pt x="0" y="9"/>
                    <a:pt x="0" y="9"/>
                    <a:pt x="0" y="9"/>
                  </a:cubicBezTo>
                  <a:cubicBezTo>
                    <a:pt x="0" y="9"/>
                    <a:pt x="0" y="10"/>
                    <a:pt x="1" y="10"/>
                  </a:cubicBezTo>
                  <a:lnTo>
                    <a:pt x="407" y="10"/>
                  </a:lnTo>
                  <a:close/>
                  <a:moveTo>
                    <a:pt x="263" y="4"/>
                  </a:moveTo>
                  <a:cubicBezTo>
                    <a:pt x="401" y="4"/>
                    <a:pt x="401" y="4"/>
                    <a:pt x="401" y="4"/>
                  </a:cubicBezTo>
                  <a:cubicBezTo>
                    <a:pt x="402" y="4"/>
                    <a:pt x="403" y="5"/>
                    <a:pt x="403" y="6"/>
                  </a:cubicBezTo>
                  <a:cubicBezTo>
                    <a:pt x="403" y="7"/>
                    <a:pt x="402" y="8"/>
                    <a:pt x="401" y="8"/>
                  </a:cubicBezTo>
                  <a:cubicBezTo>
                    <a:pt x="263" y="8"/>
                    <a:pt x="263" y="8"/>
                    <a:pt x="263" y="8"/>
                  </a:cubicBezTo>
                  <a:cubicBezTo>
                    <a:pt x="262" y="8"/>
                    <a:pt x="261" y="7"/>
                    <a:pt x="261" y="6"/>
                  </a:cubicBezTo>
                  <a:cubicBezTo>
                    <a:pt x="261" y="5"/>
                    <a:pt x="262" y="4"/>
                    <a:pt x="263" y="4"/>
                  </a:cubicBezTo>
                  <a:close/>
                  <a:moveTo>
                    <a:pt x="198" y="4"/>
                  </a:moveTo>
                  <a:cubicBezTo>
                    <a:pt x="243" y="4"/>
                    <a:pt x="243" y="4"/>
                    <a:pt x="243" y="4"/>
                  </a:cubicBezTo>
                  <a:cubicBezTo>
                    <a:pt x="244" y="4"/>
                    <a:pt x="245" y="5"/>
                    <a:pt x="245" y="6"/>
                  </a:cubicBezTo>
                  <a:cubicBezTo>
                    <a:pt x="245" y="7"/>
                    <a:pt x="244" y="8"/>
                    <a:pt x="243" y="8"/>
                  </a:cubicBezTo>
                  <a:cubicBezTo>
                    <a:pt x="198" y="8"/>
                    <a:pt x="198" y="8"/>
                    <a:pt x="198" y="8"/>
                  </a:cubicBezTo>
                  <a:cubicBezTo>
                    <a:pt x="197" y="8"/>
                    <a:pt x="196" y="7"/>
                    <a:pt x="196" y="6"/>
                  </a:cubicBezTo>
                  <a:cubicBezTo>
                    <a:pt x="196" y="5"/>
                    <a:pt x="197" y="4"/>
                    <a:pt x="198" y="4"/>
                  </a:cubicBezTo>
                  <a:close/>
                  <a:moveTo>
                    <a:pt x="171" y="2"/>
                  </a:moveTo>
                  <a:cubicBezTo>
                    <a:pt x="173" y="2"/>
                    <a:pt x="174" y="4"/>
                    <a:pt x="174" y="6"/>
                  </a:cubicBezTo>
                  <a:cubicBezTo>
                    <a:pt x="174" y="7"/>
                    <a:pt x="173" y="9"/>
                    <a:pt x="171" y="9"/>
                  </a:cubicBezTo>
                  <a:cubicBezTo>
                    <a:pt x="169" y="9"/>
                    <a:pt x="168" y="7"/>
                    <a:pt x="168" y="6"/>
                  </a:cubicBezTo>
                  <a:cubicBezTo>
                    <a:pt x="168" y="4"/>
                    <a:pt x="169" y="2"/>
                    <a:pt x="17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82">
              <a:extLst>
                <a:ext uri="{FF2B5EF4-FFF2-40B4-BE49-F238E27FC236}">
                  <a16:creationId xmlns:a16="http://schemas.microsoft.com/office/drawing/2014/main" id="{2CE9EE21-E8C8-4FD1-BDF9-5FBE72104A1B}"/>
                </a:ext>
              </a:extLst>
            </p:cNvPr>
            <p:cNvSpPr>
              <a:spLocks noEditPoints="1"/>
            </p:cNvSpPr>
            <p:nvPr/>
          </p:nvSpPr>
          <p:spPr bwMode="auto">
            <a:xfrm>
              <a:off x="903288" y="3255962"/>
              <a:ext cx="525462" cy="25400"/>
            </a:xfrm>
            <a:custGeom>
              <a:avLst/>
              <a:gdLst>
                <a:gd name="T0" fmla="*/ 0 w 419"/>
                <a:gd name="T1" fmla="*/ 0 h 21"/>
                <a:gd name="T2" fmla="*/ 0 w 419"/>
                <a:gd name="T3" fmla="*/ 15 h 21"/>
                <a:gd name="T4" fmla="*/ 6 w 419"/>
                <a:gd name="T5" fmla="*/ 21 h 21"/>
                <a:gd name="T6" fmla="*/ 412 w 419"/>
                <a:gd name="T7" fmla="*/ 21 h 21"/>
                <a:gd name="T8" fmla="*/ 419 w 419"/>
                <a:gd name="T9" fmla="*/ 15 h 21"/>
                <a:gd name="T10" fmla="*/ 419 w 419"/>
                <a:gd name="T11" fmla="*/ 0 h 21"/>
                <a:gd name="T12" fmla="*/ 0 w 419"/>
                <a:gd name="T13" fmla="*/ 0 h 21"/>
                <a:gd name="T14" fmla="*/ 416 w 419"/>
                <a:gd name="T15" fmla="*/ 15 h 21"/>
                <a:gd name="T16" fmla="*/ 412 w 419"/>
                <a:gd name="T17" fmla="*/ 18 h 21"/>
                <a:gd name="T18" fmla="*/ 6 w 419"/>
                <a:gd name="T19" fmla="*/ 18 h 21"/>
                <a:gd name="T20" fmla="*/ 2 w 419"/>
                <a:gd name="T21" fmla="*/ 15 h 21"/>
                <a:gd name="T22" fmla="*/ 2 w 419"/>
                <a:gd name="T23" fmla="*/ 3 h 21"/>
                <a:gd name="T24" fmla="*/ 416 w 419"/>
                <a:gd name="T25" fmla="*/ 3 h 21"/>
                <a:gd name="T26" fmla="*/ 416 w 419"/>
                <a:gd name="T27"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21">
                  <a:moveTo>
                    <a:pt x="0" y="0"/>
                  </a:moveTo>
                  <a:cubicBezTo>
                    <a:pt x="0" y="15"/>
                    <a:pt x="0" y="15"/>
                    <a:pt x="0" y="15"/>
                  </a:cubicBezTo>
                  <a:cubicBezTo>
                    <a:pt x="0" y="18"/>
                    <a:pt x="2" y="21"/>
                    <a:pt x="6" y="21"/>
                  </a:cubicBezTo>
                  <a:cubicBezTo>
                    <a:pt x="412" y="21"/>
                    <a:pt x="412" y="21"/>
                    <a:pt x="412" y="21"/>
                  </a:cubicBezTo>
                  <a:cubicBezTo>
                    <a:pt x="416" y="21"/>
                    <a:pt x="419" y="18"/>
                    <a:pt x="419" y="15"/>
                  </a:cubicBezTo>
                  <a:cubicBezTo>
                    <a:pt x="419" y="0"/>
                    <a:pt x="419" y="0"/>
                    <a:pt x="419" y="0"/>
                  </a:cubicBezTo>
                  <a:lnTo>
                    <a:pt x="0" y="0"/>
                  </a:lnTo>
                  <a:close/>
                  <a:moveTo>
                    <a:pt x="416" y="15"/>
                  </a:moveTo>
                  <a:cubicBezTo>
                    <a:pt x="416" y="17"/>
                    <a:pt x="415" y="18"/>
                    <a:pt x="412" y="18"/>
                  </a:cubicBezTo>
                  <a:cubicBezTo>
                    <a:pt x="6" y="18"/>
                    <a:pt x="6" y="18"/>
                    <a:pt x="6" y="18"/>
                  </a:cubicBezTo>
                  <a:cubicBezTo>
                    <a:pt x="4" y="18"/>
                    <a:pt x="2" y="17"/>
                    <a:pt x="2" y="15"/>
                  </a:cubicBezTo>
                  <a:cubicBezTo>
                    <a:pt x="2" y="3"/>
                    <a:pt x="2" y="3"/>
                    <a:pt x="2" y="3"/>
                  </a:cubicBezTo>
                  <a:cubicBezTo>
                    <a:pt x="416" y="3"/>
                    <a:pt x="416" y="3"/>
                    <a:pt x="416" y="3"/>
                  </a:cubicBezTo>
                  <a:lnTo>
                    <a:pt x="41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83">
              <a:extLst>
                <a:ext uri="{FF2B5EF4-FFF2-40B4-BE49-F238E27FC236}">
                  <a16:creationId xmlns:a16="http://schemas.microsoft.com/office/drawing/2014/main" id="{6053F768-7464-443D-B423-9672CE1722F2}"/>
                </a:ext>
              </a:extLst>
            </p:cNvPr>
            <p:cNvSpPr>
              <a:spLocks noEditPoints="1"/>
            </p:cNvSpPr>
            <p:nvPr/>
          </p:nvSpPr>
          <p:spPr bwMode="auto">
            <a:xfrm>
              <a:off x="906463" y="3259137"/>
              <a:ext cx="519112" cy="19050"/>
            </a:xfrm>
            <a:custGeom>
              <a:avLst/>
              <a:gdLst>
                <a:gd name="T0" fmla="*/ 0 w 414"/>
                <a:gd name="T1" fmla="*/ 12 h 15"/>
                <a:gd name="T2" fmla="*/ 4 w 414"/>
                <a:gd name="T3" fmla="*/ 15 h 15"/>
                <a:gd name="T4" fmla="*/ 410 w 414"/>
                <a:gd name="T5" fmla="*/ 15 h 15"/>
                <a:gd name="T6" fmla="*/ 414 w 414"/>
                <a:gd name="T7" fmla="*/ 12 h 15"/>
                <a:gd name="T8" fmla="*/ 414 w 414"/>
                <a:gd name="T9" fmla="*/ 0 h 15"/>
                <a:gd name="T10" fmla="*/ 0 w 414"/>
                <a:gd name="T11" fmla="*/ 0 h 15"/>
                <a:gd name="T12" fmla="*/ 0 w 414"/>
                <a:gd name="T13" fmla="*/ 12 h 15"/>
                <a:gd name="T14" fmla="*/ 3 w 414"/>
                <a:gd name="T15" fmla="*/ 3 h 15"/>
                <a:gd name="T16" fmla="*/ 411 w 414"/>
                <a:gd name="T17" fmla="*/ 3 h 15"/>
                <a:gd name="T18" fmla="*/ 411 w 414"/>
                <a:gd name="T19" fmla="*/ 12 h 15"/>
                <a:gd name="T20" fmla="*/ 410 w 414"/>
                <a:gd name="T21" fmla="*/ 13 h 15"/>
                <a:gd name="T22" fmla="*/ 4 w 414"/>
                <a:gd name="T23" fmla="*/ 13 h 15"/>
                <a:gd name="T24" fmla="*/ 3 w 414"/>
                <a:gd name="T25" fmla="*/ 12 h 15"/>
                <a:gd name="T26" fmla="*/ 3 w 414"/>
                <a:gd name="T27"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
                  <a:moveTo>
                    <a:pt x="0" y="12"/>
                  </a:moveTo>
                  <a:cubicBezTo>
                    <a:pt x="0" y="14"/>
                    <a:pt x="2" y="15"/>
                    <a:pt x="4" y="15"/>
                  </a:cubicBezTo>
                  <a:cubicBezTo>
                    <a:pt x="410" y="15"/>
                    <a:pt x="410" y="15"/>
                    <a:pt x="410" y="15"/>
                  </a:cubicBezTo>
                  <a:cubicBezTo>
                    <a:pt x="413" y="15"/>
                    <a:pt x="414" y="14"/>
                    <a:pt x="414" y="12"/>
                  </a:cubicBezTo>
                  <a:cubicBezTo>
                    <a:pt x="414" y="0"/>
                    <a:pt x="414" y="0"/>
                    <a:pt x="414" y="0"/>
                  </a:cubicBezTo>
                  <a:cubicBezTo>
                    <a:pt x="0" y="0"/>
                    <a:pt x="0" y="0"/>
                    <a:pt x="0" y="0"/>
                  </a:cubicBezTo>
                  <a:lnTo>
                    <a:pt x="0" y="12"/>
                  </a:lnTo>
                  <a:close/>
                  <a:moveTo>
                    <a:pt x="3" y="3"/>
                  </a:moveTo>
                  <a:cubicBezTo>
                    <a:pt x="411" y="3"/>
                    <a:pt x="411" y="3"/>
                    <a:pt x="411" y="3"/>
                  </a:cubicBezTo>
                  <a:cubicBezTo>
                    <a:pt x="411" y="12"/>
                    <a:pt x="411" y="12"/>
                    <a:pt x="411" y="12"/>
                  </a:cubicBezTo>
                  <a:cubicBezTo>
                    <a:pt x="411" y="12"/>
                    <a:pt x="411" y="13"/>
                    <a:pt x="410" y="13"/>
                  </a:cubicBezTo>
                  <a:cubicBezTo>
                    <a:pt x="4" y="13"/>
                    <a:pt x="4" y="13"/>
                    <a:pt x="4" y="13"/>
                  </a:cubicBezTo>
                  <a:cubicBezTo>
                    <a:pt x="3" y="13"/>
                    <a:pt x="3" y="12"/>
                    <a:pt x="3" y="12"/>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Oval 84">
              <a:extLst>
                <a:ext uri="{FF2B5EF4-FFF2-40B4-BE49-F238E27FC236}">
                  <a16:creationId xmlns:a16="http://schemas.microsoft.com/office/drawing/2014/main" id="{76F85748-396B-49B7-8ED8-56FDED3E7674}"/>
                </a:ext>
              </a:extLst>
            </p:cNvPr>
            <p:cNvSpPr>
              <a:spLocks noChangeArrowheads="1"/>
            </p:cNvSpPr>
            <p:nvPr/>
          </p:nvSpPr>
          <p:spPr bwMode="auto">
            <a:xfrm>
              <a:off x="1120775" y="3265487"/>
              <a:ext cx="6350" cy="79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2262405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Vim</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文本编辑器</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06</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76" name="Rectangle: Rounded Corners 55">
            <a:extLst>
              <a:ext uri="{FF2B5EF4-FFF2-40B4-BE49-F238E27FC236}">
                <a16:creationId xmlns:a16="http://schemas.microsoft.com/office/drawing/2014/main" id="{B6F61BB5-3CE0-436F-B09B-FA4FD05F5716}"/>
              </a:ext>
            </a:extLst>
          </p:cNvPr>
          <p:cNvSpPr/>
          <p:nvPr/>
        </p:nvSpPr>
        <p:spPr>
          <a:xfrm>
            <a:off x="6465885" y="1508831"/>
            <a:ext cx="3186669" cy="1281863"/>
          </a:xfrm>
          <a:prstGeom prst="roundRect">
            <a:avLst>
              <a:gd name="adj" fmla="val 4748"/>
            </a:avLst>
          </a:prstGeom>
          <a:noFill/>
          <a:ln>
            <a:gradFill>
              <a:gsLst>
                <a:gs pos="0">
                  <a:srgbClr val="00B0F0"/>
                </a:gs>
                <a:gs pos="100000">
                  <a:srgbClr val="00B0F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Rounded Corners 45">
            <a:extLst>
              <a:ext uri="{FF2B5EF4-FFF2-40B4-BE49-F238E27FC236}">
                <a16:creationId xmlns:a16="http://schemas.microsoft.com/office/drawing/2014/main" id="{86957ADC-5407-4965-802D-AF15FE6B31C8}"/>
              </a:ext>
            </a:extLst>
          </p:cNvPr>
          <p:cNvSpPr/>
          <p:nvPr/>
        </p:nvSpPr>
        <p:spPr>
          <a:xfrm>
            <a:off x="6465884" y="3135555"/>
            <a:ext cx="3186669" cy="888104"/>
          </a:xfrm>
          <a:prstGeom prst="roundRect">
            <a:avLst>
              <a:gd name="adj" fmla="val 4748"/>
            </a:avLst>
          </a:prstGeom>
          <a:noFill/>
          <a:ln>
            <a:gradFill>
              <a:gsLst>
                <a:gs pos="0">
                  <a:srgbClr val="0070C0"/>
                </a:gs>
                <a:gs pos="100000">
                  <a:srgbClr val="0070C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47">
            <a:extLst>
              <a:ext uri="{FF2B5EF4-FFF2-40B4-BE49-F238E27FC236}">
                <a16:creationId xmlns:a16="http://schemas.microsoft.com/office/drawing/2014/main" id="{45A61DAE-3076-443D-9799-65C874308C75}"/>
              </a:ext>
            </a:extLst>
          </p:cNvPr>
          <p:cNvSpPr txBox="1"/>
          <p:nvPr/>
        </p:nvSpPr>
        <p:spPr>
          <a:xfrm>
            <a:off x="6883253" y="3218963"/>
            <a:ext cx="2769300" cy="615553"/>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l"/>
            <a:r>
              <a:rPr lang="zh-CN" altLang="en-US" sz="1800" dirty="0">
                <a:solidFill>
                  <a:srgbClr val="0070C0"/>
                </a:solidFill>
                <a:latin typeface="微软雅黑" panose="020B0503020204020204" pitchFamily="34" charset="-122"/>
                <a:ea typeface="微软雅黑" panose="020B0503020204020204" pitchFamily="34" charset="-122"/>
              </a:rPr>
              <a:t>输入模式</a:t>
            </a:r>
            <a:endParaRPr lang="en-US" altLang="zh-CN" sz="1800" dirty="0">
              <a:solidFill>
                <a:srgbClr val="0070C0"/>
              </a:solidFill>
              <a:latin typeface="微软雅黑" panose="020B0503020204020204" pitchFamily="34" charset="-122"/>
              <a:ea typeface="微软雅黑" panose="020B0503020204020204" pitchFamily="34" charset="-122"/>
            </a:endParaRPr>
          </a:p>
          <a:p>
            <a:pPr algn="l"/>
            <a:r>
              <a:rPr lang="zh-CN" altLang="en-US" b="0" dirty="0">
                <a:solidFill>
                  <a:schemeClr val="tx1"/>
                </a:solidFill>
                <a:latin typeface="微软雅黑" panose="020B0503020204020204" pitchFamily="34" charset="-122"/>
                <a:ea typeface="微软雅黑" panose="020B0503020204020204" pitchFamily="34" charset="-122"/>
              </a:rPr>
              <a:t>正常的文本录入。</a:t>
            </a:r>
            <a:endParaRPr lang="en-US" altLang="zh-CN" b="0" dirty="0">
              <a:solidFill>
                <a:schemeClr val="tx1"/>
              </a:solidFill>
              <a:latin typeface="微软雅黑" panose="020B0503020204020204" pitchFamily="34" charset="-122"/>
              <a:ea typeface="微软雅黑" panose="020B0503020204020204" pitchFamily="34" charset="-122"/>
            </a:endParaRPr>
          </a:p>
        </p:txBody>
      </p:sp>
      <p:sp>
        <p:nvSpPr>
          <p:cNvPr id="79" name="TextBox 57">
            <a:extLst>
              <a:ext uri="{FF2B5EF4-FFF2-40B4-BE49-F238E27FC236}">
                <a16:creationId xmlns:a16="http://schemas.microsoft.com/office/drawing/2014/main" id="{498B8813-D0E4-40D7-B04B-A8AACA82DAE1}"/>
              </a:ext>
            </a:extLst>
          </p:cNvPr>
          <p:cNvSpPr txBox="1"/>
          <p:nvPr/>
        </p:nvSpPr>
        <p:spPr>
          <a:xfrm>
            <a:off x="6863672" y="1615438"/>
            <a:ext cx="3025485" cy="1107996"/>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l"/>
            <a:r>
              <a:rPr lang="zh-CN" altLang="en-US" sz="1800" dirty="0">
                <a:solidFill>
                  <a:srgbClr val="00B0F0"/>
                </a:solidFill>
                <a:latin typeface="微软雅黑" panose="020B0503020204020204" pitchFamily="34" charset="-122"/>
                <a:ea typeface="微软雅黑" panose="020B0503020204020204" pitchFamily="34" charset="-122"/>
              </a:rPr>
              <a:t>命令模式</a:t>
            </a:r>
            <a:endParaRPr lang="en-US" altLang="zh-CN" sz="1800" dirty="0">
              <a:solidFill>
                <a:srgbClr val="00B0F0"/>
              </a:solidFill>
              <a:latin typeface="微软雅黑" panose="020B0503020204020204" pitchFamily="34" charset="-122"/>
              <a:ea typeface="微软雅黑" panose="020B0503020204020204" pitchFamily="34" charset="-122"/>
            </a:endParaRPr>
          </a:p>
          <a:p>
            <a:pPr algn="l"/>
            <a:r>
              <a:rPr lang="zh-CN" altLang="en-US" b="0" dirty="0">
                <a:solidFill>
                  <a:schemeClr val="tx1"/>
                </a:solidFill>
                <a:latin typeface="微软雅黑" panose="020B0503020204020204" pitchFamily="34" charset="-122"/>
                <a:ea typeface="微软雅黑" panose="020B0503020204020204" pitchFamily="34" charset="-122"/>
              </a:rPr>
              <a:t>控制光标移动，可对文本进行复制、粘贴、删除和查找等工作。</a:t>
            </a:r>
            <a:endParaRPr lang="en-US" b="0" dirty="0">
              <a:solidFill>
                <a:schemeClr val="tx1"/>
              </a:solidFill>
              <a:latin typeface="微软雅黑" panose="020B0503020204020204" pitchFamily="34" charset="-122"/>
              <a:ea typeface="微软雅黑" panose="020B0503020204020204" pitchFamily="34" charset="-122"/>
            </a:endParaRPr>
          </a:p>
        </p:txBody>
      </p:sp>
      <p:sp>
        <p:nvSpPr>
          <p:cNvPr id="80" name="椭圆 79">
            <a:extLst>
              <a:ext uri="{FF2B5EF4-FFF2-40B4-BE49-F238E27FC236}">
                <a16:creationId xmlns:a16="http://schemas.microsoft.com/office/drawing/2014/main" id="{E8F677A6-BD97-420B-9F78-090AF91C9CBC}"/>
              </a:ext>
            </a:extLst>
          </p:cNvPr>
          <p:cNvSpPr/>
          <p:nvPr/>
        </p:nvSpPr>
        <p:spPr>
          <a:xfrm>
            <a:off x="6123444" y="1846577"/>
            <a:ext cx="645718" cy="645718"/>
          </a:xfrm>
          <a:prstGeom prst="ellipse">
            <a:avLst/>
          </a:prstGeom>
          <a:solidFill>
            <a:srgbClr val="09CE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81" name="椭圆 80">
            <a:extLst>
              <a:ext uri="{FF2B5EF4-FFF2-40B4-BE49-F238E27FC236}">
                <a16:creationId xmlns:a16="http://schemas.microsoft.com/office/drawing/2014/main" id="{7DE6CAD7-AD2F-491C-84A3-08F03B995655}"/>
              </a:ext>
            </a:extLst>
          </p:cNvPr>
          <p:cNvSpPr/>
          <p:nvPr/>
        </p:nvSpPr>
        <p:spPr>
          <a:xfrm>
            <a:off x="6190119" y="1913252"/>
            <a:ext cx="512368" cy="51236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1</a:t>
            </a:r>
            <a:endParaRPr lang="zh-CN" altLang="en-US" dirty="0">
              <a:latin typeface="思源黑体 CN Bold" panose="020B0800000000000000" pitchFamily="34" charset="-122"/>
              <a:ea typeface="思源黑体 CN Bold" panose="020B0800000000000000" pitchFamily="34" charset="-122"/>
            </a:endParaRPr>
          </a:p>
        </p:txBody>
      </p:sp>
      <p:sp>
        <p:nvSpPr>
          <p:cNvPr id="82" name="椭圆 81">
            <a:extLst>
              <a:ext uri="{FF2B5EF4-FFF2-40B4-BE49-F238E27FC236}">
                <a16:creationId xmlns:a16="http://schemas.microsoft.com/office/drawing/2014/main" id="{72C472A0-E52E-4F1B-B9C3-31546F7C3126}"/>
              </a:ext>
            </a:extLst>
          </p:cNvPr>
          <p:cNvSpPr/>
          <p:nvPr/>
        </p:nvSpPr>
        <p:spPr>
          <a:xfrm>
            <a:off x="6123444" y="3299548"/>
            <a:ext cx="645718" cy="645718"/>
          </a:xfrm>
          <a:prstGeom prst="ellipse">
            <a:avLst/>
          </a:prstGeom>
          <a:solidFill>
            <a:srgbClr val="0070C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83" name="椭圆 82">
            <a:extLst>
              <a:ext uri="{FF2B5EF4-FFF2-40B4-BE49-F238E27FC236}">
                <a16:creationId xmlns:a16="http://schemas.microsoft.com/office/drawing/2014/main" id="{687CF511-B9BC-4380-B47B-9FCDD2F11D07}"/>
              </a:ext>
            </a:extLst>
          </p:cNvPr>
          <p:cNvSpPr/>
          <p:nvPr/>
        </p:nvSpPr>
        <p:spPr>
          <a:xfrm>
            <a:off x="6190119" y="3366223"/>
            <a:ext cx="512368" cy="512368"/>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2</a:t>
            </a:r>
            <a:endParaRPr lang="zh-CN" altLang="en-US" dirty="0">
              <a:latin typeface="思源黑体 CN Bold" panose="020B0800000000000000" pitchFamily="34" charset="-122"/>
              <a:ea typeface="思源黑体 CN Bold" panose="020B0800000000000000" pitchFamily="34" charset="-122"/>
            </a:endParaRPr>
          </a:p>
        </p:txBody>
      </p:sp>
      <p:sp>
        <p:nvSpPr>
          <p:cNvPr id="84" name="椭圆 83">
            <a:extLst>
              <a:ext uri="{FF2B5EF4-FFF2-40B4-BE49-F238E27FC236}">
                <a16:creationId xmlns:a16="http://schemas.microsoft.com/office/drawing/2014/main" id="{D443DEB5-392E-4773-8ED3-C11FC32BABC0}"/>
              </a:ext>
            </a:extLst>
          </p:cNvPr>
          <p:cNvSpPr/>
          <p:nvPr/>
        </p:nvSpPr>
        <p:spPr>
          <a:xfrm>
            <a:off x="2490519" y="2227256"/>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9FD8D78C-8898-4D4A-A5A7-AF95A430B73E}"/>
              </a:ext>
            </a:extLst>
          </p:cNvPr>
          <p:cNvSpPr/>
          <p:nvPr/>
        </p:nvSpPr>
        <p:spPr>
          <a:xfrm>
            <a:off x="2800159" y="2415093"/>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id="{1724AF4B-2764-4FD4-AED5-DEBB9DA67975}"/>
              </a:ext>
            </a:extLst>
          </p:cNvPr>
          <p:cNvSpPr/>
          <p:nvPr/>
        </p:nvSpPr>
        <p:spPr>
          <a:xfrm>
            <a:off x="2547240" y="2784744"/>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a:extLst>
              <a:ext uri="{FF2B5EF4-FFF2-40B4-BE49-F238E27FC236}">
                <a16:creationId xmlns:a16="http://schemas.microsoft.com/office/drawing/2014/main" id="{09682E31-6114-4BD5-B23C-81ED883EFF38}"/>
              </a:ext>
            </a:extLst>
          </p:cNvPr>
          <p:cNvSpPr txBox="1"/>
          <p:nvPr/>
        </p:nvSpPr>
        <p:spPr>
          <a:xfrm>
            <a:off x="2869249" y="3145353"/>
            <a:ext cx="1818560" cy="954107"/>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三种</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r>
              <a:rPr lang="zh-CN" altLang="en-US" sz="2800" b="1" dirty="0">
                <a:solidFill>
                  <a:schemeClr val="bg1"/>
                </a:solidFill>
                <a:latin typeface="微软雅黑" panose="020B0503020204020204" pitchFamily="34" charset="-122"/>
                <a:ea typeface="微软雅黑" panose="020B0503020204020204" pitchFamily="34" charset="-122"/>
              </a:rPr>
              <a:t>模式</a:t>
            </a:r>
          </a:p>
        </p:txBody>
      </p:sp>
      <p:sp>
        <p:nvSpPr>
          <p:cNvPr id="88" name="Rectangle: Rounded Corners 55">
            <a:extLst>
              <a:ext uri="{FF2B5EF4-FFF2-40B4-BE49-F238E27FC236}">
                <a16:creationId xmlns:a16="http://schemas.microsoft.com/office/drawing/2014/main" id="{4E81B810-FB7F-4088-AB3D-715ED7B8D916}"/>
              </a:ext>
            </a:extLst>
          </p:cNvPr>
          <p:cNvSpPr/>
          <p:nvPr/>
        </p:nvSpPr>
        <p:spPr>
          <a:xfrm>
            <a:off x="6465884" y="4451726"/>
            <a:ext cx="3186669" cy="1106952"/>
          </a:xfrm>
          <a:prstGeom prst="roundRect">
            <a:avLst>
              <a:gd name="adj" fmla="val 4748"/>
            </a:avLst>
          </a:prstGeom>
          <a:noFill/>
          <a:ln>
            <a:gradFill>
              <a:gsLst>
                <a:gs pos="0">
                  <a:srgbClr val="00B0F0"/>
                </a:gs>
                <a:gs pos="100000">
                  <a:srgbClr val="00B0F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57">
            <a:extLst>
              <a:ext uri="{FF2B5EF4-FFF2-40B4-BE49-F238E27FC236}">
                <a16:creationId xmlns:a16="http://schemas.microsoft.com/office/drawing/2014/main" id="{D6491B52-61EE-4E30-8E7B-624593D8B369}"/>
              </a:ext>
            </a:extLst>
          </p:cNvPr>
          <p:cNvSpPr txBox="1"/>
          <p:nvPr/>
        </p:nvSpPr>
        <p:spPr>
          <a:xfrm>
            <a:off x="6883253" y="4574315"/>
            <a:ext cx="2769300" cy="861774"/>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l"/>
            <a:r>
              <a:rPr lang="zh-CN" altLang="en-US" sz="1800" dirty="0">
                <a:solidFill>
                  <a:srgbClr val="00B0F0"/>
                </a:solidFill>
                <a:latin typeface="微软雅黑" panose="020B0503020204020204" pitchFamily="34" charset="-122"/>
                <a:ea typeface="微软雅黑" panose="020B0503020204020204" pitchFamily="34" charset="-122"/>
              </a:rPr>
              <a:t>末行模式</a:t>
            </a:r>
            <a:endParaRPr lang="en-US" altLang="zh-CN" sz="1800" dirty="0">
              <a:solidFill>
                <a:srgbClr val="00B0F0"/>
              </a:solidFill>
              <a:latin typeface="微软雅黑" panose="020B0503020204020204" pitchFamily="34" charset="-122"/>
              <a:ea typeface="微软雅黑" panose="020B0503020204020204" pitchFamily="34" charset="-122"/>
            </a:endParaRPr>
          </a:p>
          <a:p>
            <a:pPr algn="l"/>
            <a:r>
              <a:rPr lang="zh-CN" altLang="en-US" b="0" dirty="0">
                <a:solidFill>
                  <a:schemeClr val="tx1"/>
                </a:solidFill>
                <a:latin typeface="微软雅黑" panose="020B0503020204020204" pitchFamily="34" charset="-122"/>
                <a:ea typeface="微软雅黑" panose="020B0503020204020204" pitchFamily="34" charset="-122"/>
              </a:rPr>
              <a:t>保存或退出文档，以及设置编辑环境。</a:t>
            </a:r>
            <a:endParaRPr lang="en-US" b="0" dirty="0">
              <a:solidFill>
                <a:schemeClr val="tx1"/>
              </a:solidFill>
              <a:latin typeface="微软雅黑" panose="020B0503020204020204" pitchFamily="34" charset="-122"/>
              <a:ea typeface="微软雅黑" panose="020B0503020204020204" pitchFamily="34" charset="-122"/>
            </a:endParaRPr>
          </a:p>
        </p:txBody>
      </p:sp>
      <p:sp>
        <p:nvSpPr>
          <p:cNvPr id="99" name="椭圆 98">
            <a:extLst>
              <a:ext uri="{FF2B5EF4-FFF2-40B4-BE49-F238E27FC236}">
                <a16:creationId xmlns:a16="http://schemas.microsoft.com/office/drawing/2014/main" id="{B05F4631-775C-457C-87E7-DA72F4DB92E7}"/>
              </a:ext>
            </a:extLst>
          </p:cNvPr>
          <p:cNvSpPr/>
          <p:nvPr/>
        </p:nvSpPr>
        <p:spPr>
          <a:xfrm>
            <a:off x="6123444" y="4723052"/>
            <a:ext cx="645718" cy="645718"/>
          </a:xfrm>
          <a:prstGeom prst="ellipse">
            <a:avLst/>
          </a:prstGeom>
          <a:solidFill>
            <a:srgbClr val="09CE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100" name="椭圆 99">
            <a:extLst>
              <a:ext uri="{FF2B5EF4-FFF2-40B4-BE49-F238E27FC236}">
                <a16:creationId xmlns:a16="http://schemas.microsoft.com/office/drawing/2014/main" id="{206848CB-E058-4B25-B914-F3AB63DB6962}"/>
              </a:ext>
            </a:extLst>
          </p:cNvPr>
          <p:cNvSpPr/>
          <p:nvPr/>
        </p:nvSpPr>
        <p:spPr>
          <a:xfrm>
            <a:off x="6190119" y="4789727"/>
            <a:ext cx="512368" cy="51236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3</a:t>
            </a:r>
            <a:endParaRPr lang="zh-CN" altLang="en-US" dirty="0">
              <a:latin typeface="思源黑体 CN Bold" panose="020B0800000000000000" pitchFamily="34" charset="-122"/>
              <a:ea typeface="思源黑体 CN Bold" panose="020B0800000000000000" pitchFamily="34" charset="-122"/>
            </a:endParaRPr>
          </a:p>
        </p:txBody>
      </p:sp>
      <p:cxnSp>
        <p:nvCxnSpPr>
          <p:cNvPr id="101" name="直接连接符 100">
            <a:extLst>
              <a:ext uri="{FF2B5EF4-FFF2-40B4-BE49-F238E27FC236}">
                <a16:creationId xmlns:a16="http://schemas.microsoft.com/office/drawing/2014/main" id="{6CC36B81-320F-4BFF-B3EB-47911EA8DAE8}"/>
              </a:ext>
            </a:extLst>
          </p:cNvPr>
          <p:cNvCxnSpPr>
            <a:cxnSpLocks/>
            <a:stCxn id="85" idx="6"/>
            <a:endCxn id="80" idx="2"/>
          </p:cNvCxnSpPr>
          <p:nvPr/>
        </p:nvCxnSpPr>
        <p:spPr>
          <a:xfrm flipV="1">
            <a:off x="5134799" y="2169436"/>
            <a:ext cx="988645" cy="1412977"/>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08849D86-0AB7-49F8-8F88-B67071D7B8F2}"/>
              </a:ext>
            </a:extLst>
          </p:cNvPr>
          <p:cNvCxnSpPr>
            <a:cxnSpLocks/>
            <a:stCxn id="85" idx="6"/>
            <a:endCxn id="83" idx="2"/>
          </p:cNvCxnSpPr>
          <p:nvPr/>
        </p:nvCxnSpPr>
        <p:spPr>
          <a:xfrm>
            <a:off x="5134799" y="3582413"/>
            <a:ext cx="1055320" cy="39994"/>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410A8248-73EB-49F8-A6EB-6B7A9C8EE9A7}"/>
              </a:ext>
            </a:extLst>
          </p:cNvPr>
          <p:cNvCxnSpPr>
            <a:cxnSpLocks/>
            <a:stCxn id="85" idx="6"/>
            <a:endCxn id="99" idx="2"/>
          </p:cNvCxnSpPr>
          <p:nvPr/>
        </p:nvCxnSpPr>
        <p:spPr>
          <a:xfrm>
            <a:off x="5134799" y="3582413"/>
            <a:ext cx="988645" cy="1463498"/>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2231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85"/>
                                        </p:tgtEl>
                                        <p:attrNameLst>
                                          <p:attrName>style.visibility</p:attrName>
                                        </p:attrNameLst>
                                      </p:cBhvr>
                                      <p:to>
                                        <p:strVal val="visible"/>
                                      </p:to>
                                    </p:set>
                                    <p:anim calcmode="lin" valueType="num">
                                      <p:cBhvr additive="base">
                                        <p:cTn id="20" dur="500" fill="hold"/>
                                        <p:tgtEl>
                                          <p:spTgt spid="85"/>
                                        </p:tgtEl>
                                        <p:attrNameLst>
                                          <p:attrName>ppt_x</p:attrName>
                                        </p:attrNameLst>
                                      </p:cBhvr>
                                      <p:tavLst>
                                        <p:tav tm="0">
                                          <p:val>
                                            <p:strVal val="#ppt_x"/>
                                          </p:val>
                                        </p:tav>
                                        <p:tav tm="100000">
                                          <p:val>
                                            <p:strVal val="#ppt_x"/>
                                          </p:val>
                                        </p:tav>
                                      </p:tavLst>
                                    </p:anim>
                                    <p:anim calcmode="lin" valueType="num">
                                      <p:cBhvr additive="base">
                                        <p:cTn id="21" dur="500" fill="hold"/>
                                        <p:tgtEl>
                                          <p:spTgt spid="85"/>
                                        </p:tgtEl>
                                        <p:attrNameLst>
                                          <p:attrName>ppt_y</p:attrName>
                                        </p:attrNameLst>
                                      </p:cBhvr>
                                      <p:tavLst>
                                        <p:tav tm="0">
                                          <p:val>
                                            <p:strVal val="1+#ppt_h/2"/>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86"/>
                                        </p:tgtEl>
                                        <p:attrNameLst>
                                          <p:attrName>style.visibility</p:attrName>
                                        </p:attrNameLst>
                                      </p:cBhvr>
                                      <p:to>
                                        <p:strVal val="visible"/>
                                      </p:to>
                                    </p:set>
                                    <p:anim calcmode="lin" valueType="num">
                                      <p:cBhvr additive="base">
                                        <p:cTn id="24" dur="500" fill="hold"/>
                                        <p:tgtEl>
                                          <p:spTgt spid="86"/>
                                        </p:tgtEl>
                                        <p:attrNameLst>
                                          <p:attrName>ppt_x</p:attrName>
                                        </p:attrNameLst>
                                      </p:cBhvr>
                                      <p:tavLst>
                                        <p:tav tm="0">
                                          <p:val>
                                            <p:strVal val="1+#ppt_w/2"/>
                                          </p:val>
                                        </p:tav>
                                        <p:tav tm="100000">
                                          <p:val>
                                            <p:strVal val="#ppt_x"/>
                                          </p:val>
                                        </p:tav>
                                      </p:tavLst>
                                    </p:anim>
                                    <p:anim calcmode="lin" valueType="num">
                                      <p:cBhvr additive="base">
                                        <p:cTn id="25" dur="500" fill="hold"/>
                                        <p:tgtEl>
                                          <p:spTgt spid="86"/>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84"/>
                                        </p:tgtEl>
                                        <p:attrNameLst>
                                          <p:attrName>style.visibility</p:attrName>
                                        </p:attrNameLst>
                                      </p:cBhvr>
                                      <p:to>
                                        <p:strVal val="visible"/>
                                      </p:to>
                                    </p:set>
                                    <p:anim calcmode="lin" valueType="num">
                                      <p:cBhvr additive="base">
                                        <p:cTn id="28" dur="500" fill="hold"/>
                                        <p:tgtEl>
                                          <p:spTgt spid="84"/>
                                        </p:tgtEl>
                                        <p:attrNameLst>
                                          <p:attrName>ppt_x</p:attrName>
                                        </p:attrNameLst>
                                      </p:cBhvr>
                                      <p:tavLst>
                                        <p:tav tm="0">
                                          <p:val>
                                            <p:strVal val="0-#ppt_w/2"/>
                                          </p:val>
                                        </p:tav>
                                        <p:tav tm="100000">
                                          <p:val>
                                            <p:strVal val="#ppt_x"/>
                                          </p:val>
                                        </p:tav>
                                      </p:tavLst>
                                    </p:anim>
                                    <p:anim calcmode="lin" valueType="num">
                                      <p:cBhvr additive="base">
                                        <p:cTn id="29" dur="500" fill="hold"/>
                                        <p:tgtEl>
                                          <p:spTgt spid="84"/>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87"/>
                                        </p:tgtEl>
                                        <p:attrNameLst>
                                          <p:attrName>style.visibility</p:attrName>
                                        </p:attrNameLst>
                                      </p:cBhvr>
                                      <p:to>
                                        <p:strVal val="visible"/>
                                      </p:to>
                                    </p:set>
                                    <p:animEffect transition="in" filter="fade">
                                      <p:cBhvr>
                                        <p:cTn id="3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4" grpId="0" animBg="1"/>
      <p:bldP spid="85" grpId="0" animBg="1"/>
      <p:bldP spid="86" grpId="0" animBg="1"/>
      <p:bldP spid="8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Vim</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文本编辑器</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a:extLst>
              <a:ext uri="{FF2B5EF4-FFF2-40B4-BE49-F238E27FC236}">
                <a16:creationId xmlns:a16="http://schemas.microsoft.com/office/drawing/2014/main" id="{FAD07D00-E117-41D3-88D0-5718B1AA4BBE}"/>
              </a:ext>
            </a:extLst>
          </p:cNvPr>
          <p:cNvGrpSpPr/>
          <p:nvPr/>
        </p:nvGrpSpPr>
        <p:grpSpPr>
          <a:xfrm>
            <a:off x="2646810" y="1796364"/>
            <a:ext cx="6898380" cy="3238749"/>
            <a:chOff x="2889734" y="1796364"/>
            <a:chExt cx="6898380" cy="3238749"/>
          </a:xfrm>
        </p:grpSpPr>
        <p:sp>
          <p:nvSpPr>
            <p:cNvPr id="106" name="任意多边形: 形状 105">
              <a:extLst>
                <a:ext uri="{FF2B5EF4-FFF2-40B4-BE49-F238E27FC236}">
                  <a16:creationId xmlns:a16="http://schemas.microsoft.com/office/drawing/2014/main" id="{81480A26-2590-41D2-8B9D-1BCA8508FF2F}"/>
                </a:ext>
              </a:extLst>
            </p:cNvPr>
            <p:cNvSpPr/>
            <p:nvPr/>
          </p:nvSpPr>
          <p:spPr>
            <a:xfrm>
              <a:off x="5099526" y="1796364"/>
              <a:ext cx="2587907" cy="668354"/>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命令模式</a:t>
              </a:r>
            </a:p>
          </p:txBody>
        </p:sp>
        <p:cxnSp>
          <p:nvCxnSpPr>
            <p:cNvPr id="17" name="直接箭头连接符 16">
              <a:extLst>
                <a:ext uri="{FF2B5EF4-FFF2-40B4-BE49-F238E27FC236}">
                  <a16:creationId xmlns:a16="http://schemas.microsoft.com/office/drawing/2014/main" id="{6B0D38DC-1454-423D-8192-F56C0AC960FE}"/>
                </a:ext>
              </a:extLst>
            </p:cNvPr>
            <p:cNvCxnSpPr>
              <a:cxnSpLocks/>
            </p:cNvCxnSpPr>
            <p:nvPr/>
          </p:nvCxnSpPr>
          <p:spPr>
            <a:xfrm flipH="1">
              <a:off x="4183688" y="2689253"/>
              <a:ext cx="944217" cy="1452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AA33C0F3-D517-4A94-8FB8-EC2B95C3E3E2}"/>
                </a:ext>
              </a:extLst>
            </p:cNvPr>
            <p:cNvCxnSpPr>
              <a:cxnSpLocks/>
            </p:cNvCxnSpPr>
            <p:nvPr/>
          </p:nvCxnSpPr>
          <p:spPr>
            <a:xfrm flipV="1">
              <a:off x="4328799" y="2754499"/>
              <a:ext cx="917917" cy="145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7F353051-0948-45D1-B5FF-3949C6217B84}"/>
                </a:ext>
              </a:extLst>
            </p:cNvPr>
            <p:cNvGrpSpPr/>
            <p:nvPr/>
          </p:nvGrpSpPr>
          <p:grpSpPr>
            <a:xfrm flipH="1">
              <a:off x="7576244" y="2689253"/>
              <a:ext cx="1063028" cy="1519646"/>
              <a:chOff x="5292894" y="2578020"/>
              <a:chExt cx="1063028" cy="1519646"/>
            </a:xfrm>
          </p:grpSpPr>
          <p:cxnSp>
            <p:nvCxnSpPr>
              <p:cNvPr id="37" name="直接箭头连接符 36">
                <a:extLst>
                  <a:ext uri="{FF2B5EF4-FFF2-40B4-BE49-F238E27FC236}">
                    <a16:creationId xmlns:a16="http://schemas.microsoft.com/office/drawing/2014/main" id="{FFC67B7E-4C7D-4FBC-83FF-D494033EE9E0}"/>
                  </a:ext>
                </a:extLst>
              </p:cNvPr>
              <p:cNvCxnSpPr>
                <a:cxnSpLocks/>
              </p:cNvCxnSpPr>
              <p:nvPr/>
            </p:nvCxnSpPr>
            <p:spPr>
              <a:xfrm flipH="1">
                <a:off x="5292894" y="2578020"/>
                <a:ext cx="944217" cy="1452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C4DC52D6-F1EE-4399-9B3B-ACF123DF8E03}"/>
                  </a:ext>
                </a:extLst>
              </p:cNvPr>
              <p:cNvCxnSpPr>
                <a:cxnSpLocks/>
              </p:cNvCxnSpPr>
              <p:nvPr/>
            </p:nvCxnSpPr>
            <p:spPr>
              <a:xfrm flipV="1">
                <a:off x="5438005" y="2643266"/>
                <a:ext cx="917917" cy="145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0" name="任意多边形: 形状 39">
              <a:extLst>
                <a:ext uri="{FF2B5EF4-FFF2-40B4-BE49-F238E27FC236}">
                  <a16:creationId xmlns:a16="http://schemas.microsoft.com/office/drawing/2014/main" id="{E8D85CC8-A463-40C7-8D63-98D89198CD58}"/>
                </a:ext>
              </a:extLst>
            </p:cNvPr>
            <p:cNvSpPr/>
            <p:nvPr/>
          </p:nvSpPr>
          <p:spPr>
            <a:xfrm>
              <a:off x="2889734" y="4366759"/>
              <a:ext cx="2587907" cy="668354"/>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输入模式</a:t>
              </a:r>
            </a:p>
          </p:txBody>
        </p:sp>
        <p:sp>
          <p:nvSpPr>
            <p:cNvPr id="41" name="任意多边形: 形状 40">
              <a:extLst>
                <a:ext uri="{FF2B5EF4-FFF2-40B4-BE49-F238E27FC236}">
                  <a16:creationId xmlns:a16="http://schemas.microsoft.com/office/drawing/2014/main" id="{701230CD-37B6-4A0B-B7E1-DF439422DB4E}"/>
                </a:ext>
              </a:extLst>
            </p:cNvPr>
            <p:cNvSpPr/>
            <p:nvPr/>
          </p:nvSpPr>
          <p:spPr>
            <a:xfrm>
              <a:off x="7200207" y="4366759"/>
              <a:ext cx="2587907" cy="668354"/>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末行模式</a:t>
              </a:r>
            </a:p>
          </p:txBody>
        </p:sp>
        <p:sp>
          <p:nvSpPr>
            <p:cNvPr id="42" name="任意多边形: 形状 41">
              <a:extLst>
                <a:ext uri="{FF2B5EF4-FFF2-40B4-BE49-F238E27FC236}">
                  <a16:creationId xmlns:a16="http://schemas.microsoft.com/office/drawing/2014/main" id="{3C62DA66-97AC-4ED3-87A5-3F213A8B7CFB}"/>
                </a:ext>
              </a:extLst>
            </p:cNvPr>
            <p:cNvSpPr/>
            <p:nvPr/>
          </p:nvSpPr>
          <p:spPr>
            <a:xfrm>
              <a:off x="4930817" y="3415738"/>
              <a:ext cx="1153258" cy="420537"/>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noFill/>
            <a:ln>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Esc </a:t>
              </a:r>
              <a:r>
                <a:rPr kumimoji="0" lang="zh-CN" altLang="en-US"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键</a:t>
              </a:r>
            </a:p>
          </p:txBody>
        </p:sp>
        <p:sp>
          <p:nvSpPr>
            <p:cNvPr id="43" name="任意多边形: 形状 42">
              <a:extLst>
                <a:ext uri="{FF2B5EF4-FFF2-40B4-BE49-F238E27FC236}">
                  <a16:creationId xmlns:a16="http://schemas.microsoft.com/office/drawing/2014/main" id="{6FA8AAEE-BC4B-4953-B3D9-601FCFCB6D8A}"/>
                </a:ext>
              </a:extLst>
            </p:cNvPr>
            <p:cNvSpPr/>
            <p:nvPr/>
          </p:nvSpPr>
          <p:spPr>
            <a:xfrm>
              <a:off x="6738885" y="3415738"/>
              <a:ext cx="1153258" cy="420537"/>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noFill/>
            <a:ln>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Esc </a:t>
              </a:r>
              <a:r>
                <a:rPr kumimoji="0" lang="zh-CN" altLang="en-US"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键</a:t>
              </a:r>
            </a:p>
          </p:txBody>
        </p:sp>
        <p:sp>
          <p:nvSpPr>
            <p:cNvPr id="44" name="任意多边形: 形状 43">
              <a:extLst>
                <a:ext uri="{FF2B5EF4-FFF2-40B4-BE49-F238E27FC236}">
                  <a16:creationId xmlns:a16="http://schemas.microsoft.com/office/drawing/2014/main" id="{1816A2EE-6426-44E4-9359-9114F692A2B4}"/>
                </a:ext>
              </a:extLst>
            </p:cNvPr>
            <p:cNvSpPr/>
            <p:nvPr/>
          </p:nvSpPr>
          <p:spPr>
            <a:xfrm>
              <a:off x="2995434" y="2874850"/>
              <a:ext cx="1615248" cy="420537"/>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noFill/>
            <a:ln>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微软雅黑" panose="020B0503020204020204" pitchFamily="34" charset="-122"/>
                  <a:ea typeface="微软雅黑" panose="020B0503020204020204" pitchFamily="34" charset="-122"/>
                </a:rPr>
                <a:t>a</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err="1">
                  <a:solidFill>
                    <a:schemeClr val="tx1"/>
                  </a:solidFill>
                  <a:latin typeface="微软雅黑" panose="020B0503020204020204" pitchFamily="34" charset="-122"/>
                  <a:ea typeface="微软雅黑" panose="020B0503020204020204" pitchFamily="34" charset="-122"/>
                </a:rPr>
                <a:t>i</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o</a:t>
              </a:r>
              <a:r>
                <a:rPr lang="zh-CN" altLang="en-US" dirty="0">
                  <a:solidFill>
                    <a:schemeClr val="tx1"/>
                  </a:solidFill>
                  <a:latin typeface="微软雅黑" panose="020B0503020204020204" pitchFamily="34" charset="-122"/>
                  <a:ea typeface="微软雅黑" panose="020B0503020204020204" pitchFamily="34" charset="-122"/>
                </a:rPr>
                <a:t>等</a:t>
              </a:r>
              <a:r>
                <a:rPr kumimoji="0" lang="zh-CN" altLang="en-US"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键</a:t>
              </a:r>
            </a:p>
          </p:txBody>
        </p:sp>
        <p:sp>
          <p:nvSpPr>
            <p:cNvPr id="45" name="任意多边形: 形状 44">
              <a:extLst>
                <a:ext uri="{FF2B5EF4-FFF2-40B4-BE49-F238E27FC236}">
                  <a16:creationId xmlns:a16="http://schemas.microsoft.com/office/drawing/2014/main" id="{CE257A21-1FC3-476B-8903-4E321D2F03EE}"/>
                </a:ext>
              </a:extLst>
            </p:cNvPr>
            <p:cNvSpPr/>
            <p:nvPr/>
          </p:nvSpPr>
          <p:spPr>
            <a:xfrm>
              <a:off x="8219855" y="2874850"/>
              <a:ext cx="1153258" cy="420537"/>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noFill/>
            <a:ln>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：键</a:t>
              </a:r>
            </a:p>
          </p:txBody>
        </p:sp>
      </p:grpSp>
      <p:sp>
        <p:nvSpPr>
          <p:cNvPr id="96" name="文本框 95">
            <a:extLst>
              <a:ext uri="{FF2B5EF4-FFF2-40B4-BE49-F238E27FC236}">
                <a16:creationId xmlns:a16="http://schemas.microsoft.com/office/drawing/2014/main" id="{0C04097A-9615-48DB-B6EE-45B0F2A632A0}"/>
              </a:ext>
            </a:extLst>
          </p:cNvPr>
          <p:cNvSpPr txBox="1"/>
          <p:nvPr/>
        </p:nvSpPr>
        <p:spPr>
          <a:xfrm>
            <a:off x="3048000" y="5565597"/>
            <a:ext cx="6096000" cy="369332"/>
          </a:xfrm>
          <a:prstGeom prst="rect">
            <a:avLst/>
          </a:prstGeom>
          <a:noFill/>
        </p:spPr>
        <p:txBody>
          <a:bodyPr wrap="square">
            <a:spAutoFit/>
          </a:bodyPr>
          <a:lstStyle/>
          <a:p>
            <a:pPr algn="ctr"/>
            <a:r>
              <a:rPr lang="en-US" altLang="zh-CN" sz="1800" kern="100" dirty="0">
                <a:effectLst/>
                <a:latin typeface="微软雅黑" panose="020B0503020204020204" pitchFamily="34" charset="-122"/>
                <a:ea typeface="微软雅黑" panose="020B0503020204020204" pitchFamily="34" charset="-122"/>
              </a:rPr>
              <a:t>Vim</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编辑器模式的切换方法</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74225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命令模式中最常用的一些命令</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3" name="表格 2">
            <a:extLst>
              <a:ext uri="{FF2B5EF4-FFF2-40B4-BE49-F238E27FC236}">
                <a16:creationId xmlns:a16="http://schemas.microsoft.com/office/drawing/2014/main" id="{2FDE960B-A437-4F04-AD35-8875E1743E9F}"/>
              </a:ext>
            </a:extLst>
          </p:cNvPr>
          <p:cNvGraphicFramePr>
            <a:graphicFrameLocks noGrp="1"/>
          </p:cNvGraphicFramePr>
          <p:nvPr>
            <p:extLst>
              <p:ext uri="{D42A27DB-BD31-4B8C-83A1-F6EECF244321}">
                <p14:modId xmlns:p14="http://schemas.microsoft.com/office/powerpoint/2010/main" val="2836108337"/>
              </p:ext>
            </p:extLst>
          </p:nvPr>
        </p:nvGraphicFramePr>
        <p:xfrm>
          <a:off x="1800543" y="1341120"/>
          <a:ext cx="8590915" cy="4542648"/>
        </p:xfrm>
        <a:graphic>
          <a:graphicData uri="http://schemas.openxmlformats.org/drawingml/2006/table">
            <a:tbl>
              <a:tblPr firstRow="1" firstCol="1" bandRow="1">
                <a:tableStyleId>{5C22544A-7EE6-4342-B048-85BDC9FD1C3A}</a:tableStyleId>
              </a:tblPr>
              <a:tblGrid>
                <a:gridCol w="2116802">
                  <a:extLst>
                    <a:ext uri="{9D8B030D-6E8A-4147-A177-3AD203B41FA5}">
                      <a16:colId xmlns:a16="http://schemas.microsoft.com/office/drawing/2014/main" val="1248871343"/>
                    </a:ext>
                  </a:extLst>
                </a:gridCol>
                <a:gridCol w="6474113">
                  <a:extLst>
                    <a:ext uri="{9D8B030D-6E8A-4147-A177-3AD203B41FA5}">
                      <a16:colId xmlns:a16="http://schemas.microsoft.com/office/drawing/2014/main" val="1461993246"/>
                    </a:ext>
                  </a:extLst>
                </a:gridCol>
              </a:tblGrid>
              <a:tr h="731520">
                <a:tc>
                  <a:txBody>
                    <a:bodyPr/>
                    <a:lstStyle/>
                    <a:p>
                      <a:pPr algn="ctr"/>
                      <a:r>
                        <a:rPr lang="zh-CN" sz="1800" kern="100" dirty="0">
                          <a:effectLst/>
                          <a:latin typeface="微软雅黑" panose="020B0503020204020204" pitchFamily="34" charset="-122"/>
                          <a:ea typeface="微软雅黑" panose="020B0503020204020204" pitchFamily="34" charset="-122"/>
                        </a:rPr>
                        <a:t>命令</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作用</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838228646"/>
                  </a:ext>
                </a:extLst>
              </a:tr>
              <a:tr h="47639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dd</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kern="100">
                          <a:effectLst/>
                          <a:latin typeface="微软雅黑" panose="020B0503020204020204" pitchFamily="34" charset="-122"/>
                          <a:ea typeface="微软雅黑" panose="020B0503020204020204" pitchFamily="34" charset="-122"/>
                        </a:rPr>
                        <a:t>删除（剪切）光标所在整行</a:t>
                      </a:r>
                      <a:endParaRPr lang="zh-CN" sz="160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152384165"/>
                  </a:ext>
                </a:extLst>
              </a:tr>
              <a:tr h="47639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5dd</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kern="100">
                          <a:effectLst/>
                          <a:latin typeface="微软雅黑" panose="020B0503020204020204" pitchFamily="34" charset="-122"/>
                          <a:ea typeface="微软雅黑" panose="020B0503020204020204" pitchFamily="34" charset="-122"/>
                        </a:rPr>
                        <a:t>删除（剪切）从光标处开始的</a:t>
                      </a:r>
                      <a:r>
                        <a:rPr lang="en-US" sz="1600" kern="100">
                          <a:effectLst/>
                          <a:latin typeface="微软雅黑" panose="020B0503020204020204" pitchFamily="34" charset="-122"/>
                          <a:ea typeface="微软雅黑" panose="020B0503020204020204" pitchFamily="34" charset="-122"/>
                        </a:rPr>
                        <a:t>5</a:t>
                      </a:r>
                      <a:r>
                        <a:rPr lang="zh-CN" sz="1600" kern="100">
                          <a:effectLst/>
                          <a:latin typeface="微软雅黑" panose="020B0503020204020204" pitchFamily="34" charset="-122"/>
                          <a:ea typeface="微软雅黑" panose="020B0503020204020204" pitchFamily="34" charset="-122"/>
                        </a:rPr>
                        <a:t>行</a:t>
                      </a:r>
                      <a:endParaRPr lang="zh-CN" sz="160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457418327"/>
                  </a:ext>
                </a:extLst>
              </a:tr>
              <a:tr h="476391">
                <a:tc>
                  <a:txBody>
                    <a:bodyPr/>
                    <a:lstStyle/>
                    <a:p>
                      <a:pPr algn="just"/>
                      <a:r>
                        <a:rPr lang="en-US" sz="1600" b="0" dirty="0" err="1">
                          <a:solidFill>
                            <a:schemeClr val="tx1"/>
                          </a:solidFill>
                          <a:effectLst/>
                          <a:latin typeface="微软雅黑" panose="020B0503020204020204" pitchFamily="34" charset="-122"/>
                          <a:ea typeface="微软雅黑" panose="020B0503020204020204" pitchFamily="34" charset="-122"/>
                        </a:rPr>
                        <a:t>yy</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kern="100" dirty="0">
                          <a:effectLst/>
                          <a:latin typeface="微软雅黑" panose="020B0503020204020204" pitchFamily="34" charset="-122"/>
                          <a:ea typeface="微软雅黑" panose="020B0503020204020204" pitchFamily="34" charset="-122"/>
                        </a:rPr>
                        <a:t>复制光标所在整行</a:t>
                      </a:r>
                      <a:endParaRPr lang="zh-CN" sz="16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550382285"/>
                  </a:ext>
                </a:extLst>
              </a:tr>
              <a:tr h="47639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5yy</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kern="100" dirty="0">
                          <a:effectLst/>
                          <a:latin typeface="微软雅黑" panose="020B0503020204020204" pitchFamily="34" charset="-122"/>
                          <a:ea typeface="微软雅黑" panose="020B0503020204020204" pitchFamily="34" charset="-122"/>
                        </a:rPr>
                        <a:t>复制从光标处开始的</a:t>
                      </a:r>
                      <a:r>
                        <a:rPr lang="en-US" sz="1600" kern="100" dirty="0">
                          <a:effectLst/>
                          <a:latin typeface="微软雅黑" panose="020B0503020204020204" pitchFamily="34" charset="-122"/>
                          <a:ea typeface="微软雅黑" panose="020B0503020204020204" pitchFamily="34" charset="-122"/>
                        </a:rPr>
                        <a:t>5</a:t>
                      </a:r>
                      <a:r>
                        <a:rPr lang="zh-CN" sz="1600" kern="100" dirty="0">
                          <a:effectLst/>
                          <a:latin typeface="微软雅黑" panose="020B0503020204020204" pitchFamily="34" charset="-122"/>
                          <a:ea typeface="微软雅黑" panose="020B0503020204020204" pitchFamily="34" charset="-122"/>
                        </a:rPr>
                        <a:t>行</a:t>
                      </a:r>
                      <a:endParaRPr lang="zh-CN" sz="16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361413231"/>
                  </a:ext>
                </a:extLst>
              </a:tr>
              <a:tr h="47639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n</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kern="100" dirty="0">
                          <a:effectLst/>
                          <a:latin typeface="微软雅黑" panose="020B0503020204020204" pitchFamily="34" charset="-122"/>
                          <a:ea typeface="微软雅黑" panose="020B0503020204020204" pitchFamily="34" charset="-122"/>
                        </a:rPr>
                        <a:t>显示搜索命令定位到的下一个字符串</a:t>
                      </a:r>
                      <a:endParaRPr lang="zh-CN" sz="16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764454883"/>
                  </a:ext>
                </a:extLst>
              </a:tr>
              <a:tr h="47639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N</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kern="100" dirty="0">
                          <a:effectLst/>
                          <a:latin typeface="微软雅黑" panose="020B0503020204020204" pitchFamily="34" charset="-122"/>
                          <a:ea typeface="微软雅黑" panose="020B0503020204020204" pitchFamily="34" charset="-122"/>
                        </a:rPr>
                        <a:t>显示搜索命令定位到的上一个字符串</a:t>
                      </a:r>
                      <a:endParaRPr lang="zh-CN" sz="16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951181040"/>
                  </a:ext>
                </a:extLst>
              </a:tr>
              <a:tr h="47639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u</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kern="100" dirty="0">
                          <a:effectLst/>
                          <a:latin typeface="微软雅黑" panose="020B0503020204020204" pitchFamily="34" charset="-122"/>
                          <a:ea typeface="微软雅黑" panose="020B0503020204020204" pitchFamily="34" charset="-122"/>
                        </a:rPr>
                        <a:t>撤销上一步的操作</a:t>
                      </a:r>
                      <a:endParaRPr lang="zh-CN" sz="16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256603445"/>
                  </a:ext>
                </a:extLst>
              </a:tr>
              <a:tr h="47639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p</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kern="100" dirty="0">
                          <a:effectLst/>
                          <a:latin typeface="微软雅黑" panose="020B0503020204020204" pitchFamily="34" charset="-122"/>
                          <a:ea typeface="微软雅黑" panose="020B0503020204020204" pitchFamily="34" charset="-122"/>
                        </a:rPr>
                        <a:t>将之前删除（</a:t>
                      </a:r>
                      <a:r>
                        <a:rPr lang="en-US" sz="1600" kern="100" dirty="0">
                          <a:effectLst/>
                          <a:latin typeface="微软雅黑" panose="020B0503020204020204" pitchFamily="34" charset="-122"/>
                          <a:ea typeface="微软雅黑" panose="020B0503020204020204" pitchFamily="34" charset="-122"/>
                        </a:rPr>
                        <a:t>dd</a:t>
                      </a:r>
                      <a:r>
                        <a:rPr lang="zh-CN" sz="1600" kern="100" dirty="0">
                          <a:effectLst/>
                          <a:latin typeface="微软雅黑" panose="020B0503020204020204" pitchFamily="34" charset="-122"/>
                          <a:ea typeface="微软雅黑" panose="020B0503020204020204" pitchFamily="34" charset="-122"/>
                        </a:rPr>
                        <a:t>）或复制（</a:t>
                      </a:r>
                      <a:r>
                        <a:rPr lang="en-US" sz="1600" kern="100" dirty="0" err="1">
                          <a:effectLst/>
                          <a:latin typeface="微软雅黑" panose="020B0503020204020204" pitchFamily="34" charset="-122"/>
                          <a:ea typeface="微软雅黑" panose="020B0503020204020204" pitchFamily="34" charset="-122"/>
                        </a:rPr>
                        <a:t>yy</a:t>
                      </a:r>
                      <a:r>
                        <a:rPr lang="zh-CN" sz="1600" kern="100" dirty="0">
                          <a:effectLst/>
                          <a:latin typeface="微软雅黑" panose="020B0503020204020204" pitchFamily="34" charset="-122"/>
                          <a:ea typeface="微软雅黑" panose="020B0503020204020204" pitchFamily="34" charset="-122"/>
                        </a:rPr>
                        <a:t>）过的数据粘贴到光标后面</a:t>
                      </a:r>
                      <a:endParaRPr lang="zh-CN" sz="16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697216326"/>
                  </a:ext>
                </a:extLst>
              </a:tr>
            </a:tbl>
          </a:graphicData>
        </a:graphic>
      </p:graphicFrame>
    </p:spTree>
    <p:extLst>
      <p:ext uri="{BB962C8B-B14F-4D97-AF65-F5344CB8AC3E}">
        <p14:creationId xmlns:p14="http://schemas.microsoft.com/office/powerpoint/2010/main" val="22997944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末行模式中常用的一些命令</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09</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6" name="表格 5">
            <a:extLst>
              <a:ext uri="{FF2B5EF4-FFF2-40B4-BE49-F238E27FC236}">
                <a16:creationId xmlns:a16="http://schemas.microsoft.com/office/drawing/2014/main" id="{7ADFB620-926A-4560-9B37-DB036E729EBE}"/>
              </a:ext>
            </a:extLst>
          </p:cNvPr>
          <p:cNvGraphicFramePr>
            <a:graphicFrameLocks noGrp="1"/>
          </p:cNvGraphicFramePr>
          <p:nvPr>
            <p:extLst>
              <p:ext uri="{D42A27DB-BD31-4B8C-83A1-F6EECF244321}">
                <p14:modId xmlns:p14="http://schemas.microsoft.com/office/powerpoint/2010/main" val="1830465634"/>
              </p:ext>
            </p:extLst>
          </p:nvPr>
        </p:nvGraphicFramePr>
        <p:xfrm>
          <a:off x="2410142" y="893762"/>
          <a:ext cx="7371715" cy="5489550"/>
        </p:xfrm>
        <a:graphic>
          <a:graphicData uri="http://schemas.openxmlformats.org/drawingml/2006/table">
            <a:tbl>
              <a:tblPr firstRow="1" firstCol="1" bandRow="1">
                <a:tableStyleId>{5C22544A-7EE6-4342-B048-85BDC9FD1C3A}</a:tableStyleId>
              </a:tblPr>
              <a:tblGrid>
                <a:gridCol w="2941955">
                  <a:extLst>
                    <a:ext uri="{9D8B030D-6E8A-4147-A177-3AD203B41FA5}">
                      <a16:colId xmlns:a16="http://schemas.microsoft.com/office/drawing/2014/main" val="1278564353"/>
                    </a:ext>
                  </a:extLst>
                </a:gridCol>
                <a:gridCol w="4429760">
                  <a:extLst>
                    <a:ext uri="{9D8B030D-6E8A-4147-A177-3AD203B41FA5}">
                      <a16:colId xmlns:a16="http://schemas.microsoft.com/office/drawing/2014/main" val="2719751197"/>
                    </a:ext>
                  </a:extLst>
                </a:gridCol>
              </a:tblGrid>
              <a:tr h="525357">
                <a:tc>
                  <a:txBody>
                    <a:bodyPr/>
                    <a:lstStyle/>
                    <a:p>
                      <a:pPr algn="ctr"/>
                      <a:r>
                        <a:rPr lang="zh-CN" sz="1800" kern="100" dirty="0">
                          <a:effectLst/>
                          <a:latin typeface="微软雅黑" panose="020B0503020204020204" pitchFamily="34" charset="-122"/>
                          <a:ea typeface="微软雅黑" panose="020B0503020204020204" pitchFamily="34" charset="-122"/>
                        </a:rPr>
                        <a:t>命令</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作用</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737998138"/>
                  </a:ext>
                </a:extLst>
              </a:tr>
              <a:tr h="38186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:w</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kern="100" dirty="0">
                          <a:effectLst/>
                          <a:latin typeface="微软雅黑" panose="020B0503020204020204" pitchFamily="34" charset="-122"/>
                          <a:ea typeface="微软雅黑" panose="020B0503020204020204" pitchFamily="34" charset="-122"/>
                        </a:rPr>
                        <a:t>保存</a:t>
                      </a:r>
                      <a:endParaRPr lang="zh-CN" sz="16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607576915"/>
                  </a:ext>
                </a:extLst>
              </a:tr>
              <a:tr h="38186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:q</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kern="100">
                          <a:effectLst/>
                          <a:latin typeface="微软雅黑" panose="020B0503020204020204" pitchFamily="34" charset="-122"/>
                          <a:ea typeface="微软雅黑" panose="020B0503020204020204" pitchFamily="34" charset="-122"/>
                        </a:rPr>
                        <a:t>退出</a:t>
                      </a:r>
                      <a:endParaRPr lang="zh-CN" sz="160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462114764"/>
                  </a:ext>
                </a:extLst>
              </a:tr>
              <a:tr h="38186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:q!</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kern="100">
                          <a:effectLst/>
                          <a:latin typeface="微软雅黑" panose="020B0503020204020204" pitchFamily="34" charset="-122"/>
                          <a:ea typeface="微软雅黑" panose="020B0503020204020204" pitchFamily="34" charset="-122"/>
                        </a:rPr>
                        <a:t>强制退出（放弃对文档的修改内容）</a:t>
                      </a:r>
                      <a:endParaRPr lang="zh-CN" sz="160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034879133"/>
                  </a:ext>
                </a:extLst>
              </a:tr>
              <a:tr h="38186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a:t>
                      </a:r>
                      <a:r>
                        <a:rPr lang="en-US" sz="1600" b="0" dirty="0" err="1">
                          <a:solidFill>
                            <a:schemeClr val="tx1"/>
                          </a:solidFill>
                          <a:effectLst/>
                          <a:latin typeface="微软雅黑" panose="020B0503020204020204" pitchFamily="34" charset="-122"/>
                          <a:ea typeface="微软雅黑" panose="020B0503020204020204" pitchFamily="34" charset="-122"/>
                        </a:rPr>
                        <a:t>wq</a:t>
                      </a:r>
                      <a:r>
                        <a:rPr lang="en-US" sz="1600" b="0" dirty="0">
                          <a:solidFill>
                            <a:schemeClr val="tx1"/>
                          </a:solidFill>
                          <a:effectLst/>
                          <a:latin typeface="微软雅黑" panose="020B0503020204020204" pitchFamily="34" charset="-122"/>
                          <a:ea typeface="微软雅黑" panose="020B0503020204020204" pitchFamily="34" charset="-122"/>
                        </a:rPr>
                        <a:t>!</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kern="100" dirty="0">
                          <a:effectLst/>
                          <a:latin typeface="微软雅黑" panose="020B0503020204020204" pitchFamily="34" charset="-122"/>
                          <a:ea typeface="微软雅黑" panose="020B0503020204020204" pitchFamily="34" charset="-122"/>
                        </a:rPr>
                        <a:t>强制保存退出</a:t>
                      </a:r>
                      <a:endParaRPr lang="zh-CN" sz="16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227129790"/>
                  </a:ext>
                </a:extLst>
              </a:tr>
              <a:tr h="38186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:set nu</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kern="100" dirty="0">
                          <a:effectLst/>
                          <a:latin typeface="微软雅黑" panose="020B0503020204020204" pitchFamily="34" charset="-122"/>
                          <a:ea typeface="微软雅黑" panose="020B0503020204020204" pitchFamily="34" charset="-122"/>
                        </a:rPr>
                        <a:t>显示行号</a:t>
                      </a:r>
                      <a:endParaRPr lang="zh-CN" sz="16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988767613"/>
                  </a:ext>
                </a:extLst>
              </a:tr>
              <a:tr h="38186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:set </a:t>
                      </a:r>
                      <a:r>
                        <a:rPr lang="en-US" sz="1600" b="0" dirty="0" err="1">
                          <a:solidFill>
                            <a:schemeClr val="tx1"/>
                          </a:solidFill>
                          <a:effectLst/>
                          <a:latin typeface="微软雅黑" panose="020B0503020204020204" pitchFamily="34" charset="-122"/>
                          <a:ea typeface="微软雅黑" panose="020B0503020204020204" pitchFamily="34" charset="-122"/>
                        </a:rPr>
                        <a:t>nonu</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kern="100" dirty="0">
                          <a:effectLst/>
                          <a:latin typeface="微软雅黑" panose="020B0503020204020204" pitchFamily="34" charset="-122"/>
                          <a:ea typeface="微软雅黑" panose="020B0503020204020204" pitchFamily="34" charset="-122"/>
                        </a:rPr>
                        <a:t>不显示行号</a:t>
                      </a:r>
                      <a:endParaRPr lang="zh-CN" sz="16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780310990"/>
                  </a:ext>
                </a:extLst>
              </a:tr>
              <a:tr h="38186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a:t>
                      </a:r>
                      <a:r>
                        <a:rPr lang="zh-CN" sz="1600" b="0" dirty="0">
                          <a:solidFill>
                            <a:schemeClr val="tx1"/>
                          </a:solidFill>
                          <a:effectLst/>
                          <a:latin typeface="微软雅黑" panose="020B0503020204020204" pitchFamily="34" charset="-122"/>
                          <a:ea typeface="微软雅黑" panose="020B0503020204020204" pitchFamily="34" charset="-122"/>
                        </a:rPr>
                        <a:t>命令</a:t>
                      </a:r>
                    </a:p>
                  </a:txBody>
                  <a:tcPr marL="68580" marR="68580" marT="0" marB="0" anchor="ctr" anchorCtr="1">
                    <a:solidFill>
                      <a:srgbClr val="CBD5E8"/>
                    </a:solidFill>
                  </a:tcPr>
                </a:tc>
                <a:tc>
                  <a:txBody>
                    <a:bodyPr/>
                    <a:lstStyle/>
                    <a:p>
                      <a:pPr algn="just"/>
                      <a:r>
                        <a:rPr lang="zh-CN" sz="1600" kern="100" dirty="0">
                          <a:effectLst/>
                          <a:latin typeface="微软雅黑" panose="020B0503020204020204" pitchFamily="34" charset="-122"/>
                          <a:ea typeface="微软雅黑" panose="020B0503020204020204" pitchFamily="34" charset="-122"/>
                        </a:rPr>
                        <a:t>执行该命令</a:t>
                      </a:r>
                      <a:endParaRPr lang="zh-CN" sz="16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519410455"/>
                  </a:ext>
                </a:extLst>
              </a:tr>
              <a:tr h="38186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a:t>
                      </a:r>
                      <a:r>
                        <a:rPr lang="zh-CN" sz="1600" b="0" dirty="0">
                          <a:solidFill>
                            <a:schemeClr val="tx1"/>
                          </a:solidFill>
                          <a:effectLst/>
                          <a:latin typeface="微软雅黑" panose="020B0503020204020204" pitchFamily="34" charset="-122"/>
                          <a:ea typeface="微软雅黑" panose="020B0503020204020204" pitchFamily="34" charset="-122"/>
                        </a:rPr>
                        <a:t>整数</a:t>
                      </a:r>
                    </a:p>
                  </a:txBody>
                  <a:tcPr marL="68580" marR="68580" marT="0" marB="0" anchor="ctr" anchorCtr="1">
                    <a:solidFill>
                      <a:srgbClr val="E7EBF4"/>
                    </a:solidFill>
                  </a:tcPr>
                </a:tc>
                <a:tc>
                  <a:txBody>
                    <a:bodyPr/>
                    <a:lstStyle/>
                    <a:p>
                      <a:pPr algn="just"/>
                      <a:r>
                        <a:rPr lang="zh-CN" sz="1600" kern="100">
                          <a:effectLst/>
                          <a:latin typeface="微软雅黑" panose="020B0503020204020204" pitchFamily="34" charset="-122"/>
                          <a:ea typeface="微软雅黑" panose="020B0503020204020204" pitchFamily="34" charset="-122"/>
                        </a:rPr>
                        <a:t>跳转到该行</a:t>
                      </a:r>
                      <a:endParaRPr lang="zh-CN" sz="160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532940935"/>
                  </a:ext>
                </a:extLst>
              </a:tr>
              <a:tr h="38186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:s/one/two</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kern="100" dirty="0">
                          <a:effectLst/>
                          <a:latin typeface="微软雅黑" panose="020B0503020204020204" pitchFamily="34" charset="-122"/>
                          <a:ea typeface="微软雅黑" panose="020B0503020204020204" pitchFamily="34" charset="-122"/>
                        </a:rPr>
                        <a:t>将当前光标所在行的第一个</a:t>
                      </a:r>
                      <a:r>
                        <a:rPr lang="en-US" sz="1600" kern="100" dirty="0">
                          <a:effectLst/>
                          <a:latin typeface="微软雅黑" panose="020B0503020204020204" pitchFamily="34" charset="-122"/>
                          <a:ea typeface="微软雅黑" panose="020B0503020204020204" pitchFamily="34" charset="-122"/>
                        </a:rPr>
                        <a:t>one</a:t>
                      </a:r>
                      <a:r>
                        <a:rPr lang="zh-CN" sz="1600" kern="100" dirty="0">
                          <a:effectLst/>
                          <a:latin typeface="微软雅黑" panose="020B0503020204020204" pitchFamily="34" charset="-122"/>
                          <a:ea typeface="微软雅黑" panose="020B0503020204020204" pitchFamily="34" charset="-122"/>
                        </a:rPr>
                        <a:t>替换成</a:t>
                      </a:r>
                      <a:r>
                        <a:rPr lang="en-US" sz="1600" kern="100" dirty="0">
                          <a:effectLst/>
                          <a:latin typeface="微软雅黑" panose="020B0503020204020204" pitchFamily="34" charset="-122"/>
                          <a:ea typeface="微软雅黑" panose="020B0503020204020204" pitchFamily="34" charset="-122"/>
                        </a:rPr>
                        <a:t>two</a:t>
                      </a:r>
                      <a:endParaRPr lang="zh-CN" sz="16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781424041"/>
                  </a:ext>
                </a:extLst>
              </a:tr>
              <a:tr h="38186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:s/one/two/g</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kern="100">
                          <a:effectLst/>
                          <a:latin typeface="微软雅黑" panose="020B0503020204020204" pitchFamily="34" charset="-122"/>
                          <a:ea typeface="微软雅黑" panose="020B0503020204020204" pitchFamily="34" charset="-122"/>
                        </a:rPr>
                        <a:t>将当前光标所在行的所有</a:t>
                      </a:r>
                      <a:r>
                        <a:rPr lang="en-US" sz="1600" kern="100">
                          <a:effectLst/>
                          <a:latin typeface="微软雅黑" panose="020B0503020204020204" pitchFamily="34" charset="-122"/>
                          <a:ea typeface="微软雅黑" panose="020B0503020204020204" pitchFamily="34" charset="-122"/>
                        </a:rPr>
                        <a:t>one</a:t>
                      </a:r>
                      <a:r>
                        <a:rPr lang="zh-CN" sz="1600" kern="100">
                          <a:effectLst/>
                          <a:latin typeface="微软雅黑" panose="020B0503020204020204" pitchFamily="34" charset="-122"/>
                          <a:ea typeface="微软雅黑" panose="020B0503020204020204" pitchFamily="34" charset="-122"/>
                        </a:rPr>
                        <a:t>替换成</a:t>
                      </a:r>
                      <a:r>
                        <a:rPr lang="en-US" sz="1600" kern="100">
                          <a:effectLst/>
                          <a:latin typeface="微软雅黑" panose="020B0503020204020204" pitchFamily="34" charset="-122"/>
                          <a:ea typeface="微软雅黑" panose="020B0503020204020204" pitchFamily="34" charset="-122"/>
                        </a:rPr>
                        <a:t>two</a:t>
                      </a:r>
                      <a:endParaRPr lang="zh-CN" sz="160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371264453"/>
                  </a:ext>
                </a:extLst>
              </a:tr>
              <a:tr h="38186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:%s/one/two/g</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kern="100" dirty="0">
                          <a:effectLst/>
                          <a:latin typeface="微软雅黑" panose="020B0503020204020204" pitchFamily="34" charset="-122"/>
                          <a:ea typeface="微软雅黑" panose="020B0503020204020204" pitchFamily="34" charset="-122"/>
                        </a:rPr>
                        <a:t>将全文中的所有</a:t>
                      </a:r>
                      <a:r>
                        <a:rPr lang="en-US" sz="1600" kern="100" dirty="0">
                          <a:effectLst/>
                          <a:latin typeface="微软雅黑" panose="020B0503020204020204" pitchFamily="34" charset="-122"/>
                          <a:ea typeface="微软雅黑" panose="020B0503020204020204" pitchFamily="34" charset="-122"/>
                        </a:rPr>
                        <a:t>one</a:t>
                      </a:r>
                      <a:r>
                        <a:rPr lang="zh-CN" sz="1600" kern="100" dirty="0">
                          <a:effectLst/>
                          <a:latin typeface="微软雅黑" panose="020B0503020204020204" pitchFamily="34" charset="-122"/>
                          <a:ea typeface="微软雅黑" panose="020B0503020204020204" pitchFamily="34" charset="-122"/>
                        </a:rPr>
                        <a:t>替换成</a:t>
                      </a:r>
                      <a:r>
                        <a:rPr lang="en-US" sz="1600" kern="100" dirty="0">
                          <a:effectLst/>
                          <a:latin typeface="微软雅黑" panose="020B0503020204020204" pitchFamily="34" charset="-122"/>
                          <a:ea typeface="微软雅黑" panose="020B0503020204020204" pitchFamily="34" charset="-122"/>
                        </a:rPr>
                        <a:t>two</a:t>
                      </a:r>
                      <a:endParaRPr lang="zh-CN" sz="16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265791792"/>
                  </a:ext>
                </a:extLst>
              </a:tr>
              <a:tr h="38186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a:t>
                      </a:r>
                      <a:r>
                        <a:rPr lang="zh-CN" sz="1600" b="0" dirty="0">
                          <a:solidFill>
                            <a:schemeClr val="tx1"/>
                          </a:solidFill>
                          <a:effectLst/>
                          <a:latin typeface="微软雅黑" panose="020B0503020204020204" pitchFamily="34" charset="-122"/>
                          <a:ea typeface="微软雅黑" panose="020B0503020204020204" pitchFamily="34" charset="-122"/>
                        </a:rPr>
                        <a:t>字符串</a:t>
                      </a:r>
                    </a:p>
                  </a:txBody>
                  <a:tcPr marL="68580" marR="68580" marT="0" marB="0" anchor="ctr" anchorCtr="1">
                    <a:solidFill>
                      <a:srgbClr val="E7EBF4"/>
                    </a:solidFill>
                  </a:tcPr>
                </a:tc>
                <a:tc>
                  <a:txBody>
                    <a:bodyPr/>
                    <a:lstStyle/>
                    <a:p>
                      <a:pPr algn="just"/>
                      <a:r>
                        <a:rPr lang="zh-CN" sz="1600" kern="100" dirty="0">
                          <a:effectLst/>
                          <a:latin typeface="微软雅黑" panose="020B0503020204020204" pitchFamily="34" charset="-122"/>
                          <a:ea typeface="微软雅黑" panose="020B0503020204020204" pitchFamily="34" charset="-122"/>
                        </a:rPr>
                        <a:t>在文本中从下至上搜索该字符串</a:t>
                      </a:r>
                      <a:endParaRPr lang="zh-CN" sz="16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478958415"/>
                  </a:ext>
                </a:extLst>
              </a:tr>
              <a:tr h="381861">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a:t>
                      </a:r>
                      <a:r>
                        <a:rPr lang="zh-CN" sz="1600" b="0" dirty="0">
                          <a:solidFill>
                            <a:schemeClr val="tx1"/>
                          </a:solidFill>
                          <a:effectLst/>
                          <a:latin typeface="微软雅黑" panose="020B0503020204020204" pitchFamily="34" charset="-122"/>
                          <a:ea typeface="微软雅黑" panose="020B0503020204020204" pitchFamily="34" charset="-122"/>
                        </a:rPr>
                        <a:t>字符串</a:t>
                      </a:r>
                    </a:p>
                  </a:txBody>
                  <a:tcPr marL="68580" marR="68580" marT="0" marB="0" anchor="ctr" anchorCtr="1">
                    <a:solidFill>
                      <a:srgbClr val="CBD5E8"/>
                    </a:solidFill>
                  </a:tcPr>
                </a:tc>
                <a:tc>
                  <a:txBody>
                    <a:bodyPr/>
                    <a:lstStyle/>
                    <a:p>
                      <a:pPr algn="just"/>
                      <a:r>
                        <a:rPr lang="zh-CN" sz="1600" kern="100" dirty="0">
                          <a:effectLst/>
                          <a:latin typeface="微软雅黑" panose="020B0503020204020204" pitchFamily="34" charset="-122"/>
                          <a:ea typeface="微软雅黑" panose="020B0503020204020204" pitchFamily="34" charset="-122"/>
                        </a:rPr>
                        <a:t>在文本中从上至下搜索该字符串</a:t>
                      </a:r>
                      <a:endParaRPr lang="zh-CN" sz="16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263707718"/>
                  </a:ext>
                </a:extLst>
              </a:tr>
            </a:tbl>
          </a:graphicData>
        </a:graphic>
      </p:graphicFrame>
    </p:spTree>
    <p:extLst>
      <p:ext uri="{BB962C8B-B14F-4D97-AF65-F5344CB8AC3E}">
        <p14:creationId xmlns:p14="http://schemas.microsoft.com/office/powerpoint/2010/main" val="28620224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主题">
  <a:themeElements>
    <a:clrScheme name="学术蓝">
      <a:dk1>
        <a:sysClr val="windowText" lastClr="000000"/>
      </a:dk1>
      <a:lt1>
        <a:sysClr val="window" lastClr="FFFFFF"/>
      </a:lt1>
      <a:dk2>
        <a:srgbClr val="44546A"/>
      </a:dk2>
      <a:lt2>
        <a:srgbClr val="E7E6E6"/>
      </a:lt2>
      <a:accent1>
        <a:srgbClr val="0070C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3858</TotalTime>
  <Words>3256</Words>
  <Application>Microsoft Office PowerPoint</Application>
  <PresentationFormat>宽屏</PresentationFormat>
  <Paragraphs>483</Paragraphs>
  <Slides>40</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40</vt:i4>
      </vt:variant>
    </vt:vector>
  </HeadingPairs>
  <TitlesOfParts>
    <vt:vector size="50" baseType="lpstr">
      <vt:lpstr>等线</vt:lpstr>
      <vt:lpstr>思源黑体 CN Bold</vt:lpstr>
      <vt:lpstr>微软雅黑</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郭 荣</cp:lastModifiedBy>
  <cp:revision>605</cp:revision>
  <dcterms:created xsi:type="dcterms:W3CDTF">2015-03-26T07:55:48Z</dcterms:created>
  <dcterms:modified xsi:type="dcterms:W3CDTF">2021-09-13T07:05:58Z</dcterms:modified>
  <cp:category>PPTS</cp:category>
</cp:coreProperties>
</file>