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20" r:id="rId2"/>
    <p:sldId id="1004" r:id="rId3"/>
    <p:sldId id="321" r:id="rId4"/>
    <p:sldId id="259" r:id="rId5"/>
    <p:sldId id="1005" r:id="rId6"/>
    <p:sldId id="1006" r:id="rId7"/>
    <p:sldId id="990" r:id="rId8"/>
    <p:sldId id="1007" r:id="rId9"/>
    <p:sldId id="1022" r:id="rId10"/>
    <p:sldId id="1023" r:id="rId11"/>
    <p:sldId id="1024" r:id="rId12"/>
    <p:sldId id="1025" r:id="rId13"/>
    <p:sldId id="289" r:id="rId14"/>
    <p:sldId id="1008" r:id="rId15"/>
    <p:sldId id="1009" r:id="rId16"/>
    <p:sldId id="1010" r:id="rId17"/>
    <p:sldId id="1011" r:id="rId18"/>
    <p:sldId id="1012" r:id="rId19"/>
    <p:sldId id="290" r:id="rId20"/>
    <p:sldId id="1013" r:id="rId21"/>
    <p:sldId id="1014" r:id="rId22"/>
    <p:sldId id="1015" r:id="rId23"/>
    <p:sldId id="291" r:id="rId24"/>
    <p:sldId id="1016" r:id="rId25"/>
    <p:sldId id="1017" r:id="rId26"/>
    <p:sldId id="325" r:id="rId27"/>
    <p:sldId id="1018" r:id="rId28"/>
    <p:sldId id="326" r:id="rId29"/>
    <p:sldId id="1019" r:id="rId30"/>
    <p:sldId id="1020" r:id="rId31"/>
    <p:sldId id="1021" r:id="rId32"/>
    <p:sldId id="1003" r:id="rId33"/>
    <p:sldId id="30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38" userDrawn="1">
          <p15:clr>
            <a:srgbClr val="A4A3A4"/>
          </p15:clr>
        </p15:guide>
        <p15:guide id="6" orient="horz" pos="323" userDrawn="1">
          <p15:clr>
            <a:srgbClr val="A4A3A4"/>
          </p15:clr>
        </p15:guide>
        <p15:guide id="7" orient="horz" pos="4020" userDrawn="1">
          <p15:clr>
            <a:srgbClr val="A4A3A4"/>
          </p15:clr>
        </p15:guide>
        <p15:guide id="8" orient="horz" pos="2183" userDrawn="1">
          <p15:clr>
            <a:srgbClr val="A4A3A4"/>
          </p15:clr>
        </p15:guide>
        <p15:guide id="9" pos="7242" userDrawn="1">
          <p15:clr>
            <a:srgbClr val="A4A3A4"/>
          </p15:clr>
        </p15:guide>
        <p15:guide id="10"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遄" initials="刘" lastIdx="1" clrIdx="0">
    <p:extLst>
      <p:ext uri="{19B8F6BF-5375-455C-9EA6-DF929625EA0E}">
        <p15:presenceInfo xmlns:p15="http://schemas.microsoft.com/office/powerpoint/2012/main" userId="4bc785c90a62af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5E8"/>
    <a:srgbClr val="E7EBF4"/>
    <a:srgbClr val="0070C0"/>
    <a:srgbClr val="F5F8FB"/>
    <a:srgbClr val="007DDA"/>
    <a:srgbClr val="9CD5FE"/>
    <a:srgbClr val="C3C3C3"/>
    <a:srgbClr val="00B0F0"/>
    <a:srgbClr val="9DD6FE"/>
    <a:srgbClr val="3D92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54" autoAdjust="0"/>
    <p:restoredTop sz="94414" autoAdjust="0"/>
  </p:normalViewPr>
  <p:slideViewPr>
    <p:cSldViewPr snapToGrid="0">
      <p:cViewPr varScale="1">
        <p:scale>
          <a:sx n="77" d="100"/>
          <a:sy n="77" d="100"/>
        </p:scale>
        <p:origin x="1027" y="53"/>
      </p:cViewPr>
      <p:guideLst>
        <p:guide pos="438"/>
        <p:guide orient="horz" pos="323"/>
        <p:guide orient="horz" pos="4020"/>
        <p:guide orient="horz" pos="2183"/>
        <p:guide pos="7242"/>
        <p:guide pos="3840"/>
      </p:guideLst>
    </p:cSldViewPr>
  </p:slideViewPr>
  <p:outlineViewPr>
    <p:cViewPr>
      <p:scale>
        <a:sx n="33" d="100"/>
        <a:sy n="33" d="100"/>
      </p:scale>
      <p:origin x="0" y="-1506"/>
    </p:cViewPr>
  </p:outlin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19C6B-68F6-4F8F-9BF0-69E329183093}" type="datetimeFigureOut">
              <a:rPr lang="zh-CN" altLang="en-US" smtClean="0"/>
              <a:t>2021/9/13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63091-C114-4F9A-BB77-18C7C23C50BB}" type="slidenum">
              <a:rPr lang="zh-CN" altLang="en-US" smtClean="0"/>
              <a:t>‹#›</a:t>
            </a:fld>
            <a:endParaRPr lang="zh-CN" altLang="en-US"/>
          </a:p>
        </p:txBody>
      </p:sp>
    </p:spTree>
    <p:extLst>
      <p:ext uri="{BB962C8B-B14F-4D97-AF65-F5344CB8AC3E}">
        <p14:creationId xmlns:p14="http://schemas.microsoft.com/office/powerpoint/2010/main" val="196758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a:t>
            </a:fld>
            <a:endParaRPr lang="zh-CN" altLang="en-US"/>
          </a:p>
        </p:txBody>
      </p:sp>
    </p:spTree>
    <p:extLst>
      <p:ext uri="{BB962C8B-B14F-4D97-AF65-F5344CB8AC3E}">
        <p14:creationId xmlns:p14="http://schemas.microsoft.com/office/powerpoint/2010/main" val="1904453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a:t>
            </a:fld>
            <a:endParaRPr lang="zh-CN" altLang="en-US"/>
          </a:p>
        </p:txBody>
      </p:sp>
    </p:spTree>
    <p:extLst>
      <p:ext uri="{BB962C8B-B14F-4D97-AF65-F5344CB8AC3E}">
        <p14:creationId xmlns:p14="http://schemas.microsoft.com/office/powerpoint/2010/main" val="2370999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13</a:t>
            </a:fld>
            <a:endParaRPr lang="zh-CN" altLang="en-US"/>
          </a:p>
        </p:txBody>
      </p:sp>
    </p:spTree>
    <p:extLst>
      <p:ext uri="{BB962C8B-B14F-4D97-AF65-F5344CB8AC3E}">
        <p14:creationId xmlns:p14="http://schemas.microsoft.com/office/powerpoint/2010/main" val="1350501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28</a:t>
            </a:fld>
            <a:endParaRPr lang="zh-CN" altLang="en-US"/>
          </a:p>
        </p:txBody>
      </p:sp>
    </p:spTree>
    <p:extLst>
      <p:ext uri="{BB962C8B-B14F-4D97-AF65-F5344CB8AC3E}">
        <p14:creationId xmlns:p14="http://schemas.microsoft.com/office/powerpoint/2010/main" val="221359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31</a:t>
            </a:fld>
            <a:endParaRPr lang="zh-CN" altLang="en-US"/>
          </a:p>
        </p:txBody>
      </p:sp>
    </p:spTree>
    <p:extLst>
      <p:ext uri="{BB962C8B-B14F-4D97-AF65-F5344CB8AC3E}">
        <p14:creationId xmlns:p14="http://schemas.microsoft.com/office/powerpoint/2010/main" val="1784441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32</a:t>
            </a:fld>
            <a:endParaRPr lang="zh-CN" altLang="en-US"/>
          </a:p>
        </p:txBody>
      </p:sp>
    </p:spTree>
    <p:extLst>
      <p:ext uri="{BB962C8B-B14F-4D97-AF65-F5344CB8AC3E}">
        <p14:creationId xmlns:p14="http://schemas.microsoft.com/office/powerpoint/2010/main" val="1965109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110965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14498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29167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34758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63607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35960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76264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2013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4077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165143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98937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55A2">
            <a:alpha val="4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57547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771650" y="5378570"/>
            <a:ext cx="8648700" cy="646331"/>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用户身份与文件权限</a:t>
            </a:r>
          </a:p>
        </p:txBody>
      </p:sp>
      <p:sp>
        <p:nvSpPr>
          <p:cNvPr id="12" name="文本框 11"/>
          <p:cNvSpPr txBox="1"/>
          <p:nvPr/>
        </p:nvSpPr>
        <p:spPr>
          <a:xfrm>
            <a:off x="1771650" y="6017309"/>
            <a:ext cx="8648700"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任课教师：刘遄  </a:t>
            </a:r>
            <a:r>
              <a:rPr lang="en-US" altLang="zh-CN" sz="2400" dirty="0">
                <a:latin typeface="微软雅黑" panose="020B0503020204020204" pitchFamily="34" charset="-122"/>
                <a:ea typeface="微软雅黑" panose="020B0503020204020204" pitchFamily="34" charset="-122"/>
              </a:rPr>
              <a:t>www.LinuxProbe.com</a:t>
            </a:r>
          </a:p>
        </p:txBody>
      </p:sp>
      <p:cxnSp>
        <p:nvCxnSpPr>
          <p:cNvPr id="14" name="直接连接符 13"/>
          <p:cNvCxnSpPr/>
          <p:nvPr/>
        </p:nvCxnSpPr>
        <p:spPr>
          <a:xfrm>
            <a:off x="2290762" y="6021105"/>
            <a:ext cx="7610475"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D316D597-68C6-4D9C-BCF8-C2FF168446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4231429"/>
          </a:xfrm>
          <a:prstGeom prst="rect">
            <a:avLst/>
          </a:prstGeom>
        </p:spPr>
      </p:pic>
      <p:pic>
        <p:nvPicPr>
          <p:cNvPr id="9" name="图片 8">
            <a:extLst>
              <a:ext uri="{FF2B5EF4-FFF2-40B4-BE49-F238E27FC236}">
                <a16:creationId xmlns:a16="http://schemas.microsoft.com/office/drawing/2014/main" id="{1B9464DC-9D53-4ED6-9A9B-D243572C5DCC}"/>
              </a:ext>
            </a:extLst>
          </p:cNvPr>
          <p:cNvPicPr>
            <a:picLocks noChangeAspect="1"/>
          </p:cNvPicPr>
          <p:nvPr/>
        </p:nvPicPr>
        <p:blipFill>
          <a:blip r:embed="rId4" cstate="print">
            <a:extLst>
              <a:ext uri="{28A0092B-C50C-407E-A947-70E740481C1C}">
                <a14:useLocalDpi xmlns:a14="http://schemas.microsoft.com/office/drawing/2010/main" val="0"/>
              </a:ext>
            </a:extLst>
          </a:blip>
          <a:srcRect l="21654" r="21654"/>
          <a:stretch/>
        </p:blipFill>
        <p:spPr>
          <a:xfrm>
            <a:off x="5162184" y="3304909"/>
            <a:ext cx="1867632" cy="1853040"/>
          </a:xfrm>
          <a:prstGeom prst="ellipse">
            <a:avLst/>
          </a:prstGeom>
        </p:spPr>
      </p:pic>
    </p:spTree>
    <p:extLst>
      <p:ext uri="{BB962C8B-B14F-4D97-AF65-F5344CB8AC3E}">
        <p14:creationId xmlns:p14="http://schemas.microsoft.com/office/powerpoint/2010/main" val="308813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600"/>
                                        <p:tgtEl>
                                          <p:spTgt spid="11"/>
                                        </p:tgtEl>
                                      </p:cBhvr>
                                    </p:animEffect>
                                    <p:anim calcmode="lin" valueType="num">
                                      <p:cBhvr>
                                        <p:cTn id="8" dur="600" fill="hold"/>
                                        <p:tgtEl>
                                          <p:spTgt spid="11"/>
                                        </p:tgtEl>
                                        <p:attrNameLst>
                                          <p:attrName>ppt_x</p:attrName>
                                        </p:attrNameLst>
                                      </p:cBhvr>
                                      <p:tavLst>
                                        <p:tav tm="0">
                                          <p:val>
                                            <p:strVal val="#ppt_x"/>
                                          </p:val>
                                        </p:tav>
                                        <p:tav tm="100000">
                                          <p:val>
                                            <p:strVal val="#ppt_x"/>
                                          </p:val>
                                        </p:tav>
                                      </p:tavLst>
                                    </p:anim>
                                    <p:anim calcmode="lin" valueType="num">
                                      <p:cBhvr>
                                        <p:cTn id="9" dur="6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8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600"/>
                                        <p:tgtEl>
                                          <p:spTgt spid="12"/>
                                        </p:tgtEl>
                                      </p:cBhvr>
                                    </p:animEffect>
                                    <p:anim calcmode="lin" valueType="num">
                                      <p:cBhvr>
                                        <p:cTn id="13" dur="600" fill="hold"/>
                                        <p:tgtEl>
                                          <p:spTgt spid="12"/>
                                        </p:tgtEl>
                                        <p:attrNameLst>
                                          <p:attrName>ppt_x</p:attrName>
                                        </p:attrNameLst>
                                      </p:cBhvr>
                                      <p:tavLst>
                                        <p:tav tm="0">
                                          <p:val>
                                            <p:strVal val="#ppt_x"/>
                                          </p:val>
                                        </p:tav>
                                        <p:tav tm="100000">
                                          <p:val>
                                            <p:strVal val="#ppt_x"/>
                                          </p:val>
                                        </p:tav>
                                      </p:tavLst>
                                    </p:anim>
                                    <p:anim calcmode="lin" valueType="num">
                                      <p:cBhvr>
                                        <p:cTn id="14" dur="600" fill="hold"/>
                                        <p:tgtEl>
                                          <p:spTgt spid="12"/>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1000"/>
                                  </p:stCondLst>
                                  <p:childTnLst>
                                    <p:set>
                                      <p:cBhvr>
                                        <p:cTn id="16" dur="1" fill="hold">
                                          <p:stCondLst>
                                            <p:cond delay="0"/>
                                          </p:stCondLst>
                                        </p:cTn>
                                        <p:tgtEl>
                                          <p:spTgt spid="14"/>
                                        </p:tgtEl>
                                        <p:attrNameLst>
                                          <p:attrName>style.visibility</p:attrName>
                                        </p:attrNameLst>
                                      </p:cBhvr>
                                      <p:to>
                                        <p:strVal val="visible"/>
                                      </p:to>
                                    </p:set>
                                    <p:animEffect transition="in" filter="barn(outVertic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641988" cy="461665"/>
          </a:xfrm>
          <a:prstGeom prst="rect">
            <a:avLst/>
          </a:prstGeom>
          <a:noFill/>
        </p:spPr>
        <p:txBody>
          <a:bodyPr wrap="square" rtlCol="0">
            <a:spAutoFit/>
          </a:bodyPr>
          <a:lstStyle/>
          <a:p>
            <a:r>
              <a:rPr lang="en-US" altLang="zh-CN" sz="2400" b="1" dirty="0" err="1">
                <a:solidFill>
                  <a:schemeClr val="tx1">
                    <a:lumMod val="95000"/>
                    <a:lumOff val="5000"/>
                  </a:schemeClr>
                </a:solidFill>
                <a:latin typeface="微软雅黑" panose="020B0503020204020204" pitchFamily="34" charset="-122"/>
                <a:ea typeface="微软雅黑" panose="020B0503020204020204" pitchFamily="34" charset="-122"/>
              </a:rPr>
              <a:t>usermod</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命令中的参数以及作用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6" name="表格 5">
            <a:extLst>
              <a:ext uri="{FF2B5EF4-FFF2-40B4-BE49-F238E27FC236}">
                <a16:creationId xmlns:a16="http://schemas.microsoft.com/office/drawing/2014/main" id="{BD017057-66CD-4CE3-BE67-FF6B0F57AF4A}"/>
              </a:ext>
            </a:extLst>
          </p:cNvPr>
          <p:cNvGraphicFramePr>
            <a:graphicFrameLocks noGrp="1"/>
          </p:cNvGraphicFramePr>
          <p:nvPr>
            <p:extLst>
              <p:ext uri="{D42A27DB-BD31-4B8C-83A1-F6EECF244321}">
                <p14:modId xmlns:p14="http://schemas.microsoft.com/office/powerpoint/2010/main" val="657772128"/>
              </p:ext>
            </p:extLst>
          </p:nvPr>
        </p:nvGraphicFramePr>
        <p:xfrm>
          <a:off x="1655984" y="1331843"/>
          <a:ext cx="8880033" cy="4412970"/>
        </p:xfrm>
        <a:graphic>
          <a:graphicData uri="http://schemas.openxmlformats.org/drawingml/2006/table">
            <a:tbl>
              <a:tblPr firstRow="1" firstCol="1" bandRow="1">
                <a:tableStyleId>{5C22544A-7EE6-4342-B048-85BDC9FD1C3A}</a:tableStyleId>
              </a:tblPr>
              <a:tblGrid>
                <a:gridCol w="1447446">
                  <a:extLst>
                    <a:ext uri="{9D8B030D-6E8A-4147-A177-3AD203B41FA5}">
                      <a16:colId xmlns:a16="http://schemas.microsoft.com/office/drawing/2014/main" val="487032439"/>
                    </a:ext>
                  </a:extLst>
                </a:gridCol>
                <a:gridCol w="7432587">
                  <a:extLst>
                    <a:ext uri="{9D8B030D-6E8A-4147-A177-3AD203B41FA5}">
                      <a16:colId xmlns:a16="http://schemas.microsoft.com/office/drawing/2014/main" val="3080515704"/>
                    </a:ext>
                  </a:extLst>
                </a:gridCol>
              </a:tblGrid>
              <a:tr h="747918">
                <a:tc>
                  <a:txBody>
                    <a:bodyPr/>
                    <a:lstStyle/>
                    <a:p>
                      <a:pPr algn="ctr"/>
                      <a:r>
                        <a:rPr lang="zh-CN" sz="1800" kern="100" dirty="0">
                          <a:effectLst/>
                          <a:latin typeface="微软雅黑" panose="020B0503020204020204" pitchFamily="34" charset="-122"/>
                          <a:ea typeface="微软雅黑" panose="020B0503020204020204" pitchFamily="34" charset="-122"/>
                        </a:rPr>
                        <a:t>参数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264984168"/>
                  </a:ext>
                </a:extLst>
              </a:tr>
              <a:tr h="407228">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-c</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填写用户账户的备注信息</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127084880"/>
                  </a:ext>
                </a:extLst>
              </a:tr>
              <a:tr h="407228">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-d –m</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参数</a:t>
                      </a:r>
                      <a:r>
                        <a:rPr lang="en-US" sz="1600" b="0" kern="100" dirty="0">
                          <a:solidFill>
                            <a:schemeClr val="tx1"/>
                          </a:solidFill>
                          <a:effectLst/>
                          <a:latin typeface="微软雅黑" panose="020B0503020204020204" pitchFamily="34" charset="-122"/>
                          <a:ea typeface="微软雅黑" panose="020B0503020204020204" pitchFamily="34" charset="-122"/>
                        </a:rPr>
                        <a:t>-m</a:t>
                      </a:r>
                      <a:r>
                        <a:rPr lang="zh-CN" sz="1600" b="0" kern="100" dirty="0">
                          <a:solidFill>
                            <a:schemeClr val="tx1"/>
                          </a:solidFill>
                          <a:effectLst/>
                          <a:latin typeface="微软雅黑" panose="020B0503020204020204" pitchFamily="34" charset="-122"/>
                          <a:ea typeface="微软雅黑" panose="020B0503020204020204" pitchFamily="34" charset="-122"/>
                        </a:rPr>
                        <a:t>与参数</a:t>
                      </a:r>
                      <a:r>
                        <a:rPr lang="en-US" sz="1600" b="0" kern="100" dirty="0">
                          <a:solidFill>
                            <a:schemeClr val="tx1"/>
                          </a:solidFill>
                          <a:effectLst/>
                          <a:latin typeface="微软雅黑" panose="020B0503020204020204" pitchFamily="34" charset="-122"/>
                          <a:ea typeface="微软雅黑" panose="020B0503020204020204" pitchFamily="34" charset="-122"/>
                        </a:rPr>
                        <a:t>-d</a:t>
                      </a:r>
                      <a:r>
                        <a:rPr lang="zh-CN" sz="1600" b="0" kern="100" dirty="0">
                          <a:solidFill>
                            <a:schemeClr val="tx1"/>
                          </a:solidFill>
                          <a:effectLst/>
                          <a:latin typeface="微软雅黑" panose="020B0503020204020204" pitchFamily="34" charset="-122"/>
                          <a:ea typeface="微软雅黑" panose="020B0503020204020204" pitchFamily="34" charset="-122"/>
                        </a:rPr>
                        <a:t>连用，可重新指定用户的家目录并自动把旧的数据转移过去</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622795823"/>
                  </a:ext>
                </a:extLst>
              </a:tr>
              <a:tr h="407228">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-e</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账户的到期时间，格式为</a:t>
                      </a:r>
                      <a:r>
                        <a:rPr lang="en-US" sz="1600" b="0" kern="100" dirty="0">
                          <a:solidFill>
                            <a:schemeClr val="tx1"/>
                          </a:solidFill>
                          <a:effectLst/>
                          <a:latin typeface="微软雅黑" panose="020B0503020204020204" pitchFamily="34" charset="-122"/>
                          <a:ea typeface="微软雅黑" panose="020B0503020204020204" pitchFamily="34" charset="-122"/>
                        </a:rPr>
                        <a:t>YYYY-MM-DD</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320024362"/>
                  </a:ext>
                </a:extLst>
              </a:tr>
              <a:tr h="407228">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-g</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变更所属用户组</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758925755"/>
                  </a:ext>
                </a:extLst>
              </a:tr>
              <a:tr h="407228">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-G</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变更扩展用户组</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559387999"/>
                  </a:ext>
                </a:extLst>
              </a:tr>
              <a:tr h="407228">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-L</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锁定用户禁止其登录系统</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707542528"/>
                  </a:ext>
                </a:extLst>
              </a:tr>
              <a:tr h="407228">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-U</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解锁用户，允许其登录系统</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949897797"/>
                  </a:ext>
                </a:extLst>
              </a:tr>
              <a:tr h="407228">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变更默认终端</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067324739"/>
                  </a:ext>
                </a:extLst>
              </a:tr>
              <a:tr h="407228">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-u</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修改用户的</a:t>
                      </a:r>
                      <a:r>
                        <a:rPr lang="en-US" sz="1600" b="0" kern="100" dirty="0">
                          <a:solidFill>
                            <a:schemeClr val="tx1"/>
                          </a:solidFill>
                          <a:effectLst/>
                          <a:latin typeface="微软雅黑" panose="020B0503020204020204" pitchFamily="34" charset="-122"/>
                          <a:ea typeface="微软雅黑" panose="020B0503020204020204" pitchFamily="34" charset="-122"/>
                        </a:rPr>
                        <a:t>UID</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568340454"/>
                  </a:ext>
                </a:extLst>
              </a:tr>
            </a:tbl>
          </a:graphicData>
        </a:graphic>
      </p:graphicFrame>
    </p:spTree>
    <p:extLst>
      <p:ext uri="{BB962C8B-B14F-4D97-AF65-F5344CB8AC3E}">
        <p14:creationId xmlns:p14="http://schemas.microsoft.com/office/powerpoint/2010/main" val="6651532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641988"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passwd</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命令中的参数以及作用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14DF5E5A-D76E-49AF-82E0-A58533D8C595}"/>
              </a:ext>
            </a:extLst>
          </p:cNvPr>
          <p:cNvGraphicFramePr>
            <a:graphicFrameLocks noGrp="1"/>
          </p:cNvGraphicFramePr>
          <p:nvPr>
            <p:extLst>
              <p:ext uri="{D42A27DB-BD31-4B8C-83A1-F6EECF244321}">
                <p14:modId xmlns:p14="http://schemas.microsoft.com/office/powerpoint/2010/main" val="3473444394"/>
              </p:ext>
            </p:extLst>
          </p:nvPr>
        </p:nvGraphicFramePr>
        <p:xfrm>
          <a:off x="1591379" y="1530626"/>
          <a:ext cx="9009242" cy="4171593"/>
        </p:xfrm>
        <a:graphic>
          <a:graphicData uri="http://schemas.openxmlformats.org/drawingml/2006/table">
            <a:tbl>
              <a:tblPr firstRow="1" firstCol="1" bandRow="1">
                <a:tableStyleId>{5C22544A-7EE6-4342-B048-85BDC9FD1C3A}</a:tableStyleId>
              </a:tblPr>
              <a:tblGrid>
                <a:gridCol w="1922572">
                  <a:extLst>
                    <a:ext uri="{9D8B030D-6E8A-4147-A177-3AD203B41FA5}">
                      <a16:colId xmlns:a16="http://schemas.microsoft.com/office/drawing/2014/main" val="772101095"/>
                    </a:ext>
                  </a:extLst>
                </a:gridCol>
                <a:gridCol w="7086670">
                  <a:extLst>
                    <a:ext uri="{9D8B030D-6E8A-4147-A177-3AD203B41FA5}">
                      <a16:colId xmlns:a16="http://schemas.microsoft.com/office/drawing/2014/main" val="4060016590"/>
                    </a:ext>
                  </a:extLst>
                </a:gridCol>
              </a:tblGrid>
              <a:tr h="695739">
                <a:tc>
                  <a:txBody>
                    <a:bodyPr/>
                    <a:lstStyle/>
                    <a:p>
                      <a:pPr algn="ctr"/>
                      <a:r>
                        <a:rPr lang="zh-CN" sz="1800" kern="100" dirty="0">
                          <a:effectLst/>
                          <a:latin typeface="微软雅黑" panose="020B0503020204020204" pitchFamily="34" charset="-122"/>
                          <a:ea typeface="微软雅黑" panose="020B0503020204020204" pitchFamily="34" charset="-122"/>
                        </a:rPr>
                        <a:t>参数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687532393"/>
                  </a:ext>
                </a:extLst>
              </a:tr>
              <a:tr h="579309">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-l</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锁定用户，禁止其登录</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285176254"/>
                  </a:ext>
                </a:extLst>
              </a:tr>
              <a:tr h="579309">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-u</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解除锁定，允许用户登录</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632393342"/>
                  </a:ext>
                </a:extLst>
              </a:tr>
              <a:tr h="579309">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--stdin</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通过标准输入修改用户密码，如</a:t>
                      </a:r>
                      <a:r>
                        <a:rPr lang="en-US" sz="1600" b="0" kern="100" dirty="0">
                          <a:solidFill>
                            <a:schemeClr val="tx1"/>
                          </a:solidFill>
                          <a:effectLst/>
                          <a:latin typeface="微软雅黑" panose="020B0503020204020204" pitchFamily="34" charset="-122"/>
                          <a:ea typeface="微软雅黑" panose="020B0503020204020204" pitchFamily="34" charset="-122"/>
                        </a:rPr>
                        <a:t>echo "</a:t>
                      </a:r>
                      <a:r>
                        <a:rPr lang="en-US" sz="1600" b="0" kern="100" dirty="0" err="1">
                          <a:solidFill>
                            <a:schemeClr val="tx1"/>
                          </a:solidFill>
                          <a:effectLst/>
                          <a:latin typeface="微软雅黑" panose="020B0503020204020204" pitchFamily="34" charset="-122"/>
                          <a:ea typeface="微软雅黑" panose="020B0503020204020204" pitchFamily="34" charset="-122"/>
                        </a:rPr>
                        <a:t>NewPassWord</a:t>
                      </a:r>
                      <a:r>
                        <a:rPr lang="en-US" sz="1600" b="0" kern="100" dirty="0">
                          <a:solidFill>
                            <a:schemeClr val="tx1"/>
                          </a:solidFill>
                          <a:effectLst/>
                          <a:latin typeface="微软雅黑" panose="020B0503020204020204" pitchFamily="34" charset="-122"/>
                          <a:ea typeface="微软雅黑" panose="020B0503020204020204" pitchFamily="34" charset="-122"/>
                        </a:rPr>
                        <a:t>" | passwd --stdin Username</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784840099"/>
                  </a:ext>
                </a:extLst>
              </a:tr>
              <a:tr h="579309">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-d</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使该用户可用空密码登录系统</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061068348"/>
                  </a:ext>
                </a:extLst>
              </a:tr>
              <a:tr h="579309">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-e</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强制用户在下次登录时修改密码</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137271891"/>
                  </a:ext>
                </a:extLst>
              </a:tr>
              <a:tr h="579309">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显示用户的密码是否被锁定，以及密码所采用的加密算法名称</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101103720"/>
                  </a:ext>
                </a:extLst>
              </a:tr>
            </a:tbl>
          </a:graphicData>
        </a:graphic>
      </p:graphicFrame>
    </p:spTree>
    <p:extLst>
      <p:ext uri="{BB962C8B-B14F-4D97-AF65-F5344CB8AC3E}">
        <p14:creationId xmlns:p14="http://schemas.microsoft.com/office/powerpoint/2010/main" val="31704907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641988" cy="461665"/>
          </a:xfrm>
          <a:prstGeom prst="rect">
            <a:avLst/>
          </a:prstGeom>
          <a:noFill/>
        </p:spPr>
        <p:txBody>
          <a:bodyPr wrap="square" rtlCol="0">
            <a:spAutoFit/>
          </a:bodyPr>
          <a:lstStyle/>
          <a:p>
            <a:r>
              <a:rPr lang="en-US" altLang="zh-CN" sz="2400" b="1" dirty="0" err="1">
                <a:solidFill>
                  <a:schemeClr val="tx1">
                    <a:lumMod val="95000"/>
                    <a:lumOff val="5000"/>
                  </a:schemeClr>
                </a:solidFill>
                <a:latin typeface="微软雅黑" panose="020B0503020204020204" pitchFamily="34" charset="-122"/>
                <a:ea typeface="微软雅黑" panose="020B0503020204020204" pitchFamily="34" charset="-122"/>
              </a:rPr>
              <a:t>userdel</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命令中的参数以及作用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6" name="表格 5">
            <a:extLst>
              <a:ext uri="{FF2B5EF4-FFF2-40B4-BE49-F238E27FC236}">
                <a16:creationId xmlns:a16="http://schemas.microsoft.com/office/drawing/2014/main" id="{492C7CF2-1C34-43F3-821F-CC7DBF188752}"/>
              </a:ext>
            </a:extLst>
          </p:cNvPr>
          <p:cNvGraphicFramePr>
            <a:graphicFrameLocks noGrp="1"/>
          </p:cNvGraphicFramePr>
          <p:nvPr>
            <p:extLst>
              <p:ext uri="{D42A27DB-BD31-4B8C-83A1-F6EECF244321}">
                <p14:modId xmlns:p14="http://schemas.microsoft.com/office/powerpoint/2010/main" val="356559751"/>
              </p:ext>
            </p:extLst>
          </p:nvPr>
        </p:nvGraphicFramePr>
        <p:xfrm>
          <a:off x="1546653" y="2209706"/>
          <a:ext cx="9098694" cy="2438589"/>
        </p:xfrm>
        <a:graphic>
          <a:graphicData uri="http://schemas.openxmlformats.org/drawingml/2006/table">
            <a:tbl>
              <a:tblPr firstRow="1" firstCol="1" bandRow="1">
                <a:tableStyleId>{5C22544A-7EE6-4342-B048-85BDC9FD1C3A}</a:tableStyleId>
              </a:tblPr>
              <a:tblGrid>
                <a:gridCol w="4549347">
                  <a:extLst>
                    <a:ext uri="{9D8B030D-6E8A-4147-A177-3AD203B41FA5}">
                      <a16:colId xmlns:a16="http://schemas.microsoft.com/office/drawing/2014/main" val="2490909741"/>
                    </a:ext>
                  </a:extLst>
                </a:gridCol>
                <a:gridCol w="4549347">
                  <a:extLst>
                    <a:ext uri="{9D8B030D-6E8A-4147-A177-3AD203B41FA5}">
                      <a16:colId xmlns:a16="http://schemas.microsoft.com/office/drawing/2014/main" val="1033464405"/>
                    </a:ext>
                  </a:extLst>
                </a:gridCol>
              </a:tblGrid>
              <a:tr h="812863">
                <a:tc>
                  <a:txBody>
                    <a:bodyPr/>
                    <a:lstStyle/>
                    <a:p>
                      <a:pPr algn="ctr"/>
                      <a:r>
                        <a:rPr lang="zh-CN" sz="1800" kern="100" dirty="0">
                          <a:effectLst/>
                          <a:latin typeface="微软雅黑" panose="020B0503020204020204" pitchFamily="34" charset="-122"/>
                          <a:ea typeface="微软雅黑" panose="020B0503020204020204" pitchFamily="34" charset="-122"/>
                        </a:rPr>
                        <a:t>参数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67182100"/>
                  </a:ext>
                </a:extLst>
              </a:tr>
              <a:tr h="812863">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-f</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强制删除用户</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964410732"/>
                  </a:ext>
                </a:extLst>
              </a:tr>
              <a:tr h="812863">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-r</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同时删除用户及用户家目录</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134588808"/>
                  </a:ext>
                </a:extLst>
              </a:tr>
            </a:tbl>
          </a:graphicData>
        </a:graphic>
      </p:graphicFrame>
    </p:spTree>
    <p:extLst>
      <p:ext uri="{BB962C8B-B14F-4D97-AF65-F5344CB8AC3E}">
        <p14:creationId xmlns:p14="http://schemas.microsoft.com/office/powerpoint/2010/main" val="30825248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文件权限与归属</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TWO</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直角三角形 14"/>
          <p:cNvSpPr>
            <a:spLocks noChangeAspect="1"/>
          </p:cNvSpPr>
          <p:nvPr/>
        </p:nvSpPr>
        <p:spPr>
          <a:xfrm rot="5400000" flipV="1">
            <a:off x="6181948"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B9C94EE-C5CA-4EB8-9D3E-C8A7C8CB725B}"/>
              </a:ext>
            </a:extLst>
          </p:cNvPr>
          <p:cNvSpPr txBox="1"/>
          <p:nvPr/>
        </p:nvSpPr>
        <p:spPr>
          <a:xfrm>
            <a:off x="2240797" y="5581590"/>
            <a:ext cx="7710406"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Document Authority And Ownership</a:t>
            </a:r>
          </a:p>
        </p:txBody>
      </p:sp>
    </p:spTree>
    <p:extLst>
      <p:ext uri="{BB962C8B-B14F-4D97-AF65-F5344CB8AC3E}">
        <p14:creationId xmlns:p14="http://schemas.microsoft.com/office/powerpoint/2010/main" val="1072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5"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文件权限</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76" name="Rectangle: Rounded Corners 55">
            <a:extLst>
              <a:ext uri="{FF2B5EF4-FFF2-40B4-BE49-F238E27FC236}">
                <a16:creationId xmlns:a16="http://schemas.microsoft.com/office/drawing/2014/main" id="{B6F61BB5-3CE0-436F-B09B-FA4FD05F5716}"/>
              </a:ext>
            </a:extLst>
          </p:cNvPr>
          <p:cNvSpPr/>
          <p:nvPr/>
        </p:nvSpPr>
        <p:spPr>
          <a:xfrm>
            <a:off x="6465885" y="1767322"/>
            <a:ext cx="3186669" cy="861774"/>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Rounded Corners 45">
            <a:extLst>
              <a:ext uri="{FF2B5EF4-FFF2-40B4-BE49-F238E27FC236}">
                <a16:creationId xmlns:a16="http://schemas.microsoft.com/office/drawing/2014/main" id="{86957ADC-5407-4965-802D-AF15FE6B31C8}"/>
              </a:ext>
            </a:extLst>
          </p:cNvPr>
          <p:cNvSpPr/>
          <p:nvPr/>
        </p:nvSpPr>
        <p:spPr>
          <a:xfrm>
            <a:off x="6465884" y="3135555"/>
            <a:ext cx="3186669" cy="888104"/>
          </a:xfrm>
          <a:prstGeom prst="roundRect">
            <a:avLst>
              <a:gd name="adj" fmla="val 4748"/>
            </a:avLst>
          </a:prstGeom>
          <a:noFill/>
          <a:ln>
            <a:gradFill>
              <a:gsLst>
                <a:gs pos="0">
                  <a:srgbClr val="0070C0"/>
                </a:gs>
                <a:gs pos="100000">
                  <a:srgbClr val="0070C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47">
            <a:extLst>
              <a:ext uri="{FF2B5EF4-FFF2-40B4-BE49-F238E27FC236}">
                <a16:creationId xmlns:a16="http://schemas.microsoft.com/office/drawing/2014/main" id="{45A61DAE-3076-443D-9799-65C874308C75}"/>
              </a:ext>
            </a:extLst>
          </p:cNvPr>
          <p:cNvSpPr txBox="1"/>
          <p:nvPr/>
        </p:nvSpPr>
        <p:spPr>
          <a:xfrm>
            <a:off x="6883253" y="3151763"/>
            <a:ext cx="2769300" cy="861774"/>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zh-CN" altLang="en-US" sz="1800" dirty="0">
                <a:solidFill>
                  <a:srgbClr val="0070C0"/>
                </a:solidFill>
                <a:latin typeface="微软雅黑" panose="020B0503020204020204" pitchFamily="34" charset="-122"/>
                <a:ea typeface="微软雅黑" panose="020B0503020204020204" pitchFamily="34" charset="-122"/>
              </a:rPr>
              <a:t>可写（</a:t>
            </a:r>
            <a:r>
              <a:rPr lang="en-US" altLang="zh-CN" sz="1800" dirty="0">
                <a:solidFill>
                  <a:srgbClr val="0070C0"/>
                </a:solidFill>
                <a:latin typeface="微软雅黑" panose="020B0503020204020204" pitchFamily="34" charset="-122"/>
                <a:ea typeface="微软雅黑" panose="020B0503020204020204" pitchFamily="34" charset="-122"/>
              </a:rPr>
              <a:t>w</a:t>
            </a:r>
            <a:r>
              <a:rPr lang="zh-CN" altLang="en-US" sz="1800" dirty="0">
                <a:solidFill>
                  <a:srgbClr val="0070C0"/>
                </a:solidFill>
                <a:latin typeface="微软雅黑" panose="020B0503020204020204" pitchFamily="34" charset="-122"/>
                <a:ea typeface="微软雅黑" panose="020B0503020204020204" pitchFamily="34" charset="-122"/>
              </a:rPr>
              <a:t>）</a:t>
            </a:r>
            <a:endParaRPr lang="en-US" altLang="zh-CN" sz="1800" dirty="0">
              <a:solidFill>
                <a:srgbClr val="0070C0"/>
              </a:solidFill>
              <a:latin typeface="微软雅黑" panose="020B0503020204020204" pitchFamily="34" charset="-122"/>
              <a:ea typeface="微软雅黑" panose="020B0503020204020204" pitchFamily="34" charset="-122"/>
            </a:endParaRPr>
          </a:p>
          <a:p>
            <a:pPr algn="l"/>
            <a:r>
              <a:rPr lang="zh-CN" altLang="en-US" b="0" dirty="0">
                <a:solidFill>
                  <a:schemeClr val="tx1"/>
                </a:solidFill>
                <a:latin typeface="微软雅黑" panose="020B0503020204020204" pitchFamily="34" charset="-122"/>
                <a:ea typeface="微软雅黑" panose="020B0503020204020204" pitchFamily="34" charset="-122"/>
              </a:rPr>
              <a:t>“可写”表示能够在目录内新增、删除、重命名文件；</a:t>
            </a:r>
            <a:endParaRPr lang="en-US" altLang="zh-CN" b="0" dirty="0">
              <a:solidFill>
                <a:schemeClr val="tx1"/>
              </a:solidFill>
              <a:latin typeface="微软雅黑" panose="020B0503020204020204" pitchFamily="34" charset="-122"/>
              <a:ea typeface="微软雅黑" panose="020B0503020204020204" pitchFamily="34" charset="-122"/>
            </a:endParaRPr>
          </a:p>
        </p:txBody>
      </p:sp>
      <p:sp>
        <p:nvSpPr>
          <p:cNvPr id="79" name="TextBox 57">
            <a:extLst>
              <a:ext uri="{FF2B5EF4-FFF2-40B4-BE49-F238E27FC236}">
                <a16:creationId xmlns:a16="http://schemas.microsoft.com/office/drawing/2014/main" id="{498B8813-D0E4-40D7-B04B-A8AACA82DAE1}"/>
              </a:ext>
            </a:extLst>
          </p:cNvPr>
          <p:cNvSpPr txBox="1"/>
          <p:nvPr/>
        </p:nvSpPr>
        <p:spPr>
          <a:xfrm>
            <a:off x="6863672" y="1763055"/>
            <a:ext cx="3025485" cy="861774"/>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zh-CN" altLang="en-US" sz="1800" dirty="0">
                <a:solidFill>
                  <a:srgbClr val="00B0F0"/>
                </a:solidFill>
                <a:latin typeface="微软雅黑" panose="020B0503020204020204" pitchFamily="34" charset="-122"/>
                <a:ea typeface="微软雅黑" panose="020B0503020204020204" pitchFamily="34" charset="-122"/>
              </a:rPr>
              <a:t>可读（</a:t>
            </a:r>
            <a:r>
              <a:rPr lang="en-US" altLang="zh-CN" sz="1800" dirty="0">
                <a:solidFill>
                  <a:srgbClr val="00B0F0"/>
                </a:solidFill>
                <a:latin typeface="微软雅黑" panose="020B0503020204020204" pitchFamily="34" charset="-122"/>
                <a:ea typeface="微软雅黑" panose="020B0503020204020204" pitchFamily="34" charset="-122"/>
              </a:rPr>
              <a:t>r</a:t>
            </a:r>
            <a:r>
              <a:rPr lang="zh-CN" altLang="en-US" sz="1800" dirty="0">
                <a:solidFill>
                  <a:srgbClr val="00B0F0"/>
                </a:solidFill>
                <a:latin typeface="微软雅黑" panose="020B0503020204020204" pitchFamily="34" charset="-122"/>
                <a:ea typeface="微软雅黑" panose="020B0503020204020204" pitchFamily="34" charset="-122"/>
              </a:rPr>
              <a:t>）</a:t>
            </a:r>
            <a:endParaRPr lang="en-US" altLang="zh-CN" sz="1800" dirty="0">
              <a:solidFill>
                <a:srgbClr val="00B0F0"/>
              </a:solidFill>
              <a:latin typeface="微软雅黑" panose="020B0503020204020204" pitchFamily="34" charset="-122"/>
              <a:ea typeface="微软雅黑" panose="020B0503020204020204" pitchFamily="34" charset="-122"/>
            </a:endParaRPr>
          </a:p>
          <a:p>
            <a:pPr algn="l"/>
            <a:r>
              <a:rPr lang="zh-CN" altLang="en-US" b="0" dirty="0">
                <a:solidFill>
                  <a:schemeClr val="tx1"/>
                </a:solidFill>
                <a:latin typeface="微软雅黑" panose="020B0503020204020204" pitchFamily="34" charset="-122"/>
                <a:ea typeface="微软雅黑" panose="020B0503020204020204" pitchFamily="34" charset="-122"/>
              </a:rPr>
              <a:t>“可读”表示能够读取目录内的文件列表；</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80" name="椭圆 79">
            <a:extLst>
              <a:ext uri="{FF2B5EF4-FFF2-40B4-BE49-F238E27FC236}">
                <a16:creationId xmlns:a16="http://schemas.microsoft.com/office/drawing/2014/main" id="{E8F677A6-BD97-420B-9F78-090AF91C9CBC}"/>
              </a:ext>
            </a:extLst>
          </p:cNvPr>
          <p:cNvSpPr/>
          <p:nvPr/>
        </p:nvSpPr>
        <p:spPr>
          <a:xfrm>
            <a:off x="6123444" y="1846577"/>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81" name="椭圆 80">
            <a:extLst>
              <a:ext uri="{FF2B5EF4-FFF2-40B4-BE49-F238E27FC236}">
                <a16:creationId xmlns:a16="http://schemas.microsoft.com/office/drawing/2014/main" id="{7DE6CAD7-AD2F-491C-84A3-08F03B995655}"/>
              </a:ext>
            </a:extLst>
          </p:cNvPr>
          <p:cNvSpPr/>
          <p:nvPr/>
        </p:nvSpPr>
        <p:spPr>
          <a:xfrm>
            <a:off x="6190119" y="1913252"/>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1</a:t>
            </a:r>
            <a:endParaRPr lang="zh-CN" altLang="en-US" dirty="0">
              <a:latin typeface="思源黑体 CN Bold" panose="020B0800000000000000" pitchFamily="34" charset="-122"/>
              <a:ea typeface="思源黑体 CN Bold" panose="020B0800000000000000" pitchFamily="34" charset="-122"/>
            </a:endParaRPr>
          </a:p>
        </p:txBody>
      </p:sp>
      <p:sp>
        <p:nvSpPr>
          <p:cNvPr id="82" name="椭圆 81">
            <a:extLst>
              <a:ext uri="{FF2B5EF4-FFF2-40B4-BE49-F238E27FC236}">
                <a16:creationId xmlns:a16="http://schemas.microsoft.com/office/drawing/2014/main" id="{72C472A0-E52E-4F1B-B9C3-31546F7C3126}"/>
              </a:ext>
            </a:extLst>
          </p:cNvPr>
          <p:cNvSpPr/>
          <p:nvPr/>
        </p:nvSpPr>
        <p:spPr>
          <a:xfrm>
            <a:off x="6123444" y="3299548"/>
            <a:ext cx="645718" cy="645718"/>
          </a:xfrm>
          <a:prstGeom prst="ellipse">
            <a:avLst/>
          </a:prstGeom>
          <a:solidFill>
            <a:srgbClr val="0070C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83" name="椭圆 82">
            <a:extLst>
              <a:ext uri="{FF2B5EF4-FFF2-40B4-BE49-F238E27FC236}">
                <a16:creationId xmlns:a16="http://schemas.microsoft.com/office/drawing/2014/main" id="{687CF511-B9BC-4380-B47B-9FCDD2F11D07}"/>
              </a:ext>
            </a:extLst>
          </p:cNvPr>
          <p:cNvSpPr/>
          <p:nvPr/>
        </p:nvSpPr>
        <p:spPr>
          <a:xfrm>
            <a:off x="6190119" y="3366223"/>
            <a:ext cx="512368" cy="512368"/>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2</a:t>
            </a:r>
            <a:endParaRPr lang="zh-CN" altLang="en-US" dirty="0">
              <a:latin typeface="思源黑体 CN Bold" panose="020B0800000000000000" pitchFamily="34" charset="-122"/>
              <a:ea typeface="思源黑体 CN Bold" panose="020B0800000000000000" pitchFamily="34" charset="-122"/>
            </a:endParaRPr>
          </a:p>
        </p:txBody>
      </p:sp>
      <p:sp>
        <p:nvSpPr>
          <p:cNvPr id="84" name="椭圆 83">
            <a:extLst>
              <a:ext uri="{FF2B5EF4-FFF2-40B4-BE49-F238E27FC236}">
                <a16:creationId xmlns:a16="http://schemas.microsoft.com/office/drawing/2014/main" id="{D443DEB5-392E-4773-8ED3-C11FC32BABC0}"/>
              </a:ext>
            </a:extLst>
          </p:cNvPr>
          <p:cNvSpPr/>
          <p:nvPr/>
        </p:nvSpPr>
        <p:spPr>
          <a:xfrm>
            <a:off x="2490519" y="2227256"/>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9FD8D78C-8898-4D4A-A5A7-AF95A430B73E}"/>
              </a:ext>
            </a:extLst>
          </p:cNvPr>
          <p:cNvSpPr/>
          <p:nvPr/>
        </p:nvSpPr>
        <p:spPr>
          <a:xfrm>
            <a:off x="2800159" y="2415093"/>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1724AF4B-2764-4FD4-AED5-DEBB9DA67975}"/>
              </a:ext>
            </a:extLst>
          </p:cNvPr>
          <p:cNvSpPr/>
          <p:nvPr/>
        </p:nvSpPr>
        <p:spPr>
          <a:xfrm>
            <a:off x="2547240" y="2784744"/>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a:extLst>
              <a:ext uri="{FF2B5EF4-FFF2-40B4-BE49-F238E27FC236}">
                <a16:creationId xmlns:a16="http://schemas.microsoft.com/office/drawing/2014/main" id="{09682E31-6114-4BD5-B23C-81ED883EFF38}"/>
              </a:ext>
            </a:extLst>
          </p:cNvPr>
          <p:cNvSpPr txBox="1"/>
          <p:nvPr/>
        </p:nvSpPr>
        <p:spPr>
          <a:xfrm>
            <a:off x="2869249" y="3145353"/>
            <a:ext cx="1818560" cy="954107"/>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文件</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r>
              <a:rPr lang="zh-CN" altLang="en-US" sz="2800" b="1" dirty="0">
                <a:solidFill>
                  <a:schemeClr val="bg1"/>
                </a:solidFill>
                <a:latin typeface="微软雅黑" panose="020B0503020204020204" pitchFamily="34" charset="-122"/>
                <a:ea typeface="微软雅黑" panose="020B0503020204020204" pitchFamily="34" charset="-122"/>
              </a:rPr>
              <a:t>权限</a:t>
            </a:r>
          </a:p>
        </p:txBody>
      </p:sp>
      <p:sp>
        <p:nvSpPr>
          <p:cNvPr id="88" name="Rectangle: Rounded Corners 55">
            <a:extLst>
              <a:ext uri="{FF2B5EF4-FFF2-40B4-BE49-F238E27FC236}">
                <a16:creationId xmlns:a16="http://schemas.microsoft.com/office/drawing/2014/main" id="{4E81B810-FB7F-4088-AB3D-715ED7B8D916}"/>
              </a:ext>
            </a:extLst>
          </p:cNvPr>
          <p:cNvSpPr/>
          <p:nvPr/>
        </p:nvSpPr>
        <p:spPr>
          <a:xfrm>
            <a:off x="6465884" y="4570883"/>
            <a:ext cx="3186669" cy="891759"/>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57">
            <a:extLst>
              <a:ext uri="{FF2B5EF4-FFF2-40B4-BE49-F238E27FC236}">
                <a16:creationId xmlns:a16="http://schemas.microsoft.com/office/drawing/2014/main" id="{D6491B52-61EE-4E30-8E7B-624593D8B369}"/>
              </a:ext>
            </a:extLst>
          </p:cNvPr>
          <p:cNvSpPr txBox="1"/>
          <p:nvPr/>
        </p:nvSpPr>
        <p:spPr>
          <a:xfrm>
            <a:off x="6883253" y="4594193"/>
            <a:ext cx="2769300" cy="861774"/>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zh-CN" altLang="en-US" sz="1800" dirty="0">
                <a:solidFill>
                  <a:srgbClr val="00B0F0"/>
                </a:solidFill>
                <a:latin typeface="微软雅黑" panose="020B0503020204020204" pitchFamily="34" charset="-122"/>
                <a:ea typeface="微软雅黑" panose="020B0503020204020204" pitchFamily="34" charset="-122"/>
              </a:rPr>
              <a:t>可执行（</a:t>
            </a:r>
            <a:r>
              <a:rPr lang="en-US" altLang="zh-CN" sz="1800" dirty="0">
                <a:solidFill>
                  <a:srgbClr val="00B0F0"/>
                </a:solidFill>
                <a:latin typeface="微软雅黑" panose="020B0503020204020204" pitchFamily="34" charset="-122"/>
                <a:ea typeface="微软雅黑" panose="020B0503020204020204" pitchFamily="34" charset="-122"/>
              </a:rPr>
              <a:t>x</a:t>
            </a:r>
            <a:r>
              <a:rPr lang="zh-CN" altLang="en-US" sz="1800" dirty="0">
                <a:solidFill>
                  <a:srgbClr val="00B0F0"/>
                </a:solidFill>
                <a:latin typeface="微软雅黑" panose="020B0503020204020204" pitchFamily="34" charset="-122"/>
                <a:ea typeface="微软雅黑" panose="020B0503020204020204" pitchFamily="34" charset="-122"/>
              </a:rPr>
              <a:t>）</a:t>
            </a:r>
            <a:endParaRPr lang="en-US" altLang="zh-CN" sz="1800" dirty="0">
              <a:solidFill>
                <a:srgbClr val="00B0F0"/>
              </a:solidFill>
              <a:latin typeface="微软雅黑" panose="020B0503020204020204" pitchFamily="34" charset="-122"/>
              <a:ea typeface="微软雅黑" panose="020B0503020204020204" pitchFamily="34" charset="-122"/>
            </a:endParaRPr>
          </a:p>
          <a:p>
            <a:pPr algn="l"/>
            <a:r>
              <a:rPr lang="zh-CN" altLang="en-US" b="0" dirty="0">
                <a:solidFill>
                  <a:schemeClr val="tx1"/>
                </a:solidFill>
                <a:latin typeface="微软雅黑" panose="020B0503020204020204" pitchFamily="34" charset="-122"/>
                <a:ea typeface="微软雅黑" panose="020B0503020204020204" pitchFamily="34" charset="-122"/>
              </a:rPr>
              <a:t>“可执行”则表示能够进入该目录。</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99" name="椭圆 98">
            <a:extLst>
              <a:ext uri="{FF2B5EF4-FFF2-40B4-BE49-F238E27FC236}">
                <a16:creationId xmlns:a16="http://schemas.microsoft.com/office/drawing/2014/main" id="{B05F4631-775C-457C-87E7-DA72F4DB92E7}"/>
              </a:ext>
            </a:extLst>
          </p:cNvPr>
          <p:cNvSpPr/>
          <p:nvPr/>
        </p:nvSpPr>
        <p:spPr>
          <a:xfrm>
            <a:off x="6123444" y="4723052"/>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100" name="椭圆 99">
            <a:extLst>
              <a:ext uri="{FF2B5EF4-FFF2-40B4-BE49-F238E27FC236}">
                <a16:creationId xmlns:a16="http://schemas.microsoft.com/office/drawing/2014/main" id="{206848CB-E058-4B25-B914-F3AB63DB6962}"/>
              </a:ext>
            </a:extLst>
          </p:cNvPr>
          <p:cNvSpPr/>
          <p:nvPr/>
        </p:nvSpPr>
        <p:spPr>
          <a:xfrm>
            <a:off x="6190119" y="4789727"/>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3</a:t>
            </a:r>
            <a:endParaRPr lang="zh-CN" altLang="en-US" dirty="0">
              <a:latin typeface="思源黑体 CN Bold" panose="020B0800000000000000" pitchFamily="34" charset="-122"/>
              <a:ea typeface="思源黑体 CN Bold" panose="020B0800000000000000" pitchFamily="34" charset="-122"/>
            </a:endParaRPr>
          </a:p>
        </p:txBody>
      </p:sp>
      <p:cxnSp>
        <p:nvCxnSpPr>
          <p:cNvPr id="101" name="直接连接符 100">
            <a:extLst>
              <a:ext uri="{FF2B5EF4-FFF2-40B4-BE49-F238E27FC236}">
                <a16:creationId xmlns:a16="http://schemas.microsoft.com/office/drawing/2014/main" id="{6CC36B81-320F-4BFF-B3EB-47911EA8DAE8}"/>
              </a:ext>
            </a:extLst>
          </p:cNvPr>
          <p:cNvCxnSpPr>
            <a:cxnSpLocks/>
            <a:stCxn id="85" idx="6"/>
            <a:endCxn id="80" idx="2"/>
          </p:cNvCxnSpPr>
          <p:nvPr/>
        </p:nvCxnSpPr>
        <p:spPr>
          <a:xfrm flipV="1">
            <a:off x="5134799" y="2169436"/>
            <a:ext cx="988645" cy="1412977"/>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08849D86-0AB7-49F8-8F88-B67071D7B8F2}"/>
              </a:ext>
            </a:extLst>
          </p:cNvPr>
          <p:cNvCxnSpPr>
            <a:cxnSpLocks/>
            <a:stCxn id="85" idx="6"/>
            <a:endCxn id="83" idx="2"/>
          </p:cNvCxnSpPr>
          <p:nvPr/>
        </p:nvCxnSpPr>
        <p:spPr>
          <a:xfrm>
            <a:off x="5134799" y="3582413"/>
            <a:ext cx="1055320" cy="39994"/>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410A8248-73EB-49F8-A6EB-6B7A9C8EE9A7}"/>
              </a:ext>
            </a:extLst>
          </p:cNvPr>
          <p:cNvCxnSpPr>
            <a:cxnSpLocks/>
            <a:stCxn id="85" idx="6"/>
            <a:endCxn id="99" idx="2"/>
          </p:cNvCxnSpPr>
          <p:nvPr/>
        </p:nvCxnSpPr>
        <p:spPr>
          <a:xfrm>
            <a:off x="5134799" y="3582413"/>
            <a:ext cx="988645" cy="1463498"/>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867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85"/>
                                        </p:tgtEl>
                                        <p:attrNameLst>
                                          <p:attrName>style.visibility</p:attrName>
                                        </p:attrNameLst>
                                      </p:cBhvr>
                                      <p:to>
                                        <p:strVal val="visible"/>
                                      </p:to>
                                    </p:set>
                                    <p:anim calcmode="lin" valueType="num">
                                      <p:cBhvr additive="base">
                                        <p:cTn id="20" dur="500" fill="hold"/>
                                        <p:tgtEl>
                                          <p:spTgt spid="85"/>
                                        </p:tgtEl>
                                        <p:attrNameLst>
                                          <p:attrName>ppt_x</p:attrName>
                                        </p:attrNameLst>
                                      </p:cBhvr>
                                      <p:tavLst>
                                        <p:tav tm="0">
                                          <p:val>
                                            <p:strVal val="#ppt_x"/>
                                          </p:val>
                                        </p:tav>
                                        <p:tav tm="100000">
                                          <p:val>
                                            <p:strVal val="#ppt_x"/>
                                          </p:val>
                                        </p:tav>
                                      </p:tavLst>
                                    </p:anim>
                                    <p:anim calcmode="lin" valueType="num">
                                      <p:cBhvr additive="base">
                                        <p:cTn id="21" dur="500" fill="hold"/>
                                        <p:tgtEl>
                                          <p:spTgt spid="85"/>
                                        </p:tgtEl>
                                        <p:attrNameLst>
                                          <p:attrName>ppt_y</p:attrName>
                                        </p:attrNameLst>
                                      </p:cBhvr>
                                      <p:tavLst>
                                        <p:tav tm="0">
                                          <p:val>
                                            <p:strVal val="1+#ppt_h/2"/>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86"/>
                                        </p:tgtEl>
                                        <p:attrNameLst>
                                          <p:attrName>style.visibility</p:attrName>
                                        </p:attrNameLst>
                                      </p:cBhvr>
                                      <p:to>
                                        <p:strVal val="visible"/>
                                      </p:to>
                                    </p:set>
                                    <p:anim calcmode="lin" valueType="num">
                                      <p:cBhvr additive="base">
                                        <p:cTn id="24" dur="500" fill="hold"/>
                                        <p:tgtEl>
                                          <p:spTgt spid="86"/>
                                        </p:tgtEl>
                                        <p:attrNameLst>
                                          <p:attrName>ppt_x</p:attrName>
                                        </p:attrNameLst>
                                      </p:cBhvr>
                                      <p:tavLst>
                                        <p:tav tm="0">
                                          <p:val>
                                            <p:strVal val="1+#ppt_w/2"/>
                                          </p:val>
                                        </p:tav>
                                        <p:tav tm="100000">
                                          <p:val>
                                            <p:strVal val="#ppt_x"/>
                                          </p:val>
                                        </p:tav>
                                      </p:tavLst>
                                    </p:anim>
                                    <p:anim calcmode="lin" valueType="num">
                                      <p:cBhvr additive="base">
                                        <p:cTn id="25" dur="500" fill="hold"/>
                                        <p:tgtEl>
                                          <p:spTgt spid="86"/>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84"/>
                                        </p:tgtEl>
                                        <p:attrNameLst>
                                          <p:attrName>style.visibility</p:attrName>
                                        </p:attrNameLst>
                                      </p:cBhvr>
                                      <p:to>
                                        <p:strVal val="visible"/>
                                      </p:to>
                                    </p:set>
                                    <p:anim calcmode="lin" valueType="num">
                                      <p:cBhvr additive="base">
                                        <p:cTn id="28" dur="500" fill="hold"/>
                                        <p:tgtEl>
                                          <p:spTgt spid="84"/>
                                        </p:tgtEl>
                                        <p:attrNameLst>
                                          <p:attrName>ppt_x</p:attrName>
                                        </p:attrNameLst>
                                      </p:cBhvr>
                                      <p:tavLst>
                                        <p:tav tm="0">
                                          <p:val>
                                            <p:strVal val="0-#ppt_w/2"/>
                                          </p:val>
                                        </p:tav>
                                        <p:tav tm="100000">
                                          <p:val>
                                            <p:strVal val="#ppt_x"/>
                                          </p:val>
                                        </p:tav>
                                      </p:tavLst>
                                    </p:anim>
                                    <p:anim calcmode="lin" valueType="num">
                                      <p:cBhvr additive="base">
                                        <p:cTn id="29" dur="500" fill="hold"/>
                                        <p:tgtEl>
                                          <p:spTgt spid="84"/>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4" grpId="0" animBg="1"/>
      <p:bldP spid="85" grpId="0" animBg="1"/>
      <p:bldP spid="86" grpId="0" animBg="1"/>
      <p:bldP spid="8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866733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可读、可写、可执行权限对应的命令在文件和目录上的区别</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3E60948B-71B8-4F6A-B42B-D6A083D72FCB}"/>
              </a:ext>
            </a:extLst>
          </p:cNvPr>
          <p:cNvGraphicFramePr>
            <a:graphicFrameLocks noGrp="1"/>
          </p:cNvGraphicFramePr>
          <p:nvPr>
            <p:extLst>
              <p:ext uri="{D42A27DB-BD31-4B8C-83A1-F6EECF244321}">
                <p14:modId xmlns:p14="http://schemas.microsoft.com/office/powerpoint/2010/main" val="2723352687"/>
              </p:ext>
            </p:extLst>
          </p:nvPr>
        </p:nvGraphicFramePr>
        <p:xfrm>
          <a:off x="1802295" y="2126972"/>
          <a:ext cx="8587410" cy="3538330"/>
        </p:xfrm>
        <a:graphic>
          <a:graphicData uri="http://schemas.openxmlformats.org/drawingml/2006/table">
            <a:tbl>
              <a:tblPr firstRow="1" firstCol="1" bandRow="1">
                <a:tableStyleId>{5C22544A-7EE6-4342-B048-85BDC9FD1C3A}</a:tableStyleId>
              </a:tblPr>
              <a:tblGrid>
                <a:gridCol w="2863043">
                  <a:extLst>
                    <a:ext uri="{9D8B030D-6E8A-4147-A177-3AD203B41FA5}">
                      <a16:colId xmlns:a16="http://schemas.microsoft.com/office/drawing/2014/main" val="201129741"/>
                    </a:ext>
                  </a:extLst>
                </a:gridCol>
                <a:gridCol w="2864760">
                  <a:extLst>
                    <a:ext uri="{9D8B030D-6E8A-4147-A177-3AD203B41FA5}">
                      <a16:colId xmlns:a16="http://schemas.microsoft.com/office/drawing/2014/main" val="18630903"/>
                    </a:ext>
                  </a:extLst>
                </a:gridCol>
                <a:gridCol w="2859607">
                  <a:extLst>
                    <a:ext uri="{9D8B030D-6E8A-4147-A177-3AD203B41FA5}">
                      <a16:colId xmlns:a16="http://schemas.microsoft.com/office/drawing/2014/main" val="2617084682"/>
                    </a:ext>
                  </a:extLst>
                </a:gridCol>
              </a:tblGrid>
              <a:tr h="994462">
                <a:tc>
                  <a:txBody>
                    <a:bodyPr/>
                    <a:lstStyle/>
                    <a:p>
                      <a:pPr algn="ctr"/>
                      <a:r>
                        <a:rPr lang="en-US" sz="1800" kern="100" dirty="0">
                          <a:effectLst/>
                          <a:latin typeface="微软雅黑" panose="020B0503020204020204" pitchFamily="34" charset="-122"/>
                          <a:ea typeface="微软雅黑" panose="020B0503020204020204" pitchFamily="34" charset="-122"/>
                        </a:rPr>
                        <a:t> </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文件</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目录</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849016174"/>
                  </a:ext>
                </a:extLst>
              </a:tr>
              <a:tr h="847956">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可读（</a:t>
                      </a:r>
                      <a:r>
                        <a:rPr lang="en-US" sz="1600" b="0" kern="100" dirty="0">
                          <a:solidFill>
                            <a:schemeClr val="tx1"/>
                          </a:solidFill>
                          <a:effectLst/>
                          <a:latin typeface="微软雅黑" panose="020B0503020204020204" pitchFamily="34" charset="-122"/>
                          <a:ea typeface="微软雅黑" panose="020B0503020204020204" pitchFamily="34" charset="-122"/>
                        </a:rPr>
                        <a:t>r</a:t>
                      </a:r>
                      <a:r>
                        <a:rPr lang="zh-CN" sz="1600" b="0" kern="100" dirty="0">
                          <a:solidFill>
                            <a:schemeClr val="tx1"/>
                          </a:solidFill>
                          <a:effectLst/>
                          <a:latin typeface="微软雅黑" panose="020B0503020204020204" pitchFamily="34" charset="-122"/>
                          <a:ea typeface="微软雅黑" panose="020B0503020204020204" pitchFamily="34" charset="-122"/>
                        </a:rPr>
                        <a: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cat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ls</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44335414"/>
                  </a:ext>
                </a:extLst>
              </a:tr>
              <a:tr h="847956">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可写（</a:t>
                      </a:r>
                      <a:r>
                        <a:rPr lang="en-US" sz="1600" b="0" kern="100" dirty="0">
                          <a:solidFill>
                            <a:schemeClr val="tx1"/>
                          </a:solidFill>
                          <a:effectLst/>
                          <a:latin typeface="微软雅黑" panose="020B0503020204020204" pitchFamily="34" charset="-122"/>
                          <a:ea typeface="微软雅黑" panose="020B0503020204020204" pitchFamily="34" charset="-122"/>
                        </a:rPr>
                        <a:t>w</a:t>
                      </a:r>
                      <a:r>
                        <a:rPr lang="zh-CN" sz="1600" b="0" kern="100" dirty="0">
                          <a:solidFill>
                            <a:schemeClr val="tx1"/>
                          </a:solidFill>
                          <a:effectLst/>
                          <a:latin typeface="微软雅黑" panose="020B0503020204020204" pitchFamily="34" charset="-122"/>
                          <a:ea typeface="微软雅黑" panose="020B0503020204020204" pitchFamily="34" charset="-122"/>
                        </a:rPr>
                        <a: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vim</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touch</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488079677"/>
                  </a:ext>
                </a:extLst>
              </a:tr>
              <a:tr h="847956">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可执行（</a:t>
                      </a:r>
                      <a:r>
                        <a:rPr lang="en-US" sz="1600" b="0" kern="100" dirty="0">
                          <a:solidFill>
                            <a:schemeClr val="tx1"/>
                          </a:solidFill>
                          <a:effectLst/>
                          <a:latin typeface="微软雅黑" panose="020B0503020204020204" pitchFamily="34" charset="-122"/>
                          <a:ea typeface="微软雅黑" panose="020B0503020204020204" pitchFamily="34" charset="-122"/>
                        </a:rPr>
                        <a:t>x</a:t>
                      </a:r>
                      <a:r>
                        <a:rPr lang="zh-CN" sz="1600" b="0" kern="100" dirty="0">
                          <a:solidFill>
                            <a:schemeClr val="tx1"/>
                          </a:solidFill>
                          <a:effectLst/>
                          <a:latin typeface="微软雅黑" panose="020B0503020204020204" pitchFamily="34" charset="-122"/>
                          <a:ea typeface="微软雅黑" panose="020B0503020204020204" pitchFamily="34" charset="-122"/>
                        </a:rPr>
                        <a: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./script</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cd</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636746853"/>
                  </a:ext>
                </a:extLst>
              </a:tr>
            </a:tbl>
          </a:graphicData>
        </a:graphic>
      </p:graphicFrame>
    </p:spTree>
    <p:extLst>
      <p:ext uri="{BB962C8B-B14F-4D97-AF65-F5344CB8AC3E}">
        <p14:creationId xmlns:p14="http://schemas.microsoft.com/office/powerpoint/2010/main" val="16974552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866733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文件权限的字符与数字表示</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6" name="表格 5">
            <a:extLst>
              <a:ext uri="{FF2B5EF4-FFF2-40B4-BE49-F238E27FC236}">
                <a16:creationId xmlns:a16="http://schemas.microsoft.com/office/drawing/2014/main" id="{184B3035-5770-4813-B691-2E7F1D355F1C}"/>
              </a:ext>
            </a:extLst>
          </p:cNvPr>
          <p:cNvGraphicFramePr>
            <a:graphicFrameLocks noGrp="1"/>
          </p:cNvGraphicFramePr>
          <p:nvPr>
            <p:extLst>
              <p:ext uri="{D42A27DB-BD31-4B8C-83A1-F6EECF244321}">
                <p14:modId xmlns:p14="http://schemas.microsoft.com/office/powerpoint/2010/main" val="3962819913"/>
              </p:ext>
            </p:extLst>
          </p:nvPr>
        </p:nvGraphicFramePr>
        <p:xfrm>
          <a:off x="1815009" y="1749288"/>
          <a:ext cx="8561982" cy="3187978"/>
        </p:xfrm>
        <a:graphic>
          <a:graphicData uri="http://schemas.openxmlformats.org/drawingml/2006/table">
            <a:tbl>
              <a:tblPr firstRow="1" firstCol="1" bandRow="1">
                <a:tableStyleId>{5C22544A-7EE6-4342-B048-85BDC9FD1C3A}</a:tableStyleId>
              </a:tblPr>
              <a:tblGrid>
                <a:gridCol w="1101071">
                  <a:extLst>
                    <a:ext uri="{9D8B030D-6E8A-4147-A177-3AD203B41FA5}">
                      <a16:colId xmlns:a16="http://schemas.microsoft.com/office/drawing/2014/main" val="219782469"/>
                    </a:ext>
                  </a:extLst>
                </a:gridCol>
                <a:gridCol w="714070">
                  <a:extLst>
                    <a:ext uri="{9D8B030D-6E8A-4147-A177-3AD203B41FA5}">
                      <a16:colId xmlns:a16="http://schemas.microsoft.com/office/drawing/2014/main" val="313837706"/>
                    </a:ext>
                  </a:extLst>
                </a:gridCol>
                <a:gridCol w="753454">
                  <a:extLst>
                    <a:ext uri="{9D8B030D-6E8A-4147-A177-3AD203B41FA5}">
                      <a16:colId xmlns:a16="http://schemas.microsoft.com/office/drawing/2014/main" val="1104860810"/>
                    </a:ext>
                  </a:extLst>
                </a:gridCol>
                <a:gridCol w="957230">
                  <a:extLst>
                    <a:ext uri="{9D8B030D-6E8A-4147-A177-3AD203B41FA5}">
                      <a16:colId xmlns:a16="http://schemas.microsoft.com/office/drawing/2014/main" val="3435775317"/>
                    </a:ext>
                  </a:extLst>
                </a:gridCol>
                <a:gridCol w="755166">
                  <a:extLst>
                    <a:ext uri="{9D8B030D-6E8A-4147-A177-3AD203B41FA5}">
                      <a16:colId xmlns:a16="http://schemas.microsoft.com/office/drawing/2014/main" val="338629828"/>
                    </a:ext>
                  </a:extLst>
                </a:gridCol>
                <a:gridCol w="856198">
                  <a:extLst>
                    <a:ext uri="{9D8B030D-6E8A-4147-A177-3AD203B41FA5}">
                      <a16:colId xmlns:a16="http://schemas.microsoft.com/office/drawing/2014/main" val="2373160019"/>
                    </a:ext>
                  </a:extLst>
                </a:gridCol>
                <a:gridCol w="857911">
                  <a:extLst>
                    <a:ext uri="{9D8B030D-6E8A-4147-A177-3AD203B41FA5}">
                      <a16:colId xmlns:a16="http://schemas.microsoft.com/office/drawing/2014/main" val="3806065219"/>
                    </a:ext>
                  </a:extLst>
                </a:gridCol>
                <a:gridCol w="856198">
                  <a:extLst>
                    <a:ext uri="{9D8B030D-6E8A-4147-A177-3AD203B41FA5}">
                      <a16:colId xmlns:a16="http://schemas.microsoft.com/office/drawing/2014/main" val="226584167"/>
                    </a:ext>
                  </a:extLst>
                </a:gridCol>
                <a:gridCol w="857911">
                  <a:extLst>
                    <a:ext uri="{9D8B030D-6E8A-4147-A177-3AD203B41FA5}">
                      <a16:colId xmlns:a16="http://schemas.microsoft.com/office/drawing/2014/main" val="2046855849"/>
                    </a:ext>
                  </a:extLst>
                </a:gridCol>
                <a:gridCol w="852773">
                  <a:extLst>
                    <a:ext uri="{9D8B030D-6E8A-4147-A177-3AD203B41FA5}">
                      <a16:colId xmlns:a16="http://schemas.microsoft.com/office/drawing/2014/main" val="2244209482"/>
                    </a:ext>
                  </a:extLst>
                </a:gridCol>
              </a:tblGrid>
              <a:tr h="911707">
                <a:tc>
                  <a:txBody>
                    <a:bodyPr/>
                    <a:lstStyle/>
                    <a:p>
                      <a:pPr algn="ctr"/>
                      <a:r>
                        <a:rPr lang="zh-CN" sz="1800" kern="100" dirty="0">
                          <a:effectLst/>
                          <a:latin typeface="微软雅黑" panose="020B0503020204020204" pitchFamily="34" charset="-122"/>
                          <a:ea typeface="微软雅黑" panose="020B0503020204020204" pitchFamily="34" charset="-122"/>
                        </a:rPr>
                        <a:t>权限项</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800" kern="100" dirty="0">
                          <a:effectLst/>
                          <a:latin typeface="微软雅黑" panose="020B0503020204020204" pitchFamily="34" charset="-122"/>
                          <a:ea typeface="微软雅黑" panose="020B0503020204020204" pitchFamily="34" charset="-122"/>
                        </a:rPr>
                        <a:t>可读</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800" kern="100" dirty="0">
                          <a:effectLst/>
                          <a:latin typeface="微软雅黑" panose="020B0503020204020204" pitchFamily="34" charset="-122"/>
                          <a:ea typeface="微软雅黑" panose="020B0503020204020204" pitchFamily="34" charset="-122"/>
                        </a:rPr>
                        <a:t>可写</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800" kern="100" dirty="0">
                          <a:effectLst/>
                          <a:latin typeface="微软雅黑" panose="020B0503020204020204" pitchFamily="34" charset="-122"/>
                          <a:ea typeface="微软雅黑" panose="020B0503020204020204" pitchFamily="34" charset="-122"/>
                        </a:rPr>
                        <a:t>可执行</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800" kern="100" dirty="0">
                          <a:effectLst/>
                          <a:latin typeface="微软雅黑" panose="020B0503020204020204" pitchFamily="34" charset="-122"/>
                          <a:ea typeface="微软雅黑" panose="020B0503020204020204" pitchFamily="34" charset="-122"/>
                        </a:rPr>
                        <a:t>可读</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800" kern="100">
                          <a:effectLst/>
                          <a:latin typeface="微软雅黑" panose="020B0503020204020204" pitchFamily="34" charset="-122"/>
                          <a:ea typeface="微软雅黑" panose="020B0503020204020204" pitchFamily="34" charset="-122"/>
                        </a:rPr>
                        <a:t>可写</a:t>
                      </a:r>
                      <a:endParaRPr lang="zh-CN" sz="180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800" kern="100" dirty="0">
                          <a:effectLst/>
                          <a:latin typeface="微软雅黑" panose="020B0503020204020204" pitchFamily="34" charset="-122"/>
                          <a:ea typeface="微软雅黑" panose="020B0503020204020204" pitchFamily="34" charset="-122"/>
                        </a:rPr>
                        <a:t>可执行</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800" kern="100">
                          <a:effectLst/>
                          <a:latin typeface="微软雅黑" panose="020B0503020204020204" pitchFamily="34" charset="-122"/>
                          <a:ea typeface="微软雅黑" panose="020B0503020204020204" pitchFamily="34" charset="-122"/>
                        </a:rPr>
                        <a:t>可读</a:t>
                      </a:r>
                      <a:endParaRPr lang="zh-CN" sz="180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800" kern="100" dirty="0">
                          <a:effectLst/>
                          <a:latin typeface="微软雅黑" panose="020B0503020204020204" pitchFamily="34" charset="-122"/>
                          <a:ea typeface="微软雅黑" panose="020B0503020204020204" pitchFamily="34" charset="-122"/>
                        </a:rPr>
                        <a:t>可写</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800" kern="100" dirty="0">
                          <a:effectLst/>
                          <a:latin typeface="微软雅黑" panose="020B0503020204020204" pitchFamily="34" charset="-122"/>
                          <a:ea typeface="微软雅黑" panose="020B0503020204020204" pitchFamily="34" charset="-122"/>
                        </a:rPr>
                        <a:t>可执行</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736457329"/>
                  </a:ext>
                </a:extLst>
              </a:tr>
              <a:tr h="758757">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字符表示</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r</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w</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x</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r</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w</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x</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r</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w</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x</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335044418"/>
                  </a:ext>
                </a:extLst>
              </a:tr>
              <a:tr h="758757">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数字表示</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4</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2</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1</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4</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2</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1</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4</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2</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1</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947840998"/>
                  </a:ext>
                </a:extLst>
              </a:tr>
              <a:tr h="758757">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权限分配</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gridSpan="3">
                  <a:txBody>
                    <a:bodyPr/>
                    <a:lstStyle/>
                    <a:p>
                      <a:pPr algn="ctr"/>
                      <a:r>
                        <a:rPr lang="zh-CN" sz="1600" b="0" kern="100">
                          <a:solidFill>
                            <a:schemeClr val="tx1"/>
                          </a:solidFill>
                          <a:effectLst/>
                          <a:latin typeface="微软雅黑" panose="020B0503020204020204" pitchFamily="34" charset="-122"/>
                          <a:ea typeface="微软雅黑" panose="020B0503020204020204" pitchFamily="34" charset="-122"/>
                        </a:rPr>
                        <a:t>文件所有者</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hMerge="1">
                  <a:txBody>
                    <a:bodyPr/>
                    <a:lstStyle/>
                    <a:p>
                      <a:endParaRPr lang="zh-CN" altLang="en-US"/>
                    </a:p>
                  </a:txBody>
                  <a:tcPr/>
                </a:tc>
                <a:tc hMerge="1">
                  <a:txBody>
                    <a:bodyPr/>
                    <a:lstStyle/>
                    <a:p>
                      <a:endParaRPr lang="zh-CN" altLang="en-US"/>
                    </a:p>
                  </a:txBody>
                  <a:tcPr/>
                </a:tc>
                <a:tc gridSpan="3">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文件所属组</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hMerge="1">
                  <a:txBody>
                    <a:bodyPr/>
                    <a:lstStyle/>
                    <a:p>
                      <a:endParaRPr lang="zh-CN" altLang="en-US"/>
                    </a:p>
                  </a:txBody>
                  <a:tcPr/>
                </a:tc>
                <a:tc hMerge="1">
                  <a:txBody>
                    <a:bodyPr/>
                    <a:lstStyle/>
                    <a:p>
                      <a:endParaRPr lang="zh-CN" altLang="en-US"/>
                    </a:p>
                  </a:txBody>
                  <a:tcPr/>
                </a:tc>
                <a:tc gridSpan="3">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其他用户</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03609285"/>
                  </a:ext>
                </a:extLst>
              </a:tr>
            </a:tbl>
          </a:graphicData>
        </a:graphic>
      </p:graphicFrame>
    </p:spTree>
    <p:extLst>
      <p:ext uri="{BB962C8B-B14F-4D97-AF65-F5344CB8AC3E}">
        <p14:creationId xmlns:p14="http://schemas.microsoft.com/office/powerpoint/2010/main" val="20264538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866733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转换示意图</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5" name="文本框 14">
            <a:extLst>
              <a:ext uri="{FF2B5EF4-FFF2-40B4-BE49-F238E27FC236}">
                <a16:creationId xmlns:a16="http://schemas.microsoft.com/office/drawing/2014/main" id="{150769C0-D510-4CF9-89DD-0731784C1CEF}"/>
              </a:ext>
            </a:extLst>
          </p:cNvPr>
          <p:cNvSpPr txBox="1"/>
          <p:nvPr/>
        </p:nvSpPr>
        <p:spPr>
          <a:xfrm>
            <a:off x="1040753" y="4896167"/>
            <a:ext cx="4157870" cy="646331"/>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字符表示权限与数字表示权限的转换</a:t>
            </a:r>
            <a:endParaRPr lang="en-US" altLang="zh-CN" sz="1800" kern="100" dirty="0">
              <a:effectLst/>
              <a:latin typeface="微软雅黑" panose="020B0503020204020204" pitchFamily="34" charset="-122"/>
              <a:ea typeface="微软雅黑" panose="020B0503020204020204" pitchFamily="34" charset="-122"/>
            </a:endParaRPr>
          </a:p>
          <a:p>
            <a:pPr algn="ctr"/>
            <a:r>
              <a:rPr lang="zh-CN" altLang="en-US" sz="1800" kern="100" dirty="0">
                <a:effectLst/>
                <a:latin typeface="微软雅黑" panose="020B0503020204020204" pitchFamily="34" charset="-122"/>
                <a:ea typeface="微软雅黑" panose="020B0503020204020204" pitchFamily="34" charset="-122"/>
              </a:rPr>
              <a:t>示意图</a:t>
            </a:r>
            <a:endParaRPr lang="zh-CN" altLang="en-US" dirty="0">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65436595-53CA-47A2-8E1C-82868C74DB7A}"/>
              </a:ext>
            </a:extLst>
          </p:cNvPr>
          <p:cNvGrpSpPr/>
          <p:nvPr/>
        </p:nvGrpSpPr>
        <p:grpSpPr>
          <a:xfrm>
            <a:off x="695326" y="2307542"/>
            <a:ext cx="1332258" cy="2238995"/>
            <a:chOff x="695326" y="3162308"/>
            <a:chExt cx="1332258" cy="2238995"/>
          </a:xfrm>
        </p:grpSpPr>
        <p:sp>
          <p:nvSpPr>
            <p:cNvPr id="14" name="任意多边形: 形状 13">
              <a:extLst>
                <a:ext uri="{FF2B5EF4-FFF2-40B4-BE49-F238E27FC236}">
                  <a16:creationId xmlns:a16="http://schemas.microsoft.com/office/drawing/2014/main" id="{DF97194A-2E99-48FD-A4B4-0A49D4B96DA6}"/>
                </a:ext>
              </a:extLst>
            </p:cNvPr>
            <p:cNvSpPr/>
            <p:nvPr/>
          </p:nvSpPr>
          <p:spPr>
            <a:xfrm>
              <a:off x="695326" y="3162308"/>
              <a:ext cx="1332258" cy="621517"/>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spc="30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rPr>
                <a:t>rw</a:t>
              </a:r>
              <a:r>
                <a:rPr kumimoji="0" lang="en-US" altLang="zh-CN"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zh-CN" altLang="en-US"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 name="箭头: 上下 2">
              <a:extLst>
                <a:ext uri="{FF2B5EF4-FFF2-40B4-BE49-F238E27FC236}">
                  <a16:creationId xmlns:a16="http://schemas.microsoft.com/office/drawing/2014/main" id="{9BD6A394-BFE6-4E55-8367-9B34AD36011B}"/>
                </a:ext>
              </a:extLst>
            </p:cNvPr>
            <p:cNvSpPr/>
            <p:nvPr/>
          </p:nvSpPr>
          <p:spPr>
            <a:xfrm>
              <a:off x="1172817" y="3892219"/>
              <a:ext cx="372512" cy="779173"/>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3687FF0E-02AF-42FC-8E32-0937A82D1403}"/>
                </a:ext>
              </a:extLst>
            </p:cNvPr>
            <p:cNvSpPr/>
            <p:nvPr/>
          </p:nvSpPr>
          <p:spPr>
            <a:xfrm>
              <a:off x="695326" y="4779786"/>
              <a:ext cx="1332258" cy="621517"/>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420</a:t>
              </a:r>
              <a:endParaRPr kumimoji="0" lang="zh-CN" altLang="en-US"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18" name="组合 17">
            <a:extLst>
              <a:ext uri="{FF2B5EF4-FFF2-40B4-BE49-F238E27FC236}">
                <a16:creationId xmlns:a16="http://schemas.microsoft.com/office/drawing/2014/main" id="{67E230D4-2705-4099-B11A-1FA4554C6ECE}"/>
              </a:ext>
            </a:extLst>
          </p:cNvPr>
          <p:cNvGrpSpPr/>
          <p:nvPr/>
        </p:nvGrpSpPr>
        <p:grpSpPr>
          <a:xfrm>
            <a:off x="2455941" y="2307542"/>
            <a:ext cx="1332258" cy="2238995"/>
            <a:chOff x="695326" y="3162308"/>
            <a:chExt cx="1332258" cy="2238995"/>
          </a:xfrm>
        </p:grpSpPr>
        <p:sp>
          <p:nvSpPr>
            <p:cNvPr id="19" name="任意多边形: 形状 18">
              <a:extLst>
                <a:ext uri="{FF2B5EF4-FFF2-40B4-BE49-F238E27FC236}">
                  <a16:creationId xmlns:a16="http://schemas.microsoft.com/office/drawing/2014/main" id="{E4B9146E-7739-4C58-8C10-DCF9812E4FDB}"/>
                </a:ext>
              </a:extLst>
            </p:cNvPr>
            <p:cNvSpPr/>
            <p:nvPr/>
          </p:nvSpPr>
          <p:spPr>
            <a:xfrm>
              <a:off x="695326" y="3162308"/>
              <a:ext cx="1332258" cy="621517"/>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r-x</a:t>
              </a:r>
              <a:endParaRPr kumimoji="0" lang="zh-CN" altLang="en-US"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箭头: 上下 19">
              <a:extLst>
                <a:ext uri="{FF2B5EF4-FFF2-40B4-BE49-F238E27FC236}">
                  <a16:creationId xmlns:a16="http://schemas.microsoft.com/office/drawing/2014/main" id="{5DA34684-85F7-44CB-AAA6-9471186AD151}"/>
                </a:ext>
              </a:extLst>
            </p:cNvPr>
            <p:cNvSpPr/>
            <p:nvPr/>
          </p:nvSpPr>
          <p:spPr>
            <a:xfrm>
              <a:off x="1172817" y="3892219"/>
              <a:ext cx="372512" cy="779173"/>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a:extLst>
                <a:ext uri="{FF2B5EF4-FFF2-40B4-BE49-F238E27FC236}">
                  <a16:creationId xmlns:a16="http://schemas.microsoft.com/office/drawing/2014/main" id="{0006E25B-5FB3-4150-A0C6-1313C56A560C}"/>
                </a:ext>
              </a:extLst>
            </p:cNvPr>
            <p:cNvSpPr/>
            <p:nvPr/>
          </p:nvSpPr>
          <p:spPr>
            <a:xfrm>
              <a:off x="695326" y="4779786"/>
              <a:ext cx="1332258" cy="621517"/>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401</a:t>
              </a:r>
              <a:endParaRPr kumimoji="0" lang="zh-CN" altLang="en-US"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22" name="组合 21">
            <a:extLst>
              <a:ext uri="{FF2B5EF4-FFF2-40B4-BE49-F238E27FC236}">
                <a16:creationId xmlns:a16="http://schemas.microsoft.com/office/drawing/2014/main" id="{D096A28B-66A0-4A02-9833-6B51B063B5DE}"/>
              </a:ext>
            </a:extLst>
          </p:cNvPr>
          <p:cNvGrpSpPr/>
          <p:nvPr/>
        </p:nvGrpSpPr>
        <p:grpSpPr>
          <a:xfrm>
            <a:off x="4216556" y="2307542"/>
            <a:ext cx="1332258" cy="2238995"/>
            <a:chOff x="695326" y="3162308"/>
            <a:chExt cx="1332258" cy="2238995"/>
          </a:xfrm>
        </p:grpSpPr>
        <p:sp>
          <p:nvSpPr>
            <p:cNvPr id="23" name="任意多边形: 形状 22">
              <a:extLst>
                <a:ext uri="{FF2B5EF4-FFF2-40B4-BE49-F238E27FC236}">
                  <a16:creationId xmlns:a16="http://schemas.microsoft.com/office/drawing/2014/main" id="{0466B64A-8467-43A6-8A37-965E63F8FCF9}"/>
                </a:ext>
              </a:extLst>
            </p:cNvPr>
            <p:cNvSpPr/>
            <p:nvPr/>
          </p:nvSpPr>
          <p:spPr>
            <a:xfrm>
              <a:off x="695326" y="3162308"/>
              <a:ext cx="1332258" cy="621517"/>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-w-</a:t>
              </a:r>
              <a:endParaRPr kumimoji="0" lang="zh-CN" altLang="en-US"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4" name="箭头: 上下 23">
              <a:extLst>
                <a:ext uri="{FF2B5EF4-FFF2-40B4-BE49-F238E27FC236}">
                  <a16:creationId xmlns:a16="http://schemas.microsoft.com/office/drawing/2014/main" id="{D25B20D8-53B4-4598-B757-640BF9E9678E}"/>
                </a:ext>
              </a:extLst>
            </p:cNvPr>
            <p:cNvSpPr/>
            <p:nvPr/>
          </p:nvSpPr>
          <p:spPr>
            <a:xfrm>
              <a:off x="1172817" y="3892219"/>
              <a:ext cx="372512" cy="779173"/>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id="{69E10C97-16DB-4C99-8556-532FA4DA9E4C}"/>
                </a:ext>
              </a:extLst>
            </p:cNvPr>
            <p:cNvSpPr/>
            <p:nvPr/>
          </p:nvSpPr>
          <p:spPr>
            <a:xfrm>
              <a:off x="695326" y="4779786"/>
              <a:ext cx="1332258" cy="621517"/>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020</a:t>
              </a:r>
              <a:endParaRPr kumimoji="0" lang="zh-CN" altLang="en-US"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DF26A1DA-5796-4FCB-AC66-2D507CEF0340}"/>
              </a:ext>
            </a:extLst>
          </p:cNvPr>
          <p:cNvGrpSpPr/>
          <p:nvPr/>
        </p:nvGrpSpPr>
        <p:grpSpPr>
          <a:xfrm>
            <a:off x="6454662" y="2307542"/>
            <a:ext cx="4853488" cy="2957957"/>
            <a:chOff x="695326" y="3162308"/>
            <a:chExt cx="4853488" cy="2957957"/>
          </a:xfrm>
        </p:grpSpPr>
        <p:sp>
          <p:nvSpPr>
            <p:cNvPr id="28" name="文本框 27">
              <a:extLst>
                <a:ext uri="{FF2B5EF4-FFF2-40B4-BE49-F238E27FC236}">
                  <a16:creationId xmlns:a16="http://schemas.microsoft.com/office/drawing/2014/main" id="{325FB9B5-EB6B-4B6E-8356-5134F2846F10}"/>
                </a:ext>
              </a:extLst>
            </p:cNvPr>
            <p:cNvSpPr txBox="1"/>
            <p:nvPr/>
          </p:nvSpPr>
          <p:spPr>
            <a:xfrm>
              <a:off x="1040753" y="5750933"/>
              <a:ext cx="4157870"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数字与字符权限转换示意图</a:t>
              </a:r>
              <a:endParaRPr lang="zh-CN" altLang="en-US" dirty="0">
                <a:latin typeface="微软雅黑" panose="020B0503020204020204" pitchFamily="34" charset="-122"/>
                <a:ea typeface="微软雅黑" panose="020B0503020204020204" pitchFamily="34" charset="-122"/>
              </a:endParaRPr>
            </a:p>
          </p:txBody>
        </p:sp>
        <p:grpSp>
          <p:nvGrpSpPr>
            <p:cNvPr id="29" name="组合 28">
              <a:extLst>
                <a:ext uri="{FF2B5EF4-FFF2-40B4-BE49-F238E27FC236}">
                  <a16:creationId xmlns:a16="http://schemas.microsoft.com/office/drawing/2014/main" id="{62ED5ECB-BFE3-4108-8249-6867113D03BC}"/>
                </a:ext>
              </a:extLst>
            </p:cNvPr>
            <p:cNvGrpSpPr/>
            <p:nvPr/>
          </p:nvGrpSpPr>
          <p:grpSpPr>
            <a:xfrm>
              <a:off x="695326" y="3162308"/>
              <a:ext cx="1332258" cy="2238995"/>
              <a:chOff x="695326" y="3162308"/>
              <a:chExt cx="1332258" cy="2238995"/>
            </a:xfrm>
          </p:grpSpPr>
          <p:sp>
            <p:nvSpPr>
              <p:cNvPr id="42" name="任意多边形: 形状 41">
                <a:extLst>
                  <a:ext uri="{FF2B5EF4-FFF2-40B4-BE49-F238E27FC236}">
                    <a16:creationId xmlns:a16="http://schemas.microsoft.com/office/drawing/2014/main" id="{3FDDA134-77AF-4FBE-90DD-ABC32C935AE9}"/>
                  </a:ext>
                </a:extLst>
              </p:cNvPr>
              <p:cNvSpPr/>
              <p:nvPr/>
            </p:nvSpPr>
            <p:spPr>
              <a:xfrm>
                <a:off x="695326" y="3162308"/>
                <a:ext cx="1332258" cy="621517"/>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420</a:t>
                </a:r>
                <a:endParaRPr kumimoji="0" lang="zh-CN" altLang="en-US"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3" name="箭头: 上下 42">
                <a:extLst>
                  <a:ext uri="{FF2B5EF4-FFF2-40B4-BE49-F238E27FC236}">
                    <a16:creationId xmlns:a16="http://schemas.microsoft.com/office/drawing/2014/main" id="{085A7E85-4EC2-4577-BA25-54F48FB33F06}"/>
                  </a:ext>
                </a:extLst>
              </p:cNvPr>
              <p:cNvSpPr/>
              <p:nvPr/>
            </p:nvSpPr>
            <p:spPr>
              <a:xfrm>
                <a:off x="1172817" y="3892219"/>
                <a:ext cx="372512" cy="779173"/>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BAE9D912-C41C-4D15-907D-DE21BAA6CC31}"/>
                  </a:ext>
                </a:extLst>
              </p:cNvPr>
              <p:cNvSpPr/>
              <p:nvPr/>
            </p:nvSpPr>
            <p:spPr>
              <a:xfrm>
                <a:off x="695326" y="4779786"/>
                <a:ext cx="1332258" cy="621517"/>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spc="300" dirty="0">
                    <a:solidFill>
                      <a:prstClr val="white"/>
                    </a:solidFill>
                    <a:latin typeface="微软雅黑" panose="020B0503020204020204" pitchFamily="34" charset="-122"/>
                    <a:ea typeface="微软雅黑" panose="020B0503020204020204" pitchFamily="34" charset="-122"/>
                  </a:rPr>
                  <a:t>r</a:t>
                </a:r>
                <a:r>
                  <a:rPr kumimoji="0" lang="en-US" altLang="zh-CN"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w-</a:t>
                </a:r>
                <a:endParaRPr kumimoji="0" lang="zh-CN" altLang="en-US"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30" name="组合 29">
              <a:extLst>
                <a:ext uri="{FF2B5EF4-FFF2-40B4-BE49-F238E27FC236}">
                  <a16:creationId xmlns:a16="http://schemas.microsoft.com/office/drawing/2014/main" id="{6B0A216B-4E65-4229-80FE-F379D304F5AB}"/>
                </a:ext>
              </a:extLst>
            </p:cNvPr>
            <p:cNvGrpSpPr/>
            <p:nvPr/>
          </p:nvGrpSpPr>
          <p:grpSpPr>
            <a:xfrm>
              <a:off x="2455941" y="3162308"/>
              <a:ext cx="1332258" cy="2238995"/>
              <a:chOff x="695326" y="3162308"/>
              <a:chExt cx="1332258" cy="2238995"/>
            </a:xfrm>
          </p:grpSpPr>
          <p:sp>
            <p:nvSpPr>
              <p:cNvPr id="39" name="任意多边形: 形状 38">
                <a:extLst>
                  <a:ext uri="{FF2B5EF4-FFF2-40B4-BE49-F238E27FC236}">
                    <a16:creationId xmlns:a16="http://schemas.microsoft.com/office/drawing/2014/main" id="{28BF887C-01F1-4DAC-86C8-AF4126102F24}"/>
                  </a:ext>
                </a:extLst>
              </p:cNvPr>
              <p:cNvSpPr/>
              <p:nvPr/>
            </p:nvSpPr>
            <p:spPr>
              <a:xfrm>
                <a:off x="695326" y="3162308"/>
                <a:ext cx="1332258" cy="621517"/>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401</a:t>
                </a:r>
                <a:endParaRPr kumimoji="0" lang="zh-CN" altLang="en-US"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0" name="箭头: 上下 39">
                <a:extLst>
                  <a:ext uri="{FF2B5EF4-FFF2-40B4-BE49-F238E27FC236}">
                    <a16:creationId xmlns:a16="http://schemas.microsoft.com/office/drawing/2014/main" id="{20D1CFE5-4D19-49FA-97D4-F4C020DD6141}"/>
                  </a:ext>
                </a:extLst>
              </p:cNvPr>
              <p:cNvSpPr/>
              <p:nvPr/>
            </p:nvSpPr>
            <p:spPr>
              <a:xfrm>
                <a:off x="1172817" y="3892219"/>
                <a:ext cx="372512" cy="779173"/>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a:extLst>
                  <a:ext uri="{FF2B5EF4-FFF2-40B4-BE49-F238E27FC236}">
                    <a16:creationId xmlns:a16="http://schemas.microsoft.com/office/drawing/2014/main" id="{DF497185-937F-47A4-B2D0-289645EA8F07}"/>
                  </a:ext>
                </a:extLst>
              </p:cNvPr>
              <p:cNvSpPr/>
              <p:nvPr/>
            </p:nvSpPr>
            <p:spPr>
              <a:xfrm>
                <a:off x="695326" y="4779786"/>
                <a:ext cx="1332258" cy="621517"/>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spc="300" dirty="0">
                    <a:solidFill>
                      <a:prstClr val="white"/>
                    </a:solidFill>
                    <a:latin typeface="微软雅黑" panose="020B0503020204020204" pitchFamily="34" charset="-122"/>
                    <a:ea typeface="微软雅黑" panose="020B0503020204020204" pitchFamily="34" charset="-122"/>
                  </a:rPr>
                  <a:t>r</a:t>
                </a:r>
                <a:r>
                  <a:rPr kumimoji="0" lang="en-US" altLang="zh-CN"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-x</a:t>
                </a:r>
                <a:endParaRPr kumimoji="0" lang="zh-CN" altLang="en-US"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35" name="组合 34">
              <a:extLst>
                <a:ext uri="{FF2B5EF4-FFF2-40B4-BE49-F238E27FC236}">
                  <a16:creationId xmlns:a16="http://schemas.microsoft.com/office/drawing/2014/main" id="{9698D1A4-6C06-4F13-9F04-F6B008C51885}"/>
                </a:ext>
              </a:extLst>
            </p:cNvPr>
            <p:cNvGrpSpPr/>
            <p:nvPr/>
          </p:nvGrpSpPr>
          <p:grpSpPr>
            <a:xfrm>
              <a:off x="4216556" y="3162308"/>
              <a:ext cx="1332258" cy="2238995"/>
              <a:chOff x="695326" y="3162308"/>
              <a:chExt cx="1332258" cy="2238995"/>
            </a:xfrm>
          </p:grpSpPr>
          <p:sp>
            <p:nvSpPr>
              <p:cNvPr id="36" name="任意多边形: 形状 35">
                <a:extLst>
                  <a:ext uri="{FF2B5EF4-FFF2-40B4-BE49-F238E27FC236}">
                    <a16:creationId xmlns:a16="http://schemas.microsoft.com/office/drawing/2014/main" id="{D7CDDED0-1587-440C-990C-E3473F6C2801}"/>
                  </a:ext>
                </a:extLst>
              </p:cNvPr>
              <p:cNvSpPr/>
              <p:nvPr/>
            </p:nvSpPr>
            <p:spPr>
              <a:xfrm>
                <a:off x="695326" y="3162308"/>
                <a:ext cx="1332258" cy="621517"/>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spc="300" dirty="0">
                    <a:solidFill>
                      <a:prstClr val="white"/>
                    </a:solidFill>
                    <a:latin typeface="微软雅黑" panose="020B0503020204020204" pitchFamily="34" charset="-122"/>
                    <a:ea typeface="微软雅黑" panose="020B0503020204020204" pitchFamily="34" charset="-122"/>
                  </a:rPr>
                  <a:t>020</a:t>
                </a:r>
                <a:endParaRPr kumimoji="0" lang="zh-CN" altLang="en-US"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7" name="箭头: 上下 36">
                <a:extLst>
                  <a:ext uri="{FF2B5EF4-FFF2-40B4-BE49-F238E27FC236}">
                    <a16:creationId xmlns:a16="http://schemas.microsoft.com/office/drawing/2014/main" id="{BD7404A1-FB3B-4264-B3DE-09DE898C0517}"/>
                  </a:ext>
                </a:extLst>
              </p:cNvPr>
              <p:cNvSpPr/>
              <p:nvPr/>
            </p:nvSpPr>
            <p:spPr>
              <a:xfrm>
                <a:off x="1172817" y="3892219"/>
                <a:ext cx="372512" cy="779173"/>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138B1B14-3E8E-467B-A18E-5CEE2469A02F}"/>
                  </a:ext>
                </a:extLst>
              </p:cNvPr>
              <p:cNvSpPr/>
              <p:nvPr/>
            </p:nvSpPr>
            <p:spPr>
              <a:xfrm>
                <a:off x="695326" y="4779786"/>
                <a:ext cx="1332258" cy="621517"/>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-w-</a:t>
                </a:r>
                <a:endParaRPr kumimoji="0" lang="zh-CN" altLang="en-US" sz="200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3137834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866733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常见的文件类型</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57" name="íṥļïdê">
            <a:extLst>
              <a:ext uri="{FF2B5EF4-FFF2-40B4-BE49-F238E27FC236}">
                <a16:creationId xmlns:a16="http://schemas.microsoft.com/office/drawing/2014/main" id="{8750F26D-F61E-4C28-818D-73AB2B59554C}"/>
              </a:ext>
            </a:extLst>
          </p:cNvPr>
          <p:cNvSpPr/>
          <p:nvPr/>
        </p:nvSpPr>
        <p:spPr bwMode="auto">
          <a:xfrm>
            <a:off x="456851" y="1107262"/>
            <a:ext cx="7119439" cy="5148571"/>
          </a:xfrm>
          <a:custGeom>
            <a:avLst/>
            <a:gdLst>
              <a:gd name="T0" fmla="*/ 1322 w 1408"/>
              <a:gd name="T1" fmla="*/ 1922 h 1922"/>
              <a:gd name="T2" fmla="*/ 85 w 1408"/>
              <a:gd name="T3" fmla="*/ 1922 h 1922"/>
              <a:gd name="T4" fmla="*/ 0 w 1408"/>
              <a:gd name="T5" fmla="*/ 1837 h 1922"/>
              <a:gd name="T6" fmla="*/ 0 w 1408"/>
              <a:gd name="T7" fmla="*/ 85 h 1922"/>
              <a:gd name="T8" fmla="*/ 85 w 1408"/>
              <a:gd name="T9" fmla="*/ 0 h 1922"/>
              <a:gd name="T10" fmla="*/ 1322 w 1408"/>
              <a:gd name="T11" fmla="*/ 0 h 1922"/>
              <a:gd name="T12" fmla="*/ 1408 w 1408"/>
              <a:gd name="T13" fmla="*/ 85 h 1922"/>
              <a:gd name="T14" fmla="*/ 1408 w 1408"/>
              <a:gd name="T15" fmla="*/ 1837 h 1922"/>
              <a:gd name="T16" fmla="*/ 1322 w 1408"/>
              <a:gd name="T17" fmla="*/ 1922 h 1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8" h="1922">
                <a:moveTo>
                  <a:pt x="1322" y="1922"/>
                </a:moveTo>
                <a:cubicBezTo>
                  <a:pt x="85" y="1922"/>
                  <a:pt x="85" y="1922"/>
                  <a:pt x="85" y="1922"/>
                </a:cubicBezTo>
                <a:cubicBezTo>
                  <a:pt x="38" y="1922"/>
                  <a:pt x="0" y="1884"/>
                  <a:pt x="0" y="1837"/>
                </a:cubicBezTo>
                <a:cubicBezTo>
                  <a:pt x="0" y="85"/>
                  <a:pt x="0" y="85"/>
                  <a:pt x="0" y="85"/>
                </a:cubicBezTo>
                <a:cubicBezTo>
                  <a:pt x="0" y="38"/>
                  <a:pt x="38" y="0"/>
                  <a:pt x="85" y="0"/>
                </a:cubicBezTo>
                <a:cubicBezTo>
                  <a:pt x="1322" y="0"/>
                  <a:pt x="1322" y="0"/>
                  <a:pt x="1322" y="0"/>
                </a:cubicBezTo>
                <a:cubicBezTo>
                  <a:pt x="1369" y="0"/>
                  <a:pt x="1408" y="38"/>
                  <a:pt x="1408" y="85"/>
                </a:cubicBezTo>
                <a:cubicBezTo>
                  <a:pt x="1408" y="1837"/>
                  <a:pt x="1408" y="1837"/>
                  <a:pt x="1408" y="1837"/>
                </a:cubicBezTo>
                <a:cubicBezTo>
                  <a:pt x="1408" y="1884"/>
                  <a:pt x="1369" y="1922"/>
                  <a:pt x="1322" y="1922"/>
                </a:cubicBezTo>
              </a:path>
            </a:pathLst>
          </a:custGeom>
          <a:solidFill>
            <a:schemeClr val="accent1"/>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58" name="iṣľïḍé">
            <a:extLst>
              <a:ext uri="{FF2B5EF4-FFF2-40B4-BE49-F238E27FC236}">
                <a16:creationId xmlns:a16="http://schemas.microsoft.com/office/drawing/2014/main" id="{AFC08C68-FAA0-4F48-8511-B68E0FF414CD}"/>
              </a:ext>
            </a:extLst>
          </p:cNvPr>
          <p:cNvSpPr/>
          <p:nvPr/>
        </p:nvSpPr>
        <p:spPr bwMode="auto">
          <a:xfrm>
            <a:off x="665588" y="1361044"/>
            <a:ext cx="6709624" cy="4671766"/>
          </a:xfrm>
          <a:custGeom>
            <a:avLst/>
            <a:gdLst>
              <a:gd name="T0" fmla="*/ 1201 w 1223"/>
              <a:gd name="T1" fmla="*/ 1671 h 1671"/>
              <a:gd name="T2" fmla="*/ 22 w 1223"/>
              <a:gd name="T3" fmla="*/ 1671 h 1671"/>
              <a:gd name="T4" fmla="*/ 0 w 1223"/>
              <a:gd name="T5" fmla="*/ 1649 h 1671"/>
              <a:gd name="T6" fmla="*/ 0 w 1223"/>
              <a:gd name="T7" fmla="*/ 23 h 1671"/>
              <a:gd name="T8" fmla="*/ 22 w 1223"/>
              <a:gd name="T9" fmla="*/ 0 h 1671"/>
              <a:gd name="T10" fmla="*/ 1201 w 1223"/>
              <a:gd name="T11" fmla="*/ 0 h 1671"/>
              <a:gd name="T12" fmla="*/ 1223 w 1223"/>
              <a:gd name="T13" fmla="*/ 23 h 1671"/>
              <a:gd name="T14" fmla="*/ 1223 w 1223"/>
              <a:gd name="T15" fmla="*/ 1649 h 1671"/>
              <a:gd name="T16" fmla="*/ 1201 w 1223"/>
              <a:gd name="T17" fmla="*/ 1671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3" h="1671">
                <a:moveTo>
                  <a:pt x="1201" y="1671"/>
                </a:moveTo>
                <a:cubicBezTo>
                  <a:pt x="22" y="1671"/>
                  <a:pt x="22" y="1671"/>
                  <a:pt x="22" y="1671"/>
                </a:cubicBezTo>
                <a:cubicBezTo>
                  <a:pt x="10" y="1671"/>
                  <a:pt x="0" y="1661"/>
                  <a:pt x="0" y="1649"/>
                </a:cubicBezTo>
                <a:cubicBezTo>
                  <a:pt x="0" y="23"/>
                  <a:pt x="0" y="23"/>
                  <a:pt x="0" y="23"/>
                </a:cubicBezTo>
                <a:cubicBezTo>
                  <a:pt x="0" y="10"/>
                  <a:pt x="10" y="0"/>
                  <a:pt x="22" y="0"/>
                </a:cubicBezTo>
                <a:cubicBezTo>
                  <a:pt x="1201" y="0"/>
                  <a:pt x="1201" y="0"/>
                  <a:pt x="1201" y="0"/>
                </a:cubicBezTo>
                <a:cubicBezTo>
                  <a:pt x="1213" y="0"/>
                  <a:pt x="1223" y="10"/>
                  <a:pt x="1223" y="23"/>
                </a:cubicBezTo>
                <a:cubicBezTo>
                  <a:pt x="1223" y="1649"/>
                  <a:pt x="1223" y="1649"/>
                  <a:pt x="1223" y="1649"/>
                </a:cubicBezTo>
                <a:cubicBezTo>
                  <a:pt x="1223" y="1661"/>
                  <a:pt x="1213" y="1671"/>
                  <a:pt x="1201" y="167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等线" panose="020F0502020204030204"/>
              <a:ea typeface="+mn-ea"/>
              <a:cs typeface="+mn-cs"/>
            </a:endParaRPr>
          </a:p>
        </p:txBody>
      </p:sp>
      <p:sp>
        <p:nvSpPr>
          <p:cNvPr id="59" name="îšľíde">
            <a:extLst>
              <a:ext uri="{FF2B5EF4-FFF2-40B4-BE49-F238E27FC236}">
                <a16:creationId xmlns:a16="http://schemas.microsoft.com/office/drawing/2014/main" id="{8AC0990D-B075-4835-82A1-0E50FB4F2A62}"/>
              </a:ext>
            </a:extLst>
          </p:cNvPr>
          <p:cNvSpPr/>
          <p:nvPr/>
        </p:nvSpPr>
        <p:spPr bwMode="auto">
          <a:xfrm>
            <a:off x="456851" y="6322509"/>
            <a:ext cx="7471008" cy="211138"/>
          </a:xfrm>
          <a:prstGeom prst="ellipse">
            <a:avLst/>
          </a:prstGeom>
          <a:solidFill>
            <a:srgbClr val="000000">
              <a:alpha val="10000"/>
            </a:srgb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60" name="iślîḓé">
            <a:extLst>
              <a:ext uri="{FF2B5EF4-FFF2-40B4-BE49-F238E27FC236}">
                <a16:creationId xmlns:a16="http://schemas.microsoft.com/office/drawing/2014/main" id="{BB7D2F6E-245D-4DC4-ABD4-A633CDFAAA77}"/>
              </a:ext>
            </a:extLst>
          </p:cNvPr>
          <p:cNvSpPr/>
          <p:nvPr/>
        </p:nvSpPr>
        <p:spPr bwMode="auto">
          <a:xfrm>
            <a:off x="1016426" y="1629067"/>
            <a:ext cx="587375" cy="587375"/>
          </a:xfrm>
          <a:custGeom>
            <a:avLst/>
            <a:gdLst>
              <a:gd name="T0" fmla="*/ 370 w 370"/>
              <a:gd name="T1" fmla="*/ 370 h 370"/>
              <a:gd name="T2" fmla="*/ 0 w 370"/>
              <a:gd name="T3" fmla="*/ 370 h 370"/>
              <a:gd name="T4" fmla="*/ 0 w 370"/>
              <a:gd name="T5" fmla="*/ 0 h 370"/>
              <a:gd name="T6" fmla="*/ 370 w 370"/>
              <a:gd name="T7" fmla="*/ 0 h 370"/>
              <a:gd name="T8" fmla="*/ 370 w 370"/>
              <a:gd name="T9" fmla="*/ 370 h 370"/>
              <a:gd name="T10" fmla="*/ 14 w 370"/>
              <a:gd name="T11" fmla="*/ 356 h 370"/>
              <a:gd name="T12" fmla="*/ 357 w 370"/>
              <a:gd name="T13" fmla="*/ 356 h 370"/>
              <a:gd name="T14" fmla="*/ 357 w 370"/>
              <a:gd name="T15" fmla="*/ 14 h 370"/>
              <a:gd name="T16" fmla="*/ 14 w 370"/>
              <a:gd name="T17" fmla="*/ 14 h 370"/>
              <a:gd name="T18" fmla="*/ 14 w 370"/>
              <a:gd name="T19" fmla="*/ 35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70">
                <a:moveTo>
                  <a:pt x="370" y="370"/>
                </a:moveTo>
                <a:lnTo>
                  <a:pt x="0" y="370"/>
                </a:lnTo>
                <a:lnTo>
                  <a:pt x="0" y="0"/>
                </a:lnTo>
                <a:lnTo>
                  <a:pt x="370" y="0"/>
                </a:lnTo>
                <a:lnTo>
                  <a:pt x="370" y="370"/>
                </a:lnTo>
                <a:close/>
                <a:moveTo>
                  <a:pt x="14" y="356"/>
                </a:moveTo>
                <a:lnTo>
                  <a:pt x="357" y="356"/>
                </a:lnTo>
                <a:lnTo>
                  <a:pt x="357" y="14"/>
                </a:lnTo>
                <a:lnTo>
                  <a:pt x="14" y="14"/>
                </a:lnTo>
                <a:lnTo>
                  <a:pt x="14" y="356"/>
                </a:lnTo>
                <a:close/>
              </a:path>
            </a:pathLst>
          </a:custGeom>
          <a:solidFill>
            <a:srgbClr val="153E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1" name="ïṥḻîḋé">
            <a:extLst>
              <a:ext uri="{FF2B5EF4-FFF2-40B4-BE49-F238E27FC236}">
                <a16:creationId xmlns:a16="http://schemas.microsoft.com/office/drawing/2014/main" id="{B4579B85-A807-4C6A-B094-1B181F4B2D8A}"/>
              </a:ext>
            </a:extLst>
          </p:cNvPr>
          <p:cNvSpPr/>
          <p:nvPr/>
        </p:nvSpPr>
        <p:spPr bwMode="auto">
          <a:xfrm>
            <a:off x="1016426" y="1629067"/>
            <a:ext cx="587375" cy="587375"/>
          </a:xfrm>
          <a:custGeom>
            <a:avLst/>
            <a:gdLst>
              <a:gd name="T0" fmla="*/ 370 w 370"/>
              <a:gd name="T1" fmla="*/ 370 h 370"/>
              <a:gd name="T2" fmla="*/ 0 w 370"/>
              <a:gd name="T3" fmla="*/ 370 h 370"/>
              <a:gd name="T4" fmla="*/ 0 w 370"/>
              <a:gd name="T5" fmla="*/ 0 h 370"/>
              <a:gd name="T6" fmla="*/ 370 w 370"/>
              <a:gd name="T7" fmla="*/ 0 h 370"/>
              <a:gd name="T8" fmla="*/ 370 w 370"/>
              <a:gd name="T9" fmla="*/ 370 h 370"/>
              <a:gd name="T10" fmla="*/ 14 w 370"/>
              <a:gd name="T11" fmla="*/ 356 h 370"/>
              <a:gd name="T12" fmla="*/ 357 w 370"/>
              <a:gd name="T13" fmla="*/ 356 h 370"/>
              <a:gd name="T14" fmla="*/ 357 w 370"/>
              <a:gd name="T15" fmla="*/ 14 h 370"/>
              <a:gd name="T16" fmla="*/ 14 w 370"/>
              <a:gd name="T17" fmla="*/ 14 h 370"/>
              <a:gd name="T18" fmla="*/ 14 w 370"/>
              <a:gd name="T19" fmla="*/ 35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70">
                <a:moveTo>
                  <a:pt x="370" y="370"/>
                </a:moveTo>
                <a:lnTo>
                  <a:pt x="0" y="370"/>
                </a:lnTo>
                <a:lnTo>
                  <a:pt x="0" y="0"/>
                </a:lnTo>
                <a:lnTo>
                  <a:pt x="370" y="0"/>
                </a:lnTo>
                <a:lnTo>
                  <a:pt x="370" y="370"/>
                </a:lnTo>
                <a:moveTo>
                  <a:pt x="14" y="356"/>
                </a:moveTo>
                <a:lnTo>
                  <a:pt x="357" y="356"/>
                </a:lnTo>
                <a:lnTo>
                  <a:pt x="357" y="14"/>
                </a:lnTo>
                <a:lnTo>
                  <a:pt x="14" y="14"/>
                </a:lnTo>
                <a:lnTo>
                  <a:pt x="14" y="3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1</a:t>
            </a:r>
            <a:endParaRPr kumimoji="0"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2" name="išlîḓe">
            <a:extLst>
              <a:ext uri="{FF2B5EF4-FFF2-40B4-BE49-F238E27FC236}">
                <a16:creationId xmlns:a16="http://schemas.microsoft.com/office/drawing/2014/main" id="{63BEA079-71DA-4E21-B3D9-C9DDEC76292B}"/>
              </a:ext>
            </a:extLst>
          </p:cNvPr>
          <p:cNvSpPr/>
          <p:nvPr/>
        </p:nvSpPr>
        <p:spPr bwMode="auto">
          <a:xfrm>
            <a:off x="1016426" y="2912734"/>
            <a:ext cx="587375" cy="585787"/>
          </a:xfrm>
          <a:custGeom>
            <a:avLst/>
            <a:gdLst>
              <a:gd name="T0" fmla="*/ 370 w 370"/>
              <a:gd name="T1" fmla="*/ 369 h 369"/>
              <a:gd name="T2" fmla="*/ 0 w 370"/>
              <a:gd name="T3" fmla="*/ 369 h 369"/>
              <a:gd name="T4" fmla="*/ 0 w 370"/>
              <a:gd name="T5" fmla="*/ 0 h 369"/>
              <a:gd name="T6" fmla="*/ 370 w 370"/>
              <a:gd name="T7" fmla="*/ 0 h 369"/>
              <a:gd name="T8" fmla="*/ 370 w 370"/>
              <a:gd name="T9" fmla="*/ 369 h 369"/>
              <a:gd name="T10" fmla="*/ 14 w 370"/>
              <a:gd name="T11" fmla="*/ 356 h 369"/>
              <a:gd name="T12" fmla="*/ 357 w 370"/>
              <a:gd name="T13" fmla="*/ 356 h 369"/>
              <a:gd name="T14" fmla="*/ 357 w 370"/>
              <a:gd name="T15" fmla="*/ 13 h 369"/>
              <a:gd name="T16" fmla="*/ 14 w 370"/>
              <a:gd name="T17" fmla="*/ 13 h 369"/>
              <a:gd name="T18" fmla="*/ 14 w 370"/>
              <a:gd name="T19" fmla="*/ 356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69">
                <a:moveTo>
                  <a:pt x="370" y="369"/>
                </a:moveTo>
                <a:lnTo>
                  <a:pt x="0" y="369"/>
                </a:lnTo>
                <a:lnTo>
                  <a:pt x="0" y="0"/>
                </a:lnTo>
                <a:lnTo>
                  <a:pt x="370" y="0"/>
                </a:lnTo>
                <a:lnTo>
                  <a:pt x="370" y="369"/>
                </a:lnTo>
                <a:close/>
                <a:moveTo>
                  <a:pt x="14" y="356"/>
                </a:moveTo>
                <a:lnTo>
                  <a:pt x="357" y="356"/>
                </a:lnTo>
                <a:lnTo>
                  <a:pt x="357" y="13"/>
                </a:lnTo>
                <a:lnTo>
                  <a:pt x="14" y="13"/>
                </a:lnTo>
                <a:lnTo>
                  <a:pt x="14" y="356"/>
                </a:lnTo>
                <a:close/>
              </a:path>
            </a:pathLst>
          </a:custGeom>
          <a:solidFill>
            <a:srgbClr val="153E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3" name="ïs1îdé">
            <a:extLst>
              <a:ext uri="{FF2B5EF4-FFF2-40B4-BE49-F238E27FC236}">
                <a16:creationId xmlns:a16="http://schemas.microsoft.com/office/drawing/2014/main" id="{D587972D-B6B9-4CC0-846F-25A908D2D71E}"/>
              </a:ext>
            </a:extLst>
          </p:cNvPr>
          <p:cNvSpPr/>
          <p:nvPr/>
        </p:nvSpPr>
        <p:spPr bwMode="auto">
          <a:xfrm>
            <a:off x="1016426" y="2912734"/>
            <a:ext cx="587375" cy="585787"/>
          </a:xfrm>
          <a:custGeom>
            <a:avLst/>
            <a:gdLst>
              <a:gd name="T0" fmla="*/ 370 w 370"/>
              <a:gd name="T1" fmla="*/ 369 h 369"/>
              <a:gd name="T2" fmla="*/ 0 w 370"/>
              <a:gd name="T3" fmla="*/ 369 h 369"/>
              <a:gd name="T4" fmla="*/ 0 w 370"/>
              <a:gd name="T5" fmla="*/ 0 h 369"/>
              <a:gd name="T6" fmla="*/ 370 w 370"/>
              <a:gd name="T7" fmla="*/ 0 h 369"/>
              <a:gd name="T8" fmla="*/ 370 w 370"/>
              <a:gd name="T9" fmla="*/ 369 h 369"/>
              <a:gd name="T10" fmla="*/ 14 w 370"/>
              <a:gd name="T11" fmla="*/ 356 h 369"/>
              <a:gd name="T12" fmla="*/ 357 w 370"/>
              <a:gd name="T13" fmla="*/ 356 h 369"/>
              <a:gd name="T14" fmla="*/ 357 w 370"/>
              <a:gd name="T15" fmla="*/ 13 h 369"/>
              <a:gd name="T16" fmla="*/ 14 w 370"/>
              <a:gd name="T17" fmla="*/ 13 h 369"/>
              <a:gd name="T18" fmla="*/ 14 w 370"/>
              <a:gd name="T19" fmla="*/ 356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69">
                <a:moveTo>
                  <a:pt x="370" y="369"/>
                </a:moveTo>
                <a:lnTo>
                  <a:pt x="0" y="369"/>
                </a:lnTo>
                <a:lnTo>
                  <a:pt x="0" y="0"/>
                </a:lnTo>
                <a:lnTo>
                  <a:pt x="370" y="0"/>
                </a:lnTo>
                <a:lnTo>
                  <a:pt x="370" y="369"/>
                </a:lnTo>
                <a:moveTo>
                  <a:pt x="14" y="356"/>
                </a:moveTo>
                <a:lnTo>
                  <a:pt x="357" y="356"/>
                </a:lnTo>
                <a:lnTo>
                  <a:pt x="357" y="13"/>
                </a:lnTo>
                <a:lnTo>
                  <a:pt x="14" y="13"/>
                </a:lnTo>
                <a:lnTo>
                  <a:pt x="14" y="3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2</a:t>
            </a:r>
            <a:endParaRPr kumimoji="0"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4" name="îşľïḋè">
            <a:extLst>
              <a:ext uri="{FF2B5EF4-FFF2-40B4-BE49-F238E27FC236}">
                <a16:creationId xmlns:a16="http://schemas.microsoft.com/office/drawing/2014/main" id="{BA029407-2C2B-432F-9454-272658CB5A8B}"/>
              </a:ext>
            </a:extLst>
          </p:cNvPr>
          <p:cNvSpPr/>
          <p:nvPr/>
        </p:nvSpPr>
        <p:spPr bwMode="auto">
          <a:xfrm>
            <a:off x="1016426" y="4154779"/>
            <a:ext cx="587375" cy="585787"/>
          </a:xfrm>
          <a:custGeom>
            <a:avLst/>
            <a:gdLst>
              <a:gd name="T0" fmla="*/ 370 w 370"/>
              <a:gd name="T1" fmla="*/ 369 h 369"/>
              <a:gd name="T2" fmla="*/ 0 w 370"/>
              <a:gd name="T3" fmla="*/ 369 h 369"/>
              <a:gd name="T4" fmla="*/ 0 w 370"/>
              <a:gd name="T5" fmla="*/ 0 h 369"/>
              <a:gd name="T6" fmla="*/ 370 w 370"/>
              <a:gd name="T7" fmla="*/ 0 h 369"/>
              <a:gd name="T8" fmla="*/ 370 w 370"/>
              <a:gd name="T9" fmla="*/ 369 h 369"/>
              <a:gd name="T10" fmla="*/ 14 w 370"/>
              <a:gd name="T11" fmla="*/ 354 h 369"/>
              <a:gd name="T12" fmla="*/ 357 w 370"/>
              <a:gd name="T13" fmla="*/ 354 h 369"/>
              <a:gd name="T14" fmla="*/ 357 w 370"/>
              <a:gd name="T15" fmla="*/ 13 h 369"/>
              <a:gd name="T16" fmla="*/ 14 w 370"/>
              <a:gd name="T17" fmla="*/ 13 h 369"/>
              <a:gd name="T18" fmla="*/ 14 w 370"/>
              <a:gd name="T19" fmla="*/ 35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69">
                <a:moveTo>
                  <a:pt x="370" y="369"/>
                </a:moveTo>
                <a:lnTo>
                  <a:pt x="0" y="369"/>
                </a:lnTo>
                <a:lnTo>
                  <a:pt x="0" y="0"/>
                </a:lnTo>
                <a:lnTo>
                  <a:pt x="370" y="0"/>
                </a:lnTo>
                <a:lnTo>
                  <a:pt x="370" y="369"/>
                </a:lnTo>
                <a:close/>
                <a:moveTo>
                  <a:pt x="14" y="354"/>
                </a:moveTo>
                <a:lnTo>
                  <a:pt x="357" y="354"/>
                </a:lnTo>
                <a:lnTo>
                  <a:pt x="357" y="13"/>
                </a:lnTo>
                <a:lnTo>
                  <a:pt x="14" y="13"/>
                </a:lnTo>
                <a:lnTo>
                  <a:pt x="14" y="354"/>
                </a:lnTo>
                <a:close/>
              </a:path>
            </a:pathLst>
          </a:custGeom>
          <a:solidFill>
            <a:srgbClr val="153E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5" name="îşľîḓê">
            <a:extLst>
              <a:ext uri="{FF2B5EF4-FFF2-40B4-BE49-F238E27FC236}">
                <a16:creationId xmlns:a16="http://schemas.microsoft.com/office/drawing/2014/main" id="{A1C76081-DAB7-4A72-BB77-2AE77735C1E2}"/>
              </a:ext>
            </a:extLst>
          </p:cNvPr>
          <p:cNvSpPr/>
          <p:nvPr/>
        </p:nvSpPr>
        <p:spPr bwMode="auto">
          <a:xfrm>
            <a:off x="1016426" y="4154779"/>
            <a:ext cx="587375" cy="585787"/>
          </a:xfrm>
          <a:custGeom>
            <a:avLst/>
            <a:gdLst>
              <a:gd name="T0" fmla="*/ 370 w 370"/>
              <a:gd name="T1" fmla="*/ 369 h 369"/>
              <a:gd name="T2" fmla="*/ 0 w 370"/>
              <a:gd name="T3" fmla="*/ 369 h 369"/>
              <a:gd name="T4" fmla="*/ 0 w 370"/>
              <a:gd name="T5" fmla="*/ 0 h 369"/>
              <a:gd name="T6" fmla="*/ 370 w 370"/>
              <a:gd name="T7" fmla="*/ 0 h 369"/>
              <a:gd name="T8" fmla="*/ 370 w 370"/>
              <a:gd name="T9" fmla="*/ 369 h 369"/>
              <a:gd name="T10" fmla="*/ 14 w 370"/>
              <a:gd name="T11" fmla="*/ 354 h 369"/>
              <a:gd name="T12" fmla="*/ 357 w 370"/>
              <a:gd name="T13" fmla="*/ 354 h 369"/>
              <a:gd name="T14" fmla="*/ 357 w 370"/>
              <a:gd name="T15" fmla="*/ 13 h 369"/>
              <a:gd name="T16" fmla="*/ 14 w 370"/>
              <a:gd name="T17" fmla="*/ 13 h 369"/>
              <a:gd name="T18" fmla="*/ 14 w 370"/>
              <a:gd name="T19" fmla="*/ 35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69">
                <a:moveTo>
                  <a:pt x="370" y="369"/>
                </a:moveTo>
                <a:lnTo>
                  <a:pt x="0" y="369"/>
                </a:lnTo>
                <a:lnTo>
                  <a:pt x="0" y="0"/>
                </a:lnTo>
                <a:lnTo>
                  <a:pt x="370" y="0"/>
                </a:lnTo>
                <a:lnTo>
                  <a:pt x="370" y="369"/>
                </a:lnTo>
                <a:moveTo>
                  <a:pt x="14" y="354"/>
                </a:moveTo>
                <a:lnTo>
                  <a:pt x="357" y="354"/>
                </a:lnTo>
                <a:lnTo>
                  <a:pt x="357" y="13"/>
                </a:lnTo>
                <a:lnTo>
                  <a:pt x="14" y="13"/>
                </a:lnTo>
                <a:lnTo>
                  <a:pt x="14" y="3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3</a:t>
            </a:r>
            <a:endParaRPr kumimoji="0"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6" name="íṣlíḑè">
            <a:extLst>
              <a:ext uri="{FF2B5EF4-FFF2-40B4-BE49-F238E27FC236}">
                <a16:creationId xmlns:a16="http://schemas.microsoft.com/office/drawing/2014/main" id="{9F0FBCFD-8ADE-4752-BE04-1215E8B5EB8D}"/>
              </a:ext>
            </a:extLst>
          </p:cNvPr>
          <p:cNvSpPr/>
          <p:nvPr/>
        </p:nvSpPr>
        <p:spPr bwMode="auto">
          <a:xfrm>
            <a:off x="3193513" y="513209"/>
            <a:ext cx="1619250" cy="908050"/>
          </a:xfrm>
          <a:custGeom>
            <a:avLst/>
            <a:gdLst>
              <a:gd name="T0" fmla="*/ 772 w 792"/>
              <a:gd name="T1" fmla="*/ 195 h 445"/>
              <a:gd name="T2" fmla="*/ 563 w 792"/>
              <a:gd name="T3" fmla="*/ 195 h 445"/>
              <a:gd name="T4" fmla="*/ 563 w 792"/>
              <a:gd name="T5" fmla="*/ 165 h 445"/>
              <a:gd name="T6" fmla="*/ 398 w 792"/>
              <a:gd name="T7" fmla="*/ 0 h 445"/>
              <a:gd name="T8" fmla="*/ 394 w 792"/>
              <a:gd name="T9" fmla="*/ 0 h 445"/>
              <a:gd name="T10" fmla="*/ 229 w 792"/>
              <a:gd name="T11" fmla="*/ 165 h 445"/>
              <a:gd name="T12" fmla="*/ 229 w 792"/>
              <a:gd name="T13" fmla="*/ 195 h 445"/>
              <a:gd name="T14" fmla="*/ 20 w 792"/>
              <a:gd name="T15" fmla="*/ 195 h 445"/>
              <a:gd name="T16" fmla="*/ 0 w 792"/>
              <a:gd name="T17" fmla="*/ 214 h 445"/>
              <a:gd name="T18" fmla="*/ 0 w 792"/>
              <a:gd name="T19" fmla="*/ 426 h 445"/>
              <a:gd name="T20" fmla="*/ 20 w 792"/>
              <a:gd name="T21" fmla="*/ 445 h 445"/>
              <a:gd name="T22" fmla="*/ 772 w 792"/>
              <a:gd name="T23" fmla="*/ 445 h 445"/>
              <a:gd name="T24" fmla="*/ 792 w 792"/>
              <a:gd name="T25" fmla="*/ 426 h 445"/>
              <a:gd name="T26" fmla="*/ 792 w 792"/>
              <a:gd name="T27" fmla="*/ 214 h 445"/>
              <a:gd name="T28" fmla="*/ 772 w 792"/>
              <a:gd name="T29" fmla="*/ 195 h 445"/>
              <a:gd name="T30" fmla="*/ 396 w 792"/>
              <a:gd name="T31" fmla="*/ 175 h 445"/>
              <a:gd name="T32" fmla="*/ 341 w 792"/>
              <a:gd name="T33" fmla="*/ 120 h 445"/>
              <a:gd name="T34" fmla="*/ 396 w 792"/>
              <a:gd name="T35" fmla="*/ 65 h 445"/>
              <a:gd name="T36" fmla="*/ 451 w 792"/>
              <a:gd name="T37" fmla="*/ 120 h 445"/>
              <a:gd name="T38" fmla="*/ 396 w 792"/>
              <a:gd name="T39" fmla="*/ 17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2" h="445">
                <a:moveTo>
                  <a:pt x="772" y="195"/>
                </a:moveTo>
                <a:cubicBezTo>
                  <a:pt x="563" y="195"/>
                  <a:pt x="563" y="195"/>
                  <a:pt x="563" y="195"/>
                </a:cubicBezTo>
                <a:cubicBezTo>
                  <a:pt x="563" y="165"/>
                  <a:pt x="563" y="165"/>
                  <a:pt x="563" y="165"/>
                </a:cubicBezTo>
                <a:cubicBezTo>
                  <a:pt x="563" y="74"/>
                  <a:pt x="489" y="0"/>
                  <a:pt x="398" y="0"/>
                </a:cubicBezTo>
                <a:cubicBezTo>
                  <a:pt x="394" y="0"/>
                  <a:pt x="394" y="0"/>
                  <a:pt x="394" y="0"/>
                </a:cubicBezTo>
                <a:cubicBezTo>
                  <a:pt x="303" y="0"/>
                  <a:pt x="229" y="74"/>
                  <a:pt x="229" y="165"/>
                </a:cubicBezTo>
                <a:cubicBezTo>
                  <a:pt x="229" y="195"/>
                  <a:pt x="229" y="195"/>
                  <a:pt x="229" y="195"/>
                </a:cubicBezTo>
                <a:cubicBezTo>
                  <a:pt x="20" y="195"/>
                  <a:pt x="20" y="195"/>
                  <a:pt x="20" y="195"/>
                </a:cubicBezTo>
                <a:cubicBezTo>
                  <a:pt x="9" y="195"/>
                  <a:pt x="0" y="204"/>
                  <a:pt x="0" y="214"/>
                </a:cubicBezTo>
                <a:cubicBezTo>
                  <a:pt x="0" y="426"/>
                  <a:pt x="0" y="426"/>
                  <a:pt x="0" y="426"/>
                </a:cubicBezTo>
                <a:cubicBezTo>
                  <a:pt x="0" y="436"/>
                  <a:pt x="9" y="445"/>
                  <a:pt x="20" y="445"/>
                </a:cubicBezTo>
                <a:cubicBezTo>
                  <a:pt x="772" y="445"/>
                  <a:pt x="772" y="445"/>
                  <a:pt x="772" y="445"/>
                </a:cubicBezTo>
                <a:cubicBezTo>
                  <a:pt x="783" y="445"/>
                  <a:pt x="792" y="436"/>
                  <a:pt x="792" y="426"/>
                </a:cubicBezTo>
                <a:cubicBezTo>
                  <a:pt x="792" y="214"/>
                  <a:pt x="792" y="214"/>
                  <a:pt x="792" y="214"/>
                </a:cubicBezTo>
                <a:cubicBezTo>
                  <a:pt x="792" y="204"/>
                  <a:pt x="783" y="195"/>
                  <a:pt x="772" y="195"/>
                </a:cubicBezTo>
                <a:close/>
                <a:moveTo>
                  <a:pt x="396" y="175"/>
                </a:moveTo>
                <a:cubicBezTo>
                  <a:pt x="366" y="175"/>
                  <a:pt x="341" y="150"/>
                  <a:pt x="341" y="120"/>
                </a:cubicBezTo>
                <a:cubicBezTo>
                  <a:pt x="341" y="89"/>
                  <a:pt x="366" y="65"/>
                  <a:pt x="396" y="65"/>
                </a:cubicBezTo>
                <a:cubicBezTo>
                  <a:pt x="427" y="65"/>
                  <a:pt x="451" y="89"/>
                  <a:pt x="451" y="120"/>
                </a:cubicBezTo>
                <a:cubicBezTo>
                  <a:pt x="451" y="150"/>
                  <a:pt x="427" y="175"/>
                  <a:pt x="396" y="175"/>
                </a:cubicBezTo>
                <a:close/>
              </a:path>
            </a:pathLst>
          </a:custGeom>
          <a:solidFill>
            <a:schemeClr val="accent1">
              <a:lumMod val="40000"/>
              <a:lumOff val="60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67" name="iślîḓé">
            <a:extLst>
              <a:ext uri="{FF2B5EF4-FFF2-40B4-BE49-F238E27FC236}">
                <a16:creationId xmlns:a16="http://schemas.microsoft.com/office/drawing/2014/main" id="{BEA93D4B-F467-4807-A686-049DC8A96AB3}"/>
              </a:ext>
            </a:extLst>
          </p:cNvPr>
          <p:cNvSpPr/>
          <p:nvPr/>
        </p:nvSpPr>
        <p:spPr bwMode="auto">
          <a:xfrm>
            <a:off x="4144148" y="1627982"/>
            <a:ext cx="587375" cy="587375"/>
          </a:xfrm>
          <a:custGeom>
            <a:avLst/>
            <a:gdLst>
              <a:gd name="T0" fmla="*/ 370 w 370"/>
              <a:gd name="T1" fmla="*/ 370 h 370"/>
              <a:gd name="T2" fmla="*/ 0 w 370"/>
              <a:gd name="T3" fmla="*/ 370 h 370"/>
              <a:gd name="T4" fmla="*/ 0 w 370"/>
              <a:gd name="T5" fmla="*/ 0 h 370"/>
              <a:gd name="T6" fmla="*/ 370 w 370"/>
              <a:gd name="T7" fmla="*/ 0 h 370"/>
              <a:gd name="T8" fmla="*/ 370 w 370"/>
              <a:gd name="T9" fmla="*/ 370 h 370"/>
              <a:gd name="T10" fmla="*/ 14 w 370"/>
              <a:gd name="T11" fmla="*/ 356 h 370"/>
              <a:gd name="T12" fmla="*/ 357 w 370"/>
              <a:gd name="T13" fmla="*/ 356 h 370"/>
              <a:gd name="T14" fmla="*/ 357 w 370"/>
              <a:gd name="T15" fmla="*/ 14 h 370"/>
              <a:gd name="T16" fmla="*/ 14 w 370"/>
              <a:gd name="T17" fmla="*/ 14 h 370"/>
              <a:gd name="T18" fmla="*/ 14 w 370"/>
              <a:gd name="T19" fmla="*/ 35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70">
                <a:moveTo>
                  <a:pt x="370" y="370"/>
                </a:moveTo>
                <a:lnTo>
                  <a:pt x="0" y="370"/>
                </a:lnTo>
                <a:lnTo>
                  <a:pt x="0" y="0"/>
                </a:lnTo>
                <a:lnTo>
                  <a:pt x="370" y="0"/>
                </a:lnTo>
                <a:lnTo>
                  <a:pt x="370" y="370"/>
                </a:lnTo>
                <a:close/>
                <a:moveTo>
                  <a:pt x="14" y="356"/>
                </a:moveTo>
                <a:lnTo>
                  <a:pt x="357" y="356"/>
                </a:lnTo>
                <a:lnTo>
                  <a:pt x="357" y="14"/>
                </a:lnTo>
                <a:lnTo>
                  <a:pt x="14" y="14"/>
                </a:lnTo>
                <a:lnTo>
                  <a:pt x="14" y="356"/>
                </a:lnTo>
                <a:close/>
              </a:path>
            </a:pathLst>
          </a:custGeom>
          <a:solidFill>
            <a:srgbClr val="153E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8" name="ïṥḻîḋé">
            <a:extLst>
              <a:ext uri="{FF2B5EF4-FFF2-40B4-BE49-F238E27FC236}">
                <a16:creationId xmlns:a16="http://schemas.microsoft.com/office/drawing/2014/main" id="{D7E4677A-85CF-4CA8-A260-2A757A7712CF}"/>
              </a:ext>
            </a:extLst>
          </p:cNvPr>
          <p:cNvSpPr/>
          <p:nvPr/>
        </p:nvSpPr>
        <p:spPr bwMode="auto">
          <a:xfrm>
            <a:off x="4144148" y="1627982"/>
            <a:ext cx="587375" cy="587375"/>
          </a:xfrm>
          <a:custGeom>
            <a:avLst/>
            <a:gdLst>
              <a:gd name="T0" fmla="*/ 370 w 370"/>
              <a:gd name="T1" fmla="*/ 370 h 370"/>
              <a:gd name="T2" fmla="*/ 0 w 370"/>
              <a:gd name="T3" fmla="*/ 370 h 370"/>
              <a:gd name="T4" fmla="*/ 0 w 370"/>
              <a:gd name="T5" fmla="*/ 0 h 370"/>
              <a:gd name="T6" fmla="*/ 370 w 370"/>
              <a:gd name="T7" fmla="*/ 0 h 370"/>
              <a:gd name="T8" fmla="*/ 370 w 370"/>
              <a:gd name="T9" fmla="*/ 370 h 370"/>
              <a:gd name="T10" fmla="*/ 14 w 370"/>
              <a:gd name="T11" fmla="*/ 356 h 370"/>
              <a:gd name="T12" fmla="*/ 357 w 370"/>
              <a:gd name="T13" fmla="*/ 356 h 370"/>
              <a:gd name="T14" fmla="*/ 357 w 370"/>
              <a:gd name="T15" fmla="*/ 14 h 370"/>
              <a:gd name="T16" fmla="*/ 14 w 370"/>
              <a:gd name="T17" fmla="*/ 14 h 370"/>
              <a:gd name="T18" fmla="*/ 14 w 370"/>
              <a:gd name="T19" fmla="*/ 35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70">
                <a:moveTo>
                  <a:pt x="370" y="370"/>
                </a:moveTo>
                <a:lnTo>
                  <a:pt x="0" y="370"/>
                </a:lnTo>
                <a:lnTo>
                  <a:pt x="0" y="0"/>
                </a:lnTo>
                <a:lnTo>
                  <a:pt x="370" y="0"/>
                </a:lnTo>
                <a:lnTo>
                  <a:pt x="370" y="370"/>
                </a:lnTo>
                <a:moveTo>
                  <a:pt x="14" y="356"/>
                </a:moveTo>
                <a:lnTo>
                  <a:pt x="357" y="356"/>
                </a:lnTo>
                <a:lnTo>
                  <a:pt x="357" y="14"/>
                </a:lnTo>
                <a:lnTo>
                  <a:pt x="14" y="14"/>
                </a:lnTo>
                <a:lnTo>
                  <a:pt x="14" y="3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5</a:t>
            </a:r>
            <a:endParaRPr kumimoji="0"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9" name="išlîḓe">
            <a:extLst>
              <a:ext uri="{FF2B5EF4-FFF2-40B4-BE49-F238E27FC236}">
                <a16:creationId xmlns:a16="http://schemas.microsoft.com/office/drawing/2014/main" id="{F1587330-5E19-426F-863E-55426DBCB620}"/>
              </a:ext>
            </a:extLst>
          </p:cNvPr>
          <p:cNvSpPr/>
          <p:nvPr/>
        </p:nvSpPr>
        <p:spPr bwMode="auto">
          <a:xfrm>
            <a:off x="4144148" y="2911649"/>
            <a:ext cx="587375" cy="585787"/>
          </a:xfrm>
          <a:custGeom>
            <a:avLst/>
            <a:gdLst>
              <a:gd name="T0" fmla="*/ 370 w 370"/>
              <a:gd name="T1" fmla="*/ 369 h 369"/>
              <a:gd name="T2" fmla="*/ 0 w 370"/>
              <a:gd name="T3" fmla="*/ 369 h 369"/>
              <a:gd name="T4" fmla="*/ 0 w 370"/>
              <a:gd name="T5" fmla="*/ 0 h 369"/>
              <a:gd name="T6" fmla="*/ 370 w 370"/>
              <a:gd name="T7" fmla="*/ 0 h 369"/>
              <a:gd name="T8" fmla="*/ 370 w 370"/>
              <a:gd name="T9" fmla="*/ 369 h 369"/>
              <a:gd name="T10" fmla="*/ 14 w 370"/>
              <a:gd name="T11" fmla="*/ 356 h 369"/>
              <a:gd name="T12" fmla="*/ 357 w 370"/>
              <a:gd name="T13" fmla="*/ 356 h 369"/>
              <a:gd name="T14" fmla="*/ 357 w 370"/>
              <a:gd name="T15" fmla="*/ 13 h 369"/>
              <a:gd name="T16" fmla="*/ 14 w 370"/>
              <a:gd name="T17" fmla="*/ 13 h 369"/>
              <a:gd name="T18" fmla="*/ 14 w 370"/>
              <a:gd name="T19" fmla="*/ 356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69">
                <a:moveTo>
                  <a:pt x="370" y="369"/>
                </a:moveTo>
                <a:lnTo>
                  <a:pt x="0" y="369"/>
                </a:lnTo>
                <a:lnTo>
                  <a:pt x="0" y="0"/>
                </a:lnTo>
                <a:lnTo>
                  <a:pt x="370" y="0"/>
                </a:lnTo>
                <a:lnTo>
                  <a:pt x="370" y="369"/>
                </a:lnTo>
                <a:close/>
                <a:moveTo>
                  <a:pt x="14" y="356"/>
                </a:moveTo>
                <a:lnTo>
                  <a:pt x="357" y="356"/>
                </a:lnTo>
                <a:lnTo>
                  <a:pt x="357" y="13"/>
                </a:lnTo>
                <a:lnTo>
                  <a:pt x="14" y="13"/>
                </a:lnTo>
                <a:lnTo>
                  <a:pt x="14" y="356"/>
                </a:lnTo>
                <a:close/>
              </a:path>
            </a:pathLst>
          </a:custGeom>
          <a:solidFill>
            <a:srgbClr val="153E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0" name="ïs1îdé">
            <a:extLst>
              <a:ext uri="{FF2B5EF4-FFF2-40B4-BE49-F238E27FC236}">
                <a16:creationId xmlns:a16="http://schemas.microsoft.com/office/drawing/2014/main" id="{19F6C4A2-BBD5-489C-BC4E-647C39311070}"/>
              </a:ext>
            </a:extLst>
          </p:cNvPr>
          <p:cNvSpPr/>
          <p:nvPr/>
        </p:nvSpPr>
        <p:spPr bwMode="auto">
          <a:xfrm>
            <a:off x="4144148" y="2911649"/>
            <a:ext cx="587375" cy="585787"/>
          </a:xfrm>
          <a:custGeom>
            <a:avLst/>
            <a:gdLst>
              <a:gd name="T0" fmla="*/ 370 w 370"/>
              <a:gd name="T1" fmla="*/ 369 h 369"/>
              <a:gd name="T2" fmla="*/ 0 w 370"/>
              <a:gd name="T3" fmla="*/ 369 h 369"/>
              <a:gd name="T4" fmla="*/ 0 w 370"/>
              <a:gd name="T5" fmla="*/ 0 h 369"/>
              <a:gd name="T6" fmla="*/ 370 w 370"/>
              <a:gd name="T7" fmla="*/ 0 h 369"/>
              <a:gd name="T8" fmla="*/ 370 w 370"/>
              <a:gd name="T9" fmla="*/ 369 h 369"/>
              <a:gd name="T10" fmla="*/ 14 w 370"/>
              <a:gd name="T11" fmla="*/ 356 h 369"/>
              <a:gd name="T12" fmla="*/ 357 w 370"/>
              <a:gd name="T13" fmla="*/ 356 h 369"/>
              <a:gd name="T14" fmla="*/ 357 w 370"/>
              <a:gd name="T15" fmla="*/ 13 h 369"/>
              <a:gd name="T16" fmla="*/ 14 w 370"/>
              <a:gd name="T17" fmla="*/ 13 h 369"/>
              <a:gd name="T18" fmla="*/ 14 w 370"/>
              <a:gd name="T19" fmla="*/ 356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69">
                <a:moveTo>
                  <a:pt x="370" y="369"/>
                </a:moveTo>
                <a:lnTo>
                  <a:pt x="0" y="369"/>
                </a:lnTo>
                <a:lnTo>
                  <a:pt x="0" y="0"/>
                </a:lnTo>
                <a:lnTo>
                  <a:pt x="370" y="0"/>
                </a:lnTo>
                <a:lnTo>
                  <a:pt x="370" y="369"/>
                </a:lnTo>
                <a:moveTo>
                  <a:pt x="14" y="356"/>
                </a:moveTo>
                <a:lnTo>
                  <a:pt x="357" y="356"/>
                </a:lnTo>
                <a:lnTo>
                  <a:pt x="357" y="13"/>
                </a:lnTo>
                <a:lnTo>
                  <a:pt x="14" y="13"/>
                </a:lnTo>
                <a:lnTo>
                  <a:pt x="14" y="3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6</a:t>
            </a:r>
            <a:endParaRPr kumimoji="0"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1" name="îşľïḋè">
            <a:extLst>
              <a:ext uri="{FF2B5EF4-FFF2-40B4-BE49-F238E27FC236}">
                <a16:creationId xmlns:a16="http://schemas.microsoft.com/office/drawing/2014/main" id="{821611F6-6BAC-4A6C-BC50-86DB80B248E7}"/>
              </a:ext>
            </a:extLst>
          </p:cNvPr>
          <p:cNvSpPr/>
          <p:nvPr/>
        </p:nvSpPr>
        <p:spPr bwMode="auto">
          <a:xfrm>
            <a:off x="1016590" y="5333035"/>
            <a:ext cx="587375" cy="585787"/>
          </a:xfrm>
          <a:custGeom>
            <a:avLst/>
            <a:gdLst>
              <a:gd name="T0" fmla="*/ 370 w 370"/>
              <a:gd name="T1" fmla="*/ 369 h 369"/>
              <a:gd name="T2" fmla="*/ 0 w 370"/>
              <a:gd name="T3" fmla="*/ 369 h 369"/>
              <a:gd name="T4" fmla="*/ 0 w 370"/>
              <a:gd name="T5" fmla="*/ 0 h 369"/>
              <a:gd name="T6" fmla="*/ 370 w 370"/>
              <a:gd name="T7" fmla="*/ 0 h 369"/>
              <a:gd name="T8" fmla="*/ 370 w 370"/>
              <a:gd name="T9" fmla="*/ 369 h 369"/>
              <a:gd name="T10" fmla="*/ 14 w 370"/>
              <a:gd name="T11" fmla="*/ 354 h 369"/>
              <a:gd name="T12" fmla="*/ 357 w 370"/>
              <a:gd name="T13" fmla="*/ 354 h 369"/>
              <a:gd name="T14" fmla="*/ 357 w 370"/>
              <a:gd name="T15" fmla="*/ 13 h 369"/>
              <a:gd name="T16" fmla="*/ 14 w 370"/>
              <a:gd name="T17" fmla="*/ 13 h 369"/>
              <a:gd name="T18" fmla="*/ 14 w 370"/>
              <a:gd name="T19" fmla="*/ 35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69">
                <a:moveTo>
                  <a:pt x="370" y="369"/>
                </a:moveTo>
                <a:lnTo>
                  <a:pt x="0" y="369"/>
                </a:lnTo>
                <a:lnTo>
                  <a:pt x="0" y="0"/>
                </a:lnTo>
                <a:lnTo>
                  <a:pt x="370" y="0"/>
                </a:lnTo>
                <a:lnTo>
                  <a:pt x="370" y="369"/>
                </a:lnTo>
                <a:close/>
                <a:moveTo>
                  <a:pt x="14" y="354"/>
                </a:moveTo>
                <a:lnTo>
                  <a:pt x="357" y="354"/>
                </a:lnTo>
                <a:lnTo>
                  <a:pt x="357" y="13"/>
                </a:lnTo>
                <a:lnTo>
                  <a:pt x="14" y="13"/>
                </a:lnTo>
                <a:lnTo>
                  <a:pt x="14" y="354"/>
                </a:lnTo>
                <a:close/>
              </a:path>
            </a:pathLst>
          </a:custGeom>
          <a:solidFill>
            <a:srgbClr val="153E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2" name="îşľîḓê">
            <a:extLst>
              <a:ext uri="{FF2B5EF4-FFF2-40B4-BE49-F238E27FC236}">
                <a16:creationId xmlns:a16="http://schemas.microsoft.com/office/drawing/2014/main" id="{506446B6-F5D7-4E1E-AB50-1AA0B3759952}"/>
              </a:ext>
            </a:extLst>
          </p:cNvPr>
          <p:cNvSpPr/>
          <p:nvPr/>
        </p:nvSpPr>
        <p:spPr bwMode="auto">
          <a:xfrm>
            <a:off x="1016590" y="5333035"/>
            <a:ext cx="587375" cy="585787"/>
          </a:xfrm>
          <a:custGeom>
            <a:avLst/>
            <a:gdLst>
              <a:gd name="T0" fmla="*/ 370 w 370"/>
              <a:gd name="T1" fmla="*/ 369 h 369"/>
              <a:gd name="T2" fmla="*/ 0 w 370"/>
              <a:gd name="T3" fmla="*/ 369 h 369"/>
              <a:gd name="T4" fmla="*/ 0 w 370"/>
              <a:gd name="T5" fmla="*/ 0 h 369"/>
              <a:gd name="T6" fmla="*/ 370 w 370"/>
              <a:gd name="T7" fmla="*/ 0 h 369"/>
              <a:gd name="T8" fmla="*/ 370 w 370"/>
              <a:gd name="T9" fmla="*/ 369 h 369"/>
              <a:gd name="T10" fmla="*/ 14 w 370"/>
              <a:gd name="T11" fmla="*/ 354 h 369"/>
              <a:gd name="T12" fmla="*/ 357 w 370"/>
              <a:gd name="T13" fmla="*/ 354 h 369"/>
              <a:gd name="T14" fmla="*/ 357 w 370"/>
              <a:gd name="T15" fmla="*/ 13 h 369"/>
              <a:gd name="T16" fmla="*/ 14 w 370"/>
              <a:gd name="T17" fmla="*/ 13 h 369"/>
              <a:gd name="T18" fmla="*/ 14 w 370"/>
              <a:gd name="T19" fmla="*/ 35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69">
                <a:moveTo>
                  <a:pt x="370" y="369"/>
                </a:moveTo>
                <a:lnTo>
                  <a:pt x="0" y="369"/>
                </a:lnTo>
                <a:lnTo>
                  <a:pt x="0" y="0"/>
                </a:lnTo>
                <a:lnTo>
                  <a:pt x="370" y="0"/>
                </a:lnTo>
                <a:lnTo>
                  <a:pt x="370" y="369"/>
                </a:lnTo>
                <a:moveTo>
                  <a:pt x="14" y="354"/>
                </a:moveTo>
                <a:lnTo>
                  <a:pt x="357" y="354"/>
                </a:lnTo>
                <a:lnTo>
                  <a:pt x="357" y="13"/>
                </a:lnTo>
                <a:lnTo>
                  <a:pt x="14" y="13"/>
                </a:lnTo>
                <a:lnTo>
                  <a:pt x="14" y="3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4</a:t>
            </a:r>
            <a:endParaRPr kumimoji="0"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nvGrpSpPr>
          <p:cNvPr id="73" name="组合 72">
            <a:extLst>
              <a:ext uri="{FF2B5EF4-FFF2-40B4-BE49-F238E27FC236}">
                <a16:creationId xmlns:a16="http://schemas.microsoft.com/office/drawing/2014/main" id="{2738C939-D84A-4110-8680-654B0636B00C}"/>
              </a:ext>
            </a:extLst>
          </p:cNvPr>
          <p:cNvGrpSpPr/>
          <p:nvPr/>
        </p:nvGrpSpPr>
        <p:grpSpPr>
          <a:xfrm>
            <a:off x="7682448" y="4917730"/>
            <a:ext cx="1176338" cy="1508124"/>
            <a:chOff x="11651745" y="2133852"/>
            <a:chExt cx="1176338" cy="1508124"/>
          </a:xfrm>
        </p:grpSpPr>
        <p:sp>
          <p:nvSpPr>
            <p:cNvPr id="74" name="ïṥḷiďê">
              <a:extLst>
                <a:ext uri="{FF2B5EF4-FFF2-40B4-BE49-F238E27FC236}">
                  <a16:creationId xmlns:a16="http://schemas.microsoft.com/office/drawing/2014/main" id="{3D8EE213-875B-4B3B-B6A2-E6C227B93B07}"/>
                </a:ext>
              </a:extLst>
            </p:cNvPr>
            <p:cNvSpPr/>
            <p:nvPr/>
          </p:nvSpPr>
          <p:spPr bwMode="auto">
            <a:xfrm>
              <a:off x="11772395" y="2360864"/>
              <a:ext cx="1055688" cy="1281112"/>
            </a:xfrm>
            <a:custGeom>
              <a:avLst/>
              <a:gdLst>
                <a:gd name="T0" fmla="*/ 392 w 404"/>
                <a:gd name="T1" fmla="*/ 0 h 491"/>
                <a:gd name="T2" fmla="*/ 393 w 404"/>
                <a:gd name="T3" fmla="*/ 17 h 491"/>
                <a:gd name="T4" fmla="*/ 354 w 404"/>
                <a:gd name="T5" fmla="*/ 228 h 491"/>
                <a:gd name="T6" fmla="*/ 315 w 404"/>
                <a:gd name="T7" fmla="*/ 438 h 491"/>
                <a:gd name="T8" fmla="*/ 315 w 404"/>
                <a:gd name="T9" fmla="*/ 439 h 491"/>
                <a:gd name="T10" fmla="*/ 314 w 404"/>
                <a:gd name="T11" fmla="*/ 440 h 491"/>
                <a:gd name="T12" fmla="*/ 273 w 404"/>
                <a:gd name="T13" fmla="*/ 474 h 491"/>
                <a:gd name="T14" fmla="*/ 266 w 404"/>
                <a:gd name="T15" fmla="*/ 473 h 491"/>
                <a:gd name="T16" fmla="*/ 264 w 404"/>
                <a:gd name="T17" fmla="*/ 473 h 491"/>
                <a:gd name="T18" fmla="*/ 264 w 404"/>
                <a:gd name="T19" fmla="*/ 473 h 491"/>
                <a:gd name="T20" fmla="*/ 152 w 404"/>
                <a:gd name="T21" fmla="*/ 452 h 491"/>
                <a:gd name="T22" fmla="*/ 0 w 404"/>
                <a:gd name="T23" fmla="*/ 424 h 491"/>
                <a:gd name="T24" fmla="*/ 0 w 404"/>
                <a:gd name="T25" fmla="*/ 439 h 491"/>
                <a:gd name="T26" fmla="*/ 2 w 404"/>
                <a:gd name="T27" fmla="*/ 440 h 491"/>
                <a:gd name="T28" fmla="*/ 273 w 404"/>
                <a:gd name="T29" fmla="*/ 490 h 491"/>
                <a:gd name="T30" fmla="*/ 281 w 404"/>
                <a:gd name="T31" fmla="*/ 491 h 491"/>
                <a:gd name="T32" fmla="*/ 324 w 404"/>
                <a:gd name="T33" fmla="*/ 455 h 491"/>
                <a:gd name="T34" fmla="*/ 402 w 404"/>
                <a:gd name="T35" fmla="*/ 35 h 491"/>
                <a:gd name="T36" fmla="*/ 392 w 404"/>
                <a:gd name="T37"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4" h="491">
                  <a:moveTo>
                    <a:pt x="392" y="0"/>
                  </a:moveTo>
                  <a:cubicBezTo>
                    <a:pt x="394" y="5"/>
                    <a:pt x="394" y="11"/>
                    <a:pt x="393" y="17"/>
                  </a:cubicBezTo>
                  <a:cubicBezTo>
                    <a:pt x="354" y="228"/>
                    <a:pt x="354" y="228"/>
                    <a:pt x="354" y="228"/>
                  </a:cubicBezTo>
                  <a:cubicBezTo>
                    <a:pt x="315" y="438"/>
                    <a:pt x="315" y="438"/>
                    <a:pt x="315" y="438"/>
                  </a:cubicBezTo>
                  <a:cubicBezTo>
                    <a:pt x="315" y="438"/>
                    <a:pt x="315" y="438"/>
                    <a:pt x="315" y="439"/>
                  </a:cubicBezTo>
                  <a:cubicBezTo>
                    <a:pt x="314" y="440"/>
                    <a:pt x="314" y="440"/>
                    <a:pt x="314" y="440"/>
                  </a:cubicBezTo>
                  <a:cubicBezTo>
                    <a:pt x="311" y="460"/>
                    <a:pt x="293" y="474"/>
                    <a:pt x="273" y="474"/>
                  </a:cubicBezTo>
                  <a:cubicBezTo>
                    <a:pt x="271" y="474"/>
                    <a:pt x="268" y="474"/>
                    <a:pt x="266" y="473"/>
                  </a:cubicBezTo>
                  <a:cubicBezTo>
                    <a:pt x="264" y="473"/>
                    <a:pt x="264" y="473"/>
                    <a:pt x="264" y="473"/>
                  </a:cubicBezTo>
                  <a:cubicBezTo>
                    <a:pt x="264" y="473"/>
                    <a:pt x="264" y="473"/>
                    <a:pt x="264" y="473"/>
                  </a:cubicBezTo>
                  <a:cubicBezTo>
                    <a:pt x="152" y="452"/>
                    <a:pt x="152" y="452"/>
                    <a:pt x="152" y="452"/>
                  </a:cubicBezTo>
                  <a:cubicBezTo>
                    <a:pt x="0" y="424"/>
                    <a:pt x="0" y="424"/>
                    <a:pt x="0" y="424"/>
                  </a:cubicBezTo>
                  <a:cubicBezTo>
                    <a:pt x="0" y="439"/>
                    <a:pt x="0" y="439"/>
                    <a:pt x="0" y="439"/>
                  </a:cubicBezTo>
                  <a:cubicBezTo>
                    <a:pt x="1" y="439"/>
                    <a:pt x="1" y="440"/>
                    <a:pt x="2" y="440"/>
                  </a:cubicBezTo>
                  <a:cubicBezTo>
                    <a:pt x="273" y="490"/>
                    <a:pt x="273" y="490"/>
                    <a:pt x="273" y="490"/>
                  </a:cubicBezTo>
                  <a:cubicBezTo>
                    <a:pt x="276" y="490"/>
                    <a:pt x="278" y="491"/>
                    <a:pt x="281" y="491"/>
                  </a:cubicBezTo>
                  <a:cubicBezTo>
                    <a:pt x="302" y="491"/>
                    <a:pt x="320" y="476"/>
                    <a:pt x="324" y="455"/>
                  </a:cubicBezTo>
                  <a:cubicBezTo>
                    <a:pt x="402" y="35"/>
                    <a:pt x="402" y="35"/>
                    <a:pt x="402" y="35"/>
                  </a:cubicBezTo>
                  <a:cubicBezTo>
                    <a:pt x="404" y="22"/>
                    <a:pt x="400" y="9"/>
                    <a:pt x="392" y="0"/>
                  </a:cubicBezTo>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75" name="íṧľíḑé">
              <a:extLst>
                <a:ext uri="{FF2B5EF4-FFF2-40B4-BE49-F238E27FC236}">
                  <a16:creationId xmlns:a16="http://schemas.microsoft.com/office/drawing/2014/main" id="{8EC5A7C9-6D05-4C42-8668-72D1179137DC}"/>
                </a:ext>
              </a:extLst>
            </p:cNvPr>
            <p:cNvSpPr/>
            <p:nvPr/>
          </p:nvSpPr>
          <p:spPr bwMode="auto">
            <a:xfrm>
              <a:off x="11651745" y="2133852"/>
              <a:ext cx="1157288" cy="1474787"/>
            </a:xfrm>
            <a:custGeom>
              <a:avLst/>
              <a:gdLst>
                <a:gd name="T0" fmla="*/ 310 w 443"/>
                <a:gd name="T1" fmla="*/ 560 h 565"/>
                <a:gd name="T2" fmla="*/ 39 w 443"/>
                <a:gd name="T3" fmla="*/ 510 h 565"/>
                <a:gd name="T4" fmla="*/ 4 w 443"/>
                <a:gd name="T5" fmla="*/ 459 h 565"/>
                <a:gd name="T6" fmla="*/ 82 w 443"/>
                <a:gd name="T7" fmla="*/ 39 h 565"/>
                <a:gd name="T8" fmla="*/ 133 w 443"/>
                <a:gd name="T9" fmla="*/ 5 h 565"/>
                <a:gd name="T10" fmla="*/ 403 w 443"/>
                <a:gd name="T11" fmla="*/ 55 h 565"/>
                <a:gd name="T12" fmla="*/ 438 w 443"/>
                <a:gd name="T13" fmla="*/ 106 h 565"/>
                <a:gd name="T14" fmla="*/ 361 w 443"/>
                <a:gd name="T15" fmla="*/ 525 h 565"/>
                <a:gd name="T16" fmla="*/ 310 w 443"/>
                <a:gd name="T17" fmla="*/ 56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565">
                  <a:moveTo>
                    <a:pt x="310" y="560"/>
                  </a:moveTo>
                  <a:cubicBezTo>
                    <a:pt x="39" y="510"/>
                    <a:pt x="39" y="510"/>
                    <a:pt x="39" y="510"/>
                  </a:cubicBezTo>
                  <a:cubicBezTo>
                    <a:pt x="15" y="506"/>
                    <a:pt x="0" y="483"/>
                    <a:pt x="4" y="459"/>
                  </a:cubicBezTo>
                  <a:cubicBezTo>
                    <a:pt x="82" y="39"/>
                    <a:pt x="82" y="39"/>
                    <a:pt x="82" y="39"/>
                  </a:cubicBezTo>
                  <a:cubicBezTo>
                    <a:pt x="86" y="16"/>
                    <a:pt x="109" y="0"/>
                    <a:pt x="133" y="5"/>
                  </a:cubicBezTo>
                  <a:cubicBezTo>
                    <a:pt x="403" y="55"/>
                    <a:pt x="403" y="55"/>
                    <a:pt x="403" y="55"/>
                  </a:cubicBezTo>
                  <a:cubicBezTo>
                    <a:pt x="427" y="59"/>
                    <a:pt x="443" y="82"/>
                    <a:pt x="438" y="106"/>
                  </a:cubicBezTo>
                  <a:cubicBezTo>
                    <a:pt x="361" y="525"/>
                    <a:pt x="361" y="525"/>
                    <a:pt x="361" y="525"/>
                  </a:cubicBezTo>
                  <a:cubicBezTo>
                    <a:pt x="356" y="549"/>
                    <a:pt x="333" y="565"/>
                    <a:pt x="310" y="560"/>
                  </a:cubicBezTo>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76" name="ísḷïḓé">
              <a:extLst>
                <a:ext uri="{FF2B5EF4-FFF2-40B4-BE49-F238E27FC236}">
                  <a16:creationId xmlns:a16="http://schemas.microsoft.com/office/drawing/2014/main" id="{3889220F-DB0C-4EAD-931E-291DD7731416}"/>
                </a:ext>
              </a:extLst>
            </p:cNvPr>
            <p:cNvSpPr/>
            <p:nvPr/>
          </p:nvSpPr>
          <p:spPr bwMode="auto">
            <a:xfrm>
              <a:off x="11651745" y="2133852"/>
              <a:ext cx="1157288" cy="1474787"/>
            </a:xfrm>
            <a:custGeom>
              <a:avLst/>
              <a:gdLst>
                <a:gd name="T0" fmla="*/ 310 w 443"/>
                <a:gd name="T1" fmla="*/ 560 h 565"/>
                <a:gd name="T2" fmla="*/ 39 w 443"/>
                <a:gd name="T3" fmla="*/ 510 h 565"/>
                <a:gd name="T4" fmla="*/ 4 w 443"/>
                <a:gd name="T5" fmla="*/ 459 h 565"/>
                <a:gd name="T6" fmla="*/ 82 w 443"/>
                <a:gd name="T7" fmla="*/ 39 h 565"/>
                <a:gd name="T8" fmla="*/ 133 w 443"/>
                <a:gd name="T9" fmla="*/ 5 h 565"/>
                <a:gd name="T10" fmla="*/ 403 w 443"/>
                <a:gd name="T11" fmla="*/ 55 h 565"/>
                <a:gd name="T12" fmla="*/ 438 w 443"/>
                <a:gd name="T13" fmla="*/ 106 h 565"/>
                <a:gd name="T14" fmla="*/ 361 w 443"/>
                <a:gd name="T15" fmla="*/ 525 h 565"/>
                <a:gd name="T16" fmla="*/ 310 w 443"/>
                <a:gd name="T17" fmla="*/ 56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565">
                  <a:moveTo>
                    <a:pt x="310" y="560"/>
                  </a:moveTo>
                  <a:cubicBezTo>
                    <a:pt x="39" y="510"/>
                    <a:pt x="39" y="510"/>
                    <a:pt x="39" y="510"/>
                  </a:cubicBezTo>
                  <a:cubicBezTo>
                    <a:pt x="15" y="506"/>
                    <a:pt x="0" y="483"/>
                    <a:pt x="4" y="459"/>
                  </a:cubicBezTo>
                  <a:cubicBezTo>
                    <a:pt x="82" y="39"/>
                    <a:pt x="82" y="39"/>
                    <a:pt x="82" y="39"/>
                  </a:cubicBezTo>
                  <a:cubicBezTo>
                    <a:pt x="86" y="16"/>
                    <a:pt x="109" y="0"/>
                    <a:pt x="133" y="5"/>
                  </a:cubicBezTo>
                  <a:cubicBezTo>
                    <a:pt x="403" y="55"/>
                    <a:pt x="403" y="55"/>
                    <a:pt x="403" y="55"/>
                  </a:cubicBezTo>
                  <a:cubicBezTo>
                    <a:pt x="427" y="59"/>
                    <a:pt x="443" y="82"/>
                    <a:pt x="438" y="106"/>
                  </a:cubicBezTo>
                  <a:cubicBezTo>
                    <a:pt x="361" y="525"/>
                    <a:pt x="361" y="525"/>
                    <a:pt x="361" y="525"/>
                  </a:cubicBezTo>
                  <a:cubicBezTo>
                    <a:pt x="356" y="549"/>
                    <a:pt x="333" y="565"/>
                    <a:pt x="310" y="560"/>
                  </a:cubicBezTo>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77" name="išlíďê">
              <a:extLst>
                <a:ext uri="{FF2B5EF4-FFF2-40B4-BE49-F238E27FC236}">
                  <a16:creationId xmlns:a16="http://schemas.microsoft.com/office/drawing/2014/main" id="{DE321C88-B797-408E-8CA6-30F8900B6B47}"/>
                </a:ext>
              </a:extLst>
            </p:cNvPr>
            <p:cNvSpPr/>
            <p:nvPr/>
          </p:nvSpPr>
          <p:spPr bwMode="auto">
            <a:xfrm>
              <a:off x="11866057" y="2144964"/>
              <a:ext cx="930275" cy="215900"/>
            </a:xfrm>
            <a:custGeom>
              <a:avLst/>
              <a:gdLst>
                <a:gd name="T0" fmla="*/ 335 w 356"/>
                <a:gd name="T1" fmla="*/ 55 h 83"/>
                <a:gd name="T2" fmla="*/ 336 w 356"/>
                <a:gd name="T3" fmla="*/ 56 h 83"/>
                <a:gd name="T4" fmla="*/ 356 w 356"/>
                <a:gd name="T5" fmla="*/ 82 h 83"/>
                <a:gd name="T6" fmla="*/ 356 w 356"/>
                <a:gd name="T7" fmla="*/ 83 h 83"/>
                <a:gd name="T8" fmla="*/ 335 w 356"/>
                <a:gd name="T9" fmla="*/ 55 h 83"/>
                <a:gd name="T10" fmla="*/ 36 w 356"/>
                <a:gd name="T11" fmla="*/ 0 h 83"/>
                <a:gd name="T12" fmla="*/ 0 w 356"/>
                <a:gd name="T13" fmla="*/ 34 h 83"/>
                <a:gd name="T14" fmla="*/ 0 w 356"/>
                <a:gd name="T15" fmla="*/ 35 h 83"/>
                <a:gd name="T16" fmla="*/ 35 w 356"/>
                <a:gd name="T17" fmla="*/ 0 h 83"/>
                <a:gd name="T18" fmla="*/ 36 w 356"/>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83">
                  <a:moveTo>
                    <a:pt x="335" y="55"/>
                  </a:moveTo>
                  <a:cubicBezTo>
                    <a:pt x="336" y="56"/>
                    <a:pt x="336" y="56"/>
                    <a:pt x="336" y="56"/>
                  </a:cubicBezTo>
                  <a:cubicBezTo>
                    <a:pt x="346" y="62"/>
                    <a:pt x="353" y="71"/>
                    <a:pt x="356" y="82"/>
                  </a:cubicBezTo>
                  <a:cubicBezTo>
                    <a:pt x="356" y="82"/>
                    <a:pt x="356" y="82"/>
                    <a:pt x="356" y="83"/>
                  </a:cubicBezTo>
                  <a:cubicBezTo>
                    <a:pt x="354" y="71"/>
                    <a:pt x="346" y="61"/>
                    <a:pt x="335" y="55"/>
                  </a:cubicBezTo>
                  <a:moveTo>
                    <a:pt x="36" y="0"/>
                  </a:moveTo>
                  <a:cubicBezTo>
                    <a:pt x="19" y="2"/>
                    <a:pt x="4" y="15"/>
                    <a:pt x="0" y="34"/>
                  </a:cubicBezTo>
                  <a:cubicBezTo>
                    <a:pt x="0" y="35"/>
                    <a:pt x="0" y="35"/>
                    <a:pt x="0" y="35"/>
                  </a:cubicBezTo>
                  <a:cubicBezTo>
                    <a:pt x="4" y="17"/>
                    <a:pt x="18" y="4"/>
                    <a:pt x="35" y="0"/>
                  </a:cubicBezTo>
                  <a:cubicBezTo>
                    <a:pt x="35" y="0"/>
                    <a:pt x="36" y="0"/>
                    <a:pt x="36" y="0"/>
                  </a:cubicBezTo>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78" name="îṩliďé">
              <a:extLst>
                <a:ext uri="{FF2B5EF4-FFF2-40B4-BE49-F238E27FC236}">
                  <a16:creationId xmlns:a16="http://schemas.microsoft.com/office/drawing/2014/main" id="{8DA414FD-0A45-4FBA-8B45-97D33C11FACA}"/>
                </a:ext>
              </a:extLst>
            </p:cNvPr>
            <p:cNvSpPr/>
            <p:nvPr/>
          </p:nvSpPr>
          <p:spPr bwMode="auto">
            <a:xfrm>
              <a:off x="12696320" y="2359277"/>
              <a:ext cx="104775" cy="596900"/>
            </a:xfrm>
            <a:custGeom>
              <a:avLst/>
              <a:gdLst>
                <a:gd name="T0" fmla="*/ 38 w 40"/>
                <a:gd name="T1" fmla="*/ 0 h 229"/>
                <a:gd name="T2" fmla="*/ 39 w 40"/>
                <a:gd name="T3" fmla="*/ 12 h 229"/>
                <a:gd name="T4" fmla="*/ 38 w 40"/>
                <a:gd name="T5" fmla="*/ 20 h 229"/>
                <a:gd name="T6" fmla="*/ 0 w 40"/>
                <a:gd name="T7" fmla="*/ 229 h 229"/>
                <a:gd name="T8" fmla="*/ 39 w 40"/>
                <a:gd name="T9" fmla="*/ 18 h 229"/>
                <a:gd name="T10" fmla="*/ 38 w 40"/>
                <a:gd name="T11" fmla="*/ 1 h 229"/>
                <a:gd name="T12" fmla="*/ 38 w 40"/>
                <a:gd name="T13" fmla="*/ 0 h 229"/>
              </a:gdLst>
              <a:ahLst/>
              <a:cxnLst>
                <a:cxn ang="0">
                  <a:pos x="T0" y="T1"/>
                </a:cxn>
                <a:cxn ang="0">
                  <a:pos x="T2" y="T3"/>
                </a:cxn>
                <a:cxn ang="0">
                  <a:pos x="T4" y="T5"/>
                </a:cxn>
                <a:cxn ang="0">
                  <a:pos x="T6" y="T7"/>
                </a:cxn>
                <a:cxn ang="0">
                  <a:pos x="T8" y="T9"/>
                </a:cxn>
                <a:cxn ang="0">
                  <a:pos x="T10" y="T11"/>
                </a:cxn>
                <a:cxn ang="0">
                  <a:pos x="T12" y="T13"/>
                </a:cxn>
              </a:cxnLst>
              <a:rect l="0" t="0" r="r" b="b"/>
              <a:pathLst>
                <a:path w="40" h="229">
                  <a:moveTo>
                    <a:pt x="38" y="0"/>
                  </a:moveTo>
                  <a:cubicBezTo>
                    <a:pt x="39" y="4"/>
                    <a:pt x="39" y="7"/>
                    <a:pt x="39" y="12"/>
                  </a:cubicBezTo>
                  <a:cubicBezTo>
                    <a:pt x="39" y="14"/>
                    <a:pt x="39" y="17"/>
                    <a:pt x="38" y="20"/>
                  </a:cubicBezTo>
                  <a:cubicBezTo>
                    <a:pt x="0" y="229"/>
                    <a:pt x="0" y="229"/>
                    <a:pt x="0" y="229"/>
                  </a:cubicBezTo>
                  <a:cubicBezTo>
                    <a:pt x="39" y="18"/>
                    <a:pt x="39" y="18"/>
                    <a:pt x="39" y="18"/>
                  </a:cubicBezTo>
                  <a:cubicBezTo>
                    <a:pt x="40" y="12"/>
                    <a:pt x="40" y="6"/>
                    <a:pt x="38" y="1"/>
                  </a:cubicBezTo>
                  <a:cubicBezTo>
                    <a:pt x="38" y="0"/>
                    <a:pt x="38" y="0"/>
                    <a:pt x="38"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79" name="ïṡḻïďê">
              <a:extLst>
                <a:ext uri="{FF2B5EF4-FFF2-40B4-BE49-F238E27FC236}">
                  <a16:creationId xmlns:a16="http://schemas.microsoft.com/office/drawing/2014/main" id="{89CCD2DF-9078-4939-B275-F097B889FB6A}"/>
                </a:ext>
              </a:extLst>
            </p:cNvPr>
            <p:cNvSpPr/>
            <p:nvPr/>
          </p:nvSpPr>
          <p:spPr bwMode="auto">
            <a:xfrm>
              <a:off x="11772395" y="3467352"/>
              <a:ext cx="396875" cy="73025"/>
            </a:xfrm>
            <a:custGeom>
              <a:avLst/>
              <a:gdLst>
                <a:gd name="T0" fmla="*/ 0 w 250"/>
                <a:gd name="T1" fmla="*/ 0 h 46"/>
                <a:gd name="T2" fmla="*/ 0 w 250"/>
                <a:gd name="T3" fmla="*/ 0 h 46"/>
                <a:gd name="T4" fmla="*/ 250 w 250"/>
                <a:gd name="T5" fmla="*/ 46 h 46"/>
                <a:gd name="T6" fmla="*/ 0 w 250"/>
                <a:gd name="T7" fmla="*/ 0 h 46"/>
              </a:gdLst>
              <a:ahLst/>
              <a:cxnLst>
                <a:cxn ang="0">
                  <a:pos x="T0" y="T1"/>
                </a:cxn>
                <a:cxn ang="0">
                  <a:pos x="T2" y="T3"/>
                </a:cxn>
                <a:cxn ang="0">
                  <a:pos x="T4" y="T5"/>
                </a:cxn>
                <a:cxn ang="0">
                  <a:pos x="T6" y="T7"/>
                </a:cxn>
              </a:cxnLst>
              <a:rect l="0" t="0" r="r" b="b"/>
              <a:pathLst>
                <a:path w="250" h="46">
                  <a:moveTo>
                    <a:pt x="0" y="0"/>
                  </a:moveTo>
                  <a:lnTo>
                    <a:pt x="0" y="0"/>
                  </a:lnTo>
                  <a:lnTo>
                    <a:pt x="250" y="46"/>
                  </a:lnTo>
                  <a:lnTo>
                    <a:pt x="0"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80" name="ïSļiḍe">
              <a:extLst>
                <a:ext uri="{FF2B5EF4-FFF2-40B4-BE49-F238E27FC236}">
                  <a16:creationId xmlns:a16="http://schemas.microsoft.com/office/drawing/2014/main" id="{B2EF4636-4D8F-419C-A6E8-E2957491D68D}"/>
                </a:ext>
              </a:extLst>
            </p:cNvPr>
            <p:cNvSpPr/>
            <p:nvPr/>
          </p:nvSpPr>
          <p:spPr bwMode="auto">
            <a:xfrm>
              <a:off x="11772395" y="3467352"/>
              <a:ext cx="396875" cy="73025"/>
            </a:xfrm>
            <a:custGeom>
              <a:avLst/>
              <a:gdLst>
                <a:gd name="T0" fmla="*/ 0 w 250"/>
                <a:gd name="T1" fmla="*/ 0 h 46"/>
                <a:gd name="T2" fmla="*/ 0 w 250"/>
                <a:gd name="T3" fmla="*/ 0 h 46"/>
                <a:gd name="T4" fmla="*/ 250 w 250"/>
                <a:gd name="T5" fmla="*/ 46 h 46"/>
                <a:gd name="T6" fmla="*/ 0 w 250"/>
                <a:gd name="T7" fmla="*/ 0 h 46"/>
              </a:gdLst>
              <a:ahLst/>
              <a:cxnLst>
                <a:cxn ang="0">
                  <a:pos x="T0" y="T1"/>
                </a:cxn>
                <a:cxn ang="0">
                  <a:pos x="T2" y="T3"/>
                </a:cxn>
                <a:cxn ang="0">
                  <a:pos x="T4" y="T5"/>
                </a:cxn>
                <a:cxn ang="0">
                  <a:pos x="T6" y="T7"/>
                </a:cxn>
              </a:cxnLst>
              <a:rect l="0" t="0" r="r" b="b"/>
              <a:pathLst>
                <a:path w="250" h="46">
                  <a:moveTo>
                    <a:pt x="0" y="0"/>
                  </a:moveTo>
                  <a:lnTo>
                    <a:pt x="0" y="0"/>
                  </a:lnTo>
                  <a:lnTo>
                    <a:pt x="250" y="4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81" name="îṡḻîḑè">
              <a:extLst>
                <a:ext uri="{FF2B5EF4-FFF2-40B4-BE49-F238E27FC236}">
                  <a16:creationId xmlns:a16="http://schemas.microsoft.com/office/drawing/2014/main" id="{733D4279-CE21-4FD4-A225-1FA6720B0AAC}"/>
                </a:ext>
              </a:extLst>
            </p:cNvPr>
            <p:cNvSpPr/>
            <p:nvPr/>
          </p:nvSpPr>
          <p:spPr bwMode="auto">
            <a:xfrm>
              <a:off x="12461370" y="3507039"/>
              <a:ext cx="133350" cy="90487"/>
            </a:xfrm>
            <a:custGeom>
              <a:avLst/>
              <a:gdLst>
                <a:gd name="T0" fmla="*/ 51 w 51"/>
                <a:gd name="T1" fmla="*/ 0 h 35"/>
                <a:gd name="T2" fmla="*/ 8 w 51"/>
                <a:gd name="T3" fmla="*/ 35 h 35"/>
                <a:gd name="T4" fmla="*/ 0 w 51"/>
                <a:gd name="T5" fmla="*/ 34 h 35"/>
                <a:gd name="T6" fmla="*/ 2 w 51"/>
                <a:gd name="T7" fmla="*/ 34 h 35"/>
                <a:gd name="T8" fmla="*/ 9 w 51"/>
                <a:gd name="T9" fmla="*/ 35 h 35"/>
                <a:gd name="T10" fmla="*/ 50 w 51"/>
                <a:gd name="T11" fmla="*/ 1 h 35"/>
                <a:gd name="T12" fmla="*/ 51 w 51"/>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51" h="35">
                  <a:moveTo>
                    <a:pt x="51" y="0"/>
                  </a:moveTo>
                  <a:cubicBezTo>
                    <a:pt x="47" y="20"/>
                    <a:pt x="28" y="35"/>
                    <a:pt x="8" y="35"/>
                  </a:cubicBezTo>
                  <a:cubicBezTo>
                    <a:pt x="5" y="35"/>
                    <a:pt x="3" y="35"/>
                    <a:pt x="0" y="34"/>
                  </a:cubicBezTo>
                  <a:cubicBezTo>
                    <a:pt x="2" y="34"/>
                    <a:pt x="2" y="34"/>
                    <a:pt x="2" y="34"/>
                  </a:cubicBezTo>
                  <a:cubicBezTo>
                    <a:pt x="4" y="35"/>
                    <a:pt x="7" y="35"/>
                    <a:pt x="9" y="35"/>
                  </a:cubicBezTo>
                  <a:cubicBezTo>
                    <a:pt x="29" y="35"/>
                    <a:pt x="47" y="21"/>
                    <a:pt x="50" y="1"/>
                  </a:cubicBezTo>
                  <a:cubicBezTo>
                    <a:pt x="51" y="0"/>
                    <a:pt x="51" y="0"/>
                    <a:pt x="51"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82" name="iśḷîḋê">
              <a:extLst>
                <a:ext uri="{FF2B5EF4-FFF2-40B4-BE49-F238E27FC236}">
                  <a16:creationId xmlns:a16="http://schemas.microsoft.com/office/drawing/2014/main" id="{ADBEF319-DE4E-4DA3-A698-746E2A576AC5}"/>
                </a:ext>
              </a:extLst>
            </p:cNvPr>
            <p:cNvSpPr/>
            <p:nvPr/>
          </p:nvSpPr>
          <p:spPr bwMode="auto">
            <a:xfrm>
              <a:off x="11659682" y="2144964"/>
              <a:ext cx="1139825" cy="1452562"/>
            </a:xfrm>
            <a:custGeom>
              <a:avLst/>
              <a:gdLst>
                <a:gd name="T0" fmla="*/ 114 w 436"/>
                <a:gd name="T1" fmla="*/ 0 h 557"/>
                <a:gd name="T2" fmla="*/ 79 w 436"/>
                <a:gd name="T3" fmla="*/ 35 h 557"/>
                <a:gd name="T4" fmla="*/ 1 w 436"/>
                <a:gd name="T5" fmla="*/ 456 h 557"/>
                <a:gd name="T6" fmla="*/ 0 w 436"/>
                <a:gd name="T7" fmla="*/ 463 h 557"/>
                <a:gd name="T8" fmla="*/ 36 w 436"/>
                <a:gd name="T9" fmla="*/ 506 h 557"/>
                <a:gd name="T10" fmla="*/ 195 w 436"/>
                <a:gd name="T11" fmla="*/ 535 h 557"/>
                <a:gd name="T12" fmla="*/ 307 w 436"/>
                <a:gd name="T13" fmla="*/ 556 h 557"/>
                <a:gd name="T14" fmla="*/ 315 w 436"/>
                <a:gd name="T15" fmla="*/ 557 h 557"/>
                <a:gd name="T16" fmla="*/ 358 w 436"/>
                <a:gd name="T17" fmla="*/ 522 h 557"/>
                <a:gd name="T18" fmla="*/ 397 w 436"/>
                <a:gd name="T19" fmla="*/ 311 h 557"/>
                <a:gd name="T20" fmla="*/ 435 w 436"/>
                <a:gd name="T21" fmla="*/ 102 h 557"/>
                <a:gd name="T22" fmla="*/ 436 w 436"/>
                <a:gd name="T23" fmla="*/ 94 h 557"/>
                <a:gd name="T24" fmla="*/ 435 w 436"/>
                <a:gd name="T25" fmla="*/ 82 h 557"/>
                <a:gd name="T26" fmla="*/ 415 w 436"/>
                <a:gd name="T27" fmla="*/ 56 h 557"/>
                <a:gd name="T28" fmla="*/ 422 w 436"/>
                <a:gd name="T29" fmla="*/ 88 h 557"/>
                <a:gd name="T30" fmla="*/ 347 w 436"/>
                <a:gd name="T31" fmla="*/ 492 h 557"/>
                <a:gd name="T32" fmla="*/ 309 w 436"/>
                <a:gd name="T33" fmla="*/ 525 h 557"/>
                <a:gd name="T34" fmla="*/ 302 w 436"/>
                <a:gd name="T35" fmla="*/ 524 h 557"/>
                <a:gd name="T36" fmla="*/ 52 w 436"/>
                <a:gd name="T37" fmla="*/ 478 h 557"/>
                <a:gd name="T38" fmla="*/ 22 w 436"/>
                <a:gd name="T39" fmla="*/ 431 h 557"/>
                <a:gd name="T40" fmla="*/ 97 w 436"/>
                <a:gd name="T41" fmla="*/ 27 h 557"/>
                <a:gd name="T42" fmla="*/ 114 w 436"/>
                <a:gd name="T43"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6" h="557">
                  <a:moveTo>
                    <a:pt x="114" y="0"/>
                  </a:moveTo>
                  <a:cubicBezTo>
                    <a:pt x="97" y="4"/>
                    <a:pt x="83" y="17"/>
                    <a:pt x="79" y="35"/>
                  </a:cubicBezTo>
                  <a:cubicBezTo>
                    <a:pt x="1" y="456"/>
                    <a:pt x="1" y="456"/>
                    <a:pt x="1" y="456"/>
                  </a:cubicBezTo>
                  <a:cubicBezTo>
                    <a:pt x="1" y="458"/>
                    <a:pt x="0" y="461"/>
                    <a:pt x="0" y="463"/>
                  </a:cubicBezTo>
                  <a:cubicBezTo>
                    <a:pt x="0" y="484"/>
                    <a:pt x="15" y="502"/>
                    <a:pt x="36" y="506"/>
                  </a:cubicBezTo>
                  <a:cubicBezTo>
                    <a:pt x="195" y="535"/>
                    <a:pt x="195" y="535"/>
                    <a:pt x="195" y="535"/>
                  </a:cubicBezTo>
                  <a:cubicBezTo>
                    <a:pt x="307" y="556"/>
                    <a:pt x="307" y="556"/>
                    <a:pt x="307" y="556"/>
                  </a:cubicBezTo>
                  <a:cubicBezTo>
                    <a:pt x="310" y="557"/>
                    <a:pt x="312" y="557"/>
                    <a:pt x="315" y="557"/>
                  </a:cubicBezTo>
                  <a:cubicBezTo>
                    <a:pt x="335" y="557"/>
                    <a:pt x="354" y="542"/>
                    <a:pt x="358" y="522"/>
                  </a:cubicBezTo>
                  <a:cubicBezTo>
                    <a:pt x="397" y="311"/>
                    <a:pt x="397" y="311"/>
                    <a:pt x="397" y="311"/>
                  </a:cubicBezTo>
                  <a:cubicBezTo>
                    <a:pt x="435" y="102"/>
                    <a:pt x="435" y="102"/>
                    <a:pt x="435" y="102"/>
                  </a:cubicBezTo>
                  <a:cubicBezTo>
                    <a:pt x="436" y="99"/>
                    <a:pt x="436" y="96"/>
                    <a:pt x="436" y="94"/>
                  </a:cubicBezTo>
                  <a:cubicBezTo>
                    <a:pt x="436" y="89"/>
                    <a:pt x="436" y="86"/>
                    <a:pt x="435" y="82"/>
                  </a:cubicBezTo>
                  <a:cubicBezTo>
                    <a:pt x="432" y="71"/>
                    <a:pt x="425" y="62"/>
                    <a:pt x="415" y="56"/>
                  </a:cubicBezTo>
                  <a:cubicBezTo>
                    <a:pt x="421" y="65"/>
                    <a:pt x="424" y="76"/>
                    <a:pt x="422" y="88"/>
                  </a:cubicBezTo>
                  <a:cubicBezTo>
                    <a:pt x="347" y="492"/>
                    <a:pt x="347" y="492"/>
                    <a:pt x="347" y="492"/>
                  </a:cubicBezTo>
                  <a:cubicBezTo>
                    <a:pt x="344" y="511"/>
                    <a:pt x="327" y="525"/>
                    <a:pt x="309" y="525"/>
                  </a:cubicBezTo>
                  <a:cubicBezTo>
                    <a:pt x="307" y="525"/>
                    <a:pt x="304" y="524"/>
                    <a:pt x="302" y="524"/>
                  </a:cubicBezTo>
                  <a:cubicBezTo>
                    <a:pt x="52" y="478"/>
                    <a:pt x="52" y="478"/>
                    <a:pt x="52" y="478"/>
                  </a:cubicBezTo>
                  <a:cubicBezTo>
                    <a:pt x="31" y="474"/>
                    <a:pt x="18" y="453"/>
                    <a:pt x="22" y="431"/>
                  </a:cubicBezTo>
                  <a:cubicBezTo>
                    <a:pt x="97" y="27"/>
                    <a:pt x="97" y="27"/>
                    <a:pt x="97" y="27"/>
                  </a:cubicBezTo>
                  <a:cubicBezTo>
                    <a:pt x="99" y="16"/>
                    <a:pt x="105" y="6"/>
                    <a:pt x="114" y="0"/>
                  </a:cubicBezTo>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83" name="ïŝḻidè">
              <a:extLst>
                <a:ext uri="{FF2B5EF4-FFF2-40B4-BE49-F238E27FC236}">
                  <a16:creationId xmlns:a16="http://schemas.microsoft.com/office/drawing/2014/main" id="{4045FB65-8883-4BC2-95C9-5AC540FC6C14}"/>
                </a:ext>
              </a:extLst>
            </p:cNvPr>
            <p:cNvSpPr/>
            <p:nvPr/>
          </p:nvSpPr>
          <p:spPr bwMode="auto">
            <a:xfrm>
              <a:off x="11918445" y="2270377"/>
              <a:ext cx="784225" cy="341312"/>
            </a:xfrm>
            <a:custGeom>
              <a:avLst/>
              <a:gdLst>
                <a:gd name="T0" fmla="*/ 252 w 300"/>
                <a:gd name="T1" fmla="*/ 127 h 131"/>
                <a:gd name="T2" fmla="*/ 32 w 300"/>
                <a:gd name="T3" fmla="*/ 86 h 131"/>
                <a:gd name="T4" fmla="*/ 4 w 300"/>
                <a:gd name="T5" fmla="*/ 45 h 131"/>
                <a:gd name="T6" fmla="*/ 6 w 300"/>
                <a:gd name="T7" fmla="*/ 32 h 131"/>
                <a:gd name="T8" fmla="*/ 48 w 300"/>
                <a:gd name="T9" fmla="*/ 3 h 131"/>
                <a:gd name="T10" fmla="*/ 268 w 300"/>
                <a:gd name="T11" fmla="*/ 44 h 131"/>
                <a:gd name="T12" fmla="*/ 296 w 300"/>
                <a:gd name="T13" fmla="*/ 85 h 131"/>
                <a:gd name="T14" fmla="*/ 294 w 300"/>
                <a:gd name="T15" fmla="*/ 99 h 131"/>
                <a:gd name="T16" fmla="*/ 252 w 300"/>
                <a:gd name="T17" fmla="*/ 12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0" h="131">
                  <a:moveTo>
                    <a:pt x="252" y="127"/>
                  </a:moveTo>
                  <a:cubicBezTo>
                    <a:pt x="32" y="86"/>
                    <a:pt x="32" y="86"/>
                    <a:pt x="32" y="86"/>
                  </a:cubicBezTo>
                  <a:cubicBezTo>
                    <a:pt x="13" y="83"/>
                    <a:pt x="0" y="64"/>
                    <a:pt x="4" y="45"/>
                  </a:cubicBezTo>
                  <a:cubicBezTo>
                    <a:pt x="6" y="32"/>
                    <a:pt x="6" y="32"/>
                    <a:pt x="6" y="32"/>
                  </a:cubicBezTo>
                  <a:cubicBezTo>
                    <a:pt x="10" y="12"/>
                    <a:pt x="28" y="0"/>
                    <a:pt x="48" y="3"/>
                  </a:cubicBezTo>
                  <a:cubicBezTo>
                    <a:pt x="268" y="44"/>
                    <a:pt x="268" y="44"/>
                    <a:pt x="268" y="44"/>
                  </a:cubicBezTo>
                  <a:cubicBezTo>
                    <a:pt x="287" y="48"/>
                    <a:pt x="300" y="66"/>
                    <a:pt x="296" y="85"/>
                  </a:cubicBezTo>
                  <a:cubicBezTo>
                    <a:pt x="294" y="99"/>
                    <a:pt x="294" y="99"/>
                    <a:pt x="294" y="99"/>
                  </a:cubicBezTo>
                  <a:cubicBezTo>
                    <a:pt x="290" y="118"/>
                    <a:pt x="272" y="131"/>
                    <a:pt x="252" y="127"/>
                  </a:cubicBezTo>
                </a:path>
              </a:pathLst>
            </a:custGeom>
            <a:solidFill>
              <a:schemeClr val="accent3">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84" name="îsḻiḍê">
              <a:extLst>
                <a:ext uri="{FF2B5EF4-FFF2-40B4-BE49-F238E27FC236}">
                  <a16:creationId xmlns:a16="http://schemas.microsoft.com/office/drawing/2014/main" id="{557896A3-0DD1-422A-8723-3CCB12A1EC67}"/>
                </a:ext>
              </a:extLst>
            </p:cNvPr>
            <p:cNvSpPr/>
            <p:nvPr/>
          </p:nvSpPr>
          <p:spPr bwMode="auto">
            <a:xfrm>
              <a:off x="11926382" y="2270377"/>
              <a:ext cx="776288" cy="268287"/>
            </a:xfrm>
            <a:custGeom>
              <a:avLst/>
              <a:gdLst>
                <a:gd name="T0" fmla="*/ 266 w 297"/>
                <a:gd name="T1" fmla="*/ 44 h 103"/>
                <a:gd name="T2" fmla="*/ 43 w 297"/>
                <a:gd name="T3" fmla="*/ 3 h 103"/>
                <a:gd name="T4" fmla="*/ 3 w 297"/>
                <a:gd name="T5" fmla="*/ 30 h 103"/>
                <a:gd name="T6" fmla="*/ 0 w 297"/>
                <a:gd name="T7" fmla="*/ 47 h 103"/>
                <a:gd name="T8" fmla="*/ 0 w 297"/>
                <a:gd name="T9" fmla="*/ 49 h 103"/>
                <a:gd name="T10" fmla="*/ 39 w 297"/>
                <a:gd name="T11" fmla="*/ 24 h 103"/>
                <a:gd name="T12" fmla="*/ 262 w 297"/>
                <a:gd name="T13" fmla="*/ 65 h 103"/>
                <a:gd name="T14" fmla="*/ 290 w 297"/>
                <a:gd name="T15" fmla="*/ 103 h 103"/>
                <a:gd name="T16" fmla="*/ 290 w 297"/>
                <a:gd name="T17" fmla="*/ 100 h 103"/>
                <a:gd name="T18" fmla="*/ 293 w 297"/>
                <a:gd name="T19" fmla="*/ 84 h 103"/>
                <a:gd name="T20" fmla="*/ 266 w 297"/>
                <a:gd name="T21" fmla="*/ 4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103">
                  <a:moveTo>
                    <a:pt x="266" y="44"/>
                  </a:moveTo>
                  <a:cubicBezTo>
                    <a:pt x="43" y="3"/>
                    <a:pt x="43" y="3"/>
                    <a:pt x="43" y="3"/>
                  </a:cubicBezTo>
                  <a:cubicBezTo>
                    <a:pt x="25" y="0"/>
                    <a:pt x="7" y="12"/>
                    <a:pt x="3" y="30"/>
                  </a:cubicBezTo>
                  <a:cubicBezTo>
                    <a:pt x="0" y="47"/>
                    <a:pt x="0" y="47"/>
                    <a:pt x="0" y="47"/>
                  </a:cubicBezTo>
                  <a:cubicBezTo>
                    <a:pt x="0" y="47"/>
                    <a:pt x="0" y="48"/>
                    <a:pt x="0" y="49"/>
                  </a:cubicBezTo>
                  <a:cubicBezTo>
                    <a:pt x="5" y="32"/>
                    <a:pt x="22" y="21"/>
                    <a:pt x="39" y="24"/>
                  </a:cubicBezTo>
                  <a:cubicBezTo>
                    <a:pt x="262" y="65"/>
                    <a:pt x="262" y="65"/>
                    <a:pt x="262" y="65"/>
                  </a:cubicBezTo>
                  <a:cubicBezTo>
                    <a:pt x="280" y="69"/>
                    <a:pt x="292" y="85"/>
                    <a:pt x="290" y="103"/>
                  </a:cubicBezTo>
                  <a:cubicBezTo>
                    <a:pt x="290" y="102"/>
                    <a:pt x="290" y="101"/>
                    <a:pt x="290" y="100"/>
                  </a:cubicBezTo>
                  <a:cubicBezTo>
                    <a:pt x="293" y="84"/>
                    <a:pt x="293" y="84"/>
                    <a:pt x="293" y="84"/>
                  </a:cubicBezTo>
                  <a:cubicBezTo>
                    <a:pt x="297" y="65"/>
                    <a:pt x="285" y="48"/>
                    <a:pt x="266" y="44"/>
                  </a:cubicBezTo>
                </a:path>
              </a:pathLst>
            </a:custGeom>
            <a:solidFill>
              <a:schemeClr val="accent3">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85" name="iṥ1iḓê">
              <a:extLst>
                <a:ext uri="{FF2B5EF4-FFF2-40B4-BE49-F238E27FC236}">
                  <a16:creationId xmlns:a16="http://schemas.microsoft.com/office/drawing/2014/main" id="{18C0588E-E99A-4452-82AE-C80B84C2A857}"/>
                </a:ext>
              </a:extLst>
            </p:cNvPr>
            <p:cNvSpPr/>
            <p:nvPr/>
          </p:nvSpPr>
          <p:spPr bwMode="auto">
            <a:xfrm>
              <a:off x="12169270" y="2525964"/>
              <a:ext cx="93663" cy="17462"/>
            </a:xfrm>
            <a:custGeom>
              <a:avLst/>
              <a:gdLst>
                <a:gd name="T0" fmla="*/ 0 w 59"/>
                <a:gd name="T1" fmla="*/ 0 h 11"/>
                <a:gd name="T2" fmla="*/ 0 w 59"/>
                <a:gd name="T3" fmla="*/ 0 h 11"/>
                <a:gd name="T4" fmla="*/ 59 w 59"/>
                <a:gd name="T5" fmla="*/ 11 h 11"/>
                <a:gd name="T6" fmla="*/ 0 w 59"/>
                <a:gd name="T7" fmla="*/ 0 h 11"/>
              </a:gdLst>
              <a:ahLst/>
              <a:cxnLst>
                <a:cxn ang="0">
                  <a:pos x="T0" y="T1"/>
                </a:cxn>
                <a:cxn ang="0">
                  <a:pos x="T2" y="T3"/>
                </a:cxn>
                <a:cxn ang="0">
                  <a:pos x="T4" y="T5"/>
                </a:cxn>
                <a:cxn ang="0">
                  <a:pos x="T6" y="T7"/>
                </a:cxn>
              </a:cxnLst>
              <a:rect l="0" t="0" r="r" b="b"/>
              <a:pathLst>
                <a:path w="59" h="11">
                  <a:moveTo>
                    <a:pt x="0" y="0"/>
                  </a:moveTo>
                  <a:lnTo>
                    <a:pt x="0" y="0"/>
                  </a:lnTo>
                  <a:lnTo>
                    <a:pt x="59" y="11"/>
                  </a:lnTo>
                  <a:lnTo>
                    <a:pt x="0"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86" name="ïṧḷîďê">
              <a:extLst>
                <a:ext uri="{FF2B5EF4-FFF2-40B4-BE49-F238E27FC236}">
                  <a16:creationId xmlns:a16="http://schemas.microsoft.com/office/drawing/2014/main" id="{9C72AAD6-0B8D-459B-9311-2813A5FAA33D}"/>
                </a:ext>
              </a:extLst>
            </p:cNvPr>
            <p:cNvSpPr/>
            <p:nvPr/>
          </p:nvSpPr>
          <p:spPr bwMode="auto">
            <a:xfrm>
              <a:off x="12169270" y="2525964"/>
              <a:ext cx="93663" cy="17462"/>
            </a:xfrm>
            <a:custGeom>
              <a:avLst/>
              <a:gdLst>
                <a:gd name="T0" fmla="*/ 0 w 59"/>
                <a:gd name="T1" fmla="*/ 0 h 11"/>
                <a:gd name="T2" fmla="*/ 0 w 59"/>
                <a:gd name="T3" fmla="*/ 0 h 11"/>
                <a:gd name="T4" fmla="*/ 59 w 59"/>
                <a:gd name="T5" fmla="*/ 11 h 11"/>
                <a:gd name="T6" fmla="*/ 0 w 59"/>
                <a:gd name="T7" fmla="*/ 0 h 11"/>
              </a:gdLst>
              <a:ahLst/>
              <a:cxnLst>
                <a:cxn ang="0">
                  <a:pos x="T0" y="T1"/>
                </a:cxn>
                <a:cxn ang="0">
                  <a:pos x="T2" y="T3"/>
                </a:cxn>
                <a:cxn ang="0">
                  <a:pos x="T4" y="T5"/>
                </a:cxn>
                <a:cxn ang="0">
                  <a:pos x="T6" y="T7"/>
                </a:cxn>
              </a:cxnLst>
              <a:rect l="0" t="0" r="r" b="b"/>
              <a:pathLst>
                <a:path w="59" h="11">
                  <a:moveTo>
                    <a:pt x="0" y="0"/>
                  </a:moveTo>
                  <a:lnTo>
                    <a:pt x="0" y="0"/>
                  </a:lnTo>
                  <a:lnTo>
                    <a:pt x="59" y="1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87" name="ïsḷîďé">
              <a:extLst>
                <a:ext uri="{FF2B5EF4-FFF2-40B4-BE49-F238E27FC236}">
                  <a16:creationId xmlns:a16="http://schemas.microsoft.com/office/drawing/2014/main" id="{BDC7EA80-E8C4-4212-B73D-377BB442AFED}"/>
                </a:ext>
              </a:extLst>
            </p:cNvPr>
            <p:cNvSpPr/>
            <p:nvPr/>
          </p:nvSpPr>
          <p:spPr bwMode="auto">
            <a:xfrm>
              <a:off x="12169270" y="2359277"/>
              <a:ext cx="327025" cy="184150"/>
            </a:xfrm>
            <a:custGeom>
              <a:avLst/>
              <a:gdLst>
                <a:gd name="T0" fmla="*/ 73 w 125"/>
                <a:gd name="T1" fmla="*/ 14 h 71"/>
                <a:gd name="T2" fmla="*/ 0 w 125"/>
                <a:gd name="T3" fmla="*/ 64 h 71"/>
                <a:gd name="T4" fmla="*/ 36 w 125"/>
                <a:gd name="T5" fmla="*/ 71 h 71"/>
                <a:gd name="T6" fmla="*/ 109 w 125"/>
                <a:gd name="T7" fmla="*/ 20 h 71"/>
                <a:gd name="T8" fmla="*/ 73 w 125"/>
                <a:gd name="T9" fmla="*/ 14 h 71"/>
                <a:gd name="T10" fmla="*/ 120 w 125"/>
                <a:gd name="T11" fmla="*/ 0 h 71"/>
                <a:gd name="T12" fmla="*/ 125 w 125"/>
                <a:gd name="T13" fmla="*/ 1 h 71"/>
                <a:gd name="T14" fmla="*/ 125 w 125"/>
                <a:gd name="T15" fmla="*/ 1 h 71"/>
                <a:gd name="T16" fmla="*/ 120 w 125"/>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71">
                  <a:moveTo>
                    <a:pt x="73" y="14"/>
                  </a:moveTo>
                  <a:cubicBezTo>
                    <a:pt x="49" y="30"/>
                    <a:pt x="24" y="47"/>
                    <a:pt x="0" y="64"/>
                  </a:cubicBezTo>
                  <a:cubicBezTo>
                    <a:pt x="36" y="71"/>
                    <a:pt x="36" y="71"/>
                    <a:pt x="36" y="71"/>
                  </a:cubicBezTo>
                  <a:cubicBezTo>
                    <a:pt x="109" y="20"/>
                    <a:pt x="109" y="20"/>
                    <a:pt x="109" y="20"/>
                  </a:cubicBezTo>
                  <a:cubicBezTo>
                    <a:pt x="73" y="14"/>
                    <a:pt x="73" y="14"/>
                    <a:pt x="73" y="14"/>
                  </a:cubicBezTo>
                  <a:moveTo>
                    <a:pt x="120" y="0"/>
                  </a:moveTo>
                  <a:cubicBezTo>
                    <a:pt x="125" y="1"/>
                    <a:pt x="125" y="1"/>
                    <a:pt x="125" y="1"/>
                  </a:cubicBezTo>
                  <a:cubicBezTo>
                    <a:pt x="125" y="1"/>
                    <a:pt x="125" y="1"/>
                    <a:pt x="125" y="1"/>
                  </a:cubicBezTo>
                  <a:cubicBezTo>
                    <a:pt x="120" y="0"/>
                    <a:pt x="120" y="0"/>
                    <a:pt x="120"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等线" panose="020F0502020204030204"/>
                <a:ea typeface="+mn-ea"/>
                <a:cs typeface="+mn-cs"/>
              </a:endParaRPr>
            </a:p>
          </p:txBody>
        </p:sp>
        <p:sp>
          <p:nvSpPr>
            <p:cNvPr id="88" name="iśḻîḋé">
              <a:extLst>
                <a:ext uri="{FF2B5EF4-FFF2-40B4-BE49-F238E27FC236}">
                  <a16:creationId xmlns:a16="http://schemas.microsoft.com/office/drawing/2014/main" id="{B682F102-0806-48AF-9408-F4574172E522}"/>
                </a:ext>
              </a:extLst>
            </p:cNvPr>
            <p:cNvSpPr/>
            <p:nvPr/>
          </p:nvSpPr>
          <p:spPr bwMode="auto">
            <a:xfrm>
              <a:off x="12359770" y="2348164"/>
              <a:ext cx="157163" cy="63500"/>
            </a:xfrm>
            <a:custGeom>
              <a:avLst/>
              <a:gdLst>
                <a:gd name="T0" fmla="*/ 25 w 60"/>
                <a:gd name="T1" fmla="*/ 0 h 24"/>
                <a:gd name="T2" fmla="*/ 0 w 60"/>
                <a:gd name="T3" fmla="*/ 18 h 24"/>
                <a:gd name="T4" fmla="*/ 36 w 60"/>
                <a:gd name="T5" fmla="*/ 24 h 24"/>
                <a:gd name="T6" fmla="*/ 60 w 60"/>
                <a:gd name="T7" fmla="*/ 8 h 24"/>
                <a:gd name="T8" fmla="*/ 52 w 60"/>
                <a:gd name="T9" fmla="*/ 5 h 24"/>
                <a:gd name="T10" fmla="*/ 47 w 60"/>
                <a:gd name="T11" fmla="*/ 4 h 24"/>
                <a:gd name="T12" fmla="*/ 25 w 60"/>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0" h="24">
                  <a:moveTo>
                    <a:pt x="25" y="0"/>
                  </a:moveTo>
                  <a:cubicBezTo>
                    <a:pt x="17" y="6"/>
                    <a:pt x="8" y="12"/>
                    <a:pt x="0" y="18"/>
                  </a:cubicBezTo>
                  <a:cubicBezTo>
                    <a:pt x="36" y="24"/>
                    <a:pt x="36" y="24"/>
                    <a:pt x="36" y="24"/>
                  </a:cubicBezTo>
                  <a:cubicBezTo>
                    <a:pt x="60" y="8"/>
                    <a:pt x="60" y="8"/>
                    <a:pt x="60" y="8"/>
                  </a:cubicBezTo>
                  <a:cubicBezTo>
                    <a:pt x="58" y="7"/>
                    <a:pt x="55" y="6"/>
                    <a:pt x="52" y="5"/>
                  </a:cubicBezTo>
                  <a:cubicBezTo>
                    <a:pt x="47" y="4"/>
                    <a:pt x="47" y="4"/>
                    <a:pt x="47" y="4"/>
                  </a:cubicBezTo>
                  <a:cubicBezTo>
                    <a:pt x="25" y="0"/>
                    <a:pt x="25" y="0"/>
                    <a:pt x="25"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89" name="iś1íḓê">
              <a:extLst>
                <a:ext uri="{FF2B5EF4-FFF2-40B4-BE49-F238E27FC236}">
                  <a16:creationId xmlns:a16="http://schemas.microsoft.com/office/drawing/2014/main" id="{A456FDC8-F70E-4935-9A08-75B3D28DC004}"/>
                </a:ext>
              </a:extLst>
            </p:cNvPr>
            <p:cNvSpPr/>
            <p:nvPr/>
          </p:nvSpPr>
          <p:spPr bwMode="auto">
            <a:xfrm>
              <a:off x="12275632" y="2322764"/>
              <a:ext cx="71438" cy="12700"/>
            </a:xfrm>
            <a:custGeom>
              <a:avLst/>
              <a:gdLst>
                <a:gd name="T0" fmla="*/ 0 w 45"/>
                <a:gd name="T1" fmla="*/ 0 h 8"/>
                <a:gd name="T2" fmla="*/ 0 w 45"/>
                <a:gd name="T3" fmla="*/ 0 h 8"/>
                <a:gd name="T4" fmla="*/ 20 w 45"/>
                <a:gd name="T5" fmla="*/ 3 h 8"/>
                <a:gd name="T6" fmla="*/ 45 w 45"/>
                <a:gd name="T7" fmla="*/ 8 h 8"/>
                <a:gd name="T8" fmla="*/ 0 w 45"/>
                <a:gd name="T9" fmla="*/ 0 h 8"/>
              </a:gdLst>
              <a:ahLst/>
              <a:cxnLst>
                <a:cxn ang="0">
                  <a:pos x="T0" y="T1"/>
                </a:cxn>
                <a:cxn ang="0">
                  <a:pos x="T2" y="T3"/>
                </a:cxn>
                <a:cxn ang="0">
                  <a:pos x="T4" y="T5"/>
                </a:cxn>
                <a:cxn ang="0">
                  <a:pos x="T6" y="T7"/>
                </a:cxn>
                <a:cxn ang="0">
                  <a:pos x="T8" y="T9"/>
                </a:cxn>
              </a:cxnLst>
              <a:rect l="0" t="0" r="r" b="b"/>
              <a:pathLst>
                <a:path w="45" h="8">
                  <a:moveTo>
                    <a:pt x="0" y="0"/>
                  </a:moveTo>
                  <a:lnTo>
                    <a:pt x="0" y="0"/>
                  </a:lnTo>
                  <a:lnTo>
                    <a:pt x="20" y="3"/>
                  </a:lnTo>
                  <a:lnTo>
                    <a:pt x="45" y="8"/>
                  </a:lnTo>
                  <a:lnTo>
                    <a:pt x="0"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90" name="iṥḻiḑe">
              <a:extLst>
                <a:ext uri="{FF2B5EF4-FFF2-40B4-BE49-F238E27FC236}">
                  <a16:creationId xmlns:a16="http://schemas.microsoft.com/office/drawing/2014/main" id="{44611105-EFAA-40B6-B907-F4825B8C70A5}"/>
                </a:ext>
              </a:extLst>
            </p:cNvPr>
            <p:cNvSpPr/>
            <p:nvPr/>
          </p:nvSpPr>
          <p:spPr bwMode="auto">
            <a:xfrm>
              <a:off x="12275632" y="2322764"/>
              <a:ext cx="71438" cy="12700"/>
            </a:xfrm>
            <a:custGeom>
              <a:avLst/>
              <a:gdLst>
                <a:gd name="T0" fmla="*/ 0 w 45"/>
                <a:gd name="T1" fmla="*/ 0 h 8"/>
                <a:gd name="T2" fmla="*/ 0 w 45"/>
                <a:gd name="T3" fmla="*/ 0 h 8"/>
                <a:gd name="T4" fmla="*/ 20 w 45"/>
                <a:gd name="T5" fmla="*/ 3 h 8"/>
                <a:gd name="T6" fmla="*/ 45 w 45"/>
                <a:gd name="T7" fmla="*/ 8 h 8"/>
                <a:gd name="T8" fmla="*/ 0 w 45"/>
                <a:gd name="T9" fmla="*/ 0 h 8"/>
              </a:gdLst>
              <a:ahLst/>
              <a:cxnLst>
                <a:cxn ang="0">
                  <a:pos x="T0" y="T1"/>
                </a:cxn>
                <a:cxn ang="0">
                  <a:pos x="T2" y="T3"/>
                </a:cxn>
                <a:cxn ang="0">
                  <a:pos x="T4" y="T5"/>
                </a:cxn>
                <a:cxn ang="0">
                  <a:pos x="T6" y="T7"/>
                </a:cxn>
                <a:cxn ang="0">
                  <a:pos x="T8" y="T9"/>
                </a:cxn>
              </a:cxnLst>
              <a:rect l="0" t="0" r="r" b="b"/>
              <a:pathLst>
                <a:path w="45" h="8">
                  <a:moveTo>
                    <a:pt x="0" y="0"/>
                  </a:moveTo>
                  <a:lnTo>
                    <a:pt x="0" y="0"/>
                  </a:lnTo>
                  <a:lnTo>
                    <a:pt x="20" y="3"/>
                  </a:lnTo>
                  <a:lnTo>
                    <a:pt x="45" y="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91" name="íšļïďè">
              <a:extLst>
                <a:ext uri="{FF2B5EF4-FFF2-40B4-BE49-F238E27FC236}">
                  <a16:creationId xmlns:a16="http://schemas.microsoft.com/office/drawing/2014/main" id="{9255B561-8AC5-43DB-AC67-0B9C77F83E1E}"/>
                </a:ext>
              </a:extLst>
            </p:cNvPr>
            <p:cNvSpPr/>
            <p:nvPr/>
          </p:nvSpPr>
          <p:spPr bwMode="auto">
            <a:xfrm>
              <a:off x="12020045" y="2327527"/>
              <a:ext cx="328613" cy="185737"/>
            </a:xfrm>
            <a:custGeom>
              <a:avLst/>
              <a:gdLst>
                <a:gd name="T0" fmla="*/ 73 w 126"/>
                <a:gd name="T1" fmla="*/ 15 h 71"/>
                <a:gd name="T2" fmla="*/ 0 w 126"/>
                <a:gd name="T3" fmla="*/ 66 h 71"/>
                <a:gd name="T4" fmla="*/ 28 w 126"/>
                <a:gd name="T5" fmla="*/ 71 h 71"/>
                <a:gd name="T6" fmla="*/ 101 w 126"/>
                <a:gd name="T7" fmla="*/ 20 h 71"/>
                <a:gd name="T8" fmla="*/ 73 w 126"/>
                <a:gd name="T9" fmla="*/ 15 h 71"/>
                <a:gd name="T10" fmla="*/ 110 w 126"/>
                <a:gd name="T11" fmla="*/ 0 h 71"/>
                <a:gd name="T12" fmla="*/ 126 w 126"/>
                <a:gd name="T13" fmla="*/ 3 h 71"/>
                <a:gd name="T14" fmla="*/ 126 w 126"/>
                <a:gd name="T15" fmla="*/ 3 h 71"/>
                <a:gd name="T16" fmla="*/ 125 w 126"/>
                <a:gd name="T17" fmla="*/ 3 h 71"/>
                <a:gd name="T18" fmla="*/ 110 w 126"/>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71">
                  <a:moveTo>
                    <a:pt x="73" y="15"/>
                  </a:moveTo>
                  <a:cubicBezTo>
                    <a:pt x="49" y="32"/>
                    <a:pt x="24" y="49"/>
                    <a:pt x="0" y="66"/>
                  </a:cubicBezTo>
                  <a:cubicBezTo>
                    <a:pt x="28" y="71"/>
                    <a:pt x="28" y="71"/>
                    <a:pt x="28" y="71"/>
                  </a:cubicBezTo>
                  <a:cubicBezTo>
                    <a:pt x="52" y="54"/>
                    <a:pt x="77" y="37"/>
                    <a:pt x="101" y="20"/>
                  </a:cubicBezTo>
                  <a:cubicBezTo>
                    <a:pt x="73" y="15"/>
                    <a:pt x="73" y="15"/>
                    <a:pt x="73" y="15"/>
                  </a:cubicBezTo>
                  <a:moveTo>
                    <a:pt x="110" y="0"/>
                  </a:moveTo>
                  <a:cubicBezTo>
                    <a:pt x="126" y="3"/>
                    <a:pt x="126" y="3"/>
                    <a:pt x="126" y="3"/>
                  </a:cubicBezTo>
                  <a:cubicBezTo>
                    <a:pt x="126" y="3"/>
                    <a:pt x="126" y="3"/>
                    <a:pt x="126" y="3"/>
                  </a:cubicBezTo>
                  <a:cubicBezTo>
                    <a:pt x="125" y="3"/>
                    <a:pt x="125" y="3"/>
                    <a:pt x="125" y="3"/>
                  </a:cubicBezTo>
                  <a:cubicBezTo>
                    <a:pt x="110" y="0"/>
                    <a:pt x="110" y="0"/>
                    <a:pt x="110"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92" name="í$ḷiḋê">
              <a:extLst>
                <a:ext uri="{FF2B5EF4-FFF2-40B4-BE49-F238E27FC236}">
                  <a16:creationId xmlns:a16="http://schemas.microsoft.com/office/drawing/2014/main" id="{799A9CF9-5C79-49A7-AA04-18EEAED1048B}"/>
                </a:ext>
              </a:extLst>
            </p:cNvPr>
            <p:cNvSpPr/>
            <p:nvPr/>
          </p:nvSpPr>
          <p:spPr bwMode="auto">
            <a:xfrm>
              <a:off x="12210545" y="2322764"/>
              <a:ext cx="138113" cy="57150"/>
            </a:xfrm>
            <a:custGeom>
              <a:avLst/>
              <a:gdLst>
                <a:gd name="T0" fmla="*/ 25 w 53"/>
                <a:gd name="T1" fmla="*/ 0 h 22"/>
                <a:gd name="T2" fmla="*/ 0 w 53"/>
                <a:gd name="T3" fmla="*/ 17 h 22"/>
                <a:gd name="T4" fmla="*/ 28 w 53"/>
                <a:gd name="T5" fmla="*/ 22 h 22"/>
                <a:gd name="T6" fmla="*/ 53 w 53"/>
                <a:gd name="T7" fmla="*/ 5 h 22"/>
                <a:gd name="T8" fmla="*/ 37 w 53"/>
                <a:gd name="T9" fmla="*/ 2 h 22"/>
                <a:gd name="T10" fmla="*/ 25 w 53"/>
                <a:gd name="T11" fmla="*/ 0 h 22"/>
              </a:gdLst>
              <a:ahLst/>
              <a:cxnLst>
                <a:cxn ang="0">
                  <a:pos x="T0" y="T1"/>
                </a:cxn>
                <a:cxn ang="0">
                  <a:pos x="T2" y="T3"/>
                </a:cxn>
                <a:cxn ang="0">
                  <a:pos x="T4" y="T5"/>
                </a:cxn>
                <a:cxn ang="0">
                  <a:pos x="T6" y="T7"/>
                </a:cxn>
                <a:cxn ang="0">
                  <a:pos x="T8" y="T9"/>
                </a:cxn>
                <a:cxn ang="0">
                  <a:pos x="T10" y="T11"/>
                </a:cxn>
              </a:cxnLst>
              <a:rect l="0" t="0" r="r" b="b"/>
              <a:pathLst>
                <a:path w="53" h="22">
                  <a:moveTo>
                    <a:pt x="25" y="0"/>
                  </a:moveTo>
                  <a:cubicBezTo>
                    <a:pt x="17" y="6"/>
                    <a:pt x="9" y="11"/>
                    <a:pt x="0" y="17"/>
                  </a:cubicBezTo>
                  <a:cubicBezTo>
                    <a:pt x="28" y="22"/>
                    <a:pt x="28" y="22"/>
                    <a:pt x="28" y="22"/>
                  </a:cubicBezTo>
                  <a:cubicBezTo>
                    <a:pt x="37" y="17"/>
                    <a:pt x="45" y="11"/>
                    <a:pt x="53" y="5"/>
                  </a:cubicBezTo>
                  <a:cubicBezTo>
                    <a:pt x="37" y="2"/>
                    <a:pt x="37" y="2"/>
                    <a:pt x="37" y="2"/>
                  </a:cubicBezTo>
                  <a:cubicBezTo>
                    <a:pt x="25" y="0"/>
                    <a:pt x="25" y="0"/>
                    <a:pt x="25"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93" name="îşlíďe">
              <a:extLst>
                <a:ext uri="{FF2B5EF4-FFF2-40B4-BE49-F238E27FC236}">
                  <a16:creationId xmlns:a16="http://schemas.microsoft.com/office/drawing/2014/main" id="{CC37AF61-D588-4701-BFF0-48E5F48FB9B1}"/>
                </a:ext>
              </a:extLst>
            </p:cNvPr>
            <p:cNvSpPr/>
            <p:nvPr/>
          </p:nvSpPr>
          <p:spPr bwMode="auto">
            <a:xfrm>
              <a:off x="11921620" y="2648202"/>
              <a:ext cx="163513" cy="165100"/>
            </a:xfrm>
            <a:custGeom>
              <a:avLst/>
              <a:gdLst>
                <a:gd name="T0" fmla="*/ 38 w 63"/>
                <a:gd name="T1" fmla="*/ 61 h 63"/>
                <a:gd name="T2" fmla="*/ 14 w 63"/>
                <a:gd name="T3" fmla="*/ 57 h 63"/>
                <a:gd name="T4" fmla="*/ 1 w 63"/>
                <a:gd name="T5" fmla="*/ 38 h 63"/>
                <a:gd name="T6" fmla="*/ 6 w 63"/>
                <a:gd name="T7" fmla="*/ 14 h 63"/>
                <a:gd name="T8" fmla="*/ 25 w 63"/>
                <a:gd name="T9" fmla="*/ 1 h 63"/>
                <a:gd name="T10" fmla="*/ 48 w 63"/>
                <a:gd name="T11" fmla="*/ 6 h 63"/>
                <a:gd name="T12" fmla="*/ 61 w 63"/>
                <a:gd name="T13" fmla="*/ 24 h 63"/>
                <a:gd name="T14" fmla="*/ 57 w 63"/>
                <a:gd name="T15" fmla="*/ 48 h 63"/>
                <a:gd name="T16" fmla="*/ 38 w 63"/>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3">
                  <a:moveTo>
                    <a:pt x="38" y="61"/>
                  </a:moveTo>
                  <a:cubicBezTo>
                    <a:pt x="14" y="57"/>
                    <a:pt x="14" y="57"/>
                    <a:pt x="14" y="57"/>
                  </a:cubicBezTo>
                  <a:cubicBezTo>
                    <a:pt x="5" y="55"/>
                    <a:pt x="0" y="47"/>
                    <a:pt x="1" y="38"/>
                  </a:cubicBezTo>
                  <a:cubicBezTo>
                    <a:pt x="6" y="14"/>
                    <a:pt x="6" y="14"/>
                    <a:pt x="6" y="14"/>
                  </a:cubicBezTo>
                  <a:cubicBezTo>
                    <a:pt x="7" y="5"/>
                    <a:pt x="16" y="0"/>
                    <a:pt x="25" y="1"/>
                  </a:cubicBezTo>
                  <a:cubicBezTo>
                    <a:pt x="48" y="6"/>
                    <a:pt x="48" y="6"/>
                    <a:pt x="48" y="6"/>
                  </a:cubicBezTo>
                  <a:cubicBezTo>
                    <a:pt x="57" y="7"/>
                    <a:pt x="63" y="16"/>
                    <a:pt x="61" y="24"/>
                  </a:cubicBezTo>
                  <a:cubicBezTo>
                    <a:pt x="57" y="48"/>
                    <a:pt x="57" y="48"/>
                    <a:pt x="57" y="48"/>
                  </a:cubicBezTo>
                  <a:cubicBezTo>
                    <a:pt x="55" y="57"/>
                    <a:pt x="47" y="63"/>
                    <a:pt x="38" y="61"/>
                  </a:cubicBez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94" name="ïṣľíďè">
              <a:extLst>
                <a:ext uri="{FF2B5EF4-FFF2-40B4-BE49-F238E27FC236}">
                  <a16:creationId xmlns:a16="http://schemas.microsoft.com/office/drawing/2014/main" id="{63875F96-BAD7-45A7-8A6F-EFE98854209C}"/>
                </a:ext>
              </a:extLst>
            </p:cNvPr>
            <p:cNvSpPr/>
            <p:nvPr/>
          </p:nvSpPr>
          <p:spPr bwMode="auto">
            <a:xfrm>
              <a:off x="12101007" y="2679952"/>
              <a:ext cx="165100" cy="166687"/>
            </a:xfrm>
            <a:custGeom>
              <a:avLst/>
              <a:gdLst>
                <a:gd name="T0" fmla="*/ 38 w 63"/>
                <a:gd name="T1" fmla="*/ 62 h 64"/>
                <a:gd name="T2" fmla="*/ 14 w 63"/>
                <a:gd name="T3" fmla="*/ 58 h 64"/>
                <a:gd name="T4" fmla="*/ 1 w 63"/>
                <a:gd name="T5" fmla="*/ 39 h 64"/>
                <a:gd name="T6" fmla="*/ 6 w 63"/>
                <a:gd name="T7" fmla="*/ 15 h 64"/>
                <a:gd name="T8" fmla="*/ 24 w 63"/>
                <a:gd name="T9" fmla="*/ 2 h 64"/>
                <a:gd name="T10" fmla="*/ 48 w 63"/>
                <a:gd name="T11" fmla="*/ 6 h 64"/>
                <a:gd name="T12" fmla="*/ 61 w 63"/>
                <a:gd name="T13" fmla="*/ 25 h 64"/>
                <a:gd name="T14" fmla="*/ 57 w 63"/>
                <a:gd name="T15" fmla="*/ 49 h 64"/>
                <a:gd name="T16" fmla="*/ 38 w 63"/>
                <a:gd name="T17" fmla="*/ 6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38" y="62"/>
                  </a:moveTo>
                  <a:cubicBezTo>
                    <a:pt x="14" y="58"/>
                    <a:pt x="14" y="58"/>
                    <a:pt x="14" y="58"/>
                  </a:cubicBezTo>
                  <a:cubicBezTo>
                    <a:pt x="5" y="56"/>
                    <a:pt x="0" y="48"/>
                    <a:pt x="1" y="39"/>
                  </a:cubicBezTo>
                  <a:cubicBezTo>
                    <a:pt x="6" y="15"/>
                    <a:pt x="6" y="15"/>
                    <a:pt x="6" y="15"/>
                  </a:cubicBezTo>
                  <a:cubicBezTo>
                    <a:pt x="7" y="6"/>
                    <a:pt x="16" y="0"/>
                    <a:pt x="24" y="2"/>
                  </a:cubicBezTo>
                  <a:cubicBezTo>
                    <a:pt x="48" y="6"/>
                    <a:pt x="48" y="6"/>
                    <a:pt x="48" y="6"/>
                  </a:cubicBezTo>
                  <a:cubicBezTo>
                    <a:pt x="57" y="8"/>
                    <a:pt x="63" y="16"/>
                    <a:pt x="61" y="25"/>
                  </a:cubicBezTo>
                  <a:cubicBezTo>
                    <a:pt x="57" y="49"/>
                    <a:pt x="57" y="49"/>
                    <a:pt x="57" y="49"/>
                  </a:cubicBezTo>
                  <a:cubicBezTo>
                    <a:pt x="55" y="58"/>
                    <a:pt x="47" y="64"/>
                    <a:pt x="38" y="62"/>
                  </a:cubicBez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95" name="ïṥ1ïḑè">
              <a:extLst>
                <a:ext uri="{FF2B5EF4-FFF2-40B4-BE49-F238E27FC236}">
                  <a16:creationId xmlns:a16="http://schemas.microsoft.com/office/drawing/2014/main" id="{0D585298-DCE6-4AEF-B318-E61DB051398D}"/>
                </a:ext>
              </a:extLst>
            </p:cNvPr>
            <p:cNvSpPr/>
            <p:nvPr/>
          </p:nvSpPr>
          <p:spPr bwMode="auto">
            <a:xfrm>
              <a:off x="12278807" y="2713289"/>
              <a:ext cx="166688" cy="165100"/>
            </a:xfrm>
            <a:custGeom>
              <a:avLst/>
              <a:gdLst>
                <a:gd name="T0" fmla="*/ 39 w 64"/>
                <a:gd name="T1" fmla="*/ 62 h 63"/>
                <a:gd name="T2" fmla="*/ 15 w 64"/>
                <a:gd name="T3" fmla="*/ 57 h 63"/>
                <a:gd name="T4" fmla="*/ 2 w 64"/>
                <a:gd name="T5" fmla="*/ 38 h 63"/>
                <a:gd name="T6" fmla="*/ 6 w 64"/>
                <a:gd name="T7" fmla="*/ 15 h 63"/>
                <a:gd name="T8" fmla="*/ 25 w 64"/>
                <a:gd name="T9" fmla="*/ 2 h 63"/>
                <a:gd name="T10" fmla="*/ 49 w 64"/>
                <a:gd name="T11" fmla="*/ 6 h 63"/>
                <a:gd name="T12" fmla="*/ 62 w 64"/>
                <a:gd name="T13" fmla="*/ 25 h 63"/>
                <a:gd name="T14" fmla="*/ 58 w 64"/>
                <a:gd name="T15" fmla="*/ 49 h 63"/>
                <a:gd name="T16" fmla="*/ 39 w 64"/>
                <a:gd name="T17"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3">
                  <a:moveTo>
                    <a:pt x="39" y="62"/>
                  </a:moveTo>
                  <a:cubicBezTo>
                    <a:pt x="15" y="57"/>
                    <a:pt x="15" y="57"/>
                    <a:pt x="15" y="57"/>
                  </a:cubicBezTo>
                  <a:cubicBezTo>
                    <a:pt x="6" y="56"/>
                    <a:pt x="0" y="47"/>
                    <a:pt x="2" y="38"/>
                  </a:cubicBezTo>
                  <a:cubicBezTo>
                    <a:pt x="6" y="15"/>
                    <a:pt x="6" y="15"/>
                    <a:pt x="6" y="15"/>
                  </a:cubicBezTo>
                  <a:cubicBezTo>
                    <a:pt x="8" y="6"/>
                    <a:pt x="16" y="0"/>
                    <a:pt x="25" y="2"/>
                  </a:cubicBezTo>
                  <a:cubicBezTo>
                    <a:pt x="49" y="6"/>
                    <a:pt x="49" y="6"/>
                    <a:pt x="49" y="6"/>
                  </a:cubicBezTo>
                  <a:cubicBezTo>
                    <a:pt x="58" y="8"/>
                    <a:pt x="64" y="16"/>
                    <a:pt x="62" y="25"/>
                  </a:cubicBezTo>
                  <a:cubicBezTo>
                    <a:pt x="58" y="49"/>
                    <a:pt x="58" y="49"/>
                    <a:pt x="58" y="49"/>
                  </a:cubicBezTo>
                  <a:cubicBezTo>
                    <a:pt x="56" y="58"/>
                    <a:pt x="48" y="63"/>
                    <a:pt x="39" y="62"/>
                  </a:cubicBez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96" name="ïŝļîḋe">
              <a:extLst>
                <a:ext uri="{FF2B5EF4-FFF2-40B4-BE49-F238E27FC236}">
                  <a16:creationId xmlns:a16="http://schemas.microsoft.com/office/drawing/2014/main" id="{0E0D57F3-CBB0-42C7-8B87-0B2CB57A6147}"/>
                </a:ext>
              </a:extLst>
            </p:cNvPr>
            <p:cNvSpPr/>
            <p:nvPr/>
          </p:nvSpPr>
          <p:spPr bwMode="auto">
            <a:xfrm>
              <a:off x="11886695" y="2821239"/>
              <a:ext cx="166688" cy="166687"/>
            </a:xfrm>
            <a:custGeom>
              <a:avLst/>
              <a:gdLst>
                <a:gd name="T0" fmla="*/ 39 w 64"/>
                <a:gd name="T1" fmla="*/ 62 h 64"/>
                <a:gd name="T2" fmla="*/ 15 w 64"/>
                <a:gd name="T3" fmla="*/ 58 h 64"/>
                <a:gd name="T4" fmla="*/ 2 w 64"/>
                <a:gd name="T5" fmla="*/ 39 h 64"/>
                <a:gd name="T6" fmla="*/ 6 w 64"/>
                <a:gd name="T7" fmla="*/ 15 h 64"/>
                <a:gd name="T8" fmla="*/ 25 w 64"/>
                <a:gd name="T9" fmla="*/ 2 h 64"/>
                <a:gd name="T10" fmla="*/ 49 w 64"/>
                <a:gd name="T11" fmla="*/ 6 h 64"/>
                <a:gd name="T12" fmla="*/ 62 w 64"/>
                <a:gd name="T13" fmla="*/ 25 h 64"/>
                <a:gd name="T14" fmla="*/ 58 w 64"/>
                <a:gd name="T15" fmla="*/ 49 h 64"/>
                <a:gd name="T16" fmla="*/ 39 w 64"/>
                <a:gd name="T17" fmla="*/ 6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39" y="62"/>
                  </a:moveTo>
                  <a:cubicBezTo>
                    <a:pt x="15" y="58"/>
                    <a:pt x="15" y="58"/>
                    <a:pt x="15" y="58"/>
                  </a:cubicBezTo>
                  <a:cubicBezTo>
                    <a:pt x="6" y="56"/>
                    <a:pt x="0" y="48"/>
                    <a:pt x="2" y="39"/>
                  </a:cubicBezTo>
                  <a:cubicBezTo>
                    <a:pt x="6" y="15"/>
                    <a:pt x="6" y="15"/>
                    <a:pt x="6" y="15"/>
                  </a:cubicBezTo>
                  <a:cubicBezTo>
                    <a:pt x="8" y="6"/>
                    <a:pt x="16" y="0"/>
                    <a:pt x="25" y="2"/>
                  </a:cubicBezTo>
                  <a:cubicBezTo>
                    <a:pt x="49" y="6"/>
                    <a:pt x="49" y="6"/>
                    <a:pt x="49" y="6"/>
                  </a:cubicBezTo>
                  <a:cubicBezTo>
                    <a:pt x="58" y="8"/>
                    <a:pt x="64" y="16"/>
                    <a:pt x="62" y="25"/>
                  </a:cubicBezTo>
                  <a:cubicBezTo>
                    <a:pt x="58" y="49"/>
                    <a:pt x="58" y="49"/>
                    <a:pt x="58" y="49"/>
                  </a:cubicBezTo>
                  <a:cubicBezTo>
                    <a:pt x="56" y="58"/>
                    <a:pt x="48" y="64"/>
                    <a:pt x="39" y="62"/>
                  </a:cubicBez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97" name="iṡľíḋe">
              <a:extLst>
                <a:ext uri="{FF2B5EF4-FFF2-40B4-BE49-F238E27FC236}">
                  <a16:creationId xmlns:a16="http://schemas.microsoft.com/office/drawing/2014/main" id="{5589E203-CF1C-4BDF-B38A-FB7564737927}"/>
                </a:ext>
              </a:extLst>
            </p:cNvPr>
            <p:cNvSpPr/>
            <p:nvPr/>
          </p:nvSpPr>
          <p:spPr bwMode="auto">
            <a:xfrm>
              <a:off x="12067670" y="2854577"/>
              <a:ext cx="163513" cy="165100"/>
            </a:xfrm>
            <a:custGeom>
              <a:avLst/>
              <a:gdLst>
                <a:gd name="T0" fmla="*/ 39 w 63"/>
                <a:gd name="T1" fmla="*/ 62 h 63"/>
                <a:gd name="T2" fmla="*/ 15 w 63"/>
                <a:gd name="T3" fmla="*/ 57 h 63"/>
                <a:gd name="T4" fmla="*/ 2 w 63"/>
                <a:gd name="T5" fmla="*/ 39 h 63"/>
                <a:gd name="T6" fmla="*/ 6 w 63"/>
                <a:gd name="T7" fmla="*/ 15 h 63"/>
                <a:gd name="T8" fmla="*/ 25 w 63"/>
                <a:gd name="T9" fmla="*/ 2 h 63"/>
                <a:gd name="T10" fmla="*/ 49 w 63"/>
                <a:gd name="T11" fmla="*/ 6 h 63"/>
                <a:gd name="T12" fmla="*/ 62 w 63"/>
                <a:gd name="T13" fmla="*/ 25 h 63"/>
                <a:gd name="T14" fmla="*/ 57 w 63"/>
                <a:gd name="T15" fmla="*/ 49 h 63"/>
                <a:gd name="T16" fmla="*/ 39 w 63"/>
                <a:gd name="T17"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3">
                  <a:moveTo>
                    <a:pt x="39" y="62"/>
                  </a:moveTo>
                  <a:cubicBezTo>
                    <a:pt x="15" y="57"/>
                    <a:pt x="15" y="57"/>
                    <a:pt x="15" y="57"/>
                  </a:cubicBezTo>
                  <a:cubicBezTo>
                    <a:pt x="6" y="56"/>
                    <a:pt x="0" y="47"/>
                    <a:pt x="2" y="39"/>
                  </a:cubicBezTo>
                  <a:cubicBezTo>
                    <a:pt x="6" y="15"/>
                    <a:pt x="6" y="15"/>
                    <a:pt x="6" y="15"/>
                  </a:cubicBezTo>
                  <a:cubicBezTo>
                    <a:pt x="8" y="6"/>
                    <a:pt x="16" y="0"/>
                    <a:pt x="25" y="2"/>
                  </a:cubicBezTo>
                  <a:cubicBezTo>
                    <a:pt x="49" y="6"/>
                    <a:pt x="49" y="6"/>
                    <a:pt x="49" y="6"/>
                  </a:cubicBezTo>
                  <a:cubicBezTo>
                    <a:pt x="58" y="8"/>
                    <a:pt x="63" y="16"/>
                    <a:pt x="62" y="25"/>
                  </a:cubicBezTo>
                  <a:cubicBezTo>
                    <a:pt x="57" y="49"/>
                    <a:pt x="57" y="49"/>
                    <a:pt x="57" y="49"/>
                  </a:cubicBezTo>
                  <a:cubicBezTo>
                    <a:pt x="56" y="58"/>
                    <a:pt x="47" y="63"/>
                    <a:pt x="39" y="62"/>
                  </a:cubicBez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98" name="ïs1iḓé">
              <a:extLst>
                <a:ext uri="{FF2B5EF4-FFF2-40B4-BE49-F238E27FC236}">
                  <a16:creationId xmlns:a16="http://schemas.microsoft.com/office/drawing/2014/main" id="{64B39DF3-9FFB-4AB1-8842-A98DC2B0C30B}"/>
                </a:ext>
              </a:extLst>
            </p:cNvPr>
            <p:cNvSpPr/>
            <p:nvPr/>
          </p:nvSpPr>
          <p:spPr bwMode="auto">
            <a:xfrm>
              <a:off x="12247057" y="2887914"/>
              <a:ext cx="165100" cy="165100"/>
            </a:xfrm>
            <a:custGeom>
              <a:avLst/>
              <a:gdLst>
                <a:gd name="T0" fmla="*/ 38 w 63"/>
                <a:gd name="T1" fmla="*/ 62 h 63"/>
                <a:gd name="T2" fmla="*/ 15 w 63"/>
                <a:gd name="T3" fmla="*/ 57 h 63"/>
                <a:gd name="T4" fmla="*/ 2 w 63"/>
                <a:gd name="T5" fmla="*/ 38 h 63"/>
                <a:gd name="T6" fmla="*/ 6 w 63"/>
                <a:gd name="T7" fmla="*/ 14 h 63"/>
                <a:gd name="T8" fmla="*/ 25 w 63"/>
                <a:gd name="T9" fmla="*/ 2 h 63"/>
                <a:gd name="T10" fmla="*/ 49 w 63"/>
                <a:gd name="T11" fmla="*/ 6 h 63"/>
                <a:gd name="T12" fmla="*/ 62 w 63"/>
                <a:gd name="T13" fmla="*/ 25 h 63"/>
                <a:gd name="T14" fmla="*/ 57 w 63"/>
                <a:gd name="T15" fmla="*/ 49 h 63"/>
                <a:gd name="T16" fmla="*/ 38 w 63"/>
                <a:gd name="T17"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3">
                  <a:moveTo>
                    <a:pt x="38" y="62"/>
                  </a:moveTo>
                  <a:cubicBezTo>
                    <a:pt x="15" y="57"/>
                    <a:pt x="15" y="57"/>
                    <a:pt x="15" y="57"/>
                  </a:cubicBezTo>
                  <a:cubicBezTo>
                    <a:pt x="6" y="56"/>
                    <a:pt x="0" y="47"/>
                    <a:pt x="2" y="38"/>
                  </a:cubicBezTo>
                  <a:cubicBezTo>
                    <a:pt x="6" y="14"/>
                    <a:pt x="6" y="14"/>
                    <a:pt x="6" y="14"/>
                  </a:cubicBezTo>
                  <a:cubicBezTo>
                    <a:pt x="8" y="6"/>
                    <a:pt x="16" y="0"/>
                    <a:pt x="25" y="2"/>
                  </a:cubicBezTo>
                  <a:cubicBezTo>
                    <a:pt x="49" y="6"/>
                    <a:pt x="49" y="6"/>
                    <a:pt x="49" y="6"/>
                  </a:cubicBezTo>
                  <a:cubicBezTo>
                    <a:pt x="58" y="8"/>
                    <a:pt x="63" y="16"/>
                    <a:pt x="62" y="25"/>
                  </a:cubicBezTo>
                  <a:cubicBezTo>
                    <a:pt x="57" y="49"/>
                    <a:pt x="57" y="49"/>
                    <a:pt x="57" y="49"/>
                  </a:cubicBezTo>
                  <a:cubicBezTo>
                    <a:pt x="56" y="57"/>
                    <a:pt x="47" y="63"/>
                    <a:pt x="38" y="62"/>
                  </a:cubicBez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99" name="îšļïdê">
              <a:extLst>
                <a:ext uri="{FF2B5EF4-FFF2-40B4-BE49-F238E27FC236}">
                  <a16:creationId xmlns:a16="http://schemas.microsoft.com/office/drawing/2014/main" id="{B6B2C834-156C-4BBB-A252-E12F52FFC1D8}"/>
                </a:ext>
              </a:extLst>
            </p:cNvPr>
            <p:cNvSpPr/>
            <p:nvPr/>
          </p:nvSpPr>
          <p:spPr bwMode="auto">
            <a:xfrm>
              <a:off x="11854945" y="2995864"/>
              <a:ext cx="165100" cy="166687"/>
            </a:xfrm>
            <a:custGeom>
              <a:avLst/>
              <a:gdLst>
                <a:gd name="T0" fmla="*/ 38 w 63"/>
                <a:gd name="T1" fmla="*/ 62 h 64"/>
                <a:gd name="T2" fmla="*/ 15 w 63"/>
                <a:gd name="T3" fmla="*/ 57 h 64"/>
                <a:gd name="T4" fmla="*/ 2 w 63"/>
                <a:gd name="T5" fmla="*/ 39 h 64"/>
                <a:gd name="T6" fmla="*/ 6 w 63"/>
                <a:gd name="T7" fmla="*/ 15 h 64"/>
                <a:gd name="T8" fmla="*/ 25 w 63"/>
                <a:gd name="T9" fmla="*/ 2 h 64"/>
                <a:gd name="T10" fmla="*/ 49 w 63"/>
                <a:gd name="T11" fmla="*/ 6 h 64"/>
                <a:gd name="T12" fmla="*/ 62 w 63"/>
                <a:gd name="T13" fmla="*/ 25 h 64"/>
                <a:gd name="T14" fmla="*/ 57 w 63"/>
                <a:gd name="T15" fmla="*/ 49 h 64"/>
                <a:gd name="T16" fmla="*/ 38 w 63"/>
                <a:gd name="T17" fmla="*/ 6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38" y="62"/>
                  </a:moveTo>
                  <a:cubicBezTo>
                    <a:pt x="15" y="57"/>
                    <a:pt x="15" y="57"/>
                    <a:pt x="15" y="57"/>
                  </a:cubicBezTo>
                  <a:cubicBezTo>
                    <a:pt x="6" y="56"/>
                    <a:pt x="0" y="47"/>
                    <a:pt x="2" y="39"/>
                  </a:cubicBezTo>
                  <a:cubicBezTo>
                    <a:pt x="6" y="15"/>
                    <a:pt x="6" y="15"/>
                    <a:pt x="6" y="15"/>
                  </a:cubicBezTo>
                  <a:cubicBezTo>
                    <a:pt x="8" y="6"/>
                    <a:pt x="16" y="0"/>
                    <a:pt x="25" y="2"/>
                  </a:cubicBezTo>
                  <a:cubicBezTo>
                    <a:pt x="49" y="6"/>
                    <a:pt x="49" y="6"/>
                    <a:pt x="49" y="6"/>
                  </a:cubicBezTo>
                  <a:cubicBezTo>
                    <a:pt x="57" y="8"/>
                    <a:pt x="63" y="16"/>
                    <a:pt x="62" y="25"/>
                  </a:cubicBezTo>
                  <a:cubicBezTo>
                    <a:pt x="57" y="49"/>
                    <a:pt x="57" y="49"/>
                    <a:pt x="57" y="49"/>
                  </a:cubicBezTo>
                  <a:cubicBezTo>
                    <a:pt x="56" y="58"/>
                    <a:pt x="47" y="64"/>
                    <a:pt x="38" y="62"/>
                  </a:cubicBez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00" name="îšḻiďè">
              <a:extLst>
                <a:ext uri="{FF2B5EF4-FFF2-40B4-BE49-F238E27FC236}">
                  <a16:creationId xmlns:a16="http://schemas.microsoft.com/office/drawing/2014/main" id="{4D73D5CB-5A06-4861-9EF6-71E7135CB2D5}"/>
                </a:ext>
              </a:extLst>
            </p:cNvPr>
            <p:cNvSpPr/>
            <p:nvPr/>
          </p:nvSpPr>
          <p:spPr bwMode="auto">
            <a:xfrm>
              <a:off x="12035920" y="3029202"/>
              <a:ext cx="165100" cy="165100"/>
            </a:xfrm>
            <a:custGeom>
              <a:avLst/>
              <a:gdLst>
                <a:gd name="T0" fmla="*/ 38 w 63"/>
                <a:gd name="T1" fmla="*/ 62 h 63"/>
                <a:gd name="T2" fmla="*/ 14 w 63"/>
                <a:gd name="T3" fmla="*/ 57 h 63"/>
                <a:gd name="T4" fmla="*/ 1 w 63"/>
                <a:gd name="T5" fmla="*/ 38 h 63"/>
                <a:gd name="T6" fmla="*/ 6 w 63"/>
                <a:gd name="T7" fmla="*/ 15 h 63"/>
                <a:gd name="T8" fmla="*/ 25 w 63"/>
                <a:gd name="T9" fmla="*/ 2 h 63"/>
                <a:gd name="T10" fmla="*/ 48 w 63"/>
                <a:gd name="T11" fmla="*/ 6 h 63"/>
                <a:gd name="T12" fmla="*/ 61 w 63"/>
                <a:gd name="T13" fmla="*/ 25 h 63"/>
                <a:gd name="T14" fmla="*/ 57 w 63"/>
                <a:gd name="T15" fmla="*/ 49 h 63"/>
                <a:gd name="T16" fmla="*/ 38 w 63"/>
                <a:gd name="T17"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3">
                  <a:moveTo>
                    <a:pt x="38" y="62"/>
                  </a:moveTo>
                  <a:cubicBezTo>
                    <a:pt x="14" y="57"/>
                    <a:pt x="14" y="57"/>
                    <a:pt x="14" y="57"/>
                  </a:cubicBezTo>
                  <a:cubicBezTo>
                    <a:pt x="6" y="56"/>
                    <a:pt x="0" y="47"/>
                    <a:pt x="1" y="38"/>
                  </a:cubicBezTo>
                  <a:cubicBezTo>
                    <a:pt x="6" y="15"/>
                    <a:pt x="6" y="15"/>
                    <a:pt x="6" y="15"/>
                  </a:cubicBezTo>
                  <a:cubicBezTo>
                    <a:pt x="7" y="6"/>
                    <a:pt x="16" y="0"/>
                    <a:pt x="25" y="2"/>
                  </a:cubicBezTo>
                  <a:cubicBezTo>
                    <a:pt x="48" y="6"/>
                    <a:pt x="48" y="6"/>
                    <a:pt x="48" y="6"/>
                  </a:cubicBezTo>
                  <a:cubicBezTo>
                    <a:pt x="57" y="8"/>
                    <a:pt x="63" y="16"/>
                    <a:pt x="61" y="25"/>
                  </a:cubicBezTo>
                  <a:cubicBezTo>
                    <a:pt x="57" y="49"/>
                    <a:pt x="57" y="49"/>
                    <a:pt x="57" y="49"/>
                  </a:cubicBezTo>
                  <a:cubicBezTo>
                    <a:pt x="55" y="57"/>
                    <a:pt x="47" y="63"/>
                    <a:pt x="38" y="62"/>
                  </a:cubicBez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01" name="íṩḷíḋé">
              <a:extLst>
                <a:ext uri="{FF2B5EF4-FFF2-40B4-BE49-F238E27FC236}">
                  <a16:creationId xmlns:a16="http://schemas.microsoft.com/office/drawing/2014/main" id="{6C9B8BBC-9F4C-4B35-A3B4-A4A022979041}"/>
                </a:ext>
              </a:extLst>
            </p:cNvPr>
            <p:cNvSpPr/>
            <p:nvPr/>
          </p:nvSpPr>
          <p:spPr bwMode="auto">
            <a:xfrm>
              <a:off x="12216895" y="3064127"/>
              <a:ext cx="163513" cy="163512"/>
            </a:xfrm>
            <a:custGeom>
              <a:avLst/>
              <a:gdLst>
                <a:gd name="T0" fmla="*/ 38 w 63"/>
                <a:gd name="T1" fmla="*/ 61 h 63"/>
                <a:gd name="T2" fmla="*/ 14 w 63"/>
                <a:gd name="T3" fmla="*/ 57 h 63"/>
                <a:gd name="T4" fmla="*/ 1 w 63"/>
                <a:gd name="T5" fmla="*/ 38 h 63"/>
                <a:gd name="T6" fmla="*/ 6 w 63"/>
                <a:gd name="T7" fmla="*/ 14 h 63"/>
                <a:gd name="T8" fmla="*/ 25 w 63"/>
                <a:gd name="T9" fmla="*/ 1 h 63"/>
                <a:gd name="T10" fmla="*/ 48 w 63"/>
                <a:gd name="T11" fmla="*/ 6 h 63"/>
                <a:gd name="T12" fmla="*/ 61 w 63"/>
                <a:gd name="T13" fmla="*/ 25 h 63"/>
                <a:gd name="T14" fmla="*/ 57 w 63"/>
                <a:gd name="T15" fmla="*/ 48 h 63"/>
                <a:gd name="T16" fmla="*/ 38 w 63"/>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3">
                  <a:moveTo>
                    <a:pt x="38" y="61"/>
                  </a:moveTo>
                  <a:cubicBezTo>
                    <a:pt x="14" y="57"/>
                    <a:pt x="14" y="57"/>
                    <a:pt x="14" y="57"/>
                  </a:cubicBezTo>
                  <a:cubicBezTo>
                    <a:pt x="5" y="55"/>
                    <a:pt x="0" y="47"/>
                    <a:pt x="1" y="38"/>
                  </a:cubicBezTo>
                  <a:cubicBezTo>
                    <a:pt x="6" y="14"/>
                    <a:pt x="6" y="14"/>
                    <a:pt x="6" y="14"/>
                  </a:cubicBezTo>
                  <a:cubicBezTo>
                    <a:pt x="7" y="6"/>
                    <a:pt x="16" y="0"/>
                    <a:pt x="25" y="1"/>
                  </a:cubicBezTo>
                  <a:cubicBezTo>
                    <a:pt x="48" y="6"/>
                    <a:pt x="48" y="6"/>
                    <a:pt x="48" y="6"/>
                  </a:cubicBezTo>
                  <a:cubicBezTo>
                    <a:pt x="57" y="7"/>
                    <a:pt x="63" y="16"/>
                    <a:pt x="61" y="25"/>
                  </a:cubicBezTo>
                  <a:cubicBezTo>
                    <a:pt x="57" y="48"/>
                    <a:pt x="57" y="48"/>
                    <a:pt x="57" y="48"/>
                  </a:cubicBezTo>
                  <a:cubicBezTo>
                    <a:pt x="55" y="57"/>
                    <a:pt x="47" y="63"/>
                    <a:pt x="38" y="61"/>
                  </a:cubicBez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02" name="íşḷidé">
              <a:extLst>
                <a:ext uri="{FF2B5EF4-FFF2-40B4-BE49-F238E27FC236}">
                  <a16:creationId xmlns:a16="http://schemas.microsoft.com/office/drawing/2014/main" id="{9D56DF56-BD6B-4E32-85DE-BDC9BAD1C004}"/>
                </a:ext>
              </a:extLst>
            </p:cNvPr>
            <p:cNvSpPr/>
            <p:nvPr/>
          </p:nvSpPr>
          <p:spPr bwMode="auto">
            <a:xfrm>
              <a:off x="11824782" y="3170489"/>
              <a:ext cx="163513" cy="163512"/>
            </a:xfrm>
            <a:custGeom>
              <a:avLst/>
              <a:gdLst>
                <a:gd name="T0" fmla="*/ 38 w 63"/>
                <a:gd name="T1" fmla="*/ 62 h 63"/>
                <a:gd name="T2" fmla="*/ 14 w 63"/>
                <a:gd name="T3" fmla="*/ 57 h 63"/>
                <a:gd name="T4" fmla="*/ 1 w 63"/>
                <a:gd name="T5" fmla="*/ 38 h 63"/>
                <a:gd name="T6" fmla="*/ 6 w 63"/>
                <a:gd name="T7" fmla="*/ 15 h 63"/>
                <a:gd name="T8" fmla="*/ 24 w 63"/>
                <a:gd name="T9" fmla="*/ 2 h 63"/>
                <a:gd name="T10" fmla="*/ 48 w 63"/>
                <a:gd name="T11" fmla="*/ 6 h 63"/>
                <a:gd name="T12" fmla="*/ 61 w 63"/>
                <a:gd name="T13" fmla="*/ 25 h 63"/>
                <a:gd name="T14" fmla="*/ 57 w 63"/>
                <a:gd name="T15" fmla="*/ 49 h 63"/>
                <a:gd name="T16" fmla="*/ 38 w 63"/>
                <a:gd name="T17"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3">
                  <a:moveTo>
                    <a:pt x="38" y="62"/>
                  </a:moveTo>
                  <a:cubicBezTo>
                    <a:pt x="14" y="57"/>
                    <a:pt x="14" y="57"/>
                    <a:pt x="14" y="57"/>
                  </a:cubicBezTo>
                  <a:cubicBezTo>
                    <a:pt x="5" y="56"/>
                    <a:pt x="0" y="47"/>
                    <a:pt x="1" y="38"/>
                  </a:cubicBezTo>
                  <a:cubicBezTo>
                    <a:pt x="6" y="15"/>
                    <a:pt x="6" y="15"/>
                    <a:pt x="6" y="15"/>
                  </a:cubicBezTo>
                  <a:cubicBezTo>
                    <a:pt x="7" y="6"/>
                    <a:pt x="16" y="0"/>
                    <a:pt x="24" y="2"/>
                  </a:cubicBezTo>
                  <a:cubicBezTo>
                    <a:pt x="48" y="6"/>
                    <a:pt x="48" y="6"/>
                    <a:pt x="48" y="6"/>
                  </a:cubicBezTo>
                  <a:cubicBezTo>
                    <a:pt x="57" y="8"/>
                    <a:pt x="63" y="16"/>
                    <a:pt x="61" y="25"/>
                  </a:cubicBezTo>
                  <a:cubicBezTo>
                    <a:pt x="57" y="49"/>
                    <a:pt x="57" y="49"/>
                    <a:pt x="57" y="49"/>
                  </a:cubicBezTo>
                  <a:cubicBezTo>
                    <a:pt x="55" y="58"/>
                    <a:pt x="47" y="63"/>
                    <a:pt x="38" y="62"/>
                  </a:cubicBez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03" name="ïṥlíḍê">
              <a:extLst>
                <a:ext uri="{FF2B5EF4-FFF2-40B4-BE49-F238E27FC236}">
                  <a16:creationId xmlns:a16="http://schemas.microsoft.com/office/drawing/2014/main" id="{D6D85567-7392-40A2-8D99-47078C187390}"/>
                </a:ext>
              </a:extLst>
            </p:cNvPr>
            <p:cNvSpPr/>
            <p:nvPr/>
          </p:nvSpPr>
          <p:spPr bwMode="auto">
            <a:xfrm>
              <a:off x="12002582" y="3203827"/>
              <a:ext cx="166688" cy="165100"/>
            </a:xfrm>
            <a:custGeom>
              <a:avLst/>
              <a:gdLst>
                <a:gd name="T0" fmla="*/ 39 w 64"/>
                <a:gd name="T1" fmla="*/ 61 h 63"/>
                <a:gd name="T2" fmla="*/ 15 w 64"/>
                <a:gd name="T3" fmla="*/ 57 h 63"/>
                <a:gd name="T4" fmla="*/ 2 w 64"/>
                <a:gd name="T5" fmla="*/ 38 h 63"/>
                <a:gd name="T6" fmla="*/ 6 w 64"/>
                <a:gd name="T7" fmla="*/ 14 h 63"/>
                <a:gd name="T8" fmla="*/ 25 w 64"/>
                <a:gd name="T9" fmla="*/ 1 h 63"/>
                <a:gd name="T10" fmla="*/ 49 w 64"/>
                <a:gd name="T11" fmla="*/ 6 h 63"/>
                <a:gd name="T12" fmla="*/ 62 w 64"/>
                <a:gd name="T13" fmla="*/ 25 h 63"/>
                <a:gd name="T14" fmla="*/ 58 w 64"/>
                <a:gd name="T15" fmla="*/ 49 h 63"/>
                <a:gd name="T16" fmla="*/ 39 w 64"/>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3">
                  <a:moveTo>
                    <a:pt x="39" y="61"/>
                  </a:moveTo>
                  <a:cubicBezTo>
                    <a:pt x="15" y="57"/>
                    <a:pt x="15" y="57"/>
                    <a:pt x="15" y="57"/>
                  </a:cubicBezTo>
                  <a:cubicBezTo>
                    <a:pt x="6" y="55"/>
                    <a:pt x="0" y="47"/>
                    <a:pt x="2" y="38"/>
                  </a:cubicBezTo>
                  <a:cubicBezTo>
                    <a:pt x="6" y="14"/>
                    <a:pt x="6" y="14"/>
                    <a:pt x="6" y="14"/>
                  </a:cubicBezTo>
                  <a:cubicBezTo>
                    <a:pt x="8" y="6"/>
                    <a:pt x="16" y="0"/>
                    <a:pt x="25" y="1"/>
                  </a:cubicBezTo>
                  <a:cubicBezTo>
                    <a:pt x="49" y="6"/>
                    <a:pt x="49" y="6"/>
                    <a:pt x="49" y="6"/>
                  </a:cubicBezTo>
                  <a:cubicBezTo>
                    <a:pt x="58" y="7"/>
                    <a:pt x="64" y="16"/>
                    <a:pt x="62" y="25"/>
                  </a:cubicBezTo>
                  <a:cubicBezTo>
                    <a:pt x="58" y="49"/>
                    <a:pt x="58" y="49"/>
                    <a:pt x="58" y="49"/>
                  </a:cubicBezTo>
                  <a:cubicBezTo>
                    <a:pt x="56" y="57"/>
                    <a:pt x="48" y="63"/>
                    <a:pt x="39" y="61"/>
                  </a:cubicBez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04" name="íŝḷídé">
              <a:extLst>
                <a:ext uri="{FF2B5EF4-FFF2-40B4-BE49-F238E27FC236}">
                  <a16:creationId xmlns:a16="http://schemas.microsoft.com/office/drawing/2014/main" id="{B5BEB442-E050-49D7-9818-E4ECF1D39927}"/>
                </a:ext>
              </a:extLst>
            </p:cNvPr>
            <p:cNvSpPr/>
            <p:nvPr/>
          </p:nvSpPr>
          <p:spPr bwMode="auto">
            <a:xfrm>
              <a:off x="12181970" y="3238752"/>
              <a:ext cx="166688" cy="163512"/>
            </a:xfrm>
            <a:custGeom>
              <a:avLst/>
              <a:gdLst>
                <a:gd name="T0" fmla="*/ 39 w 64"/>
                <a:gd name="T1" fmla="*/ 61 h 63"/>
                <a:gd name="T2" fmla="*/ 15 w 64"/>
                <a:gd name="T3" fmla="*/ 57 h 63"/>
                <a:gd name="T4" fmla="*/ 2 w 64"/>
                <a:gd name="T5" fmla="*/ 38 h 63"/>
                <a:gd name="T6" fmla="*/ 6 w 64"/>
                <a:gd name="T7" fmla="*/ 14 h 63"/>
                <a:gd name="T8" fmla="*/ 25 w 64"/>
                <a:gd name="T9" fmla="*/ 1 h 63"/>
                <a:gd name="T10" fmla="*/ 49 w 64"/>
                <a:gd name="T11" fmla="*/ 6 h 63"/>
                <a:gd name="T12" fmla="*/ 62 w 64"/>
                <a:gd name="T13" fmla="*/ 24 h 63"/>
                <a:gd name="T14" fmla="*/ 58 w 64"/>
                <a:gd name="T15" fmla="*/ 48 h 63"/>
                <a:gd name="T16" fmla="*/ 39 w 64"/>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3">
                  <a:moveTo>
                    <a:pt x="39" y="61"/>
                  </a:moveTo>
                  <a:cubicBezTo>
                    <a:pt x="15" y="57"/>
                    <a:pt x="15" y="57"/>
                    <a:pt x="15" y="57"/>
                  </a:cubicBezTo>
                  <a:cubicBezTo>
                    <a:pt x="6" y="55"/>
                    <a:pt x="0" y="47"/>
                    <a:pt x="2" y="38"/>
                  </a:cubicBezTo>
                  <a:cubicBezTo>
                    <a:pt x="6" y="14"/>
                    <a:pt x="6" y="14"/>
                    <a:pt x="6" y="14"/>
                  </a:cubicBezTo>
                  <a:cubicBezTo>
                    <a:pt x="8" y="5"/>
                    <a:pt x="16" y="0"/>
                    <a:pt x="25" y="1"/>
                  </a:cubicBezTo>
                  <a:cubicBezTo>
                    <a:pt x="49" y="6"/>
                    <a:pt x="49" y="6"/>
                    <a:pt x="49" y="6"/>
                  </a:cubicBezTo>
                  <a:cubicBezTo>
                    <a:pt x="58" y="7"/>
                    <a:pt x="64" y="16"/>
                    <a:pt x="62" y="24"/>
                  </a:cubicBezTo>
                  <a:cubicBezTo>
                    <a:pt x="58" y="48"/>
                    <a:pt x="58" y="48"/>
                    <a:pt x="58" y="48"/>
                  </a:cubicBezTo>
                  <a:cubicBezTo>
                    <a:pt x="56" y="57"/>
                    <a:pt x="47" y="63"/>
                    <a:pt x="39" y="61"/>
                  </a:cubicBez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05" name="ïSļîďè">
              <a:extLst>
                <a:ext uri="{FF2B5EF4-FFF2-40B4-BE49-F238E27FC236}">
                  <a16:creationId xmlns:a16="http://schemas.microsoft.com/office/drawing/2014/main" id="{B15984C2-5425-41F2-8596-6DA1AE2E6876}"/>
                </a:ext>
              </a:extLst>
            </p:cNvPr>
            <p:cNvSpPr/>
            <p:nvPr/>
          </p:nvSpPr>
          <p:spPr bwMode="auto">
            <a:xfrm>
              <a:off x="12459782" y="2748214"/>
              <a:ext cx="166688" cy="163512"/>
            </a:xfrm>
            <a:custGeom>
              <a:avLst/>
              <a:gdLst>
                <a:gd name="T0" fmla="*/ 39 w 64"/>
                <a:gd name="T1" fmla="*/ 62 h 63"/>
                <a:gd name="T2" fmla="*/ 15 w 64"/>
                <a:gd name="T3" fmla="*/ 57 h 63"/>
                <a:gd name="T4" fmla="*/ 2 w 64"/>
                <a:gd name="T5" fmla="*/ 38 h 63"/>
                <a:gd name="T6" fmla="*/ 6 w 64"/>
                <a:gd name="T7" fmla="*/ 14 h 63"/>
                <a:gd name="T8" fmla="*/ 25 w 64"/>
                <a:gd name="T9" fmla="*/ 1 h 63"/>
                <a:gd name="T10" fmla="*/ 49 w 64"/>
                <a:gd name="T11" fmla="*/ 6 h 63"/>
                <a:gd name="T12" fmla="*/ 62 w 64"/>
                <a:gd name="T13" fmla="*/ 25 h 63"/>
                <a:gd name="T14" fmla="*/ 58 w 64"/>
                <a:gd name="T15" fmla="*/ 49 h 63"/>
                <a:gd name="T16" fmla="*/ 39 w 64"/>
                <a:gd name="T17"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3">
                  <a:moveTo>
                    <a:pt x="39" y="62"/>
                  </a:moveTo>
                  <a:cubicBezTo>
                    <a:pt x="15" y="57"/>
                    <a:pt x="15" y="57"/>
                    <a:pt x="15" y="57"/>
                  </a:cubicBezTo>
                  <a:cubicBezTo>
                    <a:pt x="6" y="55"/>
                    <a:pt x="0" y="47"/>
                    <a:pt x="2" y="38"/>
                  </a:cubicBezTo>
                  <a:cubicBezTo>
                    <a:pt x="6" y="14"/>
                    <a:pt x="6" y="14"/>
                    <a:pt x="6" y="14"/>
                  </a:cubicBezTo>
                  <a:cubicBezTo>
                    <a:pt x="8" y="6"/>
                    <a:pt x="16" y="0"/>
                    <a:pt x="25" y="1"/>
                  </a:cubicBezTo>
                  <a:cubicBezTo>
                    <a:pt x="49" y="6"/>
                    <a:pt x="49" y="6"/>
                    <a:pt x="49" y="6"/>
                  </a:cubicBezTo>
                  <a:cubicBezTo>
                    <a:pt x="58" y="7"/>
                    <a:pt x="64" y="16"/>
                    <a:pt x="62" y="25"/>
                  </a:cubicBezTo>
                  <a:cubicBezTo>
                    <a:pt x="58" y="49"/>
                    <a:pt x="58" y="49"/>
                    <a:pt x="58" y="49"/>
                  </a:cubicBezTo>
                  <a:cubicBezTo>
                    <a:pt x="56" y="57"/>
                    <a:pt x="47" y="63"/>
                    <a:pt x="39"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06" name="iSľiḋê">
              <a:extLst>
                <a:ext uri="{FF2B5EF4-FFF2-40B4-BE49-F238E27FC236}">
                  <a16:creationId xmlns:a16="http://schemas.microsoft.com/office/drawing/2014/main" id="{A0277790-32EF-420B-9194-28E6E9093FFB}"/>
                </a:ext>
              </a:extLst>
            </p:cNvPr>
            <p:cNvSpPr/>
            <p:nvPr/>
          </p:nvSpPr>
          <p:spPr bwMode="auto">
            <a:xfrm>
              <a:off x="12428032" y="2922839"/>
              <a:ext cx="165100" cy="163512"/>
            </a:xfrm>
            <a:custGeom>
              <a:avLst/>
              <a:gdLst>
                <a:gd name="T0" fmla="*/ 38 w 63"/>
                <a:gd name="T1" fmla="*/ 61 h 63"/>
                <a:gd name="T2" fmla="*/ 14 w 63"/>
                <a:gd name="T3" fmla="*/ 57 h 63"/>
                <a:gd name="T4" fmla="*/ 1 w 63"/>
                <a:gd name="T5" fmla="*/ 38 h 63"/>
                <a:gd name="T6" fmla="*/ 6 w 63"/>
                <a:gd name="T7" fmla="*/ 14 h 63"/>
                <a:gd name="T8" fmla="*/ 25 w 63"/>
                <a:gd name="T9" fmla="*/ 1 h 63"/>
                <a:gd name="T10" fmla="*/ 49 w 63"/>
                <a:gd name="T11" fmla="*/ 6 h 63"/>
                <a:gd name="T12" fmla="*/ 62 w 63"/>
                <a:gd name="T13" fmla="*/ 25 h 63"/>
                <a:gd name="T14" fmla="*/ 57 w 63"/>
                <a:gd name="T15" fmla="*/ 48 h 63"/>
                <a:gd name="T16" fmla="*/ 38 w 63"/>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3">
                  <a:moveTo>
                    <a:pt x="38" y="61"/>
                  </a:moveTo>
                  <a:cubicBezTo>
                    <a:pt x="14" y="57"/>
                    <a:pt x="14" y="57"/>
                    <a:pt x="14" y="57"/>
                  </a:cubicBezTo>
                  <a:cubicBezTo>
                    <a:pt x="6" y="55"/>
                    <a:pt x="0" y="47"/>
                    <a:pt x="1" y="38"/>
                  </a:cubicBezTo>
                  <a:cubicBezTo>
                    <a:pt x="6" y="14"/>
                    <a:pt x="6" y="14"/>
                    <a:pt x="6" y="14"/>
                  </a:cubicBezTo>
                  <a:cubicBezTo>
                    <a:pt x="7" y="5"/>
                    <a:pt x="16" y="0"/>
                    <a:pt x="25" y="1"/>
                  </a:cubicBezTo>
                  <a:cubicBezTo>
                    <a:pt x="49" y="6"/>
                    <a:pt x="49" y="6"/>
                    <a:pt x="49" y="6"/>
                  </a:cubicBezTo>
                  <a:cubicBezTo>
                    <a:pt x="57" y="7"/>
                    <a:pt x="63" y="16"/>
                    <a:pt x="62" y="25"/>
                  </a:cubicBezTo>
                  <a:cubicBezTo>
                    <a:pt x="57" y="48"/>
                    <a:pt x="57" y="48"/>
                    <a:pt x="57" y="48"/>
                  </a:cubicBezTo>
                  <a:cubicBezTo>
                    <a:pt x="55" y="57"/>
                    <a:pt x="47" y="63"/>
                    <a:pt x="38" y="61"/>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07" name="íṣḻíďé">
              <a:extLst>
                <a:ext uri="{FF2B5EF4-FFF2-40B4-BE49-F238E27FC236}">
                  <a16:creationId xmlns:a16="http://schemas.microsoft.com/office/drawing/2014/main" id="{C78EF0FB-DEAF-485B-9F0F-0564C671F2B3}"/>
                </a:ext>
              </a:extLst>
            </p:cNvPr>
            <p:cNvSpPr/>
            <p:nvPr/>
          </p:nvSpPr>
          <p:spPr bwMode="auto">
            <a:xfrm>
              <a:off x="12362945" y="3094289"/>
              <a:ext cx="198438" cy="342900"/>
            </a:xfrm>
            <a:custGeom>
              <a:avLst/>
              <a:gdLst>
                <a:gd name="T0" fmla="*/ 61 w 76"/>
                <a:gd name="T1" fmla="*/ 7 h 131"/>
                <a:gd name="T2" fmla="*/ 37 w 76"/>
                <a:gd name="T3" fmla="*/ 2 h 131"/>
                <a:gd name="T4" fmla="*/ 18 w 76"/>
                <a:gd name="T5" fmla="*/ 15 h 131"/>
                <a:gd name="T6" fmla="*/ 6 w 76"/>
                <a:gd name="T7" fmla="*/ 81 h 131"/>
                <a:gd name="T8" fmla="*/ 4 w 76"/>
                <a:gd name="T9" fmla="*/ 94 h 131"/>
                <a:gd name="T10" fmla="*/ 2 w 76"/>
                <a:gd name="T11" fmla="*/ 106 h 131"/>
                <a:gd name="T12" fmla="*/ 15 w 76"/>
                <a:gd name="T13" fmla="*/ 125 h 131"/>
                <a:gd name="T14" fmla="*/ 38 w 76"/>
                <a:gd name="T15" fmla="*/ 129 h 131"/>
                <a:gd name="T16" fmla="*/ 57 w 76"/>
                <a:gd name="T17" fmla="*/ 116 h 131"/>
                <a:gd name="T18" fmla="*/ 60 w 76"/>
                <a:gd name="T19" fmla="*/ 104 h 131"/>
                <a:gd name="T20" fmla="*/ 62 w 76"/>
                <a:gd name="T21" fmla="*/ 92 h 131"/>
                <a:gd name="T22" fmla="*/ 74 w 76"/>
                <a:gd name="T23" fmla="*/ 25 h 131"/>
                <a:gd name="T24" fmla="*/ 61 w 76"/>
                <a:gd name="T25" fmla="*/ 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131">
                  <a:moveTo>
                    <a:pt x="61" y="7"/>
                  </a:moveTo>
                  <a:cubicBezTo>
                    <a:pt x="37" y="2"/>
                    <a:pt x="37" y="2"/>
                    <a:pt x="37" y="2"/>
                  </a:cubicBezTo>
                  <a:cubicBezTo>
                    <a:pt x="29" y="0"/>
                    <a:pt x="20" y="6"/>
                    <a:pt x="18" y="15"/>
                  </a:cubicBezTo>
                  <a:cubicBezTo>
                    <a:pt x="6" y="81"/>
                    <a:pt x="6" y="81"/>
                    <a:pt x="6" y="81"/>
                  </a:cubicBezTo>
                  <a:cubicBezTo>
                    <a:pt x="4" y="94"/>
                    <a:pt x="4" y="94"/>
                    <a:pt x="4" y="94"/>
                  </a:cubicBezTo>
                  <a:cubicBezTo>
                    <a:pt x="2" y="106"/>
                    <a:pt x="2" y="106"/>
                    <a:pt x="2" y="106"/>
                  </a:cubicBezTo>
                  <a:cubicBezTo>
                    <a:pt x="0" y="115"/>
                    <a:pt x="6" y="123"/>
                    <a:pt x="15" y="125"/>
                  </a:cubicBezTo>
                  <a:cubicBezTo>
                    <a:pt x="38" y="129"/>
                    <a:pt x="38" y="129"/>
                    <a:pt x="38" y="129"/>
                  </a:cubicBezTo>
                  <a:cubicBezTo>
                    <a:pt x="47" y="131"/>
                    <a:pt x="56" y="125"/>
                    <a:pt x="57" y="116"/>
                  </a:cubicBezTo>
                  <a:cubicBezTo>
                    <a:pt x="60" y="104"/>
                    <a:pt x="60" y="104"/>
                    <a:pt x="60" y="104"/>
                  </a:cubicBezTo>
                  <a:cubicBezTo>
                    <a:pt x="62" y="92"/>
                    <a:pt x="62" y="92"/>
                    <a:pt x="62" y="92"/>
                  </a:cubicBezTo>
                  <a:cubicBezTo>
                    <a:pt x="74" y="25"/>
                    <a:pt x="74" y="25"/>
                    <a:pt x="74" y="25"/>
                  </a:cubicBezTo>
                  <a:cubicBezTo>
                    <a:pt x="76" y="17"/>
                    <a:pt x="70" y="8"/>
                    <a:pt x="61" y="7"/>
                  </a:cubicBezTo>
                  <a:close/>
                </a:path>
              </a:pathLst>
            </a:custGeom>
            <a:solidFill>
              <a:srgbClr val="FFDB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grpSp>
      <p:sp>
        <p:nvSpPr>
          <p:cNvPr id="108" name="矩形 107">
            <a:extLst>
              <a:ext uri="{FF2B5EF4-FFF2-40B4-BE49-F238E27FC236}">
                <a16:creationId xmlns:a16="http://schemas.microsoft.com/office/drawing/2014/main" id="{2BFC046D-F61E-4248-8A87-628791949881}"/>
              </a:ext>
            </a:extLst>
          </p:cNvPr>
          <p:cNvSpPr/>
          <p:nvPr/>
        </p:nvSpPr>
        <p:spPr>
          <a:xfrm>
            <a:off x="8409728" y="1450952"/>
            <a:ext cx="3219055" cy="3582134"/>
          </a:xfrm>
          <a:prstGeom prst="rect">
            <a:avLst/>
          </a:prstGeom>
        </p:spPr>
        <p:txBody>
          <a:bodyPr wrap="square">
            <a:spAutoFit/>
          </a:body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effectLst/>
                <a:uLnTx/>
                <a:uFillTx/>
                <a:latin typeface="微软雅黑"/>
                <a:ea typeface="微软雅黑"/>
                <a:cs typeface="+mn-cs"/>
              </a:rPr>
              <a:t>普通文件的范围特别广泛，比如纯文本信息、服务配置信息、日志信息以及</a:t>
            </a:r>
            <a:r>
              <a:rPr kumimoji="0" lang="en-US" altLang="zh-CN" sz="1600" b="0" i="0" u="none" strike="noStrike" kern="1200" cap="none" spc="0" normalizeH="0" baseline="0" noProof="0" dirty="0">
                <a:ln>
                  <a:noFill/>
                </a:ln>
                <a:effectLst/>
                <a:uLnTx/>
                <a:uFillTx/>
                <a:latin typeface="微软雅黑"/>
                <a:ea typeface="微软雅黑"/>
                <a:cs typeface="+mn-cs"/>
              </a:rPr>
              <a:t>Shell</a:t>
            </a:r>
            <a:r>
              <a:rPr kumimoji="0" lang="zh-CN" altLang="en-US" sz="1600" b="0" i="0" u="none" strike="noStrike" kern="1200" cap="none" spc="0" normalizeH="0" baseline="0" noProof="0" dirty="0">
                <a:ln>
                  <a:noFill/>
                </a:ln>
                <a:effectLst/>
                <a:uLnTx/>
                <a:uFillTx/>
                <a:latin typeface="微软雅黑"/>
                <a:ea typeface="微软雅黑"/>
                <a:cs typeface="+mn-cs"/>
              </a:rPr>
              <a:t>脚本等，都属于普通文件。几乎在每个目录下都能看到普通文件（</a:t>
            </a:r>
            <a:r>
              <a:rPr kumimoji="0" lang="en-US" altLang="zh-CN" sz="1600" b="0" i="0" u="none" strike="noStrike" kern="1200" cap="none" spc="0" normalizeH="0" baseline="0" noProof="0" dirty="0">
                <a:ln>
                  <a:noFill/>
                </a:ln>
                <a:effectLst/>
                <a:uLnTx/>
                <a:uFillTx/>
                <a:latin typeface="微软雅黑"/>
                <a:ea typeface="微软雅黑"/>
                <a:cs typeface="+mn-cs"/>
              </a:rPr>
              <a:t>-</a:t>
            </a:r>
            <a:r>
              <a:rPr kumimoji="0" lang="zh-CN" altLang="en-US" sz="1600" b="0" i="0" u="none" strike="noStrike" kern="1200" cap="none" spc="0" normalizeH="0" baseline="0" noProof="0" dirty="0">
                <a:ln>
                  <a:noFill/>
                </a:ln>
                <a:effectLst/>
                <a:uLnTx/>
                <a:uFillTx/>
                <a:latin typeface="微软雅黑"/>
                <a:ea typeface="微软雅黑"/>
                <a:cs typeface="+mn-cs"/>
              </a:rPr>
              <a:t>）和目录文件（</a:t>
            </a:r>
            <a:r>
              <a:rPr kumimoji="0" lang="en-US" altLang="zh-CN" sz="1600" b="0" i="0" u="none" strike="noStrike" kern="1200" cap="none" spc="0" normalizeH="0" baseline="0" noProof="0" dirty="0">
                <a:ln>
                  <a:noFill/>
                </a:ln>
                <a:effectLst/>
                <a:uLnTx/>
                <a:uFillTx/>
                <a:latin typeface="微软雅黑"/>
                <a:ea typeface="微软雅黑"/>
                <a:cs typeface="+mn-cs"/>
              </a:rPr>
              <a:t>d</a:t>
            </a:r>
            <a:r>
              <a:rPr kumimoji="0" lang="zh-CN" altLang="en-US" sz="1600" b="0" i="0" u="none" strike="noStrike" kern="1200" cap="none" spc="0" normalizeH="0" baseline="0" noProof="0" dirty="0">
                <a:ln>
                  <a:noFill/>
                </a:ln>
                <a:effectLst/>
                <a:uLnTx/>
                <a:uFillTx/>
                <a:latin typeface="微软雅黑"/>
                <a:ea typeface="微软雅黑"/>
                <a:cs typeface="+mn-cs"/>
              </a:rPr>
              <a:t>）的身影。块设备文件（</a:t>
            </a:r>
            <a:r>
              <a:rPr kumimoji="0" lang="en-US" altLang="zh-CN" sz="1600" b="0" i="0" u="none" strike="noStrike" kern="1200" cap="none" spc="0" normalizeH="0" baseline="0" noProof="0" dirty="0">
                <a:ln>
                  <a:noFill/>
                </a:ln>
                <a:effectLst/>
                <a:uLnTx/>
                <a:uFillTx/>
                <a:latin typeface="微软雅黑"/>
                <a:ea typeface="微软雅黑"/>
                <a:cs typeface="+mn-cs"/>
              </a:rPr>
              <a:t>b</a:t>
            </a:r>
            <a:r>
              <a:rPr kumimoji="0" lang="zh-CN" altLang="en-US" sz="1600" b="0" i="0" u="none" strike="noStrike" kern="1200" cap="none" spc="0" normalizeH="0" baseline="0" noProof="0" dirty="0">
                <a:ln>
                  <a:noFill/>
                </a:ln>
                <a:effectLst/>
                <a:uLnTx/>
                <a:uFillTx/>
                <a:latin typeface="微软雅黑"/>
                <a:ea typeface="微软雅黑"/>
                <a:cs typeface="+mn-cs"/>
              </a:rPr>
              <a:t>）和字符设备文件（</a:t>
            </a:r>
            <a:r>
              <a:rPr kumimoji="0" lang="en-US" altLang="zh-CN" sz="1600" b="0" i="0" u="none" strike="noStrike" kern="1200" cap="none" spc="0" normalizeH="0" baseline="0" noProof="0" dirty="0">
                <a:ln>
                  <a:noFill/>
                </a:ln>
                <a:effectLst/>
                <a:uLnTx/>
                <a:uFillTx/>
                <a:latin typeface="微软雅黑"/>
                <a:ea typeface="微软雅黑"/>
                <a:cs typeface="+mn-cs"/>
              </a:rPr>
              <a:t>c</a:t>
            </a:r>
            <a:r>
              <a:rPr kumimoji="0" lang="zh-CN" altLang="en-US" sz="1600" b="0" i="0" u="none" strike="noStrike" kern="1200" cap="none" spc="0" normalizeH="0" baseline="0" noProof="0" dirty="0">
                <a:ln>
                  <a:noFill/>
                </a:ln>
                <a:effectLst/>
                <a:uLnTx/>
                <a:uFillTx/>
                <a:latin typeface="微软雅黑"/>
                <a:ea typeface="微软雅黑"/>
                <a:cs typeface="+mn-cs"/>
              </a:rPr>
              <a:t>）一般是指硬件设备，比如鼠标、键盘、光驱、硬盘等，在</a:t>
            </a:r>
            <a:r>
              <a:rPr kumimoji="0" lang="en-US" altLang="zh-CN" sz="1600" b="0" i="0" u="none" strike="noStrike" kern="1200" cap="none" spc="0" normalizeH="0" baseline="0" noProof="0" dirty="0">
                <a:ln>
                  <a:noFill/>
                </a:ln>
                <a:effectLst/>
                <a:uLnTx/>
                <a:uFillTx/>
                <a:latin typeface="微软雅黑"/>
                <a:ea typeface="微软雅黑"/>
                <a:cs typeface="+mn-cs"/>
              </a:rPr>
              <a:t>/dev/</a:t>
            </a:r>
            <a:r>
              <a:rPr kumimoji="0" lang="zh-CN" altLang="en-US" sz="1600" b="0" i="0" u="none" strike="noStrike" kern="1200" cap="none" spc="0" normalizeH="0" baseline="0" noProof="0" dirty="0">
                <a:ln>
                  <a:noFill/>
                </a:ln>
                <a:effectLst/>
                <a:uLnTx/>
                <a:uFillTx/>
                <a:latin typeface="微软雅黑"/>
                <a:ea typeface="微软雅黑"/>
                <a:cs typeface="+mn-cs"/>
              </a:rPr>
              <a:t>目录中最为常见。应该很少有人会对鼠标、键盘进行硬件级别的管理吧。</a:t>
            </a:r>
          </a:p>
        </p:txBody>
      </p:sp>
      <p:sp>
        <p:nvSpPr>
          <p:cNvPr id="109" name="íşlíḓe">
            <a:extLst>
              <a:ext uri="{FF2B5EF4-FFF2-40B4-BE49-F238E27FC236}">
                <a16:creationId xmlns:a16="http://schemas.microsoft.com/office/drawing/2014/main" id="{87384BC8-04A5-4B93-9110-7E1E9A9EDBC8}"/>
              </a:ext>
            </a:extLst>
          </p:cNvPr>
          <p:cNvSpPr/>
          <p:nvPr/>
        </p:nvSpPr>
        <p:spPr bwMode="auto">
          <a:xfrm>
            <a:off x="3193513" y="1284733"/>
            <a:ext cx="1619250" cy="66675"/>
          </a:xfrm>
          <a:prstGeom prst="rect">
            <a:avLst/>
          </a:prstGeom>
          <a:solidFill>
            <a:schemeClr val="accent1">
              <a:lumMod val="7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0" name="íśľíḑé">
            <a:extLst>
              <a:ext uri="{FF2B5EF4-FFF2-40B4-BE49-F238E27FC236}">
                <a16:creationId xmlns:a16="http://schemas.microsoft.com/office/drawing/2014/main" id="{ECB25013-A76C-4665-A2F6-03AEB518BC07}"/>
              </a:ext>
            </a:extLst>
          </p:cNvPr>
          <p:cNvSpPr/>
          <p:nvPr/>
        </p:nvSpPr>
        <p:spPr bwMode="auto">
          <a:xfrm>
            <a:off x="3193513" y="1367283"/>
            <a:ext cx="1619250" cy="30162"/>
          </a:xfrm>
          <a:custGeom>
            <a:avLst/>
            <a:gdLst>
              <a:gd name="T0" fmla="*/ 788 w 792"/>
              <a:gd name="T1" fmla="*/ 15 h 15"/>
              <a:gd name="T2" fmla="*/ 5 w 792"/>
              <a:gd name="T3" fmla="*/ 15 h 15"/>
              <a:gd name="T4" fmla="*/ 0 w 792"/>
              <a:gd name="T5" fmla="*/ 11 h 15"/>
              <a:gd name="T6" fmla="*/ 0 w 792"/>
              <a:gd name="T7" fmla="*/ 0 h 15"/>
              <a:gd name="T8" fmla="*/ 792 w 792"/>
              <a:gd name="T9" fmla="*/ 0 h 15"/>
              <a:gd name="T10" fmla="*/ 792 w 792"/>
              <a:gd name="T11" fmla="*/ 11 h 15"/>
              <a:gd name="T12" fmla="*/ 788 w 792"/>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792" h="15">
                <a:moveTo>
                  <a:pt x="788" y="15"/>
                </a:moveTo>
                <a:cubicBezTo>
                  <a:pt x="5" y="15"/>
                  <a:pt x="5" y="15"/>
                  <a:pt x="5" y="15"/>
                </a:cubicBezTo>
                <a:cubicBezTo>
                  <a:pt x="2" y="15"/>
                  <a:pt x="0" y="13"/>
                  <a:pt x="0" y="11"/>
                </a:cubicBezTo>
                <a:cubicBezTo>
                  <a:pt x="0" y="0"/>
                  <a:pt x="0" y="0"/>
                  <a:pt x="0" y="0"/>
                </a:cubicBezTo>
                <a:cubicBezTo>
                  <a:pt x="792" y="0"/>
                  <a:pt x="792" y="0"/>
                  <a:pt x="792" y="0"/>
                </a:cubicBezTo>
                <a:cubicBezTo>
                  <a:pt x="792" y="11"/>
                  <a:pt x="792" y="11"/>
                  <a:pt x="792" y="11"/>
                </a:cubicBezTo>
                <a:cubicBezTo>
                  <a:pt x="792" y="13"/>
                  <a:pt x="790" y="15"/>
                  <a:pt x="788" y="15"/>
                </a:cubicBezTo>
                <a:close/>
              </a:path>
            </a:pathLst>
          </a:custGeom>
          <a:solidFill>
            <a:schemeClr val="accent1">
              <a:lumMod val="75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1" name="等腰三角形 110">
            <a:extLst>
              <a:ext uri="{FF2B5EF4-FFF2-40B4-BE49-F238E27FC236}">
                <a16:creationId xmlns:a16="http://schemas.microsoft.com/office/drawing/2014/main" id="{1A8FED3C-C977-42C6-AF0C-1936E6B52E8D}"/>
              </a:ext>
            </a:extLst>
          </p:cNvPr>
          <p:cNvSpPr/>
          <p:nvPr/>
        </p:nvSpPr>
        <p:spPr>
          <a:xfrm rot="16200000">
            <a:off x="7785977" y="3264008"/>
            <a:ext cx="417643" cy="203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endParaRPr>
          </a:p>
        </p:txBody>
      </p:sp>
      <p:sp>
        <p:nvSpPr>
          <p:cNvPr id="112" name="矩形 111">
            <a:extLst>
              <a:ext uri="{FF2B5EF4-FFF2-40B4-BE49-F238E27FC236}">
                <a16:creationId xmlns:a16="http://schemas.microsoft.com/office/drawing/2014/main" id="{8D49C818-C5AA-44DB-AD6D-D53818AF10FB}"/>
              </a:ext>
            </a:extLst>
          </p:cNvPr>
          <p:cNvSpPr/>
          <p:nvPr/>
        </p:nvSpPr>
        <p:spPr>
          <a:xfrm>
            <a:off x="1747610" y="1687700"/>
            <a:ext cx="197956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普通文件（</a:t>
            </a:r>
            <a:r>
              <a:rPr kumimoji="0" lang="en-US" altLang="zh-CN"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a:t>
            </a:r>
            <a:r>
              <a:rPr kumimoji="0" lang="zh-CN" altLang="en-US"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a:t>
            </a:r>
            <a:endParaRPr kumimoji="0" lang="zh-CN" altLang="en-US" sz="1600" b="0" i="0" u="none" strike="noStrike" kern="1200" cap="none" spc="0" normalizeH="0" baseline="0" noProof="0" dirty="0">
              <a:ln>
                <a:noFill/>
              </a:ln>
              <a:solidFill>
                <a:srgbClr val="37424E"/>
              </a:solidFill>
              <a:effectLst/>
              <a:uLnTx/>
              <a:uFillTx/>
              <a:latin typeface="微软雅黑" panose="020B0503020204020204" pitchFamily="34" charset="-122"/>
              <a:ea typeface="微软雅黑" panose="020B0503020204020204" pitchFamily="34" charset="-122"/>
            </a:endParaRPr>
          </a:p>
        </p:txBody>
      </p:sp>
      <p:sp>
        <p:nvSpPr>
          <p:cNvPr id="113" name="矩形 112">
            <a:extLst>
              <a:ext uri="{FF2B5EF4-FFF2-40B4-BE49-F238E27FC236}">
                <a16:creationId xmlns:a16="http://schemas.microsoft.com/office/drawing/2014/main" id="{1BF3BA5E-7685-48E7-8163-F2C5BF87AF2D}"/>
              </a:ext>
            </a:extLst>
          </p:cNvPr>
          <p:cNvSpPr/>
          <p:nvPr/>
        </p:nvSpPr>
        <p:spPr>
          <a:xfrm>
            <a:off x="1747611" y="4200849"/>
            <a:ext cx="3005518" cy="36933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链接文件（</a:t>
            </a:r>
            <a:r>
              <a:rPr kumimoji="0" lang="en-US" altLang="zh-CN"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l</a:t>
            </a:r>
            <a:r>
              <a:rPr kumimoji="0" lang="zh-CN" altLang="en-US"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a:t>
            </a:r>
            <a:endParaRPr kumimoji="0" lang="zh-CN" altLang="en-US" sz="1600" b="0" i="0" u="none" strike="noStrike" kern="1200" cap="none" spc="0" normalizeH="0" baseline="0" noProof="0" dirty="0">
              <a:ln>
                <a:noFill/>
              </a:ln>
              <a:solidFill>
                <a:srgbClr val="37424E"/>
              </a:solidFill>
              <a:effectLst/>
              <a:uLnTx/>
              <a:uFillTx/>
              <a:latin typeface="微软雅黑" panose="020B0503020204020204" pitchFamily="34" charset="-122"/>
              <a:ea typeface="微软雅黑" panose="020B0503020204020204" pitchFamily="34" charset="-122"/>
            </a:endParaRPr>
          </a:p>
        </p:txBody>
      </p:sp>
      <p:sp>
        <p:nvSpPr>
          <p:cNvPr id="114" name="矩形 113">
            <a:extLst>
              <a:ext uri="{FF2B5EF4-FFF2-40B4-BE49-F238E27FC236}">
                <a16:creationId xmlns:a16="http://schemas.microsoft.com/office/drawing/2014/main" id="{22D1AECA-CB03-4841-8AC9-5BA64733426F}"/>
              </a:ext>
            </a:extLst>
          </p:cNvPr>
          <p:cNvSpPr/>
          <p:nvPr/>
        </p:nvSpPr>
        <p:spPr>
          <a:xfrm>
            <a:off x="4963264" y="1680464"/>
            <a:ext cx="223424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0070C0"/>
                </a:solidFill>
                <a:latin typeface="微软雅黑" panose="020B0503020204020204" pitchFamily="34" charset="-122"/>
                <a:ea typeface="微软雅黑" panose="020B0503020204020204" pitchFamily="34" charset="-122"/>
              </a:rPr>
              <a:t>块设备文件（</a:t>
            </a:r>
            <a:r>
              <a:rPr lang="en-US" altLang="zh-CN" b="1" dirty="0">
                <a:solidFill>
                  <a:srgbClr val="0070C0"/>
                </a:solidFill>
                <a:latin typeface="微软雅黑" panose="020B0503020204020204" pitchFamily="34" charset="-122"/>
                <a:ea typeface="微软雅黑" panose="020B0503020204020204" pitchFamily="34" charset="-122"/>
              </a:rPr>
              <a:t>b</a:t>
            </a:r>
            <a:r>
              <a:rPr lang="zh-CN" altLang="en-US" b="1" dirty="0">
                <a:solidFill>
                  <a:srgbClr val="0070C0"/>
                </a:solidFill>
                <a:latin typeface="微软雅黑" panose="020B0503020204020204" pitchFamily="34" charset="-122"/>
                <a:ea typeface="微软雅黑" panose="020B0503020204020204" pitchFamily="34" charset="-122"/>
              </a:rPr>
              <a:t>）</a:t>
            </a:r>
            <a:endParaRPr kumimoji="0" lang="zh-CN" altLang="en-US" sz="1600" b="0" i="0" u="none" strike="noStrike" kern="1200" cap="none" spc="0" normalizeH="0" baseline="0" noProof="0" dirty="0">
              <a:ln>
                <a:noFill/>
              </a:ln>
              <a:solidFill>
                <a:srgbClr val="37424E"/>
              </a:solidFill>
              <a:effectLst/>
              <a:uLnTx/>
              <a:uFillTx/>
              <a:latin typeface="微软雅黑" panose="020B0503020204020204" pitchFamily="34" charset="-122"/>
              <a:ea typeface="微软雅黑" panose="020B0503020204020204" pitchFamily="34" charset="-122"/>
            </a:endParaRPr>
          </a:p>
        </p:txBody>
      </p:sp>
      <p:sp>
        <p:nvSpPr>
          <p:cNvPr id="115" name="矩形 114">
            <a:extLst>
              <a:ext uri="{FF2B5EF4-FFF2-40B4-BE49-F238E27FC236}">
                <a16:creationId xmlns:a16="http://schemas.microsoft.com/office/drawing/2014/main" id="{E4FC117C-03F7-4A21-95E8-24C48E49E4DC}"/>
              </a:ext>
            </a:extLst>
          </p:cNvPr>
          <p:cNvSpPr/>
          <p:nvPr/>
        </p:nvSpPr>
        <p:spPr>
          <a:xfrm>
            <a:off x="4961572" y="2980588"/>
            <a:ext cx="277175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0070C0"/>
                </a:solidFill>
                <a:latin typeface="微软雅黑" panose="020B0503020204020204" pitchFamily="34" charset="-122"/>
                <a:ea typeface="微软雅黑" panose="020B0503020204020204" pitchFamily="34" charset="-122"/>
              </a:rPr>
              <a:t>字符设备文件（</a:t>
            </a:r>
            <a:r>
              <a:rPr lang="en-US" altLang="zh-CN" b="1" dirty="0">
                <a:solidFill>
                  <a:srgbClr val="0070C0"/>
                </a:solidFill>
                <a:latin typeface="微软雅黑" panose="020B0503020204020204" pitchFamily="34" charset="-122"/>
                <a:ea typeface="微软雅黑" panose="020B0503020204020204" pitchFamily="34" charset="-122"/>
              </a:rPr>
              <a:t>c</a:t>
            </a:r>
            <a:r>
              <a:rPr lang="zh-CN" altLang="en-US" b="1" dirty="0">
                <a:solidFill>
                  <a:srgbClr val="0070C0"/>
                </a:solidFill>
                <a:latin typeface="微软雅黑" panose="020B0503020204020204" pitchFamily="34" charset="-122"/>
                <a:ea typeface="微软雅黑" panose="020B0503020204020204" pitchFamily="34" charset="-122"/>
              </a:rPr>
              <a:t>）。</a:t>
            </a:r>
            <a:endParaRPr kumimoji="0" lang="zh-CN" altLang="en-US" sz="1600" b="0" i="0" u="none" strike="noStrike" kern="1200" cap="none" spc="0" normalizeH="0" baseline="0" noProof="0" dirty="0">
              <a:ln>
                <a:noFill/>
              </a:ln>
              <a:solidFill>
                <a:srgbClr val="37424E"/>
              </a:solidFill>
              <a:effectLst/>
              <a:uLnTx/>
              <a:uFillTx/>
              <a:latin typeface="微软雅黑" panose="020B0503020204020204" pitchFamily="34" charset="-122"/>
              <a:ea typeface="微软雅黑" panose="020B0503020204020204" pitchFamily="34" charset="-122"/>
              <a:cs typeface="+mn-cs"/>
            </a:endParaRPr>
          </a:p>
        </p:txBody>
      </p:sp>
      <p:sp>
        <p:nvSpPr>
          <p:cNvPr id="116" name="矩形 115">
            <a:extLst>
              <a:ext uri="{FF2B5EF4-FFF2-40B4-BE49-F238E27FC236}">
                <a16:creationId xmlns:a16="http://schemas.microsoft.com/office/drawing/2014/main" id="{8C81463C-1143-49AB-B425-6563A0B4D844}"/>
              </a:ext>
            </a:extLst>
          </p:cNvPr>
          <p:cNvSpPr/>
          <p:nvPr/>
        </p:nvSpPr>
        <p:spPr>
          <a:xfrm>
            <a:off x="1747611" y="5385443"/>
            <a:ext cx="2393644" cy="369332"/>
          </a:xfrm>
          <a:prstGeom prst="rect">
            <a:avLst/>
          </a:prstGeom>
        </p:spPr>
        <p:txBody>
          <a:bodyPr wrap="square">
            <a:spAutoFit/>
          </a:bodyPr>
          <a:lstStyle/>
          <a:p>
            <a:pPr>
              <a:defRPr/>
            </a:pPr>
            <a:r>
              <a:rPr lang="zh-CN" altLang="en-US" b="1" dirty="0">
                <a:solidFill>
                  <a:srgbClr val="0070C0"/>
                </a:solidFill>
                <a:latin typeface="微软雅黑" panose="020B0503020204020204" pitchFamily="34" charset="-122"/>
                <a:ea typeface="微软雅黑" panose="020B0503020204020204" pitchFamily="34" charset="-122"/>
              </a:rPr>
              <a:t>管道文件（</a:t>
            </a:r>
            <a:r>
              <a:rPr lang="en-US" altLang="zh-CN" b="1" dirty="0">
                <a:solidFill>
                  <a:srgbClr val="0070C0"/>
                </a:solidFill>
                <a:latin typeface="微软雅黑" panose="020B0503020204020204" pitchFamily="34" charset="-122"/>
                <a:ea typeface="微软雅黑" panose="020B0503020204020204" pitchFamily="34" charset="-122"/>
              </a:rPr>
              <a:t>p</a:t>
            </a:r>
            <a:r>
              <a:rPr lang="zh-CN" altLang="en-US" b="1" dirty="0">
                <a:solidFill>
                  <a:srgbClr val="0070C0"/>
                </a:solidFill>
                <a:latin typeface="微软雅黑" panose="020B0503020204020204" pitchFamily="34" charset="-122"/>
                <a:ea typeface="微软雅黑" panose="020B0503020204020204" pitchFamily="34" charset="-122"/>
              </a:rPr>
              <a:t>）</a:t>
            </a:r>
            <a:endParaRPr kumimoji="0" lang="zh-CN" altLang="en-US" sz="1600" b="0" i="0" u="none" strike="noStrike" kern="1200" cap="none" spc="0" normalizeH="0" baseline="0" noProof="0" dirty="0">
              <a:ln>
                <a:noFill/>
              </a:ln>
              <a:solidFill>
                <a:srgbClr val="37424E"/>
              </a:solidFill>
              <a:effectLst/>
              <a:uLnTx/>
              <a:uFillTx/>
              <a:latin typeface="微软雅黑" panose="020B0503020204020204" pitchFamily="34" charset="-122"/>
              <a:ea typeface="微软雅黑" panose="020B0503020204020204" pitchFamily="34" charset="-122"/>
            </a:endParaRPr>
          </a:p>
        </p:txBody>
      </p:sp>
      <p:sp>
        <p:nvSpPr>
          <p:cNvPr id="117" name="矩形 116">
            <a:extLst>
              <a:ext uri="{FF2B5EF4-FFF2-40B4-BE49-F238E27FC236}">
                <a16:creationId xmlns:a16="http://schemas.microsoft.com/office/drawing/2014/main" id="{39A12C0A-8157-416C-8C5C-2001E181B9AC}"/>
              </a:ext>
            </a:extLst>
          </p:cNvPr>
          <p:cNvSpPr/>
          <p:nvPr/>
        </p:nvSpPr>
        <p:spPr>
          <a:xfrm>
            <a:off x="1747611" y="2968910"/>
            <a:ext cx="3005518" cy="369332"/>
          </a:xfrm>
          <a:prstGeom prst="rect">
            <a:avLst/>
          </a:prstGeom>
        </p:spPr>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zh-CN" altLang="en-US" b="1" dirty="0">
                <a:solidFill>
                  <a:srgbClr val="0070C0"/>
                </a:solidFill>
                <a:latin typeface="微软雅黑" panose="020B0503020204020204" pitchFamily="34" charset="-122"/>
                <a:ea typeface="微软雅黑" panose="020B0503020204020204" pitchFamily="34" charset="-122"/>
              </a:rPr>
              <a:t>目录文件（</a:t>
            </a:r>
            <a:r>
              <a:rPr lang="en-US" altLang="zh-CN" b="1" dirty="0">
                <a:solidFill>
                  <a:srgbClr val="0070C0"/>
                </a:solidFill>
                <a:latin typeface="微软雅黑" panose="020B0503020204020204" pitchFamily="34" charset="-122"/>
                <a:ea typeface="微软雅黑" panose="020B0503020204020204" pitchFamily="34" charset="-122"/>
              </a:rPr>
              <a:t>d</a:t>
            </a:r>
            <a:r>
              <a:rPr lang="zh-CN" altLang="en-US" b="1" dirty="0">
                <a:solidFill>
                  <a:srgbClr val="0070C0"/>
                </a:solidFill>
                <a:latin typeface="微软雅黑" panose="020B0503020204020204" pitchFamily="34" charset="-122"/>
                <a:ea typeface="微软雅黑" panose="020B0503020204020204" pitchFamily="34" charset="-122"/>
              </a:rPr>
              <a:t>）</a:t>
            </a:r>
            <a:endParaRPr kumimoji="0" lang="zh-CN" altLang="en-US" sz="1600" b="0" i="0" u="none" strike="noStrike" kern="1200" cap="none" spc="0" normalizeH="0" baseline="0" noProof="0" dirty="0">
              <a:ln>
                <a:noFill/>
              </a:ln>
              <a:solidFill>
                <a:srgbClr val="37424E"/>
              </a:solidFill>
              <a:effectLst/>
              <a:uLnTx/>
              <a:uFillTx/>
              <a:latin typeface="微软雅黑" panose="020B0503020204020204" pitchFamily="34" charset="-122"/>
              <a:ea typeface="微软雅黑" panose="020B0503020204020204" pitchFamily="34" charset="-122"/>
            </a:endParaRPr>
          </a:p>
        </p:txBody>
      </p:sp>
      <p:grpSp>
        <p:nvGrpSpPr>
          <p:cNvPr id="118" name="组合 117">
            <a:extLst>
              <a:ext uri="{FF2B5EF4-FFF2-40B4-BE49-F238E27FC236}">
                <a16:creationId xmlns:a16="http://schemas.microsoft.com/office/drawing/2014/main" id="{F1988808-5B2E-4A66-9066-95318B0EBC70}"/>
              </a:ext>
            </a:extLst>
          </p:cNvPr>
          <p:cNvGrpSpPr/>
          <p:nvPr/>
        </p:nvGrpSpPr>
        <p:grpSpPr>
          <a:xfrm>
            <a:off x="5174823" y="3773208"/>
            <a:ext cx="4382592" cy="4342976"/>
            <a:chOff x="10875457" y="3572127"/>
            <a:chExt cx="2419350" cy="2360612"/>
          </a:xfrm>
        </p:grpSpPr>
        <p:sp>
          <p:nvSpPr>
            <p:cNvPr id="119" name="í$ḷiḓé">
              <a:extLst>
                <a:ext uri="{FF2B5EF4-FFF2-40B4-BE49-F238E27FC236}">
                  <a16:creationId xmlns:a16="http://schemas.microsoft.com/office/drawing/2014/main" id="{3BCE4763-F745-49A2-ADFF-6751C8214844}"/>
                </a:ext>
              </a:extLst>
            </p:cNvPr>
            <p:cNvSpPr/>
            <p:nvPr/>
          </p:nvSpPr>
          <p:spPr bwMode="auto">
            <a:xfrm>
              <a:off x="11486645" y="3994402"/>
              <a:ext cx="1670050" cy="1938337"/>
            </a:xfrm>
            <a:custGeom>
              <a:avLst/>
              <a:gdLst>
                <a:gd name="T0" fmla="*/ 109 w 639"/>
                <a:gd name="T1" fmla="*/ 0 h 743"/>
                <a:gd name="T2" fmla="*/ 109 w 639"/>
                <a:gd name="T3" fmla="*/ 299 h 743"/>
                <a:gd name="T4" fmla="*/ 109 w 639"/>
                <a:gd name="T5" fmla="*/ 299 h 743"/>
                <a:gd name="T6" fmla="*/ 109 w 639"/>
                <a:gd name="T7" fmla="*/ 323 h 743"/>
                <a:gd name="T8" fmla="*/ 55 w 639"/>
                <a:gd name="T9" fmla="*/ 377 h 743"/>
                <a:gd name="T10" fmla="*/ 0 w 639"/>
                <a:gd name="T11" fmla="*/ 377 h 743"/>
                <a:gd name="T12" fmla="*/ 1 w 639"/>
                <a:gd name="T13" fmla="*/ 378 h 743"/>
                <a:gd name="T14" fmla="*/ 3 w 639"/>
                <a:gd name="T15" fmla="*/ 379 h 743"/>
                <a:gd name="T16" fmla="*/ 7 w 639"/>
                <a:gd name="T17" fmla="*/ 381 h 743"/>
                <a:gd name="T18" fmla="*/ 9 w 639"/>
                <a:gd name="T19" fmla="*/ 382 h 743"/>
                <a:gd name="T20" fmla="*/ 15 w 639"/>
                <a:gd name="T21" fmla="*/ 385 h 743"/>
                <a:gd name="T22" fmla="*/ 16 w 639"/>
                <a:gd name="T23" fmla="*/ 386 h 743"/>
                <a:gd name="T24" fmla="*/ 21 w 639"/>
                <a:gd name="T25" fmla="*/ 388 h 743"/>
                <a:gd name="T26" fmla="*/ 23 w 639"/>
                <a:gd name="T27" fmla="*/ 390 h 743"/>
                <a:gd name="T28" fmla="*/ 27 w 639"/>
                <a:gd name="T29" fmla="*/ 391 h 743"/>
                <a:gd name="T30" fmla="*/ 30 w 639"/>
                <a:gd name="T31" fmla="*/ 393 h 743"/>
                <a:gd name="T32" fmla="*/ 33 w 639"/>
                <a:gd name="T33" fmla="*/ 394 h 743"/>
                <a:gd name="T34" fmla="*/ 36 w 639"/>
                <a:gd name="T35" fmla="*/ 395 h 743"/>
                <a:gd name="T36" fmla="*/ 39 w 639"/>
                <a:gd name="T37" fmla="*/ 397 h 743"/>
                <a:gd name="T38" fmla="*/ 41 w 639"/>
                <a:gd name="T39" fmla="*/ 398 h 743"/>
                <a:gd name="T40" fmla="*/ 46 w 639"/>
                <a:gd name="T41" fmla="*/ 400 h 743"/>
                <a:gd name="T42" fmla="*/ 47 w 639"/>
                <a:gd name="T43" fmla="*/ 401 h 743"/>
                <a:gd name="T44" fmla="*/ 53 w 639"/>
                <a:gd name="T45" fmla="*/ 403 h 743"/>
                <a:gd name="T46" fmla="*/ 55 w 639"/>
                <a:gd name="T47" fmla="*/ 404 h 743"/>
                <a:gd name="T48" fmla="*/ 58 w 639"/>
                <a:gd name="T49" fmla="*/ 405 h 743"/>
                <a:gd name="T50" fmla="*/ 60 w 639"/>
                <a:gd name="T51" fmla="*/ 406 h 743"/>
                <a:gd name="T52" fmla="*/ 64 w 639"/>
                <a:gd name="T53" fmla="*/ 407 h 743"/>
                <a:gd name="T54" fmla="*/ 66 w 639"/>
                <a:gd name="T55" fmla="*/ 408 h 743"/>
                <a:gd name="T56" fmla="*/ 69 w 639"/>
                <a:gd name="T57" fmla="*/ 410 h 743"/>
                <a:gd name="T58" fmla="*/ 71 w 639"/>
                <a:gd name="T59" fmla="*/ 410 h 743"/>
                <a:gd name="T60" fmla="*/ 75 w 639"/>
                <a:gd name="T61" fmla="*/ 412 h 743"/>
                <a:gd name="T62" fmla="*/ 76 w 639"/>
                <a:gd name="T63" fmla="*/ 412 h 743"/>
                <a:gd name="T64" fmla="*/ 81 w 639"/>
                <a:gd name="T65" fmla="*/ 414 h 743"/>
                <a:gd name="T66" fmla="*/ 82 w 639"/>
                <a:gd name="T67" fmla="*/ 414 h 743"/>
                <a:gd name="T68" fmla="*/ 86 w 639"/>
                <a:gd name="T69" fmla="*/ 416 h 743"/>
                <a:gd name="T70" fmla="*/ 87 w 639"/>
                <a:gd name="T71" fmla="*/ 416 h 743"/>
                <a:gd name="T72" fmla="*/ 90 w 639"/>
                <a:gd name="T73" fmla="*/ 417 h 743"/>
                <a:gd name="T74" fmla="*/ 92 w 639"/>
                <a:gd name="T75" fmla="*/ 418 h 743"/>
                <a:gd name="T76" fmla="*/ 94 w 639"/>
                <a:gd name="T77" fmla="*/ 419 h 743"/>
                <a:gd name="T78" fmla="*/ 96 w 639"/>
                <a:gd name="T79" fmla="*/ 419 h 743"/>
                <a:gd name="T80" fmla="*/ 98 w 639"/>
                <a:gd name="T81" fmla="*/ 420 h 743"/>
                <a:gd name="T82" fmla="*/ 100 w 639"/>
                <a:gd name="T83" fmla="*/ 420 h 743"/>
                <a:gd name="T84" fmla="*/ 103 w 639"/>
                <a:gd name="T85" fmla="*/ 422 h 743"/>
                <a:gd name="T86" fmla="*/ 221 w 639"/>
                <a:gd name="T87" fmla="*/ 501 h 743"/>
                <a:gd name="T88" fmla="*/ 325 w 639"/>
                <a:gd name="T89" fmla="*/ 743 h 743"/>
                <a:gd name="T90" fmla="*/ 639 w 639"/>
                <a:gd name="T91" fmla="*/ 743 h 743"/>
                <a:gd name="T92" fmla="*/ 487 w 639"/>
                <a:gd name="T93" fmla="*/ 518 h 743"/>
                <a:gd name="T94" fmla="*/ 381 w 639"/>
                <a:gd name="T95" fmla="*/ 360 h 743"/>
                <a:gd name="T96" fmla="*/ 340 w 639"/>
                <a:gd name="T97" fmla="*/ 259 h 743"/>
                <a:gd name="T98" fmla="*/ 341 w 639"/>
                <a:gd name="T99" fmla="*/ 258 h 743"/>
                <a:gd name="T100" fmla="*/ 330 w 639"/>
                <a:gd name="T101" fmla="*/ 234 h 743"/>
                <a:gd name="T102" fmla="*/ 306 w 639"/>
                <a:gd name="T103" fmla="*/ 177 h 743"/>
                <a:gd name="T104" fmla="*/ 213 w 639"/>
                <a:gd name="T105" fmla="*/ 16 h 743"/>
                <a:gd name="T106" fmla="*/ 130 w 639"/>
                <a:gd name="T107" fmla="*/ 1 h 743"/>
                <a:gd name="T108" fmla="*/ 130 w 639"/>
                <a:gd name="T109" fmla="*/ 1 h 743"/>
                <a:gd name="T110" fmla="*/ 121 w 639"/>
                <a:gd name="T111" fmla="*/ 0 h 743"/>
                <a:gd name="T112" fmla="*/ 120 w 639"/>
                <a:gd name="T113" fmla="*/ 0 h 743"/>
                <a:gd name="T114" fmla="*/ 116 w 639"/>
                <a:gd name="T115" fmla="*/ 0 h 743"/>
                <a:gd name="T116" fmla="*/ 115 w 639"/>
                <a:gd name="T117" fmla="*/ 0 h 743"/>
                <a:gd name="T118" fmla="*/ 112 w 639"/>
                <a:gd name="T119" fmla="*/ 0 h 743"/>
                <a:gd name="T120" fmla="*/ 111 w 639"/>
                <a:gd name="T121" fmla="*/ 0 h 743"/>
                <a:gd name="T122" fmla="*/ 109 w 639"/>
                <a:gd name="T123" fmla="*/ 0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9" h="743">
                  <a:moveTo>
                    <a:pt x="109" y="0"/>
                  </a:moveTo>
                  <a:cubicBezTo>
                    <a:pt x="109" y="299"/>
                    <a:pt x="109" y="299"/>
                    <a:pt x="109" y="299"/>
                  </a:cubicBezTo>
                  <a:cubicBezTo>
                    <a:pt x="109" y="299"/>
                    <a:pt x="109" y="299"/>
                    <a:pt x="109" y="299"/>
                  </a:cubicBezTo>
                  <a:cubicBezTo>
                    <a:pt x="109" y="323"/>
                    <a:pt x="109" y="323"/>
                    <a:pt x="109" y="323"/>
                  </a:cubicBezTo>
                  <a:cubicBezTo>
                    <a:pt x="109" y="353"/>
                    <a:pt x="85" y="377"/>
                    <a:pt x="55" y="377"/>
                  </a:cubicBezTo>
                  <a:cubicBezTo>
                    <a:pt x="0" y="377"/>
                    <a:pt x="0" y="377"/>
                    <a:pt x="0" y="377"/>
                  </a:cubicBezTo>
                  <a:cubicBezTo>
                    <a:pt x="0" y="377"/>
                    <a:pt x="0" y="378"/>
                    <a:pt x="1" y="378"/>
                  </a:cubicBezTo>
                  <a:cubicBezTo>
                    <a:pt x="1" y="378"/>
                    <a:pt x="2" y="379"/>
                    <a:pt x="3" y="379"/>
                  </a:cubicBezTo>
                  <a:cubicBezTo>
                    <a:pt x="4" y="380"/>
                    <a:pt x="6" y="381"/>
                    <a:pt x="7" y="381"/>
                  </a:cubicBezTo>
                  <a:cubicBezTo>
                    <a:pt x="8" y="382"/>
                    <a:pt x="8" y="382"/>
                    <a:pt x="9" y="382"/>
                  </a:cubicBezTo>
                  <a:cubicBezTo>
                    <a:pt x="11" y="383"/>
                    <a:pt x="13" y="384"/>
                    <a:pt x="15" y="385"/>
                  </a:cubicBezTo>
                  <a:cubicBezTo>
                    <a:pt x="15" y="386"/>
                    <a:pt x="16" y="386"/>
                    <a:pt x="16" y="386"/>
                  </a:cubicBezTo>
                  <a:cubicBezTo>
                    <a:pt x="18" y="387"/>
                    <a:pt x="20" y="388"/>
                    <a:pt x="21" y="388"/>
                  </a:cubicBezTo>
                  <a:cubicBezTo>
                    <a:pt x="22" y="389"/>
                    <a:pt x="23" y="389"/>
                    <a:pt x="23" y="390"/>
                  </a:cubicBezTo>
                  <a:cubicBezTo>
                    <a:pt x="25" y="390"/>
                    <a:pt x="26" y="391"/>
                    <a:pt x="27" y="391"/>
                  </a:cubicBezTo>
                  <a:cubicBezTo>
                    <a:pt x="28" y="392"/>
                    <a:pt x="29" y="392"/>
                    <a:pt x="30" y="393"/>
                  </a:cubicBezTo>
                  <a:cubicBezTo>
                    <a:pt x="31" y="393"/>
                    <a:pt x="32" y="394"/>
                    <a:pt x="33" y="394"/>
                  </a:cubicBezTo>
                  <a:cubicBezTo>
                    <a:pt x="34" y="395"/>
                    <a:pt x="35" y="395"/>
                    <a:pt x="36" y="395"/>
                  </a:cubicBezTo>
                  <a:cubicBezTo>
                    <a:pt x="37" y="396"/>
                    <a:pt x="38" y="396"/>
                    <a:pt x="39" y="397"/>
                  </a:cubicBezTo>
                  <a:cubicBezTo>
                    <a:pt x="40" y="397"/>
                    <a:pt x="41" y="398"/>
                    <a:pt x="41" y="398"/>
                  </a:cubicBezTo>
                  <a:cubicBezTo>
                    <a:pt x="43" y="399"/>
                    <a:pt x="45" y="399"/>
                    <a:pt x="46" y="400"/>
                  </a:cubicBezTo>
                  <a:cubicBezTo>
                    <a:pt x="47" y="401"/>
                    <a:pt x="47" y="401"/>
                    <a:pt x="47" y="401"/>
                  </a:cubicBezTo>
                  <a:cubicBezTo>
                    <a:pt x="49" y="401"/>
                    <a:pt x="51" y="402"/>
                    <a:pt x="53" y="403"/>
                  </a:cubicBezTo>
                  <a:cubicBezTo>
                    <a:pt x="53" y="403"/>
                    <a:pt x="54" y="403"/>
                    <a:pt x="55" y="404"/>
                  </a:cubicBezTo>
                  <a:cubicBezTo>
                    <a:pt x="56" y="404"/>
                    <a:pt x="57" y="405"/>
                    <a:pt x="58" y="405"/>
                  </a:cubicBezTo>
                  <a:cubicBezTo>
                    <a:pt x="59" y="406"/>
                    <a:pt x="60" y="406"/>
                    <a:pt x="60" y="406"/>
                  </a:cubicBezTo>
                  <a:cubicBezTo>
                    <a:pt x="62" y="407"/>
                    <a:pt x="63" y="407"/>
                    <a:pt x="64" y="407"/>
                  </a:cubicBezTo>
                  <a:cubicBezTo>
                    <a:pt x="65" y="408"/>
                    <a:pt x="65" y="408"/>
                    <a:pt x="66" y="408"/>
                  </a:cubicBezTo>
                  <a:cubicBezTo>
                    <a:pt x="67" y="409"/>
                    <a:pt x="68" y="409"/>
                    <a:pt x="69" y="410"/>
                  </a:cubicBezTo>
                  <a:cubicBezTo>
                    <a:pt x="70" y="410"/>
                    <a:pt x="70" y="410"/>
                    <a:pt x="71" y="410"/>
                  </a:cubicBezTo>
                  <a:cubicBezTo>
                    <a:pt x="72" y="411"/>
                    <a:pt x="74" y="411"/>
                    <a:pt x="75" y="412"/>
                  </a:cubicBezTo>
                  <a:cubicBezTo>
                    <a:pt x="75" y="412"/>
                    <a:pt x="76" y="412"/>
                    <a:pt x="76" y="412"/>
                  </a:cubicBezTo>
                  <a:cubicBezTo>
                    <a:pt x="78" y="413"/>
                    <a:pt x="79" y="413"/>
                    <a:pt x="81" y="414"/>
                  </a:cubicBezTo>
                  <a:cubicBezTo>
                    <a:pt x="82" y="414"/>
                    <a:pt x="82" y="414"/>
                    <a:pt x="82" y="414"/>
                  </a:cubicBezTo>
                  <a:cubicBezTo>
                    <a:pt x="83" y="415"/>
                    <a:pt x="84" y="415"/>
                    <a:pt x="86" y="416"/>
                  </a:cubicBezTo>
                  <a:cubicBezTo>
                    <a:pt x="86" y="416"/>
                    <a:pt x="87" y="416"/>
                    <a:pt x="87" y="416"/>
                  </a:cubicBezTo>
                  <a:cubicBezTo>
                    <a:pt x="88" y="417"/>
                    <a:pt x="89" y="417"/>
                    <a:pt x="90" y="417"/>
                  </a:cubicBezTo>
                  <a:cubicBezTo>
                    <a:pt x="91" y="417"/>
                    <a:pt x="91" y="418"/>
                    <a:pt x="92" y="418"/>
                  </a:cubicBezTo>
                  <a:cubicBezTo>
                    <a:pt x="93" y="418"/>
                    <a:pt x="93" y="418"/>
                    <a:pt x="94" y="419"/>
                  </a:cubicBezTo>
                  <a:cubicBezTo>
                    <a:pt x="95" y="419"/>
                    <a:pt x="95" y="419"/>
                    <a:pt x="96" y="419"/>
                  </a:cubicBezTo>
                  <a:cubicBezTo>
                    <a:pt x="97" y="420"/>
                    <a:pt x="98" y="420"/>
                    <a:pt x="98" y="420"/>
                  </a:cubicBezTo>
                  <a:cubicBezTo>
                    <a:pt x="99" y="420"/>
                    <a:pt x="99" y="420"/>
                    <a:pt x="100" y="420"/>
                  </a:cubicBezTo>
                  <a:cubicBezTo>
                    <a:pt x="101" y="421"/>
                    <a:pt x="102" y="421"/>
                    <a:pt x="103" y="422"/>
                  </a:cubicBezTo>
                  <a:cubicBezTo>
                    <a:pt x="142" y="434"/>
                    <a:pt x="174" y="433"/>
                    <a:pt x="221" y="501"/>
                  </a:cubicBezTo>
                  <a:cubicBezTo>
                    <a:pt x="251" y="544"/>
                    <a:pt x="296" y="662"/>
                    <a:pt x="325" y="743"/>
                  </a:cubicBezTo>
                  <a:cubicBezTo>
                    <a:pt x="639" y="743"/>
                    <a:pt x="639" y="743"/>
                    <a:pt x="639" y="743"/>
                  </a:cubicBezTo>
                  <a:cubicBezTo>
                    <a:pt x="591" y="671"/>
                    <a:pt x="523" y="569"/>
                    <a:pt x="487" y="518"/>
                  </a:cubicBezTo>
                  <a:cubicBezTo>
                    <a:pt x="427" y="434"/>
                    <a:pt x="401" y="395"/>
                    <a:pt x="381" y="360"/>
                  </a:cubicBezTo>
                  <a:cubicBezTo>
                    <a:pt x="369" y="338"/>
                    <a:pt x="356" y="301"/>
                    <a:pt x="340" y="259"/>
                  </a:cubicBezTo>
                  <a:cubicBezTo>
                    <a:pt x="341" y="259"/>
                    <a:pt x="341" y="258"/>
                    <a:pt x="341" y="258"/>
                  </a:cubicBezTo>
                  <a:cubicBezTo>
                    <a:pt x="344" y="247"/>
                    <a:pt x="339" y="237"/>
                    <a:pt x="330" y="234"/>
                  </a:cubicBezTo>
                  <a:cubicBezTo>
                    <a:pt x="323" y="215"/>
                    <a:pt x="315" y="196"/>
                    <a:pt x="306" y="177"/>
                  </a:cubicBezTo>
                  <a:cubicBezTo>
                    <a:pt x="271" y="107"/>
                    <a:pt x="234" y="42"/>
                    <a:pt x="213" y="16"/>
                  </a:cubicBezTo>
                  <a:cubicBezTo>
                    <a:pt x="199" y="0"/>
                    <a:pt x="163" y="1"/>
                    <a:pt x="130" y="1"/>
                  </a:cubicBezTo>
                  <a:cubicBezTo>
                    <a:pt x="130" y="1"/>
                    <a:pt x="130" y="1"/>
                    <a:pt x="130" y="1"/>
                  </a:cubicBezTo>
                  <a:cubicBezTo>
                    <a:pt x="127" y="1"/>
                    <a:pt x="124" y="1"/>
                    <a:pt x="121" y="0"/>
                  </a:cubicBezTo>
                  <a:cubicBezTo>
                    <a:pt x="120" y="0"/>
                    <a:pt x="120" y="0"/>
                    <a:pt x="120" y="0"/>
                  </a:cubicBezTo>
                  <a:cubicBezTo>
                    <a:pt x="119" y="0"/>
                    <a:pt x="118" y="0"/>
                    <a:pt x="116" y="0"/>
                  </a:cubicBezTo>
                  <a:cubicBezTo>
                    <a:pt x="115" y="0"/>
                    <a:pt x="115" y="0"/>
                    <a:pt x="115" y="0"/>
                  </a:cubicBezTo>
                  <a:cubicBezTo>
                    <a:pt x="114" y="0"/>
                    <a:pt x="113" y="0"/>
                    <a:pt x="112" y="0"/>
                  </a:cubicBezTo>
                  <a:cubicBezTo>
                    <a:pt x="111" y="0"/>
                    <a:pt x="111" y="0"/>
                    <a:pt x="111" y="0"/>
                  </a:cubicBezTo>
                  <a:cubicBezTo>
                    <a:pt x="110" y="0"/>
                    <a:pt x="109" y="0"/>
                    <a:pt x="109" y="0"/>
                  </a:cubicBezTo>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20" name="ïSliďê">
              <a:extLst>
                <a:ext uri="{FF2B5EF4-FFF2-40B4-BE49-F238E27FC236}">
                  <a16:creationId xmlns:a16="http://schemas.microsoft.com/office/drawing/2014/main" id="{25F32712-FD7B-43B6-9BC3-E6BCBFCA4C47}"/>
                </a:ext>
              </a:extLst>
            </p:cNvPr>
            <p:cNvSpPr/>
            <p:nvPr/>
          </p:nvSpPr>
          <p:spPr bwMode="auto">
            <a:xfrm>
              <a:off x="11388220" y="4775452"/>
              <a:ext cx="384175" cy="203200"/>
            </a:xfrm>
            <a:custGeom>
              <a:avLst/>
              <a:gdLst>
                <a:gd name="T0" fmla="*/ 147 w 147"/>
                <a:gd name="T1" fmla="*/ 0 h 78"/>
                <a:gd name="T2" fmla="*/ 93 w 147"/>
                <a:gd name="T3" fmla="*/ 55 h 78"/>
                <a:gd name="T4" fmla="*/ 0 w 147"/>
                <a:gd name="T5" fmla="*/ 55 h 78"/>
                <a:gd name="T6" fmla="*/ 0 w 147"/>
                <a:gd name="T7" fmla="*/ 55 h 78"/>
                <a:gd name="T8" fmla="*/ 2 w 147"/>
                <a:gd name="T9" fmla="*/ 56 h 78"/>
                <a:gd name="T10" fmla="*/ 6 w 147"/>
                <a:gd name="T11" fmla="*/ 59 h 78"/>
                <a:gd name="T12" fmla="*/ 8 w 147"/>
                <a:gd name="T13" fmla="*/ 60 h 78"/>
                <a:gd name="T14" fmla="*/ 13 w 147"/>
                <a:gd name="T15" fmla="*/ 63 h 78"/>
                <a:gd name="T16" fmla="*/ 14 w 147"/>
                <a:gd name="T17" fmla="*/ 64 h 78"/>
                <a:gd name="T18" fmla="*/ 20 w 147"/>
                <a:gd name="T19" fmla="*/ 68 h 78"/>
                <a:gd name="T20" fmla="*/ 22 w 147"/>
                <a:gd name="T21" fmla="*/ 69 h 78"/>
                <a:gd name="T22" fmla="*/ 26 w 147"/>
                <a:gd name="T23" fmla="*/ 72 h 78"/>
                <a:gd name="T24" fmla="*/ 29 w 147"/>
                <a:gd name="T25" fmla="*/ 73 h 78"/>
                <a:gd name="T26" fmla="*/ 32 w 147"/>
                <a:gd name="T27" fmla="*/ 75 h 78"/>
                <a:gd name="T28" fmla="*/ 35 w 147"/>
                <a:gd name="T29" fmla="*/ 77 h 78"/>
                <a:gd name="T30" fmla="*/ 38 w 147"/>
                <a:gd name="T31" fmla="*/ 78 h 78"/>
                <a:gd name="T32" fmla="*/ 93 w 147"/>
                <a:gd name="T33" fmla="*/ 78 h 78"/>
                <a:gd name="T34" fmla="*/ 147 w 147"/>
                <a:gd name="T35" fmla="*/ 24 h 78"/>
                <a:gd name="T36" fmla="*/ 147 w 147"/>
                <a:gd name="T3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 h="78">
                  <a:moveTo>
                    <a:pt x="147" y="0"/>
                  </a:moveTo>
                  <a:cubicBezTo>
                    <a:pt x="147" y="30"/>
                    <a:pt x="123" y="55"/>
                    <a:pt x="93" y="55"/>
                  </a:cubicBezTo>
                  <a:cubicBezTo>
                    <a:pt x="0" y="55"/>
                    <a:pt x="0" y="55"/>
                    <a:pt x="0" y="55"/>
                  </a:cubicBezTo>
                  <a:cubicBezTo>
                    <a:pt x="0" y="55"/>
                    <a:pt x="0" y="55"/>
                    <a:pt x="0" y="55"/>
                  </a:cubicBezTo>
                  <a:cubicBezTo>
                    <a:pt x="1" y="55"/>
                    <a:pt x="2" y="56"/>
                    <a:pt x="2" y="56"/>
                  </a:cubicBezTo>
                  <a:cubicBezTo>
                    <a:pt x="4" y="57"/>
                    <a:pt x="5" y="58"/>
                    <a:pt x="6" y="59"/>
                  </a:cubicBezTo>
                  <a:cubicBezTo>
                    <a:pt x="7" y="59"/>
                    <a:pt x="8" y="60"/>
                    <a:pt x="8" y="60"/>
                  </a:cubicBezTo>
                  <a:cubicBezTo>
                    <a:pt x="10" y="61"/>
                    <a:pt x="11" y="62"/>
                    <a:pt x="13" y="63"/>
                  </a:cubicBezTo>
                  <a:cubicBezTo>
                    <a:pt x="13" y="64"/>
                    <a:pt x="14" y="64"/>
                    <a:pt x="14" y="64"/>
                  </a:cubicBezTo>
                  <a:cubicBezTo>
                    <a:pt x="16" y="66"/>
                    <a:pt x="18" y="67"/>
                    <a:pt x="20" y="68"/>
                  </a:cubicBezTo>
                  <a:cubicBezTo>
                    <a:pt x="21" y="68"/>
                    <a:pt x="21" y="69"/>
                    <a:pt x="22" y="69"/>
                  </a:cubicBezTo>
                  <a:cubicBezTo>
                    <a:pt x="23" y="70"/>
                    <a:pt x="25" y="71"/>
                    <a:pt x="26" y="72"/>
                  </a:cubicBezTo>
                  <a:cubicBezTo>
                    <a:pt x="27" y="72"/>
                    <a:pt x="28" y="73"/>
                    <a:pt x="29" y="73"/>
                  </a:cubicBezTo>
                  <a:cubicBezTo>
                    <a:pt x="30" y="74"/>
                    <a:pt x="31" y="75"/>
                    <a:pt x="32" y="75"/>
                  </a:cubicBezTo>
                  <a:cubicBezTo>
                    <a:pt x="33" y="76"/>
                    <a:pt x="34" y="76"/>
                    <a:pt x="35" y="77"/>
                  </a:cubicBezTo>
                  <a:cubicBezTo>
                    <a:pt x="36" y="77"/>
                    <a:pt x="37" y="78"/>
                    <a:pt x="38" y="78"/>
                  </a:cubicBezTo>
                  <a:cubicBezTo>
                    <a:pt x="93" y="78"/>
                    <a:pt x="93" y="78"/>
                    <a:pt x="93" y="78"/>
                  </a:cubicBezTo>
                  <a:cubicBezTo>
                    <a:pt x="123" y="78"/>
                    <a:pt x="147" y="54"/>
                    <a:pt x="147" y="24"/>
                  </a:cubicBezTo>
                  <a:cubicBezTo>
                    <a:pt x="147" y="0"/>
                    <a:pt x="147" y="0"/>
                    <a:pt x="147"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21" name="ïşḻiḑé">
              <a:extLst>
                <a:ext uri="{FF2B5EF4-FFF2-40B4-BE49-F238E27FC236}">
                  <a16:creationId xmlns:a16="http://schemas.microsoft.com/office/drawing/2014/main" id="{892B097E-451C-4AD0-9F45-EDF88D9BE899}"/>
                </a:ext>
              </a:extLst>
            </p:cNvPr>
            <p:cNvSpPr/>
            <p:nvPr/>
          </p:nvSpPr>
          <p:spPr bwMode="auto">
            <a:xfrm>
              <a:off x="11256457" y="3940427"/>
              <a:ext cx="515938" cy="981124"/>
            </a:xfrm>
            <a:custGeom>
              <a:avLst/>
              <a:gdLst>
                <a:gd name="T0" fmla="*/ 147 w 197"/>
                <a:gd name="T1" fmla="*/ 0 h 375"/>
                <a:gd name="T2" fmla="*/ 147 w 197"/>
                <a:gd name="T3" fmla="*/ 330 h 375"/>
                <a:gd name="T4" fmla="*/ 0 w 197"/>
                <a:gd name="T5" fmla="*/ 330 h 375"/>
                <a:gd name="T6" fmla="*/ 7 w 197"/>
                <a:gd name="T7" fmla="*/ 337 h 375"/>
                <a:gd name="T8" fmla="*/ 33 w 197"/>
                <a:gd name="T9" fmla="*/ 362 h 375"/>
                <a:gd name="T10" fmla="*/ 33 w 197"/>
                <a:gd name="T11" fmla="*/ 362 h 375"/>
                <a:gd name="T12" fmla="*/ 34 w 197"/>
                <a:gd name="T13" fmla="*/ 363 h 375"/>
                <a:gd name="T14" fmla="*/ 39 w 197"/>
                <a:gd name="T15" fmla="*/ 366 h 375"/>
                <a:gd name="T16" fmla="*/ 41 w 197"/>
                <a:gd name="T17" fmla="*/ 368 h 375"/>
                <a:gd name="T18" fmla="*/ 44 w 197"/>
                <a:gd name="T19" fmla="*/ 371 h 375"/>
                <a:gd name="T20" fmla="*/ 47 w 197"/>
                <a:gd name="T21" fmla="*/ 372 h 375"/>
                <a:gd name="T22" fmla="*/ 50 w 197"/>
                <a:gd name="T23" fmla="*/ 375 h 375"/>
                <a:gd name="T24" fmla="*/ 143 w 197"/>
                <a:gd name="T25" fmla="*/ 375 h 375"/>
                <a:gd name="T26" fmla="*/ 197 w 197"/>
                <a:gd name="T27" fmla="*/ 320 h 375"/>
                <a:gd name="T28" fmla="*/ 197 w 197"/>
                <a:gd name="T29" fmla="*/ 320 h 375"/>
                <a:gd name="T30" fmla="*/ 197 w 197"/>
                <a:gd name="T31" fmla="*/ 21 h 375"/>
                <a:gd name="T32" fmla="*/ 195 w 197"/>
                <a:gd name="T33" fmla="*/ 21 h 375"/>
                <a:gd name="T34" fmla="*/ 194 w 197"/>
                <a:gd name="T35" fmla="*/ 20 h 375"/>
                <a:gd name="T36" fmla="*/ 191 w 197"/>
                <a:gd name="T37" fmla="*/ 20 h 375"/>
                <a:gd name="T38" fmla="*/ 190 w 197"/>
                <a:gd name="T39" fmla="*/ 20 h 375"/>
                <a:gd name="T40" fmla="*/ 187 w 197"/>
                <a:gd name="T41" fmla="*/ 20 h 375"/>
                <a:gd name="T42" fmla="*/ 186 w 197"/>
                <a:gd name="T43" fmla="*/ 19 h 375"/>
                <a:gd name="T44" fmla="*/ 183 w 197"/>
                <a:gd name="T45" fmla="*/ 19 h 375"/>
                <a:gd name="T46" fmla="*/ 182 w 197"/>
                <a:gd name="T47" fmla="*/ 19 h 375"/>
                <a:gd name="T48" fmla="*/ 180 w 197"/>
                <a:gd name="T49" fmla="*/ 18 h 375"/>
                <a:gd name="T50" fmla="*/ 178 w 197"/>
                <a:gd name="T51" fmla="*/ 18 h 375"/>
                <a:gd name="T52" fmla="*/ 176 w 197"/>
                <a:gd name="T53" fmla="*/ 17 h 375"/>
                <a:gd name="T54" fmla="*/ 175 w 197"/>
                <a:gd name="T55" fmla="*/ 17 h 375"/>
                <a:gd name="T56" fmla="*/ 173 w 197"/>
                <a:gd name="T57" fmla="*/ 16 h 375"/>
                <a:gd name="T58" fmla="*/ 172 w 197"/>
                <a:gd name="T59" fmla="*/ 15 h 375"/>
                <a:gd name="T60" fmla="*/ 169 w 197"/>
                <a:gd name="T61" fmla="*/ 14 h 375"/>
                <a:gd name="T62" fmla="*/ 166 w 197"/>
                <a:gd name="T63" fmla="*/ 12 h 375"/>
                <a:gd name="T64" fmla="*/ 165 w 197"/>
                <a:gd name="T65" fmla="*/ 12 h 375"/>
                <a:gd name="T66" fmla="*/ 163 w 197"/>
                <a:gd name="T67" fmla="*/ 11 h 375"/>
                <a:gd name="T68" fmla="*/ 162 w 197"/>
                <a:gd name="T69" fmla="*/ 10 h 375"/>
                <a:gd name="T70" fmla="*/ 160 w 197"/>
                <a:gd name="T71" fmla="*/ 9 h 375"/>
                <a:gd name="T72" fmla="*/ 158 w 197"/>
                <a:gd name="T73" fmla="*/ 7 h 375"/>
                <a:gd name="T74" fmla="*/ 157 w 197"/>
                <a:gd name="T75" fmla="*/ 6 h 375"/>
                <a:gd name="T76" fmla="*/ 155 w 197"/>
                <a:gd name="T77" fmla="*/ 5 h 375"/>
                <a:gd name="T78" fmla="*/ 153 w 197"/>
                <a:gd name="T79" fmla="*/ 4 h 375"/>
                <a:gd name="T80" fmla="*/ 151 w 197"/>
                <a:gd name="T81" fmla="*/ 2 h 375"/>
                <a:gd name="T82" fmla="*/ 150 w 197"/>
                <a:gd name="T83" fmla="*/ 2 h 375"/>
                <a:gd name="T84" fmla="*/ 147 w 197"/>
                <a:gd name="T85"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7" h="375">
                  <a:moveTo>
                    <a:pt x="147" y="0"/>
                  </a:moveTo>
                  <a:cubicBezTo>
                    <a:pt x="147" y="330"/>
                    <a:pt x="147" y="330"/>
                    <a:pt x="147" y="330"/>
                  </a:cubicBezTo>
                  <a:cubicBezTo>
                    <a:pt x="0" y="330"/>
                    <a:pt x="0" y="330"/>
                    <a:pt x="0" y="330"/>
                  </a:cubicBezTo>
                  <a:cubicBezTo>
                    <a:pt x="3" y="332"/>
                    <a:pt x="5" y="335"/>
                    <a:pt x="7" y="337"/>
                  </a:cubicBezTo>
                  <a:cubicBezTo>
                    <a:pt x="15" y="346"/>
                    <a:pt x="24" y="354"/>
                    <a:pt x="33" y="362"/>
                  </a:cubicBezTo>
                  <a:cubicBezTo>
                    <a:pt x="33" y="362"/>
                    <a:pt x="33" y="362"/>
                    <a:pt x="33" y="362"/>
                  </a:cubicBezTo>
                  <a:cubicBezTo>
                    <a:pt x="34" y="363"/>
                    <a:pt x="34" y="363"/>
                    <a:pt x="34" y="363"/>
                  </a:cubicBezTo>
                  <a:cubicBezTo>
                    <a:pt x="35" y="364"/>
                    <a:pt x="37" y="365"/>
                    <a:pt x="39" y="366"/>
                  </a:cubicBezTo>
                  <a:cubicBezTo>
                    <a:pt x="39" y="367"/>
                    <a:pt x="40" y="367"/>
                    <a:pt x="41" y="368"/>
                  </a:cubicBezTo>
                  <a:cubicBezTo>
                    <a:pt x="42" y="369"/>
                    <a:pt x="43" y="370"/>
                    <a:pt x="44" y="371"/>
                  </a:cubicBezTo>
                  <a:cubicBezTo>
                    <a:pt x="45" y="371"/>
                    <a:pt x="46" y="372"/>
                    <a:pt x="47" y="372"/>
                  </a:cubicBezTo>
                  <a:cubicBezTo>
                    <a:pt x="48" y="373"/>
                    <a:pt x="49" y="374"/>
                    <a:pt x="50" y="375"/>
                  </a:cubicBezTo>
                  <a:cubicBezTo>
                    <a:pt x="143" y="375"/>
                    <a:pt x="143" y="375"/>
                    <a:pt x="143" y="375"/>
                  </a:cubicBezTo>
                  <a:cubicBezTo>
                    <a:pt x="173" y="375"/>
                    <a:pt x="197" y="350"/>
                    <a:pt x="197" y="320"/>
                  </a:cubicBezTo>
                  <a:cubicBezTo>
                    <a:pt x="197" y="320"/>
                    <a:pt x="197" y="320"/>
                    <a:pt x="197" y="320"/>
                  </a:cubicBezTo>
                  <a:cubicBezTo>
                    <a:pt x="197" y="21"/>
                    <a:pt x="197" y="21"/>
                    <a:pt x="197" y="21"/>
                  </a:cubicBezTo>
                  <a:cubicBezTo>
                    <a:pt x="196" y="21"/>
                    <a:pt x="196" y="21"/>
                    <a:pt x="195" y="21"/>
                  </a:cubicBezTo>
                  <a:cubicBezTo>
                    <a:pt x="194" y="20"/>
                    <a:pt x="194" y="20"/>
                    <a:pt x="194" y="20"/>
                  </a:cubicBezTo>
                  <a:cubicBezTo>
                    <a:pt x="193" y="20"/>
                    <a:pt x="192" y="20"/>
                    <a:pt x="191" y="20"/>
                  </a:cubicBezTo>
                  <a:cubicBezTo>
                    <a:pt x="191" y="20"/>
                    <a:pt x="191" y="20"/>
                    <a:pt x="190" y="20"/>
                  </a:cubicBezTo>
                  <a:cubicBezTo>
                    <a:pt x="189" y="20"/>
                    <a:pt x="188" y="20"/>
                    <a:pt x="187" y="20"/>
                  </a:cubicBezTo>
                  <a:cubicBezTo>
                    <a:pt x="187" y="20"/>
                    <a:pt x="186" y="19"/>
                    <a:pt x="186" y="19"/>
                  </a:cubicBezTo>
                  <a:cubicBezTo>
                    <a:pt x="185" y="19"/>
                    <a:pt x="184" y="19"/>
                    <a:pt x="183" y="19"/>
                  </a:cubicBezTo>
                  <a:cubicBezTo>
                    <a:pt x="183" y="19"/>
                    <a:pt x="183" y="19"/>
                    <a:pt x="182" y="19"/>
                  </a:cubicBezTo>
                  <a:cubicBezTo>
                    <a:pt x="181" y="18"/>
                    <a:pt x="180" y="18"/>
                    <a:pt x="180" y="18"/>
                  </a:cubicBezTo>
                  <a:cubicBezTo>
                    <a:pt x="179" y="18"/>
                    <a:pt x="179" y="18"/>
                    <a:pt x="178" y="18"/>
                  </a:cubicBezTo>
                  <a:cubicBezTo>
                    <a:pt x="178" y="18"/>
                    <a:pt x="177" y="17"/>
                    <a:pt x="176" y="17"/>
                  </a:cubicBezTo>
                  <a:cubicBezTo>
                    <a:pt x="176" y="17"/>
                    <a:pt x="175" y="17"/>
                    <a:pt x="175" y="17"/>
                  </a:cubicBezTo>
                  <a:cubicBezTo>
                    <a:pt x="175" y="17"/>
                    <a:pt x="174" y="16"/>
                    <a:pt x="173" y="16"/>
                  </a:cubicBezTo>
                  <a:cubicBezTo>
                    <a:pt x="173" y="16"/>
                    <a:pt x="172" y="16"/>
                    <a:pt x="172" y="15"/>
                  </a:cubicBezTo>
                  <a:cubicBezTo>
                    <a:pt x="171" y="15"/>
                    <a:pt x="170" y="15"/>
                    <a:pt x="169" y="14"/>
                  </a:cubicBezTo>
                  <a:cubicBezTo>
                    <a:pt x="168" y="14"/>
                    <a:pt x="167" y="13"/>
                    <a:pt x="166" y="12"/>
                  </a:cubicBezTo>
                  <a:cubicBezTo>
                    <a:pt x="166" y="12"/>
                    <a:pt x="165" y="12"/>
                    <a:pt x="165" y="12"/>
                  </a:cubicBezTo>
                  <a:cubicBezTo>
                    <a:pt x="164" y="11"/>
                    <a:pt x="164" y="11"/>
                    <a:pt x="163" y="11"/>
                  </a:cubicBezTo>
                  <a:cubicBezTo>
                    <a:pt x="163" y="10"/>
                    <a:pt x="162" y="10"/>
                    <a:pt x="162" y="10"/>
                  </a:cubicBezTo>
                  <a:cubicBezTo>
                    <a:pt x="161" y="9"/>
                    <a:pt x="161" y="9"/>
                    <a:pt x="160" y="9"/>
                  </a:cubicBezTo>
                  <a:cubicBezTo>
                    <a:pt x="159" y="8"/>
                    <a:pt x="159" y="8"/>
                    <a:pt x="158" y="7"/>
                  </a:cubicBezTo>
                  <a:cubicBezTo>
                    <a:pt x="158" y="7"/>
                    <a:pt x="157" y="7"/>
                    <a:pt x="157" y="6"/>
                  </a:cubicBezTo>
                  <a:cubicBezTo>
                    <a:pt x="156" y="6"/>
                    <a:pt x="155" y="6"/>
                    <a:pt x="155" y="5"/>
                  </a:cubicBezTo>
                  <a:cubicBezTo>
                    <a:pt x="154" y="5"/>
                    <a:pt x="154" y="4"/>
                    <a:pt x="153" y="4"/>
                  </a:cubicBezTo>
                  <a:cubicBezTo>
                    <a:pt x="152" y="4"/>
                    <a:pt x="152" y="3"/>
                    <a:pt x="151" y="2"/>
                  </a:cubicBezTo>
                  <a:cubicBezTo>
                    <a:pt x="150" y="2"/>
                    <a:pt x="150" y="2"/>
                    <a:pt x="150" y="2"/>
                  </a:cubicBezTo>
                  <a:cubicBezTo>
                    <a:pt x="149" y="1"/>
                    <a:pt x="148" y="1"/>
                    <a:pt x="147"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22" name="í$ḷïďe">
              <a:extLst>
                <a:ext uri="{FF2B5EF4-FFF2-40B4-BE49-F238E27FC236}">
                  <a16:creationId xmlns:a16="http://schemas.microsoft.com/office/drawing/2014/main" id="{F9513858-A8B4-472B-B6D6-3C20994F1399}"/>
                </a:ext>
              </a:extLst>
            </p:cNvPr>
            <p:cNvSpPr/>
            <p:nvPr/>
          </p:nvSpPr>
          <p:spPr bwMode="auto">
            <a:xfrm>
              <a:off x="10875457" y="3803902"/>
              <a:ext cx="765175" cy="996950"/>
            </a:xfrm>
            <a:custGeom>
              <a:avLst/>
              <a:gdLst>
                <a:gd name="T0" fmla="*/ 173 w 293"/>
                <a:gd name="T1" fmla="*/ 197 h 382"/>
                <a:gd name="T2" fmla="*/ 203 w 293"/>
                <a:gd name="T3" fmla="*/ 205 h 382"/>
                <a:gd name="T4" fmla="*/ 127 w 293"/>
                <a:gd name="T5" fmla="*/ 186 h 382"/>
                <a:gd name="T6" fmla="*/ 139 w 293"/>
                <a:gd name="T7" fmla="*/ 189 h 382"/>
                <a:gd name="T8" fmla="*/ 221 w 293"/>
                <a:gd name="T9" fmla="*/ 209 h 382"/>
                <a:gd name="T10" fmla="*/ 283 w 293"/>
                <a:gd name="T11" fmla="*/ 172 h 382"/>
                <a:gd name="T12" fmla="*/ 256 w 293"/>
                <a:gd name="T13" fmla="*/ 210 h 382"/>
                <a:gd name="T14" fmla="*/ 198 w 293"/>
                <a:gd name="T15" fmla="*/ 0 h 382"/>
                <a:gd name="T16" fmla="*/ 187 w 293"/>
                <a:gd name="T17" fmla="*/ 5 h 382"/>
                <a:gd name="T18" fmla="*/ 190 w 293"/>
                <a:gd name="T19" fmla="*/ 48 h 382"/>
                <a:gd name="T20" fmla="*/ 117 w 293"/>
                <a:gd name="T21" fmla="*/ 120 h 382"/>
                <a:gd name="T22" fmla="*/ 68 w 293"/>
                <a:gd name="T23" fmla="*/ 171 h 382"/>
                <a:gd name="T24" fmla="*/ 31 w 293"/>
                <a:gd name="T25" fmla="*/ 172 h 382"/>
                <a:gd name="T26" fmla="*/ 23 w 293"/>
                <a:gd name="T27" fmla="*/ 172 h 382"/>
                <a:gd name="T28" fmla="*/ 16 w 293"/>
                <a:gd name="T29" fmla="*/ 175 h 382"/>
                <a:gd name="T30" fmla="*/ 6 w 293"/>
                <a:gd name="T31" fmla="*/ 174 h 382"/>
                <a:gd name="T32" fmla="*/ 0 w 293"/>
                <a:gd name="T33" fmla="*/ 177 h 382"/>
                <a:gd name="T34" fmla="*/ 13 w 293"/>
                <a:gd name="T35" fmla="*/ 186 h 382"/>
                <a:gd name="T36" fmla="*/ 57 w 293"/>
                <a:gd name="T37" fmla="*/ 210 h 382"/>
                <a:gd name="T38" fmla="*/ 56 w 293"/>
                <a:gd name="T39" fmla="*/ 217 h 382"/>
                <a:gd name="T40" fmla="*/ 161 w 293"/>
                <a:gd name="T41" fmla="*/ 246 h 382"/>
                <a:gd name="T42" fmla="*/ 245 w 293"/>
                <a:gd name="T43" fmla="*/ 298 h 382"/>
                <a:gd name="T44" fmla="*/ 244 w 293"/>
                <a:gd name="T45" fmla="*/ 298 h 382"/>
                <a:gd name="T46" fmla="*/ 244 w 293"/>
                <a:gd name="T47" fmla="*/ 298 h 382"/>
                <a:gd name="T48" fmla="*/ 241 w 293"/>
                <a:gd name="T49" fmla="*/ 297 h 382"/>
                <a:gd name="T50" fmla="*/ 238 w 293"/>
                <a:gd name="T51" fmla="*/ 296 h 382"/>
                <a:gd name="T52" fmla="*/ 234 w 293"/>
                <a:gd name="T53" fmla="*/ 295 h 382"/>
                <a:gd name="T54" fmla="*/ 231 w 293"/>
                <a:gd name="T55" fmla="*/ 295 h 382"/>
                <a:gd name="T56" fmla="*/ 228 w 293"/>
                <a:gd name="T57" fmla="*/ 294 h 382"/>
                <a:gd name="T58" fmla="*/ 224 w 293"/>
                <a:gd name="T59" fmla="*/ 294 h 382"/>
                <a:gd name="T60" fmla="*/ 221 w 293"/>
                <a:gd name="T61" fmla="*/ 294 h 382"/>
                <a:gd name="T62" fmla="*/ 218 w 293"/>
                <a:gd name="T63" fmla="*/ 294 h 382"/>
                <a:gd name="T64" fmla="*/ 218 w 293"/>
                <a:gd name="T65" fmla="*/ 294 h 382"/>
                <a:gd name="T66" fmla="*/ 161 w 293"/>
                <a:gd name="T67" fmla="*/ 280 h 382"/>
                <a:gd name="T68" fmla="*/ 161 w 293"/>
                <a:gd name="T69" fmla="*/ 257 h 382"/>
                <a:gd name="T70" fmla="*/ 72 w 293"/>
                <a:gd name="T71" fmla="*/ 260 h 382"/>
                <a:gd name="T72" fmla="*/ 146 w 293"/>
                <a:gd name="T73" fmla="*/ 382 h 382"/>
                <a:gd name="T74" fmla="*/ 293 w 293"/>
                <a:gd name="T75" fmla="*/ 52 h 382"/>
                <a:gd name="T76" fmla="*/ 292 w 293"/>
                <a:gd name="T77" fmla="*/ 51 h 382"/>
                <a:gd name="T78" fmla="*/ 198 w 293"/>
                <a:gd name="T79" fmla="*/ 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3" h="382">
                  <a:moveTo>
                    <a:pt x="203" y="205"/>
                  </a:moveTo>
                  <a:cubicBezTo>
                    <a:pt x="173" y="197"/>
                    <a:pt x="173" y="197"/>
                    <a:pt x="173" y="197"/>
                  </a:cubicBezTo>
                  <a:cubicBezTo>
                    <a:pt x="180" y="196"/>
                    <a:pt x="186" y="194"/>
                    <a:pt x="191" y="191"/>
                  </a:cubicBezTo>
                  <a:cubicBezTo>
                    <a:pt x="194" y="198"/>
                    <a:pt x="198" y="202"/>
                    <a:pt x="203" y="205"/>
                  </a:cubicBezTo>
                  <a:moveTo>
                    <a:pt x="139" y="189"/>
                  </a:moveTo>
                  <a:cubicBezTo>
                    <a:pt x="127" y="186"/>
                    <a:pt x="127" y="186"/>
                    <a:pt x="127" y="186"/>
                  </a:cubicBezTo>
                  <a:cubicBezTo>
                    <a:pt x="129" y="184"/>
                    <a:pt x="131" y="182"/>
                    <a:pt x="133" y="180"/>
                  </a:cubicBezTo>
                  <a:cubicBezTo>
                    <a:pt x="135" y="184"/>
                    <a:pt x="137" y="187"/>
                    <a:pt x="139" y="189"/>
                  </a:cubicBezTo>
                  <a:moveTo>
                    <a:pt x="260" y="219"/>
                  </a:moveTo>
                  <a:cubicBezTo>
                    <a:pt x="221" y="209"/>
                    <a:pt x="221" y="209"/>
                    <a:pt x="221" y="209"/>
                  </a:cubicBezTo>
                  <a:cubicBezTo>
                    <a:pt x="234" y="209"/>
                    <a:pt x="248" y="203"/>
                    <a:pt x="254" y="199"/>
                  </a:cubicBezTo>
                  <a:cubicBezTo>
                    <a:pt x="262" y="193"/>
                    <a:pt x="275" y="181"/>
                    <a:pt x="283" y="172"/>
                  </a:cubicBezTo>
                  <a:cubicBezTo>
                    <a:pt x="284" y="174"/>
                    <a:pt x="285" y="176"/>
                    <a:pt x="286" y="178"/>
                  </a:cubicBezTo>
                  <a:cubicBezTo>
                    <a:pt x="272" y="194"/>
                    <a:pt x="256" y="210"/>
                    <a:pt x="256" y="210"/>
                  </a:cubicBezTo>
                  <a:cubicBezTo>
                    <a:pt x="257" y="214"/>
                    <a:pt x="258" y="216"/>
                    <a:pt x="260" y="219"/>
                  </a:cubicBezTo>
                  <a:moveTo>
                    <a:pt x="198" y="0"/>
                  </a:moveTo>
                  <a:cubicBezTo>
                    <a:pt x="197" y="0"/>
                    <a:pt x="196" y="0"/>
                    <a:pt x="195" y="0"/>
                  </a:cubicBezTo>
                  <a:cubicBezTo>
                    <a:pt x="193" y="1"/>
                    <a:pt x="190" y="2"/>
                    <a:pt x="187" y="5"/>
                  </a:cubicBezTo>
                  <a:cubicBezTo>
                    <a:pt x="190" y="5"/>
                    <a:pt x="190" y="5"/>
                    <a:pt x="190" y="5"/>
                  </a:cubicBezTo>
                  <a:cubicBezTo>
                    <a:pt x="190" y="48"/>
                    <a:pt x="190" y="48"/>
                    <a:pt x="190" y="48"/>
                  </a:cubicBezTo>
                  <a:cubicBezTo>
                    <a:pt x="156" y="48"/>
                    <a:pt x="156" y="48"/>
                    <a:pt x="156" y="48"/>
                  </a:cubicBezTo>
                  <a:cubicBezTo>
                    <a:pt x="138" y="77"/>
                    <a:pt x="122" y="111"/>
                    <a:pt x="117" y="120"/>
                  </a:cubicBezTo>
                  <a:cubicBezTo>
                    <a:pt x="110" y="133"/>
                    <a:pt x="84" y="156"/>
                    <a:pt x="70" y="169"/>
                  </a:cubicBezTo>
                  <a:cubicBezTo>
                    <a:pt x="69" y="169"/>
                    <a:pt x="69" y="170"/>
                    <a:pt x="68" y="171"/>
                  </a:cubicBezTo>
                  <a:cubicBezTo>
                    <a:pt x="66" y="173"/>
                    <a:pt x="63" y="175"/>
                    <a:pt x="62" y="176"/>
                  </a:cubicBezTo>
                  <a:cubicBezTo>
                    <a:pt x="31" y="172"/>
                    <a:pt x="31" y="172"/>
                    <a:pt x="31" y="172"/>
                  </a:cubicBezTo>
                  <a:cubicBezTo>
                    <a:pt x="29" y="172"/>
                    <a:pt x="27" y="172"/>
                    <a:pt x="25" y="172"/>
                  </a:cubicBezTo>
                  <a:cubicBezTo>
                    <a:pt x="24" y="172"/>
                    <a:pt x="23" y="172"/>
                    <a:pt x="23" y="172"/>
                  </a:cubicBezTo>
                  <a:cubicBezTo>
                    <a:pt x="21" y="172"/>
                    <a:pt x="20" y="172"/>
                    <a:pt x="18" y="173"/>
                  </a:cubicBezTo>
                  <a:cubicBezTo>
                    <a:pt x="18" y="174"/>
                    <a:pt x="17" y="174"/>
                    <a:pt x="16" y="175"/>
                  </a:cubicBezTo>
                  <a:cubicBezTo>
                    <a:pt x="16" y="175"/>
                    <a:pt x="16" y="175"/>
                    <a:pt x="16" y="175"/>
                  </a:cubicBezTo>
                  <a:cubicBezTo>
                    <a:pt x="6" y="174"/>
                    <a:pt x="6" y="174"/>
                    <a:pt x="6" y="174"/>
                  </a:cubicBezTo>
                  <a:cubicBezTo>
                    <a:pt x="5" y="174"/>
                    <a:pt x="5" y="174"/>
                    <a:pt x="4" y="174"/>
                  </a:cubicBezTo>
                  <a:cubicBezTo>
                    <a:pt x="2" y="174"/>
                    <a:pt x="1" y="175"/>
                    <a:pt x="0" y="177"/>
                  </a:cubicBezTo>
                  <a:cubicBezTo>
                    <a:pt x="0" y="180"/>
                    <a:pt x="1" y="181"/>
                    <a:pt x="4" y="182"/>
                  </a:cubicBezTo>
                  <a:cubicBezTo>
                    <a:pt x="13" y="186"/>
                    <a:pt x="13" y="186"/>
                    <a:pt x="13" y="186"/>
                  </a:cubicBezTo>
                  <a:cubicBezTo>
                    <a:pt x="14" y="191"/>
                    <a:pt x="19" y="194"/>
                    <a:pt x="25" y="196"/>
                  </a:cubicBezTo>
                  <a:cubicBezTo>
                    <a:pt x="57" y="210"/>
                    <a:pt x="57" y="210"/>
                    <a:pt x="57" y="210"/>
                  </a:cubicBezTo>
                  <a:cubicBezTo>
                    <a:pt x="56" y="214"/>
                    <a:pt x="56" y="214"/>
                    <a:pt x="56" y="214"/>
                  </a:cubicBezTo>
                  <a:cubicBezTo>
                    <a:pt x="56" y="215"/>
                    <a:pt x="56" y="216"/>
                    <a:pt x="56" y="217"/>
                  </a:cubicBezTo>
                  <a:cubicBezTo>
                    <a:pt x="161" y="217"/>
                    <a:pt x="161" y="217"/>
                    <a:pt x="161" y="217"/>
                  </a:cubicBezTo>
                  <a:cubicBezTo>
                    <a:pt x="161" y="246"/>
                    <a:pt x="161" y="246"/>
                    <a:pt x="161" y="246"/>
                  </a:cubicBezTo>
                  <a:cubicBezTo>
                    <a:pt x="266" y="276"/>
                    <a:pt x="266" y="276"/>
                    <a:pt x="266" y="276"/>
                  </a:cubicBezTo>
                  <a:cubicBezTo>
                    <a:pt x="257" y="287"/>
                    <a:pt x="248" y="295"/>
                    <a:pt x="245" y="298"/>
                  </a:cubicBezTo>
                  <a:cubicBezTo>
                    <a:pt x="245" y="298"/>
                    <a:pt x="245" y="298"/>
                    <a:pt x="245" y="298"/>
                  </a:cubicBezTo>
                  <a:cubicBezTo>
                    <a:pt x="244" y="298"/>
                    <a:pt x="244" y="298"/>
                    <a:pt x="244" y="298"/>
                  </a:cubicBezTo>
                  <a:cubicBezTo>
                    <a:pt x="244" y="298"/>
                    <a:pt x="244" y="298"/>
                    <a:pt x="244" y="298"/>
                  </a:cubicBezTo>
                  <a:cubicBezTo>
                    <a:pt x="244" y="298"/>
                    <a:pt x="244" y="298"/>
                    <a:pt x="244" y="298"/>
                  </a:cubicBezTo>
                  <a:cubicBezTo>
                    <a:pt x="244" y="298"/>
                    <a:pt x="244" y="298"/>
                    <a:pt x="244" y="298"/>
                  </a:cubicBezTo>
                  <a:cubicBezTo>
                    <a:pt x="243" y="298"/>
                    <a:pt x="242" y="297"/>
                    <a:pt x="241" y="297"/>
                  </a:cubicBezTo>
                  <a:cubicBezTo>
                    <a:pt x="241" y="297"/>
                    <a:pt x="240" y="297"/>
                    <a:pt x="240" y="297"/>
                  </a:cubicBezTo>
                  <a:cubicBezTo>
                    <a:pt x="239" y="297"/>
                    <a:pt x="238" y="296"/>
                    <a:pt x="238" y="296"/>
                  </a:cubicBezTo>
                  <a:cubicBezTo>
                    <a:pt x="237" y="296"/>
                    <a:pt x="237" y="296"/>
                    <a:pt x="236" y="296"/>
                  </a:cubicBezTo>
                  <a:cubicBezTo>
                    <a:pt x="236" y="296"/>
                    <a:pt x="235" y="295"/>
                    <a:pt x="234" y="295"/>
                  </a:cubicBezTo>
                  <a:cubicBezTo>
                    <a:pt x="234" y="295"/>
                    <a:pt x="233" y="295"/>
                    <a:pt x="233" y="295"/>
                  </a:cubicBezTo>
                  <a:cubicBezTo>
                    <a:pt x="232" y="295"/>
                    <a:pt x="232" y="295"/>
                    <a:pt x="231" y="295"/>
                  </a:cubicBezTo>
                  <a:cubicBezTo>
                    <a:pt x="231" y="295"/>
                    <a:pt x="230" y="294"/>
                    <a:pt x="230" y="294"/>
                  </a:cubicBezTo>
                  <a:cubicBezTo>
                    <a:pt x="229" y="294"/>
                    <a:pt x="228" y="294"/>
                    <a:pt x="228" y="294"/>
                  </a:cubicBezTo>
                  <a:cubicBezTo>
                    <a:pt x="227" y="294"/>
                    <a:pt x="227" y="294"/>
                    <a:pt x="227" y="294"/>
                  </a:cubicBezTo>
                  <a:cubicBezTo>
                    <a:pt x="226" y="294"/>
                    <a:pt x="225" y="294"/>
                    <a:pt x="224" y="294"/>
                  </a:cubicBezTo>
                  <a:cubicBezTo>
                    <a:pt x="224" y="294"/>
                    <a:pt x="224" y="294"/>
                    <a:pt x="224" y="294"/>
                  </a:cubicBezTo>
                  <a:cubicBezTo>
                    <a:pt x="223" y="294"/>
                    <a:pt x="222" y="294"/>
                    <a:pt x="221" y="294"/>
                  </a:cubicBezTo>
                  <a:cubicBezTo>
                    <a:pt x="221" y="294"/>
                    <a:pt x="221" y="294"/>
                    <a:pt x="221" y="294"/>
                  </a:cubicBezTo>
                  <a:cubicBezTo>
                    <a:pt x="220" y="294"/>
                    <a:pt x="219" y="294"/>
                    <a:pt x="218" y="294"/>
                  </a:cubicBezTo>
                  <a:cubicBezTo>
                    <a:pt x="218" y="294"/>
                    <a:pt x="218" y="294"/>
                    <a:pt x="218" y="294"/>
                  </a:cubicBezTo>
                  <a:cubicBezTo>
                    <a:pt x="218" y="294"/>
                    <a:pt x="218" y="294"/>
                    <a:pt x="218" y="294"/>
                  </a:cubicBezTo>
                  <a:cubicBezTo>
                    <a:pt x="212" y="294"/>
                    <a:pt x="208" y="294"/>
                    <a:pt x="208" y="294"/>
                  </a:cubicBezTo>
                  <a:cubicBezTo>
                    <a:pt x="195" y="281"/>
                    <a:pt x="169" y="280"/>
                    <a:pt x="161" y="280"/>
                  </a:cubicBezTo>
                  <a:cubicBezTo>
                    <a:pt x="159" y="280"/>
                    <a:pt x="158" y="280"/>
                    <a:pt x="158" y="280"/>
                  </a:cubicBezTo>
                  <a:cubicBezTo>
                    <a:pt x="160" y="271"/>
                    <a:pt x="161" y="263"/>
                    <a:pt x="161" y="257"/>
                  </a:cubicBezTo>
                  <a:cubicBezTo>
                    <a:pt x="161" y="260"/>
                    <a:pt x="161" y="260"/>
                    <a:pt x="161" y="260"/>
                  </a:cubicBezTo>
                  <a:cubicBezTo>
                    <a:pt x="72" y="260"/>
                    <a:pt x="72" y="260"/>
                    <a:pt x="72" y="260"/>
                  </a:cubicBezTo>
                  <a:cubicBezTo>
                    <a:pt x="71" y="284"/>
                    <a:pt x="48" y="291"/>
                    <a:pt x="58" y="313"/>
                  </a:cubicBezTo>
                  <a:cubicBezTo>
                    <a:pt x="82" y="364"/>
                    <a:pt x="101" y="335"/>
                    <a:pt x="146" y="382"/>
                  </a:cubicBezTo>
                  <a:cubicBezTo>
                    <a:pt x="293" y="382"/>
                    <a:pt x="293" y="382"/>
                    <a:pt x="293" y="382"/>
                  </a:cubicBezTo>
                  <a:cubicBezTo>
                    <a:pt x="293" y="52"/>
                    <a:pt x="293" y="52"/>
                    <a:pt x="293" y="52"/>
                  </a:cubicBezTo>
                  <a:cubicBezTo>
                    <a:pt x="293" y="52"/>
                    <a:pt x="293" y="52"/>
                    <a:pt x="293" y="52"/>
                  </a:cubicBezTo>
                  <a:cubicBezTo>
                    <a:pt x="292" y="51"/>
                    <a:pt x="292" y="51"/>
                    <a:pt x="292" y="51"/>
                  </a:cubicBezTo>
                  <a:cubicBezTo>
                    <a:pt x="290" y="50"/>
                    <a:pt x="289" y="49"/>
                    <a:pt x="288" y="49"/>
                  </a:cubicBezTo>
                  <a:cubicBezTo>
                    <a:pt x="257" y="28"/>
                    <a:pt x="217" y="0"/>
                    <a:pt x="198" y="0"/>
                  </a:cubicBezTo>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23" name="iş1ïḋé">
              <a:extLst>
                <a:ext uri="{FF2B5EF4-FFF2-40B4-BE49-F238E27FC236}">
                  <a16:creationId xmlns:a16="http://schemas.microsoft.com/office/drawing/2014/main" id="{411BA0D7-14F8-4FA3-878E-3C6F149DDB93}"/>
                </a:ext>
              </a:extLst>
            </p:cNvPr>
            <p:cNvSpPr/>
            <p:nvPr/>
          </p:nvSpPr>
          <p:spPr bwMode="auto">
            <a:xfrm>
              <a:off x="11283445" y="3816602"/>
              <a:ext cx="88900" cy="112712"/>
            </a:xfrm>
            <a:custGeom>
              <a:avLst/>
              <a:gdLst>
                <a:gd name="T0" fmla="*/ 34 w 34"/>
                <a:gd name="T1" fmla="*/ 0 h 43"/>
                <a:gd name="T2" fmla="*/ 31 w 34"/>
                <a:gd name="T3" fmla="*/ 0 h 43"/>
                <a:gd name="T4" fmla="*/ 0 w 34"/>
                <a:gd name="T5" fmla="*/ 43 h 43"/>
                <a:gd name="T6" fmla="*/ 34 w 34"/>
                <a:gd name="T7" fmla="*/ 43 h 43"/>
                <a:gd name="T8" fmla="*/ 34 w 34"/>
                <a:gd name="T9" fmla="*/ 0 h 43"/>
              </a:gdLst>
              <a:ahLst/>
              <a:cxnLst>
                <a:cxn ang="0">
                  <a:pos x="T0" y="T1"/>
                </a:cxn>
                <a:cxn ang="0">
                  <a:pos x="T2" y="T3"/>
                </a:cxn>
                <a:cxn ang="0">
                  <a:pos x="T4" y="T5"/>
                </a:cxn>
                <a:cxn ang="0">
                  <a:pos x="T6" y="T7"/>
                </a:cxn>
                <a:cxn ang="0">
                  <a:pos x="T8" y="T9"/>
                </a:cxn>
              </a:cxnLst>
              <a:rect l="0" t="0" r="r" b="b"/>
              <a:pathLst>
                <a:path w="34" h="43">
                  <a:moveTo>
                    <a:pt x="34" y="0"/>
                  </a:moveTo>
                  <a:cubicBezTo>
                    <a:pt x="31" y="0"/>
                    <a:pt x="31" y="0"/>
                    <a:pt x="31" y="0"/>
                  </a:cubicBezTo>
                  <a:cubicBezTo>
                    <a:pt x="22" y="8"/>
                    <a:pt x="11" y="24"/>
                    <a:pt x="0" y="43"/>
                  </a:cubicBezTo>
                  <a:cubicBezTo>
                    <a:pt x="34" y="43"/>
                    <a:pt x="34" y="43"/>
                    <a:pt x="34" y="43"/>
                  </a:cubicBezTo>
                  <a:cubicBezTo>
                    <a:pt x="34" y="0"/>
                    <a:pt x="34" y="0"/>
                    <a:pt x="34"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24" name="ïṣḷîḍe">
              <a:extLst>
                <a:ext uri="{FF2B5EF4-FFF2-40B4-BE49-F238E27FC236}">
                  <a16:creationId xmlns:a16="http://schemas.microsoft.com/office/drawing/2014/main" id="{9313F6F2-F415-40A2-A079-D7E1EB544D44}"/>
                </a:ext>
              </a:extLst>
            </p:cNvPr>
            <p:cNvSpPr/>
            <p:nvPr/>
          </p:nvSpPr>
          <p:spPr bwMode="auto">
            <a:xfrm>
              <a:off x="11021507" y="4370639"/>
              <a:ext cx="274638" cy="112712"/>
            </a:xfrm>
            <a:custGeom>
              <a:avLst/>
              <a:gdLst>
                <a:gd name="T0" fmla="*/ 105 w 105"/>
                <a:gd name="T1" fmla="*/ 0 h 43"/>
                <a:gd name="T2" fmla="*/ 0 w 105"/>
                <a:gd name="T3" fmla="*/ 0 h 43"/>
                <a:gd name="T4" fmla="*/ 3 w 105"/>
                <a:gd name="T5" fmla="*/ 3 h 43"/>
                <a:gd name="T6" fmla="*/ 13 w 105"/>
                <a:gd name="T7" fmla="*/ 6 h 43"/>
                <a:gd name="T8" fmla="*/ 13 w 105"/>
                <a:gd name="T9" fmla="*/ 6 h 43"/>
                <a:gd name="T10" fmla="*/ 17 w 105"/>
                <a:gd name="T11" fmla="*/ 3 h 43"/>
                <a:gd name="T12" fmla="*/ 19 w 105"/>
                <a:gd name="T13" fmla="*/ 4 h 43"/>
                <a:gd name="T14" fmla="*/ 14 w 105"/>
                <a:gd name="T15" fmla="*/ 26 h 43"/>
                <a:gd name="T16" fmla="*/ 16 w 105"/>
                <a:gd name="T17" fmla="*/ 43 h 43"/>
                <a:gd name="T18" fmla="*/ 105 w 105"/>
                <a:gd name="T19" fmla="*/ 43 h 43"/>
                <a:gd name="T20" fmla="*/ 105 w 105"/>
                <a:gd name="T21" fmla="*/ 40 h 43"/>
                <a:gd name="T22" fmla="*/ 103 w 105"/>
                <a:gd name="T23" fmla="*/ 28 h 43"/>
                <a:gd name="T24" fmla="*/ 105 w 105"/>
                <a:gd name="T25" fmla="*/ 29 h 43"/>
                <a:gd name="T26" fmla="*/ 105 w 105"/>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 h="43">
                  <a:moveTo>
                    <a:pt x="105" y="0"/>
                  </a:moveTo>
                  <a:cubicBezTo>
                    <a:pt x="0" y="0"/>
                    <a:pt x="0" y="0"/>
                    <a:pt x="0" y="0"/>
                  </a:cubicBezTo>
                  <a:cubicBezTo>
                    <a:pt x="0" y="1"/>
                    <a:pt x="1" y="3"/>
                    <a:pt x="3" y="3"/>
                  </a:cubicBezTo>
                  <a:cubicBezTo>
                    <a:pt x="13" y="6"/>
                    <a:pt x="13" y="6"/>
                    <a:pt x="13" y="6"/>
                  </a:cubicBezTo>
                  <a:cubicBezTo>
                    <a:pt x="13" y="6"/>
                    <a:pt x="13" y="6"/>
                    <a:pt x="13" y="6"/>
                  </a:cubicBezTo>
                  <a:cubicBezTo>
                    <a:pt x="15" y="6"/>
                    <a:pt x="16" y="5"/>
                    <a:pt x="17" y="3"/>
                  </a:cubicBezTo>
                  <a:cubicBezTo>
                    <a:pt x="19" y="4"/>
                    <a:pt x="19" y="4"/>
                    <a:pt x="19" y="4"/>
                  </a:cubicBezTo>
                  <a:cubicBezTo>
                    <a:pt x="13" y="9"/>
                    <a:pt x="11" y="17"/>
                    <a:pt x="14" y="26"/>
                  </a:cubicBezTo>
                  <a:cubicBezTo>
                    <a:pt x="16" y="33"/>
                    <a:pt x="17" y="38"/>
                    <a:pt x="16" y="43"/>
                  </a:cubicBezTo>
                  <a:cubicBezTo>
                    <a:pt x="105" y="43"/>
                    <a:pt x="105" y="43"/>
                    <a:pt x="105" y="43"/>
                  </a:cubicBezTo>
                  <a:cubicBezTo>
                    <a:pt x="105" y="40"/>
                    <a:pt x="105" y="40"/>
                    <a:pt x="105" y="40"/>
                  </a:cubicBezTo>
                  <a:cubicBezTo>
                    <a:pt x="105" y="35"/>
                    <a:pt x="104" y="31"/>
                    <a:pt x="103" y="28"/>
                  </a:cubicBezTo>
                  <a:cubicBezTo>
                    <a:pt x="105" y="29"/>
                    <a:pt x="105" y="29"/>
                    <a:pt x="105" y="29"/>
                  </a:cubicBezTo>
                  <a:cubicBezTo>
                    <a:pt x="105" y="0"/>
                    <a:pt x="105" y="0"/>
                    <a:pt x="105" y="0"/>
                  </a:cubicBezTo>
                </a:path>
              </a:pathLst>
            </a:custGeom>
            <a:solidFill>
              <a:srgbClr val="4EA7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25" name="îSḷiḍe">
              <a:extLst>
                <a:ext uri="{FF2B5EF4-FFF2-40B4-BE49-F238E27FC236}">
                  <a16:creationId xmlns:a16="http://schemas.microsoft.com/office/drawing/2014/main" id="{8688051B-8821-471A-BAB2-DA82CE43E3B5}"/>
                </a:ext>
              </a:extLst>
            </p:cNvPr>
            <p:cNvSpPr/>
            <p:nvPr/>
          </p:nvSpPr>
          <p:spPr bwMode="auto">
            <a:xfrm>
              <a:off x="11223120" y="3827714"/>
              <a:ext cx="420688" cy="307975"/>
            </a:xfrm>
            <a:custGeom>
              <a:avLst/>
              <a:gdLst>
                <a:gd name="T0" fmla="*/ 147 w 161"/>
                <a:gd name="T1" fmla="*/ 25 h 118"/>
                <a:gd name="T2" fmla="*/ 147 w 161"/>
                <a:gd name="T3" fmla="*/ 0 h 118"/>
                <a:gd name="T4" fmla="*/ 72 w 161"/>
                <a:gd name="T5" fmla="*/ 0 h 118"/>
                <a:gd name="T6" fmla="*/ 56 w 161"/>
                <a:gd name="T7" fmla="*/ 28 h 118"/>
                <a:gd name="T8" fmla="*/ 0 w 161"/>
                <a:gd name="T9" fmla="*/ 85 h 118"/>
                <a:gd name="T10" fmla="*/ 64 w 161"/>
                <a:gd name="T11" fmla="*/ 95 h 118"/>
                <a:gd name="T12" fmla="*/ 102 w 161"/>
                <a:gd name="T13" fmla="*/ 58 h 118"/>
                <a:gd name="T14" fmla="*/ 147 w 161"/>
                <a:gd name="T15" fmla="*/ 25 h 1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18">
                  <a:moveTo>
                    <a:pt x="147" y="25"/>
                  </a:moveTo>
                  <a:cubicBezTo>
                    <a:pt x="147" y="0"/>
                    <a:pt x="147" y="0"/>
                    <a:pt x="147" y="0"/>
                  </a:cubicBezTo>
                  <a:cubicBezTo>
                    <a:pt x="72" y="0"/>
                    <a:pt x="72" y="0"/>
                    <a:pt x="72" y="0"/>
                  </a:cubicBezTo>
                  <a:cubicBezTo>
                    <a:pt x="63" y="14"/>
                    <a:pt x="59" y="23"/>
                    <a:pt x="56" y="28"/>
                  </a:cubicBezTo>
                  <a:cubicBezTo>
                    <a:pt x="47" y="45"/>
                    <a:pt x="0" y="85"/>
                    <a:pt x="0" y="85"/>
                  </a:cubicBezTo>
                  <a:cubicBezTo>
                    <a:pt x="11" y="118"/>
                    <a:pt x="51" y="104"/>
                    <a:pt x="64" y="95"/>
                  </a:cubicBezTo>
                  <a:cubicBezTo>
                    <a:pt x="77" y="86"/>
                    <a:pt x="102" y="58"/>
                    <a:pt x="102" y="58"/>
                  </a:cubicBezTo>
                  <a:cubicBezTo>
                    <a:pt x="104" y="58"/>
                    <a:pt x="161" y="18"/>
                    <a:pt x="147" y="25"/>
                  </a:cubicBezTo>
                  <a:close/>
                </a:path>
              </a:pathLst>
            </a:custGeom>
            <a:solidFill>
              <a:srgbClr val="BF7D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26" name="îSḷïďê">
              <a:extLst>
                <a:ext uri="{FF2B5EF4-FFF2-40B4-BE49-F238E27FC236}">
                  <a16:creationId xmlns:a16="http://schemas.microsoft.com/office/drawing/2014/main" id="{BEE83CB1-DB9A-4EE0-A828-FE25E178004F}"/>
                </a:ext>
              </a:extLst>
            </p:cNvPr>
            <p:cNvSpPr/>
            <p:nvPr/>
          </p:nvSpPr>
          <p:spPr bwMode="auto">
            <a:xfrm>
              <a:off x="11372345" y="3827714"/>
              <a:ext cx="423863" cy="333375"/>
            </a:xfrm>
            <a:custGeom>
              <a:avLst/>
              <a:gdLst>
                <a:gd name="T0" fmla="*/ 148 w 162"/>
                <a:gd name="T1" fmla="*/ 35 h 128"/>
                <a:gd name="T2" fmla="*/ 148 w 162"/>
                <a:gd name="T3" fmla="*/ 0 h 128"/>
                <a:gd name="T4" fmla="*/ 79 w 162"/>
                <a:gd name="T5" fmla="*/ 0 h 128"/>
                <a:gd name="T6" fmla="*/ 57 w 162"/>
                <a:gd name="T7" fmla="*/ 38 h 128"/>
                <a:gd name="T8" fmla="*/ 0 w 162"/>
                <a:gd name="T9" fmla="*/ 96 h 128"/>
                <a:gd name="T10" fmla="*/ 64 w 162"/>
                <a:gd name="T11" fmla="*/ 106 h 128"/>
                <a:gd name="T12" fmla="*/ 103 w 162"/>
                <a:gd name="T13" fmla="*/ 69 h 128"/>
                <a:gd name="T14" fmla="*/ 148 w 162"/>
                <a:gd name="T15" fmla="*/ 35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28">
                  <a:moveTo>
                    <a:pt x="148" y="35"/>
                  </a:moveTo>
                  <a:cubicBezTo>
                    <a:pt x="148" y="0"/>
                    <a:pt x="148" y="0"/>
                    <a:pt x="148" y="0"/>
                  </a:cubicBezTo>
                  <a:cubicBezTo>
                    <a:pt x="79" y="0"/>
                    <a:pt x="79" y="0"/>
                    <a:pt x="79" y="0"/>
                  </a:cubicBezTo>
                  <a:cubicBezTo>
                    <a:pt x="67" y="20"/>
                    <a:pt x="60" y="33"/>
                    <a:pt x="57" y="38"/>
                  </a:cubicBezTo>
                  <a:cubicBezTo>
                    <a:pt x="47" y="56"/>
                    <a:pt x="0" y="96"/>
                    <a:pt x="0" y="96"/>
                  </a:cubicBezTo>
                  <a:cubicBezTo>
                    <a:pt x="12" y="128"/>
                    <a:pt x="52" y="115"/>
                    <a:pt x="64" y="106"/>
                  </a:cubicBezTo>
                  <a:cubicBezTo>
                    <a:pt x="77" y="97"/>
                    <a:pt x="103" y="69"/>
                    <a:pt x="103" y="69"/>
                  </a:cubicBezTo>
                  <a:cubicBezTo>
                    <a:pt x="104" y="69"/>
                    <a:pt x="162" y="29"/>
                    <a:pt x="148" y="35"/>
                  </a:cubicBezTo>
                  <a:close/>
                </a:path>
              </a:pathLst>
            </a:custGeom>
            <a:solidFill>
              <a:srgbClr val="BF7D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27" name="îśḻiḍè">
              <a:extLst>
                <a:ext uri="{FF2B5EF4-FFF2-40B4-BE49-F238E27FC236}">
                  <a16:creationId xmlns:a16="http://schemas.microsoft.com/office/drawing/2014/main" id="{71C59A9C-2511-4BD3-AE0B-3BF9BDE7289B}"/>
                </a:ext>
              </a:extLst>
            </p:cNvPr>
            <p:cNvSpPr/>
            <p:nvPr/>
          </p:nvSpPr>
          <p:spPr bwMode="auto">
            <a:xfrm>
              <a:off x="11545382" y="3827714"/>
              <a:ext cx="354013" cy="392112"/>
            </a:xfrm>
            <a:custGeom>
              <a:avLst/>
              <a:gdLst>
                <a:gd name="T0" fmla="*/ 124 w 136"/>
                <a:gd name="T1" fmla="*/ 57 h 150"/>
                <a:gd name="T2" fmla="*/ 124 w 136"/>
                <a:gd name="T3" fmla="*/ 0 h 150"/>
                <a:gd name="T4" fmla="*/ 79 w 136"/>
                <a:gd name="T5" fmla="*/ 0 h 150"/>
                <a:gd name="T6" fmla="*/ 48 w 136"/>
                <a:gd name="T7" fmla="*/ 60 h 150"/>
                <a:gd name="T8" fmla="*/ 0 w 136"/>
                <a:gd name="T9" fmla="*/ 118 h 150"/>
                <a:gd name="T10" fmla="*/ 54 w 136"/>
                <a:gd name="T11" fmla="*/ 128 h 150"/>
                <a:gd name="T12" fmla="*/ 86 w 136"/>
                <a:gd name="T13" fmla="*/ 91 h 150"/>
                <a:gd name="T14" fmla="*/ 124 w 136"/>
                <a:gd name="T15" fmla="*/ 57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150">
                  <a:moveTo>
                    <a:pt x="124" y="57"/>
                  </a:moveTo>
                  <a:cubicBezTo>
                    <a:pt x="124" y="0"/>
                    <a:pt x="124" y="0"/>
                    <a:pt x="124" y="0"/>
                  </a:cubicBezTo>
                  <a:cubicBezTo>
                    <a:pt x="79" y="0"/>
                    <a:pt x="79" y="0"/>
                    <a:pt x="79" y="0"/>
                  </a:cubicBezTo>
                  <a:cubicBezTo>
                    <a:pt x="60" y="31"/>
                    <a:pt x="51" y="53"/>
                    <a:pt x="48" y="60"/>
                  </a:cubicBezTo>
                  <a:cubicBezTo>
                    <a:pt x="40" y="77"/>
                    <a:pt x="0" y="118"/>
                    <a:pt x="0" y="118"/>
                  </a:cubicBezTo>
                  <a:cubicBezTo>
                    <a:pt x="10" y="150"/>
                    <a:pt x="43" y="136"/>
                    <a:pt x="54" y="128"/>
                  </a:cubicBezTo>
                  <a:cubicBezTo>
                    <a:pt x="65" y="119"/>
                    <a:pt x="86" y="91"/>
                    <a:pt x="86" y="91"/>
                  </a:cubicBezTo>
                  <a:cubicBezTo>
                    <a:pt x="87" y="91"/>
                    <a:pt x="136" y="51"/>
                    <a:pt x="124" y="57"/>
                  </a:cubicBezTo>
                  <a:close/>
                </a:path>
              </a:pathLst>
            </a:custGeom>
            <a:solidFill>
              <a:srgbClr val="BF7D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28" name="íṥlíďé">
              <a:extLst>
                <a:ext uri="{FF2B5EF4-FFF2-40B4-BE49-F238E27FC236}">
                  <a16:creationId xmlns:a16="http://schemas.microsoft.com/office/drawing/2014/main" id="{FC376CE9-1168-4573-BF18-58C492C571AC}"/>
                </a:ext>
              </a:extLst>
            </p:cNvPr>
            <p:cNvSpPr/>
            <p:nvPr/>
          </p:nvSpPr>
          <p:spPr bwMode="auto">
            <a:xfrm>
              <a:off x="10996107" y="3572127"/>
              <a:ext cx="2298700" cy="2360612"/>
            </a:xfrm>
            <a:custGeom>
              <a:avLst/>
              <a:gdLst>
                <a:gd name="T0" fmla="*/ 14 w 880"/>
                <a:gd name="T1" fmla="*/ 183 h 905"/>
                <a:gd name="T2" fmla="*/ 71 w 880"/>
                <a:gd name="T3" fmla="*/ 125 h 905"/>
                <a:gd name="T4" fmla="*/ 149 w 880"/>
                <a:gd name="T5" fmla="*/ 5 h 905"/>
                <a:gd name="T6" fmla="*/ 269 w 880"/>
                <a:gd name="T7" fmla="*/ 71 h 905"/>
                <a:gd name="T8" fmla="*/ 401 w 880"/>
                <a:gd name="T9" fmla="*/ 94 h 905"/>
                <a:gd name="T10" fmla="*/ 494 w 880"/>
                <a:gd name="T11" fmla="*/ 256 h 905"/>
                <a:gd name="T12" fmla="*/ 569 w 880"/>
                <a:gd name="T13" fmla="*/ 439 h 905"/>
                <a:gd name="T14" fmla="*/ 675 w 880"/>
                <a:gd name="T15" fmla="*/ 598 h 905"/>
                <a:gd name="T16" fmla="*/ 880 w 880"/>
                <a:gd name="T17" fmla="*/ 905 h 905"/>
                <a:gd name="T18" fmla="*/ 541 w 880"/>
                <a:gd name="T19" fmla="*/ 905 h 905"/>
                <a:gd name="T20" fmla="*/ 409 w 880"/>
                <a:gd name="T21" fmla="*/ 581 h 905"/>
                <a:gd name="T22" fmla="*/ 291 w 880"/>
                <a:gd name="T23" fmla="*/ 501 h 905"/>
                <a:gd name="T24" fmla="*/ 107 w 880"/>
                <a:gd name="T25" fmla="*/ 395 h 905"/>
                <a:gd name="T26" fmla="*/ 12 w 880"/>
                <a:gd name="T27" fmla="*/ 319 h 905"/>
                <a:gd name="T28" fmla="*/ 24 w 880"/>
                <a:gd name="T29" fmla="*/ 249 h 905"/>
                <a:gd name="T30" fmla="*/ 98 w 880"/>
                <a:gd name="T31" fmla="*/ 228 h 905"/>
                <a:gd name="T32" fmla="*/ 112 w 880"/>
                <a:gd name="T33" fmla="*/ 285 h 905"/>
                <a:gd name="T34" fmla="*/ 162 w 880"/>
                <a:gd name="T35" fmla="*/ 300 h 905"/>
                <a:gd name="T36" fmla="*/ 198 w 880"/>
                <a:gd name="T37" fmla="*/ 304 h 905"/>
                <a:gd name="T38" fmla="*/ 246 w 880"/>
                <a:gd name="T39" fmla="*/ 219 h 905"/>
                <a:gd name="T40" fmla="*/ 162 w 880"/>
                <a:gd name="T41" fmla="*/ 121 h 905"/>
                <a:gd name="T42" fmla="*/ 117 w 880"/>
                <a:gd name="T43" fmla="*/ 156 h 905"/>
                <a:gd name="T44" fmla="*/ 78 w 880"/>
                <a:gd name="T45" fmla="*/ 193 h 905"/>
                <a:gd name="T46" fmla="*/ 14 w 880"/>
                <a:gd name="T47" fmla="*/ 183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80" h="905">
                  <a:moveTo>
                    <a:pt x="14" y="183"/>
                  </a:moveTo>
                  <a:cubicBezTo>
                    <a:pt x="14" y="183"/>
                    <a:pt x="61" y="143"/>
                    <a:pt x="71" y="125"/>
                  </a:cubicBezTo>
                  <a:cubicBezTo>
                    <a:pt x="80" y="108"/>
                    <a:pt x="127" y="9"/>
                    <a:pt x="149" y="5"/>
                  </a:cubicBezTo>
                  <a:cubicBezTo>
                    <a:pt x="171" y="0"/>
                    <a:pt x="240" y="54"/>
                    <a:pt x="269" y="71"/>
                  </a:cubicBezTo>
                  <a:cubicBezTo>
                    <a:pt x="298" y="87"/>
                    <a:pt x="379" y="68"/>
                    <a:pt x="401" y="94"/>
                  </a:cubicBezTo>
                  <a:cubicBezTo>
                    <a:pt x="422" y="120"/>
                    <a:pt x="459" y="185"/>
                    <a:pt x="494" y="256"/>
                  </a:cubicBezTo>
                  <a:cubicBezTo>
                    <a:pt x="528" y="327"/>
                    <a:pt x="549" y="403"/>
                    <a:pt x="569" y="439"/>
                  </a:cubicBezTo>
                  <a:cubicBezTo>
                    <a:pt x="589" y="474"/>
                    <a:pt x="615" y="514"/>
                    <a:pt x="675" y="598"/>
                  </a:cubicBezTo>
                  <a:cubicBezTo>
                    <a:pt x="734" y="683"/>
                    <a:pt x="880" y="905"/>
                    <a:pt x="880" y="905"/>
                  </a:cubicBezTo>
                  <a:cubicBezTo>
                    <a:pt x="541" y="905"/>
                    <a:pt x="541" y="905"/>
                    <a:pt x="541" y="905"/>
                  </a:cubicBezTo>
                  <a:cubicBezTo>
                    <a:pt x="541" y="905"/>
                    <a:pt x="456" y="649"/>
                    <a:pt x="409" y="581"/>
                  </a:cubicBezTo>
                  <a:cubicBezTo>
                    <a:pt x="362" y="513"/>
                    <a:pt x="330" y="514"/>
                    <a:pt x="291" y="501"/>
                  </a:cubicBezTo>
                  <a:cubicBezTo>
                    <a:pt x="252" y="489"/>
                    <a:pt x="157" y="452"/>
                    <a:pt x="107" y="395"/>
                  </a:cubicBezTo>
                  <a:cubicBezTo>
                    <a:pt x="56" y="338"/>
                    <a:pt x="38" y="373"/>
                    <a:pt x="12" y="319"/>
                  </a:cubicBezTo>
                  <a:cubicBezTo>
                    <a:pt x="0" y="292"/>
                    <a:pt x="36" y="287"/>
                    <a:pt x="24" y="249"/>
                  </a:cubicBezTo>
                  <a:cubicBezTo>
                    <a:pt x="13" y="210"/>
                    <a:pt x="79" y="209"/>
                    <a:pt x="98" y="228"/>
                  </a:cubicBezTo>
                  <a:cubicBezTo>
                    <a:pt x="107" y="237"/>
                    <a:pt x="121" y="250"/>
                    <a:pt x="112" y="285"/>
                  </a:cubicBezTo>
                  <a:cubicBezTo>
                    <a:pt x="112" y="285"/>
                    <a:pt x="146" y="284"/>
                    <a:pt x="162" y="300"/>
                  </a:cubicBezTo>
                  <a:cubicBezTo>
                    <a:pt x="162" y="300"/>
                    <a:pt x="182" y="297"/>
                    <a:pt x="198" y="304"/>
                  </a:cubicBezTo>
                  <a:cubicBezTo>
                    <a:pt x="198" y="304"/>
                    <a:pt x="247" y="263"/>
                    <a:pt x="246" y="219"/>
                  </a:cubicBezTo>
                  <a:cubicBezTo>
                    <a:pt x="245" y="175"/>
                    <a:pt x="233" y="154"/>
                    <a:pt x="162" y="121"/>
                  </a:cubicBezTo>
                  <a:cubicBezTo>
                    <a:pt x="162" y="121"/>
                    <a:pt x="136" y="154"/>
                    <a:pt x="117" y="156"/>
                  </a:cubicBezTo>
                  <a:cubicBezTo>
                    <a:pt x="117" y="156"/>
                    <a:pt x="91" y="184"/>
                    <a:pt x="78" y="193"/>
                  </a:cubicBezTo>
                  <a:cubicBezTo>
                    <a:pt x="65" y="202"/>
                    <a:pt x="26" y="215"/>
                    <a:pt x="14" y="183"/>
                  </a:cubicBezTo>
                  <a:close/>
                </a:path>
              </a:pathLst>
            </a:custGeom>
            <a:solidFill>
              <a:srgbClr val="E19E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29" name="îšḷîḋè">
              <a:extLst>
                <a:ext uri="{FF2B5EF4-FFF2-40B4-BE49-F238E27FC236}">
                  <a16:creationId xmlns:a16="http://schemas.microsoft.com/office/drawing/2014/main" id="{14770011-7F41-44E8-B693-FD5D20E65E24}"/>
                </a:ext>
              </a:extLst>
            </p:cNvPr>
            <p:cNvSpPr/>
            <p:nvPr/>
          </p:nvSpPr>
          <p:spPr bwMode="auto">
            <a:xfrm>
              <a:off x="11043732" y="4116639"/>
              <a:ext cx="260350" cy="176212"/>
            </a:xfrm>
            <a:custGeom>
              <a:avLst/>
              <a:gdLst>
                <a:gd name="T0" fmla="*/ 80 w 100"/>
                <a:gd name="T1" fmla="*/ 19 h 67"/>
                <a:gd name="T2" fmla="*/ 5 w 100"/>
                <a:gd name="T3" fmla="*/ 36 h 67"/>
                <a:gd name="T4" fmla="*/ 8 w 100"/>
                <a:gd name="T5" fmla="*/ 37 h 67"/>
                <a:gd name="T6" fmla="*/ 12 w 100"/>
                <a:gd name="T7" fmla="*/ 35 h 67"/>
                <a:gd name="T8" fmla="*/ 96 w 100"/>
                <a:gd name="T9" fmla="*/ 67 h 67"/>
                <a:gd name="T10" fmla="*/ 80 w 100"/>
                <a:gd name="T11" fmla="*/ 19 h 67"/>
              </a:gdLst>
              <a:ahLst/>
              <a:cxnLst>
                <a:cxn ang="0">
                  <a:pos x="T0" y="T1"/>
                </a:cxn>
                <a:cxn ang="0">
                  <a:pos x="T2" y="T3"/>
                </a:cxn>
                <a:cxn ang="0">
                  <a:pos x="T4" y="T5"/>
                </a:cxn>
                <a:cxn ang="0">
                  <a:pos x="T6" y="T7"/>
                </a:cxn>
                <a:cxn ang="0">
                  <a:pos x="T8" y="T9"/>
                </a:cxn>
                <a:cxn ang="0">
                  <a:pos x="T10" y="T11"/>
                </a:cxn>
              </a:cxnLst>
              <a:rect l="0" t="0" r="r" b="b"/>
              <a:pathLst>
                <a:path w="100" h="67">
                  <a:moveTo>
                    <a:pt x="80" y="19"/>
                  </a:moveTo>
                  <a:cubicBezTo>
                    <a:pt x="62" y="0"/>
                    <a:pt x="0" y="1"/>
                    <a:pt x="5" y="36"/>
                  </a:cubicBezTo>
                  <a:cubicBezTo>
                    <a:pt x="8" y="37"/>
                    <a:pt x="8" y="37"/>
                    <a:pt x="8" y="37"/>
                  </a:cubicBezTo>
                  <a:cubicBezTo>
                    <a:pt x="9" y="37"/>
                    <a:pt x="11" y="36"/>
                    <a:pt x="12" y="35"/>
                  </a:cubicBezTo>
                  <a:cubicBezTo>
                    <a:pt x="96" y="67"/>
                    <a:pt x="96" y="67"/>
                    <a:pt x="96" y="67"/>
                  </a:cubicBezTo>
                  <a:cubicBezTo>
                    <a:pt x="100" y="39"/>
                    <a:pt x="88" y="27"/>
                    <a:pt x="80" y="19"/>
                  </a:cubicBezTo>
                  <a:close/>
                </a:path>
              </a:pathLst>
            </a:custGeom>
            <a:solidFill>
              <a:srgbClr val="D38D6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30" name="iSľïḑé">
              <a:extLst>
                <a:ext uri="{FF2B5EF4-FFF2-40B4-BE49-F238E27FC236}">
                  <a16:creationId xmlns:a16="http://schemas.microsoft.com/office/drawing/2014/main" id="{8E02956C-37F5-485D-86D2-0B1A3DEE6C21}"/>
                </a:ext>
              </a:extLst>
            </p:cNvPr>
            <p:cNvSpPr/>
            <p:nvPr/>
          </p:nvSpPr>
          <p:spPr bwMode="auto">
            <a:xfrm>
              <a:off x="11445370" y="4253164"/>
              <a:ext cx="781050" cy="352425"/>
            </a:xfrm>
            <a:custGeom>
              <a:avLst/>
              <a:gdLst>
                <a:gd name="T0" fmla="*/ 256 w 299"/>
                <a:gd name="T1" fmla="*/ 126 h 135"/>
                <a:gd name="T2" fmla="*/ 256 w 299"/>
                <a:gd name="T3" fmla="*/ 126 h 135"/>
                <a:gd name="T4" fmla="*/ 273 w 299"/>
                <a:gd name="T5" fmla="*/ 132 h 135"/>
                <a:gd name="T6" fmla="*/ 295 w 299"/>
                <a:gd name="T7" fmla="*/ 118 h 135"/>
                <a:gd name="T8" fmla="*/ 287 w 299"/>
                <a:gd name="T9" fmla="*/ 94 h 135"/>
                <a:gd name="T10" fmla="*/ 263 w 299"/>
                <a:gd name="T11" fmla="*/ 86 h 135"/>
                <a:gd name="T12" fmla="*/ 263 w 299"/>
                <a:gd name="T13" fmla="*/ 85 h 135"/>
                <a:gd name="T14" fmla="*/ 263 w 299"/>
                <a:gd name="T15" fmla="*/ 83 h 135"/>
                <a:gd name="T16" fmla="*/ 263 w 299"/>
                <a:gd name="T17" fmla="*/ 82 h 135"/>
                <a:gd name="T18" fmla="*/ 262 w 299"/>
                <a:gd name="T19" fmla="*/ 81 h 135"/>
                <a:gd name="T20" fmla="*/ 262 w 299"/>
                <a:gd name="T21" fmla="*/ 80 h 135"/>
                <a:gd name="T22" fmla="*/ 261 w 299"/>
                <a:gd name="T23" fmla="*/ 78 h 135"/>
                <a:gd name="T24" fmla="*/ 260 w 299"/>
                <a:gd name="T25" fmla="*/ 77 h 135"/>
                <a:gd name="T26" fmla="*/ 259 w 299"/>
                <a:gd name="T27" fmla="*/ 76 h 135"/>
                <a:gd name="T28" fmla="*/ 259 w 299"/>
                <a:gd name="T29" fmla="*/ 75 h 135"/>
                <a:gd name="T30" fmla="*/ 258 w 299"/>
                <a:gd name="T31" fmla="*/ 74 h 135"/>
                <a:gd name="T32" fmla="*/ 257 w 299"/>
                <a:gd name="T33" fmla="*/ 73 h 135"/>
                <a:gd name="T34" fmla="*/ 256 w 299"/>
                <a:gd name="T35" fmla="*/ 72 h 135"/>
                <a:gd name="T36" fmla="*/ 256 w 299"/>
                <a:gd name="T37" fmla="*/ 71 h 135"/>
                <a:gd name="T38" fmla="*/ 255 w 299"/>
                <a:gd name="T39" fmla="*/ 71 h 135"/>
                <a:gd name="T40" fmla="*/ 254 w 299"/>
                <a:gd name="T41" fmla="*/ 70 h 135"/>
                <a:gd name="T42" fmla="*/ 253 w 299"/>
                <a:gd name="T43" fmla="*/ 69 h 135"/>
                <a:gd name="T44" fmla="*/ 252 w 299"/>
                <a:gd name="T45" fmla="*/ 69 h 135"/>
                <a:gd name="T46" fmla="*/ 250 w 299"/>
                <a:gd name="T47" fmla="*/ 68 h 135"/>
                <a:gd name="T48" fmla="*/ 80 w 299"/>
                <a:gd name="T49" fmla="*/ 10 h 135"/>
                <a:gd name="T50" fmla="*/ 78 w 299"/>
                <a:gd name="T51" fmla="*/ 5 h 135"/>
                <a:gd name="T52" fmla="*/ 68 w 299"/>
                <a:gd name="T53" fmla="*/ 1 h 135"/>
                <a:gd name="T54" fmla="*/ 62 w 299"/>
                <a:gd name="T55" fmla="*/ 3 h 135"/>
                <a:gd name="T56" fmla="*/ 60 w 299"/>
                <a:gd name="T57" fmla="*/ 3 h 135"/>
                <a:gd name="T58" fmla="*/ 26 w 299"/>
                <a:gd name="T59" fmla="*/ 43 h 135"/>
                <a:gd name="T60" fmla="*/ 0 w 299"/>
                <a:gd name="T61" fmla="*/ 38 h 135"/>
                <a:gd name="T62" fmla="*/ 43 w 299"/>
                <a:gd name="T63" fmla="*/ 55 h 135"/>
                <a:gd name="T64" fmla="*/ 46 w 299"/>
                <a:gd name="T65" fmla="*/ 60 h 135"/>
                <a:gd name="T66" fmla="*/ 56 w 299"/>
                <a:gd name="T67" fmla="*/ 64 h 135"/>
                <a:gd name="T68" fmla="*/ 61 w 299"/>
                <a:gd name="T69" fmla="*/ 62 h 135"/>
                <a:gd name="T70" fmla="*/ 228 w 299"/>
                <a:gd name="T71" fmla="*/ 128 h 135"/>
                <a:gd name="T72" fmla="*/ 250 w 299"/>
                <a:gd name="T73" fmla="*/ 123 h 135"/>
                <a:gd name="T74" fmla="*/ 256 w 299"/>
                <a:gd name="T75" fmla="*/ 12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9" h="135">
                  <a:moveTo>
                    <a:pt x="256" y="126"/>
                  </a:moveTo>
                  <a:cubicBezTo>
                    <a:pt x="256" y="126"/>
                    <a:pt x="256" y="126"/>
                    <a:pt x="256" y="126"/>
                  </a:cubicBezTo>
                  <a:cubicBezTo>
                    <a:pt x="273" y="132"/>
                    <a:pt x="273" y="132"/>
                    <a:pt x="273" y="132"/>
                  </a:cubicBezTo>
                  <a:cubicBezTo>
                    <a:pt x="281" y="135"/>
                    <a:pt x="291" y="129"/>
                    <a:pt x="295" y="118"/>
                  </a:cubicBezTo>
                  <a:cubicBezTo>
                    <a:pt x="299" y="108"/>
                    <a:pt x="295" y="96"/>
                    <a:pt x="287" y="94"/>
                  </a:cubicBezTo>
                  <a:cubicBezTo>
                    <a:pt x="263" y="86"/>
                    <a:pt x="263" y="86"/>
                    <a:pt x="263" y="86"/>
                  </a:cubicBezTo>
                  <a:cubicBezTo>
                    <a:pt x="263" y="85"/>
                    <a:pt x="263" y="85"/>
                    <a:pt x="263" y="85"/>
                  </a:cubicBezTo>
                  <a:cubicBezTo>
                    <a:pt x="263" y="83"/>
                    <a:pt x="263" y="83"/>
                    <a:pt x="263" y="83"/>
                  </a:cubicBezTo>
                  <a:cubicBezTo>
                    <a:pt x="263" y="83"/>
                    <a:pt x="263" y="83"/>
                    <a:pt x="263" y="82"/>
                  </a:cubicBezTo>
                  <a:cubicBezTo>
                    <a:pt x="262" y="81"/>
                    <a:pt x="262" y="81"/>
                    <a:pt x="262" y="81"/>
                  </a:cubicBezTo>
                  <a:cubicBezTo>
                    <a:pt x="262" y="81"/>
                    <a:pt x="262" y="80"/>
                    <a:pt x="262" y="80"/>
                  </a:cubicBezTo>
                  <a:cubicBezTo>
                    <a:pt x="261" y="79"/>
                    <a:pt x="261" y="78"/>
                    <a:pt x="261" y="78"/>
                  </a:cubicBezTo>
                  <a:cubicBezTo>
                    <a:pt x="260" y="77"/>
                    <a:pt x="260" y="77"/>
                    <a:pt x="260" y="77"/>
                  </a:cubicBezTo>
                  <a:cubicBezTo>
                    <a:pt x="260" y="76"/>
                    <a:pt x="260" y="76"/>
                    <a:pt x="259" y="76"/>
                  </a:cubicBezTo>
                  <a:cubicBezTo>
                    <a:pt x="259" y="75"/>
                    <a:pt x="259" y="75"/>
                    <a:pt x="259" y="75"/>
                  </a:cubicBezTo>
                  <a:cubicBezTo>
                    <a:pt x="258" y="74"/>
                    <a:pt x="258" y="74"/>
                    <a:pt x="258" y="74"/>
                  </a:cubicBezTo>
                  <a:cubicBezTo>
                    <a:pt x="257" y="73"/>
                    <a:pt x="257" y="73"/>
                    <a:pt x="257" y="73"/>
                  </a:cubicBezTo>
                  <a:cubicBezTo>
                    <a:pt x="256" y="72"/>
                    <a:pt x="256" y="72"/>
                    <a:pt x="256" y="72"/>
                  </a:cubicBezTo>
                  <a:cubicBezTo>
                    <a:pt x="256" y="71"/>
                    <a:pt x="256" y="71"/>
                    <a:pt x="256" y="71"/>
                  </a:cubicBezTo>
                  <a:cubicBezTo>
                    <a:pt x="255" y="71"/>
                    <a:pt x="255" y="71"/>
                    <a:pt x="255" y="71"/>
                  </a:cubicBezTo>
                  <a:cubicBezTo>
                    <a:pt x="254" y="70"/>
                    <a:pt x="254" y="70"/>
                    <a:pt x="254" y="70"/>
                  </a:cubicBezTo>
                  <a:cubicBezTo>
                    <a:pt x="253" y="70"/>
                    <a:pt x="253" y="69"/>
                    <a:pt x="253" y="69"/>
                  </a:cubicBezTo>
                  <a:cubicBezTo>
                    <a:pt x="252" y="69"/>
                    <a:pt x="252" y="69"/>
                    <a:pt x="252" y="69"/>
                  </a:cubicBezTo>
                  <a:cubicBezTo>
                    <a:pt x="251" y="69"/>
                    <a:pt x="250" y="68"/>
                    <a:pt x="250" y="68"/>
                  </a:cubicBezTo>
                  <a:cubicBezTo>
                    <a:pt x="80" y="10"/>
                    <a:pt x="80" y="10"/>
                    <a:pt x="80" y="10"/>
                  </a:cubicBezTo>
                  <a:cubicBezTo>
                    <a:pt x="81" y="7"/>
                    <a:pt x="80" y="5"/>
                    <a:pt x="78" y="5"/>
                  </a:cubicBezTo>
                  <a:cubicBezTo>
                    <a:pt x="68" y="1"/>
                    <a:pt x="68" y="1"/>
                    <a:pt x="68" y="1"/>
                  </a:cubicBezTo>
                  <a:cubicBezTo>
                    <a:pt x="66" y="0"/>
                    <a:pt x="64" y="1"/>
                    <a:pt x="62" y="3"/>
                  </a:cubicBezTo>
                  <a:cubicBezTo>
                    <a:pt x="60" y="3"/>
                    <a:pt x="60" y="3"/>
                    <a:pt x="60" y="3"/>
                  </a:cubicBezTo>
                  <a:cubicBezTo>
                    <a:pt x="46" y="26"/>
                    <a:pt x="26" y="43"/>
                    <a:pt x="26" y="43"/>
                  </a:cubicBezTo>
                  <a:cubicBezTo>
                    <a:pt x="17" y="39"/>
                    <a:pt x="8" y="38"/>
                    <a:pt x="0" y="38"/>
                  </a:cubicBezTo>
                  <a:cubicBezTo>
                    <a:pt x="43" y="55"/>
                    <a:pt x="43" y="55"/>
                    <a:pt x="43" y="55"/>
                  </a:cubicBezTo>
                  <a:cubicBezTo>
                    <a:pt x="43" y="58"/>
                    <a:pt x="44" y="60"/>
                    <a:pt x="46" y="60"/>
                  </a:cubicBezTo>
                  <a:cubicBezTo>
                    <a:pt x="56" y="64"/>
                    <a:pt x="56" y="64"/>
                    <a:pt x="56" y="64"/>
                  </a:cubicBezTo>
                  <a:cubicBezTo>
                    <a:pt x="58" y="65"/>
                    <a:pt x="60" y="64"/>
                    <a:pt x="61" y="62"/>
                  </a:cubicBezTo>
                  <a:cubicBezTo>
                    <a:pt x="228" y="128"/>
                    <a:pt x="228" y="128"/>
                    <a:pt x="228" y="128"/>
                  </a:cubicBezTo>
                  <a:cubicBezTo>
                    <a:pt x="235" y="130"/>
                    <a:pt x="243" y="128"/>
                    <a:pt x="250" y="123"/>
                  </a:cubicBezTo>
                  <a:lnTo>
                    <a:pt x="256" y="126"/>
                  </a:lnTo>
                  <a:close/>
                </a:path>
              </a:pathLst>
            </a:custGeom>
            <a:solidFill>
              <a:srgbClr val="D38D6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31" name="ïśḷïḋê">
              <a:extLst>
                <a:ext uri="{FF2B5EF4-FFF2-40B4-BE49-F238E27FC236}">
                  <a16:creationId xmlns:a16="http://schemas.microsoft.com/office/drawing/2014/main" id="{DCBAA9DE-788D-4063-B8BA-0F8968852787}"/>
                </a:ext>
              </a:extLst>
            </p:cNvPr>
            <p:cNvSpPr/>
            <p:nvPr/>
          </p:nvSpPr>
          <p:spPr bwMode="auto">
            <a:xfrm>
              <a:off x="11065957" y="4070602"/>
              <a:ext cx="71438" cy="33337"/>
            </a:xfrm>
            <a:custGeom>
              <a:avLst/>
              <a:gdLst>
                <a:gd name="T0" fmla="*/ 27 w 27"/>
                <a:gd name="T1" fmla="*/ 11 h 13"/>
                <a:gd name="T2" fmla="*/ 20 w 27"/>
                <a:gd name="T3" fmla="*/ 9 h 13"/>
                <a:gd name="T4" fmla="*/ 17 w 27"/>
                <a:gd name="T5" fmla="*/ 4 h 13"/>
                <a:gd name="T6" fmla="*/ 9 w 27"/>
                <a:gd name="T7" fmla="*/ 1 h 13"/>
                <a:gd name="T8" fmla="*/ 4 w 27"/>
                <a:gd name="T9" fmla="*/ 4 h 13"/>
                <a:gd name="T10" fmla="*/ 2 w 27"/>
                <a:gd name="T11" fmla="*/ 9 h 13"/>
                <a:gd name="T12" fmla="*/ 0 w 27"/>
                <a:gd name="T13" fmla="*/ 8 h 13"/>
                <a:gd name="T14" fmla="*/ 27 w 27"/>
                <a:gd name="T15" fmla="*/ 11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3">
                  <a:moveTo>
                    <a:pt x="27" y="11"/>
                  </a:moveTo>
                  <a:cubicBezTo>
                    <a:pt x="20" y="9"/>
                    <a:pt x="20" y="9"/>
                    <a:pt x="20" y="9"/>
                  </a:cubicBezTo>
                  <a:cubicBezTo>
                    <a:pt x="20" y="7"/>
                    <a:pt x="19" y="5"/>
                    <a:pt x="17" y="4"/>
                  </a:cubicBezTo>
                  <a:cubicBezTo>
                    <a:pt x="9" y="1"/>
                    <a:pt x="9" y="1"/>
                    <a:pt x="9" y="1"/>
                  </a:cubicBezTo>
                  <a:cubicBezTo>
                    <a:pt x="7" y="0"/>
                    <a:pt x="5" y="2"/>
                    <a:pt x="4" y="4"/>
                  </a:cubicBezTo>
                  <a:cubicBezTo>
                    <a:pt x="2" y="9"/>
                    <a:pt x="2" y="9"/>
                    <a:pt x="2" y="9"/>
                  </a:cubicBezTo>
                  <a:cubicBezTo>
                    <a:pt x="0" y="8"/>
                    <a:pt x="0" y="8"/>
                    <a:pt x="0" y="8"/>
                  </a:cubicBezTo>
                  <a:cubicBezTo>
                    <a:pt x="8" y="13"/>
                    <a:pt x="18" y="13"/>
                    <a:pt x="27" y="11"/>
                  </a:cubicBezTo>
                  <a:close/>
                </a:path>
              </a:pathLst>
            </a:custGeom>
            <a:solidFill>
              <a:srgbClr val="D38D6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32" name="îs1iḋê">
              <a:extLst>
                <a:ext uri="{FF2B5EF4-FFF2-40B4-BE49-F238E27FC236}">
                  <a16:creationId xmlns:a16="http://schemas.microsoft.com/office/drawing/2014/main" id="{1EC07BD8-D67A-4BCB-869C-88EF4720E4B6}"/>
                </a:ext>
              </a:extLst>
            </p:cNvPr>
            <p:cNvSpPr/>
            <p:nvPr/>
          </p:nvSpPr>
          <p:spPr bwMode="auto">
            <a:xfrm>
              <a:off x="11343770" y="4667502"/>
              <a:ext cx="1130300" cy="1265237"/>
            </a:xfrm>
            <a:custGeom>
              <a:avLst/>
              <a:gdLst>
                <a:gd name="T0" fmla="*/ 174 w 433"/>
                <a:gd name="T1" fmla="*/ 60 h 485"/>
                <a:gd name="T2" fmla="*/ 0 w 433"/>
                <a:gd name="T3" fmla="*/ 0 h 485"/>
                <a:gd name="T4" fmla="*/ 158 w 433"/>
                <a:gd name="T5" fmla="*/ 81 h 485"/>
                <a:gd name="T6" fmla="*/ 276 w 433"/>
                <a:gd name="T7" fmla="*/ 161 h 485"/>
                <a:gd name="T8" fmla="*/ 408 w 433"/>
                <a:gd name="T9" fmla="*/ 485 h 485"/>
                <a:gd name="T10" fmla="*/ 433 w 433"/>
                <a:gd name="T11" fmla="*/ 485 h 485"/>
                <a:gd name="T12" fmla="*/ 292 w 433"/>
                <a:gd name="T13" fmla="*/ 146 h 485"/>
                <a:gd name="T14" fmla="*/ 174 w 433"/>
                <a:gd name="T15" fmla="*/ 60 h 4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3" h="485">
                  <a:moveTo>
                    <a:pt x="174" y="60"/>
                  </a:moveTo>
                  <a:cubicBezTo>
                    <a:pt x="151" y="52"/>
                    <a:pt x="74" y="25"/>
                    <a:pt x="0" y="0"/>
                  </a:cubicBezTo>
                  <a:cubicBezTo>
                    <a:pt x="52" y="43"/>
                    <a:pt x="125" y="71"/>
                    <a:pt x="158" y="81"/>
                  </a:cubicBezTo>
                  <a:cubicBezTo>
                    <a:pt x="197" y="94"/>
                    <a:pt x="229" y="93"/>
                    <a:pt x="276" y="161"/>
                  </a:cubicBezTo>
                  <a:cubicBezTo>
                    <a:pt x="323" y="229"/>
                    <a:pt x="408" y="485"/>
                    <a:pt x="408" y="485"/>
                  </a:cubicBezTo>
                  <a:cubicBezTo>
                    <a:pt x="433" y="485"/>
                    <a:pt x="433" y="485"/>
                    <a:pt x="433" y="485"/>
                  </a:cubicBezTo>
                  <a:cubicBezTo>
                    <a:pt x="433" y="485"/>
                    <a:pt x="339" y="219"/>
                    <a:pt x="292" y="146"/>
                  </a:cubicBezTo>
                  <a:cubicBezTo>
                    <a:pt x="245" y="72"/>
                    <a:pt x="213" y="73"/>
                    <a:pt x="174" y="60"/>
                  </a:cubicBezTo>
                  <a:close/>
                </a:path>
              </a:pathLst>
            </a:custGeom>
            <a:solidFill>
              <a:srgbClr val="D38D6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33" name="ïšlíḋê">
              <a:extLst>
                <a:ext uri="{FF2B5EF4-FFF2-40B4-BE49-F238E27FC236}">
                  <a16:creationId xmlns:a16="http://schemas.microsoft.com/office/drawing/2014/main" id="{C24D8380-C2FF-4A96-A58A-D17105BEA208}"/>
                </a:ext>
              </a:extLst>
            </p:cNvPr>
            <p:cNvSpPr/>
            <p:nvPr/>
          </p:nvSpPr>
          <p:spPr bwMode="auto">
            <a:xfrm>
              <a:off x="12213720" y="4359527"/>
              <a:ext cx="173038" cy="136525"/>
            </a:xfrm>
            <a:custGeom>
              <a:avLst/>
              <a:gdLst>
                <a:gd name="T0" fmla="*/ 0 w 66"/>
                <a:gd name="T1" fmla="*/ 38 h 52"/>
                <a:gd name="T2" fmla="*/ 41 w 66"/>
                <a:gd name="T3" fmla="*/ 50 h 52"/>
                <a:gd name="T4" fmla="*/ 63 w 66"/>
                <a:gd name="T5" fmla="*/ 35 h 52"/>
                <a:gd name="T6" fmla="*/ 51 w 66"/>
                <a:gd name="T7" fmla="*/ 10 h 52"/>
                <a:gd name="T8" fmla="*/ 10 w 66"/>
                <a:gd name="T9" fmla="*/ 0 h 52"/>
                <a:gd name="T10" fmla="*/ 0 w 66"/>
                <a:gd name="T11" fmla="*/ 38 h 52"/>
              </a:gdLst>
              <a:ahLst/>
              <a:cxnLst>
                <a:cxn ang="0">
                  <a:pos x="T0" y="T1"/>
                </a:cxn>
                <a:cxn ang="0">
                  <a:pos x="T2" y="T3"/>
                </a:cxn>
                <a:cxn ang="0">
                  <a:pos x="T4" y="T5"/>
                </a:cxn>
                <a:cxn ang="0">
                  <a:pos x="T6" y="T7"/>
                </a:cxn>
                <a:cxn ang="0">
                  <a:pos x="T8" y="T9"/>
                </a:cxn>
                <a:cxn ang="0">
                  <a:pos x="T10" y="T11"/>
                </a:cxn>
              </a:cxnLst>
              <a:rect l="0" t="0" r="r" b="b"/>
              <a:pathLst>
                <a:path w="66" h="52">
                  <a:moveTo>
                    <a:pt x="0" y="38"/>
                  </a:moveTo>
                  <a:cubicBezTo>
                    <a:pt x="41" y="50"/>
                    <a:pt x="41" y="50"/>
                    <a:pt x="41" y="50"/>
                  </a:cubicBezTo>
                  <a:cubicBezTo>
                    <a:pt x="50" y="52"/>
                    <a:pt x="60" y="46"/>
                    <a:pt x="63" y="35"/>
                  </a:cubicBezTo>
                  <a:cubicBezTo>
                    <a:pt x="66" y="24"/>
                    <a:pt x="61" y="13"/>
                    <a:pt x="51" y="10"/>
                  </a:cubicBezTo>
                  <a:cubicBezTo>
                    <a:pt x="10" y="0"/>
                    <a:pt x="10" y="0"/>
                    <a:pt x="10" y="0"/>
                  </a:cubicBezTo>
                  <a:lnTo>
                    <a:pt x="0" y="3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34" name="ïs1ïḍé">
              <a:extLst>
                <a:ext uri="{FF2B5EF4-FFF2-40B4-BE49-F238E27FC236}">
                  <a16:creationId xmlns:a16="http://schemas.microsoft.com/office/drawing/2014/main" id="{8C6E33B6-AE17-47AD-8DC6-AD731CB1A0B2}"/>
                </a:ext>
              </a:extLst>
            </p:cNvPr>
            <p:cNvSpPr/>
            <p:nvPr/>
          </p:nvSpPr>
          <p:spPr bwMode="auto">
            <a:xfrm>
              <a:off x="12213720" y="4359527"/>
              <a:ext cx="173038" cy="136525"/>
            </a:xfrm>
            <a:custGeom>
              <a:avLst/>
              <a:gdLst>
                <a:gd name="T0" fmla="*/ 0 w 66"/>
                <a:gd name="T1" fmla="*/ 38 h 52"/>
                <a:gd name="T2" fmla="*/ 41 w 66"/>
                <a:gd name="T3" fmla="*/ 50 h 52"/>
                <a:gd name="T4" fmla="*/ 63 w 66"/>
                <a:gd name="T5" fmla="*/ 35 h 52"/>
                <a:gd name="T6" fmla="*/ 51 w 66"/>
                <a:gd name="T7" fmla="*/ 10 h 52"/>
                <a:gd name="T8" fmla="*/ 10 w 66"/>
                <a:gd name="T9" fmla="*/ 0 h 52"/>
                <a:gd name="T10" fmla="*/ 0 w 66"/>
                <a:gd name="T11" fmla="*/ 38 h 52"/>
              </a:gdLst>
              <a:ahLst/>
              <a:cxnLst>
                <a:cxn ang="0">
                  <a:pos x="T0" y="T1"/>
                </a:cxn>
                <a:cxn ang="0">
                  <a:pos x="T2" y="T3"/>
                </a:cxn>
                <a:cxn ang="0">
                  <a:pos x="T4" y="T5"/>
                </a:cxn>
                <a:cxn ang="0">
                  <a:pos x="T6" y="T7"/>
                </a:cxn>
                <a:cxn ang="0">
                  <a:pos x="T8" y="T9"/>
                </a:cxn>
                <a:cxn ang="0">
                  <a:pos x="T10" y="T11"/>
                </a:cxn>
              </a:cxnLst>
              <a:rect l="0" t="0" r="r" b="b"/>
              <a:pathLst>
                <a:path w="66" h="52">
                  <a:moveTo>
                    <a:pt x="0" y="38"/>
                  </a:moveTo>
                  <a:cubicBezTo>
                    <a:pt x="41" y="50"/>
                    <a:pt x="41" y="50"/>
                    <a:pt x="41" y="50"/>
                  </a:cubicBezTo>
                  <a:cubicBezTo>
                    <a:pt x="50" y="52"/>
                    <a:pt x="60" y="46"/>
                    <a:pt x="63" y="35"/>
                  </a:cubicBezTo>
                  <a:cubicBezTo>
                    <a:pt x="66" y="24"/>
                    <a:pt x="61" y="13"/>
                    <a:pt x="51" y="10"/>
                  </a:cubicBezTo>
                  <a:cubicBezTo>
                    <a:pt x="10" y="0"/>
                    <a:pt x="10" y="0"/>
                    <a:pt x="10" y="0"/>
                  </a:cubicBezTo>
                  <a:lnTo>
                    <a:pt x="0" y="3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35" name="iSḻíďê">
              <a:extLst>
                <a:ext uri="{FF2B5EF4-FFF2-40B4-BE49-F238E27FC236}">
                  <a16:creationId xmlns:a16="http://schemas.microsoft.com/office/drawing/2014/main" id="{C16A6467-05F2-46E0-B7BD-400E403EA30B}"/>
                </a:ext>
              </a:extLst>
            </p:cNvPr>
            <p:cNvSpPr/>
            <p:nvPr/>
          </p:nvSpPr>
          <p:spPr bwMode="auto">
            <a:xfrm>
              <a:off x="12213720" y="4359527"/>
              <a:ext cx="173038" cy="136525"/>
            </a:xfrm>
            <a:custGeom>
              <a:avLst/>
              <a:gdLst>
                <a:gd name="T0" fmla="*/ 0 w 66"/>
                <a:gd name="T1" fmla="*/ 38 h 52"/>
                <a:gd name="T2" fmla="*/ 41 w 66"/>
                <a:gd name="T3" fmla="*/ 50 h 52"/>
                <a:gd name="T4" fmla="*/ 63 w 66"/>
                <a:gd name="T5" fmla="*/ 35 h 52"/>
                <a:gd name="T6" fmla="*/ 51 w 66"/>
                <a:gd name="T7" fmla="*/ 10 h 52"/>
                <a:gd name="T8" fmla="*/ 10 w 66"/>
                <a:gd name="T9" fmla="*/ 0 h 52"/>
                <a:gd name="T10" fmla="*/ 0 w 66"/>
                <a:gd name="T11" fmla="*/ 38 h 52"/>
              </a:gdLst>
              <a:ahLst/>
              <a:cxnLst>
                <a:cxn ang="0">
                  <a:pos x="T0" y="T1"/>
                </a:cxn>
                <a:cxn ang="0">
                  <a:pos x="T2" y="T3"/>
                </a:cxn>
                <a:cxn ang="0">
                  <a:pos x="T4" y="T5"/>
                </a:cxn>
                <a:cxn ang="0">
                  <a:pos x="T6" y="T7"/>
                </a:cxn>
                <a:cxn ang="0">
                  <a:pos x="T8" y="T9"/>
                </a:cxn>
                <a:cxn ang="0">
                  <a:pos x="T10" y="T11"/>
                </a:cxn>
              </a:cxnLst>
              <a:rect l="0" t="0" r="r" b="b"/>
              <a:pathLst>
                <a:path w="66" h="52">
                  <a:moveTo>
                    <a:pt x="0" y="38"/>
                  </a:moveTo>
                  <a:cubicBezTo>
                    <a:pt x="41" y="50"/>
                    <a:pt x="41" y="50"/>
                    <a:pt x="41" y="50"/>
                  </a:cubicBezTo>
                  <a:cubicBezTo>
                    <a:pt x="50" y="52"/>
                    <a:pt x="60" y="46"/>
                    <a:pt x="63" y="35"/>
                  </a:cubicBezTo>
                  <a:cubicBezTo>
                    <a:pt x="66" y="24"/>
                    <a:pt x="61" y="13"/>
                    <a:pt x="51" y="10"/>
                  </a:cubicBezTo>
                  <a:cubicBezTo>
                    <a:pt x="10" y="0"/>
                    <a:pt x="10" y="0"/>
                    <a:pt x="10" y="0"/>
                  </a:cubicBezTo>
                  <a:lnTo>
                    <a:pt x="0" y="3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36" name="íṧḷíḋe">
              <a:extLst>
                <a:ext uri="{FF2B5EF4-FFF2-40B4-BE49-F238E27FC236}">
                  <a16:creationId xmlns:a16="http://schemas.microsoft.com/office/drawing/2014/main" id="{CE4F6E81-4BE0-4C08-9FED-2B6E278F1FBB}"/>
                </a:ext>
              </a:extLst>
            </p:cNvPr>
            <p:cNvSpPr/>
            <p:nvPr/>
          </p:nvSpPr>
          <p:spPr bwMode="auto">
            <a:xfrm>
              <a:off x="12213720" y="4359527"/>
              <a:ext cx="92075" cy="115887"/>
            </a:xfrm>
            <a:custGeom>
              <a:avLst/>
              <a:gdLst>
                <a:gd name="T0" fmla="*/ 33 w 35"/>
                <a:gd name="T1" fmla="*/ 26 h 44"/>
                <a:gd name="T2" fmla="*/ 32 w 35"/>
                <a:gd name="T3" fmla="*/ 5 h 44"/>
                <a:gd name="T4" fmla="*/ 10 w 35"/>
                <a:gd name="T5" fmla="*/ 0 h 44"/>
                <a:gd name="T6" fmla="*/ 0 w 35"/>
                <a:gd name="T7" fmla="*/ 38 h 44"/>
                <a:gd name="T8" fmla="*/ 21 w 35"/>
                <a:gd name="T9" fmla="*/ 44 h 44"/>
                <a:gd name="T10" fmla="*/ 33 w 35"/>
                <a:gd name="T11" fmla="*/ 26 h 44"/>
              </a:gdLst>
              <a:ahLst/>
              <a:cxnLst>
                <a:cxn ang="0">
                  <a:pos x="T0" y="T1"/>
                </a:cxn>
                <a:cxn ang="0">
                  <a:pos x="T2" y="T3"/>
                </a:cxn>
                <a:cxn ang="0">
                  <a:pos x="T4" y="T5"/>
                </a:cxn>
                <a:cxn ang="0">
                  <a:pos x="T6" y="T7"/>
                </a:cxn>
                <a:cxn ang="0">
                  <a:pos x="T8" y="T9"/>
                </a:cxn>
                <a:cxn ang="0">
                  <a:pos x="T10" y="T11"/>
                </a:cxn>
              </a:cxnLst>
              <a:rect l="0" t="0" r="r" b="b"/>
              <a:pathLst>
                <a:path w="35" h="44">
                  <a:moveTo>
                    <a:pt x="33" y="26"/>
                  </a:moveTo>
                  <a:cubicBezTo>
                    <a:pt x="35" y="19"/>
                    <a:pt x="34" y="12"/>
                    <a:pt x="32" y="5"/>
                  </a:cubicBezTo>
                  <a:cubicBezTo>
                    <a:pt x="10" y="0"/>
                    <a:pt x="10" y="0"/>
                    <a:pt x="10" y="0"/>
                  </a:cubicBezTo>
                  <a:cubicBezTo>
                    <a:pt x="0" y="38"/>
                    <a:pt x="0" y="38"/>
                    <a:pt x="0" y="38"/>
                  </a:cubicBezTo>
                  <a:cubicBezTo>
                    <a:pt x="21" y="44"/>
                    <a:pt x="21" y="44"/>
                    <a:pt x="21" y="44"/>
                  </a:cubicBezTo>
                  <a:cubicBezTo>
                    <a:pt x="27" y="40"/>
                    <a:pt x="31" y="34"/>
                    <a:pt x="33" y="26"/>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37" name="îŝlíďê">
              <a:extLst>
                <a:ext uri="{FF2B5EF4-FFF2-40B4-BE49-F238E27FC236}">
                  <a16:creationId xmlns:a16="http://schemas.microsoft.com/office/drawing/2014/main" id="{8D60D598-CD45-4BA2-AA4F-183759A7EC0C}"/>
                </a:ext>
              </a:extLst>
            </p:cNvPr>
            <p:cNvSpPr/>
            <p:nvPr/>
          </p:nvSpPr>
          <p:spPr bwMode="auto">
            <a:xfrm>
              <a:off x="10875457" y="4038852"/>
              <a:ext cx="49213" cy="34925"/>
            </a:xfrm>
            <a:custGeom>
              <a:avLst/>
              <a:gdLst>
                <a:gd name="T0" fmla="*/ 4 w 19"/>
                <a:gd name="T1" fmla="*/ 8 h 13"/>
                <a:gd name="T2" fmla="*/ 16 w 19"/>
                <a:gd name="T3" fmla="*/ 13 h 13"/>
                <a:gd name="T4" fmla="*/ 19 w 19"/>
                <a:gd name="T5" fmla="*/ 2 h 13"/>
                <a:gd name="T6" fmla="*/ 6 w 19"/>
                <a:gd name="T7" fmla="*/ 0 h 13"/>
                <a:gd name="T8" fmla="*/ 0 w 19"/>
                <a:gd name="T9" fmla="*/ 3 h 13"/>
                <a:gd name="T10" fmla="*/ 4 w 19"/>
                <a:gd name="T11" fmla="*/ 8 h 13"/>
              </a:gdLst>
              <a:ahLst/>
              <a:cxnLst>
                <a:cxn ang="0">
                  <a:pos x="T0" y="T1"/>
                </a:cxn>
                <a:cxn ang="0">
                  <a:pos x="T2" y="T3"/>
                </a:cxn>
                <a:cxn ang="0">
                  <a:pos x="T4" y="T5"/>
                </a:cxn>
                <a:cxn ang="0">
                  <a:pos x="T6" y="T7"/>
                </a:cxn>
                <a:cxn ang="0">
                  <a:pos x="T8" y="T9"/>
                </a:cxn>
                <a:cxn ang="0">
                  <a:pos x="T10" y="T11"/>
                </a:cxn>
              </a:cxnLst>
              <a:rect l="0" t="0" r="r" b="b"/>
              <a:pathLst>
                <a:path w="19" h="13">
                  <a:moveTo>
                    <a:pt x="4" y="8"/>
                  </a:moveTo>
                  <a:cubicBezTo>
                    <a:pt x="16" y="13"/>
                    <a:pt x="16" y="13"/>
                    <a:pt x="16" y="13"/>
                  </a:cubicBezTo>
                  <a:cubicBezTo>
                    <a:pt x="19" y="2"/>
                    <a:pt x="19" y="2"/>
                    <a:pt x="19" y="2"/>
                  </a:cubicBezTo>
                  <a:cubicBezTo>
                    <a:pt x="6" y="0"/>
                    <a:pt x="6" y="0"/>
                    <a:pt x="6" y="0"/>
                  </a:cubicBezTo>
                  <a:cubicBezTo>
                    <a:pt x="3" y="0"/>
                    <a:pt x="1" y="0"/>
                    <a:pt x="0" y="3"/>
                  </a:cubicBezTo>
                  <a:cubicBezTo>
                    <a:pt x="0" y="6"/>
                    <a:pt x="1" y="7"/>
                    <a:pt x="4" y="8"/>
                  </a:cubicBez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38" name="îṩļïḓè">
              <a:extLst>
                <a:ext uri="{FF2B5EF4-FFF2-40B4-BE49-F238E27FC236}">
                  <a16:creationId xmlns:a16="http://schemas.microsoft.com/office/drawing/2014/main" id="{EFA200F8-6143-44D6-8302-E9C797B0082F}"/>
                </a:ext>
              </a:extLst>
            </p:cNvPr>
            <p:cNvSpPr/>
            <p:nvPr/>
          </p:nvSpPr>
          <p:spPr bwMode="auto">
            <a:xfrm>
              <a:off x="10904032" y="4030914"/>
              <a:ext cx="157163" cy="107950"/>
            </a:xfrm>
            <a:custGeom>
              <a:avLst/>
              <a:gdLst>
                <a:gd name="T0" fmla="*/ 14 w 60"/>
                <a:gd name="T1" fmla="*/ 25 h 41"/>
                <a:gd name="T2" fmla="*/ 50 w 60"/>
                <a:gd name="T3" fmla="*/ 41 h 41"/>
                <a:gd name="T4" fmla="*/ 60 w 60"/>
                <a:gd name="T5" fmla="*/ 6 h 41"/>
                <a:gd name="T6" fmla="*/ 20 w 60"/>
                <a:gd name="T7" fmla="*/ 2 h 41"/>
                <a:gd name="T8" fmla="*/ 3 w 60"/>
                <a:gd name="T9" fmla="*/ 10 h 41"/>
                <a:gd name="T10" fmla="*/ 14 w 60"/>
                <a:gd name="T11" fmla="*/ 25 h 41"/>
              </a:gdLst>
              <a:ahLst/>
              <a:cxnLst>
                <a:cxn ang="0">
                  <a:pos x="T0" y="T1"/>
                </a:cxn>
                <a:cxn ang="0">
                  <a:pos x="T2" y="T3"/>
                </a:cxn>
                <a:cxn ang="0">
                  <a:pos x="T4" y="T5"/>
                </a:cxn>
                <a:cxn ang="0">
                  <a:pos x="T6" y="T7"/>
                </a:cxn>
                <a:cxn ang="0">
                  <a:pos x="T8" y="T9"/>
                </a:cxn>
                <a:cxn ang="0">
                  <a:pos x="T10" y="T11"/>
                </a:cxn>
              </a:cxnLst>
              <a:rect l="0" t="0" r="r" b="b"/>
              <a:pathLst>
                <a:path w="60" h="41">
                  <a:moveTo>
                    <a:pt x="14" y="25"/>
                  </a:moveTo>
                  <a:cubicBezTo>
                    <a:pt x="50" y="41"/>
                    <a:pt x="50" y="41"/>
                    <a:pt x="50" y="41"/>
                  </a:cubicBezTo>
                  <a:cubicBezTo>
                    <a:pt x="60" y="6"/>
                    <a:pt x="60" y="6"/>
                    <a:pt x="60" y="6"/>
                  </a:cubicBezTo>
                  <a:cubicBezTo>
                    <a:pt x="20" y="2"/>
                    <a:pt x="20" y="2"/>
                    <a:pt x="20" y="2"/>
                  </a:cubicBezTo>
                  <a:cubicBezTo>
                    <a:pt x="12" y="0"/>
                    <a:pt x="5" y="0"/>
                    <a:pt x="3" y="10"/>
                  </a:cubicBezTo>
                  <a:cubicBezTo>
                    <a:pt x="0" y="19"/>
                    <a:pt x="6" y="23"/>
                    <a:pt x="14" y="25"/>
                  </a:cubicBez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39" name="iṧḷíďè">
              <a:extLst>
                <a:ext uri="{FF2B5EF4-FFF2-40B4-BE49-F238E27FC236}">
                  <a16:creationId xmlns:a16="http://schemas.microsoft.com/office/drawing/2014/main" id="{AFE2969A-7A66-4631-A511-5D5499E52D48}"/>
                </a:ext>
              </a:extLst>
            </p:cNvPr>
            <p:cNvSpPr/>
            <p:nvPr/>
          </p:nvSpPr>
          <p:spPr bwMode="auto">
            <a:xfrm>
              <a:off x="10910382" y="4030914"/>
              <a:ext cx="150813" cy="68262"/>
            </a:xfrm>
            <a:custGeom>
              <a:avLst/>
              <a:gdLst>
                <a:gd name="T0" fmla="*/ 52 w 58"/>
                <a:gd name="T1" fmla="*/ 26 h 26"/>
                <a:gd name="T2" fmla="*/ 58 w 58"/>
                <a:gd name="T3" fmla="*/ 6 h 26"/>
                <a:gd name="T4" fmla="*/ 18 w 58"/>
                <a:gd name="T5" fmla="*/ 2 h 26"/>
                <a:gd name="T6" fmla="*/ 1 w 58"/>
                <a:gd name="T7" fmla="*/ 10 h 26"/>
                <a:gd name="T8" fmla="*/ 0 w 58"/>
                <a:gd name="T9" fmla="*/ 12 h 26"/>
                <a:gd name="T10" fmla="*/ 52 w 58"/>
                <a:gd name="T11" fmla="*/ 26 h 26"/>
              </a:gdLst>
              <a:ahLst/>
              <a:cxnLst>
                <a:cxn ang="0">
                  <a:pos x="T0" y="T1"/>
                </a:cxn>
                <a:cxn ang="0">
                  <a:pos x="T2" y="T3"/>
                </a:cxn>
                <a:cxn ang="0">
                  <a:pos x="T4" y="T5"/>
                </a:cxn>
                <a:cxn ang="0">
                  <a:pos x="T6" y="T7"/>
                </a:cxn>
                <a:cxn ang="0">
                  <a:pos x="T8" y="T9"/>
                </a:cxn>
                <a:cxn ang="0">
                  <a:pos x="T10" y="T11"/>
                </a:cxn>
              </a:cxnLst>
              <a:rect l="0" t="0" r="r" b="b"/>
              <a:pathLst>
                <a:path w="58" h="26">
                  <a:moveTo>
                    <a:pt x="52" y="26"/>
                  </a:moveTo>
                  <a:cubicBezTo>
                    <a:pt x="58" y="6"/>
                    <a:pt x="58" y="6"/>
                    <a:pt x="58" y="6"/>
                  </a:cubicBezTo>
                  <a:cubicBezTo>
                    <a:pt x="18" y="2"/>
                    <a:pt x="18" y="2"/>
                    <a:pt x="18" y="2"/>
                  </a:cubicBezTo>
                  <a:cubicBezTo>
                    <a:pt x="10" y="0"/>
                    <a:pt x="3" y="0"/>
                    <a:pt x="1" y="10"/>
                  </a:cubicBezTo>
                  <a:cubicBezTo>
                    <a:pt x="1" y="10"/>
                    <a:pt x="0" y="11"/>
                    <a:pt x="0" y="12"/>
                  </a:cubicBezTo>
                  <a:lnTo>
                    <a:pt x="52" y="2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40" name="íšḷiḑè">
              <a:extLst>
                <a:ext uri="{FF2B5EF4-FFF2-40B4-BE49-F238E27FC236}">
                  <a16:creationId xmlns:a16="http://schemas.microsoft.com/office/drawing/2014/main" id="{FF744CF5-62B2-47CA-88B2-69FE6EB517A9}"/>
                </a:ext>
              </a:extLst>
            </p:cNvPr>
            <p:cNvSpPr/>
            <p:nvPr/>
          </p:nvSpPr>
          <p:spPr bwMode="auto">
            <a:xfrm>
              <a:off x="11053257" y="4038852"/>
              <a:ext cx="1236663" cy="457200"/>
            </a:xfrm>
            <a:custGeom>
              <a:avLst/>
              <a:gdLst>
                <a:gd name="T0" fmla="*/ 0 w 473"/>
                <a:gd name="T1" fmla="*/ 45 h 175"/>
                <a:gd name="T2" fmla="*/ 434 w 473"/>
                <a:gd name="T3" fmla="*/ 171 h 175"/>
                <a:gd name="T4" fmla="*/ 469 w 473"/>
                <a:gd name="T5" fmla="*/ 147 h 175"/>
                <a:gd name="T6" fmla="*/ 451 w 473"/>
                <a:gd name="T7" fmla="*/ 110 h 175"/>
                <a:gd name="T8" fmla="*/ 12 w 473"/>
                <a:gd name="T9" fmla="*/ 0 h 175"/>
                <a:gd name="T10" fmla="*/ 0 w 473"/>
                <a:gd name="T11" fmla="*/ 45 h 175"/>
              </a:gdLst>
              <a:ahLst/>
              <a:cxnLst>
                <a:cxn ang="0">
                  <a:pos x="T0" y="T1"/>
                </a:cxn>
                <a:cxn ang="0">
                  <a:pos x="T2" y="T3"/>
                </a:cxn>
                <a:cxn ang="0">
                  <a:pos x="T4" y="T5"/>
                </a:cxn>
                <a:cxn ang="0">
                  <a:pos x="T6" y="T7"/>
                </a:cxn>
                <a:cxn ang="0">
                  <a:pos x="T8" y="T9"/>
                </a:cxn>
                <a:cxn ang="0">
                  <a:pos x="T10" y="T11"/>
                </a:cxn>
              </a:cxnLst>
              <a:rect l="0" t="0" r="r" b="b"/>
              <a:pathLst>
                <a:path w="473" h="175">
                  <a:moveTo>
                    <a:pt x="0" y="45"/>
                  </a:moveTo>
                  <a:cubicBezTo>
                    <a:pt x="434" y="171"/>
                    <a:pt x="434" y="171"/>
                    <a:pt x="434" y="171"/>
                  </a:cubicBezTo>
                  <a:cubicBezTo>
                    <a:pt x="449" y="175"/>
                    <a:pt x="464" y="164"/>
                    <a:pt x="469" y="147"/>
                  </a:cubicBezTo>
                  <a:cubicBezTo>
                    <a:pt x="473" y="130"/>
                    <a:pt x="465" y="113"/>
                    <a:pt x="451" y="110"/>
                  </a:cubicBezTo>
                  <a:cubicBezTo>
                    <a:pt x="12" y="0"/>
                    <a:pt x="12" y="0"/>
                    <a:pt x="12" y="0"/>
                  </a:cubicBezTo>
                  <a:lnTo>
                    <a:pt x="0" y="45"/>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41" name="isliḓé">
              <a:extLst>
                <a:ext uri="{FF2B5EF4-FFF2-40B4-BE49-F238E27FC236}">
                  <a16:creationId xmlns:a16="http://schemas.microsoft.com/office/drawing/2014/main" id="{D108C089-8588-4E26-9AE6-DAF6C938A35F}"/>
                </a:ext>
              </a:extLst>
            </p:cNvPr>
            <p:cNvSpPr/>
            <p:nvPr/>
          </p:nvSpPr>
          <p:spPr bwMode="auto">
            <a:xfrm>
              <a:off x="11072307" y="4038852"/>
              <a:ext cx="1211263" cy="365125"/>
            </a:xfrm>
            <a:custGeom>
              <a:avLst/>
              <a:gdLst>
                <a:gd name="T0" fmla="*/ 463 w 464"/>
                <a:gd name="T1" fmla="*/ 140 h 140"/>
                <a:gd name="T2" fmla="*/ 444 w 464"/>
                <a:gd name="T3" fmla="*/ 110 h 140"/>
                <a:gd name="T4" fmla="*/ 5 w 464"/>
                <a:gd name="T5" fmla="*/ 0 h 140"/>
                <a:gd name="T6" fmla="*/ 0 w 464"/>
                <a:gd name="T7" fmla="*/ 16 h 140"/>
                <a:gd name="T8" fmla="*/ 463 w 464"/>
                <a:gd name="T9" fmla="*/ 140 h 140"/>
              </a:gdLst>
              <a:ahLst/>
              <a:cxnLst>
                <a:cxn ang="0">
                  <a:pos x="T0" y="T1"/>
                </a:cxn>
                <a:cxn ang="0">
                  <a:pos x="T2" y="T3"/>
                </a:cxn>
                <a:cxn ang="0">
                  <a:pos x="T4" y="T5"/>
                </a:cxn>
                <a:cxn ang="0">
                  <a:pos x="T6" y="T7"/>
                </a:cxn>
                <a:cxn ang="0">
                  <a:pos x="T8" y="T9"/>
                </a:cxn>
              </a:cxnLst>
              <a:rect l="0" t="0" r="r" b="b"/>
              <a:pathLst>
                <a:path w="464" h="140">
                  <a:moveTo>
                    <a:pt x="463" y="140"/>
                  </a:moveTo>
                  <a:cubicBezTo>
                    <a:pt x="464" y="126"/>
                    <a:pt x="456" y="113"/>
                    <a:pt x="444" y="110"/>
                  </a:cubicBezTo>
                  <a:cubicBezTo>
                    <a:pt x="5" y="0"/>
                    <a:pt x="5" y="0"/>
                    <a:pt x="5" y="0"/>
                  </a:cubicBezTo>
                  <a:cubicBezTo>
                    <a:pt x="0" y="16"/>
                    <a:pt x="0" y="16"/>
                    <a:pt x="0" y="16"/>
                  </a:cubicBezTo>
                  <a:lnTo>
                    <a:pt x="463" y="14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42" name="iṡļiḑé">
              <a:extLst>
                <a:ext uri="{FF2B5EF4-FFF2-40B4-BE49-F238E27FC236}">
                  <a16:creationId xmlns:a16="http://schemas.microsoft.com/office/drawing/2014/main" id="{018EDC4B-9E44-4C32-ABDF-A56B6ED1B083}"/>
                </a:ext>
              </a:extLst>
            </p:cNvPr>
            <p:cNvSpPr/>
            <p:nvPr/>
          </p:nvSpPr>
          <p:spPr bwMode="auto">
            <a:xfrm>
              <a:off x="11805732" y="4278564"/>
              <a:ext cx="425450" cy="157162"/>
            </a:xfrm>
            <a:custGeom>
              <a:avLst/>
              <a:gdLst>
                <a:gd name="T0" fmla="*/ 0 w 163"/>
                <a:gd name="T1" fmla="*/ 15 h 60"/>
                <a:gd name="T2" fmla="*/ 149 w 163"/>
                <a:gd name="T3" fmla="*/ 58 h 60"/>
                <a:gd name="T4" fmla="*/ 161 w 163"/>
                <a:gd name="T5" fmla="*/ 50 h 60"/>
                <a:gd name="T6" fmla="*/ 155 w 163"/>
                <a:gd name="T7" fmla="*/ 37 h 60"/>
                <a:gd name="T8" fmla="*/ 4 w 163"/>
                <a:gd name="T9" fmla="*/ 0 h 60"/>
                <a:gd name="T10" fmla="*/ 0 w 163"/>
                <a:gd name="T11" fmla="*/ 15 h 60"/>
              </a:gdLst>
              <a:ahLst/>
              <a:cxnLst>
                <a:cxn ang="0">
                  <a:pos x="T0" y="T1"/>
                </a:cxn>
                <a:cxn ang="0">
                  <a:pos x="T2" y="T3"/>
                </a:cxn>
                <a:cxn ang="0">
                  <a:pos x="T4" y="T5"/>
                </a:cxn>
                <a:cxn ang="0">
                  <a:pos x="T6" y="T7"/>
                </a:cxn>
                <a:cxn ang="0">
                  <a:pos x="T8" y="T9"/>
                </a:cxn>
                <a:cxn ang="0">
                  <a:pos x="T10" y="T11"/>
                </a:cxn>
              </a:cxnLst>
              <a:rect l="0" t="0" r="r" b="b"/>
              <a:pathLst>
                <a:path w="163" h="60">
                  <a:moveTo>
                    <a:pt x="0" y="15"/>
                  </a:moveTo>
                  <a:cubicBezTo>
                    <a:pt x="149" y="58"/>
                    <a:pt x="149" y="58"/>
                    <a:pt x="149" y="58"/>
                  </a:cubicBezTo>
                  <a:cubicBezTo>
                    <a:pt x="154" y="60"/>
                    <a:pt x="160" y="56"/>
                    <a:pt x="161" y="50"/>
                  </a:cubicBezTo>
                  <a:cubicBezTo>
                    <a:pt x="163" y="44"/>
                    <a:pt x="160" y="38"/>
                    <a:pt x="155" y="37"/>
                  </a:cubicBezTo>
                  <a:cubicBezTo>
                    <a:pt x="4" y="0"/>
                    <a:pt x="4" y="0"/>
                    <a:pt x="4" y="0"/>
                  </a:cubicBezTo>
                  <a:lnTo>
                    <a:pt x="0" y="15"/>
                  </a:lnTo>
                  <a:close/>
                </a:path>
              </a:pathLst>
            </a:custGeom>
            <a:solidFill>
              <a:srgbClr val="FFDB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43" name="îṣ1íḋe">
              <a:extLst>
                <a:ext uri="{FF2B5EF4-FFF2-40B4-BE49-F238E27FC236}">
                  <a16:creationId xmlns:a16="http://schemas.microsoft.com/office/drawing/2014/main" id="{6A535001-C640-4E62-9DDE-3E2AB41A5EA5}"/>
                </a:ext>
              </a:extLst>
            </p:cNvPr>
            <p:cNvSpPr/>
            <p:nvPr/>
          </p:nvSpPr>
          <p:spPr bwMode="auto">
            <a:xfrm>
              <a:off x="11626345" y="4175377"/>
              <a:ext cx="95250" cy="171450"/>
            </a:xfrm>
            <a:custGeom>
              <a:avLst/>
              <a:gdLst>
                <a:gd name="T0" fmla="*/ 21 w 37"/>
                <a:gd name="T1" fmla="*/ 1 h 66"/>
                <a:gd name="T2" fmla="*/ 33 w 37"/>
                <a:gd name="T3" fmla="*/ 4 h 66"/>
                <a:gd name="T4" fmla="*/ 36 w 37"/>
                <a:gd name="T5" fmla="*/ 11 h 66"/>
                <a:gd name="T6" fmla="*/ 22 w 37"/>
                <a:gd name="T7" fmla="*/ 61 h 66"/>
                <a:gd name="T8" fmla="*/ 16 w 37"/>
                <a:gd name="T9" fmla="*/ 65 h 66"/>
                <a:gd name="T10" fmla="*/ 4 w 37"/>
                <a:gd name="T11" fmla="*/ 62 h 66"/>
                <a:gd name="T12" fmla="*/ 1 w 37"/>
                <a:gd name="T13" fmla="*/ 56 h 66"/>
                <a:gd name="T14" fmla="*/ 15 w 37"/>
                <a:gd name="T15" fmla="*/ 5 h 66"/>
                <a:gd name="T16" fmla="*/ 21 w 37"/>
                <a:gd name="T17" fmla="*/ 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66">
                  <a:moveTo>
                    <a:pt x="21" y="1"/>
                  </a:moveTo>
                  <a:cubicBezTo>
                    <a:pt x="33" y="4"/>
                    <a:pt x="33" y="4"/>
                    <a:pt x="33" y="4"/>
                  </a:cubicBezTo>
                  <a:cubicBezTo>
                    <a:pt x="35" y="5"/>
                    <a:pt x="37" y="8"/>
                    <a:pt x="36" y="11"/>
                  </a:cubicBezTo>
                  <a:cubicBezTo>
                    <a:pt x="22" y="61"/>
                    <a:pt x="22" y="61"/>
                    <a:pt x="22" y="61"/>
                  </a:cubicBezTo>
                  <a:cubicBezTo>
                    <a:pt x="21" y="64"/>
                    <a:pt x="19" y="66"/>
                    <a:pt x="16" y="65"/>
                  </a:cubicBezTo>
                  <a:cubicBezTo>
                    <a:pt x="4" y="62"/>
                    <a:pt x="4" y="62"/>
                    <a:pt x="4" y="62"/>
                  </a:cubicBezTo>
                  <a:cubicBezTo>
                    <a:pt x="2" y="61"/>
                    <a:pt x="0" y="59"/>
                    <a:pt x="1" y="56"/>
                  </a:cubicBezTo>
                  <a:cubicBezTo>
                    <a:pt x="15" y="5"/>
                    <a:pt x="15" y="5"/>
                    <a:pt x="15" y="5"/>
                  </a:cubicBezTo>
                  <a:cubicBezTo>
                    <a:pt x="16" y="2"/>
                    <a:pt x="18" y="0"/>
                    <a:pt x="21" y="1"/>
                  </a:cubicBezTo>
                  <a:close/>
                </a:path>
              </a:pathLst>
            </a:custGeom>
            <a:solidFill>
              <a:srgbClr val="FFDB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44" name="iṡlîḍe">
              <a:extLst>
                <a:ext uri="{FF2B5EF4-FFF2-40B4-BE49-F238E27FC236}">
                  <a16:creationId xmlns:a16="http://schemas.microsoft.com/office/drawing/2014/main" id="{493A36F6-45BA-4A61-8189-779175805026}"/>
                </a:ext>
              </a:extLst>
            </p:cNvPr>
            <p:cNvSpPr/>
            <p:nvPr/>
          </p:nvSpPr>
          <p:spPr bwMode="auto">
            <a:xfrm>
              <a:off x="11019920" y="4022977"/>
              <a:ext cx="80963" cy="146050"/>
            </a:xfrm>
            <a:custGeom>
              <a:avLst/>
              <a:gdLst>
                <a:gd name="T0" fmla="*/ 18 w 31"/>
                <a:gd name="T1" fmla="*/ 1 h 56"/>
                <a:gd name="T2" fmla="*/ 28 w 31"/>
                <a:gd name="T3" fmla="*/ 3 h 56"/>
                <a:gd name="T4" fmla="*/ 30 w 31"/>
                <a:gd name="T5" fmla="*/ 9 h 56"/>
                <a:gd name="T6" fmla="*/ 19 w 31"/>
                <a:gd name="T7" fmla="*/ 51 h 56"/>
                <a:gd name="T8" fmla="*/ 14 w 31"/>
                <a:gd name="T9" fmla="*/ 55 h 56"/>
                <a:gd name="T10" fmla="*/ 4 w 31"/>
                <a:gd name="T11" fmla="*/ 53 h 56"/>
                <a:gd name="T12" fmla="*/ 1 w 31"/>
                <a:gd name="T13" fmla="*/ 47 h 56"/>
                <a:gd name="T14" fmla="*/ 12 w 31"/>
                <a:gd name="T15" fmla="*/ 4 h 56"/>
                <a:gd name="T16" fmla="*/ 18 w 31"/>
                <a:gd name="T17" fmla="*/ 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56">
                  <a:moveTo>
                    <a:pt x="18" y="1"/>
                  </a:moveTo>
                  <a:cubicBezTo>
                    <a:pt x="28" y="3"/>
                    <a:pt x="28" y="3"/>
                    <a:pt x="28" y="3"/>
                  </a:cubicBezTo>
                  <a:cubicBezTo>
                    <a:pt x="30" y="4"/>
                    <a:pt x="31" y="6"/>
                    <a:pt x="30" y="9"/>
                  </a:cubicBezTo>
                  <a:cubicBezTo>
                    <a:pt x="19" y="51"/>
                    <a:pt x="19" y="51"/>
                    <a:pt x="19" y="51"/>
                  </a:cubicBezTo>
                  <a:cubicBezTo>
                    <a:pt x="18" y="54"/>
                    <a:pt x="16" y="56"/>
                    <a:pt x="14" y="55"/>
                  </a:cubicBezTo>
                  <a:cubicBezTo>
                    <a:pt x="4" y="53"/>
                    <a:pt x="4" y="53"/>
                    <a:pt x="4" y="53"/>
                  </a:cubicBezTo>
                  <a:cubicBezTo>
                    <a:pt x="2" y="52"/>
                    <a:pt x="0" y="49"/>
                    <a:pt x="1" y="47"/>
                  </a:cubicBezTo>
                  <a:cubicBezTo>
                    <a:pt x="12" y="4"/>
                    <a:pt x="12" y="4"/>
                    <a:pt x="12" y="4"/>
                  </a:cubicBezTo>
                  <a:cubicBezTo>
                    <a:pt x="13" y="2"/>
                    <a:pt x="16" y="0"/>
                    <a:pt x="18" y="1"/>
                  </a:cubicBezTo>
                  <a:close/>
                </a:path>
              </a:pathLst>
            </a:custGeom>
            <a:solidFill>
              <a:srgbClr val="FFDB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45" name="išḷíďè">
              <a:extLst>
                <a:ext uri="{FF2B5EF4-FFF2-40B4-BE49-F238E27FC236}">
                  <a16:creationId xmlns:a16="http://schemas.microsoft.com/office/drawing/2014/main" id="{11ED2116-FF32-42F7-8EF6-9F62F0060B82}"/>
                </a:ext>
              </a:extLst>
            </p:cNvPr>
            <p:cNvSpPr/>
            <p:nvPr/>
          </p:nvSpPr>
          <p:spPr bwMode="auto">
            <a:xfrm>
              <a:off x="10996107" y="4116639"/>
              <a:ext cx="315913" cy="522287"/>
            </a:xfrm>
            <a:custGeom>
              <a:avLst/>
              <a:gdLst>
                <a:gd name="T0" fmla="*/ 121 w 121"/>
                <a:gd name="T1" fmla="*/ 76 h 200"/>
                <a:gd name="T2" fmla="*/ 112 w 121"/>
                <a:gd name="T3" fmla="*/ 76 h 200"/>
                <a:gd name="T4" fmla="*/ 98 w 121"/>
                <a:gd name="T5" fmla="*/ 19 h 200"/>
                <a:gd name="T6" fmla="*/ 24 w 121"/>
                <a:gd name="T7" fmla="*/ 40 h 200"/>
                <a:gd name="T8" fmla="*/ 12 w 121"/>
                <a:gd name="T9" fmla="*/ 110 h 200"/>
                <a:gd name="T10" fmla="*/ 107 w 121"/>
                <a:gd name="T11" fmla="*/ 186 h 200"/>
                <a:gd name="T12" fmla="*/ 121 w 121"/>
                <a:gd name="T13" fmla="*/ 200 h 200"/>
                <a:gd name="T14" fmla="*/ 121 w 121"/>
                <a:gd name="T15" fmla="*/ 76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00">
                  <a:moveTo>
                    <a:pt x="121" y="76"/>
                  </a:moveTo>
                  <a:cubicBezTo>
                    <a:pt x="115" y="76"/>
                    <a:pt x="112" y="76"/>
                    <a:pt x="112" y="76"/>
                  </a:cubicBezTo>
                  <a:cubicBezTo>
                    <a:pt x="121" y="41"/>
                    <a:pt x="107" y="28"/>
                    <a:pt x="98" y="19"/>
                  </a:cubicBezTo>
                  <a:cubicBezTo>
                    <a:pt x="79" y="0"/>
                    <a:pt x="13" y="1"/>
                    <a:pt x="24" y="40"/>
                  </a:cubicBezTo>
                  <a:cubicBezTo>
                    <a:pt x="36" y="78"/>
                    <a:pt x="0" y="83"/>
                    <a:pt x="12" y="110"/>
                  </a:cubicBezTo>
                  <a:cubicBezTo>
                    <a:pt x="38" y="164"/>
                    <a:pt x="56" y="129"/>
                    <a:pt x="107" y="186"/>
                  </a:cubicBezTo>
                  <a:cubicBezTo>
                    <a:pt x="111" y="191"/>
                    <a:pt x="116" y="196"/>
                    <a:pt x="121" y="200"/>
                  </a:cubicBezTo>
                  <a:lnTo>
                    <a:pt x="121" y="76"/>
                  </a:lnTo>
                  <a:close/>
                </a:path>
              </a:pathLst>
            </a:custGeom>
            <a:solidFill>
              <a:srgbClr val="E19E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46" name="íṡlïḋê">
              <a:extLst>
                <a:ext uri="{FF2B5EF4-FFF2-40B4-BE49-F238E27FC236}">
                  <a16:creationId xmlns:a16="http://schemas.microsoft.com/office/drawing/2014/main" id="{1D89F3D4-8080-4CE1-984A-1F23F15C8BFB}"/>
                </a:ext>
              </a:extLst>
            </p:cNvPr>
            <p:cNvSpPr/>
            <p:nvPr/>
          </p:nvSpPr>
          <p:spPr bwMode="auto">
            <a:xfrm>
              <a:off x="11032620" y="3664202"/>
              <a:ext cx="279400" cy="468312"/>
            </a:xfrm>
            <a:custGeom>
              <a:avLst/>
              <a:gdLst>
                <a:gd name="T0" fmla="*/ 107 w 107"/>
                <a:gd name="T1" fmla="*/ 0 h 180"/>
                <a:gd name="T2" fmla="*/ 57 w 107"/>
                <a:gd name="T3" fmla="*/ 90 h 180"/>
                <a:gd name="T4" fmla="*/ 0 w 107"/>
                <a:gd name="T5" fmla="*/ 148 h 180"/>
                <a:gd name="T6" fmla="*/ 64 w 107"/>
                <a:gd name="T7" fmla="*/ 158 h 180"/>
                <a:gd name="T8" fmla="*/ 103 w 107"/>
                <a:gd name="T9" fmla="*/ 121 h 180"/>
                <a:gd name="T10" fmla="*/ 107 w 107"/>
                <a:gd name="T11" fmla="*/ 120 h 180"/>
                <a:gd name="T12" fmla="*/ 107 w 107"/>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07" h="180">
                  <a:moveTo>
                    <a:pt x="107" y="0"/>
                  </a:moveTo>
                  <a:cubicBezTo>
                    <a:pt x="86" y="32"/>
                    <a:pt x="63" y="79"/>
                    <a:pt x="57" y="90"/>
                  </a:cubicBezTo>
                  <a:cubicBezTo>
                    <a:pt x="47" y="108"/>
                    <a:pt x="0" y="148"/>
                    <a:pt x="0" y="148"/>
                  </a:cubicBezTo>
                  <a:cubicBezTo>
                    <a:pt x="12" y="180"/>
                    <a:pt x="51" y="167"/>
                    <a:pt x="64" y="158"/>
                  </a:cubicBezTo>
                  <a:cubicBezTo>
                    <a:pt x="77" y="149"/>
                    <a:pt x="103" y="121"/>
                    <a:pt x="103" y="121"/>
                  </a:cubicBezTo>
                  <a:cubicBezTo>
                    <a:pt x="104" y="121"/>
                    <a:pt x="105" y="121"/>
                    <a:pt x="107" y="120"/>
                  </a:cubicBezTo>
                  <a:lnTo>
                    <a:pt x="107" y="0"/>
                  </a:lnTo>
                  <a:close/>
                </a:path>
              </a:pathLst>
            </a:custGeom>
            <a:solidFill>
              <a:srgbClr val="E19E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47" name="îṣļïḑè">
              <a:extLst>
                <a:ext uri="{FF2B5EF4-FFF2-40B4-BE49-F238E27FC236}">
                  <a16:creationId xmlns:a16="http://schemas.microsoft.com/office/drawing/2014/main" id="{D91039D6-43DD-4287-AE56-EDE4471403DD}"/>
                </a:ext>
              </a:extLst>
            </p:cNvPr>
            <p:cNvSpPr/>
            <p:nvPr/>
          </p:nvSpPr>
          <p:spPr bwMode="auto">
            <a:xfrm>
              <a:off x="11627932" y="3710239"/>
              <a:ext cx="447675" cy="222250"/>
            </a:xfrm>
            <a:custGeom>
              <a:avLst/>
              <a:gdLst>
                <a:gd name="T0" fmla="*/ 0 w 171"/>
                <a:gd name="T1" fmla="*/ 0 h 85"/>
                <a:gd name="T2" fmla="*/ 0 w 171"/>
                <a:gd name="T3" fmla="*/ 0 h 85"/>
                <a:gd name="T4" fmla="*/ 101 w 171"/>
                <a:gd name="T5" fmla="*/ 56 h 85"/>
                <a:gd name="T6" fmla="*/ 96 w 171"/>
                <a:gd name="T7" fmla="*/ 26 h 85"/>
                <a:gd name="T8" fmla="*/ 96 w 171"/>
                <a:gd name="T9" fmla="*/ 26 h 85"/>
                <a:gd name="T10" fmla="*/ 27 w 171"/>
                <a:gd name="T11" fmla="*/ 18 h 85"/>
                <a:gd name="T12" fmla="*/ 0 w 171"/>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171" h="85">
                  <a:moveTo>
                    <a:pt x="0" y="0"/>
                  </a:moveTo>
                  <a:cubicBezTo>
                    <a:pt x="0" y="0"/>
                    <a:pt x="0" y="0"/>
                    <a:pt x="0" y="0"/>
                  </a:cubicBezTo>
                  <a:cubicBezTo>
                    <a:pt x="1" y="1"/>
                    <a:pt x="31" y="27"/>
                    <a:pt x="101" y="56"/>
                  </a:cubicBezTo>
                  <a:cubicBezTo>
                    <a:pt x="171" y="85"/>
                    <a:pt x="96" y="26"/>
                    <a:pt x="96" y="26"/>
                  </a:cubicBezTo>
                  <a:cubicBezTo>
                    <a:pt x="96" y="26"/>
                    <a:pt x="96" y="26"/>
                    <a:pt x="96" y="26"/>
                  </a:cubicBezTo>
                  <a:cubicBezTo>
                    <a:pt x="69" y="25"/>
                    <a:pt x="41" y="26"/>
                    <a:pt x="27" y="18"/>
                  </a:cubicBezTo>
                  <a:cubicBezTo>
                    <a:pt x="20" y="14"/>
                    <a:pt x="11" y="7"/>
                    <a:pt x="0" y="0"/>
                  </a:cubicBezTo>
                  <a:close/>
                </a:path>
              </a:pathLst>
            </a:custGeom>
            <a:solidFill>
              <a:srgbClr val="D38D6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48" name="îš1íḓè">
              <a:extLst>
                <a:ext uri="{FF2B5EF4-FFF2-40B4-BE49-F238E27FC236}">
                  <a16:creationId xmlns:a16="http://schemas.microsoft.com/office/drawing/2014/main" id="{DA93EAF8-9276-4072-9B6B-FDCE2E93BE00}"/>
                </a:ext>
              </a:extLst>
            </p:cNvPr>
            <p:cNvSpPr/>
            <p:nvPr/>
          </p:nvSpPr>
          <p:spPr bwMode="auto">
            <a:xfrm>
              <a:off x="11380282" y="3832477"/>
              <a:ext cx="39688" cy="79375"/>
            </a:xfrm>
            <a:custGeom>
              <a:avLst/>
              <a:gdLst>
                <a:gd name="T0" fmla="*/ 15 w 15"/>
                <a:gd name="T1" fmla="*/ 21 h 30"/>
                <a:gd name="T2" fmla="*/ 3 w 15"/>
                <a:gd name="T3" fmla="*/ 0 h 30"/>
                <a:gd name="T4" fmla="*/ 7 w 15"/>
                <a:gd name="T5" fmla="*/ 30 h 30"/>
                <a:gd name="T6" fmla="*/ 15 w 15"/>
                <a:gd name="T7" fmla="*/ 21 h 30"/>
              </a:gdLst>
              <a:ahLst/>
              <a:cxnLst>
                <a:cxn ang="0">
                  <a:pos x="T0" y="T1"/>
                </a:cxn>
                <a:cxn ang="0">
                  <a:pos x="T2" y="T3"/>
                </a:cxn>
                <a:cxn ang="0">
                  <a:pos x="T4" y="T5"/>
                </a:cxn>
                <a:cxn ang="0">
                  <a:pos x="T6" y="T7"/>
                </a:cxn>
              </a:cxnLst>
              <a:rect l="0" t="0" r="r" b="b"/>
              <a:pathLst>
                <a:path w="15" h="30">
                  <a:moveTo>
                    <a:pt x="15" y="21"/>
                  </a:moveTo>
                  <a:cubicBezTo>
                    <a:pt x="15" y="21"/>
                    <a:pt x="6" y="13"/>
                    <a:pt x="3" y="0"/>
                  </a:cubicBezTo>
                  <a:cubicBezTo>
                    <a:pt x="3" y="0"/>
                    <a:pt x="0" y="22"/>
                    <a:pt x="7" y="30"/>
                  </a:cubicBezTo>
                  <a:lnTo>
                    <a:pt x="15" y="21"/>
                  </a:lnTo>
                  <a:close/>
                </a:path>
              </a:pathLst>
            </a:custGeom>
            <a:solidFill>
              <a:srgbClr val="D38D6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149" name="í$ļïḋe">
              <a:extLst>
                <a:ext uri="{FF2B5EF4-FFF2-40B4-BE49-F238E27FC236}">
                  <a16:creationId xmlns:a16="http://schemas.microsoft.com/office/drawing/2014/main" id="{2086E662-719E-41DE-A698-5D28B58EB6F9}"/>
                </a:ext>
              </a:extLst>
            </p:cNvPr>
            <p:cNvSpPr/>
            <p:nvPr/>
          </p:nvSpPr>
          <p:spPr bwMode="auto">
            <a:xfrm>
              <a:off x="11027857" y="4330952"/>
              <a:ext cx="93663" cy="85725"/>
            </a:xfrm>
            <a:custGeom>
              <a:avLst/>
              <a:gdLst>
                <a:gd name="T0" fmla="*/ 0 w 36"/>
                <a:gd name="T1" fmla="*/ 28 h 33"/>
                <a:gd name="T2" fmla="*/ 36 w 36"/>
                <a:gd name="T3" fmla="*/ 1 h 33"/>
                <a:gd name="T4" fmla="*/ 3 w 36"/>
                <a:gd name="T5" fmla="*/ 33 h 33"/>
                <a:gd name="T6" fmla="*/ 0 w 36"/>
                <a:gd name="T7" fmla="*/ 28 h 33"/>
              </a:gdLst>
              <a:ahLst/>
              <a:cxnLst>
                <a:cxn ang="0">
                  <a:pos x="T0" y="T1"/>
                </a:cxn>
                <a:cxn ang="0">
                  <a:pos x="T2" y="T3"/>
                </a:cxn>
                <a:cxn ang="0">
                  <a:pos x="T4" y="T5"/>
                </a:cxn>
                <a:cxn ang="0">
                  <a:pos x="T6" y="T7"/>
                </a:cxn>
              </a:cxnLst>
              <a:rect l="0" t="0" r="r" b="b"/>
              <a:pathLst>
                <a:path w="36" h="33">
                  <a:moveTo>
                    <a:pt x="0" y="28"/>
                  </a:moveTo>
                  <a:cubicBezTo>
                    <a:pt x="0" y="28"/>
                    <a:pt x="11" y="0"/>
                    <a:pt x="36" y="1"/>
                  </a:cubicBezTo>
                  <a:cubicBezTo>
                    <a:pt x="36" y="1"/>
                    <a:pt x="6" y="17"/>
                    <a:pt x="3" y="33"/>
                  </a:cubicBezTo>
                  <a:lnTo>
                    <a:pt x="0" y="28"/>
                  </a:lnTo>
                  <a:close/>
                </a:path>
              </a:pathLst>
            </a:custGeom>
            <a:solidFill>
              <a:srgbClr val="D38D6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grpSp>
    </p:spTree>
    <p:extLst>
      <p:ext uri="{BB962C8B-B14F-4D97-AF65-F5344CB8AC3E}">
        <p14:creationId xmlns:p14="http://schemas.microsoft.com/office/powerpoint/2010/main" val="33714129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文件的特殊权限</a:t>
            </a:r>
          </a:p>
        </p:txBody>
      </p:sp>
      <p:sp>
        <p:nvSpPr>
          <p:cNvPr id="9" name="文本框 8"/>
          <p:cNvSpPr txBox="1"/>
          <p:nvPr/>
        </p:nvSpPr>
        <p:spPr>
          <a:xfrm>
            <a:off x="2240797" y="5581590"/>
            <a:ext cx="7710406"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Special Permissions For Files</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THREE</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直角三角形 3"/>
          <p:cNvSpPr>
            <a:spLocks noChangeAspect="1"/>
          </p:cNvSpPr>
          <p:nvPr/>
        </p:nvSpPr>
        <p:spPr>
          <a:xfrm>
            <a:off x="4210051" y="2786002"/>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160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CF8E4B2-1FC5-41EA-AAF6-43D2550E1413}"/>
              </a:ext>
            </a:extLst>
          </p:cNvPr>
          <p:cNvPicPr>
            <a:picLocks noChangeAspect="1"/>
          </p:cNvPicPr>
          <p:nvPr/>
        </p:nvPicPr>
        <p:blipFill rotWithShape="1">
          <a:blip r:embed="rId3">
            <a:extLst>
              <a:ext uri="{28A0092B-C50C-407E-A947-70E740481C1C}">
                <a14:useLocalDpi xmlns:a14="http://schemas.microsoft.com/office/drawing/2010/main" val="0"/>
              </a:ext>
            </a:extLst>
          </a:blip>
          <a:srcRect r="2082"/>
          <a:stretch/>
        </p:blipFill>
        <p:spPr>
          <a:xfrm>
            <a:off x="5001771" y="702"/>
            <a:ext cx="7190229" cy="6858000"/>
          </a:xfrm>
          <a:prstGeom prst="rect">
            <a:avLst/>
          </a:prstGeom>
        </p:spPr>
      </p:pic>
      <p:sp>
        <p:nvSpPr>
          <p:cNvPr id="25" name="文本框 24"/>
          <p:cNvSpPr txBox="1"/>
          <p:nvPr/>
        </p:nvSpPr>
        <p:spPr>
          <a:xfrm>
            <a:off x="152872" y="383540"/>
            <a:ext cx="3962206" cy="923330"/>
          </a:xfrm>
          <a:prstGeom prst="rect">
            <a:avLst/>
          </a:prstGeom>
          <a:noFill/>
        </p:spPr>
        <p:txBody>
          <a:bodyPr wrap="square" rtlCol="0">
            <a:spAutoFit/>
          </a:bodyPr>
          <a:lstStyle/>
          <a:p>
            <a:pPr algn="ctr"/>
            <a:r>
              <a:rPr lang="zh-CN" altLang="en-US"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课程概述</a:t>
            </a:r>
          </a:p>
        </p:txBody>
      </p:sp>
      <p:grpSp>
        <p:nvGrpSpPr>
          <p:cNvPr id="10" name="组合 9">
            <a:extLst>
              <a:ext uri="{FF2B5EF4-FFF2-40B4-BE49-F238E27FC236}">
                <a16:creationId xmlns:a16="http://schemas.microsoft.com/office/drawing/2014/main" id="{2A420798-6D5C-4241-AE37-C7736A335BF5}"/>
              </a:ext>
            </a:extLst>
          </p:cNvPr>
          <p:cNvGrpSpPr/>
          <p:nvPr/>
        </p:nvGrpSpPr>
        <p:grpSpPr>
          <a:xfrm>
            <a:off x="37592" y="2190613"/>
            <a:ext cx="3364302" cy="984886"/>
            <a:chOff x="185047" y="2263262"/>
            <a:chExt cx="3364302" cy="984886"/>
          </a:xfrm>
        </p:grpSpPr>
        <p:sp>
          <p:nvSpPr>
            <p:cNvPr id="26" name="文本框 25"/>
            <p:cNvSpPr txBox="1"/>
            <p:nvPr/>
          </p:nvSpPr>
          <p:spPr>
            <a:xfrm>
              <a:off x="1064143" y="2417151"/>
              <a:ext cx="2485206" cy="830997"/>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用户身份与能力</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User Identity And Capabilities</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文本框 26"/>
            <p:cNvSpPr txBox="1"/>
            <p:nvPr/>
          </p:nvSpPr>
          <p:spPr>
            <a:xfrm>
              <a:off x="185047" y="2263262"/>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01</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9" name="组合 8">
            <a:extLst>
              <a:ext uri="{FF2B5EF4-FFF2-40B4-BE49-F238E27FC236}">
                <a16:creationId xmlns:a16="http://schemas.microsoft.com/office/drawing/2014/main" id="{0930ACDD-6974-4AEE-A3F7-8541BBEB7522}"/>
              </a:ext>
            </a:extLst>
          </p:cNvPr>
          <p:cNvGrpSpPr/>
          <p:nvPr/>
        </p:nvGrpSpPr>
        <p:grpSpPr>
          <a:xfrm>
            <a:off x="3449751" y="2188611"/>
            <a:ext cx="3421454" cy="984886"/>
            <a:chOff x="3360777" y="2137216"/>
            <a:chExt cx="3421454" cy="984886"/>
          </a:xfrm>
        </p:grpSpPr>
        <p:sp>
          <p:nvSpPr>
            <p:cNvPr id="40" name="文本框 39"/>
            <p:cNvSpPr txBox="1"/>
            <p:nvPr/>
          </p:nvSpPr>
          <p:spPr>
            <a:xfrm>
              <a:off x="4239875" y="2291105"/>
              <a:ext cx="2542356" cy="830997"/>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文件权限与归属</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Document Authority And Ownership</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 name="文本框 40"/>
            <p:cNvSpPr txBox="1"/>
            <p:nvPr/>
          </p:nvSpPr>
          <p:spPr>
            <a:xfrm>
              <a:off x="3360777" y="2137216"/>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02</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8" name="矩形: 圆角 7">
            <a:extLst>
              <a:ext uri="{FF2B5EF4-FFF2-40B4-BE49-F238E27FC236}">
                <a16:creationId xmlns:a16="http://schemas.microsoft.com/office/drawing/2014/main" id="{8F985FD2-8E20-485E-BADB-442EE373A51F}"/>
              </a:ext>
            </a:extLst>
          </p:cNvPr>
          <p:cNvSpPr/>
          <p:nvPr/>
        </p:nvSpPr>
        <p:spPr>
          <a:xfrm>
            <a:off x="3441990" y="2075261"/>
            <a:ext cx="3360777"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5C3EE372-DFF2-41CC-B158-614A7E402066}"/>
              </a:ext>
            </a:extLst>
          </p:cNvPr>
          <p:cNvSpPr/>
          <p:nvPr/>
        </p:nvSpPr>
        <p:spPr>
          <a:xfrm>
            <a:off x="0" y="2072967"/>
            <a:ext cx="3364302"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ACD2A615-774A-4B64-9B89-E4E38D4694EE}"/>
              </a:ext>
            </a:extLst>
          </p:cNvPr>
          <p:cNvGrpSpPr/>
          <p:nvPr/>
        </p:nvGrpSpPr>
        <p:grpSpPr>
          <a:xfrm>
            <a:off x="37592" y="3519258"/>
            <a:ext cx="3289118" cy="984886"/>
            <a:chOff x="152872" y="3508676"/>
            <a:chExt cx="3289118" cy="984886"/>
          </a:xfrm>
        </p:grpSpPr>
        <p:sp>
          <p:nvSpPr>
            <p:cNvPr id="43" name="文本框 42"/>
            <p:cNvSpPr txBox="1"/>
            <p:nvPr/>
          </p:nvSpPr>
          <p:spPr>
            <a:xfrm>
              <a:off x="1031969" y="3662565"/>
              <a:ext cx="2410021" cy="830997"/>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文件的特殊权限</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Special Permissions For Files</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4" name="文本框 43"/>
            <p:cNvSpPr txBox="1"/>
            <p:nvPr/>
          </p:nvSpPr>
          <p:spPr>
            <a:xfrm>
              <a:off x="152872" y="3508676"/>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03</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5" name="组合 14">
            <a:extLst>
              <a:ext uri="{FF2B5EF4-FFF2-40B4-BE49-F238E27FC236}">
                <a16:creationId xmlns:a16="http://schemas.microsoft.com/office/drawing/2014/main" id="{7AAB1485-F466-4DB4-B0F2-069CF08DBBBE}"/>
              </a:ext>
            </a:extLst>
          </p:cNvPr>
          <p:cNvGrpSpPr/>
          <p:nvPr/>
        </p:nvGrpSpPr>
        <p:grpSpPr>
          <a:xfrm>
            <a:off x="3449751" y="3519258"/>
            <a:ext cx="3062827" cy="984886"/>
            <a:chOff x="3513846" y="3522502"/>
            <a:chExt cx="3062827" cy="984886"/>
          </a:xfrm>
        </p:grpSpPr>
        <p:sp>
          <p:nvSpPr>
            <p:cNvPr id="46" name="文本框 45"/>
            <p:cNvSpPr txBox="1"/>
            <p:nvPr/>
          </p:nvSpPr>
          <p:spPr>
            <a:xfrm>
              <a:off x="4392945" y="3676391"/>
              <a:ext cx="2183728" cy="830997"/>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文件的隐藏属性</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Hidden Properties Of Files</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文本框 46"/>
            <p:cNvSpPr txBox="1"/>
            <p:nvPr/>
          </p:nvSpPr>
          <p:spPr>
            <a:xfrm>
              <a:off x="3513846" y="3522502"/>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04</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1" name="矩形: 圆角 30">
            <a:extLst>
              <a:ext uri="{FF2B5EF4-FFF2-40B4-BE49-F238E27FC236}">
                <a16:creationId xmlns:a16="http://schemas.microsoft.com/office/drawing/2014/main" id="{98AB5614-2974-44A5-85A3-6CD6790D865E}"/>
              </a:ext>
            </a:extLst>
          </p:cNvPr>
          <p:cNvSpPr/>
          <p:nvPr/>
        </p:nvSpPr>
        <p:spPr>
          <a:xfrm>
            <a:off x="0" y="3398424"/>
            <a:ext cx="3364302"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133EC2D4-C7AF-4AA0-8CB9-FF71C05BE658}"/>
              </a:ext>
            </a:extLst>
          </p:cNvPr>
          <p:cNvSpPr/>
          <p:nvPr/>
        </p:nvSpPr>
        <p:spPr>
          <a:xfrm>
            <a:off x="3450273" y="3398424"/>
            <a:ext cx="3364302"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E735E099-AAAC-4C95-B1B8-5DAE733E9DFA}"/>
              </a:ext>
            </a:extLst>
          </p:cNvPr>
          <p:cNvGrpSpPr/>
          <p:nvPr/>
        </p:nvGrpSpPr>
        <p:grpSpPr>
          <a:xfrm>
            <a:off x="37592" y="4911882"/>
            <a:ext cx="3326710" cy="830997"/>
            <a:chOff x="736520" y="5412151"/>
            <a:chExt cx="3326710" cy="830997"/>
          </a:xfrm>
        </p:grpSpPr>
        <p:sp>
          <p:nvSpPr>
            <p:cNvPr id="18" name="文本框 17">
              <a:extLst>
                <a:ext uri="{FF2B5EF4-FFF2-40B4-BE49-F238E27FC236}">
                  <a16:creationId xmlns:a16="http://schemas.microsoft.com/office/drawing/2014/main" id="{75EC9CBE-1D8C-4FFC-9310-4D559A3FBB3E}"/>
                </a:ext>
              </a:extLst>
            </p:cNvPr>
            <p:cNvSpPr txBox="1"/>
            <p:nvPr/>
          </p:nvSpPr>
          <p:spPr>
            <a:xfrm>
              <a:off x="1615618" y="5566040"/>
              <a:ext cx="2447612" cy="615553"/>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文件访问控制列表</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b="0" i="0" dirty="0">
                  <a:solidFill>
                    <a:srgbClr val="333333"/>
                  </a:solidFill>
                  <a:effectLst/>
                  <a:latin typeface="微软雅黑" panose="020B0503020204020204" pitchFamily="34" charset="-122"/>
                  <a:ea typeface="微软雅黑" panose="020B0503020204020204" pitchFamily="34" charset="-122"/>
                </a:rPr>
                <a:t>File Access Control List</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文本框 18">
              <a:extLst>
                <a:ext uri="{FF2B5EF4-FFF2-40B4-BE49-F238E27FC236}">
                  <a16:creationId xmlns:a16="http://schemas.microsoft.com/office/drawing/2014/main" id="{FAD69802-D990-41CC-A692-1F2211B73DE5}"/>
                </a:ext>
              </a:extLst>
            </p:cNvPr>
            <p:cNvSpPr txBox="1"/>
            <p:nvPr/>
          </p:nvSpPr>
          <p:spPr>
            <a:xfrm>
              <a:off x="736520" y="5412151"/>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05</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3" name="组合 22">
            <a:extLst>
              <a:ext uri="{FF2B5EF4-FFF2-40B4-BE49-F238E27FC236}">
                <a16:creationId xmlns:a16="http://schemas.microsoft.com/office/drawing/2014/main" id="{DE110AB0-C6B6-4101-8452-E9762953F7CB}"/>
              </a:ext>
            </a:extLst>
          </p:cNvPr>
          <p:cNvGrpSpPr/>
          <p:nvPr/>
        </p:nvGrpSpPr>
        <p:grpSpPr>
          <a:xfrm>
            <a:off x="3449751" y="4838501"/>
            <a:ext cx="3421454" cy="984886"/>
            <a:chOff x="3434621" y="4792444"/>
            <a:chExt cx="3421454" cy="984886"/>
          </a:xfrm>
        </p:grpSpPr>
        <p:sp>
          <p:nvSpPr>
            <p:cNvPr id="21" name="文本框 20">
              <a:extLst>
                <a:ext uri="{FF2B5EF4-FFF2-40B4-BE49-F238E27FC236}">
                  <a16:creationId xmlns:a16="http://schemas.microsoft.com/office/drawing/2014/main" id="{592F82DA-1A14-461B-B1CA-90899006E673}"/>
                </a:ext>
              </a:extLst>
            </p:cNvPr>
            <p:cNvSpPr txBox="1"/>
            <p:nvPr/>
          </p:nvSpPr>
          <p:spPr>
            <a:xfrm>
              <a:off x="4313719" y="4946333"/>
              <a:ext cx="2542356" cy="830997"/>
            </a:xfrm>
            <a:prstGeom prst="rect">
              <a:avLst/>
            </a:prstGeom>
            <a:noFill/>
          </p:spPr>
          <p:txBody>
            <a:bodyPr wrap="square" rtlCol="0">
              <a:spAutoFit/>
            </a:bodyPr>
            <a:lstStyle/>
            <a:p>
              <a:r>
                <a:rPr lang="en-US" altLang="zh-CN" sz="2000" b="1" dirty="0" err="1">
                  <a:solidFill>
                    <a:schemeClr val="tx1">
                      <a:lumMod val="95000"/>
                      <a:lumOff val="5000"/>
                    </a:schemeClr>
                  </a:solidFill>
                  <a:latin typeface="微软雅黑" panose="020B0503020204020204" pitchFamily="34" charset="-122"/>
                  <a:ea typeface="微软雅黑" panose="020B0503020204020204" pitchFamily="34" charset="-122"/>
                </a:rPr>
                <a:t>su</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命令与</a:t>
              </a:r>
              <a:r>
                <a:rPr lang="en-US" altLang="zh-CN" sz="2000" b="1" dirty="0" err="1">
                  <a:solidFill>
                    <a:schemeClr val="tx1">
                      <a:lumMod val="95000"/>
                      <a:lumOff val="5000"/>
                    </a:schemeClr>
                  </a:solidFill>
                  <a:latin typeface="微软雅黑" panose="020B0503020204020204" pitchFamily="34" charset="-122"/>
                  <a:ea typeface="微软雅黑" panose="020B0503020204020204" pitchFamily="34" charset="-122"/>
                </a:rPr>
                <a:t>sudo</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服务</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b="0" i="0" dirty="0" err="1">
                  <a:solidFill>
                    <a:srgbClr val="333333"/>
                  </a:solidFill>
                  <a:effectLst/>
                  <a:latin typeface="微软雅黑" panose="020B0503020204020204" pitchFamily="34" charset="-122"/>
                  <a:ea typeface="微软雅黑" panose="020B0503020204020204" pitchFamily="34" charset="-122"/>
                </a:rPr>
                <a:t>Su</a:t>
              </a:r>
              <a:r>
                <a:rPr lang="en-US" altLang="zh-CN" sz="1400" b="0" i="0" dirty="0">
                  <a:solidFill>
                    <a:srgbClr val="333333"/>
                  </a:solidFill>
                  <a:effectLst/>
                  <a:latin typeface="微软雅黑" panose="020B0503020204020204" pitchFamily="34" charset="-122"/>
                  <a:ea typeface="微软雅黑" panose="020B0503020204020204" pitchFamily="34" charset="-122"/>
                </a:rPr>
                <a:t> Command And </a:t>
              </a:r>
              <a:r>
                <a:rPr lang="en-US" altLang="zh-CN" sz="1400" b="0" i="0" dirty="0" err="1">
                  <a:solidFill>
                    <a:srgbClr val="333333"/>
                  </a:solidFill>
                  <a:effectLst/>
                  <a:latin typeface="微软雅黑" panose="020B0503020204020204" pitchFamily="34" charset="-122"/>
                  <a:ea typeface="微软雅黑" panose="020B0503020204020204" pitchFamily="34" charset="-122"/>
                </a:rPr>
                <a:t>Sudo</a:t>
              </a:r>
              <a:r>
                <a:rPr lang="en-US" altLang="zh-CN" sz="1400" b="0" i="0" dirty="0">
                  <a:solidFill>
                    <a:srgbClr val="333333"/>
                  </a:solidFill>
                  <a:effectLst/>
                  <a:latin typeface="微软雅黑" panose="020B0503020204020204" pitchFamily="34" charset="-122"/>
                  <a:ea typeface="微软雅黑" panose="020B0503020204020204" pitchFamily="34" charset="-122"/>
                </a:rPr>
                <a:t> Service</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文本框 21">
              <a:extLst>
                <a:ext uri="{FF2B5EF4-FFF2-40B4-BE49-F238E27FC236}">
                  <a16:creationId xmlns:a16="http://schemas.microsoft.com/office/drawing/2014/main" id="{5F5022D4-FA3B-4334-8DE5-64818DD26A09}"/>
                </a:ext>
              </a:extLst>
            </p:cNvPr>
            <p:cNvSpPr txBox="1"/>
            <p:nvPr/>
          </p:nvSpPr>
          <p:spPr>
            <a:xfrm>
              <a:off x="3434621" y="4792444"/>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06</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4" name="矩形: 圆角 33">
            <a:extLst>
              <a:ext uri="{FF2B5EF4-FFF2-40B4-BE49-F238E27FC236}">
                <a16:creationId xmlns:a16="http://schemas.microsoft.com/office/drawing/2014/main" id="{22B27978-E256-4CB6-9D3F-4CA06EC65F4C}"/>
              </a:ext>
            </a:extLst>
          </p:cNvPr>
          <p:cNvSpPr/>
          <p:nvPr/>
        </p:nvSpPr>
        <p:spPr>
          <a:xfrm>
            <a:off x="0" y="4721587"/>
            <a:ext cx="3364302"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A65E51EC-C207-48EC-A374-0758BD741706}"/>
              </a:ext>
            </a:extLst>
          </p:cNvPr>
          <p:cNvSpPr/>
          <p:nvPr/>
        </p:nvSpPr>
        <p:spPr>
          <a:xfrm>
            <a:off x="3450273" y="4721587"/>
            <a:ext cx="3364302"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685997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文件的特殊权限</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29" name="组合 28">
            <a:extLst>
              <a:ext uri="{FF2B5EF4-FFF2-40B4-BE49-F238E27FC236}">
                <a16:creationId xmlns:a16="http://schemas.microsoft.com/office/drawing/2014/main" id="{03B0AB73-DFBE-4E8B-9C1D-82F106A44448}"/>
              </a:ext>
            </a:extLst>
          </p:cNvPr>
          <p:cNvGrpSpPr/>
          <p:nvPr/>
        </p:nvGrpSpPr>
        <p:grpSpPr>
          <a:xfrm>
            <a:off x="884168" y="1834576"/>
            <a:ext cx="3277305" cy="3431905"/>
            <a:chOff x="695325" y="1834576"/>
            <a:chExt cx="3277305" cy="3431905"/>
          </a:xfrm>
        </p:grpSpPr>
        <p:sp>
          <p:nvSpPr>
            <p:cNvPr id="30" name="矩形: 圆角 29">
              <a:extLst>
                <a:ext uri="{FF2B5EF4-FFF2-40B4-BE49-F238E27FC236}">
                  <a16:creationId xmlns:a16="http://schemas.microsoft.com/office/drawing/2014/main" id="{5525E8F7-D33E-4E6B-8C27-B55B497061A6}"/>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5" name="文本框 34">
              <a:extLst>
                <a:ext uri="{FF2B5EF4-FFF2-40B4-BE49-F238E27FC236}">
                  <a16:creationId xmlns:a16="http://schemas.microsoft.com/office/drawing/2014/main" id="{8AEB68DA-205B-40DD-83AC-E99FB4D7BB5B}"/>
                </a:ext>
              </a:extLst>
            </p:cNvPr>
            <p:cNvSpPr txBox="1"/>
            <p:nvPr/>
          </p:nvSpPr>
          <p:spPr>
            <a:xfrm>
              <a:off x="827851" y="2683066"/>
              <a:ext cx="3058350"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SUID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是一种对二进制程序进行设置的特殊权限，能够让二进制程序的执行者临时拥有所有者的权限（仅对拥有执行权限的二进制程序有效）。</a:t>
              </a:r>
            </a:p>
          </p:txBody>
        </p:sp>
        <p:sp>
          <p:nvSpPr>
            <p:cNvPr id="36" name="任意多边形: 形状 35">
              <a:extLst>
                <a:ext uri="{FF2B5EF4-FFF2-40B4-BE49-F238E27FC236}">
                  <a16:creationId xmlns:a16="http://schemas.microsoft.com/office/drawing/2014/main" id="{79A8D4D5-4159-44B4-9356-BFD0FE5ED173}"/>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DD52AEF8-D0F2-4E90-B30C-F510571D0CC5}"/>
                </a:ext>
              </a:extLst>
            </p:cNvPr>
            <p:cNvSpPr txBox="1"/>
            <p:nvPr/>
          </p:nvSpPr>
          <p:spPr>
            <a:xfrm>
              <a:off x="827850" y="2101262"/>
              <a:ext cx="82747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SUID</a:t>
              </a:r>
              <a:endPar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38" name="组合 37">
            <a:extLst>
              <a:ext uri="{FF2B5EF4-FFF2-40B4-BE49-F238E27FC236}">
                <a16:creationId xmlns:a16="http://schemas.microsoft.com/office/drawing/2014/main" id="{B7089D18-B43D-4DF6-89BE-78B7514337B7}"/>
              </a:ext>
            </a:extLst>
          </p:cNvPr>
          <p:cNvGrpSpPr/>
          <p:nvPr/>
        </p:nvGrpSpPr>
        <p:grpSpPr>
          <a:xfrm>
            <a:off x="4439533" y="1834576"/>
            <a:ext cx="3277305" cy="3431905"/>
            <a:chOff x="695325" y="1834576"/>
            <a:chExt cx="3277305" cy="3431905"/>
          </a:xfrm>
        </p:grpSpPr>
        <p:sp>
          <p:nvSpPr>
            <p:cNvPr id="39" name="矩形: 圆角 38">
              <a:extLst>
                <a:ext uri="{FF2B5EF4-FFF2-40B4-BE49-F238E27FC236}">
                  <a16:creationId xmlns:a16="http://schemas.microsoft.com/office/drawing/2014/main" id="{35B49257-8BB5-412C-B9C3-A1F4FDA3FF07}"/>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0" name="文本框 39">
              <a:extLst>
                <a:ext uri="{FF2B5EF4-FFF2-40B4-BE49-F238E27FC236}">
                  <a16:creationId xmlns:a16="http://schemas.microsoft.com/office/drawing/2014/main" id="{546AEDBC-2A7C-463D-A067-E07A13983EAB}"/>
                </a:ext>
              </a:extLst>
            </p:cNvPr>
            <p:cNvSpPr txBox="1"/>
            <p:nvPr/>
          </p:nvSpPr>
          <p:spPr>
            <a:xfrm>
              <a:off x="827851" y="2683066"/>
              <a:ext cx="3058350" cy="226485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SGID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特殊权限有两种应用场景：当对二进制程序进行设置时，能够让执行者临时获取文件所属组的权限；当对目录进行设置时，则是让目录内新创建的文件自动继承该目录原有用户组的名称。</a:t>
              </a:r>
            </a:p>
          </p:txBody>
        </p:sp>
        <p:sp>
          <p:nvSpPr>
            <p:cNvPr id="41" name="任意多边形: 形状 40">
              <a:extLst>
                <a:ext uri="{FF2B5EF4-FFF2-40B4-BE49-F238E27FC236}">
                  <a16:creationId xmlns:a16="http://schemas.microsoft.com/office/drawing/2014/main" id="{406F35BA-97DE-4F71-B0FB-BA7DF663A352}"/>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2" name="文本框 41">
              <a:extLst>
                <a:ext uri="{FF2B5EF4-FFF2-40B4-BE49-F238E27FC236}">
                  <a16:creationId xmlns:a16="http://schemas.microsoft.com/office/drawing/2014/main" id="{424D2386-ADEF-4B94-8599-613E6467669C}"/>
                </a:ext>
              </a:extLst>
            </p:cNvPr>
            <p:cNvSpPr txBox="1"/>
            <p:nvPr/>
          </p:nvSpPr>
          <p:spPr>
            <a:xfrm>
              <a:off x="827850" y="2101262"/>
              <a:ext cx="82426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SGID</a:t>
              </a:r>
              <a:endPar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43" name="组合 42">
            <a:extLst>
              <a:ext uri="{FF2B5EF4-FFF2-40B4-BE49-F238E27FC236}">
                <a16:creationId xmlns:a16="http://schemas.microsoft.com/office/drawing/2014/main" id="{EAF6EC42-0E0D-492B-9DA8-34100F1635FF}"/>
              </a:ext>
            </a:extLst>
          </p:cNvPr>
          <p:cNvGrpSpPr/>
          <p:nvPr/>
        </p:nvGrpSpPr>
        <p:grpSpPr>
          <a:xfrm>
            <a:off x="7994898" y="1834576"/>
            <a:ext cx="3277305" cy="3431905"/>
            <a:chOff x="695325" y="1834576"/>
            <a:chExt cx="3277305" cy="3431905"/>
          </a:xfrm>
        </p:grpSpPr>
        <p:sp>
          <p:nvSpPr>
            <p:cNvPr id="44" name="矩形: 圆角 43">
              <a:extLst>
                <a:ext uri="{FF2B5EF4-FFF2-40B4-BE49-F238E27FC236}">
                  <a16:creationId xmlns:a16="http://schemas.microsoft.com/office/drawing/2014/main" id="{CC8E94F6-C585-4249-A235-BEC5FAEA26BA}"/>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5" name="文本框 44">
              <a:extLst>
                <a:ext uri="{FF2B5EF4-FFF2-40B4-BE49-F238E27FC236}">
                  <a16:creationId xmlns:a16="http://schemas.microsoft.com/office/drawing/2014/main" id="{DCB727D6-4BCD-480D-8DB3-317039AC8CDC}"/>
                </a:ext>
              </a:extLst>
            </p:cNvPr>
            <p:cNvSpPr txBox="1"/>
            <p:nvPr/>
          </p:nvSpPr>
          <p:spPr>
            <a:xfrm>
              <a:off x="827851" y="2683066"/>
              <a:ext cx="3058350" cy="226485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SBIT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特殊权限位可确保用户只能删除自己的文件，而不能删除其他用户的文件。换句话说，当对某个目录设置了</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SBIT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粘滞位权限后，那么该目录中的文件就只能被其所有者执行删除操作了。</a:t>
              </a:r>
            </a:p>
          </p:txBody>
        </p:sp>
        <p:sp>
          <p:nvSpPr>
            <p:cNvPr id="46" name="任意多边形: 形状 45">
              <a:extLst>
                <a:ext uri="{FF2B5EF4-FFF2-40B4-BE49-F238E27FC236}">
                  <a16:creationId xmlns:a16="http://schemas.microsoft.com/office/drawing/2014/main" id="{AAEC9DDF-7520-407B-88F7-C30D43410B77}"/>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7" name="文本框 46">
              <a:extLst>
                <a:ext uri="{FF2B5EF4-FFF2-40B4-BE49-F238E27FC236}">
                  <a16:creationId xmlns:a16="http://schemas.microsoft.com/office/drawing/2014/main" id="{D548B6E7-B03C-4A95-98DB-37B3FAFD3A36}"/>
                </a:ext>
              </a:extLst>
            </p:cNvPr>
            <p:cNvSpPr txBox="1"/>
            <p:nvPr/>
          </p:nvSpPr>
          <p:spPr>
            <a:xfrm>
              <a:off x="827850" y="2101262"/>
              <a:ext cx="76014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SBIT</a:t>
              </a:r>
              <a:endPar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129923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6142797"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SUID</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SGID</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SBIT</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特殊权限的设置参数</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366232D8-AEC6-46F4-8B32-84FF01203930}"/>
              </a:ext>
            </a:extLst>
          </p:cNvPr>
          <p:cNvGraphicFramePr>
            <a:graphicFrameLocks noGrp="1"/>
          </p:cNvGraphicFramePr>
          <p:nvPr>
            <p:extLst>
              <p:ext uri="{D42A27DB-BD31-4B8C-83A1-F6EECF244321}">
                <p14:modId xmlns:p14="http://schemas.microsoft.com/office/powerpoint/2010/main" val="2921042404"/>
              </p:ext>
            </p:extLst>
          </p:nvPr>
        </p:nvGraphicFramePr>
        <p:xfrm>
          <a:off x="2028701" y="1580322"/>
          <a:ext cx="8134598" cy="3985589"/>
        </p:xfrm>
        <a:graphic>
          <a:graphicData uri="http://schemas.openxmlformats.org/drawingml/2006/table">
            <a:tbl>
              <a:tblPr firstRow="1" firstCol="1" bandRow="1">
                <a:tableStyleId>{5C22544A-7EE6-4342-B048-85BDC9FD1C3A}</a:tableStyleId>
              </a:tblPr>
              <a:tblGrid>
                <a:gridCol w="1734296">
                  <a:extLst>
                    <a:ext uri="{9D8B030D-6E8A-4147-A177-3AD203B41FA5}">
                      <a16:colId xmlns:a16="http://schemas.microsoft.com/office/drawing/2014/main" val="4185155506"/>
                    </a:ext>
                  </a:extLst>
                </a:gridCol>
                <a:gridCol w="6400302">
                  <a:extLst>
                    <a:ext uri="{9D8B030D-6E8A-4147-A177-3AD203B41FA5}">
                      <a16:colId xmlns:a16="http://schemas.microsoft.com/office/drawing/2014/main" val="4108901925"/>
                    </a:ext>
                  </a:extLst>
                </a:gridCol>
              </a:tblGrid>
              <a:tr h="841895">
                <a:tc>
                  <a:txBody>
                    <a:bodyPr/>
                    <a:lstStyle/>
                    <a:p>
                      <a:pPr algn="ctr"/>
                      <a:r>
                        <a:rPr lang="zh-CN" sz="1800" kern="100" dirty="0">
                          <a:effectLst/>
                          <a:latin typeface="微软雅黑" panose="020B0503020204020204" pitchFamily="34" charset="-122"/>
                          <a:ea typeface="微软雅黑" panose="020B0503020204020204" pitchFamily="34" charset="-122"/>
                        </a:rPr>
                        <a:t>参数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629268731"/>
                  </a:ext>
                </a:extLst>
              </a:tr>
              <a:tr h="523949">
                <a:tc>
                  <a:txBody>
                    <a:bodyPr/>
                    <a:lstStyle/>
                    <a:p>
                      <a:pPr algn="just"/>
                      <a:r>
                        <a:rPr lang="en-US" sz="1600" b="0" dirty="0" err="1">
                          <a:solidFill>
                            <a:schemeClr val="tx1"/>
                          </a:solidFill>
                          <a:effectLst/>
                          <a:latin typeface="微软雅黑" panose="020B0503020204020204" pitchFamily="34" charset="-122"/>
                          <a:ea typeface="微软雅黑" panose="020B0503020204020204" pitchFamily="34" charset="-122"/>
                        </a:rPr>
                        <a:t>u+s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设置</a:t>
                      </a:r>
                      <a:r>
                        <a:rPr lang="en-US" sz="1600" b="0" kern="100" dirty="0">
                          <a:solidFill>
                            <a:schemeClr val="tx1"/>
                          </a:solidFill>
                          <a:effectLst/>
                          <a:latin typeface="微软雅黑" panose="020B0503020204020204" pitchFamily="34" charset="-122"/>
                          <a:ea typeface="微软雅黑" panose="020B0503020204020204" pitchFamily="34" charset="-122"/>
                        </a:rPr>
                        <a:t>SUID</a:t>
                      </a:r>
                      <a:r>
                        <a:rPr lang="zh-CN" sz="1600" b="0" kern="100" dirty="0">
                          <a:solidFill>
                            <a:schemeClr val="tx1"/>
                          </a:solidFill>
                          <a:effectLst/>
                          <a:latin typeface="微软雅黑" panose="020B0503020204020204" pitchFamily="34" charset="-122"/>
                          <a:ea typeface="微软雅黑" panose="020B0503020204020204" pitchFamily="34" charset="-122"/>
                        </a:rPr>
                        <a:t>权限</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812538699"/>
                  </a:ext>
                </a:extLst>
              </a:tr>
              <a:tr h="523949">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u-s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取消</a:t>
                      </a:r>
                      <a:r>
                        <a:rPr lang="en-US" sz="1600" b="0" kern="100" dirty="0">
                          <a:solidFill>
                            <a:schemeClr val="tx1"/>
                          </a:solidFill>
                          <a:effectLst/>
                          <a:latin typeface="微软雅黑" panose="020B0503020204020204" pitchFamily="34" charset="-122"/>
                          <a:ea typeface="微软雅黑" panose="020B0503020204020204" pitchFamily="34" charset="-122"/>
                        </a:rPr>
                        <a:t>SUID</a:t>
                      </a:r>
                      <a:r>
                        <a:rPr lang="zh-CN" sz="1600" b="0" kern="100" dirty="0">
                          <a:solidFill>
                            <a:schemeClr val="tx1"/>
                          </a:solidFill>
                          <a:effectLst/>
                          <a:latin typeface="微软雅黑" panose="020B0503020204020204" pitchFamily="34" charset="-122"/>
                          <a:ea typeface="微软雅黑" panose="020B0503020204020204" pitchFamily="34" charset="-122"/>
                        </a:rPr>
                        <a:t>权限</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913031962"/>
                  </a:ext>
                </a:extLst>
              </a:tr>
              <a:tr h="523949">
                <a:tc>
                  <a:txBody>
                    <a:bodyPr/>
                    <a:lstStyle/>
                    <a:p>
                      <a:pPr algn="just"/>
                      <a:r>
                        <a:rPr lang="en-US" sz="1600" b="0" dirty="0" err="1">
                          <a:solidFill>
                            <a:schemeClr val="tx1"/>
                          </a:solidFill>
                          <a:effectLst/>
                          <a:latin typeface="微软雅黑" panose="020B0503020204020204" pitchFamily="34" charset="-122"/>
                          <a:ea typeface="微软雅黑" panose="020B0503020204020204" pitchFamily="34" charset="-122"/>
                        </a:rPr>
                        <a:t>g+s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设置</a:t>
                      </a:r>
                      <a:r>
                        <a:rPr lang="en-US" sz="1600" b="0" kern="100" dirty="0">
                          <a:solidFill>
                            <a:schemeClr val="tx1"/>
                          </a:solidFill>
                          <a:effectLst/>
                          <a:latin typeface="微软雅黑" panose="020B0503020204020204" pitchFamily="34" charset="-122"/>
                          <a:ea typeface="微软雅黑" panose="020B0503020204020204" pitchFamily="34" charset="-122"/>
                        </a:rPr>
                        <a:t>SGID</a:t>
                      </a:r>
                      <a:r>
                        <a:rPr lang="zh-CN" sz="1600" b="0" kern="100" dirty="0">
                          <a:solidFill>
                            <a:schemeClr val="tx1"/>
                          </a:solidFill>
                          <a:effectLst/>
                          <a:latin typeface="微软雅黑" panose="020B0503020204020204" pitchFamily="34" charset="-122"/>
                          <a:ea typeface="微软雅黑" panose="020B0503020204020204" pitchFamily="34" charset="-122"/>
                        </a:rPr>
                        <a:t>权限</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432399027"/>
                  </a:ext>
                </a:extLst>
              </a:tr>
              <a:tr h="523949">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g-s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取消</a:t>
                      </a:r>
                      <a:r>
                        <a:rPr lang="en-US" sz="1600" b="0" kern="100" dirty="0">
                          <a:solidFill>
                            <a:schemeClr val="tx1"/>
                          </a:solidFill>
                          <a:effectLst/>
                          <a:latin typeface="微软雅黑" panose="020B0503020204020204" pitchFamily="34" charset="-122"/>
                          <a:ea typeface="微软雅黑" panose="020B0503020204020204" pitchFamily="34" charset="-122"/>
                        </a:rPr>
                        <a:t>SGID</a:t>
                      </a:r>
                      <a:r>
                        <a:rPr lang="zh-CN" sz="1600" b="0" kern="100" dirty="0">
                          <a:solidFill>
                            <a:schemeClr val="tx1"/>
                          </a:solidFill>
                          <a:effectLst/>
                          <a:latin typeface="微软雅黑" panose="020B0503020204020204" pitchFamily="34" charset="-122"/>
                          <a:ea typeface="微软雅黑" panose="020B0503020204020204" pitchFamily="34" charset="-122"/>
                        </a:rPr>
                        <a:t>权限</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690900066"/>
                  </a:ext>
                </a:extLst>
              </a:tr>
              <a:tr h="523949">
                <a:tc>
                  <a:txBody>
                    <a:bodyPr/>
                    <a:lstStyle/>
                    <a:p>
                      <a:pPr algn="just"/>
                      <a:r>
                        <a:rPr lang="en-US" sz="1600" b="0" dirty="0" err="1">
                          <a:solidFill>
                            <a:schemeClr val="tx1"/>
                          </a:solidFill>
                          <a:effectLst/>
                          <a:latin typeface="微软雅黑" panose="020B0503020204020204" pitchFamily="34" charset="-122"/>
                          <a:ea typeface="微软雅黑" panose="020B0503020204020204" pitchFamily="34" charset="-122"/>
                        </a:rPr>
                        <a:t>o+t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设置</a:t>
                      </a:r>
                      <a:r>
                        <a:rPr lang="en-US" sz="1600" b="0" kern="100" dirty="0">
                          <a:solidFill>
                            <a:schemeClr val="tx1"/>
                          </a:solidFill>
                          <a:effectLst/>
                          <a:latin typeface="微软雅黑" panose="020B0503020204020204" pitchFamily="34" charset="-122"/>
                          <a:ea typeface="微软雅黑" panose="020B0503020204020204" pitchFamily="34" charset="-122"/>
                        </a:rPr>
                        <a:t>SBIT</a:t>
                      </a:r>
                      <a:r>
                        <a:rPr lang="zh-CN" sz="1600" b="0" kern="100" dirty="0">
                          <a:solidFill>
                            <a:schemeClr val="tx1"/>
                          </a:solidFill>
                          <a:effectLst/>
                          <a:latin typeface="微软雅黑" panose="020B0503020204020204" pitchFamily="34" charset="-122"/>
                          <a:ea typeface="微软雅黑" panose="020B0503020204020204" pitchFamily="34" charset="-122"/>
                        </a:rPr>
                        <a:t>权限</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934396406"/>
                  </a:ext>
                </a:extLst>
              </a:tr>
              <a:tr h="523949">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o-t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取消</a:t>
                      </a:r>
                      <a:r>
                        <a:rPr lang="en-US" sz="1600" b="0" kern="100" dirty="0">
                          <a:solidFill>
                            <a:schemeClr val="tx1"/>
                          </a:solidFill>
                          <a:effectLst/>
                          <a:latin typeface="微软雅黑" panose="020B0503020204020204" pitchFamily="34" charset="-122"/>
                          <a:ea typeface="微软雅黑" panose="020B0503020204020204" pitchFamily="34" charset="-122"/>
                        </a:rPr>
                        <a:t>SBIT</a:t>
                      </a:r>
                      <a:r>
                        <a:rPr lang="zh-CN" sz="1600" b="0" kern="100" dirty="0">
                          <a:solidFill>
                            <a:schemeClr val="tx1"/>
                          </a:solidFill>
                          <a:effectLst/>
                          <a:latin typeface="微软雅黑" panose="020B0503020204020204" pitchFamily="34" charset="-122"/>
                          <a:ea typeface="微软雅黑" panose="020B0503020204020204" pitchFamily="34" charset="-122"/>
                        </a:rPr>
                        <a:t>权限</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161231399"/>
                  </a:ext>
                </a:extLst>
              </a:tr>
            </a:tbl>
          </a:graphicData>
        </a:graphic>
      </p:graphicFrame>
    </p:spTree>
    <p:extLst>
      <p:ext uri="{BB962C8B-B14F-4D97-AF65-F5344CB8AC3E}">
        <p14:creationId xmlns:p14="http://schemas.microsoft.com/office/powerpoint/2010/main" val="28580570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614279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文件的特殊权限</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a:extLst>
              <a:ext uri="{FF2B5EF4-FFF2-40B4-BE49-F238E27FC236}">
                <a16:creationId xmlns:a16="http://schemas.microsoft.com/office/drawing/2014/main" id="{02040E1A-B3DD-423A-9879-7208F89597E6}"/>
              </a:ext>
            </a:extLst>
          </p:cNvPr>
          <p:cNvGrpSpPr/>
          <p:nvPr/>
        </p:nvGrpSpPr>
        <p:grpSpPr>
          <a:xfrm>
            <a:off x="1285556" y="1080240"/>
            <a:ext cx="9620889" cy="4951486"/>
            <a:chOff x="1169432" y="1080240"/>
            <a:chExt cx="9620889" cy="4951486"/>
          </a:xfrm>
        </p:grpSpPr>
        <p:grpSp>
          <p:nvGrpSpPr>
            <p:cNvPr id="9" name="组合 8">
              <a:extLst>
                <a:ext uri="{FF2B5EF4-FFF2-40B4-BE49-F238E27FC236}">
                  <a16:creationId xmlns:a16="http://schemas.microsoft.com/office/drawing/2014/main" id="{2AC5E4EF-0EF2-440A-9584-C4E8D9CBEEF8}"/>
                </a:ext>
              </a:extLst>
            </p:cNvPr>
            <p:cNvGrpSpPr/>
            <p:nvPr/>
          </p:nvGrpSpPr>
          <p:grpSpPr>
            <a:xfrm>
              <a:off x="1169432" y="1639836"/>
              <a:ext cx="4520212" cy="4391890"/>
              <a:chOff x="918833" y="1639836"/>
              <a:chExt cx="4520212" cy="4391890"/>
            </a:xfrm>
          </p:grpSpPr>
          <p:sp>
            <p:nvSpPr>
              <p:cNvPr id="11" name="文本框 10">
                <a:extLst>
                  <a:ext uri="{FF2B5EF4-FFF2-40B4-BE49-F238E27FC236}">
                    <a16:creationId xmlns:a16="http://schemas.microsoft.com/office/drawing/2014/main" id="{E02FDD63-C059-4AAE-BD5F-04B033DAE95D}"/>
                  </a:ext>
                </a:extLst>
              </p:cNvPr>
              <p:cNvSpPr txBox="1"/>
              <p:nvPr/>
            </p:nvSpPr>
            <p:spPr>
              <a:xfrm>
                <a:off x="918833" y="5662394"/>
                <a:ext cx="4157870"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将权限的字符表示法转换为数字表示法</a:t>
                </a:r>
                <a:endParaRPr lang="zh-CN" altLang="en-US" dirty="0">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1037D4BF-0B8B-49D7-B03E-4F8374CA6BFD}"/>
                  </a:ext>
                </a:extLst>
              </p:cNvPr>
              <p:cNvGrpSpPr/>
              <p:nvPr/>
            </p:nvGrpSpPr>
            <p:grpSpPr>
              <a:xfrm>
                <a:off x="1037983" y="1639836"/>
                <a:ext cx="4401062" cy="3309525"/>
                <a:chOff x="784860" y="1639836"/>
                <a:chExt cx="4401062" cy="3309525"/>
              </a:xfrm>
            </p:grpSpPr>
            <p:sp>
              <p:nvSpPr>
                <p:cNvPr id="14" name="任意多边形: 形状 13">
                  <a:extLst>
                    <a:ext uri="{FF2B5EF4-FFF2-40B4-BE49-F238E27FC236}">
                      <a16:creationId xmlns:a16="http://schemas.microsoft.com/office/drawing/2014/main" id="{75837C76-4C88-443B-9000-B843DF407F75}"/>
                    </a:ext>
                  </a:extLst>
                </p:cNvPr>
                <p:cNvSpPr/>
                <p:nvPr/>
              </p:nvSpPr>
              <p:spPr>
                <a:xfrm>
                  <a:off x="2075158" y="1639836"/>
                  <a:ext cx="1836441" cy="461665"/>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rPr>
                    <a:t>rwsrwSr</a:t>
                  </a:r>
                  <a:r>
                    <a:rPr kumimoji="0" lang="en-US" altLang="zh-CN"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zh-CN" altLang="en-US"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5" name="箭头: 上下 14">
                  <a:extLst>
                    <a:ext uri="{FF2B5EF4-FFF2-40B4-BE49-F238E27FC236}">
                      <a16:creationId xmlns:a16="http://schemas.microsoft.com/office/drawing/2014/main" id="{86C2DE5E-5FD9-4C7C-85DE-4EF6299D37F1}"/>
                    </a:ext>
                  </a:extLst>
                </p:cNvPr>
                <p:cNvSpPr/>
                <p:nvPr/>
              </p:nvSpPr>
              <p:spPr>
                <a:xfrm>
                  <a:off x="1530667" y="2998380"/>
                  <a:ext cx="228600" cy="621517"/>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FBF826AC-5B4A-4B82-8B4D-F283ED035532}"/>
                    </a:ext>
                  </a:extLst>
                </p:cNvPr>
                <p:cNvSpPr/>
                <p:nvPr/>
              </p:nvSpPr>
              <p:spPr>
                <a:xfrm>
                  <a:off x="784860" y="2584184"/>
                  <a:ext cx="1720215" cy="41658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SUID+SGID</a:t>
                  </a:r>
                  <a:endParaRPr kumimoji="0" lang="zh-CN" altLang="en-US"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8" name="箭头: 上下 17">
                  <a:extLst>
                    <a:ext uri="{FF2B5EF4-FFF2-40B4-BE49-F238E27FC236}">
                      <a16:creationId xmlns:a16="http://schemas.microsoft.com/office/drawing/2014/main" id="{858CEB2D-86A4-47F0-87EB-36CBB5EC17E4}"/>
                    </a:ext>
                  </a:extLst>
                </p:cNvPr>
                <p:cNvSpPr/>
                <p:nvPr/>
              </p:nvSpPr>
              <p:spPr>
                <a:xfrm rot="2278182">
                  <a:off x="2317739" y="2035647"/>
                  <a:ext cx="228600" cy="621517"/>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上下 18">
                  <a:extLst>
                    <a:ext uri="{FF2B5EF4-FFF2-40B4-BE49-F238E27FC236}">
                      <a16:creationId xmlns:a16="http://schemas.microsoft.com/office/drawing/2014/main" id="{FA829B58-84E0-46BB-8D1E-30FDD08365B4}"/>
                    </a:ext>
                  </a:extLst>
                </p:cNvPr>
                <p:cNvSpPr/>
                <p:nvPr/>
              </p:nvSpPr>
              <p:spPr>
                <a:xfrm rot="19321818" flipH="1">
                  <a:off x="3471193" y="2024964"/>
                  <a:ext cx="228600" cy="621517"/>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a:extLst>
                    <a:ext uri="{FF2B5EF4-FFF2-40B4-BE49-F238E27FC236}">
                      <a16:creationId xmlns:a16="http://schemas.microsoft.com/office/drawing/2014/main" id="{A7DD14A7-CEBE-4B8F-86F5-F1D791BAFC60}"/>
                    </a:ext>
                  </a:extLst>
                </p:cNvPr>
                <p:cNvSpPr/>
                <p:nvPr/>
              </p:nvSpPr>
              <p:spPr>
                <a:xfrm>
                  <a:off x="3465707" y="2584184"/>
                  <a:ext cx="1720215" cy="41658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SUID+SGID</a:t>
                  </a:r>
                  <a:endParaRPr kumimoji="0" lang="zh-CN" altLang="en-US"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DE31BCA2-2471-4FD0-8D67-938F75720074}"/>
                    </a:ext>
                  </a:extLst>
                </p:cNvPr>
                <p:cNvSpPr txBox="1"/>
                <p:nvPr/>
              </p:nvSpPr>
              <p:spPr>
                <a:xfrm>
                  <a:off x="2793843" y="2592420"/>
                  <a:ext cx="403860"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24" name="任意多边形: 形状 23">
                  <a:extLst>
                    <a:ext uri="{FF2B5EF4-FFF2-40B4-BE49-F238E27FC236}">
                      <a16:creationId xmlns:a16="http://schemas.microsoft.com/office/drawing/2014/main" id="{166DA5A7-0FA3-4556-B5C3-CC8A2BBCA551}"/>
                    </a:ext>
                  </a:extLst>
                </p:cNvPr>
                <p:cNvSpPr/>
                <p:nvPr/>
              </p:nvSpPr>
              <p:spPr>
                <a:xfrm>
                  <a:off x="784860" y="3621076"/>
                  <a:ext cx="1720215" cy="41658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4+2</a:t>
                  </a:r>
                  <a:endParaRPr kumimoji="0" lang="zh-CN" altLang="en-US"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5" name="任意多边形: 形状 24">
                  <a:extLst>
                    <a:ext uri="{FF2B5EF4-FFF2-40B4-BE49-F238E27FC236}">
                      <a16:creationId xmlns:a16="http://schemas.microsoft.com/office/drawing/2014/main" id="{03170886-A055-4F7C-9D40-2EB9F5493B98}"/>
                    </a:ext>
                  </a:extLst>
                </p:cNvPr>
                <p:cNvSpPr/>
                <p:nvPr/>
              </p:nvSpPr>
              <p:spPr>
                <a:xfrm>
                  <a:off x="3465707" y="3621076"/>
                  <a:ext cx="1720215" cy="41658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421420400</a:t>
                  </a:r>
                  <a:endParaRPr kumimoji="0" lang="zh-CN" altLang="en-US"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D9B976C3-D3C1-4F02-92D6-3E491D8FE6C1}"/>
                    </a:ext>
                  </a:extLst>
                </p:cNvPr>
                <p:cNvSpPr txBox="1"/>
                <p:nvPr/>
              </p:nvSpPr>
              <p:spPr>
                <a:xfrm>
                  <a:off x="2793843" y="3629312"/>
                  <a:ext cx="403860"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27" name="箭头: 上下 26">
                  <a:extLst>
                    <a:ext uri="{FF2B5EF4-FFF2-40B4-BE49-F238E27FC236}">
                      <a16:creationId xmlns:a16="http://schemas.microsoft.com/office/drawing/2014/main" id="{79F4097C-22A6-423F-B92B-086879246087}"/>
                    </a:ext>
                  </a:extLst>
                </p:cNvPr>
                <p:cNvSpPr/>
                <p:nvPr/>
              </p:nvSpPr>
              <p:spPr>
                <a:xfrm>
                  <a:off x="4211514" y="2998380"/>
                  <a:ext cx="228600" cy="621517"/>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a:extLst>
                    <a:ext uri="{FF2B5EF4-FFF2-40B4-BE49-F238E27FC236}">
                      <a16:creationId xmlns:a16="http://schemas.microsoft.com/office/drawing/2014/main" id="{71805EF8-B01A-4D03-A206-0CDAC8704002}"/>
                    </a:ext>
                  </a:extLst>
                </p:cNvPr>
                <p:cNvSpPr txBox="1"/>
                <p:nvPr/>
              </p:nvSpPr>
              <p:spPr>
                <a:xfrm>
                  <a:off x="2793843" y="4144806"/>
                  <a:ext cx="403860"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29" name="任意多边形: 形状 28">
                  <a:extLst>
                    <a:ext uri="{FF2B5EF4-FFF2-40B4-BE49-F238E27FC236}">
                      <a16:creationId xmlns:a16="http://schemas.microsoft.com/office/drawing/2014/main" id="{D26D086B-8510-415E-828A-4E9A8BCB43A5}"/>
                    </a:ext>
                  </a:extLst>
                </p:cNvPr>
                <p:cNvSpPr/>
                <p:nvPr/>
              </p:nvSpPr>
              <p:spPr>
                <a:xfrm>
                  <a:off x="2298103" y="4487696"/>
                  <a:ext cx="1390550" cy="461665"/>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6764</a:t>
                  </a:r>
                  <a:endParaRPr kumimoji="0" lang="zh-CN" altLang="en-US"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grpSp>
          <p:nvGrpSpPr>
            <p:cNvPr id="10" name="组合 9">
              <a:extLst>
                <a:ext uri="{FF2B5EF4-FFF2-40B4-BE49-F238E27FC236}">
                  <a16:creationId xmlns:a16="http://schemas.microsoft.com/office/drawing/2014/main" id="{93EA1AFC-8D1A-419F-B024-94807A5D6D24}"/>
                </a:ext>
              </a:extLst>
            </p:cNvPr>
            <p:cNvGrpSpPr/>
            <p:nvPr/>
          </p:nvGrpSpPr>
          <p:grpSpPr>
            <a:xfrm>
              <a:off x="6389259" y="1080240"/>
              <a:ext cx="4401062" cy="4951486"/>
              <a:chOff x="6389259" y="1080240"/>
              <a:chExt cx="4401062" cy="4951486"/>
            </a:xfrm>
          </p:grpSpPr>
          <p:sp>
            <p:nvSpPr>
              <p:cNvPr id="49" name="文本框 48">
                <a:extLst>
                  <a:ext uri="{FF2B5EF4-FFF2-40B4-BE49-F238E27FC236}">
                    <a16:creationId xmlns:a16="http://schemas.microsoft.com/office/drawing/2014/main" id="{DABA8712-817A-44D7-9B97-B28F8504DA42}"/>
                  </a:ext>
                </a:extLst>
              </p:cNvPr>
              <p:cNvSpPr txBox="1"/>
              <p:nvPr/>
            </p:nvSpPr>
            <p:spPr>
              <a:xfrm>
                <a:off x="6632451" y="5662394"/>
                <a:ext cx="4157870"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将权限的数字表示法转换为字符标识法</a:t>
                </a:r>
                <a:endParaRPr lang="zh-CN" altLang="en-US" dirty="0">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3DBF946E-7AA1-42C4-8401-A2922C17D055}"/>
                  </a:ext>
                </a:extLst>
              </p:cNvPr>
              <p:cNvGrpSpPr/>
              <p:nvPr/>
            </p:nvGrpSpPr>
            <p:grpSpPr>
              <a:xfrm>
                <a:off x="6389259" y="1080240"/>
                <a:ext cx="4401062" cy="4321426"/>
                <a:chOff x="6389259" y="1080240"/>
                <a:chExt cx="4401062" cy="4321426"/>
              </a:xfrm>
            </p:grpSpPr>
            <p:grpSp>
              <p:nvGrpSpPr>
                <p:cNvPr id="35" name="组合 34">
                  <a:extLst>
                    <a:ext uri="{FF2B5EF4-FFF2-40B4-BE49-F238E27FC236}">
                      <a16:creationId xmlns:a16="http://schemas.microsoft.com/office/drawing/2014/main" id="{3248566E-54AB-4FCA-9A3E-302DA9C87D05}"/>
                    </a:ext>
                  </a:extLst>
                </p:cNvPr>
                <p:cNvGrpSpPr/>
                <p:nvPr/>
              </p:nvGrpSpPr>
              <p:grpSpPr>
                <a:xfrm>
                  <a:off x="6389259" y="1080240"/>
                  <a:ext cx="4401062" cy="4321426"/>
                  <a:chOff x="784860" y="1639836"/>
                  <a:chExt cx="4401062" cy="4321426"/>
                </a:xfrm>
              </p:grpSpPr>
              <p:sp>
                <p:nvSpPr>
                  <p:cNvPr id="36" name="任意多边形: 形状 35">
                    <a:extLst>
                      <a:ext uri="{FF2B5EF4-FFF2-40B4-BE49-F238E27FC236}">
                        <a16:creationId xmlns:a16="http://schemas.microsoft.com/office/drawing/2014/main" id="{0D65C612-BF84-47AF-B209-715425B9819F}"/>
                      </a:ext>
                    </a:extLst>
                  </p:cNvPr>
                  <p:cNvSpPr/>
                  <p:nvPr/>
                </p:nvSpPr>
                <p:spPr>
                  <a:xfrm>
                    <a:off x="2075158" y="1639836"/>
                    <a:ext cx="1836441" cy="461665"/>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5537</a:t>
                    </a:r>
                    <a:endParaRPr kumimoji="0" lang="zh-CN" altLang="en-US"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7" name="箭头: 上下 36">
                    <a:extLst>
                      <a:ext uri="{FF2B5EF4-FFF2-40B4-BE49-F238E27FC236}">
                        <a16:creationId xmlns:a16="http://schemas.microsoft.com/office/drawing/2014/main" id="{171E560F-90D7-480C-B30B-A1230CC6820B}"/>
                      </a:ext>
                    </a:extLst>
                  </p:cNvPr>
                  <p:cNvSpPr/>
                  <p:nvPr/>
                </p:nvSpPr>
                <p:spPr>
                  <a:xfrm>
                    <a:off x="1530667" y="2998380"/>
                    <a:ext cx="228600" cy="621517"/>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32DCDEC0-F535-43F5-B454-9BE040851B0F}"/>
                      </a:ext>
                    </a:extLst>
                  </p:cNvPr>
                  <p:cNvSpPr/>
                  <p:nvPr/>
                </p:nvSpPr>
                <p:spPr>
                  <a:xfrm>
                    <a:off x="784860" y="2584184"/>
                    <a:ext cx="1720215" cy="41658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5</a:t>
                    </a:r>
                    <a:endParaRPr kumimoji="0" lang="zh-CN" altLang="en-US"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9" name="箭头: 上下 38">
                    <a:extLst>
                      <a:ext uri="{FF2B5EF4-FFF2-40B4-BE49-F238E27FC236}">
                        <a16:creationId xmlns:a16="http://schemas.microsoft.com/office/drawing/2014/main" id="{302AB8F7-72F7-4DF6-AA1A-2C1F3F48E218}"/>
                      </a:ext>
                    </a:extLst>
                  </p:cNvPr>
                  <p:cNvSpPr/>
                  <p:nvPr/>
                </p:nvSpPr>
                <p:spPr>
                  <a:xfrm rot="2278182">
                    <a:off x="2317739" y="2035647"/>
                    <a:ext cx="228600" cy="621517"/>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箭头: 上下 39">
                    <a:extLst>
                      <a:ext uri="{FF2B5EF4-FFF2-40B4-BE49-F238E27FC236}">
                        <a16:creationId xmlns:a16="http://schemas.microsoft.com/office/drawing/2014/main" id="{84C674B3-5BA8-49E1-89F7-2F1DAB572304}"/>
                      </a:ext>
                    </a:extLst>
                  </p:cNvPr>
                  <p:cNvSpPr/>
                  <p:nvPr/>
                </p:nvSpPr>
                <p:spPr>
                  <a:xfrm rot="19321818" flipH="1">
                    <a:off x="3471193" y="2024964"/>
                    <a:ext cx="228600" cy="621517"/>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a:extLst>
                      <a:ext uri="{FF2B5EF4-FFF2-40B4-BE49-F238E27FC236}">
                        <a16:creationId xmlns:a16="http://schemas.microsoft.com/office/drawing/2014/main" id="{9245B62D-6538-40FE-A120-F1F54408D262}"/>
                      </a:ext>
                    </a:extLst>
                  </p:cNvPr>
                  <p:cNvSpPr/>
                  <p:nvPr/>
                </p:nvSpPr>
                <p:spPr>
                  <a:xfrm>
                    <a:off x="3465707" y="2584184"/>
                    <a:ext cx="1720215" cy="41658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537</a:t>
                    </a:r>
                    <a:endParaRPr kumimoji="0" lang="zh-CN" altLang="en-US"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E6EE1940-BE18-4C13-906C-D1F20D798E6B}"/>
                      </a:ext>
                    </a:extLst>
                  </p:cNvPr>
                  <p:cNvSpPr txBox="1"/>
                  <p:nvPr/>
                </p:nvSpPr>
                <p:spPr>
                  <a:xfrm>
                    <a:off x="2793843" y="2592420"/>
                    <a:ext cx="403860"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3" name="任意多边形: 形状 42">
                    <a:extLst>
                      <a:ext uri="{FF2B5EF4-FFF2-40B4-BE49-F238E27FC236}">
                        <a16:creationId xmlns:a16="http://schemas.microsoft.com/office/drawing/2014/main" id="{053C516A-238E-4907-88C0-7B745B5C2500}"/>
                      </a:ext>
                    </a:extLst>
                  </p:cNvPr>
                  <p:cNvSpPr/>
                  <p:nvPr/>
                </p:nvSpPr>
                <p:spPr>
                  <a:xfrm>
                    <a:off x="784860" y="3621076"/>
                    <a:ext cx="1720215" cy="41658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4+1</a:t>
                    </a:r>
                    <a:endParaRPr kumimoji="0" lang="zh-CN" altLang="en-US"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4" name="任意多边形: 形状 43">
                    <a:extLst>
                      <a:ext uri="{FF2B5EF4-FFF2-40B4-BE49-F238E27FC236}">
                        <a16:creationId xmlns:a16="http://schemas.microsoft.com/office/drawing/2014/main" id="{507DCB01-B803-4015-813B-B2740040804D}"/>
                      </a:ext>
                    </a:extLst>
                  </p:cNvPr>
                  <p:cNvSpPr/>
                  <p:nvPr/>
                </p:nvSpPr>
                <p:spPr>
                  <a:xfrm>
                    <a:off x="3465707" y="3621076"/>
                    <a:ext cx="1720215" cy="41658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401021421</a:t>
                    </a:r>
                    <a:endParaRPr kumimoji="0" lang="zh-CN" altLang="en-US"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1031D5B6-10E9-4207-980E-D83D9C3899E9}"/>
                      </a:ext>
                    </a:extLst>
                  </p:cNvPr>
                  <p:cNvSpPr txBox="1"/>
                  <p:nvPr/>
                </p:nvSpPr>
                <p:spPr>
                  <a:xfrm>
                    <a:off x="2793843" y="3629312"/>
                    <a:ext cx="403860"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6" name="箭头: 上下 45">
                    <a:extLst>
                      <a:ext uri="{FF2B5EF4-FFF2-40B4-BE49-F238E27FC236}">
                        <a16:creationId xmlns:a16="http://schemas.microsoft.com/office/drawing/2014/main" id="{6FABBE98-DC2E-4520-9417-35C542112F8C}"/>
                      </a:ext>
                    </a:extLst>
                  </p:cNvPr>
                  <p:cNvSpPr/>
                  <p:nvPr/>
                </p:nvSpPr>
                <p:spPr>
                  <a:xfrm>
                    <a:off x="4211514" y="2998380"/>
                    <a:ext cx="228600" cy="621517"/>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文本框 46">
                    <a:extLst>
                      <a:ext uri="{FF2B5EF4-FFF2-40B4-BE49-F238E27FC236}">
                        <a16:creationId xmlns:a16="http://schemas.microsoft.com/office/drawing/2014/main" id="{449C5B65-5308-4348-AED7-3BA0EC2036C4}"/>
                      </a:ext>
                    </a:extLst>
                  </p:cNvPr>
                  <p:cNvSpPr txBox="1"/>
                  <p:nvPr/>
                </p:nvSpPr>
                <p:spPr>
                  <a:xfrm>
                    <a:off x="2793843" y="5156707"/>
                    <a:ext cx="403860"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8" name="任意多边形: 形状 47">
                    <a:extLst>
                      <a:ext uri="{FF2B5EF4-FFF2-40B4-BE49-F238E27FC236}">
                        <a16:creationId xmlns:a16="http://schemas.microsoft.com/office/drawing/2014/main" id="{0DD85222-2A77-48EC-88E4-913727E35331}"/>
                      </a:ext>
                    </a:extLst>
                  </p:cNvPr>
                  <p:cNvSpPr/>
                  <p:nvPr/>
                </p:nvSpPr>
                <p:spPr>
                  <a:xfrm>
                    <a:off x="2298103" y="5499597"/>
                    <a:ext cx="1390550" cy="461665"/>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r-s-</a:t>
                    </a:r>
                    <a:r>
                      <a:rPr kumimoji="0" lang="en-US" altLang="zh-CN" sz="2000" i="0" u="none" strike="noStrike" kern="1200" cap="none"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rPr>
                      <a:t>wxrwt</a:t>
                    </a:r>
                    <a:endParaRPr kumimoji="0" lang="zh-CN" altLang="en-US"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50" name="箭头: 上下 49">
                  <a:extLst>
                    <a:ext uri="{FF2B5EF4-FFF2-40B4-BE49-F238E27FC236}">
                      <a16:creationId xmlns:a16="http://schemas.microsoft.com/office/drawing/2014/main" id="{C15876FC-5181-4E5D-9A0B-EA13937FA30C}"/>
                    </a:ext>
                  </a:extLst>
                </p:cNvPr>
                <p:cNvSpPr/>
                <p:nvPr/>
              </p:nvSpPr>
              <p:spPr>
                <a:xfrm>
                  <a:off x="7135066" y="3493461"/>
                  <a:ext cx="228600" cy="621517"/>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50">
                  <a:extLst>
                    <a:ext uri="{FF2B5EF4-FFF2-40B4-BE49-F238E27FC236}">
                      <a16:creationId xmlns:a16="http://schemas.microsoft.com/office/drawing/2014/main" id="{8F0B782D-C514-4EE4-983B-3FCB9DCA1A58}"/>
                    </a:ext>
                  </a:extLst>
                </p:cNvPr>
                <p:cNvSpPr/>
                <p:nvPr/>
              </p:nvSpPr>
              <p:spPr>
                <a:xfrm>
                  <a:off x="6389259" y="4116157"/>
                  <a:ext cx="1720215" cy="41658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SUID+SBIT</a:t>
                  </a:r>
                  <a:endParaRPr kumimoji="0" lang="zh-CN" altLang="en-US"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2" name="任意多边形: 形状 51">
                  <a:extLst>
                    <a:ext uri="{FF2B5EF4-FFF2-40B4-BE49-F238E27FC236}">
                      <a16:creationId xmlns:a16="http://schemas.microsoft.com/office/drawing/2014/main" id="{F0CF17A5-AE89-4673-B2E4-51919AD71FA2}"/>
                    </a:ext>
                  </a:extLst>
                </p:cNvPr>
                <p:cNvSpPr/>
                <p:nvPr/>
              </p:nvSpPr>
              <p:spPr>
                <a:xfrm>
                  <a:off x="9070106" y="4116157"/>
                  <a:ext cx="1720215" cy="41658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prstClr val="white"/>
                      </a:solidFill>
                      <a:latin typeface="微软雅黑" panose="020B0503020204020204" pitchFamily="34" charset="-122"/>
                      <a:ea typeface="微软雅黑" panose="020B0503020204020204" pitchFamily="34" charset="-122"/>
                    </a:rPr>
                    <a:t>r-x-</a:t>
                  </a:r>
                  <a:r>
                    <a:rPr lang="en-US" altLang="zh-CN" sz="2000" dirty="0" err="1">
                      <a:solidFill>
                        <a:prstClr val="white"/>
                      </a:solidFill>
                      <a:latin typeface="微软雅黑" panose="020B0503020204020204" pitchFamily="34" charset="-122"/>
                      <a:ea typeface="微软雅黑" panose="020B0503020204020204" pitchFamily="34" charset="-122"/>
                    </a:rPr>
                    <a:t>wxrwx</a:t>
                  </a:r>
                  <a:endParaRPr kumimoji="0" lang="zh-CN" altLang="en-US" sz="2000" i="0" u="none" strike="noStrike" kern="1200" cap="none"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6AF36465-9FA5-468D-A67B-18AE8B21F604}"/>
                    </a:ext>
                  </a:extLst>
                </p:cNvPr>
                <p:cNvSpPr txBox="1"/>
                <p:nvPr/>
              </p:nvSpPr>
              <p:spPr>
                <a:xfrm>
                  <a:off x="8398242" y="4124393"/>
                  <a:ext cx="403860"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4" name="箭头: 上下 53">
                  <a:extLst>
                    <a:ext uri="{FF2B5EF4-FFF2-40B4-BE49-F238E27FC236}">
                      <a16:creationId xmlns:a16="http://schemas.microsoft.com/office/drawing/2014/main" id="{CD1646B9-ABAC-42C8-B812-C6DB4AC7F4C9}"/>
                    </a:ext>
                  </a:extLst>
                </p:cNvPr>
                <p:cNvSpPr/>
                <p:nvPr/>
              </p:nvSpPr>
              <p:spPr>
                <a:xfrm>
                  <a:off x="9815913" y="3493461"/>
                  <a:ext cx="228600" cy="621517"/>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spTree>
    <p:extLst>
      <p:ext uri="{BB962C8B-B14F-4D97-AF65-F5344CB8AC3E}">
        <p14:creationId xmlns:p14="http://schemas.microsoft.com/office/powerpoint/2010/main" val="32722125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文件的隐藏属性</a:t>
            </a:r>
          </a:p>
        </p:txBody>
      </p:sp>
      <p:sp>
        <p:nvSpPr>
          <p:cNvPr id="9" name="文本框 8"/>
          <p:cNvSpPr txBox="1"/>
          <p:nvPr/>
        </p:nvSpPr>
        <p:spPr>
          <a:xfrm>
            <a:off x="3441543" y="5600295"/>
            <a:ext cx="5308914"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Hidden Properties Of Files</a:t>
            </a:r>
            <a:endParaRPr lang="da-DK" altLang="zh-CN" sz="2000" dirty="0">
              <a:solidFill>
                <a:schemeClr val="accen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FOUR</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直角三角形 10"/>
          <p:cNvSpPr>
            <a:spLocks noChangeAspect="1"/>
          </p:cNvSpPr>
          <p:nvPr/>
        </p:nvSpPr>
        <p:spPr>
          <a:xfrm rot="16200000">
            <a:off x="6181948" y="2786002"/>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919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400"/>
                                        <p:tgtEl>
                                          <p:spTgt spid="11"/>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614279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文件的隐藏属性</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a:extLst>
              <a:ext uri="{FF2B5EF4-FFF2-40B4-BE49-F238E27FC236}">
                <a16:creationId xmlns:a16="http://schemas.microsoft.com/office/drawing/2014/main" id="{F4F163F7-0120-450C-A39E-9A243B655121}"/>
              </a:ext>
            </a:extLst>
          </p:cNvPr>
          <p:cNvGrpSpPr/>
          <p:nvPr/>
        </p:nvGrpSpPr>
        <p:grpSpPr>
          <a:xfrm>
            <a:off x="6838121" y="1828211"/>
            <a:ext cx="4510455" cy="3649811"/>
            <a:chOff x="7408167" y="1807891"/>
            <a:chExt cx="4510455" cy="3649811"/>
          </a:xfrm>
        </p:grpSpPr>
        <p:grpSp>
          <p:nvGrpSpPr>
            <p:cNvPr id="67" name="组合 66">
              <a:extLst>
                <a:ext uri="{FF2B5EF4-FFF2-40B4-BE49-F238E27FC236}">
                  <a16:creationId xmlns:a16="http://schemas.microsoft.com/office/drawing/2014/main" id="{E11BD6BF-004F-498B-848D-75427E2B7E44}"/>
                </a:ext>
              </a:extLst>
            </p:cNvPr>
            <p:cNvGrpSpPr/>
            <p:nvPr/>
          </p:nvGrpSpPr>
          <p:grpSpPr>
            <a:xfrm rot="20281045">
              <a:off x="7408167" y="2615724"/>
              <a:ext cx="1909042" cy="2177162"/>
              <a:chOff x="4113213" y="3671888"/>
              <a:chExt cx="315912" cy="320675"/>
            </a:xfrm>
            <a:gradFill>
              <a:gsLst>
                <a:gs pos="18000">
                  <a:srgbClr val="007DDA"/>
                </a:gs>
                <a:gs pos="100000">
                  <a:srgbClr val="00B0F0"/>
                </a:gs>
              </a:gsLst>
              <a:lin ang="5400000" scaled="0"/>
            </a:gradFill>
          </p:grpSpPr>
          <p:sp>
            <p:nvSpPr>
              <p:cNvPr id="68" name="Rectangle 447">
                <a:extLst>
                  <a:ext uri="{FF2B5EF4-FFF2-40B4-BE49-F238E27FC236}">
                    <a16:creationId xmlns:a16="http://schemas.microsoft.com/office/drawing/2014/main" id="{CBE643D6-913F-4FAE-AC1E-2B9D8F192101}"/>
                  </a:ext>
                </a:extLst>
              </p:cNvPr>
              <p:cNvSpPr>
                <a:spLocks noChangeArrowheads="1"/>
              </p:cNvSpPr>
              <p:nvPr/>
            </p:nvSpPr>
            <p:spPr bwMode="auto">
              <a:xfrm>
                <a:off x="4181475" y="3800475"/>
                <a:ext cx="127000" cy="11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48">
                <a:extLst>
                  <a:ext uri="{FF2B5EF4-FFF2-40B4-BE49-F238E27FC236}">
                    <a16:creationId xmlns:a16="http://schemas.microsoft.com/office/drawing/2014/main" id="{81216D23-C851-40F9-8C96-11B6EF6E1BB9}"/>
                  </a:ext>
                </a:extLst>
              </p:cNvPr>
              <p:cNvSpPr>
                <a:spLocks/>
              </p:cNvSpPr>
              <p:nvPr/>
            </p:nvSpPr>
            <p:spPr bwMode="auto">
              <a:xfrm>
                <a:off x="4165600" y="3671888"/>
                <a:ext cx="160337" cy="44450"/>
              </a:xfrm>
              <a:custGeom>
                <a:avLst/>
                <a:gdLst>
                  <a:gd name="T0" fmla="*/ 0 w 127"/>
                  <a:gd name="T1" fmla="*/ 35 h 35"/>
                  <a:gd name="T2" fmla="*/ 33 w 127"/>
                  <a:gd name="T3" fmla="*/ 35 h 35"/>
                  <a:gd name="T4" fmla="*/ 94 w 127"/>
                  <a:gd name="T5" fmla="*/ 35 h 35"/>
                  <a:gd name="T6" fmla="*/ 126 w 127"/>
                  <a:gd name="T7" fmla="*/ 35 h 35"/>
                  <a:gd name="T8" fmla="*/ 126 w 127"/>
                  <a:gd name="T9" fmla="*/ 34 h 35"/>
                  <a:gd name="T10" fmla="*/ 127 w 127"/>
                  <a:gd name="T11" fmla="*/ 34 h 35"/>
                  <a:gd name="T12" fmla="*/ 127 w 127"/>
                  <a:gd name="T13" fmla="*/ 18 h 35"/>
                  <a:gd name="T14" fmla="*/ 94 w 127"/>
                  <a:gd name="T15" fmla="*/ 18 h 35"/>
                  <a:gd name="T16" fmla="*/ 94 w 127"/>
                  <a:gd name="T17" fmla="*/ 18 h 35"/>
                  <a:gd name="T18" fmla="*/ 63 w 127"/>
                  <a:gd name="T19" fmla="*/ 0 h 35"/>
                  <a:gd name="T20" fmla="*/ 33 w 127"/>
                  <a:gd name="T21" fmla="*/ 18 h 35"/>
                  <a:gd name="T22" fmla="*/ 33 w 127"/>
                  <a:gd name="T23" fmla="*/ 18 h 35"/>
                  <a:gd name="T24" fmla="*/ 0 w 127"/>
                  <a:gd name="T25" fmla="*/ 18 h 35"/>
                  <a:gd name="T26" fmla="*/ 0 w 127"/>
                  <a:gd name="T27" fmla="*/ 34 h 35"/>
                  <a:gd name="T28" fmla="*/ 0 w 127"/>
                  <a:gd name="T29" fmla="*/ 34 h 35"/>
                  <a:gd name="T30" fmla="*/ 0 w 127"/>
                  <a:gd name="T3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 h="35">
                    <a:moveTo>
                      <a:pt x="0" y="35"/>
                    </a:moveTo>
                    <a:cubicBezTo>
                      <a:pt x="33" y="35"/>
                      <a:pt x="33" y="35"/>
                      <a:pt x="33" y="35"/>
                    </a:cubicBezTo>
                    <a:cubicBezTo>
                      <a:pt x="94" y="35"/>
                      <a:pt x="94" y="35"/>
                      <a:pt x="94" y="35"/>
                    </a:cubicBezTo>
                    <a:cubicBezTo>
                      <a:pt x="126" y="35"/>
                      <a:pt x="126" y="35"/>
                      <a:pt x="126" y="35"/>
                    </a:cubicBezTo>
                    <a:cubicBezTo>
                      <a:pt x="126" y="34"/>
                      <a:pt x="126" y="34"/>
                      <a:pt x="126" y="34"/>
                    </a:cubicBezTo>
                    <a:cubicBezTo>
                      <a:pt x="127" y="34"/>
                      <a:pt x="127" y="34"/>
                      <a:pt x="127" y="34"/>
                    </a:cubicBezTo>
                    <a:cubicBezTo>
                      <a:pt x="127" y="18"/>
                      <a:pt x="127" y="18"/>
                      <a:pt x="127" y="18"/>
                    </a:cubicBezTo>
                    <a:cubicBezTo>
                      <a:pt x="94" y="18"/>
                      <a:pt x="94" y="18"/>
                      <a:pt x="94" y="18"/>
                    </a:cubicBezTo>
                    <a:cubicBezTo>
                      <a:pt x="94" y="18"/>
                      <a:pt x="94" y="18"/>
                      <a:pt x="94" y="18"/>
                    </a:cubicBezTo>
                    <a:cubicBezTo>
                      <a:pt x="94" y="8"/>
                      <a:pt x="80" y="0"/>
                      <a:pt x="63" y="0"/>
                    </a:cubicBezTo>
                    <a:cubicBezTo>
                      <a:pt x="47" y="0"/>
                      <a:pt x="33" y="8"/>
                      <a:pt x="33" y="18"/>
                    </a:cubicBezTo>
                    <a:cubicBezTo>
                      <a:pt x="33" y="18"/>
                      <a:pt x="33" y="18"/>
                      <a:pt x="33" y="18"/>
                    </a:cubicBezTo>
                    <a:cubicBezTo>
                      <a:pt x="0" y="18"/>
                      <a:pt x="0" y="18"/>
                      <a:pt x="0" y="18"/>
                    </a:cubicBezTo>
                    <a:cubicBezTo>
                      <a:pt x="0" y="34"/>
                      <a:pt x="0" y="34"/>
                      <a:pt x="0" y="34"/>
                    </a:cubicBezTo>
                    <a:cubicBezTo>
                      <a:pt x="0" y="34"/>
                      <a:pt x="0" y="34"/>
                      <a:pt x="0" y="34"/>
                    </a:cubicBezTo>
                    <a:lnTo>
                      <a:pt x="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49">
                <a:extLst>
                  <a:ext uri="{FF2B5EF4-FFF2-40B4-BE49-F238E27FC236}">
                    <a16:creationId xmlns:a16="http://schemas.microsoft.com/office/drawing/2014/main" id="{55AF5FC2-6F48-4B8A-965D-6D6805D03B26}"/>
                  </a:ext>
                </a:extLst>
              </p:cNvPr>
              <p:cNvSpPr>
                <a:spLocks/>
              </p:cNvSpPr>
              <p:nvPr/>
            </p:nvSpPr>
            <p:spPr bwMode="auto">
              <a:xfrm>
                <a:off x="4113213" y="3722688"/>
                <a:ext cx="265112" cy="269875"/>
              </a:xfrm>
              <a:custGeom>
                <a:avLst/>
                <a:gdLst>
                  <a:gd name="T0" fmla="*/ 198 w 211"/>
                  <a:gd name="T1" fmla="*/ 150 h 215"/>
                  <a:gd name="T2" fmla="*/ 198 w 211"/>
                  <a:gd name="T3" fmla="*/ 176 h 215"/>
                  <a:gd name="T4" fmla="*/ 170 w 211"/>
                  <a:gd name="T5" fmla="*/ 202 h 215"/>
                  <a:gd name="T6" fmla="*/ 40 w 211"/>
                  <a:gd name="T7" fmla="*/ 202 h 215"/>
                  <a:gd name="T8" fmla="*/ 12 w 211"/>
                  <a:gd name="T9" fmla="*/ 176 h 215"/>
                  <a:gd name="T10" fmla="*/ 12 w 211"/>
                  <a:gd name="T11" fmla="*/ 55 h 215"/>
                  <a:gd name="T12" fmla="*/ 40 w 211"/>
                  <a:gd name="T13" fmla="*/ 28 h 215"/>
                  <a:gd name="T14" fmla="*/ 170 w 211"/>
                  <a:gd name="T15" fmla="*/ 28 h 215"/>
                  <a:gd name="T16" fmla="*/ 198 w 211"/>
                  <a:gd name="T17" fmla="*/ 55 h 215"/>
                  <a:gd name="T18" fmla="*/ 198 w 211"/>
                  <a:gd name="T19" fmla="*/ 103 h 215"/>
                  <a:gd name="T20" fmla="*/ 211 w 211"/>
                  <a:gd name="T21" fmla="*/ 91 h 215"/>
                  <a:gd name="T22" fmla="*/ 211 w 211"/>
                  <a:gd name="T23" fmla="*/ 30 h 215"/>
                  <a:gd name="T24" fmla="*/ 211 w 211"/>
                  <a:gd name="T25" fmla="*/ 0 h 215"/>
                  <a:gd name="T26" fmla="*/ 171 w 211"/>
                  <a:gd name="T27" fmla="*/ 0 h 215"/>
                  <a:gd name="T28" fmla="*/ 171 w 211"/>
                  <a:gd name="T29" fmla="*/ 0 h 215"/>
                  <a:gd name="T30" fmla="*/ 40 w 211"/>
                  <a:gd name="T31" fmla="*/ 0 h 215"/>
                  <a:gd name="T32" fmla="*/ 40 w 211"/>
                  <a:gd name="T33" fmla="*/ 0 h 215"/>
                  <a:gd name="T34" fmla="*/ 0 w 211"/>
                  <a:gd name="T35" fmla="*/ 0 h 215"/>
                  <a:gd name="T36" fmla="*/ 0 w 211"/>
                  <a:gd name="T37" fmla="*/ 30 h 215"/>
                  <a:gd name="T38" fmla="*/ 0 w 211"/>
                  <a:gd name="T39" fmla="*/ 215 h 215"/>
                  <a:gd name="T40" fmla="*/ 211 w 211"/>
                  <a:gd name="T41" fmla="*/ 215 h 215"/>
                  <a:gd name="T42" fmla="*/ 211 w 211"/>
                  <a:gd name="T43" fmla="*/ 138 h 215"/>
                  <a:gd name="T44" fmla="*/ 198 w 211"/>
                  <a:gd name="T45" fmla="*/ 15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1" h="215">
                    <a:moveTo>
                      <a:pt x="198" y="150"/>
                    </a:moveTo>
                    <a:cubicBezTo>
                      <a:pt x="198" y="176"/>
                      <a:pt x="198" y="176"/>
                      <a:pt x="198" y="176"/>
                    </a:cubicBezTo>
                    <a:cubicBezTo>
                      <a:pt x="198" y="190"/>
                      <a:pt x="186" y="202"/>
                      <a:pt x="170" y="202"/>
                    </a:cubicBezTo>
                    <a:cubicBezTo>
                      <a:pt x="40" y="202"/>
                      <a:pt x="40" y="202"/>
                      <a:pt x="40" y="202"/>
                    </a:cubicBezTo>
                    <a:cubicBezTo>
                      <a:pt x="25" y="202"/>
                      <a:pt x="12" y="190"/>
                      <a:pt x="12" y="176"/>
                    </a:cubicBezTo>
                    <a:cubicBezTo>
                      <a:pt x="12" y="55"/>
                      <a:pt x="12" y="55"/>
                      <a:pt x="12" y="55"/>
                    </a:cubicBezTo>
                    <a:cubicBezTo>
                      <a:pt x="12" y="40"/>
                      <a:pt x="25" y="28"/>
                      <a:pt x="40" y="28"/>
                    </a:cubicBezTo>
                    <a:cubicBezTo>
                      <a:pt x="170" y="28"/>
                      <a:pt x="170" y="28"/>
                      <a:pt x="170" y="28"/>
                    </a:cubicBezTo>
                    <a:cubicBezTo>
                      <a:pt x="186" y="28"/>
                      <a:pt x="198" y="40"/>
                      <a:pt x="198" y="55"/>
                    </a:cubicBezTo>
                    <a:cubicBezTo>
                      <a:pt x="198" y="103"/>
                      <a:pt x="198" y="103"/>
                      <a:pt x="198" y="103"/>
                    </a:cubicBezTo>
                    <a:cubicBezTo>
                      <a:pt x="211" y="91"/>
                      <a:pt x="211" y="91"/>
                      <a:pt x="211" y="91"/>
                    </a:cubicBezTo>
                    <a:cubicBezTo>
                      <a:pt x="211" y="30"/>
                      <a:pt x="211" y="30"/>
                      <a:pt x="211" y="30"/>
                    </a:cubicBezTo>
                    <a:cubicBezTo>
                      <a:pt x="211" y="0"/>
                      <a:pt x="211" y="0"/>
                      <a:pt x="211" y="0"/>
                    </a:cubicBezTo>
                    <a:cubicBezTo>
                      <a:pt x="171" y="0"/>
                      <a:pt x="171" y="0"/>
                      <a:pt x="171" y="0"/>
                    </a:cubicBezTo>
                    <a:cubicBezTo>
                      <a:pt x="171" y="0"/>
                      <a:pt x="171" y="0"/>
                      <a:pt x="171" y="0"/>
                    </a:cubicBezTo>
                    <a:cubicBezTo>
                      <a:pt x="40" y="0"/>
                      <a:pt x="40" y="0"/>
                      <a:pt x="40" y="0"/>
                    </a:cubicBezTo>
                    <a:cubicBezTo>
                      <a:pt x="40" y="0"/>
                      <a:pt x="40" y="0"/>
                      <a:pt x="40" y="0"/>
                    </a:cubicBezTo>
                    <a:cubicBezTo>
                      <a:pt x="0" y="0"/>
                      <a:pt x="0" y="0"/>
                      <a:pt x="0" y="0"/>
                    </a:cubicBezTo>
                    <a:cubicBezTo>
                      <a:pt x="0" y="30"/>
                      <a:pt x="0" y="30"/>
                      <a:pt x="0" y="30"/>
                    </a:cubicBezTo>
                    <a:cubicBezTo>
                      <a:pt x="0" y="215"/>
                      <a:pt x="0" y="215"/>
                      <a:pt x="0" y="215"/>
                    </a:cubicBezTo>
                    <a:cubicBezTo>
                      <a:pt x="211" y="215"/>
                      <a:pt x="211" y="215"/>
                      <a:pt x="211" y="215"/>
                    </a:cubicBezTo>
                    <a:cubicBezTo>
                      <a:pt x="211" y="138"/>
                      <a:pt x="211" y="138"/>
                      <a:pt x="211" y="138"/>
                    </a:cubicBezTo>
                    <a:lnTo>
                      <a:pt x="198"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50">
                <a:extLst>
                  <a:ext uri="{FF2B5EF4-FFF2-40B4-BE49-F238E27FC236}">
                    <a16:creationId xmlns:a16="http://schemas.microsoft.com/office/drawing/2014/main" id="{CC2525E5-2BA0-44A4-8970-3D1736220D92}"/>
                  </a:ext>
                </a:extLst>
              </p:cNvPr>
              <p:cNvSpPr>
                <a:spLocks/>
              </p:cNvSpPr>
              <p:nvPr/>
            </p:nvSpPr>
            <p:spPr bwMode="auto">
              <a:xfrm>
                <a:off x="4211638" y="3836988"/>
                <a:ext cx="66675" cy="12700"/>
              </a:xfrm>
              <a:custGeom>
                <a:avLst/>
                <a:gdLst>
                  <a:gd name="T0" fmla="*/ 0 w 42"/>
                  <a:gd name="T1" fmla="*/ 0 h 8"/>
                  <a:gd name="T2" fmla="*/ 0 w 42"/>
                  <a:gd name="T3" fmla="*/ 8 h 8"/>
                  <a:gd name="T4" fmla="*/ 37 w 42"/>
                  <a:gd name="T5" fmla="*/ 8 h 8"/>
                  <a:gd name="T6" fmla="*/ 42 w 42"/>
                  <a:gd name="T7" fmla="*/ 0 h 8"/>
                  <a:gd name="T8" fmla="*/ 0 w 42"/>
                  <a:gd name="T9" fmla="*/ 0 h 8"/>
                </a:gdLst>
                <a:ahLst/>
                <a:cxnLst>
                  <a:cxn ang="0">
                    <a:pos x="T0" y="T1"/>
                  </a:cxn>
                  <a:cxn ang="0">
                    <a:pos x="T2" y="T3"/>
                  </a:cxn>
                  <a:cxn ang="0">
                    <a:pos x="T4" y="T5"/>
                  </a:cxn>
                  <a:cxn ang="0">
                    <a:pos x="T6" y="T7"/>
                  </a:cxn>
                  <a:cxn ang="0">
                    <a:pos x="T8" y="T9"/>
                  </a:cxn>
                </a:cxnLst>
                <a:rect l="0" t="0" r="r" b="b"/>
                <a:pathLst>
                  <a:path w="42" h="8">
                    <a:moveTo>
                      <a:pt x="0" y="0"/>
                    </a:moveTo>
                    <a:lnTo>
                      <a:pt x="0" y="8"/>
                    </a:lnTo>
                    <a:lnTo>
                      <a:pt x="37" y="8"/>
                    </a:lnTo>
                    <a:lnTo>
                      <a:pt x="4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51">
                <a:extLst>
                  <a:ext uri="{FF2B5EF4-FFF2-40B4-BE49-F238E27FC236}">
                    <a16:creationId xmlns:a16="http://schemas.microsoft.com/office/drawing/2014/main" id="{DDA4DDF9-2A4A-4F5C-B3CD-BD7892FBD459}"/>
                  </a:ext>
                </a:extLst>
              </p:cNvPr>
              <p:cNvSpPr>
                <a:spLocks/>
              </p:cNvSpPr>
              <p:nvPr/>
            </p:nvSpPr>
            <p:spPr bwMode="auto">
              <a:xfrm>
                <a:off x="4241800" y="3844925"/>
                <a:ext cx="7937" cy="4762"/>
              </a:xfrm>
              <a:custGeom>
                <a:avLst/>
                <a:gdLst>
                  <a:gd name="T0" fmla="*/ 2 w 5"/>
                  <a:gd name="T1" fmla="*/ 0 h 3"/>
                  <a:gd name="T2" fmla="*/ 0 w 5"/>
                  <a:gd name="T3" fmla="*/ 3 h 3"/>
                  <a:gd name="T4" fmla="*/ 5 w 5"/>
                  <a:gd name="T5" fmla="*/ 3 h 3"/>
                  <a:gd name="T6" fmla="*/ 2 w 5"/>
                  <a:gd name="T7" fmla="*/ 0 h 3"/>
                </a:gdLst>
                <a:ahLst/>
                <a:cxnLst>
                  <a:cxn ang="0">
                    <a:pos x="T0" y="T1"/>
                  </a:cxn>
                  <a:cxn ang="0">
                    <a:pos x="T2" y="T3"/>
                  </a:cxn>
                  <a:cxn ang="0">
                    <a:pos x="T4" y="T5"/>
                  </a:cxn>
                  <a:cxn ang="0">
                    <a:pos x="T6" y="T7"/>
                  </a:cxn>
                </a:cxnLst>
                <a:rect l="0" t="0" r="r" b="b"/>
                <a:pathLst>
                  <a:path w="5" h="3">
                    <a:moveTo>
                      <a:pt x="2" y="0"/>
                    </a:moveTo>
                    <a:lnTo>
                      <a:pt x="0" y="3"/>
                    </a:lnTo>
                    <a:lnTo>
                      <a:pt x="5"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52">
                <a:extLst>
                  <a:ext uri="{FF2B5EF4-FFF2-40B4-BE49-F238E27FC236}">
                    <a16:creationId xmlns:a16="http://schemas.microsoft.com/office/drawing/2014/main" id="{05B3CA41-A46A-40EC-B3F8-8B8579253907}"/>
                  </a:ext>
                </a:extLst>
              </p:cNvPr>
              <p:cNvSpPr>
                <a:spLocks/>
              </p:cNvSpPr>
              <p:nvPr/>
            </p:nvSpPr>
            <p:spPr bwMode="auto">
              <a:xfrm>
                <a:off x="4211638" y="3876675"/>
                <a:ext cx="66675" cy="11112"/>
              </a:xfrm>
              <a:custGeom>
                <a:avLst/>
                <a:gdLst>
                  <a:gd name="T0" fmla="*/ 0 w 42"/>
                  <a:gd name="T1" fmla="*/ 0 h 7"/>
                  <a:gd name="T2" fmla="*/ 0 w 42"/>
                  <a:gd name="T3" fmla="*/ 7 h 7"/>
                  <a:gd name="T4" fmla="*/ 42 w 42"/>
                  <a:gd name="T5" fmla="*/ 7 h 7"/>
                  <a:gd name="T6" fmla="*/ 35 w 42"/>
                  <a:gd name="T7" fmla="*/ 0 h 7"/>
                  <a:gd name="T8" fmla="*/ 0 w 42"/>
                  <a:gd name="T9" fmla="*/ 0 h 7"/>
                </a:gdLst>
                <a:ahLst/>
                <a:cxnLst>
                  <a:cxn ang="0">
                    <a:pos x="T0" y="T1"/>
                  </a:cxn>
                  <a:cxn ang="0">
                    <a:pos x="T2" y="T3"/>
                  </a:cxn>
                  <a:cxn ang="0">
                    <a:pos x="T4" y="T5"/>
                  </a:cxn>
                  <a:cxn ang="0">
                    <a:pos x="T6" y="T7"/>
                  </a:cxn>
                  <a:cxn ang="0">
                    <a:pos x="T8" y="T9"/>
                  </a:cxn>
                </a:cxnLst>
                <a:rect l="0" t="0" r="r" b="b"/>
                <a:pathLst>
                  <a:path w="42" h="7">
                    <a:moveTo>
                      <a:pt x="0" y="0"/>
                    </a:moveTo>
                    <a:lnTo>
                      <a:pt x="0" y="7"/>
                    </a:lnTo>
                    <a:lnTo>
                      <a:pt x="42" y="7"/>
                    </a:lnTo>
                    <a:lnTo>
                      <a:pt x="3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53">
                <a:extLst>
                  <a:ext uri="{FF2B5EF4-FFF2-40B4-BE49-F238E27FC236}">
                    <a16:creationId xmlns:a16="http://schemas.microsoft.com/office/drawing/2014/main" id="{56ECC1CB-AA74-47FD-853F-2C16364280DC}"/>
                  </a:ext>
                </a:extLst>
              </p:cNvPr>
              <p:cNvSpPr>
                <a:spLocks/>
              </p:cNvSpPr>
              <p:nvPr/>
            </p:nvSpPr>
            <p:spPr bwMode="auto">
              <a:xfrm>
                <a:off x="4235450" y="3876675"/>
                <a:ext cx="20637" cy="11112"/>
              </a:xfrm>
              <a:custGeom>
                <a:avLst/>
                <a:gdLst>
                  <a:gd name="T0" fmla="*/ 13 w 13"/>
                  <a:gd name="T1" fmla="*/ 7 h 7"/>
                  <a:gd name="T2" fmla="*/ 13 w 13"/>
                  <a:gd name="T3" fmla="*/ 0 h 7"/>
                  <a:gd name="T4" fmla="*/ 0 w 13"/>
                  <a:gd name="T5" fmla="*/ 0 h 7"/>
                  <a:gd name="T6" fmla="*/ 7 w 13"/>
                  <a:gd name="T7" fmla="*/ 7 h 7"/>
                  <a:gd name="T8" fmla="*/ 13 w 13"/>
                  <a:gd name="T9" fmla="*/ 7 h 7"/>
                </a:gdLst>
                <a:ahLst/>
                <a:cxnLst>
                  <a:cxn ang="0">
                    <a:pos x="T0" y="T1"/>
                  </a:cxn>
                  <a:cxn ang="0">
                    <a:pos x="T2" y="T3"/>
                  </a:cxn>
                  <a:cxn ang="0">
                    <a:pos x="T4" y="T5"/>
                  </a:cxn>
                  <a:cxn ang="0">
                    <a:pos x="T6" y="T7"/>
                  </a:cxn>
                  <a:cxn ang="0">
                    <a:pos x="T8" y="T9"/>
                  </a:cxn>
                </a:cxnLst>
                <a:rect l="0" t="0" r="r" b="b"/>
                <a:pathLst>
                  <a:path w="13" h="7">
                    <a:moveTo>
                      <a:pt x="13" y="7"/>
                    </a:moveTo>
                    <a:lnTo>
                      <a:pt x="13" y="0"/>
                    </a:lnTo>
                    <a:lnTo>
                      <a:pt x="0" y="0"/>
                    </a:lnTo>
                    <a:lnTo>
                      <a:pt x="7" y="7"/>
                    </a:ln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454">
                <a:extLst>
                  <a:ext uri="{FF2B5EF4-FFF2-40B4-BE49-F238E27FC236}">
                    <a16:creationId xmlns:a16="http://schemas.microsoft.com/office/drawing/2014/main" id="{8AB6B408-DBEA-44D4-B7B8-F1F1254D6A69}"/>
                  </a:ext>
                </a:extLst>
              </p:cNvPr>
              <p:cNvSpPr>
                <a:spLocks/>
              </p:cNvSpPr>
              <p:nvPr/>
            </p:nvSpPr>
            <p:spPr bwMode="auto">
              <a:xfrm>
                <a:off x="4194175" y="3914775"/>
                <a:ext cx="103187" cy="12700"/>
              </a:xfrm>
              <a:custGeom>
                <a:avLst/>
                <a:gdLst>
                  <a:gd name="T0" fmla="*/ 0 w 65"/>
                  <a:gd name="T1" fmla="*/ 0 h 8"/>
                  <a:gd name="T2" fmla="*/ 0 w 65"/>
                  <a:gd name="T3" fmla="*/ 8 h 8"/>
                  <a:gd name="T4" fmla="*/ 65 w 65"/>
                  <a:gd name="T5" fmla="*/ 8 h 8"/>
                  <a:gd name="T6" fmla="*/ 58 w 65"/>
                  <a:gd name="T7" fmla="*/ 0 h 8"/>
                  <a:gd name="T8" fmla="*/ 0 w 65"/>
                  <a:gd name="T9" fmla="*/ 0 h 8"/>
                </a:gdLst>
                <a:ahLst/>
                <a:cxnLst>
                  <a:cxn ang="0">
                    <a:pos x="T0" y="T1"/>
                  </a:cxn>
                  <a:cxn ang="0">
                    <a:pos x="T2" y="T3"/>
                  </a:cxn>
                  <a:cxn ang="0">
                    <a:pos x="T4" y="T5"/>
                  </a:cxn>
                  <a:cxn ang="0">
                    <a:pos x="T6" y="T7"/>
                  </a:cxn>
                  <a:cxn ang="0">
                    <a:pos x="T8" y="T9"/>
                  </a:cxn>
                </a:cxnLst>
                <a:rect l="0" t="0" r="r" b="b"/>
                <a:pathLst>
                  <a:path w="65" h="8">
                    <a:moveTo>
                      <a:pt x="0" y="0"/>
                    </a:moveTo>
                    <a:lnTo>
                      <a:pt x="0" y="8"/>
                    </a:lnTo>
                    <a:lnTo>
                      <a:pt x="65" y="8"/>
                    </a:lnTo>
                    <a:lnTo>
                      <a:pt x="5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455">
                <a:extLst>
                  <a:ext uri="{FF2B5EF4-FFF2-40B4-BE49-F238E27FC236}">
                    <a16:creationId xmlns:a16="http://schemas.microsoft.com/office/drawing/2014/main" id="{99758A24-74AB-4B71-B502-2D44E728BE45}"/>
                  </a:ext>
                </a:extLst>
              </p:cNvPr>
              <p:cNvSpPr>
                <a:spLocks/>
              </p:cNvSpPr>
              <p:nvPr/>
            </p:nvSpPr>
            <p:spPr bwMode="auto">
              <a:xfrm>
                <a:off x="4232275" y="3914775"/>
                <a:ext cx="26987" cy="12700"/>
              </a:xfrm>
              <a:custGeom>
                <a:avLst/>
                <a:gdLst>
                  <a:gd name="T0" fmla="*/ 17 w 17"/>
                  <a:gd name="T1" fmla="*/ 0 h 8"/>
                  <a:gd name="T2" fmla="*/ 0 w 17"/>
                  <a:gd name="T3" fmla="*/ 0 h 8"/>
                  <a:gd name="T4" fmla="*/ 7 w 17"/>
                  <a:gd name="T5" fmla="*/ 8 h 8"/>
                  <a:gd name="T6" fmla="*/ 17 w 17"/>
                  <a:gd name="T7" fmla="*/ 8 h 8"/>
                  <a:gd name="T8" fmla="*/ 17 w 17"/>
                  <a:gd name="T9" fmla="*/ 0 h 8"/>
                </a:gdLst>
                <a:ahLst/>
                <a:cxnLst>
                  <a:cxn ang="0">
                    <a:pos x="T0" y="T1"/>
                  </a:cxn>
                  <a:cxn ang="0">
                    <a:pos x="T2" y="T3"/>
                  </a:cxn>
                  <a:cxn ang="0">
                    <a:pos x="T4" y="T5"/>
                  </a:cxn>
                  <a:cxn ang="0">
                    <a:pos x="T6" y="T7"/>
                  </a:cxn>
                  <a:cxn ang="0">
                    <a:pos x="T8" y="T9"/>
                  </a:cxn>
                </a:cxnLst>
                <a:rect l="0" t="0" r="r" b="b"/>
                <a:pathLst>
                  <a:path w="17" h="8">
                    <a:moveTo>
                      <a:pt x="17" y="0"/>
                    </a:moveTo>
                    <a:lnTo>
                      <a:pt x="0" y="0"/>
                    </a:lnTo>
                    <a:lnTo>
                      <a:pt x="7" y="8"/>
                    </a:lnTo>
                    <a:lnTo>
                      <a:pt x="17" y="8"/>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456">
                <a:extLst>
                  <a:ext uri="{FF2B5EF4-FFF2-40B4-BE49-F238E27FC236}">
                    <a16:creationId xmlns:a16="http://schemas.microsoft.com/office/drawing/2014/main" id="{EAEB639A-4EB8-4EA6-A615-D607D531E728}"/>
                  </a:ext>
                </a:extLst>
              </p:cNvPr>
              <p:cNvSpPr>
                <a:spLocks/>
              </p:cNvSpPr>
              <p:nvPr/>
            </p:nvSpPr>
            <p:spPr bwMode="auto">
              <a:xfrm>
                <a:off x="4275138" y="3819525"/>
                <a:ext cx="153987" cy="109537"/>
              </a:xfrm>
              <a:custGeom>
                <a:avLst/>
                <a:gdLst>
                  <a:gd name="T0" fmla="*/ 0 w 97"/>
                  <a:gd name="T1" fmla="*/ 30 h 69"/>
                  <a:gd name="T2" fmla="*/ 32 w 97"/>
                  <a:gd name="T3" fmla="*/ 69 h 69"/>
                  <a:gd name="T4" fmla="*/ 97 w 97"/>
                  <a:gd name="T5" fmla="*/ 16 h 69"/>
                  <a:gd name="T6" fmla="*/ 88 w 97"/>
                  <a:gd name="T7" fmla="*/ 0 h 69"/>
                  <a:gd name="T8" fmla="*/ 36 w 97"/>
                  <a:gd name="T9" fmla="*/ 41 h 69"/>
                  <a:gd name="T10" fmla="*/ 10 w 97"/>
                  <a:gd name="T11" fmla="*/ 16 h 69"/>
                  <a:gd name="T12" fmla="*/ 0 w 97"/>
                  <a:gd name="T13" fmla="*/ 30 h 69"/>
                </a:gdLst>
                <a:ahLst/>
                <a:cxnLst>
                  <a:cxn ang="0">
                    <a:pos x="T0" y="T1"/>
                  </a:cxn>
                  <a:cxn ang="0">
                    <a:pos x="T2" y="T3"/>
                  </a:cxn>
                  <a:cxn ang="0">
                    <a:pos x="T4" y="T5"/>
                  </a:cxn>
                  <a:cxn ang="0">
                    <a:pos x="T6" y="T7"/>
                  </a:cxn>
                  <a:cxn ang="0">
                    <a:pos x="T8" y="T9"/>
                  </a:cxn>
                  <a:cxn ang="0">
                    <a:pos x="T10" y="T11"/>
                  </a:cxn>
                  <a:cxn ang="0">
                    <a:pos x="T12" y="T13"/>
                  </a:cxn>
                </a:cxnLst>
                <a:rect l="0" t="0" r="r" b="b"/>
                <a:pathLst>
                  <a:path w="97" h="69">
                    <a:moveTo>
                      <a:pt x="0" y="30"/>
                    </a:moveTo>
                    <a:lnTo>
                      <a:pt x="32" y="69"/>
                    </a:lnTo>
                    <a:lnTo>
                      <a:pt x="97" y="16"/>
                    </a:lnTo>
                    <a:lnTo>
                      <a:pt x="88" y="0"/>
                    </a:lnTo>
                    <a:lnTo>
                      <a:pt x="36" y="41"/>
                    </a:lnTo>
                    <a:lnTo>
                      <a:pt x="10" y="16"/>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矩形 11">
              <a:extLst>
                <a:ext uri="{FF2B5EF4-FFF2-40B4-BE49-F238E27FC236}">
                  <a16:creationId xmlns:a16="http://schemas.microsoft.com/office/drawing/2014/main" id="{CE090679-3884-4771-97C5-4459BC970A86}"/>
                </a:ext>
              </a:extLst>
            </p:cNvPr>
            <p:cNvSpPr/>
            <p:nvPr/>
          </p:nvSpPr>
          <p:spPr>
            <a:xfrm rot="660085">
              <a:off x="8658684" y="3340047"/>
              <a:ext cx="2978380" cy="2117655"/>
            </a:xfrm>
            <a:prstGeom prst="rect">
              <a:avLst/>
            </a:prstGeom>
            <a:solidFill>
              <a:srgbClr val="F5F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a:extLst>
                <a:ext uri="{FF2B5EF4-FFF2-40B4-BE49-F238E27FC236}">
                  <a16:creationId xmlns:a16="http://schemas.microsoft.com/office/drawing/2014/main" id="{0343935D-FAF6-4E28-9A7C-3E3316070A1F}"/>
                </a:ext>
              </a:extLst>
            </p:cNvPr>
            <p:cNvGrpSpPr/>
            <p:nvPr/>
          </p:nvGrpSpPr>
          <p:grpSpPr>
            <a:xfrm rot="590352">
              <a:off x="8784376" y="1807891"/>
              <a:ext cx="3134246" cy="3574442"/>
              <a:chOff x="4113213" y="3671888"/>
              <a:chExt cx="315912" cy="320675"/>
            </a:xfrm>
            <a:gradFill>
              <a:gsLst>
                <a:gs pos="18000">
                  <a:srgbClr val="007DDA"/>
                </a:gs>
                <a:gs pos="100000">
                  <a:srgbClr val="00B0F0"/>
                </a:gs>
              </a:gsLst>
              <a:lin ang="5400000" scaled="0"/>
            </a:gradFill>
          </p:grpSpPr>
          <p:sp>
            <p:nvSpPr>
              <p:cNvPr id="57" name="Rectangle 447">
                <a:extLst>
                  <a:ext uri="{FF2B5EF4-FFF2-40B4-BE49-F238E27FC236}">
                    <a16:creationId xmlns:a16="http://schemas.microsoft.com/office/drawing/2014/main" id="{0F0D60E7-E397-4DE8-9141-8A7929A0C772}"/>
                  </a:ext>
                </a:extLst>
              </p:cNvPr>
              <p:cNvSpPr>
                <a:spLocks noChangeArrowheads="1"/>
              </p:cNvSpPr>
              <p:nvPr/>
            </p:nvSpPr>
            <p:spPr bwMode="auto">
              <a:xfrm>
                <a:off x="4181475" y="3800475"/>
                <a:ext cx="127000" cy="11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48">
                <a:extLst>
                  <a:ext uri="{FF2B5EF4-FFF2-40B4-BE49-F238E27FC236}">
                    <a16:creationId xmlns:a16="http://schemas.microsoft.com/office/drawing/2014/main" id="{EE1DF51D-619B-4CC6-9730-DE591E7DA51A}"/>
                  </a:ext>
                </a:extLst>
              </p:cNvPr>
              <p:cNvSpPr>
                <a:spLocks/>
              </p:cNvSpPr>
              <p:nvPr/>
            </p:nvSpPr>
            <p:spPr bwMode="auto">
              <a:xfrm>
                <a:off x="4165600" y="3671888"/>
                <a:ext cx="160337" cy="44450"/>
              </a:xfrm>
              <a:custGeom>
                <a:avLst/>
                <a:gdLst>
                  <a:gd name="T0" fmla="*/ 0 w 127"/>
                  <a:gd name="T1" fmla="*/ 35 h 35"/>
                  <a:gd name="T2" fmla="*/ 33 w 127"/>
                  <a:gd name="T3" fmla="*/ 35 h 35"/>
                  <a:gd name="T4" fmla="*/ 94 w 127"/>
                  <a:gd name="T5" fmla="*/ 35 h 35"/>
                  <a:gd name="T6" fmla="*/ 126 w 127"/>
                  <a:gd name="T7" fmla="*/ 35 h 35"/>
                  <a:gd name="T8" fmla="*/ 126 w 127"/>
                  <a:gd name="T9" fmla="*/ 34 h 35"/>
                  <a:gd name="T10" fmla="*/ 127 w 127"/>
                  <a:gd name="T11" fmla="*/ 34 h 35"/>
                  <a:gd name="T12" fmla="*/ 127 w 127"/>
                  <a:gd name="T13" fmla="*/ 18 h 35"/>
                  <a:gd name="T14" fmla="*/ 94 w 127"/>
                  <a:gd name="T15" fmla="*/ 18 h 35"/>
                  <a:gd name="T16" fmla="*/ 94 w 127"/>
                  <a:gd name="T17" fmla="*/ 18 h 35"/>
                  <a:gd name="T18" fmla="*/ 63 w 127"/>
                  <a:gd name="T19" fmla="*/ 0 h 35"/>
                  <a:gd name="T20" fmla="*/ 33 w 127"/>
                  <a:gd name="T21" fmla="*/ 18 h 35"/>
                  <a:gd name="T22" fmla="*/ 33 w 127"/>
                  <a:gd name="T23" fmla="*/ 18 h 35"/>
                  <a:gd name="T24" fmla="*/ 0 w 127"/>
                  <a:gd name="T25" fmla="*/ 18 h 35"/>
                  <a:gd name="T26" fmla="*/ 0 w 127"/>
                  <a:gd name="T27" fmla="*/ 34 h 35"/>
                  <a:gd name="T28" fmla="*/ 0 w 127"/>
                  <a:gd name="T29" fmla="*/ 34 h 35"/>
                  <a:gd name="T30" fmla="*/ 0 w 127"/>
                  <a:gd name="T3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 h="35">
                    <a:moveTo>
                      <a:pt x="0" y="35"/>
                    </a:moveTo>
                    <a:cubicBezTo>
                      <a:pt x="33" y="35"/>
                      <a:pt x="33" y="35"/>
                      <a:pt x="33" y="35"/>
                    </a:cubicBezTo>
                    <a:cubicBezTo>
                      <a:pt x="94" y="35"/>
                      <a:pt x="94" y="35"/>
                      <a:pt x="94" y="35"/>
                    </a:cubicBezTo>
                    <a:cubicBezTo>
                      <a:pt x="126" y="35"/>
                      <a:pt x="126" y="35"/>
                      <a:pt x="126" y="35"/>
                    </a:cubicBezTo>
                    <a:cubicBezTo>
                      <a:pt x="126" y="34"/>
                      <a:pt x="126" y="34"/>
                      <a:pt x="126" y="34"/>
                    </a:cubicBezTo>
                    <a:cubicBezTo>
                      <a:pt x="127" y="34"/>
                      <a:pt x="127" y="34"/>
                      <a:pt x="127" y="34"/>
                    </a:cubicBezTo>
                    <a:cubicBezTo>
                      <a:pt x="127" y="18"/>
                      <a:pt x="127" y="18"/>
                      <a:pt x="127" y="18"/>
                    </a:cubicBezTo>
                    <a:cubicBezTo>
                      <a:pt x="94" y="18"/>
                      <a:pt x="94" y="18"/>
                      <a:pt x="94" y="18"/>
                    </a:cubicBezTo>
                    <a:cubicBezTo>
                      <a:pt x="94" y="18"/>
                      <a:pt x="94" y="18"/>
                      <a:pt x="94" y="18"/>
                    </a:cubicBezTo>
                    <a:cubicBezTo>
                      <a:pt x="94" y="8"/>
                      <a:pt x="80" y="0"/>
                      <a:pt x="63" y="0"/>
                    </a:cubicBezTo>
                    <a:cubicBezTo>
                      <a:pt x="47" y="0"/>
                      <a:pt x="33" y="8"/>
                      <a:pt x="33" y="18"/>
                    </a:cubicBezTo>
                    <a:cubicBezTo>
                      <a:pt x="33" y="18"/>
                      <a:pt x="33" y="18"/>
                      <a:pt x="33" y="18"/>
                    </a:cubicBezTo>
                    <a:cubicBezTo>
                      <a:pt x="0" y="18"/>
                      <a:pt x="0" y="18"/>
                      <a:pt x="0" y="18"/>
                    </a:cubicBezTo>
                    <a:cubicBezTo>
                      <a:pt x="0" y="34"/>
                      <a:pt x="0" y="34"/>
                      <a:pt x="0" y="34"/>
                    </a:cubicBezTo>
                    <a:cubicBezTo>
                      <a:pt x="0" y="34"/>
                      <a:pt x="0" y="34"/>
                      <a:pt x="0" y="34"/>
                    </a:cubicBezTo>
                    <a:lnTo>
                      <a:pt x="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49">
                <a:extLst>
                  <a:ext uri="{FF2B5EF4-FFF2-40B4-BE49-F238E27FC236}">
                    <a16:creationId xmlns:a16="http://schemas.microsoft.com/office/drawing/2014/main" id="{B6E3E7DC-2BD0-4CC2-994B-5F58A494A4A6}"/>
                  </a:ext>
                </a:extLst>
              </p:cNvPr>
              <p:cNvSpPr>
                <a:spLocks/>
              </p:cNvSpPr>
              <p:nvPr/>
            </p:nvSpPr>
            <p:spPr bwMode="auto">
              <a:xfrm>
                <a:off x="4113213" y="3722688"/>
                <a:ext cx="265112" cy="269875"/>
              </a:xfrm>
              <a:custGeom>
                <a:avLst/>
                <a:gdLst>
                  <a:gd name="T0" fmla="*/ 198 w 211"/>
                  <a:gd name="T1" fmla="*/ 150 h 215"/>
                  <a:gd name="T2" fmla="*/ 198 w 211"/>
                  <a:gd name="T3" fmla="*/ 176 h 215"/>
                  <a:gd name="T4" fmla="*/ 170 w 211"/>
                  <a:gd name="T5" fmla="*/ 202 h 215"/>
                  <a:gd name="T6" fmla="*/ 40 w 211"/>
                  <a:gd name="T7" fmla="*/ 202 h 215"/>
                  <a:gd name="T8" fmla="*/ 12 w 211"/>
                  <a:gd name="T9" fmla="*/ 176 h 215"/>
                  <a:gd name="T10" fmla="*/ 12 w 211"/>
                  <a:gd name="T11" fmla="*/ 55 h 215"/>
                  <a:gd name="T12" fmla="*/ 40 w 211"/>
                  <a:gd name="T13" fmla="*/ 28 h 215"/>
                  <a:gd name="T14" fmla="*/ 170 w 211"/>
                  <a:gd name="T15" fmla="*/ 28 h 215"/>
                  <a:gd name="T16" fmla="*/ 198 w 211"/>
                  <a:gd name="T17" fmla="*/ 55 h 215"/>
                  <a:gd name="T18" fmla="*/ 198 w 211"/>
                  <a:gd name="T19" fmla="*/ 103 h 215"/>
                  <a:gd name="T20" fmla="*/ 211 w 211"/>
                  <a:gd name="T21" fmla="*/ 91 h 215"/>
                  <a:gd name="T22" fmla="*/ 211 w 211"/>
                  <a:gd name="T23" fmla="*/ 30 h 215"/>
                  <a:gd name="T24" fmla="*/ 211 w 211"/>
                  <a:gd name="T25" fmla="*/ 0 h 215"/>
                  <a:gd name="T26" fmla="*/ 171 w 211"/>
                  <a:gd name="T27" fmla="*/ 0 h 215"/>
                  <a:gd name="T28" fmla="*/ 171 w 211"/>
                  <a:gd name="T29" fmla="*/ 0 h 215"/>
                  <a:gd name="T30" fmla="*/ 40 w 211"/>
                  <a:gd name="T31" fmla="*/ 0 h 215"/>
                  <a:gd name="T32" fmla="*/ 40 w 211"/>
                  <a:gd name="T33" fmla="*/ 0 h 215"/>
                  <a:gd name="T34" fmla="*/ 0 w 211"/>
                  <a:gd name="T35" fmla="*/ 0 h 215"/>
                  <a:gd name="T36" fmla="*/ 0 w 211"/>
                  <a:gd name="T37" fmla="*/ 30 h 215"/>
                  <a:gd name="T38" fmla="*/ 0 w 211"/>
                  <a:gd name="T39" fmla="*/ 215 h 215"/>
                  <a:gd name="T40" fmla="*/ 211 w 211"/>
                  <a:gd name="T41" fmla="*/ 215 h 215"/>
                  <a:gd name="T42" fmla="*/ 211 w 211"/>
                  <a:gd name="T43" fmla="*/ 138 h 215"/>
                  <a:gd name="T44" fmla="*/ 198 w 211"/>
                  <a:gd name="T45" fmla="*/ 15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1" h="215">
                    <a:moveTo>
                      <a:pt x="198" y="150"/>
                    </a:moveTo>
                    <a:cubicBezTo>
                      <a:pt x="198" y="176"/>
                      <a:pt x="198" y="176"/>
                      <a:pt x="198" y="176"/>
                    </a:cubicBezTo>
                    <a:cubicBezTo>
                      <a:pt x="198" y="190"/>
                      <a:pt x="186" y="202"/>
                      <a:pt x="170" y="202"/>
                    </a:cubicBezTo>
                    <a:cubicBezTo>
                      <a:pt x="40" y="202"/>
                      <a:pt x="40" y="202"/>
                      <a:pt x="40" y="202"/>
                    </a:cubicBezTo>
                    <a:cubicBezTo>
                      <a:pt x="25" y="202"/>
                      <a:pt x="12" y="190"/>
                      <a:pt x="12" y="176"/>
                    </a:cubicBezTo>
                    <a:cubicBezTo>
                      <a:pt x="12" y="55"/>
                      <a:pt x="12" y="55"/>
                      <a:pt x="12" y="55"/>
                    </a:cubicBezTo>
                    <a:cubicBezTo>
                      <a:pt x="12" y="40"/>
                      <a:pt x="25" y="28"/>
                      <a:pt x="40" y="28"/>
                    </a:cubicBezTo>
                    <a:cubicBezTo>
                      <a:pt x="170" y="28"/>
                      <a:pt x="170" y="28"/>
                      <a:pt x="170" y="28"/>
                    </a:cubicBezTo>
                    <a:cubicBezTo>
                      <a:pt x="186" y="28"/>
                      <a:pt x="198" y="40"/>
                      <a:pt x="198" y="55"/>
                    </a:cubicBezTo>
                    <a:cubicBezTo>
                      <a:pt x="198" y="103"/>
                      <a:pt x="198" y="103"/>
                      <a:pt x="198" y="103"/>
                    </a:cubicBezTo>
                    <a:cubicBezTo>
                      <a:pt x="211" y="91"/>
                      <a:pt x="211" y="91"/>
                      <a:pt x="211" y="91"/>
                    </a:cubicBezTo>
                    <a:cubicBezTo>
                      <a:pt x="211" y="30"/>
                      <a:pt x="211" y="30"/>
                      <a:pt x="211" y="30"/>
                    </a:cubicBezTo>
                    <a:cubicBezTo>
                      <a:pt x="211" y="0"/>
                      <a:pt x="211" y="0"/>
                      <a:pt x="211" y="0"/>
                    </a:cubicBezTo>
                    <a:cubicBezTo>
                      <a:pt x="171" y="0"/>
                      <a:pt x="171" y="0"/>
                      <a:pt x="171" y="0"/>
                    </a:cubicBezTo>
                    <a:cubicBezTo>
                      <a:pt x="171" y="0"/>
                      <a:pt x="171" y="0"/>
                      <a:pt x="171" y="0"/>
                    </a:cubicBezTo>
                    <a:cubicBezTo>
                      <a:pt x="40" y="0"/>
                      <a:pt x="40" y="0"/>
                      <a:pt x="40" y="0"/>
                    </a:cubicBezTo>
                    <a:cubicBezTo>
                      <a:pt x="40" y="0"/>
                      <a:pt x="40" y="0"/>
                      <a:pt x="40" y="0"/>
                    </a:cubicBezTo>
                    <a:cubicBezTo>
                      <a:pt x="0" y="0"/>
                      <a:pt x="0" y="0"/>
                      <a:pt x="0" y="0"/>
                    </a:cubicBezTo>
                    <a:cubicBezTo>
                      <a:pt x="0" y="30"/>
                      <a:pt x="0" y="30"/>
                      <a:pt x="0" y="30"/>
                    </a:cubicBezTo>
                    <a:cubicBezTo>
                      <a:pt x="0" y="215"/>
                      <a:pt x="0" y="215"/>
                      <a:pt x="0" y="215"/>
                    </a:cubicBezTo>
                    <a:cubicBezTo>
                      <a:pt x="211" y="215"/>
                      <a:pt x="211" y="215"/>
                      <a:pt x="211" y="215"/>
                    </a:cubicBezTo>
                    <a:cubicBezTo>
                      <a:pt x="211" y="138"/>
                      <a:pt x="211" y="138"/>
                      <a:pt x="211" y="138"/>
                    </a:cubicBezTo>
                    <a:lnTo>
                      <a:pt x="198"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50">
                <a:extLst>
                  <a:ext uri="{FF2B5EF4-FFF2-40B4-BE49-F238E27FC236}">
                    <a16:creationId xmlns:a16="http://schemas.microsoft.com/office/drawing/2014/main" id="{F6EAE88E-E033-43B2-8ACB-BF2DE06CBFB3}"/>
                  </a:ext>
                </a:extLst>
              </p:cNvPr>
              <p:cNvSpPr>
                <a:spLocks/>
              </p:cNvSpPr>
              <p:nvPr/>
            </p:nvSpPr>
            <p:spPr bwMode="auto">
              <a:xfrm>
                <a:off x="4211638" y="3836988"/>
                <a:ext cx="66675" cy="12700"/>
              </a:xfrm>
              <a:custGeom>
                <a:avLst/>
                <a:gdLst>
                  <a:gd name="T0" fmla="*/ 0 w 42"/>
                  <a:gd name="T1" fmla="*/ 0 h 8"/>
                  <a:gd name="T2" fmla="*/ 0 w 42"/>
                  <a:gd name="T3" fmla="*/ 8 h 8"/>
                  <a:gd name="T4" fmla="*/ 37 w 42"/>
                  <a:gd name="T5" fmla="*/ 8 h 8"/>
                  <a:gd name="T6" fmla="*/ 42 w 42"/>
                  <a:gd name="T7" fmla="*/ 0 h 8"/>
                  <a:gd name="T8" fmla="*/ 0 w 42"/>
                  <a:gd name="T9" fmla="*/ 0 h 8"/>
                </a:gdLst>
                <a:ahLst/>
                <a:cxnLst>
                  <a:cxn ang="0">
                    <a:pos x="T0" y="T1"/>
                  </a:cxn>
                  <a:cxn ang="0">
                    <a:pos x="T2" y="T3"/>
                  </a:cxn>
                  <a:cxn ang="0">
                    <a:pos x="T4" y="T5"/>
                  </a:cxn>
                  <a:cxn ang="0">
                    <a:pos x="T6" y="T7"/>
                  </a:cxn>
                  <a:cxn ang="0">
                    <a:pos x="T8" y="T9"/>
                  </a:cxn>
                </a:cxnLst>
                <a:rect l="0" t="0" r="r" b="b"/>
                <a:pathLst>
                  <a:path w="42" h="8">
                    <a:moveTo>
                      <a:pt x="0" y="0"/>
                    </a:moveTo>
                    <a:lnTo>
                      <a:pt x="0" y="8"/>
                    </a:lnTo>
                    <a:lnTo>
                      <a:pt x="37" y="8"/>
                    </a:lnTo>
                    <a:lnTo>
                      <a:pt x="4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51">
                <a:extLst>
                  <a:ext uri="{FF2B5EF4-FFF2-40B4-BE49-F238E27FC236}">
                    <a16:creationId xmlns:a16="http://schemas.microsoft.com/office/drawing/2014/main" id="{32EEB220-DE34-4812-82C9-ECBA054E978B}"/>
                  </a:ext>
                </a:extLst>
              </p:cNvPr>
              <p:cNvSpPr>
                <a:spLocks/>
              </p:cNvSpPr>
              <p:nvPr/>
            </p:nvSpPr>
            <p:spPr bwMode="auto">
              <a:xfrm>
                <a:off x="4241800" y="3844925"/>
                <a:ext cx="7937" cy="4762"/>
              </a:xfrm>
              <a:custGeom>
                <a:avLst/>
                <a:gdLst>
                  <a:gd name="T0" fmla="*/ 2 w 5"/>
                  <a:gd name="T1" fmla="*/ 0 h 3"/>
                  <a:gd name="T2" fmla="*/ 0 w 5"/>
                  <a:gd name="T3" fmla="*/ 3 h 3"/>
                  <a:gd name="T4" fmla="*/ 5 w 5"/>
                  <a:gd name="T5" fmla="*/ 3 h 3"/>
                  <a:gd name="T6" fmla="*/ 2 w 5"/>
                  <a:gd name="T7" fmla="*/ 0 h 3"/>
                </a:gdLst>
                <a:ahLst/>
                <a:cxnLst>
                  <a:cxn ang="0">
                    <a:pos x="T0" y="T1"/>
                  </a:cxn>
                  <a:cxn ang="0">
                    <a:pos x="T2" y="T3"/>
                  </a:cxn>
                  <a:cxn ang="0">
                    <a:pos x="T4" y="T5"/>
                  </a:cxn>
                  <a:cxn ang="0">
                    <a:pos x="T6" y="T7"/>
                  </a:cxn>
                </a:cxnLst>
                <a:rect l="0" t="0" r="r" b="b"/>
                <a:pathLst>
                  <a:path w="5" h="3">
                    <a:moveTo>
                      <a:pt x="2" y="0"/>
                    </a:moveTo>
                    <a:lnTo>
                      <a:pt x="0" y="3"/>
                    </a:lnTo>
                    <a:lnTo>
                      <a:pt x="5"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2">
                <a:extLst>
                  <a:ext uri="{FF2B5EF4-FFF2-40B4-BE49-F238E27FC236}">
                    <a16:creationId xmlns:a16="http://schemas.microsoft.com/office/drawing/2014/main" id="{0675C1E0-9E39-4817-A49F-C65EC87B87E1}"/>
                  </a:ext>
                </a:extLst>
              </p:cNvPr>
              <p:cNvSpPr>
                <a:spLocks/>
              </p:cNvSpPr>
              <p:nvPr/>
            </p:nvSpPr>
            <p:spPr bwMode="auto">
              <a:xfrm>
                <a:off x="4211638" y="3876675"/>
                <a:ext cx="66675" cy="11112"/>
              </a:xfrm>
              <a:custGeom>
                <a:avLst/>
                <a:gdLst>
                  <a:gd name="T0" fmla="*/ 0 w 42"/>
                  <a:gd name="T1" fmla="*/ 0 h 7"/>
                  <a:gd name="T2" fmla="*/ 0 w 42"/>
                  <a:gd name="T3" fmla="*/ 7 h 7"/>
                  <a:gd name="T4" fmla="*/ 42 w 42"/>
                  <a:gd name="T5" fmla="*/ 7 h 7"/>
                  <a:gd name="T6" fmla="*/ 35 w 42"/>
                  <a:gd name="T7" fmla="*/ 0 h 7"/>
                  <a:gd name="T8" fmla="*/ 0 w 42"/>
                  <a:gd name="T9" fmla="*/ 0 h 7"/>
                </a:gdLst>
                <a:ahLst/>
                <a:cxnLst>
                  <a:cxn ang="0">
                    <a:pos x="T0" y="T1"/>
                  </a:cxn>
                  <a:cxn ang="0">
                    <a:pos x="T2" y="T3"/>
                  </a:cxn>
                  <a:cxn ang="0">
                    <a:pos x="T4" y="T5"/>
                  </a:cxn>
                  <a:cxn ang="0">
                    <a:pos x="T6" y="T7"/>
                  </a:cxn>
                  <a:cxn ang="0">
                    <a:pos x="T8" y="T9"/>
                  </a:cxn>
                </a:cxnLst>
                <a:rect l="0" t="0" r="r" b="b"/>
                <a:pathLst>
                  <a:path w="42" h="7">
                    <a:moveTo>
                      <a:pt x="0" y="0"/>
                    </a:moveTo>
                    <a:lnTo>
                      <a:pt x="0" y="7"/>
                    </a:lnTo>
                    <a:lnTo>
                      <a:pt x="42" y="7"/>
                    </a:lnTo>
                    <a:lnTo>
                      <a:pt x="3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53">
                <a:extLst>
                  <a:ext uri="{FF2B5EF4-FFF2-40B4-BE49-F238E27FC236}">
                    <a16:creationId xmlns:a16="http://schemas.microsoft.com/office/drawing/2014/main" id="{BC8EE408-9A53-4188-B8B4-46FC5831C331}"/>
                  </a:ext>
                </a:extLst>
              </p:cNvPr>
              <p:cNvSpPr>
                <a:spLocks/>
              </p:cNvSpPr>
              <p:nvPr/>
            </p:nvSpPr>
            <p:spPr bwMode="auto">
              <a:xfrm>
                <a:off x="4235450" y="3876675"/>
                <a:ext cx="20637" cy="11112"/>
              </a:xfrm>
              <a:custGeom>
                <a:avLst/>
                <a:gdLst>
                  <a:gd name="T0" fmla="*/ 13 w 13"/>
                  <a:gd name="T1" fmla="*/ 7 h 7"/>
                  <a:gd name="T2" fmla="*/ 13 w 13"/>
                  <a:gd name="T3" fmla="*/ 0 h 7"/>
                  <a:gd name="T4" fmla="*/ 0 w 13"/>
                  <a:gd name="T5" fmla="*/ 0 h 7"/>
                  <a:gd name="T6" fmla="*/ 7 w 13"/>
                  <a:gd name="T7" fmla="*/ 7 h 7"/>
                  <a:gd name="T8" fmla="*/ 13 w 13"/>
                  <a:gd name="T9" fmla="*/ 7 h 7"/>
                </a:gdLst>
                <a:ahLst/>
                <a:cxnLst>
                  <a:cxn ang="0">
                    <a:pos x="T0" y="T1"/>
                  </a:cxn>
                  <a:cxn ang="0">
                    <a:pos x="T2" y="T3"/>
                  </a:cxn>
                  <a:cxn ang="0">
                    <a:pos x="T4" y="T5"/>
                  </a:cxn>
                  <a:cxn ang="0">
                    <a:pos x="T6" y="T7"/>
                  </a:cxn>
                  <a:cxn ang="0">
                    <a:pos x="T8" y="T9"/>
                  </a:cxn>
                </a:cxnLst>
                <a:rect l="0" t="0" r="r" b="b"/>
                <a:pathLst>
                  <a:path w="13" h="7">
                    <a:moveTo>
                      <a:pt x="13" y="7"/>
                    </a:moveTo>
                    <a:lnTo>
                      <a:pt x="13" y="0"/>
                    </a:lnTo>
                    <a:lnTo>
                      <a:pt x="0" y="0"/>
                    </a:lnTo>
                    <a:lnTo>
                      <a:pt x="7" y="7"/>
                    </a:ln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54">
                <a:extLst>
                  <a:ext uri="{FF2B5EF4-FFF2-40B4-BE49-F238E27FC236}">
                    <a16:creationId xmlns:a16="http://schemas.microsoft.com/office/drawing/2014/main" id="{D27D99D4-8A28-407F-B5F9-27A1E504CBDA}"/>
                  </a:ext>
                </a:extLst>
              </p:cNvPr>
              <p:cNvSpPr>
                <a:spLocks/>
              </p:cNvSpPr>
              <p:nvPr/>
            </p:nvSpPr>
            <p:spPr bwMode="auto">
              <a:xfrm>
                <a:off x="4194175" y="3914775"/>
                <a:ext cx="103187" cy="12700"/>
              </a:xfrm>
              <a:custGeom>
                <a:avLst/>
                <a:gdLst>
                  <a:gd name="T0" fmla="*/ 0 w 65"/>
                  <a:gd name="T1" fmla="*/ 0 h 8"/>
                  <a:gd name="T2" fmla="*/ 0 w 65"/>
                  <a:gd name="T3" fmla="*/ 8 h 8"/>
                  <a:gd name="T4" fmla="*/ 65 w 65"/>
                  <a:gd name="T5" fmla="*/ 8 h 8"/>
                  <a:gd name="T6" fmla="*/ 58 w 65"/>
                  <a:gd name="T7" fmla="*/ 0 h 8"/>
                  <a:gd name="T8" fmla="*/ 0 w 65"/>
                  <a:gd name="T9" fmla="*/ 0 h 8"/>
                </a:gdLst>
                <a:ahLst/>
                <a:cxnLst>
                  <a:cxn ang="0">
                    <a:pos x="T0" y="T1"/>
                  </a:cxn>
                  <a:cxn ang="0">
                    <a:pos x="T2" y="T3"/>
                  </a:cxn>
                  <a:cxn ang="0">
                    <a:pos x="T4" y="T5"/>
                  </a:cxn>
                  <a:cxn ang="0">
                    <a:pos x="T6" y="T7"/>
                  </a:cxn>
                  <a:cxn ang="0">
                    <a:pos x="T8" y="T9"/>
                  </a:cxn>
                </a:cxnLst>
                <a:rect l="0" t="0" r="r" b="b"/>
                <a:pathLst>
                  <a:path w="65" h="8">
                    <a:moveTo>
                      <a:pt x="0" y="0"/>
                    </a:moveTo>
                    <a:lnTo>
                      <a:pt x="0" y="8"/>
                    </a:lnTo>
                    <a:lnTo>
                      <a:pt x="65" y="8"/>
                    </a:lnTo>
                    <a:lnTo>
                      <a:pt x="5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55">
                <a:extLst>
                  <a:ext uri="{FF2B5EF4-FFF2-40B4-BE49-F238E27FC236}">
                    <a16:creationId xmlns:a16="http://schemas.microsoft.com/office/drawing/2014/main" id="{B715D9C9-A875-473B-98B2-CCF67BA60A1D}"/>
                  </a:ext>
                </a:extLst>
              </p:cNvPr>
              <p:cNvSpPr>
                <a:spLocks/>
              </p:cNvSpPr>
              <p:nvPr/>
            </p:nvSpPr>
            <p:spPr bwMode="auto">
              <a:xfrm>
                <a:off x="4232275" y="3914775"/>
                <a:ext cx="26987" cy="12700"/>
              </a:xfrm>
              <a:custGeom>
                <a:avLst/>
                <a:gdLst>
                  <a:gd name="T0" fmla="*/ 17 w 17"/>
                  <a:gd name="T1" fmla="*/ 0 h 8"/>
                  <a:gd name="T2" fmla="*/ 0 w 17"/>
                  <a:gd name="T3" fmla="*/ 0 h 8"/>
                  <a:gd name="T4" fmla="*/ 7 w 17"/>
                  <a:gd name="T5" fmla="*/ 8 h 8"/>
                  <a:gd name="T6" fmla="*/ 17 w 17"/>
                  <a:gd name="T7" fmla="*/ 8 h 8"/>
                  <a:gd name="T8" fmla="*/ 17 w 17"/>
                  <a:gd name="T9" fmla="*/ 0 h 8"/>
                </a:gdLst>
                <a:ahLst/>
                <a:cxnLst>
                  <a:cxn ang="0">
                    <a:pos x="T0" y="T1"/>
                  </a:cxn>
                  <a:cxn ang="0">
                    <a:pos x="T2" y="T3"/>
                  </a:cxn>
                  <a:cxn ang="0">
                    <a:pos x="T4" y="T5"/>
                  </a:cxn>
                  <a:cxn ang="0">
                    <a:pos x="T6" y="T7"/>
                  </a:cxn>
                  <a:cxn ang="0">
                    <a:pos x="T8" y="T9"/>
                  </a:cxn>
                </a:cxnLst>
                <a:rect l="0" t="0" r="r" b="b"/>
                <a:pathLst>
                  <a:path w="17" h="8">
                    <a:moveTo>
                      <a:pt x="17" y="0"/>
                    </a:moveTo>
                    <a:lnTo>
                      <a:pt x="0" y="0"/>
                    </a:lnTo>
                    <a:lnTo>
                      <a:pt x="7" y="8"/>
                    </a:lnTo>
                    <a:lnTo>
                      <a:pt x="17" y="8"/>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56">
                <a:extLst>
                  <a:ext uri="{FF2B5EF4-FFF2-40B4-BE49-F238E27FC236}">
                    <a16:creationId xmlns:a16="http://schemas.microsoft.com/office/drawing/2014/main" id="{01C414A6-CE56-412A-AAF7-1DEAD1FD3738}"/>
                  </a:ext>
                </a:extLst>
              </p:cNvPr>
              <p:cNvSpPr>
                <a:spLocks/>
              </p:cNvSpPr>
              <p:nvPr/>
            </p:nvSpPr>
            <p:spPr bwMode="auto">
              <a:xfrm>
                <a:off x="4275138" y="3819525"/>
                <a:ext cx="153987" cy="109537"/>
              </a:xfrm>
              <a:custGeom>
                <a:avLst/>
                <a:gdLst>
                  <a:gd name="T0" fmla="*/ 0 w 97"/>
                  <a:gd name="T1" fmla="*/ 30 h 69"/>
                  <a:gd name="T2" fmla="*/ 32 w 97"/>
                  <a:gd name="T3" fmla="*/ 69 h 69"/>
                  <a:gd name="T4" fmla="*/ 97 w 97"/>
                  <a:gd name="T5" fmla="*/ 16 h 69"/>
                  <a:gd name="T6" fmla="*/ 88 w 97"/>
                  <a:gd name="T7" fmla="*/ 0 h 69"/>
                  <a:gd name="T8" fmla="*/ 36 w 97"/>
                  <a:gd name="T9" fmla="*/ 41 h 69"/>
                  <a:gd name="T10" fmla="*/ 10 w 97"/>
                  <a:gd name="T11" fmla="*/ 16 h 69"/>
                  <a:gd name="T12" fmla="*/ 0 w 97"/>
                  <a:gd name="T13" fmla="*/ 30 h 69"/>
                </a:gdLst>
                <a:ahLst/>
                <a:cxnLst>
                  <a:cxn ang="0">
                    <a:pos x="T0" y="T1"/>
                  </a:cxn>
                  <a:cxn ang="0">
                    <a:pos x="T2" y="T3"/>
                  </a:cxn>
                  <a:cxn ang="0">
                    <a:pos x="T4" y="T5"/>
                  </a:cxn>
                  <a:cxn ang="0">
                    <a:pos x="T6" y="T7"/>
                  </a:cxn>
                  <a:cxn ang="0">
                    <a:pos x="T8" y="T9"/>
                  </a:cxn>
                  <a:cxn ang="0">
                    <a:pos x="T10" y="T11"/>
                  </a:cxn>
                  <a:cxn ang="0">
                    <a:pos x="T12" y="T13"/>
                  </a:cxn>
                </a:cxnLst>
                <a:rect l="0" t="0" r="r" b="b"/>
                <a:pathLst>
                  <a:path w="97" h="69">
                    <a:moveTo>
                      <a:pt x="0" y="30"/>
                    </a:moveTo>
                    <a:lnTo>
                      <a:pt x="32" y="69"/>
                    </a:lnTo>
                    <a:lnTo>
                      <a:pt x="97" y="16"/>
                    </a:lnTo>
                    <a:lnTo>
                      <a:pt x="88" y="0"/>
                    </a:lnTo>
                    <a:lnTo>
                      <a:pt x="36" y="41"/>
                    </a:lnTo>
                    <a:lnTo>
                      <a:pt x="10" y="16"/>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0" name="组合 79">
            <a:extLst>
              <a:ext uri="{FF2B5EF4-FFF2-40B4-BE49-F238E27FC236}">
                <a16:creationId xmlns:a16="http://schemas.microsoft.com/office/drawing/2014/main" id="{DC20F8F4-6C1C-46DD-908D-983D02B8C83D}"/>
              </a:ext>
            </a:extLst>
          </p:cNvPr>
          <p:cNvGrpSpPr/>
          <p:nvPr/>
        </p:nvGrpSpPr>
        <p:grpSpPr>
          <a:xfrm>
            <a:off x="497496" y="1994731"/>
            <a:ext cx="603250" cy="699770"/>
            <a:chOff x="623443" y="1726565"/>
            <a:chExt cx="603250" cy="699770"/>
          </a:xfrm>
        </p:grpSpPr>
        <p:sp>
          <p:nvSpPr>
            <p:cNvPr id="82" name="六边形 81">
              <a:extLst>
                <a:ext uri="{FF2B5EF4-FFF2-40B4-BE49-F238E27FC236}">
                  <a16:creationId xmlns:a16="http://schemas.microsoft.com/office/drawing/2014/main" id="{7C96035C-4F44-440A-80AE-A17A81F96115}"/>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3" name="文本框 82">
              <a:extLst>
                <a:ext uri="{FF2B5EF4-FFF2-40B4-BE49-F238E27FC236}">
                  <a16:creationId xmlns:a16="http://schemas.microsoft.com/office/drawing/2014/main" id="{8D20CEC3-DA77-46CB-9451-1F3EC77F78E2}"/>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81" name="文本框 80">
            <a:extLst>
              <a:ext uri="{FF2B5EF4-FFF2-40B4-BE49-F238E27FC236}">
                <a16:creationId xmlns:a16="http://schemas.microsoft.com/office/drawing/2014/main" id="{2A367C26-CEDA-486D-9EF7-BF1364E258D8}"/>
              </a:ext>
            </a:extLst>
          </p:cNvPr>
          <p:cNvSpPr txBox="1"/>
          <p:nvPr/>
        </p:nvSpPr>
        <p:spPr>
          <a:xfrm>
            <a:off x="1192600" y="1913729"/>
            <a:ext cx="4884910" cy="1333827"/>
          </a:xfrm>
          <a:prstGeom prst="rect">
            <a:avLst/>
          </a:prstGeom>
          <a:noFill/>
        </p:spPr>
        <p:txBody>
          <a:bodyPr wrap="square" rtlCol="0">
            <a:spAutoFit/>
          </a:bodyPr>
          <a:lstStyle/>
          <a:p>
            <a:pPr algn="just">
              <a:lnSpc>
                <a:spcPct val="125000"/>
              </a:lnSpc>
            </a:pPr>
            <a:r>
              <a:rPr lang="en-US" altLang="zh-CN" b="1" dirty="0" err="1">
                <a:solidFill>
                  <a:srgbClr val="0070C0"/>
                </a:solidFill>
                <a:latin typeface="微软雅黑" panose="020B0503020204020204" pitchFamily="34" charset="-122"/>
                <a:ea typeface="微软雅黑" panose="020B0503020204020204" pitchFamily="34" charset="-122"/>
              </a:rPr>
              <a:t>chattr</a:t>
            </a:r>
            <a:r>
              <a:rPr lang="zh-CN" altLang="en-US" b="1" dirty="0">
                <a:solidFill>
                  <a:srgbClr val="0070C0"/>
                </a:solidFill>
                <a:latin typeface="微软雅黑" panose="020B0503020204020204" pitchFamily="34" charset="-122"/>
                <a:ea typeface="微软雅黑" panose="020B0503020204020204" pitchFamily="34" charset="-122"/>
              </a:rPr>
              <a:t>命令</a:t>
            </a:r>
          </a:p>
          <a:p>
            <a:pPr algn="just">
              <a:lnSpc>
                <a:spcPct val="125000"/>
              </a:lnSpc>
            </a:pPr>
            <a:r>
              <a:rPr lang="en-US" altLang="zh-CN" sz="1600" dirty="0" err="1">
                <a:latin typeface="微软雅黑" panose="020B0503020204020204" pitchFamily="34" charset="-122"/>
                <a:ea typeface="微软雅黑" panose="020B0503020204020204" pitchFamily="34" charset="-122"/>
              </a:rPr>
              <a:t>chattr</a:t>
            </a:r>
            <a:r>
              <a:rPr lang="zh-CN" altLang="en-US" sz="1600" dirty="0">
                <a:latin typeface="微软雅黑" panose="020B0503020204020204" pitchFamily="34" charset="-122"/>
                <a:ea typeface="微软雅黑" panose="020B0503020204020204" pitchFamily="34" charset="-122"/>
              </a:rPr>
              <a:t>命令用于设置文件的隐藏权限，英文全称为</a:t>
            </a:r>
            <a:r>
              <a:rPr lang="en-US" altLang="zh-CN" sz="1600" dirty="0">
                <a:latin typeface="微软雅黑" panose="020B0503020204020204" pitchFamily="34" charset="-122"/>
                <a:ea typeface="微软雅黑" panose="020B0503020204020204" pitchFamily="34" charset="-122"/>
              </a:rPr>
              <a:t>change attributes</a:t>
            </a:r>
            <a:r>
              <a:rPr lang="zh-CN" altLang="en-US" sz="1600" dirty="0">
                <a:latin typeface="微软雅黑" panose="020B0503020204020204" pitchFamily="34" charset="-122"/>
                <a:ea typeface="微软雅黑" panose="020B0503020204020204" pitchFamily="34" charset="-122"/>
              </a:rPr>
              <a:t>，语法格式为“</a:t>
            </a:r>
            <a:r>
              <a:rPr lang="en-US" altLang="zh-CN" sz="1600" dirty="0" err="1">
                <a:latin typeface="微软雅黑" panose="020B0503020204020204" pitchFamily="34" charset="-122"/>
                <a:ea typeface="微软雅黑" panose="020B0503020204020204" pitchFamily="34" charset="-122"/>
              </a:rPr>
              <a:t>chattr</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参数</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文件名称”。</a:t>
            </a:r>
          </a:p>
        </p:txBody>
      </p:sp>
      <p:grpSp>
        <p:nvGrpSpPr>
          <p:cNvPr id="85" name="组合 84">
            <a:extLst>
              <a:ext uri="{FF2B5EF4-FFF2-40B4-BE49-F238E27FC236}">
                <a16:creationId xmlns:a16="http://schemas.microsoft.com/office/drawing/2014/main" id="{E7C39C68-8F85-4D7B-BB34-AA119B99C03D}"/>
              </a:ext>
            </a:extLst>
          </p:cNvPr>
          <p:cNvGrpSpPr/>
          <p:nvPr/>
        </p:nvGrpSpPr>
        <p:grpSpPr>
          <a:xfrm>
            <a:off x="497496" y="3685354"/>
            <a:ext cx="603250" cy="699770"/>
            <a:chOff x="623443" y="1726565"/>
            <a:chExt cx="603250" cy="699770"/>
          </a:xfrm>
        </p:grpSpPr>
        <p:sp>
          <p:nvSpPr>
            <p:cNvPr id="87" name="六边形 86">
              <a:extLst>
                <a:ext uri="{FF2B5EF4-FFF2-40B4-BE49-F238E27FC236}">
                  <a16:creationId xmlns:a16="http://schemas.microsoft.com/office/drawing/2014/main" id="{7BCF166D-F99E-4744-84B5-91EFAB61C60E}"/>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文本框 87">
              <a:extLst>
                <a:ext uri="{FF2B5EF4-FFF2-40B4-BE49-F238E27FC236}">
                  <a16:creationId xmlns:a16="http://schemas.microsoft.com/office/drawing/2014/main" id="{011D4064-AFD7-4235-BFF7-085159420CFC}"/>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86" name="文本框 85">
            <a:extLst>
              <a:ext uri="{FF2B5EF4-FFF2-40B4-BE49-F238E27FC236}">
                <a16:creationId xmlns:a16="http://schemas.microsoft.com/office/drawing/2014/main" id="{D553AB90-9DA1-4A43-BD7B-EF078EC28F15}"/>
              </a:ext>
            </a:extLst>
          </p:cNvPr>
          <p:cNvSpPr txBox="1"/>
          <p:nvPr/>
        </p:nvSpPr>
        <p:spPr>
          <a:xfrm>
            <a:off x="1192599" y="3604352"/>
            <a:ext cx="4903401" cy="1333827"/>
          </a:xfrm>
          <a:prstGeom prst="rect">
            <a:avLst/>
          </a:prstGeom>
          <a:noFill/>
        </p:spPr>
        <p:txBody>
          <a:bodyPr wrap="square" rtlCol="0">
            <a:spAutoFit/>
          </a:bodyPr>
          <a:lstStyle/>
          <a:p>
            <a:pPr algn="just">
              <a:lnSpc>
                <a:spcPct val="125000"/>
              </a:lnSpc>
            </a:pPr>
            <a:r>
              <a:rPr lang="en-US" altLang="zh-CN" b="1" dirty="0" err="1">
                <a:solidFill>
                  <a:srgbClr val="0070C0"/>
                </a:solidFill>
                <a:latin typeface="微软雅黑" panose="020B0503020204020204" pitchFamily="34" charset="-122"/>
                <a:ea typeface="微软雅黑" panose="020B0503020204020204" pitchFamily="34" charset="-122"/>
              </a:rPr>
              <a:t>lsattr</a:t>
            </a:r>
            <a:r>
              <a:rPr lang="zh-CN" altLang="en-US" b="1" dirty="0">
                <a:solidFill>
                  <a:srgbClr val="0070C0"/>
                </a:solidFill>
                <a:latin typeface="微软雅黑" panose="020B0503020204020204" pitchFamily="34" charset="-122"/>
                <a:ea typeface="微软雅黑" panose="020B0503020204020204" pitchFamily="34" charset="-122"/>
              </a:rPr>
              <a:t>命令</a:t>
            </a:r>
          </a:p>
          <a:p>
            <a:pPr algn="just">
              <a:lnSpc>
                <a:spcPct val="125000"/>
              </a:lnSpc>
            </a:pPr>
            <a:r>
              <a:rPr lang="en-US" altLang="zh-CN" sz="1600" dirty="0" err="1">
                <a:latin typeface="微软雅黑" panose="020B0503020204020204" pitchFamily="34" charset="-122"/>
                <a:ea typeface="微软雅黑" panose="020B0503020204020204" pitchFamily="34" charset="-122"/>
              </a:rPr>
              <a:t>lsattr</a:t>
            </a:r>
            <a:r>
              <a:rPr lang="zh-CN" altLang="en-US" sz="1600" dirty="0">
                <a:latin typeface="微软雅黑" panose="020B0503020204020204" pitchFamily="34" charset="-122"/>
                <a:ea typeface="微软雅黑" panose="020B0503020204020204" pitchFamily="34" charset="-122"/>
              </a:rPr>
              <a:t>命令用于查看文件的隐藏权限，英文全称为“</a:t>
            </a:r>
            <a:r>
              <a:rPr lang="en-US" altLang="zh-CN" sz="1600" dirty="0">
                <a:latin typeface="微软雅黑" panose="020B0503020204020204" pitchFamily="34" charset="-122"/>
                <a:ea typeface="微软雅黑" panose="020B0503020204020204" pitchFamily="34" charset="-122"/>
              </a:rPr>
              <a:t>list attributes”</a:t>
            </a:r>
            <a:r>
              <a:rPr lang="zh-CN" altLang="en-US" sz="1600" dirty="0">
                <a:latin typeface="微软雅黑" panose="020B0503020204020204" pitchFamily="34" charset="-122"/>
                <a:ea typeface="微软雅黑" panose="020B0503020204020204" pitchFamily="34" charset="-122"/>
              </a:rPr>
              <a:t>，语法格式为“</a:t>
            </a:r>
            <a:r>
              <a:rPr lang="en-US" altLang="zh-CN" sz="1600" dirty="0" err="1">
                <a:latin typeface="微软雅黑" panose="020B0503020204020204" pitchFamily="34" charset="-122"/>
                <a:ea typeface="微软雅黑" panose="020B0503020204020204" pitchFamily="34" charset="-122"/>
              </a:rPr>
              <a:t>lsattr</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参数</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文件名称”。</a:t>
            </a:r>
          </a:p>
        </p:txBody>
      </p:sp>
    </p:spTree>
    <p:extLst>
      <p:ext uri="{BB962C8B-B14F-4D97-AF65-F5344CB8AC3E}">
        <p14:creationId xmlns:p14="http://schemas.microsoft.com/office/powerpoint/2010/main" val="14660290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6142797" cy="461665"/>
          </a:xfrm>
          <a:prstGeom prst="rect">
            <a:avLst/>
          </a:prstGeom>
          <a:noFill/>
        </p:spPr>
        <p:txBody>
          <a:bodyPr wrap="square" rtlCol="0">
            <a:spAutoFit/>
          </a:bodyPr>
          <a:lstStyle/>
          <a:p>
            <a:r>
              <a:rPr lang="en-US" altLang="zh-CN" sz="2400" b="1" dirty="0" err="1">
                <a:solidFill>
                  <a:schemeClr val="tx1">
                    <a:lumMod val="95000"/>
                    <a:lumOff val="5000"/>
                  </a:schemeClr>
                </a:solidFill>
                <a:latin typeface="微软雅黑" panose="020B0503020204020204" pitchFamily="34" charset="-122"/>
                <a:ea typeface="微软雅黑" panose="020B0503020204020204" pitchFamily="34" charset="-122"/>
              </a:rPr>
              <a:t>chattr</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命令中的参数及其作用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28A8B238-42E4-4CD6-987B-71EE12CDFAF8}"/>
              </a:ext>
            </a:extLst>
          </p:cNvPr>
          <p:cNvGraphicFramePr>
            <a:graphicFrameLocks noGrp="1"/>
          </p:cNvGraphicFramePr>
          <p:nvPr>
            <p:extLst>
              <p:ext uri="{D42A27DB-BD31-4B8C-83A1-F6EECF244321}">
                <p14:modId xmlns:p14="http://schemas.microsoft.com/office/powerpoint/2010/main" val="4142876447"/>
              </p:ext>
            </p:extLst>
          </p:nvPr>
        </p:nvGraphicFramePr>
        <p:xfrm>
          <a:off x="1877149" y="1077753"/>
          <a:ext cx="8437702" cy="5230974"/>
        </p:xfrm>
        <a:graphic>
          <a:graphicData uri="http://schemas.openxmlformats.org/drawingml/2006/table">
            <a:tbl>
              <a:tblPr firstRow="1" firstCol="1" bandRow="1">
                <a:tableStyleId>{5C22544A-7EE6-4342-B048-85BDC9FD1C3A}</a:tableStyleId>
              </a:tblPr>
              <a:tblGrid>
                <a:gridCol w="1095214">
                  <a:extLst>
                    <a:ext uri="{9D8B030D-6E8A-4147-A177-3AD203B41FA5}">
                      <a16:colId xmlns:a16="http://schemas.microsoft.com/office/drawing/2014/main" val="3839176558"/>
                    </a:ext>
                  </a:extLst>
                </a:gridCol>
                <a:gridCol w="7342488">
                  <a:extLst>
                    <a:ext uri="{9D8B030D-6E8A-4147-A177-3AD203B41FA5}">
                      <a16:colId xmlns:a16="http://schemas.microsoft.com/office/drawing/2014/main" val="1396466393"/>
                    </a:ext>
                  </a:extLst>
                </a:gridCol>
              </a:tblGrid>
              <a:tr h="557252">
                <a:tc>
                  <a:txBody>
                    <a:bodyPr/>
                    <a:lstStyle/>
                    <a:p>
                      <a:pPr algn="ctr"/>
                      <a:r>
                        <a:rPr lang="zh-CN" sz="1800" kern="100" dirty="0">
                          <a:effectLst/>
                          <a:latin typeface="微软雅黑" panose="020B0503020204020204" pitchFamily="34" charset="-122"/>
                          <a:ea typeface="微软雅黑" panose="020B0503020204020204" pitchFamily="34" charset="-122"/>
                        </a:rPr>
                        <a:t>参数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010131295"/>
                  </a:ext>
                </a:extLst>
              </a:tr>
              <a:tr h="515161">
                <a:tc>
                  <a:txBody>
                    <a:bodyPr/>
                    <a:lstStyle/>
                    <a:p>
                      <a:pPr algn="just"/>
                      <a:r>
                        <a:rPr lang="en-US" sz="1600" b="0" dirty="0" err="1">
                          <a:solidFill>
                            <a:schemeClr val="tx1"/>
                          </a:solidFill>
                          <a:effectLst/>
                          <a:latin typeface="微软雅黑" panose="020B0503020204020204" pitchFamily="34" charset="-122"/>
                          <a:ea typeface="微软雅黑" panose="020B0503020204020204" pitchFamily="34" charset="-122"/>
                        </a:rPr>
                        <a:t>i</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无法对文件进行修改；若对目录设置了该参数，则仅能修改其中的子文件内容而不能新建或删除文件</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371174055"/>
                  </a:ext>
                </a:extLst>
              </a:tr>
              <a:tr h="3780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仅允许补充（追加）内容，无法覆盖</a:t>
                      </a:r>
                      <a:r>
                        <a:rPr lang="en-US" sz="1600" b="0" kern="100" dirty="0">
                          <a:solidFill>
                            <a:schemeClr val="tx1"/>
                          </a:solidFill>
                          <a:effectLst/>
                          <a:latin typeface="微软雅黑" panose="020B0503020204020204" pitchFamily="34" charset="-122"/>
                          <a:ea typeface="微软雅黑" panose="020B0503020204020204" pitchFamily="34" charset="-122"/>
                        </a:rPr>
                        <a:t>/</a:t>
                      </a:r>
                      <a:r>
                        <a:rPr lang="zh-CN" sz="1600" b="0" kern="100" dirty="0">
                          <a:solidFill>
                            <a:schemeClr val="tx1"/>
                          </a:solidFill>
                          <a:effectLst/>
                          <a:latin typeface="微软雅黑" panose="020B0503020204020204" pitchFamily="34" charset="-122"/>
                          <a:ea typeface="微软雅黑" panose="020B0503020204020204" pitchFamily="34" charset="-122"/>
                        </a:rPr>
                        <a:t>删除内容（</a:t>
                      </a:r>
                      <a:r>
                        <a:rPr lang="en-US" sz="1600" b="0" kern="100" dirty="0">
                          <a:solidFill>
                            <a:schemeClr val="tx1"/>
                          </a:solidFill>
                          <a:effectLst/>
                          <a:latin typeface="微软雅黑" panose="020B0503020204020204" pitchFamily="34" charset="-122"/>
                          <a:ea typeface="微软雅黑" panose="020B0503020204020204" pitchFamily="34" charset="-122"/>
                        </a:rPr>
                        <a:t>Append Only</a:t>
                      </a:r>
                      <a:r>
                        <a:rPr lang="zh-CN" sz="1600" b="0" kern="100" dirty="0">
                          <a:solidFill>
                            <a:schemeClr val="tx1"/>
                          </a:solidFill>
                          <a:effectLst/>
                          <a:latin typeface="微软雅黑" panose="020B0503020204020204" pitchFamily="34" charset="-122"/>
                          <a:ea typeface="微软雅黑" panose="020B0503020204020204" pitchFamily="34" charset="-122"/>
                        </a:rPr>
                        <a: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801073762"/>
                  </a:ext>
                </a:extLst>
              </a:tr>
              <a:tr h="3780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文件内容在变更后立即同步到硬盘（</a:t>
                      </a:r>
                      <a:r>
                        <a:rPr lang="en-US" sz="1600" b="0" kern="100" dirty="0">
                          <a:solidFill>
                            <a:schemeClr val="tx1"/>
                          </a:solidFill>
                          <a:effectLst/>
                          <a:latin typeface="微软雅黑" panose="020B0503020204020204" pitchFamily="34" charset="-122"/>
                          <a:ea typeface="微软雅黑" panose="020B0503020204020204" pitchFamily="34" charset="-122"/>
                        </a:rPr>
                        <a:t>sync</a:t>
                      </a:r>
                      <a:r>
                        <a:rPr lang="zh-CN" sz="1600" b="0" kern="100" dirty="0">
                          <a:solidFill>
                            <a:schemeClr val="tx1"/>
                          </a:solidFill>
                          <a:effectLst/>
                          <a:latin typeface="微软雅黑" panose="020B0503020204020204" pitchFamily="34" charset="-122"/>
                          <a:ea typeface="微软雅黑" panose="020B0503020204020204" pitchFamily="34" charset="-122"/>
                        </a:rPr>
                        <a: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373667981"/>
                  </a:ext>
                </a:extLst>
              </a:tr>
              <a:tr h="3780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彻底从硬盘中删除，不可恢复（用零块填充原文件所在的硬盘区域）</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573291981"/>
                  </a:ext>
                </a:extLst>
              </a:tr>
              <a:tr h="3780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不再修改这个文件或目录的最后访问时间（</a:t>
                      </a:r>
                      <a:r>
                        <a:rPr lang="en-US" sz="1600" b="0" kern="100" dirty="0" err="1">
                          <a:solidFill>
                            <a:schemeClr val="tx1"/>
                          </a:solidFill>
                          <a:effectLst/>
                          <a:latin typeface="微软雅黑" panose="020B0503020204020204" pitchFamily="34" charset="-122"/>
                          <a:ea typeface="微软雅黑" panose="020B0503020204020204" pitchFamily="34" charset="-122"/>
                        </a:rPr>
                        <a:t>Atime</a:t>
                      </a:r>
                      <a:r>
                        <a:rPr lang="zh-CN" sz="1600" b="0" kern="100" dirty="0">
                          <a:solidFill>
                            <a:schemeClr val="tx1"/>
                          </a:solidFill>
                          <a:effectLst/>
                          <a:latin typeface="微软雅黑" panose="020B0503020204020204" pitchFamily="34" charset="-122"/>
                          <a:ea typeface="微软雅黑" panose="020B0503020204020204" pitchFamily="34" charset="-122"/>
                        </a:rPr>
                        <a: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465330121"/>
                  </a:ext>
                </a:extLst>
              </a:tr>
              <a:tr h="3780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b</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不再修改文件或目录的存取时间</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693147618"/>
                  </a:ext>
                </a:extLst>
              </a:tr>
              <a:tr h="3780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D</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检查压缩文件中的错误</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638855228"/>
                  </a:ext>
                </a:extLst>
              </a:tr>
              <a:tr h="3780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d</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使用</a:t>
                      </a:r>
                      <a:r>
                        <a:rPr lang="en-US" sz="1600" b="0" kern="100" dirty="0">
                          <a:solidFill>
                            <a:schemeClr val="tx1"/>
                          </a:solidFill>
                          <a:effectLst/>
                          <a:latin typeface="微软雅黑" panose="020B0503020204020204" pitchFamily="34" charset="-122"/>
                          <a:ea typeface="微软雅黑" panose="020B0503020204020204" pitchFamily="34" charset="-122"/>
                        </a:rPr>
                        <a:t>dump</a:t>
                      </a:r>
                      <a:r>
                        <a:rPr lang="zh-CN" sz="1600" b="0" kern="100" dirty="0">
                          <a:solidFill>
                            <a:schemeClr val="tx1"/>
                          </a:solidFill>
                          <a:effectLst/>
                          <a:latin typeface="微软雅黑" panose="020B0503020204020204" pitchFamily="34" charset="-122"/>
                          <a:ea typeface="微软雅黑" panose="020B0503020204020204" pitchFamily="34" charset="-122"/>
                        </a:rPr>
                        <a:t>命令备份时忽略本文件</a:t>
                      </a:r>
                      <a:r>
                        <a:rPr lang="en-US" sz="1600" b="0" kern="100" dirty="0">
                          <a:solidFill>
                            <a:schemeClr val="tx1"/>
                          </a:solidFill>
                          <a:effectLst/>
                          <a:latin typeface="微软雅黑" panose="020B0503020204020204" pitchFamily="34" charset="-122"/>
                          <a:ea typeface="微软雅黑" panose="020B0503020204020204" pitchFamily="34" charset="-122"/>
                        </a:rPr>
                        <a:t>/</a:t>
                      </a:r>
                      <a:r>
                        <a:rPr lang="zh-CN" sz="1600" b="0" kern="100" dirty="0">
                          <a:solidFill>
                            <a:schemeClr val="tx1"/>
                          </a:solidFill>
                          <a:effectLst/>
                          <a:latin typeface="微软雅黑" panose="020B0503020204020204" pitchFamily="34" charset="-122"/>
                          <a:ea typeface="微软雅黑" panose="020B0503020204020204" pitchFamily="34" charset="-122"/>
                        </a:rPr>
                        <a:t>目录</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798307240"/>
                  </a:ext>
                </a:extLst>
              </a:tr>
              <a:tr h="3780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c</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默认将文件或目录进行压缩</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107813071"/>
                  </a:ext>
                </a:extLst>
              </a:tr>
              <a:tr h="3780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u</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当删除该文件后依然保留其在硬盘中的数据，方便日后恢复</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936990734"/>
                  </a:ext>
                </a:extLst>
              </a:tr>
              <a:tr h="3780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让文件系统支持尾部合并（</a:t>
                      </a:r>
                      <a:r>
                        <a:rPr lang="en-US" sz="1600" b="0" kern="100" dirty="0">
                          <a:solidFill>
                            <a:schemeClr val="tx1"/>
                          </a:solidFill>
                          <a:effectLst/>
                          <a:latin typeface="微软雅黑" panose="020B0503020204020204" pitchFamily="34" charset="-122"/>
                          <a:ea typeface="微软雅黑" panose="020B0503020204020204" pitchFamily="34" charset="-122"/>
                        </a:rPr>
                        <a:t>tail-merging</a:t>
                      </a:r>
                      <a:r>
                        <a:rPr lang="zh-CN" sz="1600" b="0" kern="100" dirty="0">
                          <a:solidFill>
                            <a:schemeClr val="tx1"/>
                          </a:solidFill>
                          <a:effectLst/>
                          <a:latin typeface="微软雅黑" panose="020B0503020204020204" pitchFamily="34" charset="-122"/>
                          <a:ea typeface="微软雅黑" panose="020B0503020204020204" pitchFamily="34" charset="-122"/>
                        </a:rPr>
                        <a: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067538257"/>
                  </a:ext>
                </a:extLst>
              </a:tr>
              <a:tr h="3780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x</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可以直接访问压缩文件中的内容</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221965753"/>
                  </a:ext>
                </a:extLst>
              </a:tr>
            </a:tbl>
          </a:graphicData>
        </a:graphic>
      </p:graphicFrame>
    </p:spTree>
    <p:extLst>
      <p:ext uri="{BB962C8B-B14F-4D97-AF65-F5344CB8AC3E}">
        <p14:creationId xmlns:p14="http://schemas.microsoft.com/office/powerpoint/2010/main" val="40557258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文件访问控制列表</a:t>
            </a:r>
          </a:p>
        </p:txBody>
      </p:sp>
      <p:sp>
        <p:nvSpPr>
          <p:cNvPr id="9" name="文本框 8"/>
          <p:cNvSpPr txBox="1"/>
          <p:nvPr/>
        </p:nvSpPr>
        <p:spPr>
          <a:xfrm>
            <a:off x="2505076" y="5624851"/>
            <a:ext cx="7181848"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File Access Control List</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FIVE</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直角三角形 11"/>
          <p:cNvSpPr>
            <a:spLocks noChangeAspect="1"/>
          </p:cNvSpPr>
          <p:nvPr/>
        </p:nvSpPr>
        <p:spPr>
          <a:xfrm flipV="1">
            <a:off x="4210051"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349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400"/>
                                        <p:tgtEl>
                                          <p:spTgt spid="12"/>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614279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文件访问控制列表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1" name="矩形: 圆角 10">
            <a:extLst>
              <a:ext uri="{FF2B5EF4-FFF2-40B4-BE49-F238E27FC236}">
                <a16:creationId xmlns:a16="http://schemas.microsoft.com/office/drawing/2014/main" id="{8C516890-7AD7-4577-A04F-CC08C815BC3A}"/>
              </a:ext>
            </a:extLst>
          </p:cNvPr>
          <p:cNvSpPr/>
          <p:nvPr/>
        </p:nvSpPr>
        <p:spPr>
          <a:xfrm>
            <a:off x="695324" y="1684382"/>
            <a:ext cx="2639045" cy="3826676"/>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2" name="文本框 11">
            <a:extLst>
              <a:ext uri="{FF2B5EF4-FFF2-40B4-BE49-F238E27FC236}">
                <a16:creationId xmlns:a16="http://schemas.microsoft.com/office/drawing/2014/main" id="{455038D7-B423-4E09-93EC-03C897EC97CF}"/>
              </a:ext>
            </a:extLst>
          </p:cNvPr>
          <p:cNvSpPr txBox="1"/>
          <p:nvPr/>
        </p:nvSpPr>
        <p:spPr>
          <a:xfrm>
            <a:off x="762671" y="2532872"/>
            <a:ext cx="2502125"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setfacl</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命令用于管理文件的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ACL</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权限规则，英文全称为“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set files ACL”</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，语法格式为“</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setfacl</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参数</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文件名称”。</a:t>
            </a:r>
          </a:p>
        </p:txBody>
      </p:sp>
      <p:sp>
        <p:nvSpPr>
          <p:cNvPr id="14" name="任意多边形: 形状 13">
            <a:extLst>
              <a:ext uri="{FF2B5EF4-FFF2-40B4-BE49-F238E27FC236}">
                <a16:creationId xmlns:a16="http://schemas.microsoft.com/office/drawing/2014/main" id="{D8A26640-F3E1-477E-9D3A-0E8BE925D481}"/>
              </a:ext>
            </a:extLst>
          </p:cNvPr>
          <p:cNvSpPr/>
          <p:nvPr/>
        </p:nvSpPr>
        <p:spPr>
          <a:xfrm>
            <a:off x="699719" y="1684383"/>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D1BC6813-C65A-49E8-A922-9903DC6BBB32}"/>
              </a:ext>
            </a:extLst>
          </p:cNvPr>
          <p:cNvSpPr txBox="1"/>
          <p:nvPr/>
        </p:nvSpPr>
        <p:spPr>
          <a:xfrm>
            <a:off x="832244" y="1951068"/>
            <a:ext cx="153920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rPr>
              <a:t>setfacl</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命令</a:t>
            </a:r>
          </a:p>
        </p:txBody>
      </p:sp>
      <p:graphicFrame>
        <p:nvGraphicFramePr>
          <p:cNvPr id="6" name="表格 5">
            <a:extLst>
              <a:ext uri="{FF2B5EF4-FFF2-40B4-BE49-F238E27FC236}">
                <a16:creationId xmlns:a16="http://schemas.microsoft.com/office/drawing/2014/main" id="{D38B8AF7-0344-4783-8F31-207290CDC8D3}"/>
              </a:ext>
            </a:extLst>
          </p:cNvPr>
          <p:cNvGraphicFramePr>
            <a:graphicFrameLocks noGrp="1"/>
          </p:cNvGraphicFramePr>
          <p:nvPr>
            <p:extLst>
              <p:ext uri="{D42A27DB-BD31-4B8C-83A1-F6EECF244321}">
                <p14:modId xmlns:p14="http://schemas.microsoft.com/office/powerpoint/2010/main" val="3655421775"/>
              </p:ext>
            </p:extLst>
          </p:nvPr>
        </p:nvGraphicFramePr>
        <p:xfrm>
          <a:off x="6604000" y="1684382"/>
          <a:ext cx="4618354" cy="2979060"/>
        </p:xfrm>
        <a:graphic>
          <a:graphicData uri="http://schemas.openxmlformats.org/drawingml/2006/table">
            <a:tbl>
              <a:tblPr firstRow="1" firstCol="1" bandRow="1">
                <a:tableStyleId>{5C22544A-7EE6-4342-B048-85BDC9FD1C3A}</a:tableStyleId>
              </a:tblPr>
              <a:tblGrid>
                <a:gridCol w="985556">
                  <a:extLst>
                    <a:ext uri="{9D8B030D-6E8A-4147-A177-3AD203B41FA5}">
                      <a16:colId xmlns:a16="http://schemas.microsoft.com/office/drawing/2014/main" val="1905298109"/>
                    </a:ext>
                  </a:extLst>
                </a:gridCol>
                <a:gridCol w="3632798">
                  <a:extLst>
                    <a:ext uri="{9D8B030D-6E8A-4147-A177-3AD203B41FA5}">
                      <a16:colId xmlns:a16="http://schemas.microsoft.com/office/drawing/2014/main" val="183775303"/>
                    </a:ext>
                  </a:extLst>
                </a:gridCol>
              </a:tblGrid>
              <a:tr h="496510">
                <a:tc>
                  <a:txBody>
                    <a:bodyPr/>
                    <a:lstStyle/>
                    <a:p>
                      <a:pPr algn="ctr"/>
                      <a:r>
                        <a:rPr lang="zh-CN" sz="1800" kern="100" dirty="0">
                          <a:effectLst/>
                          <a:latin typeface="微软雅黑" panose="020B0503020204020204" pitchFamily="34" charset="-122"/>
                          <a:ea typeface="微软雅黑" panose="020B0503020204020204" pitchFamily="34" charset="-122"/>
                        </a:rPr>
                        <a:t>参数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243986205"/>
                  </a:ext>
                </a:extLst>
              </a:tr>
              <a:tr h="496510">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-m</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修改权限</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028944534"/>
                  </a:ext>
                </a:extLst>
              </a:tr>
              <a:tr h="496510">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-M</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从文件中读取权限</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34811254"/>
                  </a:ext>
                </a:extLst>
              </a:tr>
              <a:tr h="496510">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-x</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删除某个权限</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929376774"/>
                  </a:ext>
                </a:extLst>
              </a:tr>
              <a:tr h="496510">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-b</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删除全部权限</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514554313"/>
                  </a:ext>
                </a:extLst>
              </a:tr>
              <a:tr h="496510">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-R</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递归子目录</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50303169"/>
                  </a:ext>
                </a:extLst>
              </a:tr>
            </a:tbl>
          </a:graphicData>
        </a:graphic>
      </p:graphicFrame>
      <p:sp>
        <p:nvSpPr>
          <p:cNvPr id="16" name="文本框 15">
            <a:extLst>
              <a:ext uri="{FF2B5EF4-FFF2-40B4-BE49-F238E27FC236}">
                <a16:creationId xmlns:a16="http://schemas.microsoft.com/office/drawing/2014/main" id="{2F86AC86-9FEB-4EC1-B1F4-C3AD59A43F59}"/>
              </a:ext>
            </a:extLst>
          </p:cNvPr>
          <p:cNvSpPr txBox="1"/>
          <p:nvPr/>
        </p:nvSpPr>
        <p:spPr>
          <a:xfrm>
            <a:off x="6834242" y="5141726"/>
            <a:ext cx="4157870" cy="369332"/>
          </a:xfrm>
          <a:prstGeom prst="rect">
            <a:avLst/>
          </a:prstGeom>
          <a:noFill/>
        </p:spPr>
        <p:txBody>
          <a:bodyPr wrap="square">
            <a:spAutoFit/>
          </a:bodyPr>
          <a:lstStyle/>
          <a:p>
            <a:pPr algn="ctr"/>
            <a:r>
              <a:rPr lang="en-US" altLang="zh-CN" sz="1800" kern="100" dirty="0" err="1">
                <a:effectLst/>
                <a:latin typeface="微软雅黑" panose="020B0503020204020204" pitchFamily="34" charset="-122"/>
                <a:ea typeface="微软雅黑" panose="020B0503020204020204" pitchFamily="34" charset="-122"/>
              </a:rPr>
              <a:t>setfacl</a:t>
            </a:r>
            <a:r>
              <a:rPr lang="zh-CN" altLang="en-US" sz="1800" kern="100" dirty="0">
                <a:effectLst/>
                <a:latin typeface="微软雅黑" panose="020B0503020204020204" pitchFamily="34" charset="-122"/>
                <a:ea typeface="微软雅黑" panose="020B0503020204020204" pitchFamily="34" charset="-122"/>
              </a:rPr>
              <a:t>命令中的参数以及作用</a:t>
            </a:r>
            <a:endParaRPr lang="zh-CN" altLang="en-US" dirty="0">
              <a:latin typeface="微软雅黑" panose="020B0503020204020204" pitchFamily="34" charset="-122"/>
              <a:ea typeface="微软雅黑" panose="020B0503020204020204" pitchFamily="34" charset="-122"/>
            </a:endParaRPr>
          </a:p>
        </p:txBody>
      </p:sp>
      <p:sp>
        <p:nvSpPr>
          <p:cNvPr id="18" name="矩形: 圆角 17">
            <a:extLst>
              <a:ext uri="{FF2B5EF4-FFF2-40B4-BE49-F238E27FC236}">
                <a16:creationId xmlns:a16="http://schemas.microsoft.com/office/drawing/2014/main" id="{A4A2F335-FA98-4DE8-A69D-D5054A665D18}"/>
              </a:ext>
            </a:extLst>
          </p:cNvPr>
          <p:cNvSpPr/>
          <p:nvPr/>
        </p:nvSpPr>
        <p:spPr>
          <a:xfrm>
            <a:off x="3647156" y="1684382"/>
            <a:ext cx="2639045" cy="3826676"/>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9" name="文本框 18">
            <a:extLst>
              <a:ext uri="{FF2B5EF4-FFF2-40B4-BE49-F238E27FC236}">
                <a16:creationId xmlns:a16="http://schemas.microsoft.com/office/drawing/2014/main" id="{F3ED2CDB-BC38-4FC5-A613-FCAB3B4F02A4}"/>
              </a:ext>
            </a:extLst>
          </p:cNvPr>
          <p:cNvSpPr txBox="1"/>
          <p:nvPr/>
        </p:nvSpPr>
        <p:spPr>
          <a:xfrm>
            <a:off x="3714503" y="2532872"/>
            <a:ext cx="2502125"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getfacl</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命令用于查看文件的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ACL</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权限规则，英文全称为“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get files ACL”</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，语法格式为“</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getfacl</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参数</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文件名称”。</a:t>
            </a:r>
          </a:p>
        </p:txBody>
      </p:sp>
      <p:sp>
        <p:nvSpPr>
          <p:cNvPr id="20" name="任意多边形: 形状 19">
            <a:extLst>
              <a:ext uri="{FF2B5EF4-FFF2-40B4-BE49-F238E27FC236}">
                <a16:creationId xmlns:a16="http://schemas.microsoft.com/office/drawing/2014/main" id="{2047B043-9FD9-4CA5-8560-317A54FEE94F}"/>
              </a:ext>
            </a:extLst>
          </p:cNvPr>
          <p:cNvSpPr/>
          <p:nvPr/>
        </p:nvSpPr>
        <p:spPr>
          <a:xfrm>
            <a:off x="3651551" y="1684383"/>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1" name="文本框 20">
            <a:extLst>
              <a:ext uri="{FF2B5EF4-FFF2-40B4-BE49-F238E27FC236}">
                <a16:creationId xmlns:a16="http://schemas.microsoft.com/office/drawing/2014/main" id="{3B7FD38F-47F1-4889-920F-F1A99C988E00}"/>
              </a:ext>
            </a:extLst>
          </p:cNvPr>
          <p:cNvSpPr txBox="1"/>
          <p:nvPr/>
        </p:nvSpPr>
        <p:spPr>
          <a:xfrm>
            <a:off x="3784076" y="1951068"/>
            <a:ext cx="158248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rPr>
              <a:t>getfacl</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命令</a:t>
            </a:r>
          </a:p>
        </p:txBody>
      </p:sp>
    </p:spTree>
    <p:extLst>
      <p:ext uri="{BB962C8B-B14F-4D97-AF65-F5344CB8AC3E}">
        <p14:creationId xmlns:p14="http://schemas.microsoft.com/office/powerpoint/2010/main" val="5498359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en-US" altLang="zh-CN" sz="3600" b="1" dirty="0" err="1">
                <a:solidFill>
                  <a:schemeClr val="accent1"/>
                </a:solidFill>
                <a:latin typeface="微软雅黑" panose="020B0503020204020204" pitchFamily="34" charset="-122"/>
                <a:ea typeface="微软雅黑" panose="020B0503020204020204" pitchFamily="34" charset="-122"/>
              </a:rPr>
              <a:t>su</a:t>
            </a:r>
            <a:r>
              <a:rPr lang="zh-CN" altLang="en-US" sz="3600" b="1" dirty="0">
                <a:solidFill>
                  <a:schemeClr val="accent1"/>
                </a:solidFill>
                <a:latin typeface="微软雅黑" panose="020B0503020204020204" pitchFamily="34" charset="-122"/>
                <a:ea typeface="微软雅黑" panose="020B0503020204020204" pitchFamily="34" charset="-122"/>
              </a:rPr>
              <a:t>命令与</a:t>
            </a:r>
            <a:r>
              <a:rPr lang="en-US" altLang="zh-CN" sz="3600" b="1" dirty="0" err="1">
                <a:solidFill>
                  <a:schemeClr val="accent1"/>
                </a:solidFill>
                <a:latin typeface="微软雅黑" panose="020B0503020204020204" pitchFamily="34" charset="-122"/>
                <a:ea typeface="微软雅黑" panose="020B0503020204020204" pitchFamily="34" charset="-122"/>
              </a:rPr>
              <a:t>sudo</a:t>
            </a:r>
            <a:r>
              <a:rPr lang="zh-CN" altLang="en-US" sz="3600" b="1" dirty="0">
                <a:solidFill>
                  <a:schemeClr val="accent1"/>
                </a:solidFill>
                <a:latin typeface="微软雅黑" panose="020B0503020204020204" pitchFamily="34" charset="-122"/>
                <a:ea typeface="微软雅黑" panose="020B0503020204020204" pitchFamily="34" charset="-122"/>
              </a:rPr>
              <a:t>服务</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SIX</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直角三角形 14"/>
          <p:cNvSpPr>
            <a:spLocks noChangeAspect="1"/>
          </p:cNvSpPr>
          <p:nvPr/>
        </p:nvSpPr>
        <p:spPr>
          <a:xfrm rot="5400000" flipV="1">
            <a:off x="6181948"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B9C94EE-C5CA-4EB8-9D3E-C8A7C8CB725B}"/>
              </a:ext>
            </a:extLst>
          </p:cNvPr>
          <p:cNvSpPr txBox="1"/>
          <p:nvPr/>
        </p:nvSpPr>
        <p:spPr>
          <a:xfrm>
            <a:off x="2240797" y="5581590"/>
            <a:ext cx="7710406" cy="400110"/>
          </a:xfrm>
          <a:prstGeom prst="rect">
            <a:avLst/>
          </a:prstGeom>
          <a:noFill/>
        </p:spPr>
        <p:txBody>
          <a:bodyPr wrap="square" rtlCol="0">
            <a:spAutoFit/>
          </a:bodyPr>
          <a:lstStyle/>
          <a:p>
            <a:pPr algn="ctr"/>
            <a:r>
              <a:rPr lang="en-US" altLang="zh-CN" sz="2000" dirty="0" err="1">
                <a:solidFill>
                  <a:schemeClr val="accent1"/>
                </a:solidFill>
                <a:latin typeface="微软雅黑" panose="020B0503020204020204" pitchFamily="34" charset="-122"/>
                <a:ea typeface="微软雅黑" panose="020B0503020204020204" pitchFamily="34" charset="-122"/>
              </a:rPr>
              <a:t>Su</a:t>
            </a:r>
            <a:r>
              <a:rPr lang="en-US" altLang="zh-CN" sz="2000" dirty="0">
                <a:solidFill>
                  <a:schemeClr val="accent1"/>
                </a:solidFill>
                <a:latin typeface="微软雅黑" panose="020B0503020204020204" pitchFamily="34" charset="-122"/>
                <a:ea typeface="微软雅黑" panose="020B0503020204020204" pitchFamily="34" charset="-122"/>
              </a:rPr>
              <a:t> Command And </a:t>
            </a:r>
            <a:r>
              <a:rPr lang="en-US" altLang="zh-CN" sz="2000" dirty="0" err="1">
                <a:solidFill>
                  <a:schemeClr val="accent1"/>
                </a:solidFill>
                <a:latin typeface="微软雅黑" panose="020B0503020204020204" pitchFamily="34" charset="-122"/>
                <a:ea typeface="微软雅黑" panose="020B0503020204020204" pitchFamily="34" charset="-122"/>
              </a:rPr>
              <a:t>Sudo</a:t>
            </a:r>
            <a:r>
              <a:rPr lang="en-US" altLang="zh-CN" sz="2000" dirty="0">
                <a:solidFill>
                  <a:schemeClr val="accent1"/>
                </a:solidFill>
                <a:latin typeface="微软雅黑" panose="020B0503020204020204" pitchFamily="34" charset="-122"/>
                <a:ea typeface="微软雅黑" panose="020B0503020204020204" pitchFamily="34" charset="-122"/>
              </a:rPr>
              <a:t> Service</a:t>
            </a:r>
          </a:p>
        </p:txBody>
      </p:sp>
    </p:spTree>
    <p:extLst>
      <p:ext uri="{BB962C8B-B14F-4D97-AF65-F5344CB8AC3E}">
        <p14:creationId xmlns:p14="http://schemas.microsoft.com/office/powerpoint/2010/main" val="324259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5"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6142797" cy="461665"/>
          </a:xfrm>
          <a:prstGeom prst="rect">
            <a:avLst/>
          </a:prstGeom>
          <a:noFill/>
        </p:spPr>
        <p:txBody>
          <a:bodyPr wrap="square" rtlCol="0">
            <a:spAutoFit/>
          </a:bodyPr>
          <a:lstStyle/>
          <a:p>
            <a:r>
              <a:rPr lang="en-US" altLang="zh-CN" sz="2400" b="1" dirty="0" err="1">
                <a:solidFill>
                  <a:schemeClr val="tx1">
                    <a:lumMod val="95000"/>
                    <a:lumOff val="5000"/>
                  </a:schemeClr>
                </a:solidFill>
                <a:latin typeface="微软雅黑" panose="020B0503020204020204" pitchFamily="34" charset="-122"/>
                <a:ea typeface="微软雅黑" panose="020B0503020204020204" pitchFamily="34" charset="-122"/>
              </a:rPr>
              <a:t>su</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命令与</a:t>
            </a:r>
            <a:r>
              <a:rPr lang="en-US" altLang="zh-CN" sz="2400" b="1" dirty="0" err="1">
                <a:solidFill>
                  <a:schemeClr val="tx1">
                    <a:lumMod val="95000"/>
                    <a:lumOff val="5000"/>
                  </a:schemeClr>
                </a:solidFill>
                <a:latin typeface="微软雅黑" panose="020B0503020204020204" pitchFamily="34" charset="-122"/>
                <a:ea typeface="微软雅黑" panose="020B0503020204020204" pitchFamily="34" charset="-122"/>
              </a:rPr>
              <a:t>sudo</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服务</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3" name="组合 2">
            <a:extLst>
              <a:ext uri="{FF2B5EF4-FFF2-40B4-BE49-F238E27FC236}">
                <a16:creationId xmlns:a16="http://schemas.microsoft.com/office/drawing/2014/main" id="{96E41267-0483-4AB4-A592-EFB2947AB482}"/>
              </a:ext>
            </a:extLst>
          </p:cNvPr>
          <p:cNvGrpSpPr/>
          <p:nvPr/>
        </p:nvGrpSpPr>
        <p:grpSpPr>
          <a:xfrm>
            <a:off x="484038" y="1469840"/>
            <a:ext cx="5077218" cy="699770"/>
            <a:chOff x="484038" y="1469840"/>
            <a:chExt cx="5077218" cy="699770"/>
          </a:xfrm>
        </p:grpSpPr>
        <p:grpSp>
          <p:nvGrpSpPr>
            <p:cNvPr id="23" name="组合 22">
              <a:extLst>
                <a:ext uri="{FF2B5EF4-FFF2-40B4-BE49-F238E27FC236}">
                  <a16:creationId xmlns:a16="http://schemas.microsoft.com/office/drawing/2014/main" id="{10E74D42-7331-45D8-8443-CA0A58FA2A18}"/>
                </a:ext>
              </a:extLst>
            </p:cNvPr>
            <p:cNvGrpSpPr/>
            <p:nvPr/>
          </p:nvGrpSpPr>
          <p:grpSpPr>
            <a:xfrm>
              <a:off x="484038" y="1469840"/>
              <a:ext cx="603250" cy="699770"/>
              <a:chOff x="623443" y="1726565"/>
              <a:chExt cx="603250" cy="699770"/>
            </a:xfrm>
          </p:grpSpPr>
          <p:sp>
            <p:nvSpPr>
              <p:cNvPr id="25" name="六边形 24">
                <a:extLst>
                  <a:ext uri="{FF2B5EF4-FFF2-40B4-BE49-F238E27FC236}">
                    <a16:creationId xmlns:a16="http://schemas.microsoft.com/office/drawing/2014/main" id="{01126D5B-7A88-43DC-B297-68F997CD45DB}"/>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23C002EF-D14C-49E4-B59C-32D695F932A2}"/>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4" name="文本框 23">
              <a:extLst>
                <a:ext uri="{FF2B5EF4-FFF2-40B4-BE49-F238E27FC236}">
                  <a16:creationId xmlns:a16="http://schemas.microsoft.com/office/drawing/2014/main" id="{055B92A8-801C-45E1-833D-6B125554EC0B}"/>
                </a:ext>
              </a:extLst>
            </p:cNvPr>
            <p:cNvSpPr txBox="1"/>
            <p:nvPr/>
          </p:nvSpPr>
          <p:spPr>
            <a:xfrm>
              <a:off x="1179142" y="1470118"/>
              <a:ext cx="4382114" cy="679801"/>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授权原则：在保证普通用户完成相应工作的前提下，尽可能少地赋予额外的权限。</a:t>
              </a:r>
            </a:p>
          </p:txBody>
        </p:sp>
      </p:grpSp>
      <p:grpSp>
        <p:nvGrpSpPr>
          <p:cNvPr id="7" name="组合 6">
            <a:extLst>
              <a:ext uri="{FF2B5EF4-FFF2-40B4-BE49-F238E27FC236}">
                <a16:creationId xmlns:a16="http://schemas.microsoft.com/office/drawing/2014/main" id="{DC3E8393-CD0B-45C5-9EFB-0D0054873E90}"/>
              </a:ext>
            </a:extLst>
          </p:cNvPr>
          <p:cNvGrpSpPr/>
          <p:nvPr/>
        </p:nvGrpSpPr>
        <p:grpSpPr>
          <a:xfrm>
            <a:off x="484038" y="2626860"/>
            <a:ext cx="5093804" cy="699770"/>
            <a:chOff x="484038" y="2667361"/>
            <a:chExt cx="5093804" cy="699770"/>
          </a:xfrm>
        </p:grpSpPr>
        <p:grpSp>
          <p:nvGrpSpPr>
            <p:cNvPr id="28" name="组合 27">
              <a:extLst>
                <a:ext uri="{FF2B5EF4-FFF2-40B4-BE49-F238E27FC236}">
                  <a16:creationId xmlns:a16="http://schemas.microsoft.com/office/drawing/2014/main" id="{91BE7E46-D5B4-4299-8B82-BFD3A46F9246}"/>
                </a:ext>
              </a:extLst>
            </p:cNvPr>
            <p:cNvGrpSpPr/>
            <p:nvPr/>
          </p:nvGrpSpPr>
          <p:grpSpPr>
            <a:xfrm>
              <a:off x="484038" y="2667361"/>
              <a:ext cx="603250" cy="699770"/>
              <a:chOff x="623443" y="1726565"/>
              <a:chExt cx="603250" cy="699770"/>
            </a:xfrm>
          </p:grpSpPr>
          <p:sp>
            <p:nvSpPr>
              <p:cNvPr id="30" name="六边形 29">
                <a:extLst>
                  <a:ext uri="{FF2B5EF4-FFF2-40B4-BE49-F238E27FC236}">
                    <a16:creationId xmlns:a16="http://schemas.microsoft.com/office/drawing/2014/main" id="{7EF1F779-1C24-4120-BE2E-8AD2ADFADD61}"/>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a:extLst>
                  <a:ext uri="{FF2B5EF4-FFF2-40B4-BE49-F238E27FC236}">
                    <a16:creationId xmlns:a16="http://schemas.microsoft.com/office/drawing/2014/main" id="{AAD549E9-F608-4A0D-962B-0BB39D7A2302}"/>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9" name="文本框 28">
              <a:extLst>
                <a:ext uri="{FF2B5EF4-FFF2-40B4-BE49-F238E27FC236}">
                  <a16:creationId xmlns:a16="http://schemas.microsoft.com/office/drawing/2014/main" id="{18F25371-F345-4719-B885-5AA0C138940A}"/>
                </a:ext>
              </a:extLst>
            </p:cNvPr>
            <p:cNvSpPr txBox="1"/>
            <p:nvPr/>
          </p:nvSpPr>
          <p:spPr>
            <a:xfrm>
              <a:off x="1179141" y="2667639"/>
              <a:ext cx="4398701" cy="679801"/>
            </a:xfrm>
            <a:prstGeom prst="rect">
              <a:avLst/>
            </a:prstGeom>
            <a:noFill/>
          </p:spPr>
          <p:txBody>
            <a:bodyPr wrap="square" rtlCol="0">
              <a:spAutoFit/>
            </a:bodyPr>
            <a:lstStyle/>
            <a:p>
              <a:pPr algn="just">
                <a:lnSpc>
                  <a:spcPct val="125000"/>
                </a:lnSpc>
              </a:pPr>
              <a:r>
                <a:rPr lang="en-US" altLang="zh-CN" sz="1600" dirty="0" err="1">
                  <a:latin typeface="微软雅黑" panose="020B0503020204020204" pitchFamily="34" charset="-122"/>
                  <a:ea typeface="微软雅黑" panose="020B0503020204020204" pitchFamily="34" charset="-122"/>
                </a:rPr>
                <a:t>sudo</a:t>
              </a:r>
              <a:r>
                <a:rPr lang="zh-CN" altLang="en-US" sz="1600" dirty="0">
                  <a:latin typeface="微软雅黑" panose="020B0503020204020204" pitchFamily="34" charset="-122"/>
                  <a:ea typeface="微软雅黑" panose="020B0503020204020204" pitchFamily="34" charset="-122"/>
                </a:rPr>
                <a:t>命令用于给普通用户提供额外的权限，语法格式为“</a:t>
              </a:r>
              <a:r>
                <a:rPr lang="en-US" altLang="zh-CN" sz="1600" dirty="0" err="1">
                  <a:latin typeface="微软雅黑" panose="020B0503020204020204" pitchFamily="34" charset="-122"/>
                  <a:ea typeface="微软雅黑" panose="020B0503020204020204" pitchFamily="34" charset="-122"/>
                </a:rPr>
                <a:t>sudo</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参数</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用户名”。</a:t>
              </a:r>
            </a:p>
          </p:txBody>
        </p:sp>
      </p:grpSp>
      <p:grpSp>
        <p:nvGrpSpPr>
          <p:cNvPr id="8" name="组合 7">
            <a:extLst>
              <a:ext uri="{FF2B5EF4-FFF2-40B4-BE49-F238E27FC236}">
                <a16:creationId xmlns:a16="http://schemas.microsoft.com/office/drawing/2014/main" id="{00F55AF7-6304-43C0-8276-93BD43C20503}"/>
              </a:ext>
            </a:extLst>
          </p:cNvPr>
          <p:cNvGrpSpPr/>
          <p:nvPr/>
        </p:nvGrpSpPr>
        <p:grpSpPr>
          <a:xfrm>
            <a:off x="484037" y="3783880"/>
            <a:ext cx="5093803" cy="1910908"/>
            <a:chOff x="484037" y="3783880"/>
            <a:chExt cx="5093803" cy="1910908"/>
          </a:xfrm>
        </p:grpSpPr>
        <p:grpSp>
          <p:nvGrpSpPr>
            <p:cNvPr id="37" name="组合 36">
              <a:extLst>
                <a:ext uri="{FF2B5EF4-FFF2-40B4-BE49-F238E27FC236}">
                  <a16:creationId xmlns:a16="http://schemas.microsoft.com/office/drawing/2014/main" id="{64762F7F-91D2-4874-9DFF-BBC56EFA5039}"/>
                </a:ext>
              </a:extLst>
            </p:cNvPr>
            <p:cNvGrpSpPr/>
            <p:nvPr/>
          </p:nvGrpSpPr>
          <p:grpSpPr>
            <a:xfrm>
              <a:off x="484037" y="3864882"/>
              <a:ext cx="603250" cy="699770"/>
              <a:chOff x="623443" y="1726565"/>
              <a:chExt cx="603250" cy="699770"/>
            </a:xfrm>
          </p:grpSpPr>
          <p:sp>
            <p:nvSpPr>
              <p:cNvPr id="39" name="六边形 38">
                <a:extLst>
                  <a:ext uri="{FF2B5EF4-FFF2-40B4-BE49-F238E27FC236}">
                    <a16:creationId xmlns:a16="http://schemas.microsoft.com/office/drawing/2014/main" id="{090191FB-7DED-457E-8E5B-097CC38FE189}"/>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文本框 39">
                <a:extLst>
                  <a:ext uri="{FF2B5EF4-FFF2-40B4-BE49-F238E27FC236}">
                    <a16:creationId xmlns:a16="http://schemas.microsoft.com/office/drawing/2014/main" id="{7351EEDE-41DF-4AE2-9645-3597796EABF1}"/>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38" name="文本框 37">
              <a:extLst>
                <a:ext uri="{FF2B5EF4-FFF2-40B4-BE49-F238E27FC236}">
                  <a16:creationId xmlns:a16="http://schemas.microsoft.com/office/drawing/2014/main" id="{BC678CEB-5758-43E2-9099-8C6A801351E6}"/>
                </a:ext>
              </a:extLst>
            </p:cNvPr>
            <p:cNvSpPr txBox="1"/>
            <p:nvPr/>
          </p:nvSpPr>
          <p:spPr>
            <a:xfrm>
              <a:off x="1179139" y="3783880"/>
              <a:ext cx="4398701" cy="1910908"/>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使用</a:t>
              </a:r>
              <a:r>
                <a:rPr lang="en-US" altLang="zh-CN" sz="1600" dirty="0" err="1">
                  <a:latin typeface="微软雅黑" panose="020B0503020204020204" pitchFamily="34" charset="-122"/>
                  <a:ea typeface="微软雅黑" panose="020B0503020204020204" pitchFamily="34" charset="-122"/>
                </a:rPr>
                <a:t>sudo</a:t>
              </a:r>
              <a:r>
                <a:rPr lang="zh-CN" altLang="en-US" sz="1600" dirty="0">
                  <a:latin typeface="微软雅黑" panose="020B0503020204020204" pitchFamily="34" charset="-122"/>
                  <a:ea typeface="微软雅黑" panose="020B0503020204020204" pitchFamily="34" charset="-122"/>
                </a:rPr>
                <a:t>命令可以给普通用户提供额外的权限来完成原本只有</a:t>
              </a:r>
              <a:r>
                <a:rPr lang="en-US" altLang="zh-CN" sz="1600" dirty="0">
                  <a:latin typeface="微软雅黑" panose="020B0503020204020204" pitchFamily="34" charset="-122"/>
                  <a:ea typeface="微软雅黑" panose="020B0503020204020204" pitchFamily="34" charset="-122"/>
                </a:rPr>
                <a:t>root</a:t>
              </a:r>
              <a:r>
                <a:rPr lang="zh-CN" altLang="en-US" sz="1600" dirty="0">
                  <a:latin typeface="微软雅黑" panose="020B0503020204020204" pitchFamily="34" charset="-122"/>
                  <a:ea typeface="微软雅黑" panose="020B0503020204020204" pitchFamily="34" charset="-122"/>
                </a:rPr>
                <a:t>管理员才能完成的任务，可以限制用户执行指定的命令，记录用户执行过的每一条命令，集中管理用户与权限（</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etc</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sudoers</a:t>
              </a:r>
              <a:r>
                <a:rPr lang="zh-CN" altLang="en-US" sz="1600" dirty="0">
                  <a:latin typeface="微软雅黑" panose="020B0503020204020204" pitchFamily="34" charset="-122"/>
                  <a:ea typeface="微软雅黑" panose="020B0503020204020204" pitchFamily="34" charset="-122"/>
                </a:rPr>
                <a:t>），以及可以在验证密码后的一段时间无须让用户再次验证密码。</a:t>
              </a:r>
            </a:p>
          </p:txBody>
        </p:sp>
      </p:grpSp>
      <p:graphicFrame>
        <p:nvGraphicFramePr>
          <p:cNvPr id="9" name="表格 8">
            <a:extLst>
              <a:ext uri="{FF2B5EF4-FFF2-40B4-BE49-F238E27FC236}">
                <a16:creationId xmlns:a16="http://schemas.microsoft.com/office/drawing/2014/main" id="{49F23559-7E8E-4AD6-AA44-F22D817C4809}"/>
              </a:ext>
            </a:extLst>
          </p:cNvPr>
          <p:cNvGraphicFramePr>
            <a:graphicFrameLocks noGrp="1"/>
          </p:cNvGraphicFramePr>
          <p:nvPr>
            <p:extLst>
              <p:ext uri="{D42A27DB-BD31-4B8C-83A1-F6EECF244321}">
                <p14:modId xmlns:p14="http://schemas.microsoft.com/office/powerpoint/2010/main" val="1694961263"/>
              </p:ext>
            </p:extLst>
          </p:nvPr>
        </p:nvGraphicFramePr>
        <p:xfrm>
          <a:off x="6258561" y="1619670"/>
          <a:ext cx="4963794" cy="3631201"/>
        </p:xfrm>
        <a:graphic>
          <a:graphicData uri="http://schemas.openxmlformats.org/drawingml/2006/table">
            <a:tbl>
              <a:tblPr firstRow="1" firstCol="1" bandRow="1">
                <a:tableStyleId>{5C22544A-7EE6-4342-B048-85BDC9FD1C3A}</a:tableStyleId>
              </a:tblPr>
              <a:tblGrid>
                <a:gridCol w="1388870">
                  <a:extLst>
                    <a:ext uri="{9D8B030D-6E8A-4147-A177-3AD203B41FA5}">
                      <a16:colId xmlns:a16="http://schemas.microsoft.com/office/drawing/2014/main" val="3211412906"/>
                    </a:ext>
                  </a:extLst>
                </a:gridCol>
                <a:gridCol w="3574924">
                  <a:extLst>
                    <a:ext uri="{9D8B030D-6E8A-4147-A177-3AD203B41FA5}">
                      <a16:colId xmlns:a16="http://schemas.microsoft.com/office/drawing/2014/main" val="3455346163"/>
                    </a:ext>
                  </a:extLst>
                </a:gridCol>
              </a:tblGrid>
              <a:tr h="512651">
                <a:tc>
                  <a:txBody>
                    <a:bodyPr/>
                    <a:lstStyle/>
                    <a:p>
                      <a:pPr algn="ctr"/>
                      <a:r>
                        <a:rPr lang="zh-CN" sz="1800" kern="100" dirty="0">
                          <a:effectLst/>
                          <a:latin typeface="微软雅黑" panose="020B0503020204020204" pitchFamily="34" charset="-122"/>
                          <a:ea typeface="微软雅黑" panose="020B0503020204020204" pitchFamily="34" charset="-122"/>
                        </a:rPr>
                        <a:t>参数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421441170"/>
                  </a:ext>
                </a:extLst>
              </a:tr>
              <a:tr h="5126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-h</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列出帮助信息</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38576697"/>
                  </a:ext>
                </a:extLst>
              </a:tr>
              <a:tr h="5126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-l</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列出当前用户可执行的命令</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592494481"/>
                  </a:ext>
                </a:extLst>
              </a:tr>
              <a:tr h="533973">
                <a:tc>
                  <a:txBody>
                    <a:bodyPr/>
                    <a:lstStyle/>
                    <a:p>
                      <a:pPr algn="ctr"/>
                      <a:r>
                        <a:rPr lang="en-US" sz="1600" b="0" dirty="0">
                          <a:solidFill>
                            <a:schemeClr val="tx1"/>
                          </a:solidFill>
                          <a:effectLst/>
                          <a:latin typeface="微软雅黑" panose="020B0503020204020204" pitchFamily="34" charset="-122"/>
                          <a:ea typeface="微软雅黑" panose="020B0503020204020204" pitchFamily="34" charset="-122"/>
                        </a:rPr>
                        <a:t>-u</a:t>
                      </a:r>
                      <a:r>
                        <a:rPr lang="zh-CN" sz="1600" b="0" kern="100" dirty="0">
                          <a:solidFill>
                            <a:schemeClr val="tx1"/>
                          </a:solidFill>
                          <a:effectLst/>
                          <a:latin typeface="微软雅黑" panose="020B0503020204020204" pitchFamily="34" charset="-122"/>
                          <a:ea typeface="微软雅黑" panose="020B0503020204020204" pitchFamily="34" charset="-122"/>
                        </a:rPr>
                        <a:t>用户名或</a:t>
                      </a:r>
                      <a:r>
                        <a:rPr lang="en-US" sz="1600" b="0" dirty="0">
                          <a:solidFill>
                            <a:schemeClr val="tx1"/>
                          </a:solidFill>
                          <a:effectLst/>
                          <a:latin typeface="微软雅黑" panose="020B0503020204020204" pitchFamily="34" charset="-122"/>
                          <a:ea typeface="微软雅黑" panose="020B0503020204020204" pitchFamily="34" charset="-122"/>
                        </a:rPr>
                        <a:t>UID</a:t>
                      </a:r>
                      <a:r>
                        <a:rPr lang="zh-CN" sz="1600" b="0" kern="100" dirty="0">
                          <a:solidFill>
                            <a:schemeClr val="tx1"/>
                          </a:solidFill>
                          <a:effectLst/>
                          <a:latin typeface="微软雅黑" panose="020B0503020204020204" pitchFamily="34" charset="-122"/>
                          <a:ea typeface="微软雅黑" panose="020B0503020204020204" pitchFamily="34" charset="-122"/>
                        </a:rPr>
                        <a:t>值</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以指定的用户身份执行命令</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028028857"/>
                  </a:ext>
                </a:extLst>
              </a:tr>
              <a:tr h="533973">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-k</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清空密码的有效时间，下次执行</a:t>
                      </a:r>
                      <a:r>
                        <a:rPr lang="en-US" sz="1600" b="0" kern="100" dirty="0" err="1">
                          <a:solidFill>
                            <a:schemeClr val="tx1"/>
                          </a:solidFill>
                          <a:effectLst/>
                          <a:latin typeface="微软雅黑" panose="020B0503020204020204" pitchFamily="34" charset="-122"/>
                          <a:ea typeface="微软雅黑" panose="020B0503020204020204" pitchFamily="34" charset="-122"/>
                        </a:rPr>
                        <a:t>sudo</a:t>
                      </a:r>
                      <a:r>
                        <a:rPr lang="zh-CN" sz="1600" b="0" kern="100" dirty="0">
                          <a:solidFill>
                            <a:schemeClr val="tx1"/>
                          </a:solidFill>
                          <a:effectLst/>
                          <a:latin typeface="微软雅黑" panose="020B0503020204020204" pitchFamily="34" charset="-122"/>
                          <a:ea typeface="微软雅黑" panose="020B0503020204020204" pitchFamily="34" charset="-122"/>
                        </a:rPr>
                        <a:t>时需要再次进行密码验证</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715856148"/>
                  </a:ext>
                </a:extLst>
              </a:tr>
              <a:tr h="5126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-b</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在后台执行指定的命令</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446732074"/>
                  </a:ext>
                </a:extLst>
              </a:tr>
              <a:tr h="5126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-p</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更改询问密码的提示语</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566320627"/>
                  </a:ext>
                </a:extLst>
              </a:tr>
            </a:tbl>
          </a:graphicData>
        </a:graphic>
      </p:graphicFrame>
      <p:sp>
        <p:nvSpPr>
          <p:cNvPr id="41" name="文本框 40">
            <a:extLst>
              <a:ext uri="{FF2B5EF4-FFF2-40B4-BE49-F238E27FC236}">
                <a16:creationId xmlns:a16="http://schemas.microsoft.com/office/drawing/2014/main" id="{6D8FC296-E0ED-4A85-84C7-959913DFB25C}"/>
              </a:ext>
            </a:extLst>
          </p:cNvPr>
          <p:cNvSpPr txBox="1"/>
          <p:nvPr/>
        </p:nvSpPr>
        <p:spPr>
          <a:xfrm>
            <a:off x="6661523" y="5325456"/>
            <a:ext cx="4157870" cy="369332"/>
          </a:xfrm>
          <a:prstGeom prst="rect">
            <a:avLst/>
          </a:prstGeom>
          <a:noFill/>
        </p:spPr>
        <p:txBody>
          <a:bodyPr wrap="square">
            <a:spAutoFit/>
          </a:bodyPr>
          <a:lstStyle/>
          <a:p>
            <a:pPr algn="ctr"/>
            <a:r>
              <a:rPr lang="en-US" altLang="zh-CN" sz="1800" kern="100" dirty="0" err="1">
                <a:effectLst/>
                <a:latin typeface="微软雅黑" panose="020B0503020204020204" pitchFamily="34" charset="-122"/>
                <a:ea typeface="微软雅黑" panose="020B0503020204020204" pitchFamily="34" charset="-122"/>
              </a:rPr>
              <a:t>setfacl</a:t>
            </a:r>
            <a:r>
              <a:rPr lang="zh-CN" altLang="en-US" sz="1800" kern="100" dirty="0">
                <a:effectLst/>
                <a:latin typeface="微软雅黑" panose="020B0503020204020204" pitchFamily="34" charset="-122"/>
                <a:ea typeface="微软雅黑" panose="020B0503020204020204" pitchFamily="34" charset="-122"/>
              </a:rPr>
              <a:t>命令中的参数以及作用</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7637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272859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前言</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a:extLst>
              <a:ext uri="{FF2B5EF4-FFF2-40B4-BE49-F238E27FC236}">
                <a16:creationId xmlns:a16="http://schemas.microsoft.com/office/drawing/2014/main" id="{2B35B568-28A6-46E6-AED0-60D26548A7F1}"/>
              </a:ext>
            </a:extLst>
          </p:cNvPr>
          <p:cNvGrpSpPr/>
          <p:nvPr/>
        </p:nvGrpSpPr>
        <p:grpSpPr>
          <a:xfrm>
            <a:off x="1016326" y="1084574"/>
            <a:ext cx="10159348" cy="780772"/>
            <a:chOff x="396010" y="1225457"/>
            <a:chExt cx="10159348" cy="780772"/>
          </a:xfrm>
        </p:grpSpPr>
        <p:grpSp>
          <p:nvGrpSpPr>
            <p:cNvPr id="14" name="组合 13">
              <a:extLst>
                <a:ext uri="{FF2B5EF4-FFF2-40B4-BE49-F238E27FC236}">
                  <a16:creationId xmlns:a16="http://schemas.microsoft.com/office/drawing/2014/main" id="{C503EA49-3D3F-4161-88CE-9E8F63FA62DE}"/>
                </a:ext>
              </a:extLst>
            </p:cNvPr>
            <p:cNvGrpSpPr/>
            <p:nvPr/>
          </p:nvGrpSpPr>
          <p:grpSpPr>
            <a:xfrm>
              <a:off x="396010" y="1306459"/>
              <a:ext cx="603250" cy="699770"/>
              <a:chOff x="623443" y="1726565"/>
              <a:chExt cx="603250" cy="699770"/>
            </a:xfrm>
          </p:grpSpPr>
          <p:sp>
            <p:nvSpPr>
              <p:cNvPr id="15" name="六边形 14">
                <a:extLst>
                  <a:ext uri="{FF2B5EF4-FFF2-40B4-BE49-F238E27FC236}">
                    <a16:creationId xmlns:a16="http://schemas.microsoft.com/office/drawing/2014/main" id="{CF945CB5-1BC5-4B2B-89DE-8A440B38B727}"/>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7613018D-86B6-4CE7-9C1C-BD0A483F3247}"/>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7" name="文本框 16">
              <a:extLst>
                <a:ext uri="{FF2B5EF4-FFF2-40B4-BE49-F238E27FC236}">
                  <a16:creationId xmlns:a16="http://schemas.microsoft.com/office/drawing/2014/main" id="{C18545FF-1FA8-46D0-B2CF-CB512CECC828}"/>
                </a:ext>
              </a:extLst>
            </p:cNvPr>
            <p:cNvSpPr txBox="1"/>
            <p:nvPr/>
          </p:nvSpPr>
          <p:spPr>
            <a:xfrm>
              <a:off x="1091114" y="1225457"/>
              <a:ext cx="9464244" cy="753220"/>
            </a:xfrm>
            <a:prstGeom prst="rect">
              <a:avLst/>
            </a:prstGeom>
            <a:noFill/>
          </p:spPr>
          <p:txBody>
            <a:bodyPr wrap="square" rtlCol="0">
              <a:spAutoFit/>
            </a:bodyPr>
            <a:lstStyle/>
            <a:p>
              <a:pPr algn="just">
                <a:lnSpc>
                  <a:spcPct val="125000"/>
                </a:lnSpc>
              </a:pP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是一个多用户、多任务的操作系统，具有很好的稳定性与安全性，在幕后保障</a:t>
              </a: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系统的安全则是一系列复杂的配置工作。</a:t>
              </a:r>
            </a:p>
          </p:txBody>
        </p:sp>
      </p:grpSp>
      <p:grpSp>
        <p:nvGrpSpPr>
          <p:cNvPr id="11" name="组合 10">
            <a:extLst>
              <a:ext uri="{FF2B5EF4-FFF2-40B4-BE49-F238E27FC236}">
                <a16:creationId xmlns:a16="http://schemas.microsoft.com/office/drawing/2014/main" id="{93DB6190-7128-4E69-B622-03BFB6425638}"/>
              </a:ext>
            </a:extLst>
          </p:cNvPr>
          <p:cNvGrpSpPr/>
          <p:nvPr/>
        </p:nvGrpSpPr>
        <p:grpSpPr>
          <a:xfrm>
            <a:off x="1016326" y="2019416"/>
            <a:ext cx="10159348" cy="780772"/>
            <a:chOff x="396010" y="2572891"/>
            <a:chExt cx="10159348" cy="780772"/>
          </a:xfrm>
        </p:grpSpPr>
        <p:grpSp>
          <p:nvGrpSpPr>
            <p:cNvPr id="18" name="组合 17">
              <a:extLst>
                <a:ext uri="{FF2B5EF4-FFF2-40B4-BE49-F238E27FC236}">
                  <a16:creationId xmlns:a16="http://schemas.microsoft.com/office/drawing/2014/main" id="{41095412-D2F9-40A4-984F-9C0551D30632}"/>
                </a:ext>
              </a:extLst>
            </p:cNvPr>
            <p:cNvGrpSpPr/>
            <p:nvPr/>
          </p:nvGrpSpPr>
          <p:grpSpPr>
            <a:xfrm>
              <a:off x="396010" y="2653893"/>
              <a:ext cx="603250" cy="699770"/>
              <a:chOff x="623443" y="1726565"/>
              <a:chExt cx="603250" cy="699770"/>
            </a:xfrm>
          </p:grpSpPr>
          <p:sp>
            <p:nvSpPr>
              <p:cNvPr id="19" name="六边形 18">
                <a:extLst>
                  <a:ext uri="{FF2B5EF4-FFF2-40B4-BE49-F238E27FC236}">
                    <a16:creationId xmlns:a16="http://schemas.microsoft.com/office/drawing/2014/main" id="{8F871D2C-A0A9-4F6B-B917-AC86F9C30F44}"/>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DFAE55C3-F324-4EC9-BED8-D9D45A36B67B}"/>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id="{A03E2244-A5A4-495B-8509-FE78E82AD377}"/>
                </a:ext>
              </a:extLst>
            </p:cNvPr>
            <p:cNvSpPr txBox="1"/>
            <p:nvPr/>
          </p:nvSpPr>
          <p:spPr>
            <a:xfrm>
              <a:off x="1091113" y="2572891"/>
              <a:ext cx="9464245" cy="753220"/>
            </a:xfrm>
            <a:prstGeom prst="rect">
              <a:avLst/>
            </a:prstGeom>
            <a:noFill/>
          </p:spPr>
          <p:txBody>
            <a:bodyPr wrap="square" rtlCol="0">
              <a:spAutoFit/>
            </a:bodyPr>
            <a:lstStyle/>
            <a:p>
              <a:pPr algn="just">
                <a:lnSpc>
                  <a:spcPct val="125000"/>
                </a:lnSpc>
              </a:pPr>
              <a:r>
                <a:rPr lang="zh-CN" altLang="en-US" dirty="0">
                  <a:latin typeface="微软雅黑" panose="020B0503020204020204" pitchFamily="34" charset="-122"/>
                  <a:ea typeface="微软雅黑" panose="020B0503020204020204" pitchFamily="34" charset="-122"/>
                </a:rPr>
                <a:t>文件的所有者、所属组以及其他人可对文件进行的读（</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）、写（</a:t>
              </a:r>
              <a:r>
                <a:rPr lang="en-US" altLang="zh-CN" dirty="0">
                  <a:latin typeface="微软雅黑" panose="020B0503020204020204" pitchFamily="34" charset="-122"/>
                  <a:ea typeface="微软雅黑" panose="020B0503020204020204" pitchFamily="34" charset="-122"/>
                </a:rPr>
                <a:t>w</a:t>
              </a:r>
              <a:r>
                <a:rPr lang="zh-CN" altLang="en-US" dirty="0">
                  <a:latin typeface="微软雅黑" panose="020B0503020204020204" pitchFamily="34" charset="-122"/>
                  <a:ea typeface="微软雅黑" panose="020B0503020204020204" pitchFamily="34" charset="-122"/>
                </a:rPr>
                <a:t>）、执行（</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）等操作，如何在</a:t>
              </a: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系统中添加、删除、修改用户账户信息。</a:t>
              </a:r>
            </a:p>
          </p:txBody>
        </p:sp>
      </p:grpSp>
      <p:grpSp>
        <p:nvGrpSpPr>
          <p:cNvPr id="12" name="组合 11">
            <a:extLst>
              <a:ext uri="{FF2B5EF4-FFF2-40B4-BE49-F238E27FC236}">
                <a16:creationId xmlns:a16="http://schemas.microsoft.com/office/drawing/2014/main" id="{C31A7191-92A0-4DB7-98D4-74EFD1AACB12}"/>
              </a:ext>
            </a:extLst>
          </p:cNvPr>
          <p:cNvGrpSpPr/>
          <p:nvPr/>
        </p:nvGrpSpPr>
        <p:grpSpPr>
          <a:xfrm>
            <a:off x="1016326" y="2954258"/>
            <a:ext cx="10159348" cy="780772"/>
            <a:chOff x="396010" y="4305046"/>
            <a:chExt cx="10159348" cy="780772"/>
          </a:xfrm>
        </p:grpSpPr>
        <p:grpSp>
          <p:nvGrpSpPr>
            <p:cNvPr id="22" name="组合 21">
              <a:extLst>
                <a:ext uri="{FF2B5EF4-FFF2-40B4-BE49-F238E27FC236}">
                  <a16:creationId xmlns:a16="http://schemas.microsoft.com/office/drawing/2014/main" id="{0283BB75-40FD-4860-A03D-F30EE17CDAE3}"/>
                </a:ext>
              </a:extLst>
            </p:cNvPr>
            <p:cNvGrpSpPr/>
            <p:nvPr/>
          </p:nvGrpSpPr>
          <p:grpSpPr>
            <a:xfrm>
              <a:off x="396010" y="4386048"/>
              <a:ext cx="603250" cy="699770"/>
              <a:chOff x="623443" y="1726565"/>
              <a:chExt cx="603250" cy="699770"/>
            </a:xfrm>
          </p:grpSpPr>
          <p:sp>
            <p:nvSpPr>
              <p:cNvPr id="23" name="六边形 22">
                <a:extLst>
                  <a:ext uri="{FF2B5EF4-FFF2-40B4-BE49-F238E27FC236}">
                    <a16:creationId xmlns:a16="http://schemas.microsoft.com/office/drawing/2014/main" id="{7C575C95-DF34-473A-A3C3-2D94166B22FA}"/>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AFDCD0E9-7ED3-4BFE-8960-09D34ACE75DD}"/>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5" name="文本框 24">
              <a:extLst>
                <a:ext uri="{FF2B5EF4-FFF2-40B4-BE49-F238E27FC236}">
                  <a16:creationId xmlns:a16="http://schemas.microsoft.com/office/drawing/2014/main" id="{2ABAF76E-85A2-413E-AE87-0C009D899AEE}"/>
                </a:ext>
              </a:extLst>
            </p:cNvPr>
            <p:cNvSpPr txBox="1"/>
            <p:nvPr/>
          </p:nvSpPr>
          <p:spPr>
            <a:xfrm>
              <a:off x="1091113" y="4305046"/>
              <a:ext cx="9464245" cy="753220"/>
            </a:xfrm>
            <a:prstGeom prst="rect">
              <a:avLst/>
            </a:prstGeom>
            <a:noFill/>
          </p:spPr>
          <p:txBody>
            <a:bodyPr wrap="square" rtlCol="0">
              <a:spAutoFit/>
            </a:bodyPr>
            <a:lstStyle/>
            <a:p>
              <a:pPr algn="just">
                <a:lnSpc>
                  <a:spcPct val="125000"/>
                </a:lnSpc>
              </a:pP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SUID</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SGID</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SBIT</a:t>
              </a:r>
              <a:r>
                <a:rPr lang="zh-CN" altLang="en-US" dirty="0">
                  <a:latin typeface="微软雅黑" panose="020B0503020204020204" pitchFamily="34" charset="-122"/>
                  <a:ea typeface="微软雅黑" panose="020B0503020204020204" pitchFamily="34" charset="-122"/>
                </a:rPr>
                <a:t>特殊权限更加灵活地设置系统权限，来弥补对文件设置一般操作权限时所带来的不足。</a:t>
              </a:r>
            </a:p>
          </p:txBody>
        </p:sp>
      </p:grpSp>
      <p:grpSp>
        <p:nvGrpSpPr>
          <p:cNvPr id="27" name="组合 26">
            <a:extLst>
              <a:ext uri="{FF2B5EF4-FFF2-40B4-BE49-F238E27FC236}">
                <a16:creationId xmlns:a16="http://schemas.microsoft.com/office/drawing/2014/main" id="{4C6AD2C2-8C18-41E4-98A8-DAD8C3CB61AA}"/>
              </a:ext>
            </a:extLst>
          </p:cNvPr>
          <p:cNvGrpSpPr/>
          <p:nvPr/>
        </p:nvGrpSpPr>
        <p:grpSpPr>
          <a:xfrm>
            <a:off x="1016326" y="3889100"/>
            <a:ext cx="10159348" cy="780772"/>
            <a:chOff x="396010" y="1225457"/>
            <a:chExt cx="10159348" cy="780772"/>
          </a:xfrm>
        </p:grpSpPr>
        <p:grpSp>
          <p:nvGrpSpPr>
            <p:cNvPr id="42" name="组合 41">
              <a:extLst>
                <a:ext uri="{FF2B5EF4-FFF2-40B4-BE49-F238E27FC236}">
                  <a16:creationId xmlns:a16="http://schemas.microsoft.com/office/drawing/2014/main" id="{B539A12E-5494-4F1B-A502-DDA659F02013}"/>
                </a:ext>
              </a:extLst>
            </p:cNvPr>
            <p:cNvGrpSpPr/>
            <p:nvPr/>
          </p:nvGrpSpPr>
          <p:grpSpPr>
            <a:xfrm>
              <a:off x="396010" y="1306459"/>
              <a:ext cx="603250" cy="699770"/>
              <a:chOff x="623443" y="1726565"/>
              <a:chExt cx="603250" cy="699770"/>
            </a:xfrm>
          </p:grpSpPr>
          <p:sp>
            <p:nvSpPr>
              <p:cNvPr id="44" name="六边形 43">
                <a:extLst>
                  <a:ext uri="{FF2B5EF4-FFF2-40B4-BE49-F238E27FC236}">
                    <a16:creationId xmlns:a16="http://schemas.microsoft.com/office/drawing/2014/main" id="{AA3D9AF4-FD1A-44F0-AA1E-8C70E6D261AA}"/>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文本框 44">
                <a:extLst>
                  <a:ext uri="{FF2B5EF4-FFF2-40B4-BE49-F238E27FC236}">
                    <a16:creationId xmlns:a16="http://schemas.microsoft.com/office/drawing/2014/main" id="{DA0A5E90-728E-42E2-A232-ABD5A76DFDAD}"/>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04</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43" name="文本框 42">
              <a:extLst>
                <a:ext uri="{FF2B5EF4-FFF2-40B4-BE49-F238E27FC236}">
                  <a16:creationId xmlns:a16="http://schemas.microsoft.com/office/drawing/2014/main" id="{1B3B4505-EAE5-43FE-B702-B33FB6871257}"/>
                </a:ext>
              </a:extLst>
            </p:cNvPr>
            <p:cNvSpPr txBox="1"/>
            <p:nvPr/>
          </p:nvSpPr>
          <p:spPr>
            <a:xfrm>
              <a:off x="1091114" y="1225457"/>
              <a:ext cx="9464244" cy="753220"/>
            </a:xfrm>
            <a:prstGeom prst="rect">
              <a:avLst/>
            </a:prstGeom>
            <a:noFill/>
          </p:spPr>
          <p:txBody>
            <a:bodyPr wrap="square" rtlCol="0">
              <a:spAutoFit/>
            </a:bodyPr>
            <a:lstStyle/>
            <a:p>
              <a:pPr algn="just">
                <a:lnSpc>
                  <a:spcPct val="125000"/>
                </a:lnSpc>
              </a:pPr>
              <a:r>
                <a:rPr lang="zh-CN" altLang="en-US" dirty="0">
                  <a:latin typeface="微软雅黑" panose="020B0503020204020204" pitchFamily="34" charset="-122"/>
                  <a:ea typeface="微软雅黑" panose="020B0503020204020204" pitchFamily="34" charset="-122"/>
                </a:rPr>
                <a:t>隐藏权限能够给系统增加一层隐形的防护层，让黑客最多只能查看关键日志信息，而不能篡改或删除。</a:t>
              </a:r>
            </a:p>
          </p:txBody>
        </p:sp>
      </p:grpSp>
      <p:grpSp>
        <p:nvGrpSpPr>
          <p:cNvPr id="28" name="组合 27">
            <a:extLst>
              <a:ext uri="{FF2B5EF4-FFF2-40B4-BE49-F238E27FC236}">
                <a16:creationId xmlns:a16="http://schemas.microsoft.com/office/drawing/2014/main" id="{314B3F54-583D-43AF-B218-43B192F56CA0}"/>
              </a:ext>
            </a:extLst>
          </p:cNvPr>
          <p:cNvGrpSpPr/>
          <p:nvPr/>
        </p:nvGrpSpPr>
        <p:grpSpPr>
          <a:xfrm>
            <a:off x="1016326" y="4823942"/>
            <a:ext cx="10159348" cy="780772"/>
            <a:chOff x="396010" y="2572891"/>
            <a:chExt cx="10159348" cy="780772"/>
          </a:xfrm>
        </p:grpSpPr>
        <p:grpSp>
          <p:nvGrpSpPr>
            <p:cNvPr id="38" name="组合 37">
              <a:extLst>
                <a:ext uri="{FF2B5EF4-FFF2-40B4-BE49-F238E27FC236}">
                  <a16:creationId xmlns:a16="http://schemas.microsoft.com/office/drawing/2014/main" id="{2D66214D-3C83-44DE-8090-A2FC2AA85E58}"/>
                </a:ext>
              </a:extLst>
            </p:cNvPr>
            <p:cNvGrpSpPr/>
            <p:nvPr/>
          </p:nvGrpSpPr>
          <p:grpSpPr>
            <a:xfrm>
              <a:off x="396010" y="2653893"/>
              <a:ext cx="603250" cy="699770"/>
              <a:chOff x="623443" y="1726565"/>
              <a:chExt cx="603250" cy="699770"/>
            </a:xfrm>
          </p:grpSpPr>
          <p:sp>
            <p:nvSpPr>
              <p:cNvPr id="40" name="六边形 39">
                <a:extLst>
                  <a:ext uri="{FF2B5EF4-FFF2-40B4-BE49-F238E27FC236}">
                    <a16:creationId xmlns:a16="http://schemas.microsoft.com/office/drawing/2014/main" id="{6DF7DAFD-72B8-4140-A382-C44BFDC80F44}"/>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文本框 40">
                <a:extLst>
                  <a:ext uri="{FF2B5EF4-FFF2-40B4-BE49-F238E27FC236}">
                    <a16:creationId xmlns:a16="http://schemas.microsoft.com/office/drawing/2014/main" id="{04DA0DBA-F62D-42A1-B9DF-019456490393}"/>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05</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39" name="文本框 38">
              <a:extLst>
                <a:ext uri="{FF2B5EF4-FFF2-40B4-BE49-F238E27FC236}">
                  <a16:creationId xmlns:a16="http://schemas.microsoft.com/office/drawing/2014/main" id="{8E9972C5-FEF3-4E56-B15A-2DEC017039A2}"/>
                </a:ext>
              </a:extLst>
            </p:cNvPr>
            <p:cNvSpPr txBox="1"/>
            <p:nvPr/>
          </p:nvSpPr>
          <p:spPr>
            <a:xfrm>
              <a:off x="1091113" y="2572891"/>
              <a:ext cx="9464245" cy="753220"/>
            </a:xfrm>
            <a:prstGeom prst="rect">
              <a:avLst/>
            </a:prstGeom>
            <a:noFill/>
          </p:spPr>
          <p:txBody>
            <a:bodyPr wrap="square" rtlCol="0">
              <a:spAutoFit/>
            </a:bodyPr>
            <a:lstStyle/>
            <a:p>
              <a:pPr algn="just">
                <a:lnSpc>
                  <a:spcPct val="125000"/>
                </a:lnSpc>
              </a:pPr>
              <a:r>
                <a:rPr lang="zh-CN" altLang="en-US" dirty="0">
                  <a:latin typeface="微软雅黑" panose="020B0503020204020204" pitchFamily="34" charset="-122"/>
                  <a:ea typeface="微软雅黑" panose="020B0503020204020204" pitchFamily="34" charset="-122"/>
                </a:rPr>
                <a:t>文件访问控制列表（</a:t>
              </a:r>
              <a:r>
                <a:rPr lang="en-US" altLang="zh-CN" dirty="0">
                  <a:latin typeface="微软雅黑" panose="020B0503020204020204" pitchFamily="34" charset="-122"/>
                  <a:ea typeface="微软雅黑" panose="020B0503020204020204" pitchFamily="34" charset="-122"/>
                </a:rPr>
                <a:t>Access Control List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）可以进一步让单一用户、用户组对单一文件或目录进行特殊的权限设置，让文件具有能满足工作需求的最小权限。</a:t>
              </a:r>
            </a:p>
          </p:txBody>
        </p:sp>
      </p:grpSp>
      <p:grpSp>
        <p:nvGrpSpPr>
          <p:cNvPr id="29" name="组合 28">
            <a:extLst>
              <a:ext uri="{FF2B5EF4-FFF2-40B4-BE49-F238E27FC236}">
                <a16:creationId xmlns:a16="http://schemas.microsoft.com/office/drawing/2014/main" id="{9C15451D-DBCA-4AFE-B94B-11CABB53A149}"/>
              </a:ext>
            </a:extLst>
          </p:cNvPr>
          <p:cNvGrpSpPr/>
          <p:nvPr/>
        </p:nvGrpSpPr>
        <p:grpSpPr>
          <a:xfrm>
            <a:off x="1016326" y="5758786"/>
            <a:ext cx="10159348" cy="780772"/>
            <a:chOff x="396010" y="4305046"/>
            <a:chExt cx="10159348" cy="780772"/>
          </a:xfrm>
        </p:grpSpPr>
        <p:grpSp>
          <p:nvGrpSpPr>
            <p:cNvPr id="30" name="组合 29">
              <a:extLst>
                <a:ext uri="{FF2B5EF4-FFF2-40B4-BE49-F238E27FC236}">
                  <a16:creationId xmlns:a16="http://schemas.microsoft.com/office/drawing/2014/main" id="{14F36662-2549-4DDA-9997-C777BDDBD216}"/>
                </a:ext>
              </a:extLst>
            </p:cNvPr>
            <p:cNvGrpSpPr/>
            <p:nvPr/>
          </p:nvGrpSpPr>
          <p:grpSpPr>
            <a:xfrm>
              <a:off x="396010" y="4386048"/>
              <a:ext cx="603250" cy="699770"/>
              <a:chOff x="623443" y="1726565"/>
              <a:chExt cx="603250" cy="699770"/>
            </a:xfrm>
          </p:grpSpPr>
          <p:sp>
            <p:nvSpPr>
              <p:cNvPr id="36" name="六边形 35">
                <a:extLst>
                  <a:ext uri="{FF2B5EF4-FFF2-40B4-BE49-F238E27FC236}">
                    <a16:creationId xmlns:a16="http://schemas.microsoft.com/office/drawing/2014/main" id="{26B48DAB-CD95-4227-B8E7-482C3CDC280D}"/>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21B0A30B-EB49-4CC2-BB75-0E4FA0FAD9C6}"/>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06</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35" name="文本框 34">
              <a:extLst>
                <a:ext uri="{FF2B5EF4-FFF2-40B4-BE49-F238E27FC236}">
                  <a16:creationId xmlns:a16="http://schemas.microsoft.com/office/drawing/2014/main" id="{EB410874-3033-435C-B63B-0D83DE43A695}"/>
                </a:ext>
              </a:extLst>
            </p:cNvPr>
            <p:cNvSpPr txBox="1"/>
            <p:nvPr/>
          </p:nvSpPr>
          <p:spPr>
            <a:xfrm>
              <a:off x="1091113" y="4305046"/>
              <a:ext cx="9464245" cy="753220"/>
            </a:xfrm>
            <a:prstGeom prst="rect">
              <a:avLst/>
            </a:prstGeom>
            <a:noFill/>
          </p:spPr>
          <p:txBody>
            <a:bodyPr wrap="square" rtlCol="0">
              <a:spAutoFit/>
            </a:bodyPr>
            <a:lstStyle/>
            <a:p>
              <a:pPr algn="just">
                <a:lnSpc>
                  <a:spcPct val="125000"/>
                </a:lnSpc>
              </a:pPr>
              <a:r>
                <a:rPr lang="zh-CN" altLang="en-US" dirty="0">
                  <a:latin typeface="微软雅黑" panose="020B0503020204020204" pitchFamily="34" charset="-122"/>
                  <a:ea typeface="微软雅黑" panose="020B0503020204020204" pitchFamily="34" charset="-122"/>
                </a:rPr>
                <a:t>如何使用</a:t>
              </a:r>
              <a:r>
                <a:rPr lang="en-US" altLang="zh-CN" dirty="0" err="1">
                  <a:latin typeface="微软雅黑" panose="020B0503020204020204" pitchFamily="34" charset="-122"/>
                  <a:ea typeface="微软雅黑" panose="020B0503020204020204" pitchFamily="34" charset="-122"/>
                </a:rPr>
                <a:t>su</a:t>
              </a:r>
              <a:r>
                <a:rPr lang="zh-CN" altLang="en-US" dirty="0">
                  <a:latin typeface="微软雅黑" panose="020B0503020204020204" pitchFamily="34" charset="-122"/>
                  <a:ea typeface="微软雅黑" panose="020B0503020204020204" pitchFamily="34" charset="-122"/>
                </a:rPr>
                <a:t>命令与</a:t>
              </a:r>
              <a:r>
                <a:rPr lang="en-US" altLang="zh-CN" dirty="0" err="1">
                  <a:latin typeface="微软雅黑" panose="020B0503020204020204" pitchFamily="34" charset="-122"/>
                  <a:ea typeface="微软雅黑" panose="020B0503020204020204" pitchFamily="34" charset="-122"/>
                </a:rPr>
                <a:t>sudo</a:t>
              </a:r>
              <a:r>
                <a:rPr lang="zh-CN" altLang="en-US" dirty="0">
                  <a:latin typeface="微软雅黑" panose="020B0503020204020204" pitchFamily="34" charset="-122"/>
                  <a:ea typeface="微软雅黑" panose="020B0503020204020204" pitchFamily="34" charset="-122"/>
                </a:rPr>
                <a:t>服务让普通用户具备管理员的权限，这不仅能够满足日常的工作需求，还可以确保系统的安全性。</a:t>
              </a:r>
            </a:p>
          </p:txBody>
        </p:sp>
      </p:grpSp>
    </p:spTree>
    <p:extLst>
      <p:ext uri="{BB962C8B-B14F-4D97-AF65-F5344CB8AC3E}">
        <p14:creationId xmlns:p14="http://schemas.microsoft.com/office/powerpoint/2010/main" val="33803202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6142797" cy="461665"/>
          </a:xfrm>
          <a:prstGeom prst="rect">
            <a:avLst/>
          </a:prstGeom>
          <a:noFill/>
        </p:spPr>
        <p:txBody>
          <a:bodyPr wrap="square" rtlCol="0">
            <a:spAutoFit/>
          </a:bodyPr>
          <a:lstStyle/>
          <a:p>
            <a:r>
              <a:rPr lang="en-US" altLang="zh-CN" sz="2400" b="1" dirty="0" err="1">
                <a:solidFill>
                  <a:schemeClr val="tx1">
                    <a:lumMod val="95000"/>
                    <a:lumOff val="5000"/>
                  </a:schemeClr>
                </a:solidFill>
                <a:latin typeface="微软雅黑" panose="020B0503020204020204" pitchFamily="34" charset="-122"/>
                <a:ea typeface="微软雅黑" panose="020B0503020204020204" pitchFamily="34" charset="-122"/>
              </a:rPr>
              <a:t>su</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命令与</a:t>
            </a:r>
            <a:r>
              <a:rPr lang="en-US" altLang="zh-CN" sz="2400" b="1" dirty="0" err="1">
                <a:solidFill>
                  <a:schemeClr val="tx1">
                    <a:lumMod val="95000"/>
                    <a:lumOff val="5000"/>
                  </a:schemeClr>
                </a:solidFill>
                <a:latin typeface="微软雅黑" panose="020B0503020204020204" pitchFamily="34" charset="-122"/>
                <a:ea typeface="微软雅黑" panose="020B0503020204020204" pitchFamily="34" charset="-122"/>
              </a:rPr>
              <a:t>sudo</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服务</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7" name="矩形: 圆角 26">
            <a:extLst>
              <a:ext uri="{FF2B5EF4-FFF2-40B4-BE49-F238E27FC236}">
                <a16:creationId xmlns:a16="http://schemas.microsoft.com/office/drawing/2014/main" id="{C00C62D5-75C1-48A1-BC10-7A114234CA3C}"/>
              </a:ext>
            </a:extLst>
          </p:cNvPr>
          <p:cNvSpPr/>
          <p:nvPr/>
        </p:nvSpPr>
        <p:spPr>
          <a:xfrm>
            <a:off x="707173" y="2251136"/>
            <a:ext cx="2622802"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6" name="文本框 35">
            <a:extLst>
              <a:ext uri="{FF2B5EF4-FFF2-40B4-BE49-F238E27FC236}">
                <a16:creationId xmlns:a16="http://schemas.microsoft.com/office/drawing/2014/main" id="{B250CBFA-918D-4566-A62F-829CB245D8C9}"/>
              </a:ext>
            </a:extLst>
          </p:cNvPr>
          <p:cNvSpPr txBox="1"/>
          <p:nvPr/>
        </p:nvSpPr>
        <p:spPr>
          <a:xfrm>
            <a:off x="827850" y="3099626"/>
            <a:ext cx="2351653" cy="78752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稍后要为哪位用户进行命令授权。</a:t>
            </a:r>
          </a:p>
        </p:txBody>
      </p:sp>
      <p:sp>
        <p:nvSpPr>
          <p:cNvPr id="42" name="任意多边形: 形状 41">
            <a:extLst>
              <a:ext uri="{FF2B5EF4-FFF2-40B4-BE49-F238E27FC236}">
                <a16:creationId xmlns:a16="http://schemas.microsoft.com/office/drawing/2014/main" id="{13DFB393-AC93-4999-90AF-877271531B4C}"/>
              </a:ext>
            </a:extLst>
          </p:cNvPr>
          <p:cNvSpPr/>
          <p:nvPr/>
        </p:nvSpPr>
        <p:spPr>
          <a:xfrm>
            <a:off x="695325" y="2251137"/>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3" name="文本框 42">
            <a:extLst>
              <a:ext uri="{FF2B5EF4-FFF2-40B4-BE49-F238E27FC236}">
                <a16:creationId xmlns:a16="http://schemas.microsoft.com/office/drawing/2014/main" id="{FAC59050-0EC9-4C0F-9706-5AB643F8FD11}"/>
              </a:ext>
            </a:extLst>
          </p:cNvPr>
          <p:cNvSpPr txBox="1"/>
          <p:nvPr/>
        </p:nvSpPr>
        <p:spPr>
          <a:xfrm>
            <a:off x="827850" y="2517822"/>
            <a:ext cx="14670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谁可以使用</a:t>
            </a:r>
          </a:p>
        </p:txBody>
      </p:sp>
      <p:sp>
        <p:nvSpPr>
          <p:cNvPr id="44" name="矩形: 圆角 43">
            <a:extLst>
              <a:ext uri="{FF2B5EF4-FFF2-40B4-BE49-F238E27FC236}">
                <a16:creationId xmlns:a16="http://schemas.microsoft.com/office/drawing/2014/main" id="{B9CA66F0-FC56-4F78-ABC4-C0F25556F697}"/>
              </a:ext>
            </a:extLst>
          </p:cNvPr>
          <p:cNvSpPr/>
          <p:nvPr/>
        </p:nvSpPr>
        <p:spPr>
          <a:xfrm>
            <a:off x="3461678" y="2251136"/>
            <a:ext cx="2622802"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5" name="文本框 44">
            <a:extLst>
              <a:ext uri="{FF2B5EF4-FFF2-40B4-BE49-F238E27FC236}">
                <a16:creationId xmlns:a16="http://schemas.microsoft.com/office/drawing/2014/main" id="{60CCA023-88C2-4AA4-BA70-AD0A03DDE8EE}"/>
              </a:ext>
            </a:extLst>
          </p:cNvPr>
          <p:cNvSpPr txBox="1"/>
          <p:nvPr/>
        </p:nvSpPr>
        <p:spPr>
          <a:xfrm>
            <a:off x="3582355" y="3099626"/>
            <a:ext cx="2351653" cy="226485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可以填写</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ALL</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表示不限制来源的主机，亦可填写如</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192.168.10.0/24</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这样的网段限制来源地址，使得只有从允许网段登录时才能使用</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sudo</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命令。</a:t>
            </a:r>
          </a:p>
        </p:txBody>
      </p:sp>
      <p:sp>
        <p:nvSpPr>
          <p:cNvPr id="46" name="任意多边形: 形状 45">
            <a:extLst>
              <a:ext uri="{FF2B5EF4-FFF2-40B4-BE49-F238E27FC236}">
                <a16:creationId xmlns:a16="http://schemas.microsoft.com/office/drawing/2014/main" id="{E7F10C19-8146-4A24-B147-4313C6EC2DFB}"/>
              </a:ext>
            </a:extLst>
          </p:cNvPr>
          <p:cNvSpPr/>
          <p:nvPr/>
        </p:nvSpPr>
        <p:spPr>
          <a:xfrm>
            <a:off x="3449830" y="2251137"/>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7" name="文本框 46">
            <a:extLst>
              <a:ext uri="{FF2B5EF4-FFF2-40B4-BE49-F238E27FC236}">
                <a16:creationId xmlns:a16="http://schemas.microsoft.com/office/drawing/2014/main" id="{4E3D242A-4A5E-467D-A6D2-65305E3C3185}"/>
              </a:ext>
            </a:extLst>
          </p:cNvPr>
          <p:cNvSpPr txBox="1"/>
          <p:nvPr/>
        </p:nvSpPr>
        <p:spPr>
          <a:xfrm>
            <a:off x="3582355" y="2517822"/>
            <a:ext cx="19800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允许使用的主机</a:t>
            </a:r>
          </a:p>
        </p:txBody>
      </p:sp>
      <p:sp>
        <p:nvSpPr>
          <p:cNvPr id="48" name="矩形: 圆角 47">
            <a:extLst>
              <a:ext uri="{FF2B5EF4-FFF2-40B4-BE49-F238E27FC236}">
                <a16:creationId xmlns:a16="http://schemas.microsoft.com/office/drawing/2014/main" id="{AFE08242-0535-4248-87B5-535A934F0A8D}"/>
              </a:ext>
            </a:extLst>
          </p:cNvPr>
          <p:cNvSpPr/>
          <p:nvPr/>
        </p:nvSpPr>
        <p:spPr>
          <a:xfrm>
            <a:off x="6216183" y="2251136"/>
            <a:ext cx="2622802"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9" name="文本框 48">
            <a:extLst>
              <a:ext uri="{FF2B5EF4-FFF2-40B4-BE49-F238E27FC236}">
                <a16:creationId xmlns:a16="http://schemas.microsoft.com/office/drawing/2014/main" id="{36C36476-201C-479E-A53B-65914C3B4CCC}"/>
              </a:ext>
            </a:extLst>
          </p:cNvPr>
          <p:cNvSpPr txBox="1"/>
          <p:nvPr/>
        </p:nvSpPr>
        <p:spPr>
          <a:xfrm>
            <a:off x="6336860" y="3099626"/>
            <a:ext cx="2351653" cy="115685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可以填写</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ALL</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表示系统最高权限，也可以是另外一位用户的名字。</a:t>
            </a:r>
          </a:p>
        </p:txBody>
      </p:sp>
      <p:sp>
        <p:nvSpPr>
          <p:cNvPr id="50" name="任意多边形: 形状 49">
            <a:extLst>
              <a:ext uri="{FF2B5EF4-FFF2-40B4-BE49-F238E27FC236}">
                <a16:creationId xmlns:a16="http://schemas.microsoft.com/office/drawing/2014/main" id="{2448AB14-F00B-469F-8A76-F6E964F92D24}"/>
              </a:ext>
            </a:extLst>
          </p:cNvPr>
          <p:cNvSpPr/>
          <p:nvPr/>
        </p:nvSpPr>
        <p:spPr>
          <a:xfrm>
            <a:off x="6204335" y="2251137"/>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162F3AF0-FCAF-4D68-8FA8-A6859AD10E0D}"/>
              </a:ext>
            </a:extLst>
          </p:cNvPr>
          <p:cNvSpPr txBox="1"/>
          <p:nvPr/>
        </p:nvSpPr>
        <p:spPr>
          <a:xfrm>
            <a:off x="6336860" y="2517822"/>
            <a:ext cx="14670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以谁的身份</a:t>
            </a:r>
          </a:p>
        </p:txBody>
      </p:sp>
      <p:sp>
        <p:nvSpPr>
          <p:cNvPr id="52" name="矩形: 圆角 51">
            <a:extLst>
              <a:ext uri="{FF2B5EF4-FFF2-40B4-BE49-F238E27FC236}">
                <a16:creationId xmlns:a16="http://schemas.microsoft.com/office/drawing/2014/main" id="{3F8BE513-4F73-4A95-BA8D-953630A39BB1}"/>
              </a:ext>
            </a:extLst>
          </p:cNvPr>
          <p:cNvSpPr/>
          <p:nvPr/>
        </p:nvSpPr>
        <p:spPr>
          <a:xfrm>
            <a:off x="8970687" y="2251136"/>
            <a:ext cx="2622802"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3" name="文本框 52">
            <a:extLst>
              <a:ext uri="{FF2B5EF4-FFF2-40B4-BE49-F238E27FC236}">
                <a16:creationId xmlns:a16="http://schemas.microsoft.com/office/drawing/2014/main" id="{B463605E-A661-4221-9A0D-71A6F3F0A181}"/>
              </a:ext>
            </a:extLst>
          </p:cNvPr>
          <p:cNvSpPr txBox="1"/>
          <p:nvPr/>
        </p:nvSpPr>
        <p:spPr>
          <a:xfrm>
            <a:off x="9091364" y="3099626"/>
            <a:ext cx="2351653" cy="226485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可以填写</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ALL</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表示不限制命令，亦可填写如</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usr</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/bin/cat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这样的文件名称来限制命令列表，多个命令文件之间用逗号（</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）间隔。</a:t>
            </a:r>
          </a:p>
        </p:txBody>
      </p:sp>
      <p:sp>
        <p:nvSpPr>
          <p:cNvPr id="54" name="任意多边形: 形状 53">
            <a:extLst>
              <a:ext uri="{FF2B5EF4-FFF2-40B4-BE49-F238E27FC236}">
                <a16:creationId xmlns:a16="http://schemas.microsoft.com/office/drawing/2014/main" id="{E668F336-307F-43A3-AF89-5EC33BB64E61}"/>
              </a:ext>
            </a:extLst>
          </p:cNvPr>
          <p:cNvSpPr/>
          <p:nvPr/>
        </p:nvSpPr>
        <p:spPr>
          <a:xfrm>
            <a:off x="8958839" y="2251137"/>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5" name="文本框 54">
            <a:extLst>
              <a:ext uri="{FF2B5EF4-FFF2-40B4-BE49-F238E27FC236}">
                <a16:creationId xmlns:a16="http://schemas.microsoft.com/office/drawing/2014/main" id="{D00C5669-A7E6-4F8A-9232-0C402F09D900}"/>
              </a:ext>
            </a:extLst>
          </p:cNvPr>
          <p:cNvSpPr txBox="1"/>
          <p:nvPr/>
        </p:nvSpPr>
        <p:spPr>
          <a:xfrm>
            <a:off x="9091364" y="2517822"/>
            <a:ext cx="223651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可执行命令的列表</a:t>
            </a:r>
          </a:p>
        </p:txBody>
      </p:sp>
      <p:sp>
        <p:nvSpPr>
          <p:cNvPr id="56" name="文本框 55">
            <a:extLst>
              <a:ext uri="{FF2B5EF4-FFF2-40B4-BE49-F238E27FC236}">
                <a16:creationId xmlns:a16="http://schemas.microsoft.com/office/drawing/2014/main" id="{BD0B0DE6-BC8F-4EBA-98BE-69A535554EA1}"/>
              </a:ext>
            </a:extLst>
          </p:cNvPr>
          <p:cNvSpPr txBox="1"/>
          <p:nvPr/>
        </p:nvSpPr>
        <p:spPr>
          <a:xfrm>
            <a:off x="1054022" y="1507133"/>
            <a:ext cx="10083957" cy="372025"/>
          </a:xfrm>
          <a:prstGeom prst="rect">
            <a:avLst/>
          </a:prstGeom>
          <a:noFill/>
        </p:spPr>
        <p:txBody>
          <a:bodyPr wrap="square" rtlCol="0">
            <a:spAutoFit/>
          </a:bodyPr>
          <a:lstStyle/>
          <a:p>
            <a:pPr algn="ctr">
              <a:lnSpc>
                <a:spcPct val="125000"/>
              </a:lnSpc>
            </a:pPr>
            <a:r>
              <a:rPr lang="zh-CN" altLang="en-US" sz="1600" b="1" dirty="0">
                <a:latin typeface="微软雅黑" panose="020B0503020204020204" pitchFamily="34" charset="-122"/>
                <a:ea typeface="微软雅黑" panose="020B0503020204020204" pitchFamily="34" charset="-122"/>
              </a:rPr>
              <a:t>谁可以使用 允许使用的主机 </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（以谁的身份） 可执行命令的列表</a:t>
            </a:r>
          </a:p>
        </p:txBody>
      </p:sp>
    </p:spTree>
    <p:extLst>
      <p:ext uri="{BB962C8B-B14F-4D97-AF65-F5344CB8AC3E}">
        <p14:creationId xmlns:p14="http://schemas.microsoft.com/office/powerpoint/2010/main" val="4770691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复习题</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2E494243-3D3D-470D-B986-3726777EA8D2}"/>
              </a:ext>
            </a:extLst>
          </p:cNvPr>
          <p:cNvSpPr txBox="1"/>
          <p:nvPr/>
        </p:nvSpPr>
        <p:spPr>
          <a:xfrm>
            <a:off x="1029783" y="1336048"/>
            <a:ext cx="10132434" cy="3502113"/>
          </a:xfrm>
          <a:prstGeom prst="rect">
            <a:avLst/>
          </a:prstGeom>
          <a:noFill/>
        </p:spPr>
        <p:txBody>
          <a:bodyPr wrap="square" rtlCol="0">
            <a:spAutoFit/>
          </a:bodyPr>
          <a:lstStyle/>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1</a:t>
            </a:r>
            <a:r>
              <a:rPr lang="zh-CN" altLang="en-US" sz="1600" b="1" dirty="0">
                <a:solidFill>
                  <a:srgbClr val="0070C0"/>
                </a:solidFill>
                <a:latin typeface="微软雅黑" panose="020B0503020204020204" pitchFamily="34" charset="-122"/>
                <a:ea typeface="微软雅黑" panose="020B0503020204020204" pitchFamily="34" charset="-122"/>
              </a:rPr>
              <a:t>．在</a:t>
            </a:r>
            <a:r>
              <a:rPr lang="en-US" altLang="zh-CN" sz="1600" b="1" dirty="0">
                <a:solidFill>
                  <a:srgbClr val="0070C0"/>
                </a:solidFill>
                <a:latin typeface="微软雅黑" panose="020B0503020204020204" pitchFamily="34" charset="-122"/>
                <a:ea typeface="微软雅黑" panose="020B0503020204020204" pitchFamily="34" charset="-122"/>
              </a:rPr>
              <a:t>RHEL 8</a:t>
            </a:r>
            <a:r>
              <a:rPr lang="zh-CN" altLang="en-US" sz="1600" b="1" dirty="0">
                <a:solidFill>
                  <a:srgbClr val="0070C0"/>
                </a:solidFill>
                <a:latin typeface="微软雅黑" panose="020B0503020204020204" pitchFamily="34" charset="-122"/>
                <a:ea typeface="微软雅黑" panose="020B0503020204020204" pitchFamily="34" charset="-122"/>
              </a:rPr>
              <a:t>系统中，</a:t>
            </a:r>
            <a:r>
              <a:rPr lang="en-US" altLang="zh-CN" sz="1600" b="1" dirty="0">
                <a:solidFill>
                  <a:srgbClr val="0070C0"/>
                </a:solidFill>
                <a:latin typeface="微软雅黑" panose="020B0503020204020204" pitchFamily="34" charset="-122"/>
                <a:ea typeface="微软雅黑" panose="020B0503020204020204" pitchFamily="34" charset="-122"/>
              </a:rPr>
              <a:t>root</a:t>
            </a:r>
            <a:r>
              <a:rPr lang="zh-CN" altLang="en-US" sz="1600" b="1" dirty="0">
                <a:solidFill>
                  <a:srgbClr val="0070C0"/>
                </a:solidFill>
                <a:latin typeface="微软雅黑" panose="020B0503020204020204" pitchFamily="34" charset="-122"/>
                <a:ea typeface="微软雅黑" panose="020B0503020204020204" pitchFamily="34" charset="-122"/>
              </a:rPr>
              <a:t>管理员是谁？ </a:t>
            </a:r>
          </a:p>
          <a:p>
            <a:pPr algn="just">
              <a:lnSpc>
                <a:spcPct val="140000"/>
              </a:lnSpc>
            </a:pPr>
            <a:r>
              <a:rPr lang="zh-CN" altLang="en-US" sz="1600" dirty="0">
                <a:latin typeface="微软雅黑" panose="020B0503020204020204" pitchFamily="34" charset="-122"/>
                <a:ea typeface="微软雅黑" panose="020B0503020204020204" pitchFamily="34" charset="-122"/>
              </a:rPr>
              <a:t>答：是</a:t>
            </a:r>
            <a:r>
              <a:rPr lang="en-US" altLang="zh-CN" sz="1600" dirty="0">
                <a:latin typeface="微软雅黑" panose="020B0503020204020204" pitchFamily="34" charset="-122"/>
                <a:ea typeface="微软雅黑" panose="020B0503020204020204" pitchFamily="34" charset="-122"/>
              </a:rPr>
              <a:t>UID</a:t>
            </a:r>
            <a:r>
              <a:rPr lang="zh-CN" altLang="en-US" sz="1600" dirty="0">
                <a:latin typeface="微软雅黑" panose="020B0503020204020204" pitchFamily="34" charset="-122"/>
                <a:ea typeface="微软雅黑" panose="020B0503020204020204" pitchFamily="34" charset="-122"/>
              </a:rPr>
              <a:t>为</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的用户，是权限最大、限制最小的管理员。</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2</a:t>
            </a:r>
            <a:r>
              <a:rPr lang="zh-CN" altLang="en-US" sz="1600" b="1" dirty="0">
                <a:solidFill>
                  <a:srgbClr val="0070C0"/>
                </a:solidFill>
                <a:latin typeface="微软雅黑" panose="020B0503020204020204" pitchFamily="34" charset="-122"/>
                <a:ea typeface="微软雅黑" panose="020B0503020204020204" pitchFamily="34" charset="-122"/>
              </a:rPr>
              <a:t>．如何使用</a:t>
            </a:r>
            <a:r>
              <a:rPr lang="en-US" altLang="zh-CN" sz="1600" b="1" dirty="0">
                <a:solidFill>
                  <a:srgbClr val="0070C0"/>
                </a:solidFill>
                <a:latin typeface="微软雅黑" panose="020B0503020204020204" pitchFamily="34" charset="-122"/>
                <a:ea typeface="微软雅黑" panose="020B0503020204020204" pitchFamily="34" charset="-122"/>
              </a:rPr>
              <a:t>Linux</a:t>
            </a:r>
            <a:r>
              <a:rPr lang="zh-CN" altLang="en-US" sz="1600" b="1" dirty="0">
                <a:solidFill>
                  <a:srgbClr val="0070C0"/>
                </a:solidFill>
                <a:latin typeface="微软雅黑" panose="020B0503020204020204" pitchFamily="34" charset="-122"/>
                <a:ea typeface="微软雅黑" panose="020B0503020204020204" pitchFamily="34" charset="-122"/>
              </a:rPr>
              <a:t>系统的命令行来添加和删除用户？ </a:t>
            </a:r>
          </a:p>
          <a:p>
            <a:pPr algn="just">
              <a:lnSpc>
                <a:spcPct val="140000"/>
              </a:lnSpc>
            </a:pPr>
            <a:r>
              <a:rPr lang="zh-CN" altLang="en-US" sz="1600" dirty="0">
                <a:latin typeface="微软雅黑" panose="020B0503020204020204" pitchFamily="34" charset="-122"/>
                <a:ea typeface="微软雅黑" panose="020B0503020204020204" pitchFamily="34" charset="-122"/>
              </a:rPr>
              <a:t>答：添加和删除用户的命令分别是</a:t>
            </a:r>
            <a:r>
              <a:rPr lang="en-US" altLang="zh-CN" sz="1600" dirty="0" err="1">
                <a:latin typeface="微软雅黑" panose="020B0503020204020204" pitchFamily="34" charset="-122"/>
                <a:ea typeface="微软雅黑" panose="020B0503020204020204" pitchFamily="34" charset="-122"/>
              </a:rPr>
              <a:t>useradd</a:t>
            </a:r>
            <a:r>
              <a:rPr lang="zh-CN" altLang="en-US" sz="1600" dirty="0">
                <a:latin typeface="微软雅黑" panose="020B0503020204020204" pitchFamily="34" charset="-122"/>
                <a:ea typeface="微软雅黑" panose="020B0503020204020204" pitchFamily="34" charset="-122"/>
              </a:rPr>
              <a:t>与</a:t>
            </a:r>
            <a:r>
              <a:rPr lang="en-US" altLang="zh-CN" sz="1600" dirty="0" err="1">
                <a:latin typeface="微软雅黑" panose="020B0503020204020204" pitchFamily="34" charset="-122"/>
                <a:ea typeface="微软雅黑" panose="020B0503020204020204" pitchFamily="34" charset="-122"/>
              </a:rPr>
              <a:t>userdel</a:t>
            </a:r>
            <a:r>
              <a:rPr lang="zh-CN" altLang="en-US" sz="1600" dirty="0">
                <a:latin typeface="微软雅黑" panose="020B0503020204020204" pitchFamily="34" charset="-122"/>
                <a:ea typeface="微软雅黑" panose="020B0503020204020204" pitchFamily="34" charset="-122"/>
              </a:rPr>
              <a:t>。</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3</a:t>
            </a:r>
            <a:r>
              <a:rPr lang="zh-CN" altLang="en-US" sz="1600" b="1" dirty="0">
                <a:solidFill>
                  <a:srgbClr val="0070C0"/>
                </a:solidFill>
                <a:latin typeface="微软雅黑" panose="020B0503020204020204" pitchFamily="34" charset="-122"/>
                <a:ea typeface="微软雅黑" panose="020B0503020204020204" pitchFamily="34" charset="-122"/>
              </a:rPr>
              <a:t>．若某个文件的所有者具有文件的读</a:t>
            </a:r>
            <a:r>
              <a:rPr lang="en-US" altLang="zh-CN" sz="1600" b="1" dirty="0">
                <a:solidFill>
                  <a:srgbClr val="0070C0"/>
                </a:solidFill>
                <a:latin typeface="微软雅黑" panose="020B0503020204020204" pitchFamily="34" charset="-122"/>
                <a:ea typeface="微软雅黑" panose="020B0503020204020204" pitchFamily="34" charset="-122"/>
              </a:rPr>
              <a:t>/</a:t>
            </a:r>
            <a:r>
              <a:rPr lang="zh-CN" altLang="en-US" sz="1600" b="1" dirty="0">
                <a:solidFill>
                  <a:srgbClr val="0070C0"/>
                </a:solidFill>
                <a:latin typeface="微软雅黑" panose="020B0503020204020204" pitchFamily="34" charset="-122"/>
                <a:ea typeface="微软雅黑" panose="020B0503020204020204" pitchFamily="34" charset="-122"/>
              </a:rPr>
              <a:t>写</a:t>
            </a:r>
            <a:r>
              <a:rPr lang="en-US" altLang="zh-CN" sz="1600" b="1" dirty="0">
                <a:solidFill>
                  <a:srgbClr val="0070C0"/>
                </a:solidFill>
                <a:latin typeface="微软雅黑" panose="020B0503020204020204" pitchFamily="34" charset="-122"/>
                <a:ea typeface="微软雅黑" panose="020B0503020204020204" pitchFamily="34" charset="-122"/>
              </a:rPr>
              <a:t>/</a:t>
            </a:r>
            <a:r>
              <a:rPr lang="zh-CN" altLang="en-US" sz="1600" b="1" dirty="0">
                <a:solidFill>
                  <a:srgbClr val="0070C0"/>
                </a:solidFill>
                <a:latin typeface="微软雅黑" panose="020B0503020204020204" pitchFamily="34" charset="-122"/>
                <a:ea typeface="微软雅黑" panose="020B0503020204020204" pitchFamily="34" charset="-122"/>
              </a:rPr>
              <a:t>执行权限，其余人仅有读权限，那么用数字法表示应该是什么</a:t>
            </a:r>
            <a:r>
              <a:rPr lang="en-US" altLang="zh-CN" sz="1600" b="1" dirty="0">
                <a:solidFill>
                  <a:srgbClr val="0070C0"/>
                </a:solidFill>
                <a:latin typeface="微软雅黑" panose="020B0503020204020204" pitchFamily="34" charset="-122"/>
                <a:ea typeface="微软雅黑" panose="020B0503020204020204" pitchFamily="34" charset="-122"/>
              </a:rPr>
              <a:t>? </a:t>
            </a:r>
          </a:p>
          <a:p>
            <a:pPr algn="just">
              <a:lnSpc>
                <a:spcPct val="140000"/>
              </a:lnSpc>
            </a:pPr>
            <a:r>
              <a:rPr lang="zh-CN" altLang="en-US" sz="1600" dirty="0">
                <a:latin typeface="微软雅黑" panose="020B0503020204020204" pitchFamily="34" charset="-122"/>
                <a:ea typeface="微软雅黑" panose="020B0503020204020204" pitchFamily="34" charset="-122"/>
              </a:rPr>
              <a:t>答：所有者权限为</a:t>
            </a:r>
            <a:r>
              <a:rPr lang="en-US" altLang="zh-CN" sz="1600" dirty="0" err="1">
                <a:latin typeface="微软雅黑" panose="020B0503020204020204" pitchFamily="34" charset="-122"/>
                <a:ea typeface="微软雅黑" panose="020B0503020204020204" pitchFamily="34" charset="-122"/>
              </a:rPr>
              <a:t>rwx</a:t>
            </a:r>
            <a:r>
              <a:rPr lang="zh-CN" altLang="en-US" sz="1600" dirty="0">
                <a:latin typeface="微软雅黑" panose="020B0503020204020204" pitchFamily="34" charset="-122"/>
                <a:ea typeface="微软雅黑" panose="020B0503020204020204" pitchFamily="34" charset="-122"/>
              </a:rPr>
              <a:t>，所属组和其他人的权限为</a:t>
            </a:r>
            <a:r>
              <a:rPr lang="en-US" altLang="zh-CN" sz="1600" dirty="0">
                <a:latin typeface="微软雅黑" panose="020B0503020204020204" pitchFamily="34" charset="-122"/>
                <a:ea typeface="微软雅黑" panose="020B0503020204020204" pitchFamily="34" charset="-122"/>
              </a:rPr>
              <a:t>r--</a:t>
            </a:r>
            <a:r>
              <a:rPr lang="zh-CN" altLang="en-US" sz="1600" dirty="0">
                <a:latin typeface="微软雅黑" panose="020B0503020204020204" pitchFamily="34" charset="-122"/>
                <a:ea typeface="微软雅黑" panose="020B0503020204020204" pitchFamily="34" charset="-122"/>
              </a:rPr>
              <a:t>，因此数字法表示应该是</a:t>
            </a:r>
            <a:r>
              <a:rPr lang="en-US" altLang="zh-CN" sz="1600" dirty="0">
                <a:latin typeface="微软雅黑" panose="020B0503020204020204" pitchFamily="34" charset="-122"/>
                <a:ea typeface="微软雅黑" panose="020B0503020204020204" pitchFamily="34" charset="-122"/>
              </a:rPr>
              <a:t>744</a:t>
            </a:r>
            <a:r>
              <a:rPr lang="zh-CN" altLang="en-US" sz="1600" dirty="0">
                <a:latin typeface="微软雅黑" panose="020B0503020204020204" pitchFamily="34" charset="-122"/>
                <a:ea typeface="微软雅黑" panose="020B0503020204020204" pitchFamily="34" charset="-122"/>
              </a:rPr>
              <a:t>。</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4</a:t>
            </a:r>
            <a:r>
              <a:rPr lang="zh-CN" altLang="en-US" sz="1600" b="1" dirty="0">
                <a:solidFill>
                  <a:srgbClr val="0070C0"/>
                </a:solidFill>
                <a:latin typeface="微软雅黑" panose="020B0503020204020204" pitchFamily="34" charset="-122"/>
                <a:ea typeface="微软雅黑" panose="020B0503020204020204" pitchFamily="34" charset="-122"/>
              </a:rPr>
              <a:t>．某文件的字符权限为</a:t>
            </a:r>
            <a:r>
              <a:rPr lang="en-US" altLang="zh-CN" sz="1600" b="1" dirty="0" err="1">
                <a:solidFill>
                  <a:srgbClr val="0070C0"/>
                </a:solidFill>
                <a:latin typeface="微软雅黑" panose="020B0503020204020204" pitchFamily="34" charset="-122"/>
                <a:ea typeface="微软雅黑" panose="020B0503020204020204" pitchFamily="34" charset="-122"/>
              </a:rPr>
              <a:t>rwxrw</a:t>
            </a:r>
            <a:r>
              <a:rPr lang="en-US" altLang="zh-CN" sz="1600" b="1" dirty="0">
                <a:solidFill>
                  <a:srgbClr val="0070C0"/>
                </a:solidFill>
                <a:latin typeface="微软雅黑" panose="020B0503020204020204" pitchFamily="34" charset="-122"/>
                <a:ea typeface="微软雅黑" panose="020B0503020204020204" pitchFamily="34" charset="-122"/>
              </a:rPr>
              <a:t>-r--</a:t>
            </a:r>
            <a:r>
              <a:rPr lang="zh-CN" altLang="en-US" sz="1600" b="1" dirty="0">
                <a:solidFill>
                  <a:srgbClr val="0070C0"/>
                </a:solidFill>
                <a:latin typeface="微软雅黑" panose="020B0503020204020204" pitchFamily="34" charset="-122"/>
                <a:ea typeface="微软雅黑" panose="020B0503020204020204" pitchFamily="34" charset="-122"/>
              </a:rPr>
              <a:t>，那么对应的数字法权限应该是多少？ </a:t>
            </a:r>
          </a:p>
          <a:p>
            <a:pPr algn="just">
              <a:lnSpc>
                <a:spcPct val="140000"/>
              </a:lnSpc>
            </a:pPr>
            <a:r>
              <a:rPr lang="zh-CN" altLang="en-US" sz="1600" dirty="0">
                <a:latin typeface="微软雅黑" panose="020B0503020204020204" pitchFamily="34" charset="-122"/>
                <a:ea typeface="微软雅黑" panose="020B0503020204020204" pitchFamily="34" charset="-122"/>
              </a:rPr>
              <a:t>答：数字法权限应该是</a:t>
            </a:r>
            <a:r>
              <a:rPr lang="en-US" altLang="zh-CN" sz="1600" dirty="0">
                <a:latin typeface="微软雅黑" panose="020B0503020204020204" pitchFamily="34" charset="-122"/>
                <a:ea typeface="微软雅黑" panose="020B0503020204020204" pitchFamily="34" charset="-122"/>
              </a:rPr>
              <a:t>764</a:t>
            </a:r>
            <a:r>
              <a:rPr lang="zh-CN" altLang="en-US" sz="1600" dirty="0">
                <a:latin typeface="微软雅黑" panose="020B0503020204020204" pitchFamily="34" charset="-122"/>
                <a:ea typeface="微软雅黑" panose="020B0503020204020204" pitchFamily="34" charset="-122"/>
              </a:rPr>
              <a:t>。</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5</a:t>
            </a:r>
            <a:r>
              <a:rPr lang="zh-CN" altLang="en-US" sz="1600" b="1" dirty="0">
                <a:solidFill>
                  <a:srgbClr val="0070C0"/>
                </a:solidFill>
                <a:latin typeface="微软雅黑" panose="020B0503020204020204" pitchFamily="34" charset="-122"/>
                <a:ea typeface="微软雅黑" panose="020B0503020204020204" pitchFamily="34" charset="-122"/>
              </a:rPr>
              <a:t>．某链接文件的权限用数字法表示为</a:t>
            </a:r>
            <a:r>
              <a:rPr lang="en-US" altLang="zh-CN" sz="1600" b="1" dirty="0">
                <a:solidFill>
                  <a:srgbClr val="0070C0"/>
                </a:solidFill>
                <a:latin typeface="微软雅黑" panose="020B0503020204020204" pitchFamily="34" charset="-122"/>
                <a:ea typeface="微软雅黑" panose="020B0503020204020204" pitchFamily="34" charset="-122"/>
              </a:rPr>
              <a:t>755</a:t>
            </a:r>
            <a:r>
              <a:rPr lang="zh-CN" altLang="en-US" sz="1600" b="1" dirty="0">
                <a:solidFill>
                  <a:srgbClr val="0070C0"/>
                </a:solidFill>
                <a:latin typeface="微软雅黑" panose="020B0503020204020204" pitchFamily="34" charset="-122"/>
                <a:ea typeface="微软雅黑" panose="020B0503020204020204" pitchFamily="34" charset="-122"/>
              </a:rPr>
              <a:t>，那么相应的字符法表示是什么呢？ </a:t>
            </a:r>
          </a:p>
          <a:p>
            <a:pPr algn="just">
              <a:lnSpc>
                <a:spcPct val="140000"/>
              </a:lnSpc>
            </a:pPr>
            <a:r>
              <a:rPr lang="zh-CN" altLang="en-US" sz="1600" dirty="0">
                <a:latin typeface="微软雅黑" panose="020B0503020204020204" pitchFamily="34" charset="-122"/>
                <a:ea typeface="微软雅黑" panose="020B0503020204020204" pitchFamily="34" charset="-122"/>
              </a:rPr>
              <a:t>答：在</a:t>
            </a:r>
            <a:r>
              <a:rPr lang="en-US" altLang="zh-CN" sz="1600" dirty="0">
                <a:latin typeface="微软雅黑" panose="020B0503020204020204" pitchFamily="34" charset="-122"/>
                <a:ea typeface="微软雅黑" panose="020B0503020204020204" pitchFamily="34" charset="-122"/>
              </a:rPr>
              <a:t>Linux</a:t>
            </a:r>
            <a:r>
              <a:rPr lang="zh-CN" altLang="en-US" sz="1600" dirty="0">
                <a:latin typeface="微软雅黑" panose="020B0503020204020204" pitchFamily="34" charset="-122"/>
                <a:ea typeface="微软雅黑" panose="020B0503020204020204" pitchFamily="34" charset="-122"/>
              </a:rPr>
              <a:t>系统中，不同文件具有不同的类型，因此这里应写成</a:t>
            </a:r>
            <a:r>
              <a:rPr lang="en-US" altLang="zh-CN" sz="1600" dirty="0" err="1">
                <a:latin typeface="微软雅黑" panose="020B0503020204020204" pitchFamily="34" charset="-122"/>
                <a:ea typeface="微软雅黑" panose="020B0503020204020204" pitchFamily="34" charset="-122"/>
              </a:rPr>
              <a:t>lrwxr</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xr</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987159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复习题</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2E494243-3D3D-470D-B986-3726777EA8D2}"/>
              </a:ext>
            </a:extLst>
          </p:cNvPr>
          <p:cNvSpPr txBox="1"/>
          <p:nvPr/>
        </p:nvSpPr>
        <p:spPr>
          <a:xfrm>
            <a:off x="1029783" y="1336048"/>
            <a:ext cx="10132434" cy="3157403"/>
          </a:xfrm>
          <a:prstGeom prst="rect">
            <a:avLst/>
          </a:prstGeom>
          <a:noFill/>
        </p:spPr>
        <p:txBody>
          <a:bodyPr wrap="square" rtlCol="0">
            <a:spAutoFit/>
          </a:bodyPr>
          <a:lstStyle/>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6</a:t>
            </a:r>
            <a:r>
              <a:rPr lang="zh-CN" altLang="en-US" sz="1600" b="1" dirty="0">
                <a:solidFill>
                  <a:srgbClr val="0070C0"/>
                </a:solidFill>
                <a:latin typeface="微软雅黑" panose="020B0503020204020204" pitchFamily="34" charset="-122"/>
                <a:ea typeface="微软雅黑" panose="020B0503020204020204" pitchFamily="34" charset="-122"/>
              </a:rPr>
              <a:t>．如果希望用户执行某命令时临时拥有该命令所有者的权限，应该设置什么特殊权限？ </a:t>
            </a:r>
          </a:p>
          <a:p>
            <a:pPr algn="just">
              <a:lnSpc>
                <a:spcPct val="140000"/>
              </a:lnSpc>
            </a:pPr>
            <a:r>
              <a:rPr lang="zh-CN" altLang="en-US" sz="1600" dirty="0">
                <a:latin typeface="微软雅黑" panose="020B0503020204020204" pitchFamily="34" charset="-122"/>
                <a:ea typeface="微软雅黑" panose="020B0503020204020204" pitchFamily="34" charset="-122"/>
              </a:rPr>
              <a:t>答：特殊权限中的</a:t>
            </a:r>
            <a:r>
              <a:rPr lang="en-US" altLang="zh-CN" sz="1600" dirty="0">
                <a:latin typeface="微软雅黑" panose="020B0503020204020204" pitchFamily="34" charset="-122"/>
                <a:ea typeface="微软雅黑" panose="020B0503020204020204" pitchFamily="34" charset="-122"/>
              </a:rPr>
              <a:t>SUID</a:t>
            </a:r>
            <a:r>
              <a:rPr lang="zh-CN" altLang="en-US" sz="1600" dirty="0">
                <a:latin typeface="微软雅黑" panose="020B0503020204020204" pitchFamily="34" charset="-122"/>
                <a:ea typeface="微软雅黑" panose="020B0503020204020204" pitchFamily="34" charset="-122"/>
              </a:rPr>
              <a:t>。</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7</a:t>
            </a:r>
            <a:r>
              <a:rPr lang="zh-CN" altLang="en-US" sz="1600" b="1" dirty="0">
                <a:solidFill>
                  <a:srgbClr val="0070C0"/>
                </a:solidFill>
                <a:latin typeface="微软雅黑" panose="020B0503020204020204" pitchFamily="34" charset="-122"/>
                <a:ea typeface="微软雅黑" panose="020B0503020204020204" pitchFamily="34" charset="-122"/>
              </a:rPr>
              <a:t>．若对文件设置了隐藏权限（</a:t>
            </a:r>
            <a:r>
              <a:rPr lang="en-US" altLang="zh-CN" sz="1600" b="1" dirty="0">
                <a:solidFill>
                  <a:srgbClr val="0070C0"/>
                </a:solidFill>
                <a:latin typeface="微软雅黑" panose="020B0503020204020204" pitchFamily="34" charset="-122"/>
                <a:ea typeface="微软雅黑" panose="020B0503020204020204" pitchFamily="34" charset="-122"/>
              </a:rPr>
              <a:t>+</a:t>
            </a:r>
            <a:r>
              <a:rPr lang="en-US" altLang="zh-CN" sz="1600" b="1" dirty="0" err="1">
                <a:solidFill>
                  <a:srgbClr val="0070C0"/>
                </a:solidFill>
                <a:latin typeface="微软雅黑" panose="020B0503020204020204" pitchFamily="34" charset="-122"/>
                <a:ea typeface="微软雅黑" panose="020B0503020204020204" pitchFamily="34" charset="-122"/>
              </a:rPr>
              <a:t>i</a:t>
            </a:r>
            <a:r>
              <a:rPr lang="zh-CN" altLang="en-US" sz="1600" b="1" dirty="0">
                <a:solidFill>
                  <a:srgbClr val="0070C0"/>
                </a:solidFill>
                <a:latin typeface="微软雅黑" panose="020B0503020204020204" pitchFamily="34" charset="-122"/>
                <a:ea typeface="微软雅黑" panose="020B0503020204020204" pitchFamily="34" charset="-122"/>
              </a:rPr>
              <a:t>参数），则意味着什么？ </a:t>
            </a:r>
          </a:p>
          <a:p>
            <a:pPr algn="just">
              <a:lnSpc>
                <a:spcPct val="140000"/>
              </a:lnSpc>
            </a:pPr>
            <a:r>
              <a:rPr lang="zh-CN" altLang="en-US" sz="1600" dirty="0">
                <a:latin typeface="微软雅黑" panose="020B0503020204020204" pitchFamily="34" charset="-122"/>
                <a:ea typeface="微软雅黑" panose="020B0503020204020204" pitchFamily="34" charset="-122"/>
              </a:rPr>
              <a:t>答：无法对文件进行修改；若对目录设置了该参数，则仅能修改其中的子文件内容而不能新建或删除文件。</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8</a:t>
            </a:r>
            <a:r>
              <a:rPr lang="zh-CN" altLang="en-US" sz="1600" b="1" dirty="0">
                <a:solidFill>
                  <a:srgbClr val="0070C0"/>
                </a:solidFill>
                <a:latin typeface="微软雅黑" panose="020B0503020204020204" pitchFamily="34" charset="-122"/>
                <a:ea typeface="微软雅黑" panose="020B0503020204020204" pitchFamily="34" charset="-122"/>
              </a:rPr>
              <a:t>．使用访问控制列表（</a:t>
            </a:r>
            <a:r>
              <a:rPr lang="en-US" altLang="zh-CN" sz="1600" b="1" dirty="0">
                <a:solidFill>
                  <a:srgbClr val="0070C0"/>
                </a:solidFill>
                <a:latin typeface="微软雅黑" panose="020B0503020204020204" pitchFamily="34" charset="-122"/>
                <a:ea typeface="微软雅黑" panose="020B0503020204020204" pitchFamily="34" charset="-122"/>
              </a:rPr>
              <a:t>ACL</a:t>
            </a:r>
            <a:r>
              <a:rPr lang="zh-CN" altLang="en-US" sz="1600" b="1" dirty="0">
                <a:solidFill>
                  <a:srgbClr val="0070C0"/>
                </a:solidFill>
                <a:latin typeface="微软雅黑" panose="020B0503020204020204" pitchFamily="34" charset="-122"/>
                <a:ea typeface="微软雅黑" panose="020B0503020204020204" pitchFamily="34" charset="-122"/>
              </a:rPr>
              <a:t>）来限制</a:t>
            </a:r>
            <a:r>
              <a:rPr lang="en-US" altLang="zh-CN" sz="1600" b="1" dirty="0" err="1">
                <a:solidFill>
                  <a:srgbClr val="0070C0"/>
                </a:solidFill>
                <a:latin typeface="微软雅黑" panose="020B0503020204020204" pitchFamily="34" charset="-122"/>
                <a:ea typeface="微软雅黑" panose="020B0503020204020204" pitchFamily="34" charset="-122"/>
              </a:rPr>
              <a:t>linuxprobe</a:t>
            </a:r>
            <a:r>
              <a:rPr lang="zh-CN" altLang="en-US" sz="1600" b="1" dirty="0">
                <a:solidFill>
                  <a:srgbClr val="0070C0"/>
                </a:solidFill>
                <a:latin typeface="微软雅黑" panose="020B0503020204020204" pitchFamily="34" charset="-122"/>
                <a:ea typeface="微软雅黑" panose="020B0503020204020204" pitchFamily="34" charset="-122"/>
              </a:rPr>
              <a:t>用户组，使得该组中的所有成员不得在</a:t>
            </a:r>
            <a:r>
              <a:rPr lang="en-US" altLang="zh-CN" sz="1600" b="1" dirty="0">
                <a:solidFill>
                  <a:srgbClr val="0070C0"/>
                </a:solidFill>
                <a:latin typeface="微软雅黑" panose="020B0503020204020204" pitchFamily="34" charset="-122"/>
                <a:ea typeface="微软雅黑" panose="020B0503020204020204" pitchFamily="34" charset="-122"/>
              </a:rPr>
              <a:t>/</a:t>
            </a:r>
            <a:r>
              <a:rPr lang="en-US" altLang="zh-CN" sz="1600" b="1" dirty="0" err="1">
                <a:solidFill>
                  <a:srgbClr val="0070C0"/>
                </a:solidFill>
                <a:latin typeface="微软雅黑" panose="020B0503020204020204" pitchFamily="34" charset="-122"/>
                <a:ea typeface="微软雅黑" panose="020B0503020204020204" pitchFamily="34" charset="-122"/>
              </a:rPr>
              <a:t>tmp</a:t>
            </a:r>
            <a:r>
              <a:rPr lang="zh-CN" altLang="en-US" sz="1600" b="1" dirty="0">
                <a:solidFill>
                  <a:srgbClr val="0070C0"/>
                </a:solidFill>
                <a:latin typeface="微软雅黑" panose="020B0503020204020204" pitchFamily="34" charset="-122"/>
                <a:ea typeface="微软雅黑" panose="020B0503020204020204" pitchFamily="34" charset="-122"/>
              </a:rPr>
              <a:t>目录中写入内容。</a:t>
            </a:r>
          </a:p>
          <a:p>
            <a:pPr algn="just">
              <a:lnSpc>
                <a:spcPct val="140000"/>
              </a:lnSpc>
            </a:pPr>
            <a:r>
              <a:rPr lang="zh-CN" altLang="en-US" sz="1600" dirty="0">
                <a:latin typeface="微软雅黑" panose="020B0503020204020204" pitchFamily="34" charset="-122"/>
                <a:ea typeface="微软雅黑" panose="020B0503020204020204" pitchFamily="34" charset="-122"/>
              </a:rPr>
              <a:t>答：想要设置用户组的</a:t>
            </a:r>
            <a:r>
              <a:rPr lang="en-US" altLang="zh-CN" sz="1600" dirty="0">
                <a:latin typeface="微软雅黑" panose="020B0503020204020204" pitchFamily="34" charset="-122"/>
                <a:ea typeface="微软雅黑" panose="020B0503020204020204" pitchFamily="34" charset="-122"/>
              </a:rPr>
              <a:t>ACL</a:t>
            </a:r>
            <a:r>
              <a:rPr lang="zh-CN" altLang="en-US" sz="1600" dirty="0">
                <a:latin typeface="微软雅黑" panose="020B0503020204020204" pitchFamily="34" charset="-122"/>
                <a:ea typeface="微软雅黑" panose="020B0503020204020204" pitchFamily="34" charset="-122"/>
              </a:rPr>
              <a:t>，则需要把</a:t>
            </a:r>
            <a:r>
              <a:rPr lang="en-US" altLang="zh-CN" sz="1600" dirty="0">
                <a:latin typeface="微软雅黑" panose="020B0503020204020204" pitchFamily="34" charset="-122"/>
                <a:ea typeface="微软雅黑" panose="020B0503020204020204" pitchFamily="34" charset="-122"/>
              </a:rPr>
              <a:t>u</a:t>
            </a:r>
            <a:r>
              <a:rPr lang="zh-CN" altLang="en-US" sz="1600" dirty="0">
                <a:latin typeface="微软雅黑" panose="020B0503020204020204" pitchFamily="34" charset="-122"/>
                <a:ea typeface="微软雅黑" panose="020B0503020204020204" pitchFamily="34" charset="-122"/>
              </a:rPr>
              <a:t>改成</a:t>
            </a:r>
            <a:r>
              <a:rPr lang="en-US" altLang="zh-CN" sz="1600" dirty="0">
                <a:latin typeface="微软雅黑" panose="020B0503020204020204" pitchFamily="34" charset="-122"/>
                <a:ea typeface="微软雅黑" panose="020B0503020204020204" pitchFamily="34" charset="-122"/>
              </a:rPr>
              <a:t>g</a:t>
            </a:r>
            <a:r>
              <a:rPr lang="zh-CN" altLang="en-US" sz="1600" dirty="0">
                <a:latin typeface="微软雅黑" panose="020B0503020204020204" pitchFamily="34" charset="-122"/>
                <a:ea typeface="微软雅黑" panose="020B0503020204020204" pitchFamily="34" charset="-122"/>
              </a:rPr>
              <a:t>，即</a:t>
            </a:r>
            <a:r>
              <a:rPr lang="en-US" altLang="zh-CN" sz="1600" dirty="0" err="1">
                <a:latin typeface="微软雅黑" panose="020B0503020204020204" pitchFamily="34" charset="-122"/>
                <a:ea typeface="微软雅黑" panose="020B0503020204020204" pitchFamily="34" charset="-122"/>
              </a:rPr>
              <a:t>setfacl</a:t>
            </a:r>
            <a:r>
              <a:rPr lang="en-US" altLang="zh-CN" sz="1600" dirty="0">
                <a:latin typeface="微软雅黑" panose="020B0503020204020204" pitchFamily="34" charset="-122"/>
                <a:ea typeface="微软雅黑" panose="020B0503020204020204" pitchFamily="34" charset="-122"/>
              </a:rPr>
              <a:t> -Rm g:linuxprobe:r-x /</a:t>
            </a:r>
            <a:r>
              <a:rPr lang="en-US" altLang="zh-CN" sz="1600" dirty="0" err="1">
                <a:latin typeface="微软雅黑" panose="020B0503020204020204" pitchFamily="34" charset="-122"/>
                <a:ea typeface="微软雅黑" panose="020B0503020204020204" pitchFamily="34" charset="-122"/>
              </a:rPr>
              <a:t>tmp</a:t>
            </a:r>
            <a:r>
              <a:rPr lang="zh-CN" altLang="en-US" sz="1600" dirty="0">
                <a:latin typeface="微软雅黑" panose="020B0503020204020204" pitchFamily="34" charset="-122"/>
                <a:ea typeface="微软雅黑" panose="020B0503020204020204" pitchFamily="34" charset="-122"/>
              </a:rPr>
              <a:t>。</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9</a:t>
            </a:r>
            <a:r>
              <a:rPr lang="zh-CN" altLang="en-US" sz="1600" b="1" dirty="0">
                <a:solidFill>
                  <a:srgbClr val="0070C0"/>
                </a:solidFill>
                <a:latin typeface="微软雅黑" panose="020B0503020204020204" pitchFamily="34" charset="-122"/>
                <a:ea typeface="微软雅黑" panose="020B0503020204020204" pitchFamily="34" charset="-122"/>
              </a:rPr>
              <a:t>．当普通用户使用</a:t>
            </a:r>
            <a:r>
              <a:rPr lang="en-US" altLang="zh-CN" sz="1600" b="1" dirty="0" err="1">
                <a:solidFill>
                  <a:srgbClr val="0070C0"/>
                </a:solidFill>
                <a:latin typeface="微软雅黑" panose="020B0503020204020204" pitchFamily="34" charset="-122"/>
                <a:ea typeface="微软雅黑" panose="020B0503020204020204" pitchFamily="34" charset="-122"/>
              </a:rPr>
              <a:t>sudo</a:t>
            </a:r>
            <a:r>
              <a:rPr lang="zh-CN" altLang="en-US" sz="1600" b="1" dirty="0">
                <a:solidFill>
                  <a:srgbClr val="0070C0"/>
                </a:solidFill>
                <a:latin typeface="微软雅黑" panose="020B0503020204020204" pitchFamily="34" charset="-122"/>
                <a:ea typeface="微软雅黑" panose="020B0503020204020204" pitchFamily="34" charset="-122"/>
              </a:rPr>
              <a:t>命令时是否需要验证密码？ </a:t>
            </a:r>
          </a:p>
          <a:p>
            <a:pPr algn="just">
              <a:lnSpc>
                <a:spcPct val="140000"/>
              </a:lnSpc>
            </a:pPr>
            <a:r>
              <a:rPr lang="zh-CN" altLang="en-US" sz="1600" dirty="0">
                <a:latin typeface="微软雅黑" panose="020B0503020204020204" pitchFamily="34" charset="-122"/>
                <a:ea typeface="微软雅黑" panose="020B0503020204020204" pitchFamily="34" charset="-122"/>
              </a:rPr>
              <a:t>答：系统在默认情况下需要验证当前登录用户的密码，若不想验证，可添加</a:t>
            </a:r>
            <a:r>
              <a:rPr lang="en-US" altLang="zh-CN" sz="1600" dirty="0">
                <a:latin typeface="微软雅黑" panose="020B0503020204020204" pitchFamily="34" charset="-122"/>
                <a:ea typeface="微软雅黑" panose="020B0503020204020204" pitchFamily="34" charset="-122"/>
              </a:rPr>
              <a:t>NOPASSWD</a:t>
            </a:r>
            <a:r>
              <a:rPr lang="zh-CN" altLang="en-US" sz="1600" dirty="0">
                <a:latin typeface="微软雅黑" panose="020B0503020204020204" pitchFamily="34" charset="-122"/>
                <a:ea typeface="微软雅黑" panose="020B0503020204020204" pitchFamily="34" charset="-122"/>
              </a:rPr>
              <a:t>参数。</a:t>
            </a:r>
          </a:p>
        </p:txBody>
      </p:sp>
    </p:spTree>
    <p:extLst>
      <p:ext uri="{BB962C8B-B14F-4D97-AF65-F5344CB8AC3E}">
        <p14:creationId xmlns:p14="http://schemas.microsoft.com/office/powerpoint/2010/main" val="12580766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949880" y="2782669"/>
            <a:ext cx="8648700" cy="646331"/>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祝同学们学习顺利，爱上</a:t>
            </a:r>
            <a:r>
              <a:rPr lang="en-US" altLang="zh-CN" sz="3600" b="1" dirty="0">
                <a:latin typeface="微软雅黑" panose="020B0503020204020204" pitchFamily="34" charset="-122"/>
                <a:ea typeface="微软雅黑" panose="020B0503020204020204" pitchFamily="34" charset="-122"/>
              </a:rPr>
              <a:t>Linux</a:t>
            </a:r>
            <a:r>
              <a:rPr lang="zh-CN" altLang="en-US" sz="3600" b="1" dirty="0">
                <a:latin typeface="微软雅黑" panose="020B0503020204020204" pitchFamily="34" charset="-122"/>
                <a:ea typeface="微软雅黑" panose="020B0503020204020204" pitchFamily="34" charset="-122"/>
              </a:rPr>
              <a:t>系统。</a:t>
            </a:r>
          </a:p>
        </p:txBody>
      </p:sp>
    </p:spTree>
    <p:extLst>
      <p:ext uri="{BB962C8B-B14F-4D97-AF65-F5344CB8AC3E}">
        <p14:creationId xmlns:p14="http://schemas.microsoft.com/office/powerpoint/2010/main" val="74424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600"/>
                                        <p:tgtEl>
                                          <p:spTgt spid="11"/>
                                        </p:tgtEl>
                                      </p:cBhvr>
                                    </p:animEffect>
                                    <p:anim calcmode="lin" valueType="num">
                                      <p:cBhvr>
                                        <p:cTn id="8" dur="600" fill="hold"/>
                                        <p:tgtEl>
                                          <p:spTgt spid="11"/>
                                        </p:tgtEl>
                                        <p:attrNameLst>
                                          <p:attrName>ppt_x</p:attrName>
                                        </p:attrNameLst>
                                      </p:cBhvr>
                                      <p:tavLst>
                                        <p:tav tm="0">
                                          <p:val>
                                            <p:strVal val="#ppt_x"/>
                                          </p:val>
                                        </p:tav>
                                        <p:tav tm="100000">
                                          <p:val>
                                            <p:strVal val="#ppt_x"/>
                                          </p:val>
                                        </p:tav>
                                      </p:tavLst>
                                    </p:anim>
                                    <p:anim calcmode="lin" valueType="num">
                                      <p:cBhvr>
                                        <p:cTn id="9" dur="6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用户身份与能力</a:t>
            </a:r>
          </a:p>
        </p:txBody>
      </p:sp>
      <p:sp>
        <p:nvSpPr>
          <p:cNvPr id="9" name="文本框 8"/>
          <p:cNvSpPr txBox="1"/>
          <p:nvPr/>
        </p:nvSpPr>
        <p:spPr>
          <a:xfrm>
            <a:off x="2505076" y="5624851"/>
            <a:ext cx="7181848"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User Identity And Capabilities</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ONE</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直角三角形 11"/>
          <p:cNvSpPr>
            <a:spLocks noChangeAspect="1"/>
          </p:cNvSpPr>
          <p:nvPr/>
        </p:nvSpPr>
        <p:spPr>
          <a:xfrm flipV="1">
            <a:off x="4210051"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291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400"/>
                                        <p:tgtEl>
                                          <p:spTgt spid="12"/>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2515015"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用户身份与能力</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6" name="Freeform 70">
            <a:extLst>
              <a:ext uri="{FF2B5EF4-FFF2-40B4-BE49-F238E27FC236}">
                <a16:creationId xmlns:a16="http://schemas.microsoft.com/office/drawing/2014/main" id="{752526F7-4FE9-4F6B-9968-0AE58C79FAB4}"/>
              </a:ext>
            </a:extLst>
          </p:cNvPr>
          <p:cNvSpPr>
            <a:spLocks noEditPoints="1"/>
          </p:cNvSpPr>
          <p:nvPr/>
        </p:nvSpPr>
        <p:spPr bwMode="auto">
          <a:xfrm>
            <a:off x="8358809" y="1611059"/>
            <a:ext cx="2820388" cy="4011619"/>
          </a:xfrm>
          <a:custGeom>
            <a:avLst/>
            <a:gdLst>
              <a:gd name="T0" fmla="*/ 62 w 113"/>
              <a:gd name="T1" fmla="*/ 35 h 161"/>
              <a:gd name="T2" fmla="*/ 60 w 113"/>
              <a:gd name="T3" fmla="*/ 41 h 161"/>
              <a:gd name="T4" fmla="*/ 66 w 113"/>
              <a:gd name="T5" fmla="*/ 39 h 161"/>
              <a:gd name="T6" fmla="*/ 72 w 113"/>
              <a:gd name="T7" fmla="*/ 33 h 161"/>
              <a:gd name="T8" fmla="*/ 79 w 113"/>
              <a:gd name="T9" fmla="*/ 55 h 161"/>
              <a:gd name="T10" fmla="*/ 57 w 113"/>
              <a:gd name="T11" fmla="*/ 76 h 161"/>
              <a:gd name="T12" fmla="*/ 35 w 113"/>
              <a:gd name="T13" fmla="*/ 58 h 161"/>
              <a:gd name="T14" fmla="*/ 76 w 113"/>
              <a:gd name="T15" fmla="*/ 87 h 161"/>
              <a:gd name="T16" fmla="*/ 88 w 113"/>
              <a:gd name="T17" fmla="*/ 100 h 161"/>
              <a:gd name="T18" fmla="*/ 80 w 113"/>
              <a:gd name="T19" fmla="*/ 100 h 161"/>
              <a:gd name="T20" fmla="*/ 86 w 113"/>
              <a:gd name="T21" fmla="*/ 110 h 161"/>
              <a:gd name="T22" fmla="*/ 60 w 113"/>
              <a:gd name="T23" fmla="*/ 152 h 161"/>
              <a:gd name="T24" fmla="*/ 90 w 113"/>
              <a:gd name="T25" fmla="*/ 111 h 161"/>
              <a:gd name="T26" fmla="*/ 85 w 113"/>
              <a:gd name="T27" fmla="*/ 103 h 161"/>
              <a:gd name="T28" fmla="*/ 91 w 113"/>
              <a:gd name="T29" fmla="*/ 103 h 161"/>
              <a:gd name="T30" fmla="*/ 91 w 113"/>
              <a:gd name="T31" fmla="*/ 89 h 161"/>
              <a:gd name="T32" fmla="*/ 113 w 113"/>
              <a:gd name="T33" fmla="*/ 144 h 161"/>
              <a:gd name="T34" fmla="*/ 10 w 113"/>
              <a:gd name="T35" fmla="*/ 92 h 161"/>
              <a:gd name="T36" fmla="*/ 22 w 113"/>
              <a:gd name="T37" fmla="*/ 102 h 161"/>
              <a:gd name="T38" fmla="*/ 23 w 113"/>
              <a:gd name="T39" fmla="*/ 103 h 161"/>
              <a:gd name="T40" fmla="*/ 24 w 113"/>
              <a:gd name="T41" fmla="*/ 110 h 161"/>
              <a:gd name="T42" fmla="*/ 24 w 113"/>
              <a:gd name="T43" fmla="*/ 111 h 161"/>
              <a:gd name="T44" fmla="*/ 51 w 113"/>
              <a:gd name="T45" fmla="*/ 149 h 161"/>
              <a:gd name="T46" fmla="*/ 31 w 113"/>
              <a:gd name="T47" fmla="*/ 102 h 161"/>
              <a:gd name="T48" fmla="*/ 30 w 113"/>
              <a:gd name="T49" fmla="*/ 100 h 161"/>
              <a:gd name="T50" fmla="*/ 25 w 113"/>
              <a:gd name="T51" fmla="*/ 88 h 161"/>
              <a:gd name="T52" fmla="*/ 50 w 113"/>
              <a:gd name="T53" fmla="*/ 119 h 161"/>
              <a:gd name="T54" fmla="*/ 50 w 113"/>
              <a:gd name="T55" fmla="*/ 99 h 161"/>
              <a:gd name="T56" fmla="*/ 59 w 113"/>
              <a:gd name="T57" fmla="*/ 95 h 161"/>
              <a:gd name="T58" fmla="*/ 60 w 113"/>
              <a:gd name="T59" fmla="*/ 103 h 161"/>
              <a:gd name="T60" fmla="*/ 76 w 113"/>
              <a:gd name="T61" fmla="*/ 87 h 161"/>
              <a:gd name="T62" fmla="*/ 89 w 113"/>
              <a:gd name="T63" fmla="*/ 40 h 161"/>
              <a:gd name="T64" fmla="*/ 48 w 113"/>
              <a:gd name="T65" fmla="*/ 1 h 161"/>
              <a:gd name="T66" fmla="*/ 22 w 113"/>
              <a:gd name="T67" fmla="*/ 40 h 161"/>
              <a:gd name="T68" fmla="*/ 26 w 113"/>
              <a:gd name="T69" fmla="*/ 54 h 161"/>
              <a:gd name="T70" fmla="*/ 42 w 113"/>
              <a:gd name="T71" fmla="*/ 78 h 161"/>
              <a:gd name="T72" fmla="*/ 72 w 113"/>
              <a:gd name="T73" fmla="*/ 77 h 161"/>
              <a:gd name="T74" fmla="*/ 88 w 113"/>
              <a:gd name="T75" fmla="*/ 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 h="161">
                <a:moveTo>
                  <a:pt x="32" y="38"/>
                </a:moveTo>
                <a:cubicBezTo>
                  <a:pt x="45" y="39"/>
                  <a:pt x="55" y="37"/>
                  <a:pt x="62" y="35"/>
                </a:cubicBezTo>
                <a:cubicBezTo>
                  <a:pt x="58" y="39"/>
                  <a:pt x="58" y="39"/>
                  <a:pt x="58" y="39"/>
                </a:cubicBezTo>
                <a:cubicBezTo>
                  <a:pt x="60" y="41"/>
                  <a:pt x="60" y="41"/>
                  <a:pt x="60" y="41"/>
                </a:cubicBezTo>
                <a:cubicBezTo>
                  <a:pt x="68" y="35"/>
                  <a:pt x="68" y="35"/>
                  <a:pt x="68" y="35"/>
                </a:cubicBezTo>
                <a:cubicBezTo>
                  <a:pt x="66" y="39"/>
                  <a:pt x="66" y="39"/>
                  <a:pt x="66" y="39"/>
                </a:cubicBezTo>
                <a:cubicBezTo>
                  <a:pt x="69" y="40"/>
                  <a:pt x="69" y="40"/>
                  <a:pt x="69" y="40"/>
                </a:cubicBezTo>
                <a:cubicBezTo>
                  <a:pt x="72" y="33"/>
                  <a:pt x="72" y="33"/>
                  <a:pt x="72" y="33"/>
                </a:cubicBezTo>
                <a:cubicBezTo>
                  <a:pt x="74" y="35"/>
                  <a:pt x="77" y="37"/>
                  <a:pt x="81" y="37"/>
                </a:cubicBezTo>
                <a:cubicBezTo>
                  <a:pt x="81" y="43"/>
                  <a:pt x="81" y="49"/>
                  <a:pt x="79" y="55"/>
                </a:cubicBezTo>
                <a:cubicBezTo>
                  <a:pt x="76" y="62"/>
                  <a:pt x="72" y="68"/>
                  <a:pt x="68" y="71"/>
                </a:cubicBezTo>
                <a:cubicBezTo>
                  <a:pt x="64" y="74"/>
                  <a:pt x="61" y="76"/>
                  <a:pt x="57" y="76"/>
                </a:cubicBezTo>
                <a:cubicBezTo>
                  <a:pt x="53" y="76"/>
                  <a:pt x="49" y="75"/>
                  <a:pt x="45" y="72"/>
                </a:cubicBezTo>
                <a:cubicBezTo>
                  <a:pt x="41" y="69"/>
                  <a:pt x="37" y="65"/>
                  <a:pt x="35" y="58"/>
                </a:cubicBezTo>
                <a:cubicBezTo>
                  <a:pt x="32" y="52"/>
                  <a:pt x="31" y="45"/>
                  <a:pt x="32" y="38"/>
                </a:cubicBezTo>
                <a:close/>
                <a:moveTo>
                  <a:pt x="76" y="87"/>
                </a:moveTo>
                <a:cubicBezTo>
                  <a:pt x="80" y="87"/>
                  <a:pt x="84" y="87"/>
                  <a:pt x="88" y="88"/>
                </a:cubicBezTo>
                <a:cubicBezTo>
                  <a:pt x="88" y="100"/>
                  <a:pt x="88" y="100"/>
                  <a:pt x="88" y="100"/>
                </a:cubicBezTo>
                <a:cubicBezTo>
                  <a:pt x="83" y="100"/>
                  <a:pt x="83" y="100"/>
                  <a:pt x="83" y="100"/>
                </a:cubicBezTo>
                <a:cubicBezTo>
                  <a:pt x="80" y="100"/>
                  <a:pt x="80" y="100"/>
                  <a:pt x="80" y="100"/>
                </a:cubicBezTo>
                <a:cubicBezTo>
                  <a:pt x="82" y="102"/>
                  <a:pt x="82" y="102"/>
                  <a:pt x="82" y="102"/>
                </a:cubicBezTo>
                <a:cubicBezTo>
                  <a:pt x="86" y="110"/>
                  <a:pt x="86" y="110"/>
                  <a:pt x="86" y="110"/>
                </a:cubicBezTo>
                <a:cubicBezTo>
                  <a:pt x="78" y="121"/>
                  <a:pt x="65" y="140"/>
                  <a:pt x="59" y="151"/>
                </a:cubicBezTo>
                <a:cubicBezTo>
                  <a:pt x="60" y="152"/>
                  <a:pt x="60" y="152"/>
                  <a:pt x="60" y="152"/>
                </a:cubicBezTo>
                <a:cubicBezTo>
                  <a:pt x="65" y="144"/>
                  <a:pt x="83" y="120"/>
                  <a:pt x="89" y="111"/>
                </a:cubicBezTo>
                <a:cubicBezTo>
                  <a:pt x="90" y="111"/>
                  <a:pt x="90" y="111"/>
                  <a:pt x="90" y="111"/>
                </a:cubicBezTo>
                <a:cubicBezTo>
                  <a:pt x="89" y="110"/>
                  <a:pt x="89" y="110"/>
                  <a:pt x="89" y="110"/>
                </a:cubicBezTo>
                <a:cubicBezTo>
                  <a:pt x="85" y="103"/>
                  <a:pt x="85" y="103"/>
                  <a:pt x="85" y="103"/>
                </a:cubicBezTo>
                <a:cubicBezTo>
                  <a:pt x="90" y="103"/>
                  <a:pt x="90" y="103"/>
                  <a:pt x="90" y="103"/>
                </a:cubicBezTo>
                <a:cubicBezTo>
                  <a:pt x="91" y="103"/>
                  <a:pt x="91" y="103"/>
                  <a:pt x="91" y="103"/>
                </a:cubicBezTo>
                <a:cubicBezTo>
                  <a:pt x="91" y="102"/>
                  <a:pt x="91" y="102"/>
                  <a:pt x="91" y="102"/>
                </a:cubicBezTo>
                <a:cubicBezTo>
                  <a:pt x="91" y="89"/>
                  <a:pt x="91" y="89"/>
                  <a:pt x="91" y="89"/>
                </a:cubicBezTo>
                <a:cubicBezTo>
                  <a:pt x="94" y="89"/>
                  <a:pt x="98" y="90"/>
                  <a:pt x="102" y="92"/>
                </a:cubicBezTo>
                <a:cubicBezTo>
                  <a:pt x="109" y="107"/>
                  <a:pt x="112" y="125"/>
                  <a:pt x="113" y="144"/>
                </a:cubicBezTo>
                <a:cubicBezTo>
                  <a:pt x="105" y="160"/>
                  <a:pt x="8" y="161"/>
                  <a:pt x="0" y="144"/>
                </a:cubicBezTo>
                <a:cubicBezTo>
                  <a:pt x="0" y="125"/>
                  <a:pt x="3" y="107"/>
                  <a:pt x="10" y="92"/>
                </a:cubicBezTo>
                <a:cubicBezTo>
                  <a:pt x="15" y="90"/>
                  <a:pt x="19" y="89"/>
                  <a:pt x="22" y="88"/>
                </a:cubicBezTo>
                <a:cubicBezTo>
                  <a:pt x="22" y="102"/>
                  <a:pt x="22" y="102"/>
                  <a:pt x="22" y="102"/>
                </a:cubicBezTo>
                <a:cubicBezTo>
                  <a:pt x="22" y="103"/>
                  <a:pt x="22" y="103"/>
                  <a:pt x="22" y="103"/>
                </a:cubicBezTo>
                <a:cubicBezTo>
                  <a:pt x="23" y="103"/>
                  <a:pt x="23" y="103"/>
                  <a:pt x="23" y="103"/>
                </a:cubicBezTo>
                <a:cubicBezTo>
                  <a:pt x="28" y="103"/>
                  <a:pt x="28" y="103"/>
                  <a:pt x="28" y="103"/>
                </a:cubicBezTo>
                <a:cubicBezTo>
                  <a:pt x="24" y="110"/>
                  <a:pt x="24" y="110"/>
                  <a:pt x="24" y="110"/>
                </a:cubicBezTo>
                <a:cubicBezTo>
                  <a:pt x="23" y="111"/>
                  <a:pt x="23" y="111"/>
                  <a:pt x="23" y="111"/>
                </a:cubicBezTo>
                <a:cubicBezTo>
                  <a:pt x="24" y="111"/>
                  <a:pt x="24" y="111"/>
                  <a:pt x="24" y="111"/>
                </a:cubicBezTo>
                <a:cubicBezTo>
                  <a:pt x="33" y="123"/>
                  <a:pt x="42" y="136"/>
                  <a:pt x="50" y="149"/>
                </a:cubicBezTo>
                <a:cubicBezTo>
                  <a:pt x="51" y="149"/>
                  <a:pt x="51" y="149"/>
                  <a:pt x="51" y="149"/>
                </a:cubicBezTo>
                <a:cubicBezTo>
                  <a:pt x="43" y="135"/>
                  <a:pt x="36" y="122"/>
                  <a:pt x="27" y="110"/>
                </a:cubicBezTo>
                <a:cubicBezTo>
                  <a:pt x="31" y="102"/>
                  <a:pt x="31" y="102"/>
                  <a:pt x="31" y="102"/>
                </a:cubicBezTo>
                <a:cubicBezTo>
                  <a:pt x="33" y="100"/>
                  <a:pt x="33" y="100"/>
                  <a:pt x="33" y="100"/>
                </a:cubicBezTo>
                <a:cubicBezTo>
                  <a:pt x="30" y="100"/>
                  <a:pt x="30" y="100"/>
                  <a:pt x="30" y="100"/>
                </a:cubicBezTo>
                <a:cubicBezTo>
                  <a:pt x="25" y="100"/>
                  <a:pt x="25" y="100"/>
                  <a:pt x="25" y="100"/>
                </a:cubicBezTo>
                <a:cubicBezTo>
                  <a:pt x="25" y="88"/>
                  <a:pt x="25" y="88"/>
                  <a:pt x="25" y="88"/>
                </a:cubicBezTo>
                <a:cubicBezTo>
                  <a:pt x="29" y="87"/>
                  <a:pt x="33" y="87"/>
                  <a:pt x="37" y="87"/>
                </a:cubicBezTo>
                <a:cubicBezTo>
                  <a:pt x="37" y="97"/>
                  <a:pt x="44" y="108"/>
                  <a:pt x="50" y="119"/>
                </a:cubicBezTo>
                <a:cubicBezTo>
                  <a:pt x="53" y="103"/>
                  <a:pt x="53" y="103"/>
                  <a:pt x="53" y="103"/>
                </a:cubicBezTo>
                <a:cubicBezTo>
                  <a:pt x="50" y="99"/>
                  <a:pt x="50" y="99"/>
                  <a:pt x="50" y="99"/>
                </a:cubicBezTo>
                <a:cubicBezTo>
                  <a:pt x="53" y="95"/>
                  <a:pt x="53" y="95"/>
                  <a:pt x="53" y="95"/>
                </a:cubicBezTo>
                <a:cubicBezTo>
                  <a:pt x="59" y="95"/>
                  <a:pt x="59" y="95"/>
                  <a:pt x="59" y="95"/>
                </a:cubicBezTo>
                <a:cubicBezTo>
                  <a:pt x="62" y="98"/>
                  <a:pt x="62" y="98"/>
                  <a:pt x="62" y="98"/>
                </a:cubicBezTo>
                <a:cubicBezTo>
                  <a:pt x="60" y="103"/>
                  <a:pt x="60" y="103"/>
                  <a:pt x="60" y="103"/>
                </a:cubicBezTo>
                <a:cubicBezTo>
                  <a:pt x="63" y="121"/>
                  <a:pt x="63" y="121"/>
                  <a:pt x="63" y="121"/>
                </a:cubicBezTo>
                <a:cubicBezTo>
                  <a:pt x="68" y="109"/>
                  <a:pt x="75" y="94"/>
                  <a:pt x="76" y="87"/>
                </a:cubicBezTo>
                <a:close/>
                <a:moveTo>
                  <a:pt x="88" y="41"/>
                </a:moveTo>
                <a:cubicBezTo>
                  <a:pt x="88" y="41"/>
                  <a:pt x="89" y="40"/>
                  <a:pt x="89" y="40"/>
                </a:cubicBezTo>
                <a:cubicBezTo>
                  <a:pt x="93" y="28"/>
                  <a:pt x="86" y="0"/>
                  <a:pt x="71" y="6"/>
                </a:cubicBezTo>
                <a:cubicBezTo>
                  <a:pt x="64" y="0"/>
                  <a:pt x="56" y="1"/>
                  <a:pt x="48" y="1"/>
                </a:cubicBezTo>
                <a:cubicBezTo>
                  <a:pt x="30" y="2"/>
                  <a:pt x="20" y="19"/>
                  <a:pt x="23" y="40"/>
                </a:cubicBezTo>
                <a:cubicBezTo>
                  <a:pt x="22" y="40"/>
                  <a:pt x="22" y="40"/>
                  <a:pt x="22" y="40"/>
                </a:cubicBezTo>
                <a:cubicBezTo>
                  <a:pt x="22" y="40"/>
                  <a:pt x="21" y="47"/>
                  <a:pt x="23" y="51"/>
                </a:cubicBezTo>
                <a:cubicBezTo>
                  <a:pt x="24" y="52"/>
                  <a:pt x="25" y="54"/>
                  <a:pt x="26" y="54"/>
                </a:cubicBezTo>
                <a:cubicBezTo>
                  <a:pt x="27" y="57"/>
                  <a:pt x="28" y="59"/>
                  <a:pt x="28" y="61"/>
                </a:cubicBezTo>
                <a:cubicBezTo>
                  <a:pt x="32" y="69"/>
                  <a:pt x="36" y="74"/>
                  <a:pt x="42" y="78"/>
                </a:cubicBezTo>
                <a:cubicBezTo>
                  <a:pt x="46" y="81"/>
                  <a:pt x="52" y="83"/>
                  <a:pt x="57" y="83"/>
                </a:cubicBezTo>
                <a:cubicBezTo>
                  <a:pt x="62" y="82"/>
                  <a:pt x="68" y="80"/>
                  <a:pt x="72" y="77"/>
                </a:cubicBezTo>
                <a:cubicBezTo>
                  <a:pt x="78" y="72"/>
                  <a:pt x="82" y="66"/>
                  <a:pt x="85" y="57"/>
                </a:cubicBezTo>
                <a:cubicBezTo>
                  <a:pt x="87" y="52"/>
                  <a:pt x="88" y="46"/>
                  <a:pt x="88" y="41"/>
                </a:cubicBezTo>
                <a:close/>
              </a:path>
            </a:pathLst>
          </a:custGeom>
          <a:gradFill>
            <a:gsLst>
              <a:gs pos="18000">
                <a:srgbClr val="007DDA"/>
              </a:gs>
              <a:gs pos="100000">
                <a:srgbClr val="00B0F0"/>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7" name="组合 6">
            <a:extLst>
              <a:ext uri="{FF2B5EF4-FFF2-40B4-BE49-F238E27FC236}">
                <a16:creationId xmlns:a16="http://schemas.microsoft.com/office/drawing/2014/main" id="{ED7F4C48-FB53-40B5-A3EF-48B59445A470}"/>
              </a:ext>
            </a:extLst>
          </p:cNvPr>
          <p:cNvGrpSpPr/>
          <p:nvPr/>
        </p:nvGrpSpPr>
        <p:grpSpPr>
          <a:xfrm>
            <a:off x="484038" y="1388838"/>
            <a:ext cx="7029948" cy="987578"/>
            <a:chOff x="484038" y="1388838"/>
            <a:chExt cx="7029948" cy="987578"/>
          </a:xfrm>
        </p:grpSpPr>
        <p:grpSp>
          <p:nvGrpSpPr>
            <p:cNvPr id="46" name="组合 45">
              <a:extLst>
                <a:ext uri="{FF2B5EF4-FFF2-40B4-BE49-F238E27FC236}">
                  <a16:creationId xmlns:a16="http://schemas.microsoft.com/office/drawing/2014/main" id="{DE8ECAB6-8C6F-4F8B-BF4E-6ED3BA8F21C0}"/>
                </a:ext>
              </a:extLst>
            </p:cNvPr>
            <p:cNvGrpSpPr/>
            <p:nvPr/>
          </p:nvGrpSpPr>
          <p:grpSpPr>
            <a:xfrm>
              <a:off x="484038" y="1469840"/>
              <a:ext cx="603250" cy="699770"/>
              <a:chOff x="623443" y="1726565"/>
              <a:chExt cx="603250" cy="699770"/>
            </a:xfrm>
          </p:grpSpPr>
          <p:sp>
            <p:nvSpPr>
              <p:cNvPr id="48" name="六边形 47">
                <a:extLst>
                  <a:ext uri="{FF2B5EF4-FFF2-40B4-BE49-F238E27FC236}">
                    <a16:creationId xmlns:a16="http://schemas.microsoft.com/office/drawing/2014/main" id="{C9D404AA-746C-43D9-B99B-8893508D1B49}"/>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文本框 48">
                <a:extLst>
                  <a:ext uri="{FF2B5EF4-FFF2-40B4-BE49-F238E27FC236}">
                    <a16:creationId xmlns:a16="http://schemas.microsoft.com/office/drawing/2014/main" id="{1030AA3F-F276-45F9-957F-ABEF421E449B}"/>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47" name="文本框 46">
              <a:extLst>
                <a:ext uri="{FF2B5EF4-FFF2-40B4-BE49-F238E27FC236}">
                  <a16:creationId xmlns:a16="http://schemas.microsoft.com/office/drawing/2014/main" id="{E8250D68-04B0-47F1-88A0-59E245BFCEF1}"/>
                </a:ext>
              </a:extLst>
            </p:cNvPr>
            <p:cNvSpPr txBox="1"/>
            <p:nvPr/>
          </p:nvSpPr>
          <p:spPr>
            <a:xfrm>
              <a:off x="1179142" y="1388838"/>
              <a:ext cx="6334844" cy="987578"/>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Linux</a:t>
              </a:r>
              <a:r>
                <a:rPr lang="zh-CN" altLang="en-US" sz="1600" dirty="0">
                  <a:latin typeface="微软雅黑" panose="020B0503020204020204" pitchFamily="34" charset="-122"/>
                  <a:ea typeface="微软雅黑" panose="020B0503020204020204" pitchFamily="34" charset="-122"/>
                </a:rPr>
                <a:t>的学习过程中如果使用普通用户身份进行操作，则在配置服务之后出现错误时很难判断是系统自身的问题还是因为权限不足而导致的；这无疑会给大家的学习过程徒增坎坷。</a:t>
              </a:r>
            </a:p>
          </p:txBody>
        </p:sp>
      </p:grpSp>
      <p:grpSp>
        <p:nvGrpSpPr>
          <p:cNvPr id="8" name="组合 7">
            <a:extLst>
              <a:ext uri="{FF2B5EF4-FFF2-40B4-BE49-F238E27FC236}">
                <a16:creationId xmlns:a16="http://schemas.microsoft.com/office/drawing/2014/main" id="{5EAADD8B-C114-4C98-89A0-5E110B0B64B0}"/>
              </a:ext>
            </a:extLst>
          </p:cNvPr>
          <p:cNvGrpSpPr/>
          <p:nvPr/>
        </p:nvGrpSpPr>
        <p:grpSpPr>
          <a:xfrm>
            <a:off x="484038" y="2586359"/>
            <a:ext cx="7053926" cy="987578"/>
            <a:chOff x="484038" y="2380119"/>
            <a:chExt cx="7053926" cy="987578"/>
          </a:xfrm>
        </p:grpSpPr>
        <p:grpSp>
          <p:nvGrpSpPr>
            <p:cNvPr id="51" name="组合 50">
              <a:extLst>
                <a:ext uri="{FF2B5EF4-FFF2-40B4-BE49-F238E27FC236}">
                  <a16:creationId xmlns:a16="http://schemas.microsoft.com/office/drawing/2014/main" id="{D3871A75-D16C-49BD-B8AE-3B3A196E736D}"/>
                </a:ext>
              </a:extLst>
            </p:cNvPr>
            <p:cNvGrpSpPr/>
            <p:nvPr/>
          </p:nvGrpSpPr>
          <p:grpSpPr>
            <a:xfrm>
              <a:off x="484038" y="2461121"/>
              <a:ext cx="603250" cy="699770"/>
              <a:chOff x="623443" y="1726565"/>
              <a:chExt cx="603250" cy="699770"/>
            </a:xfrm>
          </p:grpSpPr>
          <p:sp>
            <p:nvSpPr>
              <p:cNvPr id="53" name="六边形 52">
                <a:extLst>
                  <a:ext uri="{FF2B5EF4-FFF2-40B4-BE49-F238E27FC236}">
                    <a16:creationId xmlns:a16="http://schemas.microsoft.com/office/drawing/2014/main" id="{562845F9-9526-41E9-9A0B-92CE3920D964}"/>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a:extLst>
                  <a:ext uri="{FF2B5EF4-FFF2-40B4-BE49-F238E27FC236}">
                    <a16:creationId xmlns:a16="http://schemas.microsoft.com/office/drawing/2014/main" id="{3F0E9884-2AA9-4F4D-93F1-7D189F3A9267}"/>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52" name="文本框 51">
              <a:extLst>
                <a:ext uri="{FF2B5EF4-FFF2-40B4-BE49-F238E27FC236}">
                  <a16:creationId xmlns:a16="http://schemas.microsoft.com/office/drawing/2014/main" id="{8A245F12-89D3-46F7-B001-9D019471CD32}"/>
                </a:ext>
              </a:extLst>
            </p:cNvPr>
            <p:cNvSpPr txBox="1"/>
            <p:nvPr/>
          </p:nvSpPr>
          <p:spPr>
            <a:xfrm>
              <a:off x="1179141" y="2380119"/>
              <a:ext cx="6358823" cy="987578"/>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更何况我们的实验环境是使用</a:t>
              </a:r>
              <a:r>
                <a:rPr lang="en-US" altLang="zh-CN" sz="1600" dirty="0">
                  <a:latin typeface="微软雅黑" panose="020B0503020204020204" pitchFamily="34" charset="-122"/>
                  <a:ea typeface="微软雅黑" panose="020B0503020204020204" pitchFamily="34" charset="-122"/>
                </a:rPr>
                <a:t>VMware</a:t>
              </a:r>
              <a:r>
                <a:rPr lang="zh-CN" altLang="en-US" sz="1600" dirty="0">
                  <a:latin typeface="微软雅黑" panose="020B0503020204020204" pitchFamily="34" charset="-122"/>
                  <a:ea typeface="微软雅黑" panose="020B0503020204020204" pitchFamily="34" charset="-122"/>
                </a:rPr>
                <a:t>虚拟机软件搭建的，可以将安装好的系统设置为一次快照，这样即便系统彻底崩溃了，也可以在</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秒的时间内快速还原出一台全新的系统，而不用担心数据丢失。</a:t>
              </a:r>
            </a:p>
          </p:txBody>
        </p:sp>
      </p:grpSp>
      <p:grpSp>
        <p:nvGrpSpPr>
          <p:cNvPr id="9" name="组合 8">
            <a:extLst>
              <a:ext uri="{FF2B5EF4-FFF2-40B4-BE49-F238E27FC236}">
                <a16:creationId xmlns:a16="http://schemas.microsoft.com/office/drawing/2014/main" id="{2ECC1E8C-9FB5-4797-967F-36E004B9D818}"/>
              </a:ext>
            </a:extLst>
          </p:cNvPr>
          <p:cNvGrpSpPr/>
          <p:nvPr/>
        </p:nvGrpSpPr>
        <p:grpSpPr>
          <a:xfrm>
            <a:off x="484037" y="3783880"/>
            <a:ext cx="7053925" cy="1295355"/>
            <a:chOff x="484037" y="3578206"/>
            <a:chExt cx="7053925" cy="1295355"/>
          </a:xfrm>
        </p:grpSpPr>
        <p:grpSp>
          <p:nvGrpSpPr>
            <p:cNvPr id="56" name="组合 55">
              <a:extLst>
                <a:ext uri="{FF2B5EF4-FFF2-40B4-BE49-F238E27FC236}">
                  <a16:creationId xmlns:a16="http://schemas.microsoft.com/office/drawing/2014/main" id="{D88A4FC2-86CA-423F-AF99-BB6AC51467C7}"/>
                </a:ext>
              </a:extLst>
            </p:cNvPr>
            <p:cNvGrpSpPr/>
            <p:nvPr/>
          </p:nvGrpSpPr>
          <p:grpSpPr>
            <a:xfrm>
              <a:off x="484037" y="3659208"/>
              <a:ext cx="603250" cy="699770"/>
              <a:chOff x="623443" y="1726565"/>
              <a:chExt cx="603250" cy="699770"/>
            </a:xfrm>
          </p:grpSpPr>
          <p:sp>
            <p:nvSpPr>
              <p:cNvPr id="58" name="六边形 57">
                <a:extLst>
                  <a:ext uri="{FF2B5EF4-FFF2-40B4-BE49-F238E27FC236}">
                    <a16:creationId xmlns:a16="http://schemas.microsoft.com/office/drawing/2014/main" id="{3DDFF866-B743-4320-9324-A75D4D8C86B4}"/>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文本框 58">
                <a:extLst>
                  <a:ext uri="{FF2B5EF4-FFF2-40B4-BE49-F238E27FC236}">
                    <a16:creationId xmlns:a16="http://schemas.microsoft.com/office/drawing/2014/main" id="{12FC00E2-2A14-4FFE-80F4-2756A005EEB3}"/>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57" name="文本框 56">
              <a:extLst>
                <a:ext uri="{FF2B5EF4-FFF2-40B4-BE49-F238E27FC236}">
                  <a16:creationId xmlns:a16="http://schemas.microsoft.com/office/drawing/2014/main" id="{33A98A5C-E431-4569-99D8-738A2FCC2F54}"/>
                </a:ext>
              </a:extLst>
            </p:cNvPr>
            <p:cNvSpPr txBox="1"/>
            <p:nvPr/>
          </p:nvSpPr>
          <p:spPr>
            <a:xfrm>
              <a:off x="1179139" y="3578206"/>
              <a:ext cx="6358823" cy="1295355"/>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很多图书或培训机构的老师会讲到，</a:t>
              </a:r>
              <a:r>
                <a:rPr lang="en-US" altLang="zh-CN" sz="1600" dirty="0">
                  <a:latin typeface="微软雅黑" panose="020B0503020204020204" pitchFamily="34" charset="-122"/>
                  <a:ea typeface="微软雅黑" panose="020B0503020204020204" pitchFamily="34" charset="-122"/>
                </a:rPr>
                <a:t>Linux</a:t>
              </a:r>
              <a:r>
                <a:rPr lang="zh-CN" altLang="en-US" sz="1600" dirty="0">
                  <a:latin typeface="微软雅黑" panose="020B0503020204020204" pitchFamily="34" charset="-122"/>
                  <a:ea typeface="微软雅黑" panose="020B0503020204020204" pitchFamily="34" charset="-122"/>
                </a:rPr>
                <a:t>系统中的管理员就是</a:t>
              </a:r>
              <a:r>
                <a:rPr lang="en-US" altLang="zh-CN" sz="1600" dirty="0">
                  <a:latin typeface="微软雅黑" panose="020B0503020204020204" pitchFamily="34" charset="-122"/>
                  <a:ea typeface="微软雅黑" panose="020B0503020204020204" pitchFamily="34" charset="-122"/>
                </a:rPr>
                <a:t>root</a:t>
              </a:r>
              <a:r>
                <a:rPr lang="zh-CN" altLang="en-US" sz="1600" dirty="0">
                  <a:latin typeface="微软雅黑" panose="020B0503020204020204" pitchFamily="34" charset="-122"/>
                  <a:ea typeface="微软雅黑" panose="020B0503020204020204" pitchFamily="34" charset="-122"/>
                </a:rPr>
                <a:t>。这其实是错误的，</a:t>
              </a:r>
              <a:r>
                <a:rPr lang="en-US" altLang="zh-CN" sz="1600" dirty="0">
                  <a:latin typeface="微软雅黑" panose="020B0503020204020204" pitchFamily="34" charset="-122"/>
                  <a:ea typeface="微软雅黑" panose="020B0503020204020204" pitchFamily="34" charset="-122"/>
                </a:rPr>
                <a:t>Linux</a:t>
              </a:r>
              <a:r>
                <a:rPr lang="zh-CN" altLang="en-US" sz="1600" dirty="0">
                  <a:latin typeface="微软雅黑" panose="020B0503020204020204" pitchFamily="34" charset="-122"/>
                  <a:ea typeface="微软雅黑" panose="020B0503020204020204" pitchFamily="34" charset="-122"/>
                </a:rPr>
                <a:t>系统的管理员之所以是</a:t>
              </a:r>
              <a:r>
                <a:rPr lang="en-US" altLang="zh-CN" sz="1600" dirty="0">
                  <a:latin typeface="微软雅黑" panose="020B0503020204020204" pitchFamily="34" charset="-122"/>
                  <a:ea typeface="微软雅黑" panose="020B0503020204020204" pitchFamily="34" charset="-122"/>
                </a:rPr>
                <a:t>root</a:t>
              </a:r>
              <a:r>
                <a:rPr lang="zh-CN" altLang="en-US" sz="1600" dirty="0">
                  <a:latin typeface="微软雅黑" panose="020B0503020204020204" pitchFamily="34" charset="-122"/>
                  <a:ea typeface="微软雅黑" panose="020B0503020204020204" pitchFamily="34" charset="-122"/>
                </a:rPr>
                <a:t>，并不是因为它的名字叫</a:t>
              </a:r>
              <a:r>
                <a:rPr lang="en-US" altLang="zh-CN" sz="1600" dirty="0">
                  <a:latin typeface="微软雅黑" panose="020B0503020204020204" pitchFamily="34" charset="-122"/>
                  <a:ea typeface="微软雅黑" panose="020B0503020204020204" pitchFamily="34" charset="-122"/>
                </a:rPr>
                <a:t>root</a:t>
              </a:r>
              <a:r>
                <a:rPr lang="zh-CN" altLang="en-US" sz="1600" dirty="0">
                  <a:latin typeface="微软雅黑" panose="020B0503020204020204" pitchFamily="34" charset="-122"/>
                  <a:ea typeface="微软雅黑" panose="020B0503020204020204" pitchFamily="34" charset="-122"/>
                </a:rPr>
                <a:t>，而是因为该用户的身份号码即</a:t>
              </a:r>
              <a:r>
                <a:rPr lang="en-US" altLang="zh-CN" sz="1600" dirty="0">
                  <a:latin typeface="微软雅黑" panose="020B0503020204020204" pitchFamily="34" charset="-122"/>
                  <a:ea typeface="微软雅黑" panose="020B0503020204020204" pitchFamily="34" charset="-122"/>
                </a:rPr>
                <a:t>UID</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User </a:t>
              </a:r>
              <a:r>
                <a:rPr lang="en-US" altLang="zh-CN" sz="1600" dirty="0" err="1">
                  <a:latin typeface="微软雅黑" panose="020B0503020204020204" pitchFamily="34" charset="-122"/>
                  <a:ea typeface="微软雅黑" panose="020B0503020204020204" pitchFamily="34" charset="-122"/>
                </a:rPr>
                <a:t>IDentification</a:t>
              </a:r>
              <a:r>
                <a:rPr lang="zh-CN" altLang="en-US" sz="1600" dirty="0">
                  <a:latin typeface="微软雅黑" panose="020B0503020204020204" pitchFamily="34" charset="-122"/>
                  <a:ea typeface="微软雅黑" panose="020B0503020204020204" pitchFamily="34" charset="-122"/>
                </a:rPr>
                <a:t>）的数值为</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a:t>
              </a:r>
            </a:p>
          </p:txBody>
        </p:sp>
      </p:grpSp>
      <p:grpSp>
        <p:nvGrpSpPr>
          <p:cNvPr id="10" name="组合 9">
            <a:extLst>
              <a:ext uri="{FF2B5EF4-FFF2-40B4-BE49-F238E27FC236}">
                <a16:creationId xmlns:a16="http://schemas.microsoft.com/office/drawing/2014/main" id="{F8CA5BCD-CA1A-4262-9FA8-83A7A16A81F2}"/>
              </a:ext>
            </a:extLst>
          </p:cNvPr>
          <p:cNvGrpSpPr/>
          <p:nvPr/>
        </p:nvGrpSpPr>
        <p:grpSpPr>
          <a:xfrm>
            <a:off x="484037" y="5289177"/>
            <a:ext cx="7029946" cy="780772"/>
            <a:chOff x="484037" y="5391846"/>
            <a:chExt cx="7029946" cy="780772"/>
          </a:xfrm>
        </p:grpSpPr>
        <p:grpSp>
          <p:nvGrpSpPr>
            <p:cNvPr id="61" name="组合 60">
              <a:extLst>
                <a:ext uri="{FF2B5EF4-FFF2-40B4-BE49-F238E27FC236}">
                  <a16:creationId xmlns:a16="http://schemas.microsoft.com/office/drawing/2014/main" id="{D9CE7ACD-2AF7-4BA2-A2B7-B61CB004F555}"/>
                </a:ext>
              </a:extLst>
            </p:cNvPr>
            <p:cNvGrpSpPr/>
            <p:nvPr/>
          </p:nvGrpSpPr>
          <p:grpSpPr>
            <a:xfrm>
              <a:off x="484037" y="5472848"/>
              <a:ext cx="603250" cy="699770"/>
              <a:chOff x="623443" y="1726565"/>
              <a:chExt cx="603250" cy="699770"/>
            </a:xfrm>
          </p:grpSpPr>
          <p:sp>
            <p:nvSpPr>
              <p:cNvPr id="62" name="六边形 61">
                <a:extLst>
                  <a:ext uri="{FF2B5EF4-FFF2-40B4-BE49-F238E27FC236}">
                    <a16:creationId xmlns:a16="http://schemas.microsoft.com/office/drawing/2014/main" id="{28B30102-0A55-4BE3-A0AB-0B8BD64A275A}"/>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文本框 62">
                <a:extLst>
                  <a:ext uri="{FF2B5EF4-FFF2-40B4-BE49-F238E27FC236}">
                    <a16:creationId xmlns:a16="http://schemas.microsoft.com/office/drawing/2014/main" id="{EC78D84D-560F-4DA1-8ED5-6BBDD8FC5224}"/>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04</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64" name="文本框 63">
              <a:extLst>
                <a:ext uri="{FF2B5EF4-FFF2-40B4-BE49-F238E27FC236}">
                  <a16:creationId xmlns:a16="http://schemas.microsoft.com/office/drawing/2014/main" id="{C26EDD0A-7A9C-44EA-ACF0-C06FE11A06D7}"/>
                </a:ext>
              </a:extLst>
            </p:cNvPr>
            <p:cNvSpPr txBox="1"/>
            <p:nvPr/>
          </p:nvSpPr>
          <p:spPr>
            <a:xfrm>
              <a:off x="1179141" y="5391846"/>
              <a:ext cx="6334842" cy="679801"/>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Linux</a:t>
              </a:r>
              <a:r>
                <a:rPr lang="zh-CN" altLang="en-US" sz="1600" dirty="0">
                  <a:latin typeface="微软雅黑" panose="020B0503020204020204" pitchFamily="34" charset="-122"/>
                  <a:ea typeface="微软雅黑" panose="020B0503020204020204" pitchFamily="34" charset="-122"/>
                </a:rPr>
                <a:t>系统中，</a:t>
              </a:r>
              <a:r>
                <a:rPr lang="en-US" altLang="zh-CN" sz="1600" dirty="0">
                  <a:latin typeface="微软雅黑" panose="020B0503020204020204" pitchFamily="34" charset="-122"/>
                  <a:ea typeface="微软雅黑" panose="020B0503020204020204" pitchFamily="34" charset="-122"/>
                </a:rPr>
                <a:t>UID</a:t>
              </a:r>
              <a:r>
                <a:rPr lang="zh-CN" altLang="en-US" sz="1600" dirty="0">
                  <a:latin typeface="微软雅黑" panose="020B0503020204020204" pitchFamily="34" charset="-122"/>
                  <a:ea typeface="微软雅黑" panose="020B0503020204020204" pitchFamily="34" charset="-122"/>
                </a:rPr>
                <a:t>就像我们的身份证号码一样具有唯一性，因此可通过用户的</a:t>
              </a:r>
              <a:r>
                <a:rPr lang="en-US" altLang="zh-CN" sz="1600" dirty="0">
                  <a:latin typeface="微软雅黑" panose="020B0503020204020204" pitchFamily="34" charset="-122"/>
                  <a:ea typeface="微软雅黑" panose="020B0503020204020204" pitchFamily="34" charset="-122"/>
                </a:rPr>
                <a:t>UID</a:t>
              </a:r>
              <a:r>
                <a:rPr lang="zh-CN" altLang="en-US" sz="1600" dirty="0">
                  <a:latin typeface="微软雅黑" panose="020B0503020204020204" pitchFamily="34" charset="-122"/>
                  <a:ea typeface="微软雅黑" panose="020B0503020204020204" pitchFamily="34" charset="-122"/>
                </a:rPr>
                <a:t>值来判断用户身份。</a:t>
              </a:r>
            </a:p>
          </p:txBody>
        </p:sp>
      </p:grpSp>
    </p:spTree>
    <p:extLst>
      <p:ext uri="{BB962C8B-B14F-4D97-AF65-F5344CB8AC3E}">
        <p14:creationId xmlns:p14="http://schemas.microsoft.com/office/powerpoint/2010/main" val="30380353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231134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用户身份</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a:extLst>
              <a:ext uri="{FF2B5EF4-FFF2-40B4-BE49-F238E27FC236}">
                <a16:creationId xmlns:a16="http://schemas.microsoft.com/office/drawing/2014/main" id="{38E5A634-8240-41A4-AEB6-B129351FCD0B}"/>
              </a:ext>
            </a:extLst>
          </p:cNvPr>
          <p:cNvGrpSpPr/>
          <p:nvPr/>
        </p:nvGrpSpPr>
        <p:grpSpPr>
          <a:xfrm>
            <a:off x="2591155" y="1486743"/>
            <a:ext cx="7009690" cy="3744055"/>
            <a:chOff x="2774754" y="1486743"/>
            <a:chExt cx="7009690" cy="3744055"/>
          </a:xfrm>
        </p:grpSpPr>
        <p:sp>
          <p:nvSpPr>
            <p:cNvPr id="35" name="Rectangle: Rounded Corners 55">
              <a:extLst>
                <a:ext uri="{FF2B5EF4-FFF2-40B4-BE49-F238E27FC236}">
                  <a16:creationId xmlns:a16="http://schemas.microsoft.com/office/drawing/2014/main" id="{9DBD3220-3EFA-4936-96F1-444B612DC000}"/>
                </a:ext>
              </a:extLst>
            </p:cNvPr>
            <p:cNvSpPr/>
            <p:nvPr/>
          </p:nvSpPr>
          <p:spPr>
            <a:xfrm>
              <a:off x="5690632" y="1486743"/>
              <a:ext cx="3186669" cy="838441"/>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45">
              <a:extLst>
                <a:ext uri="{FF2B5EF4-FFF2-40B4-BE49-F238E27FC236}">
                  <a16:creationId xmlns:a16="http://schemas.microsoft.com/office/drawing/2014/main" id="{156DCBF5-3E4D-41CE-BC61-9D8A19AA9451}"/>
                </a:ext>
              </a:extLst>
            </p:cNvPr>
            <p:cNvSpPr/>
            <p:nvPr/>
          </p:nvSpPr>
          <p:spPr>
            <a:xfrm>
              <a:off x="5690632" y="2595266"/>
              <a:ext cx="3186669" cy="1580229"/>
            </a:xfrm>
            <a:prstGeom prst="roundRect">
              <a:avLst>
                <a:gd name="adj" fmla="val 4748"/>
              </a:avLst>
            </a:prstGeom>
            <a:noFill/>
            <a:ln>
              <a:gradFill>
                <a:gsLst>
                  <a:gs pos="0">
                    <a:srgbClr val="0070C0"/>
                  </a:gs>
                  <a:gs pos="100000">
                    <a:srgbClr val="0070C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47">
              <a:extLst>
                <a:ext uri="{FF2B5EF4-FFF2-40B4-BE49-F238E27FC236}">
                  <a16:creationId xmlns:a16="http://schemas.microsoft.com/office/drawing/2014/main" id="{AD50918D-849C-49E9-8BD1-6235298A6453}"/>
                </a:ext>
              </a:extLst>
            </p:cNvPr>
            <p:cNvSpPr txBox="1"/>
            <p:nvPr/>
          </p:nvSpPr>
          <p:spPr>
            <a:xfrm>
              <a:off x="6108001" y="2708272"/>
              <a:ext cx="3672104" cy="1354217"/>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zh-CN" altLang="en-US" sz="1800" dirty="0">
                  <a:solidFill>
                    <a:srgbClr val="0070C0"/>
                  </a:solidFill>
                  <a:latin typeface="微软雅黑" panose="020B0503020204020204" pitchFamily="34" charset="-122"/>
                  <a:ea typeface="微软雅黑" panose="020B0503020204020204" pitchFamily="34" charset="-122"/>
                </a:rPr>
                <a:t>系统用户</a:t>
              </a:r>
              <a:r>
                <a:rPr lang="en-US" altLang="zh-CN" sz="1800" dirty="0">
                  <a:solidFill>
                    <a:srgbClr val="0070C0"/>
                  </a:solidFill>
                  <a:latin typeface="微软雅黑" panose="020B0503020204020204" pitchFamily="34" charset="-122"/>
                  <a:ea typeface="微软雅黑" panose="020B0503020204020204" pitchFamily="34" charset="-122"/>
                </a:rPr>
                <a:t>UID</a:t>
              </a:r>
              <a:r>
                <a:rPr lang="zh-CN" altLang="en-US" sz="1800" dirty="0">
                  <a:solidFill>
                    <a:srgbClr val="0070C0"/>
                  </a:solidFill>
                  <a:latin typeface="微软雅黑" panose="020B0503020204020204" pitchFamily="34" charset="-122"/>
                  <a:ea typeface="微软雅黑" panose="020B0503020204020204" pitchFamily="34" charset="-122"/>
                </a:rPr>
                <a:t>为</a:t>
              </a:r>
              <a:r>
                <a:rPr lang="en-US" altLang="zh-CN" sz="1800" dirty="0">
                  <a:solidFill>
                    <a:srgbClr val="0070C0"/>
                  </a:solidFill>
                  <a:latin typeface="微软雅黑" panose="020B0503020204020204" pitchFamily="34" charset="-122"/>
                  <a:ea typeface="微软雅黑" panose="020B0503020204020204" pitchFamily="34" charset="-122"/>
                </a:rPr>
                <a:t>1</a:t>
              </a:r>
              <a:r>
                <a:rPr lang="zh-CN" altLang="en-US" sz="1800" dirty="0">
                  <a:solidFill>
                    <a:srgbClr val="0070C0"/>
                  </a:solidFill>
                  <a:latin typeface="微软雅黑" panose="020B0503020204020204" pitchFamily="34" charset="-122"/>
                  <a:ea typeface="微软雅黑" panose="020B0503020204020204" pitchFamily="34" charset="-122"/>
                </a:rPr>
                <a:t>～</a:t>
              </a:r>
              <a:r>
                <a:rPr lang="en-US" altLang="zh-CN" sz="1800" dirty="0">
                  <a:solidFill>
                    <a:srgbClr val="0070C0"/>
                  </a:solidFill>
                  <a:latin typeface="微软雅黑" panose="020B0503020204020204" pitchFamily="34" charset="-122"/>
                  <a:ea typeface="微软雅黑" panose="020B0503020204020204" pitchFamily="34" charset="-122"/>
                </a:rPr>
                <a:t>999</a:t>
              </a:r>
            </a:p>
            <a:p>
              <a:pPr algn="l"/>
              <a:r>
                <a:rPr lang="en-US" altLang="zh-CN" b="0" dirty="0">
                  <a:solidFill>
                    <a:schemeClr val="tx1"/>
                  </a:solidFill>
                  <a:latin typeface="微软雅黑" panose="020B0503020204020204" pitchFamily="34" charset="-122"/>
                  <a:ea typeface="微软雅黑" panose="020B0503020204020204" pitchFamily="34" charset="-122"/>
                </a:rPr>
                <a:t>Linux</a:t>
              </a:r>
              <a:r>
                <a:rPr lang="zh-CN" altLang="en-US" b="0" dirty="0">
                  <a:solidFill>
                    <a:schemeClr val="tx1"/>
                  </a:solidFill>
                  <a:latin typeface="微软雅黑" panose="020B0503020204020204" pitchFamily="34" charset="-122"/>
                  <a:ea typeface="微软雅黑" panose="020B0503020204020204" pitchFamily="34" charset="-122"/>
                </a:rPr>
                <a:t>系统为了避免因某个服务程序出现漏洞而被黑客提权至整台服务器，默认服务程序会由独立的系统用户负责运行，进而有效控制被破坏范围。</a:t>
              </a:r>
              <a:endParaRPr lang="en-US" altLang="zh-CN" b="0" dirty="0">
                <a:solidFill>
                  <a:schemeClr val="tx1"/>
                </a:solidFill>
                <a:latin typeface="微软雅黑" panose="020B0503020204020204" pitchFamily="34" charset="-122"/>
                <a:ea typeface="微软雅黑" panose="020B0503020204020204" pitchFamily="34" charset="-122"/>
              </a:endParaRPr>
            </a:p>
          </p:txBody>
        </p:sp>
        <p:sp>
          <p:nvSpPr>
            <p:cNvPr id="38" name="TextBox 57">
              <a:extLst>
                <a:ext uri="{FF2B5EF4-FFF2-40B4-BE49-F238E27FC236}">
                  <a16:creationId xmlns:a16="http://schemas.microsoft.com/office/drawing/2014/main" id="{C5B0AE27-F608-4892-A904-D7B0DFE5B97D}"/>
                </a:ext>
              </a:extLst>
            </p:cNvPr>
            <p:cNvSpPr txBox="1"/>
            <p:nvPr/>
          </p:nvSpPr>
          <p:spPr>
            <a:xfrm>
              <a:off x="6088419" y="1598187"/>
              <a:ext cx="3696025" cy="615553"/>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zh-CN" altLang="en-US" sz="1800" dirty="0">
                  <a:solidFill>
                    <a:srgbClr val="00B0F0"/>
                  </a:solidFill>
                  <a:latin typeface="微软雅黑" panose="020B0503020204020204" pitchFamily="34" charset="-122"/>
                  <a:ea typeface="微软雅黑" panose="020B0503020204020204" pitchFamily="34" charset="-122"/>
                </a:rPr>
                <a:t>管理员</a:t>
              </a:r>
              <a:r>
                <a:rPr lang="en-US" altLang="zh-CN" sz="1800" dirty="0">
                  <a:solidFill>
                    <a:srgbClr val="00B0F0"/>
                  </a:solidFill>
                  <a:latin typeface="微软雅黑" panose="020B0503020204020204" pitchFamily="34" charset="-122"/>
                  <a:ea typeface="微软雅黑" panose="020B0503020204020204" pitchFamily="34" charset="-122"/>
                </a:rPr>
                <a:t>UID</a:t>
              </a:r>
              <a:r>
                <a:rPr lang="zh-CN" altLang="en-US" sz="1800" dirty="0">
                  <a:solidFill>
                    <a:srgbClr val="00B0F0"/>
                  </a:solidFill>
                  <a:latin typeface="微软雅黑" panose="020B0503020204020204" pitchFamily="34" charset="-122"/>
                  <a:ea typeface="微软雅黑" panose="020B0503020204020204" pitchFamily="34" charset="-122"/>
                </a:rPr>
                <a:t>为</a:t>
              </a:r>
              <a:r>
                <a:rPr lang="en-US" altLang="zh-CN" sz="1800" dirty="0">
                  <a:solidFill>
                    <a:srgbClr val="00B0F0"/>
                  </a:solidFill>
                  <a:latin typeface="微软雅黑" panose="020B0503020204020204" pitchFamily="34" charset="-122"/>
                  <a:ea typeface="微软雅黑" panose="020B0503020204020204" pitchFamily="34" charset="-122"/>
                </a:rPr>
                <a:t>0</a:t>
              </a:r>
            </a:p>
            <a:p>
              <a:pPr algn="l"/>
              <a:r>
                <a:rPr lang="zh-CN" altLang="en-US" b="0" dirty="0">
                  <a:solidFill>
                    <a:schemeClr val="tx1"/>
                  </a:solidFill>
                  <a:latin typeface="微软雅黑" panose="020B0503020204020204" pitchFamily="34" charset="-122"/>
                  <a:ea typeface="微软雅黑" panose="020B0503020204020204" pitchFamily="34" charset="-122"/>
                </a:rPr>
                <a:t>系统的管理员用户。</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39" name="椭圆 38">
              <a:extLst>
                <a:ext uri="{FF2B5EF4-FFF2-40B4-BE49-F238E27FC236}">
                  <a16:creationId xmlns:a16="http://schemas.microsoft.com/office/drawing/2014/main" id="{47823812-0FCF-4A5A-934A-CB5C60D8443E}"/>
                </a:ext>
              </a:extLst>
            </p:cNvPr>
            <p:cNvSpPr/>
            <p:nvPr/>
          </p:nvSpPr>
          <p:spPr>
            <a:xfrm>
              <a:off x="5348192" y="1613651"/>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40" name="椭圆 39">
              <a:extLst>
                <a:ext uri="{FF2B5EF4-FFF2-40B4-BE49-F238E27FC236}">
                  <a16:creationId xmlns:a16="http://schemas.microsoft.com/office/drawing/2014/main" id="{8C8DAF64-2F40-4EF5-9135-AA0361472D90}"/>
                </a:ext>
              </a:extLst>
            </p:cNvPr>
            <p:cNvSpPr/>
            <p:nvPr/>
          </p:nvSpPr>
          <p:spPr>
            <a:xfrm>
              <a:off x="5414867" y="1680326"/>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1</a:t>
              </a:r>
              <a:endParaRPr lang="zh-CN" altLang="en-US" dirty="0">
                <a:latin typeface="思源黑体 CN Bold" panose="020B0800000000000000" pitchFamily="34" charset="-122"/>
                <a:ea typeface="思源黑体 CN Bold" panose="020B0800000000000000" pitchFamily="34" charset="-122"/>
              </a:endParaRPr>
            </a:p>
          </p:txBody>
        </p:sp>
        <p:sp>
          <p:nvSpPr>
            <p:cNvPr id="41" name="椭圆 40">
              <a:extLst>
                <a:ext uri="{FF2B5EF4-FFF2-40B4-BE49-F238E27FC236}">
                  <a16:creationId xmlns:a16="http://schemas.microsoft.com/office/drawing/2014/main" id="{52C10FF0-B352-4597-8693-FB750197FDE8}"/>
                </a:ext>
              </a:extLst>
            </p:cNvPr>
            <p:cNvSpPr/>
            <p:nvPr/>
          </p:nvSpPr>
          <p:spPr>
            <a:xfrm>
              <a:off x="5348192" y="3066622"/>
              <a:ext cx="645718" cy="645718"/>
            </a:xfrm>
            <a:prstGeom prst="ellipse">
              <a:avLst/>
            </a:prstGeom>
            <a:solidFill>
              <a:srgbClr val="0070C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42" name="椭圆 41">
              <a:extLst>
                <a:ext uri="{FF2B5EF4-FFF2-40B4-BE49-F238E27FC236}">
                  <a16:creationId xmlns:a16="http://schemas.microsoft.com/office/drawing/2014/main" id="{0485D46A-C6D7-4EE8-8F65-C110A9E4B58C}"/>
                </a:ext>
              </a:extLst>
            </p:cNvPr>
            <p:cNvSpPr/>
            <p:nvPr/>
          </p:nvSpPr>
          <p:spPr>
            <a:xfrm>
              <a:off x="5414867" y="3133297"/>
              <a:ext cx="512368" cy="512368"/>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2</a:t>
              </a:r>
              <a:endParaRPr lang="zh-CN" altLang="en-US" dirty="0">
                <a:latin typeface="思源黑体 CN Bold" panose="020B0800000000000000" pitchFamily="34" charset="-122"/>
                <a:ea typeface="思源黑体 CN Bold" panose="020B0800000000000000" pitchFamily="34" charset="-122"/>
              </a:endParaRPr>
            </a:p>
          </p:txBody>
        </p:sp>
        <p:sp>
          <p:nvSpPr>
            <p:cNvPr id="43" name="Rectangle: Rounded Corners 55">
              <a:extLst>
                <a:ext uri="{FF2B5EF4-FFF2-40B4-BE49-F238E27FC236}">
                  <a16:creationId xmlns:a16="http://schemas.microsoft.com/office/drawing/2014/main" id="{B3566D31-D9F7-4659-892F-3D9D6FBDC093}"/>
                </a:ext>
              </a:extLst>
            </p:cNvPr>
            <p:cNvSpPr/>
            <p:nvPr/>
          </p:nvSpPr>
          <p:spPr>
            <a:xfrm>
              <a:off x="5690632" y="4395172"/>
              <a:ext cx="3186669" cy="835626"/>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57">
              <a:extLst>
                <a:ext uri="{FF2B5EF4-FFF2-40B4-BE49-F238E27FC236}">
                  <a16:creationId xmlns:a16="http://schemas.microsoft.com/office/drawing/2014/main" id="{C65561CD-9B76-44F4-B017-4F3DD1A29CC4}"/>
                </a:ext>
              </a:extLst>
            </p:cNvPr>
            <p:cNvSpPr txBox="1"/>
            <p:nvPr/>
          </p:nvSpPr>
          <p:spPr>
            <a:xfrm>
              <a:off x="6108000" y="4505209"/>
              <a:ext cx="3672104" cy="615553"/>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zh-CN" altLang="en-US" sz="1800" dirty="0">
                  <a:solidFill>
                    <a:srgbClr val="00B0F0"/>
                  </a:solidFill>
                  <a:latin typeface="微软雅黑" panose="020B0503020204020204" pitchFamily="34" charset="-122"/>
                  <a:ea typeface="微软雅黑" panose="020B0503020204020204" pitchFamily="34" charset="-122"/>
                </a:rPr>
                <a:t>普通用户</a:t>
              </a:r>
              <a:r>
                <a:rPr lang="en-US" altLang="zh-CN" sz="1800" dirty="0">
                  <a:solidFill>
                    <a:srgbClr val="00B0F0"/>
                  </a:solidFill>
                  <a:latin typeface="微软雅黑" panose="020B0503020204020204" pitchFamily="34" charset="-122"/>
                  <a:ea typeface="微软雅黑" panose="020B0503020204020204" pitchFamily="34" charset="-122"/>
                </a:rPr>
                <a:t>UID</a:t>
              </a:r>
              <a:r>
                <a:rPr lang="zh-CN" altLang="en-US" sz="1800" dirty="0">
                  <a:solidFill>
                    <a:srgbClr val="00B0F0"/>
                  </a:solidFill>
                  <a:latin typeface="微软雅黑" panose="020B0503020204020204" pitchFamily="34" charset="-122"/>
                  <a:ea typeface="微软雅黑" panose="020B0503020204020204" pitchFamily="34" charset="-122"/>
                </a:rPr>
                <a:t>从</a:t>
              </a:r>
              <a:r>
                <a:rPr lang="en-US" altLang="zh-CN" sz="1800" dirty="0">
                  <a:solidFill>
                    <a:srgbClr val="00B0F0"/>
                  </a:solidFill>
                  <a:latin typeface="微软雅黑" panose="020B0503020204020204" pitchFamily="34" charset="-122"/>
                  <a:ea typeface="微软雅黑" panose="020B0503020204020204" pitchFamily="34" charset="-122"/>
                </a:rPr>
                <a:t>1000</a:t>
              </a:r>
              <a:r>
                <a:rPr lang="zh-CN" altLang="en-US" sz="1800" dirty="0">
                  <a:solidFill>
                    <a:srgbClr val="00B0F0"/>
                  </a:solidFill>
                  <a:latin typeface="微软雅黑" panose="020B0503020204020204" pitchFamily="34" charset="-122"/>
                  <a:ea typeface="微软雅黑" panose="020B0503020204020204" pitchFamily="34" charset="-122"/>
                </a:rPr>
                <a:t>开始</a:t>
              </a:r>
              <a:endParaRPr lang="en-US" altLang="zh-CN" sz="1800" dirty="0">
                <a:solidFill>
                  <a:srgbClr val="00B0F0"/>
                </a:solidFill>
                <a:latin typeface="微软雅黑" panose="020B0503020204020204" pitchFamily="34" charset="-122"/>
                <a:ea typeface="微软雅黑" panose="020B0503020204020204" pitchFamily="34" charset="-122"/>
              </a:endParaRPr>
            </a:p>
            <a:p>
              <a:pPr algn="l"/>
              <a:r>
                <a:rPr lang="zh-CN" altLang="en-US" b="0" dirty="0">
                  <a:solidFill>
                    <a:schemeClr val="tx1"/>
                  </a:solidFill>
                  <a:latin typeface="微软雅黑" panose="020B0503020204020204" pitchFamily="34" charset="-122"/>
                  <a:ea typeface="微软雅黑" panose="020B0503020204020204" pitchFamily="34" charset="-122"/>
                </a:rPr>
                <a:t>是由管理员创建的用于日常工作的用户。</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45" name="椭圆 44">
              <a:extLst>
                <a:ext uri="{FF2B5EF4-FFF2-40B4-BE49-F238E27FC236}">
                  <a16:creationId xmlns:a16="http://schemas.microsoft.com/office/drawing/2014/main" id="{894DFF50-6728-4CAB-9145-372F665FB019}"/>
                </a:ext>
              </a:extLst>
            </p:cNvPr>
            <p:cNvSpPr/>
            <p:nvPr/>
          </p:nvSpPr>
          <p:spPr>
            <a:xfrm>
              <a:off x="5348192" y="4490126"/>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50" name="椭圆 49">
              <a:extLst>
                <a:ext uri="{FF2B5EF4-FFF2-40B4-BE49-F238E27FC236}">
                  <a16:creationId xmlns:a16="http://schemas.microsoft.com/office/drawing/2014/main" id="{8DBC581D-3F3D-4F36-B739-2CEAB90192B4}"/>
                </a:ext>
              </a:extLst>
            </p:cNvPr>
            <p:cNvSpPr/>
            <p:nvPr/>
          </p:nvSpPr>
          <p:spPr>
            <a:xfrm>
              <a:off x="5414867" y="4556801"/>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3</a:t>
              </a:r>
              <a:endParaRPr lang="zh-CN" altLang="en-US" dirty="0">
                <a:latin typeface="思源黑体 CN Bold" panose="020B0800000000000000" pitchFamily="34" charset="-122"/>
                <a:ea typeface="思源黑体 CN Bold" panose="020B0800000000000000" pitchFamily="34" charset="-122"/>
              </a:endParaRPr>
            </a:p>
          </p:txBody>
        </p:sp>
        <p:cxnSp>
          <p:nvCxnSpPr>
            <p:cNvPr id="55" name="直接连接符 54">
              <a:extLst>
                <a:ext uri="{FF2B5EF4-FFF2-40B4-BE49-F238E27FC236}">
                  <a16:creationId xmlns:a16="http://schemas.microsoft.com/office/drawing/2014/main" id="{F365B5E8-CCD3-44F2-A25C-31F35F187195}"/>
                </a:ext>
              </a:extLst>
            </p:cNvPr>
            <p:cNvCxnSpPr>
              <a:cxnSpLocks/>
              <a:stCxn id="26" idx="4"/>
              <a:endCxn id="39" idx="2"/>
            </p:cNvCxnSpPr>
            <p:nvPr/>
          </p:nvCxnSpPr>
          <p:spPr>
            <a:xfrm flipV="1">
              <a:off x="3841475" y="1936510"/>
              <a:ext cx="1506717" cy="1447605"/>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06FD3CE6-4660-459D-9B9F-D0F1F1F25B0E}"/>
                </a:ext>
              </a:extLst>
            </p:cNvPr>
            <p:cNvCxnSpPr>
              <a:cxnSpLocks/>
              <a:stCxn id="26" idx="4"/>
              <a:endCxn id="42" idx="2"/>
            </p:cNvCxnSpPr>
            <p:nvPr/>
          </p:nvCxnSpPr>
          <p:spPr>
            <a:xfrm>
              <a:off x="3841475" y="3384115"/>
              <a:ext cx="1573392" cy="5366"/>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761E6A82-E8B1-447D-943A-C8C29F71B1E4}"/>
                </a:ext>
              </a:extLst>
            </p:cNvPr>
            <p:cNvCxnSpPr>
              <a:cxnSpLocks/>
              <a:stCxn id="26" idx="4"/>
              <a:endCxn id="45" idx="2"/>
            </p:cNvCxnSpPr>
            <p:nvPr/>
          </p:nvCxnSpPr>
          <p:spPr>
            <a:xfrm>
              <a:off x="3841475" y="3384115"/>
              <a:ext cx="1506717" cy="1428870"/>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6" name="Freeform 70">
              <a:extLst>
                <a:ext uri="{FF2B5EF4-FFF2-40B4-BE49-F238E27FC236}">
                  <a16:creationId xmlns:a16="http://schemas.microsoft.com/office/drawing/2014/main" id="{752526F7-4FE9-4F6B-9968-0AE58C79FAB4}"/>
                </a:ext>
              </a:extLst>
            </p:cNvPr>
            <p:cNvSpPr>
              <a:spLocks noEditPoints="1"/>
            </p:cNvSpPr>
            <p:nvPr/>
          </p:nvSpPr>
          <p:spPr bwMode="auto">
            <a:xfrm>
              <a:off x="2774754" y="2642720"/>
              <a:ext cx="1525816" cy="2170265"/>
            </a:xfrm>
            <a:custGeom>
              <a:avLst/>
              <a:gdLst>
                <a:gd name="T0" fmla="*/ 62 w 113"/>
                <a:gd name="T1" fmla="*/ 35 h 161"/>
                <a:gd name="T2" fmla="*/ 60 w 113"/>
                <a:gd name="T3" fmla="*/ 41 h 161"/>
                <a:gd name="T4" fmla="*/ 66 w 113"/>
                <a:gd name="T5" fmla="*/ 39 h 161"/>
                <a:gd name="T6" fmla="*/ 72 w 113"/>
                <a:gd name="T7" fmla="*/ 33 h 161"/>
                <a:gd name="T8" fmla="*/ 79 w 113"/>
                <a:gd name="T9" fmla="*/ 55 h 161"/>
                <a:gd name="T10" fmla="*/ 57 w 113"/>
                <a:gd name="T11" fmla="*/ 76 h 161"/>
                <a:gd name="T12" fmla="*/ 35 w 113"/>
                <a:gd name="T13" fmla="*/ 58 h 161"/>
                <a:gd name="T14" fmla="*/ 76 w 113"/>
                <a:gd name="T15" fmla="*/ 87 h 161"/>
                <a:gd name="T16" fmla="*/ 88 w 113"/>
                <a:gd name="T17" fmla="*/ 100 h 161"/>
                <a:gd name="T18" fmla="*/ 80 w 113"/>
                <a:gd name="T19" fmla="*/ 100 h 161"/>
                <a:gd name="T20" fmla="*/ 86 w 113"/>
                <a:gd name="T21" fmla="*/ 110 h 161"/>
                <a:gd name="T22" fmla="*/ 60 w 113"/>
                <a:gd name="T23" fmla="*/ 152 h 161"/>
                <a:gd name="T24" fmla="*/ 90 w 113"/>
                <a:gd name="T25" fmla="*/ 111 h 161"/>
                <a:gd name="T26" fmla="*/ 85 w 113"/>
                <a:gd name="T27" fmla="*/ 103 h 161"/>
                <a:gd name="T28" fmla="*/ 91 w 113"/>
                <a:gd name="T29" fmla="*/ 103 h 161"/>
                <a:gd name="T30" fmla="*/ 91 w 113"/>
                <a:gd name="T31" fmla="*/ 89 h 161"/>
                <a:gd name="T32" fmla="*/ 113 w 113"/>
                <a:gd name="T33" fmla="*/ 144 h 161"/>
                <a:gd name="T34" fmla="*/ 10 w 113"/>
                <a:gd name="T35" fmla="*/ 92 h 161"/>
                <a:gd name="T36" fmla="*/ 22 w 113"/>
                <a:gd name="T37" fmla="*/ 102 h 161"/>
                <a:gd name="T38" fmla="*/ 23 w 113"/>
                <a:gd name="T39" fmla="*/ 103 h 161"/>
                <a:gd name="T40" fmla="*/ 24 w 113"/>
                <a:gd name="T41" fmla="*/ 110 h 161"/>
                <a:gd name="T42" fmla="*/ 24 w 113"/>
                <a:gd name="T43" fmla="*/ 111 h 161"/>
                <a:gd name="T44" fmla="*/ 51 w 113"/>
                <a:gd name="T45" fmla="*/ 149 h 161"/>
                <a:gd name="T46" fmla="*/ 31 w 113"/>
                <a:gd name="T47" fmla="*/ 102 h 161"/>
                <a:gd name="T48" fmla="*/ 30 w 113"/>
                <a:gd name="T49" fmla="*/ 100 h 161"/>
                <a:gd name="T50" fmla="*/ 25 w 113"/>
                <a:gd name="T51" fmla="*/ 88 h 161"/>
                <a:gd name="T52" fmla="*/ 50 w 113"/>
                <a:gd name="T53" fmla="*/ 119 h 161"/>
                <a:gd name="T54" fmla="*/ 50 w 113"/>
                <a:gd name="T55" fmla="*/ 99 h 161"/>
                <a:gd name="T56" fmla="*/ 59 w 113"/>
                <a:gd name="T57" fmla="*/ 95 h 161"/>
                <a:gd name="T58" fmla="*/ 60 w 113"/>
                <a:gd name="T59" fmla="*/ 103 h 161"/>
                <a:gd name="T60" fmla="*/ 76 w 113"/>
                <a:gd name="T61" fmla="*/ 87 h 161"/>
                <a:gd name="T62" fmla="*/ 89 w 113"/>
                <a:gd name="T63" fmla="*/ 40 h 161"/>
                <a:gd name="T64" fmla="*/ 48 w 113"/>
                <a:gd name="T65" fmla="*/ 1 h 161"/>
                <a:gd name="T66" fmla="*/ 22 w 113"/>
                <a:gd name="T67" fmla="*/ 40 h 161"/>
                <a:gd name="T68" fmla="*/ 26 w 113"/>
                <a:gd name="T69" fmla="*/ 54 h 161"/>
                <a:gd name="T70" fmla="*/ 42 w 113"/>
                <a:gd name="T71" fmla="*/ 78 h 161"/>
                <a:gd name="T72" fmla="*/ 72 w 113"/>
                <a:gd name="T73" fmla="*/ 77 h 161"/>
                <a:gd name="T74" fmla="*/ 88 w 113"/>
                <a:gd name="T75" fmla="*/ 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 h="161">
                  <a:moveTo>
                    <a:pt x="32" y="38"/>
                  </a:moveTo>
                  <a:cubicBezTo>
                    <a:pt x="45" y="39"/>
                    <a:pt x="55" y="37"/>
                    <a:pt x="62" y="35"/>
                  </a:cubicBezTo>
                  <a:cubicBezTo>
                    <a:pt x="58" y="39"/>
                    <a:pt x="58" y="39"/>
                    <a:pt x="58" y="39"/>
                  </a:cubicBezTo>
                  <a:cubicBezTo>
                    <a:pt x="60" y="41"/>
                    <a:pt x="60" y="41"/>
                    <a:pt x="60" y="41"/>
                  </a:cubicBezTo>
                  <a:cubicBezTo>
                    <a:pt x="68" y="35"/>
                    <a:pt x="68" y="35"/>
                    <a:pt x="68" y="35"/>
                  </a:cubicBezTo>
                  <a:cubicBezTo>
                    <a:pt x="66" y="39"/>
                    <a:pt x="66" y="39"/>
                    <a:pt x="66" y="39"/>
                  </a:cubicBezTo>
                  <a:cubicBezTo>
                    <a:pt x="69" y="40"/>
                    <a:pt x="69" y="40"/>
                    <a:pt x="69" y="40"/>
                  </a:cubicBezTo>
                  <a:cubicBezTo>
                    <a:pt x="72" y="33"/>
                    <a:pt x="72" y="33"/>
                    <a:pt x="72" y="33"/>
                  </a:cubicBezTo>
                  <a:cubicBezTo>
                    <a:pt x="74" y="35"/>
                    <a:pt x="77" y="37"/>
                    <a:pt x="81" y="37"/>
                  </a:cubicBezTo>
                  <a:cubicBezTo>
                    <a:pt x="81" y="43"/>
                    <a:pt x="81" y="49"/>
                    <a:pt x="79" y="55"/>
                  </a:cubicBezTo>
                  <a:cubicBezTo>
                    <a:pt x="76" y="62"/>
                    <a:pt x="72" y="68"/>
                    <a:pt x="68" y="71"/>
                  </a:cubicBezTo>
                  <a:cubicBezTo>
                    <a:pt x="64" y="74"/>
                    <a:pt x="61" y="76"/>
                    <a:pt x="57" y="76"/>
                  </a:cubicBezTo>
                  <a:cubicBezTo>
                    <a:pt x="53" y="76"/>
                    <a:pt x="49" y="75"/>
                    <a:pt x="45" y="72"/>
                  </a:cubicBezTo>
                  <a:cubicBezTo>
                    <a:pt x="41" y="69"/>
                    <a:pt x="37" y="65"/>
                    <a:pt x="35" y="58"/>
                  </a:cubicBezTo>
                  <a:cubicBezTo>
                    <a:pt x="32" y="52"/>
                    <a:pt x="31" y="45"/>
                    <a:pt x="32" y="38"/>
                  </a:cubicBezTo>
                  <a:close/>
                  <a:moveTo>
                    <a:pt x="76" y="87"/>
                  </a:moveTo>
                  <a:cubicBezTo>
                    <a:pt x="80" y="87"/>
                    <a:pt x="84" y="87"/>
                    <a:pt x="88" y="88"/>
                  </a:cubicBezTo>
                  <a:cubicBezTo>
                    <a:pt x="88" y="100"/>
                    <a:pt x="88" y="100"/>
                    <a:pt x="88" y="100"/>
                  </a:cubicBezTo>
                  <a:cubicBezTo>
                    <a:pt x="83" y="100"/>
                    <a:pt x="83" y="100"/>
                    <a:pt x="83" y="100"/>
                  </a:cubicBezTo>
                  <a:cubicBezTo>
                    <a:pt x="80" y="100"/>
                    <a:pt x="80" y="100"/>
                    <a:pt x="80" y="100"/>
                  </a:cubicBezTo>
                  <a:cubicBezTo>
                    <a:pt x="82" y="102"/>
                    <a:pt x="82" y="102"/>
                    <a:pt x="82" y="102"/>
                  </a:cubicBezTo>
                  <a:cubicBezTo>
                    <a:pt x="86" y="110"/>
                    <a:pt x="86" y="110"/>
                    <a:pt x="86" y="110"/>
                  </a:cubicBezTo>
                  <a:cubicBezTo>
                    <a:pt x="78" y="121"/>
                    <a:pt x="65" y="140"/>
                    <a:pt x="59" y="151"/>
                  </a:cubicBezTo>
                  <a:cubicBezTo>
                    <a:pt x="60" y="152"/>
                    <a:pt x="60" y="152"/>
                    <a:pt x="60" y="152"/>
                  </a:cubicBezTo>
                  <a:cubicBezTo>
                    <a:pt x="65" y="144"/>
                    <a:pt x="83" y="120"/>
                    <a:pt x="89" y="111"/>
                  </a:cubicBezTo>
                  <a:cubicBezTo>
                    <a:pt x="90" y="111"/>
                    <a:pt x="90" y="111"/>
                    <a:pt x="90" y="111"/>
                  </a:cubicBezTo>
                  <a:cubicBezTo>
                    <a:pt x="89" y="110"/>
                    <a:pt x="89" y="110"/>
                    <a:pt x="89" y="110"/>
                  </a:cubicBezTo>
                  <a:cubicBezTo>
                    <a:pt x="85" y="103"/>
                    <a:pt x="85" y="103"/>
                    <a:pt x="85" y="103"/>
                  </a:cubicBezTo>
                  <a:cubicBezTo>
                    <a:pt x="90" y="103"/>
                    <a:pt x="90" y="103"/>
                    <a:pt x="90" y="103"/>
                  </a:cubicBezTo>
                  <a:cubicBezTo>
                    <a:pt x="91" y="103"/>
                    <a:pt x="91" y="103"/>
                    <a:pt x="91" y="103"/>
                  </a:cubicBezTo>
                  <a:cubicBezTo>
                    <a:pt x="91" y="102"/>
                    <a:pt x="91" y="102"/>
                    <a:pt x="91" y="102"/>
                  </a:cubicBezTo>
                  <a:cubicBezTo>
                    <a:pt x="91" y="89"/>
                    <a:pt x="91" y="89"/>
                    <a:pt x="91" y="89"/>
                  </a:cubicBezTo>
                  <a:cubicBezTo>
                    <a:pt x="94" y="89"/>
                    <a:pt x="98" y="90"/>
                    <a:pt x="102" y="92"/>
                  </a:cubicBezTo>
                  <a:cubicBezTo>
                    <a:pt x="109" y="107"/>
                    <a:pt x="112" y="125"/>
                    <a:pt x="113" y="144"/>
                  </a:cubicBezTo>
                  <a:cubicBezTo>
                    <a:pt x="105" y="160"/>
                    <a:pt x="8" y="161"/>
                    <a:pt x="0" y="144"/>
                  </a:cubicBezTo>
                  <a:cubicBezTo>
                    <a:pt x="0" y="125"/>
                    <a:pt x="3" y="107"/>
                    <a:pt x="10" y="92"/>
                  </a:cubicBezTo>
                  <a:cubicBezTo>
                    <a:pt x="15" y="90"/>
                    <a:pt x="19" y="89"/>
                    <a:pt x="22" y="88"/>
                  </a:cubicBezTo>
                  <a:cubicBezTo>
                    <a:pt x="22" y="102"/>
                    <a:pt x="22" y="102"/>
                    <a:pt x="22" y="102"/>
                  </a:cubicBezTo>
                  <a:cubicBezTo>
                    <a:pt x="22" y="103"/>
                    <a:pt x="22" y="103"/>
                    <a:pt x="22" y="103"/>
                  </a:cubicBezTo>
                  <a:cubicBezTo>
                    <a:pt x="23" y="103"/>
                    <a:pt x="23" y="103"/>
                    <a:pt x="23" y="103"/>
                  </a:cubicBezTo>
                  <a:cubicBezTo>
                    <a:pt x="28" y="103"/>
                    <a:pt x="28" y="103"/>
                    <a:pt x="28" y="103"/>
                  </a:cubicBezTo>
                  <a:cubicBezTo>
                    <a:pt x="24" y="110"/>
                    <a:pt x="24" y="110"/>
                    <a:pt x="24" y="110"/>
                  </a:cubicBezTo>
                  <a:cubicBezTo>
                    <a:pt x="23" y="111"/>
                    <a:pt x="23" y="111"/>
                    <a:pt x="23" y="111"/>
                  </a:cubicBezTo>
                  <a:cubicBezTo>
                    <a:pt x="24" y="111"/>
                    <a:pt x="24" y="111"/>
                    <a:pt x="24" y="111"/>
                  </a:cubicBezTo>
                  <a:cubicBezTo>
                    <a:pt x="33" y="123"/>
                    <a:pt x="42" y="136"/>
                    <a:pt x="50" y="149"/>
                  </a:cubicBezTo>
                  <a:cubicBezTo>
                    <a:pt x="51" y="149"/>
                    <a:pt x="51" y="149"/>
                    <a:pt x="51" y="149"/>
                  </a:cubicBezTo>
                  <a:cubicBezTo>
                    <a:pt x="43" y="135"/>
                    <a:pt x="36" y="122"/>
                    <a:pt x="27" y="110"/>
                  </a:cubicBezTo>
                  <a:cubicBezTo>
                    <a:pt x="31" y="102"/>
                    <a:pt x="31" y="102"/>
                    <a:pt x="31" y="102"/>
                  </a:cubicBezTo>
                  <a:cubicBezTo>
                    <a:pt x="33" y="100"/>
                    <a:pt x="33" y="100"/>
                    <a:pt x="33" y="100"/>
                  </a:cubicBezTo>
                  <a:cubicBezTo>
                    <a:pt x="30" y="100"/>
                    <a:pt x="30" y="100"/>
                    <a:pt x="30" y="100"/>
                  </a:cubicBezTo>
                  <a:cubicBezTo>
                    <a:pt x="25" y="100"/>
                    <a:pt x="25" y="100"/>
                    <a:pt x="25" y="100"/>
                  </a:cubicBezTo>
                  <a:cubicBezTo>
                    <a:pt x="25" y="88"/>
                    <a:pt x="25" y="88"/>
                    <a:pt x="25" y="88"/>
                  </a:cubicBezTo>
                  <a:cubicBezTo>
                    <a:pt x="29" y="87"/>
                    <a:pt x="33" y="87"/>
                    <a:pt x="37" y="87"/>
                  </a:cubicBezTo>
                  <a:cubicBezTo>
                    <a:pt x="37" y="97"/>
                    <a:pt x="44" y="108"/>
                    <a:pt x="50" y="119"/>
                  </a:cubicBezTo>
                  <a:cubicBezTo>
                    <a:pt x="53" y="103"/>
                    <a:pt x="53" y="103"/>
                    <a:pt x="53" y="103"/>
                  </a:cubicBezTo>
                  <a:cubicBezTo>
                    <a:pt x="50" y="99"/>
                    <a:pt x="50" y="99"/>
                    <a:pt x="50" y="99"/>
                  </a:cubicBezTo>
                  <a:cubicBezTo>
                    <a:pt x="53" y="95"/>
                    <a:pt x="53" y="95"/>
                    <a:pt x="53" y="95"/>
                  </a:cubicBezTo>
                  <a:cubicBezTo>
                    <a:pt x="59" y="95"/>
                    <a:pt x="59" y="95"/>
                    <a:pt x="59" y="95"/>
                  </a:cubicBezTo>
                  <a:cubicBezTo>
                    <a:pt x="62" y="98"/>
                    <a:pt x="62" y="98"/>
                    <a:pt x="62" y="98"/>
                  </a:cubicBezTo>
                  <a:cubicBezTo>
                    <a:pt x="60" y="103"/>
                    <a:pt x="60" y="103"/>
                    <a:pt x="60" y="103"/>
                  </a:cubicBezTo>
                  <a:cubicBezTo>
                    <a:pt x="63" y="121"/>
                    <a:pt x="63" y="121"/>
                    <a:pt x="63" y="121"/>
                  </a:cubicBezTo>
                  <a:cubicBezTo>
                    <a:pt x="68" y="109"/>
                    <a:pt x="75" y="94"/>
                    <a:pt x="76" y="87"/>
                  </a:cubicBezTo>
                  <a:close/>
                  <a:moveTo>
                    <a:pt x="88" y="41"/>
                  </a:moveTo>
                  <a:cubicBezTo>
                    <a:pt x="88" y="41"/>
                    <a:pt x="89" y="40"/>
                    <a:pt x="89" y="40"/>
                  </a:cubicBezTo>
                  <a:cubicBezTo>
                    <a:pt x="93" y="28"/>
                    <a:pt x="86" y="0"/>
                    <a:pt x="71" y="6"/>
                  </a:cubicBezTo>
                  <a:cubicBezTo>
                    <a:pt x="64" y="0"/>
                    <a:pt x="56" y="1"/>
                    <a:pt x="48" y="1"/>
                  </a:cubicBezTo>
                  <a:cubicBezTo>
                    <a:pt x="30" y="2"/>
                    <a:pt x="20" y="19"/>
                    <a:pt x="23" y="40"/>
                  </a:cubicBezTo>
                  <a:cubicBezTo>
                    <a:pt x="22" y="40"/>
                    <a:pt x="22" y="40"/>
                    <a:pt x="22" y="40"/>
                  </a:cubicBezTo>
                  <a:cubicBezTo>
                    <a:pt x="22" y="40"/>
                    <a:pt x="21" y="47"/>
                    <a:pt x="23" y="51"/>
                  </a:cubicBezTo>
                  <a:cubicBezTo>
                    <a:pt x="24" y="52"/>
                    <a:pt x="25" y="54"/>
                    <a:pt x="26" y="54"/>
                  </a:cubicBezTo>
                  <a:cubicBezTo>
                    <a:pt x="27" y="57"/>
                    <a:pt x="28" y="59"/>
                    <a:pt x="28" y="61"/>
                  </a:cubicBezTo>
                  <a:cubicBezTo>
                    <a:pt x="32" y="69"/>
                    <a:pt x="36" y="74"/>
                    <a:pt x="42" y="78"/>
                  </a:cubicBezTo>
                  <a:cubicBezTo>
                    <a:pt x="46" y="81"/>
                    <a:pt x="52" y="83"/>
                    <a:pt x="57" y="83"/>
                  </a:cubicBezTo>
                  <a:cubicBezTo>
                    <a:pt x="62" y="82"/>
                    <a:pt x="68" y="80"/>
                    <a:pt x="72" y="77"/>
                  </a:cubicBezTo>
                  <a:cubicBezTo>
                    <a:pt x="78" y="72"/>
                    <a:pt x="82" y="66"/>
                    <a:pt x="85" y="57"/>
                  </a:cubicBezTo>
                  <a:cubicBezTo>
                    <a:pt x="87" y="52"/>
                    <a:pt x="88" y="46"/>
                    <a:pt x="88" y="41"/>
                  </a:cubicBezTo>
                  <a:close/>
                </a:path>
              </a:pathLst>
            </a:custGeom>
            <a:gradFill>
              <a:gsLst>
                <a:gs pos="18000">
                  <a:srgbClr val="007DDA"/>
                </a:gs>
                <a:gs pos="100000">
                  <a:srgbClr val="00B0F0"/>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dirty="0"/>
            </a:p>
          </p:txBody>
        </p:sp>
      </p:grpSp>
      <p:sp>
        <p:nvSpPr>
          <p:cNvPr id="66" name="文本框 65">
            <a:extLst>
              <a:ext uri="{FF2B5EF4-FFF2-40B4-BE49-F238E27FC236}">
                <a16:creationId xmlns:a16="http://schemas.microsoft.com/office/drawing/2014/main" id="{4FB43D13-8A33-4A36-A278-06145FC5A3FA}"/>
              </a:ext>
            </a:extLst>
          </p:cNvPr>
          <p:cNvSpPr txBox="1"/>
          <p:nvPr/>
        </p:nvSpPr>
        <p:spPr>
          <a:xfrm>
            <a:off x="2240797" y="5581590"/>
            <a:ext cx="7710406" cy="584775"/>
          </a:xfrm>
          <a:prstGeom prst="rect">
            <a:avLst/>
          </a:prstGeom>
          <a:noFill/>
        </p:spPr>
        <p:txBody>
          <a:bodyPr wrap="square" rtlCol="0">
            <a:spAutoFit/>
          </a:bodyPr>
          <a:lstStyle/>
          <a:p>
            <a:pPr algn="ctr"/>
            <a:r>
              <a:rPr lang="zh-CN" altLang="en-US" sz="1600" b="1" dirty="0">
                <a:solidFill>
                  <a:srgbClr val="C00000"/>
                </a:solidFill>
                <a:latin typeface="微软雅黑" panose="020B0503020204020204" pitchFamily="34" charset="-122"/>
                <a:ea typeface="微软雅黑" panose="020B0503020204020204" pitchFamily="34" charset="-122"/>
              </a:rPr>
              <a:t>需要注意的是，</a:t>
            </a:r>
            <a:r>
              <a:rPr lang="en-US" altLang="zh-CN" sz="1600" b="1" dirty="0">
                <a:solidFill>
                  <a:srgbClr val="C00000"/>
                </a:solidFill>
                <a:latin typeface="微软雅黑" panose="020B0503020204020204" pitchFamily="34" charset="-122"/>
                <a:ea typeface="微软雅黑" panose="020B0503020204020204" pitchFamily="34" charset="-122"/>
              </a:rPr>
              <a:t>UID</a:t>
            </a:r>
            <a:r>
              <a:rPr lang="zh-CN" altLang="en-US" sz="1600" b="1" dirty="0">
                <a:solidFill>
                  <a:srgbClr val="C00000"/>
                </a:solidFill>
                <a:latin typeface="微软雅黑" panose="020B0503020204020204" pitchFamily="34" charset="-122"/>
                <a:ea typeface="微软雅黑" panose="020B0503020204020204" pitchFamily="34" charset="-122"/>
              </a:rPr>
              <a:t>是不能冲突的，而且管理员创建的普通用户的</a:t>
            </a:r>
            <a:r>
              <a:rPr lang="en-US" altLang="zh-CN" sz="1600" b="1" dirty="0">
                <a:solidFill>
                  <a:srgbClr val="C00000"/>
                </a:solidFill>
                <a:latin typeface="微软雅黑" panose="020B0503020204020204" pitchFamily="34" charset="-122"/>
                <a:ea typeface="微软雅黑" panose="020B0503020204020204" pitchFamily="34" charset="-122"/>
              </a:rPr>
              <a:t>UID</a:t>
            </a:r>
            <a:r>
              <a:rPr lang="zh-CN" altLang="en-US" sz="1600" b="1" dirty="0">
                <a:solidFill>
                  <a:srgbClr val="C00000"/>
                </a:solidFill>
                <a:latin typeface="微软雅黑" panose="020B0503020204020204" pitchFamily="34" charset="-122"/>
                <a:ea typeface="微软雅黑" panose="020B0503020204020204" pitchFamily="34" charset="-122"/>
              </a:rPr>
              <a:t>默认是从</a:t>
            </a:r>
            <a:r>
              <a:rPr lang="en-US" altLang="zh-CN" sz="1600" b="1" dirty="0">
                <a:solidFill>
                  <a:srgbClr val="C00000"/>
                </a:solidFill>
                <a:latin typeface="微软雅黑" panose="020B0503020204020204" pitchFamily="34" charset="-122"/>
                <a:ea typeface="微软雅黑" panose="020B0503020204020204" pitchFamily="34" charset="-122"/>
              </a:rPr>
              <a:t>1000</a:t>
            </a:r>
            <a:r>
              <a:rPr lang="zh-CN" altLang="en-US" sz="1600" b="1" dirty="0">
                <a:solidFill>
                  <a:srgbClr val="C00000"/>
                </a:solidFill>
                <a:latin typeface="微软雅黑" panose="020B0503020204020204" pitchFamily="34" charset="-122"/>
                <a:ea typeface="微软雅黑" panose="020B0503020204020204" pitchFamily="34" charset="-122"/>
              </a:rPr>
              <a:t>开始的（即使前面有闲置的号码）。</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45751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66"/>
                                        </p:tgtEl>
                                        <p:attrNameLst>
                                          <p:attrName>style.visibility</p:attrName>
                                        </p:attrNameLst>
                                      </p:cBhvr>
                                      <p:to>
                                        <p:strVal val="visible"/>
                                      </p:to>
                                    </p:set>
                                    <p:animEffect transition="in" filter="fade">
                                      <p:cBhvr>
                                        <p:cTn id="20" dur="7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用户组</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6" name="矩形: 圆角 25">
            <a:extLst>
              <a:ext uri="{FF2B5EF4-FFF2-40B4-BE49-F238E27FC236}">
                <a16:creationId xmlns:a16="http://schemas.microsoft.com/office/drawing/2014/main" id="{AB3B76E4-EFC3-4254-81EB-173CE5A7B12F}"/>
              </a:ext>
            </a:extLst>
          </p:cNvPr>
          <p:cNvSpPr/>
          <p:nvPr/>
        </p:nvSpPr>
        <p:spPr>
          <a:xfrm>
            <a:off x="1208418" y="1545209"/>
            <a:ext cx="4662291" cy="3767582"/>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7" name="文本框 26">
            <a:extLst>
              <a:ext uri="{FF2B5EF4-FFF2-40B4-BE49-F238E27FC236}">
                <a16:creationId xmlns:a16="http://schemas.microsoft.com/office/drawing/2014/main" id="{9DB38075-2D27-499B-97B9-4F053EC680B7}"/>
              </a:ext>
            </a:extLst>
          </p:cNvPr>
          <p:cNvSpPr txBox="1"/>
          <p:nvPr/>
        </p:nvSpPr>
        <p:spPr>
          <a:xfrm>
            <a:off x="1361134" y="2393698"/>
            <a:ext cx="4323400" cy="226485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为了方便管理属于同一组的用户，</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Linux</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系统中还引入了用户组的概念。</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通过使用用户组号码（</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GID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Group </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IDentification</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），可以把多个用户加入到同一个组中，从而方便为组中的用户统一规划权限或指定任务。</a:t>
            </a:r>
          </a:p>
        </p:txBody>
      </p:sp>
      <p:sp>
        <p:nvSpPr>
          <p:cNvPr id="28" name="任意多边形: 形状 27">
            <a:extLst>
              <a:ext uri="{FF2B5EF4-FFF2-40B4-BE49-F238E27FC236}">
                <a16:creationId xmlns:a16="http://schemas.microsoft.com/office/drawing/2014/main" id="{A1FCF471-16E6-4ED4-BE2E-A0131C309A35}"/>
              </a:ext>
            </a:extLst>
          </p:cNvPr>
          <p:cNvSpPr/>
          <p:nvPr/>
        </p:nvSpPr>
        <p:spPr>
          <a:xfrm>
            <a:off x="119657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1C209DB0-1119-4DF2-A55B-3BC2C359DD55}"/>
              </a:ext>
            </a:extLst>
          </p:cNvPr>
          <p:cNvSpPr txBox="1"/>
          <p:nvPr/>
        </p:nvSpPr>
        <p:spPr>
          <a:xfrm>
            <a:off x="1329096" y="1811894"/>
            <a:ext cx="9541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用户组</a:t>
            </a:r>
          </a:p>
        </p:txBody>
      </p:sp>
      <p:sp>
        <p:nvSpPr>
          <p:cNvPr id="35" name="矩形: 圆角 34">
            <a:extLst>
              <a:ext uri="{FF2B5EF4-FFF2-40B4-BE49-F238E27FC236}">
                <a16:creationId xmlns:a16="http://schemas.microsoft.com/office/drawing/2014/main" id="{526D7197-8774-42F6-9D1B-0C0124E72F5E}"/>
              </a:ext>
            </a:extLst>
          </p:cNvPr>
          <p:cNvSpPr/>
          <p:nvPr/>
        </p:nvSpPr>
        <p:spPr>
          <a:xfrm>
            <a:off x="6276628" y="1545209"/>
            <a:ext cx="4662291" cy="3767582"/>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6" name="任意多边形: 形状 45">
            <a:extLst>
              <a:ext uri="{FF2B5EF4-FFF2-40B4-BE49-F238E27FC236}">
                <a16:creationId xmlns:a16="http://schemas.microsoft.com/office/drawing/2014/main" id="{F39309E2-4B32-4ACD-BF31-C498CF7DA4F8}"/>
              </a:ext>
            </a:extLst>
          </p:cNvPr>
          <p:cNvSpPr/>
          <p:nvPr/>
        </p:nvSpPr>
        <p:spPr>
          <a:xfrm>
            <a:off x="626478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7" name="文本框 46">
            <a:extLst>
              <a:ext uri="{FF2B5EF4-FFF2-40B4-BE49-F238E27FC236}">
                <a16:creationId xmlns:a16="http://schemas.microsoft.com/office/drawing/2014/main" id="{B6D23F0A-3EFD-465B-92A7-98F2F75AFC88}"/>
              </a:ext>
            </a:extLst>
          </p:cNvPr>
          <p:cNvSpPr txBox="1"/>
          <p:nvPr/>
        </p:nvSpPr>
        <p:spPr>
          <a:xfrm>
            <a:off x="6397306" y="1811894"/>
            <a:ext cx="14670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基本用户组</a:t>
            </a:r>
          </a:p>
        </p:txBody>
      </p:sp>
      <p:sp>
        <p:nvSpPr>
          <p:cNvPr id="21" name="文本框 20">
            <a:extLst>
              <a:ext uri="{FF2B5EF4-FFF2-40B4-BE49-F238E27FC236}">
                <a16:creationId xmlns:a16="http://schemas.microsoft.com/office/drawing/2014/main" id="{F7012F97-453A-42BA-8EE7-467D40EDB031}"/>
              </a:ext>
            </a:extLst>
          </p:cNvPr>
          <p:cNvSpPr txBox="1"/>
          <p:nvPr/>
        </p:nvSpPr>
        <p:spPr>
          <a:xfrm>
            <a:off x="6397306" y="2393697"/>
            <a:ext cx="4323400" cy="263418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Linux</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系统中创建每个用户时，将自动创建一个与其同名的基本用户组，而且这个基本用户组只有该用户一个人。</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如果该用户以后被归纳到其他用户组，则这个其他用户组称之为扩展用户组。</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一个用户只有一个基本用户组，但是可以有多个扩展用户组，从而满足日常的工作需要。</a:t>
            </a:r>
          </a:p>
        </p:txBody>
      </p:sp>
      <p:sp>
        <p:nvSpPr>
          <p:cNvPr id="22" name="文本框 21">
            <a:extLst>
              <a:ext uri="{FF2B5EF4-FFF2-40B4-BE49-F238E27FC236}">
                <a16:creationId xmlns:a16="http://schemas.microsoft.com/office/drawing/2014/main" id="{E07E261C-D0C1-4418-9819-B20A0525921E}"/>
              </a:ext>
            </a:extLst>
          </p:cNvPr>
          <p:cNvSpPr txBox="1"/>
          <p:nvPr/>
        </p:nvSpPr>
        <p:spPr>
          <a:xfrm>
            <a:off x="2097747" y="5581590"/>
            <a:ext cx="7996507" cy="584775"/>
          </a:xfrm>
          <a:prstGeom prst="rect">
            <a:avLst/>
          </a:prstGeom>
          <a:noFill/>
        </p:spPr>
        <p:txBody>
          <a:bodyPr wrap="square" rtlCol="0">
            <a:spAutoFit/>
          </a:bodyPr>
          <a:lstStyle/>
          <a:p>
            <a:pPr algn="ctr"/>
            <a:r>
              <a:rPr lang="zh-CN" altLang="en-US" sz="1600" b="1" dirty="0">
                <a:solidFill>
                  <a:srgbClr val="C00000"/>
                </a:solidFill>
                <a:latin typeface="微软雅黑" panose="020B0503020204020204" pitchFamily="34" charset="-122"/>
                <a:ea typeface="微软雅黑" panose="020B0503020204020204" pitchFamily="34" charset="-122"/>
              </a:rPr>
              <a:t>注：</a:t>
            </a:r>
            <a:r>
              <a:rPr lang="zh-CN" altLang="en-US" sz="1600" dirty="0">
                <a:latin typeface="微软雅黑" panose="020B0503020204020204" pitchFamily="34" charset="-122"/>
                <a:ea typeface="微软雅黑" panose="020B0503020204020204" pitchFamily="34" charset="-122"/>
              </a:rPr>
              <a:t>基本用户组就像是原生家庭，是在创建账号（出生）时就自动生成的；而扩展用户组则像工作单位，为了完成工作，需要加入到各个不同的群体中，这是需要手动添加的。</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56590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7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用户能力</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9" name="空心弧 18">
            <a:extLst>
              <a:ext uri="{FF2B5EF4-FFF2-40B4-BE49-F238E27FC236}">
                <a16:creationId xmlns:a16="http://schemas.microsoft.com/office/drawing/2014/main" id="{EA435066-0585-4E4B-A455-C62FF38768A4}"/>
              </a:ext>
            </a:extLst>
          </p:cNvPr>
          <p:cNvSpPr/>
          <p:nvPr/>
        </p:nvSpPr>
        <p:spPr>
          <a:xfrm rot="20196755">
            <a:off x="4516504" y="2290657"/>
            <a:ext cx="2781302" cy="2781302"/>
          </a:xfrm>
          <a:prstGeom prst="blockArc">
            <a:avLst>
              <a:gd name="adj1" fmla="val 10800000"/>
              <a:gd name="adj2" fmla="val 13857248"/>
              <a:gd name="adj3" fmla="val 2342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 name="空心弧 19">
            <a:extLst>
              <a:ext uri="{FF2B5EF4-FFF2-40B4-BE49-F238E27FC236}">
                <a16:creationId xmlns:a16="http://schemas.microsoft.com/office/drawing/2014/main" id="{718E5240-E74D-4035-B9CC-755AD386CF65}"/>
              </a:ext>
            </a:extLst>
          </p:cNvPr>
          <p:cNvSpPr/>
          <p:nvPr/>
        </p:nvSpPr>
        <p:spPr>
          <a:xfrm rot="2196755">
            <a:off x="4516504" y="2290657"/>
            <a:ext cx="2781302" cy="2781302"/>
          </a:xfrm>
          <a:prstGeom prst="blockArc">
            <a:avLst>
              <a:gd name="adj1" fmla="val 10800000"/>
              <a:gd name="adj2" fmla="val 13857248"/>
              <a:gd name="adj3" fmla="val 2342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3" name="空心弧 22">
            <a:extLst>
              <a:ext uri="{FF2B5EF4-FFF2-40B4-BE49-F238E27FC236}">
                <a16:creationId xmlns:a16="http://schemas.microsoft.com/office/drawing/2014/main" id="{BCB09050-86C5-42F5-812C-C9FE7CAED474}"/>
              </a:ext>
            </a:extLst>
          </p:cNvPr>
          <p:cNvSpPr/>
          <p:nvPr/>
        </p:nvSpPr>
        <p:spPr>
          <a:xfrm rot="5796755">
            <a:off x="4516504" y="2290657"/>
            <a:ext cx="2781302" cy="2781302"/>
          </a:xfrm>
          <a:prstGeom prst="blockArc">
            <a:avLst>
              <a:gd name="adj1" fmla="val 10800000"/>
              <a:gd name="adj2" fmla="val 13857248"/>
              <a:gd name="adj3" fmla="val 234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4" name="空心弧 23">
            <a:extLst>
              <a:ext uri="{FF2B5EF4-FFF2-40B4-BE49-F238E27FC236}">
                <a16:creationId xmlns:a16="http://schemas.microsoft.com/office/drawing/2014/main" id="{3C74D4BE-88D7-4850-A5A4-620F288FF687}"/>
              </a:ext>
            </a:extLst>
          </p:cNvPr>
          <p:cNvSpPr/>
          <p:nvPr/>
        </p:nvSpPr>
        <p:spPr>
          <a:xfrm rot="9396755">
            <a:off x="4516504" y="2290657"/>
            <a:ext cx="2781302" cy="2781302"/>
          </a:xfrm>
          <a:prstGeom prst="blockArc">
            <a:avLst>
              <a:gd name="adj1" fmla="val 10800000"/>
              <a:gd name="adj2" fmla="val 13857248"/>
              <a:gd name="adj3" fmla="val 2342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空心弧 24">
            <a:extLst>
              <a:ext uri="{FF2B5EF4-FFF2-40B4-BE49-F238E27FC236}">
                <a16:creationId xmlns:a16="http://schemas.microsoft.com/office/drawing/2014/main" id="{4E753A24-831C-4E65-9DB1-853F9B1E5844}"/>
              </a:ext>
            </a:extLst>
          </p:cNvPr>
          <p:cNvSpPr/>
          <p:nvPr/>
        </p:nvSpPr>
        <p:spPr>
          <a:xfrm rot="12996755">
            <a:off x="4516504" y="2290657"/>
            <a:ext cx="2781302" cy="2781302"/>
          </a:xfrm>
          <a:prstGeom prst="blockArc">
            <a:avLst>
              <a:gd name="adj1" fmla="val 10800000"/>
              <a:gd name="adj2" fmla="val 13857248"/>
              <a:gd name="adj3" fmla="val 2342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空心弧 29">
            <a:extLst>
              <a:ext uri="{FF2B5EF4-FFF2-40B4-BE49-F238E27FC236}">
                <a16:creationId xmlns:a16="http://schemas.microsoft.com/office/drawing/2014/main" id="{9364FCFE-F4D5-4922-AD0F-250D44D5E03D}"/>
              </a:ext>
            </a:extLst>
          </p:cNvPr>
          <p:cNvSpPr/>
          <p:nvPr/>
        </p:nvSpPr>
        <p:spPr>
          <a:xfrm rot="16596755">
            <a:off x="4516504" y="2290657"/>
            <a:ext cx="2781302" cy="2781302"/>
          </a:xfrm>
          <a:prstGeom prst="blockArc">
            <a:avLst>
              <a:gd name="adj1" fmla="val 10800000"/>
              <a:gd name="adj2" fmla="val 13857248"/>
              <a:gd name="adj3" fmla="val 2342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6" name="Text Box 22">
            <a:extLst>
              <a:ext uri="{FF2B5EF4-FFF2-40B4-BE49-F238E27FC236}">
                <a16:creationId xmlns:a16="http://schemas.microsoft.com/office/drawing/2014/main" id="{82527E62-80E8-4EFC-B71F-D4EF2D9115D5}"/>
              </a:ext>
            </a:extLst>
          </p:cNvPr>
          <p:cNvSpPr txBox="1">
            <a:spLocks noChangeArrowheads="1"/>
          </p:cNvSpPr>
          <p:nvPr/>
        </p:nvSpPr>
        <p:spPr bwMode="auto">
          <a:xfrm>
            <a:off x="7052876" y="1385658"/>
            <a:ext cx="2759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mn-cs"/>
              </a:rPr>
              <a:t>usermod</a:t>
            </a:r>
            <a:r>
              <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命令</a:t>
            </a:r>
          </a:p>
        </p:txBody>
      </p:sp>
      <p:sp>
        <p:nvSpPr>
          <p:cNvPr id="37" name="Text Box 23">
            <a:extLst>
              <a:ext uri="{FF2B5EF4-FFF2-40B4-BE49-F238E27FC236}">
                <a16:creationId xmlns:a16="http://schemas.microsoft.com/office/drawing/2014/main" id="{CC56771C-4481-48C4-BF52-97E93C8768AE}"/>
              </a:ext>
            </a:extLst>
          </p:cNvPr>
          <p:cNvSpPr txBox="1">
            <a:spLocks noChangeArrowheads="1"/>
          </p:cNvSpPr>
          <p:nvPr/>
        </p:nvSpPr>
        <p:spPr bwMode="auto">
          <a:xfrm>
            <a:off x="7052879" y="1693929"/>
            <a:ext cx="4083640" cy="102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just" defTabSz="914377" rtl="0" eaLnBrk="1" fontAlgn="auto" latinLnBrk="0" hangingPunct="1">
              <a:lnSpc>
                <a:spcPct val="13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mn-cs"/>
              </a:rPr>
              <a:t>usermod</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命令用于修改用户的属性，英文全称为“</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user modify”</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，语法格式为“</a:t>
            </a:r>
            <a:r>
              <a:rPr kumimoji="0" lang="en-US" altLang="zh-CN" sz="1600"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mn-cs"/>
              </a:rPr>
              <a:t>usermod</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参数</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用户名”。</a:t>
            </a:r>
          </a:p>
        </p:txBody>
      </p:sp>
      <p:sp>
        <p:nvSpPr>
          <p:cNvPr id="38" name="Text Box 22">
            <a:extLst>
              <a:ext uri="{FF2B5EF4-FFF2-40B4-BE49-F238E27FC236}">
                <a16:creationId xmlns:a16="http://schemas.microsoft.com/office/drawing/2014/main" id="{BFA8C194-A8C2-4083-B9F9-9C36962D28A2}"/>
              </a:ext>
            </a:extLst>
          </p:cNvPr>
          <p:cNvSpPr txBox="1">
            <a:spLocks noChangeArrowheads="1"/>
          </p:cNvSpPr>
          <p:nvPr/>
        </p:nvSpPr>
        <p:spPr bwMode="auto">
          <a:xfrm>
            <a:off x="2046529" y="1454690"/>
            <a:ext cx="2759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r" defTabSz="514338"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id</a:t>
            </a:r>
            <a:r>
              <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命令</a:t>
            </a:r>
          </a:p>
        </p:txBody>
      </p:sp>
      <p:sp>
        <p:nvSpPr>
          <p:cNvPr id="39" name="Text Box 23">
            <a:extLst>
              <a:ext uri="{FF2B5EF4-FFF2-40B4-BE49-F238E27FC236}">
                <a16:creationId xmlns:a16="http://schemas.microsoft.com/office/drawing/2014/main" id="{E0D4CE43-F2EA-45E1-92E6-B54CEDE49FD3}"/>
              </a:ext>
            </a:extLst>
          </p:cNvPr>
          <p:cNvSpPr txBox="1">
            <a:spLocks noChangeArrowheads="1"/>
          </p:cNvSpPr>
          <p:nvPr/>
        </p:nvSpPr>
        <p:spPr bwMode="auto">
          <a:xfrm>
            <a:off x="1063382" y="1762961"/>
            <a:ext cx="3742849" cy="70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30000"/>
              </a:lnSpc>
              <a:spcBef>
                <a:spcPts val="0"/>
              </a:spcBef>
              <a:spcAft>
                <a:spcPts val="0"/>
              </a:spcAft>
              <a:buClrTx/>
              <a:buSzTx/>
              <a:buFontTx/>
              <a:buNone/>
              <a:tabLst/>
              <a:defRPr/>
            </a:pP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id</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命令用于显示用户的详细信息，语法格式为“</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id</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用户名”。</a:t>
            </a:r>
          </a:p>
        </p:txBody>
      </p:sp>
      <p:grpSp>
        <p:nvGrpSpPr>
          <p:cNvPr id="40" name="组合 39">
            <a:extLst>
              <a:ext uri="{FF2B5EF4-FFF2-40B4-BE49-F238E27FC236}">
                <a16:creationId xmlns:a16="http://schemas.microsoft.com/office/drawing/2014/main" id="{CECFB379-CF29-4E6D-BD94-C4DC5C2388CC}"/>
              </a:ext>
            </a:extLst>
          </p:cNvPr>
          <p:cNvGrpSpPr/>
          <p:nvPr/>
        </p:nvGrpSpPr>
        <p:grpSpPr>
          <a:xfrm>
            <a:off x="4565666" y="2561989"/>
            <a:ext cx="1101176" cy="2236940"/>
            <a:chOff x="4754511" y="2712463"/>
            <a:chExt cx="1101176" cy="2236940"/>
          </a:xfrm>
        </p:grpSpPr>
        <p:sp>
          <p:nvSpPr>
            <p:cNvPr id="41" name="Text Box 22">
              <a:extLst>
                <a:ext uri="{FF2B5EF4-FFF2-40B4-BE49-F238E27FC236}">
                  <a16:creationId xmlns:a16="http://schemas.microsoft.com/office/drawing/2014/main" id="{AD3BBCB5-CABA-48F0-89C6-173A70766F24}"/>
                </a:ext>
              </a:extLst>
            </p:cNvPr>
            <p:cNvSpPr txBox="1">
              <a:spLocks noChangeArrowheads="1"/>
            </p:cNvSpPr>
            <p:nvPr/>
          </p:nvSpPr>
          <p:spPr bwMode="auto">
            <a:xfrm>
              <a:off x="5281945" y="2712463"/>
              <a:ext cx="5737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ctr" defTabSz="514338"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2" name="Text Box 22">
              <a:extLst>
                <a:ext uri="{FF2B5EF4-FFF2-40B4-BE49-F238E27FC236}">
                  <a16:creationId xmlns:a16="http://schemas.microsoft.com/office/drawing/2014/main" id="{9154988C-6661-44B4-ABC6-A37B4ABE6CF6}"/>
                </a:ext>
              </a:extLst>
            </p:cNvPr>
            <p:cNvSpPr txBox="1">
              <a:spLocks noChangeArrowheads="1"/>
            </p:cNvSpPr>
            <p:nvPr/>
          </p:nvSpPr>
          <p:spPr bwMode="auto">
            <a:xfrm>
              <a:off x="4754511" y="3631727"/>
              <a:ext cx="5737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ctr" defTabSz="514338"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endPar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Text Box 22">
              <a:extLst>
                <a:ext uri="{FF2B5EF4-FFF2-40B4-BE49-F238E27FC236}">
                  <a16:creationId xmlns:a16="http://schemas.microsoft.com/office/drawing/2014/main" id="{A847CDA9-A2BE-4B09-BB51-253FAE7F4B98}"/>
                </a:ext>
              </a:extLst>
            </p:cNvPr>
            <p:cNvSpPr txBox="1">
              <a:spLocks noChangeArrowheads="1"/>
            </p:cNvSpPr>
            <p:nvPr/>
          </p:nvSpPr>
          <p:spPr bwMode="auto">
            <a:xfrm>
              <a:off x="5246117" y="4549293"/>
              <a:ext cx="5737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ctr" defTabSz="514338"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endPar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44" name="Text Box 22">
            <a:extLst>
              <a:ext uri="{FF2B5EF4-FFF2-40B4-BE49-F238E27FC236}">
                <a16:creationId xmlns:a16="http://schemas.microsoft.com/office/drawing/2014/main" id="{CF2F009B-D114-4E07-8DAD-D8D9B2293ED3}"/>
              </a:ext>
            </a:extLst>
          </p:cNvPr>
          <p:cNvSpPr txBox="1">
            <a:spLocks noChangeArrowheads="1"/>
          </p:cNvSpPr>
          <p:nvPr/>
        </p:nvSpPr>
        <p:spPr bwMode="auto">
          <a:xfrm>
            <a:off x="6194276" y="2561989"/>
            <a:ext cx="5737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ctr" defTabSz="514338"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endPar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5" name="Text Box 22">
            <a:extLst>
              <a:ext uri="{FF2B5EF4-FFF2-40B4-BE49-F238E27FC236}">
                <a16:creationId xmlns:a16="http://schemas.microsoft.com/office/drawing/2014/main" id="{E6159C23-662F-4F06-997F-B2F780B9D174}"/>
              </a:ext>
            </a:extLst>
          </p:cNvPr>
          <p:cNvSpPr txBox="1">
            <a:spLocks noChangeArrowheads="1"/>
          </p:cNvSpPr>
          <p:nvPr/>
        </p:nvSpPr>
        <p:spPr bwMode="auto">
          <a:xfrm>
            <a:off x="6662267" y="3481253"/>
            <a:ext cx="5737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ctr" defTabSz="514338"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5</a:t>
            </a:r>
            <a:endPar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8" name="Text Box 22">
            <a:extLst>
              <a:ext uri="{FF2B5EF4-FFF2-40B4-BE49-F238E27FC236}">
                <a16:creationId xmlns:a16="http://schemas.microsoft.com/office/drawing/2014/main" id="{4950FD16-8E47-4AD0-BD10-CDD90EE26B35}"/>
              </a:ext>
            </a:extLst>
          </p:cNvPr>
          <p:cNvSpPr txBox="1">
            <a:spLocks noChangeArrowheads="1"/>
          </p:cNvSpPr>
          <p:nvPr/>
        </p:nvSpPr>
        <p:spPr bwMode="auto">
          <a:xfrm>
            <a:off x="6158448" y="4398819"/>
            <a:ext cx="5737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ctr" defTabSz="514338"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6</a:t>
            </a:r>
            <a:endPar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9" name="Text Box 22">
            <a:extLst>
              <a:ext uri="{FF2B5EF4-FFF2-40B4-BE49-F238E27FC236}">
                <a16:creationId xmlns:a16="http://schemas.microsoft.com/office/drawing/2014/main" id="{AA98E985-7E35-4D92-A5FA-6E08A6908276}"/>
              </a:ext>
            </a:extLst>
          </p:cNvPr>
          <p:cNvSpPr txBox="1">
            <a:spLocks noChangeArrowheads="1"/>
          </p:cNvSpPr>
          <p:nvPr/>
        </p:nvSpPr>
        <p:spPr bwMode="auto">
          <a:xfrm>
            <a:off x="1617299" y="3076366"/>
            <a:ext cx="2759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r" defTabSz="514338"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mn-cs"/>
              </a:rPr>
              <a:t>useradd</a:t>
            </a:r>
            <a:r>
              <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命令</a:t>
            </a:r>
          </a:p>
        </p:txBody>
      </p:sp>
      <p:sp>
        <p:nvSpPr>
          <p:cNvPr id="50" name="Text Box 23">
            <a:extLst>
              <a:ext uri="{FF2B5EF4-FFF2-40B4-BE49-F238E27FC236}">
                <a16:creationId xmlns:a16="http://schemas.microsoft.com/office/drawing/2014/main" id="{E9003A86-38C9-4B42-90C6-366894BB5C35}"/>
              </a:ext>
            </a:extLst>
          </p:cNvPr>
          <p:cNvSpPr txBox="1">
            <a:spLocks noChangeArrowheads="1"/>
          </p:cNvSpPr>
          <p:nvPr/>
        </p:nvSpPr>
        <p:spPr bwMode="auto">
          <a:xfrm>
            <a:off x="1063382" y="3384637"/>
            <a:ext cx="3313619" cy="102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3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mn-cs"/>
              </a:rPr>
              <a:t>useradd</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命令用于创建新的用户账户，语法格式为“</a:t>
            </a:r>
            <a:r>
              <a:rPr kumimoji="0" lang="en-US" altLang="zh-CN" sz="1600"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mn-cs"/>
              </a:rPr>
              <a:t>useradd</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参数</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用户名”。</a:t>
            </a:r>
          </a:p>
        </p:txBody>
      </p:sp>
      <p:sp>
        <p:nvSpPr>
          <p:cNvPr id="51" name="Text Box 22">
            <a:extLst>
              <a:ext uri="{FF2B5EF4-FFF2-40B4-BE49-F238E27FC236}">
                <a16:creationId xmlns:a16="http://schemas.microsoft.com/office/drawing/2014/main" id="{EEDABD5C-A92F-4FD9-B663-B419FDE66C7A}"/>
              </a:ext>
            </a:extLst>
          </p:cNvPr>
          <p:cNvSpPr txBox="1">
            <a:spLocks noChangeArrowheads="1"/>
          </p:cNvSpPr>
          <p:nvPr/>
        </p:nvSpPr>
        <p:spPr bwMode="auto">
          <a:xfrm>
            <a:off x="2036017" y="4779270"/>
            <a:ext cx="2759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r" defTabSz="514338"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mn-cs"/>
              </a:rPr>
              <a:t>groupadd</a:t>
            </a:r>
            <a:r>
              <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命令</a:t>
            </a:r>
          </a:p>
        </p:txBody>
      </p:sp>
      <p:sp>
        <p:nvSpPr>
          <p:cNvPr id="52" name="Text Box 23">
            <a:extLst>
              <a:ext uri="{FF2B5EF4-FFF2-40B4-BE49-F238E27FC236}">
                <a16:creationId xmlns:a16="http://schemas.microsoft.com/office/drawing/2014/main" id="{654761B2-181C-48CE-8995-5CF7F9D3B21A}"/>
              </a:ext>
            </a:extLst>
          </p:cNvPr>
          <p:cNvSpPr txBox="1">
            <a:spLocks noChangeArrowheads="1"/>
          </p:cNvSpPr>
          <p:nvPr/>
        </p:nvSpPr>
        <p:spPr bwMode="auto">
          <a:xfrm>
            <a:off x="1063382" y="5087541"/>
            <a:ext cx="3732337" cy="70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3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mn-cs"/>
              </a:rPr>
              <a:t>groupadd</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命令用于创建新的用户组，语法格式为“</a:t>
            </a:r>
            <a:r>
              <a:rPr kumimoji="0" lang="en-US" altLang="zh-CN" sz="1600"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mn-cs"/>
              </a:rPr>
              <a:t>groupadd</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参数</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群组名”。</a:t>
            </a:r>
          </a:p>
        </p:txBody>
      </p:sp>
      <p:sp>
        <p:nvSpPr>
          <p:cNvPr id="53" name="Text Box 22">
            <a:extLst>
              <a:ext uri="{FF2B5EF4-FFF2-40B4-BE49-F238E27FC236}">
                <a16:creationId xmlns:a16="http://schemas.microsoft.com/office/drawing/2014/main" id="{5A5DE47E-0C06-4C33-B423-E2ADC78644C6}"/>
              </a:ext>
            </a:extLst>
          </p:cNvPr>
          <p:cNvSpPr txBox="1">
            <a:spLocks noChangeArrowheads="1"/>
          </p:cNvSpPr>
          <p:nvPr/>
        </p:nvSpPr>
        <p:spPr bwMode="auto">
          <a:xfrm>
            <a:off x="7393666" y="3076366"/>
            <a:ext cx="2759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passwd</a:t>
            </a:r>
            <a:r>
              <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命令</a:t>
            </a:r>
          </a:p>
        </p:txBody>
      </p:sp>
      <p:sp>
        <p:nvSpPr>
          <p:cNvPr id="54" name="Text Box 23">
            <a:extLst>
              <a:ext uri="{FF2B5EF4-FFF2-40B4-BE49-F238E27FC236}">
                <a16:creationId xmlns:a16="http://schemas.microsoft.com/office/drawing/2014/main" id="{9AAAB81A-E775-40C2-960A-95234ED080BE}"/>
              </a:ext>
            </a:extLst>
          </p:cNvPr>
          <p:cNvSpPr txBox="1">
            <a:spLocks noChangeArrowheads="1"/>
          </p:cNvSpPr>
          <p:nvPr/>
        </p:nvSpPr>
        <p:spPr bwMode="auto">
          <a:xfrm>
            <a:off x="7393669" y="3384637"/>
            <a:ext cx="3742850" cy="102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just" defTabSz="914377" rtl="0" eaLnBrk="1" fontAlgn="auto" latinLnBrk="0" hangingPunct="1">
              <a:lnSpc>
                <a:spcPct val="130000"/>
              </a:lnSpc>
              <a:spcBef>
                <a:spcPts val="0"/>
              </a:spcBef>
              <a:spcAft>
                <a:spcPts val="0"/>
              </a:spcAft>
              <a:buClrTx/>
              <a:buSzTx/>
              <a:buFontTx/>
              <a:buNone/>
              <a:tabLst/>
              <a:defRPr/>
            </a:pP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passwd</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命令用于修改用户的密码、过期时间等信息，英文全称为“</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password”</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，语法格式为“</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passwd [</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参数</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用户名”。</a:t>
            </a:r>
          </a:p>
        </p:txBody>
      </p:sp>
      <p:sp>
        <p:nvSpPr>
          <p:cNvPr id="55" name="Text Box 22">
            <a:extLst>
              <a:ext uri="{FF2B5EF4-FFF2-40B4-BE49-F238E27FC236}">
                <a16:creationId xmlns:a16="http://schemas.microsoft.com/office/drawing/2014/main" id="{A40F5169-F978-4225-932D-EA380AC4913D}"/>
              </a:ext>
            </a:extLst>
          </p:cNvPr>
          <p:cNvSpPr txBox="1">
            <a:spLocks noChangeArrowheads="1"/>
          </p:cNvSpPr>
          <p:nvPr/>
        </p:nvSpPr>
        <p:spPr bwMode="auto">
          <a:xfrm>
            <a:off x="7018593" y="4782442"/>
            <a:ext cx="2759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mn-cs"/>
              </a:rPr>
              <a:t>userdel</a:t>
            </a:r>
            <a:r>
              <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命令</a:t>
            </a:r>
          </a:p>
        </p:txBody>
      </p:sp>
      <p:sp>
        <p:nvSpPr>
          <p:cNvPr id="56" name="Text Box 23">
            <a:extLst>
              <a:ext uri="{FF2B5EF4-FFF2-40B4-BE49-F238E27FC236}">
                <a16:creationId xmlns:a16="http://schemas.microsoft.com/office/drawing/2014/main" id="{9755B11D-C6B2-4323-B408-FEF5B62E24C8}"/>
              </a:ext>
            </a:extLst>
          </p:cNvPr>
          <p:cNvSpPr txBox="1">
            <a:spLocks noChangeArrowheads="1"/>
          </p:cNvSpPr>
          <p:nvPr/>
        </p:nvSpPr>
        <p:spPr bwMode="auto">
          <a:xfrm>
            <a:off x="7018595" y="5090713"/>
            <a:ext cx="4117924" cy="102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just" defTabSz="914377" rtl="0" eaLnBrk="1" fontAlgn="auto" latinLnBrk="0" hangingPunct="1">
              <a:lnSpc>
                <a:spcPct val="13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mn-cs"/>
              </a:rPr>
              <a:t>userdel</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命令用于删除已有的用户账户，英文全称为“</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user delete”</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，语法格式为“</a:t>
            </a:r>
            <a:r>
              <a:rPr kumimoji="0" lang="en-US" altLang="zh-CN" sz="1600"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mn-cs"/>
              </a:rPr>
              <a:t>userdel</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参数</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用户名”。</a:t>
            </a:r>
          </a:p>
        </p:txBody>
      </p:sp>
    </p:spTree>
    <p:extLst>
      <p:ext uri="{BB962C8B-B14F-4D97-AF65-F5344CB8AC3E}">
        <p14:creationId xmlns:p14="http://schemas.microsoft.com/office/powerpoint/2010/main" val="38760430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641988" cy="461665"/>
          </a:xfrm>
          <a:prstGeom prst="rect">
            <a:avLst/>
          </a:prstGeom>
          <a:noFill/>
        </p:spPr>
        <p:txBody>
          <a:bodyPr wrap="square" rtlCol="0">
            <a:spAutoFit/>
          </a:bodyPr>
          <a:lstStyle/>
          <a:p>
            <a:r>
              <a:rPr lang="en-US" altLang="zh-CN" sz="2400" b="1" dirty="0" err="1">
                <a:solidFill>
                  <a:schemeClr val="tx1">
                    <a:lumMod val="95000"/>
                    <a:lumOff val="5000"/>
                  </a:schemeClr>
                </a:solidFill>
                <a:latin typeface="微软雅黑" panose="020B0503020204020204" pitchFamily="34" charset="-122"/>
                <a:ea typeface="微软雅黑" panose="020B0503020204020204" pitchFamily="34" charset="-122"/>
              </a:rPr>
              <a:t>useradd</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命令中的参数以及作用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42EAB35E-A40D-4FE5-8B29-55795D7DD195}"/>
              </a:ext>
            </a:extLst>
          </p:cNvPr>
          <p:cNvGraphicFramePr>
            <a:graphicFrameLocks noGrp="1"/>
          </p:cNvGraphicFramePr>
          <p:nvPr>
            <p:extLst>
              <p:ext uri="{D42A27DB-BD31-4B8C-83A1-F6EECF244321}">
                <p14:modId xmlns:p14="http://schemas.microsoft.com/office/powerpoint/2010/main" val="2825167553"/>
              </p:ext>
            </p:extLst>
          </p:nvPr>
        </p:nvGraphicFramePr>
        <p:xfrm>
          <a:off x="1710649" y="1759227"/>
          <a:ext cx="8770703" cy="3956344"/>
        </p:xfrm>
        <a:graphic>
          <a:graphicData uri="http://schemas.openxmlformats.org/drawingml/2006/table">
            <a:tbl>
              <a:tblPr firstRow="1" firstCol="1" bandRow="1">
                <a:tableStyleId>{5C22544A-7EE6-4342-B048-85BDC9FD1C3A}</a:tableStyleId>
              </a:tblPr>
              <a:tblGrid>
                <a:gridCol w="2006737">
                  <a:extLst>
                    <a:ext uri="{9D8B030D-6E8A-4147-A177-3AD203B41FA5}">
                      <a16:colId xmlns:a16="http://schemas.microsoft.com/office/drawing/2014/main" val="2637595584"/>
                    </a:ext>
                  </a:extLst>
                </a:gridCol>
                <a:gridCol w="6763966">
                  <a:extLst>
                    <a:ext uri="{9D8B030D-6E8A-4147-A177-3AD203B41FA5}">
                      <a16:colId xmlns:a16="http://schemas.microsoft.com/office/drawing/2014/main" val="445625760"/>
                    </a:ext>
                  </a:extLst>
                </a:gridCol>
              </a:tblGrid>
              <a:tr h="705677">
                <a:tc>
                  <a:txBody>
                    <a:bodyPr/>
                    <a:lstStyle/>
                    <a:p>
                      <a:pPr algn="ctr"/>
                      <a:r>
                        <a:rPr lang="zh-CN" sz="1800" kern="100" dirty="0">
                          <a:effectLst/>
                          <a:latin typeface="微软雅黑" panose="020B0503020204020204" pitchFamily="34" charset="-122"/>
                          <a:ea typeface="微软雅黑" panose="020B0503020204020204" pitchFamily="34" charset="-122"/>
                        </a:rPr>
                        <a:t>参数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401125705"/>
                  </a:ext>
                </a:extLst>
              </a:tr>
              <a:tr h="46438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-d</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指定用户的家目录（默认为</a:t>
                      </a:r>
                      <a:r>
                        <a:rPr lang="en-US" sz="1600" b="0" kern="100">
                          <a:solidFill>
                            <a:schemeClr val="tx1"/>
                          </a:solidFill>
                          <a:effectLst/>
                          <a:latin typeface="微软雅黑" panose="020B0503020204020204" pitchFamily="34" charset="-122"/>
                          <a:ea typeface="微软雅黑" panose="020B0503020204020204" pitchFamily="34" charset="-122"/>
                        </a:rPr>
                        <a:t>/home/username</a:t>
                      </a:r>
                      <a:r>
                        <a:rPr lang="zh-CN" sz="1600" b="0" kern="100">
                          <a:solidFill>
                            <a:schemeClr val="tx1"/>
                          </a:solidFill>
                          <a:effectLst/>
                          <a:latin typeface="微软雅黑" panose="020B0503020204020204" pitchFamily="34" charset="-122"/>
                          <a:ea typeface="微软雅黑" panose="020B0503020204020204" pitchFamily="34" charset="-122"/>
                        </a:rPr>
                        <a:t>）</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110400954"/>
                  </a:ext>
                </a:extLst>
              </a:tr>
              <a:tr h="46438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-e</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账户的到期时间，格式为</a:t>
                      </a:r>
                      <a:r>
                        <a:rPr lang="en-US" sz="1600" b="0" kern="100" dirty="0">
                          <a:solidFill>
                            <a:schemeClr val="tx1"/>
                          </a:solidFill>
                          <a:effectLst/>
                          <a:latin typeface="微软雅黑" panose="020B0503020204020204" pitchFamily="34" charset="-122"/>
                          <a:ea typeface="微软雅黑" panose="020B0503020204020204" pitchFamily="34" charset="-122"/>
                        </a:rPr>
                        <a:t>YYYY-MM-DD.</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821565867"/>
                  </a:ext>
                </a:extLst>
              </a:tr>
              <a:tr h="46438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-u</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指定该用户的默认</a:t>
                      </a:r>
                      <a:r>
                        <a:rPr lang="en-US" sz="1600" b="0" kern="100" dirty="0">
                          <a:solidFill>
                            <a:schemeClr val="tx1"/>
                          </a:solidFill>
                          <a:effectLst/>
                          <a:latin typeface="微软雅黑" panose="020B0503020204020204" pitchFamily="34" charset="-122"/>
                          <a:ea typeface="微软雅黑" panose="020B0503020204020204" pitchFamily="34" charset="-122"/>
                        </a:rPr>
                        <a:t>UID</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589883562"/>
                  </a:ext>
                </a:extLst>
              </a:tr>
              <a:tr h="46438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-g</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指定一个初始的用户基本组（必须已存在）</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143281072"/>
                  </a:ext>
                </a:extLst>
              </a:tr>
              <a:tr h="46438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-G</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指定一个或多个扩展用户组</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420890361"/>
                  </a:ext>
                </a:extLst>
              </a:tr>
              <a:tr h="46438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-N</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不创建与用户同名的基本用户组</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082455260"/>
                  </a:ext>
                </a:extLst>
              </a:tr>
              <a:tr h="46438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指定该用户的默认</a:t>
                      </a:r>
                      <a:r>
                        <a:rPr lang="en-US" sz="1600" b="0" kern="100" dirty="0">
                          <a:solidFill>
                            <a:schemeClr val="tx1"/>
                          </a:solidFill>
                          <a:effectLst/>
                          <a:latin typeface="微软雅黑" panose="020B0503020204020204" pitchFamily="34" charset="-122"/>
                          <a:ea typeface="微软雅黑" panose="020B0503020204020204" pitchFamily="34" charset="-122"/>
                        </a:rPr>
                        <a:t>Shell</a:t>
                      </a:r>
                      <a:r>
                        <a:rPr lang="zh-CN" sz="1600" b="0" kern="100" dirty="0">
                          <a:solidFill>
                            <a:schemeClr val="tx1"/>
                          </a:solidFill>
                          <a:effectLst/>
                          <a:latin typeface="微软雅黑" panose="020B0503020204020204" pitchFamily="34" charset="-122"/>
                          <a:ea typeface="微软雅黑" panose="020B0503020204020204" pitchFamily="34" charset="-122"/>
                        </a:rPr>
                        <a:t>解释器</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279660770"/>
                  </a:ext>
                </a:extLst>
              </a:tr>
            </a:tbl>
          </a:graphicData>
        </a:graphic>
      </p:graphicFrame>
    </p:spTree>
    <p:extLst>
      <p:ext uri="{BB962C8B-B14F-4D97-AF65-F5344CB8AC3E}">
        <p14:creationId xmlns:p14="http://schemas.microsoft.com/office/powerpoint/2010/main" val="27165561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3999</TotalTime>
  <Words>2946</Words>
  <Application>Microsoft Office PowerPoint</Application>
  <PresentationFormat>宽屏</PresentationFormat>
  <Paragraphs>437</Paragraphs>
  <Slides>33</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等线</vt:lpstr>
      <vt:lpstr>思源黑体 CN Bold</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郭 荣</cp:lastModifiedBy>
  <cp:revision>678</cp:revision>
  <dcterms:created xsi:type="dcterms:W3CDTF">2015-03-26T07:55:48Z</dcterms:created>
  <dcterms:modified xsi:type="dcterms:W3CDTF">2021-09-13T07:16:25Z</dcterms:modified>
  <cp:category>PPTS</cp:category>
</cp:coreProperties>
</file>