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0" r:id="rId2"/>
    <p:sldId id="1004" r:id="rId3"/>
    <p:sldId id="321" r:id="rId4"/>
    <p:sldId id="259" r:id="rId5"/>
    <p:sldId id="1005" r:id="rId6"/>
    <p:sldId id="1025" r:id="rId7"/>
    <p:sldId id="1026" r:id="rId8"/>
    <p:sldId id="289" r:id="rId9"/>
    <p:sldId id="1027" r:id="rId10"/>
    <p:sldId id="1028" r:id="rId11"/>
    <p:sldId id="1029" r:id="rId12"/>
    <p:sldId id="984" r:id="rId13"/>
    <p:sldId id="1030" r:id="rId14"/>
    <p:sldId id="290" r:id="rId15"/>
    <p:sldId id="1031" r:id="rId16"/>
    <p:sldId id="1032" r:id="rId17"/>
    <p:sldId id="1033" r:id="rId18"/>
    <p:sldId id="1034" r:id="rId19"/>
    <p:sldId id="291" r:id="rId20"/>
    <p:sldId id="1013" r:id="rId21"/>
    <p:sldId id="1035" r:id="rId22"/>
    <p:sldId id="1036" r:id="rId23"/>
    <p:sldId id="325" r:id="rId24"/>
    <p:sldId id="347" r:id="rId25"/>
    <p:sldId id="1037" r:id="rId26"/>
    <p:sldId id="1038" r:id="rId27"/>
    <p:sldId id="1039" r:id="rId28"/>
    <p:sldId id="326" r:id="rId29"/>
    <p:sldId id="1040" r:id="rId30"/>
    <p:sldId id="1022" r:id="rId31"/>
    <p:sldId id="1041" r:id="rId32"/>
    <p:sldId id="1042" r:id="rId33"/>
    <p:sldId id="1023" r:id="rId34"/>
    <p:sldId id="1043" r:id="rId35"/>
    <p:sldId id="1048" r:id="rId36"/>
    <p:sldId id="1044" r:id="rId37"/>
    <p:sldId id="1024" r:id="rId38"/>
    <p:sldId id="1045" r:id="rId39"/>
    <p:sldId id="1046" r:id="rId40"/>
    <p:sldId id="1003" r:id="rId41"/>
    <p:sldId id="1047" r:id="rId42"/>
    <p:sldId id="30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4"/>
    <a:srgbClr val="CBD5E8"/>
    <a:srgbClr val="0070C0"/>
    <a:srgbClr val="709AC2"/>
    <a:srgbClr val="00B0F0"/>
    <a:srgbClr val="D0E9F2"/>
    <a:srgbClr val="3A7514"/>
    <a:srgbClr val="001E77"/>
    <a:srgbClr val="D8F0FF"/>
    <a:srgbClr val="F5F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278" y="58"/>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a:t>
            </a:fld>
            <a:endParaRPr lang="zh-CN" altLang="en-US"/>
          </a:p>
        </p:txBody>
      </p:sp>
    </p:spTree>
    <p:extLst>
      <p:ext uri="{BB962C8B-B14F-4D97-AF65-F5344CB8AC3E}">
        <p14:creationId xmlns:p14="http://schemas.microsoft.com/office/powerpoint/2010/main" val="190445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40</a:t>
            </a:fld>
            <a:endParaRPr lang="zh-CN" altLang="en-US"/>
          </a:p>
        </p:txBody>
      </p:sp>
    </p:spTree>
    <p:extLst>
      <p:ext uri="{BB962C8B-B14F-4D97-AF65-F5344CB8AC3E}">
        <p14:creationId xmlns:p14="http://schemas.microsoft.com/office/powerpoint/2010/main" val="1965109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41</a:t>
            </a:fld>
            <a:endParaRPr lang="zh-CN" altLang="en-US"/>
          </a:p>
        </p:txBody>
      </p:sp>
    </p:spTree>
    <p:extLst>
      <p:ext uri="{BB962C8B-B14F-4D97-AF65-F5344CB8AC3E}">
        <p14:creationId xmlns:p14="http://schemas.microsoft.com/office/powerpoint/2010/main" val="393777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8</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24</a:t>
            </a:fld>
            <a:endParaRPr lang="zh-CN" altLang="en-US"/>
          </a:p>
        </p:txBody>
      </p:sp>
    </p:spTree>
    <p:extLst>
      <p:ext uri="{BB962C8B-B14F-4D97-AF65-F5344CB8AC3E}">
        <p14:creationId xmlns:p14="http://schemas.microsoft.com/office/powerpoint/2010/main" val="187972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25</a:t>
            </a:fld>
            <a:endParaRPr lang="zh-CN" altLang="en-US"/>
          </a:p>
        </p:txBody>
      </p:sp>
    </p:spTree>
    <p:extLst>
      <p:ext uri="{BB962C8B-B14F-4D97-AF65-F5344CB8AC3E}">
        <p14:creationId xmlns:p14="http://schemas.microsoft.com/office/powerpoint/2010/main" val="302260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26</a:t>
            </a:fld>
            <a:endParaRPr lang="zh-CN" altLang="en-US"/>
          </a:p>
        </p:txBody>
      </p:sp>
    </p:spTree>
    <p:extLst>
      <p:ext uri="{BB962C8B-B14F-4D97-AF65-F5344CB8AC3E}">
        <p14:creationId xmlns:p14="http://schemas.microsoft.com/office/powerpoint/2010/main" val="429210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27</a:t>
            </a:fld>
            <a:endParaRPr lang="zh-CN" altLang="en-US"/>
          </a:p>
        </p:txBody>
      </p:sp>
    </p:spTree>
    <p:extLst>
      <p:ext uri="{BB962C8B-B14F-4D97-AF65-F5344CB8AC3E}">
        <p14:creationId xmlns:p14="http://schemas.microsoft.com/office/powerpoint/2010/main" val="184294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28</a:t>
            </a:fld>
            <a:endParaRPr lang="zh-CN" altLang="en-US"/>
          </a:p>
        </p:txBody>
      </p:sp>
    </p:spTree>
    <p:extLst>
      <p:ext uri="{BB962C8B-B14F-4D97-AF65-F5344CB8AC3E}">
        <p14:creationId xmlns:p14="http://schemas.microsoft.com/office/powerpoint/2010/main" val="221359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32</a:t>
            </a:fld>
            <a:endParaRPr lang="zh-CN" altLang="en-US"/>
          </a:p>
        </p:txBody>
      </p:sp>
    </p:spTree>
    <p:extLst>
      <p:ext uri="{BB962C8B-B14F-4D97-AF65-F5344CB8AC3E}">
        <p14:creationId xmlns:p14="http://schemas.microsoft.com/office/powerpoint/2010/main" val="209081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存储结构与管理硬盘</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C34E2E87-BD78-403C-B3B9-C9CBA2D5C6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698BF398-2687-4317-A642-280687DC8B25}"/>
              </a:ext>
            </a:extLst>
          </p:cNvPr>
          <p:cNvPicPr>
            <a:picLocks noChangeAspect="1"/>
          </p:cNvPicPr>
          <p:nvPr/>
        </p:nvPicPr>
        <p:blipFill>
          <a:blip r:embed="rId4"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常见的硬件设备及其文件名称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F6EFC155-2BE7-45BA-AFC3-7B6F96C43899}"/>
              </a:ext>
            </a:extLst>
          </p:cNvPr>
          <p:cNvGrpSpPr/>
          <p:nvPr/>
        </p:nvGrpSpPr>
        <p:grpSpPr>
          <a:xfrm>
            <a:off x="7245626" y="2514309"/>
            <a:ext cx="4375767" cy="2672555"/>
            <a:chOff x="7287780" y="2390905"/>
            <a:chExt cx="4154709" cy="2537541"/>
          </a:xfrm>
        </p:grpSpPr>
        <p:pic>
          <p:nvPicPr>
            <p:cNvPr id="16" name="图片 15">
              <a:extLst>
                <a:ext uri="{FF2B5EF4-FFF2-40B4-BE49-F238E27FC236}">
                  <a16:creationId xmlns:a16="http://schemas.microsoft.com/office/drawing/2014/main" id="{8BFE64E3-192D-4554-9C3E-96695910D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76356">
              <a:off x="7287780" y="2714370"/>
              <a:ext cx="2089548" cy="1585834"/>
            </a:xfrm>
            <a:prstGeom prst="rect">
              <a:avLst/>
            </a:prstGeom>
          </p:spPr>
        </p:pic>
        <p:sp>
          <p:nvSpPr>
            <p:cNvPr id="10" name="矩形 9">
              <a:extLst>
                <a:ext uri="{FF2B5EF4-FFF2-40B4-BE49-F238E27FC236}">
                  <a16:creationId xmlns:a16="http://schemas.microsoft.com/office/drawing/2014/main" id="{93C38B24-33C6-4F86-9A19-A4E88E0B961E}"/>
                </a:ext>
              </a:extLst>
            </p:cNvPr>
            <p:cNvSpPr/>
            <p:nvPr/>
          </p:nvSpPr>
          <p:spPr>
            <a:xfrm rot="1787405">
              <a:off x="8627030" y="2905655"/>
              <a:ext cx="2395330" cy="2022791"/>
            </a:xfrm>
            <a:prstGeom prst="rect">
              <a:avLst/>
            </a:prstGeom>
            <a:solidFill>
              <a:srgbClr val="F5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2DD401BB-C6DA-46B0-9E24-98218269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50291">
              <a:off x="8178072" y="2390905"/>
              <a:ext cx="3264417" cy="2477485"/>
            </a:xfrm>
            <a:prstGeom prst="rect">
              <a:avLst/>
            </a:prstGeom>
          </p:spPr>
        </p:pic>
      </p:grpSp>
      <p:grpSp>
        <p:nvGrpSpPr>
          <p:cNvPr id="12" name="组合 11">
            <a:extLst>
              <a:ext uri="{FF2B5EF4-FFF2-40B4-BE49-F238E27FC236}">
                <a16:creationId xmlns:a16="http://schemas.microsoft.com/office/drawing/2014/main" id="{D48BC9FE-B3C2-47B8-8F71-B2C13011B1B1}"/>
              </a:ext>
            </a:extLst>
          </p:cNvPr>
          <p:cNvGrpSpPr/>
          <p:nvPr/>
        </p:nvGrpSpPr>
        <p:grpSpPr>
          <a:xfrm>
            <a:off x="484038" y="1388838"/>
            <a:ext cx="6751650" cy="1910908"/>
            <a:chOff x="484038" y="1388838"/>
            <a:chExt cx="6751650" cy="1910908"/>
          </a:xfrm>
        </p:grpSpPr>
        <p:grpSp>
          <p:nvGrpSpPr>
            <p:cNvPr id="20" name="组合 19">
              <a:extLst>
                <a:ext uri="{FF2B5EF4-FFF2-40B4-BE49-F238E27FC236}">
                  <a16:creationId xmlns:a16="http://schemas.microsoft.com/office/drawing/2014/main" id="{1E285B22-8074-4B30-ABF3-DDC9582639F6}"/>
                </a:ext>
              </a:extLst>
            </p:cNvPr>
            <p:cNvGrpSpPr/>
            <p:nvPr/>
          </p:nvGrpSpPr>
          <p:grpSpPr>
            <a:xfrm>
              <a:off x="484038" y="1469840"/>
              <a:ext cx="603250" cy="699770"/>
              <a:chOff x="623443" y="1726565"/>
              <a:chExt cx="603250" cy="699770"/>
            </a:xfrm>
          </p:grpSpPr>
          <p:sp>
            <p:nvSpPr>
              <p:cNvPr id="22" name="六边形 21">
                <a:extLst>
                  <a:ext uri="{FF2B5EF4-FFF2-40B4-BE49-F238E27FC236}">
                    <a16:creationId xmlns:a16="http://schemas.microsoft.com/office/drawing/2014/main" id="{C9DBC2A0-B97C-4F33-9E95-3E24C1602C5C}"/>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30B49C3C-2BF2-4C44-99AA-78EE404A52BC}"/>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F0E4DC3C-9E07-45FF-8FA6-41EEE1EDD358}"/>
                </a:ext>
              </a:extLst>
            </p:cNvPr>
            <p:cNvSpPr txBox="1"/>
            <p:nvPr/>
          </p:nvSpPr>
          <p:spPr>
            <a:xfrm>
              <a:off x="1179141" y="1388838"/>
              <a:ext cx="6056547" cy="191090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由于现在的</a:t>
              </a:r>
              <a:r>
                <a:rPr lang="en-US" altLang="zh-CN" sz="1600" dirty="0">
                  <a:latin typeface="微软雅黑" panose="020B0503020204020204" pitchFamily="34" charset="-122"/>
                  <a:ea typeface="微软雅黑" panose="020B0503020204020204" pitchFamily="34" charset="-122"/>
                </a:rPr>
                <a:t>IDE</a:t>
              </a:r>
              <a:r>
                <a:rPr lang="zh-CN" altLang="en-US" sz="1600" dirty="0">
                  <a:latin typeface="微软雅黑" panose="020B0503020204020204" pitchFamily="34" charset="-122"/>
                  <a:ea typeface="微软雅黑" panose="020B0503020204020204" pitchFamily="34" charset="-122"/>
                </a:rPr>
                <a:t>设备已经很少见了，所以一般的硬盘设备都是以“</a:t>
              </a:r>
              <a:r>
                <a:rPr lang="en-US" altLang="zh-CN" sz="1600" dirty="0">
                  <a:latin typeface="微软雅黑" panose="020B0503020204020204" pitchFamily="34" charset="-122"/>
                  <a:ea typeface="微软雅黑" panose="020B0503020204020204" pitchFamily="34" charset="-122"/>
                </a:rPr>
                <a:t>/dev/</a:t>
              </a:r>
              <a:r>
                <a:rPr lang="en-US" altLang="zh-CN" sz="1600" dirty="0" err="1">
                  <a:latin typeface="微软雅黑" panose="020B0503020204020204" pitchFamily="34" charset="-122"/>
                  <a:ea typeface="微软雅黑" panose="020B0503020204020204" pitchFamily="34" charset="-122"/>
                </a:rPr>
                <a:t>sd</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开头。而一台主机上可以有多块硬盘，因此系统采用</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来代表</a:t>
              </a:r>
              <a:r>
                <a:rPr lang="en-US" altLang="zh-CN" sz="1600" dirty="0">
                  <a:latin typeface="微软雅黑" panose="020B0503020204020204" pitchFamily="34" charset="-122"/>
                  <a:ea typeface="微软雅黑" panose="020B0503020204020204" pitchFamily="34" charset="-122"/>
                </a:rPr>
                <a:t>26</a:t>
              </a:r>
              <a:r>
                <a:rPr lang="zh-CN" altLang="en-US" sz="1600" dirty="0">
                  <a:latin typeface="微软雅黑" panose="020B0503020204020204" pitchFamily="34" charset="-122"/>
                  <a:ea typeface="微软雅黑" panose="020B0503020204020204" pitchFamily="34" charset="-122"/>
                </a:rPr>
                <a:t>块不同的硬盘（默认从</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开始分配），而且硬盘的分区编号也很有讲究：</a:t>
              </a:r>
            </a:p>
            <a:p>
              <a:pPr algn="just">
                <a:lnSpc>
                  <a:spcPct val="125000"/>
                </a:lnSpc>
              </a:pPr>
              <a:r>
                <a:rPr lang="zh-CN" altLang="en-US" sz="1600" dirty="0">
                  <a:latin typeface="微软雅黑" panose="020B0503020204020204" pitchFamily="34" charset="-122"/>
                  <a:ea typeface="微软雅黑" panose="020B0503020204020204" pitchFamily="34" charset="-122"/>
                </a:rPr>
                <a:t>主分区或扩展分区的编号从</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开始，到</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结束；</a:t>
              </a:r>
            </a:p>
            <a:p>
              <a:pPr algn="just">
                <a:lnSpc>
                  <a:spcPct val="125000"/>
                </a:lnSpc>
              </a:pPr>
              <a:r>
                <a:rPr lang="zh-CN" altLang="en-US" sz="1600" dirty="0">
                  <a:latin typeface="微软雅黑" panose="020B0503020204020204" pitchFamily="34" charset="-122"/>
                  <a:ea typeface="微软雅黑" panose="020B0503020204020204" pitchFamily="34" charset="-122"/>
                </a:rPr>
                <a:t>逻辑分区从编号</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开始。</a:t>
              </a:r>
            </a:p>
          </p:txBody>
        </p:sp>
      </p:grpSp>
      <p:grpSp>
        <p:nvGrpSpPr>
          <p:cNvPr id="15" name="组合 14">
            <a:extLst>
              <a:ext uri="{FF2B5EF4-FFF2-40B4-BE49-F238E27FC236}">
                <a16:creationId xmlns:a16="http://schemas.microsoft.com/office/drawing/2014/main" id="{9506BE1E-2ADB-470E-9065-7CA532186EC9}"/>
              </a:ext>
            </a:extLst>
          </p:cNvPr>
          <p:cNvGrpSpPr/>
          <p:nvPr/>
        </p:nvGrpSpPr>
        <p:grpSpPr>
          <a:xfrm>
            <a:off x="484038" y="3479344"/>
            <a:ext cx="6751650" cy="1603131"/>
            <a:chOff x="484038" y="2884727"/>
            <a:chExt cx="6751650" cy="1603131"/>
          </a:xfrm>
        </p:grpSpPr>
        <p:grpSp>
          <p:nvGrpSpPr>
            <p:cNvPr id="25" name="组合 24">
              <a:extLst>
                <a:ext uri="{FF2B5EF4-FFF2-40B4-BE49-F238E27FC236}">
                  <a16:creationId xmlns:a16="http://schemas.microsoft.com/office/drawing/2014/main" id="{19A582A5-27DC-4DC4-A48E-7E346A0FF49E}"/>
                </a:ext>
              </a:extLst>
            </p:cNvPr>
            <p:cNvGrpSpPr/>
            <p:nvPr/>
          </p:nvGrpSpPr>
          <p:grpSpPr>
            <a:xfrm>
              <a:off x="484038" y="2965729"/>
              <a:ext cx="603250" cy="699770"/>
              <a:chOff x="623443" y="1726565"/>
              <a:chExt cx="603250" cy="699770"/>
            </a:xfrm>
          </p:grpSpPr>
          <p:sp>
            <p:nvSpPr>
              <p:cNvPr id="27" name="六边形 26">
                <a:extLst>
                  <a:ext uri="{FF2B5EF4-FFF2-40B4-BE49-F238E27FC236}">
                    <a16:creationId xmlns:a16="http://schemas.microsoft.com/office/drawing/2014/main" id="{63161019-7F8B-4C46-B136-CABF54722AD8}"/>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4D551E40-20E3-49C1-A3F0-8646AC2CD31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6" name="文本框 25">
              <a:extLst>
                <a:ext uri="{FF2B5EF4-FFF2-40B4-BE49-F238E27FC236}">
                  <a16:creationId xmlns:a16="http://schemas.microsoft.com/office/drawing/2014/main" id="{047732D9-4D11-482E-9268-9648125C4786}"/>
                </a:ext>
              </a:extLst>
            </p:cNvPr>
            <p:cNvSpPr txBox="1"/>
            <p:nvPr/>
          </p:nvSpPr>
          <p:spPr>
            <a:xfrm>
              <a:off x="1179141" y="2884727"/>
              <a:ext cx="6056547" cy="1603131"/>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/dev</a:t>
              </a:r>
              <a:r>
                <a:rPr lang="zh-CN" altLang="en-US" sz="1600" dirty="0">
                  <a:latin typeface="微软雅黑" panose="020B0503020204020204" pitchFamily="34" charset="-122"/>
                  <a:ea typeface="微软雅黑" panose="020B0503020204020204" pitchFamily="34" charset="-122"/>
                </a:rPr>
                <a:t>目录中</a:t>
              </a:r>
              <a:r>
                <a:rPr lang="en-US" altLang="zh-CN" sz="1600" dirty="0" err="1">
                  <a:latin typeface="微软雅黑" panose="020B0503020204020204" pitchFamily="34" charset="-122"/>
                  <a:ea typeface="微软雅黑" panose="020B0503020204020204" pitchFamily="34" charset="-122"/>
                </a:rPr>
                <a:t>sda</a:t>
              </a:r>
              <a:r>
                <a:rPr lang="zh-CN" altLang="en-US" sz="1600" dirty="0">
                  <a:latin typeface="微软雅黑" panose="020B0503020204020204" pitchFamily="34" charset="-122"/>
                  <a:ea typeface="微软雅黑" panose="020B0503020204020204" pitchFamily="34" charset="-122"/>
                </a:rPr>
                <a:t>设备之所以是</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，并不是由插槽决定的，而是由系统内核的识别顺序来决定的，而恰巧很多主板的插槽顺序就是系统内核的识别顺序，因此才会被命名为</a:t>
              </a:r>
              <a:r>
                <a:rPr lang="en-US" altLang="zh-CN" sz="1600" dirty="0">
                  <a:latin typeface="微软雅黑" panose="020B0503020204020204" pitchFamily="34" charset="-122"/>
                  <a:ea typeface="微软雅黑" panose="020B0503020204020204" pitchFamily="34" charset="-122"/>
                </a:rPr>
                <a:t>/dev/</a:t>
              </a:r>
              <a:r>
                <a:rPr lang="en-US" altLang="zh-CN" sz="1600" dirty="0" err="1">
                  <a:latin typeface="微软雅黑" panose="020B0503020204020204" pitchFamily="34" charset="-122"/>
                  <a:ea typeface="微软雅黑" panose="020B0503020204020204" pitchFamily="34" charset="-122"/>
                </a:rPr>
                <a:t>sda</a:t>
              </a:r>
              <a:r>
                <a:rPr lang="zh-CN" altLang="en-US" sz="1600" dirty="0">
                  <a:latin typeface="微软雅黑" panose="020B0503020204020204" pitchFamily="34" charset="-122"/>
                  <a:ea typeface="微软雅黑" panose="020B0503020204020204" pitchFamily="34" charset="-122"/>
                </a:rPr>
                <a:t>。大家以后在使用</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网络存储设备时就会发现，明明主板上第二个插槽是空着的，但系统却能识别到</a:t>
              </a:r>
              <a:r>
                <a:rPr lang="en-US" altLang="zh-CN" sz="1600" dirty="0">
                  <a:latin typeface="微软雅黑" panose="020B0503020204020204" pitchFamily="34" charset="-122"/>
                  <a:ea typeface="微软雅黑" panose="020B0503020204020204" pitchFamily="34" charset="-122"/>
                </a:rPr>
                <a:t>/dev/</a:t>
              </a:r>
              <a:r>
                <a:rPr lang="en-US" altLang="zh-CN" sz="1600" dirty="0" err="1">
                  <a:latin typeface="微软雅黑" panose="020B0503020204020204" pitchFamily="34" charset="-122"/>
                  <a:ea typeface="微软雅黑" panose="020B0503020204020204" pitchFamily="34" charset="-122"/>
                </a:rPr>
                <a:t>sdb</a:t>
              </a:r>
              <a:r>
                <a:rPr lang="zh-CN" altLang="en-US" sz="1600" dirty="0">
                  <a:latin typeface="微软雅黑" panose="020B0503020204020204" pitchFamily="34" charset="-122"/>
                  <a:ea typeface="微软雅黑" panose="020B0503020204020204" pitchFamily="34" charset="-122"/>
                </a:rPr>
                <a:t>这个设备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就是这个道理。</a:t>
              </a:r>
            </a:p>
          </p:txBody>
        </p:sp>
      </p:grpSp>
      <p:grpSp>
        <p:nvGrpSpPr>
          <p:cNvPr id="17" name="组合 16">
            <a:extLst>
              <a:ext uri="{FF2B5EF4-FFF2-40B4-BE49-F238E27FC236}">
                <a16:creationId xmlns:a16="http://schemas.microsoft.com/office/drawing/2014/main" id="{0E109A0E-658E-40EA-AC27-EB2B6F0AE8D8}"/>
              </a:ext>
            </a:extLst>
          </p:cNvPr>
          <p:cNvGrpSpPr/>
          <p:nvPr/>
        </p:nvGrpSpPr>
        <p:grpSpPr>
          <a:xfrm>
            <a:off x="484037" y="5262074"/>
            <a:ext cx="6751650" cy="699770"/>
            <a:chOff x="484037" y="5449194"/>
            <a:chExt cx="6751650" cy="699770"/>
          </a:xfrm>
        </p:grpSpPr>
        <p:grpSp>
          <p:nvGrpSpPr>
            <p:cNvPr id="30" name="组合 29">
              <a:extLst>
                <a:ext uri="{FF2B5EF4-FFF2-40B4-BE49-F238E27FC236}">
                  <a16:creationId xmlns:a16="http://schemas.microsoft.com/office/drawing/2014/main" id="{270D2B5C-1630-4370-84D3-DD845154502E}"/>
                </a:ext>
              </a:extLst>
            </p:cNvPr>
            <p:cNvGrpSpPr/>
            <p:nvPr/>
          </p:nvGrpSpPr>
          <p:grpSpPr>
            <a:xfrm>
              <a:off x="484037" y="5449194"/>
              <a:ext cx="603250" cy="699770"/>
              <a:chOff x="623443" y="1726565"/>
              <a:chExt cx="603250" cy="699770"/>
            </a:xfrm>
          </p:grpSpPr>
          <p:sp>
            <p:nvSpPr>
              <p:cNvPr id="36" name="六边形 35">
                <a:extLst>
                  <a:ext uri="{FF2B5EF4-FFF2-40B4-BE49-F238E27FC236}">
                    <a16:creationId xmlns:a16="http://schemas.microsoft.com/office/drawing/2014/main" id="{31A8473A-0246-46BE-8F99-EC5691D5464D}"/>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0906D57E-0DDB-4D60-A548-E59F556210CA}"/>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31E087A9-2B90-4E39-9244-532BA804DEF6}"/>
                </a:ext>
              </a:extLst>
            </p:cNvPr>
            <p:cNvSpPr txBox="1"/>
            <p:nvPr/>
          </p:nvSpPr>
          <p:spPr>
            <a:xfrm>
              <a:off x="1179139" y="5469162"/>
              <a:ext cx="6056548"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分区的数字编码不一定是强制顺延下来的，也有可能是手工指定的。</a:t>
              </a:r>
            </a:p>
          </p:txBody>
        </p:sp>
      </p:grpSp>
    </p:spTree>
    <p:extLst>
      <p:ext uri="{BB962C8B-B14F-4D97-AF65-F5344CB8AC3E}">
        <p14:creationId xmlns:p14="http://schemas.microsoft.com/office/powerpoint/2010/main" val="2489502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2291107A-7D90-419F-97B8-30823455F59C}"/>
              </a:ext>
            </a:extLst>
          </p:cNvPr>
          <p:cNvSpPr/>
          <p:nvPr/>
        </p:nvSpPr>
        <p:spPr>
          <a:xfrm>
            <a:off x="151994" y="1435822"/>
            <a:ext cx="4309574" cy="4461395"/>
          </a:xfrm>
          <a:prstGeom prst="roundRect">
            <a:avLst>
              <a:gd name="adj" fmla="val 4913"/>
            </a:avLst>
          </a:prstGeom>
          <a:solidFill>
            <a:schemeClr val="bg1"/>
          </a:solidFill>
          <a:ln>
            <a:noFill/>
          </a:ln>
          <a:effectLst>
            <a:outerShdw blurRad="2286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设备文件名称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C04DE12A-38E5-4C9C-8B40-A96DFB126EFF}"/>
              </a:ext>
            </a:extLst>
          </p:cNvPr>
          <p:cNvGrpSpPr/>
          <p:nvPr/>
        </p:nvGrpSpPr>
        <p:grpSpPr>
          <a:xfrm>
            <a:off x="345388" y="1986576"/>
            <a:ext cx="3922787" cy="2562096"/>
            <a:chOff x="7543800" y="1893810"/>
            <a:chExt cx="3922787" cy="2562096"/>
          </a:xfrm>
        </p:grpSpPr>
        <p:sp>
          <p:nvSpPr>
            <p:cNvPr id="63" name="任意多边形: 形状 62">
              <a:extLst>
                <a:ext uri="{FF2B5EF4-FFF2-40B4-BE49-F238E27FC236}">
                  <a16:creationId xmlns:a16="http://schemas.microsoft.com/office/drawing/2014/main" id="{C9031D56-2A7E-4BED-A700-62E7E6372E15}"/>
                </a:ext>
              </a:extLst>
            </p:cNvPr>
            <p:cNvSpPr/>
            <p:nvPr/>
          </p:nvSpPr>
          <p:spPr>
            <a:xfrm>
              <a:off x="7929228" y="2703613"/>
              <a:ext cx="2676651" cy="657875"/>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/dev/sda5</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64" name="对话气泡: 圆角矩形 63">
              <a:extLst>
                <a:ext uri="{FF2B5EF4-FFF2-40B4-BE49-F238E27FC236}">
                  <a16:creationId xmlns:a16="http://schemas.microsoft.com/office/drawing/2014/main" id="{08C42388-5888-45E9-96FC-DD35A47219D9}"/>
                </a:ext>
              </a:extLst>
            </p:cNvPr>
            <p:cNvSpPr/>
            <p:nvPr/>
          </p:nvSpPr>
          <p:spPr>
            <a:xfrm>
              <a:off x="9303855" y="1893810"/>
              <a:ext cx="1590260" cy="567928"/>
            </a:xfrm>
            <a:prstGeom prst="wedgeRoundRectCallout">
              <a:avLst>
                <a:gd name="adj1" fmla="val -34598"/>
                <a:gd name="adj2" fmla="val 12972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a:solidFill>
                    <a:schemeClr val="tx1"/>
                  </a:solidFill>
                  <a:latin typeface="微软雅黑" panose="020B0503020204020204" pitchFamily="34" charset="-122"/>
                  <a:ea typeface="微软雅黑" panose="020B0503020204020204" pitchFamily="34" charset="-122"/>
                </a:rPr>
                <a:t>hd</a:t>
              </a:r>
              <a:r>
                <a:rPr lang="zh-CN" altLang="en-US" sz="1400" dirty="0">
                  <a:solidFill>
                    <a:schemeClr val="tx1"/>
                  </a:solidFill>
                  <a:latin typeface="微软雅黑" panose="020B0503020204020204" pitchFamily="34" charset="-122"/>
                  <a:ea typeface="微软雅黑" panose="020B0503020204020204" pitchFamily="34" charset="-122"/>
                </a:rPr>
                <a:t>表示</a:t>
              </a:r>
              <a:r>
                <a:rPr lang="en-US" altLang="zh-CN" sz="1400" dirty="0">
                  <a:solidFill>
                    <a:schemeClr val="tx1"/>
                  </a:solidFill>
                  <a:latin typeface="微软雅黑" panose="020B0503020204020204" pitchFamily="34" charset="-122"/>
                  <a:ea typeface="微软雅黑" panose="020B0503020204020204" pitchFamily="34" charset="-122"/>
                </a:rPr>
                <a:t>IDE</a:t>
              </a:r>
              <a:r>
                <a:rPr lang="zh-CN" altLang="en-US" sz="1400" dirty="0">
                  <a:solidFill>
                    <a:schemeClr val="tx1"/>
                  </a:solidFill>
                  <a:latin typeface="微软雅黑" panose="020B0503020204020204" pitchFamily="34" charset="-122"/>
                  <a:ea typeface="微软雅黑" panose="020B0503020204020204" pitchFamily="34" charset="-122"/>
                </a:rPr>
                <a:t>设备</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err="1">
                  <a:solidFill>
                    <a:schemeClr val="tx1"/>
                  </a:solidFill>
                  <a:latin typeface="微软雅黑" panose="020B0503020204020204" pitchFamily="34" charset="-122"/>
                  <a:ea typeface="微软雅黑" panose="020B0503020204020204" pitchFamily="34" charset="-122"/>
                </a:rPr>
                <a:t>sd</a:t>
              </a:r>
              <a:r>
                <a:rPr lang="zh-CN" altLang="en-US" sz="1400" dirty="0">
                  <a:solidFill>
                    <a:schemeClr val="tx1"/>
                  </a:solidFill>
                  <a:latin typeface="微软雅黑" panose="020B0503020204020204" pitchFamily="34" charset="-122"/>
                  <a:ea typeface="微软雅黑" panose="020B0503020204020204" pitchFamily="34" charset="-122"/>
                </a:rPr>
                <a:t>表示</a:t>
              </a:r>
              <a:r>
                <a:rPr lang="en-US" altLang="zh-CN" sz="1400" dirty="0">
                  <a:solidFill>
                    <a:schemeClr val="tx1"/>
                  </a:solidFill>
                  <a:latin typeface="微软雅黑" panose="020B0503020204020204" pitchFamily="34" charset="-122"/>
                  <a:ea typeface="微软雅黑" panose="020B0503020204020204" pitchFamily="34" charset="-122"/>
                </a:rPr>
                <a:t>SCSI</a:t>
              </a:r>
              <a:r>
                <a:rPr lang="zh-CN" altLang="en-US" sz="1400" dirty="0">
                  <a:solidFill>
                    <a:schemeClr val="tx1"/>
                  </a:solidFill>
                  <a:latin typeface="微软雅黑" panose="020B0503020204020204" pitchFamily="34" charset="-122"/>
                  <a:ea typeface="微软雅黑" panose="020B0503020204020204" pitchFamily="34" charset="-122"/>
                </a:rPr>
                <a:t>设备</a:t>
              </a:r>
            </a:p>
          </p:txBody>
        </p:sp>
        <p:sp>
          <p:nvSpPr>
            <p:cNvPr id="65" name="对话气泡: 圆角矩形 64">
              <a:extLst>
                <a:ext uri="{FF2B5EF4-FFF2-40B4-BE49-F238E27FC236}">
                  <a16:creationId xmlns:a16="http://schemas.microsoft.com/office/drawing/2014/main" id="{081950D2-1DB7-4C5C-AD9F-E4BD27E07C83}"/>
                </a:ext>
              </a:extLst>
            </p:cNvPr>
            <p:cNvSpPr/>
            <p:nvPr/>
          </p:nvSpPr>
          <p:spPr>
            <a:xfrm>
              <a:off x="7543800" y="1893810"/>
              <a:ext cx="1355863" cy="577157"/>
            </a:xfrm>
            <a:prstGeom prst="wedgeRoundRectCallout">
              <a:avLst>
                <a:gd name="adj1" fmla="val 47792"/>
                <a:gd name="adj2" fmla="val 11539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硬件设备文件所在的目录</a:t>
              </a:r>
            </a:p>
          </p:txBody>
        </p:sp>
        <p:sp>
          <p:nvSpPr>
            <p:cNvPr id="66" name="对话气泡: 圆角矩形 65">
              <a:extLst>
                <a:ext uri="{FF2B5EF4-FFF2-40B4-BE49-F238E27FC236}">
                  <a16:creationId xmlns:a16="http://schemas.microsoft.com/office/drawing/2014/main" id="{F687B8D1-9F62-4A57-95D4-C3B798B7E57A}"/>
                </a:ext>
              </a:extLst>
            </p:cNvPr>
            <p:cNvSpPr/>
            <p:nvPr/>
          </p:nvSpPr>
          <p:spPr>
            <a:xfrm>
              <a:off x="9876326" y="3594133"/>
              <a:ext cx="1590261" cy="861773"/>
            </a:xfrm>
            <a:prstGeom prst="wedgeRoundRectCallout">
              <a:avLst>
                <a:gd name="adj1" fmla="val -33122"/>
                <a:gd name="adj2" fmla="val -946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分区的顺序号，以数字</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a:solidFill>
                    <a:schemeClr val="tx1"/>
                  </a:solidFill>
                  <a:latin typeface="微软雅黑" panose="020B0503020204020204" pitchFamily="34" charset="-122"/>
                  <a:ea typeface="微软雅黑" panose="020B0503020204020204" pitchFamily="34" charset="-122"/>
                </a:rPr>
                <a:t>表示</a:t>
              </a:r>
            </a:p>
          </p:txBody>
        </p:sp>
        <p:sp>
          <p:nvSpPr>
            <p:cNvPr id="67" name="对话气泡: 圆角矩形 66">
              <a:extLst>
                <a:ext uri="{FF2B5EF4-FFF2-40B4-BE49-F238E27FC236}">
                  <a16:creationId xmlns:a16="http://schemas.microsoft.com/office/drawing/2014/main" id="{65A88FC4-D567-4A6B-A865-50D630D36F6E}"/>
                </a:ext>
              </a:extLst>
            </p:cNvPr>
            <p:cNvSpPr/>
            <p:nvPr/>
          </p:nvSpPr>
          <p:spPr>
            <a:xfrm>
              <a:off x="8040756" y="3594134"/>
              <a:ext cx="1590261" cy="861772"/>
            </a:xfrm>
            <a:prstGeom prst="wedgeRoundRectCallout">
              <a:avLst>
                <a:gd name="adj1" fmla="val 63190"/>
                <a:gd name="adj2" fmla="val -9631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硬盘的顺序号，以字母</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b</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c……</a:t>
              </a:r>
              <a:r>
                <a:rPr lang="zh-CN" altLang="en-US" sz="1400" dirty="0">
                  <a:solidFill>
                    <a:schemeClr val="tx1"/>
                  </a:solidFill>
                  <a:latin typeface="微软雅黑" panose="020B0503020204020204" pitchFamily="34" charset="-122"/>
                  <a:ea typeface="微软雅黑" panose="020B0503020204020204" pitchFamily="34" charset="-122"/>
                </a:rPr>
                <a:t>表示</a:t>
              </a:r>
            </a:p>
          </p:txBody>
        </p:sp>
      </p:grpSp>
      <p:sp>
        <p:nvSpPr>
          <p:cNvPr id="68" name="文本框 67">
            <a:extLst>
              <a:ext uri="{FF2B5EF4-FFF2-40B4-BE49-F238E27FC236}">
                <a16:creationId xmlns:a16="http://schemas.microsoft.com/office/drawing/2014/main" id="{2AF7E435-2B7A-484A-80A4-4272DE88A27C}"/>
              </a:ext>
            </a:extLst>
          </p:cNvPr>
          <p:cNvSpPr txBox="1"/>
          <p:nvPr/>
        </p:nvSpPr>
        <p:spPr>
          <a:xfrm>
            <a:off x="227846" y="5048567"/>
            <a:ext cx="415787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设备文件名称</a:t>
            </a:r>
            <a:endParaRPr lang="zh-CN" altLang="en-US" dirty="0">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ECA0EB2A-0730-4441-BD5E-A399DCE5ECC4}"/>
              </a:ext>
            </a:extLst>
          </p:cNvPr>
          <p:cNvGrpSpPr/>
          <p:nvPr/>
        </p:nvGrpSpPr>
        <p:grpSpPr>
          <a:xfrm>
            <a:off x="4580896" y="1274859"/>
            <a:ext cx="7496308" cy="4703922"/>
            <a:chOff x="47493" y="1299045"/>
            <a:chExt cx="7496308" cy="4703922"/>
          </a:xfrm>
        </p:grpSpPr>
        <p:sp>
          <p:nvSpPr>
            <p:cNvPr id="69" name="Rectangle: Rounded Corners 55">
              <a:extLst>
                <a:ext uri="{FF2B5EF4-FFF2-40B4-BE49-F238E27FC236}">
                  <a16:creationId xmlns:a16="http://schemas.microsoft.com/office/drawing/2014/main" id="{F044825D-B881-49A7-8BDA-C13CF61A1138}"/>
                </a:ext>
              </a:extLst>
            </p:cNvPr>
            <p:cNvSpPr/>
            <p:nvPr/>
          </p:nvSpPr>
          <p:spPr>
            <a:xfrm>
              <a:off x="4154639" y="1299045"/>
              <a:ext cx="3186669" cy="75493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Rounded Corners 45">
              <a:extLst>
                <a:ext uri="{FF2B5EF4-FFF2-40B4-BE49-F238E27FC236}">
                  <a16:creationId xmlns:a16="http://schemas.microsoft.com/office/drawing/2014/main" id="{FCF9D125-365F-4845-997B-1D555B558A6E}"/>
                </a:ext>
              </a:extLst>
            </p:cNvPr>
            <p:cNvSpPr/>
            <p:nvPr/>
          </p:nvSpPr>
          <p:spPr>
            <a:xfrm>
              <a:off x="4174220" y="2406041"/>
              <a:ext cx="3186669" cy="748668"/>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47">
              <a:extLst>
                <a:ext uri="{FF2B5EF4-FFF2-40B4-BE49-F238E27FC236}">
                  <a16:creationId xmlns:a16="http://schemas.microsoft.com/office/drawing/2014/main" id="{2B199CE1-03C5-4683-A25C-CCEC7AD2D698}"/>
                </a:ext>
              </a:extLst>
            </p:cNvPr>
            <p:cNvSpPr txBox="1"/>
            <p:nvPr/>
          </p:nvSpPr>
          <p:spPr>
            <a:xfrm>
              <a:off x="4591588" y="2472599"/>
              <a:ext cx="2915015"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en-US" altLang="zh-CN" sz="1800" dirty="0" err="1">
                  <a:solidFill>
                    <a:srgbClr val="0070C0"/>
                  </a:solidFill>
                  <a:latin typeface="微软雅黑" panose="020B0503020204020204" pitchFamily="34" charset="-122"/>
                  <a:ea typeface="微软雅黑" panose="020B0503020204020204" pitchFamily="34" charset="-122"/>
                </a:rPr>
                <a:t>sd</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存储设备</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72" name="TextBox 57">
              <a:extLst>
                <a:ext uri="{FF2B5EF4-FFF2-40B4-BE49-F238E27FC236}">
                  <a16:creationId xmlns:a16="http://schemas.microsoft.com/office/drawing/2014/main" id="{B3508251-0354-4D8B-A557-C9F0389E8FB1}"/>
                </a:ext>
              </a:extLst>
            </p:cNvPr>
            <p:cNvSpPr txBox="1"/>
            <p:nvPr/>
          </p:nvSpPr>
          <p:spPr>
            <a:xfrm>
              <a:off x="4572009" y="1368736"/>
              <a:ext cx="2934594"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en-US" altLang="zh-CN" sz="1800" dirty="0">
                  <a:solidFill>
                    <a:srgbClr val="00B0F0"/>
                  </a:solidFill>
                  <a:latin typeface="微软雅黑" panose="020B0503020204020204" pitchFamily="34" charset="-122"/>
                  <a:ea typeface="微软雅黑" panose="020B0503020204020204" pitchFamily="34" charset="-122"/>
                </a:rPr>
                <a:t>/dev/</a:t>
              </a:r>
              <a:r>
                <a:rPr lang="zh-CN" altLang="en-US" sz="1800" dirty="0">
                  <a:solidFill>
                    <a:srgbClr val="00B0F0"/>
                  </a:solidFill>
                  <a:latin typeface="微软雅黑" panose="020B0503020204020204" pitchFamily="34" charset="-122"/>
                  <a:ea typeface="微软雅黑" panose="020B0503020204020204" pitchFamily="34" charset="-122"/>
                </a:rPr>
                <a:t>目录</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保存的应当是硬件设备文件</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73" name="椭圆 72">
              <a:extLst>
                <a:ext uri="{FF2B5EF4-FFF2-40B4-BE49-F238E27FC236}">
                  <a16:creationId xmlns:a16="http://schemas.microsoft.com/office/drawing/2014/main" id="{9B612700-A97A-4FCF-BCED-18DDEB6741E7}"/>
                </a:ext>
              </a:extLst>
            </p:cNvPr>
            <p:cNvSpPr/>
            <p:nvPr/>
          </p:nvSpPr>
          <p:spPr>
            <a:xfrm>
              <a:off x="3831780" y="1373905"/>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74" name="椭圆 73">
              <a:extLst>
                <a:ext uri="{FF2B5EF4-FFF2-40B4-BE49-F238E27FC236}">
                  <a16:creationId xmlns:a16="http://schemas.microsoft.com/office/drawing/2014/main" id="{ACFE8B91-2802-4790-A23D-C1D3211CD44B}"/>
                </a:ext>
              </a:extLst>
            </p:cNvPr>
            <p:cNvSpPr/>
            <p:nvPr/>
          </p:nvSpPr>
          <p:spPr>
            <a:xfrm>
              <a:off x="3898455" y="1440580"/>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75" name="椭圆 74">
              <a:extLst>
                <a:ext uri="{FF2B5EF4-FFF2-40B4-BE49-F238E27FC236}">
                  <a16:creationId xmlns:a16="http://schemas.microsoft.com/office/drawing/2014/main" id="{0E41EC02-BA84-49C5-AD42-FDD49C74464E}"/>
                </a:ext>
              </a:extLst>
            </p:cNvPr>
            <p:cNvSpPr/>
            <p:nvPr/>
          </p:nvSpPr>
          <p:spPr>
            <a:xfrm>
              <a:off x="3831780" y="2470354"/>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76" name="椭圆 75">
              <a:extLst>
                <a:ext uri="{FF2B5EF4-FFF2-40B4-BE49-F238E27FC236}">
                  <a16:creationId xmlns:a16="http://schemas.microsoft.com/office/drawing/2014/main" id="{21A9890A-DB7D-4EFE-86E4-FA69FE7982E6}"/>
                </a:ext>
              </a:extLst>
            </p:cNvPr>
            <p:cNvSpPr/>
            <p:nvPr/>
          </p:nvSpPr>
          <p:spPr>
            <a:xfrm>
              <a:off x="3898455" y="2537029"/>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77" name="椭圆 76">
              <a:extLst>
                <a:ext uri="{FF2B5EF4-FFF2-40B4-BE49-F238E27FC236}">
                  <a16:creationId xmlns:a16="http://schemas.microsoft.com/office/drawing/2014/main" id="{D4C62D69-137D-4A3B-88EA-DB65B2FBE028}"/>
                </a:ext>
              </a:extLst>
            </p:cNvPr>
            <p:cNvSpPr/>
            <p:nvPr/>
          </p:nvSpPr>
          <p:spPr>
            <a:xfrm>
              <a:off x="482046" y="1948752"/>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22F07DA2-BD8E-4545-B02F-305AF1AB8E6B}"/>
                </a:ext>
              </a:extLst>
            </p:cNvPr>
            <p:cNvSpPr/>
            <p:nvPr/>
          </p:nvSpPr>
          <p:spPr>
            <a:xfrm>
              <a:off x="791686" y="2136589"/>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CB2A3880-1226-43EC-AD71-353AA2E88866}"/>
                </a:ext>
              </a:extLst>
            </p:cNvPr>
            <p:cNvSpPr/>
            <p:nvPr/>
          </p:nvSpPr>
          <p:spPr>
            <a:xfrm>
              <a:off x="538767" y="2506240"/>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F015876B-73A6-494F-B0FE-A9CF21377CA2}"/>
                </a:ext>
              </a:extLst>
            </p:cNvPr>
            <p:cNvSpPr txBox="1"/>
            <p:nvPr/>
          </p:nvSpPr>
          <p:spPr>
            <a:xfrm>
              <a:off x="860776" y="2866849"/>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设备文件名称</a:t>
              </a:r>
            </a:p>
          </p:txBody>
        </p:sp>
        <p:sp>
          <p:nvSpPr>
            <p:cNvPr id="81" name="Rectangle: Rounded Corners 55">
              <a:extLst>
                <a:ext uri="{FF2B5EF4-FFF2-40B4-BE49-F238E27FC236}">
                  <a16:creationId xmlns:a16="http://schemas.microsoft.com/office/drawing/2014/main" id="{C6C67E65-6538-4DC3-BFBD-7B1A300D653F}"/>
                </a:ext>
              </a:extLst>
            </p:cNvPr>
            <p:cNvSpPr/>
            <p:nvPr/>
          </p:nvSpPr>
          <p:spPr>
            <a:xfrm>
              <a:off x="4174220" y="3537072"/>
              <a:ext cx="3186669" cy="969825"/>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57">
              <a:extLst>
                <a:ext uri="{FF2B5EF4-FFF2-40B4-BE49-F238E27FC236}">
                  <a16:creationId xmlns:a16="http://schemas.microsoft.com/office/drawing/2014/main" id="{968B4364-92F2-446B-ABFA-86069CE03FF2}"/>
                </a:ext>
              </a:extLst>
            </p:cNvPr>
            <p:cNvSpPr txBox="1"/>
            <p:nvPr/>
          </p:nvSpPr>
          <p:spPr>
            <a:xfrm>
              <a:off x="4591589" y="3591097"/>
              <a:ext cx="2952212"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en-US" altLang="zh-CN" sz="1800" dirty="0">
                  <a:solidFill>
                    <a:srgbClr val="00B0F0"/>
                  </a:solidFill>
                  <a:latin typeface="微软雅黑" panose="020B0503020204020204" pitchFamily="34" charset="-122"/>
                  <a:ea typeface="微软雅黑" panose="020B0503020204020204" pitchFamily="34" charset="-122"/>
                </a:rPr>
                <a:t>a</a:t>
              </a:r>
            </a:p>
            <a:p>
              <a:pPr algn="l"/>
              <a:r>
                <a:rPr lang="zh-CN" altLang="en-US" b="0" dirty="0">
                  <a:solidFill>
                    <a:schemeClr val="tx1"/>
                  </a:solidFill>
                  <a:latin typeface="微软雅黑" panose="020B0503020204020204" pitchFamily="34" charset="-122"/>
                  <a:ea typeface="微软雅黑" panose="020B0503020204020204" pitchFamily="34" charset="-122"/>
                </a:rPr>
                <a:t>系统中同类接口中第一个被识别到的设备</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83" name="椭圆 82">
              <a:extLst>
                <a:ext uri="{FF2B5EF4-FFF2-40B4-BE49-F238E27FC236}">
                  <a16:creationId xmlns:a16="http://schemas.microsoft.com/office/drawing/2014/main" id="{6D606C62-4E10-46F6-903B-4E38BD549A2A}"/>
                </a:ext>
              </a:extLst>
            </p:cNvPr>
            <p:cNvSpPr/>
            <p:nvPr/>
          </p:nvSpPr>
          <p:spPr>
            <a:xfrm>
              <a:off x="3831780" y="3592986"/>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84" name="椭圆 83">
              <a:extLst>
                <a:ext uri="{FF2B5EF4-FFF2-40B4-BE49-F238E27FC236}">
                  <a16:creationId xmlns:a16="http://schemas.microsoft.com/office/drawing/2014/main" id="{CB03798C-EBC7-4ABE-8F76-71175CC914F1}"/>
                </a:ext>
              </a:extLst>
            </p:cNvPr>
            <p:cNvSpPr/>
            <p:nvPr/>
          </p:nvSpPr>
          <p:spPr>
            <a:xfrm>
              <a:off x="3898455" y="3659661"/>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85" name="直接连接符 84">
              <a:extLst>
                <a:ext uri="{FF2B5EF4-FFF2-40B4-BE49-F238E27FC236}">
                  <a16:creationId xmlns:a16="http://schemas.microsoft.com/office/drawing/2014/main" id="{41E50635-5C1B-43C2-8737-7A1AB81795FB}"/>
                </a:ext>
              </a:extLst>
            </p:cNvPr>
            <p:cNvCxnSpPr>
              <a:cxnSpLocks/>
              <a:stCxn id="78" idx="6"/>
              <a:endCxn id="73" idx="2"/>
            </p:cNvCxnSpPr>
            <p:nvPr/>
          </p:nvCxnSpPr>
          <p:spPr>
            <a:xfrm flipV="1">
              <a:off x="3126326" y="1696764"/>
              <a:ext cx="705454" cy="1607145"/>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9AE52715-FC9F-4F6E-80C1-D110CFC7EB0B}"/>
                </a:ext>
              </a:extLst>
            </p:cNvPr>
            <p:cNvCxnSpPr>
              <a:cxnSpLocks/>
              <a:stCxn id="78" idx="6"/>
              <a:endCxn id="76" idx="2"/>
            </p:cNvCxnSpPr>
            <p:nvPr/>
          </p:nvCxnSpPr>
          <p:spPr>
            <a:xfrm flipV="1">
              <a:off x="3126326" y="2793213"/>
              <a:ext cx="772129" cy="51069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B0E1F5C-EEC5-4613-AE2F-9F60BCF8D8D0}"/>
                </a:ext>
              </a:extLst>
            </p:cNvPr>
            <p:cNvCxnSpPr>
              <a:cxnSpLocks/>
              <a:stCxn id="78" idx="6"/>
              <a:endCxn id="83" idx="2"/>
            </p:cNvCxnSpPr>
            <p:nvPr/>
          </p:nvCxnSpPr>
          <p:spPr>
            <a:xfrm>
              <a:off x="3126326" y="3303909"/>
              <a:ext cx="705454" cy="61193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8" name="Rectangle: Rounded Corners 45">
              <a:extLst>
                <a:ext uri="{FF2B5EF4-FFF2-40B4-BE49-F238E27FC236}">
                  <a16:creationId xmlns:a16="http://schemas.microsoft.com/office/drawing/2014/main" id="{2BD8B732-7406-4309-AA79-76220D4D36E9}"/>
                </a:ext>
              </a:extLst>
            </p:cNvPr>
            <p:cNvSpPr/>
            <p:nvPr/>
          </p:nvSpPr>
          <p:spPr>
            <a:xfrm>
              <a:off x="4174220" y="4892467"/>
              <a:ext cx="3186669" cy="748668"/>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47">
              <a:extLst>
                <a:ext uri="{FF2B5EF4-FFF2-40B4-BE49-F238E27FC236}">
                  <a16:creationId xmlns:a16="http://schemas.microsoft.com/office/drawing/2014/main" id="{6BDA65A6-79D1-4B0F-97C5-CE46ACB13153}"/>
                </a:ext>
              </a:extLst>
            </p:cNvPr>
            <p:cNvSpPr txBox="1"/>
            <p:nvPr/>
          </p:nvSpPr>
          <p:spPr>
            <a:xfrm>
              <a:off x="4591588" y="4959025"/>
              <a:ext cx="2915015"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en-US" altLang="zh-CN" sz="1800" dirty="0">
                  <a:solidFill>
                    <a:srgbClr val="0070C0"/>
                  </a:solidFill>
                  <a:latin typeface="微软雅黑" panose="020B0503020204020204" pitchFamily="34" charset="-122"/>
                  <a:ea typeface="微软雅黑" panose="020B0503020204020204" pitchFamily="34" charset="-122"/>
                </a:rPr>
                <a:t>5</a:t>
              </a:r>
            </a:p>
            <a:p>
              <a:pPr algn="l"/>
              <a:r>
                <a:rPr lang="zh-CN" altLang="en-US" b="0" dirty="0">
                  <a:solidFill>
                    <a:schemeClr val="tx1"/>
                  </a:solidFill>
                  <a:latin typeface="微软雅黑" panose="020B0503020204020204" pitchFamily="34" charset="-122"/>
                  <a:ea typeface="微软雅黑" panose="020B0503020204020204" pitchFamily="34" charset="-122"/>
                </a:rPr>
                <a:t>这个设备是一个逻辑分区</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90" name="椭圆 89">
              <a:extLst>
                <a:ext uri="{FF2B5EF4-FFF2-40B4-BE49-F238E27FC236}">
                  <a16:creationId xmlns:a16="http://schemas.microsoft.com/office/drawing/2014/main" id="{E3C89965-68AE-4A97-9179-A2354428256F}"/>
                </a:ext>
              </a:extLst>
            </p:cNvPr>
            <p:cNvSpPr/>
            <p:nvPr/>
          </p:nvSpPr>
          <p:spPr>
            <a:xfrm>
              <a:off x="3831780" y="4956780"/>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91" name="椭圆 90">
              <a:extLst>
                <a:ext uri="{FF2B5EF4-FFF2-40B4-BE49-F238E27FC236}">
                  <a16:creationId xmlns:a16="http://schemas.microsoft.com/office/drawing/2014/main" id="{88EA8F93-BDDE-4417-8AFB-FB1F913509EA}"/>
                </a:ext>
              </a:extLst>
            </p:cNvPr>
            <p:cNvSpPr/>
            <p:nvPr/>
          </p:nvSpPr>
          <p:spPr>
            <a:xfrm>
              <a:off x="3898455" y="5023455"/>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4</a:t>
              </a:r>
              <a:endParaRPr lang="zh-CN" altLang="en-US" dirty="0">
                <a:latin typeface="思源黑体 CN Bold" panose="020B0800000000000000" pitchFamily="34" charset="-122"/>
                <a:ea typeface="思源黑体 CN Bold" panose="020B0800000000000000" pitchFamily="34" charset="-122"/>
              </a:endParaRPr>
            </a:p>
          </p:txBody>
        </p:sp>
        <p:cxnSp>
          <p:nvCxnSpPr>
            <p:cNvPr id="92" name="直接连接符 91">
              <a:extLst>
                <a:ext uri="{FF2B5EF4-FFF2-40B4-BE49-F238E27FC236}">
                  <a16:creationId xmlns:a16="http://schemas.microsoft.com/office/drawing/2014/main" id="{4AF81868-D631-4C5B-95E9-7F21F7FBDE82}"/>
                </a:ext>
              </a:extLst>
            </p:cNvPr>
            <p:cNvCxnSpPr>
              <a:cxnSpLocks/>
              <a:stCxn id="78" idx="6"/>
              <a:endCxn id="91" idx="2"/>
            </p:cNvCxnSpPr>
            <p:nvPr/>
          </p:nvCxnSpPr>
          <p:spPr>
            <a:xfrm>
              <a:off x="3126326" y="3303909"/>
              <a:ext cx="772129" cy="1975730"/>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4B14BC26-B95A-449A-824D-BC805FE29B0B}"/>
                </a:ext>
              </a:extLst>
            </p:cNvPr>
            <p:cNvSpPr txBox="1"/>
            <p:nvPr/>
          </p:nvSpPr>
          <p:spPr>
            <a:xfrm>
              <a:off x="47493" y="4802638"/>
              <a:ext cx="3318402" cy="1200329"/>
            </a:xfrm>
            <a:prstGeom prst="rect">
              <a:avLst/>
            </a:prstGeom>
            <a:noFill/>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/dev/sda5”</a:t>
              </a:r>
              <a:r>
                <a:rPr lang="zh-CN" altLang="en-US" dirty="0">
                  <a:latin typeface="微软雅黑" panose="020B0503020204020204" pitchFamily="34" charset="-122"/>
                  <a:ea typeface="微软雅黑" panose="020B0503020204020204" pitchFamily="34" charset="-122"/>
                </a:rPr>
                <a:t>表示的就是“这是系统中第一块被识别到的硬件设备中分区编号为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的逻辑分区的设备文件”</a:t>
              </a:r>
            </a:p>
          </p:txBody>
        </p:sp>
      </p:grpSp>
    </p:spTree>
    <p:extLst>
      <p:ext uri="{BB962C8B-B14F-4D97-AF65-F5344CB8AC3E}">
        <p14:creationId xmlns:p14="http://schemas.microsoft.com/office/powerpoint/2010/main" val="322545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扇区</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171" name="组合 7170">
            <a:extLst>
              <a:ext uri="{FF2B5EF4-FFF2-40B4-BE49-F238E27FC236}">
                <a16:creationId xmlns:a16="http://schemas.microsoft.com/office/drawing/2014/main" id="{D933B04F-8281-4309-982E-DF78F826F375}"/>
              </a:ext>
            </a:extLst>
          </p:cNvPr>
          <p:cNvGrpSpPr/>
          <p:nvPr/>
        </p:nvGrpSpPr>
        <p:grpSpPr>
          <a:xfrm>
            <a:off x="2341287" y="2268010"/>
            <a:ext cx="7509426" cy="2626361"/>
            <a:chOff x="2345775" y="2001520"/>
            <a:chExt cx="7509426" cy="2626361"/>
          </a:xfrm>
        </p:grpSpPr>
        <p:sp>
          <p:nvSpPr>
            <p:cNvPr id="57" name="矩形 56">
              <a:extLst>
                <a:ext uri="{FF2B5EF4-FFF2-40B4-BE49-F238E27FC236}">
                  <a16:creationId xmlns:a16="http://schemas.microsoft.com/office/drawing/2014/main" id="{C211EBD1-5D87-4B20-B695-EFD05718C07F}"/>
                </a:ext>
              </a:extLst>
            </p:cNvPr>
            <p:cNvSpPr/>
            <p:nvPr/>
          </p:nvSpPr>
          <p:spPr>
            <a:xfrm>
              <a:off x="2345775" y="3566161"/>
              <a:ext cx="4817025" cy="10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主引导记录（</a:t>
              </a:r>
              <a:r>
                <a:rPr lang="en-US" altLang="zh-CN" dirty="0">
                  <a:solidFill>
                    <a:schemeClr val="tx1"/>
                  </a:solidFill>
                  <a:latin typeface="微软雅黑" panose="020B0503020204020204" pitchFamily="34" charset="-122"/>
                  <a:ea typeface="微软雅黑" panose="020B0503020204020204" pitchFamily="34" charset="-122"/>
                </a:rPr>
                <a:t>Master Boot Record</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MBR</a:t>
              </a:r>
              <a:r>
                <a:rPr lang="zh-CN" altLang="en-US" dirty="0">
                  <a:solidFill>
                    <a:schemeClr val="tx1"/>
                  </a:solidFill>
                  <a:latin typeface="微软雅黑" panose="020B0503020204020204" pitchFamily="34" charset="-122"/>
                  <a:ea typeface="微软雅黑" panose="020B0503020204020204" pitchFamily="34" charset="-122"/>
                </a:rPr>
                <a:t>）</a:t>
              </a:r>
            </a:p>
          </p:txBody>
        </p:sp>
        <p:sp>
          <p:nvSpPr>
            <p:cNvPr id="59" name="矩形 58">
              <a:extLst>
                <a:ext uri="{FF2B5EF4-FFF2-40B4-BE49-F238E27FC236}">
                  <a16:creationId xmlns:a16="http://schemas.microsoft.com/office/drawing/2014/main" id="{057F2DFB-A516-46A3-B33C-C47396C6FAF0}"/>
                </a:ext>
              </a:extLst>
            </p:cNvPr>
            <p:cNvSpPr/>
            <p:nvPr/>
          </p:nvSpPr>
          <p:spPr>
            <a:xfrm>
              <a:off x="7162801" y="3566161"/>
              <a:ext cx="538480" cy="10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分区</a:t>
              </a:r>
              <a:r>
                <a:rPr lang="en-US" altLang="zh-CN" dirty="0">
                  <a:solidFill>
                    <a:schemeClr val="tx1"/>
                  </a:solidFill>
                  <a:latin typeface="微软雅黑" panose="020B0503020204020204" pitchFamily="34" charset="-122"/>
                  <a:ea typeface="微软雅黑" panose="020B0503020204020204" pitchFamily="34" charset="-122"/>
                </a:rPr>
                <a:t>1</a:t>
              </a:r>
            </a:p>
          </p:txBody>
        </p:sp>
        <p:sp>
          <p:nvSpPr>
            <p:cNvPr id="60" name="矩形 59">
              <a:extLst>
                <a:ext uri="{FF2B5EF4-FFF2-40B4-BE49-F238E27FC236}">
                  <a16:creationId xmlns:a16="http://schemas.microsoft.com/office/drawing/2014/main" id="{3104BF7B-BDEF-4500-A001-3438CAB4EA03}"/>
                </a:ext>
              </a:extLst>
            </p:cNvPr>
            <p:cNvSpPr/>
            <p:nvPr/>
          </p:nvSpPr>
          <p:spPr>
            <a:xfrm>
              <a:off x="7701281" y="3566161"/>
              <a:ext cx="538480" cy="10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分区</a:t>
              </a:r>
              <a:r>
                <a:rPr lang="en-US" altLang="zh-CN" dirty="0">
                  <a:solidFill>
                    <a:schemeClr val="tx1"/>
                  </a:solidFill>
                  <a:latin typeface="微软雅黑" panose="020B0503020204020204" pitchFamily="34" charset="-122"/>
                  <a:ea typeface="微软雅黑" panose="020B0503020204020204" pitchFamily="34" charset="-122"/>
                </a:rPr>
                <a:t>2</a:t>
              </a:r>
            </a:p>
          </p:txBody>
        </p:sp>
        <p:sp>
          <p:nvSpPr>
            <p:cNvPr id="61" name="矩形 60">
              <a:extLst>
                <a:ext uri="{FF2B5EF4-FFF2-40B4-BE49-F238E27FC236}">
                  <a16:creationId xmlns:a16="http://schemas.microsoft.com/office/drawing/2014/main" id="{A7BBAE9A-5DDD-4637-9E42-E83FDC9F60DD}"/>
                </a:ext>
              </a:extLst>
            </p:cNvPr>
            <p:cNvSpPr/>
            <p:nvPr/>
          </p:nvSpPr>
          <p:spPr>
            <a:xfrm>
              <a:off x="8239761" y="3566161"/>
              <a:ext cx="538480" cy="10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分区</a:t>
              </a:r>
              <a:r>
                <a:rPr lang="en-US" altLang="zh-CN" dirty="0">
                  <a:solidFill>
                    <a:schemeClr val="tx1"/>
                  </a:solidFill>
                  <a:latin typeface="微软雅黑" panose="020B0503020204020204" pitchFamily="34" charset="-122"/>
                  <a:ea typeface="微软雅黑" panose="020B0503020204020204" pitchFamily="34" charset="-122"/>
                </a:rPr>
                <a:t>3</a:t>
              </a:r>
            </a:p>
          </p:txBody>
        </p:sp>
        <p:sp>
          <p:nvSpPr>
            <p:cNvPr id="62" name="矩形 61">
              <a:extLst>
                <a:ext uri="{FF2B5EF4-FFF2-40B4-BE49-F238E27FC236}">
                  <a16:creationId xmlns:a16="http://schemas.microsoft.com/office/drawing/2014/main" id="{DF47CB11-D6C8-45E8-A825-97389F222D8F}"/>
                </a:ext>
              </a:extLst>
            </p:cNvPr>
            <p:cNvSpPr/>
            <p:nvPr/>
          </p:nvSpPr>
          <p:spPr>
            <a:xfrm>
              <a:off x="8778241" y="3566161"/>
              <a:ext cx="538480" cy="10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分区</a:t>
              </a:r>
              <a:r>
                <a:rPr lang="en-US" altLang="zh-CN" dirty="0">
                  <a:solidFill>
                    <a:schemeClr val="tx1"/>
                  </a:solidFill>
                  <a:latin typeface="微软雅黑" panose="020B0503020204020204" pitchFamily="34" charset="-122"/>
                  <a:ea typeface="微软雅黑" panose="020B0503020204020204" pitchFamily="34" charset="-122"/>
                </a:rPr>
                <a:t>4</a:t>
              </a:r>
            </a:p>
          </p:txBody>
        </p:sp>
        <p:sp>
          <p:nvSpPr>
            <p:cNvPr id="63" name="矩形 62">
              <a:extLst>
                <a:ext uri="{FF2B5EF4-FFF2-40B4-BE49-F238E27FC236}">
                  <a16:creationId xmlns:a16="http://schemas.microsoft.com/office/drawing/2014/main" id="{688BF567-E92A-40E4-874A-5C7C0341BE36}"/>
                </a:ext>
              </a:extLst>
            </p:cNvPr>
            <p:cNvSpPr/>
            <p:nvPr/>
          </p:nvSpPr>
          <p:spPr>
            <a:xfrm>
              <a:off x="9316721" y="3566161"/>
              <a:ext cx="538480" cy="10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结束符</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58" name="箭头: 下 57">
              <a:extLst>
                <a:ext uri="{FF2B5EF4-FFF2-40B4-BE49-F238E27FC236}">
                  <a16:creationId xmlns:a16="http://schemas.microsoft.com/office/drawing/2014/main" id="{DE3E945D-DEB5-4C39-A248-8FB7B423DE92}"/>
                </a:ext>
              </a:extLst>
            </p:cNvPr>
            <p:cNvSpPr/>
            <p:nvPr/>
          </p:nvSpPr>
          <p:spPr>
            <a:xfrm>
              <a:off x="3667167" y="2001520"/>
              <a:ext cx="2174240" cy="142748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446</a:t>
              </a:r>
              <a:r>
                <a:rPr lang="zh-CN" altLang="en-US" dirty="0">
                  <a:solidFill>
                    <a:schemeClr val="tx1"/>
                  </a:solidFill>
                  <a:latin typeface="微软雅黑" panose="020B0503020204020204" pitchFamily="34" charset="-122"/>
                  <a:ea typeface="微软雅黑" panose="020B0503020204020204" pitchFamily="34" charset="-122"/>
                </a:rPr>
                <a:t>字节</a:t>
              </a:r>
            </a:p>
          </p:txBody>
        </p:sp>
        <p:sp>
          <p:nvSpPr>
            <p:cNvPr id="65" name="箭头: 下 64">
              <a:extLst>
                <a:ext uri="{FF2B5EF4-FFF2-40B4-BE49-F238E27FC236}">
                  <a16:creationId xmlns:a16="http://schemas.microsoft.com/office/drawing/2014/main" id="{DBFFF766-16EE-4922-9D80-A0DF315F48C7}"/>
                </a:ext>
              </a:extLst>
            </p:cNvPr>
            <p:cNvSpPr/>
            <p:nvPr/>
          </p:nvSpPr>
          <p:spPr>
            <a:xfrm>
              <a:off x="7813635" y="2001520"/>
              <a:ext cx="1838365" cy="97536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64</a:t>
              </a:r>
              <a:r>
                <a:rPr lang="zh-CN" altLang="en-US" dirty="0">
                  <a:solidFill>
                    <a:schemeClr val="tx1"/>
                  </a:solidFill>
                  <a:latin typeface="微软雅黑" panose="020B0503020204020204" pitchFamily="34" charset="-122"/>
                  <a:ea typeface="微软雅黑" panose="020B0503020204020204" pitchFamily="34" charset="-122"/>
                </a:rPr>
                <a:t>字节</a:t>
              </a:r>
            </a:p>
          </p:txBody>
        </p:sp>
        <p:grpSp>
          <p:nvGrpSpPr>
            <p:cNvPr id="7169" name="组合 7168">
              <a:extLst>
                <a:ext uri="{FF2B5EF4-FFF2-40B4-BE49-F238E27FC236}">
                  <a16:creationId xmlns:a16="http://schemas.microsoft.com/office/drawing/2014/main" id="{7D9525A8-44E7-4157-91E3-65CDC6A2A486}"/>
                </a:ext>
              </a:extLst>
            </p:cNvPr>
            <p:cNvGrpSpPr/>
            <p:nvPr/>
          </p:nvGrpSpPr>
          <p:grpSpPr>
            <a:xfrm>
              <a:off x="7162800" y="3031488"/>
              <a:ext cx="538480" cy="520701"/>
              <a:chOff x="7162800" y="3031488"/>
              <a:chExt cx="538480" cy="520701"/>
            </a:xfrm>
          </p:grpSpPr>
          <p:sp>
            <p:nvSpPr>
              <p:cNvPr id="66" name="箭头: 下 65">
                <a:extLst>
                  <a:ext uri="{FF2B5EF4-FFF2-40B4-BE49-F238E27FC236}">
                    <a16:creationId xmlns:a16="http://schemas.microsoft.com/office/drawing/2014/main" id="{D78A20A1-F169-4C7E-BDAB-D7C4F1600BDA}"/>
                  </a:ext>
                </a:extLst>
              </p:cNvPr>
              <p:cNvSpPr/>
              <p:nvPr/>
            </p:nvSpPr>
            <p:spPr>
              <a:xfrm>
                <a:off x="7162800" y="3031488"/>
                <a:ext cx="538480" cy="520701"/>
              </a:xfrm>
              <a:prstGeom prst="downArrow">
                <a:avLst>
                  <a:gd name="adj1" fmla="val 50000"/>
                  <a:gd name="adj2" fmla="val 488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0B157EB8-4138-49EC-B141-5F0B605C33D1}"/>
                  </a:ext>
                </a:extLst>
              </p:cNvPr>
              <p:cNvSpPr txBox="1"/>
              <p:nvPr/>
            </p:nvSpPr>
            <p:spPr>
              <a:xfrm>
                <a:off x="7187438" y="3097513"/>
                <a:ext cx="489204" cy="307777"/>
              </a:xfrm>
              <a:prstGeom prst="rect">
                <a:avLst/>
              </a:prstGeom>
              <a:noFill/>
            </p:spPr>
            <p:txBody>
              <a:bodyPr wrap="square">
                <a:spAutoFit/>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16</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74" name="组合 73">
              <a:extLst>
                <a:ext uri="{FF2B5EF4-FFF2-40B4-BE49-F238E27FC236}">
                  <a16:creationId xmlns:a16="http://schemas.microsoft.com/office/drawing/2014/main" id="{CA128976-C164-48AB-B546-0B730A24B26E}"/>
                </a:ext>
              </a:extLst>
            </p:cNvPr>
            <p:cNvGrpSpPr/>
            <p:nvPr/>
          </p:nvGrpSpPr>
          <p:grpSpPr>
            <a:xfrm>
              <a:off x="7701280" y="3031488"/>
              <a:ext cx="538480" cy="520701"/>
              <a:chOff x="7162800" y="3031488"/>
              <a:chExt cx="538480" cy="520701"/>
            </a:xfrm>
          </p:grpSpPr>
          <p:sp>
            <p:nvSpPr>
              <p:cNvPr id="75" name="箭头: 下 74">
                <a:extLst>
                  <a:ext uri="{FF2B5EF4-FFF2-40B4-BE49-F238E27FC236}">
                    <a16:creationId xmlns:a16="http://schemas.microsoft.com/office/drawing/2014/main" id="{58877D1C-B8EA-40FC-949A-D54E534BACD8}"/>
                  </a:ext>
                </a:extLst>
              </p:cNvPr>
              <p:cNvSpPr/>
              <p:nvPr/>
            </p:nvSpPr>
            <p:spPr>
              <a:xfrm>
                <a:off x="7162800" y="3031488"/>
                <a:ext cx="538480" cy="520701"/>
              </a:xfrm>
              <a:prstGeom prst="downArrow">
                <a:avLst>
                  <a:gd name="adj1" fmla="val 50000"/>
                  <a:gd name="adj2" fmla="val 488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1A4842A6-2F2F-4D08-99D6-D974BDCA72A4}"/>
                  </a:ext>
                </a:extLst>
              </p:cNvPr>
              <p:cNvSpPr txBox="1"/>
              <p:nvPr/>
            </p:nvSpPr>
            <p:spPr>
              <a:xfrm>
                <a:off x="7187438" y="3097513"/>
                <a:ext cx="489204" cy="307777"/>
              </a:xfrm>
              <a:prstGeom prst="rect">
                <a:avLst/>
              </a:prstGeom>
              <a:noFill/>
            </p:spPr>
            <p:txBody>
              <a:bodyPr wrap="square">
                <a:spAutoFit/>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16</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77" name="组合 76">
              <a:extLst>
                <a:ext uri="{FF2B5EF4-FFF2-40B4-BE49-F238E27FC236}">
                  <a16:creationId xmlns:a16="http://schemas.microsoft.com/office/drawing/2014/main" id="{4C3AC524-5DC4-41C7-AFDD-0D377A3EB541}"/>
                </a:ext>
              </a:extLst>
            </p:cNvPr>
            <p:cNvGrpSpPr/>
            <p:nvPr/>
          </p:nvGrpSpPr>
          <p:grpSpPr>
            <a:xfrm>
              <a:off x="8239760" y="3031488"/>
              <a:ext cx="538480" cy="520701"/>
              <a:chOff x="7162800" y="3031488"/>
              <a:chExt cx="538480" cy="520701"/>
            </a:xfrm>
          </p:grpSpPr>
          <p:sp>
            <p:nvSpPr>
              <p:cNvPr id="78" name="箭头: 下 77">
                <a:extLst>
                  <a:ext uri="{FF2B5EF4-FFF2-40B4-BE49-F238E27FC236}">
                    <a16:creationId xmlns:a16="http://schemas.microsoft.com/office/drawing/2014/main" id="{853CFCAA-A8F8-45D3-AB24-1A02FCEADCB0}"/>
                  </a:ext>
                </a:extLst>
              </p:cNvPr>
              <p:cNvSpPr/>
              <p:nvPr/>
            </p:nvSpPr>
            <p:spPr>
              <a:xfrm>
                <a:off x="7162800" y="3031488"/>
                <a:ext cx="538480" cy="520701"/>
              </a:xfrm>
              <a:prstGeom prst="downArrow">
                <a:avLst>
                  <a:gd name="adj1" fmla="val 50000"/>
                  <a:gd name="adj2" fmla="val 488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CA88D642-CCC0-488C-B0EE-FE1040D03B5E}"/>
                  </a:ext>
                </a:extLst>
              </p:cNvPr>
              <p:cNvSpPr txBox="1"/>
              <p:nvPr/>
            </p:nvSpPr>
            <p:spPr>
              <a:xfrm>
                <a:off x="7187438" y="3097513"/>
                <a:ext cx="489204" cy="307777"/>
              </a:xfrm>
              <a:prstGeom prst="rect">
                <a:avLst/>
              </a:prstGeom>
              <a:noFill/>
            </p:spPr>
            <p:txBody>
              <a:bodyPr wrap="square">
                <a:spAutoFit/>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16</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80" name="组合 79">
              <a:extLst>
                <a:ext uri="{FF2B5EF4-FFF2-40B4-BE49-F238E27FC236}">
                  <a16:creationId xmlns:a16="http://schemas.microsoft.com/office/drawing/2014/main" id="{32173898-65CD-4E29-A857-70678A5A5D0D}"/>
                </a:ext>
              </a:extLst>
            </p:cNvPr>
            <p:cNvGrpSpPr/>
            <p:nvPr/>
          </p:nvGrpSpPr>
          <p:grpSpPr>
            <a:xfrm>
              <a:off x="8778240" y="3031488"/>
              <a:ext cx="538480" cy="520701"/>
              <a:chOff x="7162800" y="3031488"/>
              <a:chExt cx="538480" cy="520701"/>
            </a:xfrm>
          </p:grpSpPr>
          <p:sp>
            <p:nvSpPr>
              <p:cNvPr id="81" name="箭头: 下 80">
                <a:extLst>
                  <a:ext uri="{FF2B5EF4-FFF2-40B4-BE49-F238E27FC236}">
                    <a16:creationId xmlns:a16="http://schemas.microsoft.com/office/drawing/2014/main" id="{02F67849-DA1B-4CF8-9712-3402120E136C}"/>
                  </a:ext>
                </a:extLst>
              </p:cNvPr>
              <p:cNvSpPr/>
              <p:nvPr/>
            </p:nvSpPr>
            <p:spPr>
              <a:xfrm>
                <a:off x="7162800" y="3031488"/>
                <a:ext cx="538480" cy="520701"/>
              </a:xfrm>
              <a:prstGeom prst="downArrow">
                <a:avLst>
                  <a:gd name="adj1" fmla="val 50000"/>
                  <a:gd name="adj2" fmla="val 488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08C0C8E0-EE0C-4A2B-997F-8BAF4A142D47}"/>
                  </a:ext>
                </a:extLst>
              </p:cNvPr>
              <p:cNvSpPr txBox="1"/>
              <p:nvPr/>
            </p:nvSpPr>
            <p:spPr>
              <a:xfrm>
                <a:off x="7187438" y="3097513"/>
                <a:ext cx="489204" cy="307777"/>
              </a:xfrm>
              <a:prstGeom prst="rect">
                <a:avLst/>
              </a:prstGeom>
              <a:noFill/>
            </p:spPr>
            <p:txBody>
              <a:bodyPr wrap="square">
                <a:spAutoFit/>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16</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83" name="组合 82">
              <a:extLst>
                <a:ext uri="{FF2B5EF4-FFF2-40B4-BE49-F238E27FC236}">
                  <a16:creationId xmlns:a16="http://schemas.microsoft.com/office/drawing/2014/main" id="{D9B803FF-7339-4677-84D4-7B989E0AC799}"/>
                </a:ext>
              </a:extLst>
            </p:cNvPr>
            <p:cNvGrpSpPr/>
            <p:nvPr/>
          </p:nvGrpSpPr>
          <p:grpSpPr>
            <a:xfrm>
              <a:off x="9316720" y="3137751"/>
              <a:ext cx="538480" cy="414438"/>
              <a:chOff x="7162800" y="3137751"/>
              <a:chExt cx="538480" cy="414438"/>
            </a:xfrm>
          </p:grpSpPr>
          <p:sp>
            <p:nvSpPr>
              <p:cNvPr id="84" name="箭头: 下 83">
                <a:extLst>
                  <a:ext uri="{FF2B5EF4-FFF2-40B4-BE49-F238E27FC236}">
                    <a16:creationId xmlns:a16="http://schemas.microsoft.com/office/drawing/2014/main" id="{9F892684-590F-4B59-AF09-69E567E83187}"/>
                  </a:ext>
                </a:extLst>
              </p:cNvPr>
              <p:cNvSpPr/>
              <p:nvPr/>
            </p:nvSpPr>
            <p:spPr>
              <a:xfrm>
                <a:off x="7162800" y="3137751"/>
                <a:ext cx="538480" cy="414438"/>
              </a:xfrm>
              <a:prstGeom prst="downArrow">
                <a:avLst>
                  <a:gd name="adj1" fmla="val 50000"/>
                  <a:gd name="adj2" fmla="val 61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48D6D94F-15CB-4F78-A7FA-DE0BBD92E24E}"/>
                  </a:ext>
                </a:extLst>
              </p:cNvPr>
              <p:cNvSpPr txBox="1"/>
              <p:nvPr/>
            </p:nvSpPr>
            <p:spPr>
              <a:xfrm>
                <a:off x="7187438" y="3143233"/>
                <a:ext cx="489204" cy="307777"/>
              </a:xfrm>
              <a:prstGeom prst="rect">
                <a:avLst/>
              </a:prstGeom>
              <a:noFill/>
            </p:spPr>
            <p:txBody>
              <a:bodyPr wrap="square">
                <a:spAutoFit/>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sp>
        <p:nvSpPr>
          <p:cNvPr id="87" name="文本框 86">
            <a:extLst>
              <a:ext uri="{FF2B5EF4-FFF2-40B4-BE49-F238E27FC236}">
                <a16:creationId xmlns:a16="http://schemas.microsoft.com/office/drawing/2014/main" id="{CED03C4A-6C97-4BBE-A4EB-CCD28F6ED921}"/>
              </a:ext>
            </a:extLst>
          </p:cNvPr>
          <p:cNvSpPr txBox="1"/>
          <p:nvPr/>
        </p:nvSpPr>
        <p:spPr>
          <a:xfrm>
            <a:off x="2097747" y="1231671"/>
            <a:ext cx="7996507" cy="701346"/>
          </a:xfrm>
          <a:prstGeom prst="rect">
            <a:avLst/>
          </a:prstGeom>
          <a:noFill/>
        </p:spPr>
        <p:txBody>
          <a:bodyPr wrap="square" rtlCol="0">
            <a:spAutoFit/>
          </a:bodyPr>
          <a:lstStyle/>
          <a:p>
            <a:pPr algn="ctr">
              <a:lnSpc>
                <a:spcPct val="130000"/>
              </a:lnSpc>
            </a:pPr>
            <a:r>
              <a:rPr lang="zh-CN" altLang="en-US" sz="1600" dirty="0">
                <a:latin typeface="微软雅黑" panose="020B0503020204020204" pitchFamily="34" charset="-122"/>
                <a:ea typeface="微软雅黑" panose="020B0503020204020204" pitchFamily="34" charset="-122"/>
              </a:rPr>
              <a:t>硬盘设备是由大量的扇区组成的，每个扇区的容量为</a:t>
            </a:r>
            <a:r>
              <a:rPr lang="en-US" altLang="zh-CN" sz="1600" dirty="0">
                <a:latin typeface="微软雅黑" panose="020B0503020204020204" pitchFamily="34" charset="-122"/>
                <a:ea typeface="微软雅黑" panose="020B0503020204020204" pitchFamily="34" charset="-122"/>
              </a:rPr>
              <a:t>512</a:t>
            </a:r>
            <a:r>
              <a:rPr lang="zh-CN" altLang="en-US" sz="1600" dirty="0">
                <a:latin typeface="微软雅黑" panose="020B0503020204020204" pitchFamily="34" charset="-122"/>
                <a:ea typeface="微软雅黑" panose="020B0503020204020204" pitchFamily="34" charset="-122"/>
              </a:rPr>
              <a:t>字节。其中第一个扇区最重要，它里面保存着主引导记录与分区表信息。</a:t>
            </a:r>
            <a:endParaRPr lang="en-US" altLang="zh-CN" sz="1600" dirty="0">
              <a:latin typeface="微软雅黑" panose="020B0503020204020204" pitchFamily="34" charset="-122"/>
              <a:ea typeface="微软雅黑" panose="020B0503020204020204" pitchFamily="34" charset="-122"/>
            </a:endParaRPr>
          </a:p>
        </p:txBody>
      </p:sp>
      <p:sp>
        <p:nvSpPr>
          <p:cNvPr id="88" name="文本框 87">
            <a:extLst>
              <a:ext uri="{FF2B5EF4-FFF2-40B4-BE49-F238E27FC236}">
                <a16:creationId xmlns:a16="http://schemas.microsoft.com/office/drawing/2014/main" id="{6C232850-CC75-42C7-98C9-FE51657BFD26}"/>
              </a:ext>
            </a:extLst>
          </p:cNvPr>
          <p:cNvSpPr txBox="1"/>
          <p:nvPr/>
        </p:nvSpPr>
        <p:spPr>
          <a:xfrm>
            <a:off x="4017065" y="5256997"/>
            <a:ext cx="415787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第一个扇区中的数据信息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825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7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硬盘分区的规划</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D3B7285F-893C-42D0-9123-5F7896B15590}"/>
              </a:ext>
            </a:extLst>
          </p:cNvPr>
          <p:cNvGrpSpPr/>
          <p:nvPr/>
        </p:nvGrpSpPr>
        <p:grpSpPr>
          <a:xfrm>
            <a:off x="2181559" y="1410207"/>
            <a:ext cx="7828883" cy="3632472"/>
            <a:chOff x="2558004" y="1759354"/>
            <a:chExt cx="7828883" cy="3632472"/>
          </a:xfrm>
        </p:grpSpPr>
        <p:sp>
          <p:nvSpPr>
            <p:cNvPr id="3" name="矩形 2">
              <a:extLst>
                <a:ext uri="{FF2B5EF4-FFF2-40B4-BE49-F238E27FC236}">
                  <a16:creationId xmlns:a16="http://schemas.microsoft.com/office/drawing/2014/main" id="{4F8CF977-062B-4DD3-ABEB-D02F450E84C8}"/>
                </a:ext>
              </a:extLst>
            </p:cNvPr>
            <p:cNvSpPr/>
            <p:nvPr/>
          </p:nvSpPr>
          <p:spPr>
            <a:xfrm>
              <a:off x="2558004" y="2882096"/>
              <a:ext cx="7268901" cy="1412111"/>
            </a:xfrm>
            <a:prstGeom prst="rect">
              <a:avLst/>
            </a:prstGeom>
            <a:solidFill>
              <a:srgbClr val="D8F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13083D6A-4C4E-4689-9AA0-A76EAECE352F}"/>
                </a:ext>
              </a:extLst>
            </p:cNvPr>
            <p:cNvSpPr/>
            <p:nvPr/>
          </p:nvSpPr>
          <p:spPr>
            <a:xfrm>
              <a:off x="2710405" y="3034497"/>
              <a:ext cx="1456481" cy="1109240"/>
            </a:xfrm>
            <a:prstGeom prst="rect">
              <a:avLst/>
            </a:prstGeom>
            <a:solidFill>
              <a:srgbClr val="001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4651131-5B9F-40BC-8CA0-8215E78DBF0D}"/>
                </a:ext>
              </a:extLst>
            </p:cNvPr>
            <p:cNvSpPr/>
            <p:nvPr/>
          </p:nvSpPr>
          <p:spPr>
            <a:xfrm>
              <a:off x="4319286" y="3034497"/>
              <a:ext cx="1456481" cy="1109240"/>
            </a:xfrm>
            <a:prstGeom prst="rect">
              <a:avLst/>
            </a:prstGeom>
            <a:solidFill>
              <a:srgbClr val="001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488977C3-C580-4A5A-84F6-F896798E2430}"/>
                </a:ext>
              </a:extLst>
            </p:cNvPr>
            <p:cNvSpPr/>
            <p:nvPr/>
          </p:nvSpPr>
          <p:spPr>
            <a:xfrm>
              <a:off x="5928166" y="3034497"/>
              <a:ext cx="3705829" cy="1109240"/>
            </a:xfrm>
            <a:prstGeom prst="rect">
              <a:avLst/>
            </a:prstGeom>
            <a:solidFill>
              <a:srgbClr val="3A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2D43C72F-7CBD-433E-A154-7C33CCDB34EC}"/>
                </a:ext>
              </a:extLst>
            </p:cNvPr>
            <p:cNvSpPr/>
            <p:nvPr/>
          </p:nvSpPr>
          <p:spPr>
            <a:xfrm>
              <a:off x="6080567" y="3186897"/>
              <a:ext cx="1211484" cy="806368"/>
            </a:xfrm>
            <a:prstGeom prst="rect">
              <a:avLst/>
            </a:prstGeom>
            <a:solidFill>
              <a:srgbClr val="D0E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0A70681-68FD-49B6-92FD-2D4B63177EC9}"/>
                </a:ext>
              </a:extLst>
            </p:cNvPr>
            <p:cNvSpPr/>
            <p:nvPr/>
          </p:nvSpPr>
          <p:spPr>
            <a:xfrm>
              <a:off x="7444451" y="3186897"/>
              <a:ext cx="1211484" cy="806368"/>
            </a:xfrm>
            <a:prstGeom prst="rect">
              <a:avLst/>
            </a:prstGeom>
            <a:solidFill>
              <a:srgbClr val="D0E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对话气泡: 圆角矩形 42">
              <a:extLst>
                <a:ext uri="{FF2B5EF4-FFF2-40B4-BE49-F238E27FC236}">
                  <a16:creationId xmlns:a16="http://schemas.microsoft.com/office/drawing/2014/main" id="{381AAE9D-5EF7-4910-A35B-2F33A2783E19}"/>
                </a:ext>
              </a:extLst>
            </p:cNvPr>
            <p:cNvSpPr/>
            <p:nvPr/>
          </p:nvSpPr>
          <p:spPr>
            <a:xfrm>
              <a:off x="2710405" y="1759354"/>
              <a:ext cx="1702724" cy="873713"/>
            </a:xfrm>
            <a:prstGeom prst="wedgeRoundRectCallout">
              <a:avLst>
                <a:gd name="adj1" fmla="val -34508"/>
                <a:gd name="adj2" fmla="val 12571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第</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个主分区</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/dev/sda1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4" name="对话气泡: 圆角矩形 43">
              <a:extLst>
                <a:ext uri="{FF2B5EF4-FFF2-40B4-BE49-F238E27FC236}">
                  <a16:creationId xmlns:a16="http://schemas.microsoft.com/office/drawing/2014/main" id="{DA08B1CA-DBCE-4B06-922A-DA7986BA8E21}"/>
                </a:ext>
              </a:extLst>
            </p:cNvPr>
            <p:cNvSpPr/>
            <p:nvPr/>
          </p:nvSpPr>
          <p:spPr>
            <a:xfrm>
              <a:off x="5589327" y="1763477"/>
              <a:ext cx="2541606" cy="873713"/>
            </a:xfrm>
            <a:prstGeom prst="wedgeRoundRectCallout">
              <a:avLst>
                <a:gd name="adj1" fmla="val -39062"/>
                <a:gd name="adj2" fmla="val 9127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第一块</a:t>
              </a:r>
              <a:r>
                <a:rPr lang="en-US" altLang="zh-CN" dirty="0">
                  <a:solidFill>
                    <a:schemeClr val="tx1"/>
                  </a:solidFill>
                  <a:latin typeface="微软雅黑" panose="020B0503020204020204" pitchFamily="34" charset="-122"/>
                  <a:ea typeface="微软雅黑" panose="020B0503020204020204" pitchFamily="34" charset="-122"/>
                </a:rPr>
                <a:t>SCSI</a:t>
              </a:r>
              <a:r>
                <a:rPr lang="zh-CN" altLang="en-US" dirty="0">
                  <a:solidFill>
                    <a:schemeClr val="tx1"/>
                  </a:solidFill>
                  <a:latin typeface="微软雅黑" panose="020B0503020204020204" pitchFamily="34" charset="-122"/>
                  <a:ea typeface="微软雅黑" panose="020B0503020204020204" pitchFamily="34" charset="-122"/>
                </a:rPr>
                <a:t>硬盘设备</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/dev/</a:t>
              </a:r>
              <a:r>
                <a:rPr lang="en-US" altLang="zh-CN" dirty="0" err="1">
                  <a:solidFill>
                    <a:schemeClr val="tx1"/>
                  </a:solidFill>
                  <a:latin typeface="微软雅黑" panose="020B0503020204020204" pitchFamily="34" charset="-122"/>
                  <a:ea typeface="微软雅黑" panose="020B0503020204020204" pitchFamily="34" charset="-122"/>
                </a:rPr>
                <a:t>sda</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5" name="对话气泡: 圆角矩形 44">
              <a:extLst>
                <a:ext uri="{FF2B5EF4-FFF2-40B4-BE49-F238E27FC236}">
                  <a16:creationId xmlns:a16="http://schemas.microsoft.com/office/drawing/2014/main" id="{124FAE81-03B9-48C1-A1DE-D6C56ABE1942}"/>
                </a:ext>
              </a:extLst>
            </p:cNvPr>
            <p:cNvSpPr/>
            <p:nvPr/>
          </p:nvSpPr>
          <p:spPr>
            <a:xfrm>
              <a:off x="8834793" y="2106595"/>
              <a:ext cx="1552094" cy="526471"/>
            </a:xfrm>
            <a:prstGeom prst="wedgeRoundRectCallout">
              <a:avLst>
                <a:gd name="adj1" fmla="val -29242"/>
                <a:gd name="adj2" fmla="val 17577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扩展分区</a:t>
              </a:r>
            </a:p>
          </p:txBody>
        </p:sp>
        <p:sp>
          <p:nvSpPr>
            <p:cNvPr id="46" name="对话气泡: 圆角矩形 45">
              <a:extLst>
                <a:ext uri="{FF2B5EF4-FFF2-40B4-BE49-F238E27FC236}">
                  <a16:creationId xmlns:a16="http://schemas.microsoft.com/office/drawing/2014/main" id="{CDF0D498-BBD3-4F5F-AE52-AE5CEB3894FF}"/>
                </a:ext>
              </a:extLst>
            </p:cNvPr>
            <p:cNvSpPr/>
            <p:nvPr/>
          </p:nvSpPr>
          <p:spPr>
            <a:xfrm>
              <a:off x="2710405" y="4518113"/>
              <a:ext cx="1702724" cy="873713"/>
            </a:xfrm>
            <a:prstGeom prst="wedgeRoundRectCallout">
              <a:avLst>
                <a:gd name="adj1" fmla="val 59981"/>
                <a:gd name="adj2" fmla="val -11539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第</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个主分区</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/dev/sda2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7" name="对话气泡: 圆角矩形 46">
              <a:extLst>
                <a:ext uri="{FF2B5EF4-FFF2-40B4-BE49-F238E27FC236}">
                  <a16:creationId xmlns:a16="http://schemas.microsoft.com/office/drawing/2014/main" id="{8DE696D1-F556-49CF-A9FB-D291999A82E8}"/>
                </a:ext>
              </a:extLst>
            </p:cNvPr>
            <p:cNvSpPr/>
            <p:nvPr/>
          </p:nvSpPr>
          <p:spPr>
            <a:xfrm>
              <a:off x="5834947" y="4518113"/>
              <a:ext cx="1827494" cy="873713"/>
            </a:xfrm>
            <a:prstGeom prst="wedgeRoundRectCallout">
              <a:avLst>
                <a:gd name="adj1" fmla="val -30197"/>
                <a:gd name="adj2" fmla="val -12996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第</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个逻辑分区</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/dev/sda5</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8" name="对话气泡: 圆角矩形 47">
              <a:extLst>
                <a:ext uri="{FF2B5EF4-FFF2-40B4-BE49-F238E27FC236}">
                  <a16:creationId xmlns:a16="http://schemas.microsoft.com/office/drawing/2014/main" id="{828B2162-927D-4AE1-98DB-E6881818C051}"/>
                </a:ext>
              </a:extLst>
            </p:cNvPr>
            <p:cNvSpPr/>
            <p:nvPr/>
          </p:nvSpPr>
          <p:spPr>
            <a:xfrm>
              <a:off x="8332558" y="4518113"/>
              <a:ext cx="1827494" cy="873713"/>
            </a:xfrm>
            <a:prstGeom prst="wedgeRoundRectCallout">
              <a:avLst>
                <a:gd name="adj1" fmla="val -57432"/>
                <a:gd name="adj2" fmla="val -12069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第</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个逻辑分区</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/dev/sda6</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50" name="文本框 49">
            <a:extLst>
              <a:ext uri="{FF2B5EF4-FFF2-40B4-BE49-F238E27FC236}">
                <a16:creationId xmlns:a16="http://schemas.microsoft.com/office/drawing/2014/main" id="{D8112ED3-55D9-43A1-99E6-8D105B750EA5}"/>
              </a:ext>
            </a:extLst>
          </p:cNvPr>
          <p:cNvSpPr txBox="1"/>
          <p:nvPr/>
        </p:nvSpPr>
        <p:spPr>
          <a:xfrm>
            <a:off x="2097747" y="5277330"/>
            <a:ext cx="7996507" cy="1021433"/>
          </a:xfrm>
          <a:prstGeom prst="rect">
            <a:avLst/>
          </a:prstGeom>
          <a:noFill/>
        </p:spPr>
        <p:txBody>
          <a:bodyPr wrap="square" rtlCol="0">
            <a:spAutoFit/>
          </a:bodyPr>
          <a:lstStyle/>
          <a:p>
            <a:pPr algn="ctr">
              <a:lnSpc>
                <a:spcPct val="130000"/>
              </a:lnSpc>
            </a:pPr>
            <a:r>
              <a:rPr lang="zh-CN" altLang="en-US" sz="1600" b="1" dirty="0">
                <a:solidFill>
                  <a:srgbClr val="C00000"/>
                </a:solidFill>
                <a:latin typeface="微软雅黑" panose="020B0503020204020204" pitchFamily="34" charset="-122"/>
                <a:ea typeface="微软雅黑" panose="020B0503020204020204" pitchFamily="34" charset="-122"/>
              </a:rPr>
              <a:t>注：</a:t>
            </a:r>
            <a:r>
              <a:rPr lang="zh-CN" altLang="en-US" sz="1600" dirty="0">
                <a:latin typeface="微软雅黑" panose="020B0503020204020204" pitchFamily="34" charset="-122"/>
                <a:ea typeface="微软雅黑" panose="020B0503020204020204" pitchFamily="34" charset="-122"/>
              </a:rPr>
              <a:t>所谓扩展分区，严格地讲它不是一个实际意义的分区，而仅仅是一个指向其他分区的指针，这种指针结构将形成一个单向链表。因此扩展分区自身不能存储数据，用户需要在其指向的对应分区（称之为逻辑分区）上进行操作。</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8791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7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文件系统与数据资料</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File System And Data</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常见的文件系统</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a:extLst>
              <a:ext uri="{FF2B5EF4-FFF2-40B4-BE49-F238E27FC236}">
                <a16:creationId xmlns:a16="http://schemas.microsoft.com/office/drawing/2014/main" id="{90A8E6F4-1F10-43FE-9063-4CF5776E087F}"/>
              </a:ext>
            </a:extLst>
          </p:cNvPr>
          <p:cNvCxnSpPr/>
          <p:nvPr/>
        </p:nvCxnSpPr>
        <p:spPr>
          <a:xfrm>
            <a:off x="695325" y="1753717"/>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FDDB59F-833A-4A48-B850-ED9E2E0C4F1F}"/>
              </a:ext>
            </a:extLst>
          </p:cNvPr>
          <p:cNvSpPr txBox="1"/>
          <p:nvPr/>
        </p:nvSpPr>
        <p:spPr>
          <a:xfrm>
            <a:off x="704971" y="1196914"/>
            <a:ext cx="2999232"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01 </a:t>
            </a:r>
            <a:r>
              <a:rPr lang="en-US" altLang="zh-CN" sz="2000" b="1" dirty="0">
                <a:latin typeface="微软雅黑" panose="020B0503020204020204" pitchFamily="34" charset="-122"/>
                <a:ea typeface="微软雅黑" panose="020B0503020204020204" pitchFamily="34" charset="-122"/>
              </a:rPr>
              <a:t>Ext2</a:t>
            </a:r>
            <a:endParaRPr lang="zh-CN" altLang="en-US" sz="2000" b="1"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F980C5E-2928-4CF2-ABDF-1D8ACAFCB7FE}"/>
              </a:ext>
            </a:extLst>
          </p:cNvPr>
          <p:cNvSpPr txBox="1"/>
          <p:nvPr/>
        </p:nvSpPr>
        <p:spPr>
          <a:xfrm>
            <a:off x="695324" y="1764445"/>
            <a:ext cx="4180205" cy="1910908"/>
          </a:xfrm>
          <a:prstGeom prst="rect">
            <a:avLst/>
          </a:prstGeom>
          <a:noFill/>
        </p:spPr>
        <p:txBody>
          <a:bodyPr wrap="square" rtlCol="0">
            <a:spAutoFit/>
          </a:bodyPr>
          <a:lstStyle/>
          <a:p>
            <a:pPr indent="457200" algn="just">
              <a:lnSpc>
                <a:spcPct val="125000"/>
              </a:lnSpc>
            </a:pPr>
            <a:r>
              <a:rPr lang="zh-CN" altLang="en-US" sz="1600" dirty="0">
                <a:latin typeface="微软雅黑" panose="020B0503020204020204" pitchFamily="34" charset="-122"/>
                <a:ea typeface="微软雅黑" panose="020B0503020204020204" pitchFamily="34" charset="-122"/>
              </a:rPr>
              <a:t>最早可追溯到</a:t>
            </a:r>
            <a:r>
              <a:rPr lang="en-US" altLang="zh-CN" sz="1600" dirty="0">
                <a:latin typeface="微软雅黑" panose="020B0503020204020204" pitchFamily="34" charset="-122"/>
                <a:ea typeface="微软雅黑" panose="020B0503020204020204" pitchFamily="34" charset="-122"/>
              </a:rPr>
              <a:t>1993</a:t>
            </a:r>
            <a:r>
              <a:rPr lang="zh-CN" altLang="en-US" sz="1600" dirty="0">
                <a:latin typeface="微软雅黑" panose="020B0503020204020204" pitchFamily="34" charset="-122"/>
                <a:ea typeface="微软雅黑" panose="020B0503020204020204" pitchFamily="34" charset="-122"/>
              </a:rPr>
              <a:t>年，是</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系统的第一个商业级文件系统，它基本沿袭了</a:t>
            </a:r>
            <a:r>
              <a:rPr lang="en-US" altLang="zh-CN" sz="1600" dirty="0">
                <a:latin typeface="微软雅黑" panose="020B0503020204020204" pitchFamily="34" charset="-122"/>
                <a:ea typeface="微软雅黑" panose="020B0503020204020204" pitchFamily="34" charset="-122"/>
              </a:rPr>
              <a:t>UNIX</a:t>
            </a:r>
            <a:r>
              <a:rPr lang="zh-CN" altLang="en-US" sz="1600" dirty="0">
                <a:latin typeface="微软雅黑" panose="020B0503020204020204" pitchFamily="34" charset="-122"/>
                <a:ea typeface="微软雅黑" panose="020B0503020204020204" pitchFamily="34" charset="-122"/>
              </a:rPr>
              <a:t>文件系统的设计标准。但由于不包含日志读写功能，数据丢失的可能性很大，因此能不用就不用，或者顶多建议用于</a:t>
            </a:r>
            <a:r>
              <a:rPr lang="en-US" altLang="zh-CN" sz="1600" dirty="0">
                <a:latin typeface="微软雅黑" panose="020B0503020204020204" pitchFamily="34" charset="-122"/>
                <a:ea typeface="微软雅黑" panose="020B0503020204020204" pitchFamily="34" charset="-122"/>
              </a:rPr>
              <a:t>SD</a:t>
            </a:r>
            <a:r>
              <a:rPr lang="zh-CN" altLang="en-US" sz="1600" dirty="0">
                <a:latin typeface="微软雅黑" panose="020B0503020204020204" pitchFamily="34" charset="-122"/>
                <a:ea typeface="微软雅黑" panose="020B0503020204020204" pitchFamily="34" charset="-122"/>
              </a:rPr>
              <a:t>存储卡或</a:t>
            </a:r>
            <a:r>
              <a:rPr lang="en-US" altLang="zh-CN" sz="1600" dirty="0">
                <a:latin typeface="微软雅黑" panose="020B0503020204020204" pitchFamily="34" charset="-122"/>
                <a:ea typeface="微软雅黑" panose="020B0503020204020204" pitchFamily="34" charset="-122"/>
              </a:rPr>
              <a:t>U</a:t>
            </a:r>
            <a:r>
              <a:rPr lang="zh-CN" altLang="en-US" sz="1600" dirty="0">
                <a:latin typeface="微软雅黑" panose="020B0503020204020204" pitchFamily="34" charset="-122"/>
                <a:ea typeface="微软雅黑" panose="020B0503020204020204" pitchFamily="34" charset="-122"/>
              </a:rPr>
              <a:t>盘。</a:t>
            </a:r>
          </a:p>
        </p:txBody>
      </p:sp>
      <p:cxnSp>
        <p:nvCxnSpPr>
          <p:cNvPr id="15" name="直接连接符 14">
            <a:extLst>
              <a:ext uri="{FF2B5EF4-FFF2-40B4-BE49-F238E27FC236}">
                <a16:creationId xmlns:a16="http://schemas.microsoft.com/office/drawing/2014/main" id="{7F342A87-B05E-48EC-9AA7-1C68F3D28BB6}"/>
              </a:ext>
            </a:extLst>
          </p:cNvPr>
          <p:cNvCxnSpPr/>
          <p:nvPr/>
        </p:nvCxnSpPr>
        <p:spPr>
          <a:xfrm>
            <a:off x="7532321" y="1742914"/>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6795659-276A-4CA5-8DC8-B4A288330DDA}"/>
              </a:ext>
            </a:extLst>
          </p:cNvPr>
          <p:cNvSpPr txBox="1"/>
          <p:nvPr/>
        </p:nvSpPr>
        <p:spPr>
          <a:xfrm>
            <a:off x="7541967" y="1226518"/>
            <a:ext cx="2999232" cy="523220"/>
          </a:xfrm>
          <a:prstGeom prst="rect">
            <a:avLst/>
          </a:prstGeom>
          <a:noFill/>
        </p:spPr>
        <p:txBody>
          <a:bodyPr wrap="square" rtlCol="0">
            <a:spAutoFit/>
          </a:bodyPr>
          <a:lstStyle/>
          <a:p>
            <a:pPr algn="just"/>
            <a:r>
              <a:rPr lang="en-US" altLang="zh-CN" sz="2800" b="1" dirty="0">
                <a:solidFill>
                  <a:schemeClr val="accent1"/>
                </a:solidFill>
                <a:latin typeface="微软雅黑" panose="020B0503020204020204" pitchFamily="34" charset="-122"/>
                <a:ea typeface="微软雅黑" panose="020B0503020204020204" pitchFamily="34" charset="-122"/>
              </a:rPr>
              <a:t>02 </a:t>
            </a:r>
            <a:r>
              <a:rPr lang="en-US" altLang="zh-CN" sz="2000" b="1" dirty="0">
                <a:latin typeface="微软雅黑" panose="020B0503020204020204" pitchFamily="34" charset="-122"/>
                <a:ea typeface="微软雅黑" panose="020B0503020204020204" pitchFamily="34" charset="-122"/>
              </a:rPr>
              <a:t>Ext3</a:t>
            </a:r>
            <a:endParaRPr lang="zh-CN" altLang="en-US" sz="20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2B01B595-1209-4AB8-B060-D2CD6725166A}"/>
              </a:ext>
            </a:extLst>
          </p:cNvPr>
          <p:cNvSpPr txBox="1"/>
          <p:nvPr/>
        </p:nvSpPr>
        <p:spPr>
          <a:xfrm>
            <a:off x="7532321" y="1753642"/>
            <a:ext cx="4180204" cy="160313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en-US" altLang="zh-CN" sz="1600" dirty="0"/>
              <a:t>Ext3</a:t>
            </a:r>
            <a:r>
              <a:rPr lang="zh-CN" altLang="en-US" sz="1600" dirty="0"/>
              <a:t>能够在系统异常宕机时避免文件系统资料丢失，并能自动修复数据的不一致与错误。然而，当硬盘容量较大时，所需的修复时间也会很长，而且也不能</a:t>
            </a:r>
            <a:r>
              <a:rPr lang="en-US" altLang="zh-CN" sz="1600" dirty="0"/>
              <a:t>100%</a:t>
            </a:r>
            <a:r>
              <a:rPr lang="zh-CN" altLang="en-US" sz="1600" dirty="0"/>
              <a:t>地保证资料不会丢失。</a:t>
            </a:r>
          </a:p>
        </p:txBody>
      </p:sp>
      <p:cxnSp>
        <p:nvCxnSpPr>
          <p:cNvPr id="18" name="直接连接符 17">
            <a:extLst>
              <a:ext uri="{FF2B5EF4-FFF2-40B4-BE49-F238E27FC236}">
                <a16:creationId xmlns:a16="http://schemas.microsoft.com/office/drawing/2014/main" id="{3B76EA14-C728-4E4C-8044-078257221D08}"/>
              </a:ext>
            </a:extLst>
          </p:cNvPr>
          <p:cNvCxnSpPr/>
          <p:nvPr/>
        </p:nvCxnSpPr>
        <p:spPr>
          <a:xfrm>
            <a:off x="695324" y="4539334"/>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A3699A9-088E-4520-857C-3F28872DAAD0}"/>
              </a:ext>
            </a:extLst>
          </p:cNvPr>
          <p:cNvSpPr txBox="1"/>
          <p:nvPr/>
        </p:nvSpPr>
        <p:spPr>
          <a:xfrm>
            <a:off x="641429" y="4004841"/>
            <a:ext cx="2999232"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03 </a:t>
            </a:r>
            <a:r>
              <a:rPr lang="en-US" altLang="zh-CN" sz="2000" b="1" dirty="0">
                <a:latin typeface="微软雅黑" panose="020B0503020204020204" pitchFamily="34" charset="-122"/>
                <a:ea typeface="微软雅黑" panose="020B0503020204020204" pitchFamily="34" charset="-122"/>
              </a:rPr>
              <a:t>Ext4</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DF1DCE2-5750-4BA7-933A-C51B2F393339}"/>
              </a:ext>
            </a:extLst>
          </p:cNvPr>
          <p:cNvSpPr txBox="1"/>
          <p:nvPr/>
        </p:nvSpPr>
        <p:spPr>
          <a:xfrm>
            <a:off x="695324" y="4520696"/>
            <a:ext cx="4180204" cy="160313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en-US" altLang="zh-CN" sz="1600" dirty="0"/>
              <a:t>Ext3</a:t>
            </a:r>
            <a:r>
              <a:rPr lang="zh-CN" altLang="en-US" sz="1600" dirty="0"/>
              <a:t>的改进版本，它支持的存储容量高达</a:t>
            </a:r>
            <a:r>
              <a:rPr lang="en-US" altLang="zh-CN" sz="1600" dirty="0"/>
              <a:t>1EB</a:t>
            </a:r>
            <a:r>
              <a:rPr lang="zh-CN" altLang="en-US" sz="1600" dirty="0"/>
              <a:t>（</a:t>
            </a:r>
            <a:r>
              <a:rPr lang="en-US" altLang="zh-CN" sz="1600" dirty="0"/>
              <a:t>1EB=1,073,741,824GB</a:t>
            </a:r>
            <a:r>
              <a:rPr lang="zh-CN" altLang="en-US" sz="1600" dirty="0"/>
              <a:t>），且能够有无限多的子目录。</a:t>
            </a:r>
            <a:r>
              <a:rPr lang="en-US" altLang="zh-CN" sz="1600" dirty="0"/>
              <a:t>Ext4</a:t>
            </a:r>
            <a:r>
              <a:rPr lang="zh-CN" altLang="en-US" sz="1600" dirty="0"/>
              <a:t>文件系统能够批量分配</a:t>
            </a:r>
            <a:r>
              <a:rPr lang="en-US" altLang="zh-CN" sz="1600" dirty="0"/>
              <a:t>block</a:t>
            </a:r>
            <a:r>
              <a:rPr lang="zh-CN" altLang="en-US" sz="1600" dirty="0"/>
              <a:t>（块），从而极大地提高了读写效率。</a:t>
            </a:r>
          </a:p>
        </p:txBody>
      </p:sp>
      <p:cxnSp>
        <p:nvCxnSpPr>
          <p:cNvPr id="21" name="直接连接符 20">
            <a:extLst>
              <a:ext uri="{FF2B5EF4-FFF2-40B4-BE49-F238E27FC236}">
                <a16:creationId xmlns:a16="http://schemas.microsoft.com/office/drawing/2014/main" id="{756713EA-321A-401C-A770-DF00CDAEA53E}"/>
              </a:ext>
            </a:extLst>
          </p:cNvPr>
          <p:cNvCxnSpPr/>
          <p:nvPr/>
        </p:nvCxnSpPr>
        <p:spPr>
          <a:xfrm>
            <a:off x="7532323" y="4498479"/>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1187FC8-1F60-4958-8BF4-D75A7DB9B4FA}"/>
              </a:ext>
            </a:extLst>
          </p:cNvPr>
          <p:cNvSpPr txBox="1"/>
          <p:nvPr/>
        </p:nvSpPr>
        <p:spPr>
          <a:xfrm>
            <a:off x="7541969" y="3956621"/>
            <a:ext cx="2999232"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04 </a:t>
            </a:r>
            <a:r>
              <a:rPr lang="en-US" altLang="zh-CN" sz="2000" b="1" dirty="0">
                <a:latin typeface="微软雅黑" panose="020B0503020204020204" pitchFamily="34" charset="-122"/>
                <a:ea typeface="微软雅黑" panose="020B0503020204020204" pitchFamily="34" charset="-122"/>
              </a:rPr>
              <a:t>XFS</a:t>
            </a:r>
            <a:endParaRPr lang="zh-CN" altLang="en-US" sz="200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AFE84245-C15F-401B-B240-12A4587A6081}"/>
              </a:ext>
            </a:extLst>
          </p:cNvPr>
          <p:cNvSpPr txBox="1"/>
          <p:nvPr/>
        </p:nvSpPr>
        <p:spPr>
          <a:xfrm>
            <a:off x="7532322" y="4479841"/>
            <a:ext cx="4180203" cy="160313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algn="just"/>
            <a:r>
              <a:rPr lang="zh-CN" altLang="en-US" sz="1600" dirty="0"/>
              <a:t>高性能的日志文件系统，可以快速地恢复可能被破坏的文件，而且强大的日志功能只需花费极低的计算和存储性能。它支持的最大存储容量为</a:t>
            </a:r>
            <a:r>
              <a:rPr lang="en-US" altLang="zh-CN" sz="1600" dirty="0"/>
              <a:t>18EB</a:t>
            </a:r>
            <a:r>
              <a:rPr lang="zh-CN" altLang="en-US" sz="1600" dirty="0"/>
              <a:t>，这几乎满足了所有需求。</a:t>
            </a:r>
          </a:p>
        </p:txBody>
      </p:sp>
      <p:sp>
        <p:nvSpPr>
          <p:cNvPr id="24" name="椭圆 23">
            <a:extLst>
              <a:ext uri="{FF2B5EF4-FFF2-40B4-BE49-F238E27FC236}">
                <a16:creationId xmlns:a16="http://schemas.microsoft.com/office/drawing/2014/main" id="{830CB4F0-6712-49B2-9BAE-007FCA78B876}"/>
              </a:ext>
            </a:extLst>
          </p:cNvPr>
          <p:cNvSpPr/>
          <p:nvPr/>
        </p:nvSpPr>
        <p:spPr>
          <a:xfrm>
            <a:off x="5181599" y="2261680"/>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BD6BC61-7935-477F-B60D-FD51CD9EFFDB}"/>
              </a:ext>
            </a:extLst>
          </p:cNvPr>
          <p:cNvSpPr/>
          <p:nvPr/>
        </p:nvSpPr>
        <p:spPr>
          <a:xfrm>
            <a:off x="4928680" y="1892029"/>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71E5008-E2B4-4C12-A2A8-C498943A95D4}"/>
              </a:ext>
            </a:extLst>
          </p:cNvPr>
          <p:cNvSpPr/>
          <p:nvPr/>
        </p:nvSpPr>
        <p:spPr>
          <a:xfrm>
            <a:off x="4675761" y="2261680"/>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9AF9DCA-F3D8-427C-AE05-F0F48CF0813B}"/>
              </a:ext>
            </a:extLst>
          </p:cNvPr>
          <p:cNvSpPr txBox="1"/>
          <p:nvPr/>
        </p:nvSpPr>
        <p:spPr>
          <a:xfrm>
            <a:off x="5411943" y="2863913"/>
            <a:ext cx="1368113"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文件</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543192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1+#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0-#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4" grpId="0" animBg="1"/>
      <p:bldP spid="25" grpId="0" animBg="1"/>
      <p:bldP spid="26" grpId="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数据资料</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8" name="矩形: 圆角 27">
            <a:extLst>
              <a:ext uri="{FF2B5EF4-FFF2-40B4-BE49-F238E27FC236}">
                <a16:creationId xmlns:a16="http://schemas.microsoft.com/office/drawing/2014/main" id="{D77F7A4B-8F66-4BD8-A154-825A04812282}"/>
              </a:ext>
            </a:extLst>
          </p:cNvPr>
          <p:cNvSpPr/>
          <p:nvPr/>
        </p:nvSpPr>
        <p:spPr>
          <a:xfrm>
            <a:off x="702675" y="2457829"/>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矩形: 圆角 28">
            <a:extLst>
              <a:ext uri="{FF2B5EF4-FFF2-40B4-BE49-F238E27FC236}">
                <a16:creationId xmlns:a16="http://schemas.microsoft.com/office/drawing/2014/main" id="{B0CF73D9-682F-4E10-B065-8267465E43C3}"/>
              </a:ext>
            </a:extLst>
          </p:cNvPr>
          <p:cNvSpPr/>
          <p:nvPr/>
        </p:nvSpPr>
        <p:spPr>
          <a:xfrm>
            <a:off x="702675" y="3351692"/>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矩形: 圆角 29">
            <a:extLst>
              <a:ext uri="{FF2B5EF4-FFF2-40B4-BE49-F238E27FC236}">
                <a16:creationId xmlns:a16="http://schemas.microsoft.com/office/drawing/2014/main" id="{CD66570B-B9C5-4160-9451-9DED386238CB}"/>
              </a:ext>
            </a:extLst>
          </p:cNvPr>
          <p:cNvSpPr/>
          <p:nvPr/>
        </p:nvSpPr>
        <p:spPr>
          <a:xfrm>
            <a:off x="702675" y="4245555"/>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矩形: 圆角 34">
            <a:extLst>
              <a:ext uri="{FF2B5EF4-FFF2-40B4-BE49-F238E27FC236}">
                <a16:creationId xmlns:a16="http://schemas.microsoft.com/office/drawing/2014/main" id="{AE5C0337-7E88-46C1-B78D-115BDBBC06EC}"/>
              </a:ext>
            </a:extLst>
          </p:cNvPr>
          <p:cNvSpPr/>
          <p:nvPr/>
        </p:nvSpPr>
        <p:spPr>
          <a:xfrm>
            <a:off x="6698847" y="3364313"/>
            <a:ext cx="4907056"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6" name="矩形 35">
            <a:extLst>
              <a:ext uri="{FF2B5EF4-FFF2-40B4-BE49-F238E27FC236}">
                <a16:creationId xmlns:a16="http://schemas.microsoft.com/office/drawing/2014/main" id="{BB41F502-DB99-4BF2-9270-41594CC6C7A3}"/>
              </a:ext>
            </a:extLst>
          </p:cNvPr>
          <p:cNvSpPr/>
          <p:nvPr/>
        </p:nvSpPr>
        <p:spPr>
          <a:xfrm>
            <a:off x="1133905" y="2528546"/>
            <a:ext cx="428835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该文件的访问权限（</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read</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write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execute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37" name="矩形 36">
            <a:extLst>
              <a:ext uri="{FF2B5EF4-FFF2-40B4-BE49-F238E27FC236}">
                <a16:creationId xmlns:a16="http://schemas.microsoft.com/office/drawing/2014/main" id="{A3D9BC89-C727-4E24-900C-079D9D362227}"/>
              </a:ext>
            </a:extLst>
          </p:cNvPr>
          <p:cNvSpPr/>
          <p:nvPr/>
        </p:nvSpPr>
        <p:spPr>
          <a:xfrm>
            <a:off x="1133905" y="3405672"/>
            <a:ext cx="219322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该文件的大小（</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size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38" name="矩形 37">
            <a:extLst>
              <a:ext uri="{FF2B5EF4-FFF2-40B4-BE49-F238E27FC236}">
                <a16:creationId xmlns:a16="http://schemas.microsoft.com/office/drawing/2014/main" id="{5D75CA0B-32E5-454F-B3E8-458144292962}"/>
              </a:ext>
            </a:extLst>
          </p:cNvPr>
          <p:cNvSpPr/>
          <p:nvPr/>
        </p:nvSpPr>
        <p:spPr>
          <a:xfrm>
            <a:off x="1133905" y="4299445"/>
            <a:ext cx="36394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该文件的最后一次访问时间（</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Atime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39" name="矩形: 圆角 38">
            <a:extLst>
              <a:ext uri="{FF2B5EF4-FFF2-40B4-BE49-F238E27FC236}">
                <a16:creationId xmlns:a16="http://schemas.microsoft.com/office/drawing/2014/main" id="{BBD9025B-8849-4B36-9037-5A8548E97971}"/>
              </a:ext>
            </a:extLst>
          </p:cNvPr>
          <p:cNvSpPr/>
          <p:nvPr/>
        </p:nvSpPr>
        <p:spPr>
          <a:xfrm>
            <a:off x="6679098" y="2457829"/>
            <a:ext cx="4926805"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矩形: 圆角 39">
            <a:extLst>
              <a:ext uri="{FF2B5EF4-FFF2-40B4-BE49-F238E27FC236}">
                <a16:creationId xmlns:a16="http://schemas.microsoft.com/office/drawing/2014/main" id="{E5990812-8647-4167-B621-C8A34D20D050}"/>
              </a:ext>
            </a:extLst>
          </p:cNvPr>
          <p:cNvSpPr/>
          <p:nvPr/>
        </p:nvSpPr>
        <p:spPr>
          <a:xfrm>
            <a:off x="6679098" y="4245375"/>
            <a:ext cx="4926805"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矩形 40">
            <a:extLst>
              <a:ext uri="{FF2B5EF4-FFF2-40B4-BE49-F238E27FC236}">
                <a16:creationId xmlns:a16="http://schemas.microsoft.com/office/drawing/2014/main" id="{9E126517-9F68-454B-B2C6-915916A329E8}"/>
              </a:ext>
            </a:extLst>
          </p:cNvPr>
          <p:cNvSpPr/>
          <p:nvPr/>
        </p:nvSpPr>
        <p:spPr>
          <a:xfrm>
            <a:off x="7163580" y="3416389"/>
            <a:ext cx="3841116"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该文件的创建或内容修改时间（</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Ctime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6E55AD10-210E-4B44-980F-8EF3AABC8000}"/>
              </a:ext>
            </a:extLst>
          </p:cNvPr>
          <p:cNvSpPr/>
          <p:nvPr/>
        </p:nvSpPr>
        <p:spPr>
          <a:xfrm>
            <a:off x="7163580" y="2515294"/>
            <a:ext cx="426623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该文件的所有者与所属组（</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owner</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group</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43" name="矩形 42">
            <a:extLst>
              <a:ext uri="{FF2B5EF4-FFF2-40B4-BE49-F238E27FC236}">
                <a16:creationId xmlns:a16="http://schemas.microsoft.com/office/drawing/2014/main" id="{F1833B79-F8FC-4341-ABEA-1C59C2C124F5}"/>
              </a:ext>
            </a:extLst>
          </p:cNvPr>
          <p:cNvSpPr/>
          <p:nvPr/>
        </p:nvSpPr>
        <p:spPr>
          <a:xfrm>
            <a:off x="7163580" y="4299574"/>
            <a:ext cx="287771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该文件的修改时间（</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Mtime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44" name="文本框 43">
            <a:extLst>
              <a:ext uri="{FF2B5EF4-FFF2-40B4-BE49-F238E27FC236}">
                <a16:creationId xmlns:a16="http://schemas.microsoft.com/office/drawing/2014/main" id="{7001079F-4C29-4C3B-A55C-6652F3DD5EBC}"/>
              </a:ext>
            </a:extLst>
          </p:cNvPr>
          <p:cNvSpPr txBox="1"/>
          <p:nvPr/>
        </p:nvSpPr>
        <p:spPr>
          <a:xfrm>
            <a:off x="803047" y="2085855"/>
            <a:ext cx="37061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1</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5" name="文本框 44">
            <a:extLst>
              <a:ext uri="{FF2B5EF4-FFF2-40B4-BE49-F238E27FC236}">
                <a16:creationId xmlns:a16="http://schemas.microsoft.com/office/drawing/2014/main" id="{095E1BAB-5ED9-4DB3-BCF4-4298053DADC0}"/>
              </a:ext>
            </a:extLst>
          </p:cNvPr>
          <p:cNvSpPr txBox="1"/>
          <p:nvPr/>
        </p:nvSpPr>
        <p:spPr>
          <a:xfrm>
            <a:off x="6734965" y="2083223"/>
            <a:ext cx="46679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2</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6" name="文本框 45">
            <a:extLst>
              <a:ext uri="{FF2B5EF4-FFF2-40B4-BE49-F238E27FC236}">
                <a16:creationId xmlns:a16="http://schemas.microsoft.com/office/drawing/2014/main" id="{91D82E03-8BBD-4096-9D87-29682319D1BE}"/>
              </a:ext>
            </a:extLst>
          </p:cNvPr>
          <p:cNvSpPr txBox="1"/>
          <p:nvPr/>
        </p:nvSpPr>
        <p:spPr>
          <a:xfrm>
            <a:off x="736787" y="3013280"/>
            <a:ext cx="47000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3</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7" name="文本框 46">
            <a:extLst>
              <a:ext uri="{FF2B5EF4-FFF2-40B4-BE49-F238E27FC236}">
                <a16:creationId xmlns:a16="http://schemas.microsoft.com/office/drawing/2014/main" id="{A335FC27-3193-4E2C-857A-779FC1063C34}"/>
              </a:ext>
            </a:extLst>
          </p:cNvPr>
          <p:cNvSpPr txBox="1"/>
          <p:nvPr/>
        </p:nvSpPr>
        <p:spPr>
          <a:xfrm>
            <a:off x="6734965" y="3010648"/>
            <a:ext cx="49244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4</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8" name="文本框 47">
            <a:extLst>
              <a:ext uri="{FF2B5EF4-FFF2-40B4-BE49-F238E27FC236}">
                <a16:creationId xmlns:a16="http://schemas.microsoft.com/office/drawing/2014/main" id="{BDF7AB6E-6B9C-42FC-B020-B7A21C135A01}"/>
              </a:ext>
            </a:extLst>
          </p:cNvPr>
          <p:cNvSpPr txBox="1"/>
          <p:nvPr/>
        </p:nvSpPr>
        <p:spPr>
          <a:xfrm>
            <a:off x="736787" y="3902494"/>
            <a:ext cx="47801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5</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9" name="文本框 48">
            <a:extLst>
              <a:ext uri="{FF2B5EF4-FFF2-40B4-BE49-F238E27FC236}">
                <a16:creationId xmlns:a16="http://schemas.microsoft.com/office/drawing/2014/main" id="{06FFA18F-9E0D-420F-831F-A76B28EA0CC9}"/>
              </a:ext>
            </a:extLst>
          </p:cNvPr>
          <p:cNvSpPr txBox="1"/>
          <p:nvPr/>
        </p:nvSpPr>
        <p:spPr>
          <a:xfrm>
            <a:off x="6734965" y="3899862"/>
            <a:ext cx="46679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6</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50" name="矩形: 圆角 49">
            <a:extLst>
              <a:ext uri="{FF2B5EF4-FFF2-40B4-BE49-F238E27FC236}">
                <a16:creationId xmlns:a16="http://schemas.microsoft.com/office/drawing/2014/main" id="{07700AE4-96B7-482D-A894-748FEFB8BD90}"/>
              </a:ext>
            </a:extLst>
          </p:cNvPr>
          <p:cNvSpPr/>
          <p:nvPr/>
        </p:nvSpPr>
        <p:spPr>
          <a:xfrm>
            <a:off x="702675" y="5159342"/>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矩形 50">
            <a:extLst>
              <a:ext uri="{FF2B5EF4-FFF2-40B4-BE49-F238E27FC236}">
                <a16:creationId xmlns:a16="http://schemas.microsoft.com/office/drawing/2014/main" id="{684F3EED-5683-478F-BF08-3538BDB6D5E7}"/>
              </a:ext>
            </a:extLst>
          </p:cNvPr>
          <p:cNvSpPr/>
          <p:nvPr/>
        </p:nvSpPr>
        <p:spPr>
          <a:xfrm>
            <a:off x="1133905" y="5213232"/>
            <a:ext cx="384592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文件的特殊权限（</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SUID</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SGID</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SBIT</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52" name="矩形: 圆角 51">
            <a:extLst>
              <a:ext uri="{FF2B5EF4-FFF2-40B4-BE49-F238E27FC236}">
                <a16:creationId xmlns:a16="http://schemas.microsoft.com/office/drawing/2014/main" id="{9A09DD69-102A-48AA-BCC2-9D02CBE69537}"/>
              </a:ext>
            </a:extLst>
          </p:cNvPr>
          <p:cNvSpPr/>
          <p:nvPr/>
        </p:nvSpPr>
        <p:spPr>
          <a:xfrm>
            <a:off x="6679098" y="5159162"/>
            <a:ext cx="4926805"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矩形 52">
            <a:extLst>
              <a:ext uri="{FF2B5EF4-FFF2-40B4-BE49-F238E27FC236}">
                <a16:creationId xmlns:a16="http://schemas.microsoft.com/office/drawing/2014/main" id="{92690568-B619-4C9F-8684-E323781E9DFD}"/>
              </a:ext>
            </a:extLst>
          </p:cNvPr>
          <p:cNvSpPr/>
          <p:nvPr/>
        </p:nvSpPr>
        <p:spPr>
          <a:xfrm>
            <a:off x="7163580" y="5213361"/>
            <a:ext cx="3166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该文件的真实数据地址（</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point</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54" name="文本框 53">
            <a:extLst>
              <a:ext uri="{FF2B5EF4-FFF2-40B4-BE49-F238E27FC236}">
                <a16:creationId xmlns:a16="http://schemas.microsoft.com/office/drawing/2014/main" id="{72962CED-78D7-44BD-8F10-BD3762F0A18E}"/>
              </a:ext>
            </a:extLst>
          </p:cNvPr>
          <p:cNvSpPr txBox="1"/>
          <p:nvPr/>
        </p:nvSpPr>
        <p:spPr>
          <a:xfrm>
            <a:off x="736787" y="4816281"/>
            <a:ext cx="45717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7</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55" name="文本框 54">
            <a:extLst>
              <a:ext uri="{FF2B5EF4-FFF2-40B4-BE49-F238E27FC236}">
                <a16:creationId xmlns:a16="http://schemas.microsoft.com/office/drawing/2014/main" id="{CF0DAED3-D3FE-4841-823A-9F0422F98D8B}"/>
              </a:ext>
            </a:extLst>
          </p:cNvPr>
          <p:cNvSpPr txBox="1"/>
          <p:nvPr/>
        </p:nvSpPr>
        <p:spPr>
          <a:xfrm>
            <a:off x="6734965" y="4813649"/>
            <a:ext cx="48442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8</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73" name="文本框 72">
            <a:extLst>
              <a:ext uri="{FF2B5EF4-FFF2-40B4-BE49-F238E27FC236}">
                <a16:creationId xmlns:a16="http://schemas.microsoft.com/office/drawing/2014/main" id="{25DBB9A2-4A53-4AE3-A6FB-F252FB5E7A8F}"/>
              </a:ext>
            </a:extLst>
          </p:cNvPr>
          <p:cNvSpPr txBox="1"/>
          <p:nvPr/>
        </p:nvSpPr>
        <p:spPr>
          <a:xfrm>
            <a:off x="2097747" y="1231671"/>
            <a:ext cx="7996507" cy="701346"/>
          </a:xfrm>
          <a:prstGeom prst="rect">
            <a:avLst/>
          </a:prstGeom>
          <a:noFill/>
        </p:spPr>
        <p:txBody>
          <a:bodyPr wrap="square" rtlCol="0">
            <a:spAutoFit/>
          </a:bodyPr>
          <a:lstStyle/>
          <a:p>
            <a:pPr algn="ctr">
              <a:lnSpc>
                <a:spcPct val="130000"/>
              </a:lnSpc>
            </a:pP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只是把每个文件的权限与属性记录在</a:t>
            </a:r>
            <a:r>
              <a:rPr lang="en-US" altLang="zh-CN" sz="1600" dirty="0" err="1">
                <a:latin typeface="微软雅黑" panose="020B0503020204020204" pitchFamily="34" charset="-122"/>
                <a:ea typeface="微软雅黑" panose="020B0503020204020204" pitchFamily="34" charset="-122"/>
              </a:rPr>
              <a:t>inode</a:t>
            </a:r>
            <a:r>
              <a:rPr lang="zh-CN" altLang="en-US" sz="1600" dirty="0">
                <a:latin typeface="微软雅黑" panose="020B0503020204020204" pitchFamily="34" charset="-122"/>
                <a:ea typeface="微软雅黑" panose="020B0503020204020204" pitchFamily="34" charset="-122"/>
              </a:rPr>
              <a:t>中，而且每个文件占用一个独立的</a:t>
            </a:r>
            <a:r>
              <a:rPr lang="en-US" altLang="zh-CN" sz="1600" dirty="0" err="1">
                <a:latin typeface="微软雅黑" panose="020B0503020204020204" pitchFamily="34" charset="-122"/>
                <a:ea typeface="微软雅黑" panose="020B0503020204020204" pitchFamily="34" charset="-122"/>
              </a:rPr>
              <a:t>inode</a:t>
            </a:r>
            <a:r>
              <a:rPr lang="zh-CN" altLang="en-US" sz="1600" dirty="0">
                <a:latin typeface="微软雅黑" panose="020B0503020204020204" pitchFamily="34" charset="-122"/>
                <a:ea typeface="微软雅黑" panose="020B0503020204020204" pitchFamily="34" charset="-122"/>
              </a:rPr>
              <a:t>表格，该表格的大小默认为</a:t>
            </a:r>
            <a:r>
              <a:rPr lang="en-US" altLang="zh-CN" sz="1600" dirty="0">
                <a:latin typeface="微软雅黑" panose="020B0503020204020204" pitchFamily="34" charset="-122"/>
                <a:ea typeface="微软雅黑" panose="020B0503020204020204" pitchFamily="34" charset="-122"/>
              </a:rPr>
              <a:t>128</a:t>
            </a:r>
            <a:r>
              <a:rPr lang="zh-CN" altLang="en-US" sz="1600" dirty="0">
                <a:latin typeface="微软雅黑" panose="020B0503020204020204" pitchFamily="34" charset="-122"/>
                <a:ea typeface="微软雅黑" panose="020B0503020204020204" pitchFamily="34" charset="-122"/>
              </a:rPr>
              <a:t>字节</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1555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7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存储文件内容的</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block</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a16="http://schemas.microsoft.com/office/drawing/2014/main" id="{E185ADFC-3E6F-4201-9FA0-EAD69CCF8CD3}"/>
              </a:ext>
            </a:extLst>
          </p:cNvPr>
          <p:cNvGrpSpPr/>
          <p:nvPr/>
        </p:nvGrpSpPr>
        <p:grpSpPr>
          <a:xfrm>
            <a:off x="6838121" y="1828211"/>
            <a:ext cx="4510455" cy="3649811"/>
            <a:chOff x="7408167" y="1807891"/>
            <a:chExt cx="4510455" cy="3649811"/>
          </a:xfrm>
        </p:grpSpPr>
        <p:grpSp>
          <p:nvGrpSpPr>
            <p:cNvPr id="57" name="组合 56">
              <a:extLst>
                <a:ext uri="{FF2B5EF4-FFF2-40B4-BE49-F238E27FC236}">
                  <a16:creationId xmlns:a16="http://schemas.microsoft.com/office/drawing/2014/main" id="{7193DB3F-FD9F-493A-AC6E-14B7C510FFA8}"/>
                </a:ext>
              </a:extLst>
            </p:cNvPr>
            <p:cNvGrpSpPr/>
            <p:nvPr/>
          </p:nvGrpSpPr>
          <p:grpSpPr>
            <a:xfrm rot="20281045">
              <a:off x="7408167" y="2615724"/>
              <a:ext cx="1909042" cy="2177162"/>
              <a:chOff x="4113213" y="3671888"/>
              <a:chExt cx="315912" cy="320675"/>
            </a:xfrm>
            <a:gradFill>
              <a:gsLst>
                <a:gs pos="18000">
                  <a:srgbClr val="007DDA"/>
                </a:gs>
                <a:gs pos="100000">
                  <a:srgbClr val="00B0F0"/>
                </a:gs>
              </a:gsLst>
              <a:lin ang="5400000" scaled="0"/>
            </a:gradFill>
          </p:grpSpPr>
          <p:sp>
            <p:nvSpPr>
              <p:cNvPr id="70" name="Rectangle 447">
                <a:extLst>
                  <a:ext uri="{FF2B5EF4-FFF2-40B4-BE49-F238E27FC236}">
                    <a16:creationId xmlns:a16="http://schemas.microsoft.com/office/drawing/2014/main" id="{E0D3FF84-D26A-4C9F-AD06-A3F42E7AA093}"/>
                  </a:ext>
                </a:extLst>
              </p:cNvPr>
              <p:cNvSpPr>
                <a:spLocks noChangeArrowheads="1"/>
              </p:cNvSpPr>
              <p:nvPr/>
            </p:nvSpPr>
            <p:spPr bwMode="auto">
              <a:xfrm>
                <a:off x="4181475" y="3800475"/>
                <a:ext cx="127000" cy="11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48">
                <a:extLst>
                  <a:ext uri="{FF2B5EF4-FFF2-40B4-BE49-F238E27FC236}">
                    <a16:creationId xmlns:a16="http://schemas.microsoft.com/office/drawing/2014/main" id="{F3475FD0-3E99-4D11-9B76-0BC2B20829EA}"/>
                  </a:ext>
                </a:extLst>
              </p:cNvPr>
              <p:cNvSpPr>
                <a:spLocks/>
              </p:cNvSpPr>
              <p:nvPr/>
            </p:nvSpPr>
            <p:spPr bwMode="auto">
              <a:xfrm>
                <a:off x="4165600" y="3671888"/>
                <a:ext cx="160337" cy="44450"/>
              </a:xfrm>
              <a:custGeom>
                <a:avLst/>
                <a:gdLst>
                  <a:gd name="T0" fmla="*/ 0 w 127"/>
                  <a:gd name="T1" fmla="*/ 35 h 35"/>
                  <a:gd name="T2" fmla="*/ 33 w 127"/>
                  <a:gd name="T3" fmla="*/ 35 h 35"/>
                  <a:gd name="T4" fmla="*/ 94 w 127"/>
                  <a:gd name="T5" fmla="*/ 35 h 35"/>
                  <a:gd name="T6" fmla="*/ 126 w 127"/>
                  <a:gd name="T7" fmla="*/ 35 h 35"/>
                  <a:gd name="T8" fmla="*/ 126 w 127"/>
                  <a:gd name="T9" fmla="*/ 34 h 35"/>
                  <a:gd name="T10" fmla="*/ 127 w 127"/>
                  <a:gd name="T11" fmla="*/ 34 h 35"/>
                  <a:gd name="T12" fmla="*/ 127 w 127"/>
                  <a:gd name="T13" fmla="*/ 18 h 35"/>
                  <a:gd name="T14" fmla="*/ 94 w 127"/>
                  <a:gd name="T15" fmla="*/ 18 h 35"/>
                  <a:gd name="T16" fmla="*/ 94 w 127"/>
                  <a:gd name="T17" fmla="*/ 18 h 35"/>
                  <a:gd name="T18" fmla="*/ 63 w 127"/>
                  <a:gd name="T19" fmla="*/ 0 h 35"/>
                  <a:gd name="T20" fmla="*/ 33 w 127"/>
                  <a:gd name="T21" fmla="*/ 18 h 35"/>
                  <a:gd name="T22" fmla="*/ 33 w 127"/>
                  <a:gd name="T23" fmla="*/ 18 h 35"/>
                  <a:gd name="T24" fmla="*/ 0 w 127"/>
                  <a:gd name="T25" fmla="*/ 18 h 35"/>
                  <a:gd name="T26" fmla="*/ 0 w 127"/>
                  <a:gd name="T27" fmla="*/ 34 h 35"/>
                  <a:gd name="T28" fmla="*/ 0 w 127"/>
                  <a:gd name="T29" fmla="*/ 34 h 35"/>
                  <a:gd name="T30" fmla="*/ 0 w 127"/>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35">
                    <a:moveTo>
                      <a:pt x="0" y="35"/>
                    </a:moveTo>
                    <a:cubicBezTo>
                      <a:pt x="33" y="35"/>
                      <a:pt x="33" y="35"/>
                      <a:pt x="33" y="35"/>
                    </a:cubicBezTo>
                    <a:cubicBezTo>
                      <a:pt x="94" y="35"/>
                      <a:pt x="94" y="35"/>
                      <a:pt x="94" y="35"/>
                    </a:cubicBezTo>
                    <a:cubicBezTo>
                      <a:pt x="126" y="35"/>
                      <a:pt x="126" y="35"/>
                      <a:pt x="126" y="35"/>
                    </a:cubicBezTo>
                    <a:cubicBezTo>
                      <a:pt x="126" y="34"/>
                      <a:pt x="126" y="34"/>
                      <a:pt x="126" y="34"/>
                    </a:cubicBezTo>
                    <a:cubicBezTo>
                      <a:pt x="127" y="34"/>
                      <a:pt x="127" y="34"/>
                      <a:pt x="127" y="34"/>
                    </a:cubicBezTo>
                    <a:cubicBezTo>
                      <a:pt x="127" y="18"/>
                      <a:pt x="127" y="18"/>
                      <a:pt x="127" y="18"/>
                    </a:cubicBezTo>
                    <a:cubicBezTo>
                      <a:pt x="94" y="18"/>
                      <a:pt x="94" y="18"/>
                      <a:pt x="94" y="18"/>
                    </a:cubicBezTo>
                    <a:cubicBezTo>
                      <a:pt x="94" y="18"/>
                      <a:pt x="94" y="18"/>
                      <a:pt x="94" y="18"/>
                    </a:cubicBezTo>
                    <a:cubicBezTo>
                      <a:pt x="94" y="8"/>
                      <a:pt x="80" y="0"/>
                      <a:pt x="63" y="0"/>
                    </a:cubicBezTo>
                    <a:cubicBezTo>
                      <a:pt x="47" y="0"/>
                      <a:pt x="33" y="8"/>
                      <a:pt x="33" y="18"/>
                    </a:cubicBezTo>
                    <a:cubicBezTo>
                      <a:pt x="33" y="18"/>
                      <a:pt x="33" y="18"/>
                      <a:pt x="33" y="18"/>
                    </a:cubicBezTo>
                    <a:cubicBezTo>
                      <a:pt x="0" y="18"/>
                      <a:pt x="0" y="18"/>
                      <a:pt x="0" y="18"/>
                    </a:cubicBezTo>
                    <a:cubicBezTo>
                      <a:pt x="0" y="34"/>
                      <a:pt x="0" y="34"/>
                      <a:pt x="0" y="34"/>
                    </a:cubicBezTo>
                    <a:cubicBezTo>
                      <a:pt x="0" y="34"/>
                      <a:pt x="0" y="34"/>
                      <a:pt x="0" y="34"/>
                    </a:cubicBez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49">
                <a:extLst>
                  <a:ext uri="{FF2B5EF4-FFF2-40B4-BE49-F238E27FC236}">
                    <a16:creationId xmlns:a16="http://schemas.microsoft.com/office/drawing/2014/main" id="{E68C4A2C-3752-480A-B2AD-941EBE2D3A55}"/>
                  </a:ext>
                </a:extLst>
              </p:cNvPr>
              <p:cNvSpPr>
                <a:spLocks/>
              </p:cNvSpPr>
              <p:nvPr/>
            </p:nvSpPr>
            <p:spPr bwMode="auto">
              <a:xfrm>
                <a:off x="4113213" y="3722688"/>
                <a:ext cx="265112" cy="269875"/>
              </a:xfrm>
              <a:custGeom>
                <a:avLst/>
                <a:gdLst>
                  <a:gd name="T0" fmla="*/ 198 w 211"/>
                  <a:gd name="T1" fmla="*/ 150 h 215"/>
                  <a:gd name="T2" fmla="*/ 198 w 211"/>
                  <a:gd name="T3" fmla="*/ 176 h 215"/>
                  <a:gd name="T4" fmla="*/ 170 w 211"/>
                  <a:gd name="T5" fmla="*/ 202 h 215"/>
                  <a:gd name="T6" fmla="*/ 40 w 211"/>
                  <a:gd name="T7" fmla="*/ 202 h 215"/>
                  <a:gd name="T8" fmla="*/ 12 w 211"/>
                  <a:gd name="T9" fmla="*/ 176 h 215"/>
                  <a:gd name="T10" fmla="*/ 12 w 211"/>
                  <a:gd name="T11" fmla="*/ 55 h 215"/>
                  <a:gd name="T12" fmla="*/ 40 w 211"/>
                  <a:gd name="T13" fmla="*/ 28 h 215"/>
                  <a:gd name="T14" fmla="*/ 170 w 211"/>
                  <a:gd name="T15" fmla="*/ 28 h 215"/>
                  <a:gd name="T16" fmla="*/ 198 w 211"/>
                  <a:gd name="T17" fmla="*/ 55 h 215"/>
                  <a:gd name="T18" fmla="*/ 198 w 211"/>
                  <a:gd name="T19" fmla="*/ 103 h 215"/>
                  <a:gd name="T20" fmla="*/ 211 w 211"/>
                  <a:gd name="T21" fmla="*/ 91 h 215"/>
                  <a:gd name="T22" fmla="*/ 211 w 211"/>
                  <a:gd name="T23" fmla="*/ 30 h 215"/>
                  <a:gd name="T24" fmla="*/ 211 w 211"/>
                  <a:gd name="T25" fmla="*/ 0 h 215"/>
                  <a:gd name="T26" fmla="*/ 171 w 211"/>
                  <a:gd name="T27" fmla="*/ 0 h 215"/>
                  <a:gd name="T28" fmla="*/ 171 w 211"/>
                  <a:gd name="T29" fmla="*/ 0 h 215"/>
                  <a:gd name="T30" fmla="*/ 40 w 211"/>
                  <a:gd name="T31" fmla="*/ 0 h 215"/>
                  <a:gd name="T32" fmla="*/ 40 w 211"/>
                  <a:gd name="T33" fmla="*/ 0 h 215"/>
                  <a:gd name="T34" fmla="*/ 0 w 211"/>
                  <a:gd name="T35" fmla="*/ 0 h 215"/>
                  <a:gd name="T36" fmla="*/ 0 w 211"/>
                  <a:gd name="T37" fmla="*/ 30 h 215"/>
                  <a:gd name="T38" fmla="*/ 0 w 211"/>
                  <a:gd name="T39" fmla="*/ 215 h 215"/>
                  <a:gd name="T40" fmla="*/ 211 w 211"/>
                  <a:gd name="T41" fmla="*/ 215 h 215"/>
                  <a:gd name="T42" fmla="*/ 211 w 211"/>
                  <a:gd name="T43" fmla="*/ 138 h 215"/>
                  <a:gd name="T44" fmla="*/ 198 w 211"/>
                  <a:gd name="T45" fmla="*/ 1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1" h="215">
                    <a:moveTo>
                      <a:pt x="198" y="150"/>
                    </a:moveTo>
                    <a:cubicBezTo>
                      <a:pt x="198" y="176"/>
                      <a:pt x="198" y="176"/>
                      <a:pt x="198" y="176"/>
                    </a:cubicBezTo>
                    <a:cubicBezTo>
                      <a:pt x="198" y="190"/>
                      <a:pt x="186" y="202"/>
                      <a:pt x="170" y="202"/>
                    </a:cubicBezTo>
                    <a:cubicBezTo>
                      <a:pt x="40" y="202"/>
                      <a:pt x="40" y="202"/>
                      <a:pt x="40" y="202"/>
                    </a:cubicBezTo>
                    <a:cubicBezTo>
                      <a:pt x="25" y="202"/>
                      <a:pt x="12" y="190"/>
                      <a:pt x="12" y="176"/>
                    </a:cubicBezTo>
                    <a:cubicBezTo>
                      <a:pt x="12" y="55"/>
                      <a:pt x="12" y="55"/>
                      <a:pt x="12" y="55"/>
                    </a:cubicBezTo>
                    <a:cubicBezTo>
                      <a:pt x="12" y="40"/>
                      <a:pt x="25" y="28"/>
                      <a:pt x="40" y="28"/>
                    </a:cubicBezTo>
                    <a:cubicBezTo>
                      <a:pt x="170" y="28"/>
                      <a:pt x="170" y="28"/>
                      <a:pt x="170" y="28"/>
                    </a:cubicBezTo>
                    <a:cubicBezTo>
                      <a:pt x="186" y="28"/>
                      <a:pt x="198" y="40"/>
                      <a:pt x="198" y="55"/>
                    </a:cubicBezTo>
                    <a:cubicBezTo>
                      <a:pt x="198" y="103"/>
                      <a:pt x="198" y="103"/>
                      <a:pt x="198" y="103"/>
                    </a:cubicBezTo>
                    <a:cubicBezTo>
                      <a:pt x="211" y="91"/>
                      <a:pt x="211" y="91"/>
                      <a:pt x="211" y="91"/>
                    </a:cubicBezTo>
                    <a:cubicBezTo>
                      <a:pt x="211" y="30"/>
                      <a:pt x="211" y="30"/>
                      <a:pt x="211" y="30"/>
                    </a:cubicBezTo>
                    <a:cubicBezTo>
                      <a:pt x="211" y="0"/>
                      <a:pt x="211" y="0"/>
                      <a:pt x="211" y="0"/>
                    </a:cubicBezTo>
                    <a:cubicBezTo>
                      <a:pt x="171" y="0"/>
                      <a:pt x="171" y="0"/>
                      <a:pt x="171" y="0"/>
                    </a:cubicBezTo>
                    <a:cubicBezTo>
                      <a:pt x="171" y="0"/>
                      <a:pt x="171" y="0"/>
                      <a:pt x="171" y="0"/>
                    </a:cubicBezTo>
                    <a:cubicBezTo>
                      <a:pt x="40" y="0"/>
                      <a:pt x="40" y="0"/>
                      <a:pt x="40" y="0"/>
                    </a:cubicBezTo>
                    <a:cubicBezTo>
                      <a:pt x="40" y="0"/>
                      <a:pt x="40" y="0"/>
                      <a:pt x="40" y="0"/>
                    </a:cubicBezTo>
                    <a:cubicBezTo>
                      <a:pt x="0" y="0"/>
                      <a:pt x="0" y="0"/>
                      <a:pt x="0" y="0"/>
                    </a:cubicBezTo>
                    <a:cubicBezTo>
                      <a:pt x="0" y="30"/>
                      <a:pt x="0" y="30"/>
                      <a:pt x="0" y="30"/>
                    </a:cubicBezTo>
                    <a:cubicBezTo>
                      <a:pt x="0" y="215"/>
                      <a:pt x="0" y="215"/>
                      <a:pt x="0" y="215"/>
                    </a:cubicBezTo>
                    <a:cubicBezTo>
                      <a:pt x="211" y="215"/>
                      <a:pt x="211" y="215"/>
                      <a:pt x="211" y="215"/>
                    </a:cubicBezTo>
                    <a:cubicBezTo>
                      <a:pt x="211" y="138"/>
                      <a:pt x="211" y="138"/>
                      <a:pt x="211" y="138"/>
                    </a:cubicBezTo>
                    <a:lnTo>
                      <a:pt x="198"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0">
                <a:extLst>
                  <a:ext uri="{FF2B5EF4-FFF2-40B4-BE49-F238E27FC236}">
                    <a16:creationId xmlns:a16="http://schemas.microsoft.com/office/drawing/2014/main" id="{F837909D-13CF-42EA-879D-6AD7BBEA7904}"/>
                  </a:ext>
                </a:extLst>
              </p:cNvPr>
              <p:cNvSpPr>
                <a:spLocks/>
              </p:cNvSpPr>
              <p:nvPr/>
            </p:nvSpPr>
            <p:spPr bwMode="auto">
              <a:xfrm>
                <a:off x="4211638" y="3836988"/>
                <a:ext cx="66675" cy="12700"/>
              </a:xfrm>
              <a:custGeom>
                <a:avLst/>
                <a:gdLst>
                  <a:gd name="T0" fmla="*/ 0 w 42"/>
                  <a:gd name="T1" fmla="*/ 0 h 8"/>
                  <a:gd name="T2" fmla="*/ 0 w 42"/>
                  <a:gd name="T3" fmla="*/ 8 h 8"/>
                  <a:gd name="T4" fmla="*/ 37 w 42"/>
                  <a:gd name="T5" fmla="*/ 8 h 8"/>
                  <a:gd name="T6" fmla="*/ 42 w 42"/>
                  <a:gd name="T7" fmla="*/ 0 h 8"/>
                  <a:gd name="T8" fmla="*/ 0 w 42"/>
                  <a:gd name="T9" fmla="*/ 0 h 8"/>
                </a:gdLst>
                <a:ahLst/>
                <a:cxnLst>
                  <a:cxn ang="0">
                    <a:pos x="T0" y="T1"/>
                  </a:cxn>
                  <a:cxn ang="0">
                    <a:pos x="T2" y="T3"/>
                  </a:cxn>
                  <a:cxn ang="0">
                    <a:pos x="T4" y="T5"/>
                  </a:cxn>
                  <a:cxn ang="0">
                    <a:pos x="T6" y="T7"/>
                  </a:cxn>
                  <a:cxn ang="0">
                    <a:pos x="T8" y="T9"/>
                  </a:cxn>
                </a:cxnLst>
                <a:rect l="0" t="0" r="r" b="b"/>
                <a:pathLst>
                  <a:path w="42" h="8">
                    <a:moveTo>
                      <a:pt x="0" y="0"/>
                    </a:moveTo>
                    <a:lnTo>
                      <a:pt x="0" y="8"/>
                    </a:lnTo>
                    <a:lnTo>
                      <a:pt x="37" y="8"/>
                    </a:lnTo>
                    <a:lnTo>
                      <a:pt x="4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51">
                <a:extLst>
                  <a:ext uri="{FF2B5EF4-FFF2-40B4-BE49-F238E27FC236}">
                    <a16:creationId xmlns:a16="http://schemas.microsoft.com/office/drawing/2014/main" id="{A412CB79-68C0-465F-A9F8-86DDB908358A}"/>
                  </a:ext>
                </a:extLst>
              </p:cNvPr>
              <p:cNvSpPr>
                <a:spLocks/>
              </p:cNvSpPr>
              <p:nvPr/>
            </p:nvSpPr>
            <p:spPr bwMode="auto">
              <a:xfrm>
                <a:off x="4241800" y="3844925"/>
                <a:ext cx="7937" cy="4762"/>
              </a:xfrm>
              <a:custGeom>
                <a:avLst/>
                <a:gdLst>
                  <a:gd name="T0" fmla="*/ 2 w 5"/>
                  <a:gd name="T1" fmla="*/ 0 h 3"/>
                  <a:gd name="T2" fmla="*/ 0 w 5"/>
                  <a:gd name="T3" fmla="*/ 3 h 3"/>
                  <a:gd name="T4" fmla="*/ 5 w 5"/>
                  <a:gd name="T5" fmla="*/ 3 h 3"/>
                  <a:gd name="T6" fmla="*/ 2 w 5"/>
                  <a:gd name="T7" fmla="*/ 0 h 3"/>
                </a:gdLst>
                <a:ahLst/>
                <a:cxnLst>
                  <a:cxn ang="0">
                    <a:pos x="T0" y="T1"/>
                  </a:cxn>
                  <a:cxn ang="0">
                    <a:pos x="T2" y="T3"/>
                  </a:cxn>
                  <a:cxn ang="0">
                    <a:pos x="T4" y="T5"/>
                  </a:cxn>
                  <a:cxn ang="0">
                    <a:pos x="T6" y="T7"/>
                  </a:cxn>
                </a:cxnLst>
                <a:rect l="0" t="0" r="r" b="b"/>
                <a:pathLst>
                  <a:path w="5" h="3">
                    <a:moveTo>
                      <a:pt x="2" y="0"/>
                    </a:moveTo>
                    <a:lnTo>
                      <a:pt x="0" y="3"/>
                    </a:lnTo>
                    <a:lnTo>
                      <a:pt x="5"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52">
                <a:extLst>
                  <a:ext uri="{FF2B5EF4-FFF2-40B4-BE49-F238E27FC236}">
                    <a16:creationId xmlns:a16="http://schemas.microsoft.com/office/drawing/2014/main" id="{62A4573A-CA5A-461A-A7BB-FB34C1A27874}"/>
                  </a:ext>
                </a:extLst>
              </p:cNvPr>
              <p:cNvSpPr>
                <a:spLocks/>
              </p:cNvSpPr>
              <p:nvPr/>
            </p:nvSpPr>
            <p:spPr bwMode="auto">
              <a:xfrm>
                <a:off x="4211638" y="3876675"/>
                <a:ext cx="66675" cy="11112"/>
              </a:xfrm>
              <a:custGeom>
                <a:avLst/>
                <a:gdLst>
                  <a:gd name="T0" fmla="*/ 0 w 42"/>
                  <a:gd name="T1" fmla="*/ 0 h 7"/>
                  <a:gd name="T2" fmla="*/ 0 w 42"/>
                  <a:gd name="T3" fmla="*/ 7 h 7"/>
                  <a:gd name="T4" fmla="*/ 42 w 42"/>
                  <a:gd name="T5" fmla="*/ 7 h 7"/>
                  <a:gd name="T6" fmla="*/ 35 w 42"/>
                  <a:gd name="T7" fmla="*/ 0 h 7"/>
                  <a:gd name="T8" fmla="*/ 0 w 42"/>
                  <a:gd name="T9" fmla="*/ 0 h 7"/>
                </a:gdLst>
                <a:ahLst/>
                <a:cxnLst>
                  <a:cxn ang="0">
                    <a:pos x="T0" y="T1"/>
                  </a:cxn>
                  <a:cxn ang="0">
                    <a:pos x="T2" y="T3"/>
                  </a:cxn>
                  <a:cxn ang="0">
                    <a:pos x="T4" y="T5"/>
                  </a:cxn>
                  <a:cxn ang="0">
                    <a:pos x="T6" y="T7"/>
                  </a:cxn>
                  <a:cxn ang="0">
                    <a:pos x="T8" y="T9"/>
                  </a:cxn>
                </a:cxnLst>
                <a:rect l="0" t="0" r="r" b="b"/>
                <a:pathLst>
                  <a:path w="42" h="7">
                    <a:moveTo>
                      <a:pt x="0" y="0"/>
                    </a:moveTo>
                    <a:lnTo>
                      <a:pt x="0" y="7"/>
                    </a:lnTo>
                    <a:lnTo>
                      <a:pt x="42" y="7"/>
                    </a:lnTo>
                    <a:lnTo>
                      <a:pt x="3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53">
                <a:extLst>
                  <a:ext uri="{FF2B5EF4-FFF2-40B4-BE49-F238E27FC236}">
                    <a16:creationId xmlns:a16="http://schemas.microsoft.com/office/drawing/2014/main" id="{76A36F3E-C8E2-45C7-83E2-F6754E0FE037}"/>
                  </a:ext>
                </a:extLst>
              </p:cNvPr>
              <p:cNvSpPr>
                <a:spLocks/>
              </p:cNvSpPr>
              <p:nvPr/>
            </p:nvSpPr>
            <p:spPr bwMode="auto">
              <a:xfrm>
                <a:off x="4235450" y="3876675"/>
                <a:ext cx="20637" cy="11112"/>
              </a:xfrm>
              <a:custGeom>
                <a:avLst/>
                <a:gdLst>
                  <a:gd name="T0" fmla="*/ 13 w 13"/>
                  <a:gd name="T1" fmla="*/ 7 h 7"/>
                  <a:gd name="T2" fmla="*/ 13 w 13"/>
                  <a:gd name="T3" fmla="*/ 0 h 7"/>
                  <a:gd name="T4" fmla="*/ 0 w 13"/>
                  <a:gd name="T5" fmla="*/ 0 h 7"/>
                  <a:gd name="T6" fmla="*/ 7 w 13"/>
                  <a:gd name="T7" fmla="*/ 7 h 7"/>
                  <a:gd name="T8" fmla="*/ 13 w 13"/>
                  <a:gd name="T9" fmla="*/ 7 h 7"/>
                </a:gdLst>
                <a:ahLst/>
                <a:cxnLst>
                  <a:cxn ang="0">
                    <a:pos x="T0" y="T1"/>
                  </a:cxn>
                  <a:cxn ang="0">
                    <a:pos x="T2" y="T3"/>
                  </a:cxn>
                  <a:cxn ang="0">
                    <a:pos x="T4" y="T5"/>
                  </a:cxn>
                  <a:cxn ang="0">
                    <a:pos x="T6" y="T7"/>
                  </a:cxn>
                  <a:cxn ang="0">
                    <a:pos x="T8" y="T9"/>
                  </a:cxn>
                </a:cxnLst>
                <a:rect l="0" t="0" r="r" b="b"/>
                <a:pathLst>
                  <a:path w="13" h="7">
                    <a:moveTo>
                      <a:pt x="13" y="7"/>
                    </a:moveTo>
                    <a:lnTo>
                      <a:pt x="13" y="0"/>
                    </a:lnTo>
                    <a:lnTo>
                      <a:pt x="0" y="0"/>
                    </a:lnTo>
                    <a:lnTo>
                      <a:pt x="7" y="7"/>
                    </a:ln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54">
                <a:extLst>
                  <a:ext uri="{FF2B5EF4-FFF2-40B4-BE49-F238E27FC236}">
                    <a16:creationId xmlns:a16="http://schemas.microsoft.com/office/drawing/2014/main" id="{AB58B75F-C8C2-4527-A703-197B2C152C00}"/>
                  </a:ext>
                </a:extLst>
              </p:cNvPr>
              <p:cNvSpPr>
                <a:spLocks/>
              </p:cNvSpPr>
              <p:nvPr/>
            </p:nvSpPr>
            <p:spPr bwMode="auto">
              <a:xfrm>
                <a:off x="4194175" y="3914775"/>
                <a:ext cx="103187" cy="12700"/>
              </a:xfrm>
              <a:custGeom>
                <a:avLst/>
                <a:gdLst>
                  <a:gd name="T0" fmla="*/ 0 w 65"/>
                  <a:gd name="T1" fmla="*/ 0 h 8"/>
                  <a:gd name="T2" fmla="*/ 0 w 65"/>
                  <a:gd name="T3" fmla="*/ 8 h 8"/>
                  <a:gd name="T4" fmla="*/ 65 w 65"/>
                  <a:gd name="T5" fmla="*/ 8 h 8"/>
                  <a:gd name="T6" fmla="*/ 58 w 65"/>
                  <a:gd name="T7" fmla="*/ 0 h 8"/>
                  <a:gd name="T8" fmla="*/ 0 w 65"/>
                  <a:gd name="T9" fmla="*/ 0 h 8"/>
                </a:gdLst>
                <a:ahLst/>
                <a:cxnLst>
                  <a:cxn ang="0">
                    <a:pos x="T0" y="T1"/>
                  </a:cxn>
                  <a:cxn ang="0">
                    <a:pos x="T2" y="T3"/>
                  </a:cxn>
                  <a:cxn ang="0">
                    <a:pos x="T4" y="T5"/>
                  </a:cxn>
                  <a:cxn ang="0">
                    <a:pos x="T6" y="T7"/>
                  </a:cxn>
                  <a:cxn ang="0">
                    <a:pos x="T8" y="T9"/>
                  </a:cxn>
                </a:cxnLst>
                <a:rect l="0" t="0" r="r" b="b"/>
                <a:pathLst>
                  <a:path w="65" h="8">
                    <a:moveTo>
                      <a:pt x="0" y="0"/>
                    </a:moveTo>
                    <a:lnTo>
                      <a:pt x="0" y="8"/>
                    </a:lnTo>
                    <a:lnTo>
                      <a:pt x="65" y="8"/>
                    </a:lnTo>
                    <a:lnTo>
                      <a:pt x="5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455">
                <a:extLst>
                  <a:ext uri="{FF2B5EF4-FFF2-40B4-BE49-F238E27FC236}">
                    <a16:creationId xmlns:a16="http://schemas.microsoft.com/office/drawing/2014/main" id="{5C6643D7-D015-4276-AACD-2DCD8155E79F}"/>
                  </a:ext>
                </a:extLst>
              </p:cNvPr>
              <p:cNvSpPr>
                <a:spLocks/>
              </p:cNvSpPr>
              <p:nvPr/>
            </p:nvSpPr>
            <p:spPr bwMode="auto">
              <a:xfrm>
                <a:off x="4232275" y="3914775"/>
                <a:ext cx="26987" cy="12700"/>
              </a:xfrm>
              <a:custGeom>
                <a:avLst/>
                <a:gdLst>
                  <a:gd name="T0" fmla="*/ 17 w 17"/>
                  <a:gd name="T1" fmla="*/ 0 h 8"/>
                  <a:gd name="T2" fmla="*/ 0 w 17"/>
                  <a:gd name="T3" fmla="*/ 0 h 8"/>
                  <a:gd name="T4" fmla="*/ 7 w 17"/>
                  <a:gd name="T5" fmla="*/ 8 h 8"/>
                  <a:gd name="T6" fmla="*/ 17 w 17"/>
                  <a:gd name="T7" fmla="*/ 8 h 8"/>
                  <a:gd name="T8" fmla="*/ 17 w 17"/>
                  <a:gd name="T9" fmla="*/ 0 h 8"/>
                </a:gdLst>
                <a:ahLst/>
                <a:cxnLst>
                  <a:cxn ang="0">
                    <a:pos x="T0" y="T1"/>
                  </a:cxn>
                  <a:cxn ang="0">
                    <a:pos x="T2" y="T3"/>
                  </a:cxn>
                  <a:cxn ang="0">
                    <a:pos x="T4" y="T5"/>
                  </a:cxn>
                  <a:cxn ang="0">
                    <a:pos x="T6" y="T7"/>
                  </a:cxn>
                  <a:cxn ang="0">
                    <a:pos x="T8" y="T9"/>
                  </a:cxn>
                </a:cxnLst>
                <a:rect l="0" t="0" r="r" b="b"/>
                <a:pathLst>
                  <a:path w="17" h="8">
                    <a:moveTo>
                      <a:pt x="17" y="0"/>
                    </a:moveTo>
                    <a:lnTo>
                      <a:pt x="0" y="0"/>
                    </a:lnTo>
                    <a:lnTo>
                      <a:pt x="7" y="8"/>
                    </a:lnTo>
                    <a:lnTo>
                      <a:pt x="17" y="8"/>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56">
                <a:extLst>
                  <a:ext uri="{FF2B5EF4-FFF2-40B4-BE49-F238E27FC236}">
                    <a16:creationId xmlns:a16="http://schemas.microsoft.com/office/drawing/2014/main" id="{823F57C2-17F7-4B37-96F8-E3198CBADA9A}"/>
                  </a:ext>
                </a:extLst>
              </p:cNvPr>
              <p:cNvSpPr>
                <a:spLocks/>
              </p:cNvSpPr>
              <p:nvPr/>
            </p:nvSpPr>
            <p:spPr bwMode="auto">
              <a:xfrm>
                <a:off x="4275138" y="3819525"/>
                <a:ext cx="153987" cy="109537"/>
              </a:xfrm>
              <a:custGeom>
                <a:avLst/>
                <a:gdLst>
                  <a:gd name="T0" fmla="*/ 0 w 97"/>
                  <a:gd name="T1" fmla="*/ 30 h 69"/>
                  <a:gd name="T2" fmla="*/ 32 w 97"/>
                  <a:gd name="T3" fmla="*/ 69 h 69"/>
                  <a:gd name="T4" fmla="*/ 97 w 97"/>
                  <a:gd name="T5" fmla="*/ 16 h 69"/>
                  <a:gd name="T6" fmla="*/ 88 w 97"/>
                  <a:gd name="T7" fmla="*/ 0 h 69"/>
                  <a:gd name="T8" fmla="*/ 36 w 97"/>
                  <a:gd name="T9" fmla="*/ 41 h 69"/>
                  <a:gd name="T10" fmla="*/ 10 w 97"/>
                  <a:gd name="T11" fmla="*/ 16 h 69"/>
                  <a:gd name="T12" fmla="*/ 0 w 97"/>
                  <a:gd name="T13" fmla="*/ 30 h 69"/>
                </a:gdLst>
                <a:ahLst/>
                <a:cxnLst>
                  <a:cxn ang="0">
                    <a:pos x="T0" y="T1"/>
                  </a:cxn>
                  <a:cxn ang="0">
                    <a:pos x="T2" y="T3"/>
                  </a:cxn>
                  <a:cxn ang="0">
                    <a:pos x="T4" y="T5"/>
                  </a:cxn>
                  <a:cxn ang="0">
                    <a:pos x="T6" y="T7"/>
                  </a:cxn>
                  <a:cxn ang="0">
                    <a:pos x="T8" y="T9"/>
                  </a:cxn>
                  <a:cxn ang="0">
                    <a:pos x="T10" y="T11"/>
                  </a:cxn>
                  <a:cxn ang="0">
                    <a:pos x="T12" y="T13"/>
                  </a:cxn>
                </a:cxnLst>
                <a:rect l="0" t="0" r="r" b="b"/>
                <a:pathLst>
                  <a:path w="97" h="69">
                    <a:moveTo>
                      <a:pt x="0" y="30"/>
                    </a:moveTo>
                    <a:lnTo>
                      <a:pt x="32" y="69"/>
                    </a:lnTo>
                    <a:lnTo>
                      <a:pt x="97" y="16"/>
                    </a:lnTo>
                    <a:lnTo>
                      <a:pt x="88" y="0"/>
                    </a:lnTo>
                    <a:lnTo>
                      <a:pt x="36" y="41"/>
                    </a:lnTo>
                    <a:lnTo>
                      <a:pt x="10" y="16"/>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矩形 57">
              <a:extLst>
                <a:ext uri="{FF2B5EF4-FFF2-40B4-BE49-F238E27FC236}">
                  <a16:creationId xmlns:a16="http://schemas.microsoft.com/office/drawing/2014/main" id="{018456FD-4E0D-4483-B280-901FDB2BF132}"/>
                </a:ext>
              </a:extLst>
            </p:cNvPr>
            <p:cNvSpPr/>
            <p:nvPr/>
          </p:nvSpPr>
          <p:spPr>
            <a:xfrm rot="660085">
              <a:off x="8658684" y="3340047"/>
              <a:ext cx="2978380" cy="2117655"/>
            </a:xfrm>
            <a:prstGeom prst="rect">
              <a:avLst/>
            </a:prstGeom>
            <a:solidFill>
              <a:srgbClr val="F5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1585147-E540-447A-8CD1-EC62B1FB6073}"/>
                </a:ext>
              </a:extLst>
            </p:cNvPr>
            <p:cNvGrpSpPr/>
            <p:nvPr/>
          </p:nvGrpSpPr>
          <p:grpSpPr>
            <a:xfrm rot="590352">
              <a:off x="8784376" y="1807891"/>
              <a:ext cx="3134246" cy="3574442"/>
              <a:chOff x="4113213" y="3671888"/>
              <a:chExt cx="315912" cy="320675"/>
            </a:xfrm>
            <a:gradFill>
              <a:gsLst>
                <a:gs pos="18000">
                  <a:srgbClr val="007DDA"/>
                </a:gs>
                <a:gs pos="100000">
                  <a:srgbClr val="00B0F0"/>
                </a:gs>
              </a:gsLst>
              <a:lin ang="5400000" scaled="0"/>
            </a:gradFill>
          </p:grpSpPr>
          <p:sp>
            <p:nvSpPr>
              <p:cNvPr id="60" name="Rectangle 447">
                <a:extLst>
                  <a:ext uri="{FF2B5EF4-FFF2-40B4-BE49-F238E27FC236}">
                    <a16:creationId xmlns:a16="http://schemas.microsoft.com/office/drawing/2014/main" id="{0F4E3E00-2509-4AB3-88A5-547B559C2B54}"/>
                  </a:ext>
                </a:extLst>
              </p:cNvPr>
              <p:cNvSpPr>
                <a:spLocks noChangeArrowheads="1"/>
              </p:cNvSpPr>
              <p:nvPr/>
            </p:nvSpPr>
            <p:spPr bwMode="auto">
              <a:xfrm>
                <a:off x="4181475" y="3800475"/>
                <a:ext cx="127000" cy="11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8">
                <a:extLst>
                  <a:ext uri="{FF2B5EF4-FFF2-40B4-BE49-F238E27FC236}">
                    <a16:creationId xmlns:a16="http://schemas.microsoft.com/office/drawing/2014/main" id="{F0700728-54C6-4A32-A369-6D45349E765D}"/>
                  </a:ext>
                </a:extLst>
              </p:cNvPr>
              <p:cNvSpPr>
                <a:spLocks/>
              </p:cNvSpPr>
              <p:nvPr/>
            </p:nvSpPr>
            <p:spPr bwMode="auto">
              <a:xfrm>
                <a:off x="4165600" y="3671888"/>
                <a:ext cx="160337" cy="44450"/>
              </a:xfrm>
              <a:custGeom>
                <a:avLst/>
                <a:gdLst>
                  <a:gd name="T0" fmla="*/ 0 w 127"/>
                  <a:gd name="T1" fmla="*/ 35 h 35"/>
                  <a:gd name="T2" fmla="*/ 33 w 127"/>
                  <a:gd name="T3" fmla="*/ 35 h 35"/>
                  <a:gd name="T4" fmla="*/ 94 w 127"/>
                  <a:gd name="T5" fmla="*/ 35 h 35"/>
                  <a:gd name="T6" fmla="*/ 126 w 127"/>
                  <a:gd name="T7" fmla="*/ 35 h 35"/>
                  <a:gd name="T8" fmla="*/ 126 w 127"/>
                  <a:gd name="T9" fmla="*/ 34 h 35"/>
                  <a:gd name="T10" fmla="*/ 127 w 127"/>
                  <a:gd name="T11" fmla="*/ 34 h 35"/>
                  <a:gd name="T12" fmla="*/ 127 w 127"/>
                  <a:gd name="T13" fmla="*/ 18 h 35"/>
                  <a:gd name="T14" fmla="*/ 94 w 127"/>
                  <a:gd name="T15" fmla="*/ 18 h 35"/>
                  <a:gd name="T16" fmla="*/ 94 w 127"/>
                  <a:gd name="T17" fmla="*/ 18 h 35"/>
                  <a:gd name="T18" fmla="*/ 63 w 127"/>
                  <a:gd name="T19" fmla="*/ 0 h 35"/>
                  <a:gd name="T20" fmla="*/ 33 w 127"/>
                  <a:gd name="T21" fmla="*/ 18 h 35"/>
                  <a:gd name="T22" fmla="*/ 33 w 127"/>
                  <a:gd name="T23" fmla="*/ 18 h 35"/>
                  <a:gd name="T24" fmla="*/ 0 w 127"/>
                  <a:gd name="T25" fmla="*/ 18 h 35"/>
                  <a:gd name="T26" fmla="*/ 0 w 127"/>
                  <a:gd name="T27" fmla="*/ 34 h 35"/>
                  <a:gd name="T28" fmla="*/ 0 w 127"/>
                  <a:gd name="T29" fmla="*/ 34 h 35"/>
                  <a:gd name="T30" fmla="*/ 0 w 127"/>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35">
                    <a:moveTo>
                      <a:pt x="0" y="35"/>
                    </a:moveTo>
                    <a:cubicBezTo>
                      <a:pt x="33" y="35"/>
                      <a:pt x="33" y="35"/>
                      <a:pt x="33" y="35"/>
                    </a:cubicBezTo>
                    <a:cubicBezTo>
                      <a:pt x="94" y="35"/>
                      <a:pt x="94" y="35"/>
                      <a:pt x="94" y="35"/>
                    </a:cubicBezTo>
                    <a:cubicBezTo>
                      <a:pt x="126" y="35"/>
                      <a:pt x="126" y="35"/>
                      <a:pt x="126" y="35"/>
                    </a:cubicBezTo>
                    <a:cubicBezTo>
                      <a:pt x="126" y="34"/>
                      <a:pt x="126" y="34"/>
                      <a:pt x="126" y="34"/>
                    </a:cubicBezTo>
                    <a:cubicBezTo>
                      <a:pt x="127" y="34"/>
                      <a:pt x="127" y="34"/>
                      <a:pt x="127" y="34"/>
                    </a:cubicBezTo>
                    <a:cubicBezTo>
                      <a:pt x="127" y="18"/>
                      <a:pt x="127" y="18"/>
                      <a:pt x="127" y="18"/>
                    </a:cubicBezTo>
                    <a:cubicBezTo>
                      <a:pt x="94" y="18"/>
                      <a:pt x="94" y="18"/>
                      <a:pt x="94" y="18"/>
                    </a:cubicBezTo>
                    <a:cubicBezTo>
                      <a:pt x="94" y="18"/>
                      <a:pt x="94" y="18"/>
                      <a:pt x="94" y="18"/>
                    </a:cubicBezTo>
                    <a:cubicBezTo>
                      <a:pt x="94" y="8"/>
                      <a:pt x="80" y="0"/>
                      <a:pt x="63" y="0"/>
                    </a:cubicBezTo>
                    <a:cubicBezTo>
                      <a:pt x="47" y="0"/>
                      <a:pt x="33" y="8"/>
                      <a:pt x="33" y="18"/>
                    </a:cubicBezTo>
                    <a:cubicBezTo>
                      <a:pt x="33" y="18"/>
                      <a:pt x="33" y="18"/>
                      <a:pt x="33" y="18"/>
                    </a:cubicBezTo>
                    <a:cubicBezTo>
                      <a:pt x="0" y="18"/>
                      <a:pt x="0" y="18"/>
                      <a:pt x="0" y="18"/>
                    </a:cubicBezTo>
                    <a:cubicBezTo>
                      <a:pt x="0" y="34"/>
                      <a:pt x="0" y="34"/>
                      <a:pt x="0" y="34"/>
                    </a:cubicBezTo>
                    <a:cubicBezTo>
                      <a:pt x="0" y="34"/>
                      <a:pt x="0" y="34"/>
                      <a:pt x="0" y="34"/>
                    </a:cubicBez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49">
                <a:extLst>
                  <a:ext uri="{FF2B5EF4-FFF2-40B4-BE49-F238E27FC236}">
                    <a16:creationId xmlns:a16="http://schemas.microsoft.com/office/drawing/2014/main" id="{9B3334B8-07F9-493A-B8EA-7D21DCAE0F5D}"/>
                  </a:ext>
                </a:extLst>
              </p:cNvPr>
              <p:cNvSpPr>
                <a:spLocks/>
              </p:cNvSpPr>
              <p:nvPr/>
            </p:nvSpPr>
            <p:spPr bwMode="auto">
              <a:xfrm>
                <a:off x="4113213" y="3722688"/>
                <a:ext cx="265112" cy="269875"/>
              </a:xfrm>
              <a:custGeom>
                <a:avLst/>
                <a:gdLst>
                  <a:gd name="T0" fmla="*/ 198 w 211"/>
                  <a:gd name="T1" fmla="*/ 150 h 215"/>
                  <a:gd name="T2" fmla="*/ 198 w 211"/>
                  <a:gd name="T3" fmla="*/ 176 h 215"/>
                  <a:gd name="T4" fmla="*/ 170 w 211"/>
                  <a:gd name="T5" fmla="*/ 202 h 215"/>
                  <a:gd name="T6" fmla="*/ 40 w 211"/>
                  <a:gd name="T7" fmla="*/ 202 h 215"/>
                  <a:gd name="T8" fmla="*/ 12 w 211"/>
                  <a:gd name="T9" fmla="*/ 176 h 215"/>
                  <a:gd name="T10" fmla="*/ 12 w 211"/>
                  <a:gd name="T11" fmla="*/ 55 h 215"/>
                  <a:gd name="T12" fmla="*/ 40 w 211"/>
                  <a:gd name="T13" fmla="*/ 28 h 215"/>
                  <a:gd name="T14" fmla="*/ 170 w 211"/>
                  <a:gd name="T15" fmla="*/ 28 h 215"/>
                  <a:gd name="T16" fmla="*/ 198 w 211"/>
                  <a:gd name="T17" fmla="*/ 55 h 215"/>
                  <a:gd name="T18" fmla="*/ 198 w 211"/>
                  <a:gd name="T19" fmla="*/ 103 h 215"/>
                  <a:gd name="T20" fmla="*/ 211 w 211"/>
                  <a:gd name="T21" fmla="*/ 91 h 215"/>
                  <a:gd name="T22" fmla="*/ 211 w 211"/>
                  <a:gd name="T23" fmla="*/ 30 h 215"/>
                  <a:gd name="T24" fmla="*/ 211 w 211"/>
                  <a:gd name="T25" fmla="*/ 0 h 215"/>
                  <a:gd name="T26" fmla="*/ 171 w 211"/>
                  <a:gd name="T27" fmla="*/ 0 h 215"/>
                  <a:gd name="T28" fmla="*/ 171 w 211"/>
                  <a:gd name="T29" fmla="*/ 0 h 215"/>
                  <a:gd name="T30" fmla="*/ 40 w 211"/>
                  <a:gd name="T31" fmla="*/ 0 h 215"/>
                  <a:gd name="T32" fmla="*/ 40 w 211"/>
                  <a:gd name="T33" fmla="*/ 0 h 215"/>
                  <a:gd name="T34" fmla="*/ 0 w 211"/>
                  <a:gd name="T35" fmla="*/ 0 h 215"/>
                  <a:gd name="T36" fmla="*/ 0 w 211"/>
                  <a:gd name="T37" fmla="*/ 30 h 215"/>
                  <a:gd name="T38" fmla="*/ 0 w 211"/>
                  <a:gd name="T39" fmla="*/ 215 h 215"/>
                  <a:gd name="T40" fmla="*/ 211 w 211"/>
                  <a:gd name="T41" fmla="*/ 215 h 215"/>
                  <a:gd name="T42" fmla="*/ 211 w 211"/>
                  <a:gd name="T43" fmla="*/ 138 h 215"/>
                  <a:gd name="T44" fmla="*/ 198 w 211"/>
                  <a:gd name="T45" fmla="*/ 1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1" h="215">
                    <a:moveTo>
                      <a:pt x="198" y="150"/>
                    </a:moveTo>
                    <a:cubicBezTo>
                      <a:pt x="198" y="176"/>
                      <a:pt x="198" y="176"/>
                      <a:pt x="198" y="176"/>
                    </a:cubicBezTo>
                    <a:cubicBezTo>
                      <a:pt x="198" y="190"/>
                      <a:pt x="186" y="202"/>
                      <a:pt x="170" y="202"/>
                    </a:cubicBezTo>
                    <a:cubicBezTo>
                      <a:pt x="40" y="202"/>
                      <a:pt x="40" y="202"/>
                      <a:pt x="40" y="202"/>
                    </a:cubicBezTo>
                    <a:cubicBezTo>
                      <a:pt x="25" y="202"/>
                      <a:pt x="12" y="190"/>
                      <a:pt x="12" y="176"/>
                    </a:cubicBezTo>
                    <a:cubicBezTo>
                      <a:pt x="12" y="55"/>
                      <a:pt x="12" y="55"/>
                      <a:pt x="12" y="55"/>
                    </a:cubicBezTo>
                    <a:cubicBezTo>
                      <a:pt x="12" y="40"/>
                      <a:pt x="25" y="28"/>
                      <a:pt x="40" y="28"/>
                    </a:cubicBezTo>
                    <a:cubicBezTo>
                      <a:pt x="170" y="28"/>
                      <a:pt x="170" y="28"/>
                      <a:pt x="170" y="28"/>
                    </a:cubicBezTo>
                    <a:cubicBezTo>
                      <a:pt x="186" y="28"/>
                      <a:pt x="198" y="40"/>
                      <a:pt x="198" y="55"/>
                    </a:cubicBezTo>
                    <a:cubicBezTo>
                      <a:pt x="198" y="103"/>
                      <a:pt x="198" y="103"/>
                      <a:pt x="198" y="103"/>
                    </a:cubicBezTo>
                    <a:cubicBezTo>
                      <a:pt x="211" y="91"/>
                      <a:pt x="211" y="91"/>
                      <a:pt x="211" y="91"/>
                    </a:cubicBezTo>
                    <a:cubicBezTo>
                      <a:pt x="211" y="30"/>
                      <a:pt x="211" y="30"/>
                      <a:pt x="211" y="30"/>
                    </a:cubicBezTo>
                    <a:cubicBezTo>
                      <a:pt x="211" y="0"/>
                      <a:pt x="211" y="0"/>
                      <a:pt x="211" y="0"/>
                    </a:cubicBezTo>
                    <a:cubicBezTo>
                      <a:pt x="171" y="0"/>
                      <a:pt x="171" y="0"/>
                      <a:pt x="171" y="0"/>
                    </a:cubicBezTo>
                    <a:cubicBezTo>
                      <a:pt x="171" y="0"/>
                      <a:pt x="171" y="0"/>
                      <a:pt x="171" y="0"/>
                    </a:cubicBezTo>
                    <a:cubicBezTo>
                      <a:pt x="40" y="0"/>
                      <a:pt x="40" y="0"/>
                      <a:pt x="40" y="0"/>
                    </a:cubicBezTo>
                    <a:cubicBezTo>
                      <a:pt x="40" y="0"/>
                      <a:pt x="40" y="0"/>
                      <a:pt x="40" y="0"/>
                    </a:cubicBezTo>
                    <a:cubicBezTo>
                      <a:pt x="0" y="0"/>
                      <a:pt x="0" y="0"/>
                      <a:pt x="0" y="0"/>
                    </a:cubicBezTo>
                    <a:cubicBezTo>
                      <a:pt x="0" y="30"/>
                      <a:pt x="0" y="30"/>
                      <a:pt x="0" y="30"/>
                    </a:cubicBezTo>
                    <a:cubicBezTo>
                      <a:pt x="0" y="215"/>
                      <a:pt x="0" y="215"/>
                      <a:pt x="0" y="215"/>
                    </a:cubicBezTo>
                    <a:cubicBezTo>
                      <a:pt x="211" y="215"/>
                      <a:pt x="211" y="215"/>
                      <a:pt x="211" y="215"/>
                    </a:cubicBezTo>
                    <a:cubicBezTo>
                      <a:pt x="211" y="138"/>
                      <a:pt x="211" y="138"/>
                      <a:pt x="211" y="138"/>
                    </a:cubicBezTo>
                    <a:lnTo>
                      <a:pt x="198"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50">
                <a:extLst>
                  <a:ext uri="{FF2B5EF4-FFF2-40B4-BE49-F238E27FC236}">
                    <a16:creationId xmlns:a16="http://schemas.microsoft.com/office/drawing/2014/main" id="{223B390E-30A6-4ADD-9B19-AD7E7EC6FEB0}"/>
                  </a:ext>
                </a:extLst>
              </p:cNvPr>
              <p:cNvSpPr>
                <a:spLocks/>
              </p:cNvSpPr>
              <p:nvPr/>
            </p:nvSpPr>
            <p:spPr bwMode="auto">
              <a:xfrm>
                <a:off x="4211638" y="3836988"/>
                <a:ext cx="66675" cy="12700"/>
              </a:xfrm>
              <a:custGeom>
                <a:avLst/>
                <a:gdLst>
                  <a:gd name="T0" fmla="*/ 0 w 42"/>
                  <a:gd name="T1" fmla="*/ 0 h 8"/>
                  <a:gd name="T2" fmla="*/ 0 w 42"/>
                  <a:gd name="T3" fmla="*/ 8 h 8"/>
                  <a:gd name="T4" fmla="*/ 37 w 42"/>
                  <a:gd name="T5" fmla="*/ 8 h 8"/>
                  <a:gd name="T6" fmla="*/ 42 w 42"/>
                  <a:gd name="T7" fmla="*/ 0 h 8"/>
                  <a:gd name="T8" fmla="*/ 0 w 42"/>
                  <a:gd name="T9" fmla="*/ 0 h 8"/>
                </a:gdLst>
                <a:ahLst/>
                <a:cxnLst>
                  <a:cxn ang="0">
                    <a:pos x="T0" y="T1"/>
                  </a:cxn>
                  <a:cxn ang="0">
                    <a:pos x="T2" y="T3"/>
                  </a:cxn>
                  <a:cxn ang="0">
                    <a:pos x="T4" y="T5"/>
                  </a:cxn>
                  <a:cxn ang="0">
                    <a:pos x="T6" y="T7"/>
                  </a:cxn>
                  <a:cxn ang="0">
                    <a:pos x="T8" y="T9"/>
                  </a:cxn>
                </a:cxnLst>
                <a:rect l="0" t="0" r="r" b="b"/>
                <a:pathLst>
                  <a:path w="42" h="8">
                    <a:moveTo>
                      <a:pt x="0" y="0"/>
                    </a:moveTo>
                    <a:lnTo>
                      <a:pt x="0" y="8"/>
                    </a:lnTo>
                    <a:lnTo>
                      <a:pt x="37" y="8"/>
                    </a:lnTo>
                    <a:lnTo>
                      <a:pt x="4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51">
                <a:extLst>
                  <a:ext uri="{FF2B5EF4-FFF2-40B4-BE49-F238E27FC236}">
                    <a16:creationId xmlns:a16="http://schemas.microsoft.com/office/drawing/2014/main" id="{2E1C53FE-5470-4B6A-9F79-2FC837B900BC}"/>
                  </a:ext>
                </a:extLst>
              </p:cNvPr>
              <p:cNvSpPr>
                <a:spLocks/>
              </p:cNvSpPr>
              <p:nvPr/>
            </p:nvSpPr>
            <p:spPr bwMode="auto">
              <a:xfrm>
                <a:off x="4241800" y="3844925"/>
                <a:ext cx="7937" cy="4762"/>
              </a:xfrm>
              <a:custGeom>
                <a:avLst/>
                <a:gdLst>
                  <a:gd name="T0" fmla="*/ 2 w 5"/>
                  <a:gd name="T1" fmla="*/ 0 h 3"/>
                  <a:gd name="T2" fmla="*/ 0 w 5"/>
                  <a:gd name="T3" fmla="*/ 3 h 3"/>
                  <a:gd name="T4" fmla="*/ 5 w 5"/>
                  <a:gd name="T5" fmla="*/ 3 h 3"/>
                  <a:gd name="T6" fmla="*/ 2 w 5"/>
                  <a:gd name="T7" fmla="*/ 0 h 3"/>
                </a:gdLst>
                <a:ahLst/>
                <a:cxnLst>
                  <a:cxn ang="0">
                    <a:pos x="T0" y="T1"/>
                  </a:cxn>
                  <a:cxn ang="0">
                    <a:pos x="T2" y="T3"/>
                  </a:cxn>
                  <a:cxn ang="0">
                    <a:pos x="T4" y="T5"/>
                  </a:cxn>
                  <a:cxn ang="0">
                    <a:pos x="T6" y="T7"/>
                  </a:cxn>
                </a:cxnLst>
                <a:rect l="0" t="0" r="r" b="b"/>
                <a:pathLst>
                  <a:path w="5" h="3">
                    <a:moveTo>
                      <a:pt x="2" y="0"/>
                    </a:moveTo>
                    <a:lnTo>
                      <a:pt x="0" y="3"/>
                    </a:lnTo>
                    <a:lnTo>
                      <a:pt x="5"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52">
                <a:extLst>
                  <a:ext uri="{FF2B5EF4-FFF2-40B4-BE49-F238E27FC236}">
                    <a16:creationId xmlns:a16="http://schemas.microsoft.com/office/drawing/2014/main" id="{49D2C06F-9F12-4171-9BA5-2A5E676DB258}"/>
                  </a:ext>
                </a:extLst>
              </p:cNvPr>
              <p:cNvSpPr>
                <a:spLocks/>
              </p:cNvSpPr>
              <p:nvPr/>
            </p:nvSpPr>
            <p:spPr bwMode="auto">
              <a:xfrm>
                <a:off x="4211638" y="3876675"/>
                <a:ext cx="66675" cy="11112"/>
              </a:xfrm>
              <a:custGeom>
                <a:avLst/>
                <a:gdLst>
                  <a:gd name="T0" fmla="*/ 0 w 42"/>
                  <a:gd name="T1" fmla="*/ 0 h 7"/>
                  <a:gd name="T2" fmla="*/ 0 w 42"/>
                  <a:gd name="T3" fmla="*/ 7 h 7"/>
                  <a:gd name="T4" fmla="*/ 42 w 42"/>
                  <a:gd name="T5" fmla="*/ 7 h 7"/>
                  <a:gd name="T6" fmla="*/ 35 w 42"/>
                  <a:gd name="T7" fmla="*/ 0 h 7"/>
                  <a:gd name="T8" fmla="*/ 0 w 42"/>
                  <a:gd name="T9" fmla="*/ 0 h 7"/>
                </a:gdLst>
                <a:ahLst/>
                <a:cxnLst>
                  <a:cxn ang="0">
                    <a:pos x="T0" y="T1"/>
                  </a:cxn>
                  <a:cxn ang="0">
                    <a:pos x="T2" y="T3"/>
                  </a:cxn>
                  <a:cxn ang="0">
                    <a:pos x="T4" y="T5"/>
                  </a:cxn>
                  <a:cxn ang="0">
                    <a:pos x="T6" y="T7"/>
                  </a:cxn>
                  <a:cxn ang="0">
                    <a:pos x="T8" y="T9"/>
                  </a:cxn>
                </a:cxnLst>
                <a:rect l="0" t="0" r="r" b="b"/>
                <a:pathLst>
                  <a:path w="42" h="7">
                    <a:moveTo>
                      <a:pt x="0" y="0"/>
                    </a:moveTo>
                    <a:lnTo>
                      <a:pt x="0" y="7"/>
                    </a:lnTo>
                    <a:lnTo>
                      <a:pt x="42" y="7"/>
                    </a:lnTo>
                    <a:lnTo>
                      <a:pt x="3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53">
                <a:extLst>
                  <a:ext uri="{FF2B5EF4-FFF2-40B4-BE49-F238E27FC236}">
                    <a16:creationId xmlns:a16="http://schemas.microsoft.com/office/drawing/2014/main" id="{6FA51910-A3BF-40A2-BCA7-73A4EB23745B}"/>
                  </a:ext>
                </a:extLst>
              </p:cNvPr>
              <p:cNvSpPr>
                <a:spLocks/>
              </p:cNvSpPr>
              <p:nvPr/>
            </p:nvSpPr>
            <p:spPr bwMode="auto">
              <a:xfrm>
                <a:off x="4235450" y="3876675"/>
                <a:ext cx="20637" cy="11112"/>
              </a:xfrm>
              <a:custGeom>
                <a:avLst/>
                <a:gdLst>
                  <a:gd name="T0" fmla="*/ 13 w 13"/>
                  <a:gd name="T1" fmla="*/ 7 h 7"/>
                  <a:gd name="T2" fmla="*/ 13 w 13"/>
                  <a:gd name="T3" fmla="*/ 0 h 7"/>
                  <a:gd name="T4" fmla="*/ 0 w 13"/>
                  <a:gd name="T5" fmla="*/ 0 h 7"/>
                  <a:gd name="T6" fmla="*/ 7 w 13"/>
                  <a:gd name="T7" fmla="*/ 7 h 7"/>
                  <a:gd name="T8" fmla="*/ 13 w 13"/>
                  <a:gd name="T9" fmla="*/ 7 h 7"/>
                </a:gdLst>
                <a:ahLst/>
                <a:cxnLst>
                  <a:cxn ang="0">
                    <a:pos x="T0" y="T1"/>
                  </a:cxn>
                  <a:cxn ang="0">
                    <a:pos x="T2" y="T3"/>
                  </a:cxn>
                  <a:cxn ang="0">
                    <a:pos x="T4" y="T5"/>
                  </a:cxn>
                  <a:cxn ang="0">
                    <a:pos x="T6" y="T7"/>
                  </a:cxn>
                  <a:cxn ang="0">
                    <a:pos x="T8" y="T9"/>
                  </a:cxn>
                </a:cxnLst>
                <a:rect l="0" t="0" r="r" b="b"/>
                <a:pathLst>
                  <a:path w="13" h="7">
                    <a:moveTo>
                      <a:pt x="13" y="7"/>
                    </a:moveTo>
                    <a:lnTo>
                      <a:pt x="13" y="0"/>
                    </a:lnTo>
                    <a:lnTo>
                      <a:pt x="0" y="0"/>
                    </a:lnTo>
                    <a:lnTo>
                      <a:pt x="7" y="7"/>
                    </a:ln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4">
                <a:extLst>
                  <a:ext uri="{FF2B5EF4-FFF2-40B4-BE49-F238E27FC236}">
                    <a16:creationId xmlns:a16="http://schemas.microsoft.com/office/drawing/2014/main" id="{0E7073BF-7745-4ED8-A00E-CB5434598A1B}"/>
                  </a:ext>
                </a:extLst>
              </p:cNvPr>
              <p:cNvSpPr>
                <a:spLocks/>
              </p:cNvSpPr>
              <p:nvPr/>
            </p:nvSpPr>
            <p:spPr bwMode="auto">
              <a:xfrm>
                <a:off x="4194175" y="3914775"/>
                <a:ext cx="103187" cy="12700"/>
              </a:xfrm>
              <a:custGeom>
                <a:avLst/>
                <a:gdLst>
                  <a:gd name="T0" fmla="*/ 0 w 65"/>
                  <a:gd name="T1" fmla="*/ 0 h 8"/>
                  <a:gd name="T2" fmla="*/ 0 w 65"/>
                  <a:gd name="T3" fmla="*/ 8 h 8"/>
                  <a:gd name="T4" fmla="*/ 65 w 65"/>
                  <a:gd name="T5" fmla="*/ 8 h 8"/>
                  <a:gd name="T6" fmla="*/ 58 w 65"/>
                  <a:gd name="T7" fmla="*/ 0 h 8"/>
                  <a:gd name="T8" fmla="*/ 0 w 65"/>
                  <a:gd name="T9" fmla="*/ 0 h 8"/>
                </a:gdLst>
                <a:ahLst/>
                <a:cxnLst>
                  <a:cxn ang="0">
                    <a:pos x="T0" y="T1"/>
                  </a:cxn>
                  <a:cxn ang="0">
                    <a:pos x="T2" y="T3"/>
                  </a:cxn>
                  <a:cxn ang="0">
                    <a:pos x="T4" y="T5"/>
                  </a:cxn>
                  <a:cxn ang="0">
                    <a:pos x="T6" y="T7"/>
                  </a:cxn>
                  <a:cxn ang="0">
                    <a:pos x="T8" y="T9"/>
                  </a:cxn>
                </a:cxnLst>
                <a:rect l="0" t="0" r="r" b="b"/>
                <a:pathLst>
                  <a:path w="65" h="8">
                    <a:moveTo>
                      <a:pt x="0" y="0"/>
                    </a:moveTo>
                    <a:lnTo>
                      <a:pt x="0" y="8"/>
                    </a:lnTo>
                    <a:lnTo>
                      <a:pt x="65" y="8"/>
                    </a:lnTo>
                    <a:lnTo>
                      <a:pt x="5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55">
                <a:extLst>
                  <a:ext uri="{FF2B5EF4-FFF2-40B4-BE49-F238E27FC236}">
                    <a16:creationId xmlns:a16="http://schemas.microsoft.com/office/drawing/2014/main" id="{8240A502-9673-41CA-9362-164F7333F54C}"/>
                  </a:ext>
                </a:extLst>
              </p:cNvPr>
              <p:cNvSpPr>
                <a:spLocks/>
              </p:cNvSpPr>
              <p:nvPr/>
            </p:nvSpPr>
            <p:spPr bwMode="auto">
              <a:xfrm>
                <a:off x="4232275" y="3914775"/>
                <a:ext cx="26987" cy="12700"/>
              </a:xfrm>
              <a:custGeom>
                <a:avLst/>
                <a:gdLst>
                  <a:gd name="T0" fmla="*/ 17 w 17"/>
                  <a:gd name="T1" fmla="*/ 0 h 8"/>
                  <a:gd name="T2" fmla="*/ 0 w 17"/>
                  <a:gd name="T3" fmla="*/ 0 h 8"/>
                  <a:gd name="T4" fmla="*/ 7 w 17"/>
                  <a:gd name="T5" fmla="*/ 8 h 8"/>
                  <a:gd name="T6" fmla="*/ 17 w 17"/>
                  <a:gd name="T7" fmla="*/ 8 h 8"/>
                  <a:gd name="T8" fmla="*/ 17 w 17"/>
                  <a:gd name="T9" fmla="*/ 0 h 8"/>
                </a:gdLst>
                <a:ahLst/>
                <a:cxnLst>
                  <a:cxn ang="0">
                    <a:pos x="T0" y="T1"/>
                  </a:cxn>
                  <a:cxn ang="0">
                    <a:pos x="T2" y="T3"/>
                  </a:cxn>
                  <a:cxn ang="0">
                    <a:pos x="T4" y="T5"/>
                  </a:cxn>
                  <a:cxn ang="0">
                    <a:pos x="T6" y="T7"/>
                  </a:cxn>
                  <a:cxn ang="0">
                    <a:pos x="T8" y="T9"/>
                  </a:cxn>
                </a:cxnLst>
                <a:rect l="0" t="0" r="r" b="b"/>
                <a:pathLst>
                  <a:path w="17" h="8">
                    <a:moveTo>
                      <a:pt x="17" y="0"/>
                    </a:moveTo>
                    <a:lnTo>
                      <a:pt x="0" y="0"/>
                    </a:lnTo>
                    <a:lnTo>
                      <a:pt x="7" y="8"/>
                    </a:lnTo>
                    <a:lnTo>
                      <a:pt x="17" y="8"/>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56">
                <a:extLst>
                  <a:ext uri="{FF2B5EF4-FFF2-40B4-BE49-F238E27FC236}">
                    <a16:creationId xmlns:a16="http://schemas.microsoft.com/office/drawing/2014/main" id="{E086488B-FAB9-4FC8-811C-855E805BABDB}"/>
                  </a:ext>
                </a:extLst>
              </p:cNvPr>
              <p:cNvSpPr>
                <a:spLocks/>
              </p:cNvSpPr>
              <p:nvPr/>
            </p:nvSpPr>
            <p:spPr bwMode="auto">
              <a:xfrm>
                <a:off x="4275138" y="3819525"/>
                <a:ext cx="153987" cy="109537"/>
              </a:xfrm>
              <a:custGeom>
                <a:avLst/>
                <a:gdLst>
                  <a:gd name="T0" fmla="*/ 0 w 97"/>
                  <a:gd name="T1" fmla="*/ 30 h 69"/>
                  <a:gd name="T2" fmla="*/ 32 w 97"/>
                  <a:gd name="T3" fmla="*/ 69 h 69"/>
                  <a:gd name="T4" fmla="*/ 97 w 97"/>
                  <a:gd name="T5" fmla="*/ 16 h 69"/>
                  <a:gd name="T6" fmla="*/ 88 w 97"/>
                  <a:gd name="T7" fmla="*/ 0 h 69"/>
                  <a:gd name="T8" fmla="*/ 36 w 97"/>
                  <a:gd name="T9" fmla="*/ 41 h 69"/>
                  <a:gd name="T10" fmla="*/ 10 w 97"/>
                  <a:gd name="T11" fmla="*/ 16 h 69"/>
                  <a:gd name="T12" fmla="*/ 0 w 97"/>
                  <a:gd name="T13" fmla="*/ 30 h 69"/>
                </a:gdLst>
                <a:ahLst/>
                <a:cxnLst>
                  <a:cxn ang="0">
                    <a:pos x="T0" y="T1"/>
                  </a:cxn>
                  <a:cxn ang="0">
                    <a:pos x="T2" y="T3"/>
                  </a:cxn>
                  <a:cxn ang="0">
                    <a:pos x="T4" y="T5"/>
                  </a:cxn>
                  <a:cxn ang="0">
                    <a:pos x="T6" y="T7"/>
                  </a:cxn>
                  <a:cxn ang="0">
                    <a:pos x="T8" y="T9"/>
                  </a:cxn>
                  <a:cxn ang="0">
                    <a:pos x="T10" y="T11"/>
                  </a:cxn>
                  <a:cxn ang="0">
                    <a:pos x="T12" y="T13"/>
                  </a:cxn>
                </a:cxnLst>
                <a:rect l="0" t="0" r="r" b="b"/>
                <a:pathLst>
                  <a:path w="97" h="69">
                    <a:moveTo>
                      <a:pt x="0" y="30"/>
                    </a:moveTo>
                    <a:lnTo>
                      <a:pt x="32" y="69"/>
                    </a:lnTo>
                    <a:lnTo>
                      <a:pt x="97" y="16"/>
                    </a:lnTo>
                    <a:lnTo>
                      <a:pt x="88" y="0"/>
                    </a:lnTo>
                    <a:lnTo>
                      <a:pt x="36" y="41"/>
                    </a:lnTo>
                    <a:lnTo>
                      <a:pt x="10" y="16"/>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1" name="组合 80">
            <a:extLst>
              <a:ext uri="{FF2B5EF4-FFF2-40B4-BE49-F238E27FC236}">
                <a16:creationId xmlns:a16="http://schemas.microsoft.com/office/drawing/2014/main" id="{F2F76AEB-028E-43D0-AF7F-C77B6D9F1998}"/>
              </a:ext>
            </a:extLst>
          </p:cNvPr>
          <p:cNvGrpSpPr/>
          <p:nvPr/>
        </p:nvGrpSpPr>
        <p:grpSpPr>
          <a:xfrm>
            <a:off x="497496" y="1994731"/>
            <a:ext cx="603250" cy="699770"/>
            <a:chOff x="623443" y="1726565"/>
            <a:chExt cx="603250" cy="699770"/>
          </a:xfrm>
        </p:grpSpPr>
        <p:sp>
          <p:nvSpPr>
            <p:cNvPr id="82" name="六边形 81">
              <a:extLst>
                <a:ext uri="{FF2B5EF4-FFF2-40B4-BE49-F238E27FC236}">
                  <a16:creationId xmlns:a16="http://schemas.microsoft.com/office/drawing/2014/main" id="{C34A972C-A9DD-4F52-818A-C62E51F9B022}"/>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文本框 82">
              <a:extLst>
                <a:ext uri="{FF2B5EF4-FFF2-40B4-BE49-F238E27FC236}">
                  <a16:creationId xmlns:a16="http://schemas.microsoft.com/office/drawing/2014/main" id="{CA290F72-C306-4B2E-B5ED-4E3D7B7C91BA}"/>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4" name="文本框 83">
            <a:extLst>
              <a:ext uri="{FF2B5EF4-FFF2-40B4-BE49-F238E27FC236}">
                <a16:creationId xmlns:a16="http://schemas.microsoft.com/office/drawing/2014/main" id="{AEAF6DF2-D83C-49BF-B257-A9138AA771AE}"/>
              </a:ext>
            </a:extLst>
          </p:cNvPr>
          <p:cNvSpPr txBox="1"/>
          <p:nvPr/>
        </p:nvSpPr>
        <p:spPr>
          <a:xfrm>
            <a:off x="1192600" y="1913729"/>
            <a:ext cx="4884910" cy="1026050"/>
          </a:xfrm>
          <a:prstGeom prst="rect">
            <a:avLst/>
          </a:prstGeom>
          <a:noFill/>
        </p:spPr>
        <p:txBody>
          <a:bodyPr wrap="square" rtlCol="0">
            <a:spAutoFit/>
          </a:bodyPr>
          <a:lstStyle/>
          <a:p>
            <a:pPr algn="just">
              <a:lnSpc>
                <a:spcPct val="125000"/>
              </a:lnSpc>
            </a:pPr>
            <a:r>
              <a:rPr lang="zh-CN" altLang="en-US" b="1" dirty="0">
                <a:solidFill>
                  <a:srgbClr val="0070C0"/>
                </a:solidFill>
                <a:latin typeface="微软雅黑" panose="020B0503020204020204" pitchFamily="34" charset="-122"/>
                <a:ea typeface="微软雅黑" panose="020B0503020204020204" pitchFamily="34" charset="-122"/>
              </a:rPr>
              <a:t>情况</a:t>
            </a:r>
            <a:r>
              <a:rPr lang="en-US" altLang="zh-CN" b="1" dirty="0">
                <a:solidFill>
                  <a:srgbClr val="0070C0"/>
                </a:solidFill>
                <a:latin typeface="微软雅黑" panose="020B0503020204020204" pitchFamily="34" charset="-122"/>
                <a:ea typeface="微软雅黑" panose="020B0503020204020204" pitchFamily="34" charset="-122"/>
              </a:rPr>
              <a:t>1</a:t>
            </a:r>
          </a:p>
          <a:p>
            <a:pPr algn="just">
              <a:lnSpc>
                <a:spcPct val="125000"/>
              </a:lnSpc>
            </a:pPr>
            <a:r>
              <a:rPr lang="zh-CN" altLang="en-US" sz="1600" dirty="0">
                <a:latin typeface="微软雅黑" panose="020B0503020204020204" pitchFamily="34" charset="-122"/>
                <a:ea typeface="微软雅黑" panose="020B0503020204020204" pitchFamily="34" charset="-122"/>
              </a:rPr>
              <a:t>文件很小（</a:t>
            </a:r>
            <a:r>
              <a:rPr lang="en-US" altLang="zh-CN" sz="1600" dirty="0">
                <a:latin typeface="微软雅黑" panose="020B0503020204020204" pitchFamily="34" charset="-122"/>
                <a:ea typeface="微软雅黑" panose="020B0503020204020204" pitchFamily="34" charset="-122"/>
              </a:rPr>
              <a:t>1KB</a:t>
            </a:r>
            <a:r>
              <a:rPr lang="zh-CN" altLang="en-US" sz="1600" dirty="0">
                <a:latin typeface="微软雅黑" panose="020B0503020204020204" pitchFamily="34" charset="-122"/>
                <a:ea typeface="微软雅黑" panose="020B0503020204020204" pitchFamily="34" charset="-122"/>
              </a:rPr>
              <a:t>），但依然会占用一个</a:t>
            </a:r>
            <a:r>
              <a:rPr lang="en-US" altLang="zh-CN" sz="1600" dirty="0">
                <a:latin typeface="微软雅黑" panose="020B0503020204020204" pitchFamily="34" charset="-122"/>
                <a:ea typeface="微软雅黑" panose="020B0503020204020204" pitchFamily="34" charset="-122"/>
              </a:rPr>
              <a:t>block</a:t>
            </a:r>
            <a:r>
              <a:rPr lang="zh-CN" altLang="en-US" sz="1600" dirty="0">
                <a:latin typeface="微软雅黑" panose="020B0503020204020204" pitchFamily="34" charset="-122"/>
                <a:ea typeface="微软雅黑" panose="020B0503020204020204" pitchFamily="34" charset="-122"/>
              </a:rPr>
              <a:t>，因此会潜在地浪费</a:t>
            </a:r>
            <a:r>
              <a:rPr lang="en-US" altLang="zh-CN" sz="1600" dirty="0">
                <a:latin typeface="微软雅黑" panose="020B0503020204020204" pitchFamily="34" charset="-122"/>
                <a:ea typeface="微软雅黑" panose="020B0503020204020204" pitchFamily="34" charset="-122"/>
              </a:rPr>
              <a:t>3KB</a:t>
            </a:r>
            <a:r>
              <a:rPr lang="zh-CN" altLang="en-US" sz="1600" dirty="0">
                <a:latin typeface="微软雅黑" panose="020B0503020204020204" pitchFamily="34" charset="-122"/>
                <a:ea typeface="微软雅黑" panose="020B0503020204020204" pitchFamily="34" charset="-122"/>
              </a:rPr>
              <a:t>。</a:t>
            </a:r>
          </a:p>
        </p:txBody>
      </p:sp>
      <p:grpSp>
        <p:nvGrpSpPr>
          <p:cNvPr id="85" name="组合 84">
            <a:extLst>
              <a:ext uri="{FF2B5EF4-FFF2-40B4-BE49-F238E27FC236}">
                <a16:creationId xmlns:a16="http://schemas.microsoft.com/office/drawing/2014/main" id="{1370DBDA-C0C3-411E-858B-E8949D9E6ED4}"/>
              </a:ext>
            </a:extLst>
          </p:cNvPr>
          <p:cNvGrpSpPr/>
          <p:nvPr/>
        </p:nvGrpSpPr>
        <p:grpSpPr>
          <a:xfrm>
            <a:off x="497496" y="3685354"/>
            <a:ext cx="603250" cy="699770"/>
            <a:chOff x="623443" y="1726565"/>
            <a:chExt cx="603250" cy="699770"/>
          </a:xfrm>
        </p:grpSpPr>
        <p:sp>
          <p:nvSpPr>
            <p:cNvPr id="86" name="六边形 85">
              <a:extLst>
                <a:ext uri="{FF2B5EF4-FFF2-40B4-BE49-F238E27FC236}">
                  <a16:creationId xmlns:a16="http://schemas.microsoft.com/office/drawing/2014/main" id="{861C75DE-5886-4C56-A950-2C2B25D49A5F}"/>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文本框 86">
              <a:extLst>
                <a:ext uri="{FF2B5EF4-FFF2-40B4-BE49-F238E27FC236}">
                  <a16:creationId xmlns:a16="http://schemas.microsoft.com/office/drawing/2014/main" id="{E75D429D-7F58-42BF-ACBC-D31DA5CA152A}"/>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8" name="文本框 87">
            <a:extLst>
              <a:ext uri="{FF2B5EF4-FFF2-40B4-BE49-F238E27FC236}">
                <a16:creationId xmlns:a16="http://schemas.microsoft.com/office/drawing/2014/main" id="{3C557A91-9F5D-4DB2-9278-63AF9542C6CF}"/>
              </a:ext>
            </a:extLst>
          </p:cNvPr>
          <p:cNvSpPr txBox="1"/>
          <p:nvPr/>
        </p:nvSpPr>
        <p:spPr>
          <a:xfrm>
            <a:off x="1192599" y="3604352"/>
            <a:ext cx="4903401" cy="1026050"/>
          </a:xfrm>
          <a:prstGeom prst="rect">
            <a:avLst/>
          </a:prstGeom>
          <a:noFill/>
        </p:spPr>
        <p:txBody>
          <a:bodyPr wrap="square" rtlCol="0">
            <a:spAutoFit/>
          </a:bodyPr>
          <a:lstStyle/>
          <a:p>
            <a:pPr algn="just">
              <a:lnSpc>
                <a:spcPct val="125000"/>
              </a:lnSpc>
            </a:pPr>
            <a:r>
              <a:rPr lang="zh-CN" altLang="en-US" b="1" dirty="0">
                <a:solidFill>
                  <a:srgbClr val="0070C0"/>
                </a:solidFill>
                <a:latin typeface="微软雅黑" panose="020B0503020204020204" pitchFamily="34" charset="-122"/>
                <a:ea typeface="微软雅黑" panose="020B0503020204020204" pitchFamily="34" charset="-122"/>
              </a:rPr>
              <a:t>情况</a:t>
            </a:r>
            <a:r>
              <a:rPr lang="en-US" altLang="zh-CN" b="1" dirty="0">
                <a:solidFill>
                  <a:srgbClr val="0070C0"/>
                </a:solidFill>
                <a:latin typeface="微软雅黑" panose="020B0503020204020204" pitchFamily="34" charset="-122"/>
                <a:ea typeface="微软雅黑" panose="020B0503020204020204" pitchFamily="34" charset="-122"/>
              </a:rPr>
              <a:t>2</a:t>
            </a:r>
          </a:p>
          <a:p>
            <a:pPr algn="just">
              <a:lnSpc>
                <a:spcPct val="125000"/>
              </a:lnSpc>
            </a:pPr>
            <a:r>
              <a:rPr lang="zh-CN" altLang="en-US" sz="1600" dirty="0">
                <a:latin typeface="微软雅黑" panose="020B0503020204020204" pitchFamily="34" charset="-122"/>
                <a:ea typeface="微软雅黑" panose="020B0503020204020204" pitchFamily="34" charset="-122"/>
              </a:rPr>
              <a:t>文件很大（</a:t>
            </a:r>
            <a:r>
              <a:rPr lang="en-US" altLang="zh-CN" sz="1600" dirty="0">
                <a:latin typeface="微软雅黑" panose="020B0503020204020204" pitchFamily="34" charset="-122"/>
                <a:ea typeface="微软雅黑" panose="020B0503020204020204" pitchFamily="34" charset="-122"/>
              </a:rPr>
              <a:t>5KB</a:t>
            </a:r>
            <a:r>
              <a:rPr lang="zh-CN" altLang="en-US" sz="1600" dirty="0">
                <a:latin typeface="微软雅黑" panose="020B0503020204020204" pitchFamily="34" charset="-122"/>
                <a:ea typeface="微软雅黑" panose="020B0503020204020204" pitchFamily="34" charset="-122"/>
              </a:rPr>
              <a:t>），那么会占用两个</a:t>
            </a:r>
            <a:r>
              <a:rPr lang="en-US" altLang="zh-CN" sz="1600" dirty="0">
                <a:latin typeface="微软雅黑" panose="020B0503020204020204" pitchFamily="34" charset="-122"/>
                <a:ea typeface="微软雅黑" panose="020B0503020204020204" pitchFamily="34" charset="-122"/>
              </a:rPr>
              <a:t>block</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5KB−4KB</a:t>
            </a:r>
            <a:r>
              <a:rPr lang="zh-CN" altLang="en-US" sz="1600" dirty="0">
                <a:latin typeface="微软雅黑" panose="020B0503020204020204" pitchFamily="34" charset="-122"/>
                <a:ea typeface="微软雅黑" panose="020B0503020204020204" pitchFamily="34" charset="-122"/>
              </a:rPr>
              <a:t>后剩下的</a:t>
            </a:r>
            <a:r>
              <a:rPr lang="en-US" altLang="zh-CN" sz="1600" dirty="0">
                <a:latin typeface="微软雅黑" panose="020B0503020204020204" pitchFamily="34" charset="-122"/>
                <a:ea typeface="微软雅黑" panose="020B0503020204020204" pitchFamily="34" charset="-122"/>
              </a:rPr>
              <a:t>1KB</a:t>
            </a:r>
            <a:r>
              <a:rPr lang="zh-CN" altLang="en-US" sz="1600" dirty="0">
                <a:latin typeface="微软雅黑" panose="020B0503020204020204" pitchFamily="34" charset="-122"/>
                <a:ea typeface="微软雅黑" panose="020B0503020204020204" pitchFamily="34" charset="-122"/>
              </a:rPr>
              <a:t>也要占用一个</a:t>
            </a:r>
            <a:r>
              <a:rPr lang="en-US" altLang="zh-CN" sz="1600" dirty="0">
                <a:latin typeface="微软雅黑" panose="020B0503020204020204" pitchFamily="34" charset="-122"/>
                <a:ea typeface="微软雅黑" panose="020B0503020204020204" pitchFamily="34" charset="-122"/>
              </a:rPr>
              <a:t>block</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66258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存储文件内容的</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block</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9218" name="图片 193" descr="说明: 第6章 存储结构与管理硬盘第6章 存储结构与管理硬盘">
            <a:extLst>
              <a:ext uri="{FF2B5EF4-FFF2-40B4-BE49-F238E27FC236}">
                <a16:creationId xmlns:a16="http://schemas.microsoft.com/office/drawing/2014/main" id="{A5D4542E-19BA-47F8-9E48-78F788968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124" y="1185379"/>
            <a:ext cx="2589554" cy="4054529"/>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a:extLst>
              <a:ext uri="{FF2B5EF4-FFF2-40B4-BE49-F238E27FC236}">
                <a16:creationId xmlns:a16="http://schemas.microsoft.com/office/drawing/2014/main" id="{2CE6844E-4776-42AF-96C4-43601A2C9251}"/>
              </a:ext>
            </a:extLst>
          </p:cNvPr>
          <p:cNvSpPr txBox="1"/>
          <p:nvPr/>
        </p:nvSpPr>
        <p:spPr>
          <a:xfrm>
            <a:off x="1070966" y="5662072"/>
            <a:ext cx="415787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文件的实际大小与占用空间</a:t>
            </a: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F72E7D80-36F7-4EEB-B6D4-15F24CBF9ACA}"/>
              </a:ext>
            </a:extLst>
          </p:cNvPr>
          <p:cNvGrpSpPr/>
          <p:nvPr/>
        </p:nvGrpSpPr>
        <p:grpSpPr>
          <a:xfrm>
            <a:off x="5863806" y="1185378"/>
            <a:ext cx="4806239" cy="4054530"/>
            <a:chOff x="5759631" y="1185378"/>
            <a:chExt cx="4806239" cy="4054530"/>
          </a:xfrm>
        </p:grpSpPr>
        <p:pic>
          <p:nvPicPr>
            <p:cNvPr id="7" name="图片 6">
              <a:extLst>
                <a:ext uri="{FF2B5EF4-FFF2-40B4-BE49-F238E27FC236}">
                  <a16:creationId xmlns:a16="http://schemas.microsoft.com/office/drawing/2014/main" id="{2F5E872C-DE6D-436E-A159-156FA9A70C6C}"/>
                </a:ext>
              </a:extLst>
            </p:cNvPr>
            <p:cNvPicPr>
              <a:picLocks noChangeAspect="1"/>
            </p:cNvPicPr>
            <p:nvPr/>
          </p:nvPicPr>
          <p:blipFill rotWithShape="1">
            <a:blip r:embed="rId3">
              <a:extLst>
                <a:ext uri="{28A0092B-C50C-407E-A947-70E740481C1C}">
                  <a14:useLocalDpi xmlns:a14="http://schemas.microsoft.com/office/drawing/2010/main" val="0"/>
                </a:ext>
              </a:extLst>
            </a:blip>
            <a:srcRect r="17488"/>
            <a:stretch/>
          </p:blipFill>
          <p:spPr>
            <a:xfrm>
              <a:off x="5759631" y="1185379"/>
              <a:ext cx="3280198" cy="4054529"/>
            </a:xfrm>
            <a:prstGeom prst="rect">
              <a:avLst/>
            </a:prstGeom>
          </p:spPr>
        </p:pic>
        <p:grpSp>
          <p:nvGrpSpPr>
            <p:cNvPr id="10" name="组合 9">
              <a:extLst>
                <a:ext uri="{FF2B5EF4-FFF2-40B4-BE49-F238E27FC236}">
                  <a16:creationId xmlns:a16="http://schemas.microsoft.com/office/drawing/2014/main" id="{A4C99220-C9D6-4446-84DB-53D89EA9E290}"/>
                </a:ext>
              </a:extLst>
            </p:cNvPr>
            <p:cNvGrpSpPr/>
            <p:nvPr/>
          </p:nvGrpSpPr>
          <p:grpSpPr>
            <a:xfrm>
              <a:off x="9167150" y="1185378"/>
              <a:ext cx="1398720" cy="645962"/>
              <a:chOff x="9167150" y="1185378"/>
              <a:chExt cx="1398720" cy="645962"/>
            </a:xfrm>
          </p:grpSpPr>
          <p:sp>
            <p:nvSpPr>
              <p:cNvPr id="8" name="左大括号 7">
                <a:extLst>
                  <a:ext uri="{FF2B5EF4-FFF2-40B4-BE49-F238E27FC236}">
                    <a16:creationId xmlns:a16="http://schemas.microsoft.com/office/drawing/2014/main" id="{B955F56E-DF6E-4C24-A676-9F92576A4B91}"/>
                  </a:ext>
                </a:extLst>
              </p:cNvPr>
              <p:cNvSpPr/>
              <p:nvPr/>
            </p:nvSpPr>
            <p:spPr>
              <a:xfrm rot="10800000">
                <a:off x="9167150" y="1185378"/>
                <a:ext cx="92598" cy="645962"/>
              </a:xfrm>
              <a:prstGeom prst="leftBrace">
                <a:avLst>
                  <a:gd name="adj1" fmla="val 30277"/>
                  <a:gd name="adj2" fmla="val 50000"/>
                </a:avLst>
              </a:prstGeom>
              <a:ln>
                <a:solidFill>
                  <a:srgbClr val="709AC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CF2619E-A65F-4982-8D9B-EF39B59F9835}"/>
                  </a:ext>
                </a:extLst>
              </p:cNvPr>
              <p:cNvSpPr txBox="1"/>
              <p:nvPr/>
            </p:nvSpPr>
            <p:spPr>
              <a:xfrm>
                <a:off x="9401388" y="1354470"/>
                <a:ext cx="116448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用户界面</a:t>
                </a:r>
              </a:p>
            </p:txBody>
          </p:sp>
        </p:grpSp>
        <p:grpSp>
          <p:nvGrpSpPr>
            <p:cNvPr id="51" name="组合 50">
              <a:extLst>
                <a:ext uri="{FF2B5EF4-FFF2-40B4-BE49-F238E27FC236}">
                  <a16:creationId xmlns:a16="http://schemas.microsoft.com/office/drawing/2014/main" id="{56B1C562-A764-4EB9-A1B5-602F2A65F566}"/>
                </a:ext>
              </a:extLst>
            </p:cNvPr>
            <p:cNvGrpSpPr/>
            <p:nvPr/>
          </p:nvGrpSpPr>
          <p:grpSpPr>
            <a:xfrm>
              <a:off x="9167150" y="2006007"/>
              <a:ext cx="1398720" cy="2411687"/>
              <a:chOff x="9167150" y="1185377"/>
              <a:chExt cx="1398720" cy="2411687"/>
            </a:xfrm>
          </p:grpSpPr>
          <p:sp>
            <p:nvSpPr>
              <p:cNvPr id="52" name="左大括号 51">
                <a:extLst>
                  <a:ext uri="{FF2B5EF4-FFF2-40B4-BE49-F238E27FC236}">
                    <a16:creationId xmlns:a16="http://schemas.microsoft.com/office/drawing/2014/main" id="{52AD8528-AF83-4822-A426-501D0EF5E03C}"/>
                  </a:ext>
                </a:extLst>
              </p:cNvPr>
              <p:cNvSpPr/>
              <p:nvPr/>
            </p:nvSpPr>
            <p:spPr>
              <a:xfrm rot="10800000">
                <a:off x="9167150" y="1185377"/>
                <a:ext cx="92598" cy="2411687"/>
              </a:xfrm>
              <a:prstGeom prst="leftBrace">
                <a:avLst>
                  <a:gd name="adj1" fmla="val 30277"/>
                  <a:gd name="adj2" fmla="val 50000"/>
                </a:avLst>
              </a:prstGeom>
              <a:ln>
                <a:solidFill>
                  <a:srgbClr val="709AC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224691F-44FE-4178-AC57-CDD0D6EC2AD8}"/>
                  </a:ext>
                </a:extLst>
              </p:cNvPr>
              <p:cNvSpPr txBox="1"/>
              <p:nvPr/>
            </p:nvSpPr>
            <p:spPr>
              <a:xfrm>
                <a:off x="9401388" y="2237332"/>
                <a:ext cx="116448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内核</a:t>
                </a:r>
              </a:p>
            </p:txBody>
          </p:sp>
        </p:grpSp>
        <p:grpSp>
          <p:nvGrpSpPr>
            <p:cNvPr id="54" name="组合 53">
              <a:extLst>
                <a:ext uri="{FF2B5EF4-FFF2-40B4-BE49-F238E27FC236}">
                  <a16:creationId xmlns:a16="http://schemas.microsoft.com/office/drawing/2014/main" id="{3D810D7E-995F-416D-A0CD-FAF2C9D0E3E0}"/>
                </a:ext>
              </a:extLst>
            </p:cNvPr>
            <p:cNvGrpSpPr/>
            <p:nvPr/>
          </p:nvGrpSpPr>
          <p:grpSpPr>
            <a:xfrm>
              <a:off x="9167150" y="4549792"/>
              <a:ext cx="1398720" cy="645962"/>
              <a:chOff x="9167150" y="1185378"/>
              <a:chExt cx="1398720" cy="645962"/>
            </a:xfrm>
          </p:grpSpPr>
          <p:sp>
            <p:nvSpPr>
              <p:cNvPr id="55" name="左大括号 54">
                <a:extLst>
                  <a:ext uri="{FF2B5EF4-FFF2-40B4-BE49-F238E27FC236}">
                    <a16:creationId xmlns:a16="http://schemas.microsoft.com/office/drawing/2014/main" id="{8AA1406B-A6DA-4639-B79D-29E0233E1562}"/>
                  </a:ext>
                </a:extLst>
              </p:cNvPr>
              <p:cNvSpPr/>
              <p:nvPr/>
            </p:nvSpPr>
            <p:spPr>
              <a:xfrm rot="10800000">
                <a:off x="9167150" y="1185378"/>
                <a:ext cx="92598" cy="645962"/>
              </a:xfrm>
              <a:prstGeom prst="leftBrace">
                <a:avLst>
                  <a:gd name="adj1" fmla="val 30277"/>
                  <a:gd name="adj2" fmla="val 50000"/>
                </a:avLst>
              </a:prstGeom>
              <a:ln>
                <a:solidFill>
                  <a:srgbClr val="709AC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5A4E18D6-8D23-43E8-8E24-2D82F5835EA7}"/>
                  </a:ext>
                </a:extLst>
              </p:cNvPr>
              <p:cNvSpPr txBox="1"/>
              <p:nvPr/>
            </p:nvSpPr>
            <p:spPr>
              <a:xfrm>
                <a:off x="9401388" y="1354470"/>
                <a:ext cx="116448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硬件层</a:t>
                </a:r>
              </a:p>
            </p:txBody>
          </p:sp>
        </p:grpSp>
      </p:grpSp>
      <p:sp>
        <p:nvSpPr>
          <p:cNvPr id="89" name="文本框 88">
            <a:extLst>
              <a:ext uri="{FF2B5EF4-FFF2-40B4-BE49-F238E27FC236}">
                <a16:creationId xmlns:a16="http://schemas.microsoft.com/office/drawing/2014/main" id="{4C41D1C7-18A4-4C2B-9152-2DA1933DBF08}"/>
              </a:ext>
            </a:extLst>
          </p:cNvPr>
          <p:cNvSpPr txBox="1"/>
          <p:nvPr/>
        </p:nvSpPr>
        <p:spPr>
          <a:xfrm>
            <a:off x="5424970" y="5662072"/>
            <a:ext cx="4157870"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VFS</a:t>
            </a:r>
            <a:r>
              <a:rPr lang="zh-CN" altLang="en-US" sz="1800" kern="100" dirty="0">
                <a:effectLst/>
                <a:latin typeface="微软雅黑" panose="020B0503020204020204" pitchFamily="34" charset="-122"/>
                <a:ea typeface="微软雅黑" panose="020B0503020204020204" pitchFamily="34" charset="-122"/>
              </a:rPr>
              <a:t>的架构示意图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6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挂载硬件设备</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Mount Hardware Device</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52872" y="383540"/>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3" name="组合 2">
            <a:extLst>
              <a:ext uri="{FF2B5EF4-FFF2-40B4-BE49-F238E27FC236}">
                <a16:creationId xmlns:a16="http://schemas.microsoft.com/office/drawing/2014/main" id="{F5693FCF-7C5F-46CB-B3A7-795603F10FA4}"/>
              </a:ext>
            </a:extLst>
          </p:cNvPr>
          <p:cNvGrpSpPr/>
          <p:nvPr/>
        </p:nvGrpSpPr>
        <p:grpSpPr>
          <a:xfrm>
            <a:off x="6512578" y="0"/>
            <a:ext cx="6269143" cy="6858702"/>
            <a:chOff x="6512578" y="0"/>
            <a:chExt cx="6269143" cy="6858702"/>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l="-9746" r="20039"/>
            <a:stretch/>
          </p:blipFill>
          <p:spPr>
            <a:xfrm>
              <a:off x="6512578" y="945848"/>
              <a:ext cx="5679422" cy="5912854"/>
            </a:xfrm>
            <a:prstGeom prst="rect">
              <a:avLst/>
            </a:prstGeom>
          </p:spPr>
        </p:pic>
        <p:sp>
          <p:nvSpPr>
            <p:cNvPr id="2" name="平行四边形 1">
              <a:extLst>
                <a:ext uri="{FF2B5EF4-FFF2-40B4-BE49-F238E27FC236}">
                  <a16:creationId xmlns:a16="http://schemas.microsoft.com/office/drawing/2014/main" id="{9C756D99-9697-468C-8115-E9D843144F52}"/>
                </a:ext>
              </a:extLst>
            </p:cNvPr>
            <p:cNvSpPr/>
            <p:nvPr/>
          </p:nvSpPr>
          <p:spPr>
            <a:xfrm>
              <a:off x="10396330" y="0"/>
              <a:ext cx="2385391" cy="945848"/>
            </a:xfrm>
            <a:prstGeom prst="parallelogram">
              <a:avLst>
                <a:gd name="adj" fmla="val 55435"/>
              </a:avLst>
            </a:prstGeom>
            <a:solidFill>
              <a:srgbClr val="6DC5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E769EFB3-8A4C-4F8B-97CC-647559F7FDF0}"/>
              </a:ext>
            </a:extLst>
          </p:cNvPr>
          <p:cNvGrpSpPr/>
          <p:nvPr/>
        </p:nvGrpSpPr>
        <p:grpSpPr>
          <a:xfrm>
            <a:off x="0" y="2072967"/>
            <a:ext cx="8725692" cy="1211587"/>
            <a:chOff x="0" y="2072967"/>
            <a:chExt cx="8725692" cy="1211587"/>
          </a:xfrm>
        </p:grpSpPr>
        <p:grpSp>
          <p:nvGrpSpPr>
            <p:cNvPr id="4" name="组合 3">
              <a:extLst>
                <a:ext uri="{FF2B5EF4-FFF2-40B4-BE49-F238E27FC236}">
                  <a16:creationId xmlns:a16="http://schemas.microsoft.com/office/drawing/2014/main" id="{4D08014A-9FBD-4224-9B6C-57CF2FA60141}"/>
                </a:ext>
              </a:extLst>
            </p:cNvPr>
            <p:cNvGrpSpPr/>
            <p:nvPr/>
          </p:nvGrpSpPr>
          <p:grpSpPr>
            <a:xfrm>
              <a:off x="0" y="2072967"/>
              <a:ext cx="2873992" cy="1211587"/>
              <a:chOff x="0" y="2072967"/>
              <a:chExt cx="2873992" cy="1211587"/>
            </a:xfrm>
          </p:grpSpPr>
          <p:sp>
            <p:nvSpPr>
              <p:cNvPr id="26" name="文本框 25"/>
              <p:cNvSpPr txBox="1"/>
              <p:nvPr/>
            </p:nvSpPr>
            <p:spPr>
              <a:xfrm>
                <a:off x="916688" y="2344502"/>
                <a:ext cx="1957304" cy="738664"/>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一切从“</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开始</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Everything Starts With "/"</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5C3EE372-DFF2-41CC-B158-614A7E402066}"/>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AAF2FC34-5EDB-45CA-96D6-D9BC6EEFE3E2}"/>
                </a:ext>
              </a:extLst>
            </p:cNvPr>
            <p:cNvGrpSpPr/>
            <p:nvPr/>
          </p:nvGrpSpPr>
          <p:grpSpPr>
            <a:xfrm>
              <a:off x="2961428" y="2072967"/>
              <a:ext cx="2840427" cy="1211587"/>
              <a:chOff x="0" y="2072967"/>
              <a:chExt cx="2840427" cy="1211587"/>
            </a:xfrm>
          </p:grpSpPr>
          <p:sp>
            <p:nvSpPr>
              <p:cNvPr id="36" name="文本框 35">
                <a:extLst>
                  <a:ext uri="{FF2B5EF4-FFF2-40B4-BE49-F238E27FC236}">
                    <a16:creationId xmlns:a16="http://schemas.microsoft.com/office/drawing/2014/main" id="{0B739430-B52E-4942-A582-E81759754E1E}"/>
                  </a:ext>
                </a:extLst>
              </p:cNvPr>
              <p:cNvSpPr txBox="1"/>
              <p:nvPr/>
            </p:nvSpPr>
            <p:spPr>
              <a:xfrm>
                <a:off x="916688" y="2170928"/>
                <a:ext cx="1923739" cy="1015663"/>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物理设备的命名规则</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Naming Rules For Physical Devices</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文本框 36">
                <a:extLst>
                  <a:ext uri="{FF2B5EF4-FFF2-40B4-BE49-F238E27FC236}">
                    <a16:creationId xmlns:a16="http://schemas.microsoft.com/office/drawing/2014/main" id="{13ECFBE2-D407-462D-A68C-4DC0700CD4B1}"/>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圆角 37">
                <a:extLst>
                  <a:ext uri="{FF2B5EF4-FFF2-40B4-BE49-F238E27FC236}">
                    <a16:creationId xmlns:a16="http://schemas.microsoft.com/office/drawing/2014/main" id="{2FD66A3F-CB86-4015-9945-04BE42414E9F}"/>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842E2970-AFA0-4087-AB60-69E20A2995CF}"/>
                </a:ext>
              </a:extLst>
            </p:cNvPr>
            <p:cNvGrpSpPr/>
            <p:nvPr/>
          </p:nvGrpSpPr>
          <p:grpSpPr>
            <a:xfrm>
              <a:off x="5922857" y="2072967"/>
              <a:ext cx="2802835" cy="1211587"/>
              <a:chOff x="0" y="2072967"/>
              <a:chExt cx="2802835" cy="1211587"/>
            </a:xfrm>
          </p:grpSpPr>
          <p:sp>
            <p:nvSpPr>
              <p:cNvPr id="42" name="文本框 41">
                <a:extLst>
                  <a:ext uri="{FF2B5EF4-FFF2-40B4-BE49-F238E27FC236}">
                    <a16:creationId xmlns:a16="http://schemas.microsoft.com/office/drawing/2014/main" id="{A03B0885-9F5B-4590-999D-42BB009E65B3}"/>
                  </a:ext>
                </a:extLst>
              </p:cNvPr>
              <p:cNvSpPr txBox="1"/>
              <p:nvPr/>
            </p:nvSpPr>
            <p:spPr>
              <a:xfrm>
                <a:off x="916688" y="2263262"/>
                <a:ext cx="1886147" cy="830997"/>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文件系统与数据资料</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File System And Data</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文本框 44">
                <a:extLst>
                  <a:ext uri="{FF2B5EF4-FFF2-40B4-BE49-F238E27FC236}">
                    <a16:creationId xmlns:a16="http://schemas.microsoft.com/office/drawing/2014/main" id="{E97CC99A-8D39-443A-AD56-EE22539B685E}"/>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矩形: 圆角 47">
                <a:extLst>
                  <a:ext uri="{FF2B5EF4-FFF2-40B4-BE49-F238E27FC236}">
                    <a16:creationId xmlns:a16="http://schemas.microsoft.com/office/drawing/2014/main" id="{7E930324-8B18-45D1-BC1E-6631E824EF1A}"/>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a:extLst>
              <a:ext uri="{FF2B5EF4-FFF2-40B4-BE49-F238E27FC236}">
                <a16:creationId xmlns:a16="http://schemas.microsoft.com/office/drawing/2014/main" id="{4C3A351C-05D6-4724-BEA8-3C87BCABD6C3}"/>
              </a:ext>
            </a:extLst>
          </p:cNvPr>
          <p:cNvGrpSpPr/>
          <p:nvPr/>
        </p:nvGrpSpPr>
        <p:grpSpPr>
          <a:xfrm>
            <a:off x="0" y="3460395"/>
            <a:ext cx="9143135" cy="1211587"/>
            <a:chOff x="0" y="2072967"/>
            <a:chExt cx="9143135" cy="1211587"/>
          </a:xfrm>
        </p:grpSpPr>
        <p:grpSp>
          <p:nvGrpSpPr>
            <p:cNvPr id="50" name="组合 49">
              <a:extLst>
                <a:ext uri="{FF2B5EF4-FFF2-40B4-BE49-F238E27FC236}">
                  <a16:creationId xmlns:a16="http://schemas.microsoft.com/office/drawing/2014/main" id="{ADF3E61D-0F1A-4555-B618-7D4651BE5131}"/>
                </a:ext>
              </a:extLst>
            </p:cNvPr>
            <p:cNvGrpSpPr/>
            <p:nvPr/>
          </p:nvGrpSpPr>
          <p:grpSpPr>
            <a:xfrm>
              <a:off x="0" y="2072967"/>
              <a:ext cx="3220278" cy="1211587"/>
              <a:chOff x="0" y="2072967"/>
              <a:chExt cx="3220278" cy="1211587"/>
            </a:xfrm>
          </p:grpSpPr>
          <p:sp>
            <p:nvSpPr>
              <p:cNvPr id="59" name="文本框 58">
                <a:extLst>
                  <a:ext uri="{FF2B5EF4-FFF2-40B4-BE49-F238E27FC236}">
                    <a16:creationId xmlns:a16="http://schemas.microsoft.com/office/drawing/2014/main" id="{0B0EE3C4-F003-4063-AF47-FEC398FAC0CF}"/>
                  </a:ext>
                </a:extLst>
              </p:cNvPr>
              <p:cNvSpPr txBox="1"/>
              <p:nvPr/>
            </p:nvSpPr>
            <p:spPr>
              <a:xfrm>
                <a:off x="916688" y="2401761"/>
                <a:ext cx="2303590" cy="553998"/>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挂载硬件设备</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Mount Hardware Device</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文本框 59">
                <a:extLst>
                  <a:ext uri="{FF2B5EF4-FFF2-40B4-BE49-F238E27FC236}">
                    <a16:creationId xmlns:a16="http://schemas.microsoft.com/office/drawing/2014/main" id="{09542030-81A4-43C8-9CA4-C85B38A7DD51}"/>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 name="矩形: 圆角 60">
                <a:extLst>
                  <a:ext uri="{FF2B5EF4-FFF2-40B4-BE49-F238E27FC236}">
                    <a16:creationId xmlns:a16="http://schemas.microsoft.com/office/drawing/2014/main" id="{80AAAD73-D904-4D93-B2CC-CEC60DE5F692}"/>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429F2A0F-77F7-453E-AB58-B3349A275C54}"/>
                </a:ext>
              </a:extLst>
            </p:cNvPr>
            <p:cNvGrpSpPr/>
            <p:nvPr/>
          </p:nvGrpSpPr>
          <p:grpSpPr>
            <a:xfrm>
              <a:off x="2961428" y="2072967"/>
              <a:ext cx="3220278" cy="1211587"/>
              <a:chOff x="0" y="2072967"/>
              <a:chExt cx="3220278" cy="1211587"/>
            </a:xfrm>
          </p:grpSpPr>
          <p:sp>
            <p:nvSpPr>
              <p:cNvPr id="56" name="文本框 55">
                <a:extLst>
                  <a:ext uri="{FF2B5EF4-FFF2-40B4-BE49-F238E27FC236}">
                    <a16:creationId xmlns:a16="http://schemas.microsoft.com/office/drawing/2014/main" id="{A9D4EC0B-0316-4649-AB83-9D08E9441E3B}"/>
                  </a:ext>
                </a:extLst>
              </p:cNvPr>
              <p:cNvSpPr txBox="1"/>
              <p:nvPr/>
            </p:nvSpPr>
            <p:spPr>
              <a:xfrm>
                <a:off x="916688" y="2401761"/>
                <a:ext cx="2303590" cy="553998"/>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添加硬盘设备</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Add Hard Disk Device</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文本框 56">
                <a:extLst>
                  <a:ext uri="{FF2B5EF4-FFF2-40B4-BE49-F238E27FC236}">
                    <a16:creationId xmlns:a16="http://schemas.microsoft.com/office/drawing/2014/main" id="{DB58B13C-8635-4282-A23F-424BF1AB5BB2}"/>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矩形: 圆角 57">
                <a:extLst>
                  <a:ext uri="{FF2B5EF4-FFF2-40B4-BE49-F238E27FC236}">
                    <a16:creationId xmlns:a16="http://schemas.microsoft.com/office/drawing/2014/main" id="{798E7DE5-F3E2-486B-B2B8-D2B0293E9884}"/>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3EE3DCD4-0C48-4BB2-953B-8FA2815C1133}"/>
                </a:ext>
              </a:extLst>
            </p:cNvPr>
            <p:cNvGrpSpPr/>
            <p:nvPr/>
          </p:nvGrpSpPr>
          <p:grpSpPr>
            <a:xfrm>
              <a:off x="5922857" y="2072967"/>
              <a:ext cx="3220278" cy="1211587"/>
              <a:chOff x="0" y="2072967"/>
              <a:chExt cx="3220278" cy="1211587"/>
            </a:xfrm>
          </p:grpSpPr>
          <p:sp>
            <p:nvSpPr>
              <p:cNvPr id="53" name="文本框 52">
                <a:extLst>
                  <a:ext uri="{FF2B5EF4-FFF2-40B4-BE49-F238E27FC236}">
                    <a16:creationId xmlns:a16="http://schemas.microsoft.com/office/drawing/2014/main" id="{FDFE1096-13ED-4A7B-B178-584C7E6465B3}"/>
                  </a:ext>
                </a:extLst>
              </p:cNvPr>
              <p:cNvSpPr txBox="1"/>
              <p:nvPr/>
            </p:nvSpPr>
            <p:spPr>
              <a:xfrm>
                <a:off x="916688" y="2401761"/>
                <a:ext cx="2303590" cy="553998"/>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添加交换分区</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Add Swap Partition</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文本框 53">
                <a:extLst>
                  <a:ext uri="{FF2B5EF4-FFF2-40B4-BE49-F238E27FC236}">
                    <a16:creationId xmlns:a16="http://schemas.microsoft.com/office/drawing/2014/main" id="{4A54F077-DA13-41AB-B60F-75FF73E1745B}"/>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06</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 name="矩形: 圆角 54">
                <a:extLst>
                  <a:ext uri="{FF2B5EF4-FFF2-40B4-BE49-F238E27FC236}">
                    <a16:creationId xmlns:a16="http://schemas.microsoft.com/office/drawing/2014/main" id="{4252AECD-E923-48BE-8611-C4B7B7871214}"/>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2" name="组合 61">
            <a:extLst>
              <a:ext uri="{FF2B5EF4-FFF2-40B4-BE49-F238E27FC236}">
                <a16:creationId xmlns:a16="http://schemas.microsoft.com/office/drawing/2014/main" id="{321332CB-9E55-43EB-BA27-42FB7D7C402F}"/>
              </a:ext>
            </a:extLst>
          </p:cNvPr>
          <p:cNvGrpSpPr/>
          <p:nvPr/>
        </p:nvGrpSpPr>
        <p:grpSpPr>
          <a:xfrm>
            <a:off x="0" y="4847822"/>
            <a:ext cx="9143135" cy="1211587"/>
            <a:chOff x="0" y="2072967"/>
            <a:chExt cx="9143135" cy="1211587"/>
          </a:xfrm>
        </p:grpSpPr>
        <p:grpSp>
          <p:nvGrpSpPr>
            <p:cNvPr id="63" name="组合 62">
              <a:extLst>
                <a:ext uri="{FF2B5EF4-FFF2-40B4-BE49-F238E27FC236}">
                  <a16:creationId xmlns:a16="http://schemas.microsoft.com/office/drawing/2014/main" id="{18F3DA01-03E3-4C99-BC7A-E8D7BA2A77B5}"/>
                </a:ext>
              </a:extLst>
            </p:cNvPr>
            <p:cNvGrpSpPr/>
            <p:nvPr/>
          </p:nvGrpSpPr>
          <p:grpSpPr>
            <a:xfrm>
              <a:off x="0" y="2072967"/>
              <a:ext cx="3220278" cy="1211587"/>
              <a:chOff x="0" y="2072967"/>
              <a:chExt cx="3220278" cy="1211587"/>
            </a:xfrm>
          </p:grpSpPr>
          <p:sp>
            <p:nvSpPr>
              <p:cNvPr id="72" name="文本框 71">
                <a:extLst>
                  <a:ext uri="{FF2B5EF4-FFF2-40B4-BE49-F238E27FC236}">
                    <a16:creationId xmlns:a16="http://schemas.microsoft.com/office/drawing/2014/main" id="{E1BB5FAD-BC68-4CAB-92A7-8770348AC232}"/>
                  </a:ext>
                </a:extLst>
              </p:cNvPr>
              <p:cNvSpPr txBox="1"/>
              <p:nvPr/>
            </p:nvSpPr>
            <p:spPr>
              <a:xfrm>
                <a:off x="916688" y="2401761"/>
                <a:ext cx="2303590" cy="553998"/>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磁盘容量配额</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Disk Capacity Quota</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3" name="文本框 72">
                <a:extLst>
                  <a:ext uri="{FF2B5EF4-FFF2-40B4-BE49-F238E27FC236}">
                    <a16:creationId xmlns:a16="http://schemas.microsoft.com/office/drawing/2014/main" id="{2EDF198D-719D-4A1A-8017-BAA4F5588295}"/>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07</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 name="矩形: 圆角 73">
                <a:extLst>
                  <a:ext uri="{FF2B5EF4-FFF2-40B4-BE49-F238E27FC236}">
                    <a16:creationId xmlns:a16="http://schemas.microsoft.com/office/drawing/2014/main" id="{2C86EE8D-544E-4AC6-8C38-C2184E88DF11}"/>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8307D031-C7C8-49E6-8657-417C3183C4B4}"/>
                </a:ext>
              </a:extLst>
            </p:cNvPr>
            <p:cNvGrpSpPr/>
            <p:nvPr/>
          </p:nvGrpSpPr>
          <p:grpSpPr>
            <a:xfrm>
              <a:off x="2961428" y="2072967"/>
              <a:ext cx="2802835" cy="1211587"/>
              <a:chOff x="0" y="2072967"/>
              <a:chExt cx="2802835" cy="1211587"/>
            </a:xfrm>
          </p:grpSpPr>
          <p:sp>
            <p:nvSpPr>
              <p:cNvPr id="69" name="文本框 68">
                <a:extLst>
                  <a:ext uri="{FF2B5EF4-FFF2-40B4-BE49-F238E27FC236}">
                    <a16:creationId xmlns:a16="http://schemas.microsoft.com/office/drawing/2014/main" id="{665F8B4A-A973-4064-9ACD-858DB2458159}"/>
                  </a:ext>
                </a:extLst>
              </p:cNvPr>
              <p:cNvSpPr txBox="1"/>
              <p:nvPr/>
            </p:nvSpPr>
            <p:spPr>
              <a:xfrm>
                <a:off x="916688" y="2170929"/>
                <a:ext cx="1886147" cy="1015663"/>
              </a:xfrm>
              <a:prstGeom prst="rect">
                <a:avLst/>
              </a:prstGeom>
              <a:noFill/>
            </p:spPr>
            <p:txBody>
              <a:bodyPr wrap="square" rtlCol="0">
                <a:spAutoFit/>
              </a:bodyPr>
              <a:lstStyle/>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VDO</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（虚拟数据优化）</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VDO (Virtual Data Optimization)</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文本框 69">
                <a:extLst>
                  <a:ext uri="{FF2B5EF4-FFF2-40B4-BE49-F238E27FC236}">
                    <a16:creationId xmlns:a16="http://schemas.microsoft.com/office/drawing/2014/main" id="{00F60230-EF88-4957-872C-45EE72AFCE35}"/>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08</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 name="矩形: 圆角 70">
                <a:extLst>
                  <a:ext uri="{FF2B5EF4-FFF2-40B4-BE49-F238E27FC236}">
                    <a16:creationId xmlns:a16="http://schemas.microsoft.com/office/drawing/2014/main" id="{6AF377E1-B878-4808-8384-3EB14600B22A}"/>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id="{1D3DA4A3-4B54-44F6-8468-EFC358FFB422}"/>
                </a:ext>
              </a:extLst>
            </p:cNvPr>
            <p:cNvGrpSpPr/>
            <p:nvPr/>
          </p:nvGrpSpPr>
          <p:grpSpPr>
            <a:xfrm>
              <a:off x="5922857" y="2072967"/>
              <a:ext cx="3220278" cy="1211587"/>
              <a:chOff x="0" y="2072967"/>
              <a:chExt cx="3220278" cy="1211587"/>
            </a:xfrm>
          </p:grpSpPr>
          <p:sp>
            <p:nvSpPr>
              <p:cNvPr id="66" name="文本框 65">
                <a:extLst>
                  <a:ext uri="{FF2B5EF4-FFF2-40B4-BE49-F238E27FC236}">
                    <a16:creationId xmlns:a16="http://schemas.microsoft.com/office/drawing/2014/main" id="{7F618268-E304-4D39-899A-C90643AA0FF5}"/>
                  </a:ext>
                </a:extLst>
              </p:cNvPr>
              <p:cNvSpPr txBox="1"/>
              <p:nvPr/>
            </p:nvSpPr>
            <p:spPr>
              <a:xfrm>
                <a:off x="916688" y="2401761"/>
                <a:ext cx="2303590" cy="553998"/>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软硬方式链接</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Hard And Soft Link</a:t>
                </a:r>
                <a:endParaRPr lang="da-DK" altLang="zh-CN" sz="1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文本框 66">
                <a:extLst>
                  <a:ext uri="{FF2B5EF4-FFF2-40B4-BE49-F238E27FC236}">
                    <a16:creationId xmlns:a16="http://schemas.microsoft.com/office/drawing/2014/main" id="{1B9FDE01-B37D-4B64-8A6B-3DC28CA2C65A}"/>
                  </a:ext>
                </a:extLst>
              </p:cNvPr>
              <p:cNvSpPr txBox="1"/>
              <p:nvPr/>
            </p:nvSpPr>
            <p:spPr>
              <a:xfrm>
                <a:off x="37592" y="2190613"/>
                <a:ext cx="1015288" cy="769441"/>
              </a:xfrm>
              <a:prstGeom prst="rect">
                <a:avLst/>
              </a:prstGeom>
              <a:noFill/>
            </p:spPr>
            <p:txBody>
              <a:bodyPr wrap="square" rtlCol="0">
                <a:spAutoFit/>
              </a:bodyPr>
              <a:lstStyle/>
              <a:p>
                <a:pPr algn="ctr"/>
                <a:r>
                  <a:rPr lang="en-US" altLang="zh-CN"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09</a:t>
                </a:r>
                <a:endParaRPr lang="zh-CN" altLang="en-US" sz="4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矩形: 圆角 67">
                <a:extLst>
                  <a:ext uri="{FF2B5EF4-FFF2-40B4-BE49-F238E27FC236}">
                    <a16:creationId xmlns:a16="http://schemas.microsoft.com/office/drawing/2014/main" id="{BD6061E0-52EF-4C93-ADF9-B30790D7E1AD}"/>
                  </a:ext>
                </a:extLst>
              </p:cNvPr>
              <p:cNvSpPr/>
              <p:nvPr/>
            </p:nvSpPr>
            <p:spPr>
              <a:xfrm>
                <a:off x="0" y="2072967"/>
                <a:ext cx="280283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68599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挂载硬件设备</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a16="http://schemas.microsoft.com/office/drawing/2014/main" id="{03B0AB73-DFBE-4E8B-9C1D-82F106A44448}"/>
              </a:ext>
            </a:extLst>
          </p:cNvPr>
          <p:cNvGrpSpPr/>
          <p:nvPr/>
        </p:nvGrpSpPr>
        <p:grpSpPr>
          <a:xfrm>
            <a:off x="884168" y="1834576"/>
            <a:ext cx="3277305" cy="3431905"/>
            <a:chOff x="695325" y="1834576"/>
            <a:chExt cx="3277305" cy="3431905"/>
          </a:xfrm>
        </p:grpSpPr>
        <p:sp>
          <p:nvSpPr>
            <p:cNvPr id="30" name="矩形: 圆角 29">
              <a:extLst>
                <a:ext uri="{FF2B5EF4-FFF2-40B4-BE49-F238E27FC236}">
                  <a16:creationId xmlns:a16="http://schemas.microsoft.com/office/drawing/2014/main" id="{5525E8F7-D33E-4E6B-8C27-B55B497061A6}"/>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8AEB68DA-205B-40DD-83AC-E99FB4D7BB5B}"/>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mount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命令用于挂载文件系统，格式为“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mount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文件系统 挂载目录”。挂载是在使用硬件设备前所执行的最后一步操作。</a:t>
              </a:r>
            </a:p>
          </p:txBody>
        </p:sp>
        <p:sp>
          <p:nvSpPr>
            <p:cNvPr id="36" name="任意多边形: 形状 35">
              <a:extLst>
                <a:ext uri="{FF2B5EF4-FFF2-40B4-BE49-F238E27FC236}">
                  <a16:creationId xmlns:a16="http://schemas.microsoft.com/office/drawing/2014/main" id="{79A8D4D5-4159-44B4-9356-BFD0FE5ED173}"/>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DD52AEF8-D0F2-4E90-B30C-F510571D0CC5}"/>
                </a:ext>
              </a:extLst>
            </p:cNvPr>
            <p:cNvSpPr txBox="1"/>
            <p:nvPr/>
          </p:nvSpPr>
          <p:spPr>
            <a:xfrm>
              <a:off x="827850" y="2101262"/>
              <a:ext cx="155683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mount</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grpSp>
        <p:nvGrpSpPr>
          <p:cNvPr id="38" name="组合 37">
            <a:extLst>
              <a:ext uri="{FF2B5EF4-FFF2-40B4-BE49-F238E27FC236}">
                <a16:creationId xmlns:a16="http://schemas.microsoft.com/office/drawing/2014/main" id="{B7089D18-B43D-4DF6-89BE-78B7514337B7}"/>
              </a:ext>
            </a:extLst>
          </p:cNvPr>
          <p:cNvGrpSpPr/>
          <p:nvPr/>
        </p:nvGrpSpPr>
        <p:grpSpPr>
          <a:xfrm>
            <a:off x="4439533" y="1834576"/>
            <a:ext cx="3277305" cy="3431905"/>
            <a:chOff x="695325" y="1834576"/>
            <a:chExt cx="3277305" cy="3431905"/>
          </a:xfrm>
        </p:grpSpPr>
        <p:sp>
          <p:nvSpPr>
            <p:cNvPr id="39" name="矩形: 圆角 38">
              <a:extLst>
                <a:ext uri="{FF2B5EF4-FFF2-40B4-BE49-F238E27FC236}">
                  <a16:creationId xmlns:a16="http://schemas.microsoft.com/office/drawing/2014/main" id="{35B49257-8BB5-412C-B9C3-A1F4FDA3FF07}"/>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546AEDBC-2A7C-463D-A067-E07A13983EAB}"/>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df</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命令用于查看已挂载的磁盘空间使用情况，英文全称为“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disk free”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df -h”</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41" name="任意多边形: 形状 40">
              <a:extLst>
                <a:ext uri="{FF2B5EF4-FFF2-40B4-BE49-F238E27FC236}">
                  <a16:creationId xmlns:a16="http://schemas.microsoft.com/office/drawing/2014/main" id="{406F35BA-97DE-4F71-B0FB-BA7DF663A352}"/>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424D2386-ADEF-4B94-8599-613E6467669C}"/>
                </a:ext>
              </a:extLst>
            </p:cNvPr>
            <p:cNvSpPr txBox="1"/>
            <p:nvPr/>
          </p:nvSpPr>
          <p:spPr>
            <a:xfrm>
              <a:off x="827850" y="2101262"/>
              <a:ext cx="97174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df</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grpSp>
        <p:nvGrpSpPr>
          <p:cNvPr id="43" name="组合 42">
            <a:extLst>
              <a:ext uri="{FF2B5EF4-FFF2-40B4-BE49-F238E27FC236}">
                <a16:creationId xmlns:a16="http://schemas.microsoft.com/office/drawing/2014/main" id="{EAF6EC42-0E0D-492B-9DA8-34100F1635FF}"/>
              </a:ext>
            </a:extLst>
          </p:cNvPr>
          <p:cNvGrpSpPr/>
          <p:nvPr/>
        </p:nvGrpSpPr>
        <p:grpSpPr>
          <a:xfrm>
            <a:off x="7994898" y="1834576"/>
            <a:ext cx="3277305" cy="3431905"/>
            <a:chOff x="695325" y="1834576"/>
            <a:chExt cx="3277305" cy="3431905"/>
          </a:xfrm>
        </p:grpSpPr>
        <p:sp>
          <p:nvSpPr>
            <p:cNvPr id="44" name="矩形: 圆角 43">
              <a:extLst>
                <a:ext uri="{FF2B5EF4-FFF2-40B4-BE49-F238E27FC236}">
                  <a16:creationId xmlns:a16="http://schemas.microsoft.com/office/drawing/2014/main" id="{CC8E94F6-C585-4249-A235-BEC5FAEA26BA}"/>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DCB727D6-4BCD-480D-8DB3-317039AC8CDC}"/>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umount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命令用于卸载设备或文件系统，英文全称为“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un mount”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umount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设备文件</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挂载目录</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46" name="任意多边形: 形状 45">
              <a:extLst>
                <a:ext uri="{FF2B5EF4-FFF2-40B4-BE49-F238E27FC236}">
                  <a16:creationId xmlns:a16="http://schemas.microsoft.com/office/drawing/2014/main" id="{AAEC9DDF-7520-407B-88F7-C30D43410B7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D548B6E7-B03C-4A95-98DB-37B3FAFD3A36}"/>
                </a:ext>
              </a:extLst>
            </p:cNvPr>
            <p:cNvSpPr txBox="1"/>
            <p:nvPr/>
          </p:nvSpPr>
          <p:spPr>
            <a:xfrm>
              <a:off x="827850" y="2101262"/>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umount</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spTree>
    <p:extLst>
      <p:ext uri="{BB962C8B-B14F-4D97-AF65-F5344CB8AC3E}">
        <p14:creationId xmlns:p14="http://schemas.microsoft.com/office/powerpoint/2010/main" val="3712992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mount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26CB9763-32A4-4C17-9026-CB13B3825E02}"/>
              </a:ext>
            </a:extLst>
          </p:cNvPr>
          <p:cNvGraphicFramePr>
            <a:graphicFrameLocks noGrp="1"/>
          </p:cNvGraphicFramePr>
          <p:nvPr>
            <p:extLst>
              <p:ext uri="{D42A27DB-BD31-4B8C-83A1-F6EECF244321}">
                <p14:modId xmlns:p14="http://schemas.microsoft.com/office/powerpoint/2010/main" val="2754095198"/>
              </p:ext>
            </p:extLst>
          </p:nvPr>
        </p:nvGraphicFramePr>
        <p:xfrm>
          <a:off x="1308114" y="2076351"/>
          <a:ext cx="9575772" cy="2705298"/>
        </p:xfrm>
        <a:graphic>
          <a:graphicData uri="http://schemas.openxmlformats.org/drawingml/2006/table">
            <a:tbl>
              <a:tblPr firstRow="1" firstCol="1" bandRow="1">
                <a:tableStyleId>{5C22544A-7EE6-4342-B048-85BDC9FD1C3A}</a:tableStyleId>
              </a:tblPr>
              <a:tblGrid>
                <a:gridCol w="2671640">
                  <a:extLst>
                    <a:ext uri="{9D8B030D-6E8A-4147-A177-3AD203B41FA5}">
                      <a16:colId xmlns:a16="http://schemas.microsoft.com/office/drawing/2014/main" val="3867772413"/>
                    </a:ext>
                  </a:extLst>
                </a:gridCol>
                <a:gridCol w="6904132">
                  <a:extLst>
                    <a:ext uri="{9D8B030D-6E8A-4147-A177-3AD203B41FA5}">
                      <a16:colId xmlns:a16="http://schemas.microsoft.com/office/drawing/2014/main" val="3105799875"/>
                    </a:ext>
                  </a:extLst>
                </a:gridCol>
              </a:tblGrid>
              <a:tr h="1033670">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71380445"/>
                  </a:ext>
                </a:extLst>
              </a:tr>
              <a:tr h="83581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挂载所有在</a:t>
                      </a:r>
                      <a:r>
                        <a:rPr lang="en-US" sz="1600" b="0" kern="100">
                          <a:solidFill>
                            <a:schemeClr val="tx1"/>
                          </a:solidFill>
                          <a:effectLst/>
                          <a:latin typeface="微软雅黑" panose="020B0503020204020204" pitchFamily="34" charset="-122"/>
                          <a:ea typeface="微软雅黑" panose="020B0503020204020204" pitchFamily="34" charset="-122"/>
                        </a:rPr>
                        <a:t>/etc/fstab</a:t>
                      </a:r>
                      <a:r>
                        <a:rPr lang="zh-CN" sz="1600" b="0" kern="100">
                          <a:solidFill>
                            <a:schemeClr val="tx1"/>
                          </a:solidFill>
                          <a:effectLst/>
                          <a:latin typeface="微软雅黑" panose="020B0503020204020204" pitchFamily="34" charset="-122"/>
                          <a:ea typeface="微软雅黑" panose="020B0503020204020204" pitchFamily="34" charset="-122"/>
                        </a:rPr>
                        <a:t>中定义的文件系统</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18264591"/>
                  </a:ext>
                </a:extLst>
              </a:tr>
              <a:tr h="83581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指定文件系统的类型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99083861"/>
                  </a:ext>
                </a:extLst>
              </a:tr>
            </a:tbl>
          </a:graphicData>
        </a:graphic>
      </p:graphicFrame>
    </p:spTree>
    <p:extLst>
      <p:ext uri="{BB962C8B-B14F-4D97-AF65-F5344CB8AC3E}">
        <p14:creationId xmlns:p14="http://schemas.microsoft.com/office/powerpoint/2010/main" val="2313804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762372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用于挂载信息的指定填写格式中，各字段所表示的意义</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71EBEDFB-07C8-4EEB-A46B-50433104D738}"/>
              </a:ext>
            </a:extLst>
          </p:cNvPr>
          <p:cNvGraphicFramePr>
            <a:graphicFrameLocks noGrp="1"/>
          </p:cNvGraphicFramePr>
          <p:nvPr>
            <p:extLst>
              <p:ext uri="{D42A27DB-BD31-4B8C-83A1-F6EECF244321}">
                <p14:modId xmlns:p14="http://schemas.microsoft.com/office/powerpoint/2010/main" val="4119037060"/>
              </p:ext>
            </p:extLst>
          </p:nvPr>
        </p:nvGraphicFramePr>
        <p:xfrm>
          <a:off x="1541684" y="1938130"/>
          <a:ext cx="9108633" cy="3551112"/>
        </p:xfrm>
        <a:graphic>
          <a:graphicData uri="http://schemas.openxmlformats.org/drawingml/2006/table">
            <a:tbl>
              <a:tblPr firstRow="1" firstCol="1" bandRow="1">
                <a:tableStyleId>{5C22544A-7EE6-4342-B048-85BDC9FD1C3A}</a:tableStyleId>
              </a:tblPr>
              <a:tblGrid>
                <a:gridCol w="1185944">
                  <a:extLst>
                    <a:ext uri="{9D8B030D-6E8A-4147-A177-3AD203B41FA5}">
                      <a16:colId xmlns:a16="http://schemas.microsoft.com/office/drawing/2014/main" val="2712926013"/>
                    </a:ext>
                  </a:extLst>
                </a:gridCol>
                <a:gridCol w="7922689">
                  <a:extLst>
                    <a:ext uri="{9D8B030D-6E8A-4147-A177-3AD203B41FA5}">
                      <a16:colId xmlns:a16="http://schemas.microsoft.com/office/drawing/2014/main" val="1972021851"/>
                    </a:ext>
                  </a:extLst>
                </a:gridCol>
              </a:tblGrid>
              <a:tr h="646044">
                <a:tc>
                  <a:txBody>
                    <a:bodyPr/>
                    <a:lstStyle/>
                    <a:p>
                      <a:pPr algn="ctr"/>
                      <a:r>
                        <a:rPr lang="zh-CN" sz="1800" kern="100" dirty="0">
                          <a:effectLst/>
                          <a:latin typeface="微软雅黑" panose="020B0503020204020204" pitchFamily="34" charset="-122"/>
                          <a:ea typeface="微软雅黑" panose="020B0503020204020204" pitchFamily="34" charset="-122"/>
                        </a:rPr>
                        <a:t>字段</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意义</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59018269"/>
                  </a:ext>
                </a:extLst>
              </a:tr>
              <a:tr h="484178">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设备文件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一般为设备的路径</a:t>
                      </a:r>
                      <a:r>
                        <a:rPr lang="en-US" sz="1600" b="0" kern="100" dirty="0">
                          <a:solidFill>
                            <a:schemeClr val="tx1"/>
                          </a:solidFill>
                          <a:effectLst/>
                          <a:latin typeface="微软雅黑" panose="020B0503020204020204" pitchFamily="34" charset="-122"/>
                          <a:ea typeface="微软雅黑" panose="020B0503020204020204" pitchFamily="34" charset="-122"/>
                        </a:rPr>
                        <a:t>+</a:t>
                      </a:r>
                      <a:r>
                        <a:rPr lang="zh-CN" sz="1600" b="0" kern="100" dirty="0">
                          <a:solidFill>
                            <a:schemeClr val="tx1"/>
                          </a:solidFill>
                          <a:effectLst/>
                          <a:latin typeface="微软雅黑" panose="020B0503020204020204" pitchFamily="34" charset="-122"/>
                          <a:ea typeface="微软雅黑" panose="020B0503020204020204" pitchFamily="34" charset="-122"/>
                        </a:rPr>
                        <a:t>设备名称，也可以写通用唯一识别码（</a:t>
                      </a:r>
                      <a:r>
                        <a:rPr lang="en-US" sz="1600" b="0" kern="100" dirty="0">
                          <a:solidFill>
                            <a:schemeClr val="tx1"/>
                          </a:solidFill>
                          <a:effectLst/>
                          <a:latin typeface="微软雅黑" panose="020B0503020204020204" pitchFamily="34" charset="-122"/>
                          <a:ea typeface="微软雅黑" panose="020B0503020204020204" pitchFamily="34" charset="-122"/>
                        </a:rPr>
                        <a:t>UUID</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14727500"/>
                  </a:ext>
                </a:extLst>
              </a:tr>
              <a:tr h="484178">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挂载目录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指定要挂载到的目录，需在挂载前创建好</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086950233"/>
                  </a:ext>
                </a:extLst>
              </a:tr>
              <a:tr h="484178">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格式类型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指定文件系统的格式，比如</a:t>
                      </a:r>
                      <a:r>
                        <a:rPr lang="en-US" sz="1600" b="0" kern="100">
                          <a:solidFill>
                            <a:schemeClr val="tx1"/>
                          </a:solidFill>
                          <a:effectLst/>
                          <a:latin typeface="微软雅黑" panose="020B0503020204020204" pitchFamily="34" charset="-122"/>
                          <a:ea typeface="微软雅黑" panose="020B0503020204020204" pitchFamily="34" charset="-122"/>
                        </a:rPr>
                        <a:t>Ext3</a:t>
                      </a:r>
                      <a:r>
                        <a:rPr lang="zh-CN" sz="1600" b="0" kern="100">
                          <a:solidFill>
                            <a:schemeClr val="tx1"/>
                          </a:solidFill>
                          <a:effectLst/>
                          <a:latin typeface="微软雅黑" panose="020B0503020204020204" pitchFamily="34" charset="-122"/>
                          <a:ea typeface="微软雅黑" panose="020B0503020204020204" pitchFamily="34" charset="-122"/>
                        </a:rPr>
                        <a:t>、</a:t>
                      </a:r>
                      <a:r>
                        <a:rPr lang="en-US" sz="1600" b="0" kern="100">
                          <a:solidFill>
                            <a:schemeClr val="tx1"/>
                          </a:solidFill>
                          <a:effectLst/>
                          <a:latin typeface="微软雅黑" panose="020B0503020204020204" pitchFamily="34" charset="-122"/>
                          <a:ea typeface="微软雅黑" panose="020B0503020204020204" pitchFamily="34" charset="-122"/>
                        </a:rPr>
                        <a:t>Ext4</a:t>
                      </a:r>
                      <a:r>
                        <a:rPr lang="zh-CN" sz="1600" b="0" kern="100">
                          <a:solidFill>
                            <a:schemeClr val="tx1"/>
                          </a:solidFill>
                          <a:effectLst/>
                          <a:latin typeface="微软雅黑" panose="020B0503020204020204" pitchFamily="34" charset="-122"/>
                          <a:ea typeface="微软雅黑" panose="020B0503020204020204" pitchFamily="34" charset="-122"/>
                        </a:rPr>
                        <a:t>、</a:t>
                      </a:r>
                      <a:r>
                        <a:rPr lang="en-US" sz="1600" b="0" kern="100">
                          <a:solidFill>
                            <a:schemeClr val="tx1"/>
                          </a:solidFill>
                          <a:effectLst/>
                          <a:latin typeface="微软雅黑" panose="020B0503020204020204" pitchFamily="34" charset="-122"/>
                          <a:ea typeface="微软雅黑" panose="020B0503020204020204" pitchFamily="34" charset="-122"/>
                        </a:rPr>
                        <a:t>XFS</a:t>
                      </a:r>
                      <a:r>
                        <a:rPr lang="zh-CN" sz="1600" b="0" kern="100">
                          <a:solidFill>
                            <a:schemeClr val="tx1"/>
                          </a:solidFill>
                          <a:effectLst/>
                          <a:latin typeface="微软雅黑" panose="020B0503020204020204" pitchFamily="34" charset="-122"/>
                          <a:ea typeface="微软雅黑" panose="020B0503020204020204" pitchFamily="34" charset="-122"/>
                        </a:rPr>
                        <a:t>、</a:t>
                      </a:r>
                      <a:r>
                        <a:rPr lang="en-US" sz="1600" b="0" kern="100">
                          <a:solidFill>
                            <a:schemeClr val="tx1"/>
                          </a:solidFill>
                          <a:effectLst/>
                          <a:latin typeface="微软雅黑" panose="020B0503020204020204" pitchFamily="34" charset="-122"/>
                          <a:ea typeface="微软雅黑" panose="020B0503020204020204" pitchFamily="34" charset="-122"/>
                        </a:rPr>
                        <a:t>SWAP</a:t>
                      </a:r>
                      <a:r>
                        <a:rPr lang="zh-CN" sz="1600" b="0" kern="100">
                          <a:solidFill>
                            <a:schemeClr val="tx1"/>
                          </a:solidFill>
                          <a:effectLst/>
                          <a:latin typeface="微软雅黑" panose="020B0503020204020204" pitchFamily="34" charset="-122"/>
                          <a:ea typeface="微软雅黑" panose="020B0503020204020204" pitchFamily="34" charset="-122"/>
                        </a:rPr>
                        <a:t>、</a:t>
                      </a:r>
                      <a:r>
                        <a:rPr lang="en-US" sz="1600" b="0" kern="100">
                          <a:solidFill>
                            <a:schemeClr val="tx1"/>
                          </a:solidFill>
                          <a:effectLst/>
                          <a:latin typeface="微软雅黑" panose="020B0503020204020204" pitchFamily="34" charset="-122"/>
                          <a:ea typeface="微软雅黑" panose="020B0503020204020204" pitchFamily="34" charset="-122"/>
                        </a:rPr>
                        <a:t>iso9660</a:t>
                      </a:r>
                      <a:r>
                        <a:rPr lang="zh-CN" sz="1600" b="0" kern="100">
                          <a:solidFill>
                            <a:schemeClr val="tx1"/>
                          </a:solidFill>
                          <a:effectLst/>
                          <a:latin typeface="微软雅黑" panose="020B0503020204020204" pitchFamily="34" charset="-122"/>
                          <a:ea typeface="微软雅黑" panose="020B0503020204020204" pitchFamily="34" charset="-122"/>
                        </a:rPr>
                        <a:t>（此为光盘设备）等</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48929109"/>
                  </a:ext>
                </a:extLst>
              </a:tr>
              <a:tr h="484178">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权限选项</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若设置为</a:t>
                      </a:r>
                      <a:r>
                        <a:rPr lang="en-US" sz="1600" b="0" kern="100" dirty="0">
                          <a:solidFill>
                            <a:schemeClr val="tx1"/>
                          </a:solidFill>
                          <a:effectLst/>
                          <a:latin typeface="微软雅黑" panose="020B0503020204020204" pitchFamily="34" charset="-122"/>
                          <a:ea typeface="微软雅黑" panose="020B0503020204020204" pitchFamily="34" charset="-122"/>
                        </a:rPr>
                        <a:t>defaults</a:t>
                      </a:r>
                      <a:r>
                        <a:rPr lang="zh-CN" sz="1600" b="0" kern="100" dirty="0">
                          <a:solidFill>
                            <a:schemeClr val="tx1"/>
                          </a:solidFill>
                          <a:effectLst/>
                          <a:latin typeface="微软雅黑" panose="020B0503020204020204" pitchFamily="34" charset="-122"/>
                          <a:ea typeface="微软雅黑" panose="020B0503020204020204" pitchFamily="34" charset="-122"/>
                        </a:rPr>
                        <a:t>，则默认权限为</a:t>
                      </a:r>
                      <a:r>
                        <a:rPr lang="en-US" sz="1600" b="0" kern="100" dirty="0" err="1">
                          <a:solidFill>
                            <a:schemeClr val="tx1"/>
                          </a:solidFill>
                          <a:effectLst/>
                          <a:latin typeface="微软雅黑" panose="020B0503020204020204" pitchFamily="34" charset="-122"/>
                          <a:ea typeface="微软雅黑" panose="020B0503020204020204" pitchFamily="34" charset="-122"/>
                        </a:rPr>
                        <a:t>rw</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err="1">
                          <a:solidFill>
                            <a:schemeClr val="tx1"/>
                          </a:solidFill>
                          <a:effectLst/>
                          <a:latin typeface="微软雅黑" panose="020B0503020204020204" pitchFamily="34" charset="-122"/>
                          <a:ea typeface="微软雅黑" panose="020B0503020204020204" pitchFamily="34" charset="-122"/>
                        </a:rPr>
                        <a:t>suid</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dev</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exec</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auto</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err="1">
                          <a:solidFill>
                            <a:schemeClr val="tx1"/>
                          </a:solidFill>
                          <a:effectLst/>
                          <a:latin typeface="微软雅黑" panose="020B0503020204020204" pitchFamily="34" charset="-122"/>
                          <a:ea typeface="微软雅黑" panose="020B0503020204020204" pitchFamily="34" charset="-122"/>
                        </a:rPr>
                        <a:t>nouser</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async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83865247"/>
                  </a:ext>
                </a:extLst>
              </a:tr>
              <a:tr h="484178">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是否备份</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若为</a:t>
                      </a:r>
                      <a:r>
                        <a:rPr lang="en-US" sz="1600" b="0" kern="100" dirty="0">
                          <a:solidFill>
                            <a:schemeClr val="tx1"/>
                          </a:solidFill>
                          <a:effectLst/>
                          <a:latin typeface="微软雅黑" panose="020B0503020204020204" pitchFamily="34" charset="-122"/>
                          <a:ea typeface="微软雅黑" panose="020B0503020204020204" pitchFamily="34" charset="-122"/>
                        </a:rPr>
                        <a:t>1</a:t>
                      </a:r>
                      <a:r>
                        <a:rPr lang="zh-CN" sz="1600" b="0" kern="100" dirty="0">
                          <a:solidFill>
                            <a:schemeClr val="tx1"/>
                          </a:solidFill>
                          <a:effectLst/>
                          <a:latin typeface="微软雅黑" panose="020B0503020204020204" pitchFamily="34" charset="-122"/>
                          <a:ea typeface="微软雅黑" panose="020B0503020204020204" pitchFamily="34" charset="-122"/>
                        </a:rPr>
                        <a:t>则开机后使用</a:t>
                      </a:r>
                      <a:r>
                        <a:rPr lang="en-US" sz="1600" b="0" kern="100" dirty="0">
                          <a:solidFill>
                            <a:schemeClr val="tx1"/>
                          </a:solidFill>
                          <a:effectLst/>
                          <a:latin typeface="微软雅黑" panose="020B0503020204020204" pitchFamily="34" charset="-122"/>
                          <a:ea typeface="微软雅黑" panose="020B0503020204020204" pitchFamily="34" charset="-122"/>
                        </a:rPr>
                        <a:t>dump</a:t>
                      </a:r>
                      <a:r>
                        <a:rPr lang="zh-CN" sz="1600" b="0" kern="100" dirty="0">
                          <a:solidFill>
                            <a:schemeClr val="tx1"/>
                          </a:solidFill>
                          <a:effectLst/>
                          <a:latin typeface="微软雅黑" panose="020B0503020204020204" pitchFamily="34" charset="-122"/>
                          <a:ea typeface="微软雅黑" panose="020B0503020204020204" pitchFamily="34" charset="-122"/>
                        </a:rPr>
                        <a:t>进行磁盘备份，为</a:t>
                      </a:r>
                      <a:r>
                        <a:rPr lang="en-US" sz="1600" b="0" kern="100" dirty="0">
                          <a:solidFill>
                            <a:schemeClr val="tx1"/>
                          </a:solidFill>
                          <a:effectLst/>
                          <a:latin typeface="微软雅黑" panose="020B0503020204020204" pitchFamily="34" charset="-122"/>
                          <a:ea typeface="微软雅黑" panose="020B0503020204020204" pitchFamily="34" charset="-122"/>
                        </a:rPr>
                        <a:t>0</a:t>
                      </a:r>
                      <a:r>
                        <a:rPr lang="zh-CN" sz="1600" b="0" kern="100" dirty="0">
                          <a:solidFill>
                            <a:schemeClr val="tx1"/>
                          </a:solidFill>
                          <a:effectLst/>
                          <a:latin typeface="微软雅黑" panose="020B0503020204020204" pitchFamily="34" charset="-122"/>
                          <a:ea typeface="微软雅黑" panose="020B0503020204020204" pitchFamily="34" charset="-122"/>
                        </a:rPr>
                        <a:t>则不备份</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39203825"/>
                  </a:ext>
                </a:extLst>
              </a:tr>
              <a:tr h="484178">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是否自检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若为</a:t>
                      </a:r>
                      <a:r>
                        <a:rPr lang="en-US" sz="1600" b="0" kern="100" dirty="0">
                          <a:solidFill>
                            <a:schemeClr val="tx1"/>
                          </a:solidFill>
                          <a:effectLst/>
                          <a:latin typeface="微软雅黑" panose="020B0503020204020204" pitchFamily="34" charset="-122"/>
                          <a:ea typeface="微软雅黑" panose="020B0503020204020204" pitchFamily="34" charset="-122"/>
                        </a:rPr>
                        <a:t>1</a:t>
                      </a:r>
                      <a:r>
                        <a:rPr lang="zh-CN" sz="1600" b="0" kern="100" dirty="0">
                          <a:solidFill>
                            <a:schemeClr val="tx1"/>
                          </a:solidFill>
                          <a:effectLst/>
                          <a:latin typeface="微软雅黑" panose="020B0503020204020204" pitchFamily="34" charset="-122"/>
                          <a:ea typeface="微软雅黑" panose="020B0503020204020204" pitchFamily="34" charset="-122"/>
                        </a:rPr>
                        <a:t>则开机后自动进行磁盘自检，为</a:t>
                      </a:r>
                      <a:r>
                        <a:rPr lang="en-US" sz="1600" b="0" kern="100" dirty="0">
                          <a:solidFill>
                            <a:schemeClr val="tx1"/>
                          </a:solidFill>
                          <a:effectLst/>
                          <a:latin typeface="微软雅黑" panose="020B0503020204020204" pitchFamily="34" charset="-122"/>
                          <a:ea typeface="微软雅黑" panose="020B0503020204020204" pitchFamily="34" charset="-122"/>
                        </a:rPr>
                        <a:t>0</a:t>
                      </a:r>
                      <a:r>
                        <a:rPr lang="zh-CN" sz="1600" b="0" kern="100" dirty="0">
                          <a:solidFill>
                            <a:schemeClr val="tx1"/>
                          </a:solidFill>
                          <a:effectLst/>
                          <a:latin typeface="微软雅黑" panose="020B0503020204020204" pitchFamily="34" charset="-122"/>
                          <a:ea typeface="微软雅黑" panose="020B0503020204020204" pitchFamily="34" charset="-122"/>
                        </a:rPr>
                        <a:t>则不自检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98773856"/>
                  </a:ext>
                </a:extLst>
              </a:tr>
            </a:tbl>
          </a:graphicData>
        </a:graphic>
      </p:graphicFrame>
    </p:spTree>
    <p:extLst>
      <p:ext uri="{BB962C8B-B14F-4D97-AF65-F5344CB8AC3E}">
        <p14:creationId xmlns:p14="http://schemas.microsoft.com/office/powerpoint/2010/main" val="3452658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添加硬盘设备</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Add Hard Disk Device</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FIVE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34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添加硬盘设备</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0DEA9288-9481-43D7-9EE1-D03557329AA1}"/>
              </a:ext>
            </a:extLst>
          </p:cNvPr>
          <p:cNvSpPr txBox="1"/>
          <p:nvPr/>
        </p:nvSpPr>
        <p:spPr>
          <a:xfrm>
            <a:off x="1932165" y="1270210"/>
            <a:ext cx="8327670" cy="679801"/>
          </a:xfrm>
          <a:prstGeom prst="rect">
            <a:avLst/>
          </a:prstGeom>
          <a:noFill/>
        </p:spPr>
        <p:txBody>
          <a:bodyPr wrap="square" rtlCol="0">
            <a:spAutoFit/>
          </a:bodyPr>
          <a:lstStyle/>
          <a:p>
            <a:pPr algn="ctr">
              <a:lnSpc>
                <a:spcPct val="125000"/>
              </a:lnSpc>
            </a:pPr>
            <a:r>
              <a:rPr lang="zh-CN" altLang="en-US" sz="1600" dirty="0">
                <a:latin typeface="微软雅黑" panose="020B0503020204020204" pitchFamily="34" charset="-122"/>
                <a:ea typeface="微软雅黑" panose="020B0503020204020204" pitchFamily="34" charset="-122"/>
              </a:rPr>
              <a:t>首先需要在虚拟机中模拟添加入一块新的硬盘存储设备，然后再进行分区、格式化、挂载等操作，最后通过检查系统的挂载状态并真实地使用硬盘来验证硬盘设备是否成功添加。</a:t>
            </a:r>
          </a:p>
        </p:txBody>
      </p:sp>
      <p:grpSp>
        <p:nvGrpSpPr>
          <p:cNvPr id="3" name="组合 2">
            <a:extLst>
              <a:ext uri="{FF2B5EF4-FFF2-40B4-BE49-F238E27FC236}">
                <a16:creationId xmlns:a16="http://schemas.microsoft.com/office/drawing/2014/main" id="{F1711A5F-04EB-452A-A3B1-CCAD9631E731}"/>
              </a:ext>
            </a:extLst>
          </p:cNvPr>
          <p:cNvGrpSpPr/>
          <p:nvPr/>
        </p:nvGrpSpPr>
        <p:grpSpPr>
          <a:xfrm>
            <a:off x="392000" y="2142965"/>
            <a:ext cx="11408000" cy="4060207"/>
            <a:chOff x="72745" y="2142965"/>
            <a:chExt cx="11408000" cy="4060207"/>
          </a:xfrm>
        </p:grpSpPr>
        <p:sp>
          <p:nvSpPr>
            <p:cNvPr id="46" name="矩形: 圆角 45">
              <a:extLst>
                <a:ext uri="{FF2B5EF4-FFF2-40B4-BE49-F238E27FC236}">
                  <a16:creationId xmlns:a16="http://schemas.microsoft.com/office/drawing/2014/main" id="{5CA9A2F6-AA14-4851-8DB7-0607712CAA55}"/>
                </a:ext>
              </a:extLst>
            </p:cNvPr>
            <p:cNvSpPr/>
            <p:nvPr/>
          </p:nvSpPr>
          <p:spPr>
            <a:xfrm>
              <a:off x="5009885" y="5585132"/>
              <a:ext cx="2466375" cy="492761"/>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solidFill>
                    <a:schemeClr val="tx1"/>
                  </a:solidFill>
                  <a:latin typeface="微软雅黑" panose="020B0503020204020204" pitchFamily="34" charset="-122"/>
                  <a:ea typeface="微软雅黑" panose="020B0503020204020204" pitchFamily="34" charset="-122"/>
                </a:rPr>
                <a:t>选择添加硬件类型</a:t>
              </a:r>
            </a:p>
          </p:txBody>
        </p:sp>
        <p:sp>
          <p:nvSpPr>
            <p:cNvPr id="47" name="矩形: 圆角 46">
              <a:extLst>
                <a:ext uri="{FF2B5EF4-FFF2-40B4-BE49-F238E27FC236}">
                  <a16:creationId xmlns:a16="http://schemas.microsoft.com/office/drawing/2014/main" id="{5E50DA80-8F83-40E2-AB39-2C5C028F36CA}"/>
                </a:ext>
              </a:extLst>
            </p:cNvPr>
            <p:cNvSpPr/>
            <p:nvPr/>
          </p:nvSpPr>
          <p:spPr>
            <a:xfrm>
              <a:off x="8727191" y="5585132"/>
              <a:ext cx="2260673" cy="492761"/>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solidFill>
                    <a:schemeClr val="tx1"/>
                  </a:solidFill>
                  <a:latin typeface="微软雅黑" panose="020B0503020204020204" pitchFamily="34" charset="-122"/>
                  <a:ea typeface="微软雅黑" panose="020B0503020204020204" pitchFamily="34" charset="-122"/>
                </a:rPr>
                <a:t>选择硬盘设备类型</a:t>
              </a:r>
            </a:p>
          </p:txBody>
        </p:sp>
        <p:sp>
          <p:nvSpPr>
            <p:cNvPr id="11" name="箭头: 右 10">
              <a:extLst>
                <a:ext uri="{FF2B5EF4-FFF2-40B4-BE49-F238E27FC236}">
                  <a16:creationId xmlns:a16="http://schemas.microsoft.com/office/drawing/2014/main" id="{FE0C5F97-E7E0-4D23-8DD8-26532D12C34B}"/>
                </a:ext>
              </a:extLst>
            </p:cNvPr>
            <p:cNvSpPr/>
            <p:nvPr/>
          </p:nvSpPr>
          <p:spPr>
            <a:xfrm>
              <a:off x="3945956" y="5670605"/>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068876DC-9E66-4025-97ED-FCE952FB4025}"/>
                </a:ext>
              </a:extLst>
            </p:cNvPr>
            <p:cNvSpPr/>
            <p:nvPr/>
          </p:nvSpPr>
          <p:spPr>
            <a:xfrm>
              <a:off x="7696909" y="5670604"/>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FA4564E8-4B13-40EE-8754-3086FF036BBE}"/>
                </a:ext>
              </a:extLst>
            </p:cNvPr>
            <p:cNvSpPr/>
            <p:nvPr/>
          </p:nvSpPr>
          <p:spPr>
            <a:xfrm>
              <a:off x="813155" y="5430957"/>
              <a:ext cx="2672080" cy="772215"/>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在虚拟机系统中添加硬件设备</a:t>
              </a:r>
            </a:p>
          </p:txBody>
        </p:sp>
        <p:pic>
          <p:nvPicPr>
            <p:cNvPr id="20" name="图片 197" descr="说明: 第6章 存储结构与管理硬盘第6章 存储结构与管理硬盘">
              <a:extLst>
                <a:ext uri="{FF2B5EF4-FFF2-40B4-BE49-F238E27FC236}">
                  <a16:creationId xmlns:a16="http://schemas.microsoft.com/office/drawing/2014/main" id="{15053510-A709-4BB1-AAAD-1CE9C162A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308" y="2148989"/>
              <a:ext cx="3246437"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196" descr="说明: 第6章 存储结构与管理硬盘第6章 存储结构与管理硬盘">
              <a:extLst>
                <a:ext uri="{FF2B5EF4-FFF2-40B4-BE49-F238E27FC236}">
                  <a16:creationId xmlns:a16="http://schemas.microsoft.com/office/drawing/2014/main" id="{D33D0461-C75A-4101-97F8-CDB46DFB1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758" y="2142965"/>
              <a:ext cx="3246437"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95" descr="说明: 第6章 存储结构与管理硬盘第6章 存储结构与管理硬盘">
              <a:extLst>
                <a:ext uri="{FF2B5EF4-FFF2-40B4-BE49-F238E27FC236}">
                  <a16:creationId xmlns:a16="http://schemas.microsoft.com/office/drawing/2014/main" id="{5DCBE0A6-26C3-47A9-BE83-46F23C3538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5" y="2364420"/>
              <a:ext cx="41529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40303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添加硬盘设备</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6" name="矩形: 圆角 45">
            <a:extLst>
              <a:ext uri="{FF2B5EF4-FFF2-40B4-BE49-F238E27FC236}">
                <a16:creationId xmlns:a16="http://schemas.microsoft.com/office/drawing/2014/main" id="{5CA9A2F6-AA14-4851-8DB7-0607712CAA55}"/>
              </a:ext>
            </a:extLst>
          </p:cNvPr>
          <p:cNvSpPr/>
          <p:nvPr/>
        </p:nvSpPr>
        <p:spPr>
          <a:xfrm>
            <a:off x="5329140" y="5293628"/>
            <a:ext cx="2466375" cy="772214"/>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solidFill>
                  <a:schemeClr val="tx1"/>
                </a:solidFill>
                <a:latin typeface="微软雅黑" panose="020B0503020204020204" pitchFamily="34" charset="-122"/>
                <a:ea typeface="微软雅黑" panose="020B0503020204020204" pitchFamily="34" charset="-122"/>
              </a:rPr>
              <a:t>设置硬盘的最大使用空间</a:t>
            </a:r>
          </a:p>
        </p:txBody>
      </p:sp>
      <p:sp>
        <p:nvSpPr>
          <p:cNvPr id="47" name="矩形: 圆角 46">
            <a:extLst>
              <a:ext uri="{FF2B5EF4-FFF2-40B4-BE49-F238E27FC236}">
                <a16:creationId xmlns:a16="http://schemas.microsoft.com/office/drawing/2014/main" id="{5E50DA80-8F83-40E2-AB39-2C5C028F36CA}"/>
              </a:ext>
            </a:extLst>
          </p:cNvPr>
          <p:cNvSpPr/>
          <p:nvPr/>
        </p:nvSpPr>
        <p:spPr>
          <a:xfrm>
            <a:off x="9046446" y="5293628"/>
            <a:ext cx="2260673" cy="772214"/>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a:solidFill>
                  <a:schemeClr val="tx1"/>
                </a:solidFill>
                <a:latin typeface="微软雅黑" panose="020B0503020204020204" pitchFamily="34" charset="-122"/>
                <a:ea typeface="微软雅黑" panose="020B0503020204020204" pitchFamily="34" charset="-122"/>
              </a:rPr>
              <a:t>设置磁盘文件的文件名和保存位置</a:t>
            </a:r>
          </a:p>
        </p:txBody>
      </p:sp>
      <p:sp>
        <p:nvSpPr>
          <p:cNvPr id="11" name="箭头: 右 10">
            <a:extLst>
              <a:ext uri="{FF2B5EF4-FFF2-40B4-BE49-F238E27FC236}">
                <a16:creationId xmlns:a16="http://schemas.microsoft.com/office/drawing/2014/main" id="{FE0C5F97-E7E0-4D23-8DD8-26532D12C34B}"/>
              </a:ext>
            </a:extLst>
          </p:cNvPr>
          <p:cNvSpPr/>
          <p:nvPr/>
        </p:nvSpPr>
        <p:spPr>
          <a:xfrm>
            <a:off x="4265211" y="5533275"/>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068876DC-9E66-4025-97ED-FCE952FB4025}"/>
              </a:ext>
            </a:extLst>
          </p:cNvPr>
          <p:cNvSpPr/>
          <p:nvPr/>
        </p:nvSpPr>
        <p:spPr>
          <a:xfrm>
            <a:off x="8016164" y="5533274"/>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FA4564E8-4B13-40EE-8754-3086FF036BBE}"/>
              </a:ext>
            </a:extLst>
          </p:cNvPr>
          <p:cNvSpPr/>
          <p:nvPr/>
        </p:nvSpPr>
        <p:spPr>
          <a:xfrm>
            <a:off x="1265906" y="5293627"/>
            <a:ext cx="2672080" cy="772215"/>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选择“创建新虚拟磁盘”选项</a:t>
            </a:r>
          </a:p>
        </p:txBody>
      </p:sp>
      <p:pic>
        <p:nvPicPr>
          <p:cNvPr id="20" name="图片 197">
            <a:extLst>
              <a:ext uri="{FF2B5EF4-FFF2-40B4-BE49-F238E27FC236}">
                <a16:creationId xmlns:a16="http://schemas.microsoft.com/office/drawing/2014/main" id="{15053510-A709-4BB1-AAAD-1CE9C162A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553563" y="1770603"/>
            <a:ext cx="3246437" cy="331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196">
            <a:extLst>
              <a:ext uri="{FF2B5EF4-FFF2-40B4-BE49-F238E27FC236}">
                <a16:creationId xmlns:a16="http://schemas.microsoft.com/office/drawing/2014/main" id="{D33D0461-C75A-4101-97F8-CDB46DFB1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927468" y="1761657"/>
            <a:ext cx="3243526"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96">
            <a:extLst>
              <a:ext uri="{FF2B5EF4-FFF2-40B4-BE49-F238E27FC236}">
                <a16:creationId xmlns:a16="http://schemas.microsoft.com/office/drawing/2014/main" id="{A8E78F9A-C5CC-4C5B-B109-B2B08AD3C5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78728" y="1765114"/>
            <a:ext cx="3246437" cy="33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9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添加硬盘设备</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圆角 44">
            <a:extLst>
              <a:ext uri="{FF2B5EF4-FFF2-40B4-BE49-F238E27FC236}">
                <a16:creationId xmlns:a16="http://schemas.microsoft.com/office/drawing/2014/main" id="{FA4564E8-4B13-40EE-8754-3086FF036BBE}"/>
              </a:ext>
            </a:extLst>
          </p:cNvPr>
          <p:cNvSpPr/>
          <p:nvPr/>
        </p:nvSpPr>
        <p:spPr>
          <a:xfrm>
            <a:off x="1265906" y="5293627"/>
            <a:ext cx="2672080" cy="772215"/>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查看虚拟机硬件设置</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信息</a:t>
            </a:r>
          </a:p>
        </p:txBody>
      </p:sp>
      <p:pic>
        <p:nvPicPr>
          <p:cNvPr id="21" name="图片 196">
            <a:extLst>
              <a:ext uri="{FF2B5EF4-FFF2-40B4-BE49-F238E27FC236}">
                <a16:creationId xmlns:a16="http://schemas.microsoft.com/office/drawing/2014/main" id="{A8E78F9A-C5CC-4C5B-B109-B2B08AD3C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88362" y="1765114"/>
            <a:ext cx="3227169" cy="33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a:extLst>
              <a:ext uri="{FF2B5EF4-FFF2-40B4-BE49-F238E27FC236}">
                <a16:creationId xmlns:a16="http://schemas.microsoft.com/office/drawing/2014/main" id="{390F1306-DA33-458D-B410-208B6FA09541}"/>
              </a:ext>
            </a:extLst>
          </p:cNvPr>
          <p:cNvGrpSpPr/>
          <p:nvPr/>
        </p:nvGrpSpPr>
        <p:grpSpPr>
          <a:xfrm>
            <a:off x="5191817" y="1994731"/>
            <a:ext cx="603250" cy="699770"/>
            <a:chOff x="623443" y="1726565"/>
            <a:chExt cx="603250" cy="699770"/>
          </a:xfrm>
        </p:grpSpPr>
        <p:sp>
          <p:nvSpPr>
            <p:cNvPr id="19" name="六边形 18">
              <a:extLst>
                <a:ext uri="{FF2B5EF4-FFF2-40B4-BE49-F238E27FC236}">
                  <a16:creationId xmlns:a16="http://schemas.microsoft.com/office/drawing/2014/main" id="{984BC119-2FDE-466C-90D9-B92E307830F3}"/>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42390E1B-B730-4CE0-ACDD-9252B4B42503}"/>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664D2806-6239-4B07-AF37-7E0AF31F1E34}"/>
              </a:ext>
            </a:extLst>
          </p:cNvPr>
          <p:cNvSpPr txBox="1"/>
          <p:nvPr/>
        </p:nvSpPr>
        <p:spPr>
          <a:xfrm>
            <a:off x="5886921" y="2014700"/>
            <a:ext cx="4884910"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在虚拟机中模拟添加了硬盘设备后就应该能看到抽象后的硬盘设备文件了。</a:t>
            </a:r>
          </a:p>
        </p:txBody>
      </p:sp>
      <p:grpSp>
        <p:nvGrpSpPr>
          <p:cNvPr id="24" name="组合 23">
            <a:extLst>
              <a:ext uri="{FF2B5EF4-FFF2-40B4-BE49-F238E27FC236}">
                <a16:creationId xmlns:a16="http://schemas.microsoft.com/office/drawing/2014/main" id="{18A695E6-2124-429A-85E4-8F2AFB6D9B30}"/>
              </a:ext>
            </a:extLst>
          </p:cNvPr>
          <p:cNvGrpSpPr/>
          <p:nvPr/>
        </p:nvGrpSpPr>
        <p:grpSpPr>
          <a:xfrm>
            <a:off x="5191817" y="3685354"/>
            <a:ext cx="603250" cy="699770"/>
            <a:chOff x="623443" y="1726565"/>
            <a:chExt cx="603250" cy="699770"/>
          </a:xfrm>
        </p:grpSpPr>
        <p:sp>
          <p:nvSpPr>
            <p:cNvPr id="25" name="六边形 24">
              <a:extLst>
                <a:ext uri="{FF2B5EF4-FFF2-40B4-BE49-F238E27FC236}">
                  <a16:creationId xmlns:a16="http://schemas.microsoft.com/office/drawing/2014/main" id="{1A15FC22-ECC6-4BCE-8A30-DE6ADA9351DF}"/>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4CC34B5-A192-43CF-B099-25AB018F337D}"/>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7" name="文本框 26">
            <a:extLst>
              <a:ext uri="{FF2B5EF4-FFF2-40B4-BE49-F238E27FC236}">
                <a16:creationId xmlns:a16="http://schemas.microsoft.com/office/drawing/2014/main" id="{BDD3C97A-34D6-4C9B-A552-68B0D9250353}"/>
              </a:ext>
            </a:extLst>
          </p:cNvPr>
          <p:cNvSpPr txBox="1"/>
          <p:nvPr/>
        </p:nvSpPr>
        <p:spPr>
          <a:xfrm>
            <a:off x="5886920" y="3604352"/>
            <a:ext cx="4903401"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按照前文讲解的</a:t>
            </a:r>
            <a:r>
              <a:rPr lang="en-US" altLang="zh-CN" sz="1600" dirty="0" err="1">
                <a:latin typeface="微软雅黑" panose="020B0503020204020204" pitchFamily="34" charset="-122"/>
                <a:ea typeface="微软雅黑" panose="020B0503020204020204" pitchFamily="34" charset="-122"/>
              </a:rPr>
              <a:t>udev</a:t>
            </a:r>
            <a:r>
              <a:rPr lang="zh-CN" altLang="en-US" sz="1600" dirty="0">
                <a:latin typeface="微软雅黑" panose="020B0503020204020204" pitchFamily="34" charset="-122"/>
                <a:ea typeface="微软雅黑" panose="020B0503020204020204" pitchFamily="34" charset="-122"/>
              </a:rPr>
              <a:t>服务命名规则，第二个被识别的</a:t>
            </a:r>
            <a:r>
              <a:rPr lang="en-US" altLang="zh-CN" sz="1600" dirty="0">
                <a:latin typeface="微软雅黑" panose="020B0503020204020204" pitchFamily="34" charset="-122"/>
                <a:ea typeface="微软雅黑" panose="020B0503020204020204" pitchFamily="34" charset="-122"/>
              </a:rPr>
              <a:t>SATA</a:t>
            </a:r>
            <a:r>
              <a:rPr lang="zh-CN" altLang="en-US" sz="1600" dirty="0">
                <a:latin typeface="微软雅黑" panose="020B0503020204020204" pitchFamily="34" charset="-122"/>
                <a:ea typeface="微软雅黑" panose="020B0503020204020204" pitchFamily="34" charset="-122"/>
              </a:rPr>
              <a:t>设备应该会被保存为</a:t>
            </a:r>
            <a:r>
              <a:rPr lang="en-US" altLang="zh-CN" sz="1600" dirty="0">
                <a:latin typeface="微软雅黑" panose="020B0503020204020204" pitchFamily="34" charset="-122"/>
                <a:ea typeface="微软雅黑" panose="020B0503020204020204" pitchFamily="34" charset="-122"/>
              </a:rPr>
              <a:t>/dev/</a:t>
            </a:r>
            <a:r>
              <a:rPr lang="en-US" altLang="zh-CN" sz="1600" dirty="0" err="1">
                <a:latin typeface="微软雅黑" panose="020B0503020204020204" pitchFamily="34" charset="-122"/>
                <a:ea typeface="微软雅黑" panose="020B0503020204020204" pitchFamily="34" charset="-122"/>
              </a:rPr>
              <a:t>sdb</a:t>
            </a:r>
            <a:r>
              <a:rPr lang="zh-CN" altLang="en-US" sz="1600" dirty="0">
                <a:latin typeface="微软雅黑" panose="020B0503020204020204" pitchFamily="34" charset="-122"/>
                <a:ea typeface="微软雅黑" panose="020B0503020204020204" pitchFamily="34" charset="-122"/>
              </a:rPr>
              <a:t>，这个就是硬盘设备文件了。</a:t>
            </a:r>
          </a:p>
        </p:txBody>
      </p:sp>
    </p:spTree>
    <p:extLst>
      <p:ext uri="{BB962C8B-B14F-4D97-AF65-F5344CB8AC3E}">
        <p14:creationId xmlns:p14="http://schemas.microsoft.com/office/powerpoint/2010/main" val="2988732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添加硬盘设备</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04950D2A-A770-49C5-9F93-5C19AD4924A1}"/>
              </a:ext>
            </a:extLst>
          </p:cNvPr>
          <p:cNvGrpSpPr/>
          <p:nvPr/>
        </p:nvGrpSpPr>
        <p:grpSpPr>
          <a:xfrm>
            <a:off x="764899" y="1834576"/>
            <a:ext cx="3277305" cy="3431905"/>
            <a:chOff x="695325" y="1834576"/>
            <a:chExt cx="3277305" cy="3431905"/>
          </a:xfrm>
        </p:grpSpPr>
        <p:sp>
          <p:nvSpPr>
            <p:cNvPr id="28" name="矩形: 圆角 27">
              <a:extLst>
                <a:ext uri="{FF2B5EF4-FFF2-40B4-BE49-F238E27FC236}">
                  <a16:creationId xmlns:a16="http://schemas.microsoft.com/office/drawing/2014/main" id="{9A21718B-8123-469A-AE81-646B9F96C424}"/>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85592F1E-EB0B-40AE-ACA9-BC29029372BA}"/>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fdisk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命令用于新建、修改及删除磁盘的分区表信息，英文全称为“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format disk”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fdisk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磁盘名称”。</a:t>
              </a:r>
            </a:p>
          </p:txBody>
        </p:sp>
        <p:sp>
          <p:nvSpPr>
            <p:cNvPr id="30" name="任意多边形: 形状 29">
              <a:extLst>
                <a:ext uri="{FF2B5EF4-FFF2-40B4-BE49-F238E27FC236}">
                  <a16:creationId xmlns:a16="http://schemas.microsoft.com/office/drawing/2014/main" id="{5CE7E22F-50F4-4F7A-B52E-AC69CB0AE0DE}"/>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2DEFB859-3411-4BAC-BC04-0167664EE5E4}"/>
                </a:ext>
              </a:extLst>
            </p:cNvPr>
            <p:cNvSpPr txBox="1"/>
            <p:nvPr/>
          </p:nvSpPr>
          <p:spPr>
            <a:xfrm>
              <a:off x="827850" y="2101262"/>
              <a:ext cx="132600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fdisk</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grpSp>
        <p:nvGrpSpPr>
          <p:cNvPr id="36" name="组合 35">
            <a:extLst>
              <a:ext uri="{FF2B5EF4-FFF2-40B4-BE49-F238E27FC236}">
                <a16:creationId xmlns:a16="http://schemas.microsoft.com/office/drawing/2014/main" id="{59D1AB8A-1C1D-467F-8667-5ABB40DFEC36}"/>
              </a:ext>
            </a:extLst>
          </p:cNvPr>
          <p:cNvGrpSpPr/>
          <p:nvPr/>
        </p:nvGrpSpPr>
        <p:grpSpPr>
          <a:xfrm>
            <a:off x="4162881" y="1834576"/>
            <a:ext cx="3277305" cy="3431905"/>
            <a:chOff x="695325" y="1834576"/>
            <a:chExt cx="3277305" cy="3431905"/>
          </a:xfrm>
        </p:grpSpPr>
        <p:sp>
          <p:nvSpPr>
            <p:cNvPr id="37" name="矩形: 圆角 36">
              <a:extLst>
                <a:ext uri="{FF2B5EF4-FFF2-40B4-BE49-F238E27FC236}">
                  <a16:creationId xmlns:a16="http://schemas.microsoft.com/office/drawing/2014/main" id="{32ECA3F4-3CEE-4226-8195-0F9F477257A4}"/>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F497D907-CEDA-4BE9-A969-7A3731C98C86}"/>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du</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命令用查看分区或目录所占用的磁盘容量大小，英文全称为“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disk usage”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du -</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sh</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目录名称”。</a:t>
              </a:r>
            </a:p>
          </p:txBody>
        </p:sp>
        <p:sp>
          <p:nvSpPr>
            <p:cNvPr id="39" name="任意多边形: 形状 38">
              <a:extLst>
                <a:ext uri="{FF2B5EF4-FFF2-40B4-BE49-F238E27FC236}">
                  <a16:creationId xmlns:a16="http://schemas.microsoft.com/office/drawing/2014/main" id="{895CBE30-82A7-4E62-A15D-502B18C65125}"/>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9FCD22C-FB3B-49E6-BFEF-FEF364F3419F}"/>
                </a:ext>
              </a:extLst>
            </p:cNvPr>
            <p:cNvSpPr txBox="1"/>
            <p:nvPr/>
          </p:nvSpPr>
          <p:spPr>
            <a:xfrm>
              <a:off x="827850" y="2101262"/>
              <a:ext cx="10342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du</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graphicFrame>
        <p:nvGraphicFramePr>
          <p:cNvPr id="3" name="表格 2">
            <a:extLst>
              <a:ext uri="{FF2B5EF4-FFF2-40B4-BE49-F238E27FC236}">
                <a16:creationId xmlns:a16="http://schemas.microsoft.com/office/drawing/2014/main" id="{05DE63EC-76C7-4A4A-8235-F5951EBFFB7A}"/>
              </a:ext>
            </a:extLst>
          </p:cNvPr>
          <p:cNvGraphicFramePr>
            <a:graphicFrameLocks noGrp="1"/>
          </p:cNvGraphicFramePr>
          <p:nvPr>
            <p:extLst>
              <p:ext uri="{D42A27DB-BD31-4B8C-83A1-F6EECF244321}">
                <p14:modId xmlns:p14="http://schemas.microsoft.com/office/powerpoint/2010/main" val="1705505902"/>
              </p:ext>
            </p:extLst>
          </p:nvPr>
        </p:nvGraphicFramePr>
        <p:xfrm>
          <a:off x="7549640" y="1834576"/>
          <a:ext cx="3947035" cy="2927757"/>
        </p:xfrm>
        <a:graphic>
          <a:graphicData uri="http://schemas.openxmlformats.org/drawingml/2006/table">
            <a:tbl>
              <a:tblPr firstRow="1" firstCol="1" bandRow="1">
                <a:tableStyleId>{5C22544A-7EE6-4342-B048-85BDC9FD1C3A}</a:tableStyleId>
              </a:tblPr>
              <a:tblGrid>
                <a:gridCol w="1364885">
                  <a:extLst>
                    <a:ext uri="{9D8B030D-6E8A-4147-A177-3AD203B41FA5}">
                      <a16:colId xmlns:a16="http://schemas.microsoft.com/office/drawing/2014/main" val="2303516212"/>
                    </a:ext>
                  </a:extLst>
                </a:gridCol>
                <a:gridCol w="2582150">
                  <a:extLst>
                    <a:ext uri="{9D8B030D-6E8A-4147-A177-3AD203B41FA5}">
                      <a16:colId xmlns:a16="http://schemas.microsoft.com/office/drawing/2014/main" val="3407976087"/>
                    </a:ext>
                  </a:extLst>
                </a:gridCol>
              </a:tblGrid>
              <a:tr h="441485">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198753427"/>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查看全部可用的参数</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09600456"/>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添加新的分区</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770008906"/>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删除某个分区信息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963127798"/>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列出所有可用的分区类型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746801888"/>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改变某个分区的类型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506851938"/>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p</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查看分区表信息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136317492"/>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w</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保存并退出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83792958"/>
                  </a:ext>
                </a:extLst>
              </a:tr>
              <a:tr h="31078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q</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不保存直接退出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95004791"/>
                  </a:ext>
                </a:extLst>
              </a:tr>
            </a:tbl>
          </a:graphicData>
        </a:graphic>
      </p:graphicFrame>
      <p:sp>
        <p:nvSpPr>
          <p:cNvPr id="41" name="文本框 40">
            <a:extLst>
              <a:ext uri="{FF2B5EF4-FFF2-40B4-BE49-F238E27FC236}">
                <a16:creationId xmlns:a16="http://schemas.microsoft.com/office/drawing/2014/main" id="{199D6D79-8C27-485D-9E9B-482FC35A92B2}"/>
              </a:ext>
            </a:extLst>
          </p:cNvPr>
          <p:cNvSpPr txBox="1"/>
          <p:nvPr/>
        </p:nvSpPr>
        <p:spPr>
          <a:xfrm>
            <a:off x="7549640" y="4897149"/>
            <a:ext cx="3947034" cy="369332"/>
          </a:xfrm>
          <a:prstGeom prst="rect">
            <a:avLst/>
          </a:prstGeom>
          <a:noFill/>
        </p:spPr>
        <p:txBody>
          <a:bodyPr wrap="square">
            <a:spAutoFit/>
          </a:bodyPr>
          <a:lstStyle/>
          <a:p>
            <a:pPr algn="ctr"/>
            <a:r>
              <a:rPr lang="en-US" altLang="zh-CN" sz="1800" kern="100" dirty="0" err="1">
                <a:effectLst/>
                <a:latin typeface="微软雅黑" panose="020B0503020204020204" pitchFamily="34" charset="-122"/>
                <a:ea typeface="微软雅黑" panose="020B0503020204020204" pitchFamily="34" charset="-122"/>
              </a:rPr>
              <a:t>fdisk</a:t>
            </a:r>
            <a:r>
              <a:rPr lang="zh-CN" altLang="en-US" sz="1800" kern="100" dirty="0">
                <a:effectLst/>
                <a:latin typeface="微软雅黑" panose="020B0503020204020204" pitchFamily="34" charset="-122"/>
                <a:ea typeface="微软雅黑" panose="020B0503020204020204" pitchFamily="34" charset="-122"/>
              </a:rPr>
              <a:t>命令中的参数以及作用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4631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添加交换分区</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SIX</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Add Swap Partition</a:t>
            </a:r>
          </a:p>
        </p:txBody>
      </p:sp>
    </p:spTree>
    <p:extLst>
      <p:ext uri="{BB962C8B-B14F-4D97-AF65-F5344CB8AC3E}">
        <p14:creationId xmlns:p14="http://schemas.microsoft.com/office/powerpoint/2010/main" val="324259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添加交换分区</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6" name="矩形: 圆角 25">
            <a:extLst>
              <a:ext uri="{FF2B5EF4-FFF2-40B4-BE49-F238E27FC236}">
                <a16:creationId xmlns:a16="http://schemas.microsoft.com/office/drawing/2014/main" id="{AB3B76E4-EFC3-4254-81EB-173CE5A7B12F}"/>
              </a:ext>
            </a:extLst>
          </p:cNvPr>
          <p:cNvSpPr/>
          <p:nvPr/>
        </p:nvSpPr>
        <p:spPr>
          <a:xfrm>
            <a:off x="1208418" y="1545209"/>
            <a:ext cx="4662291" cy="412749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9DB38075-2D27-499B-97B9-4F053EC680B7}"/>
              </a:ext>
            </a:extLst>
          </p:cNvPr>
          <p:cNvSpPr txBox="1"/>
          <p:nvPr/>
        </p:nvSpPr>
        <p:spPr>
          <a:xfrm>
            <a:off x="1361134" y="2393698"/>
            <a:ext cx="432340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通过在硬盘中预先划分一定的空间，然后把内存中暂时不常用的数据临时存放到硬盘中，以便腾出物理内存空间让更活跃的程序服务来使用的技术，其设计目的是为了解决真实物理内存不足的问题。</a:t>
            </a:r>
          </a:p>
        </p:txBody>
      </p:sp>
      <p:sp>
        <p:nvSpPr>
          <p:cNvPr id="28" name="任意多边形: 形状 27">
            <a:extLst>
              <a:ext uri="{FF2B5EF4-FFF2-40B4-BE49-F238E27FC236}">
                <a16:creationId xmlns:a16="http://schemas.microsoft.com/office/drawing/2014/main" id="{A1FCF471-16E6-4ED4-BE2E-A0131C309A35}"/>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C209DB0-1119-4DF2-A55B-3BC2C359DD55}"/>
              </a:ext>
            </a:extLst>
          </p:cNvPr>
          <p:cNvSpPr txBox="1"/>
          <p:nvPr/>
        </p:nvSpPr>
        <p:spPr>
          <a:xfrm>
            <a:off x="1329096" y="1811894"/>
            <a:ext cx="25040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交换（</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SWAP</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）分区</a:t>
            </a:r>
          </a:p>
        </p:txBody>
      </p:sp>
      <p:sp>
        <p:nvSpPr>
          <p:cNvPr id="35" name="矩形: 圆角 34">
            <a:extLst>
              <a:ext uri="{FF2B5EF4-FFF2-40B4-BE49-F238E27FC236}">
                <a16:creationId xmlns:a16="http://schemas.microsoft.com/office/drawing/2014/main" id="{526D7197-8774-42F6-9D1B-0C0124E72F5E}"/>
              </a:ext>
            </a:extLst>
          </p:cNvPr>
          <p:cNvSpPr/>
          <p:nvPr/>
        </p:nvSpPr>
        <p:spPr>
          <a:xfrm>
            <a:off x="6276628" y="1545209"/>
            <a:ext cx="4662291" cy="412749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6" name="任意多边形: 形状 45">
            <a:extLst>
              <a:ext uri="{FF2B5EF4-FFF2-40B4-BE49-F238E27FC236}">
                <a16:creationId xmlns:a16="http://schemas.microsoft.com/office/drawing/2014/main" id="{F39309E2-4B32-4ACD-BF31-C498CF7DA4F8}"/>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B6D23F0A-3EFD-465B-92A7-98F2F75AFC88}"/>
              </a:ext>
            </a:extLst>
          </p:cNvPr>
          <p:cNvSpPr txBox="1"/>
          <p:nvPr/>
        </p:nvSpPr>
        <p:spPr>
          <a:xfrm>
            <a:off x="6397306" y="1811894"/>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交换分区的创建过程</a:t>
            </a:r>
          </a:p>
        </p:txBody>
      </p:sp>
      <p:sp>
        <p:nvSpPr>
          <p:cNvPr id="21" name="文本框 20">
            <a:extLst>
              <a:ext uri="{FF2B5EF4-FFF2-40B4-BE49-F238E27FC236}">
                <a16:creationId xmlns:a16="http://schemas.microsoft.com/office/drawing/2014/main" id="{383CC319-FAC0-44FE-93C2-F50879A218F5}"/>
              </a:ext>
            </a:extLst>
          </p:cNvPr>
          <p:cNvSpPr txBox="1"/>
          <p:nvPr/>
        </p:nvSpPr>
        <p:spPr>
          <a:xfrm>
            <a:off x="6397306" y="2393698"/>
            <a:ext cx="432340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与前文讲到的挂载并使用存储设备的过程非常相似。在对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/dev/</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sdb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存储设备进行分区操作前，有必要先说一下交换分区的划分建议：在生产环境中，交换分区的大小一般为真实物理内存的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倍。</a:t>
            </a:r>
          </a:p>
        </p:txBody>
      </p:sp>
    </p:spTree>
    <p:extLst>
      <p:ext uri="{BB962C8B-B14F-4D97-AF65-F5344CB8AC3E}">
        <p14:creationId xmlns:p14="http://schemas.microsoft.com/office/powerpoint/2010/main" val="2665687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72859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1016326" y="1571592"/>
            <a:ext cx="10159348" cy="780772"/>
            <a:chOff x="396010" y="1225457"/>
            <a:chExt cx="10159348" cy="780772"/>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4" y="1225457"/>
              <a:ext cx="9464244"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系统中的文件存储结构开始，讲述文件系统层次标准（</a:t>
              </a:r>
              <a:r>
                <a:rPr lang="en-US" altLang="zh-CN" dirty="0">
                  <a:latin typeface="微软雅黑" panose="020B0503020204020204" pitchFamily="34" charset="-122"/>
                  <a:ea typeface="微软雅黑" panose="020B0503020204020204" pitchFamily="34" charset="-122"/>
                </a:rPr>
                <a:t>Filesystem Hierarchy Standard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FHS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udev</a:t>
              </a:r>
              <a:r>
                <a:rPr lang="zh-CN" altLang="en-US" dirty="0">
                  <a:latin typeface="微软雅黑" panose="020B0503020204020204" pitchFamily="34" charset="-122"/>
                  <a:ea typeface="微软雅黑" panose="020B0503020204020204" pitchFamily="34" charset="-122"/>
                </a:rPr>
                <a:t>硬件命名规则以及硬盘设备的原理。</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1016326" y="2909259"/>
            <a:ext cx="10159348" cy="780772"/>
            <a:chOff x="396010" y="2572891"/>
            <a:chExt cx="10159348" cy="780772"/>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9464245"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详细分析</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系统中最常见的</a:t>
              </a:r>
              <a:r>
                <a:rPr lang="en-US" altLang="zh-CN" dirty="0">
                  <a:latin typeface="微软雅黑" panose="020B0503020204020204" pitchFamily="34" charset="-122"/>
                  <a:ea typeface="微软雅黑" panose="020B0503020204020204" pitchFamily="34" charset="-122"/>
                </a:rPr>
                <a:t>Ext3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Ext4</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XFS</a:t>
              </a:r>
              <a:r>
                <a:rPr lang="zh-CN" altLang="en-US" dirty="0">
                  <a:latin typeface="微软雅黑" panose="020B0503020204020204" pitchFamily="34" charset="-122"/>
                  <a:ea typeface="微软雅黑" panose="020B0503020204020204" pitchFamily="34" charset="-122"/>
                </a:rPr>
                <a:t>文件系统的不同之处，着重练习硬盘设备分区、格式化以及挂载等常用的硬盘管理操作，以便熟练掌握文件系统的使用方法。</a:t>
              </a:r>
            </a:p>
          </p:txBody>
        </p:sp>
      </p:grpSp>
      <p:grpSp>
        <p:nvGrpSpPr>
          <p:cNvPr id="12" name="组合 11">
            <a:extLst>
              <a:ext uri="{FF2B5EF4-FFF2-40B4-BE49-F238E27FC236}">
                <a16:creationId xmlns:a16="http://schemas.microsoft.com/office/drawing/2014/main" id="{C31A7191-92A0-4DB7-98D4-74EFD1AACB12}"/>
              </a:ext>
            </a:extLst>
          </p:cNvPr>
          <p:cNvGrpSpPr/>
          <p:nvPr/>
        </p:nvGrpSpPr>
        <p:grpSpPr>
          <a:xfrm>
            <a:off x="1016326" y="4246926"/>
            <a:ext cx="10159348" cy="1099468"/>
            <a:chOff x="396010" y="4305046"/>
            <a:chExt cx="10159348" cy="1099468"/>
          </a:xfrm>
        </p:grpSpPr>
        <p:grpSp>
          <p:nvGrpSpPr>
            <p:cNvPr id="22" name="组合 21">
              <a:extLst>
                <a:ext uri="{FF2B5EF4-FFF2-40B4-BE49-F238E27FC236}">
                  <a16:creationId xmlns:a16="http://schemas.microsoft.com/office/drawing/2014/main" id="{0283BB75-40FD-4860-A03D-F30EE17CDAE3}"/>
                </a:ext>
              </a:extLst>
            </p:cNvPr>
            <p:cNvGrpSpPr/>
            <p:nvPr/>
          </p:nvGrpSpPr>
          <p:grpSpPr>
            <a:xfrm>
              <a:off x="396010" y="4386048"/>
              <a:ext cx="603250" cy="699770"/>
              <a:chOff x="623443" y="1726565"/>
              <a:chExt cx="603250" cy="699770"/>
            </a:xfrm>
          </p:grpSpPr>
          <p:sp>
            <p:nvSpPr>
              <p:cNvPr id="23" name="六边形 22">
                <a:extLst>
                  <a:ext uri="{FF2B5EF4-FFF2-40B4-BE49-F238E27FC236}">
                    <a16:creationId xmlns:a16="http://schemas.microsoft.com/office/drawing/2014/main" id="{7C575C95-DF34-473A-A3C3-2D94166B22F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AFDCD0E9-7ED3-4BFE-8960-09D34ACE75DD}"/>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2ABAF76E-85A2-413E-AE87-0C009D899AEE}"/>
                </a:ext>
              </a:extLst>
            </p:cNvPr>
            <p:cNvSpPr txBox="1"/>
            <p:nvPr/>
          </p:nvSpPr>
          <p:spPr>
            <a:xfrm>
              <a:off x="1091113" y="4305046"/>
              <a:ext cx="9464245" cy="1099468"/>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在打下坚实的理论基础并完成一些相关的实践练习后，我们将进一步完整地部署交换（</a:t>
              </a:r>
              <a:r>
                <a:rPr lang="en-US" altLang="zh-CN" dirty="0">
                  <a:latin typeface="微软雅黑" panose="020B0503020204020204" pitchFamily="34" charset="-122"/>
                  <a:ea typeface="微软雅黑" panose="020B0503020204020204" pitchFamily="34" charset="-122"/>
                </a:rPr>
                <a:t>SWAP</a:t>
              </a:r>
              <a:r>
                <a:rPr lang="zh-CN" altLang="en-US" dirty="0">
                  <a:latin typeface="微软雅黑" panose="020B0503020204020204" pitchFamily="34" charset="-122"/>
                  <a:ea typeface="微软雅黑" panose="020B0503020204020204" pitchFamily="34" charset="-122"/>
                </a:rPr>
                <a:t>）分区、配置</a:t>
              </a:r>
              <a:r>
                <a:rPr lang="en-US" altLang="zh-CN" dirty="0">
                  <a:latin typeface="微软雅黑" panose="020B0503020204020204" pitchFamily="34" charset="-122"/>
                  <a:ea typeface="微软雅黑" panose="020B0503020204020204" pitchFamily="34" charset="-122"/>
                </a:rPr>
                <a:t>quota</a:t>
              </a:r>
              <a:r>
                <a:rPr lang="zh-CN" altLang="en-US" dirty="0">
                  <a:latin typeface="微软雅黑" panose="020B0503020204020204" pitchFamily="34" charset="-122"/>
                  <a:ea typeface="微软雅黑" panose="020B0503020204020204" pitchFamily="34" charset="-122"/>
                </a:rPr>
                <a:t>磁盘配额服务、使用</a:t>
              </a:r>
              <a:r>
                <a:rPr lang="en-US" altLang="zh-CN" dirty="0">
                  <a:latin typeface="微软雅黑" panose="020B0503020204020204" pitchFamily="34" charset="-122"/>
                  <a:ea typeface="微软雅黑" panose="020B0503020204020204" pitchFamily="34" charset="-122"/>
                </a:rPr>
                <a:t>VDO</a:t>
              </a:r>
              <a:r>
                <a:rPr lang="zh-CN" altLang="en-US" dirty="0">
                  <a:latin typeface="微软雅黑" panose="020B0503020204020204" pitchFamily="34" charset="-122"/>
                  <a:ea typeface="微软雅黑" panose="020B0503020204020204" pitchFamily="34" charset="-122"/>
                </a:rPr>
                <a:t>（虚拟数据优化）技术，以及掌握</a:t>
              </a:r>
              <a:r>
                <a:rPr lang="en-US" altLang="zh-CN" dirty="0">
                  <a:latin typeface="微软雅黑" panose="020B0503020204020204" pitchFamily="34" charset="-122"/>
                  <a:ea typeface="微软雅黑" panose="020B0503020204020204" pitchFamily="34" charset="-122"/>
                </a:rPr>
                <a:t>ln</a:t>
              </a:r>
              <a:r>
                <a:rPr lang="zh-CN" altLang="en-US" dirty="0">
                  <a:latin typeface="微软雅黑" panose="020B0503020204020204" pitchFamily="34" charset="-122"/>
                  <a:ea typeface="微软雅黑" panose="020B0503020204020204" pitchFamily="34" charset="-122"/>
                </a:rPr>
                <a:t>命令带来的软硬链接。</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磁盘容量配额</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Disk Capacity Quota</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SEVEN</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209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磁盘容量配额</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143C6EBB-6E67-4B5A-B30F-E60B1BE53D13}"/>
              </a:ext>
            </a:extLst>
          </p:cNvPr>
          <p:cNvSpPr txBox="1"/>
          <p:nvPr/>
        </p:nvSpPr>
        <p:spPr>
          <a:xfrm>
            <a:off x="476664" y="1608930"/>
            <a:ext cx="4453145" cy="3902222"/>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硬件资源是固定且有限的，如果某些用户不断地在Linux系统上创建文件或者存放电影，硬盘空间总有一天会被占满。</a:t>
            </a:r>
          </a:p>
          <a:p>
            <a:pPr marL="285750" indent="-285750" algn="just">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针对这种情况，root管理员就需要使用磁盘容量配额服务来限制某位用户或某个用户组针对特定文件夹可以使用的最大硬盘空间或最大文件个数，一旦达到这个最大值就不再允许继续使用。</a:t>
            </a:r>
          </a:p>
          <a:p>
            <a:pPr marL="285750" indent="-285750" algn="just">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可以使用quota技术进行磁盘容量配额管理，从而限制用户的硬盘可用容量或所能创建的最大文件个数。</a:t>
            </a:r>
          </a:p>
          <a:p>
            <a:pPr marL="285750" indent="-285750" algn="just">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quota技术还有软限制和硬限制的功能。</a:t>
            </a:r>
          </a:p>
        </p:txBody>
      </p:sp>
      <p:grpSp>
        <p:nvGrpSpPr>
          <p:cNvPr id="20" name="组合 19">
            <a:extLst>
              <a:ext uri="{FF2B5EF4-FFF2-40B4-BE49-F238E27FC236}">
                <a16:creationId xmlns:a16="http://schemas.microsoft.com/office/drawing/2014/main" id="{D1DEAA53-6AFB-4FC5-9859-6BE91CD72389}"/>
              </a:ext>
            </a:extLst>
          </p:cNvPr>
          <p:cNvGrpSpPr/>
          <p:nvPr/>
        </p:nvGrpSpPr>
        <p:grpSpPr>
          <a:xfrm>
            <a:off x="5187812" y="1924028"/>
            <a:ext cx="3277305" cy="3431905"/>
            <a:chOff x="695325" y="1834576"/>
            <a:chExt cx="3277305" cy="3431905"/>
          </a:xfrm>
        </p:grpSpPr>
        <p:sp>
          <p:nvSpPr>
            <p:cNvPr id="22" name="矩形: 圆角 21">
              <a:extLst>
                <a:ext uri="{FF2B5EF4-FFF2-40B4-BE49-F238E27FC236}">
                  <a16:creationId xmlns:a16="http://schemas.microsoft.com/office/drawing/2014/main" id="{E459A5AD-8954-4C6C-8354-EF69F9B17A47}"/>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C0E14EDB-1B65-457A-B604-BA9D2138B3FE}"/>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当达到软限制时会提示用户，但仍允许用户在限定的额度内继续使用。</a:t>
              </a:r>
            </a:p>
          </p:txBody>
        </p:sp>
        <p:sp>
          <p:nvSpPr>
            <p:cNvPr id="24" name="任意多边形: 形状 23">
              <a:extLst>
                <a:ext uri="{FF2B5EF4-FFF2-40B4-BE49-F238E27FC236}">
                  <a16:creationId xmlns:a16="http://schemas.microsoft.com/office/drawing/2014/main" id="{9311EF94-0327-4B29-A034-3CE3029A3B49}"/>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文本框 24">
              <a:extLst>
                <a:ext uri="{FF2B5EF4-FFF2-40B4-BE49-F238E27FC236}">
                  <a16:creationId xmlns:a16="http://schemas.microsoft.com/office/drawing/2014/main" id="{5CAE4FF4-B85E-4FAB-8BDA-64CBA6436B2A}"/>
                </a:ext>
              </a:extLst>
            </p:cNvPr>
            <p:cNvSpPr txBox="1"/>
            <p:nvPr/>
          </p:nvSpPr>
          <p:spPr>
            <a:xfrm>
              <a:off x="827850" y="2101262"/>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软限制</a:t>
              </a:r>
            </a:p>
          </p:txBody>
        </p:sp>
      </p:grpSp>
      <p:grpSp>
        <p:nvGrpSpPr>
          <p:cNvPr id="30" name="组合 29">
            <a:extLst>
              <a:ext uri="{FF2B5EF4-FFF2-40B4-BE49-F238E27FC236}">
                <a16:creationId xmlns:a16="http://schemas.microsoft.com/office/drawing/2014/main" id="{E07840F9-2580-405E-9F98-A5CA26334010}"/>
              </a:ext>
            </a:extLst>
          </p:cNvPr>
          <p:cNvGrpSpPr/>
          <p:nvPr/>
        </p:nvGrpSpPr>
        <p:grpSpPr>
          <a:xfrm>
            <a:off x="8585794" y="1924028"/>
            <a:ext cx="3277305" cy="3431905"/>
            <a:chOff x="695325" y="1834576"/>
            <a:chExt cx="3277305" cy="3431905"/>
          </a:xfrm>
        </p:grpSpPr>
        <p:sp>
          <p:nvSpPr>
            <p:cNvPr id="36" name="矩形: 圆角 35">
              <a:extLst>
                <a:ext uri="{FF2B5EF4-FFF2-40B4-BE49-F238E27FC236}">
                  <a16:creationId xmlns:a16="http://schemas.microsoft.com/office/drawing/2014/main" id="{976757A3-A813-48CB-834F-76686C4DA3A7}"/>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73A761FF-C663-4CFB-8ED6-AF207B03C923}"/>
                </a:ext>
              </a:extLst>
            </p:cNvPr>
            <p:cNvSpPr txBox="1"/>
            <p:nvPr/>
          </p:nvSpPr>
          <p:spPr>
            <a:xfrm>
              <a:off x="827851" y="2683066"/>
              <a:ext cx="3058350" cy="78752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当达到硬限制时会提示用户，且强制终止用户的操作。</a:t>
              </a:r>
            </a:p>
          </p:txBody>
        </p:sp>
        <p:sp>
          <p:nvSpPr>
            <p:cNvPr id="38" name="任意多边形: 形状 37">
              <a:extLst>
                <a:ext uri="{FF2B5EF4-FFF2-40B4-BE49-F238E27FC236}">
                  <a16:creationId xmlns:a16="http://schemas.microsoft.com/office/drawing/2014/main" id="{BC7B3002-9BDC-41C9-B3D3-C54654A10FD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5CA3CDCD-040E-47F0-A79C-E6B8BCBAA5F2}"/>
                </a:ext>
              </a:extLst>
            </p:cNvPr>
            <p:cNvSpPr txBox="1"/>
            <p:nvPr/>
          </p:nvSpPr>
          <p:spPr>
            <a:xfrm>
              <a:off x="827850" y="2101262"/>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硬限制</a:t>
              </a:r>
            </a:p>
          </p:txBody>
        </p:sp>
      </p:grpSp>
      <p:pic>
        <p:nvPicPr>
          <p:cNvPr id="9" name="图形 8">
            <a:extLst>
              <a:ext uri="{FF2B5EF4-FFF2-40B4-BE49-F238E27FC236}">
                <a16:creationId xmlns:a16="http://schemas.microsoft.com/office/drawing/2014/main" id="{D038A0FE-B522-4449-855F-9360D7C0F9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4444" y="4019561"/>
            <a:ext cx="1259417" cy="1259417"/>
          </a:xfrm>
          <a:prstGeom prst="rect">
            <a:avLst/>
          </a:prstGeom>
        </p:spPr>
      </p:pic>
      <p:pic>
        <p:nvPicPr>
          <p:cNvPr id="40" name="图形 39">
            <a:extLst>
              <a:ext uri="{FF2B5EF4-FFF2-40B4-BE49-F238E27FC236}">
                <a16:creationId xmlns:a16="http://schemas.microsoft.com/office/drawing/2014/main" id="{408AB475-A83A-4B0D-B4AA-A93B6EFA7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594738" y="4019561"/>
            <a:ext cx="1259417" cy="1259417"/>
          </a:xfrm>
          <a:prstGeom prst="rect">
            <a:avLst/>
          </a:prstGeom>
        </p:spPr>
      </p:pic>
    </p:spTree>
    <p:extLst>
      <p:ext uri="{BB962C8B-B14F-4D97-AF65-F5344CB8AC3E}">
        <p14:creationId xmlns:p14="http://schemas.microsoft.com/office/powerpoint/2010/main" val="3298057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磁盘容量配额</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04950D2A-A770-49C5-9F93-5C19AD4924A1}"/>
              </a:ext>
            </a:extLst>
          </p:cNvPr>
          <p:cNvGrpSpPr/>
          <p:nvPr/>
        </p:nvGrpSpPr>
        <p:grpSpPr>
          <a:xfrm>
            <a:off x="764899" y="1834576"/>
            <a:ext cx="3277305" cy="3431905"/>
            <a:chOff x="695325" y="1834576"/>
            <a:chExt cx="3277305" cy="3431905"/>
          </a:xfrm>
        </p:grpSpPr>
        <p:sp>
          <p:nvSpPr>
            <p:cNvPr id="28" name="矩形: 圆角 27">
              <a:extLst>
                <a:ext uri="{FF2B5EF4-FFF2-40B4-BE49-F238E27FC236}">
                  <a16:creationId xmlns:a16="http://schemas.microsoft.com/office/drawing/2014/main" id="{9A21718B-8123-469A-AE81-646B9F96C424}"/>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85592F1E-EB0B-40AE-ACA9-BC29029372BA}"/>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xfs_quota</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命令用于管理设备的磁盘容量配额，语法格式为“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xfs_quota</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配额 文件系统”。</a:t>
              </a:r>
            </a:p>
          </p:txBody>
        </p:sp>
        <p:sp>
          <p:nvSpPr>
            <p:cNvPr id="30" name="任意多边形: 形状 29">
              <a:extLst>
                <a:ext uri="{FF2B5EF4-FFF2-40B4-BE49-F238E27FC236}">
                  <a16:creationId xmlns:a16="http://schemas.microsoft.com/office/drawing/2014/main" id="{5CE7E22F-50F4-4F7A-B52E-AC69CB0AE0DE}"/>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2DEFB859-3411-4BAC-BC04-0167664EE5E4}"/>
                </a:ext>
              </a:extLst>
            </p:cNvPr>
            <p:cNvSpPr txBox="1"/>
            <p:nvPr/>
          </p:nvSpPr>
          <p:spPr>
            <a:xfrm>
              <a:off x="827850" y="2101262"/>
              <a:ext cx="195277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xfs_quota</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grpSp>
        <p:nvGrpSpPr>
          <p:cNvPr id="36" name="组合 35">
            <a:extLst>
              <a:ext uri="{FF2B5EF4-FFF2-40B4-BE49-F238E27FC236}">
                <a16:creationId xmlns:a16="http://schemas.microsoft.com/office/drawing/2014/main" id="{59D1AB8A-1C1D-467F-8667-5ABB40DFEC36}"/>
              </a:ext>
            </a:extLst>
          </p:cNvPr>
          <p:cNvGrpSpPr/>
          <p:nvPr/>
        </p:nvGrpSpPr>
        <p:grpSpPr>
          <a:xfrm>
            <a:off x="4162881" y="1834576"/>
            <a:ext cx="3277305" cy="3431905"/>
            <a:chOff x="695325" y="1834576"/>
            <a:chExt cx="3277305" cy="3431905"/>
          </a:xfrm>
        </p:grpSpPr>
        <p:sp>
          <p:nvSpPr>
            <p:cNvPr id="37" name="矩形: 圆角 36">
              <a:extLst>
                <a:ext uri="{FF2B5EF4-FFF2-40B4-BE49-F238E27FC236}">
                  <a16:creationId xmlns:a16="http://schemas.microsoft.com/office/drawing/2014/main" id="{32ECA3F4-3CEE-4226-8195-0F9F477257A4}"/>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F497D907-CEDA-4BE9-A969-7A3731C98C86}"/>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edquota</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命令用于管理系统的磁盘配额，英文全称为“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edit quota”</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edquota</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用户名”。</a:t>
              </a:r>
            </a:p>
          </p:txBody>
        </p:sp>
        <p:sp>
          <p:nvSpPr>
            <p:cNvPr id="39" name="任意多边形: 形状 38">
              <a:extLst>
                <a:ext uri="{FF2B5EF4-FFF2-40B4-BE49-F238E27FC236}">
                  <a16:creationId xmlns:a16="http://schemas.microsoft.com/office/drawing/2014/main" id="{895CBE30-82A7-4E62-A15D-502B18C65125}"/>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9FCD22C-FB3B-49E6-BFEF-FEF364F3419F}"/>
                </a:ext>
              </a:extLst>
            </p:cNvPr>
            <p:cNvSpPr txBox="1"/>
            <p:nvPr/>
          </p:nvSpPr>
          <p:spPr>
            <a:xfrm>
              <a:off x="827850" y="2101262"/>
              <a:ext cx="177484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edquota</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sp>
        <p:nvSpPr>
          <p:cNvPr id="41" name="文本框 40">
            <a:extLst>
              <a:ext uri="{FF2B5EF4-FFF2-40B4-BE49-F238E27FC236}">
                <a16:creationId xmlns:a16="http://schemas.microsoft.com/office/drawing/2014/main" id="{199D6D79-8C27-485D-9E9B-482FC35A92B2}"/>
              </a:ext>
            </a:extLst>
          </p:cNvPr>
          <p:cNvSpPr txBox="1"/>
          <p:nvPr/>
        </p:nvSpPr>
        <p:spPr>
          <a:xfrm>
            <a:off x="7549640" y="4897149"/>
            <a:ext cx="3947034" cy="369332"/>
          </a:xfrm>
          <a:prstGeom prst="rect">
            <a:avLst/>
          </a:prstGeom>
          <a:noFill/>
        </p:spPr>
        <p:txBody>
          <a:bodyPr wrap="square">
            <a:spAutoFit/>
          </a:bodyPr>
          <a:lstStyle/>
          <a:p>
            <a:pPr algn="ctr"/>
            <a:r>
              <a:rPr lang="en-US" altLang="zh-CN" sz="1800" kern="100" dirty="0" err="1">
                <a:effectLst/>
                <a:latin typeface="微软雅黑" panose="020B0503020204020204" pitchFamily="34" charset="-122"/>
                <a:ea typeface="微软雅黑" panose="020B0503020204020204" pitchFamily="34" charset="-122"/>
              </a:rPr>
              <a:t>edquota</a:t>
            </a:r>
            <a:r>
              <a:rPr lang="zh-CN" altLang="en-US" sz="1800" kern="100" dirty="0">
                <a:effectLst/>
                <a:latin typeface="微软雅黑" panose="020B0503020204020204" pitchFamily="34" charset="-122"/>
                <a:ea typeface="微软雅黑" panose="020B0503020204020204" pitchFamily="34" charset="-122"/>
              </a:rPr>
              <a:t>命令中可用的参数以及作用</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4D8F0B9D-1586-43FC-86EA-9C8A86271A67}"/>
              </a:ext>
            </a:extLst>
          </p:cNvPr>
          <p:cNvGraphicFramePr>
            <a:graphicFrameLocks noGrp="1"/>
          </p:cNvGraphicFramePr>
          <p:nvPr>
            <p:extLst>
              <p:ext uri="{D42A27DB-BD31-4B8C-83A1-F6EECF244321}">
                <p14:modId xmlns:p14="http://schemas.microsoft.com/office/powerpoint/2010/main" val="4201582773"/>
              </p:ext>
            </p:extLst>
          </p:nvPr>
        </p:nvGraphicFramePr>
        <p:xfrm>
          <a:off x="7581035" y="1834574"/>
          <a:ext cx="3947034" cy="2886513"/>
        </p:xfrm>
        <a:graphic>
          <a:graphicData uri="http://schemas.openxmlformats.org/drawingml/2006/table">
            <a:tbl>
              <a:tblPr firstRow="1" firstCol="1" bandRow="1">
                <a:tableStyleId>{5C22544A-7EE6-4342-B048-85BDC9FD1C3A}</a:tableStyleId>
              </a:tblPr>
              <a:tblGrid>
                <a:gridCol w="710466">
                  <a:extLst>
                    <a:ext uri="{9D8B030D-6E8A-4147-A177-3AD203B41FA5}">
                      <a16:colId xmlns:a16="http://schemas.microsoft.com/office/drawing/2014/main" val="2867780850"/>
                    </a:ext>
                  </a:extLst>
                </a:gridCol>
                <a:gridCol w="3236568">
                  <a:extLst>
                    <a:ext uri="{9D8B030D-6E8A-4147-A177-3AD203B41FA5}">
                      <a16:colId xmlns:a16="http://schemas.microsoft.com/office/drawing/2014/main" val="3135487185"/>
                    </a:ext>
                  </a:extLst>
                </a:gridCol>
              </a:tblGrid>
              <a:tr h="685825">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48653385"/>
                  </a:ext>
                </a:extLst>
              </a:tr>
              <a:tr h="55017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对某个用户进行设置</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44661894"/>
                  </a:ext>
                </a:extLst>
              </a:tr>
              <a:tr h="55017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对某个用户组进行设置</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27650964"/>
                  </a:ext>
                </a:extLst>
              </a:tr>
              <a:tr h="55017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-p</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复制原有的规则到新的用户</a:t>
                      </a:r>
                      <a:r>
                        <a:rPr lang="en-US" sz="1600" b="0" kern="100" dirty="0">
                          <a:solidFill>
                            <a:schemeClr val="tx1"/>
                          </a:solidFill>
                          <a:effectLst/>
                          <a:latin typeface="微软雅黑" panose="020B0503020204020204" pitchFamily="34" charset="-122"/>
                          <a:ea typeface="微软雅黑" panose="020B0503020204020204" pitchFamily="34" charset="-122"/>
                        </a:rPr>
                        <a:t>/</a:t>
                      </a:r>
                      <a:r>
                        <a:rPr lang="zh-CN" sz="1600" b="0" kern="100" dirty="0">
                          <a:solidFill>
                            <a:schemeClr val="tx1"/>
                          </a:solidFill>
                          <a:effectLst/>
                          <a:latin typeface="微软雅黑" panose="020B0503020204020204" pitchFamily="34" charset="-122"/>
                          <a:ea typeface="微软雅黑" panose="020B0503020204020204" pitchFamily="34" charset="-122"/>
                        </a:rPr>
                        <a:t>组</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44880954"/>
                  </a:ext>
                </a:extLst>
              </a:tr>
              <a:tr h="55017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限制宽限期限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23256477"/>
                  </a:ext>
                </a:extLst>
              </a:tr>
            </a:tbl>
          </a:graphicData>
        </a:graphic>
      </p:graphicFrame>
    </p:spTree>
    <p:extLst>
      <p:ext uri="{BB962C8B-B14F-4D97-AF65-F5344CB8AC3E}">
        <p14:creationId xmlns:p14="http://schemas.microsoft.com/office/powerpoint/2010/main" val="4274361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VDO</a:t>
            </a:r>
            <a:r>
              <a:rPr lang="zh-CN" altLang="en-US" sz="3600" b="1" dirty="0">
                <a:solidFill>
                  <a:schemeClr val="accent1"/>
                </a:solidFill>
                <a:latin typeface="微软雅黑" panose="020B0503020204020204" pitchFamily="34" charset="-122"/>
                <a:ea typeface="微软雅黑" panose="020B0503020204020204" pitchFamily="34" charset="-122"/>
              </a:rPr>
              <a:t>（虚拟数据优化）</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VDO (Virtual Data Optimization)</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EIGHT</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070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3" y="318442"/>
            <a:ext cx="306166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VDO</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（虚拟数据优化）</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1016326" y="1571592"/>
            <a:ext cx="10159348" cy="780772"/>
            <a:chOff x="396010" y="1225457"/>
            <a:chExt cx="10159348" cy="780772"/>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4" y="1225457"/>
              <a:ext cx="9464244" cy="753220"/>
            </a:xfrm>
            <a:prstGeom prst="rect">
              <a:avLst/>
            </a:prstGeom>
            <a:noFill/>
          </p:spPr>
          <p:txBody>
            <a:bodyPr wrap="square" rtlCol="0">
              <a:spAutoFit/>
            </a:bodyPr>
            <a:lstStyle/>
            <a:p>
              <a:pPr algn="just">
                <a:lnSpc>
                  <a:spcPct val="125000"/>
                </a:lnSpc>
              </a:pPr>
              <a:r>
                <a:rPr lang="en-US" altLang="zh-CN" dirty="0">
                  <a:latin typeface="微软雅黑" panose="020B0503020204020204" pitchFamily="34" charset="-122"/>
                  <a:ea typeface="微软雅黑" panose="020B0503020204020204" pitchFamily="34" charset="-122"/>
                </a:rPr>
                <a:t>VDO</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Virtual Data Optimize</a:t>
              </a:r>
              <a:r>
                <a:rPr lang="zh-CN" altLang="en-US" dirty="0">
                  <a:latin typeface="微软雅黑" panose="020B0503020204020204" pitchFamily="34" charset="-122"/>
                  <a:ea typeface="微软雅黑" panose="020B0503020204020204" pitchFamily="34" charset="-122"/>
                </a:rPr>
                <a:t>，虚拟数据优化）是一种通过压缩或删除存储设备上的数据来优化存储空间的技术。</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1016326" y="2619313"/>
            <a:ext cx="10159348" cy="780772"/>
            <a:chOff x="396010" y="2572891"/>
            <a:chExt cx="10159348" cy="780772"/>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9464245" cy="753220"/>
            </a:xfrm>
            <a:prstGeom prst="rect">
              <a:avLst/>
            </a:prstGeom>
            <a:noFill/>
          </p:spPr>
          <p:txBody>
            <a:bodyPr wrap="square" rtlCol="0">
              <a:spAutoFit/>
            </a:bodyPr>
            <a:lstStyle/>
            <a:p>
              <a:pPr algn="just">
                <a:lnSpc>
                  <a:spcPct val="125000"/>
                </a:lnSpc>
              </a:pPr>
              <a:r>
                <a:rPr lang="en-US" altLang="zh-CN" dirty="0">
                  <a:latin typeface="微软雅黑" panose="020B0503020204020204" pitchFamily="34" charset="-122"/>
                  <a:ea typeface="微软雅黑" panose="020B0503020204020204" pitchFamily="34" charset="-122"/>
                </a:rPr>
                <a:t>VDO</a:t>
              </a:r>
              <a:r>
                <a:rPr lang="zh-CN" altLang="en-US" dirty="0">
                  <a:latin typeface="微软雅黑" panose="020B0503020204020204" pitchFamily="34" charset="-122"/>
                  <a:ea typeface="微软雅黑" panose="020B0503020204020204" pitchFamily="34" charset="-122"/>
                </a:rPr>
                <a:t>是红帽公司收购了</a:t>
              </a:r>
              <a:r>
                <a:rPr lang="en-US" altLang="zh-CN" dirty="0" err="1">
                  <a:latin typeface="微软雅黑" panose="020B0503020204020204" pitchFamily="34" charset="-122"/>
                  <a:ea typeface="微软雅黑" panose="020B0503020204020204" pitchFamily="34" charset="-122"/>
                </a:rPr>
                <a:t>Permabit</a:t>
              </a:r>
              <a:r>
                <a:rPr lang="zh-CN" altLang="en-US" dirty="0">
                  <a:latin typeface="微软雅黑" panose="020B0503020204020204" pitchFamily="34" charset="-122"/>
                  <a:ea typeface="微软雅黑" panose="020B0503020204020204" pitchFamily="34" charset="-122"/>
                </a:rPr>
                <a:t>公司后获取的新技术，并与</a:t>
              </a:r>
              <a:r>
                <a:rPr lang="en-US" altLang="zh-CN" dirty="0">
                  <a:latin typeface="微软雅黑" panose="020B0503020204020204" pitchFamily="34" charset="-122"/>
                  <a:ea typeface="微软雅黑" panose="020B0503020204020204" pitchFamily="34" charset="-122"/>
                </a:rPr>
                <a:t>2019-2020</a:t>
              </a:r>
              <a:r>
                <a:rPr lang="zh-CN" altLang="en-US" dirty="0">
                  <a:latin typeface="微软雅黑" panose="020B0503020204020204" pitchFamily="34" charset="-122"/>
                  <a:ea typeface="微软雅黑" panose="020B0503020204020204" pitchFamily="34" charset="-122"/>
                </a:rPr>
                <a:t>年前后，多次在</a:t>
              </a:r>
              <a:r>
                <a:rPr lang="en-US" altLang="zh-CN" dirty="0">
                  <a:latin typeface="微软雅黑" panose="020B0503020204020204" pitchFamily="34" charset="-122"/>
                  <a:ea typeface="微软雅黑" panose="020B0503020204020204" pitchFamily="34" charset="-122"/>
                </a:rPr>
                <a:t>RHEL 7.5/7.6/7.7</a:t>
              </a:r>
              <a:r>
                <a:rPr lang="zh-CN" altLang="en-US" dirty="0">
                  <a:latin typeface="微软雅黑" panose="020B0503020204020204" pitchFamily="34" charset="-122"/>
                  <a:ea typeface="微软雅黑" panose="020B0503020204020204" pitchFamily="34" charset="-122"/>
                </a:rPr>
                <a:t>上进行测试，最终随</a:t>
              </a:r>
              <a:r>
                <a:rPr lang="en-US" altLang="zh-CN" dirty="0">
                  <a:latin typeface="微软雅黑" panose="020B0503020204020204" pitchFamily="34" charset="-122"/>
                  <a:ea typeface="微软雅黑" panose="020B0503020204020204" pitchFamily="34" charset="-122"/>
                </a:rPr>
                <a:t>RHEL 8</a:t>
              </a:r>
              <a:r>
                <a:rPr lang="zh-CN" altLang="en-US" dirty="0">
                  <a:latin typeface="微软雅黑" panose="020B0503020204020204" pitchFamily="34" charset="-122"/>
                  <a:ea typeface="微软雅黑" panose="020B0503020204020204" pitchFamily="34" charset="-122"/>
                </a:rPr>
                <a:t>系统正式公布。</a:t>
              </a:r>
            </a:p>
          </p:txBody>
        </p:sp>
      </p:grpSp>
      <p:grpSp>
        <p:nvGrpSpPr>
          <p:cNvPr id="12" name="组合 11">
            <a:extLst>
              <a:ext uri="{FF2B5EF4-FFF2-40B4-BE49-F238E27FC236}">
                <a16:creationId xmlns:a16="http://schemas.microsoft.com/office/drawing/2014/main" id="{C31A7191-92A0-4DB7-98D4-74EFD1AACB12}"/>
              </a:ext>
            </a:extLst>
          </p:cNvPr>
          <p:cNvGrpSpPr/>
          <p:nvPr/>
        </p:nvGrpSpPr>
        <p:grpSpPr>
          <a:xfrm>
            <a:off x="1016326" y="3667034"/>
            <a:ext cx="10159348" cy="1099468"/>
            <a:chOff x="396010" y="4305046"/>
            <a:chExt cx="10159348" cy="1099468"/>
          </a:xfrm>
        </p:grpSpPr>
        <p:grpSp>
          <p:nvGrpSpPr>
            <p:cNvPr id="22" name="组合 21">
              <a:extLst>
                <a:ext uri="{FF2B5EF4-FFF2-40B4-BE49-F238E27FC236}">
                  <a16:creationId xmlns:a16="http://schemas.microsoft.com/office/drawing/2014/main" id="{0283BB75-40FD-4860-A03D-F30EE17CDAE3}"/>
                </a:ext>
              </a:extLst>
            </p:cNvPr>
            <p:cNvGrpSpPr/>
            <p:nvPr/>
          </p:nvGrpSpPr>
          <p:grpSpPr>
            <a:xfrm>
              <a:off x="396010" y="4386048"/>
              <a:ext cx="603250" cy="699770"/>
              <a:chOff x="623443" y="1726565"/>
              <a:chExt cx="603250" cy="699770"/>
            </a:xfrm>
          </p:grpSpPr>
          <p:sp>
            <p:nvSpPr>
              <p:cNvPr id="23" name="六边形 22">
                <a:extLst>
                  <a:ext uri="{FF2B5EF4-FFF2-40B4-BE49-F238E27FC236}">
                    <a16:creationId xmlns:a16="http://schemas.microsoft.com/office/drawing/2014/main" id="{7C575C95-DF34-473A-A3C3-2D94166B22F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AFDCD0E9-7ED3-4BFE-8960-09D34ACE75DD}"/>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2ABAF76E-85A2-413E-AE87-0C009D899AEE}"/>
                </a:ext>
              </a:extLst>
            </p:cNvPr>
            <p:cNvSpPr txBox="1"/>
            <p:nvPr/>
          </p:nvSpPr>
          <p:spPr>
            <a:xfrm>
              <a:off x="1091113" y="4305046"/>
              <a:ext cx="9464245" cy="1099468"/>
            </a:xfrm>
            <a:prstGeom prst="rect">
              <a:avLst/>
            </a:prstGeom>
            <a:noFill/>
          </p:spPr>
          <p:txBody>
            <a:bodyPr wrap="square" rtlCol="0">
              <a:spAutoFit/>
            </a:bodyPr>
            <a:lstStyle/>
            <a:p>
              <a:pPr algn="just">
                <a:lnSpc>
                  <a:spcPct val="125000"/>
                </a:lnSpc>
              </a:pPr>
              <a:r>
                <a:rPr lang="en-US" altLang="zh-CN" dirty="0">
                  <a:latin typeface="微软雅黑" panose="020B0503020204020204" pitchFamily="34" charset="-122"/>
                  <a:ea typeface="微软雅黑" panose="020B0503020204020204" pitchFamily="34" charset="-122"/>
                </a:rPr>
                <a:t>VDO</a:t>
              </a:r>
              <a:r>
                <a:rPr lang="zh-CN" altLang="en-US" dirty="0">
                  <a:latin typeface="微软雅黑" panose="020B0503020204020204" pitchFamily="34" charset="-122"/>
                  <a:ea typeface="微软雅黑" panose="020B0503020204020204" pitchFamily="34" charset="-122"/>
                </a:rPr>
                <a:t>技术的关键就是对硬盘内原有的数据进行删重操作，它有点类似于我们平时使用的网盘服务，在第一次正常上传文件时速度特别慢，在第二次上传相同的文件时仅作为一个数据指针，几乎可以达到“秒传”的效果，无须再多占用一份空间，也不用再漫长等待。</a:t>
              </a:r>
            </a:p>
          </p:txBody>
        </p:sp>
      </p:grpSp>
      <p:grpSp>
        <p:nvGrpSpPr>
          <p:cNvPr id="26" name="组合 25">
            <a:extLst>
              <a:ext uri="{FF2B5EF4-FFF2-40B4-BE49-F238E27FC236}">
                <a16:creationId xmlns:a16="http://schemas.microsoft.com/office/drawing/2014/main" id="{490C585E-A5AC-4829-8990-B1B03DCD8DA2}"/>
              </a:ext>
            </a:extLst>
          </p:cNvPr>
          <p:cNvGrpSpPr/>
          <p:nvPr/>
        </p:nvGrpSpPr>
        <p:grpSpPr>
          <a:xfrm>
            <a:off x="1016326" y="5033452"/>
            <a:ext cx="10159348" cy="699770"/>
            <a:chOff x="396010" y="1306459"/>
            <a:chExt cx="10159348" cy="699770"/>
          </a:xfrm>
        </p:grpSpPr>
        <p:grpSp>
          <p:nvGrpSpPr>
            <p:cNvPr id="27" name="组合 26">
              <a:extLst>
                <a:ext uri="{FF2B5EF4-FFF2-40B4-BE49-F238E27FC236}">
                  <a16:creationId xmlns:a16="http://schemas.microsoft.com/office/drawing/2014/main" id="{BA24808D-B998-4297-987B-CAED9146CA32}"/>
                </a:ext>
              </a:extLst>
            </p:cNvPr>
            <p:cNvGrpSpPr/>
            <p:nvPr/>
          </p:nvGrpSpPr>
          <p:grpSpPr>
            <a:xfrm>
              <a:off x="396010" y="1306459"/>
              <a:ext cx="603250" cy="699770"/>
              <a:chOff x="623443" y="1726565"/>
              <a:chExt cx="603250" cy="699770"/>
            </a:xfrm>
          </p:grpSpPr>
          <p:sp>
            <p:nvSpPr>
              <p:cNvPr id="29" name="六边形 28">
                <a:extLst>
                  <a:ext uri="{FF2B5EF4-FFF2-40B4-BE49-F238E27FC236}">
                    <a16:creationId xmlns:a16="http://schemas.microsoft.com/office/drawing/2014/main" id="{58425636-ACFD-4436-8D9B-97CF374FA6CE}"/>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4F2E2342-BC8D-45CD-88CE-AAAEFFB879A8}"/>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8" name="文本框 27">
              <a:extLst>
                <a:ext uri="{FF2B5EF4-FFF2-40B4-BE49-F238E27FC236}">
                  <a16:creationId xmlns:a16="http://schemas.microsoft.com/office/drawing/2014/main" id="{E16604C3-247C-4493-8620-1DF839B45454}"/>
                </a:ext>
              </a:extLst>
            </p:cNvPr>
            <p:cNvSpPr txBox="1"/>
            <p:nvPr/>
          </p:nvSpPr>
          <p:spPr>
            <a:xfrm>
              <a:off x="1091114" y="1415915"/>
              <a:ext cx="9464244" cy="406971"/>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除了删重操作，</a:t>
              </a:r>
              <a:r>
                <a:rPr lang="en-US" altLang="zh-CN" dirty="0">
                  <a:latin typeface="微软雅黑" panose="020B0503020204020204" pitchFamily="34" charset="-122"/>
                  <a:ea typeface="微软雅黑" panose="020B0503020204020204" pitchFamily="34" charset="-122"/>
                </a:rPr>
                <a:t>VDO</a:t>
              </a:r>
              <a:r>
                <a:rPr lang="zh-CN" altLang="en-US" dirty="0">
                  <a:latin typeface="微软雅黑" panose="020B0503020204020204" pitchFamily="34" charset="-122"/>
                  <a:ea typeface="微软雅黑" panose="020B0503020204020204" pitchFamily="34" charset="-122"/>
                </a:rPr>
                <a:t>技术还可以对日志和数据库进行自动压缩，进一步减少存储浪费的情况。</a:t>
              </a:r>
            </a:p>
          </p:txBody>
        </p:sp>
      </p:grpSp>
    </p:spTree>
    <p:extLst>
      <p:ext uri="{BB962C8B-B14F-4D97-AF65-F5344CB8AC3E}">
        <p14:creationId xmlns:p14="http://schemas.microsoft.com/office/powerpoint/2010/main" val="1251882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3" y="318442"/>
            <a:ext cx="51290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VDO</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针对各种类型文件的压缩效果</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390210F3-7356-4AEC-B49B-56653CEF2F1C}"/>
              </a:ext>
            </a:extLst>
          </p:cNvPr>
          <p:cNvGraphicFramePr>
            <a:graphicFrameLocks noGrp="1"/>
          </p:cNvGraphicFramePr>
          <p:nvPr>
            <p:extLst>
              <p:ext uri="{D42A27DB-BD31-4B8C-83A1-F6EECF244321}">
                <p14:modId xmlns:p14="http://schemas.microsoft.com/office/powerpoint/2010/main" val="3304089552"/>
              </p:ext>
            </p:extLst>
          </p:nvPr>
        </p:nvGraphicFramePr>
        <p:xfrm>
          <a:off x="760136" y="1175395"/>
          <a:ext cx="10671729" cy="4986693"/>
        </p:xfrm>
        <a:graphic>
          <a:graphicData uri="http://schemas.openxmlformats.org/drawingml/2006/table">
            <a:tbl>
              <a:tblPr firstRow="1" firstCol="1" bandRow="1">
                <a:tableStyleId>{5C22544A-7EE6-4342-B048-85BDC9FD1C3A}</a:tableStyleId>
              </a:tblPr>
              <a:tblGrid>
                <a:gridCol w="1203771">
                  <a:extLst>
                    <a:ext uri="{9D8B030D-6E8A-4147-A177-3AD203B41FA5}">
                      <a16:colId xmlns:a16="http://schemas.microsoft.com/office/drawing/2014/main" val="46481698"/>
                    </a:ext>
                  </a:extLst>
                </a:gridCol>
                <a:gridCol w="3623749">
                  <a:extLst>
                    <a:ext uri="{9D8B030D-6E8A-4147-A177-3AD203B41FA5}">
                      <a16:colId xmlns:a16="http://schemas.microsoft.com/office/drawing/2014/main" val="259848939"/>
                    </a:ext>
                  </a:extLst>
                </a:gridCol>
                <a:gridCol w="1918252">
                  <a:extLst>
                    <a:ext uri="{9D8B030D-6E8A-4147-A177-3AD203B41FA5}">
                      <a16:colId xmlns:a16="http://schemas.microsoft.com/office/drawing/2014/main" val="2030539278"/>
                    </a:ext>
                  </a:extLst>
                </a:gridCol>
                <a:gridCol w="1709531">
                  <a:extLst>
                    <a:ext uri="{9D8B030D-6E8A-4147-A177-3AD203B41FA5}">
                      <a16:colId xmlns:a16="http://schemas.microsoft.com/office/drawing/2014/main" val="2003570146"/>
                    </a:ext>
                  </a:extLst>
                </a:gridCol>
                <a:gridCol w="2216426">
                  <a:extLst>
                    <a:ext uri="{9D8B030D-6E8A-4147-A177-3AD203B41FA5}">
                      <a16:colId xmlns:a16="http://schemas.microsoft.com/office/drawing/2014/main" val="3978083354"/>
                    </a:ext>
                  </a:extLst>
                </a:gridCol>
              </a:tblGrid>
              <a:tr h="514257">
                <a:tc>
                  <a:txBody>
                    <a:bodyPr/>
                    <a:lstStyle/>
                    <a:p>
                      <a:pPr algn="ctr"/>
                      <a:r>
                        <a:rPr lang="zh-CN" sz="1800" kern="100" dirty="0">
                          <a:effectLst/>
                          <a:latin typeface="微软雅黑" panose="020B0503020204020204" pitchFamily="34" charset="-122"/>
                          <a:ea typeface="微软雅黑" panose="020B0503020204020204" pitchFamily="34" charset="-122"/>
                        </a:rPr>
                        <a:t>文件名</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描述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类型</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原始大小（</a:t>
                      </a:r>
                      <a:r>
                        <a:rPr lang="en-US" sz="1800" kern="100" dirty="0">
                          <a:effectLst/>
                          <a:latin typeface="微软雅黑" panose="020B0503020204020204" pitchFamily="34" charset="-122"/>
                          <a:ea typeface="微软雅黑" panose="020B0503020204020204" pitchFamily="34" charset="-122"/>
                        </a:rPr>
                        <a:t>KB</a:t>
                      </a:r>
                      <a:r>
                        <a:rPr lang="zh-CN" sz="1800" kern="100" dirty="0">
                          <a:effectLst/>
                          <a:latin typeface="微软雅黑" panose="020B0503020204020204" pitchFamily="34" charset="-122"/>
                          <a:ea typeface="微软雅黑" panose="020B0503020204020204" pitchFamily="34" charset="-122"/>
                        </a:rPr>
                        <a:t>）</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实际占用空间（</a:t>
                      </a:r>
                      <a:r>
                        <a:rPr lang="en-US" sz="1800" kern="100" dirty="0">
                          <a:effectLst/>
                          <a:latin typeface="微软雅黑" panose="020B0503020204020204" pitchFamily="34" charset="-122"/>
                          <a:ea typeface="微软雅黑" panose="020B0503020204020204" pitchFamily="34" charset="-122"/>
                        </a:rPr>
                        <a:t>KB</a:t>
                      </a:r>
                      <a:r>
                        <a:rPr lang="zh-CN" sz="1800" kern="100" dirty="0">
                          <a:effectLst/>
                          <a:latin typeface="微软雅黑" panose="020B0503020204020204" pitchFamily="34" charset="-122"/>
                          <a:ea typeface="微软雅黑" panose="020B0503020204020204" pitchFamily="34" charset="-122"/>
                        </a:rPr>
                        <a:t>）</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98820525"/>
                  </a:ext>
                </a:extLst>
              </a:tr>
              <a:tr h="372703">
                <a:tc>
                  <a:txBody>
                    <a:bodyPr/>
                    <a:lstStyle/>
                    <a:p>
                      <a:pPr algn="just">
                        <a:spcBef>
                          <a:spcPts val="70"/>
                        </a:spcBef>
                        <a:spcAft>
                          <a:spcPts val="70"/>
                        </a:spcAft>
                      </a:pPr>
                      <a:r>
                        <a:rPr lang="en-US" sz="1600" b="0" dirty="0">
                          <a:solidFill>
                            <a:schemeClr val="tx1"/>
                          </a:solidFill>
                          <a:effectLst/>
                          <a:latin typeface="微软雅黑" panose="020B0503020204020204" pitchFamily="34" charset="-122"/>
                          <a:ea typeface="微软雅黑" panose="020B0503020204020204" pitchFamily="34" charset="-122"/>
                        </a:rPr>
                        <a:t>dickens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spcBef>
                          <a:spcPts val="70"/>
                        </a:spcBef>
                        <a:spcAft>
                          <a:spcPts val="70"/>
                        </a:spcAft>
                      </a:pPr>
                      <a:r>
                        <a:rPr lang="zh-CN" sz="1600" b="0" kern="100" dirty="0">
                          <a:solidFill>
                            <a:schemeClr val="tx1"/>
                          </a:solidFill>
                          <a:effectLst/>
                          <a:latin typeface="微软雅黑" panose="020B0503020204020204" pitchFamily="34" charset="-122"/>
                          <a:ea typeface="微软雅黑" panose="020B0503020204020204" pitchFamily="34" charset="-122"/>
                        </a:rPr>
                        <a:t>狄更斯文集</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英文原文</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9953</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9948</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05874933"/>
                  </a:ext>
                </a:extLst>
              </a:tr>
              <a:tr h="372703">
                <a:tc>
                  <a:txBody>
                    <a:bodyPr/>
                    <a:lstStyle/>
                    <a:p>
                      <a:pPr algn="just">
                        <a:spcBef>
                          <a:spcPts val="70"/>
                        </a:spcBef>
                        <a:spcAft>
                          <a:spcPts val="70"/>
                        </a:spcAft>
                      </a:pPr>
                      <a:r>
                        <a:rPr lang="en-US" sz="1600" b="0" dirty="0" err="1">
                          <a:solidFill>
                            <a:schemeClr val="tx1"/>
                          </a:solidFill>
                          <a:effectLst/>
                          <a:latin typeface="微软雅黑" panose="020B0503020204020204" pitchFamily="34" charset="-122"/>
                          <a:ea typeface="微软雅黑" panose="020B0503020204020204" pitchFamily="34" charset="-122"/>
                        </a:rPr>
                        <a:t>mozilla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spcBef>
                          <a:spcPts val="70"/>
                        </a:spcBef>
                        <a:spcAft>
                          <a:spcPts val="70"/>
                        </a:spcAft>
                      </a:pPr>
                      <a:r>
                        <a:rPr lang="en-US" sz="1600" b="0" kern="100" dirty="0">
                          <a:solidFill>
                            <a:schemeClr val="tx1"/>
                          </a:solidFill>
                          <a:effectLst/>
                          <a:latin typeface="微软雅黑" panose="020B0503020204020204" pitchFamily="34" charset="-122"/>
                          <a:ea typeface="微软雅黑" panose="020B0503020204020204" pitchFamily="34" charset="-122"/>
                        </a:rPr>
                        <a:t>Mozilla</a:t>
                      </a:r>
                      <a:r>
                        <a:rPr lang="zh-CN" sz="1600" b="0" kern="100" dirty="0">
                          <a:solidFill>
                            <a:schemeClr val="tx1"/>
                          </a:solidFill>
                          <a:effectLst/>
                          <a:latin typeface="微软雅黑" panose="020B0503020204020204" pitchFamily="34" charset="-122"/>
                          <a:ea typeface="微软雅黑" panose="020B0503020204020204" pitchFamily="34" charset="-122"/>
                        </a:rPr>
                        <a:t>的</a:t>
                      </a:r>
                      <a:r>
                        <a:rPr lang="en-US" sz="1600" b="0" kern="100" dirty="0">
                          <a:solidFill>
                            <a:schemeClr val="tx1"/>
                          </a:solidFill>
                          <a:effectLst/>
                          <a:latin typeface="微软雅黑" panose="020B0503020204020204" pitchFamily="34" charset="-122"/>
                          <a:ea typeface="微软雅黑" panose="020B0503020204020204" pitchFamily="34" charset="-122"/>
                        </a:rPr>
                        <a:t>1.0</a:t>
                      </a:r>
                      <a:r>
                        <a:rPr lang="zh-CN" sz="1600" b="0" kern="100" dirty="0">
                          <a:solidFill>
                            <a:schemeClr val="tx1"/>
                          </a:solidFill>
                          <a:effectLst/>
                          <a:latin typeface="微软雅黑" panose="020B0503020204020204" pitchFamily="34" charset="-122"/>
                          <a:ea typeface="微软雅黑" panose="020B0503020204020204" pitchFamily="34" charset="-122"/>
                        </a:rPr>
                        <a:t>可执行文件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可执行程序</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50020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33228</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27637832"/>
                  </a:ext>
                </a:extLst>
              </a:tr>
              <a:tr h="372703">
                <a:tc>
                  <a:txBody>
                    <a:bodyPr/>
                    <a:lstStyle/>
                    <a:p>
                      <a:pPr algn="just">
                        <a:spcBef>
                          <a:spcPts val="70"/>
                        </a:spcBef>
                        <a:spcAft>
                          <a:spcPts val="70"/>
                        </a:spcAft>
                      </a:pPr>
                      <a:r>
                        <a:rPr lang="en-US" sz="1600" b="0" dirty="0" err="1">
                          <a:solidFill>
                            <a:schemeClr val="tx1"/>
                          </a:solidFill>
                          <a:effectLst/>
                          <a:latin typeface="微软雅黑" panose="020B0503020204020204" pitchFamily="34" charset="-122"/>
                          <a:ea typeface="微软雅黑" panose="020B0503020204020204" pitchFamily="34" charset="-122"/>
                        </a:rPr>
                        <a:t>mr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spcBef>
                          <a:spcPts val="70"/>
                        </a:spcBef>
                        <a:spcAft>
                          <a:spcPts val="70"/>
                        </a:spcAft>
                      </a:pPr>
                      <a:r>
                        <a:rPr lang="zh-CN" sz="1600" b="0" kern="100" dirty="0">
                          <a:solidFill>
                            <a:schemeClr val="tx1"/>
                          </a:solidFill>
                          <a:effectLst/>
                          <a:latin typeface="微软雅黑" panose="020B0503020204020204" pitchFamily="34" charset="-122"/>
                          <a:ea typeface="微软雅黑" panose="020B0503020204020204" pitchFamily="34" charset="-122"/>
                        </a:rPr>
                        <a:t>医用</a:t>
                      </a:r>
                      <a:r>
                        <a:rPr lang="en-US" sz="1600" b="0" kern="100" dirty="0" err="1">
                          <a:solidFill>
                            <a:schemeClr val="tx1"/>
                          </a:solidFill>
                          <a:effectLst/>
                          <a:latin typeface="微软雅黑" panose="020B0503020204020204" pitchFamily="34" charset="-122"/>
                          <a:ea typeface="微软雅黑" panose="020B0503020204020204" pitchFamily="34" charset="-122"/>
                        </a:rPr>
                        <a:t>resonanse</a:t>
                      </a:r>
                      <a:r>
                        <a:rPr lang="zh-CN" sz="1600" b="0" kern="100" dirty="0">
                          <a:solidFill>
                            <a:schemeClr val="tx1"/>
                          </a:solidFill>
                          <a:effectLst/>
                          <a:latin typeface="微软雅黑" panose="020B0503020204020204" pitchFamily="34" charset="-122"/>
                          <a:ea typeface="微软雅黑" panose="020B0503020204020204" pitchFamily="34" charset="-122"/>
                        </a:rPr>
                        <a:t>图像</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图片</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9736</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9272</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21044278"/>
                  </a:ext>
                </a:extLst>
              </a:tr>
              <a:tr h="372703">
                <a:tc>
                  <a:txBody>
                    <a:bodyPr/>
                    <a:lstStyle/>
                    <a:p>
                      <a:pPr algn="just">
                        <a:spcBef>
                          <a:spcPts val="70"/>
                        </a:spcBef>
                        <a:spcAft>
                          <a:spcPts val="70"/>
                        </a:spcAft>
                      </a:pPr>
                      <a:r>
                        <a:rPr lang="en-US" sz="1600" b="0" dirty="0" err="1">
                          <a:solidFill>
                            <a:schemeClr val="tx1"/>
                          </a:solidFill>
                          <a:effectLst/>
                          <a:latin typeface="微软雅黑" panose="020B0503020204020204" pitchFamily="34" charset="-122"/>
                          <a:ea typeface="微软雅黑" panose="020B0503020204020204" pitchFamily="34" charset="-122"/>
                        </a:rPr>
                        <a:t>nci</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spcBef>
                          <a:spcPts val="70"/>
                        </a:spcBef>
                        <a:spcAft>
                          <a:spcPts val="70"/>
                        </a:spcAft>
                      </a:pPr>
                      <a:r>
                        <a:rPr lang="zh-CN" sz="1600" b="0" kern="100" dirty="0">
                          <a:solidFill>
                            <a:schemeClr val="tx1"/>
                          </a:solidFill>
                          <a:effectLst/>
                          <a:latin typeface="微软雅黑" panose="020B0503020204020204" pitchFamily="34" charset="-122"/>
                          <a:ea typeface="微软雅黑" panose="020B0503020204020204" pitchFamily="34" charset="-122"/>
                        </a:rPr>
                        <a:t>结构化的化学数据库</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数据库</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32767</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10168</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01463774"/>
                  </a:ext>
                </a:extLst>
              </a:tr>
              <a:tr h="372703">
                <a:tc>
                  <a:txBody>
                    <a:bodyPr/>
                    <a:lstStyle/>
                    <a:p>
                      <a:pPr algn="just">
                        <a:spcBef>
                          <a:spcPts val="70"/>
                        </a:spcBef>
                        <a:spcAft>
                          <a:spcPts val="70"/>
                        </a:spcAft>
                      </a:pPr>
                      <a:r>
                        <a:rPr lang="en-US" sz="1600" b="0" dirty="0" err="1">
                          <a:solidFill>
                            <a:schemeClr val="tx1"/>
                          </a:solidFill>
                          <a:effectLst/>
                          <a:latin typeface="微软雅黑" panose="020B0503020204020204" pitchFamily="34" charset="-122"/>
                          <a:ea typeface="微软雅黑" panose="020B0503020204020204" pitchFamily="34" charset="-122"/>
                        </a:rPr>
                        <a:t>ooffice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OpenOffice 1.01 DLL</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zh-CN" sz="1600" b="0" kern="100" dirty="0">
                          <a:solidFill>
                            <a:schemeClr val="tx1"/>
                          </a:solidFill>
                          <a:effectLst/>
                          <a:latin typeface="微软雅黑" panose="020B0503020204020204" pitchFamily="34" charset="-122"/>
                          <a:ea typeface="微软雅黑" panose="020B0503020204020204" pitchFamily="34" charset="-122"/>
                        </a:rPr>
                        <a:t>可执行程序</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6008</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5640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77127496"/>
                  </a:ext>
                </a:extLst>
              </a:tr>
              <a:tr h="372703">
                <a:tc>
                  <a:txBody>
                    <a:bodyPr/>
                    <a:lstStyle/>
                    <a:p>
                      <a:pPr algn="just">
                        <a:spcBef>
                          <a:spcPts val="70"/>
                        </a:spcBef>
                        <a:spcAft>
                          <a:spcPts val="70"/>
                        </a:spcAft>
                      </a:pPr>
                      <a:r>
                        <a:rPr lang="en-US" sz="1600" b="0" dirty="0" err="1">
                          <a:solidFill>
                            <a:schemeClr val="tx1"/>
                          </a:solidFill>
                          <a:effectLst/>
                          <a:latin typeface="微软雅黑" panose="020B0503020204020204" pitchFamily="34" charset="-122"/>
                          <a:ea typeface="微软雅黑" panose="020B0503020204020204" pitchFamily="34" charset="-122"/>
                        </a:rPr>
                        <a:t>osdb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基准测试用的</a:t>
                      </a:r>
                      <a:r>
                        <a:rPr lang="en-US" sz="1600" b="0" kern="100">
                          <a:solidFill>
                            <a:schemeClr val="tx1"/>
                          </a:solidFill>
                          <a:effectLst/>
                          <a:latin typeface="微软雅黑" panose="020B0503020204020204" pitchFamily="34" charset="-122"/>
                          <a:ea typeface="微软雅黑" panose="020B0503020204020204" pitchFamily="34" charset="-122"/>
                        </a:rPr>
                        <a:t>MySQL</a:t>
                      </a:r>
                      <a:r>
                        <a:rPr lang="zh-CN" sz="1600" b="0" kern="100">
                          <a:solidFill>
                            <a:schemeClr val="tx1"/>
                          </a:solidFill>
                          <a:effectLst/>
                          <a:latin typeface="微软雅黑" panose="020B0503020204020204" pitchFamily="34" charset="-122"/>
                          <a:ea typeface="微软雅黑" panose="020B0503020204020204" pitchFamily="34" charset="-122"/>
                        </a:rPr>
                        <a:t>格式示例数据库</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数据库</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dirty="0">
                          <a:solidFill>
                            <a:schemeClr val="tx1"/>
                          </a:solidFill>
                          <a:effectLst/>
                          <a:latin typeface="微软雅黑" panose="020B0503020204020204" pitchFamily="34" charset="-122"/>
                          <a:ea typeface="微软雅黑" panose="020B0503020204020204" pitchFamily="34" charset="-122"/>
                        </a:rPr>
                        <a:t>9849</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9824</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7417092"/>
                  </a:ext>
                </a:extLst>
              </a:tr>
              <a:tr h="372703">
                <a:tc>
                  <a:txBody>
                    <a:bodyPr/>
                    <a:lstStyle/>
                    <a:p>
                      <a:pPr algn="just">
                        <a:spcBef>
                          <a:spcPts val="70"/>
                        </a:spcBef>
                        <a:spcAft>
                          <a:spcPts val="70"/>
                        </a:spcAft>
                      </a:pPr>
                      <a:r>
                        <a:rPr lang="en-US" sz="1600" b="0" dirty="0" err="1">
                          <a:solidFill>
                            <a:schemeClr val="tx1"/>
                          </a:solidFill>
                          <a:effectLst/>
                          <a:latin typeface="微软雅黑" panose="020B0503020204020204" pitchFamily="34" charset="-122"/>
                          <a:ea typeface="微软雅黑" panose="020B0503020204020204" pitchFamily="34" charset="-122"/>
                        </a:rPr>
                        <a:t>reymont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spcBef>
                          <a:spcPts val="70"/>
                        </a:spcBef>
                        <a:spcAft>
                          <a:spcPts val="70"/>
                        </a:spcAft>
                      </a:pPr>
                      <a:r>
                        <a:rPr lang="zh-CN" sz="1600" b="0" kern="100">
                          <a:solidFill>
                            <a:schemeClr val="tx1"/>
                          </a:solidFill>
                          <a:effectLst/>
                          <a:latin typeface="微软雅黑" panose="020B0503020204020204" pitchFamily="34" charset="-122"/>
                          <a:ea typeface="微软雅黑" panose="020B0503020204020204" pitchFamily="34" charset="-122"/>
                        </a:rPr>
                        <a:t>瓦迪斯瓦夫</a:t>
                      </a:r>
                      <a:r>
                        <a:rPr lang="en-US" sz="1600" b="0" kern="100">
                          <a:solidFill>
                            <a:schemeClr val="tx1"/>
                          </a:solidFill>
                          <a:effectLst/>
                          <a:latin typeface="微软雅黑" panose="020B0503020204020204" pitchFamily="34" charset="-122"/>
                          <a:ea typeface="微软雅黑" panose="020B0503020204020204" pitchFamily="34" charset="-122"/>
                        </a:rPr>
                        <a:t>·</a:t>
                      </a:r>
                      <a:r>
                        <a:rPr lang="zh-CN" sz="1600" b="0" kern="100">
                          <a:solidFill>
                            <a:schemeClr val="tx1"/>
                          </a:solidFill>
                          <a:effectLst/>
                          <a:latin typeface="微软雅黑" panose="020B0503020204020204" pitchFamily="34" charset="-122"/>
                          <a:ea typeface="微软雅黑" panose="020B0503020204020204" pitchFamily="34" charset="-122"/>
                        </a:rPr>
                        <a:t>雷蒙特的图书</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PDF</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dirty="0">
                          <a:solidFill>
                            <a:schemeClr val="tx1"/>
                          </a:solidFill>
                          <a:effectLst/>
                          <a:latin typeface="微软雅黑" panose="020B0503020204020204" pitchFamily="34" charset="-122"/>
                          <a:ea typeface="微软雅黑" panose="020B0503020204020204" pitchFamily="34" charset="-122"/>
                        </a:rPr>
                        <a:t>6471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6312</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92790957"/>
                  </a:ext>
                </a:extLst>
              </a:tr>
              <a:tr h="372703">
                <a:tc>
                  <a:txBody>
                    <a:bodyPr/>
                    <a:lstStyle/>
                    <a:p>
                      <a:pPr algn="just">
                        <a:spcBef>
                          <a:spcPts val="70"/>
                        </a:spcBef>
                        <a:spcAft>
                          <a:spcPts val="70"/>
                        </a:spcAft>
                      </a:pPr>
                      <a:r>
                        <a:rPr lang="en-US" sz="1600" b="0" dirty="0">
                          <a:solidFill>
                            <a:schemeClr val="tx1"/>
                          </a:solidFill>
                          <a:effectLst/>
                          <a:latin typeface="微软雅黑" panose="020B0503020204020204" pitchFamily="34" charset="-122"/>
                          <a:ea typeface="微软雅黑" panose="020B0503020204020204" pitchFamily="34" charset="-122"/>
                        </a:rPr>
                        <a:t>samba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samba</a:t>
                      </a:r>
                      <a:r>
                        <a:rPr lang="zh-CN" sz="1600" b="0" kern="100">
                          <a:solidFill>
                            <a:schemeClr val="tx1"/>
                          </a:solidFill>
                          <a:effectLst/>
                          <a:latin typeface="微软雅黑" panose="020B0503020204020204" pitchFamily="34" charset="-122"/>
                          <a:ea typeface="微软雅黑" panose="020B0503020204020204" pitchFamily="34" charset="-122"/>
                        </a:rPr>
                        <a:t>源代码</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src</a:t>
                      </a:r>
                      <a:r>
                        <a:rPr lang="zh-CN" sz="1600" b="0" kern="100">
                          <a:solidFill>
                            <a:schemeClr val="tx1"/>
                          </a:solidFill>
                          <a:effectLst/>
                          <a:latin typeface="微软雅黑" panose="020B0503020204020204" pitchFamily="34" charset="-122"/>
                          <a:ea typeface="微软雅黑" panose="020B0503020204020204" pitchFamily="34" charset="-122"/>
                        </a:rPr>
                        <a:t>源码</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a:solidFill>
                            <a:schemeClr val="tx1"/>
                          </a:solidFill>
                          <a:effectLst/>
                          <a:latin typeface="微软雅黑" panose="020B0503020204020204" pitchFamily="34" charset="-122"/>
                          <a:ea typeface="微软雅黑" panose="020B0503020204020204" pitchFamily="34" charset="-122"/>
                        </a:rPr>
                        <a:t>21100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spcBef>
                          <a:spcPts val="70"/>
                        </a:spcBef>
                        <a:spcAft>
                          <a:spcPts val="70"/>
                        </a:spcAft>
                      </a:pPr>
                      <a:r>
                        <a:rPr lang="en-US" sz="1600" b="0" kern="100" dirty="0">
                          <a:solidFill>
                            <a:schemeClr val="tx1"/>
                          </a:solidFill>
                          <a:effectLst/>
                          <a:latin typeface="微软雅黑" panose="020B0503020204020204" pitchFamily="34" charset="-122"/>
                          <a:ea typeface="微软雅黑" panose="020B0503020204020204" pitchFamily="34" charset="-122"/>
                        </a:rPr>
                        <a:t>11768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2680415"/>
                  </a:ext>
                </a:extLst>
              </a:tr>
              <a:tr h="372703">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sao</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星空数据</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天文格式的</a:t>
                      </a:r>
                      <a:r>
                        <a:rPr lang="en-US" sz="1600" b="0" kern="100">
                          <a:solidFill>
                            <a:schemeClr val="tx1"/>
                          </a:solidFill>
                          <a:effectLst/>
                          <a:latin typeface="微软雅黑" panose="020B0503020204020204" pitchFamily="34" charset="-122"/>
                          <a:ea typeface="微软雅黑" panose="020B0503020204020204" pitchFamily="34" charset="-122"/>
                        </a:rPr>
                        <a:t>bin</a:t>
                      </a:r>
                      <a:r>
                        <a:rPr lang="zh-CN" sz="1600" b="0" kern="100">
                          <a:solidFill>
                            <a:schemeClr val="tx1"/>
                          </a:solidFill>
                          <a:effectLst/>
                          <a:latin typeface="微软雅黑" panose="020B0503020204020204" pitchFamily="34" charset="-122"/>
                          <a:ea typeface="微软雅黑" panose="020B0503020204020204" pitchFamily="34" charset="-122"/>
                        </a:rPr>
                        <a:t>文件</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7081</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7036</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23691757"/>
                  </a:ext>
                </a:extLst>
              </a:tr>
              <a:tr h="372703">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webster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辞海</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HTML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40487</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40144</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94119860"/>
                  </a:ext>
                </a:extLst>
              </a:tr>
              <a:tr h="372703">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xml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XML</a:t>
                      </a:r>
                      <a:r>
                        <a:rPr lang="zh-CN" sz="1600" b="0" kern="100">
                          <a:solidFill>
                            <a:schemeClr val="tx1"/>
                          </a:solidFill>
                          <a:effectLst/>
                          <a:latin typeface="微软雅黑" panose="020B0503020204020204" pitchFamily="34" charset="-122"/>
                          <a:ea typeface="微软雅黑" panose="020B0503020204020204" pitchFamily="34" charset="-122"/>
                        </a:rPr>
                        <a:t>文件</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HTML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5220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2180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73078124"/>
                  </a:ext>
                </a:extLst>
              </a:tr>
              <a:tr h="372703">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x-ray</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透视医学图片</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医院数据</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8275</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8260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05364422"/>
                  </a:ext>
                </a:extLst>
              </a:tr>
            </a:tbl>
          </a:graphicData>
        </a:graphic>
      </p:graphicFrame>
    </p:spTree>
    <p:extLst>
      <p:ext uri="{BB962C8B-B14F-4D97-AF65-F5344CB8AC3E}">
        <p14:creationId xmlns:p14="http://schemas.microsoft.com/office/powerpoint/2010/main" val="695852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3" y="318442"/>
            <a:ext cx="540067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特殊情况</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C1ED43AA-075D-45AF-98FD-9F7717631C52}"/>
              </a:ext>
            </a:extLst>
          </p:cNvPr>
          <p:cNvGrpSpPr/>
          <p:nvPr/>
        </p:nvGrpSpPr>
        <p:grpSpPr>
          <a:xfrm>
            <a:off x="484038" y="1791657"/>
            <a:ext cx="5896884" cy="1295355"/>
            <a:chOff x="484038" y="1388838"/>
            <a:chExt cx="5896884" cy="1295355"/>
          </a:xfrm>
        </p:grpSpPr>
        <p:grpSp>
          <p:nvGrpSpPr>
            <p:cNvPr id="36" name="组合 35">
              <a:extLst>
                <a:ext uri="{FF2B5EF4-FFF2-40B4-BE49-F238E27FC236}">
                  <a16:creationId xmlns:a16="http://schemas.microsoft.com/office/drawing/2014/main" id="{48F611CF-EF57-4A5E-8262-DD53D8F8666A}"/>
                </a:ext>
              </a:extLst>
            </p:cNvPr>
            <p:cNvGrpSpPr/>
            <p:nvPr/>
          </p:nvGrpSpPr>
          <p:grpSpPr>
            <a:xfrm>
              <a:off x="484038" y="1469840"/>
              <a:ext cx="603250" cy="699770"/>
              <a:chOff x="623443" y="1726565"/>
              <a:chExt cx="603250" cy="699770"/>
            </a:xfrm>
          </p:grpSpPr>
          <p:sp>
            <p:nvSpPr>
              <p:cNvPr id="38" name="六边形 37">
                <a:extLst>
                  <a:ext uri="{FF2B5EF4-FFF2-40B4-BE49-F238E27FC236}">
                    <a16:creationId xmlns:a16="http://schemas.microsoft.com/office/drawing/2014/main" id="{8EA93773-6DBF-4FA4-A01F-447D2FCA40C8}"/>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6A2B00A2-5406-42AE-BE59-5A4433AC71E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7" name="文本框 36">
              <a:extLst>
                <a:ext uri="{FF2B5EF4-FFF2-40B4-BE49-F238E27FC236}">
                  <a16:creationId xmlns:a16="http://schemas.microsoft.com/office/drawing/2014/main" id="{7D97DFD2-A8FA-4723-9A59-CFB103BF11F7}"/>
                </a:ext>
              </a:extLst>
            </p:cNvPr>
            <p:cNvSpPr txBox="1"/>
            <p:nvPr/>
          </p:nvSpPr>
          <p:spPr>
            <a:xfrm>
              <a:off x="1179141" y="1388838"/>
              <a:ext cx="5201781" cy="129535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公司服务器上已有的</a:t>
              </a:r>
              <a:r>
                <a:rPr lang="en-US" altLang="zh-CN" sz="1600" dirty="0">
                  <a:latin typeface="微软雅黑" panose="020B0503020204020204" pitchFamily="34" charset="-122"/>
                  <a:ea typeface="微软雅黑" panose="020B0503020204020204" pitchFamily="34" charset="-122"/>
                </a:rPr>
                <a:t>dm-crypt</a:t>
              </a:r>
              <a:r>
                <a:rPr lang="zh-CN" altLang="en-US" sz="1600" dirty="0">
                  <a:latin typeface="微软雅黑" panose="020B0503020204020204" pitchFamily="34" charset="-122"/>
                  <a:ea typeface="微软雅黑" panose="020B0503020204020204" pitchFamily="34" charset="-122"/>
                </a:rPr>
                <a:t>之类的技术是可以与</a:t>
              </a:r>
              <a:r>
                <a:rPr lang="en-US" altLang="zh-CN" sz="1600" dirty="0">
                  <a:latin typeface="微软雅黑" panose="020B0503020204020204" pitchFamily="34" charset="-122"/>
                  <a:ea typeface="微软雅黑" panose="020B0503020204020204" pitchFamily="34" charset="-122"/>
                </a:rPr>
                <a:t>VDO</a:t>
              </a:r>
              <a:r>
                <a:rPr lang="zh-CN" altLang="en-US" sz="1600" dirty="0">
                  <a:latin typeface="微软雅黑" panose="020B0503020204020204" pitchFamily="34" charset="-122"/>
                  <a:ea typeface="微软雅黑" panose="020B0503020204020204" pitchFamily="34" charset="-122"/>
                </a:rPr>
                <a:t>技术兼容的，但记得要先对卷进行加密再使用</a:t>
              </a:r>
              <a:r>
                <a:rPr lang="en-US" altLang="zh-CN" sz="1600" dirty="0">
                  <a:latin typeface="微软雅黑" panose="020B0503020204020204" pitchFamily="34" charset="-122"/>
                  <a:ea typeface="微软雅黑" panose="020B0503020204020204" pitchFamily="34" charset="-122"/>
                </a:rPr>
                <a:t>VDO</a:t>
              </a:r>
              <a:r>
                <a:rPr lang="zh-CN" altLang="en-US" sz="1600" dirty="0">
                  <a:latin typeface="微软雅黑" panose="020B0503020204020204" pitchFamily="34" charset="-122"/>
                  <a:ea typeface="微软雅黑" panose="020B0503020204020204" pitchFamily="34" charset="-122"/>
                </a:rPr>
                <a:t>。因为加密会使重复的数据变得有所不同，因此删重操作无法实现。要始终记得把加密层放到</a:t>
              </a:r>
              <a:r>
                <a:rPr lang="en-US" altLang="zh-CN" sz="1600" dirty="0">
                  <a:latin typeface="微软雅黑" panose="020B0503020204020204" pitchFamily="34" charset="-122"/>
                  <a:ea typeface="微软雅黑" panose="020B0503020204020204" pitchFamily="34" charset="-122"/>
                </a:rPr>
                <a:t>VDO</a:t>
              </a:r>
              <a:r>
                <a:rPr lang="zh-CN" altLang="en-US" sz="1600" dirty="0">
                  <a:latin typeface="微软雅黑" panose="020B0503020204020204" pitchFamily="34" charset="-122"/>
                  <a:ea typeface="微软雅黑" panose="020B0503020204020204" pitchFamily="34" charset="-122"/>
                </a:rPr>
                <a:t>之下。</a:t>
              </a:r>
            </a:p>
          </p:txBody>
        </p:sp>
      </p:grpSp>
      <p:grpSp>
        <p:nvGrpSpPr>
          <p:cNvPr id="40" name="组合 39">
            <a:extLst>
              <a:ext uri="{FF2B5EF4-FFF2-40B4-BE49-F238E27FC236}">
                <a16:creationId xmlns:a16="http://schemas.microsoft.com/office/drawing/2014/main" id="{9B162F71-829D-4DCD-9D4D-9A21D3E1DFE8}"/>
              </a:ext>
            </a:extLst>
          </p:cNvPr>
          <p:cNvGrpSpPr/>
          <p:nvPr/>
        </p:nvGrpSpPr>
        <p:grpSpPr>
          <a:xfrm>
            <a:off x="484038" y="3618491"/>
            <a:ext cx="5896884" cy="780772"/>
            <a:chOff x="484038" y="2884727"/>
            <a:chExt cx="5896884" cy="780772"/>
          </a:xfrm>
        </p:grpSpPr>
        <p:grpSp>
          <p:nvGrpSpPr>
            <p:cNvPr id="41" name="组合 40">
              <a:extLst>
                <a:ext uri="{FF2B5EF4-FFF2-40B4-BE49-F238E27FC236}">
                  <a16:creationId xmlns:a16="http://schemas.microsoft.com/office/drawing/2014/main" id="{1BF5F482-B053-4C03-A357-CAEE912582AC}"/>
                </a:ext>
              </a:extLst>
            </p:cNvPr>
            <p:cNvGrpSpPr/>
            <p:nvPr/>
          </p:nvGrpSpPr>
          <p:grpSpPr>
            <a:xfrm>
              <a:off x="484038" y="2965729"/>
              <a:ext cx="603250" cy="699770"/>
              <a:chOff x="623443" y="1726565"/>
              <a:chExt cx="603250" cy="699770"/>
            </a:xfrm>
          </p:grpSpPr>
          <p:sp>
            <p:nvSpPr>
              <p:cNvPr id="43" name="六边形 42">
                <a:extLst>
                  <a:ext uri="{FF2B5EF4-FFF2-40B4-BE49-F238E27FC236}">
                    <a16:creationId xmlns:a16="http://schemas.microsoft.com/office/drawing/2014/main" id="{5FA907C8-84AF-4976-80AC-48415829FF39}"/>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a:extLst>
                  <a:ext uri="{FF2B5EF4-FFF2-40B4-BE49-F238E27FC236}">
                    <a16:creationId xmlns:a16="http://schemas.microsoft.com/office/drawing/2014/main" id="{51275F91-8B7A-4D36-886F-27DAC345639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B6B69BAD-F1DE-449C-9665-0ADCE3DB6948}"/>
                </a:ext>
              </a:extLst>
            </p:cNvPr>
            <p:cNvSpPr txBox="1"/>
            <p:nvPr/>
          </p:nvSpPr>
          <p:spPr>
            <a:xfrm>
              <a:off x="1179141" y="2884727"/>
              <a:ext cx="5201781" cy="679801"/>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VDO</a:t>
              </a:r>
              <a:r>
                <a:rPr lang="zh-CN" altLang="en-US" sz="1600" dirty="0">
                  <a:latin typeface="微软雅黑" panose="020B0503020204020204" pitchFamily="34" charset="-122"/>
                  <a:ea typeface="微软雅黑" panose="020B0503020204020204" pitchFamily="34" charset="-122"/>
                </a:rPr>
                <a:t>技术不可叠加使用，</a:t>
              </a:r>
              <a:r>
                <a:rPr lang="en-US" altLang="zh-CN" sz="1600" dirty="0">
                  <a:latin typeface="微软雅黑" panose="020B0503020204020204" pitchFamily="34" charset="-122"/>
                  <a:ea typeface="微软雅黑" panose="020B0503020204020204" pitchFamily="34" charset="-122"/>
                </a:rPr>
                <a:t>1TB</a:t>
              </a:r>
              <a:r>
                <a:rPr lang="zh-CN" altLang="en-US" sz="1600" dirty="0">
                  <a:latin typeface="微软雅黑" panose="020B0503020204020204" pitchFamily="34" charset="-122"/>
                  <a:ea typeface="微软雅黑" panose="020B0503020204020204" pitchFamily="34" charset="-122"/>
                </a:rPr>
                <a:t>的物理存储提升成</a:t>
              </a:r>
              <a:r>
                <a:rPr lang="en-US" altLang="zh-CN" sz="1600" dirty="0">
                  <a:latin typeface="微软雅黑" panose="020B0503020204020204" pitchFamily="34" charset="-122"/>
                  <a:ea typeface="微软雅黑" panose="020B0503020204020204" pitchFamily="34" charset="-122"/>
                </a:rPr>
                <a:t>10TB</a:t>
              </a:r>
              <a:r>
                <a:rPr lang="zh-CN" altLang="en-US" sz="1600" dirty="0">
                  <a:latin typeface="微软雅黑" panose="020B0503020204020204" pitchFamily="34" charset="-122"/>
                  <a:ea typeface="微软雅黑" panose="020B0503020204020204" pitchFamily="34" charset="-122"/>
                </a:rPr>
                <a:t>的逻辑存储没问题，但是再用</a:t>
              </a:r>
              <a:r>
                <a:rPr lang="en-US" altLang="zh-CN" sz="1600" dirty="0">
                  <a:latin typeface="微软雅黑" panose="020B0503020204020204" pitchFamily="34" charset="-122"/>
                  <a:ea typeface="微软雅黑" panose="020B0503020204020204" pitchFamily="34" charset="-122"/>
                </a:rPr>
                <a:t>10TB</a:t>
              </a:r>
              <a:r>
                <a:rPr lang="zh-CN" altLang="en-US" sz="1600" dirty="0">
                  <a:latin typeface="微软雅黑" panose="020B0503020204020204" pitchFamily="34" charset="-122"/>
                  <a:ea typeface="微软雅黑" panose="020B0503020204020204" pitchFamily="34" charset="-122"/>
                </a:rPr>
                <a:t>翻成</a:t>
              </a:r>
              <a:r>
                <a:rPr lang="en-US" altLang="zh-CN" sz="1600" dirty="0">
                  <a:latin typeface="微软雅黑" panose="020B0503020204020204" pitchFamily="34" charset="-122"/>
                  <a:ea typeface="微软雅黑" panose="020B0503020204020204" pitchFamily="34" charset="-122"/>
                </a:rPr>
                <a:t>100TB</a:t>
              </a:r>
              <a:r>
                <a:rPr lang="zh-CN" altLang="en-US" sz="1600" dirty="0">
                  <a:latin typeface="微软雅黑" panose="020B0503020204020204" pitchFamily="34" charset="-122"/>
                  <a:ea typeface="微软雅黑" panose="020B0503020204020204" pitchFamily="34" charset="-122"/>
                </a:rPr>
                <a:t>就不行了。</a:t>
              </a:r>
            </a:p>
          </p:txBody>
        </p:sp>
      </p:grpSp>
      <p:pic>
        <p:nvPicPr>
          <p:cNvPr id="22529" name="Picture 1">
            <a:extLst>
              <a:ext uri="{FF2B5EF4-FFF2-40B4-BE49-F238E27FC236}">
                <a16:creationId xmlns:a16="http://schemas.microsoft.com/office/drawing/2014/main" id="{688310C3-8B27-4F62-9912-2ED45C49ED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8019" y="1874623"/>
            <a:ext cx="2224290" cy="223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8CFC3897-1781-461D-8481-17FBD308E2AB}"/>
              </a:ext>
            </a:extLst>
          </p:cNvPr>
          <p:cNvCxnSpPr/>
          <p:nvPr/>
        </p:nvCxnSpPr>
        <p:spPr>
          <a:xfrm>
            <a:off x="1269229" y="5168348"/>
            <a:ext cx="61969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716CD173-5E32-4B1A-BCC5-EEDDECE05429}"/>
              </a:ext>
            </a:extLst>
          </p:cNvPr>
          <p:cNvSpPr txBox="1"/>
          <p:nvPr/>
        </p:nvSpPr>
        <p:spPr>
          <a:xfrm>
            <a:off x="7898019" y="4519462"/>
            <a:ext cx="2224290"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VDO</a:t>
            </a:r>
            <a:r>
              <a:rPr lang="zh-CN" altLang="en-US" sz="1800" kern="100" dirty="0">
                <a:effectLst/>
                <a:latin typeface="微软雅黑" panose="020B0503020204020204" pitchFamily="34" charset="-122"/>
                <a:ea typeface="微软雅黑" panose="020B0503020204020204" pitchFamily="34" charset="-122"/>
              </a:rPr>
              <a:t>技术拓扑图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541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软硬方式链接</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Hard And Soft Link</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NIGHT</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741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3" y="318442"/>
            <a:ext cx="540067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软硬方式链接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3" name="矩形: 圆角 22">
            <a:extLst>
              <a:ext uri="{FF2B5EF4-FFF2-40B4-BE49-F238E27FC236}">
                <a16:creationId xmlns:a16="http://schemas.microsoft.com/office/drawing/2014/main" id="{1C72430C-7297-4BB1-A535-33F80AAC5D0C}"/>
              </a:ext>
            </a:extLst>
          </p:cNvPr>
          <p:cNvSpPr/>
          <p:nvPr/>
        </p:nvSpPr>
        <p:spPr>
          <a:xfrm>
            <a:off x="1208418" y="1545209"/>
            <a:ext cx="4662291" cy="412749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ED221B33-A4E2-47A8-B4DC-80234CC1C04E}"/>
              </a:ext>
            </a:extLst>
          </p:cNvPr>
          <p:cNvSpPr txBox="1"/>
          <p:nvPr/>
        </p:nvSpPr>
        <p:spPr>
          <a:xfrm>
            <a:off x="1361134" y="2393698"/>
            <a:ext cx="432340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也叫符号链接（</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symbolic link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），仅仅包含所链接文件的名称和路径，很像一个记录地址的标签。</a:t>
            </a:r>
          </a:p>
        </p:txBody>
      </p:sp>
      <p:sp>
        <p:nvSpPr>
          <p:cNvPr id="25" name="任意多边形: 形状 24">
            <a:extLst>
              <a:ext uri="{FF2B5EF4-FFF2-40B4-BE49-F238E27FC236}">
                <a16:creationId xmlns:a16="http://schemas.microsoft.com/office/drawing/2014/main" id="{EB6808A8-1613-452A-9106-0A2956C5E2CB}"/>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850EC05E-184B-4B0C-8CE1-F3B0BBC5677E}"/>
              </a:ext>
            </a:extLst>
          </p:cNvPr>
          <p:cNvSpPr txBox="1"/>
          <p:nvPr/>
        </p:nvSpPr>
        <p:spPr>
          <a:xfrm>
            <a:off x="1329096" y="1811894"/>
            <a:ext cx="25197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软链接（</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soft link</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27" name="矩形: 圆角 26">
            <a:extLst>
              <a:ext uri="{FF2B5EF4-FFF2-40B4-BE49-F238E27FC236}">
                <a16:creationId xmlns:a16="http://schemas.microsoft.com/office/drawing/2014/main" id="{13614219-FE3C-4AFB-81A6-CEEA64A71B81}"/>
              </a:ext>
            </a:extLst>
          </p:cNvPr>
          <p:cNvSpPr/>
          <p:nvPr/>
        </p:nvSpPr>
        <p:spPr>
          <a:xfrm>
            <a:off x="6276628" y="1545209"/>
            <a:ext cx="4662291" cy="412749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任意多边形: 形状 27">
            <a:extLst>
              <a:ext uri="{FF2B5EF4-FFF2-40B4-BE49-F238E27FC236}">
                <a16:creationId xmlns:a16="http://schemas.microsoft.com/office/drawing/2014/main" id="{A9087356-E5E9-48AC-A46D-C8670053B2A1}"/>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7B72D841-B43C-48D3-8F06-F7F7211DA3C3}"/>
              </a:ext>
            </a:extLst>
          </p:cNvPr>
          <p:cNvSpPr txBox="1"/>
          <p:nvPr/>
        </p:nvSpPr>
        <p:spPr>
          <a:xfrm>
            <a:off x="6397306" y="1811894"/>
            <a:ext cx="26039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硬链接（</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hard link</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30" name="文本框 29">
            <a:extLst>
              <a:ext uri="{FF2B5EF4-FFF2-40B4-BE49-F238E27FC236}">
                <a16:creationId xmlns:a16="http://schemas.microsoft.com/office/drawing/2014/main" id="{CE0121BC-B216-4BBE-96E9-D1E679D0A7E7}"/>
              </a:ext>
            </a:extLst>
          </p:cNvPr>
          <p:cNvSpPr txBox="1"/>
          <p:nvPr/>
        </p:nvSpPr>
        <p:spPr>
          <a:xfrm>
            <a:off x="6397306" y="2393698"/>
            <a:ext cx="432340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可以将它理解为一个“指向原始文件</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block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的指针”，系统会创建出一个与原来一模一样的</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inode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信息块。</a:t>
            </a:r>
          </a:p>
        </p:txBody>
      </p:sp>
      <p:pic>
        <p:nvPicPr>
          <p:cNvPr id="23554" name="Picture 2">
            <a:extLst>
              <a:ext uri="{FF2B5EF4-FFF2-40B4-BE49-F238E27FC236}">
                <a16:creationId xmlns:a16="http://schemas.microsoft.com/office/drawing/2014/main" id="{3935D2D3-7008-4D20-94ED-3E298A2556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8526" y="3687632"/>
            <a:ext cx="3162074" cy="125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文本框 45">
            <a:extLst>
              <a:ext uri="{FF2B5EF4-FFF2-40B4-BE49-F238E27FC236}">
                <a16:creationId xmlns:a16="http://schemas.microsoft.com/office/drawing/2014/main" id="{68CA1338-DD93-4769-891B-EC3DF2DB0876}"/>
              </a:ext>
            </a:extLst>
          </p:cNvPr>
          <p:cNvSpPr txBox="1"/>
          <p:nvPr/>
        </p:nvSpPr>
        <p:spPr>
          <a:xfrm>
            <a:off x="2427418" y="5080757"/>
            <a:ext cx="222429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软链接原理示意图</a:t>
            </a:r>
            <a:endParaRPr lang="zh-CN" altLang="en-US" dirty="0">
              <a:latin typeface="微软雅黑" panose="020B0503020204020204" pitchFamily="34" charset="-122"/>
              <a:ea typeface="微软雅黑" panose="020B0503020204020204" pitchFamily="34" charset="-122"/>
            </a:endParaRPr>
          </a:p>
        </p:txBody>
      </p:sp>
      <p:pic>
        <p:nvPicPr>
          <p:cNvPr id="23555" name="Picture 3">
            <a:extLst>
              <a:ext uri="{FF2B5EF4-FFF2-40B4-BE49-F238E27FC236}">
                <a16:creationId xmlns:a16="http://schemas.microsoft.com/office/drawing/2014/main" id="{1AD8D4AA-3763-4F2C-99BD-9010408088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3382" y="3692912"/>
            <a:ext cx="3148782" cy="125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46">
            <a:extLst>
              <a:ext uri="{FF2B5EF4-FFF2-40B4-BE49-F238E27FC236}">
                <a16:creationId xmlns:a16="http://schemas.microsoft.com/office/drawing/2014/main" id="{F3127670-0040-43CF-8AF9-0646DE23DF28}"/>
              </a:ext>
            </a:extLst>
          </p:cNvPr>
          <p:cNvSpPr txBox="1"/>
          <p:nvPr/>
        </p:nvSpPr>
        <p:spPr>
          <a:xfrm>
            <a:off x="7495628" y="5080757"/>
            <a:ext cx="2224290"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硬链接原理示意图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8134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3" y="318442"/>
            <a:ext cx="540067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软硬方式链接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F08F4200-E224-4DA1-B12F-7AFE4FDE78FB}"/>
              </a:ext>
            </a:extLst>
          </p:cNvPr>
          <p:cNvGrpSpPr/>
          <p:nvPr/>
        </p:nvGrpSpPr>
        <p:grpSpPr>
          <a:xfrm>
            <a:off x="764899" y="1834576"/>
            <a:ext cx="3277305" cy="3431905"/>
            <a:chOff x="695325" y="1834576"/>
            <a:chExt cx="3277305" cy="3431905"/>
          </a:xfrm>
        </p:grpSpPr>
        <p:sp>
          <p:nvSpPr>
            <p:cNvPr id="35" name="矩形: 圆角 34">
              <a:extLst>
                <a:ext uri="{FF2B5EF4-FFF2-40B4-BE49-F238E27FC236}">
                  <a16:creationId xmlns:a16="http://schemas.microsoft.com/office/drawing/2014/main" id="{EC8C2F75-8FA5-4D12-85F6-559EFC33316B}"/>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69877478-3787-4AC5-974F-2D62CBCD4324}"/>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命令用于创建文件的软硬链接，英文全称为“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，语法格式为“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ln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原始文件名 链接文件名”。</a:t>
              </a:r>
            </a:p>
          </p:txBody>
        </p:sp>
        <p:sp>
          <p:nvSpPr>
            <p:cNvPr id="37" name="任意多边形: 形状 36">
              <a:extLst>
                <a:ext uri="{FF2B5EF4-FFF2-40B4-BE49-F238E27FC236}">
                  <a16:creationId xmlns:a16="http://schemas.microsoft.com/office/drawing/2014/main" id="{27BB3368-2F51-4A23-AE41-B07EA96C9ADD}"/>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9627DE31-1DBB-4BAE-86AB-57B75B8BC987}"/>
                </a:ext>
              </a:extLst>
            </p:cNvPr>
            <p:cNvSpPr txBox="1"/>
            <p:nvPr/>
          </p:nvSpPr>
          <p:spPr>
            <a:xfrm>
              <a:off x="827850" y="2101262"/>
              <a:ext cx="93968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ln</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a:t>
              </a:r>
            </a:p>
          </p:txBody>
        </p:sp>
      </p:grpSp>
      <p:sp>
        <p:nvSpPr>
          <p:cNvPr id="39" name="文本框 38">
            <a:extLst>
              <a:ext uri="{FF2B5EF4-FFF2-40B4-BE49-F238E27FC236}">
                <a16:creationId xmlns:a16="http://schemas.microsoft.com/office/drawing/2014/main" id="{EB2E1D6E-C449-4D32-B448-AB13F5455AAB}"/>
              </a:ext>
            </a:extLst>
          </p:cNvPr>
          <p:cNvSpPr txBox="1"/>
          <p:nvPr/>
        </p:nvSpPr>
        <p:spPr>
          <a:xfrm>
            <a:off x="5794452" y="4897149"/>
            <a:ext cx="3947034"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ln</a:t>
            </a:r>
            <a:r>
              <a:rPr lang="zh-CN" altLang="en-US" sz="1800" kern="100" dirty="0">
                <a:effectLst/>
                <a:latin typeface="微软雅黑" panose="020B0503020204020204" pitchFamily="34" charset="-122"/>
                <a:ea typeface="微软雅黑" panose="020B0503020204020204" pitchFamily="34" charset="-122"/>
              </a:rPr>
              <a:t>命令中可用的参数以及作用</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11DE5726-1677-403C-90F3-40908BB8F234}"/>
              </a:ext>
            </a:extLst>
          </p:cNvPr>
          <p:cNvGraphicFramePr>
            <a:graphicFrameLocks noGrp="1"/>
          </p:cNvGraphicFramePr>
          <p:nvPr>
            <p:extLst>
              <p:ext uri="{D42A27DB-BD31-4B8C-83A1-F6EECF244321}">
                <p14:modId xmlns:p14="http://schemas.microsoft.com/office/powerpoint/2010/main" val="3935147695"/>
              </p:ext>
            </p:extLst>
          </p:nvPr>
        </p:nvGraphicFramePr>
        <p:xfrm>
          <a:off x="4313583" y="1834576"/>
          <a:ext cx="6908772" cy="2987992"/>
        </p:xfrm>
        <a:graphic>
          <a:graphicData uri="http://schemas.openxmlformats.org/drawingml/2006/table">
            <a:tbl>
              <a:tblPr firstRow="1" firstCol="1" bandRow="1">
                <a:tableStyleId>{5C22544A-7EE6-4342-B048-85BDC9FD1C3A}</a:tableStyleId>
              </a:tblPr>
              <a:tblGrid>
                <a:gridCol w="1243579">
                  <a:extLst>
                    <a:ext uri="{9D8B030D-6E8A-4147-A177-3AD203B41FA5}">
                      <a16:colId xmlns:a16="http://schemas.microsoft.com/office/drawing/2014/main" val="3838538778"/>
                    </a:ext>
                  </a:extLst>
                </a:gridCol>
                <a:gridCol w="5665193">
                  <a:extLst>
                    <a:ext uri="{9D8B030D-6E8A-4147-A177-3AD203B41FA5}">
                      <a16:colId xmlns:a16="http://schemas.microsoft.com/office/drawing/2014/main" val="1288224150"/>
                    </a:ext>
                  </a:extLst>
                </a:gridCol>
              </a:tblGrid>
              <a:tr h="687952">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04318196"/>
                  </a:ext>
                </a:extLst>
              </a:tr>
              <a:tr h="5750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创建“符号链接”（如果不带</a:t>
                      </a:r>
                      <a:r>
                        <a:rPr lang="en-US" sz="1600" b="0" kern="100" dirty="0">
                          <a:solidFill>
                            <a:schemeClr val="tx1"/>
                          </a:solidFill>
                          <a:effectLst/>
                          <a:latin typeface="微软雅黑" panose="020B0503020204020204" pitchFamily="34" charset="-122"/>
                          <a:ea typeface="微软雅黑" panose="020B0503020204020204" pitchFamily="34" charset="-122"/>
                        </a:rPr>
                        <a:t>-s</a:t>
                      </a:r>
                      <a:r>
                        <a:rPr lang="zh-CN" sz="1600" b="0" kern="100" dirty="0">
                          <a:solidFill>
                            <a:schemeClr val="tx1"/>
                          </a:solidFill>
                          <a:effectLst/>
                          <a:latin typeface="微软雅黑" panose="020B0503020204020204" pitchFamily="34" charset="-122"/>
                          <a:ea typeface="微软雅黑" panose="020B0503020204020204" pitchFamily="34" charset="-122"/>
                        </a:rPr>
                        <a:t>参数，则默认创建硬链接）</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61743236"/>
                  </a:ext>
                </a:extLst>
              </a:tr>
              <a:tr h="5750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-f</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强制创建文件或目录的链接</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61823989"/>
                  </a:ext>
                </a:extLst>
              </a:tr>
              <a:tr h="5750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-I</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覆盖前先询问</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57290561"/>
                  </a:ext>
                </a:extLst>
              </a:tr>
              <a:tr h="575010">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-v</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显示创建链接的过程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04606523"/>
                  </a:ext>
                </a:extLst>
              </a:tr>
            </a:tbl>
          </a:graphicData>
        </a:graphic>
      </p:graphicFrame>
    </p:spTree>
    <p:extLst>
      <p:ext uri="{BB962C8B-B14F-4D97-AF65-F5344CB8AC3E}">
        <p14:creationId xmlns:p14="http://schemas.microsoft.com/office/powerpoint/2010/main" val="109728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一切从“</a:t>
            </a:r>
            <a:r>
              <a:rPr lang="en-US" altLang="zh-CN" sz="3600" b="1" dirty="0">
                <a:solidFill>
                  <a:schemeClr val="accent1"/>
                </a:solidFill>
                <a:latin typeface="微软雅黑" panose="020B0503020204020204" pitchFamily="34" charset="-122"/>
                <a:ea typeface="微软雅黑" panose="020B0503020204020204" pitchFamily="34" charset="-122"/>
              </a:rPr>
              <a:t>/”</a:t>
            </a:r>
            <a:r>
              <a:rPr lang="zh-CN" altLang="en-US" sz="3600" b="1" dirty="0">
                <a:solidFill>
                  <a:schemeClr val="accent1"/>
                </a:solidFill>
                <a:latin typeface="微软雅黑" panose="020B0503020204020204" pitchFamily="34" charset="-122"/>
                <a:ea typeface="微软雅黑" panose="020B0503020204020204" pitchFamily="34" charset="-122"/>
              </a:rPr>
              <a:t>开始</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Everything Starts With "/"</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36048"/>
            <a:ext cx="10132434" cy="350211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/home</a:t>
            </a:r>
            <a:r>
              <a:rPr lang="zh-CN" altLang="en-US" sz="1600" b="1" dirty="0">
                <a:solidFill>
                  <a:srgbClr val="0070C0"/>
                </a:solidFill>
                <a:latin typeface="微软雅黑" panose="020B0503020204020204" pitchFamily="34" charset="-122"/>
                <a:ea typeface="微软雅黑" panose="020B0503020204020204" pitchFamily="34" charset="-122"/>
              </a:rPr>
              <a:t>目录与</a:t>
            </a:r>
            <a:r>
              <a:rPr lang="en-US" altLang="zh-CN" sz="1600" b="1" dirty="0">
                <a:solidFill>
                  <a:srgbClr val="0070C0"/>
                </a:solidFill>
                <a:latin typeface="微软雅黑" panose="020B0503020204020204" pitchFamily="34" charset="-122"/>
                <a:ea typeface="微软雅黑" panose="020B0503020204020204" pitchFamily="34" charset="-122"/>
              </a:rPr>
              <a:t>/root</a:t>
            </a:r>
            <a:r>
              <a:rPr lang="zh-CN" altLang="en-US" sz="1600" b="1" dirty="0">
                <a:solidFill>
                  <a:srgbClr val="0070C0"/>
                </a:solidFill>
                <a:latin typeface="微软雅黑" panose="020B0503020204020204" pitchFamily="34" charset="-122"/>
                <a:ea typeface="微软雅黑" panose="020B0503020204020204" pitchFamily="34" charset="-122"/>
              </a:rPr>
              <a:t>目录内存放的文件有何相同点以及不同点？ </a:t>
            </a:r>
          </a:p>
          <a:p>
            <a:pPr algn="just">
              <a:lnSpc>
                <a:spcPct val="140000"/>
              </a:lnSpc>
            </a:pPr>
            <a:r>
              <a:rPr lang="zh-CN" altLang="en-US" sz="1600" dirty="0">
                <a:latin typeface="微软雅黑" panose="020B0503020204020204" pitchFamily="34" charset="-122"/>
                <a:ea typeface="微软雅黑" panose="020B0503020204020204" pitchFamily="34" charset="-122"/>
              </a:rPr>
              <a:t>答：这两个目录都是用来存放用户家目录数据的，但是，</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目录存放的是</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管理员的家目录数据。</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．假如一个设备的文件名称为</a:t>
            </a:r>
            <a:r>
              <a:rPr lang="en-US" altLang="zh-CN" sz="1600" b="1" dirty="0">
                <a:solidFill>
                  <a:srgbClr val="0070C0"/>
                </a:solidFill>
                <a:latin typeface="微软雅黑" panose="020B0503020204020204" pitchFamily="34" charset="-122"/>
                <a:ea typeface="微软雅黑" panose="020B0503020204020204" pitchFamily="34" charset="-122"/>
              </a:rPr>
              <a:t>/dev/</a:t>
            </a:r>
            <a:r>
              <a:rPr lang="en-US" altLang="zh-CN" sz="1600" b="1" dirty="0" err="1">
                <a:solidFill>
                  <a:srgbClr val="0070C0"/>
                </a:solidFill>
                <a:latin typeface="微软雅黑" panose="020B0503020204020204" pitchFamily="34" charset="-122"/>
                <a:ea typeface="微软雅黑" panose="020B0503020204020204" pitchFamily="34" charset="-122"/>
              </a:rPr>
              <a:t>sdb</a:t>
            </a:r>
            <a:r>
              <a:rPr lang="zh-CN" altLang="en-US" sz="1600" b="1" dirty="0">
                <a:solidFill>
                  <a:srgbClr val="0070C0"/>
                </a:solidFill>
                <a:latin typeface="微软雅黑" panose="020B0503020204020204" pitchFamily="34" charset="-122"/>
                <a:ea typeface="微软雅黑" panose="020B0503020204020204" pitchFamily="34" charset="-122"/>
              </a:rPr>
              <a:t>，可以确认它是主板第二个插槽上的设备吗？ </a:t>
            </a:r>
          </a:p>
          <a:p>
            <a:pPr algn="just">
              <a:lnSpc>
                <a:spcPct val="140000"/>
              </a:lnSpc>
            </a:pPr>
            <a:r>
              <a:rPr lang="zh-CN" altLang="en-US" sz="1600" dirty="0">
                <a:latin typeface="微软雅黑" panose="020B0503020204020204" pitchFamily="34" charset="-122"/>
                <a:ea typeface="微软雅黑" panose="020B0503020204020204" pitchFamily="34" charset="-122"/>
              </a:rPr>
              <a:t>答：不一定，因为设备的文件名称是由系统的识别顺序来决定的。</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．如果硬盘中需要</a:t>
            </a: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个分区，则至少需要几个逻辑分区？ </a:t>
            </a:r>
          </a:p>
          <a:p>
            <a:pPr algn="just">
              <a:lnSpc>
                <a:spcPct val="140000"/>
              </a:lnSpc>
            </a:pPr>
            <a:r>
              <a:rPr lang="zh-CN" altLang="en-US" sz="1600" dirty="0">
                <a:latin typeface="微软雅黑" panose="020B0503020204020204" pitchFamily="34" charset="-122"/>
                <a:ea typeface="微软雅黑" panose="020B0503020204020204" pitchFamily="34" charset="-122"/>
              </a:rPr>
              <a:t>答：可以选用创建</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个主分区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个扩展分区的方法，然后把扩展分区再分成</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个逻辑分区，即有了</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个分区。</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/dev/sda5</a:t>
            </a:r>
            <a:r>
              <a:rPr lang="zh-CN" altLang="en-US" sz="1600" b="1" dirty="0">
                <a:solidFill>
                  <a:srgbClr val="0070C0"/>
                </a:solidFill>
                <a:latin typeface="微软雅黑" panose="020B0503020204020204" pitchFamily="34" charset="-122"/>
                <a:ea typeface="微软雅黑" panose="020B0503020204020204" pitchFamily="34" charset="-122"/>
              </a:rPr>
              <a:t>是主分区还是逻辑分区？ </a:t>
            </a:r>
          </a:p>
          <a:p>
            <a:pPr algn="just">
              <a:lnSpc>
                <a:spcPct val="140000"/>
              </a:lnSpc>
            </a:pPr>
            <a:r>
              <a:rPr lang="zh-CN" altLang="en-US" sz="1600" dirty="0">
                <a:latin typeface="微软雅黑" panose="020B0503020204020204" pitchFamily="34" charset="-122"/>
                <a:ea typeface="微软雅黑" panose="020B0503020204020204" pitchFamily="34" charset="-122"/>
              </a:rPr>
              <a:t>答：逻辑分区。</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．哪个服务决定了设备在</a:t>
            </a:r>
            <a:r>
              <a:rPr lang="en-US" altLang="zh-CN" sz="1600" b="1" dirty="0">
                <a:solidFill>
                  <a:srgbClr val="0070C0"/>
                </a:solidFill>
                <a:latin typeface="微软雅黑" panose="020B0503020204020204" pitchFamily="34" charset="-122"/>
                <a:ea typeface="微软雅黑" panose="020B0503020204020204" pitchFamily="34" charset="-122"/>
              </a:rPr>
              <a:t>/dev</a:t>
            </a:r>
            <a:r>
              <a:rPr lang="zh-CN" altLang="en-US" sz="1600" b="1" dirty="0">
                <a:solidFill>
                  <a:srgbClr val="0070C0"/>
                </a:solidFill>
                <a:latin typeface="微软雅黑" panose="020B0503020204020204" pitchFamily="34" charset="-122"/>
                <a:ea typeface="微软雅黑" panose="020B0503020204020204" pitchFamily="34" charset="-122"/>
              </a:rPr>
              <a:t>目录中的名称？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err="1">
                <a:latin typeface="微软雅黑" panose="020B0503020204020204" pitchFamily="34" charset="-122"/>
                <a:ea typeface="微软雅黑" panose="020B0503020204020204" pitchFamily="34" charset="-122"/>
              </a:rPr>
              <a:t>udev</a:t>
            </a:r>
            <a:r>
              <a:rPr lang="zh-CN" altLang="en-US" sz="1600" dirty="0">
                <a:latin typeface="微软雅黑" panose="020B0503020204020204" pitchFamily="34" charset="-122"/>
                <a:ea typeface="微软雅黑" panose="020B0503020204020204" pitchFamily="34" charset="-122"/>
              </a:rPr>
              <a:t>设备管理器服务。</a:t>
            </a:r>
          </a:p>
        </p:txBody>
      </p:sp>
    </p:spTree>
    <p:extLst>
      <p:ext uri="{BB962C8B-B14F-4D97-AF65-F5344CB8AC3E}">
        <p14:creationId xmlns:p14="http://schemas.microsoft.com/office/powerpoint/2010/main" val="1258076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36048"/>
            <a:ext cx="10132434" cy="315740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6</a:t>
            </a:r>
            <a:r>
              <a:rPr lang="zh-CN" altLang="en-US" sz="1600" b="1" dirty="0">
                <a:solidFill>
                  <a:srgbClr val="0070C0"/>
                </a:solidFill>
                <a:latin typeface="微软雅黑" panose="020B0503020204020204" pitchFamily="34" charset="-122"/>
                <a:ea typeface="微软雅黑" panose="020B0503020204020204" pitchFamily="34" charset="-122"/>
              </a:rPr>
              <a:t>．用一句话来描述挂载操作。</a:t>
            </a:r>
          </a:p>
          <a:p>
            <a:pPr algn="just">
              <a:lnSpc>
                <a:spcPct val="140000"/>
              </a:lnSpc>
            </a:pPr>
            <a:r>
              <a:rPr lang="zh-CN" altLang="en-US" sz="1600" dirty="0">
                <a:latin typeface="微软雅黑" panose="020B0503020204020204" pitchFamily="34" charset="-122"/>
                <a:ea typeface="微软雅黑" panose="020B0503020204020204" pitchFamily="34" charset="-122"/>
              </a:rPr>
              <a:t>答：当用户需要使用硬盘设备或分区中的数据时，需要先将其与一个已存在的目录文件进行关联，而这个关联动作就是“挂载”。</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7</a:t>
            </a:r>
            <a:r>
              <a:rPr lang="zh-CN" altLang="en-US" sz="1600" b="1" dirty="0">
                <a:solidFill>
                  <a:srgbClr val="0070C0"/>
                </a:solidFill>
                <a:latin typeface="微软雅黑" panose="020B0503020204020204" pitchFamily="34" charset="-122"/>
                <a:ea typeface="微软雅黑" panose="020B0503020204020204" pitchFamily="34" charset="-122"/>
              </a:rPr>
              <a:t>．在配置</a:t>
            </a:r>
            <a:r>
              <a:rPr lang="en-US" altLang="zh-CN" sz="1600" b="1" dirty="0">
                <a:solidFill>
                  <a:srgbClr val="0070C0"/>
                </a:solidFill>
                <a:latin typeface="微软雅黑" panose="020B0503020204020204" pitchFamily="34" charset="-122"/>
                <a:ea typeface="微软雅黑" panose="020B0503020204020204" pitchFamily="34" charset="-122"/>
              </a:rPr>
              <a:t>quota</a:t>
            </a:r>
            <a:r>
              <a:rPr lang="zh-CN" altLang="en-US" sz="1600" b="1" dirty="0">
                <a:solidFill>
                  <a:srgbClr val="0070C0"/>
                </a:solidFill>
                <a:latin typeface="微软雅黑" panose="020B0503020204020204" pitchFamily="34" charset="-122"/>
                <a:ea typeface="微软雅黑" panose="020B0503020204020204" pitchFamily="34" charset="-122"/>
              </a:rPr>
              <a:t>磁盘容量配额服务时，软限制数值必须小于硬限制数值么？ </a:t>
            </a:r>
          </a:p>
          <a:p>
            <a:pPr algn="just">
              <a:lnSpc>
                <a:spcPct val="140000"/>
              </a:lnSpc>
            </a:pPr>
            <a:r>
              <a:rPr lang="zh-CN" altLang="en-US" sz="1600" dirty="0">
                <a:latin typeface="微软雅黑" panose="020B0503020204020204" pitchFamily="34" charset="-122"/>
                <a:ea typeface="微软雅黑" panose="020B0503020204020204" pitchFamily="34" charset="-122"/>
              </a:rPr>
              <a:t>答：不一定，软限制数值可以小于等于硬限制数值。</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8</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VDO</a:t>
            </a:r>
            <a:r>
              <a:rPr lang="zh-CN" altLang="en-US" sz="1600" b="1" dirty="0">
                <a:solidFill>
                  <a:srgbClr val="0070C0"/>
                </a:solidFill>
                <a:latin typeface="微软雅黑" panose="020B0503020204020204" pitchFamily="34" charset="-122"/>
                <a:ea typeface="微软雅黑" panose="020B0503020204020204" pitchFamily="34" charset="-122"/>
              </a:rPr>
              <a:t>技术能够提升硬盘的物理存储空间么？ </a:t>
            </a:r>
          </a:p>
          <a:p>
            <a:pPr algn="just">
              <a:lnSpc>
                <a:spcPct val="140000"/>
              </a:lnSpc>
            </a:pPr>
            <a:r>
              <a:rPr lang="zh-CN" altLang="en-US" sz="1600" dirty="0">
                <a:latin typeface="微软雅黑" panose="020B0503020204020204" pitchFamily="34" charset="-122"/>
                <a:ea typeface="微软雅黑" panose="020B0503020204020204" pitchFamily="34" charset="-122"/>
              </a:rPr>
              <a:t>答：不可以，</a:t>
            </a:r>
            <a:r>
              <a:rPr lang="en-US" altLang="zh-CN" sz="1600" dirty="0">
                <a:latin typeface="微软雅黑" panose="020B0503020204020204" pitchFamily="34" charset="-122"/>
                <a:ea typeface="微软雅黑" panose="020B0503020204020204" pitchFamily="34" charset="-122"/>
              </a:rPr>
              <a:t>VDO</a:t>
            </a:r>
            <a:r>
              <a:rPr lang="zh-CN" altLang="en-US" sz="1600" dirty="0">
                <a:latin typeface="微软雅黑" panose="020B0503020204020204" pitchFamily="34" charset="-122"/>
                <a:ea typeface="微软雅黑" panose="020B0503020204020204" pitchFamily="34" charset="-122"/>
              </a:rPr>
              <a:t>是通过压缩或删重操作来提高硬盘的逻辑空间大小。</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9</a:t>
            </a:r>
            <a:r>
              <a:rPr lang="zh-CN" altLang="en-US" sz="1600" b="1" dirty="0">
                <a:solidFill>
                  <a:srgbClr val="0070C0"/>
                </a:solidFill>
                <a:latin typeface="微软雅黑" panose="020B0503020204020204" pitchFamily="34" charset="-122"/>
                <a:ea typeface="微软雅黑" panose="020B0503020204020204" pitchFamily="34" charset="-122"/>
              </a:rPr>
              <a:t>．若原始文件被改名，那么之前创建的硬链接还能访问到这个原始文件么？ </a:t>
            </a:r>
          </a:p>
          <a:p>
            <a:pPr algn="just">
              <a:lnSpc>
                <a:spcPct val="140000"/>
              </a:lnSpc>
            </a:pPr>
            <a:r>
              <a:rPr lang="zh-CN" altLang="en-US" sz="1600" dirty="0">
                <a:latin typeface="微软雅黑" panose="020B0503020204020204" pitchFamily="34" charset="-122"/>
                <a:ea typeface="微软雅黑" panose="020B0503020204020204" pitchFamily="34" charset="-122"/>
              </a:rPr>
              <a:t>答：可以。</a:t>
            </a:r>
          </a:p>
        </p:txBody>
      </p:sp>
    </p:spTree>
    <p:extLst>
      <p:ext uri="{BB962C8B-B14F-4D97-AF65-F5344CB8AC3E}">
        <p14:creationId xmlns:p14="http://schemas.microsoft.com/office/powerpoint/2010/main" val="1133854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515015"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一切从“</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开始</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27DAE445-F845-4F1D-9076-8AAFBC10E329}"/>
              </a:ext>
            </a:extLst>
          </p:cNvPr>
          <p:cNvGrpSpPr/>
          <p:nvPr/>
        </p:nvGrpSpPr>
        <p:grpSpPr>
          <a:xfrm>
            <a:off x="484038" y="1388838"/>
            <a:ext cx="5141510" cy="1295355"/>
            <a:chOff x="484038" y="1388838"/>
            <a:chExt cx="5141510" cy="1295355"/>
          </a:xfrm>
        </p:grpSpPr>
        <p:grpSp>
          <p:nvGrpSpPr>
            <p:cNvPr id="46" name="组合 45">
              <a:extLst>
                <a:ext uri="{FF2B5EF4-FFF2-40B4-BE49-F238E27FC236}">
                  <a16:creationId xmlns:a16="http://schemas.microsoft.com/office/drawing/2014/main" id="{DE8ECAB6-8C6F-4F8B-BF4E-6ED3BA8F21C0}"/>
                </a:ext>
              </a:extLst>
            </p:cNvPr>
            <p:cNvGrpSpPr/>
            <p:nvPr/>
          </p:nvGrpSpPr>
          <p:grpSpPr>
            <a:xfrm>
              <a:off x="484038" y="1469840"/>
              <a:ext cx="603250" cy="699770"/>
              <a:chOff x="623443" y="1726565"/>
              <a:chExt cx="603250" cy="699770"/>
            </a:xfrm>
          </p:grpSpPr>
          <p:sp>
            <p:nvSpPr>
              <p:cNvPr id="48" name="六边形 47">
                <a:extLst>
                  <a:ext uri="{FF2B5EF4-FFF2-40B4-BE49-F238E27FC236}">
                    <a16:creationId xmlns:a16="http://schemas.microsoft.com/office/drawing/2014/main" id="{C9D404AA-746C-43D9-B99B-8893508D1B49}"/>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1030AA3F-F276-45F9-957F-ABEF421E449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7" name="文本框 46">
              <a:extLst>
                <a:ext uri="{FF2B5EF4-FFF2-40B4-BE49-F238E27FC236}">
                  <a16:creationId xmlns:a16="http://schemas.microsoft.com/office/drawing/2014/main" id="{E8250D68-04B0-47F1-88A0-59E245BFCEF1}"/>
                </a:ext>
              </a:extLst>
            </p:cNvPr>
            <p:cNvSpPr txBox="1"/>
            <p:nvPr/>
          </p:nvSpPr>
          <p:spPr>
            <a:xfrm>
              <a:off x="1179142" y="1388838"/>
              <a:ext cx="4446406" cy="129535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操作系统中，想要找到一个文件，要依次进入该文件所在的磁盘分区（也叫盘符），然后再进入该分区下的具体目录，最终找到这个文件。</a:t>
              </a:r>
            </a:p>
          </p:txBody>
        </p:sp>
      </p:grpSp>
      <p:grpSp>
        <p:nvGrpSpPr>
          <p:cNvPr id="6" name="组合 5">
            <a:extLst>
              <a:ext uri="{FF2B5EF4-FFF2-40B4-BE49-F238E27FC236}">
                <a16:creationId xmlns:a16="http://schemas.microsoft.com/office/drawing/2014/main" id="{B51CB6E6-CDD9-4D50-BA18-1300C6852682}"/>
              </a:ext>
            </a:extLst>
          </p:cNvPr>
          <p:cNvGrpSpPr/>
          <p:nvPr/>
        </p:nvGrpSpPr>
        <p:grpSpPr>
          <a:xfrm>
            <a:off x="484038" y="2884727"/>
            <a:ext cx="5141510" cy="1603131"/>
            <a:chOff x="484038" y="2586359"/>
            <a:chExt cx="5141510" cy="1603131"/>
          </a:xfrm>
        </p:grpSpPr>
        <p:grpSp>
          <p:nvGrpSpPr>
            <p:cNvPr id="51" name="组合 50">
              <a:extLst>
                <a:ext uri="{FF2B5EF4-FFF2-40B4-BE49-F238E27FC236}">
                  <a16:creationId xmlns:a16="http://schemas.microsoft.com/office/drawing/2014/main" id="{D3871A75-D16C-49BD-B8AE-3B3A196E736D}"/>
                </a:ext>
              </a:extLst>
            </p:cNvPr>
            <p:cNvGrpSpPr/>
            <p:nvPr/>
          </p:nvGrpSpPr>
          <p:grpSpPr>
            <a:xfrm>
              <a:off x="484038" y="2667361"/>
              <a:ext cx="603250" cy="699770"/>
              <a:chOff x="623443" y="1726565"/>
              <a:chExt cx="603250" cy="699770"/>
            </a:xfrm>
          </p:grpSpPr>
          <p:sp>
            <p:nvSpPr>
              <p:cNvPr id="53" name="六边形 52">
                <a:extLst>
                  <a:ext uri="{FF2B5EF4-FFF2-40B4-BE49-F238E27FC236}">
                    <a16:creationId xmlns:a16="http://schemas.microsoft.com/office/drawing/2014/main" id="{562845F9-9526-41E9-9A0B-92CE3920D96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3F0E9884-2AA9-4F4D-93F1-7D189F3A926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2" name="文本框 51">
              <a:extLst>
                <a:ext uri="{FF2B5EF4-FFF2-40B4-BE49-F238E27FC236}">
                  <a16:creationId xmlns:a16="http://schemas.microsoft.com/office/drawing/2014/main" id="{8A245F12-89D3-46F7-B001-9D019471CD32}"/>
                </a:ext>
              </a:extLst>
            </p:cNvPr>
            <p:cNvSpPr txBox="1"/>
            <p:nvPr/>
          </p:nvSpPr>
          <p:spPr>
            <a:xfrm>
              <a:off x="1179142" y="2586359"/>
              <a:ext cx="4446406" cy="160313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但是在</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系统中并不存在</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等盘符，</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系统中的一切文件都是从“根”目录（</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）开始的，并按照文件系统层次标准（</a:t>
              </a:r>
              <a:r>
                <a:rPr lang="en-US" altLang="zh-CN" sz="1600" dirty="0">
                  <a:latin typeface="微软雅黑" panose="020B0503020204020204" pitchFamily="34" charset="-122"/>
                  <a:ea typeface="微软雅黑" panose="020B0503020204020204" pitchFamily="34" charset="-122"/>
                </a:rPr>
                <a:t>FHS</a:t>
              </a:r>
              <a:r>
                <a:rPr lang="zh-CN" altLang="en-US" sz="1600" dirty="0">
                  <a:latin typeface="微软雅黑" panose="020B0503020204020204" pitchFamily="34" charset="-122"/>
                  <a:ea typeface="微软雅黑" panose="020B0503020204020204" pitchFamily="34" charset="-122"/>
                </a:rPr>
                <a:t>）采用倒树状结构来存放文件，以及定义了常见目录的用途。</a:t>
              </a:r>
            </a:p>
          </p:txBody>
        </p:sp>
      </p:grpSp>
      <p:grpSp>
        <p:nvGrpSpPr>
          <p:cNvPr id="3" name="组合 2">
            <a:extLst>
              <a:ext uri="{FF2B5EF4-FFF2-40B4-BE49-F238E27FC236}">
                <a16:creationId xmlns:a16="http://schemas.microsoft.com/office/drawing/2014/main" id="{A1FA426C-B10E-4C0F-9214-D258F676744A}"/>
              </a:ext>
            </a:extLst>
          </p:cNvPr>
          <p:cNvGrpSpPr/>
          <p:nvPr/>
        </p:nvGrpSpPr>
        <p:grpSpPr>
          <a:xfrm>
            <a:off x="484037" y="4688391"/>
            <a:ext cx="5141509" cy="1295355"/>
            <a:chOff x="484037" y="3783880"/>
            <a:chExt cx="5141509" cy="1295355"/>
          </a:xfrm>
        </p:grpSpPr>
        <p:grpSp>
          <p:nvGrpSpPr>
            <p:cNvPr id="56" name="组合 55">
              <a:extLst>
                <a:ext uri="{FF2B5EF4-FFF2-40B4-BE49-F238E27FC236}">
                  <a16:creationId xmlns:a16="http://schemas.microsoft.com/office/drawing/2014/main" id="{D88A4FC2-86CA-423F-AF99-BB6AC51467C7}"/>
                </a:ext>
              </a:extLst>
            </p:cNvPr>
            <p:cNvGrpSpPr/>
            <p:nvPr/>
          </p:nvGrpSpPr>
          <p:grpSpPr>
            <a:xfrm>
              <a:off x="484037" y="3864882"/>
              <a:ext cx="603250" cy="699770"/>
              <a:chOff x="623443" y="1726565"/>
              <a:chExt cx="603250" cy="699770"/>
            </a:xfrm>
          </p:grpSpPr>
          <p:sp>
            <p:nvSpPr>
              <p:cNvPr id="58" name="六边形 57">
                <a:extLst>
                  <a:ext uri="{FF2B5EF4-FFF2-40B4-BE49-F238E27FC236}">
                    <a16:creationId xmlns:a16="http://schemas.microsoft.com/office/drawing/2014/main" id="{3DDFF866-B743-4320-9324-A75D4D8C86B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文本框 58">
                <a:extLst>
                  <a:ext uri="{FF2B5EF4-FFF2-40B4-BE49-F238E27FC236}">
                    <a16:creationId xmlns:a16="http://schemas.microsoft.com/office/drawing/2014/main" id="{12FC00E2-2A14-4FFE-80F4-2756A005EEB3}"/>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7" name="文本框 56">
              <a:extLst>
                <a:ext uri="{FF2B5EF4-FFF2-40B4-BE49-F238E27FC236}">
                  <a16:creationId xmlns:a16="http://schemas.microsoft.com/office/drawing/2014/main" id="{33A98A5C-E431-4569-99D8-738A2FCC2F54}"/>
                </a:ext>
              </a:extLst>
            </p:cNvPr>
            <p:cNvSpPr txBox="1"/>
            <p:nvPr/>
          </p:nvSpPr>
          <p:spPr>
            <a:xfrm>
              <a:off x="1179139" y="3783880"/>
              <a:ext cx="4446407" cy="129535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另外，</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系统中的文件和目录名称是严格区分大小写的。例如，</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rooT</a:t>
              </a:r>
              <a:r>
                <a:rPr lang="zh-CN" altLang="en-US" sz="1600" dirty="0">
                  <a:latin typeface="微软雅黑" panose="020B0503020204020204" pitchFamily="34" charset="-122"/>
                  <a:ea typeface="微软雅黑" panose="020B0503020204020204" pitchFamily="34" charset="-122"/>
                </a:rPr>
                <a:t>均代表不同的目录，并且文件名称中不得包含斜杠（</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p>
          </p:txBody>
        </p:sp>
      </p:grpSp>
      <p:grpSp>
        <p:nvGrpSpPr>
          <p:cNvPr id="38" name="组合 37">
            <a:extLst>
              <a:ext uri="{FF2B5EF4-FFF2-40B4-BE49-F238E27FC236}">
                <a16:creationId xmlns:a16="http://schemas.microsoft.com/office/drawing/2014/main" id="{E3DCDB6A-3294-4C5B-8005-8C189BF48397}"/>
              </a:ext>
            </a:extLst>
          </p:cNvPr>
          <p:cNvGrpSpPr/>
          <p:nvPr/>
        </p:nvGrpSpPr>
        <p:grpSpPr>
          <a:xfrm>
            <a:off x="5747729" y="1662862"/>
            <a:ext cx="6009928" cy="2905394"/>
            <a:chOff x="3061247" y="1753623"/>
            <a:chExt cx="6009928" cy="2905394"/>
          </a:xfrm>
        </p:grpSpPr>
        <p:cxnSp>
          <p:nvCxnSpPr>
            <p:cNvPr id="39" name="直接连接符 38">
              <a:extLst>
                <a:ext uri="{FF2B5EF4-FFF2-40B4-BE49-F238E27FC236}">
                  <a16:creationId xmlns:a16="http://schemas.microsoft.com/office/drawing/2014/main" id="{FF04A3A5-41AB-4EF9-9E8A-D8F9D4DC2416}"/>
                </a:ext>
              </a:extLst>
            </p:cNvPr>
            <p:cNvCxnSpPr>
              <a:cxnSpLocks/>
            </p:cNvCxnSpPr>
            <p:nvPr/>
          </p:nvCxnSpPr>
          <p:spPr>
            <a:xfrm>
              <a:off x="3886200" y="2594113"/>
              <a:ext cx="51191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9BB0EF4-5CDE-487F-86CE-7BFE32AAC66C}"/>
                </a:ext>
              </a:extLst>
            </p:cNvPr>
            <p:cNvCxnSpPr>
              <a:cxnSpLocks/>
            </p:cNvCxnSpPr>
            <p:nvPr/>
          </p:nvCxnSpPr>
          <p:spPr>
            <a:xfrm>
              <a:off x="6104364" y="1766755"/>
              <a:ext cx="7660" cy="82735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034ABA8A-EB41-48F2-93D4-45F5EBB758A9}"/>
                </a:ext>
              </a:extLst>
            </p:cNvPr>
            <p:cNvGrpSpPr/>
            <p:nvPr/>
          </p:nvGrpSpPr>
          <p:grpSpPr>
            <a:xfrm>
              <a:off x="3620524" y="2594113"/>
              <a:ext cx="517835" cy="804109"/>
              <a:chOff x="3620524" y="2594113"/>
              <a:chExt cx="517835" cy="804109"/>
            </a:xfrm>
          </p:grpSpPr>
          <p:cxnSp>
            <p:nvCxnSpPr>
              <p:cNvPr id="120" name="直接连接符 119">
                <a:extLst>
                  <a:ext uri="{FF2B5EF4-FFF2-40B4-BE49-F238E27FC236}">
                    <a16:creationId xmlns:a16="http://schemas.microsoft.com/office/drawing/2014/main" id="{9F820519-1D85-4570-BE9C-319436EBF6D9}"/>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1" name="TextBox 151">
                <a:extLst>
                  <a:ext uri="{FF2B5EF4-FFF2-40B4-BE49-F238E27FC236}">
                    <a16:creationId xmlns:a16="http://schemas.microsoft.com/office/drawing/2014/main" id="{A068E4D1-16DE-4250-91D0-C4E602993766}"/>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/root</a:t>
                </a:r>
                <a:endParaRPr lang="zh-CN" altLang="zh-CN" sz="1200" b="0" dirty="0">
                  <a:solidFill>
                    <a:schemeClr val="tx1"/>
                  </a:solidFill>
                  <a:cs typeface="宋体" panose="02010600030101010101" pitchFamily="2" charset="-122"/>
                </a:endParaRPr>
              </a:p>
            </p:txBody>
          </p:sp>
        </p:grpSp>
        <p:grpSp>
          <p:nvGrpSpPr>
            <p:cNvPr id="42" name="组合 41">
              <a:extLst>
                <a:ext uri="{FF2B5EF4-FFF2-40B4-BE49-F238E27FC236}">
                  <a16:creationId xmlns:a16="http://schemas.microsoft.com/office/drawing/2014/main" id="{D359F6FE-0FDE-4C0B-AE56-B9CE4417193F}"/>
                </a:ext>
              </a:extLst>
            </p:cNvPr>
            <p:cNvGrpSpPr/>
            <p:nvPr/>
          </p:nvGrpSpPr>
          <p:grpSpPr>
            <a:xfrm>
              <a:off x="5431070" y="1753623"/>
              <a:ext cx="1309848" cy="417845"/>
              <a:chOff x="814328" y="3219334"/>
              <a:chExt cx="1356392" cy="432536"/>
            </a:xfrm>
            <a:solidFill>
              <a:srgbClr val="0070C0"/>
            </a:solidFill>
          </p:grpSpPr>
          <p:grpSp>
            <p:nvGrpSpPr>
              <p:cNvPr id="116" name="组合 115">
                <a:extLst>
                  <a:ext uri="{FF2B5EF4-FFF2-40B4-BE49-F238E27FC236}">
                    <a16:creationId xmlns:a16="http://schemas.microsoft.com/office/drawing/2014/main" id="{52DACD45-0FC8-4B5F-9EE9-40359047CAF2}"/>
                  </a:ext>
                </a:extLst>
              </p:cNvPr>
              <p:cNvGrpSpPr/>
              <p:nvPr/>
            </p:nvGrpSpPr>
            <p:grpSpPr>
              <a:xfrm>
                <a:off x="814328" y="3219334"/>
                <a:ext cx="1356392" cy="432536"/>
                <a:chOff x="4304043" y="1286668"/>
                <a:chExt cx="3837944" cy="2757793"/>
              </a:xfrm>
              <a:grpFill/>
              <a:effectLst>
                <a:outerShdw blurRad="381000" dist="254000" dir="8100000" algn="tr" rotWithShape="0">
                  <a:prstClr val="black">
                    <a:alpha val="40000"/>
                  </a:prstClr>
                </a:outerShdw>
              </a:effectLst>
            </p:grpSpPr>
            <p:sp>
              <p:nvSpPr>
                <p:cNvPr id="118" name="圆角矩形 245">
                  <a:extLst>
                    <a:ext uri="{FF2B5EF4-FFF2-40B4-BE49-F238E27FC236}">
                      <a16:creationId xmlns:a16="http://schemas.microsoft.com/office/drawing/2014/main" id="{D281182E-B0CB-410D-A099-94CAC844B41E}"/>
                    </a:ext>
                  </a:extLst>
                </p:cNvPr>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9" name="圆角矩形 246">
                  <a:extLst>
                    <a:ext uri="{FF2B5EF4-FFF2-40B4-BE49-F238E27FC236}">
                      <a16:creationId xmlns:a16="http://schemas.microsoft.com/office/drawing/2014/main" id="{C147CCF3-F3EF-4C73-8859-F97E96BF99FB}"/>
                    </a:ext>
                  </a:extLst>
                </p:cNvPr>
                <p:cNvSpPr/>
                <p:nvPr/>
              </p:nvSpPr>
              <p:spPr>
                <a:xfrm>
                  <a:off x="4351927" y="1373342"/>
                  <a:ext cx="3742173" cy="258445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17" name="TextBox 244">
                <a:extLst>
                  <a:ext uri="{FF2B5EF4-FFF2-40B4-BE49-F238E27FC236}">
                    <a16:creationId xmlns:a16="http://schemas.microsoft.com/office/drawing/2014/main" id="{F34B1F0F-BECB-4E26-A5E9-96F75763A4D0}"/>
                  </a:ext>
                </a:extLst>
              </p:cNvPr>
              <p:cNvSpPr txBox="1"/>
              <p:nvPr/>
            </p:nvSpPr>
            <p:spPr>
              <a:xfrm>
                <a:off x="1110326" y="3331792"/>
                <a:ext cx="787838" cy="238948"/>
              </a:xfrm>
              <a:prstGeom prst="rect">
                <a:avLst/>
              </a:prstGeom>
              <a:grp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zh-CN" altLang="en-US" sz="1500" dirty="0">
                    <a:cs typeface="宋体" panose="02010600030101010101" pitchFamily="2" charset="-122"/>
                  </a:rPr>
                  <a:t>根目录</a:t>
                </a:r>
                <a:r>
                  <a:rPr lang="en-US" altLang="zh-CN" sz="1500" dirty="0">
                    <a:cs typeface="宋体" panose="02010600030101010101" pitchFamily="2" charset="-122"/>
                  </a:rPr>
                  <a:t>/</a:t>
                </a:r>
                <a:endParaRPr lang="zh-CN" altLang="zh-CN" sz="1500" dirty="0">
                  <a:cs typeface="宋体" panose="02010600030101010101" pitchFamily="2" charset="-122"/>
                </a:endParaRPr>
              </a:p>
            </p:txBody>
          </p:sp>
        </p:grpSp>
        <p:grpSp>
          <p:nvGrpSpPr>
            <p:cNvPr id="43" name="组合 42">
              <a:extLst>
                <a:ext uri="{FF2B5EF4-FFF2-40B4-BE49-F238E27FC236}">
                  <a16:creationId xmlns:a16="http://schemas.microsoft.com/office/drawing/2014/main" id="{3FF6FE7E-6DF4-4C62-B868-1D65B7383B21}"/>
                </a:ext>
              </a:extLst>
            </p:cNvPr>
            <p:cNvGrpSpPr/>
            <p:nvPr/>
          </p:nvGrpSpPr>
          <p:grpSpPr>
            <a:xfrm>
              <a:off x="4138359" y="2594113"/>
              <a:ext cx="517835" cy="804109"/>
              <a:chOff x="3620524" y="2594113"/>
              <a:chExt cx="517835" cy="804109"/>
            </a:xfrm>
          </p:grpSpPr>
          <p:cxnSp>
            <p:nvCxnSpPr>
              <p:cNvPr id="114" name="直接连接符 113">
                <a:extLst>
                  <a:ext uri="{FF2B5EF4-FFF2-40B4-BE49-F238E27FC236}">
                    <a16:creationId xmlns:a16="http://schemas.microsoft.com/office/drawing/2014/main" id="{29FD8B3F-5277-4CB8-9FA7-8344533E5D83}"/>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5" name="TextBox 151">
                <a:extLst>
                  <a:ext uri="{FF2B5EF4-FFF2-40B4-BE49-F238E27FC236}">
                    <a16:creationId xmlns:a16="http://schemas.microsoft.com/office/drawing/2014/main" id="{93ADEEAA-E6F5-41A0-A953-3306430C2070}"/>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/bin</a:t>
                </a:r>
                <a:endParaRPr lang="zh-CN" altLang="zh-CN" sz="1200" b="0" dirty="0">
                  <a:solidFill>
                    <a:schemeClr val="tx1"/>
                  </a:solidFill>
                  <a:cs typeface="宋体" panose="02010600030101010101" pitchFamily="2" charset="-122"/>
                </a:endParaRPr>
              </a:p>
            </p:txBody>
          </p:sp>
        </p:grpSp>
        <p:grpSp>
          <p:nvGrpSpPr>
            <p:cNvPr id="44" name="组合 43">
              <a:extLst>
                <a:ext uri="{FF2B5EF4-FFF2-40B4-BE49-F238E27FC236}">
                  <a16:creationId xmlns:a16="http://schemas.microsoft.com/office/drawing/2014/main" id="{23749371-A21E-4206-840F-6A907D6F1925}"/>
                </a:ext>
              </a:extLst>
            </p:cNvPr>
            <p:cNvGrpSpPr/>
            <p:nvPr/>
          </p:nvGrpSpPr>
          <p:grpSpPr>
            <a:xfrm>
              <a:off x="4579857" y="2594113"/>
              <a:ext cx="517835" cy="804109"/>
              <a:chOff x="3620524" y="2594113"/>
              <a:chExt cx="517835" cy="804109"/>
            </a:xfrm>
          </p:grpSpPr>
          <p:cxnSp>
            <p:nvCxnSpPr>
              <p:cNvPr id="112" name="直接连接符 111">
                <a:extLst>
                  <a:ext uri="{FF2B5EF4-FFF2-40B4-BE49-F238E27FC236}">
                    <a16:creationId xmlns:a16="http://schemas.microsoft.com/office/drawing/2014/main" id="{C2A0FA5B-6591-4378-B601-81A51D4D7DFE}"/>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51">
                <a:extLst>
                  <a:ext uri="{FF2B5EF4-FFF2-40B4-BE49-F238E27FC236}">
                    <a16:creationId xmlns:a16="http://schemas.microsoft.com/office/drawing/2014/main" id="{9608497D-6304-4CD1-A08B-66788F535714}"/>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/boot</a:t>
                </a:r>
                <a:endParaRPr lang="zh-CN" altLang="zh-CN" sz="1200" b="0" dirty="0">
                  <a:solidFill>
                    <a:schemeClr val="tx1"/>
                  </a:solidFill>
                  <a:cs typeface="宋体" panose="02010600030101010101" pitchFamily="2" charset="-122"/>
                </a:endParaRPr>
              </a:p>
            </p:txBody>
          </p:sp>
        </p:grpSp>
        <p:grpSp>
          <p:nvGrpSpPr>
            <p:cNvPr id="45" name="组合 44">
              <a:extLst>
                <a:ext uri="{FF2B5EF4-FFF2-40B4-BE49-F238E27FC236}">
                  <a16:creationId xmlns:a16="http://schemas.microsoft.com/office/drawing/2014/main" id="{D3637413-04E4-4453-BB9A-A3DF94CA0860}"/>
                </a:ext>
              </a:extLst>
            </p:cNvPr>
            <p:cNvGrpSpPr/>
            <p:nvPr/>
          </p:nvGrpSpPr>
          <p:grpSpPr>
            <a:xfrm>
              <a:off x="5021355" y="2594113"/>
              <a:ext cx="517835" cy="804109"/>
              <a:chOff x="3620524" y="2594113"/>
              <a:chExt cx="517835" cy="804109"/>
            </a:xfrm>
          </p:grpSpPr>
          <p:cxnSp>
            <p:nvCxnSpPr>
              <p:cNvPr id="110" name="直接连接符 109">
                <a:extLst>
                  <a:ext uri="{FF2B5EF4-FFF2-40B4-BE49-F238E27FC236}">
                    <a16:creationId xmlns:a16="http://schemas.microsoft.com/office/drawing/2014/main" id="{1F387B46-7C92-430F-B76D-B3E068CC6E75}"/>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TextBox 151">
                <a:extLst>
                  <a:ext uri="{FF2B5EF4-FFF2-40B4-BE49-F238E27FC236}">
                    <a16:creationId xmlns:a16="http://schemas.microsoft.com/office/drawing/2014/main" id="{62080BF4-051A-4418-A5B3-B721B1FF8A81}"/>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/dev</a:t>
                </a:r>
                <a:endParaRPr lang="zh-CN" altLang="zh-CN" sz="1200" b="0" dirty="0">
                  <a:solidFill>
                    <a:schemeClr val="tx1"/>
                  </a:solidFill>
                  <a:cs typeface="宋体" panose="02010600030101010101" pitchFamily="2" charset="-122"/>
                </a:endParaRPr>
              </a:p>
            </p:txBody>
          </p:sp>
        </p:grpSp>
        <p:grpSp>
          <p:nvGrpSpPr>
            <p:cNvPr id="50" name="组合 49">
              <a:extLst>
                <a:ext uri="{FF2B5EF4-FFF2-40B4-BE49-F238E27FC236}">
                  <a16:creationId xmlns:a16="http://schemas.microsoft.com/office/drawing/2014/main" id="{05B61A38-571B-4072-8DFC-8C9A8788C827}"/>
                </a:ext>
              </a:extLst>
            </p:cNvPr>
            <p:cNvGrpSpPr/>
            <p:nvPr/>
          </p:nvGrpSpPr>
          <p:grpSpPr>
            <a:xfrm>
              <a:off x="5462853" y="2594113"/>
              <a:ext cx="517835" cy="804109"/>
              <a:chOff x="3620524" y="2594113"/>
              <a:chExt cx="517835" cy="804109"/>
            </a:xfrm>
          </p:grpSpPr>
          <p:cxnSp>
            <p:nvCxnSpPr>
              <p:cNvPr id="108" name="直接连接符 107">
                <a:extLst>
                  <a:ext uri="{FF2B5EF4-FFF2-40B4-BE49-F238E27FC236}">
                    <a16:creationId xmlns:a16="http://schemas.microsoft.com/office/drawing/2014/main" id="{698E06F6-D9EF-4009-8ED9-586E64AAFDF6}"/>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TextBox 151">
                <a:extLst>
                  <a:ext uri="{FF2B5EF4-FFF2-40B4-BE49-F238E27FC236}">
                    <a16:creationId xmlns:a16="http://schemas.microsoft.com/office/drawing/2014/main" id="{3B13E6DC-120A-4A79-B2F1-49F8AF22DAE2}"/>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r>
                  <a:rPr lang="en-US" altLang="zh-CN" sz="1200" b="0" dirty="0" err="1">
                    <a:solidFill>
                      <a:schemeClr val="tx1"/>
                    </a:solidFill>
                    <a:cs typeface="宋体" panose="02010600030101010101" pitchFamily="2" charset="-122"/>
                  </a:rPr>
                  <a:t>etc</a:t>
                </a:r>
                <a:endParaRPr lang="zh-CN" altLang="zh-CN" sz="1200" b="0" dirty="0">
                  <a:solidFill>
                    <a:schemeClr val="tx1"/>
                  </a:solidFill>
                  <a:cs typeface="宋体" panose="02010600030101010101" pitchFamily="2" charset="-122"/>
                </a:endParaRPr>
              </a:p>
            </p:txBody>
          </p:sp>
        </p:grpSp>
        <p:grpSp>
          <p:nvGrpSpPr>
            <p:cNvPr id="55" name="组合 54">
              <a:extLst>
                <a:ext uri="{FF2B5EF4-FFF2-40B4-BE49-F238E27FC236}">
                  <a16:creationId xmlns:a16="http://schemas.microsoft.com/office/drawing/2014/main" id="{BDCB8C27-A139-43F8-8BC7-3C489EF4E34C}"/>
                </a:ext>
              </a:extLst>
            </p:cNvPr>
            <p:cNvGrpSpPr/>
            <p:nvPr/>
          </p:nvGrpSpPr>
          <p:grpSpPr>
            <a:xfrm>
              <a:off x="5904351" y="2594113"/>
              <a:ext cx="517835" cy="804109"/>
              <a:chOff x="3620524" y="2594113"/>
              <a:chExt cx="517835" cy="804109"/>
            </a:xfrm>
          </p:grpSpPr>
          <p:cxnSp>
            <p:nvCxnSpPr>
              <p:cNvPr id="106" name="直接连接符 105">
                <a:extLst>
                  <a:ext uri="{FF2B5EF4-FFF2-40B4-BE49-F238E27FC236}">
                    <a16:creationId xmlns:a16="http://schemas.microsoft.com/office/drawing/2014/main" id="{E7F9681C-F507-448E-8BCF-D4FB2ABFC810}"/>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7" name="TextBox 151">
                <a:extLst>
                  <a:ext uri="{FF2B5EF4-FFF2-40B4-BE49-F238E27FC236}">
                    <a16:creationId xmlns:a16="http://schemas.microsoft.com/office/drawing/2014/main" id="{02C6DF79-4C4B-464A-901F-4B47C7D84C00}"/>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/home</a:t>
                </a:r>
                <a:endParaRPr lang="zh-CN" altLang="zh-CN" sz="1200" b="0" dirty="0">
                  <a:solidFill>
                    <a:schemeClr val="tx1"/>
                  </a:solidFill>
                  <a:cs typeface="宋体" panose="02010600030101010101" pitchFamily="2" charset="-122"/>
                </a:endParaRPr>
              </a:p>
            </p:txBody>
          </p:sp>
        </p:grpSp>
        <p:grpSp>
          <p:nvGrpSpPr>
            <p:cNvPr id="60" name="组合 59">
              <a:extLst>
                <a:ext uri="{FF2B5EF4-FFF2-40B4-BE49-F238E27FC236}">
                  <a16:creationId xmlns:a16="http://schemas.microsoft.com/office/drawing/2014/main" id="{E383AF58-7296-40F6-94C0-98AFE3BB5C4F}"/>
                </a:ext>
              </a:extLst>
            </p:cNvPr>
            <p:cNvGrpSpPr/>
            <p:nvPr/>
          </p:nvGrpSpPr>
          <p:grpSpPr>
            <a:xfrm>
              <a:off x="6787347" y="2594113"/>
              <a:ext cx="517835" cy="804109"/>
              <a:chOff x="3620524" y="2594113"/>
              <a:chExt cx="517835" cy="804109"/>
            </a:xfrm>
          </p:grpSpPr>
          <p:cxnSp>
            <p:nvCxnSpPr>
              <p:cNvPr id="104" name="直接连接符 103">
                <a:extLst>
                  <a:ext uri="{FF2B5EF4-FFF2-40B4-BE49-F238E27FC236}">
                    <a16:creationId xmlns:a16="http://schemas.microsoft.com/office/drawing/2014/main" id="{9504B591-F27F-4238-9076-61CBCC6EBB28}"/>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Box 151">
                <a:extLst>
                  <a:ext uri="{FF2B5EF4-FFF2-40B4-BE49-F238E27FC236}">
                    <a16:creationId xmlns:a16="http://schemas.microsoft.com/office/drawing/2014/main" id="{2577BE03-3B8E-4D94-B9CF-E83C470ABB58}"/>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/var</a:t>
                </a:r>
                <a:endParaRPr lang="zh-CN" altLang="zh-CN" sz="1200" b="0" dirty="0">
                  <a:solidFill>
                    <a:schemeClr val="tx1"/>
                  </a:solidFill>
                  <a:cs typeface="宋体" panose="02010600030101010101" pitchFamily="2" charset="-122"/>
                </a:endParaRPr>
              </a:p>
            </p:txBody>
          </p:sp>
        </p:grpSp>
        <p:grpSp>
          <p:nvGrpSpPr>
            <p:cNvPr id="65" name="组合 64">
              <a:extLst>
                <a:ext uri="{FF2B5EF4-FFF2-40B4-BE49-F238E27FC236}">
                  <a16:creationId xmlns:a16="http://schemas.microsoft.com/office/drawing/2014/main" id="{788EE392-2697-41EC-9F53-0E4F7F8BFEF3}"/>
                </a:ext>
              </a:extLst>
            </p:cNvPr>
            <p:cNvGrpSpPr/>
            <p:nvPr/>
          </p:nvGrpSpPr>
          <p:grpSpPr>
            <a:xfrm>
              <a:off x="6345849" y="2594113"/>
              <a:ext cx="517835" cy="804109"/>
              <a:chOff x="3620524" y="2594113"/>
              <a:chExt cx="517835" cy="804109"/>
            </a:xfrm>
          </p:grpSpPr>
          <p:cxnSp>
            <p:nvCxnSpPr>
              <p:cNvPr id="102" name="直接连接符 101">
                <a:extLst>
                  <a:ext uri="{FF2B5EF4-FFF2-40B4-BE49-F238E27FC236}">
                    <a16:creationId xmlns:a16="http://schemas.microsoft.com/office/drawing/2014/main" id="{FD61BA9D-A52F-47CD-8972-EBDDD3E36A0B}"/>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TextBox 151">
                <a:extLst>
                  <a:ext uri="{FF2B5EF4-FFF2-40B4-BE49-F238E27FC236}">
                    <a16:creationId xmlns:a16="http://schemas.microsoft.com/office/drawing/2014/main" id="{A7112DC0-F2AC-4AF1-8AE8-651D06C27F6D}"/>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/lib</a:t>
                </a:r>
                <a:endParaRPr lang="zh-CN" altLang="zh-CN" sz="1200" b="0" dirty="0">
                  <a:solidFill>
                    <a:schemeClr val="tx1"/>
                  </a:solidFill>
                  <a:cs typeface="宋体" panose="02010600030101010101" pitchFamily="2" charset="-122"/>
                </a:endParaRPr>
              </a:p>
            </p:txBody>
          </p:sp>
        </p:grpSp>
        <p:grpSp>
          <p:nvGrpSpPr>
            <p:cNvPr id="66" name="组合 65">
              <a:extLst>
                <a:ext uri="{FF2B5EF4-FFF2-40B4-BE49-F238E27FC236}">
                  <a16:creationId xmlns:a16="http://schemas.microsoft.com/office/drawing/2014/main" id="{29416996-DE4E-449D-869E-902C517762AC}"/>
                </a:ext>
              </a:extLst>
            </p:cNvPr>
            <p:cNvGrpSpPr/>
            <p:nvPr/>
          </p:nvGrpSpPr>
          <p:grpSpPr>
            <a:xfrm>
              <a:off x="7228845" y="2594113"/>
              <a:ext cx="517835" cy="804109"/>
              <a:chOff x="3620524" y="2594113"/>
              <a:chExt cx="517835" cy="804109"/>
            </a:xfrm>
          </p:grpSpPr>
          <p:cxnSp>
            <p:nvCxnSpPr>
              <p:cNvPr id="100" name="直接连接符 99">
                <a:extLst>
                  <a:ext uri="{FF2B5EF4-FFF2-40B4-BE49-F238E27FC236}">
                    <a16:creationId xmlns:a16="http://schemas.microsoft.com/office/drawing/2014/main" id="{EA714677-970C-4E08-85B3-0F67444B8C8B}"/>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TextBox 151">
                <a:extLst>
                  <a:ext uri="{FF2B5EF4-FFF2-40B4-BE49-F238E27FC236}">
                    <a16:creationId xmlns:a16="http://schemas.microsoft.com/office/drawing/2014/main" id="{56B4FBC4-F5B9-44DE-B51A-AFC463E2D902}"/>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r>
                  <a:rPr lang="en-US" altLang="zh-CN" sz="1200" b="0" dirty="0" err="1">
                    <a:solidFill>
                      <a:schemeClr val="tx1"/>
                    </a:solidFill>
                    <a:cs typeface="宋体" panose="02010600030101010101" pitchFamily="2" charset="-122"/>
                  </a:rPr>
                  <a:t>usr</a:t>
                </a:r>
                <a:endParaRPr lang="zh-CN" altLang="zh-CN" sz="1200" b="0" dirty="0">
                  <a:solidFill>
                    <a:schemeClr val="tx1"/>
                  </a:solidFill>
                  <a:cs typeface="宋体" panose="02010600030101010101" pitchFamily="2" charset="-122"/>
                </a:endParaRPr>
              </a:p>
            </p:txBody>
          </p:sp>
        </p:grpSp>
        <p:grpSp>
          <p:nvGrpSpPr>
            <p:cNvPr id="67" name="组合 66">
              <a:extLst>
                <a:ext uri="{FF2B5EF4-FFF2-40B4-BE49-F238E27FC236}">
                  <a16:creationId xmlns:a16="http://schemas.microsoft.com/office/drawing/2014/main" id="{8822781F-8358-47C6-86EA-5D2F4D121318}"/>
                </a:ext>
              </a:extLst>
            </p:cNvPr>
            <p:cNvGrpSpPr/>
            <p:nvPr/>
          </p:nvGrpSpPr>
          <p:grpSpPr>
            <a:xfrm>
              <a:off x="7670343" y="2594113"/>
              <a:ext cx="517835" cy="804109"/>
              <a:chOff x="3620524" y="2594113"/>
              <a:chExt cx="517835" cy="804109"/>
            </a:xfrm>
          </p:grpSpPr>
          <p:cxnSp>
            <p:nvCxnSpPr>
              <p:cNvPr id="98" name="直接连接符 97">
                <a:extLst>
                  <a:ext uri="{FF2B5EF4-FFF2-40B4-BE49-F238E27FC236}">
                    <a16:creationId xmlns:a16="http://schemas.microsoft.com/office/drawing/2014/main" id="{176B55E0-E7C8-40DF-BC3F-F5FAFF258375}"/>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9" name="TextBox 151">
                <a:extLst>
                  <a:ext uri="{FF2B5EF4-FFF2-40B4-BE49-F238E27FC236}">
                    <a16:creationId xmlns:a16="http://schemas.microsoft.com/office/drawing/2014/main" id="{A259AAA8-13A0-4814-AB1C-DF26616FC2C3}"/>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/media</a:t>
                </a:r>
                <a:endParaRPr lang="zh-CN" altLang="zh-CN" sz="1200" b="0" dirty="0">
                  <a:solidFill>
                    <a:schemeClr val="tx1"/>
                  </a:solidFill>
                  <a:cs typeface="宋体" panose="02010600030101010101" pitchFamily="2" charset="-122"/>
                </a:endParaRPr>
              </a:p>
            </p:txBody>
          </p:sp>
        </p:grpSp>
        <p:grpSp>
          <p:nvGrpSpPr>
            <p:cNvPr id="68" name="组合 67">
              <a:extLst>
                <a:ext uri="{FF2B5EF4-FFF2-40B4-BE49-F238E27FC236}">
                  <a16:creationId xmlns:a16="http://schemas.microsoft.com/office/drawing/2014/main" id="{DEE5EC27-278B-49E9-A7DB-FBA90DCC7F21}"/>
                </a:ext>
              </a:extLst>
            </p:cNvPr>
            <p:cNvGrpSpPr/>
            <p:nvPr/>
          </p:nvGrpSpPr>
          <p:grpSpPr>
            <a:xfrm>
              <a:off x="8111841" y="2594113"/>
              <a:ext cx="517835" cy="804109"/>
              <a:chOff x="3620524" y="2594113"/>
              <a:chExt cx="517835" cy="804109"/>
            </a:xfrm>
          </p:grpSpPr>
          <p:cxnSp>
            <p:nvCxnSpPr>
              <p:cNvPr id="96" name="直接连接符 95">
                <a:extLst>
                  <a:ext uri="{FF2B5EF4-FFF2-40B4-BE49-F238E27FC236}">
                    <a16:creationId xmlns:a16="http://schemas.microsoft.com/office/drawing/2014/main" id="{D8113AB5-333C-4CFE-AE76-A78AF636CA6C}"/>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7" name="TextBox 151">
                <a:extLst>
                  <a:ext uri="{FF2B5EF4-FFF2-40B4-BE49-F238E27FC236}">
                    <a16:creationId xmlns:a16="http://schemas.microsoft.com/office/drawing/2014/main" id="{E82A15B2-1F70-44C5-BAAA-84EAED317FB5}"/>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r>
                  <a:rPr lang="en-US" altLang="zh-CN" sz="1200" b="0" dirty="0" err="1">
                    <a:solidFill>
                      <a:schemeClr val="tx1"/>
                    </a:solidFill>
                    <a:cs typeface="宋体" panose="02010600030101010101" pitchFamily="2" charset="-122"/>
                  </a:rPr>
                  <a:t>tmp</a:t>
                </a:r>
                <a:endParaRPr lang="zh-CN" altLang="zh-CN" sz="1200" b="0" dirty="0">
                  <a:solidFill>
                    <a:schemeClr val="tx1"/>
                  </a:solidFill>
                  <a:cs typeface="宋体" panose="02010600030101010101" pitchFamily="2" charset="-122"/>
                </a:endParaRPr>
              </a:p>
            </p:txBody>
          </p:sp>
        </p:grpSp>
        <p:grpSp>
          <p:nvGrpSpPr>
            <p:cNvPr id="69" name="组合 68">
              <a:extLst>
                <a:ext uri="{FF2B5EF4-FFF2-40B4-BE49-F238E27FC236}">
                  <a16:creationId xmlns:a16="http://schemas.microsoft.com/office/drawing/2014/main" id="{03CEA81E-32AB-4580-945D-58AEBD0FA69D}"/>
                </a:ext>
              </a:extLst>
            </p:cNvPr>
            <p:cNvGrpSpPr/>
            <p:nvPr/>
          </p:nvGrpSpPr>
          <p:grpSpPr>
            <a:xfrm>
              <a:off x="8553340" y="2594113"/>
              <a:ext cx="517835" cy="804109"/>
              <a:chOff x="3620524" y="2594113"/>
              <a:chExt cx="517835" cy="804109"/>
            </a:xfrm>
          </p:grpSpPr>
          <p:cxnSp>
            <p:nvCxnSpPr>
              <p:cNvPr id="94" name="直接连接符 93">
                <a:extLst>
                  <a:ext uri="{FF2B5EF4-FFF2-40B4-BE49-F238E27FC236}">
                    <a16:creationId xmlns:a16="http://schemas.microsoft.com/office/drawing/2014/main" id="{C0E1D973-3324-468F-B489-B768E625E27F}"/>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5" name="TextBox 151">
                <a:extLst>
                  <a:ext uri="{FF2B5EF4-FFF2-40B4-BE49-F238E27FC236}">
                    <a16:creationId xmlns:a16="http://schemas.microsoft.com/office/drawing/2014/main" id="{5B4628FD-659E-4AD3-9DE2-9C834EA7A925}"/>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endParaRPr lang="zh-CN" altLang="zh-CN" sz="1200" b="0" dirty="0">
                  <a:solidFill>
                    <a:schemeClr val="tx1"/>
                  </a:solidFill>
                  <a:cs typeface="宋体" panose="02010600030101010101" pitchFamily="2" charset="-122"/>
                </a:endParaRPr>
              </a:p>
            </p:txBody>
          </p:sp>
        </p:grpSp>
        <p:grpSp>
          <p:nvGrpSpPr>
            <p:cNvPr id="70" name="组合 69">
              <a:extLst>
                <a:ext uri="{FF2B5EF4-FFF2-40B4-BE49-F238E27FC236}">
                  <a16:creationId xmlns:a16="http://schemas.microsoft.com/office/drawing/2014/main" id="{FD892F87-F6D0-49DC-8B1A-4E3B9F78020D}"/>
                </a:ext>
              </a:extLst>
            </p:cNvPr>
            <p:cNvGrpSpPr/>
            <p:nvPr/>
          </p:nvGrpSpPr>
          <p:grpSpPr>
            <a:xfrm>
              <a:off x="3061247" y="3448879"/>
              <a:ext cx="2736860" cy="1210138"/>
              <a:chOff x="3061247" y="3448879"/>
              <a:chExt cx="2736860" cy="1210138"/>
            </a:xfrm>
          </p:grpSpPr>
          <p:cxnSp>
            <p:nvCxnSpPr>
              <p:cNvPr id="83" name="直接连接符 82">
                <a:extLst>
                  <a:ext uri="{FF2B5EF4-FFF2-40B4-BE49-F238E27FC236}">
                    <a16:creationId xmlns:a16="http://schemas.microsoft.com/office/drawing/2014/main" id="{7FB14136-4636-4458-81FC-C6DD88165980}"/>
                  </a:ext>
                </a:extLst>
              </p:cNvPr>
              <p:cNvCxnSpPr>
                <a:cxnSpLocks/>
              </p:cNvCxnSpPr>
              <p:nvPr/>
            </p:nvCxnSpPr>
            <p:spPr>
              <a:xfrm>
                <a:off x="3625091" y="3854908"/>
                <a:ext cx="217301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9AB315D-253E-4118-9B45-78A40586E2D6}"/>
                  </a:ext>
                </a:extLst>
              </p:cNvPr>
              <p:cNvCxnSpPr>
                <a:cxnSpLocks/>
              </p:cNvCxnSpPr>
              <p:nvPr/>
            </p:nvCxnSpPr>
            <p:spPr>
              <a:xfrm>
                <a:off x="3891162" y="3448879"/>
                <a:ext cx="0" cy="40602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5" name="组合 84">
                <a:extLst>
                  <a:ext uri="{FF2B5EF4-FFF2-40B4-BE49-F238E27FC236}">
                    <a16:creationId xmlns:a16="http://schemas.microsoft.com/office/drawing/2014/main" id="{CE56E9C3-CBB5-4F46-BB0F-7626493F47DE}"/>
                  </a:ext>
                </a:extLst>
              </p:cNvPr>
              <p:cNvGrpSpPr/>
              <p:nvPr/>
            </p:nvGrpSpPr>
            <p:grpSpPr>
              <a:xfrm>
                <a:off x="3061247" y="3854908"/>
                <a:ext cx="1114172" cy="804109"/>
                <a:chOff x="3322356" y="2594113"/>
                <a:chExt cx="1114172" cy="804109"/>
              </a:xfrm>
            </p:grpSpPr>
            <p:cxnSp>
              <p:nvCxnSpPr>
                <p:cNvPr id="92" name="直接连接符 91">
                  <a:extLst>
                    <a:ext uri="{FF2B5EF4-FFF2-40B4-BE49-F238E27FC236}">
                      <a16:creationId xmlns:a16="http://schemas.microsoft.com/office/drawing/2014/main" id="{8C928BD2-1B44-43CE-A2A6-423FEC3D56BA}"/>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TextBox 151">
                  <a:extLst>
                    <a:ext uri="{FF2B5EF4-FFF2-40B4-BE49-F238E27FC236}">
                      <a16:creationId xmlns:a16="http://schemas.microsoft.com/office/drawing/2014/main" id="{A8D38723-6025-4AA2-AE13-92BAF1699074}"/>
                    </a:ext>
                  </a:extLst>
                </p:cNvPr>
                <p:cNvSpPr txBox="1"/>
                <p:nvPr/>
              </p:nvSpPr>
              <p:spPr>
                <a:xfrm>
                  <a:off x="3322356" y="3213556"/>
                  <a:ext cx="1114172"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/root/Desktop</a:t>
                  </a:r>
                  <a:endParaRPr lang="zh-CN" altLang="zh-CN" sz="1200" b="0" dirty="0">
                    <a:solidFill>
                      <a:schemeClr val="tx1"/>
                    </a:solidFill>
                    <a:cs typeface="宋体" panose="02010600030101010101" pitchFamily="2" charset="-122"/>
                  </a:endParaRPr>
                </a:p>
              </p:txBody>
            </p:sp>
          </p:grpSp>
          <p:grpSp>
            <p:nvGrpSpPr>
              <p:cNvPr id="86" name="组合 85">
                <a:extLst>
                  <a:ext uri="{FF2B5EF4-FFF2-40B4-BE49-F238E27FC236}">
                    <a16:creationId xmlns:a16="http://schemas.microsoft.com/office/drawing/2014/main" id="{AE21E898-C5FF-43E2-BC03-6EFE55B5C0CD}"/>
                  </a:ext>
                </a:extLst>
              </p:cNvPr>
              <p:cNvGrpSpPr/>
              <p:nvPr/>
            </p:nvGrpSpPr>
            <p:grpSpPr>
              <a:xfrm>
                <a:off x="4242558" y="3854908"/>
                <a:ext cx="915700" cy="804109"/>
                <a:chOff x="3421592" y="2594113"/>
                <a:chExt cx="915700" cy="804109"/>
              </a:xfrm>
            </p:grpSpPr>
            <p:cxnSp>
              <p:nvCxnSpPr>
                <p:cNvPr id="90" name="直接连接符 89">
                  <a:extLst>
                    <a:ext uri="{FF2B5EF4-FFF2-40B4-BE49-F238E27FC236}">
                      <a16:creationId xmlns:a16="http://schemas.microsoft.com/office/drawing/2014/main" id="{C0F51FFE-C595-48E4-8A5F-BC42D4FEB9D3}"/>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extBox 151">
                  <a:extLst>
                    <a:ext uri="{FF2B5EF4-FFF2-40B4-BE49-F238E27FC236}">
                      <a16:creationId xmlns:a16="http://schemas.microsoft.com/office/drawing/2014/main" id="{E5628EC4-88EF-43E3-9266-79E2ABD5D3A5}"/>
                    </a:ext>
                  </a:extLst>
                </p:cNvPr>
                <p:cNvSpPr txBox="1"/>
                <p:nvPr/>
              </p:nvSpPr>
              <p:spPr>
                <a:xfrm>
                  <a:off x="3421592" y="3213556"/>
                  <a:ext cx="915700"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/root/Media</a:t>
                  </a:r>
                  <a:endParaRPr lang="zh-CN" altLang="zh-CN" sz="1200" b="0" dirty="0">
                    <a:solidFill>
                      <a:schemeClr val="tx1"/>
                    </a:solidFill>
                    <a:cs typeface="宋体" panose="02010600030101010101" pitchFamily="2" charset="-122"/>
                  </a:endParaRPr>
                </a:p>
              </p:txBody>
            </p:sp>
          </p:grpSp>
          <p:grpSp>
            <p:nvGrpSpPr>
              <p:cNvPr id="87" name="组合 86">
                <a:extLst>
                  <a:ext uri="{FF2B5EF4-FFF2-40B4-BE49-F238E27FC236}">
                    <a16:creationId xmlns:a16="http://schemas.microsoft.com/office/drawing/2014/main" id="{F255BAF2-511D-4A6C-8ED6-586AF99C3405}"/>
                  </a:ext>
                </a:extLst>
              </p:cNvPr>
              <p:cNvGrpSpPr/>
              <p:nvPr/>
            </p:nvGrpSpPr>
            <p:grpSpPr>
              <a:xfrm>
                <a:off x="5280272" y="3854908"/>
                <a:ext cx="517835" cy="804109"/>
                <a:chOff x="3620524" y="2594113"/>
                <a:chExt cx="517835" cy="804109"/>
              </a:xfrm>
            </p:grpSpPr>
            <p:cxnSp>
              <p:nvCxnSpPr>
                <p:cNvPr id="88" name="直接连接符 87">
                  <a:extLst>
                    <a:ext uri="{FF2B5EF4-FFF2-40B4-BE49-F238E27FC236}">
                      <a16:creationId xmlns:a16="http://schemas.microsoft.com/office/drawing/2014/main" id="{64444717-16F4-4AF1-AA90-FFA7D2AB5FF9}"/>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9" name="TextBox 151">
                  <a:extLst>
                    <a:ext uri="{FF2B5EF4-FFF2-40B4-BE49-F238E27FC236}">
                      <a16:creationId xmlns:a16="http://schemas.microsoft.com/office/drawing/2014/main" id="{BF541653-C977-4151-BBD9-D6F208FDEB92}"/>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endParaRPr lang="zh-CN" altLang="zh-CN" sz="1200" b="0" dirty="0">
                    <a:solidFill>
                      <a:schemeClr val="tx1"/>
                    </a:solidFill>
                    <a:cs typeface="宋体" panose="02010600030101010101" pitchFamily="2" charset="-122"/>
                  </a:endParaRPr>
                </a:p>
              </p:txBody>
            </p:sp>
          </p:grpSp>
        </p:grpSp>
        <p:sp>
          <p:nvSpPr>
            <p:cNvPr id="71" name="TextBox 151">
              <a:extLst>
                <a:ext uri="{FF2B5EF4-FFF2-40B4-BE49-F238E27FC236}">
                  <a16:creationId xmlns:a16="http://schemas.microsoft.com/office/drawing/2014/main" id="{B633864B-7CB4-477D-AA66-6AA278F0605A}"/>
                </a:ext>
              </a:extLst>
            </p:cNvPr>
            <p:cNvSpPr txBox="1"/>
            <p:nvPr/>
          </p:nvSpPr>
          <p:spPr>
            <a:xfrm>
              <a:off x="5891199" y="4474351"/>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endParaRPr lang="zh-CN" altLang="zh-CN" sz="1200" b="0" dirty="0">
                <a:solidFill>
                  <a:schemeClr val="tx1"/>
                </a:solidFill>
                <a:cs typeface="宋体" panose="02010600030101010101" pitchFamily="2" charset="-122"/>
              </a:endParaRPr>
            </a:p>
          </p:txBody>
        </p:sp>
        <p:cxnSp>
          <p:nvCxnSpPr>
            <p:cNvPr id="72" name="直接连接符 71">
              <a:extLst>
                <a:ext uri="{FF2B5EF4-FFF2-40B4-BE49-F238E27FC236}">
                  <a16:creationId xmlns:a16="http://schemas.microsoft.com/office/drawing/2014/main" id="{FDA5E453-53E8-40CE-9504-4590C16A0908}"/>
                </a:ext>
              </a:extLst>
            </p:cNvPr>
            <p:cNvCxnSpPr>
              <a:cxnSpLocks/>
            </p:cNvCxnSpPr>
            <p:nvPr/>
          </p:nvCxnSpPr>
          <p:spPr>
            <a:xfrm>
              <a:off x="6864742" y="3854908"/>
              <a:ext cx="175817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4B4F2509-D6E8-4EDB-99FA-8D9E52864B44}"/>
                </a:ext>
              </a:extLst>
            </p:cNvPr>
            <p:cNvCxnSpPr>
              <a:cxnSpLocks/>
            </p:cNvCxnSpPr>
            <p:nvPr/>
          </p:nvCxnSpPr>
          <p:spPr>
            <a:xfrm>
              <a:off x="7517830" y="3448879"/>
              <a:ext cx="0" cy="40602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4" name="组合 73">
              <a:extLst>
                <a:ext uri="{FF2B5EF4-FFF2-40B4-BE49-F238E27FC236}">
                  <a16:creationId xmlns:a16="http://schemas.microsoft.com/office/drawing/2014/main" id="{FD2C8EA9-45BC-45D9-B5C3-34A544D7218D}"/>
                </a:ext>
              </a:extLst>
            </p:cNvPr>
            <p:cNvGrpSpPr/>
            <p:nvPr/>
          </p:nvGrpSpPr>
          <p:grpSpPr>
            <a:xfrm>
              <a:off x="6300898" y="3854908"/>
              <a:ext cx="1114172" cy="804109"/>
              <a:chOff x="3322356" y="2594113"/>
              <a:chExt cx="1114172" cy="804109"/>
            </a:xfrm>
          </p:grpSpPr>
          <p:cxnSp>
            <p:nvCxnSpPr>
              <p:cNvPr id="81" name="直接连接符 80">
                <a:extLst>
                  <a:ext uri="{FF2B5EF4-FFF2-40B4-BE49-F238E27FC236}">
                    <a16:creationId xmlns:a16="http://schemas.microsoft.com/office/drawing/2014/main" id="{05CAE639-7491-47E0-9D59-66FD0983D31D}"/>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TextBox 151">
                <a:extLst>
                  <a:ext uri="{FF2B5EF4-FFF2-40B4-BE49-F238E27FC236}">
                    <a16:creationId xmlns:a16="http://schemas.microsoft.com/office/drawing/2014/main" id="{356B6455-EBD9-47A1-A36A-AAACD9ED8AC0}"/>
                  </a:ext>
                </a:extLst>
              </p:cNvPr>
              <p:cNvSpPr txBox="1"/>
              <p:nvPr/>
            </p:nvSpPr>
            <p:spPr>
              <a:xfrm>
                <a:off x="3322356" y="3213556"/>
                <a:ext cx="1114172"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r>
                  <a:rPr lang="en-US" altLang="zh-CN" sz="1200" b="0" dirty="0" err="1">
                    <a:solidFill>
                      <a:schemeClr val="tx1"/>
                    </a:solidFill>
                    <a:cs typeface="宋体" panose="02010600030101010101" pitchFamily="2" charset="-122"/>
                  </a:rPr>
                  <a:t>usr</a:t>
                </a:r>
                <a:r>
                  <a:rPr lang="en-US" altLang="zh-CN" sz="1200" b="0" dirty="0">
                    <a:solidFill>
                      <a:schemeClr val="tx1"/>
                    </a:solidFill>
                    <a:cs typeface="宋体" panose="02010600030101010101" pitchFamily="2" charset="-122"/>
                  </a:rPr>
                  <a:t>/bin</a:t>
                </a:r>
                <a:endParaRPr lang="zh-CN" altLang="zh-CN" sz="1200" b="0" dirty="0">
                  <a:solidFill>
                    <a:schemeClr val="tx1"/>
                  </a:solidFill>
                  <a:cs typeface="宋体" panose="02010600030101010101" pitchFamily="2" charset="-122"/>
                </a:endParaRPr>
              </a:p>
            </p:txBody>
          </p:sp>
        </p:grpSp>
        <p:grpSp>
          <p:nvGrpSpPr>
            <p:cNvPr id="75" name="组合 74">
              <a:extLst>
                <a:ext uri="{FF2B5EF4-FFF2-40B4-BE49-F238E27FC236}">
                  <a16:creationId xmlns:a16="http://schemas.microsoft.com/office/drawing/2014/main" id="{691AE6E3-23D9-44F1-BD3A-CD64150979FF}"/>
                </a:ext>
              </a:extLst>
            </p:cNvPr>
            <p:cNvGrpSpPr/>
            <p:nvPr/>
          </p:nvGrpSpPr>
          <p:grpSpPr>
            <a:xfrm>
              <a:off x="7209464" y="3854908"/>
              <a:ext cx="915700" cy="804109"/>
              <a:chOff x="3421592" y="2594113"/>
              <a:chExt cx="915700" cy="804109"/>
            </a:xfrm>
          </p:grpSpPr>
          <p:cxnSp>
            <p:nvCxnSpPr>
              <p:cNvPr id="79" name="直接连接符 78">
                <a:extLst>
                  <a:ext uri="{FF2B5EF4-FFF2-40B4-BE49-F238E27FC236}">
                    <a16:creationId xmlns:a16="http://schemas.microsoft.com/office/drawing/2014/main" id="{F452E424-3162-4144-A733-4A285FE3E3DB}"/>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TextBox 151">
                <a:extLst>
                  <a:ext uri="{FF2B5EF4-FFF2-40B4-BE49-F238E27FC236}">
                    <a16:creationId xmlns:a16="http://schemas.microsoft.com/office/drawing/2014/main" id="{3A1817AB-01D5-4530-84B3-DC59E8931A7D}"/>
                  </a:ext>
                </a:extLst>
              </p:cNvPr>
              <p:cNvSpPr txBox="1"/>
              <p:nvPr/>
            </p:nvSpPr>
            <p:spPr>
              <a:xfrm>
                <a:off x="3421592" y="3213556"/>
                <a:ext cx="915700"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r>
                  <a:rPr lang="en-US" altLang="zh-CN" sz="1200" b="0" dirty="0" err="1">
                    <a:solidFill>
                      <a:schemeClr val="tx1"/>
                    </a:solidFill>
                    <a:cs typeface="宋体" panose="02010600030101010101" pitchFamily="2" charset="-122"/>
                  </a:rPr>
                  <a:t>usr</a:t>
                </a:r>
                <a:r>
                  <a:rPr lang="en-US" altLang="zh-CN" sz="1200" b="0" dirty="0">
                    <a:solidFill>
                      <a:schemeClr val="tx1"/>
                    </a:solidFill>
                    <a:cs typeface="宋体" panose="02010600030101010101" pitchFamily="2" charset="-122"/>
                  </a:rPr>
                  <a:t>/lib</a:t>
                </a:r>
                <a:endParaRPr lang="zh-CN" altLang="zh-CN" sz="1200" b="0" dirty="0">
                  <a:solidFill>
                    <a:schemeClr val="tx1"/>
                  </a:solidFill>
                  <a:cs typeface="宋体" panose="02010600030101010101" pitchFamily="2" charset="-122"/>
                </a:endParaRPr>
              </a:p>
            </p:txBody>
          </p:sp>
        </p:grpSp>
        <p:grpSp>
          <p:nvGrpSpPr>
            <p:cNvPr id="76" name="组合 75">
              <a:extLst>
                <a:ext uri="{FF2B5EF4-FFF2-40B4-BE49-F238E27FC236}">
                  <a16:creationId xmlns:a16="http://schemas.microsoft.com/office/drawing/2014/main" id="{0C4185F8-F33C-4E98-B2CE-BC381129A84E}"/>
                </a:ext>
              </a:extLst>
            </p:cNvPr>
            <p:cNvGrpSpPr/>
            <p:nvPr/>
          </p:nvGrpSpPr>
          <p:grpSpPr>
            <a:xfrm>
              <a:off x="8177164" y="3854908"/>
              <a:ext cx="517835" cy="804109"/>
              <a:chOff x="3620524" y="2594113"/>
              <a:chExt cx="517835" cy="804109"/>
            </a:xfrm>
          </p:grpSpPr>
          <p:cxnSp>
            <p:nvCxnSpPr>
              <p:cNvPr id="77" name="直接连接符 76">
                <a:extLst>
                  <a:ext uri="{FF2B5EF4-FFF2-40B4-BE49-F238E27FC236}">
                    <a16:creationId xmlns:a16="http://schemas.microsoft.com/office/drawing/2014/main" id="{1C4FC092-4DCD-4DB5-9778-D5668A618F13}"/>
                  </a:ext>
                </a:extLst>
              </p:cNvPr>
              <p:cNvCxnSpPr>
                <a:cxnSpLocks/>
              </p:cNvCxnSpPr>
              <p:nvPr/>
            </p:nvCxnSpPr>
            <p:spPr>
              <a:xfrm>
                <a:off x="3879442" y="2594113"/>
                <a:ext cx="0" cy="556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TextBox 151">
                <a:extLst>
                  <a:ext uri="{FF2B5EF4-FFF2-40B4-BE49-F238E27FC236}">
                    <a16:creationId xmlns:a16="http://schemas.microsoft.com/office/drawing/2014/main" id="{633F4BEF-67F2-48D1-8D07-791154DA04CD}"/>
                  </a:ext>
                </a:extLst>
              </p:cNvPr>
              <p:cNvSpPr txBox="1"/>
              <p:nvPr/>
            </p:nvSpPr>
            <p:spPr>
              <a:xfrm>
                <a:off x="3620524" y="3213556"/>
                <a:ext cx="517835" cy="18466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lvl="0"/>
                <a:r>
                  <a:rPr lang="en-US" altLang="zh-CN" sz="1200" b="0" dirty="0">
                    <a:solidFill>
                      <a:schemeClr val="tx1"/>
                    </a:solidFill>
                    <a:cs typeface="宋体" panose="02010600030101010101" pitchFamily="2" charset="-122"/>
                  </a:rPr>
                  <a:t>……</a:t>
                </a:r>
                <a:endParaRPr lang="zh-CN" altLang="zh-CN" sz="1200" b="0" dirty="0">
                  <a:solidFill>
                    <a:schemeClr val="tx1"/>
                  </a:solidFill>
                  <a:cs typeface="宋体" panose="02010600030101010101" pitchFamily="2" charset="-122"/>
                </a:endParaRPr>
              </a:p>
            </p:txBody>
          </p:sp>
        </p:grpSp>
      </p:grpSp>
      <p:sp>
        <p:nvSpPr>
          <p:cNvPr id="122" name="文本框 121">
            <a:extLst>
              <a:ext uri="{FF2B5EF4-FFF2-40B4-BE49-F238E27FC236}">
                <a16:creationId xmlns:a16="http://schemas.microsoft.com/office/drawing/2014/main" id="{B3605233-E6AC-4C19-ABDB-EFB444B98D1E}"/>
              </a:ext>
            </a:extLst>
          </p:cNvPr>
          <p:cNvSpPr txBox="1"/>
          <p:nvPr/>
        </p:nvSpPr>
        <p:spPr>
          <a:xfrm>
            <a:off x="6673758" y="4896167"/>
            <a:ext cx="4157870"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Linux</a:t>
            </a:r>
            <a:r>
              <a:rPr lang="zh-CN" altLang="en-US" sz="1800" kern="100" dirty="0">
                <a:effectLst/>
                <a:latin typeface="微软雅黑" panose="020B0503020204020204" pitchFamily="34" charset="-122"/>
                <a:ea typeface="微软雅黑" panose="020B0503020204020204" pitchFamily="34" charset="-122"/>
              </a:rPr>
              <a:t>系统中的文件存储结构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8035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系统中常见的目录名称以及相应内容</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7" name="表格 6">
            <a:extLst>
              <a:ext uri="{FF2B5EF4-FFF2-40B4-BE49-F238E27FC236}">
                <a16:creationId xmlns:a16="http://schemas.microsoft.com/office/drawing/2014/main" id="{D73F0BFD-153B-4050-ADDE-D104B6DD976E}"/>
              </a:ext>
            </a:extLst>
          </p:cNvPr>
          <p:cNvGraphicFramePr>
            <a:graphicFrameLocks noGrp="1"/>
          </p:cNvGraphicFramePr>
          <p:nvPr>
            <p:extLst>
              <p:ext uri="{D42A27DB-BD31-4B8C-83A1-F6EECF244321}">
                <p14:modId xmlns:p14="http://schemas.microsoft.com/office/powerpoint/2010/main" val="1715825396"/>
              </p:ext>
            </p:extLst>
          </p:nvPr>
        </p:nvGraphicFramePr>
        <p:xfrm>
          <a:off x="1725557" y="1002025"/>
          <a:ext cx="8740885" cy="5306698"/>
        </p:xfrm>
        <a:graphic>
          <a:graphicData uri="http://schemas.openxmlformats.org/drawingml/2006/table">
            <a:tbl>
              <a:tblPr firstRow="1" firstCol="1" bandRow="1">
                <a:tableStyleId>{5C22544A-7EE6-4342-B048-85BDC9FD1C3A}</a:tableStyleId>
              </a:tblPr>
              <a:tblGrid>
                <a:gridCol w="1882787">
                  <a:extLst>
                    <a:ext uri="{9D8B030D-6E8A-4147-A177-3AD203B41FA5}">
                      <a16:colId xmlns:a16="http://schemas.microsoft.com/office/drawing/2014/main" val="2179874046"/>
                    </a:ext>
                  </a:extLst>
                </a:gridCol>
                <a:gridCol w="6858098">
                  <a:extLst>
                    <a:ext uri="{9D8B030D-6E8A-4147-A177-3AD203B41FA5}">
                      <a16:colId xmlns:a16="http://schemas.microsoft.com/office/drawing/2014/main" val="3466863519"/>
                    </a:ext>
                  </a:extLst>
                </a:gridCol>
              </a:tblGrid>
              <a:tr h="488980">
                <a:tc>
                  <a:txBody>
                    <a:bodyPr/>
                    <a:lstStyle/>
                    <a:p>
                      <a:pPr algn="ctr"/>
                      <a:r>
                        <a:rPr lang="zh-CN" sz="1800" kern="100" dirty="0">
                          <a:effectLst/>
                          <a:latin typeface="微软雅黑" panose="020B0503020204020204" pitchFamily="34" charset="-122"/>
                          <a:ea typeface="微软雅黑" panose="020B0503020204020204" pitchFamily="34" charset="-122"/>
                        </a:rPr>
                        <a:t>目录名称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应放置文件的内容</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95034651"/>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/boot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开机所需文件—内核、开机菜单以及所需配置文件等</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01622105"/>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以文件形式存放任何设备与接口</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44601093"/>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etc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配置文件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16430810"/>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/home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用户主目录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67161543"/>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/bin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存放单用户模式下还可以操作的命令</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11057029"/>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/lib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开机时用到的函数库，以及</a:t>
                      </a:r>
                      <a:r>
                        <a:rPr lang="en-US" sz="1600" b="0" kern="100">
                          <a:solidFill>
                            <a:schemeClr val="tx1"/>
                          </a:solidFill>
                          <a:effectLst/>
                          <a:latin typeface="微软雅黑" panose="020B0503020204020204" pitchFamily="34" charset="-122"/>
                          <a:ea typeface="微软雅黑" panose="020B0503020204020204" pitchFamily="34" charset="-122"/>
                        </a:rPr>
                        <a:t>/bin</a:t>
                      </a:r>
                      <a:r>
                        <a:rPr lang="zh-CN" sz="1600" b="0" kern="100">
                          <a:solidFill>
                            <a:schemeClr val="tx1"/>
                          </a:solidFill>
                          <a:effectLst/>
                          <a:latin typeface="微软雅黑" panose="020B0503020204020204" pitchFamily="34" charset="-122"/>
                          <a:ea typeface="微软雅黑" panose="020B0503020204020204" pitchFamily="34" charset="-122"/>
                        </a:rPr>
                        <a:t>与</a:t>
                      </a:r>
                      <a:r>
                        <a:rPr lang="en-US" sz="1600" b="0" kern="100">
                          <a:solidFill>
                            <a:schemeClr val="tx1"/>
                          </a:solidFill>
                          <a:effectLst/>
                          <a:latin typeface="微软雅黑" panose="020B0503020204020204" pitchFamily="34" charset="-122"/>
                          <a:ea typeface="微软雅黑" panose="020B0503020204020204" pitchFamily="34" charset="-122"/>
                        </a:rPr>
                        <a:t>/sbin</a:t>
                      </a:r>
                      <a:r>
                        <a:rPr lang="zh-CN" sz="1600" b="0" kern="100">
                          <a:solidFill>
                            <a:schemeClr val="tx1"/>
                          </a:solidFill>
                          <a:effectLst/>
                          <a:latin typeface="微软雅黑" panose="020B0503020204020204" pitchFamily="34" charset="-122"/>
                          <a:ea typeface="微软雅黑" panose="020B0503020204020204" pitchFamily="34" charset="-122"/>
                        </a:rPr>
                        <a:t>下面的命令要调用的函数</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56419717"/>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sbin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开机过程中需要的命令</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56572168"/>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/media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用于挂载设备文件的目录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83043108"/>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/opt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放置第三方的软件</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17078365"/>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/root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系统管理员的家目录</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99043777"/>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srv</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一些网络服务的数据文件目录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70763421"/>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tmp</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任何人均可使用的“共享”临时目录</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31909530"/>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/proc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虚拟文件系统，例如系统内核、进程、外部设备及网络状态等</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790877671"/>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usr</a:t>
                      </a:r>
                      <a:r>
                        <a:rPr lang="en-US" sz="1600" b="0" dirty="0">
                          <a:solidFill>
                            <a:schemeClr val="tx1"/>
                          </a:solidFill>
                          <a:effectLst/>
                          <a:latin typeface="微软雅黑" panose="020B0503020204020204" pitchFamily="34" charset="-122"/>
                          <a:ea typeface="微软雅黑" panose="020B0503020204020204" pitchFamily="34" charset="-122"/>
                        </a:rPr>
                        <a:t>/local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用户自行安装的软件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03710668"/>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usr</a:t>
                      </a:r>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sbin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Linux</a:t>
                      </a:r>
                      <a:r>
                        <a:rPr lang="zh-CN" sz="1600" b="0" kern="100">
                          <a:solidFill>
                            <a:schemeClr val="tx1"/>
                          </a:solidFill>
                          <a:effectLst/>
                          <a:latin typeface="微软雅黑" panose="020B0503020204020204" pitchFamily="34" charset="-122"/>
                          <a:ea typeface="微软雅黑" panose="020B0503020204020204" pitchFamily="34" charset="-122"/>
                        </a:rPr>
                        <a:t>系统开机时不会使用到的软件</a:t>
                      </a:r>
                      <a:r>
                        <a:rPr lang="en-US" sz="1600" b="0" kern="100">
                          <a:solidFill>
                            <a:schemeClr val="tx1"/>
                          </a:solidFill>
                          <a:effectLst/>
                          <a:latin typeface="微软雅黑" panose="020B0503020204020204" pitchFamily="34" charset="-122"/>
                          <a:ea typeface="微软雅黑" panose="020B0503020204020204" pitchFamily="34" charset="-122"/>
                        </a:rPr>
                        <a:t>/</a:t>
                      </a:r>
                      <a:r>
                        <a:rPr lang="zh-CN" sz="1600" b="0" kern="100">
                          <a:solidFill>
                            <a:schemeClr val="tx1"/>
                          </a:solidFill>
                          <a:effectLst/>
                          <a:latin typeface="微软雅黑" panose="020B0503020204020204" pitchFamily="34" charset="-122"/>
                          <a:ea typeface="微软雅黑" panose="020B0503020204020204" pitchFamily="34" charset="-122"/>
                        </a:rPr>
                        <a:t>命令</a:t>
                      </a:r>
                      <a:r>
                        <a:rPr lang="en-US" sz="1600" b="0" kern="100">
                          <a:solidFill>
                            <a:schemeClr val="tx1"/>
                          </a:solidFill>
                          <a:effectLst/>
                          <a:latin typeface="微软雅黑" panose="020B0503020204020204" pitchFamily="34" charset="-122"/>
                          <a:ea typeface="微软雅黑" panose="020B0503020204020204" pitchFamily="34" charset="-122"/>
                        </a:rPr>
                        <a:t>/</a:t>
                      </a:r>
                      <a:r>
                        <a:rPr lang="zh-CN" sz="1600" b="0" kern="100">
                          <a:solidFill>
                            <a:schemeClr val="tx1"/>
                          </a:solidFill>
                          <a:effectLst/>
                          <a:latin typeface="微软雅黑" panose="020B0503020204020204" pitchFamily="34" charset="-122"/>
                          <a:ea typeface="微软雅黑" panose="020B0503020204020204" pitchFamily="34" charset="-122"/>
                        </a:rPr>
                        <a:t>脚本</a:t>
                      </a:r>
                      <a:r>
                        <a:rPr lang="en-US" sz="1600" b="0" kern="100">
                          <a:solidFill>
                            <a:schemeClr val="tx1"/>
                          </a:solidFill>
                          <a:effectLst/>
                          <a:latin typeface="微软雅黑" panose="020B0503020204020204" pitchFamily="34" charset="-122"/>
                          <a:ea typeface="微软雅黑" panose="020B0503020204020204" pitchFamily="34" charset="-122"/>
                        </a:rPr>
                        <a:t> </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01628402"/>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usr</a:t>
                      </a:r>
                      <a:r>
                        <a:rPr lang="en-US" sz="1600" b="0" dirty="0">
                          <a:solidFill>
                            <a:schemeClr val="tx1"/>
                          </a:solidFill>
                          <a:effectLst/>
                          <a:latin typeface="微软雅黑" panose="020B0503020204020204" pitchFamily="34" charset="-122"/>
                          <a:ea typeface="微软雅黑" panose="020B0503020204020204" pitchFamily="34" charset="-122"/>
                        </a:rPr>
                        <a:t>/share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帮助与说明文件，也可放置共享文件</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4535425"/>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/var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主要存放经常变化的文件，如日志</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8708950"/>
                  </a:ext>
                </a:extLst>
              </a:tr>
              <a:tr h="26765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lost+found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当文件系统发生错误时，将一些丢失的文件片段存放在这里</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26147676"/>
                  </a:ext>
                </a:extLst>
              </a:tr>
            </a:tbl>
          </a:graphicData>
        </a:graphic>
      </p:graphicFrame>
    </p:spTree>
    <p:extLst>
      <p:ext uri="{BB962C8B-B14F-4D97-AF65-F5344CB8AC3E}">
        <p14:creationId xmlns:p14="http://schemas.microsoft.com/office/powerpoint/2010/main" val="357380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路径</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Rectangle: Rounded Corners 55">
            <a:extLst>
              <a:ext uri="{FF2B5EF4-FFF2-40B4-BE49-F238E27FC236}">
                <a16:creationId xmlns:a16="http://schemas.microsoft.com/office/drawing/2014/main" id="{FCC7DD14-EA2D-487A-BDB1-6FF71D447DC9}"/>
              </a:ext>
            </a:extLst>
          </p:cNvPr>
          <p:cNvSpPr/>
          <p:nvPr/>
        </p:nvSpPr>
        <p:spPr>
          <a:xfrm>
            <a:off x="6207108" y="1669183"/>
            <a:ext cx="3186669" cy="227778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57">
            <a:extLst>
              <a:ext uri="{FF2B5EF4-FFF2-40B4-BE49-F238E27FC236}">
                <a16:creationId xmlns:a16="http://schemas.microsoft.com/office/drawing/2014/main" id="{32253730-4C95-402B-BAF2-1B194E72AFC9}"/>
              </a:ext>
            </a:extLst>
          </p:cNvPr>
          <p:cNvSpPr txBox="1"/>
          <p:nvPr/>
        </p:nvSpPr>
        <p:spPr>
          <a:xfrm>
            <a:off x="6604895" y="1763055"/>
            <a:ext cx="3278404" cy="2092881"/>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绝对路径（</a:t>
            </a:r>
            <a:r>
              <a:rPr lang="en-US" altLang="zh-CN" sz="1800" dirty="0">
                <a:solidFill>
                  <a:srgbClr val="00B0F0"/>
                </a:solidFill>
                <a:latin typeface="微软雅黑" panose="020B0503020204020204" pitchFamily="34" charset="-122"/>
                <a:ea typeface="微软雅黑" panose="020B0503020204020204" pitchFamily="34" charset="-122"/>
              </a:rPr>
              <a:t>absolute path</a:t>
            </a:r>
            <a:r>
              <a:rPr lang="zh-CN" altLang="en-US" sz="1800" dirty="0">
                <a:solidFill>
                  <a:srgbClr val="00B0F0"/>
                </a:solidFill>
                <a:latin typeface="微软雅黑" panose="020B0503020204020204" pitchFamily="34" charset="-122"/>
                <a:ea typeface="微软雅黑" panose="020B0503020204020204" pitchFamily="34" charset="-122"/>
              </a:rPr>
              <a:t>）</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从根目录（</a:t>
            </a:r>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）开始写起的文件或目录名称。</a:t>
            </a:r>
            <a:endParaRPr lang="en-US" altLang="zh-CN" b="0" dirty="0">
              <a:solidFill>
                <a:schemeClr val="tx1"/>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例如：首先坐飞机来到中国，到了北京后出首都机场，坐机场快轨到三元桥，然后换乘</a:t>
            </a:r>
            <a:r>
              <a:rPr lang="en-US" altLang="zh-CN" b="0" dirty="0">
                <a:solidFill>
                  <a:schemeClr val="tx1"/>
                </a:solidFill>
                <a:latin typeface="微软雅黑" panose="020B0503020204020204" pitchFamily="34" charset="-122"/>
                <a:ea typeface="微软雅黑" panose="020B0503020204020204" pitchFamily="34" charset="-122"/>
              </a:rPr>
              <a:t>10</a:t>
            </a:r>
            <a:r>
              <a:rPr lang="zh-CN" altLang="en-US" b="0" dirty="0">
                <a:solidFill>
                  <a:schemeClr val="tx1"/>
                </a:solidFill>
                <a:latin typeface="微软雅黑" panose="020B0503020204020204" pitchFamily="34" charset="-122"/>
                <a:ea typeface="微软雅黑" panose="020B0503020204020204" pitchFamily="34" charset="-122"/>
              </a:rPr>
              <a:t>号线到潘家园站，出站后坐</a:t>
            </a:r>
            <a:r>
              <a:rPr lang="en-US" altLang="zh-CN" b="0" dirty="0">
                <a:solidFill>
                  <a:schemeClr val="tx1"/>
                </a:solidFill>
                <a:latin typeface="微软雅黑" panose="020B0503020204020204" pitchFamily="34" charset="-122"/>
                <a:ea typeface="微软雅黑" panose="020B0503020204020204" pitchFamily="34" charset="-122"/>
              </a:rPr>
              <a:t>34</a:t>
            </a:r>
            <a:r>
              <a:rPr lang="zh-CN" altLang="en-US" b="0" dirty="0">
                <a:solidFill>
                  <a:schemeClr val="tx1"/>
                </a:solidFill>
                <a:latin typeface="微软雅黑" panose="020B0503020204020204" pitchFamily="34" charset="-122"/>
                <a:ea typeface="微软雅黑" panose="020B0503020204020204" pitchFamily="34" charset="-122"/>
              </a:rPr>
              <a:t>路公交车到农光里，下车后路口左转。</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834DA56A-4F7B-4936-9DCA-1571ADEDDC01}"/>
              </a:ext>
            </a:extLst>
          </p:cNvPr>
          <p:cNvSpPr/>
          <p:nvPr/>
        </p:nvSpPr>
        <p:spPr>
          <a:xfrm>
            <a:off x="5864667" y="1846577"/>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7" name="椭圆 16">
            <a:extLst>
              <a:ext uri="{FF2B5EF4-FFF2-40B4-BE49-F238E27FC236}">
                <a16:creationId xmlns:a16="http://schemas.microsoft.com/office/drawing/2014/main" id="{54AEC536-306A-4A33-82DE-756527E8D717}"/>
              </a:ext>
            </a:extLst>
          </p:cNvPr>
          <p:cNvSpPr/>
          <p:nvPr/>
        </p:nvSpPr>
        <p:spPr>
          <a:xfrm>
            <a:off x="5931342" y="1913252"/>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20" name="椭圆 19">
            <a:extLst>
              <a:ext uri="{FF2B5EF4-FFF2-40B4-BE49-F238E27FC236}">
                <a16:creationId xmlns:a16="http://schemas.microsoft.com/office/drawing/2014/main" id="{CA72585F-152B-40F3-AC59-8BFF1446896C}"/>
              </a:ext>
            </a:extLst>
          </p:cNvPr>
          <p:cNvSpPr/>
          <p:nvPr/>
        </p:nvSpPr>
        <p:spPr>
          <a:xfrm>
            <a:off x="2251980" y="222725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6ADD0A80-29F1-4D81-97A7-ED3768D32186}"/>
              </a:ext>
            </a:extLst>
          </p:cNvPr>
          <p:cNvSpPr/>
          <p:nvPr/>
        </p:nvSpPr>
        <p:spPr>
          <a:xfrm>
            <a:off x="2561620" y="2415093"/>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3E99E2F8-A4D1-4385-A644-1CC1806EE95F}"/>
              </a:ext>
            </a:extLst>
          </p:cNvPr>
          <p:cNvSpPr/>
          <p:nvPr/>
        </p:nvSpPr>
        <p:spPr>
          <a:xfrm>
            <a:off x="2308701" y="278474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219AE04-C741-4817-8136-1CE30F0AC2CB}"/>
              </a:ext>
            </a:extLst>
          </p:cNvPr>
          <p:cNvSpPr txBox="1"/>
          <p:nvPr/>
        </p:nvSpPr>
        <p:spPr>
          <a:xfrm>
            <a:off x="2630710" y="3317997"/>
            <a:ext cx="181856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路径</a:t>
            </a:r>
          </a:p>
        </p:txBody>
      </p:sp>
      <p:sp>
        <p:nvSpPr>
          <p:cNvPr id="24" name="Rectangle: Rounded Corners 55">
            <a:extLst>
              <a:ext uri="{FF2B5EF4-FFF2-40B4-BE49-F238E27FC236}">
                <a16:creationId xmlns:a16="http://schemas.microsoft.com/office/drawing/2014/main" id="{AEF368B2-364F-4DDD-8BF6-84FD425A0916}"/>
              </a:ext>
            </a:extLst>
          </p:cNvPr>
          <p:cNvSpPr/>
          <p:nvPr/>
        </p:nvSpPr>
        <p:spPr>
          <a:xfrm>
            <a:off x="6207107" y="4512365"/>
            <a:ext cx="3186669" cy="1013792"/>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57">
            <a:extLst>
              <a:ext uri="{FF2B5EF4-FFF2-40B4-BE49-F238E27FC236}">
                <a16:creationId xmlns:a16="http://schemas.microsoft.com/office/drawing/2014/main" id="{1A9F2915-2873-4AB8-9CA4-48B641482028}"/>
              </a:ext>
            </a:extLst>
          </p:cNvPr>
          <p:cNvSpPr txBox="1"/>
          <p:nvPr/>
        </p:nvSpPr>
        <p:spPr>
          <a:xfrm>
            <a:off x="6624476" y="4594193"/>
            <a:ext cx="3005904"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相对路径（</a:t>
            </a:r>
            <a:r>
              <a:rPr lang="en-US" altLang="zh-CN" sz="1800" dirty="0">
                <a:solidFill>
                  <a:srgbClr val="0070C0"/>
                </a:solidFill>
                <a:latin typeface="微软雅黑" panose="020B0503020204020204" pitchFamily="34" charset="-122"/>
                <a:ea typeface="微软雅黑" panose="020B0503020204020204" pitchFamily="34" charset="-122"/>
              </a:rPr>
              <a:t>relative path</a:t>
            </a:r>
            <a:r>
              <a:rPr lang="zh-CN" altLang="en-US" sz="1800" dirty="0">
                <a:solidFill>
                  <a:srgbClr val="0070C0"/>
                </a:solidFill>
                <a:latin typeface="微软雅黑" panose="020B0503020204020204" pitchFamily="34" charset="-122"/>
                <a:ea typeface="微软雅黑" panose="020B0503020204020204" pitchFamily="34" charset="-122"/>
              </a:rPr>
              <a:t>）</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相对于当前路径的写法。</a:t>
            </a:r>
            <a:endParaRPr lang="en-US" altLang="zh-CN" b="0" dirty="0">
              <a:solidFill>
                <a:schemeClr val="tx1"/>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例如：前面路口左转。</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65E4515B-9DEB-495B-B1C1-D81CDDC9202C}"/>
              </a:ext>
            </a:extLst>
          </p:cNvPr>
          <p:cNvSpPr/>
          <p:nvPr/>
        </p:nvSpPr>
        <p:spPr>
          <a:xfrm>
            <a:off x="5864667" y="4723052"/>
            <a:ext cx="645718" cy="645718"/>
          </a:xfrm>
          <a:prstGeom prst="ellipse">
            <a:avLst/>
          </a:prstGeom>
          <a:solidFill>
            <a:srgbClr val="0070C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7" name="椭圆 26">
            <a:extLst>
              <a:ext uri="{FF2B5EF4-FFF2-40B4-BE49-F238E27FC236}">
                <a16:creationId xmlns:a16="http://schemas.microsoft.com/office/drawing/2014/main" id="{2C311559-7900-4B48-A550-885CE0A488B9}"/>
              </a:ext>
            </a:extLst>
          </p:cNvPr>
          <p:cNvSpPr/>
          <p:nvPr/>
        </p:nvSpPr>
        <p:spPr>
          <a:xfrm>
            <a:off x="5931342" y="4789727"/>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cxnSp>
        <p:nvCxnSpPr>
          <p:cNvPr id="28" name="直接连接符 27">
            <a:extLst>
              <a:ext uri="{FF2B5EF4-FFF2-40B4-BE49-F238E27FC236}">
                <a16:creationId xmlns:a16="http://schemas.microsoft.com/office/drawing/2014/main" id="{EC734EF0-9B14-4E20-AAEA-1181103129B1}"/>
              </a:ext>
            </a:extLst>
          </p:cNvPr>
          <p:cNvCxnSpPr>
            <a:cxnSpLocks/>
            <a:stCxn id="21" idx="6"/>
            <a:endCxn id="16" idx="2"/>
          </p:cNvCxnSpPr>
          <p:nvPr/>
        </p:nvCxnSpPr>
        <p:spPr>
          <a:xfrm flipV="1">
            <a:off x="4896260" y="2169436"/>
            <a:ext cx="968407" cy="1412977"/>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6F1A2B0-29EC-4B81-8943-BEF95AD5ACC7}"/>
              </a:ext>
            </a:extLst>
          </p:cNvPr>
          <p:cNvCxnSpPr>
            <a:cxnSpLocks/>
            <a:stCxn id="21" idx="6"/>
            <a:endCxn id="26" idx="2"/>
          </p:cNvCxnSpPr>
          <p:nvPr/>
        </p:nvCxnSpPr>
        <p:spPr>
          <a:xfrm>
            <a:off x="4896260" y="3582413"/>
            <a:ext cx="968407" cy="1463498"/>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9EC6526-8D36-4628-8C03-64E1C3661255}"/>
              </a:ext>
            </a:extLst>
          </p:cNvPr>
          <p:cNvSpPr txBox="1"/>
          <p:nvPr/>
        </p:nvSpPr>
        <p:spPr>
          <a:xfrm>
            <a:off x="2334482" y="5244782"/>
            <a:ext cx="2411016" cy="923330"/>
          </a:xfrm>
          <a:prstGeom prst="rect">
            <a:avLst/>
          </a:prstGeom>
          <a:noFill/>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如何定位到某个文件，分为绝对路径与相对路径。</a:t>
            </a:r>
          </a:p>
        </p:txBody>
      </p:sp>
    </p:spTree>
    <p:extLst>
      <p:ext uri="{BB962C8B-B14F-4D97-AF65-F5344CB8AC3E}">
        <p14:creationId xmlns:p14="http://schemas.microsoft.com/office/powerpoint/2010/main" val="3469545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0-#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1"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物理设备的命名规则</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Naming Rules For Physical Devices</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92413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常见的硬件设备及其文件名称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B3EABEF6-F8E7-4DC3-A5AD-CB4C75F57453}"/>
              </a:ext>
            </a:extLst>
          </p:cNvPr>
          <p:cNvGraphicFramePr>
            <a:graphicFrameLocks noGrp="1"/>
          </p:cNvGraphicFramePr>
          <p:nvPr>
            <p:extLst>
              <p:ext uri="{D42A27DB-BD31-4B8C-83A1-F6EECF244321}">
                <p14:modId xmlns:p14="http://schemas.microsoft.com/office/powerpoint/2010/main" val="1220476893"/>
              </p:ext>
            </p:extLst>
          </p:nvPr>
        </p:nvGraphicFramePr>
        <p:xfrm>
          <a:off x="1705679" y="1570383"/>
          <a:ext cx="8780642" cy="4295910"/>
        </p:xfrm>
        <a:graphic>
          <a:graphicData uri="http://schemas.openxmlformats.org/drawingml/2006/table">
            <a:tbl>
              <a:tblPr firstRow="1" firstCol="1" bandRow="1">
                <a:tableStyleId>{5C22544A-7EE6-4342-B048-85BDC9FD1C3A}</a:tableStyleId>
              </a:tblPr>
              <a:tblGrid>
                <a:gridCol w="2476141">
                  <a:extLst>
                    <a:ext uri="{9D8B030D-6E8A-4147-A177-3AD203B41FA5}">
                      <a16:colId xmlns:a16="http://schemas.microsoft.com/office/drawing/2014/main" val="1005869435"/>
                    </a:ext>
                  </a:extLst>
                </a:gridCol>
                <a:gridCol w="6304501">
                  <a:extLst>
                    <a:ext uri="{9D8B030D-6E8A-4147-A177-3AD203B41FA5}">
                      <a16:colId xmlns:a16="http://schemas.microsoft.com/office/drawing/2014/main" val="2164249573"/>
                    </a:ext>
                  </a:extLst>
                </a:gridCol>
              </a:tblGrid>
              <a:tr h="655982">
                <a:tc>
                  <a:txBody>
                    <a:bodyPr/>
                    <a:lstStyle/>
                    <a:p>
                      <a:pPr algn="ctr"/>
                      <a:r>
                        <a:rPr lang="zh-CN" sz="1800" kern="100" dirty="0">
                          <a:effectLst/>
                          <a:latin typeface="微软雅黑" panose="020B0503020204020204" pitchFamily="34" charset="-122"/>
                          <a:ea typeface="微软雅黑" panose="020B0503020204020204" pitchFamily="34" charset="-122"/>
                        </a:rPr>
                        <a:t>硬件设备</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文件名称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50779776"/>
                  </a:ext>
                </a:extLst>
              </a:tr>
              <a:tr h="454991">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IDE</a:t>
                      </a:r>
                      <a:r>
                        <a:rPr lang="zh-CN" sz="1600" b="0" kern="100" dirty="0">
                          <a:solidFill>
                            <a:schemeClr val="tx1"/>
                          </a:solidFill>
                          <a:effectLst/>
                          <a:latin typeface="微软雅黑" panose="020B0503020204020204" pitchFamily="34" charset="-122"/>
                          <a:ea typeface="微软雅黑" panose="020B0503020204020204" pitchFamily="34" charset="-122"/>
                        </a:rPr>
                        <a:t>设备</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/dev/hd[a-d]</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916052981"/>
                  </a:ext>
                </a:extLst>
              </a:tr>
              <a:tr h="454991">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SCSI/SATA/U</a:t>
                      </a:r>
                      <a:r>
                        <a:rPr lang="zh-CN" sz="1600" b="0" kern="100" dirty="0">
                          <a:solidFill>
                            <a:schemeClr val="tx1"/>
                          </a:solidFill>
                          <a:effectLst/>
                          <a:latin typeface="微软雅黑" panose="020B0503020204020204" pitchFamily="34" charset="-122"/>
                          <a:ea typeface="微软雅黑" panose="020B0503020204020204" pitchFamily="34" charset="-122"/>
                        </a:rPr>
                        <a:t>盘</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a:solidFill>
                            <a:schemeClr val="tx1"/>
                          </a:solidFill>
                          <a:effectLst/>
                          <a:latin typeface="微软雅黑" panose="020B0503020204020204" pitchFamily="34" charset="-122"/>
                          <a:ea typeface="微软雅黑" panose="020B0503020204020204" pitchFamily="34" charset="-122"/>
                        </a:rPr>
                        <a:t>/dev/sd[a-z]</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96086114"/>
                  </a:ext>
                </a:extLst>
              </a:tr>
              <a:tr h="454991">
                <a:tc>
                  <a:txBody>
                    <a:bodyPr/>
                    <a:lstStyle/>
                    <a:p>
                      <a:pPr algn="just"/>
                      <a:r>
                        <a:rPr lang="en-US" sz="1600" b="0" kern="100" dirty="0" err="1">
                          <a:solidFill>
                            <a:schemeClr val="tx1"/>
                          </a:solidFill>
                          <a:effectLst/>
                          <a:latin typeface="微软雅黑" panose="020B0503020204020204" pitchFamily="34" charset="-122"/>
                          <a:ea typeface="微软雅黑" panose="020B0503020204020204" pitchFamily="34" charset="-122"/>
                        </a:rPr>
                        <a:t>Virtio</a:t>
                      </a:r>
                      <a:r>
                        <a:rPr lang="zh-CN" sz="1600" b="0" kern="100" dirty="0">
                          <a:solidFill>
                            <a:schemeClr val="tx1"/>
                          </a:solidFill>
                          <a:effectLst/>
                          <a:latin typeface="微软雅黑" panose="020B0503020204020204" pitchFamily="34" charset="-122"/>
                          <a:ea typeface="微软雅黑" panose="020B0503020204020204" pitchFamily="34" charset="-122"/>
                        </a:rPr>
                        <a:t>设备</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a:t>
                      </a:r>
                      <a:r>
                        <a:rPr lang="en-US" sz="1600" b="0" dirty="0" err="1">
                          <a:solidFill>
                            <a:schemeClr val="tx1"/>
                          </a:solidFill>
                          <a:effectLst/>
                          <a:latin typeface="微软雅黑" panose="020B0503020204020204" pitchFamily="34" charset="-122"/>
                          <a:ea typeface="微软雅黑" panose="020B0503020204020204" pitchFamily="34" charset="-122"/>
                        </a:rPr>
                        <a:t>vd</a:t>
                      </a:r>
                      <a:r>
                        <a:rPr lang="en-US" sz="1600" b="0" dirty="0">
                          <a:solidFill>
                            <a:schemeClr val="tx1"/>
                          </a:solidFill>
                          <a:effectLst/>
                          <a:latin typeface="微软雅黑" panose="020B0503020204020204" pitchFamily="34" charset="-122"/>
                          <a:ea typeface="微软雅黑" panose="020B0503020204020204" pitchFamily="34" charset="-122"/>
                        </a:rPr>
                        <a:t>[a-z]</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93281228"/>
                  </a:ext>
                </a:extLst>
              </a:tr>
              <a:tr h="45499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软驱</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a:t>
                      </a:r>
                      <a:r>
                        <a:rPr lang="en-US" sz="1600" b="0" dirty="0" err="1">
                          <a:solidFill>
                            <a:schemeClr val="tx1"/>
                          </a:solidFill>
                          <a:effectLst/>
                          <a:latin typeface="微软雅黑" panose="020B0503020204020204" pitchFamily="34" charset="-122"/>
                          <a:ea typeface="微软雅黑" panose="020B0503020204020204" pitchFamily="34" charset="-122"/>
                        </a:rPr>
                        <a:t>fd</a:t>
                      </a:r>
                      <a:r>
                        <a:rPr lang="en-US" sz="1600" b="0" dirty="0">
                          <a:solidFill>
                            <a:schemeClr val="tx1"/>
                          </a:solidFill>
                          <a:effectLst/>
                          <a:latin typeface="微软雅黑" panose="020B0503020204020204" pitchFamily="34" charset="-122"/>
                          <a:ea typeface="微软雅黑" panose="020B0503020204020204" pitchFamily="34" charset="-122"/>
                        </a:rPr>
                        <a:t>[0-1]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03045966"/>
                  </a:ext>
                </a:extLst>
              </a:tr>
              <a:tr h="45499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打印机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a:t>
                      </a:r>
                      <a:r>
                        <a:rPr lang="en-US" sz="1600" b="0" dirty="0" err="1">
                          <a:solidFill>
                            <a:schemeClr val="tx1"/>
                          </a:solidFill>
                          <a:effectLst/>
                          <a:latin typeface="微软雅黑" panose="020B0503020204020204" pitchFamily="34" charset="-122"/>
                          <a:ea typeface="微软雅黑" panose="020B0503020204020204" pitchFamily="34" charset="-122"/>
                        </a:rPr>
                        <a:t>lp</a:t>
                      </a:r>
                      <a:r>
                        <a:rPr lang="en-US" sz="1600" b="0" dirty="0">
                          <a:solidFill>
                            <a:schemeClr val="tx1"/>
                          </a:solidFill>
                          <a:effectLst/>
                          <a:latin typeface="微软雅黑" panose="020B0503020204020204" pitchFamily="34" charset="-122"/>
                          <a:ea typeface="微软雅黑" panose="020B0503020204020204" pitchFamily="34" charset="-122"/>
                        </a:rPr>
                        <a:t>[0-15]</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59436887"/>
                  </a:ext>
                </a:extLst>
              </a:tr>
              <a:tr h="45499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光驱</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a:t>
                      </a:r>
                      <a:r>
                        <a:rPr lang="en-US" sz="1600" b="0" dirty="0" err="1">
                          <a:solidFill>
                            <a:schemeClr val="tx1"/>
                          </a:solidFill>
                          <a:effectLst/>
                          <a:latin typeface="微软雅黑" panose="020B0503020204020204" pitchFamily="34" charset="-122"/>
                          <a:ea typeface="微软雅黑" panose="020B0503020204020204" pitchFamily="34" charset="-122"/>
                        </a:rPr>
                        <a:t>cdrom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37276315"/>
                  </a:ext>
                </a:extLst>
              </a:tr>
              <a:tr h="45499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鼠标</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/dev/mouse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63637882"/>
                  </a:ext>
                </a:extLst>
              </a:tr>
              <a:tr h="45499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磁带机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/dev/st0</a:t>
                      </a:r>
                      <a:r>
                        <a:rPr lang="zh-CN" sz="1600" b="0" dirty="0">
                          <a:solidFill>
                            <a:schemeClr val="tx1"/>
                          </a:solidFill>
                          <a:effectLst/>
                          <a:latin typeface="微软雅黑" panose="020B0503020204020204" pitchFamily="34" charset="-122"/>
                          <a:ea typeface="微软雅黑" panose="020B0503020204020204" pitchFamily="34" charset="-122"/>
                        </a:rPr>
                        <a:t>或</a:t>
                      </a:r>
                      <a:r>
                        <a:rPr lang="en-US" sz="1600" b="0" dirty="0">
                          <a:solidFill>
                            <a:schemeClr val="tx1"/>
                          </a:solidFill>
                          <a:effectLst/>
                          <a:latin typeface="微软雅黑" panose="020B0503020204020204" pitchFamily="34" charset="-122"/>
                          <a:ea typeface="微软雅黑" panose="020B0503020204020204" pitchFamily="34" charset="-122"/>
                        </a:rPr>
                        <a:t>/dev/ht0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11317155"/>
                  </a:ext>
                </a:extLst>
              </a:tr>
            </a:tbl>
          </a:graphicData>
        </a:graphic>
      </p:graphicFrame>
    </p:spTree>
    <p:extLst>
      <p:ext uri="{BB962C8B-B14F-4D97-AF65-F5344CB8AC3E}">
        <p14:creationId xmlns:p14="http://schemas.microsoft.com/office/powerpoint/2010/main" val="3203701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4297</TotalTime>
  <Words>3701</Words>
  <Application>Microsoft Office PowerPoint</Application>
  <PresentationFormat>宽屏</PresentationFormat>
  <Paragraphs>535</Paragraphs>
  <Slides>42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等线</vt:lpstr>
      <vt:lpstr>思源黑体 CN Bold</vt:lpstr>
      <vt:lpstr>微软雅黑</vt:lpstr>
      <vt:lpstr>Arial</vt:lpstr>
      <vt:lpstr>Bahnschrift SemiCondensed</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762</cp:revision>
  <dcterms:created xsi:type="dcterms:W3CDTF">2015-03-26T07:55:48Z</dcterms:created>
  <dcterms:modified xsi:type="dcterms:W3CDTF">2021-09-13T07:21:25Z</dcterms:modified>
  <cp:category>PPTS</cp:category>
</cp:coreProperties>
</file>