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0" r:id="rId2"/>
    <p:sldId id="257" r:id="rId3"/>
    <p:sldId id="321" r:id="rId4"/>
    <p:sldId id="259" r:id="rId5"/>
    <p:sldId id="1005" r:id="rId6"/>
    <p:sldId id="1048" r:id="rId7"/>
    <p:sldId id="1049" r:id="rId8"/>
    <p:sldId id="1050" r:id="rId9"/>
    <p:sldId id="330" r:id="rId10"/>
    <p:sldId id="1051" r:id="rId11"/>
    <p:sldId id="1052" r:id="rId12"/>
    <p:sldId id="1053" r:id="rId13"/>
    <p:sldId id="1054" r:id="rId14"/>
    <p:sldId id="289" r:id="rId15"/>
    <p:sldId id="1025" r:id="rId16"/>
    <p:sldId id="1026" r:id="rId17"/>
    <p:sldId id="1056" r:id="rId18"/>
    <p:sldId id="1057" r:id="rId19"/>
    <p:sldId id="1058" r:id="rId20"/>
    <p:sldId id="1059" r:id="rId21"/>
    <p:sldId id="1060" r:id="rId22"/>
    <p:sldId id="1061" r:id="rId23"/>
    <p:sldId id="1062" r:id="rId24"/>
    <p:sldId id="1047" r:id="rId25"/>
    <p:sldId id="30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7EBF4"/>
    <a:srgbClr val="CBD5E8"/>
    <a:srgbClr val="709AC2"/>
    <a:srgbClr val="00B0F0"/>
    <a:srgbClr val="D0E9F2"/>
    <a:srgbClr val="3A7514"/>
    <a:srgbClr val="001E77"/>
    <a:srgbClr val="D8F0FF"/>
    <a:srgbClr val="F5F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1027" y="5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a:t>
            </a:fld>
            <a:endParaRPr lang="zh-CN" altLang="en-US"/>
          </a:p>
        </p:txBody>
      </p:sp>
    </p:spTree>
    <p:extLst>
      <p:ext uri="{BB962C8B-B14F-4D97-AF65-F5344CB8AC3E}">
        <p14:creationId xmlns:p14="http://schemas.microsoft.com/office/powerpoint/2010/main" val="190445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14</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24</a:t>
            </a:fld>
            <a:endParaRPr lang="zh-CN" altLang="en-US"/>
          </a:p>
        </p:txBody>
      </p:sp>
    </p:spTree>
    <p:extLst>
      <p:ext uri="{BB962C8B-B14F-4D97-AF65-F5344CB8AC3E}">
        <p14:creationId xmlns:p14="http://schemas.microsoft.com/office/powerpoint/2010/main" val="393777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使用</a:t>
            </a:r>
            <a:r>
              <a:rPr lang="en-US" altLang="zh-CN" sz="3600" b="1" dirty="0">
                <a:latin typeface="微软雅黑" panose="020B0503020204020204" pitchFamily="34" charset="-122"/>
                <a:ea typeface="微软雅黑" panose="020B0503020204020204" pitchFamily="34" charset="-122"/>
              </a:rPr>
              <a:t>RAID</a:t>
            </a:r>
            <a:r>
              <a:rPr lang="zh-CN" altLang="en-US" sz="3600" b="1" dirty="0">
                <a:latin typeface="微软雅黑" panose="020B0503020204020204" pitchFamily="34" charset="-122"/>
                <a:ea typeface="微软雅黑" panose="020B0503020204020204" pitchFamily="34" charset="-122"/>
              </a:rPr>
              <a:t>与</a:t>
            </a:r>
            <a:r>
              <a:rPr lang="en-US" altLang="zh-CN" sz="3600" b="1" dirty="0">
                <a:latin typeface="微软雅黑" panose="020B0503020204020204" pitchFamily="34" charset="-122"/>
                <a:ea typeface="微软雅黑" panose="020B0503020204020204" pitchFamily="34" charset="-122"/>
              </a:rPr>
              <a:t>LVM</a:t>
            </a:r>
            <a:r>
              <a:rPr lang="zh-CN" altLang="en-US" sz="3600" b="1" dirty="0">
                <a:latin typeface="微软雅黑" panose="020B0503020204020204" pitchFamily="34" charset="-122"/>
                <a:ea typeface="微软雅黑" panose="020B0503020204020204" pitchFamily="34" charset="-122"/>
              </a:rPr>
              <a:t>磁盘阵列技术</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D75C509-DC2D-43A6-BCC9-F90DCA5DA1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170B39C4-75A8-4D6E-8F4B-218C90D92A93}"/>
              </a:ext>
            </a:extLst>
          </p:cNvPr>
          <p:cNvPicPr>
            <a:picLocks noChangeAspect="1"/>
          </p:cNvPicPr>
          <p:nvPr/>
        </p:nvPicPr>
        <p:blipFill>
          <a:blip r:embed="rId4"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21627"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mdadm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命令中的常用参数及作用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57B5216B-5F69-4F95-B591-477454482CFF}"/>
              </a:ext>
            </a:extLst>
          </p:cNvPr>
          <p:cNvGraphicFramePr>
            <a:graphicFrameLocks noGrp="1"/>
          </p:cNvGraphicFramePr>
          <p:nvPr>
            <p:extLst>
              <p:ext uri="{D42A27DB-BD31-4B8C-83A1-F6EECF244321}">
                <p14:modId xmlns:p14="http://schemas.microsoft.com/office/powerpoint/2010/main" val="4091492894"/>
              </p:ext>
            </p:extLst>
          </p:nvPr>
        </p:nvGraphicFramePr>
        <p:xfrm>
          <a:off x="1464813" y="1319514"/>
          <a:ext cx="9262375" cy="4854007"/>
        </p:xfrm>
        <a:graphic>
          <a:graphicData uri="http://schemas.openxmlformats.org/drawingml/2006/table">
            <a:tbl>
              <a:tblPr firstRow="1" firstCol="1" bandRow="1">
                <a:tableStyleId>{5C22544A-7EE6-4342-B048-85BDC9FD1C3A}</a:tableStyleId>
              </a:tblPr>
              <a:tblGrid>
                <a:gridCol w="3047322">
                  <a:extLst>
                    <a:ext uri="{9D8B030D-6E8A-4147-A177-3AD203B41FA5}">
                      <a16:colId xmlns:a16="http://schemas.microsoft.com/office/drawing/2014/main" val="835131991"/>
                    </a:ext>
                  </a:extLst>
                </a:gridCol>
                <a:gridCol w="6215053">
                  <a:extLst>
                    <a:ext uri="{9D8B030D-6E8A-4147-A177-3AD203B41FA5}">
                      <a16:colId xmlns:a16="http://schemas.microsoft.com/office/drawing/2014/main" val="2502484775"/>
                    </a:ext>
                  </a:extLst>
                </a:gridCol>
              </a:tblGrid>
              <a:tr h="662457">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77635531"/>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检测设备名称</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596674175"/>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指定设备数量</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51870095"/>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a:t>
                      </a:r>
                      <a:r>
                        <a:rPr lang="en-US" sz="1600" b="0" kern="100" dirty="0">
                          <a:solidFill>
                            <a:schemeClr val="tx1"/>
                          </a:solidFill>
                          <a:effectLst/>
                          <a:latin typeface="微软雅黑" panose="020B0503020204020204" pitchFamily="34" charset="-122"/>
                          <a:ea typeface="微软雅黑" panose="020B0503020204020204" pitchFamily="34" charset="-122"/>
                        </a:rPr>
                        <a:t>RAID</a:t>
                      </a:r>
                      <a:r>
                        <a:rPr lang="zh-CN" sz="1600" b="0" kern="100" dirty="0">
                          <a:solidFill>
                            <a:schemeClr val="tx1"/>
                          </a:solidFill>
                          <a:effectLst/>
                          <a:latin typeface="微软雅黑" panose="020B0503020204020204" pitchFamily="34" charset="-122"/>
                          <a:ea typeface="微软雅黑" panose="020B0503020204020204" pitchFamily="34" charset="-122"/>
                        </a:rPr>
                        <a:t>级别</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67567401"/>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创建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396192"/>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-v</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显示过程</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43141826"/>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-f</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模拟设备损坏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7286196"/>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移除设备</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70283120"/>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-Q</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查看摘要信息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73978004"/>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查看详细信息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16246807"/>
                  </a:ext>
                </a:extLst>
              </a:tr>
              <a:tr h="419155">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停止</a:t>
                      </a:r>
                      <a:r>
                        <a:rPr lang="en-US" sz="1600" b="0" kern="100" dirty="0">
                          <a:solidFill>
                            <a:schemeClr val="tx1"/>
                          </a:solidFill>
                          <a:effectLst/>
                          <a:latin typeface="微软雅黑" panose="020B0503020204020204" pitchFamily="34" charset="-122"/>
                          <a:ea typeface="微软雅黑" panose="020B0503020204020204" pitchFamily="34" charset="-122"/>
                        </a:rPr>
                        <a:t>RAID</a:t>
                      </a:r>
                      <a:r>
                        <a:rPr lang="zh-CN" sz="1600" b="0" kern="100" dirty="0">
                          <a:solidFill>
                            <a:schemeClr val="tx1"/>
                          </a:solidFill>
                          <a:effectLst/>
                          <a:latin typeface="微软雅黑" panose="020B0503020204020204" pitchFamily="34" charset="-122"/>
                          <a:ea typeface="微软雅黑" panose="020B0503020204020204" pitchFamily="34" charset="-122"/>
                        </a:rPr>
                        <a:t>磁盘阵列</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64508270"/>
                  </a:ext>
                </a:extLst>
              </a:tr>
            </a:tbl>
          </a:graphicData>
        </a:graphic>
      </p:graphicFrame>
    </p:spTree>
    <p:extLst>
      <p:ext uri="{BB962C8B-B14F-4D97-AF65-F5344CB8AC3E}">
        <p14:creationId xmlns:p14="http://schemas.microsoft.com/office/powerpoint/2010/main" val="722867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2162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损坏磁盘阵列及修复</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9E92245A-49CA-467D-A79A-2A2EF9B5AA2A}"/>
              </a:ext>
            </a:extLst>
          </p:cNvPr>
          <p:cNvGrpSpPr/>
          <p:nvPr/>
        </p:nvGrpSpPr>
        <p:grpSpPr>
          <a:xfrm>
            <a:off x="1016326" y="1532003"/>
            <a:ext cx="603250" cy="699770"/>
            <a:chOff x="623443" y="1726565"/>
            <a:chExt cx="603250" cy="699770"/>
          </a:xfrm>
        </p:grpSpPr>
        <p:sp>
          <p:nvSpPr>
            <p:cNvPr id="15" name="六边形 14">
              <a:extLst>
                <a:ext uri="{FF2B5EF4-FFF2-40B4-BE49-F238E27FC236}">
                  <a16:creationId xmlns:a16="http://schemas.microsoft.com/office/drawing/2014/main" id="{D3694AC2-D5E9-4D0D-BAA8-FE4120F14F2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3F3C0FA-D827-465B-B982-1B49642CF3F2}"/>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BDBD7E17-7CEF-40D6-8EFE-C03052975DAE}"/>
              </a:ext>
            </a:extLst>
          </p:cNvPr>
          <p:cNvSpPr txBox="1"/>
          <p:nvPr/>
        </p:nvSpPr>
        <p:spPr>
          <a:xfrm>
            <a:off x="1711430" y="1451001"/>
            <a:ext cx="4816692"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在确认有一块物理硬盘设备出现损坏而不能再继续正常使用后，应该使用</a:t>
            </a:r>
            <a:r>
              <a:rPr lang="en-US" altLang="zh-CN" sz="1600" dirty="0" err="1">
                <a:latin typeface="微软雅黑" panose="020B0503020204020204" pitchFamily="34" charset="-122"/>
                <a:ea typeface="微软雅黑" panose="020B0503020204020204" pitchFamily="34" charset="-122"/>
              </a:rPr>
              <a:t>mdadm</a:t>
            </a:r>
            <a:r>
              <a:rPr lang="zh-CN" altLang="en-US" sz="1600" dirty="0">
                <a:latin typeface="微软雅黑" panose="020B0503020204020204" pitchFamily="34" charset="-122"/>
                <a:ea typeface="微软雅黑" panose="020B0503020204020204" pitchFamily="34" charset="-122"/>
              </a:rPr>
              <a:t>命令将其移除，然后查看</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磁盘阵列的状态。</a:t>
            </a:r>
          </a:p>
        </p:txBody>
      </p:sp>
      <p:grpSp>
        <p:nvGrpSpPr>
          <p:cNvPr id="18" name="组合 17">
            <a:extLst>
              <a:ext uri="{FF2B5EF4-FFF2-40B4-BE49-F238E27FC236}">
                <a16:creationId xmlns:a16="http://schemas.microsoft.com/office/drawing/2014/main" id="{A160BCC8-D22B-435F-BAA0-44D468B63184}"/>
              </a:ext>
            </a:extLst>
          </p:cNvPr>
          <p:cNvGrpSpPr/>
          <p:nvPr/>
        </p:nvGrpSpPr>
        <p:grpSpPr>
          <a:xfrm>
            <a:off x="1016326" y="2700907"/>
            <a:ext cx="603250" cy="699770"/>
            <a:chOff x="623443" y="1726565"/>
            <a:chExt cx="603250" cy="699770"/>
          </a:xfrm>
        </p:grpSpPr>
        <p:sp>
          <p:nvSpPr>
            <p:cNvPr id="20" name="六边形 19">
              <a:extLst>
                <a:ext uri="{FF2B5EF4-FFF2-40B4-BE49-F238E27FC236}">
                  <a16:creationId xmlns:a16="http://schemas.microsoft.com/office/drawing/2014/main" id="{275FDE17-8B5B-496D-BD35-DD5483EC6F9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62B6A73E-09C1-46F7-A524-E789F13FB63E}"/>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33E6235A-C913-4A0F-90D4-906C20EB5471}"/>
              </a:ext>
            </a:extLst>
          </p:cNvPr>
          <p:cNvSpPr txBox="1"/>
          <p:nvPr/>
        </p:nvSpPr>
        <p:spPr>
          <a:xfrm>
            <a:off x="1711429" y="2619905"/>
            <a:ext cx="4816692"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RAID 10</a:t>
            </a:r>
            <a:r>
              <a:rPr lang="zh-CN" altLang="en-US" sz="1600" dirty="0">
                <a:latin typeface="微软雅黑" panose="020B0503020204020204" pitchFamily="34" charset="-122"/>
                <a:ea typeface="微软雅黑" panose="020B0503020204020204" pitchFamily="34" charset="-122"/>
              </a:rPr>
              <a:t>级别的磁盘阵列中，当</a:t>
            </a:r>
            <a:r>
              <a:rPr lang="en-US" altLang="zh-CN" sz="1600" dirty="0">
                <a:latin typeface="微软雅黑" panose="020B0503020204020204" pitchFamily="34" charset="-122"/>
                <a:ea typeface="微软雅黑" panose="020B0503020204020204" pitchFamily="34" charset="-122"/>
              </a:rPr>
              <a:t>RAID 1</a:t>
            </a:r>
            <a:r>
              <a:rPr lang="zh-CN" altLang="en-US" sz="1600" dirty="0">
                <a:latin typeface="微软雅黑" panose="020B0503020204020204" pitchFamily="34" charset="-122"/>
                <a:ea typeface="微软雅黑" panose="020B0503020204020204" pitchFamily="34" charset="-122"/>
              </a:rPr>
              <a:t>磁盘阵列中存在一个故障盘时并不影响</a:t>
            </a:r>
            <a:r>
              <a:rPr lang="en-US" altLang="zh-CN" sz="1600" dirty="0">
                <a:latin typeface="微软雅黑" panose="020B0503020204020204" pitchFamily="34" charset="-122"/>
                <a:ea typeface="微软雅黑" panose="020B0503020204020204" pitchFamily="34" charset="-122"/>
              </a:rPr>
              <a:t>RAID 10</a:t>
            </a:r>
            <a:r>
              <a:rPr lang="zh-CN" altLang="en-US" sz="1600" dirty="0">
                <a:latin typeface="微软雅黑" panose="020B0503020204020204" pitchFamily="34" charset="-122"/>
                <a:ea typeface="微软雅黑" panose="020B0503020204020204" pitchFamily="34" charset="-122"/>
              </a:rPr>
              <a:t>磁盘阵列的使用。</a:t>
            </a:r>
          </a:p>
        </p:txBody>
      </p:sp>
      <p:grpSp>
        <p:nvGrpSpPr>
          <p:cNvPr id="23" name="组合 22">
            <a:extLst>
              <a:ext uri="{FF2B5EF4-FFF2-40B4-BE49-F238E27FC236}">
                <a16:creationId xmlns:a16="http://schemas.microsoft.com/office/drawing/2014/main" id="{CC66204C-5374-48C0-80C7-5C5F92EB2F69}"/>
              </a:ext>
            </a:extLst>
          </p:cNvPr>
          <p:cNvGrpSpPr/>
          <p:nvPr/>
        </p:nvGrpSpPr>
        <p:grpSpPr>
          <a:xfrm>
            <a:off x="1016326" y="3869811"/>
            <a:ext cx="603250" cy="699770"/>
            <a:chOff x="623443" y="1726565"/>
            <a:chExt cx="603250" cy="699770"/>
          </a:xfrm>
        </p:grpSpPr>
        <p:sp>
          <p:nvSpPr>
            <p:cNvPr id="25" name="六边形 24">
              <a:extLst>
                <a:ext uri="{FF2B5EF4-FFF2-40B4-BE49-F238E27FC236}">
                  <a16:creationId xmlns:a16="http://schemas.microsoft.com/office/drawing/2014/main" id="{0D5FE52A-7B4A-41FB-AE8D-FDCA851E32B6}"/>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9ACC40F-80C4-4266-BA8D-84CB24FBE166}"/>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A19B24C8-0636-47B8-B686-7D519871322A}"/>
              </a:ext>
            </a:extLst>
          </p:cNvPr>
          <p:cNvSpPr txBox="1"/>
          <p:nvPr/>
        </p:nvSpPr>
        <p:spPr>
          <a:xfrm>
            <a:off x="1711429" y="3788809"/>
            <a:ext cx="4816692"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当购买了新的硬盘设备后再使用</a:t>
            </a:r>
            <a:r>
              <a:rPr lang="en-US" altLang="zh-CN" sz="1600" dirty="0" err="1">
                <a:latin typeface="微软雅黑" panose="020B0503020204020204" pitchFamily="34" charset="-122"/>
                <a:ea typeface="微软雅黑" panose="020B0503020204020204" pitchFamily="34" charset="-122"/>
              </a:rPr>
              <a:t>mdadm</a:t>
            </a:r>
            <a:r>
              <a:rPr lang="zh-CN" altLang="en-US" sz="1600" dirty="0">
                <a:latin typeface="微软雅黑" panose="020B0503020204020204" pitchFamily="34" charset="-122"/>
                <a:ea typeface="微软雅黑" panose="020B0503020204020204" pitchFamily="34" charset="-122"/>
              </a:rPr>
              <a:t>命令予以替换即可，在此期间可以在</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目录中正常地创建或删除文件。</a:t>
            </a:r>
          </a:p>
        </p:txBody>
      </p:sp>
      <p:grpSp>
        <p:nvGrpSpPr>
          <p:cNvPr id="28" name="组合 27">
            <a:extLst>
              <a:ext uri="{FF2B5EF4-FFF2-40B4-BE49-F238E27FC236}">
                <a16:creationId xmlns:a16="http://schemas.microsoft.com/office/drawing/2014/main" id="{69970708-8222-4995-9C3E-B0D15498100F}"/>
              </a:ext>
            </a:extLst>
          </p:cNvPr>
          <p:cNvGrpSpPr/>
          <p:nvPr/>
        </p:nvGrpSpPr>
        <p:grpSpPr>
          <a:xfrm>
            <a:off x="1016326" y="5033452"/>
            <a:ext cx="603250" cy="699770"/>
            <a:chOff x="623443" y="1726565"/>
            <a:chExt cx="603250" cy="699770"/>
          </a:xfrm>
        </p:grpSpPr>
        <p:sp>
          <p:nvSpPr>
            <p:cNvPr id="30" name="六边形 29">
              <a:extLst>
                <a:ext uri="{FF2B5EF4-FFF2-40B4-BE49-F238E27FC236}">
                  <a16:creationId xmlns:a16="http://schemas.microsoft.com/office/drawing/2014/main" id="{C3F912B4-34D5-4DF2-8814-665C49A3F6C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AA976F15-66A2-4806-9136-A45C55CE0030}"/>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9" name="文本框 28">
            <a:extLst>
              <a:ext uri="{FF2B5EF4-FFF2-40B4-BE49-F238E27FC236}">
                <a16:creationId xmlns:a16="http://schemas.microsoft.com/office/drawing/2014/main" id="{83E7E4C7-3E5A-4747-8398-D4A7C4AC74CC}"/>
              </a:ext>
            </a:extLst>
          </p:cNvPr>
          <p:cNvSpPr txBox="1"/>
          <p:nvPr/>
        </p:nvSpPr>
        <p:spPr>
          <a:xfrm>
            <a:off x="1711429" y="5023755"/>
            <a:ext cx="4816691"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由于我们是在虚拟机中模拟硬盘，所以先重启系统，然后再把新的硬盘添加到</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磁盘阵列中。</a:t>
            </a:r>
          </a:p>
        </p:txBody>
      </p:sp>
      <p:pic>
        <p:nvPicPr>
          <p:cNvPr id="7170" name="Picture 2">
            <a:extLst>
              <a:ext uri="{FF2B5EF4-FFF2-40B4-BE49-F238E27FC236}">
                <a16:creationId xmlns:a16="http://schemas.microsoft.com/office/drawing/2014/main" id="{0B30B0B5-D66D-431B-AD21-41316F5B8B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188" y="2231773"/>
            <a:ext cx="2671857" cy="258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35">
            <a:extLst>
              <a:ext uri="{FF2B5EF4-FFF2-40B4-BE49-F238E27FC236}">
                <a16:creationId xmlns:a16="http://schemas.microsoft.com/office/drawing/2014/main" id="{78CD673C-1962-40CA-8B81-F213443CA3F6}"/>
              </a:ext>
            </a:extLst>
          </p:cNvPr>
          <p:cNvSpPr txBox="1"/>
          <p:nvPr/>
        </p:nvSpPr>
        <p:spPr>
          <a:xfrm>
            <a:off x="7998187" y="5023755"/>
            <a:ext cx="2671857"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硬盘故障灯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5074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2162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磁盘阵列</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备份盘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B9EAA7EA-C3B1-4E87-AC78-3259E1FA830A}"/>
              </a:ext>
            </a:extLst>
          </p:cNvPr>
          <p:cNvGrpSpPr/>
          <p:nvPr/>
        </p:nvGrpSpPr>
        <p:grpSpPr>
          <a:xfrm>
            <a:off x="904566" y="1273463"/>
            <a:ext cx="5668954" cy="987578"/>
            <a:chOff x="904566" y="1451001"/>
            <a:chExt cx="5668954" cy="987578"/>
          </a:xfrm>
        </p:grpSpPr>
        <p:grpSp>
          <p:nvGrpSpPr>
            <p:cNvPr id="38" name="组合 37">
              <a:extLst>
                <a:ext uri="{FF2B5EF4-FFF2-40B4-BE49-F238E27FC236}">
                  <a16:creationId xmlns:a16="http://schemas.microsoft.com/office/drawing/2014/main" id="{631CD642-5657-47B7-A0C2-5CE2A2FD3083}"/>
                </a:ext>
              </a:extLst>
            </p:cNvPr>
            <p:cNvGrpSpPr/>
            <p:nvPr/>
          </p:nvGrpSpPr>
          <p:grpSpPr>
            <a:xfrm>
              <a:off x="904566" y="1532003"/>
              <a:ext cx="603250" cy="699770"/>
              <a:chOff x="623443" y="1726565"/>
              <a:chExt cx="603250" cy="699770"/>
            </a:xfrm>
          </p:grpSpPr>
          <p:sp>
            <p:nvSpPr>
              <p:cNvPr id="40" name="六边形 39">
                <a:extLst>
                  <a:ext uri="{FF2B5EF4-FFF2-40B4-BE49-F238E27FC236}">
                    <a16:creationId xmlns:a16="http://schemas.microsoft.com/office/drawing/2014/main" id="{942F037E-6ECE-4742-BF75-010AF2D39B1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74A2CA4B-A201-45A8-BE2B-10110EADFEA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9" name="文本框 38">
              <a:extLst>
                <a:ext uri="{FF2B5EF4-FFF2-40B4-BE49-F238E27FC236}">
                  <a16:creationId xmlns:a16="http://schemas.microsoft.com/office/drawing/2014/main" id="{BA976AD2-5409-4D3A-BEB4-226784945517}"/>
                </a:ext>
              </a:extLst>
            </p:cNvPr>
            <p:cNvSpPr txBox="1"/>
            <p:nvPr/>
          </p:nvSpPr>
          <p:spPr>
            <a:xfrm>
              <a:off x="1599669" y="1451001"/>
              <a:ext cx="4973851" cy="987578"/>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RAID 10</a:t>
              </a:r>
              <a:r>
                <a:rPr lang="zh-CN" altLang="en-US" sz="1600" dirty="0">
                  <a:latin typeface="微软雅黑" panose="020B0503020204020204" pitchFamily="34" charset="-122"/>
                  <a:ea typeface="微软雅黑" panose="020B0503020204020204" pitchFamily="34" charset="-122"/>
                </a:rPr>
                <a:t>磁盘阵列中最多允许</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的硬盘设备发生故障，但是存在这样一种极端情况，即同一</a:t>
              </a:r>
              <a:r>
                <a:rPr lang="en-US" altLang="zh-CN" sz="1600" dirty="0">
                  <a:latin typeface="微软雅黑" panose="020B0503020204020204" pitchFamily="34" charset="-122"/>
                  <a:ea typeface="微软雅黑" panose="020B0503020204020204" pitchFamily="34" charset="-122"/>
                </a:rPr>
                <a:t>RAID 1</a:t>
              </a:r>
              <a:r>
                <a:rPr lang="zh-CN" altLang="en-US" sz="1600" dirty="0">
                  <a:latin typeface="微软雅黑" panose="020B0503020204020204" pitchFamily="34" charset="-122"/>
                  <a:ea typeface="微软雅黑" panose="020B0503020204020204" pitchFamily="34" charset="-122"/>
                </a:rPr>
                <a:t>磁盘阵列中的硬盘设备若全部损坏，也会导致数据丢失。</a:t>
              </a:r>
            </a:p>
          </p:txBody>
        </p:sp>
      </p:grpSp>
      <p:grpSp>
        <p:nvGrpSpPr>
          <p:cNvPr id="7" name="组合 6">
            <a:extLst>
              <a:ext uri="{FF2B5EF4-FFF2-40B4-BE49-F238E27FC236}">
                <a16:creationId xmlns:a16="http://schemas.microsoft.com/office/drawing/2014/main" id="{048C3B9E-2C3A-47CA-AD70-581C3EAA33DD}"/>
              </a:ext>
            </a:extLst>
          </p:cNvPr>
          <p:cNvGrpSpPr/>
          <p:nvPr/>
        </p:nvGrpSpPr>
        <p:grpSpPr>
          <a:xfrm>
            <a:off x="904566" y="2339775"/>
            <a:ext cx="5668953" cy="1295355"/>
            <a:chOff x="904566" y="2619905"/>
            <a:chExt cx="5668953" cy="1295355"/>
          </a:xfrm>
        </p:grpSpPr>
        <p:grpSp>
          <p:nvGrpSpPr>
            <p:cNvPr id="43" name="组合 42">
              <a:extLst>
                <a:ext uri="{FF2B5EF4-FFF2-40B4-BE49-F238E27FC236}">
                  <a16:creationId xmlns:a16="http://schemas.microsoft.com/office/drawing/2014/main" id="{7E4EED1C-3B69-44FE-A571-A901351C5E97}"/>
                </a:ext>
              </a:extLst>
            </p:cNvPr>
            <p:cNvGrpSpPr/>
            <p:nvPr/>
          </p:nvGrpSpPr>
          <p:grpSpPr>
            <a:xfrm>
              <a:off x="904566" y="2700907"/>
              <a:ext cx="603250" cy="699770"/>
              <a:chOff x="623443" y="1726565"/>
              <a:chExt cx="603250" cy="699770"/>
            </a:xfrm>
          </p:grpSpPr>
          <p:sp>
            <p:nvSpPr>
              <p:cNvPr id="45" name="六边形 44">
                <a:extLst>
                  <a:ext uri="{FF2B5EF4-FFF2-40B4-BE49-F238E27FC236}">
                    <a16:creationId xmlns:a16="http://schemas.microsoft.com/office/drawing/2014/main" id="{9BF212A0-C01C-4FD6-B97A-14930DB9AE63}"/>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6811A3E5-1DB4-4E38-AA47-FD7C1963D0B0}"/>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4" name="文本框 43">
              <a:extLst>
                <a:ext uri="{FF2B5EF4-FFF2-40B4-BE49-F238E27FC236}">
                  <a16:creationId xmlns:a16="http://schemas.microsoft.com/office/drawing/2014/main" id="{820E9747-0E71-4A4E-8BC7-59FD7291634B}"/>
                </a:ext>
              </a:extLst>
            </p:cNvPr>
            <p:cNvSpPr txBox="1"/>
            <p:nvPr/>
          </p:nvSpPr>
          <p:spPr>
            <a:xfrm>
              <a:off x="1599668" y="2619905"/>
              <a:ext cx="4973851"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可以使用</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备份盘技术来预防这类事故。该技术的核心理念就是准备一块足够大的硬盘，这块硬盘平时处于闲置状态，一旦</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磁盘阵列中有硬盘出现故障后则会马上自动顶替上去。</a:t>
              </a:r>
            </a:p>
          </p:txBody>
        </p:sp>
      </p:grpSp>
      <p:grpSp>
        <p:nvGrpSpPr>
          <p:cNvPr id="6" name="组合 5">
            <a:extLst>
              <a:ext uri="{FF2B5EF4-FFF2-40B4-BE49-F238E27FC236}">
                <a16:creationId xmlns:a16="http://schemas.microsoft.com/office/drawing/2014/main" id="{2E64CA48-778B-4F01-B776-6E4337B78B32}"/>
              </a:ext>
            </a:extLst>
          </p:cNvPr>
          <p:cNvGrpSpPr/>
          <p:nvPr/>
        </p:nvGrpSpPr>
        <p:grpSpPr>
          <a:xfrm>
            <a:off x="904566" y="3713864"/>
            <a:ext cx="5668953" cy="987578"/>
            <a:chOff x="904566" y="3788809"/>
            <a:chExt cx="5668953" cy="987578"/>
          </a:xfrm>
        </p:grpSpPr>
        <p:grpSp>
          <p:nvGrpSpPr>
            <p:cNvPr id="48" name="组合 47">
              <a:extLst>
                <a:ext uri="{FF2B5EF4-FFF2-40B4-BE49-F238E27FC236}">
                  <a16:creationId xmlns:a16="http://schemas.microsoft.com/office/drawing/2014/main" id="{02D70254-EBDF-4F23-B1D7-A1046AC1A29D}"/>
                </a:ext>
              </a:extLst>
            </p:cNvPr>
            <p:cNvGrpSpPr/>
            <p:nvPr/>
          </p:nvGrpSpPr>
          <p:grpSpPr>
            <a:xfrm>
              <a:off x="904566" y="3869811"/>
              <a:ext cx="603250" cy="699770"/>
              <a:chOff x="623443" y="1726565"/>
              <a:chExt cx="603250" cy="699770"/>
            </a:xfrm>
          </p:grpSpPr>
          <p:sp>
            <p:nvSpPr>
              <p:cNvPr id="50" name="六边形 49">
                <a:extLst>
                  <a:ext uri="{FF2B5EF4-FFF2-40B4-BE49-F238E27FC236}">
                    <a16:creationId xmlns:a16="http://schemas.microsoft.com/office/drawing/2014/main" id="{04E97251-D8DD-48F7-A7AA-2ABA45A1318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D885E4FC-3955-4907-B6C4-1A3F80DC187E}"/>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9" name="文本框 48">
              <a:extLst>
                <a:ext uri="{FF2B5EF4-FFF2-40B4-BE49-F238E27FC236}">
                  <a16:creationId xmlns:a16="http://schemas.microsoft.com/office/drawing/2014/main" id="{6E80732F-CFD0-4405-8BDF-4F1A072BA7AB}"/>
                </a:ext>
              </a:extLst>
            </p:cNvPr>
            <p:cNvSpPr txBox="1"/>
            <p:nvPr/>
          </p:nvSpPr>
          <p:spPr>
            <a:xfrm>
              <a:off x="1599668" y="3788809"/>
              <a:ext cx="4973851"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为了避免多个实验之间相互发生冲突，我们需要保证每个实验的相对独立性，为此需要大家自行将虚拟机还原到初始状态。</a:t>
              </a:r>
            </a:p>
          </p:txBody>
        </p:sp>
      </p:grpSp>
      <p:grpSp>
        <p:nvGrpSpPr>
          <p:cNvPr id="3" name="组合 2">
            <a:extLst>
              <a:ext uri="{FF2B5EF4-FFF2-40B4-BE49-F238E27FC236}">
                <a16:creationId xmlns:a16="http://schemas.microsoft.com/office/drawing/2014/main" id="{C7F307BB-06C4-45BF-B129-EDCDE959D552}"/>
              </a:ext>
            </a:extLst>
          </p:cNvPr>
          <p:cNvGrpSpPr/>
          <p:nvPr/>
        </p:nvGrpSpPr>
        <p:grpSpPr>
          <a:xfrm>
            <a:off x="904566" y="4780176"/>
            <a:ext cx="5668953" cy="1603131"/>
            <a:chOff x="904566" y="4957714"/>
            <a:chExt cx="5668953" cy="1603131"/>
          </a:xfrm>
        </p:grpSpPr>
        <p:grpSp>
          <p:nvGrpSpPr>
            <p:cNvPr id="53" name="组合 52">
              <a:extLst>
                <a:ext uri="{FF2B5EF4-FFF2-40B4-BE49-F238E27FC236}">
                  <a16:creationId xmlns:a16="http://schemas.microsoft.com/office/drawing/2014/main" id="{5887DBDC-9BCD-48AF-A4F8-9421B80F374E}"/>
                </a:ext>
              </a:extLst>
            </p:cNvPr>
            <p:cNvGrpSpPr/>
            <p:nvPr/>
          </p:nvGrpSpPr>
          <p:grpSpPr>
            <a:xfrm>
              <a:off x="904566" y="5033452"/>
              <a:ext cx="603250" cy="699770"/>
              <a:chOff x="623443" y="1726565"/>
              <a:chExt cx="603250" cy="699770"/>
            </a:xfrm>
          </p:grpSpPr>
          <p:sp>
            <p:nvSpPr>
              <p:cNvPr id="55" name="六边形 54">
                <a:extLst>
                  <a:ext uri="{FF2B5EF4-FFF2-40B4-BE49-F238E27FC236}">
                    <a16:creationId xmlns:a16="http://schemas.microsoft.com/office/drawing/2014/main" id="{9B918D4E-AF00-41BE-BFB3-C338DA215915}"/>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a:extLst>
                  <a:ext uri="{FF2B5EF4-FFF2-40B4-BE49-F238E27FC236}">
                    <a16:creationId xmlns:a16="http://schemas.microsoft.com/office/drawing/2014/main" id="{24D2C9E4-67FA-45EC-8F62-1D3EFD71C0D4}"/>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4" name="文本框 53">
              <a:extLst>
                <a:ext uri="{FF2B5EF4-FFF2-40B4-BE49-F238E27FC236}">
                  <a16:creationId xmlns:a16="http://schemas.microsoft.com/office/drawing/2014/main" id="{2326DC14-7688-4977-A90B-DE6518548EF1}"/>
                </a:ext>
              </a:extLst>
            </p:cNvPr>
            <p:cNvSpPr txBox="1"/>
            <p:nvPr/>
          </p:nvSpPr>
          <p:spPr>
            <a:xfrm>
              <a:off x="1599669" y="4957714"/>
              <a:ext cx="4973850" cy="160313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另外，由于刚才已经演示了</a:t>
              </a:r>
              <a:r>
                <a:rPr lang="en-US" altLang="zh-CN" sz="1600" dirty="0">
                  <a:latin typeface="微软雅黑" panose="020B0503020204020204" pitchFamily="34" charset="-122"/>
                  <a:ea typeface="微软雅黑" panose="020B0503020204020204" pitchFamily="34" charset="-122"/>
                </a:rPr>
                <a:t>RAID 10</a:t>
              </a:r>
              <a:r>
                <a:rPr lang="zh-CN" altLang="en-US" sz="1600" dirty="0">
                  <a:latin typeface="微软雅黑" panose="020B0503020204020204" pitchFamily="34" charset="-122"/>
                  <a:ea typeface="微软雅黑" panose="020B0503020204020204" pitchFamily="34" charset="-122"/>
                </a:rPr>
                <a:t>磁盘阵列的部署方法，现在来看一下</a:t>
              </a:r>
              <a:r>
                <a:rPr lang="en-US" altLang="zh-CN" sz="1600" dirty="0">
                  <a:latin typeface="微软雅黑" panose="020B0503020204020204" pitchFamily="34" charset="-122"/>
                  <a:ea typeface="微软雅黑" panose="020B0503020204020204" pitchFamily="34" charset="-122"/>
                </a:rPr>
                <a:t>RAID 5</a:t>
              </a:r>
              <a:r>
                <a:rPr lang="zh-CN" altLang="en-US" sz="1600" dirty="0">
                  <a:latin typeface="微软雅黑" panose="020B0503020204020204" pitchFamily="34" charset="-122"/>
                  <a:ea typeface="微软雅黑" panose="020B0503020204020204" pitchFamily="34" charset="-122"/>
                </a:rPr>
                <a:t>的部署效果。部署</a:t>
              </a:r>
              <a:r>
                <a:rPr lang="en-US" altLang="zh-CN" sz="1600" dirty="0">
                  <a:latin typeface="微软雅黑" panose="020B0503020204020204" pitchFamily="34" charset="-122"/>
                  <a:ea typeface="微软雅黑" panose="020B0503020204020204" pitchFamily="34" charset="-122"/>
                </a:rPr>
                <a:t>RAID 5</a:t>
              </a:r>
              <a:r>
                <a:rPr lang="zh-CN" altLang="en-US" sz="1600" dirty="0">
                  <a:latin typeface="微软雅黑" panose="020B0503020204020204" pitchFamily="34" charset="-122"/>
                  <a:ea typeface="微软雅黑" panose="020B0503020204020204" pitchFamily="34" charset="-122"/>
                </a:rPr>
                <a:t>磁盘阵列时，至少需要用到</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块硬盘，还需要再加一块备份硬盘（也叫热备盘），所以总计需要在虚拟机中模拟</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块硬盘设备</a:t>
              </a:r>
            </a:p>
          </p:txBody>
        </p:sp>
      </p:grpSp>
      <p:pic>
        <p:nvPicPr>
          <p:cNvPr id="8194" name="图片 213" descr="说明: 第7章 使用RAID与LVM磁盘阵列技术第7章 使用RAID与LVM磁盘阵列技术">
            <a:extLst>
              <a:ext uri="{FF2B5EF4-FFF2-40B4-BE49-F238E27FC236}">
                <a16:creationId xmlns:a16="http://schemas.microsoft.com/office/drawing/2014/main" id="{2601B141-0095-48B9-AB4C-C8CBC062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321" y="1504295"/>
            <a:ext cx="3884666" cy="397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56">
            <a:extLst>
              <a:ext uri="{FF2B5EF4-FFF2-40B4-BE49-F238E27FC236}">
                <a16:creationId xmlns:a16="http://schemas.microsoft.com/office/drawing/2014/main" id="{71502FCC-1BA4-4A08-B937-3FCED8282925}"/>
              </a:ext>
            </a:extLst>
          </p:cNvPr>
          <p:cNvSpPr txBox="1"/>
          <p:nvPr/>
        </p:nvSpPr>
        <p:spPr>
          <a:xfrm>
            <a:off x="7386320" y="5598038"/>
            <a:ext cx="3884665"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重置虚拟机后，再添加</a:t>
            </a:r>
            <a:r>
              <a:rPr lang="en-US" altLang="zh-CN" sz="1800" kern="100" dirty="0">
                <a:effectLst/>
                <a:latin typeface="微软雅黑" panose="020B0503020204020204" pitchFamily="34" charset="-122"/>
                <a:ea typeface="微软雅黑" panose="020B0503020204020204" pitchFamily="34" charset="-122"/>
              </a:rPr>
              <a:t>4</a:t>
            </a:r>
            <a:r>
              <a:rPr lang="zh-CN" altLang="en-US" sz="1800" kern="100" dirty="0">
                <a:effectLst/>
                <a:latin typeface="微软雅黑" panose="020B0503020204020204" pitchFamily="34" charset="-122"/>
                <a:ea typeface="微软雅黑" panose="020B0503020204020204" pitchFamily="34" charset="-122"/>
              </a:rPr>
              <a:t>块硬盘设备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9141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2162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删除磁盘阵列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6" name="Rectangle: Rounded Corners 55">
            <a:extLst>
              <a:ext uri="{FF2B5EF4-FFF2-40B4-BE49-F238E27FC236}">
                <a16:creationId xmlns:a16="http://schemas.microsoft.com/office/drawing/2014/main" id="{AC68FC6E-11EF-4C33-809D-BA14C29E61ED}"/>
              </a:ext>
            </a:extLst>
          </p:cNvPr>
          <p:cNvSpPr/>
          <p:nvPr/>
        </p:nvSpPr>
        <p:spPr>
          <a:xfrm>
            <a:off x="6005802" y="1213899"/>
            <a:ext cx="3186669" cy="75493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45">
            <a:extLst>
              <a:ext uri="{FF2B5EF4-FFF2-40B4-BE49-F238E27FC236}">
                <a16:creationId xmlns:a16="http://schemas.microsoft.com/office/drawing/2014/main" id="{2AF6E820-5BAE-45A1-BE40-C9E245FFD820}"/>
              </a:ext>
            </a:extLst>
          </p:cNvPr>
          <p:cNvSpPr/>
          <p:nvPr/>
        </p:nvSpPr>
        <p:spPr>
          <a:xfrm>
            <a:off x="6025383" y="2320895"/>
            <a:ext cx="3186669" cy="748668"/>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7">
            <a:extLst>
              <a:ext uri="{FF2B5EF4-FFF2-40B4-BE49-F238E27FC236}">
                <a16:creationId xmlns:a16="http://schemas.microsoft.com/office/drawing/2014/main" id="{0BC1C872-9CE2-42A1-B29D-4AA4C6AB029E}"/>
              </a:ext>
            </a:extLst>
          </p:cNvPr>
          <p:cNvSpPr txBox="1"/>
          <p:nvPr/>
        </p:nvSpPr>
        <p:spPr>
          <a:xfrm>
            <a:off x="6442751" y="2518457"/>
            <a:ext cx="2915015" cy="369332"/>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然后再逐一移除出去。</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47" name="TextBox 57">
            <a:extLst>
              <a:ext uri="{FF2B5EF4-FFF2-40B4-BE49-F238E27FC236}">
                <a16:creationId xmlns:a16="http://schemas.microsoft.com/office/drawing/2014/main" id="{690826AA-9DB3-4FAC-901C-4162B49466F5}"/>
              </a:ext>
            </a:extLst>
          </p:cNvPr>
          <p:cNvSpPr txBox="1"/>
          <p:nvPr/>
        </p:nvSpPr>
        <p:spPr>
          <a:xfrm>
            <a:off x="6423172" y="1283590"/>
            <a:ext cx="2934594" cy="64633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需要将所有的磁盘都设置成停用状态</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52" name="椭圆 51">
            <a:extLst>
              <a:ext uri="{FF2B5EF4-FFF2-40B4-BE49-F238E27FC236}">
                <a16:creationId xmlns:a16="http://schemas.microsoft.com/office/drawing/2014/main" id="{6773ACAE-4CB1-4555-935B-973509A54A5F}"/>
              </a:ext>
            </a:extLst>
          </p:cNvPr>
          <p:cNvSpPr/>
          <p:nvPr/>
        </p:nvSpPr>
        <p:spPr>
          <a:xfrm>
            <a:off x="5682943" y="1288759"/>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58" name="椭圆 57">
            <a:extLst>
              <a:ext uri="{FF2B5EF4-FFF2-40B4-BE49-F238E27FC236}">
                <a16:creationId xmlns:a16="http://schemas.microsoft.com/office/drawing/2014/main" id="{AD3C538F-DC2D-4E1F-8B1B-E4A098422E1C}"/>
              </a:ext>
            </a:extLst>
          </p:cNvPr>
          <p:cNvSpPr/>
          <p:nvPr/>
        </p:nvSpPr>
        <p:spPr>
          <a:xfrm>
            <a:off x="5749618" y="1355434"/>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59" name="椭圆 58">
            <a:extLst>
              <a:ext uri="{FF2B5EF4-FFF2-40B4-BE49-F238E27FC236}">
                <a16:creationId xmlns:a16="http://schemas.microsoft.com/office/drawing/2014/main" id="{E8ACDFFE-9CBC-4DFF-9941-81568FBB90D8}"/>
              </a:ext>
            </a:extLst>
          </p:cNvPr>
          <p:cNvSpPr/>
          <p:nvPr/>
        </p:nvSpPr>
        <p:spPr>
          <a:xfrm>
            <a:off x="5682943" y="2385208"/>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60" name="椭圆 59">
            <a:extLst>
              <a:ext uri="{FF2B5EF4-FFF2-40B4-BE49-F238E27FC236}">
                <a16:creationId xmlns:a16="http://schemas.microsoft.com/office/drawing/2014/main" id="{3E204501-B3F0-4A79-952C-E2FCAB7768E4}"/>
              </a:ext>
            </a:extLst>
          </p:cNvPr>
          <p:cNvSpPr/>
          <p:nvPr/>
        </p:nvSpPr>
        <p:spPr>
          <a:xfrm>
            <a:off x="5749618" y="2451883"/>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61" name="椭圆 60">
            <a:extLst>
              <a:ext uri="{FF2B5EF4-FFF2-40B4-BE49-F238E27FC236}">
                <a16:creationId xmlns:a16="http://schemas.microsoft.com/office/drawing/2014/main" id="{68BDF278-2865-4FD9-951D-8F11C616A32D}"/>
              </a:ext>
            </a:extLst>
          </p:cNvPr>
          <p:cNvSpPr/>
          <p:nvPr/>
        </p:nvSpPr>
        <p:spPr>
          <a:xfrm>
            <a:off x="2083617" y="194091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03885742-87D8-44A6-B874-9D45DA9FC06D}"/>
              </a:ext>
            </a:extLst>
          </p:cNvPr>
          <p:cNvSpPr/>
          <p:nvPr/>
        </p:nvSpPr>
        <p:spPr>
          <a:xfrm>
            <a:off x="2393257" y="212875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0B688B2-3733-41AD-A297-FEA8CAE68F4E}"/>
              </a:ext>
            </a:extLst>
          </p:cNvPr>
          <p:cNvSpPr/>
          <p:nvPr/>
        </p:nvSpPr>
        <p:spPr>
          <a:xfrm>
            <a:off x="2140338" y="249840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DCA26E9-889B-4B00-B5E3-80711AD7595A}"/>
              </a:ext>
            </a:extLst>
          </p:cNvPr>
          <p:cNvSpPr txBox="1"/>
          <p:nvPr/>
        </p:nvSpPr>
        <p:spPr>
          <a:xfrm>
            <a:off x="2462347" y="2859013"/>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删除磁盘</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阵列</a:t>
            </a:r>
          </a:p>
        </p:txBody>
      </p:sp>
      <p:sp>
        <p:nvSpPr>
          <p:cNvPr id="65" name="Rectangle: Rounded Corners 55">
            <a:extLst>
              <a:ext uri="{FF2B5EF4-FFF2-40B4-BE49-F238E27FC236}">
                <a16:creationId xmlns:a16="http://schemas.microsoft.com/office/drawing/2014/main" id="{AAD0BC5D-B26F-4E2B-B360-E21C492F36BD}"/>
              </a:ext>
            </a:extLst>
          </p:cNvPr>
          <p:cNvSpPr/>
          <p:nvPr/>
        </p:nvSpPr>
        <p:spPr>
          <a:xfrm>
            <a:off x="6025383" y="3451927"/>
            <a:ext cx="3186669" cy="748668"/>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57">
            <a:extLst>
              <a:ext uri="{FF2B5EF4-FFF2-40B4-BE49-F238E27FC236}">
                <a16:creationId xmlns:a16="http://schemas.microsoft.com/office/drawing/2014/main" id="{29A3026E-7235-48DF-AF87-F0377A95883D}"/>
              </a:ext>
            </a:extLst>
          </p:cNvPr>
          <p:cNvSpPr txBox="1"/>
          <p:nvPr/>
        </p:nvSpPr>
        <p:spPr>
          <a:xfrm>
            <a:off x="6442752" y="3505951"/>
            <a:ext cx="2952212" cy="64633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将所有的硬盘都移除后，再来查看磁盘阵列组的状态</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67" name="椭圆 66">
            <a:extLst>
              <a:ext uri="{FF2B5EF4-FFF2-40B4-BE49-F238E27FC236}">
                <a16:creationId xmlns:a16="http://schemas.microsoft.com/office/drawing/2014/main" id="{433E7153-F84B-447E-B716-07DC23EBAF0B}"/>
              </a:ext>
            </a:extLst>
          </p:cNvPr>
          <p:cNvSpPr/>
          <p:nvPr/>
        </p:nvSpPr>
        <p:spPr>
          <a:xfrm>
            <a:off x="5682943" y="3507840"/>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68" name="椭圆 67">
            <a:extLst>
              <a:ext uri="{FF2B5EF4-FFF2-40B4-BE49-F238E27FC236}">
                <a16:creationId xmlns:a16="http://schemas.microsoft.com/office/drawing/2014/main" id="{2D125EC0-18E4-4C4E-A317-CA889D6BA584}"/>
              </a:ext>
            </a:extLst>
          </p:cNvPr>
          <p:cNvSpPr/>
          <p:nvPr/>
        </p:nvSpPr>
        <p:spPr>
          <a:xfrm>
            <a:off x="5749618" y="3574515"/>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69" name="直接连接符 68">
            <a:extLst>
              <a:ext uri="{FF2B5EF4-FFF2-40B4-BE49-F238E27FC236}">
                <a16:creationId xmlns:a16="http://schemas.microsoft.com/office/drawing/2014/main" id="{0AB01A9A-8DF0-4173-9D4B-6979E244C8C5}"/>
              </a:ext>
            </a:extLst>
          </p:cNvPr>
          <p:cNvCxnSpPr>
            <a:cxnSpLocks/>
            <a:stCxn id="62" idx="6"/>
            <a:endCxn id="52" idx="2"/>
          </p:cNvCxnSpPr>
          <p:nvPr/>
        </p:nvCxnSpPr>
        <p:spPr>
          <a:xfrm flipV="1">
            <a:off x="4727897" y="1611618"/>
            <a:ext cx="955046" cy="1684455"/>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1259ED4C-6111-46B0-BD3D-B472B386CCDC}"/>
              </a:ext>
            </a:extLst>
          </p:cNvPr>
          <p:cNvCxnSpPr>
            <a:cxnSpLocks/>
            <a:stCxn id="62" idx="6"/>
            <a:endCxn id="60" idx="2"/>
          </p:cNvCxnSpPr>
          <p:nvPr/>
        </p:nvCxnSpPr>
        <p:spPr>
          <a:xfrm flipV="1">
            <a:off x="4727897" y="2708067"/>
            <a:ext cx="1021721" cy="58800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855139AC-4EDB-4E4F-AB29-424937A17D92}"/>
              </a:ext>
            </a:extLst>
          </p:cNvPr>
          <p:cNvCxnSpPr>
            <a:cxnSpLocks/>
            <a:stCxn id="62" idx="6"/>
            <a:endCxn id="67" idx="2"/>
          </p:cNvCxnSpPr>
          <p:nvPr/>
        </p:nvCxnSpPr>
        <p:spPr>
          <a:xfrm>
            <a:off x="4727897" y="3296073"/>
            <a:ext cx="955046" cy="53462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2" name="Rectangle: Rounded Corners 45">
            <a:extLst>
              <a:ext uri="{FF2B5EF4-FFF2-40B4-BE49-F238E27FC236}">
                <a16:creationId xmlns:a16="http://schemas.microsoft.com/office/drawing/2014/main" id="{A6AE3666-F17B-4F87-8509-40CCDB368058}"/>
              </a:ext>
            </a:extLst>
          </p:cNvPr>
          <p:cNvSpPr/>
          <p:nvPr/>
        </p:nvSpPr>
        <p:spPr>
          <a:xfrm>
            <a:off x="6025383" y="4807321"/>
            <a:ext cx="3186669" cy="748668"/>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47">
            <a:extLst>
              <a:ext uri="{FF2B5EF4-FFF2-40B4-BE49-F238E27FC236}">
                <a16:creationId xmlns:a16="http://schemas.microsoft.com/office/drawing/2014/main" id="{6EF5E67B-0562-4DCC-8778-40C5E107F895}"/>
              </a:ext>
            </a:extLst>
          </p:cNvPr>
          <p:cNvSpPr txBox="1"/>
          <p:nvPr/>
        </p:nvSpPr>
        <p:spPr>
          <a:xfrm>
            <a:off x="6442751" y="4873879"/>
            <a:ext cx="2915015" cy="64633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继续停用整个</a:t>
            </a:r>
            <a:r>
              <a:rPr lang="en-US" altLang="zh-CN" sz="1800" dirty="0">
                <a:solidFill>
                  <a:srgbClr val="0070C0"/>
                </a:solidFill>
                <a:latin typeface="微软雅黑" panose="020B0503020204020204" pitchFamily="34" charset="-122"/>
                <a:ea typeface="微软雅黑" panose="020B0503020204020204" pitchFamily="34" charset="-122"/>
              </a:rPr>
              <a:t>RAID</a:t>
            </a:r>
            <a:r>
              <a:rPr lang="zh-CN" altLang="en-US" sz="1800" dirty="0">
                <a:solidFill>
                  <a:srgbClr val="0070C0"/>
                </a:solidFill>
                <a:latin typeface="微软雅黑" panose="020B0503020204020204" pitchFamily="34" charset="-122"/>
                <a:ea typeface="微软雅黑" panose="020B0503020204020204" pitchFamily="34" charset="-122"/>
              </a:rPr>
              <a:t>磁盘阵列，工作就彻底完成了</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74" name="椭圆 73">
            <a:extLst>
              <a:ext uri="{FF2B5EF4-FFF2-40B4-BE49-F238E27FC236}">
                <a16:creationId xmlns:a16="http://schemas.microsoft.com/office/drawing/2014/main" id="{D07624F5-39CC-4699-87C4-391B06E21301}"/>
              </a:ext>
            </a:extLst>
          </p:cNvPr>
          <p:cNvSpPr/>
          <p:nvPr/>
        </p:nvSpPr>
        <p:spPr>
          <a:xfrm>
            <a:off x="5682943" y="4871634"/>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75" name="椭圆 74">
            <a:extLst>
              <a:ext uri="{FF2B5EF4-FFF2-40B4-BE49-F238E27FC236}">
                <a16:creationId xmlns:a16="http://schemas.microsoft.com/office/drawing/2014/main" id="{B4BB7C26-1C4D-4E33-9B0C-0DEB4ABEC32F}"/>
              </a:ext>
            </a:extLst>
          </p:cNvPr>
          <p:cNvSpPr/>
          <p:nvPr/>
        </p:nvSpPr>
        <p:spPr>
          <a:xfrm>
            <a:off x="5749618" y="4938309"/>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4</a:t>
            </a:r>
            <a:endParaRPr lang="zh-CN" altLang="en-US" dirty="0">
              <a:latin typeface="思源黑体 CN Bold" panose="020B0800000000000000" pitchFamily="34" charset="-122"/>
              <a:ea typeface="思源黑体 CN Bold" panose="020B0800000000000000" pitchFamily="34" charset="-122"/>
            </a:endParaRPr>
          </a:p>
        </p:txBody>
      </p:sp>
      <p:cxnSp>
        <p:nvCxnSpPr>
          <p:cNvPr id="76" name="直接连接符 75">
            <a:extLst>
              <a:ext uri="{FF2B5EF4-FFF2-40B4-BE49-F238E27FC236}">
                <a16:creationId xmlns:a16="http://schemas.microsoft.com/office/drawing/2014/main" id="{50960732-A34A-4B83-A000-F993925F4D0C}"/>
              </a:ext>
            </a:extLst>
          </p:cNvPr>
          <p:cNvCxnSpPr>
            <a:cxnSpLocks/>
            <a:stCxn id="62" idx="6"/>
            <a:endCxn id="75" idx="2"/>
          </p:cNvCxnSpPr>
          <p:nvPr/>
        </p:nvCxnSpPr>
        <p:spPr>
          <a:xfrm>
            <a:off x="4727897" y="3296073"/>
            <a:ext cx="1021721" cy="1898420"/>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3E857059-F286-42B0-96B0-50924F504845}"/>
              </a:ext>
            </a:extLst>
          </p:cNvPr>
          <p:cNvSpPr txBox="1"/>
          <p:nvPr/>
        </p:nvSpPr>
        <p:spPr>
          <a:xfrm>
            <a:off x="1271905" y="5042707"/>
            <a:ext cx="4071506" cy="1341521"/>
          </a:xfrm>
          <a:prstGeom prst="rect">
            <a:avLst/>
          </a:prstGeom>
          <a:noFill/>
        </p:spPr>
        <p:txBody>
          <a:bodyPr wrap="square">
            <a:spAutoFit/>
          </a:bodyPr>
          <a:lstStyle/>
          <a:p>
            <a:pPr>
              <a:lnSpc>
                <a:spcPct val="130000"/>
              </a:lnSpc>
            </a:pPr>
            <a:r>
              <a:rPr lang="zh-CN" altLang="zh-CN" sz="1600" kern="100" spc="-30" dirty="0">
                <a:effectLst/>
                <a:latin typeface="微软雅黑" panose="020B0503020204020204" pitchFamily="34" charset="-122"/>
                <a:ea typeface="微软雅黑" panose="020B0503020204020204" pitchFamily="34" charset="-122"/>
                <a:cs typeface="Times New Roman" panose="02020603050405020304" pitchFamily="18" charset="0"/>
              </a:rPr>
              <a:t>在有一些老版本的服务器中，在使用</a:t>
            </a:r>
            <a:r>
              <a:rPr lang="en-US" altLang="zh-CN" sz="1600" kern="100" spc="-30" dirty="0">
                <a:effectLst/>
                <a:latin typeface="微软雅黑" panose="020B0503020204020204" pitchFamily="34" charset="-122"/>
                <a:ea typeface="微软雅黑" panose="020B0503020204020204" pitchFamily="34" charset="-122"/>
              </a:rPr>
              <a:t>--stop</a:t>
            </a:r>
            <a:r>
              <a:rPr lang="zh-CN" altLang="zh-CN" sz="1600" kern="100" spc="-30" dirty="0">
                <a:effectLst/>
                <a:latin typeface="微软雅黑" panose="020B0503020204020204" pitchFamily="34" charset="-122"/>
                <a:ea typeface="微软雅黑" panose="020B0503020204020204" pitchFamily="34" charset="-122"/>
                <a:cs typeface="Times New Roman" panose="02020603050405020304" pitchFamily="18" charset="0"/>
              </a:rPr>
              <a:t>参数后依然会保留设备文件。这很明显是没有处理干净，这时再执行一下“</a:t>
            </a:r>
            <a:r>
              <a:rPr lang="en-US" altLang="zh-CN" sz="1600" kern="100" spc="-30" dirty="0" err="1">
                <a:effectLst/>
                <a:latin typeface="微软雅黑" panose="020B0503020204020204" pitchFamily="34" charset="-122"/>
                <a:ea typeface="微软雅黑" panose="020B0503020204020204" pitchFamily="34" charset="-122"/>
              </a:rPr>
              <a:t>mdadm</a:t>
            </a:r>
            <a:r>
              <a:rPr lang="en-US" altLang="zh-CN" sz="1600" kern="100" spc="-30" dirty="0">
                <a:effectLst/>
                <a:latin typeface="微软雅黑" panose="020B0503020204020204" pitchFamily="34" charset="-122"/>
                <a:ea typeface="微软雅黑" panose="020B0503020204020204" pitchFamily="34" charset="-122"/>
              </a:rPr>
              <a:t> --remove /dev/md0</a:t>
            </a:r>
            <a:r>
              <a:rPr lang="zh-CN" altLang="zh-CN" sz="1600" kern="100" spc="-30" dirty="0">
                <a:effectLst/>
                <a:latin typeface="微软雅黑" panose="020B0503020204020204" pitchFamily="34" charset="-122"/>
                <a:ea typeface="微软雅黑" panose="020B0503020204020204" pitchFamily="34" charset="-122"/>
                <a:cs typeface="Times New Roman" panose="02020603050405020304" pitchFamily="18" charset="0"/>
              </a:rPr>
              <a:t>”命令即可。</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9345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LVM</a:t>
            </a:r>
            <a:r>
              <a:rPr lang="zh-CN" altLang="en-US" sz="3600" b="1" dirty="0">
                <a:solidFill>
                  <a:schemeClr val="accent1"/>
                </a:solidFill>
                <a:latin typeface="微软雅黑" panose="020B0503020204020204" pitchFamily="34" charset="-122"/>
                <a:ea typeface="微软雅黑" panose="020B0503020204020204" pitchFamily="34" charset="-122"/>
              </a:rPr>
              <a:t>（逻辑卷管理器）</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LVM (Logical Volume Manager)</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（逻辑卷管理器）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E24C2239-9001-46AE-A78F-1D9908F21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433" y="3780013"/>
            <a:ext cx="9051134" cy="2577855"/>
          </a:xfrm>
          <a:prstGeom prst="rect">
            <a:avLst/>
          </a:prstGeom>
        </p:spPr>
      </p:pic>
      <p:grpSp>
        <p:nvGrpSpPr>
          <p:cNvPr id="14" name="组合 13">
            <a:extLst>
              <a:ext uri="{FF2B5EF4-FFF2-40B4-BE49-F238E27FC236}">
                <a16:creationId xmlns:a16="http://schemas.microsoft.com/office/drawing/2014/main" id="{E44A15F2-C9D5-456C-B035-143E5C287912}"/>
              </a:ext>
            </a:extLst>
          </p:cNvPr>
          <p:cNvGrpSpPr/>
          <p:nvPr/>
        </p:nvGrpSpPr>
        <p:grpSpPr>
          <a:xfrm>
            <a:off x="1570433" y="1201319"/>
            <a:ext cx="4339296" cy="1295355"/>
            <a:chOff x="904566" y="1451001"/>
            <a:chExt cx="4339296" cy="1295355"/>
          </a:xfrm>
        </p:grpSpPr>
        <p:grpSp>
          <p:nvGrpSpPr>
            <p:cNvPr id="15" name="组合 14">
              <a:extLst>
                <a:ext uri="{FF2B5EF4-FFF2-40B4-BE49-F238E27FC236}">
                  <a16:creationId xmlns:a16="http://schemas.microsoft.com/office/drawing/2014/main" id="{8C2C2D34-D3AF-4667-97BD-C6D0A92611AC}"/>
                </a:ext>
              </a:extLst>
            </p:cNvPr>
            <p:cNvGrpSpPr/>
            <p:nvPr/>
          </p:nvGrpSpPr>
          <p:grpSpPr>
            <a:xfrm>
              <a:off x="904566" y="1532003"/>
              <a:ext cx="603250" cy="699770"/>
              <a:chOff x="623443" y="1726565"/>
              <a:chExt cx="603250" cy="699770"/>
            </a:xfrm>
          </p:grpSpPr>
          <p:sp>
            <p:nvSpPr>
              <p:cNvPr id="17" name="六边形 16">
                <a:extLst>
                  <a:ext uri="{FF2B5EF4-FFF2-40B4-BE49-F238E27FC236}">
                    <a16:creationId xmlns:a16="http://schemas.microsoft.com/office/drawing/2014/main" id="{F3EC56D6-A853-435F-8509-57486D5C326C}"/>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BF17627F-0940-42D9-95EB-755967C9FD90}"/>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DCA08F03-D0E6-45DA-998F-C3EA29938C73}"/>
                </a:ext>
              </a:extLst>
            </p:cNvPr>
            <p:cNvSpPr txBox="1"/>
            <p:nvPr/>
          </p:nvSpPr>
          <p:spPr>
            <a:xfrm>
              <a:off x="1676798" y="1451001"/>
              <a:ext cx="3567064" cy="129535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LVM</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系统用于对硬盘分区进行管理的一种机制，理论性较强，其创建初衷是为了解决硬盘设备在创建分区后不易修改分区大小的缺陷。</a:t>
              </a:r>
            </a:p>
          </p:txBody>
        </p:sp>
      </p:grpSp>
      <p:grpSp>
        <p:nvGrpSpPr>
          <p:cNvPr id="19" name="组合 18">
            <a:extLst>
              <a:ext uri="{FF2B5EF4-FFF2-40B4-BE49-F238E27FC236}">
                <a16:creationId xmlns:a16="http://schemas.microsoft.com/office/drawing/2014/main" id="{4BD9698D-476D-4D2C-91B5-98B8FE8A9327}"/>
              </a:ext>
            </a:extLst>
          </p:cNvPr>
          <p:cNvGrpSpPr/>
          <p:nvPr/>
        </p:nvGrpSpPr>
        <p:grpSpPr>
          <a:xfrm>
            <a:off x="6353968" y="1201319"/>
            <a:ext cx="4267599" cy="987578"/>
            <a:chOff x="904566" y="2619905"/>
            <a:chExt cx="3797271" cy="987578"/>
          </a:xfrm>
        </p:grpSpPr>
        <p:grpSp>
          <p:nvGrpSpPr>
            <p:cNvPr id="20" name="组合 19">
              <a:extLst>
                <a:ext uri="{FF2B5EF4-FFF2-40B4-BE49-F238E27FC236}">
                  <a16:creationId xmlns:a16="http://schemas.microsoft.com/office/drawing/2014/main" id="{4158FFD4-A81B-42BA-871C-757D15C4674A}"/>
                </a:ext>
              </a:extLst>
            </p:cNvPr>
            <p:cNvGrpSpPr/>
            <p:nvPr/>
          </p:nvGrpSpPr>
          <p:grpSpPr>
            <a:xfrm>
              <a:off x="904566" y="2700907"/>
              <a:ext cx="603250" cy="699770"/>
              <a:chOff x="623443" y="1726565"/>
              <a:chExt cx="603250" cy="699770"/>
            </a:xfrm>
          </p:grpSpPr>
          <p:sp>
            <p:nvSpPr>
              <p:cNvPr id="22" name="六边形 21">
                <a:extLst>
                  <a:ext uri="{FF2B5EF4-FFF2-40B4-BE49-F238E27FC236}">
                    <a16:creationId xmlns:a16="http://schemas.microsoft.com/office/drawing/2014/main" id="{E826B8D2-648F-43C7-B074-E478C393570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C5D6EE78-1DAF-48F0-9B61-2F0AD140225F}"/>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04AF49DF-E39A-4E39-9912-4DFA9E95C460}"/>
                </a:ext>
              </a:extLst>
            </p:cNvPr>
            <p:cNvSpPr txBox="1"/>
            <p:nvPr/>
          </p:nvSpPr>
          <p:spPr>
            <a:xfrm>
              <a:off x="1599669" y="2619905"/>
              <a:ext cx="3102168"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尽管对传统的硬盘分区进行强制扩容或缩容从理论上来讲是可行的，但是却可能造成数据的丢失。</a:t>
              </a:r>
            </a:p>
          </p:txBody>
        </p:sp>
      </p:grpSp>
      <p:grpSp>
        <p:nvGrpSpPr>
          <p:cNvPr id="24" name="组合 23">
            <a:extLst>
              <a:ext uri="{FF2B5EF4-FFF2-40B4-BE49-F238E27FC236}">
                <a16:creationId xmlns:a16="http://schemas.microsoft.com/office/drawing/2014/main" id="{E76E3342-6131-49B6-A937-DDBAA22F05A4}"/>
              </a:ext>
            </a:extLst>
          </p:cNvPr>
          <p:cNvGrpSpPr/>
          <p:nvPr/>
        </p:nvGrpSpPr>
        <p:grpSpPr>
          <a:xfrm>
            <a:off x="1570433" y="2496674"/>
            <a:ext cx="4306402" cy="1295355"/>
            <a:chOff x="904566" y="3788809"/>
            <a:chExt cx="4048737" cy="1295355"/>
          </a:xfrm>
        </p:grpSpPr>
        <p:grpSp>
          <p:nvGrpSpPr>
            <p:cNvPr id="25" name="组合 24">
              <a:extLst>
                <a:ext uri="{FF2B5EF4-FFF2-40B4-BE49-F238E27FC236}">
                  <a16:creationId xmlns:a16="http://schemas.microsoft.com/office/drawing/2014/main" id="{AA0A706B-73B2-4AD6-BAA5-C28B189DF747}"/>
                </a:ext>
              </a:extLst>
            </p:cNvPr>
            <p:cNvGrpSpPr/>
            <p:nvPr/>
          </p:nvGrpSpPr>
          <p:grpSpPr>
            <a:xfrm>
              <a:off x="904566" y="3869811"/>
              <a:ext cx="603250" cy="699770"/>
              <a:chOff x="623443" y="1726565"/>
              <a:chExt cx="603250" cy="699770"/>
            </a:xfrm>
          </p:grpSpPr>
          <p:sp>
            <p:nvSpPr>
              <p:cNvPr id="27" name="六边形 26">
                <a:extLst>
                  <a:ext uri="{FF2B5EF4-FFF2-40B4-BE49-F238E27FC236}">
                    <a16:creationId xmlns:a16="http://schemas.microsoft.com/office/drawing/2014/main" id="{3073832C-5FFA-4774-AD11-BEB01F7F5D62}"/>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348238B2-14C2-4549-9391-3AB89D6EDC5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6" name="文本框 25">
              <a:extLst>
                <a:ext uri="{FF2B5EF4-FFF2-40B4-BE49-F238E27FC236}">
                  <a16:creationId xmlns:a16="http://schemas.microsoft.com/office/drawing/2014/main" id="{FDA33940-1743-432F-ABDE-634C60CC937B}"/>
                </a:ext>
              </a:extLst>
            </p:cNvPr>
            <p:cNvSpPr txBox="1"/>
            <p:nvPr/>
          </p:nvSpPr>
          <p:spPr>
            <a:xfrm>
              <a:off x="1599669" y="3788809"/>
              <a:ext cx="3353634" cy="129535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LVM</a:t>
              </a:r>
              <a:r>
                <a:rPr lang="zh-CN" altLang="en-US" sz="1600" dirty="0">
                  <a:latin typeface="微软雅黑" panose="020B0503020204020204" pitchFamily="34" charset="-122"/>
                  <a:ea typeface="微软雅黑" panose="020B0503020204020204" pitchFamily="34" charset="-122"/>
                </a:rPr>
                <a:t>技术是在硬盘分区和文件系统之间添加了一个逻辑层，它提供了一个抽象的卷组，可以把多块硬盘进行卷组合并。</a:t>
              </a:r>
            </a:p>
          </p:txBody>
        </p:sp>
      </p:grpSp>
      <p:grpSp>
        <p:nvGrpSpPr>
          <p:cNvPr id="29" name="组合 28">
            <a:extLst>
              <a:ext uri="{FF2B5EF4-FFF2-40B4-BE49-F238E27FC236}">
                <a16:creationId xmlns:a16="http://schemas.microsoft.com/office/drawing/2014/main" id="{732DAA5E-1152-49B7-8D4F-67F9F9067FC6}"/>
              </a:ext>
            </a:extLst>
          </p:cNvPr>
          <p:cNvGrpSpPr/>
          <p:nvPr/>
        </p:nvGrpSpPr>
        <p:grpSpPr>
          <a:xfrm>
            <a:off x="6353968" y="2490666"/>
            <a:ext cx="4262165" cy="987578"/>
            <a:chOff x="904566" y="4957714"/>
            <a:chExt cx="4262165" cy="987578"/>
          </a:xfrm>
        </p:grpSpPr>
        <p:grpSp>
          <p:nvGrpSpPr>
            <p:cNvPr id="30" name="组合 29">
              <a:extLst>
                <a:ext uri="{FF2B5EF4-FFF2-40B4-BE49-F238E27FC236}">
                  <a16:creationId xmlns:a16="http://schemas.microsoft.com/office/drawing/2014/main" id="{0EB54B0F-D345-484B-BE4C-69C0BE739751}"/>
                </a:ext>
              </a:extLst>
            </p:cNvPr>
            <p:cNvGrpSpPr/>
            <p:nvPr/>
          </p:nvGrpSpPr>
          <p:grpSpPr>
            <a:xfrm>
              <a:off x="904566" y="5033452"/>
              <a:ext cx="603250" cy="699770"/>
              <a:chOff x="623443" y="1726565"/>
              <a:chExt cx="603250" cy="699770"/>
            </a:xfrm>
          </p:grpSpPr>
          <p:sp>
            <p:nvSpPr>
              <p:cNvPr id="36" name="六边形 35">
                <a:extLst>
                  <a:ext uri="{FF2B5EF4-FFF2-40B4-BE49-F238E27FC236}">
                    <a16:creationId xmlns:a16="http://schemas.microsoft.com/office/drawing/2014/main" id="{7616C277-6F44-44E9-9D07-84E4BD195E23}"/>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8FADF00C-98A6-44CF-B8B8-AAA88A191B58}"/>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79B5129A-DDFD-4A5C-AA0B-981BE5E1B5EE}"/>
                </a:ext>
              </a:extLst>
            </p:cNvPr>
            <p:cNvSpPr txBox="1"/>
            <p:nvPr/>
          </p:nvSpPr>
          <p:spPr>
            <a:xfrm>
              <a:off x="1599669" y="4957714"/>
              <a:ext cx="3567062"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这样一来，用户不必关心物理硬盘设备的底层架构和布局，就可以实现对硬盘分区的动态调整。</a:t>
              </a:r>
            </a:p>
          </p:txBody>
        </p:sp>
      </p:grpSp>
      <p:sp>
        <p:nvSpPr>
          <p:cNvPr id="38" name="文本框 37">
            <a:extLst>
              <a:ext uri="{FF2B5EF4-FFF2-40B4-BE49-F238E27FC236}">
                <a16:creationId xmlns:a16="http://schemas.microsoft.com/office/drawing/2014/main" id="{B790170D-4735-4A2E-98C7-7574A94DAA70}"/>
              </a:ext>
            </a:extLst>
          </p:cNvPr>
          <p:cNvSpPr txBox="1"/>
          <p:nvPr/>
        </p:nvSpPr>
        <p:spPr>
          <a:xfrm>
            <a:off x="4721922" y="6047580"/>
            <a:ext cx="3567062" cy="369332"/>
          </a:xfrm>
          <a:prstGeom prst="rect">
            <a:avLst/>
          </a:prstGeom>
          <a:noFill/>
        </p:spPr>
        <p:txBody>
          <a:bodyPr wrap="square">
            <a:spAutoFit/>
          </a:bodyPr>
          <a:lstStyle/>
          <a:p>
            <a:pPr algn="ct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逻辑卷管理器的技术结构</a:t>
            </a:r>
            <a:r>
              <a:rPr lang="zh-CN" altLang="zh-CN" kern="100" dirty="0">
                <a:effectLst/>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380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（逻辑卷管理器）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9" name="文本框 28">
            <a:extLst>
              <a:ext uri="{FF2B5EF4-FFF2-40B4-BE49-F238E27FC236}">
                <a16:creationId xmlns:a16="http://schemas.microsoft.com/office/drawing/2014/main" id="{09A32A30-0AF1-46CE-8546-DDDFBEED641E}"/>
              </a:ext>
            </a:extLst>
          </p:cNvPr>
          <p:cNvSpPr txBox="1"/>
          <p:nvPr/>
        </p:nvSpPr>
        <p:spPr>
          <a:xfrm>
            <a:off x="2097747" y="1231671"/>
            <a:ext cx="7996507" cy="701346"/>
          </a:xfrm>
          <a:prstGeom prst="rect">
            <a:avLst/>
          </a:prstGeom>
          <a:noFill/>
        </p:spPr>
        <p:txBody>
          <a:bodyPr wrap="square" rtlCol="0">
            <a:spAutoFit/>
          </a:bodyPr>
          <a:lstStyle/>
          <a:p>
            <a:pPr algn="ctr">
              <a:lnSpc>
                <a:spcPct val="130000"/>
              </a:lnSpc>
            </a:pPr>
            <a:r>
              <a:rPr lang="zh-CN" altLang="en-US" sz="1600" dirty="0">
                <a:latin typeface="微软雅黑" panose="020B0503020204020204" pitchFamily="34" charset="-122"/>
                <a:ea typeface="微软雅黑" panose="020B0503020204020204" pitchFamily="34" charset="-122"/>
              </a:rPr>
              <a:t>在日常的使用中，如果卷组（</a:t>
            </a:r>
            <a:r>
              <a:rPr lang="en-US" altLang="zh-CN" sz="1600" dirty="0">
                <a:latin typeface="微软雅黑" panose="020B0503020204020204" pitchFamily="34" charset="-122"/>
                <a:ea typeface="微软雅黑" panose="020B0503020204020204" pitchFamily="34" charset="-122"/>
              </a:rPr>
              <a:t>VG</a:t>
            </a:r>
            <a:r>
              <a:rPr lang="zh-CN" altLang="en-US" sz="1600" dirty="0">
                <a:latin typeface="微软雅黑" panose="020B0503020204020204" pitchFamily="34" charset="-122"/>
                <a:ea typeface="微软雅黑" panose="020B0503020204020204" pitchFamily="34" charset="-122"/>
              </a:rPr>
              <a:t>）的剩余容量不足，可以随时将新的物理卷（</a:t>
            </a:r>
            <a:r>
              <a:rPr lang="en-US" altLang="zh-CN" sz="1600" dirty="0">
                <a:latin typeface="微软雅黑" panose="020B0503020204020204" pitchFamily="34" charset="-122"/>
                <a:ea typeface="微软雅黑" panose="020B0503020204020204" pitchFamily="34" charset="-122"/>
              </a:rPr>
              <a:t>PV</a:t>
            </a:r>
            <a:r>
              <a:rPr lang="zh-CN" altLang="en-US" sz="1600" dirty="0">
                <a:latin typeface="微软雅黑" panose="020B0503020204020204" pitchFamily="34" charset="-122"/>
                <a:ea typeface="微软雅黑" panose="020B0503020204020204" pitchFamily="34" charset="-122"/>
              </a:rPr>
              <a:t>）加入到里面，进行不断地扩容。</a:t>
            </a:r>
            <a:endParaRPr lang="en-US" altLang="zh-CN" sz="16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470FBE3-11CB-47D2-81A0-18F846D0C490}"/>
              </a:ext>
            </a:extLst>
          </p:cNvPr>
          <p:cNvGrpSpPr/>
          <p:nvPr/>
        </p:nvGrpSpPr>
        <p:grpSpPr>
          <a:xfrm>
            <a:off x="4371975" y="2594990"/>
            <a:ext cx="3448050" cy="2853208"/>
            <a:chOff x="3843655" y="2594990"/>
            <a:chExt cx="3448050" cy="2853208"/>
          </a:xfrm>
        </p:grpSpPr>
        <p:sp>
          <p:nvSpPr>
            <p:cNvPr id="50" name="箭头: 下 49">
              <a:extLst>
                <a:ext uri="{FF2B5EF4-FFF2-40B4-BE49-F238E27FC236}">
                  <a16:creationId xmlns:a16="http://schemas.microsoft.com/office/drawing/2014/main" id="{C7E9BFF5-8BB9-46DF-8FE9-16E1D3206FBA}"/>
                </a:ext>
              </a:extLst>
            </p:cNvPr>
            <p:cNvSpPr/>
            <p:nvPr/>
          </p:nvSpPr>
          <p:spPr>
            <a:xfrm rot="8100000" flipH="1" flipV="1">
              <a:off x="6381367" y="4011775"/>
              <a:ext cx="182880" cy="1113158"/>
            </a:xfrm>
            <a:prstGeom prst="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A3161DD1-9688-4696-9DD4-E4C6F16E3A1E}"/>
                </a:ext>
              </a:extLst>
            </p:cNvPr>
            <p:cNvSpPr/>
            <p:nvPr/>
          </p:nvSpPr>
          <p:spPr>
            <a:xfrm rot="13500000" flipV="1">
              <a:off x="4597399" y="4011776"/>
              <a:ext cx="182880" cy="1113158"/>
            </a:xfrm>
            <a:prstGeom prst="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下 47">
              <a:extLst>
                <a:ext uri="{FF2B5EF4-FFF2-40B4-BE49-F238E27FC236}">
                  <a16:creationId xmlns:a16="http://schemas.microsoft.com/office/drawing/2014/main" id="{055DBF3A-EDD0-4EBA-B64A-2695B90D752B}"/>
                </a:ext>
              </a:extLst>
            </p:cNvPr>
            <p:cNvSpPr/>
            <p:nvPr/>
          </p:nvSpPr>
          <p:spPr>
            <a:xfrm rot="2642833" flipH="1">
              <a:off x="6441442" y="2892970"/>
              <a:ext cx="182880" cy="1113158"/>
            </a:xfrm>
            <a:prstGeom prst="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8D4DA78A-836E-4C33-8119-7F5B7D8E8EAD}"/>
                </a:ext>
              </a:extLst>
            </p:cNvPr>
            <p:cNvSpPr/>
            <p:nvPr/>
          </p:nvSpPr>
          <p:spPr>
            <a:xfrm rot="18957167">
              <a:off x="4502982" y="2892970"/>
              <a:ext cx="182880" cy="1113158"/>
            </a:xfrm>
            <a:prstGeom prst="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上下 46">
              <a:extLst>
                <a:ext uri="{FF2B5EF4-FFF2-40B4-BE49-F238E27FC236}">
                  <a16:creationId xmlns:a16="http://schemas.microsoft.com/office/drawing/2014/main" id="{DF8490C7-3739-4572-9854-A1CA38C81706}"/>
                </a:ext>
              </a:extLst>
            </p:cNvPr>
            <p:cNvSpPr/>
            <p:nvPr/>
          </p:nvSpPr>
          <p:spPr>
            <a:xfrm>
              <a:off x="5476240" y="4313256"/>
              <a:ext cx="182880" cy="647262"/>
            </a:xfrm>
            <a:prstGeom prst="up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上下 6">
              <a:extLst>
                <a:ext uri="{FF2B5EF4-FFF2-40B4-BE49-F238E27FC236}">
                  <a16:creationId xmlns:a16="http://schemas.microsoft.com/office/drawing/2014/main" id="{E2E923CF-1E08-4EF4-B2CD-C639AAC3780C}"/>
                </a:ext>
              </a:extLst>
            </p:cNvPr>
            <p:cNvSpPr/>
            <p:nvPr/>
          </p:nvSpPr>
          <p:spPr>
            <a:xfrm>
              <a:off x="5476240" y="2764732"/>
              <a:ext cx="182880" cy="647262"/>
            </a:xfrm>
            <a:prstGeom prst="upDownArrow">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7AB00AEC-F3D1-4852-B672-245A482AB1C8}"/>
                </a:ext>
              </a:extLst>
            </p:cNvPr>
            <p:cNvSpPr/>
            <p:nvPr/>
          </p:nvSpPr>
          <p:spPr>
            <a:xfrm>
              <a:off x="4958080" y="3411994"/>
              <a:ext cx="1219200" cy="1219200"/>
            </a:xfrm>
            <a:prstGeom prst="ellipse">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VG</a:t>
              </a:r>
              <a:endParaRPr lang="zh-CN" altLang="en-US" sz="32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8A30260-303A-4640-B863-5B68FFB31881}"/>
                </a:ext>
              </a:extLst>
            </p:cNvPr>
            <p:cNvSpPr/>
            <p:nvPr/>
          </p:nvSpPr>
          <p:spPr>
            <a:xfrm>
              <a:off x="3843655" y="2594990"/>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AA5E86E6-E186-4220-BBB7-AF04C858F19D}"/>
                </a:ext>
              </a:extLst>
            </p:cNvPr>
            <p:cNvSpPr/>
            <p:nvPr/>
          </p:nvSpPr>
          <p:spPr>
            <a:xfrm>
              <a:off x="5207000" y="2594990"/>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1A067119-1794-486F-856D-F403BC43025D}"/>
                </a:ext>
              </a:extLst>
            </p:cNvPr>
            <p:cNvSpPr/>
            <p:nvPr/>
          </p:nvSpPr>
          <p:spPr>
            <a:xfrm>
              <a:off x="6570345" y="2594990"/>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747AE2E5-C5B0-482A-B07B-9E4734553505}"/>
                </a:ext>
              </a:extLst>
            </p:cNvPr>
            <p:cNvSpPr/>
            <p:nvPr/>
          </p:nvSpPr>
          <p:spPr>
            <a:xfrm>
              <a:off x="3843655" y="4960518"/>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4E3395ED-000B-46E4-BB3A-77A829F24657}"/>
                </a:ext>
              </a:extLst>
            </p:cNvPr>
            <p:cNvSpPr/>
            <p:nvPr/>
          </p:nvSpPr>
          <p:spPr>
            <a:xfrm>
              <a:off x="5207000" y="4960518"/>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11B1EF8C-A55A-4A4A-9ECA-ED4AD6D38DC1}"/>
                </a:ext>
              </a:extLst>
            </p:cNvPr>
            <p:cNvSpPr/>
            <p:nvPr/>
          </p:nvSpPr>
          <p:spPr>
            <a:xfrm>
              <a:off x="6570345" y="4960518"/>
              <a:ext cx="721360" cy="487680"/>
            </a:xfrm>
            <a:prstGeom prst="rect">
              <a:avLst/>
            </a:prstGeom>
            <a:gradFill>
              <a:gsLst>
                <a:gs pos="18000">
                  <a:srgbClr val="007DDA"/>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PV</a:t>
              </a:r>
              <a:endParaRPr lang="zh-CN" altLang="en-US" sz="2000" dirty="0">
                <a:latin typeface="微软雅黑" panose="020B0503020204020204" pitchFamily="34" charset="-122"/>
                <a:ea typeface="微软雅黑" panose="020B0503020204020204" pitchFamily="34" charset="-122"/>
              </a:endParaRPr>
            </a:p>
          </p:txBody>
        </p:sp>
      </p:grpSp>
      <p:sp>
        <p:nvSpPr>
          <p:cNvPr id="51" name="文本框 50">
            <a:extLst>
              <a:ext uri="{FF2B5EF4-FFF2-40B4-BE49-F238E27FC236}">
                <a16:creationId xmlns:a16="http://schemas.microsoft.com/office/drawing/2014/main" id="{4853440A-FAE5-4109-A78C-DF9717A50EA6}"/>
              </a:ext>
            </a:extLst>
          </p:cNvPr>
          <p:cNvSpPr txBox="1"/>
          <p:nvPr/>
        </p:nvSpPr>
        <p:spPr>
          <a:xfrm>
            <a:off x="4312469" y="5768691"/>
            <a:ext cx="3567062" cy="369332"/>
          </a:xfrm>
          <a:prstGeom prst="rect">
            <a:avLst/>
          </a:prstGeom>
          <a:noFill/>
        </p:spPr>
        <p:txBody>
          <a:bodyPr wrap="square">
            <a:spAutoFit/>
          </a:bodyPr>
          <a:lstStyle/>
          <a:p>
            <a:pPr algn="ct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逻辑卷管理器使用流程图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545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7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核心概念</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3F93AAB9-D9F7-4883-B6ED-B170EEE30F60}"/>
              </a:ext>
            </a:extLst>
          </p:cNvPr>
          <p:cNvGrpSpPr/>
          <p:nvPr/>
        </p:nvGrpSpPr>
        <p:grpSpPr>
          <a:xfrm>
            <a:off x="884168" y="1834576"/>
            <a:ext cx="3277305" cy="3431905"/>
            <a:chOff x="695325" y="1834576"/>
            <a:chExt cx="3277305" cy="3431905"/>
          </a:xfrm>
        </p:grpSpPr>
        <p:sp>
          <p:nvSpPr>
            <p:cNvPr id="27" name="矩形: 圆角 26">
              <a:extLst>
                <a:ext uri="{FF2B5EF4-FFF2-40B4-BE49-F238E27FC236}">
                  <a16:creationId xmlns:a16="http://schemas.microsoft.com/office/drawing/2014/main" id="{87F31903-1E58-4F88-AC68-3D703BE01FCD}"/>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68263B9D-16EE-4F2B-ACE9-CF3C3CFFE83E}"/>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物理卷处于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LVM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中的最底层，可以将其理解为物理硬盘、硬盘分区或者</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a:t>
              </a:r>
            </a:p>
          </p:txBody>
        </p:sp>
        <p:sp>
          <p:nvSpPr>
            <p:cNvPr id="30" name="任意多边形: 形状 29">
              <a:extLst>
                <a:ext uri="{FF2B5EF4-FFF2-40B4-BE49-F238E27FC236}">
                  <a16:creationId xmlns:a16="http://schemas.microsoft.com/office/drawing/2014/main" id="{234939D7-9A2D-468D-AD0A-70ED52518D0C}"/>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A70D931D-EF3F-4814-8D73-F88F9B720F2D}"/>
                </a:ext>
              </a:extLst>
            </p:cNvPr>
            <p:cNvSpPr txBox="1"/>
            <p:nvPr/>
          </p:nvSpPr>
          <p:spPr>
            <a:xfrm>
              <a:off x="827850" y="2101262"/>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物理卷</a:t>
              </a:r>
            </a:p>
          </p:txBody>
        </p:sp>
      </p:grpSp>
      <p:grpSp>
        <p:nvGrpSpPr>
          <p:cNvPr id="36" name="组合 35">
            <a:extLst>
              <a:ext uri="{FF2B5EF4-FFF2-40B4-BE49-F238E27FC236}">
                <a16:creationId xmlns:a16="http://schemas.microsoft.com/office/drawing/2014/main" id="{AEBF6D2D-0F6E-451C-83DA-2F8FD85076B7}"/>
              </a:ext>
            </a:extLst>
          </p:cNvPr>
          <p:cNvGrpSpPr/>
          <p:nvPr/>
        </p:nvGrpSpPr>
        <p:grpSpPr>
          <a:xfrm>
            <a:off x="4439533" y="1834576"/>
            <a:ext cx="3277305" cy="3431905"/>
            <a:chOff x="695325" y="1834576"/>
            <a:chExt cx="3277305" cy="3431905"/>
          </a:xfrm>
        </p:grpSpPr>
        <p:sp>
          <p:nvSpPr>
            <p:cNvPr id="37" name="矩形: 圆角 36">
              <a:extLst>
                <a:ext uri="{FF2B5EF4-FFF2-40B4-BE49-F238E27FC236}">
                  <a16:creationId xmlns:a16="http://schemas.microsoft.com/office/drawing/2014/main" id="{F8C8814E-487F-4DEA-8262-91B720D0FA4D}"/>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35A8FA66-0DE2-4E24-B956-7B7FD4545002}"/>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卷组建立在物理卷之上，一个卷组能够包含多个物理卷，而且在卷组创建之后也可以继续向其中添加新的物理卷。</a:t>
              </a:r>
            </a:p>
          </p:txBody>
        </p:sp>
        <p:sp>
          <p:nvSpPr>
            <p:cNvPr id="39" name="任意多边形: 形状 38">
              <a:extLst>
                <a:ext uri="{FF2B5EF4-FFF2-40B4-BE49-F238E27FC236}">
                  <a16:creationId xmlns:a16="http://schemas.microsoft.com/office/drawing/2014/main" id="{CCAC8FBE-CC7A-4161-B8E5-B2DE0A400CAF}"/>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04DECB41-DE41-4817-AFBE-FA72BDC8FBFD}"/>
                </a:ext>
              </a:extLst>
            </p:cNvPr>
            <p:cNvSpPr txBox="1"/>
            <p:nvPr/>
          </p:nvSpPr>
          <p:spPr>
            <a:xfrm>
              <a:off x="827850" y="2101262"/>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卷组</a:t>
              </a:r>
            </a:p>
          </p:txBody>
        </p:sp>
      </p:grpSp>
      <p:grpSp>
        <p:nvGrpSpPr>
          <p:cNvPr id="46" name="组合 45">
            <a:extLst>
              <a:ext uri="{FF2B5EF4-FFF2-40B4-BE49-F238E27FC236}">
                <a16:creationId xmlns:a16="http://schemas.microsoft.com/office/drawing/2014/main" id="{2DC5A386-3AF5-402E-9F43-1617000A8332}"/>
              </a:ext>
            </a:extLst>
          </p:cNvPr>
          <p:cNvGrpSpPr/>
          <p:nvPr/>
        </p:nvGrpSpPr>
        <p:grpSpPr>
          <a:xfrm>
            <a:off x="7994898" y="1834576"/>
            <a:ext cx="3277305" cy="3431905"/>
            <a:chOff x="695325" y="1834576"/>
            <a:chExt cx="3277305" cy="3431905"/>
          </a:xfrm>
        </p:grpSpPr>
        <p:sp>
          <p:nvSpPr>
            <p:cNvPr id="52" name="矩形: 圆角 51">
              <a:extLst>
                <a:ext uri="{FF2B5EF4-FFF2-40B4-BE49-F238E27FC236}">
                  <a16:creationId xmlns:a16="http://schemas.microsoft.com/office/drawing/2014/main" id="{D4705C02-4487-44F2-AB95-EE11F59E03BE}"/>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91341B43-FCA8-4344-BF3A-0F6BE14AEE5F}"/>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逻辑卷是用卷组中空闲的资源建立的，并且逻辑卷在建立后可以动态地扩展或缩小空间。</a:t>
              </a:r>
            </a:p>
          </p:txBody>
        </p:sp>
        <p:sp>
          <p:nvSpPr>
            <p:cNvPr id="54" name="任意多边形: 形状 53">
              <a:extLst>
                <a:ext uri="{FF2B5EF4-FFF2-40B4-BE49-F238E27FC236}">
                  <a16:creationId xmlns:a16="http://schemas.microsoft.com/office/drawing/2014/main" id="{DDE6B737-CAB4-4AD4-9F06-6A5DC51DF57F}"/>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D0403BE6-F176-4470-ADB3-3D8D733385EA}"/>
                </a:ext>
              </a:extLst>
            </p:cNvPr>
            <p:cNvSpPr txBox="1"/>
            <p:nvPr/>
          </p:nvSpPr>
          <p:spPr>
            <a:xfrm>
              <a:off x="827850" y="2101262"/>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逻辑卷</a:t>
              </a:r>
            </a:p>
          </p:txBody>
        </p:sp>
      </p:grpSp>
    </p:spTree>
    <p:extLst>
      <p:ext uri="{BB962C8B-B14F-4D97-AF65-F5344CB8AC3E}">
        <p14:creationId xmlns:p14="http://schemas.microsoft.com/office/powerpoint/2010/main" val="165949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部署逻辑卷</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常用的</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部署命令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F830CD67-F321-41AD-AF52-2BFEAC9518D6}"/>
              </a:ext>
            </a:extLst>
          </p:cNvPr>
          <p:cNvGraphicFramePr>
            <a:graphicFrameLocks noGrp="1"/>
          </p:cNvGraphicFramePr>
          <p:nvPr>
            <p:extLst>
              <p:ext uri="{D42A27DB-BD31-4B8C-83A1-F6EECF244321}">
                <p14:modId xmlns:p14="http://schemas.microsoft.com/office/powerpoint/2010/main" val="3445610623"/>
              </p:ext>
            </p:extLst>
          </p:nvPr>
        </p:nvGraphicFramePr>
        <p:xfrm>
          <a:off x="1362779" y="1858617"/>
          <a:ext cx="9466443" cy="3908917"/>
        </p:xfrm>
        <a:graphic>
          <a:graphicData uri="http://schemas.openxmlformats.org/drawingml/2006/table">
            <a:tbl>
              <a:tblPr firstRow="1" firstCol="1" bandRow="1">
                <a:tableStyleId>{5C22544A-7EE6-4342-B048-85BDC9FD1C3A}</a:tableStyleId>
              </a:tblPr>
              <a:tblGrid>
                <a:gridCol w="2345785">
                  <a:extLst>
                    <a:ext uri="{9D8B030D-6E8A-4147-A177-3AD203B41FA5}">
                      <a16:colId xmlns:a16="http://schemas.microsoft.com/office/drawing/2014/main" val="3424275186"/>
                    </a:ext>
                  </a:extLst>
                </a:gridCol>
                <a:gridCol w="2374184">
                  <a:extLst>
                    <a:ext uri="{9D8B030D-6E8A-4147-A177-3AD203B41FA5}">
                      <a16:colId xmlns:a16="http://schemas.microsoft.com/office/drawing/2014/main" val="1918981834"/>
                    </a:ext>
                  </a:extLst>
                </a:gridCol>
                <a:gridCol w="2374184">
                  <a:extLst>
                    <a:ext uri="{9D8B030D-6E8A-4147-A177-3AD203B41FA5}">
                      <a16:colId xmlns:a16="http://schemas.microsoft.com/office/drawing/2014/main" val="494582769"/>
                    </a:ext>
                  </a:extLst>
                </a:gridCol>
                <a:gridCol w="2372290">
                  <a:extLst>
                    <a:ext uri="{9D8B030D-6E8A-4147-A177-3AD203B41FA5}">
                      <a16:colId xmlns:a16="http://schemas.microsoft.com/office/drawing/2014/main" val="3720517326"/>
                    </a:ext>
                  </a:extLst>
                </a:gridCol>
              </a:tblGrid>
              <a:tr h="765313">
                <a:tc>
                  <a:txBody>
                    <a:bodyPr/>
                    <a:lstStyle/>
                    <a:p>
                      <a:pPr algn="ctr"/>
                      <a:r>
                        <a:rPr lang="zh-CN" sz="1800" kern="100" dirty="0">
                          <a:effectLst/>
                          <a:latin typeface="微软雅黑" panose="020B0503020204020204" pitchFamily="34" charset="-122"/>
                          <a:ea typeface="微软雅黑" panose="020B0503020204020204" pitchFamily="34" charset="-122"/>
                        </a:rPr>
                        <a:t>功能</a:t>
                      </a:r>
                      <a:r>
                        <a:rPr lang="en-US" sz="1800" kern="100" dirty="0">
                          <a:effectLst/>
                          <a:latin typeface="微软雅黑" panose="020B0503020204020204" pitchFamily="34" charset="-122"/>
                          <a:ea typeface="微软雅黑" panose="020B0503020204020204" pitchFamily="34" charset="-122"/>
                        </a:rPr>
                        <a:t>/</a:t>
                      </a:r>
                      <a:r>
                        <a:rPr lang="zh-CN" sz="1800" kern="100" dirty="0">
                          <a:effectLst/>
                          <a:latin typeface="微软雅黑" panose="020B0503020204020204" pitchFamily="34" charset="-122"/>
                          <a:ea typeface="微软雅黑" panose="020B0503020204020204" pitchFamily="34" charset="-122"/>
                        </a:rPr>
                        <a:t>命令</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物理卷管理</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卷组管理</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逻辑卷管理</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21544675"/>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扫描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pvscan</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vgscan</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lvscan</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07756354"/>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建立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pvcreate</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vgcreate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lvcreate</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53993392"/>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显示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pvdisplay</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vgdisplay</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lvdisplay</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7615033"/>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删除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pvremove</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vgremove</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lvremove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20093319"/>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扩展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 </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vgextend</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lvextend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61695133"/>
                  </a:ext>
                </a:extLst>
              </a:tr>
              <a:tr h="523934">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缩小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 </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vgreduce</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lvreduce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91046445"/>
                  </a:ext>
                </a:extLst>
              </a:tr>
            </a:tbl>
          </a:graphicData>
        </a:graphic>
      </p:graphicFrame>
    </p:spTree>
    <p:extLst>
      <p:ext uri="{BB962C8B-B14F-4D97-AF65-F5344CB8AC3E}">
        <p14:creationId xmlns:p14="http://schemas.microsoft.com/office/powerpoint/2010/main" val="3710782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（逻辑卷管理器）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14338" name="图片 216" descr="说明: 第7章 使用RAID与LVM磁盘阵列技术第7章 使用RAID与LVM磁盘阵列技术">
            <a:extLst>
              <a:ext uri="{FF2B5EF4-FFF2-40B4-BE49-F238E27FC236}">
                <a16:creationId xmlns:a16="http://schemas.microsoft.com/office/drawing/2014/main" id="{DBACA30B-D0A2-442B-8C2B-30AE9C2AA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4" y="1497218"/>
            <a:ext cx="3394420" cy="352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8BADEDF5-D105-40C1-96C1-44AFBA066A4B}"/>
              </a:ext>
            </a:extLst>
          </p:cNvPr>
          <p:cNvSpPr txBox="1"/>
          <p:nvPr/>
        </p:nvSpPr>
        <p:spPr>
          <a:xfrm>
            <a:off x="695324" y="5261390"/>
            <a:ext cx="3394420" cy="646331"/>
          </a:xfrm>
          <a:prstGeom prst="rect">
            <a:avLst/>
          </a:prstGeom>
          <a:noFill/>
        </p:spPr>
        <p:txBody>
          <a:bodyPr wrap="square">
            <a:spAutoFit/>
          </a:bodyPr>
          <a:lstStyle/>
          <a:p>
            <a:pPr algn="ct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在虚拟机中添加两块新的</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硬盘设备</a:t>
            </a: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F4040482-7DFC-4AE6-AC67-749C7A0BE76F}"/>
              </a:ext>
            </a:extLst>
          </p:cNvPr>
          <p:cNvGrpSpPr/>
          <p:nvPr/>
        </p:nvGrpSpPr>
        <p:grpSpPr>
          <a:xfrm>
            <a:off x="5205101" y="1994899"/>
            <a:ext cx="6493255" cy="846254"/>
            <a:chOff x="4996379" y="1670578"/>
            <a:chExt cx="6493255" cy="846254"/>
          </a:xfrm>
        </p:grpSpPr>
        <p:sp>
          <p:nvSpPr>
            <p:cNvPr id="15" name="矩形: 圆角 14">
              <a:extLst>
                <a:ext uri="{FF2B5EF4-FFF2-40B4-BE49-F238E27FC236}">
                  <a16:creationId xmlns:a16="http://schemas.microsoft.com/office/drawing/2014/main" id="{9B007E06-E655-422C-989F-DD7BEDA0632D}"/>
                </a:ext>
              </a:extLst>
            </p:cNvPr>
            <p:cNvSpPr/>
            <p:nvPr/>
          </p:nvSpPr>
          <p:spPr>
            <a:xfrm>
              <a:off x="4996379" y="2042552"/>
              <a:ext cx="649325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a:extLst>
                <a:ext uri="{FF2B5EF4-FFF2-40B4-BE49-F238E27FC236}">
                  <a16:creationId xmlns:a16="http://schemas.microsoft.com/office/drawing/2014/main" id="{256CD000-AD79-4DEF-B880-62CBA346CB13}"/>
                </a:ext>
              </a:extLst>
            </p:cNvPr>
            <p:cNvSpPr/>
            <p:nvPr/>
          </p:nvSpPr>
          <p:spPr>
            <a:xfrm>
              <a:off x="5427609" y="2113269"/>
              <a:ext cx="390062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让新添加的两块硬盘设备支持</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LVM</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p>
          </p:txBody>
        </p:sp>
        <p:sp>
          <p:nvSpPr>
            <p:cNvPr id="23" name="文本框 22">
              <a:extLst>
                <a:ext uri="{FF2B5EF4-FFF2-40B4-BE49-F238E27FC236}">
                  <a16:creationId xmlns:a16="http://schemas.microsoft.com/office/drawing/2014/main" id="{54806934-E340-4E2F-A5A3-6D3016A43B2A}"/>
                </a:ext>
              </a:extLst>
            </p:cNvPr>
            <p:cNvSpPr txBox="1"/>
            <p:nvPr/>
          </p:nvSpPr>
          <p:spPr>
            <a:xfrm>
              <a:off x="5096751" y="1670578"/>
              <a:ext cx="37061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1</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grpSp>
      <p:grpSp>
        <p:nvGrpSpPr>
          <p:cNvPr id="8" name="组合 7">
            <a:extLst>
              <a:ext uri="{FF2B5EF4-FFF2-40B4-BE49-F238E27FC236}">
                <a16:creationId xmlns:a16="http://schemas.microsoft.com/office/drawing/2014/main" id="{61B294F1-60AF-4B48-B4E7-1270A5791D62}"/>
              </a:ext>
            </a:extLst>
          </p:cNvPr>
          <p:cNvGrpSpPr/>
          <p:nvPr/>
        </p:nvGrpSpPr>
        <p:grpSpPr>
          <a:xfrm>
            <a:off x="5205101" y="2923790"/>
            <a:ext cx="6493254" cy="848886"/>
            <a:chOff x="4996379" y="2656515"/>
            <a:chExt cx="6493254" cy="848886"/>
          </a:xfrm>
        </p:grpSpPr>
        <p:sp>
          <p:nvSpPr>
            <p:cNvPr id="20" name="矩形: 圆角 19">
              <a:extLst>
                <a:ext uri="{FF2B5EF4-FFF2-40B4-BE49-F238E27FC236}">
                  <a16:creationId xmlns:a16="http://schemas.microsoft.com/office/drawing/2014/main" id="{2E1D3C1A-52D6-43D1-9EED-3FF60E7CEE65}"/>
                </a:ext>
              </a:extLst>
            </p:cNvPr>
            <p:cNvSpPr/>
            <p:nvPr/>
          </p:nvSpPr>
          <p:spPr>
            <a:xfrm>
              <a:off x="4996379" y="3031121"/>
              <a:ext cx="6493254"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矩形 21">
              <a:extLst>
                <a:ext uri="{FF2B5EF4-FFF2-40B4-BE49-F238E27FC236}">
                  <a16:creationId xmlns:a16="http://schemas.microsoft.com/office/drawing/2014/main" id="{0728721A-8B51-468A-96F7-B90217B4DA0F}"/>
                </a:ext>
              </a:extLst>
            </p:cNvPr>
            <p:cNvSpPr/>
            <p:nvPr/>
          </p:nvSpPr>
          <p:spPr>
            <a:xfrm>
              <a:off x="5480861" y="3088586"/>
              <a:ext cx="584955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把两块硬盘设备加入到</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storage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卷组中，然后查看卷组的状态。</a:t>
              </a:r>
            </a:p>
          </p:txBody>
        </p:sp>
        <p:sp>
          <p:nvSpPr>
            <p:cNvPr id="24" name="文本框 23">
              <a:extLst>
                <a:ext uri="{FF2B5EF4-FFF2-40B4-BE49-F238E27FC236}">
                  <a16:creationId xmlns:a16="http://schemas.microsoft.com/office/drawing/2014/main" id="{4AFDEC45-F46C-4A34-A965-5808EA741B8D}"/>
                </a:ext>
              </a:extLst>
            </p:cNvPr>
            <p:cNvSpPr txBox="1"/>
            <p:nvPr/>
          </p:nvSpPr>
          <p:spPr>
            <a:xfrm>
              <a:off x="5052246" y="2656515"/>
              <a:ext cx="46679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2</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grpSp>
      <p:grpSp>
        <p:nvGrpSpPr>
          <p:cNvPr id="9" name="组合 8">
            <a:extLst>
              <a:ext uri="{FF2B5EF4-FFF2-40B4-BE49-F238E27FC236}">
                <a16:creationId xmlns:a16="http://schemas.microsoft.com/office/drawing/2014/main" id="{C5963E49-7F6A-41DF-9226-12B971716063}"/>
              </a:ext>
            </a:extLst>
          </p:cNvPr>
          <p:cNvGrpSpPr/>
          <p:nvPr/>
        </p:nvGrpSpPr>
        <p:grpSpPr>
          <a:xfrm>
            <a:off x="5205101" y="3855313"/>
            <a:ext cx="6639981" cy="830997"/>
            <a:chOff x="4996379" y="3381282"/>
            <a:chExt cx="6639981" cy="830997"/>
          </a:xfrm>
        </p:grpSpPr>
        <p:sp>
          <p:nvSpPr>
            <p:cNvPr id="16" name="矩形: 圆角 15">
              <a:extLst>
                <a:ext uri="{FF2B5EF4-FFF2-40B4-BE49-F238E27FC236}">
                  <a16:creationId xmlns:a16="http://schemas.microsoft.com/office/drawing/2014/main" id="{0185A97D-E8A0-440C-97EF-663B2DA315FD}"/>
                </a:ext>
              </a:extLst>
            </p:cNvPr>
            <p:cNvSpPr/>
            <p:nvPr/>
          </p:nvSpPr>
          <p:spPr>
            <a:xfrm>
              <a:off x="4996379" y="3719694"/>
              <a:ext cx="649325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id="{05961AAC-E57A-4CFC-9F1D-F76EB279AE6D}"/>
                </a:ext>
              </a:extLst>
            </p:cNvPr>
            <p:cNvSpPr/>
            <p:nvPr/>
          </p:nvSpPr>
          <p:spPr>
            <a:xfrm>
              <a:off x="5427609" y="3773674"/>
              <a:ext cx="62087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切割出一个约为</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150MB</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的逻辑卷设备。需要注意切割单位的问题。</a:t>
              </a:r>
            </a:p>
          </p:txBody>
        </p:sp>
        <p:sp>
          <p:nvSpPr>
            <p:cNvPr id="25" name="文本框 24">
              <a:extLst>
                <a:ext uri="{FF2B5EF4-FFF2-40B4-BE49-F238E27FC236}">
                  <a16:creationId xmlns:a16="http://schemas.microsoft.com/office/drawing/2014/main" id="{4472DA42-F4B9-41ED-A517-9CB8950BE530}"/>
                </a:ext>
              </a:extLst>
            </p:cNvPr>
            <p:cNvSpPr txBox="1"/>
            <p:nvPr/>
          </p:nvSpPr>
          <p:spPr>
            <a:xfrm>
              <a:off x="5030491" y="3381282"/>
              <a:ext cx="47000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3</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grpSp>
      <p:grpSp>
        <p:nvGrpSpPr>
          <p:cNvPr id="10" name="组合 9">
            <a:extLst>
              <a:ext uri="{FF2B5EF4-FFF2-40B4-BE49-F238E27FC236}">
                <a16:creationId xmlns:a16="http://schemas.microsoft.com/office/drawing/2014/main" id="{64961532-E3A3-417F-9C68-F4FF3FA34FA5}"/>
              </a:ext>
            </a:extLst>
          </p:cNvPr>
          <p:cNvGrpSpPr/>
          <p:nvPr/>
        </p:nvGrpSpPr>
        <p:grpSpPr>
          <a:xfrm>
            <a:off x="5205101" y="4768947"/>
            <a:ext cx="6493254" cy="830997"/>
            <a:chOff x="4996379" y="4596617"/>
            <a:chExt cx="6493254" cy="830997"/>
          </a:xfrm>
        </p:grpSpPr>
        <p:sp>
          <p:nvSpPr>
            <p:cNvPr id="17" name="矩形: 圆角 16">
              <a:extLst>
                <a:ext uri="{FF2B5EF4-FFF2-40B4-BE49-F238E27FC236}">
                  <a16:creationId xmlns:a16="http://schemas.microsoft.com/office/drawing/2014/main" id="{6B266DA3-975E-4BE5-B463-6B16F9F2778E}"/>
                </a:ext>
              </a:extLst>
            </p:cNvPr>
            <p:cNvSpPr/>
            <p:nvPr/>
          </p:nvSpPr>
          <p:spPr>
            <a:xfrm>
              <a:off x="4996379" y="4950282"/>
              <a:ext cx="6493254"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矩形 20">
              <a:extLst>
                <a:ext uri="{FF2B5EF4-FFF2-40B4-BE49-F238E27FC236}">
                  <a16:creationId xmlns:a16="http://schemas.microsoft.com/office/drawing/2014/main" id="{6EA5A9D1-EEEF-41F6-9466-97AE6D75742A}"/>
                </a:ext>
              </a:extLst>
            </p:cNvPr>
            <p:cNvSpPr/>
            <p:nvPr/>
          </p:nvSpPr>
          <p:spPr>
            <a:xfrm>
              <a:off x="5461112" y="5002358"/>
              <a:ext cx="449353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把生成好的逻辑卷进行格式化，然后挂载使用。</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976695C-2B8F-4D56-A06E-5CD8BBFEA134}"/>
                </a:ext>
              </a:extLst>
            </p:cNvPr>
            <p:cNvSpPr txBox="1"/>
            <p:nvPr/>
          </p:nvSpPr>
          <p:spPr>
            <a:xfrm>
              <a:off x="5032497" y="4596617"/>
              <a:ext cx="49244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4</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grpSp>
      <p:sp>
        <p:nvSpPr>
          <p:cNvPr id="30" name="文本框 29">
            <a:extLst>
              <a:ext uri="{FF2B5EF4-FFF2-40B4-BE49-F238E27FC236}">
                <a16:creationId xmlns:a16="http://schemas.microsoft.com/office/drawing/2014/main" id="{E4C4F709-0834-4E5F-8D64-658FAF380D61}"/>
              </a:ext>
            </a:extLst>
          </p:cNvPr>
          <p:cNvSpPr txBox="1"/>
          <p:nvPr/>
        </p:nvSpPr>
        <p:spPr>
          <a:xfrm>
            <a:off x="5205101" y="1527283"/>
            <a:ext cx="3394420" cy="369332"/>
          </a:xfrm>
          <a:prstGeom prst="rect">
            <a:avLst/>
          </a:prstGeom>
          <a:noFill/>
        </p:spPr>
        <p:txBody>
          <a:bodyPr wrap="square">
            <a:spAutoFit/>
          </a:bodyPr>
          <a:lstStyle/>
          <a:p>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步骤：</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0508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l="-1" r="384"/>
          <a:stretch/>
        </p:blipFill>
        <p:spPr>
          <a:xfrm>
            <a:off x="4877024" y="702"/>
            <a:ext cx="7314976" cy="6858000"/>
          </a:xfrm>
          <a:prstGeom prst="rect">
            <a:avLst/>
          </a:prstGeom>
        </p:spPr>
      </p:pic>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788368" y="2186317"/>
            <a:ext cx="4171257" cy="984886"/>
            <a:chOff x="185047" y="2263262"/>
            <a:chExt cx="4171257" cy="984886"/>
          </a:xfrm>
        </p:grpSpPr>
        <p:sp>
          <p:nvSpPr>
            <p:cNvPr id="26" name="文本框 25"/>
            <p:cNvSpPr txBox="1"/>
            <p:nvPr/>
          </p:nvSpPr>
          <p:spPr>
            <a:xfrm>
              <a:off x="1064143" y="2417151"/>
              <a:ext cx="3292161" cy="830997"/>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（独立冗余磁盘阵列）</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RAID (Independent Redundant Disk Array)</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4" name="矩形: 圆角 23">
            <a:extLst>
              <a:ext uri="{FF2B5EF4-FFF2-40B4-BE49-F238E27FC236}">
                <a16:creationId xmlns:a16="http://schemas.microsoft.com/office/drawing/2014/main" id="{5C3EE372-DFF2-41CC-B158-614A7E402066}"/>
              </a:ext>
            </a:extLst>
          </p:cNvPr>
          <p:cNvSpPr/>
          <p:nvPr/>
        </p:nvSpPr>
        <p:spPr>
          <a:xfrm>
            <a:off x="750775" y="2072967"/>
            <a:ext cx="4338059"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ACD2A615-774A-4B64-9B89-E4E38D4694EE}"/>
              </a:ext>
            </a:extLst>
          </p:cNvPr>
          <p:cNvGrpSpPr/>
          <p:nvPr/>
        </p:nvGrpSpPr>
        <p:grpSpPr>
          <a:xfrm>
            <a:off x="788368" y="3819033"/>
            <a:ext cx="4300466" cy="830997"/>
            <a:chOff x="152872" y="3508676"/>
            <a:chExt cx="4300466" cy="830997"/>
          </a:xfrm>
        </p:grpSpPr>
        <p:sp>
          <p:nvSpPr>
            <p:cNvPr id="43" name="文本框 42"/>
            <p:cNvSpPr txBox="1"/>
            <p:nvPr/>
          </p:nvSpPr>
          <p:spPr>
            <a:xfrm>
              <a:off x="1031969" y="3662565"/>
              <a:ext cx="3421369" cy="615553"/>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LVM</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（逻辑卷管理器）</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LVM (Logical Volume Manager)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152872" y="350867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750776" y="3628738"/>
            <a:ext cx="4338058"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a:extLst>
              <a:ext uri="{FF2B5EF4-FFF2-40B4-BE49-F238E27FC236}">
                <a16:creationId xmlns:a16="http://schemas.microsoft.com/office/drawing/2014/main" id="{3DF863AC-A2D7-46A5-AB4E-5C31CE5FCD11}"/>
              </a:ext>
            </a:extLst>
          </p:cNvPr>
          <p:cNvCxnSpPr>
            <a:cxnSpLocks/>
          </p:cNvCxnSpPr>
          <p:nvPr/>
        </p:nvCxnSpPr>
        <p:spPr>
          <a:xfrm>
            <a:off x="924339" y="5466522"/>
            <a:ext cx="46713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扩容逻辑卷</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9" name="矩形: 圆角 28">
            <a:extLst>
              <a:ext uri="{FF2B5EF4-FFF2-40B4-BE49-F238E27FC236}">
                <a16:creationId xmlns:a16="http://schemas.microsoft.com/office/drawing/2014/main" id="{C9F4A24A-38A1-4CB2-BC93-42952617008E}"/>
              </a:ext>
            </a:extLst>
          </p:cNvPr>
          <p:cNvSpPr/>
          <p:nvPr/>
        </p:nvSpPr>
        <p:spPr>
          <a:xfrm>
            <a:off x="707173" y="183457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6A93D1F8-FA3E-4D30-97D4-4F4E4E08FB4B}"/>
              </a:ext>
            </a:extLst>
          </p:cNvPr>
          <p:cNvSpPr txBox="1"/>
          <p:nvPr/>
        </p:nvSpPr>
        <p:spPr>
          <a:xfrm>
            <a:off x="827850" y="2683066"/>
            <a:ext cx="2351653"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把上一个实验中的逻辑卷</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vo</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扩展至</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290MB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36" name="任意多边形: 形状 35">
            <a:extLst>
              <a:ext uri="{FF2B5EF4-FFF2-40B4-BE49-F238E27FC236}">
                <a16:creationId xmlns:a16="http://schemas.microsoft.com/office/drawing/2014/main" id="{F6C2BC48-A86E-45F3-BE6E-BD45F0D5F7D7}"/>
              </a:ext>
            </a:extLst>
          </p:cNvPr>
          <p:cNvSpPr/>
          <p:nvPr/>
        </p:nvSpPr>
        <p:spPr>
          <a:xfrm>
            <a:off x="695325"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44AD8400-947D-499F-BEF5-89CAC7F6F0A0}"/>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38" name="矩形: 圆角 37">
            <a:extLst>
              <a:ext uri="{FF2B5EF4-FFF2-40B4-BE49-F238E27FC236}">
                <a16:creationId xmlns:a16="http://schemas.microsoft.com/office/drawing/2014/main" id="{14A7CB1B-C776-41A8-8B52-BC80907886A7}"/>
              </a:ext>
            </a:extLst>
          </p:cNvPr>
          <p:cNvSpPr/>
          <p:nvPr/>
        </p:nvSpPr>
        <p:spPr>
          <a:xfrm>
            <a:off x="3461678" y="183457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981A673F-064F-4BF0-A863-1175903A9484}"/>
              </a:ext>
            </a:extLst>
          </p:cNvPr>
          <p:cNvSpPr txBox="1"/>
          <p:nvPr/>
        </p:nvSpPr>
        <p:spPr>
          <a:xfrm>
            <a:off x="3582355" y="2683066"/>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检查硬盘的完整性，确认目录结构、内容和文件内容没有丢失。一般情况下没有报错，均为正常情况。</a:t>
            </a:r>
          </a:p>
        </p:txBody>
      </p:sp>
      <p:sp>
        <p:nvSpPr>
          <p:cNvPr id="40" name="任意多边形: 形状 39">
            <a:extLst>
              <a:ext uri="{FF2B5EF4-FFF2-40B4-BE49-F238E27FC236}">
                <a16:creationId xmlns:a16="http://schemas.microsoft.com/office/drawing/2014/main" id="{6D9937A2-4F70-4BC5-9767-6B597D2A2081}"/>
              </a:ext>
            </a:extLst>
          </p:cNvPr>
          <p:cNvSpPr/>
          <p:nvPr/>
        </p:nvSpPr>
        <p:spPr>
          <a:xfrm>
            <a:off x="3449830"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E1EE4ED7-BA28-46F1-9D8A-5E111CB4DC6A}"/>
              </a:ext>
            </a:extLst>
          </p:cNvPr>
          <p:cNvSpPr txBox="1"/>
          <p:nvPr/>
        </p:nvSpPr>
        <p:spPr>
          <a:xfrm>
            <a:off x="3582355"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2" name="矩形: 圆角 41">
            <a:extLst>
              <a:ext uri="{FF2B5EF4-FFF2-40B4-BE49-F238E27FC236}">
                <a16:creationId xmlns:a16="http://schemas.microsoft.com/office/drawing/2014/main" id="{32C31460-2DFA-43B8-9D8B-E15E82245EEC}"/>
              </a:ext>
            </a:extLst>
          </p:cNvPr>
          <p:cNvSpPr/>
          <p:nvPr/>
        </p:nvSpPr>
        <p:spPr>
          <a:xfrm>
            <a:off x="6216183" y="183457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17D70AC4-929D-4281-A681-4108780BD75E}"/>
              </a:ext>
            </a:extLst>
          </p:cNvPr>
          <p:cNvSpPr txBox="1"/>
          <p:nvPr/>
        </p:nvSpPr>
        <p:spPr>
          <a:xfrm>
            <a:off x="6336860" y="2683066"/>
            <a:ext cx="2351653"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重置设备在系统中的容量。刚刚是对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LV</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（逻辑卷）设备进行了扩容操作，但系统内核还没有同步到这部分新修改的信息，需要手动进行同步。</a:t>
            </a:r>
          </a:p>
        </p:txBody>
      </p:sp>
      <p:sp>
        <p:nvSpPr>
          <p:cNvPr id="44" name="任意多边形: 形状 43">
            <a:extLst>
              <a:ext uri="{FF2B5EF4-FFF2-40B4-BE49-F238E27FC236}">
                <a16:creationId xmlns:a16="http://schemas.microsoft.com/office/drawing/2014/main" id="{22C370FD-7B8D-4320-A0CA-C4A9A34DB5C4}"/>
              </a:ext>
            </a:extLst>
          </p:cNvPr>
          <p:cNvSpPr/>
          <p:nvPr/>
        </p:nvSpPr>
        <p:spPr>
          <a:xfrm>
            <a:off x="6204335"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176A3CF4-1BCB-454D-9C9C-B7DC3B7C9E55}"/>
              </a:ext>
            </a:extLst>
          </p:cNvPr>
          <p:cNvSpPr txBox="1"/>
          <p:nvPr/>
        </p:nvSpPr>
        <p:spPr>
          <a:xfrm>
            <a:off x="633686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6" name="矩形: 圆角 45">
            <a:extLst>
              <a:ext uri="{FF2B5EF4-FFF2-40B4-BE49-F238E27FC236}">
                <a16:creationId xmlns:a16="http://schemas.microsoft.com/office/drawing/2014/main" id="{82DF213E-8A8E-483A-BF40-669075DE9C4C}"/>
              </a:ext>
            </a:extLst>
          </p:cNvPr>
          <p:cNvSpPr/>
          <p:nvPr/>
        </p:nvSpPr>
        <p:spPr>
          <a:xfrm>
            <a:off x="8970687" y="183457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DE0250C4-8846-4DF4-B7F9-B979A7949D13}"/>
              </a:ext>
            </a:extLst>
          </p:cNvPr>
          <p:cNvSpPr txBox="1"/>
          <p:nvPr/>
        </p:nvSpPr>
        <p:spPr>
          <a:xfrm>
            <a:off x="9091364" y="2683066"/>
            <a:ext cx="2351653"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重新挂载硬盘设备并查看挂载状态。</a:t>
            </a:r>
          </a:p>
        </p:txBody>
      </p:sp>
      <p:sp>
        <p:nvSpPr>
          <p:cNvPr id="48" name="任意多边形: 形状 47">
            <a:extLst>
              <a:ext uri="{FF2B5EF4-FFF2-40B4-BE49-F238E27FC236}">
                <a16:creationId xmlns:a16="http://schemas.microsoft.com/office/drawing/2014/main" id="{10E4BD30-E39C-464E-B107-BD60E7C7EBAC}"/>
              </a:ext>
            </a:extLst>
          </p:cNvPr>
          <p:cNvSpPr/>
          <p:nvPr/>
        </p:nvSpPr>
        <p:spPr>
          <a:xfrm>
            <a:off x="8958839"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 name="文本框 48">
            <a:extLst>
              <a:ext uri="{FF2B5EF4-FFF2-40B4-BE49-F238E27FC236}">
                <a16:creationId xmlns:a16="http://schemas.microsoft.com/office/drawing/2014/main" id="{165105BF-FDC5-4F0F-8850-AE655C5EC95A}"/>
              </a:ext>
            </a:extLst>
          </p:cNvPr>
          <p:cNvSpPr txBox="1"/>
          <p:nvPr/>
        </p:nvSpPr>
        <p:spPr>
          <a:xfrm>
            <a:off x="9091364"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20856197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缩小逻辑卷</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a:extLst>
              <a:ext uri="{FF2B5EF4-FFF2-40B4-BE49-F238E27FC236}">
                <a16:creationId xmlns:a16="http://schemas.microsoft.com/office/drawing/2014/main" id="{225E9F41-5C81-41DE-BA8F-7CB001E180D3}"/>
              </a:ext>
            </a:extLst>
          </p:cNvPr>
          <p:cNvCxnSpPr>
            <a:cxnSpLocks/>
          </p:cNvCxnSpPr>
          <p:nvPr/>
        </p:nvCxnSpPr>
        <p:spPr>
          <a:xfrm>
            <a:off x="1979931" y="2238936"/>
            <a:ext cx="2763062"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01F7C9A-E553-4F29-833E-5185590453BA}"/>
              </a:ext>
            </a:extLst>
          </p:cNvPr>
          <p:cNvSpPr txBox="1"/>
          <p:nvPr/>
        </p:nvSpPr>
        <p:spPr>
          <a:xfrm>
            <a:off x="1901992" y="1682133"/>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1</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0B0F89A-5658-4ED1-9C58-FEE1B2591C64}"/>
              </a:ext>
            </a:extLst>
          </p:cNvPr>
          <p:cNvSpPr txBox="1"/>
          <p:nvPr/>
        </p:nvSpPr>
        <p:spPr>
          <a:xfrm>
            <a:off x="1979931" y="2249664"/>
            <a:ext cx="2763061" cy="753220"/>
          </a:xfrm>
          <a:prstGeom prst="rect">
            <a:avLst/>
          </a:prstGeom>
          <a:noFill/>
        </p:spPr>
        <p:txBody>
          <a:bodyPr wrap="square" rtlCol="0">
            <a:spAutoFit/>
          </a:bodyPr>
          <a:lstStyle/>
          <a:p>
            <a:pPr indent="457200" algn="just">
              <a:lnSpc>
                <a:spcPct val="125000"/>
              </a:lnSpc>
            </a:pPr>
            <a:r>
              <a:rPr lang="zh-CN" altLang="en-US" dirty="0">
                <a:latin typeface="微软雅黑" panose="020B0503020204020204" pitchFamily="34" charset="-122"/>
                <a:ea typeface="微软雅黑" panose="020B0503020204020204" pitchFamily="34" charset="-122"/>
              </a:rPr>
              <a:t>检查文件系统的完整性。</a:t>
            </a:r>
          </a:p>
        </p:txBody>
      </p:sp>
      <p:cxnSp>
        <p:nvCxnSpPr>
          <p:cNvPr id="30" name="直接连接符 29">
            <a:extLst>
              <a:ext uri="{FF2B5EF4-FFF2-40B4-BE49-F238E27FC236}">
                <a16:creationId xmlns:a16="http://schemas.microsoft.com/office/drawing/2014/main" id="{3A6AE1C0-641B-4E0A-B91E-CD6B63730170}"/>
              </a:ext>
            </a:extLst>
          </p:cNvPr>
          <p:cNvCxnSpPr>
            <a:cxnSpLocks/>
          </p:cNvCxnSpPr>
          <p:nvPr/>
        </p:nvCxnSpPr>
        <p:spPr>
          <a:xfrm>
            <a:off x="7426916" y="2228133"/>
            <a:ext cx="27648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4AE89DC6-A44C-4F9E-BC32-AFEBE079DED0}"/>
              </a:ext>
            </a:extLst>
          </p:cNvPr>
          <p:cNvSpPr txBox="1"/>
          <p:nvPr/>
        </p:nvSpPr>
        <p:spPr>
          <a:xfrm>
            <a:off x="7436563" y="1711737"/>
            <a:ext cx="2999232" cy="461665"/>
          </a:xfrm>
          <a:prstGeom prst="rect">
            <a:avLst/>
          </a:prstGeom>
          <a:noFill/>
        </p:spPr>
        <p:txBody>
          <a:bodyPr wrap="square" rtlCol="0">
            <a:spAutoFit/>
          </a:bodyPr>
          <a:lstStyle/>
          <a:p>
            <a:pPr algn="just"/>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2</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DE30C639-3F57-40D0-AA2D-FBE262BD555B}"/>
              </a:ext>
            </a:extLst>
          </p:cNvPr>
          <p:cNvSpPr txBox="1"/>
          <p:nvPr/>
        </p:nvSpPr>
        <p:spPr>
          <a:xfrm>
            <a:off x="7426917" y="2238861"/>
            <a:ext cx="2763062" cy="1099468"/>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通知系统内核将逻辑卷</a:t>
            </a:r>
            <a:r>
              <a:rPr lang="en-US" altLang="zh-CN" dirty="0" err="1"/>
              <a:t>vo</a:t>
            </a:r>
            <a:r>
              <a:rPr lang="zh-CN" altLang="en-US" dirty="0"/>
              <a:t>的容量减小到</a:t>
            </a:r>
            <a:r>
              <a:rPr lang="en-US" altLang="zh-CN" dirty="0"/>
              <a:t>120MB</a:t>
            </a:r>
            <a:r>
              <a:rPr lang="zh-CN" altLang="en-US" dirty="0"/>
              <a:t>。</a:t>
            </a:r>
          </a:p>
        </p:txBody>
      </p:sp>
      <p:cxnSp>
        <p:nvCxnSpPr>
          <p:cNvPr id="52" name="直接连接符 51">
            <a:extLst>
              <a:ext uri="{FF2B5EF4-FFF2-40B4-BE49-F238E27FC236}">
                <a16:creationId xmlns:a16="http://schemas.microsoft.com/office/drawing/2014/main" id="{DDB65418-FAA9-4A1B-864E-091CF1FB6145}"/>
              </a:ext>
            </a:extLst>
          </p:cNvPr>
          <p:cNvCxnSpPr>
            <a:cxnSpLocks/>
          </p:cNvCxnSpPr>
          <p:nvPr/>
        </p:nvCxnSpPr>
        <p:spPr>
          <a:xfrm>
            <a:off x="1979931" y="4730452"/>
            <a:ext cx="276306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744CD36-6CCB-4B96-823F-84B1A1452DB2}"/>
              </a:ext>
            </a:extLst>
          </p:cNvPr>
          <p:cNvSpPr txBox="1"/>
          <p:nvPr/>
        </p:nvSpPr>
        <p:spPr>
          <a:xfrm>
            <a:off x="1901992" y="4195959"/>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3</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6DCFC967-A07A-48A1-9D59-DCEDB03431E3}"/>
              </a:ext>
            </a:extLst>
          </p:cNvPr>
          <p:cNvSpPr txBox="1"/>
          <p:nvPr/>
        </p:nvSpPr>
        <p:spPr>
          <a:xfrm>
            <a:off x="1901992" y="4711814"/>
            <a:ext cx="2841000" cy="753220"/>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将</a:t>
            </a:r>
            <a:r>
              <a:rPr lang="en-US" altLang="zh-CN" dirty="0"/>
              <a:t>LV</a:t>
            </a:r>
            <a:r>
              <a:rPr lang="zh-CN" altLang="en-US" dirty="0"/>
              <a:t>（逻辑卷）的容量修改为</a:t>
            </a:r>
            <a:r>
              <a:rPr lang="en-US" altLang="zh-CN" dirty="0"/>
              <a:t>120MB</a:t>
            </a:r>
            <a:r>
              <a:rPr lang="zh-CN" altLang="en-US" dirty="0"/>
              <a:t>。</a:t>
            </a:r>
          </a:p>
        </p:txBody>
      </p:sp>
      <p:cxnSp>
        <p:nvCxnSpPr>
          <p:cNvPr id="55" name="直接连接符 54">
            <a:extLst>
              <a:ext uri="{FF2B5EF4-FFF2-40B4-BE49-F238E27FC236}">
                <a16:creationId xmlns:a16="http://schemas.microsoft.com/office/drawing/2014/main" id="{CC5FBF78-08CE-4508-B472-74DE0F52331F}"/>
              </a:ext>
            </a:extLst>
          </p:cNvPr>
          <p:cNvCxnSpPr/>
          <p:nvPr/>
        </p:nvCxnSpPr>
        <p:spPr>
          <a:xfrm>
            <a:off x="7426919" y="4689597"/>
            <a:ext cx="27648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D535AA0-0911-4512-9566-31B9957A100A}"/>
              </a:ext>
            </a:extLst>
          </p:cNvPr>
          <p:cNvSpPr txBox="1"/>
          <p:nvPr/>
        </p:nvSpPr>
        <p:spPr>
          <a:xfrm>
            <a:off x="7436565" y="4147739"/>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4</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61C1E3CE-0AB4-4C17-AA33-8527B6194476}"/>
              </a:ext>
            </a:extLst>
          </p:cNvPr>
          <p:cNvSpPr txBox="1"/>
          <p:nvPr/>
        </p:nvSpPr>
        <p:spPr>
          <a:xfrm>
            <a:off x="7426918" y="4670959"/>
            <a:ext cx="2763061" cy="753220"/>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重新挂载文件系统并查看系统状态。</a:t>
            </a:r>
          </a:p>
        </p:txBody>
      </p:sp>
      <p:sp>
        <p:nvSpPr>
          <p:cNvPr id="58" name="椭圆 57">
            <a:extLst>
              <a:ext uri="{FF2B5EF4-FFF2-40B4-BE49-F238E27FC236}">
                <a16:creationId xmlns:a16="http://schemas.microsoft.com/office/drawing/2014/main" id="{DE62680D-C73E-4923-AC28-0AF0F6AD33B5}"/>
              </a:ext>
            </a:extLst>
          </p:cNvPr>
          <p:cNvSpPr/>
          <p:nvPr/>
        </p:nvSpPr>
        <p:spPr>
          <a:xfrm>
            <a:off x="5181599" y="261547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E80B4D9-DC6B-40DC-BFA0-424B44C4A205}"/>
              </a:ext>
            </a:extLst>
          </p:cNvPr>
          <p:cNvSpPr/>
          <p:nvPr/>
        </p:nvSpPr>
        <p:spPr>
          <a:xfrm>
            <a:off x="4928680" y="224582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E9641E4E-E0F9-41CF-AD2B-C2D7CCE24DEA}"/>
              </a:ext>
            </a:extLst>
          </p:cNvPr>
          <p:cNvSpPr/>
          <p:nvPr/>
        </p:nvSpPr>
        <p:spPr>
          <a:xfrm>
            <a:off x="4675761" y="261547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3E7EC8ED-91D6-4B92-8A10-6DC8127D9D58}"/>
              </a:ext>
            </a:extLst>
          </p:cNvPr>
          <p:cNvSpPr txBox="1"/>
          <p:nvPr/>
        </p:nvSpPr>
        <p:spPr>
          <a:xfrm>
            <a:off x="5411943" y="3193632"/>
            <a:ext cx="1368113"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缩小</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逻辑卷</a:t>
            </a:r>
          </a:p>
        </p:txBody>
      </p:sp>
    </p:spTree>
    <p:extLst>
      <p:ext uri="{BB962C8B-B14F-4D97-AF65-F5344CB8AC3E}">
        <p14:creationId xmlns:p14="http://schemas.microsoft.com/office/powerpoint/2010/main" val="670181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ppt_x"/>
                                          </p:val>
                                        </p:tav>
                                        <p:tav tm="100000">
                                          <p:val>
                                            <p:strVal val="#ppt_x"/>
                                          </p:val>
                                        </p:tav>
                                      </p:tavLst>
                                    </p:anim>
                                    <p:anim calcmode="lin" valueType="num">
                                      <p:cBhvr additive="base">
                                        <p:cTn id="21" dur="500" fill="hold"/>
                                        <p:tgtEl>
                                          <p:spTgt spid="59"/>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1+#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0-#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8" grpId="0" animBg="1"/>
      <p:bldP spid="59" grpId="0" animBg="1"/>
      <p:bldP spid="60" grpId="0" animBg="1"/>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逻辑卷快照</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9" name="矩形: 圆角 28">
            <a:extLst>
              <a:ext uri="{FF2B5EF4-FFF2-40B4-BE49-F238E27FC236}">
                <a16:creationId xmlns:a16="http://schemas.microsoft.com/office/drawing/2014/main" id="{364BB117-9F3E-4C75-ACA8-8B4557069244}"/>
              </a:ext>
            </a:extLst>
          </p:cNvPr>
          <p:cNvSpPr/>
          <p:nvPr/>
        </p:nvSpPr>
        <p:spPr>
          <a:xfrm>
            <a:off x="707173" y="1884271"/>
            <a:ext cx="2622802" cy="430780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67881A82-1741-4D42-B34B-0224F4496947}"/>
              </a:ext>
            </a:extLst>
          </p:cNvPr>
          <p:cNvSpPr txBox="1"/>
          <p:nvPr/>
        </p:nvSpPr>
        <p:spPr>
          <a:xfrm>
            <a:off x="827850" y="2732761"/>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参数生成一个快照卷，使用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参数指定切割的大小，需要与要做快照的设备容量保持一致。另外，还需要在命令后面写上是针对哪个逻辑卷执行的快照操作，稍后数据也会还原到这个相应的设备上。</a:t>
            </a:r>
          </a:p>
        </p:txBody>
      </p:sp>
      <p:sp>
        <p:nvSpPr>
          <p:cNvPr id="36" name="任意多边形: 形状 35">
            <a:extLst>
              <a:ext uri="{FF2B5EF4-FFF2-40B4-BE49-F238E27FC236}">
                <a16:creationId xmlns:a16="http://schemas.microsoft.com/office/drawing/2014/main" id="{F756429F-8A32-49BF-B49D-A3A25B54D9A8}"/>
              </a:ext>
            </a:extLst>
          </p:cNvPr>
          <p:cNvSpPr/>
          <p:nvPr/>
        </p:nvSpPr>
        <p:spPr>
          <a:xfrm>
            <a:off x="695325" y="188427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27BED7BC-858A-42D4-B3DD-41DCCD4B1EE0}"/>
              </a:ext>
            </a:extLst>
          </p:cNvPr>
          <p:cNvSpPr txBox="1"/>
          <p:nvPr/>
        </p:nvSpPr>
        <p:spPr>
          <a:xfrm>
            <a:off x="827850" y="215095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38" name="矩形: 圆角 37">
            <a:extLst>
              <a:ext uri="{FF2B5EF4-FFF2-40B4-BE49-F238E27FC236}">
                <a16:creationId xmlns:a16="http://schemas.microsoft.com/office/drawing/2014/main" id="{C0FB7235-6434-41AE-AE9F-755BCE93A6BE}"/>
              </a:ext>
            </a:extLst>
          </p:cNvPr>
          <p:cNvSpPr/>
          <p:nvPr/>
        </p:nvSpPr>
        <p:spPr>
          <a:xfrm>
            <a:off x="3461678" y="1884271"/>
            <a:ext cx="2622802" cy="430780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56F9800-1DD5-482C-90FC-49BBF6664E9F}"/>
              </a:ext>
            </a:extLst>
          </p:cNvPr>
          <p:cNvSpPr txBox="1"/>
          <p:nvPr/>
        </p:nvSpPr>
        <p:spPr>
          <a:xfrm>
            <a:off x="3582355" y="2732761"/>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在逻辑卷所挂载的目录中创建一个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100MB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的垃圾文件，然后再查看快照卷的状态。可以发现存储空间的占用量上升了。</a:t>
            </a:r>
          </a:p>
        </p:txBody>
      </p:sp>
      <p:sp>
        <p:nvSpPr>
          <p:cNvPr id="40" name="任意多边形: 形状 39">
            <a:extLst>
              <a:ext uri="{FF2B5EF4-FFF2-40B4-BE49-F238E27FC236}">
                <a16:creationId xmlns:a16="http://schemas.microsoft.com/office/drawing/2014/main" id="{E72DF410-E27A-4760-8C90-6F397701ECB9}"/>
              </a:ext>
            </a:extLst>
          </p:cNvPr>
          <p:cNvSpPr/>
          <p:nvPr/>
        </p:nvSpPr>
        <p:spPr>
          <a:xfrm>
            <a:off x="3449830" y="188427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2D5045A9-8EF1-42E0-B156-03722AB32713}"/>
              </a:ext>
            </a:extLst>
          </p:cNvPr>
          <p:cNvSpPr txBox="1"/>
          <p:nvPr/>
        </p:nvSpPr>
        <p:spPr>
          <a:xfrm>
            <a:off x="3582355" y="215095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2" name="矩形: 圆角 41">
            <a:extLst>
              <a:ext uri="{FF2B5EF4-FFF2-40B4-BE49-F238E27FC236}">
                <a16:creationId xmlns:a16="http://schemas.microsoft.com/office/drawing/2014/main" id="{1EC69854-4620-457B-857D-AAAD40C144C1}"/>
              </a:ext>
            </a:extLst>
          </p:cNvPr>
          <p:cNvSpPr/>
          <p:nvPr/>
        </p:nvSpPr>
        <p:spPr>
          <a:xfrm>
            <a:off x="6216183" y="1884271"/>
            <a:ext cx="2622802" cy="430780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9F9DEAD5-98A0-4021-8BC3-F7C8706A451C}"/>
              </a:ext>
            </a:extLst>
          </p:cNvPr>
          <p:cNvSpPr txBox="1"/>
          <p:nvPr/>
        </p:nvSpPr>
        <p:spPr>
          <a:xfrm>
            <a:off x="6336860" y="2732761"/>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为了校验快照卷的效果，需要对逻辑卷进行快照还原操作。在此之前记得先卸载掉逻辑卷设备与目录的挂载。</a:t>
            </a:r>
          </a:p>
        </p:txBody>
      </p:sp>
      <p:sp>
        <p:nvSpPr>
          <p:cNvPr id="44" name="任意多边形: 形状 43">
            <a:extLst>
              <a:ext uri="{FF2B5EF4-FFF2-40B4-BE49-F238E27FC236}">
                <a16:creationId xmlns:a16="http://schemas.microsoft.com/office/drawing/2014/main" id="{8CCF8D82-3489-4776-BD7C-C8E4AA68D17F}"/>
              </a:ext>
            </a:extLst>
          </p:cNvPr>
          <p:cNvSpPr/>
          <p:nvPr/>
        </p:nvSpPr>
        <p:spPr>
          <a:xfrm>
            <a:off x="6204335" y="188427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0F3F5044-433D-48CC-875A-C1BE7FE3FCF9}"/>
              </a:ext>
            </a:extLst>
          </p:cNvPr>
          <p:cNvSpPr txBox="1"/>
          <p:nvPr/>
        </p:nvSpPr>
        <p:spPr>
          <a:xfrm>
            <a:off x="6336860" y="215095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6" name="矩形: 圆角 45">
            <a:extLst>
              <a:ext uri="{FF2B5EF4-FFF2-40B4-BE49-F238E27FC236}">
                <a16:creationId xmlns:a16="http://schemas.microsoft.com/office/drawing/2014/main" id="{17BC0194-B3FA-4A9C-ABF8-DA05CF3F9ECC}"/>
              </a:ext>
            </a:extLst>
          </p:cNvPr>
          <p:cNvSpPr/>
          <p:nvPr/>
        </p:nvSpPr>
        <p:spPr>
          <a:xfrm>
            <a:off x="8970687" y="1884271"/>
            <a:ext cx="2622802" cy="430780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6851E648-DC92-425F-A87C-C574B7057621}"/>
              </a:ext>
            </a:extLst>
          </p:cNvPr>
          <p:cNvSpPr txBox="1"/>
          <p:nvPr/>
        </p:nvSpPr>
        <p:spPr>
          <a:xfrm>
            <a:off x="9091364" y="2732761"/>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快照卷会被自动删除掉，并且刚刚在逻辑卷设备被执行快照操作后再创建出来的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100MB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的垃圾文件也被清除了。</a:t>
            </a:r>
          </a:p>
        </p:txBody>
      </p:sp>
      <p:sp>
        <p:nvSpPr>
          <p:cNvPr id="48" name="任意多边形: 形状 47">
            <a:extLst>
              <a:ext uri="{FF2B5EF4-FFF2-40B4-BE49-F238E27FC236}">
                <a16:creationId xmlns:a16="http://schemas.microsoft.com/office/drawing/2014/main" id="{745148F5-8E83-45BB-BB41-B23ECA9A1D5D}"/>
              </a:ext>
            </a:extLst>
          </p:cNvPr>
          <p:cNvSpPr/>
          <p:nvPr/>
        </p:nvSpPr>
        <p:spPr>
          <a:xfrm>
            <a:off x="8958839" y="188427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 name="文本框 48">
            <a:extLst>
              <a:ext uri="{FF2B5EF4-FFF2-40B4-BE49-F238E27FC236}">
                <a16:creationId xmlns:a16="http://schemas.microsoft.com/office/drawing/2014/main" id="{FAAD6629-9657-412C-B6BD-D9F18E1056BD}"/>
              </a:ext>
            </a:extLst>
          </p:cNvPr>
          <p:cNvSpPr txBox="1"/>
          <p:nvPr/>
        </p:nvSpPr>
        <p:spPr>
          <a:xfrm>
            <a:off x="9091364" y="215095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72" name="文本框 71">
            <a:extLst>
              <a:ext uri="{FF2B5EF4-FFF2-40B4-BE49-F238E27FC236}">
                <a16:creationId xmlns:a16="http://schemas.microsoft.com/office/drawing/2014/main" id="{9DBFDA1D-CEEE-4185-B750-E9877D911ACF}"/>
              </a:ext>
            </a:extLst>
          </p:cNvPr>
          <p:cNvSpPr txBox="1"/>
          <p:nvPr/>
        </p:nvSpPr>
        <p:spPr>
          <a:xfrm>
            <a:off x="2097747" y="813143"/>
            <a:ext cx="7996507" cy="1021433"/>
          </a:xfrm>
          <a:prstGeom prst="rect">
            <a:avLst/>
          </a:prstGeom>
          <a:noFill/>
        </p:spPr>
        <p:txBody>
          <a:bodyPr wrap="square" rtlCol="0">
            <a:spAutoFit/>
          </a:bodyPr>
          <a:lstStyle/>
          <a:p>
            <a:pPr algn="ctr">
              <a:lnSpc>
                <a:spcPct val="130000"/>
              </a:lnSpc>
            </a:pPr>
            <a:r>
              <a:rPr lang="en-US" altLang="zh-CN" sz="1600" dirty="0">
                <a:latin typeface="微软雅黑" panose="020B0503020204020204" pitchFamily="34" charset="-122"/>
                <a:ea typeface="微软雅黑" panose="020B0503020204020204" pitchFamily="34" charset="-122"/>
              </a:rPr>
              <a:t>LVM</a:t>
            </a:r>
            <a:r>
              <a:rPr lang="zh-CN" altLang="en-US" sz="1600" dirty="0">
                <a:latin typeface="微软雅黑" panose="020B0503020204020204" pitchFamily="34" charset="-122"/>
                <a:ea typeface="微软雅黑" panose="020B0503020204020204" pitchFamily="34" charset="-122"/>
              </a:rPr>
              <a:t>的快照卷功能有</a:t>
            </a:r>
            <a:r>
              <a:rPr lang="zh-CN" altLang="en-US" sz="1600" b="1" dirty="0">
                <a:latin typeface="微软雅黑" panose="020B0503020204020204" pitchFamily="34" charset="-122"/>
                <a:ea typeface="微软雅黑" panose="020B0503020204020204" pitchFamily="34" charset="-122"/>
              </a:rPr>
              <a:t>两个特点</a:t>
            </a:r>
            <a:r>
              <a:rPr lang="zh-CN" altLang="en-US" sz="1600" dirty="0">
                <a:latin typeface="微软雅黑" panose="020B0503020204020204" pitchFamily="34" charset="-122"/>
                <a:ea typeface="微软雅黑" panose="020B0503020204020204" pitchFamily="34" charset="-122"/>
              </a:rPr>
              <a:t>：</a:t>
            </a:r>
          </a:p>
          <a:p>
            <a:pPr algn="ct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、快照卷的容量必须等同于逻辑卷的容量；</a:t>
            </a:r>
          </a:p>
          <a:p>
            <a:pPr algn="ct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、快照卷仅一次有效，一旦执行还原操作后则会被立即自动删除。</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539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7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删除逻辑卷</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a:extLst>
              <a:ext uri="{FF2B5EF4-FFF2-40B4-BE49-F238E27FC236}">
                <a16:creationId xmlns:a16="http://schemas.microsoft.com/office/drawing/2014/main" id="{BBEDE8FB-61AD-407A-BC8F-E653409DF1DC}"/>
              </a:ext>
            </a:extLst>
          </p:cNvPr>
          <p:cNvCxnSpPr>
            <a:cxnSpLocks/>
          </p:cNvCxnSpPr>
          <p:nvPr/>
        </p:nvCxnSpPr>
        <p:spPr>
          <a:xfrm>
            <a:off x="1979931" y="2238936"/>
            <a:ext cx="2763062"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EF731F8-7061-4160-93F1-94194A4ABAB9}"/>
              </a:ext>
            </a:extLst>
          </p:cNvPr>
          <p:cNvSpPr txBox="1"/>
          <p:nvPr/>
        </p:nvSpPr>
        <p:spPr>
          <a:xfrm>
            <a:off x="1901992" y="1682133"/>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1</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84DD1A31-2FD4-4A6A-946A-FA13334CB433}"/>
              </a:ext>
            </a:extLst>
          </p:cNvPr>
          <p:cNvSpPr txBox="1"/>
          <p:nvPr/>
        </p:nvSpPr>
        <p:spPr>
          <a:xfrm>
            <a:off x="1979931" y="2249664"/>
            <a:ext cx="2763061" cy="1099468"/>
          </a:xfrm>
          <a:prstGeom prst="rect">
            <a:avLst/>
          </a:prstGeom>
          <a:noFill/>
        </p:spPr>
        <p:txBody>
          <a:bodyPr wrap="square" rtlCol="0">
            <a:spAutoFit/>
          </a:bodyPr>
          <a:lstStyle/>
          <a:p>
            <a:pPr indent="457200" algn="just">
              <a:lnSpc>
                <a:spcPct val="125000"/>
              </a:lnSpc>
            </a:pPr>
            <a:r>
              <a:rPr lang="zh-CN" altLang="en-US" dirty="0">
                <a:latin typeface="微软雅黑" panose="020B0503020204020204" pitchFamily="34" charset="-122"/>
                <a:ea typeface="微软雅黑" panose="020B0503020204020204" pitchFamily="34" charset="-122"/>
              </a:rPr>
              <a:t>取消逻辑卷与目录的挂载关联，删除配置文件中永久生效的设备参数。</a:t>
            </a:r>
          </a:p>
        </p:txBody>
      </p:sp>
      <p:cxnSp>
        <p:nvCxnSpPr>
          <p:cNvPr id="37" name="直接连接符 36">
            <a:extLst>
              <a:ext uri="{FF2B5EF4-FFF2-40B4-BE49-F238E27FC236}">
                <a16:creationId xmlns:a16="http://schemas.microsoft.com/office/drawing/2014/main" id="{B10CA535-6A98-4790-AAC2-03CAA6987212}"/>
              </a:ext>
            </a:extLst>
          </p:cNvPr>
          <p:cNvCxnSpPr>
            <a:cxnSpLocks/>
          </p:cNvCxnSpPr>
          <p:nvPr/>
        </p:nvCxnSpPr>
        <p:spPr>
          <a:xfrm>
            <a:off x="7426916" y="2228133"/>
            <a:ext cx="27648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2D4DD4F-5E69-4366-93EF-BFC2F78F5049}"/>
              </a:ext>
            </a:extLst>
          </p:cNvPr>
          <p:cNvSpPr txBox="1"/>
          <p:nvPr/>
        </p:nvSpPr>
        <p:spPr>
          <a:xfrm>
            <a:off x="7436563" y="1711737"/>
            <a:ext cx="2999232" cy="461665"/>
          </a:xfrm>
          <a:prstGeom prst="rect">
            <a:avLst/>
          </a:prstGeom>
          <a:noFill/>
        </p:spPr>
        <p:txBody>
          <a:bodyPr wrap="square" rtlCol="0">
            <a:spAutoFit/>
          </a:bodyPr>
          <a:lstStyle/>
          <a:p>
            <a:pPr algn="just"/>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2</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D1410FC7-147F-435F-9E93-8EFF179915A7}"/>
              </a:ext>
            </a:extLst>
          </p:cNvPr>
          <p:cNvSpPr txBox="1"/>
          <p:nvPr/>
        </p:nvSpPr>
        <p:spPr>
          <a:xfrm>
            <a:off x="7426917" y="2238861"/>
            <a:ext cx="2763062" cy="753220"/>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删除逻辑卷设备，需要输入</a:t>
            </a:r>
            <a:r>
              <a:rPr lang="en-US" altLang="zh-CN" dirty="0"/>
              <a:t>y</a:t>
            </a:r>
            <a:r>
              <a:rPr lang="zh-CN" altLang="en-US" dirty="0"/>
              <a:t>来确认操作。</a:t>
            </a:r>
          </a:p>
        </p:txBody>
      </p:sp>
      <p:cxnSp>
        <p:nvCxnSpPr>
          <p:cNvPr id="40" name="直接连接符 39">
            <a:extLst>
              <a:ext uri="{FF2B5EF4-FFF2-40B4-BE49-F238E27FC236}">
                <a16:creationId xmlns:a16="http://schemas.microsoft.com/office/drawing/2014/main" id="{E5D87171-6021-4E61-B485-FC8871FCC2F5}"/>
              </a:ext>
            </a:extLst>
          </p:cNvPr>
          <p:cNvCxnSpPr>
            <a:cxnSpLocks/>
          </p:cNvCxnSpPr>
          <p:nvPr/>
        </p:nvCxnSpPr>
        <p:spPr>
          <a:xfrm>
            <a:off x="1979931" y="4730452"/>
            <a:ext cx="276306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60BB781-9994-47EF-BFB9-6C99EE9D0D06}"/>
              </a:ext>
            </a:extLst>
          </p:cNvPr>
          <p:cNvSpPr txBox="1"/>
          <p:nvPr/>
        </p:nvSpPr>
        <p:spPr>
          <a:xfrm>
            <a:off x="1901992" y="4195959"/>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3</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B2E0FC9F-4863-4FD2-B087-4EBC86790725}"/>
              </a:ext>
            </a:extLst>
          </p:cNvPr>
          <p:cNvSpPr txBox="1"/>
          <p:nvPr/>
        </p:nvSpPr>
        <p:spPr>
          <a:xfrm>
            <a:off x="1901992" y="4711814"/>
            <a:ext cx="2841000" cy="1099468"/>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删除卷组，此处只写卷组名称即可，不需要设备的绝对路径。</a:t>
            </a:r>
          </a:p>
        </p:txBody>
      </p:sp>
      <p:cxnSp>
        <p:nvCxnSpPr>
          <p:cNvPr id="43" name="直接连接符 42">
            <a:extLst>
              <a:ext uri="{FF2B5EF4-FFF2-40B4-BE49-F238E27FC236}">
                <a16:creationId xmlns:a16="http://schemas.microsoft.com/office/drawing/2014/main" id="{978C9FF5-6BA4-4AF5-AC91-DBE3CC56ABE4}"/>
              </a:ext>
            </a:extLst>
          </p:cNvPr>
          <p:cNvCxnSpPr/>
          <p:nvPr/>
        </p:nvCxnSpPr>
        <p:spPr>
          <a:xfrm>
            <a:off x="7426919" y="4689597"/>
            <a:ext cx="27648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3FB3050-2F1B-4078-817F-BE2E1DF98633}"/>
              </a:ext>
            </a:extLst>
          </p:cNvPr>
          <p:cNvSpPr txBox="1"/>
          <p:nvPr/>
        </p:nvSpPr>
        <p:spPr>
          <a:xfrm>
            <a:off x="7436565" y="4147739"/>
            <a:ext cx="2999232"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第</a:t>
            </a:r>
            <a:r>
              <a:rPr lang="en-US" altLang="zh-CN" sz="2400" b="1" dirty="0">
                <a:solidFill>
                  <a:schemeClr val="accent1"/>
                </a:solidFill>
                <a:latin typeface="微软雅黑" panose="020B0503020204020204" pitchFamily="34" charset="-122"/>
                <a:ea typeface="微软雅黑" panose="020B0503020204020204" pitchFamily="34" charset="-122"/>
              </a:rPr>
              <a:t>4</a:t>
            </a:r>
            <a:r>
              <a:rPr lang="zh-CN" altLang="en-US" sz="2400" b="1" dirty="0">
                <a:solidFill>
                  <a:schemeClr val="accent1"/>
                </a:solidFill>
                <a:latin typeface="微软雅黑" panose="020B0503020204020204" pitchFamily="34" charset="-122"/>
                <a:ea typeface="微软雅黑" panose="020B0503020204020204" pitchFamily="34" charset="-122"/>
              </a:rPr>
              <a:t>步</a:t>
            </a:r>
            <a:endParaRPr lang="zh-CN" altLang="en-US" sz="2000" b="1"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A73287E9-8DE5-4124-ADBE-A3C3ECC9EBD4}"/>
              </a:ext>
            </a:extLst>
          </p:cNvPr>
          <p:cNvSpPr txBox="1"/>
          <p:nvPr/>
        </p:nvSpPr>
        <p:spPr>
          <a:xfrm>
            <a:off x="7426918" y="4670959"/>
            <a:ext cx="2763061"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dirty="0"/>
              <a:t>删除物理卷设备。</a:t>
            </a:r>
          </a:p>
        </p:txBody>
      </p:sp>
      <p:sp>
        <p:nvSpPr>
          <p:cNvPr id="46" name="椭圆 45">
            <a:extLst>
              <a:ext uri="{FF2B5EF4-FFF2-40B4-BE49-F238E27FC236}">
                <a16:creationId xmlns:a16="http://schemas.microsoft.com/office/drawing/2014/main" id="{01653F23-2DBE-4172-82FC-C2B81B2ED175}"/>
              </a:ext>
            </a:extLst>
          </p:cNvPr>
          <p:cNvSpPr/>
          <p:nvPr/>
        </p:nvSpPr>
        <p:spPr>
          <a:xfrm>
            <a:off x="5181599" y="261547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9E885F63-C4B0-40DE-997A-2F32A0F0B77B}"/>
              </a:ext>
            </a:extLst>
          </p:cNvPr>
          <p:cNvSpPr/>
          <p:nvPr/>
        </p:nvSpPr>
        <p:spPr>
          <a:xfrm>
            <a:off x="4928680" y="224582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1ABE67F-9ABF-498A-8243-8356B4A0C42A}"/>
              </a:ext>
            </a:extLst>
          </p:cNvPr>
          <p:cNvSpPr/>
          <p:nvPr/>
        </p:nvSpPr>
        <p:spPr>
          <a:xfrm>
            <a:off x="4675761" y="261547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0C252F5-5754-4415-A674-92F913D2542C}"/>
              </a:ext>
            </a:extLst>
          </p:cNvPr>
          <p:cNvSpPr txBox="1"/>
          <p:nvPr/>
        </p:nvSpPr>
        <p:spPr>
          <a:xfrm>
            <a:off x="5411943" y="3193632"/>
            <a:ext cx="1368113"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删除</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逻辑卷</a:t>
            </a:r>
          </a:p>
        </p:txBody>
      </p:sp>
    </p:spTree>
    <p:extLst>
      <p:ext uri="{BB962C8B-B14F-4D97-AF65-F5344CB8AC3E}">
        <p14:creationId xmlns:p14="http://schemas.microsoft.com/office/powerpoint/2010/main" val="2260424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500" fill="hold"/>
                                        <p:tgtEl>
                                          <p:spTgt spid="47"/>
                                        </p:tgtEl>
                                        <p:attrNameLst>
                                          <p:attrName>ppt_x</p:attrName>
                                        </p:attrNameLst>
                                      </p:cBhvr>
                                      <p:tavLst>
                                        <p:tav tm="0">
                                          <p:val>
                                            <p:strVal val="#ppt_x"/>
                                          </p:val>
                                        </p:tav>
                                        <p:tav tm="100000">
                                          <p:val>
                                            <p:strVal val="#ppt_x"/>
                                          </p:val>
                                        </p:tav>
                                      </p:tavLst>
                                    </p:anim>
                                    <p:anim calcmode="lin" valueType="num">
                                      <p:cBhvr additive="base">
                                        <p:cTn id="21" dur="500" fill="hold"/>
                                        <p:tgtEl>
                                          <p:spTgt spid="47"/>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0-#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6" grpId="0" animBg="1"/>
      <p:bldP spid="47" grpId="0" animBg="1"/>
      <p:bldP spid="48"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083063"/>
            <a:ext cx="10132434" cy="5225661"/>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RAID</a:t>
            </a:r>
            <a:r>
              <a:rPr lang="zh-CN" altLang="en-US" sz="1600" b="1" dirty="0">
                <a:solidFill>
                  <a:srgbClr val="0070C0"/>
                </a:solidFill>
                <a:latin typeface="微软雅黑" panose="020B0503020204020204" pitchFamily="34" charset="-122"/>
                <a:ea typeface="微软雅黑" panose="020B0503020204020204" pitchFamily="34" charset="-122"/>
              </a:rPr>
              <a:t>技术主要是为了解决什么问题？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RAID</a:t>
            </a:r>
            <a:r>
              <a:rPr lang="zh-CN" altLang="en-US" sz="1600" dirty="0">
                <a:latin typeface="微软雅黑" panose="020B0503020204020204" pitchFamily="34" charset="-122"/>
                <a:ea typeface="微软雅黑" panose="020B0503020204020204" pitchFamily="34" charset="-122"/>
              </a:rPr>
              <a:t>技术可以解决存储设备的读写速度问题及数据的冗余备份问题。</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RAID 0</a:t>
            </a:r>
            <a:r>
              <a:rPr lang="zh-CN" altLang="en-US" sz="1600" b="1" dirty="0">
                <a:solidFill>
                  <a:srgbClr val="0070C0"/>
                </a:solidFill>
                <a:latin typeface="微软雅黑" panose="020B0503020204020204" pitchFamily="34" charset="-122"/>
                <a:ea typeface="微软雅黑" panose="020B0503020204020204" pitchFamily="34" charset="-122"/>
              </a:rPr>
              <a:t>和</a:t>
            </a:r>
            <a:r>
              <a:rPr lang="en-US" altLang="zh-CN" sz="1600" b="1" dirty="0">
                <a:solidFill>
                  <a:srgbClr val="0070C0"/>
                </a:solidFill>
                <a:latin typeface="微软雅黑" panose="020B0503020204020204" pitchFamily="34" charset="-122"/>
                <a:ea typeface="微软雅黑" panose="020B0503020204020204" pitchFamily="34" charset="-122"/>
              </a:rPr>
              <a:t>RAID 5</a:t>
            </a:r>
            <a:r>
              <a:rPr lang="zh-CN" altLang="en-US" sz="1600" b="1" dirty="0">
                <a:solidFill>
                  <a:srgbClr val="0070C0"/>
                </a:solidFill>
                <a:latin typeface="微软雅黑" panose="020B0503020204020204" pitchFamily="34" charset="-122"/>
                <a:ea typeface="微软雅黑" panose="020B0503020204020204" pitchFamily="34" charset="-122"/>
              </a:rPr>
              <a:t>哪个更安全？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RAID 0</a:t>
            </a:r>
            <a:r>
              <a:rPr lang="zh-CN" altLang="en-US" sz="1600" dirty="0">
                <a:latin typeface="微软雅黑" panose="020B0503020204020204" pitchFamily="34" charset="-122"/>
                <a:ea typeface="微软雅黑" panose="020B0503020204020204" pitchFamily="34" charset="-122"/>
              </a:rPr>
              <a:t>没有数据冗余功能，因此</a:t>
            </a:r>
            <a:r>
              <a:rPr lang="en-US" altLang="zh-CN" sz="1600" dirty="0">
                <a:latin typeface="微软雅黑" panose="020B0503020204020204" pitchFamily="34" charset="-122"/>
                <a:ea typeface="微软雅黑" panose="020B0503020204020204" pitchFamily="34" charset="-122"/>
              </a:rPr>
              <a:t>RAID 5</a:t>
            </a:r>
            <a:r>
              <a:rPr lang="zh-CN" altLang="en-US" sz="1600" dirty="0">
                <a:latin typeface="微软雅黑" panose="020B0503020204020204" pitchFamily="34" charset="-122"/>
                <a:ea typeface="微软雅黑" panose="020B0503020204020204" pitchFamily="34" charset="-122"/>
              </a:rPr>
              <a:t>更安全。</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．假设使用</a:t>
            </a: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块硬盘来部署</a:t>
            </a:r>
            <a:r>
              <a:rPr lang="en-US" altLang="zh-CN" sz="1600" b="1" dirty="0">
                <a:solidFill>
                  <a:srgbClr val="0070C0"/>
                </a:solidFill>
                <a:latin typeface="微软雅黑" panose="020B0503020204020204" pitchFamily="34" charset="-122"/>
                <a:ea typeface="微软雅黑" panose="020B0503020204020204" pitchFamily="34" charset="-122"/>
              </a:rPr>
              <a:t>RAID 10</a:t>
            </a:r>
            <a:r>
              <a:rPr lang="zh-CN" altLang="en-US" sz="1600" b="1" dirty="0">
                <a:solidFill>
                  <a:srgbClr val="0070C0"/>
                </a:solidFill>
                <a:latin typeface="微软雅黑" panose="020B0503020204020204" pitchFamily="34" charset="-122"/>
                <a:ea typeface="微软雅黑" panose="020B0503020204020204" pitchFamily="34" charset="-122"/>
              </a:rPr>
              <a:t>方案，外加一块备份盘，最多可以允许几块硬盘同时损坏呢？ </a:t>
            </a:r>
          </a:p>
          <a:p>
            <a:pPr algn="just">
              <a:lnSpc>
                <a:spcPct val="140000"/>
              </a:lnSpc>
            </a:pPr>
            <a:r>
              <a:rPr lang="zh-CN" altLang="en-US" sz="1600" dirty="0">
                <a:latin typeface="微软雅黑" panose="020B0503020204020204" pitchFamily="34" charset="-122"/>
                <a:ea typeface="微软雅黑" panose="020B0503020204020204" pitchFamily="34" charset="-122"/>
              </a:rPr>
              <a:t>答：最多允许</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块硬盘设备中的</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块设备同时损坏。</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．位于</a:t>
            </a:r>
            <a:r>
              <a:rPr lang="en-US" altLang="zh-CN" sz="1600" b="1" dirty="0">
                <a:solidFill>
                  <a:srgbClr val="0070C0"/>
                </a:solidFill>
                <a:latin typeface="微软雅黑" panose="020B0503020204020204" pitchFamily="34" charset="-122"/>
                <a:ea typeface="微软雅黑" panose="020B0503020204020204" pitchFamily="34" charset="-122"/>
              </a:rPr>
              <a:t>LVM</a:t>
            </a:r>
            <a:r>
              <a:rPr lang="zh-CN" altLang="en-US" sz="1600" b="1" dirty="0">
                <a:solidFill>
                  <a:srgbClr val="0070C0"/>
                </a:solidFill>
                <a:latin typeface="微软雅黑" panose="020B0503020204020204" pitchFamily="34" charset="-122"/>
                <a:ea typeface="微软雅黑" panose="020B0503020204020204" pitchFamily="34" charset="-122"/>
              </a:rPr>
              <a:t>最底层的是物理卷还是卷组？ </a:t>
            </a:r>
          </a:p>
          <a:p>
            <a:pPr algn="just">
              <a:lnSpc>
                <a:spcPct val="140000"/>
              </a:lnSpc>
            </a:pPr>
            <a:r>
              <a:rPr lang="zh-CN" altLang="en-US" sz="1600" dirty="0">
                <a:latin typeface="微软雅黑" panose="020B0503020204020204" pitchFamily="34" charset="-122"/>
                <a:ea typeface="微软雅黑" panose="020B0503020204020204" pitchFamily="34" charset="-122"/>
              </a:rPr>
              <a:t>答：最底层的是物理卷，然后再通过物理卷组成卷组。</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LVM</a:t>
            </a:r>
            <a:r>
              <a:rPr lang="zh-CN" altLang="en-US" sz="1600" b="1" dirty="0">
                <a:solidFill>
                  <a:srgbClr val="0070C0"/>
                </a:solidFill>
                <a:latin typeface="微软雅黑" panose="020B0503020204020204" pitchFamily="34" charset="-122"/>
                <a:ea typeface="微软雅黑" panose="020B0503020204020204" pitchFamily="34" charset="-122"/>
              </a:rPr>
              <a:t>对逻辑卷的扩容和缩容操作有何异同点呢？ </a:t>
            </a:r>
          </a:p>
          <a:p>
            <a:pPr algn="just">
              <a:lnSpc>
                <a:spcPct val="140000"/>
              </a:lnSpc>
            </a:pPr>
            <a:r>
              <a:rPr lang="zh-CN" altLang="en-US" sz="1600" dirty="0">
                <a:latin typeface="微软雅黑" panose="020B0503020204020204" pitchFamily="34" charset="-122"/>
                <a:ea typeface="微软雅黑" panose="020B0503020204020204" pitchFamily="34" charset="-122"/>
              </a:rPr>
              <a:t>答：扩容和缩容操作都需要先取消逻辑卷与目录的挂载关联；扩容操作是先扩容后检查文件系统完整性，而缩容操作为了保证数据的安全，需要先检查文件系统完整性再缩容。</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LVM</a:t>
            </a:r>
            <a:r>
              <a:rPr lang="zh-CN" altLang="en-US" sz="1600" b="1" dirty="0">
                <a:solidFill>
                  <a:srgbClr val="0070C0"/>
                </a:solidFill>
                <a:latin typeface="微软雅黑" panose="020B0503020204020204" pitchFamily="34" charset="-122"/>
                <a:ea typeface="微软雅黑" panose="020B0503020204020204" pitchFamily="34" charset="-122"/>
              </a:rPr>
              <a:t>的快照卷能使用几次？ </a:t>
            </a:r>
          </a:p>
          <a:p>
            <a:pPr algn="just">
              <a:lnSpc>
                <a:spcPct val="140000"/>
              </a:lnSpc>
            </a:pPr>
            <a:r>
              <a:rPr lang="zh-CN" altLang="en-US" sz="1600" dirty="0">
                <a:latin typeface="微软雅黑" panose="020B0503020204020204" pitchFamily="34" charset="-122"/>
                <a:ea typeface="微软雅黑" panose="020B0503020204020204" pitchFamily="34" charset="-122"/>
              </a:rPr>
              <a:t>答：只可使用一次，而且使用后即自动删除。</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7</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LVM</a:t>
            </a:r>
            <a:r>
              <a:rPr lang="zh-CN" altLang="en-US" sz="1600" b="1" dirty="0">
                <a:solidFill>
                  <a:srgbClr val="0070C0"/>
                </a:solidFill>
                <a:latin typeface="微软雅黑" panose="020B0503020204020204" pitchFamily="34" charset="-122"/>
                <a:ea typeface="微软雅黑" panose="020B0503020204020204" pitchFamily="34" charset="-122"/>
              </a:rPr>
              <a:t>的删除顺序是怎么样的？ </a:t>
            </a:r>
          </a:p>
          <a:p>
            <a:pPr algn="just">
              <a:lnSpc>
                <a:spcPct val="140000"/>
              </a:lnSpc>
            </a:pPr>
            <a:r>
              <a:rPr lang="zh-CN" altLang="en-US" sz="1600" dirty="0">
                <a:latin typeface="微软雅黑" panose="020B0503020204020204" pitchFamily="34" charset="-122"/>
                <a:ea typeface="微软雅黑" panose="020B0503020204020204" pitchFamily="34" charset="-122"/>
              </a:rPr>
              <a:t>答：依次移除逻辑卷、卷组和物理卷。</a:t>
            </a:r>
          </a:p>
        </p:txBody>
      </p:sp>
    </p:spTree>
    <p:extLst>
      <p:ext uri="{BB962C8B-B14F-4D97-AF65-F5344CB8AC3E}">
        <p14:creationId xmlns:p14="http://schemas.microsoft.com/office/powerpoint/2010/main" val="1133854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72859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1016326" y="1571592"/>
            <a:ext cx="10159348" cy="1099468"/>
            <a:chOff x="396010" y="1225457"/>
            <a:chExt cx="10159348" cy="1099468"/>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4" y="1225457"/>
              <a:ext cx="9464244"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各个常用</a:t>
              </a:r>
              <a:r>
                <a:rPr lang="en-US" altLang="zh-CN" dirty="0">
                  <a:latin typeface="微软雅黑" panose="020B0503020204020204" pitchFamily="34" charset="-122"/>
                  <a:ea typeface="微软雅黑" panose="020B0503020204020204" pitchFamily="34" charset="-122"/>
                </a:rPr>
                <a:t>RAID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Redundant Array of Independent Disks</a:t>
              </a:r>
              <a:r>
                <a:rPr lang="zh-CN" altLang="en-US" dirty="0">
                  <a:latin typeface="微软雅黑" panose="020B0503020204020204" pitchFamily="34" charset="-122"/>
                  <a:ea typeface="微软雅黑" panose="020B0503020204020204" pitchFamily="34" charset="-122"/>
                </a:rPr>
                <a:t>，独立冗余磁盘阵列）技术方案的特性，通过实际部署</a:t>
              </a:r>
              <a:r>
                <a:rPr lang="en-US" altLang="zh-CN" dirty="0">
                  <a:latin typeface="微软雅黑" panose="020B0503020204020204" pitchFamily="34" charset="-122"/>
                  <a:ea typeface="微软雅黑" panose="020B0503020204020204" pitchFamily="34" charset="-122"/>
                </a:rPr>
                <a:t>RAID 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RAID 5+</a:t>
              </a:r>
              <a:r>
                <a:rPr lang="zh-CN" altLang="en-US" dirty="0">
                  <a:latin typeface="微软雅黑" panose="020B0503020204020204" pitchFamily="34" charset="-122"/>
                  <a:ea typeface="微软雅黑" panose="020B0503020204020204" pitchFamily="34" charset="-122"/>
                </a:rPr>
                <a:t>备份盘等方案来更直观地查看</a:t>
              </a:r>
              <a:r>
                <a:rPr lang="en-US" altLang="zh-CN" dirty="0">
                  <a:latin typeface="微软雅黑" panose="020B0503020204020204" pitchFamily="34" charset="-122"/>
                  <a:ea typeface="微软雅黑" panose="020B0503020204020204" pitchFamily="34" charset="-122"/>
                </a:rPr>
                <a:t>RAID</a:t>
              </a:r>
              <a:r>
                <a:rPr lang="zh-CN" altLang="en-US" dirty="0">
                  <a:latin typeface="微软雅黑" panose="020B0503020204020204" pitchFamily="34" charset="-122"/>
                  <a:ea typeface="微软雅黑" panose="020B0503020204020204" pitchFamily="34" charset="-122"/>
                </a:rPr>
                <a:t>的强大效果，以便进一步满足生产环境对硬盘设备的</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读写速度和数据冗余备份机制的需求。</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1016326" y="3429000"/>
            <a:ext cx="10159348" cy="780772"/>
            <a:chOff x="396010" y="2572891"/>
            <a:chExt cx="10159348"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同时，考虑到用户可能会动态调整存储资源，介绍</a:t>
              </a:r>
              <a:r>
                <a:rPr lang="en-US" altLang="zh-CN" dirty="0">
                  <a:latin typeface="微软雅黑" panose="020B0503020204020204" pitchFamily="34" charset="-122"/>
                  <a:ea typeface="微软雅黑" panose="020B0503020204020204" pitchFamily="34" charset="-122"/>
                </a:rPr>
                <a:t>LVM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Logical Volume Manager</a:t>
              </a:r>
              <a:r>
                <a:rPr lang="zh-CN" altLang="en-US" dirty="0">
                  <a:latin typeface="微软雅黑" panose="020B0503020204020204" pitchFamily="34" charset="-122"/>
                  <a:ea typeface="微软雅黑" panose="020B0503020204020204" pitchFamily="34" charset="-122"/>
                </a:rPr>
                <a:t>，逻辑卷管理器）的部署、扩容、缩小、快照以及卸载删除的相关知识。</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105564" y="4978520"/>
            <a:ext cx="5980872"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RAID</a:t>
            </a:r>
            <a:r>
              <a:rPr lang="zh-CN" altLang="en-US" sz="3600" b="1" dirty="0">
                <a:solidFill>
                  <a:schemeClr val="accent1"/>
                </a:solidFill>
                <a:latin typeface="微软雅黑" panose="020B0503020204020204" pitchFamily="34" charset="-122"/>
                <a:ea typeface="微软雅黑" panose="020B0503020204020204" pitchFamily="34" charset="-122"/>
              </a:rPr>
              <a:t>（独立冗余磁盘阵列）</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RAID (Independent Redundant Disk Array)</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51319"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RAID 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5</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10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方案技术对比</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7" name="表格 6">
            <a:extLst>
              <a:ext uri="{FF2B5EF4-FFF2-40B4-BE49-F238E27FC236}">
                <a16:creationId xmlns:a16="http://schemas.microsoft.com/office/drawing/2014/main" id="{4D0025A8-A9FC-43ED-9CAF-0BE5344F2B26}"/>
              </a:ext>
            </a:extLst>
          </p:cNvPr>
          <p:cNvGraphicFramePr>
            <a:graphicFrameLocks noGrp="1"/>
          </p:cNvGraphicFramePr>
          <p:nvPr>
            <p:extLst>
              <p:ext uri="{D42A27DB-BD31-4B8C-83A1-F6EECF244321}">
                <p14:modId xmlns:p14="http://schemas.microsoft.com/office/powerpoint/2010/main" val="3334950149"/>
              </p:ext>
            </p:extLst>
          </p:nvPr>
        </p:nvGraphicFramePr>
        <p:xfrm>
          <a:off x="1352002" y="1428508"/>
          <a:ext cx="9487997" cy="4366005"/>
        </p:xfrm>
        <a:graphic>
          <a:graphicData uri="http://schemas.openxmlformats.org/drawingml/2006/table">
            <a:tbl>
              <a:tblPr firstRow="1" firstCol="1" bandRow="1">
                <a:tableStyleId>{5C22544A-7EE6-4342-B048-85BDC9FD1C3A}</a:tableStyleId>
              </a:tblPr>
              <a:tblGrid>
                <a:gridCol w="1343768">
                  <a:extLst>
                    <a:ext uri="{9D8B030D-6E8A-4147-A177-3AD203B41FA5}">
                      <a16:colId xmlns:a16="http://schemas.microsoft.com/office/drawing/2014/main" val="130010258"/>
                    </a:ext>
                  </a:extLst>
                </a:gridCol>
                <a:gridCol w="1229891">
                  <a:extLst>
                    <a:ext uri="{9D8B030D-6E8A-4147-A177-3AD203B41FA5}">
                      <a16:colId xmlns:a16="http://schemas.microsoft.com/office/drawing/2014/main" val="4163696692"/>
                    </a:ext>
                  </a:extLst>
                </a:gridCol>
                <a:gridCol w="1229891">
                  <a:extLst>
                    <a:ext uri="{9D8B030D-6E8A-4147-A177-3AD203B41FA5}">
                      <a16:colId xmlns:a16="http://schemas.microsoft.com/office/drawing/2014/main" val="2456507294"/>
                    </a:ext>
                  </a:extLst>
                </a:gridCol>
                <a:gridCol w="1093281">
                  <a:extLst>
                    <a:ext uri="{9D8B030D-6E8A-4147-A177-3AD203B41FA5}">
                      <a16:colId xmlns:a16="http://schemas.microsoft.com/office/drawing/2014/main" val="3773445414"/>
                    </a:ext>
                  </a:extLst>
                </a:gridCol>
                <a:gridCol w="1059027">
                  <a:extLst>
                    <a:ext uri="{9D8B030D-6E8A-4147-A177-3AD203B41FA5}">
                      <a16:colId xmlns:a16="http://schemas.microsoft.com/office/drawing/2014/main" val="1271477479"/>
                    </a:ext>
                  </a:extLst>
                </a:gridCol>
                <a:gridCol w="3532139">
                  <a:extLst>
                    <a:ext uri="{9D8B030D-6E8A-4147-A177-3AD203B41FA5}">
                      <a16:colId xmlns:a16="http://schemas.microsoft.com/office/drawing/2014/main" val="180323747"/>
                    </a:ext>
                  </a:extLst>
                </a:gridCol>
              </a:tblGrid>
              <a:tr h="756449">
                <a:tc>
                  <a:txBody>
                    <a:bodyPr/>
                    <a:lstStyle/>
                    <a:p>
                      <a:pPr algn="ctr"/>
                      <a:r>
                        <a:rPr lang="en-US" sz="1800" kern="100" dirty="0">
                          <a:effectLst/>
                          <a:latin typeface="微软雅黑" panose="020B0503020204020204" pitchFamily="34" charset="-122"/>
                          <a:ea typeface="微软雅黑" panose="020B0503020204020204" pitchFamily="34" charset="-122"/>
                        </a:rPr>
                        <a:t>RAID</a:t>
                      </a:r>
                      <a:r>
                        <a:rPr lang="zh-CN" sz="1800" kern="100" dirty="0">
                          <a:effectLst/>
                          <a:latin typeface="微软雅黑" panose="020B0503020204020204" pitchFamily="34" charset="-122"/>
                          <a:ea typeface="微软雅黑" panose="020B0503020204020204" pitchFamily="34" charset="-122"/>
                        </a:rPr>
                        <a:t>级别</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最少硬盘</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可用容量</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读写性能</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安全性</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特点</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62240935"/>
                  </a:ext>
                </a:extLst>
              </a:tr>
              <a:tr h="680804">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低</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追求最大容量和速度；但是任何一块硬盘损坏，数据将全部异常</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38283756"/>
                  </a:ext>
                </a:extLst>
              </a:tr>
              <a:tr h="672570">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n/2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高</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追求最大安全性，只要阵列中有一块硬盘可用，数据就不受影响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24722009"/>
                  </a:ext>
                </a:extLst>
              </a:tr>
              <a:tr h="1014334">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5</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3</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中</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在</a:t>
                      </a:r>
                      <a:r>
                        <a:rPr lang="zh-CN" sz="1600" b="0" kern="100" spc="-10" dirty="0">
                          <a:solidFill>
                            <a:schemeClr val="tx1"/>
                          </a:solidFill>
                          <a:effectLst/>
                          <a:latin typeface="微软雅黑" panose="020B0503020204020204" pitchFamily="34" charset="-122"/>
                          <a:ea typeface="微软雅黑" panose="020B0503020204020204" pitchFamily="34" charset="-122"/>
                        </a:rPr>
                        <a:t>控制成本的前提下，追求硬盘的最大容量、速度及安全性，允许有一块硬盘出现异常，且数据不受影响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050936269"/>
                  </a:ext>
                </a:extLst>
              </a:tr>
              <a:tr h="1241848">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4</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n/2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高</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综合</a:t>
                      </a:r>
                      <a:r>
                        <a:rPr lang="en-US" sz="1600" b="0" kern="100" dirty="0">
                          <a:solidFill>
                            <a:schemeClr val="tx1"/>
                          </a:solidFill>
                          <a:effectLst/>
                          <a:latin typeface="微软雅黑" panose="020B0503020204020204" pitchFamily="34" charset="-122"/>
                          <a:ea typeface="微软雅黑" panose="020B0503020204020204" pitchFamily="34" charset="-122"/>
                        </a:rPr>
                        <a:t>RAID 1</a:t>
                      </a:r>
                      <a:r>
                        <a:rPr lang="zh-CN" sz="1600" b="0" kern="100" dirty="0">
                          <a:solidFill>
                            <a:schemeClr val="tx1"/>
                          </a:solidFill>
                          <a:effectLst/>
                          <a:latin typeface="微软雅黑" panose="020B0503020204020204" pitchFamily="34" charset="-122"/>
                          <a:ea typeface="微软雅黑" panose="020B0503020204020204" pitchFamily="34" charset="-122"/>
                        </a:rPr>
                        <a:t>和</a:t>
                      </a:r>
                      <a:r>
                        <a:rPr lang="en-US" sz="1600" b="0" kern="100" dirty="0">
                          <a:solidFill>
                            <a:schemeClr val="tx1"/>
                          </a:solidFill>
                          <a:effectLst/>
                          <a:latin typeface="微软雅黑" panose="020B0503020204020204" pitchFamily="34" charset="-122"/>
                          <a:ea typeface="微软雅黑" panose="020B0503020204020204" pitchFamily="34" charset="-122"/>
                        </a:rPr>
                        <a:t>RAID 0</a:t>
                      </a:r>
                      <a:r>
                        <a:rPr lang="zh-CN" sz="1600" b="0" kern="100" dirty="0">
                          <a:solidFill>
                            <a:schemeClr val="tx1"/>
                          </a:solidFill>
                          <a:effectLst/>
                          <a:latin typeface="微软雅黑" panose="020B0503020204020204" pitchFamily="34" charset="-122"/>
                          <a:ea typeface="微软雅黑" panose="020B0503020204020204" pitchFamily="34" charset="-122"/>
                        </a:rPr>
                        <a:t>的优点，追求硬盘的速度和安全性，允许有一半硬盘出现异常（不可发生在同一阵列中），且数据不受影响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34369418"/>
                  </a:ext>
                </a:extLst>
              </a:tr>
            </a:tbl>
          </a:graphicData>
        </a:graphic>
      </p:graphicFrame>
    </p:spTree>
    <p:extLst>
      <p:ext uri="{BB962C8B-B14F-4D97-AF65-F5344CB8AC3E}">
        <p14:creationId xmlns:p14="http://schemas.microsoft.com/office/powerpoint/2010/main" val="3038035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51319"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（独立冗余磁盘阵列）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531BC1EA-F4D6-45DE-80F0-E973DFF2E7C1}"/>
              </a:ext>
            </a:extLst>
          </p:cNvPr>
          <p:cNvSpPr/>
          <p:nvPr/>
        </p:nvSpPr>
        <p:spPr>
          <a:xfrm>
            <a:off x="707173" y="1625855"/>
            <a:ext cx="2622802" cy="397570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D2B193F1-5B33-48CA-B28A-16D2AFF896D4}"/>
              </a:ext>
            </a:extLst>
          </p:cNvPr>
          <p:cNvSpPr txBox="1"/>
          <p:nvPr/>
        </p:nvSpPr>
        <p:spPr>
          <a:xfrm>
            <a:off x="827850" y="2474345"/>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把多块物理硬盘设备（至少两块）通过硬件或软件的方式串联在一起，组成一个大的卷组，并将数据依次写入各个物理硬盘中。</a:t>
            </a:r>
          </a:p>
        </p:txBody>
      </p:sp>
      <p:sp>
        <p:nvSpPr>
          <p:cNvPr id="14" name="任意多边形: 形状 13">
            <a:extLst>
              <a:ext uri="{FF2B5EF4-FFF2-40B4-BE49-F238E27FC236}">
                <a16:creationId xmlns:a16="http://schemas.microsoft.com/office/drawing/2014/main" id="{344BFAF6-D22B-425E-A9AA-ED7061D2D894}"/>
              </a:ext>
            </a:extLst>
          </p:cNvPr>
          <p:cNvSpPr/>
          <p:nvPr/>
        </p:nvSpPr>
        <p:spPr>
          <a:xfrm>
            <a:off x="695325" y="1625856"/>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B3692A83-34DC-4BD5-B124-6C3D5B164A16}"/>
              </a:ext>
            </a:extLst>
          </p:cNvPr>
          <p:cNvSpPr txBox="1"/>
          <p:nvPr/>
        </p:nvSpPr>
        <p:spPr>
          <a:xfrm>
            <a:off x="827850" y="1892541"/>
            <a:ext cx="15953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RAID 0</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p>
        </p:txBody>
      </p:sp>
      <p:sp>
        <p:nvSpPr>
          <p:cNvPr id="16" name="矩形: 圆角 15">
            <a:extLst>
              <a:ext uri="{FF2B5EF4-FFF2-40B4-BE49-F238E27FC236}">
                <a16:creationId xmlns:a16="http://schemas.microsoft.com/office/drawing/2014/main" id="{9ABD9440-1490-49AC-A6E3-1E560F4EE111}"/>
              </a:ext>
            </a:extLst>
          </p:cNvPr>
          <p:cNvSpPr/>
          <p:nvPr/>
        </p:nvSpPr>
        <p:spPr>
          <a:xfrm>
            <a:off x="6340141" y="1625855"/>
            <a:ext cx="2622802" cy="397570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A02801E3-955E-409E-ADE5-61032F2531CA}"/>
              </a:ext>
            </a:extLst>
          </p:cNvPr>
          <p:cNvSpPr txBox="1"/>
          <p:nvPr/>
        </p:nvSpPr>
        <p:spPr>
          <a:xfrm>
            <a:off x="6460818" y="2474345"/>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如果生产环境对硬盘设备的读写速度没有要求，而是希望增加数据的安全性时，就需要用到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技术了。</a:t>
            </a:r>
          </a:p>
        </p:txBody>
      </p:sp>
      <p:sp>
        <p:nvSpPr>
          <p:cNvPr id="18" name="任意多边形: 形状 17">
            <a:extLst>
              <a:ext uri="{FF2B5EF4-FFF2-40B4-BE49-F238E27FC236}">
                <a16:creationId xmlns:a16="http://schemas.microsoft.com/office/drawing/2014/main" id="{CC53DE7A-9E5A-458D-8A63-77DB02BA4CF2}"/>
              </a:ext>
            </a:extLst>
          </p:cNvPr>
          <p:cNvSpPr/>
          <p:nvPr/>
        </p:nvSpPr>
        <p:spPr>
          <a:xfrm>
            <a:off x="6328293" y="1625856"/>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53C3A80D-2646-4E6B-B309-8D2DB729AA96}"/>
              </a:ext>
            </a:extLst>
          </p:cNvPr>
          <p:cNvSpPr txBox="1"/>
          <p:nvPr/>
        </p:nvSpPr>
        <p:spPr>
          <a:xfrm>
            <a:off x="6460818" y="1892541"/>
            <a:ext cx="15953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RAID 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p>
        </p:txBody>
      </p:sp>
      <p:grpSp>
        <p:nvGrpSpPr>
          <p:cNvPr id="47" name="组合 46">
            <a:extLst>
              <a:ext uri="{FF2B5EF4-FFF2-40B4-BE49-F238E27FC236}">
                <a16:creationId xmlns:a16="http://schemas.microsoft.com/office/drawing/2014/main" id="{3F10017C-454A-48C3-A1BB-5F45C13D91EE}"/>
              </a:ext>
            </a:extLst>
          </p:cNvPr>
          <p:cNvGrpSpPr/>
          <p:nvPr/>
        </p:nvGrpSpPr>
        <p:grpSpPr>
          <a:xfrm>
            <a:off x="3667817" y="2264271"/>
            <a:ext cx="2338878" cy="2690851"/>
            <a:chOff x="3667817" y="2264271"/>
            <a:chExt cx="2338878" cy="2690851"/>
          </a:xfrm>
        </p:grpSpPr>
        <p:pic>
          <p:nvPicPr>
            <p:cNvPr id="6" name="图片 5">
              <a:extLst>
                <a:ext uri="{FF2B5EF4-FFF2-40B4-BE49-F238E27FC236}">
                  <a16:creationId xmlns:a16="http://schemas.microsoft.com/office/drawing/2014/main" id="{D543056C-E3A8-469E-AF4D-047C400F8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17" y="3059603"/>
              <a:ext cx="2338878" cy="1895519"/>
            </a:xfrm>
            <a:prstGeom prst="rect">
              <a:avLst/>
            </a:prstGeom>
          </p:spPr>
        </p:pic>
        <p:cxnSp>
          <p:nvCxnSpPr>
            <p:cNvPr id="9" name="直接连接符 8">
              <a:extLst>
                <a:ext uri="{FF2B5EF4-FFF2-40B4-BE49-F238E27FC236}">
                  <a16:creationId xmlns:a16="http://schemas.microsoft.com/office/drawing/2014/main" id="{C14EE1D1-046A-4634-A9C4-7FD2857A73A8}"/>
                </a:ext>
              </a:extLst>
            </p:cNvPr>
            <p:cNvCxnSpPr>
              <a:cxnSpLocks/>
            </p:cNvCxnSpPr>
            <p:nvPr/>
          </p:nvCxnSpPr>
          <p:spPr>
            <a:xfrm flipV="1">
              <a:off x="4174435" y="2713383"/>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24A4DE8-2374-4C61-850D-DC5597718EFA}"/>
                </a:ext>
              </a:extLst>
            </p:cNvPr>
            <p:cNvCxnSpPr>
              <a:cxnSpLocks/>
            </p:cNvCxnSpPr>
            <p:nvPr/>
          </p:nvCxnSpPr>
          <p:spPr>
            <a:xfrm flipV="1">
              <a:off x="5491038" y="2713383"/>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CA6BEE0-3142-41EE-847D-6024C9BCD8E0}"/>
                </a:ext>
              </a:extLst>
            </p:cNvPr>
            <p:cNvCxnSpPr/>
            <p:nvPr/>
          </p:nvCxnSpPr>
          <p:spPr>
            <a:xfrm>
              <a:off x="4174435" y="2713383"/>
              <a:ext cx="1316603"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E6DEBE4-8F6A-43E4-A9F6-EC3F71D72C67}"/>
                </a:ext>
              </a:extLst>
            </p:cNvPr>
            <p:cNvSpPr txBox="1"/>
            <p:nvPr/>
          </p:nvSpPr>
          <p:spPr>
            <a:xfrm>
              <a:off x="4405888" y="2264271"/>
              <a:ext cx="86273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RAID 0</a:t>
              </a:r>
              <a:endParaRPr lang="zh-CN" altLang="en-US" sz="1600" dirty="0">
                <a:latin typeface="微软雅黑" panose="020B0503020204020204" pitchFamily="34" charset="-122"/>
                <a:ea typeface="微软雅黑" panose="020B0503020204020204" pitchFamily="34" charset="-122"/>
              </a:endParaRPr>
            </a:p>
          </p:txBody>
        </p:sp>
      </p:grpSp>
      <p:sp>
        <p:nvSpPr>
          <p:cNvPr id="39" name="文本框 38">
            <a:extLst>
              <a:ext uri="{FF2B5EF4-FFF2-40B4-BE49-F238E27FC236}">
                <a16:creationId xmlns:a16="http://schemas.microsoft.com/office/drawing/2014/main" id="{6AA7BEF9-785D-4576-94DE-B623E94A8F98}"/>
              </a:ext>
            </a:extLst>
          </p:cNvPr>
          <p:cNvSpPr txBox="1"/>
          <p:nvPr/>
        </p:nvSpPr>
        <p:spPr>
          <a:xfrm>
            <a:off x="3329975" y="5232231"/>
            <a:ext cx="299831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RAID 0</a:t>
            </a:r>
            <a:r>
              <a:rPr lang="zh-CN" altLang="en-US" sz="1800" kern="100" dirty="0">
                <a:effectLst/>
                <a:latin typeface="微软雅黑" panose="020B0503020204020204" pitchFamily="34" charset="-122"/>
                <a:ea typeface="微软雅黑" panose="020B0503020204020204" pitchFamily="34" charset="-122"/>
              </a:rPr>
              <a:t>技术示意图</a:t>
            </a:r>
            <a:endParaRPr lang="zh-CN" altLang="en-US" dirty="0">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DFC3301F-B4C9-479A-B0C8-D6C4190A5655}"/>
              </a:ext>
            </a:extLst>
          </p:cNvPr>
          <p:cNvGrpSpPr/>
          <p:nvPr/>
        </p:nvGrpSpPr>
        <p:grpSpPr>
          <a:xfrm>
            <a:off x="9278843" y="2294088"/>
            <a:ext cx="2381424" cy="2655599"/>
            <a:chOff x="9324663" y="2294088"/>
            <a:chExt cx="2381424" cy="2655599"/>
          </a:xfrm>
        </p:grpSpPr>
        <p:pic>
          <p:nvPicPr>
            <p:cNvPr id="40" name="图片 39">
              <a:extLst>
                <a:ext uri="{FF2B5EF4-FFF2-40B4-BE49-F238E27FC236}">
                  <a16:creationId xmlns:a16="http://schemas.microsoft.com/office/drawing/2014/main" id="{06C915DD-CDBE-45F4-87A8-6CBA1BCA4C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392"/>
            <a:stretch/>
          </p:blipFill>
          <p:spPr>
            <a:xfrm>
              <a:off x="9324663" y="3059603"/>
              <a:ext cx="2381424" cy="1890084"/>
            </a:xfrm>
            <a:prstGeom prst="rect">
              <a:avLst/>
            </a:prstGeom>
          </p:spPr>
        </p:pic>
        <p:cxnSp>
          <p:nvCxnSpPr>
            <p:cNvPr id="42" name="直接连接符 41">
              <a:extLst>
                <a:ext uri="{FF2B5EF4-FFF2-40B4-BE49-F238E27FC236}">
                  <a16:creationId xmlns:a16="http://schemas.microsoft.com/office/drawing/2014/main" id="{AE007271-033B-4D88-9ACF-D62378896027}"/>
                </a:ext>
              </a:extLst>
            </p:cNvPr>
            <p:cNvCxnSpPr>
              <a:cxnSpLocks/>
            </p:cNvCxnSpPr>
            <p:nvPr/>
          </p:nvCxnSpPr>
          <p:spPr>
            <a:xfrm flipV="1">
              <a:off x="9852992" y="274320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90955E1-2C3E-4CCA-BCF2-C61D6536E2EC}"/>
                </a:ext>
              </a:extLst>
            </p:cNvPr>
            <p:cNvCxnSpPr>
              <a:cxnSpLocks/>
            </p:cNvCxnSpPr>
            <p:nvPr/>
          </p:nvCxnSpPr>
          <p:spPr>
            <a:xfrm flipV="1">
              <a:off x="11169595" y="274320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6AD9234-8C2D-4B8A-83FE-D4B4AE4635E4}"/>
                </a:ext>
              </a:extLst>
            </p:cNvPr>
            <p:cNvCxnSpPr/>
            <p:nvPr/>
          </p:nvCxnSpPr>
          <p:spPr>
            <a:xfrm>
              <a:off x="9852992" y="2743200"/>
              <a:ext cx="1316603"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B669532-15B1-4974-92E6-498DC881B684}"/>
                </a:ext>
              </a:extLst>
            </p:cNvPr>
            <p:cNvSpPr txBox="1"/>
            <p:nvPr/>
          </p:nvSpPr>
          <p:spPr>
            <a:xfrm>
              <a:off x="10084445" y="2294088"/>
              <a:ext cx="86273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RAID 1</a:t>
              </a:r>
              <a:endParaRPr lang="zh-CN" altLang="en-US" sz="1600" dirty="0">
                <a:latin typeface="微软雅黑" panose="020B0503020204020204" pitchFamily="34" charset="-122"/>
                <a:ea typeface="微软雅黑" panose="020B0503020204020204" pitchFamily="34" charset="-122"/>
              </a:endParaRPr>
            </a:p>
          </p:txBody>
        </p:sp>
      </p:grpSp>
      <p:sp>
        <p:nvSpPr>
          <p:cNvPr id="46" name="文本框 45">
            <a:extLst>
              <a:ext uri="{FF2B5EF4-FFF2-40B4-BE49-F238E27FC236}">
                <a16:creationId xmlns:a16="http://schemas.microsoft.com/office/drawing/2014/main" id="{B7ED1A1C-C593-47DC-B965-2E0354FAFBDB}"/>
              </a:ext>
            </a:extLst>
          </p:cNvPr>
          <p:cNvSpPr txBox="1"/>
          <p:nvPr/>
        </p:nvSpPr>
        <p:spPr>
          <a:xfrm>
            <a:off x="8970396" y="5102844"/>
            <a:ext cx="299831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RAID 1</a:t>
            </a:r>
            <a:r>
              <a:rPr lang="zh-CN" altLang="en-US" sz="1800" kern="100" dirty="0">
                <a:effectLst/>
                <a:latin typeface="微软雅黑" panose="020B0503020204020204" pitchFamily="34" charset="-122"/>
                <a:ea typeface="微软雅黑" panose="020B0503020204020204" pitchFamily="34" charset="-122"/>
              </a:rPr>
              <a:t>技术示意图</a:t>
            </a:r>
            <a:endParaRPr lang="zh-CN" altLang="en-US"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FC590648-6BAD-47DC-AC50-5E46F95D3384}"/>
              </a:ext>
            </a:extLst>
          </p:cNvPr>
          <p:cNvSpPr txBox="1"/>
          <p:nvPr/>
        </p:nvSpPr>
        <p:spPr>
          <a:xfrm>
            <a:off x="10296997" y="3794728"/>
            <a:ext cx="33695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682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51319"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（独立冗余磁盘阵列）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99C9C6A1-2998-4598-8E2B-4BFA7613C923}"/>
              </a:ext>
            </a:extLst>
          </p:cNvPr>
          <p:cNvSpPr/>
          <p:nvPr/>
        </p:nvSpPr>
        <p:spPr>
          <a:xfrm>
            <a:off x="1019248" y="1307803"/>
            <a:ext cx="2622802" cy="469543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85F92AB0-14EC-4BB2-A2E5-AD114F32ABF2}"/>
              </a:ext>
            </a:extLst>
          </p:cNvPr>
          <p:cNvSpPr txBox="1"/>
          <p:nvPr/>
        </p:nvSpPr>
        <p:spPr>
          <a:xfrm>
            <a:off x="1139925" y="2156293"/>
            <a:ext cx="2351653"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把硬盘设备的数据奇偶校验信息保存到其他硬盘设备中。</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磁盘阵列中数据的奇偶校验信息并不是单独保存到某一块硬盘设备中，而是存储到除自身以外的其他每一块硬盘设备上。</a:t>
            </a:r>
          </a:p>
        </p:txBody>
      </p:sp>
      <p:sp>
        <p:nvSpPr>
          <p:cNvPr id="22" name="任意多边形: 形状 21">
            <a:extLst>
              <a:ext uri="{FF2B5EF4-FFF2-40B4-BE49-F238E27FC236}">
                <a16:creationId xmlns:a16="http://schemas.microsoft.com/office/drawing/2014/main" id="{78622AB2-5BF9-4697-A132-CCE769336500}"/>
              </a:ext>
            </a:extLst>
          </p:cNvPr>
          <p:cNvSpPr/>
          <p:nvPr/>
        </p:nvSpPr>
        <p:spPr>
          <a:xfrm>
            <a:off x="1007400" y="1307804"/>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ADEF646C-3458-45F8-B6E6-69501EB3DC22}"/>
              </a:ext>
            </a:extLst>
          </p:cNvPr>
          <p:cNvSpPr txBox="1"/>
          <p:nvPr/>
        </p:nvSpPr>
        <p:spPr>
          <a:xfrm>
            <a:off x="1139925" y="1574489"/>
            <a:ext cx="15953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RAID 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p>
        </p:txBody>
      </p:sp>
      <p:sp>
        <p:nvSpPr>
          <p:cNvPr id="36" name="文本框 35">
            <a:extLst>
              <a:ext uri="{FF2B5EF4-FFF2-40B4-BE49-F238E27FC236}">
                <a16:creationId xmlns:a16="http://schemas.microsoft.com/office/drawing/2014/main" id="{6C6EE6CD-CD4F-4B4A-AEEF-AB83CD71D580}"/>
              </a:ext>
            </a:extLst>
          </p:cNvPr>
          <p:cNvSpPr txBox="1"/>
          <p:nvPr/>
        </p:nvSpPr>
        <p:spPr>
          <a:xfrm>
            <a:off x="6483371" y="5232231"/>
            <a:ext cx="299831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RAID 5</a:t>
            </a:r>
            <a:r>
              <a:rPr lang="zh-CN" altLang="en-US" sz="1800" kern="100" dirty="0">
                <a:effectLst/>
                <a:latin typeface="微软雅黑" panose="020B0503020204020204" pitchFamily="34" charset="-122"/>
                <a:ea typeface="微软雅黑" panose="020B0503020204020204" pitchFamily="34" charset="-122"/>
              </a:rPr>
              <a:t>技术示意图</a:t>
            </a: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2A34C20A-3602-4F29-8A3A-8F5B9779AFFC}"/>
              </a:ext>
            </a:extLst>
          </p:cNvPr>
          <p:cNvGrpSpPr/>
          <p:nvPr/>
        </p:nvGrpSpPr>
        <p:grpSpPr>
          <a:xfrm>
            <a:off x="5620988" y="1974599"/>
            <a:ext cx="4723085" cy="2882279"/>
            <a:chOff x="5620988" y="1974599"/>
            <a:chExt cx="4723085" cy="2882279"/>
          </a:xfrm>
        </p:grpSpPr>
        <p:pic>
          <p:nvPicPr>
            <p:cNvPr id="6" name="图片 5">
              <a:extLst>
                <a:ext uri="{FF2B5EF4-FFF2-40B4-BE49-F238E27FC236}">
                  <a16:creationId xmlns:a16="http://schemas.microsoft.com/office/drawing/2014/main" id="{638CDF56-7D00-4766-A320-9597DB7A41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6517"/>
            <a:stretch/>
          </p:blipFill>
          <p:spPr>
            <a:xfrm>
              <a:off x="5620988" y="2872409"/>
              <a:ext cx="4723085" cy="1984469"/>
            </a:xfrm>
            <a:prstGeom prst="rect">
              <a:avLst/>
            </a:prstGeom>
          </p:spPr>
        </p:pic>
        <p:cxnSp>
          <p:nvCxnSpPr>
            <p:cNvPr id="28" name="直接连接符 27">
              <a:extLst>
                <a:ext uri="{FF2B5EF4-FFF2-40B4-BE49-F238E27FC236}">
                  <a16:creationId xmlns:a16="http://schemas.microsoft.com/office/drawing/2014/main" id="{AC194A5D-BDB6-4B6B-B419-17A30B18CAAD}"/>
                </a:ext>
              </a:extLst>
            </p:cNvPr>
            <p:cNvCxnSpPr>
              <a:cxnSpLocks/>
            </p:cNvCxnSpPr>
            <p:nvPr/>
          </p:nvCxnSpPr>
          <p:spPr>
            <a:xfrm flipV="1">
              <a:off x="6291470" y="2562286"/>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5C2BCFA-6F41-47B5-8AE6-636ED2DA8081}"/>
                </a:ext>
              </a:extLst>
            </p:cNvPr>
            <p:cNvCxnSpPr>
              <a:cxnSpLocks/>
            </p:cNvCxnSpPr>
            <p:nvPr/>
          </p:nvCxnSpPr>
          <p:spPr>
            <a:xfrm flipV="1">
              <a:off x="7985755" y="2562286"/>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156CE6A-2B48-45BD-A86D-B8B89F2C77A2}"/>
                </a:ext>
              </a:extLst>
            </p:cNvPr>
            <p:cNvCxnSpPr>
              <a:cxnSpLocks/>
            </p:cNvCxnSpPr>
            <p:nvPr/>
          </p:nvCxnSpPr>
          <p:spPr>
            <a:xfrm>
              <a:off x="6291470" y="2562286"/>
              <a:ext cx="3377313"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6568639-1821-4831-B4D6-A92453E015C6}"/>
                </a:ext>
              </a:extLst>
            </p:cNvPr>
            <p:cNvSpPr txBox="1"/>
            <p:nvPr/>
          </p:nvSpPr>
          <p:spPr>
            <a:xfrm>
              <a:off x="7548758" y="1974599"/>
              <a:ext cx="86273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RAID 5</a:t>
              </a:r>
              <a:endParaRPr lang="zh-CN" altLang="en-US" sz="1600" dirty="0">
                <a:latin typeface="微软雅黑" panose="020B0503020204020204" pitchFamily="34" charset="-122"/>
                <a:ea typeface="微软雅黑" panose="020B0503020204020204" pitchFamily="34" charset="-122"/>
              </a:endParaRPr>
            </a:p>
          </p:txBody>
        </p:sp>
        <p:cxnSp>
          <p:nvCxnSpPr>
            <p:cNvPr id="37" name="直接连接符 36">
              <a:extLst>
                <a:ext uri="{FF2B5EF4-FFF2-40B4-BE49-F238E27FC236}">
                  <a16:creationId xmlns:a16="http://schemas.microsoft.com/office/drawing/2014/main" id="{40012355-AAC2-4E63-9AAD-DDA4BA4D4383}"/>
                </a:ext>
              </a:extLst>
            </p:cNvPr>
            <p:cNvCxnSpPr>
              <a:cxnSpLocks/>
            </p:cNvCxnSpPr>
            <p:nvPr/>
          </p:nvCxnSpPr>
          <p:spPr>
            <a:xfrm flipV="1">
              <a:off x="9668783" y="2562286"/>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6997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51319"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（独立冗余磁盘阵列）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4" name="矩形: 圆角 23">
            <a:extLst>
              <a:ext uri="{FF2B5EF4-FFF2-40B4-BE49-F238E27FC236}">
                <a16:creationId xmlns:a16="http://schemas.microsoft.com/office/drawing/2014/main" id="{B45E0C45-FA10-4CED-A07A-0131D82E4367}"/>
              </a:ext>
            </a:extLst>
          </p:cNvPr>
          <p:cNvSpPr/>
          <p:nvPr/>
        </p:nvSpPr>
        <p:spPr>
          <a:xfrm>
            <a:off x="1226712" y="1307803"/>
            <a:ext cx="2622802" cy="469543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文本框 24">
            <a:extLst>
              <a:ext uri="{FF2B5EF4-FFF2-40B4-BE49-F238E27FC236}">
                <a16:creationId xmlns:a16="http://schemas.microsoft.com/office/drawing/2014/main" id="{592D106E-6A48-4184-9649-E2261AB94904}"/>
              </a:ext>
            </a:extLst>
          </p:cNvPr>
          <p:cNvSpPr txBox="1"/>
          <p:nvPr/>
        </p:nvSpPr>
        <p:spPr>
          <a:xfrm>
            <a:off x="1347389" y="2156293"/>
            <a:ext cx="2351653" cy="374217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10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1+RAID 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技术的一个“组合体”。需要至少</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块硬盘来组建，其中先分别两两制作成</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磁盘阵列，以保证数据的安全性；然后再对两个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磁盘阵列实施</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技术，进一步提高硬盘设备的读写速度。</a:t>
            </a:r>
          </a:p>
        </p:txBody>
      </p:sp>
      <p:sp>
        <p:nvSpPr>
          <p:cNvPr id="26" name="任意多边形: 形状 25">
            <a:extLst>
              <a:ext uri="{FF2B5EF4-FFF2-40B4-BE49-F238E27FC236}">
                <a16:creationId xmlns:a16="http://schemas.microsoft.com/office/drawing/2014/main" id="{A1E7343C-193A-4AA7-8DDE-B576F19663D9}"/>
              </a:ext>
            </a:extLst>
          </p:cNvPr>
          <p:cNvSpPr/>
          <p:nvPr/>
        </p:nvSpPr>
        <p:spPr>
          <a:xfrm>
            <a:off x="1214864" y="1307804"/>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60B0F9A1-B500-4890-8B24-152B66947226}"/>
              </a:ext>
            </a:extLst>
          </p:cNvPr>
          <p:cNvSpPr txBox="1"/>
          <p:nvPr/>
        </p:nvSpPr>
        <p:spPr>
          <a:xfrm>
            <a:off x="1347389" y="1574489"/>
            <a:ext cx="17540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RAID 10</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p>
        </p:txBody>
      </p:sp>
      <p:sp>
        <p:nvSpPr>
          <p:cNvPr id="19" name="文本框 18">
            <a:extLst>
              <a:ext uri="{FF2B5EF4-FFF2-40B4-BE49-F238E27FC236}">
                <a16:creationId xmlns:a16="http://schemas.microsoft.com/office/drawing/2014/main" id="{226E5AB0-7D60-432E-968F-AB871B93ADBC}"/>
              </a:ext>
            </a:extLst>
          </p:cNvPr>
          <p:cNvSpPr txBox="1"/>
          <p:nvPr/>
        </p:nvSpPr>
        <p:spPr>
          <a:xfrm>
            <a:off x="6626869" y="5430147"/>
            <a:ext cx="299831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RAID 10</a:t>
            </a:r>
            <a:r>
              <a:rPr lang="zh-CN" altLang="en-US" sz="1800" kern="100" dirty="0">
                <a:effectLst/>
                <a:latin typeface="微软雅黑" panose="020B0503020204020204" pitchFamily="34" charset="-122"/>
                <a:ea typeface="微软雅黑" panose="020B0503020204020204" pitchFamily="34" charset="-122"/>
              </a:rPr>
              <a:t>技术示意图</a:t>
            </a:r>
            <a:endParaRPr lang="zh-CN" altLang="en-US" dirty="0">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122A0F4F-9BC2-4FDF-8752-94BBB478675F}"/>
              </a:ext>
            </a:extLst>
          </p:cNvPr>
          <p:cNvGrpSpPr/>
          <p:nvPr/>
        </p:nvGrpSpPr>
        <p:grpSpPr>
          <a:xfrm>
            <a:off x="5168697" y="1307803"/>
            <a:ext cx="5914663" cy="3891630"/>
            <a:chOff x="5168697" y="1243334"/>
            <a:chExt cx="5914663" cy="3891630"/>
          </a:xfrm>
        </p:grpSpPr>
        <p:pic>
          <p:nvPicPr>
            <p:cNvPr id="7" name="图片 6">
              <a:extLst>
                <a:ext uri="{FF2B5EF4-FFF2-40B4-BE49-F238E27FC236}">
                  <a16:creationId xmlns:a16="http://schemas.microsoft.com/office/drawing/2014/main" id="{0A022E20-20A5-4826-BD6F-4B7C543F7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8697" y="2851760"/>
              <a:ext cx="5914663" cy="2283204"/>
            </a:xfrm>
            <a:prstGeom prst="rect">
              <a:avLst/>
            </a:prstGeom>
          </p:spPr>
        </p:pic>
        <p:cxnSp>
          <p:nvCxnSpPr>
            <p:cNvPr id="30" name="直接连接符 29">
              <a:extLst>
                <a:ext uri="{FF2B5EF4-FFF2-40B4-BE49-F238E27FC236}">
                  <a16:creationId xmlns:a16="http://schemas.microsoft.com/office/drawing/2014/main" id="{2EA9452E-4505-40BF-987A-4500DDB893E4}"/>
                </a:ext>
              </a:extLst>
            </p:cNvPr>
            <p:cNvCxnSpPr>
              <a:cxnSpLocks/>
            </p:cNvCxnSpPr>
            <p:nvPr/>
          </p:nvCxnSpPr>
          <p:spPr>
            <a:xfrm flipV="1">
              <a:off x="5793762" y="255189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22BCDE8-4C5D-47DB-9714-544052D55F09}"/>
                </a:ext>
              </a:extLst>
            </p:cNvPr>
            <p:cNvCxnSpPr>
              <a:cxnSpLocks/>
            </p:cNvCxnSpPr>
            <p:nvPr/>
          </p:nvCxnSpPr>
          <p:spPr>
            <a:xfrm flipV="1">
              <a:off x="7383872" y="255189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1D17548D-4E34-4332-985A-42711145A916}"/>
                </a:ext>
              </a:extLst>
            </p:cNvPr>
            <p:cNvSpPr txBox="1"/>
            <p:nvPr/>
          </p:nvSpPr>
          <p:spPr>
            <a:xfrm>
              <a:off x="7634548" y="1243334"/>
              <a:ext cx="982961"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RAID 10</a:t>
              </a:r>
              <a:endParaRPr lang="zh-CN" altLang="en-US" sz="1600" dirty="0">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268B8855-91BD-48EB-9D95-C7CFBE5BE945}"/>
                </a:ext>
              </a:extLst>
            </p:cNvPr>
            <p:cNvCxnSpPr>
              <a:cxnSpLocks/>
            </p:cNvCxnSpPr>
            <p:nvPr/>
          </p:nvCxnSpPr>
          <p:spPr>
            <a:xfrm flipV="1">
              <a:off x="8858554" y="255189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97CF5F7-F4D6-4CF1-AA92-20914EFD7BA8}"/>
                </a:ext>
              </a:extLst>
            </p:cNvPr>
            <p:cNvCxnSpPr>
              <a:cxnSpLocks/>
            </p:cNvCxnSpPr>
            <p:nvPr/>
          </p:nvCxnSpPr>
          <p:spPr>
            <a:xfrm flipV="1">
              <a:off x="10434640" y="2551890"/>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571B624E-E0F8-4CC3-B2E2-D6AB55AB6EA4}"/>
                </a:ext>
              </a:extLst>
            </p:cNvPr>
            <p:cNvGrpSpPr/>
            <p:nvPr/>
          </p:nvGrpSpPr>
          <p:grpSpPr>
            <a:xfrm>
              <a:off x="5793762" y="2388513"/>
              <a:ext cx="1590110" cy="307777"/>
              <a:chOff x="5793762" y="2190597"/>
              <a:chExt cx="1590110" cy="307777"/>
            </a:xfrm>
          </p:grpSpPr>
          <p:cxnSp>
            <p:nvCxnSpPr>
              <p:cNvPr id="36" name="直接连接符 35">
                <a:extLst>
                  <a:ext uri="{FF2B5EF4-FFF2-40B4-BE49-F238E27FC236}">
                    <a16:creationId xmlns:a16="http://schemas.microsoft.com/office/drawing/2014/main" id="{A4DBAA20-3270-4882-B319-73DA6EB8EED8}"/>
                  </a:ext>
                </a:extLst>
              </p:cNvPr>
              <p:cNvCxnSpPr>
                <a:cxnSpLocks/>
              </p:cNvCxnSpPr>
              <p:nvPr/>
            </p:nvCxnSpPr>
            <p:spPr>
              <a:xfrm>
                <a:off x="5793762" y="2358287"/>
                <a:ext cx="39869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28E9C69-E74D-44F6-968D-655A39A689CF}"/>
                  </a:ext>
                </a:extLst>
              </p:cNvPr>
              <p:cNvCxnSpPr>
                <a:cxnSpLocks/>
              </p:cNvCxnSpPr>
              <p:nvPr/>
            </p:nvCxnSpPr>
            <p:spPr>
              <a:xfrm>
                <a:off x="6985178" y="2358287"/>
                <a:ext cx="39869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52C94B1-DE46-4140-9FF6-F9D0EC774E0D}"/>
                  </a:ext>
                </a:extLst>
              </p:cNvPr>
              <p:cNvSpPr txBox="1"/>
              <p:nvPr/>
            </p:nvSpPr>
            <p:spPr>
              <a:xfrm>
                <a:off x="6200730" y="2190597"/>
                <a:ext cx="776174"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RAID 1</a:t>
                </a:r>
                <a:endParaRPr lang="zh-CN" altLang="en-US" sz="1400" dirty="0">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EE462CA5-3BE8-4F90-A01F-2F520C3121C0}"/>
                </a:ext>
              </a:extLst>
            </p:cNvPr>
            <p:cNvGrpSpPr/>
            <p:nvPr/>
          </p:nvGrpSpPr>
          <p:grpSpPr>
            <a:xfrm>
              <a:off x="8851543" y="2388513"/>
              <a:ext cx="1590110" cy="307777"/>
              <a:chOff x="5793762" y="2190597"/>
              <a:chExt cx="1590110" cy="307777"/>
            </a:xfrm>
          </p:grpSpPr>
          <p:cxnSp>
            <p:nvCxnSpPr>
              <p:cNvPr id="43" name="直接连接符 42">
                <a:extLst>
                  <a:ext uri="{FF2B5EF4-FFF2-40B4-BE49-F238E27FC236}">
                    <a16:creationId xmlns:a16="http://schemas.microsoft.com/office/drawing/2014/main" id="{2EEABA16-3A5B-4C25-9698-4EC1F8C15109}"/>
                  </a:ext>
                </a:extLst>
              </p:cNvPr>
              <p:cNvCxnSpPr>
                <a:cxnSpLocks/>
              </p:cNvCxnSpPr>
              <p:nvPr/>
            </p:nvCxnSpPr>
            <p:spPr>
              <a:xfrm>
                <a:off x="5793762" y="2358287"/>
                <a:ext cx="39869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F283C7B-C3D2-4C47-8F6C-D74CECE08C96}"/>
                  </a:ext>
                </a:extLst>
              </p:cNvPr>
              <p:cNvCxnSpPr>
                <a:cxnSpLocks/>
              </p:cNvCxnSpPr>
              <p:nvPr/>
            </p:nvCxnSpPr>
            <p:spPr>
              <a:xfrm>
                <a:off x="6985178" y="2358287"/>
                <a:ext cx="39869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83166E7-A7FA-4D9D-8BEC-AB8416F16871}"/>
                  </a:ext>
                </a:extLst>
              </p:cNvPr>
              <p:cNvSpPr txBox="1"/>
              <p:nvPr/>
            </p:nvSpPr>
            <p:spPr>
              <a:xfrm>
                <a:off x="6200730" y="2190597"/>
                <a:ext cx="776174"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RAID 1</a:t>
                </a:r>
                <a:endParaRPr lang="zh-CN" altLang="en-US" sz="1400" dirty="0">
                  <a:latin typeface="微软雅黑" panose="020B0503020204020204" pitchFamily="34" charset="-122"/>
                  <a:ea typeface="微软雅黑" panose="020B0503020204020204" pitchFamily="34" charset="-122"/>
                </a:endParaRPr>
              </a:p>
            </p:txBody>
          </p:sp>
        </p:grpSp>
        <p:cxnSp>
          <p:nvCxnSpPr>
            <p:cNvPr id="46" name="直接连接符 45">
              <a:extLst>
                <a:ext uri="{FF2B5EF4-FFF2-40B4-BE49-F238E27FC236}">
                  <a16:creationId xmlns:a16="http://schemas.microsoft.com/office/drawing/2014/main" id="{45D83EB3-C898-4C67-8BEF-26FB4E7B1A4E}"/>
                </a:ext>
              </a:extLst>
            </p:cNvPr>
            <p:cNvCxnSpPr>
              <a:cxnSpLocks/>
            </p:cNvCxnSpPr>
            <p:nvPr/>
          </p:nvCxnSpPr>
          <p:spPr>
            <a:xfrm flipV="1">
              <a:off x="6483371" y="1880188"/>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39FEA59-A0AA-49F0-B49E-BB34DF69108D}"/>
                </a:ext>
              </a:extLst>
            </p:cNvPr>
            <p:cNvCxnSpPr>
              <a:cxnSpLocks/>
            </p:cNvCxnSpPr>
            <p:nvPr/>
          </p:nvCxnSpPr>
          <p:spPr>
            <a:xfrm flipV="1">
              <a:off x="9682362" y="1880188"/>
              <a:ext cx="0" cy="50026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C43CCB9-27AD-412A-9A64-8C118A65746D}"/>
                </a:ext>
              </a:extLst>
            </p:cNvPr>
            <p:cNvCxnSpPr>
              <a:cxnSpLocks/>
              <a:endCxn id="51" idx="1"/>
            </p:cNvCxnSpPr>
            <p:nvPr/>
          </p:nvCxnSpPr>
          <p:spPr>
            <a:xfrm flipV="1">
              <a:off x="6483371" y="1870700"/>
              <a:ext cx="1211408" cy="1380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A6077DB-2B73-45A5-AD47-35C87677CDE2}"/>
                </a:ext>
              </a:extLst>
            </p:cNvPr>
            <p:cNvCxnSpPr>
              <a:cxnSpLocks/>
              <a:stCxn id="51" idx="3"/>
            </p:cNvCxnSpPr>
            <p:nvPr/>
          </p:nvCxnSpPr>
          <p:spPr>
            <a:xfrm>
              <a:off x="8470953" y="1870700"/>
              <a:ext cx="1211409" cy="1380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25C15D8-4F1F-478E-B3F1-BA89342C2BF3}"/>
                </a:ext>
              </a:extLst>
            </p:cNvPr>
            <p:cNvSpPr txBox="1"/>
            <p:nvPr/>
          </p:nvSpPr>
          <p:spPr>
            <a:xfrm>
              <a:off x="7694779" y="1716811"/>
              <a:ext cx="776174"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RAID 0</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33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103FA119-066B-44AF-A196-B493B5EA89E1}"/>
              </a:ext>
            </a:extLst>
          </p:cNvPr>
          <p:cNvGrpSpPr/>
          <p:nvPr/>
        </p:nvGrpSpPr>
        <p:grpSpPr>
          <a:xfrm>
            <a:off x="1961633" y="1834576"/>
            <a:ext cx="3277305" cy="3431905"/>
            <a:chOff x="695325" y="1834576"/>
            <a:chExt cx="3277305" cy="3431905"/>
          </a:xfrm>
        </p:grpSpPr>
        <p:sp>
          <p:nvSpPr>
            <p:cNvPr id="27" name="矩形: 圆角 26">
              <a:extLst>
                <a:ext uri="{FF2B5EF4-FFF2-40B4-BE49-F238E27FC236}">
                  <a16:creationId xmlns:a16="http://schemas.microsoft.com/office/drawing/2014/main" id="{9408BBF9-BC32-4DBF-ABC5-BC69CB60CDF1}"/>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9E73BC70-A3CD-42C4-9221-6579AFAF0C7D}"/>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用于创建、调整、监控和管理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设备，英文全称为“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multiple devices admin”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mdadm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 硬盘名称”。</a:t>
              </a:r>
            </a:p>
          </p:txBody>
        </p:sp>
        <p:sp>
          <p:nvSpPr>
            <p:cNvPr id="29" name="任意多边形: 形状 28">
              <a:extLst>
                <a:ext uri="{FF2B5EF4-FFF2-40B4-BE49-F238E27FC236}">
                  <a16:creationId xmlns:a16="http://schemas.microsoft.com/office/drawing/2014/main" id="{D63595ED-4C21-4E77-AC2C-31816227E0A8}"/>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70C7DC6F-D0B2-409E-90A9-6C6CD46A2063}"/>
                </a:ext>
              </a:extLst>
            </p:cNvPr>
            <p:cNvSpPr txBox="1"/>
            <p:nvPr/>
          </p:nvSpPr>
          <p:spPr>
            <a:xfrm>
              <a:off x="827850" y="2101262"/>
              <a:ext cx="16882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mdadm</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pic>
        <p:nvPicPr>
          <p:cNvPr id="4098" name="图片 211" descr="说明: 第7章 使用RAID与LVM磁盘阵列技术第7章 使用RAID与LVM磁盘阵列技术">
            <a:extLst>
              <a:ext uri="{FF2B5EF4-FFF2-40B4-BE49-F238E27FC236}">
                <a16:creationId xmlns:a16="http://schemas.microsoft.com/office/drawing/2014/main" id="{3D5118ED-95E7-4C09-9687-47B094DB6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34576"/>
            <a:ext cx="3365500" cy="343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34">
            <a:extLst>
              <a:ext uri="{FF2B5EF4-FFF2-40B4-BE49-F238E27FC236}">
                <a16:creationId xmlns:a16="http://schemas.microsoft.com/office/drawing/2014/main" id="{0A5D951E-5D90-4ACA-B05D-E2BCB00B0712}"/>
              </a:ext>
            </a:extLst>
          </p:cNvPr>
          <p:cNvSpPr txBox="1"/>
          <p:nvPr/>
        </p:nvSpPr>
        <p:spPr>
          <a:xfrm>
            <a:off x="6279591" y="5430147"/>
            <a:ext cx="2998318"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添加</a:t>
            </a:r>
            <a:r>
              <a:rPr lang="en-US" altLang="zh-CN" sz="1800" kern="100" dirty="0">
                <a:effectLst/>
                <a:latin typeface="微软雅黑" panose="020B0503020204020204" pitchFamily="34" charset="-122"/>
                <a:ea typeface="微软雅黑" panose="020B0503020204020204" pitchFamily="34" charset="-122"/>
              </a:rPr>
              <a:t>4</a:t>
            </a:r>
            <a:r>
              <a:rPr lang="zh-CN" altLang="en-US" sz="1800" kern="100" dirty="0">
                <a:effectLst/>
                <a:latin typeface="微软雅黑" panose="020B0503020204020204" pitchFamily="34" charset="-122"/>
                <a:ea typeface="微软雅黑" panose="020B0503020204020204" pitchFamily="34" charset="-122"/>
              </a:rPr>
              <a:t>块硬盘设备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496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4413</TotalTime>
  <Words>2253</Words>
  <Application>Microsoft Office PowerPoint</Application>
  <PresentationFormat>宽屏</PresentationFormat>
  <Paragraphs>286</Paragraphs>
  <Slides>25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思源黑体 CN Bold</vt:lpstr>
      <vt:lpstr>微软雅黑</vt:lpstr>
      <vt:lpstr>Arial</vt:lpstr>
      <vt:lpstr>Bahnschrift SemiCondensed</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815</cp:revision>
  <dcterms:created xsi:type="dcterms:W3CDTF">2015-03-26T07:55:48Z</dcterms:created>
  <dcterms:modified xsi:type="dcterms:W3CDTF">2021-09-13T07:22:11Z</dcterms:modified>
  <cp:category>PPTS</cp:category>
</cp:coreProperties>
</file>