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8" r:id="rId3"/>
    <p:sldId id="262" r:id="rId4"/>
    <p:sldId id="261" r:id="rId5"/>
    <p:sldId id="263" r:id="rId6"/>
    <p:sldId id="286" r:id="rId7"/>
    <p:sldId id="264" r:id="rId8"/>
    <p:sldId id="287"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6E62"/>
    <a:srgbClr val="367CA8"/>
    <a:srgbClr val="0E5480"/>
    <a:srgbClr val="002966"/>
    <a:srgbClr val="48070E"/>
    <a:srgbClr val="7A2F36"/>
    <a:srgbClr val="AC61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0" d="100"/>
          <a:sy n="90" d="100"/>
        </p:scale>
        <p:origin x="-486" y="-96"/>
      </p:cViewPr>
      <p:guideLst>
        <p:guide orient="horz" pos="2160"/>
        <p:guide pos="2880"/>
      </p:guideLst>
    </p:cSldViewPr>
  </p:slideViewPr>
  <p:notesTextViewPr>
    <p:cViewPr>
      <p:scale>
        <a:sx n="1" d="1"/>
        <a:sy n="1" d="1"/>
      </p:scale>
      <p:origin x="0" y="0"/>
    </p:cViewPr>
  </p:notesTextViewPr>
  <p:notesViewPr>
    <p:cSldViewPr showGuides="1">
      <p:cViewPr varScale="1">
        <p:scale>
          <a:sx n="78" d="100"/>
          <a:sy n="78" d="100"/>
        </p:scale>
        <p:origin x="-19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106686-F82D-4753-94CB-70FF72A4246B}" type="datetimeFigureOut">
              <a:rPr lang="en-US" smtClean="0"/>
              <a:t>3/3/2017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78B029-9C19-4863-A099-C3EB469D975D}" type="slidenum">
              <a:rPr lang="en-US" smtClean="0"/>
              <a:t>‹#›</a:t>
            </a:fld>
            <a:endParaRPr lang="en-US"/>
          </a:p>
        </p:txBody>
      </p:sp>
    </p:spTree>
    <p:extLst>
      <p:ext uri="{BB962C8B-B14F-4D97-AF65-F5344CB8AC3E}">
        <p14:creationId xmlns:p14="http://schemas.microsoft.com/office/powerpoint/2010/main" val="299512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C62516-1E61-479A-8F13-75B68A779684}" type="datetimeFigureOut">
              <a:rPr lang="en-US" smtClean="0"/>
              <a:t>3/3/2017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DF32A-2C87-427B-8169-B6092B336250}" type="slidenum">
              <a:rPr lang="en-US" smtClean="0"/>
              <a:t>‹#›</a:t>
            </a:fld>
            <a:endParaRPr lang="en-US"/>
          </a:p>
        </p:txBody>
      </p:sp>
    </p:spTree>
    <p:extLst>
      <p:ext uri="{BB962C8B-B14F-4D97-AF65-F5344CB8AC3E}">
        <p14:creationId xmlns:p14="http://schemas.microsoft.com/office/powerpoint/2010/main" val="625990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97311" y="620237"/>
            <a:ext cx="3149378" cy="1056163"/>
          </a:xfrm>
          <a:prstGeom prst="rect">
            <a:avLst/>
          </a:prstGeom>
        </p:spPr>
      </p:pic>
      <p:sp>
        <p:nvSpPr>
          <p:cNvPr id="4" name="TextBox 3"/>
          <p:cNvSpPr txBox="1"/>
          <p:nvPr userDrawn="1"/>
        </p:nvSpPr>
        <p:spPr>
          <a:xfrm>
            <a:off x="914400" y="3427274"/>
            <a:ext cx="7315200" cy="1200329"/>
          </a:xfrm>
          <a:prstGeom prst="rect">
            <a:avLst/>
          </a:prstGeom>
          <a:noFill/>
        </p:spPr>
        <p:txBody>
          <a:bodyPr wrap="square" rtlCol="0">
            <a:spAutoFit/>
          </a:bodyPr>
          <a:lstStyle/>
          <a:p>
            <a:pPr algn="ctr"/>
            <a:r>
              <a:rPr lang="en-US" sz="3600" b="1" dirty="0" smtClean="0">
                <a:solidFill>
                  <a:schemeClr val="tx1"/>
                </a:solidFill>
                <a:latin typeface="Candara" panose="020E0502030303020204" pitchFamily="34" charset="0"/>
              </a:rPr>
              <a:t>Chapter 1: CKD in the General Population</a:t>
            </a:r>
          </a:p>
        </p:txBody>
      </p:sp>
      <p:sp>
        <p:nvSpPr>
          <p:cNvPr id="2" name="TextBox 1"/>
          <p:cNvSpPr txBox="1"/>
          <p:nvPr userDrawn="1"/>
        </p:nvSpPr>
        <p:spPr>
          <a:xfrm>
            <a:off x="714374" y="2133600"/>
            <a:ext cx="7543800" cy="830997"/>
          </a:xfrm>
          <a:prstGeom prst="rect">
            <a:avLst/>
          </a:prstGeom>
          <a:noFill/>
        </p:spPr>
        <p:txBody>
          <a:bodyPr wrap="square" rtlCol="0">
            <a:spAutoFit/>
          </a:bodyPr>
          <a:lstStyle/>
          <a:p>
            <a:pPr algn="ctr"/>
            <a:r>
              <a:rPr lang="en-US" sz="2400" b="1" dirty="0" smtClean="0">
                <a:solidFill>
                  <a:srgbClr val="1C6E62"/>
                </a:solidFill>
                <a:latin typeface="Constantia" panose="02030602050306030303" pitchFamily="18" charset="0"/>
              </a:rPr>
              <a:t>2016 </a:t>
            </a:r>
            <a:r>
              <a:rPr lang="en-US" sz="2400" b="1" cap="small" baseline="0" dirty="0" smtClean="0">
                <a:solidFill>
                  <a:srgbClr val="1C6E62"/>
                </a:solidFill>
                <a:latin typeface="Constantia" panose="02030602050306030303" pitchFamily="18" charset="0"/>
              </a:rPr>
              <a:t>Annual Data Report</a:t>
            </a:r>
          </a:p>
          <a:p>
            <a:pPr algn="ctr"/>
            <a:r>
              <a:rPr lang="en-US" sz="2400" b="1" cap="small" baseline="0" dirty="0" smtClean="0">
                <a:solidFill>
                  <a:srgbClr val="1C6E62"/>
                </a:solidFill>
                <a:latin typeface="Constantia" panose="02030602050306030303" pitchFamily="18" charset="0"/>
              </a:rPr>
              <a:t>Volume 1: Chronic Kidney Disease</a:t>
            </a:r>
            <a:endParaRPr lang="en-US" sz="2400" b="1" cap="small" baseline="0" dirty="0">
              <a:solidFill>
                <a:srgbClr val="1C6E62"/>
              </a:solidFill>
              <a:latin typeface="Constantia" panose="02030602050306030303" pitchFamily="18" charset="0"/>
            </a:endParaRPr>
          </a:p>
        </p:txBody>
      </p:sp>
    </p:spTree>
    <p:extLst>
      <p:ext uri="{BB962C8B-B14F-4D97-AF65-F5344CB8AC3E}">
        <p14:creationId xmlns:p14="http://schemas.microsoft.com/office/powerpoint/2010/main" val="8618315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276600" y="6477000"/>
            <a:ext cx="2590800" cy="304800"/>
          </a:xfrm>
        </p:spPr>
        <p:txBody>
          <a:bodyPr/>
          <a:lstStyle/>
          <a:p>
            <a:r>
              <a:rPr lang="en-US" dirty="0" smtClean="0"/>
              <a:t>2016 Annual Data Report, Vol 1, CKD, </a:t>
            </a:r>
            <a:r>
              <a:rPr lang="en-US" dirty="0" err="1" smtClean="0"/>
              <a:t>Ch</a:t>
            </a:r>
            <a:r>
              <a:rPr lang="en-US" dirty="0" smtClean="0"/>
              <a:t> 1</a:t>
            </a:r>
            <a:endParaRPr lang="en-US" dirty="0"/>
          </a:p>
        </p:txBody>
      </p:sp>
      <p:sp>
        <p:nvSpPr>
          <p:cNvPr id="3" name="Slide Number Placeholder 2"/>
          <p:cNvSpPr>
            <a:spLocks noGrp="1"/>
          </p:cNvSpPr>
          <p:nvPr>
            <p:ph type="sldNum" sz="quarter" idx="11"/>
          </p:nvPr>
        </p:nvSpPr>
        <p:spPr/>
        <p:txBody>
          <a:bodyPr/>
          <a:lstStyle>
            <a:lvl1pPr>
              <a:defRPr b="1"/>
            </a:lvl1pPr>
          </a:lstStyle>
          <a:p>
            <a:fld id="{3F227FC0-035E-484D-AA62-D30602925625}" type="slidenum">
              <a:rPr lang="en-US" smtClean="0"/>
              <a:pPr/>
              <a:t>‹#›</a:t>
            </a:fld>
            <a:endParaRPr lang="en-US" dirty="0"/>
          </a:p>
        </p:txBody>
      </p:sp>
      <p:sp>
        <p:nvSpPr>
          <p:cNvPr id="4" name="Title 3"/>
          <p:cNvSpPr>
            <a:spLocks noGrp="1"/>
          </p:cNvSpPr>
          <p:nvPr>
            <p:ph type="title"/>
          </p:nvPr>
        </p:nvSpPr>
        <p:spPr>
          <a:xfrm>
            <a:off x="457200" y="274638"/>
            <a:ext cx="8229600" cy="1143000"/>
          </a:xfrm>
          <a:prstGeom prst="rect">
            <a:avLst/>
          </a:prstGeom>
        </p:spPr>
        <p:txBody>
          <a:bodyPr/>
          <a:lstStyle>
            <a:lvl1pPr>
              <a:defRPr>
                <a:latin typeface="+mn-lt"/>
              </a:defRPr>
            </a:lvl1pPr>
          </a:lstStyle>
          <a:p>
            <a:r>
              <a:rPr lang="en-US" smtClean="0"/>
              <a:t>Click to edit Master title style</a:t>
            </a:r>
            <a:endParaRPr lang="en-US" dirty="0"/>
          </a:p>
        </p:txBody>
      </p:sp>
      <p:sp>
        <p:nvSpPr>
          <p:cNvPr id="11"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2608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227FC0-035E-484D-AA62-D30602925625}" type="slidenum">
              <a:rPr lang="en-US" smtClean="0"/>
              <a:pPr/>
              <a:t>‹#›</a:t>
            </a:fld>
            <a:endParaRPr lang="en-US" dirty="0"/>
          </a:p>
        </p:txBody>
      </p:sp>
      <p:sp>
        <p:nvSpPr>
          <p:cNvPr id="4" name="Title 3"/>
          <p:cNvSpPr>
            <a:spLocks noGrp="1"/>
          </p:cNvSpPr>
          <p:nvPr>
            <p:ph type="title"/>
          </p:nvPr>
        </p:nvSpPr>
        <p:spPr>
          <a:xfrm>
            <a:off x="457200" y="274638"/>
            <a:ext cx="8229600" cy="1143000"/>
          </a:xfrm>
          <a:prstGeom prst="rect">
            <a:avLst/>
          </a:prstGeom>
        </p:spPr>
        <p:txBody>
          <a:bodyPr/>
          <a:lstStyle>
            <a:lvl1pPr>
              <a:defRPr>
                <a:latin typeface="+mn-lt"/>
              </a:defRPr>
            </a:lvl1pPr>
          </a:lstStyle>
          <a:p>
            <a:r>
              <a:rPr lang="en-US" smtClean="0"/>
              <a:t>Click to edit Master title style</a:t>
            </a:r>
            <a:endParaRPr lang="en-US" dirty="0"/>
          </a:p>
        </p:txBody>
      </p:sp>
      <p:sp>
        <p:nvSpPr>
          <p:cNvPr id="11"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
          <p:cNvSpPr>
            <a:spLocks noGrp="1"/>
          </p:cNvSpPr>
          <p:nvPr>
            <p:ph type="ftr" sz="quarter" idx="10"/>
          </p:nvPr>
        </p:nvSpPr>
        <p:spPr>
          <a:xfrm>
            <a:off x="3276600" y="6477000"/>
            <a:ext cx="2590800" cy="304800"/>
          </a:xfrm>
        </p:spPr>
        <p:txBody>
          <a:bodyPr/>
          <a:lstStyle/>
          <a:p>
            <a:r>
              <a:rPr lang="en-US" smtClean="0"/>
              <a:t>2016 Annual Data Report, Vol 1, CKD, Ch 2</a:t>
            </a:r>
            <a:endParaRPr lang="en-US" dirty="0"/>
          </a:p>
        </p:txBody>
      </p:sp>
    </p:spTree>
    <p:extLst>
      <p:ext uri="{BB962C8B-B14F-4D97-AF65-F5344CB8AC3E}">
        <p14:creationId xmlns:p14="http://schemas.microsoft.com/office/powerpoint/2010/main" val="41195874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3F227FC0-035E-484D-AA62-D30602925625}" type="slidenum">
              <a:rPr lang="en-US" smtClean="0"/>
              <a:pPr/>
              <a:t>‹#›</a:t>
            </a:fld>
            <a:endParaRPr lang="en-US" dirty="0"/>
          </a:p>
        </p:txBody>
      </p:sp>
      <p:sp>
        <p:nvSpPr>
          <p:cNvPr id="5"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1"/>
          <p:cNvSpPr>
            <a:spLocks noGrp="1"/>
          </p:cNvSpPr>
          <p:nvPr>
            <p:ph type="ftr" sz="quarter" idx="10"/>
          </p:nvPr>
        </p:nvSpPr>
        <p:spPr>
          <a:xfrm>
            <a:off x="3276600" y="6477000"/>
            <a:ext cx="2590800" cy="304800"/>
          </a:xfrm>
        </p:spPr>
        <p:txBody>
          <a:bodyPr/>
          <a:lstStyle/>
          <a:p>
            <a:r>
              <a:rPr lang="en-US" smtClean="0"/>
              <a:t>2016 Annual Data Report, Vol 1, CKD, Ch 2</a:t>
            </a:r>
            <a:endParaRPr lang="en-US" dirty="0"/>
          </a:p>
        </p:txBody>
      </p:sp>
    </p:spTree>
    <p:extLst>
      <p:ext uri="{BB962C8B-B14F-4D97-AF65-F5344CB8AC3E}">
        <p14:creationId xmlns:p14="http://schemas.microsoft.com/office/powerpoint/2010/main" val="35842415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F227FC0-035E-484D-AA62-D30602925625}" type="slidenum">
              <a:rPr lang="en-US" smtClean="0"/>
              <a:pPr/>
              <a:t>‹#›</a:t>
            </a:fld>
            <a:endParaRPr lang="en-US" dirty="0"/>
          </a:p>
        </p:txBody>
      </p:sp>
      <p:sp>
        <p:nvSpPr>
          <p:cNvPr id="5"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6"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1"/>
          <p:cNvSpPr>
            <a:spLocks noGrp="1"/>
          </p:cNvSpPr>
          <p:nvPr>
            <p:ph type="ftr" sz="quarter" idx="10"/>
          </p:nvPr>
        </p:nvSpPr>
        <p:spPr>
          <a:xfrm>
            <a:off x="3276600" y="6477000"/>
            <a:ext cx="2590800" cy="304800"/>
          </a:xfrm>
        </p:spPr>
        <p:txBody>
          <a:bodyPr/>
          <a:lstStyle/>
          <a:p>
            <a:r>
              <a:rPr lang="en-US" smtClean="0"/>
              <a:t>2016 Annual Data Report, Vol 1, CKD, Ch 2</a:t>
            </a:r>
            <a:endParaRPr lang="en-US" dirty="0"/>
          </a:p>
        </p:txBody>
      </p:sp>
    </p:spTree>
    <p:extLst>
      <p:ext uri="{BB962C8B-B14F-4D97-AF65-F5344CB8AC3E}">
        <p14:creationId xmlns:p14="http://schemas.microsoft.com/office/powerpoint/2010/main" val="16398660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696200" y="6507480"/>
            <a:ext cx="914400" cy="274320"/>
          </a:xfrm>
        </p:spPr>
        <p:txBody>
          <a:bodyPr/>
          <a:lstStyle>
            <a:lvl1pPr>
              <a:defRPr b="1"/>
            </a:lvl1pPr>
          </a:lstStyle>
          <a:p>
            <a:fld id="{3F227FC0-035E-484D-AA62-D30602925625}" type="slidenum">
              <a:rPr lang="en-US" smtClean="0"/>
              <a:pPr/>
              <a:t>‹#›</a:t>
            </a:fld>
            <a:endParaRPr lang="en-US" dirty="0"/>
          </a:p>
        </p:txBody>
      </p:sp>
      <p:sp>
        <p:nvSpPr>
          <p:cNvPr id="5" name="Picture Placeholder 2"/>
          <p:cNvSpPr>
            <a:spLocks noGrp="1"/>
          </p:cNvSpPr>
          <p:nvPr>
            <p:ph type="pic" idx="1"/>
          </p:nvPr>
        </p:nvSpPr>
        <p:spPr>
          <a:xfrm>
            <a:off x="381000" y="1219200"/>
            <a:ext cx="8305800" cy="4191000"/>
          </a:xfrm>
          <a:prstGeom prst="rect">
            <a:avLst/>
          </a:prstGeo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Text Placeholder 3"/>
          <p:cNvSpPr>
            <a:spLocks noGrp="1"/>
          </p:cNvSpPr>
          <p:nvPr>
            <p:ph type="body" sz="half" idx="2"/>
          </p:nvPr>
        </p:nvSpPr>
        <p:spPr>
          <a:xfrm>
            <a:off x="381000" y="5638800"/>
            <a:ext cx="8305800" cy="533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itle 1"/>
          <p:cNvSpPr>
            <a:spLocks noGrp="1"/>
          </p:cNvSpPr>
          <p:nvPr>
            <p:ph type="title"/>
          </p:nvPr>
        </p:nvSpPr>
        <p:spPr>
          <a:xfrm>
            <a:off x="457200" y="274638"/>
            <a:ext cx="8229600" cy="563562"/>
          </a:xfrm>
          <a:prstGeom prst="rect">
            <a:avLst/>
          </a:prstGeom>
        </p:spPr>
        <p:txBody>
          <a:bodyPr/>
          <a:lstStyle>
            <a:lvl1pPr algn="l">
              <a:defRPr sz="1800" b="1"/>
            </a:lvl1pPr>
          </a:lstStyle>
          <a:p>
            <a:r>
              <a:rPr lang="en-US" smtClean="0"/>
              <a:t>Click to edit Master title style</a:t>
            </a:r>
            <a:endParaRPr lang="en-US" dirty="0"/>
          </a:p>
        </p:txBody>
      </p:sp>
      <p:sp>
        <p:nvSpPr>
          <p:cNvPr id="8" name="Footer Placeholder 1"/>
          <p:cNvSpPr>
            <a:spLocks noGrp="1"/>
          </p:cNvSpPr>
          <p:nvPr>
            <p:ph type="ftr" sz="quarter" idx="10"/>
          </p:nvPr>
        </p:nvSpPr>
        <p:spPr>
          <a:xfrm>
            <a:off x="3276600" y="6477000"/>
            <a:ext cx="2590800" cy="304800"/>
          </a:xfrm>
        </p:spPr>
        <p:txBody>
          <a:bodyPr/>
          <a:lstStyle/>
          <a:p>
            <a:r>
              <a:rPr lang="en-US" smtClean="0"/>
              <a:t>2016 Annual Data Report, Vol 1, CKD, Ch 2</a:t>
            </a:r>
            <a:endParaRPr lang="en-US" dirty="0"/>
          </a:p>
        </p:txBody>
      </p:sp>
    </p:spTree>
    <p:extLst>
      <p:ext uri="{BB962C8B-B14F-4D97-AF65-F5344CB8AC3E}">
        <p14:creationId xmlns:p14="http://schemas.microsoft.com/office/powerpoint/2010/main" val="5781485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a:spLocks noChangeAspect="1"/>
          </p:cNvSpPr>
          <p:nvPr/>
        </p:nvSpPr>
        <p:spPr>
          <a:xfrm>
            <a:off x="0" y="6410325"/>
            <a:ext cx="9144000" cy="457200"/>
          </a:xfrm>
          <a:prstGeom prst="rect">
            <a:avLst/>
          </a:prstGeom>
          <a:solidFill>
            <a:srgbClr val="1C6E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3"/>
          </p:nvPr>
        </p:nvSpPr>
        <p:spPr>
          <a:xfrm>
            <a:off x="3340208" y="6477000"/>
            <a:ext cx="2438400" cy="304800"/>
          </a:xfrm>
          <a:prstGeom prst="rect">
            <a:avLst/>
          </a:prstGeom>
        </p:spPr>
        <p:txBody>
          <a:bodyPr/>
          <a:lstStyle>
            <a:lvl1pPr algn="ctr">
              <a:defRPr sz="1400" b="1">
                <a:solidFill>
                  <a:schemeClr val="bg1"/>
                </a:solidFill>
              </a:defRPr>
            </a:lvl1pPr>
          </a:lstStyle>
          <a:p>
            <a:r>
              <a:rPr lang="en-US" smtClean="0"/>
              <a:t>2016 Annual Data Report, Vol 1, CKD, Ch 2</a:t>
            </a:r>
            <a:endParaRPr lang="en-US" dirty="0"/>
          </a:p>
        </p:txBody>
      </p:sp>
      <p:sp>
        <p:nvSpPr>
          <p:cNvPr id="12" name="Slide Number Placeholder 5"/>
          <p:cNvSpPr>
            <a:spLocks noGrp="1"/>
          </p:cNvSpPr>
          <p:nvPr>
            <p:ph type="sldNum" sz="quarter" idx="4"/>
          </p:nvPr>
        </p:nvSpPr>
        <p:spPr>
          <a:xfrm>
            <a:off x="7696200" y="6477000"/>
            <a:ext cx="914400" cy="274320"/>
          </a:xfrm>
          <a:prstGeom prst="rect">
            <a:avLst/>
          </a:prstGeom>
        </p:spPr>
        <p:txBody>
          <a:bodyPr/>
          <a:lstStyle>
            <a:lvl1pPr algn="r">
              <a:defRPr sz="1400">
                <a:solidFill>
                  <a:schemeClr val="bg1"/>
                </a:solidFill>
              </a:defRPr>
            </a:lvl1pPr>
          </a:lstStyle>
          <a:p>
            <a:fld id="{3F227FC0-035E-484D-AA62-D30602925625}" type="slidenum">
              <a:rPr lang="en-US" smtClean="0"/>
              <a:pPr/>
              <a:t>‹#›</a:t>
            </a:fld>
            <a:endParaRPr lang="en-US" dirty="0"/>
          </a:p>
        </p:txBody>
      </p:sp>
      <p:pic>
        <p:nvPicPr>
          <p:cNvPr id="2" name="Picture 1"/>
          <p:cNvPicPr>
            <a:picLocks noChangeAspect="1"/>
          </p:cNvPicPr>
          <p:nvPr userDrawn="1"/>
        </p:nvPicPr>
        <p:blipFill rotWithShape="1">
          <a:blip r:embed="rId8" cstate="print">
            <a:extLst>
              <a:ext uri="{28A0092B-C50C-407E-A947-70E740481C1C}">
                <a14:useLocalDpi xmlns:a14="http://schemas.microsoft.com/office/drawing/2010/main" val="0"/>
              </a:ext>
            </a:extLst>
          </a:blip>
          <a:srcRect t="10097"/>
          <a:stretch/>
        </p:blipFill>
        <p:spPr>
          <a:xfrm>
            <a:off x="0" y="6409944"/>
            <a:ext cx="1316207" cy="457200"/>
          </a:xfrm>
          <a:prstGeom prst="rect">
            <a:avLst/>
          </a:prstGeom>
          <a:effectLst>
            <a:outerShdw blurRad="50800" dist="38100" dir="16200000" algn="ctr" rotWithShape="0">
              <a:srgbClr val="000000">
                <a:alpha val="40000"/>
              </a:srgbClr>
            </a:outerShdw>
          </a:effectLst>
        </p:spPr>
      </p:pic>
    </p:spTree>
    <p:extLst>
      <p:ext uri="{BB962C8B-B14F-4D97-AF65-F5344CB8AC3E}">
        <p14:creationId xmlns:p14="http://schemas.microsoft.com/office/powerpoint/2010/main" val="3567375214"/>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61" r:id="rId4"/>
    <p:sldLayoutId id="2147483662" r:id="rId5"/>
    <p:sldLayoutId id="2147483663" r:id="rId6"/>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package" Target="../embeddings/Microsoft_Word_Document1.docx"/></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package" Target="../embeddings/Microsoft_Word_Document2.docx"/></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614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7186" y="5172164"/>
            <a:ext cx="7391400" cy="1200329"/>
          </a:xfrm>
          <a:prstGeom prst="rect">
            <a:avLst/>
          </a:prstGeom>
        </p:spPr>
        <p:txBody>
          <a:bodyPr wrap="square">
            <a:spAutoFit/>
          </a:bodyPr>
          <a:lstStyle/>
          <a:p>
            <a:r>
              <a:rPr lang="en-US" i="1" baseline="30000" dirty="0"/>
              <a:t>Data Source: National Health and Nutrition Examination Survey (NHANES), 1999–2014 participants age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Diabetes defined as HbA1c &gt;7 percent, self-reported, or currently taking glucose-lowering medications. Hypertension defined as BP ≥130/≥80 for those with diabetes or CKD, otherwise BP ≥140/≥90, or taking medication for hypertension. Abbreviations: ACR, urine albumin/creatinine ratio; BMI, body mass index; CKD, chronic kidney disease; CVD, cardiovascular disease; DM, diabetes mellitus; </a:t>
            </a:r>
            <a:r>
              <a:rPr lang="en-US" i="1" baseline="30000" dirty="0" err="1"/>
              <a:t>eGFR</a:t>
            </a:r>
            <a:r>
              <a:rPr lang="en-US" i="1" baseline="30000" dirty="0"/>
              <a:t>, estimated glomerular filtration rate; HTN, hypertension; SR, self-reported.</a:t>
            </a:r>
          </a:p>
        </p:txBody>
      </p:sp>
      <p:sp>
        <p:nvSpPr>
          <p:cNvPr id="4" name="Rectangle 3"/>
          <p:cNvSpPr/>
          <p:nvPr/>
        </p:nvSpPr>
        <p:spPr>
          <a:xfrm>
            <a:off x="0" y="230009"/>
            <a:ext cx="9144000" cy="379591"/>
          </a:xfrm>
          <a:prstGeom prst="rect">
            <a:avLst/>
          </a:prstGeom>
        </p:spPr>
        <p:txBody>
          <a:bodyPr wrap="square">
            <a:spAutoFit/>
          </a:bodyPr>
          <a:lstStyle/>
          <a:p>
            <a:pPr algn="ctr"/>
            <a:r>
              <a:rPr lang="en-US" sz="2800" b="1" baseline="30000" dirty="0"/>
              <a:t>Figure 1.5 Prevalence of CKD by age &amp; risk factor among NHANES participants, 1999-2014</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10</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3673235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7186" y="5172164"/>
            <a:ext cx="7391400" cy="1200329"/>
          </a:xfrm>
          <a:prstGeom prst="rect">
            <a:avLst/>
          </a:prstGeom>
        </p:spPr>
        <p:txBody>
          <a:bodyPr wrap="square">
            <a:spAutoFit/>
          </a:bodyPr>
          <a:lstStyle/>
          <a:p>
            <a:r>
              <a:rPr lang="en-US" i="1" baseline="30000" dirty="0"/>
              <a:t>Data Source: National Health and Nutrition Examination Survey (NHANES), 1999–2002, 2003-2006, 2007-2010, &amp; 2011–2014 participants age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Diabetes defined as HbA1c &gt;7 percent, self-reported (SR), or currently taking glucose-lowering medications. Hypertension defined as BP ≥130/≥80 for those with diabetes or CKD, otherwise BP ≥140/≥90, or taking medication for hypertension. Abbreviations: ACR, urine albumin/creatinine ratio; BMI, body mass index; CVD, cardiovascular disease; DM, diabetes mellitus; </a:t>
            </a:r>
            <a:r>
              <a:rPr lang="en-US" i="1" baseline="30000" dirty="0" err="1"/>
              <a:t>eGFR</a:t>
            </a:r>
            <a:r>
              <a:rPr lang="en-US" i="1" baseline="30000" dirty="0"/>
              <a:t>, estimated glomerular filtration rate; HTN, hypertension; SR, self-reported.</a:t>
            </a:r>
          </a:p>
        </p:txBody>
      </p:sp>
      <p:sp>
        <p:nvSpPr>
          <p:cNvPr id="4" name="Rectangle 3"/>
          <p:cNvSpPr/>
          <p:nvPr/>
        </p:nvSpPr>
        <p:spPr>
          <a:xfrm>
            <a:off x="0" y="230009"/>
            <a:ext cx="9144000" cy="666849"/>
          </a:xfrm>
          <a:prstGeom prst="rect">
            <a:avLst/>
          </a:prstGeom>
        </p:spPr>
        <p:txBody>
          <a:bodyPr wrap="square">
            <a:spAutoFit/>
          </a:bodyPr>
          <a:lstStyle/>
          <a:p>
            <a:pPr algn="ctr"/>
            <a:r>
              <a:rPr lang="en-US" sz="2800" b="1" baseline="30000" dirty="0"/>
              <a:t>Figure 1.6 NHANES participants with </a:t>
            </a:r>
            <a:r>
              <a:rPr lang="en-US" sz="2800" b="1" baseline="30000" dirty="0" err="1"/>
              <a:t>eGFR</a:t>
            </a:r>
            <a:r>
              <a:rPr lang="en-US" sz="2800" b="1" baseline="30000" dirty="0"/>
              <a:t> &lt;60 ml/min/1.73 m2, by age &amp; risk factor, </a:t>
            </a:r>
            <a:endParaRPr lang="en-US" sz="2800" b="1" baseline="30000" dirty="0" smtClean="0"/>
          </a:p>
          <a:p>
            <a:pPr algn="ctr"/>
            <a:r>
              <a:rPr lang="en-US" sz="2800" b="1" baseline="30000" dirty="0" smtClean="0"/>
              <a:t>1999-2014</a:t>
            </a:r>
            <a:endParaRPr lang="en-US" sz="2800" b="1" baseline="30000" dirty="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11</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4016280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7186" y="5172164"/>
            <a:ext cx="7391400" cy="1384995"/>
          </a:xfrm>
          <a:prstGeom prst="rect">
            <a:avLst/>
          </a:prstGeom>
        </p:spPr>
        <p:txBody>
          <a:bodyPr wrap="square">
            <a:spAutoFit/>
          </a:bodyPr>
          <a:lstStyle/>
          <a:p>
            <a:r>
              <a:rPr lang="en-US" i="1" baseline="30000" dirty="0"/>
              <a:t>Data source: National Health and Nutrition Examination Survey (NHANES), 1999–2002, 2003-2006, 2007-2010 &amp; 2011–2014 participants age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Diabetes defined as HbA1c &gt;7 percent, self-reported (SR), or currently taking glucose-lowering medications. Hypertension defined as BP ≥130/≥80 for those with diabetes or CKD, otherwise BP ≥140/≥90, or taking medication for hypertension. Abbreviations: ACR, urine albumin/creatinine ratio; BMI, body mass index; CKD, chronic kidney disease; CVD, cardiovascular disease; DM, diabetes mellitus; </a:t>
            </a:r>
            <a:r>
              <a:rPr lang="en-US" i="1" baseline="30000" dirty="0" err="1"/>
              <a:t>eGFR</a:t>
            </a:r>
            <a:r>
              <a:rPr lang="en-US" i="1" baseline="30000" dirty="0"/>
              <a:t>, estimated glomerular filtration rate; HTN, hypertension; SR, self-report.</a:t>
            </a:r>
          </a:p>
        </p:txBody>
      </p:sp>
      <p:sp>
        <p:nvSpPr>
          <p:cNvPr id="4" name="Rectangle 3"/>
          <p:cNvSpPr/>
          <p:nvPr/>
        </p:nvSpPr>
        <p:spPr>
          <a:xfrm>
            <a:off x="0" y="230009"/>
            <a:ext cx="9144000" cy="666849"/>
          </a:xfrm>
          <a:prstGeom prst="rect">
            <a:avLst/>
          </a:prstGeom>
        </p:spPr>
        <p:txBody>
          <a:bodyPr wrap="square">
            <a:spAutoFit/>
          </a:bodyPr>
          <a:lstStyle/>
          <a:p>
            <a:pPr algn="ctr"/>
            <a:r>
              <a:rPr lang="en-US" sz="2800" b="1" baseline="30000" dirty="0"/>
              <a:t>Figure 1.7 NHANES participants with urine albumin/creatinine ratio ≥30 mg/g, by age &amp; risk factor, 1999-2014</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12</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51261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830997"/>
          </a:xfrm>
          <a:prstGeom prst="rect">
            <a:avLst/>
          </a:prstGeom>
        </p:spPr>
        <p:txBody>
          <a:bodyPr wrap="square">
            <a:spAutoFit/>
          </a:bodyPr>
          <a:lstStyle/>
          <a:p>
            <a:r>
              <a:rPr lang="en-US" i="1" baseline="30000" dirty="0"/>
              <a:t>Data Source: National Health and Nutrition Examination Survey (NHANES), 2011–2014 participants age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Abbreviations: ACR, urine albumin/creatinine ratio; BMI, body mass index; CKD, chronic kidney disease; SR CVD, self-reported cardiovascular disease; </a:t>
            </a:r>
            <a:r>
              <a:rPr lang="en-US" i="1" baseline="30000" dirty="0" err="1"/>
              <a:t>eGFR</a:t>
            </a:r>
            <a:r>
              <a:rPr lang="en-US" i="1" baseline="30000" dirty="0"/>
              <a:t>, estimated glomerular filtration rate; HTN, hypertension.</a:t>
            </a:r>
          </a:p>
        </p:txBody>
      </p:sp>
      <p:sp>
        <p:nvSpPr>
          <p:cNvPr id="4" name="Rectangle 3"/>
          <p:cNvSpPr/>
          <p:nvPr/>
        </p:nvSpPr>
        <p:spPr>
          <a:xfrm>
            <a:off x="-152400" y="204837"/>
            <a:ext cx="9144000" cy="666849"/>
          </a:xfrm>
          <a:prstGeom prst="rect">
            <a:avLst/>
          </a:prstGeom>
        </p:spPr>
        <p:txBody>
          <a:bodyPr wrap="square">
            <a:spAutoFit/>
          </a:bodyPr>
          <a:lstStyle/>
          <a:p>
            <a:pPr algn="ctr"/>
            <a:r>
              <a:rPr lang="en-US" sz="2800" b="1" baseline="30000" dirty="0"/>
              <a:t>Figure 1.8 Distribution of markers of CKD in NHANES participants with diabetes, hypertension, self-reported cardiovascular disease, &amp; obesity, 2011–2014</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13</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3513171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401211"/>
            <a:ext cx="7391400" cy="1015663"/>
          </a:xfrm>
          <a:prstGeom prst="rect">
            <a:avLst/>
          </a:prstGeom>
        </p:spPr>
        <p:txBody>
          <a:bodyPr wrap="square">
            <a:spAutoFit/>
          </a:bodyPr>
          <a:lstStyle/>
          <a:p>
            <a:r>
              <a:rPr lang="en-US" i="1" baseline="30000" dirty="0"/>
              <a:t>Data Source: National Health and Nutrition Examination Survey (NHANES), 1999–2002, 2003-2006, 2007-2010 &amp; 2011–2014 participants age 20 &amp; older; single-sample estimates of </a:t>
            </a:r>
            <a:r>
              <a:rPr lang="en-US" i="1" baseline="30000" dirty="0" err="1"/>
              <a:t>eGFR</a:t>
            </a:r>
            <a:r>
              <a:rPr lang="en-US" i="1" baseline="30000" dirty="0"/>
              <a:t> &amp; ACR. </a:t>
            </a:r>
            <a:r>
              <a:rPr lang="en-US" i="1" baseline="30000" dirty="0" err="1"/>
              <a:t>Adj</a:t>
            </a:r>
            <a:r>
              <a:rPr lang="en-US" i="1" baseline="30000" dirty="0"/>
              <a:t>: age, sex, &amp; race; </a:t>
            </a:r>
            <a:r>
              <a:rPr lang="en-US" i="1" baseline="30000" dirty="0" err="1"/>
              <a:t>eGFR</a:t>
            </a:r>
            <a:r>
              <a:rPr lang="en-US" i="1" baseline="30000" dirty="0"/>
              <a:t> calculated using the CKD-EPI equation. Whisker lines indicate 95% confidence intervals. Abbreviations: ACR, urine albumin/creatinine ratio; BMI, body mass index; CKD, chronic kidney disease; CVD, cardiovascular disease; DM, diabetes mellitus; </a:t>
            </a:r>
            <a:r>
              <a:rPr lang="en-US" i="1" baseline="30000" dirty="0" err="1"/>
              <a:t>eGFR</a:t>
            </a:r>
            <a:r>
              <a:rPr lang="en-US" i="1" baseline="30000" dirty="0"/>
              <a:t>, estimated glomerular filtration rate; HTN, hypertension; SR, self-report.</a:t>
            </a:r>
          </a:p>
        </p:txBody>
      </p:sp>
      <p:sp>
        <p:nvSpPr>
          <p:cNvPr id="4" name="Rectangle 3"/>
          <p:cNvSpPr/>
          <p:nvPr/>
        </p:nvSpPr>
        <p:spPr>
          <a:xfrm>
            <a:off x="0" y="230009"/>
            <a:ext cx="9144000" cy="379591"/>
          </a:xfrm>
          <a:prstGeom prst="rect">
            <a:avLst/>
          </a:prstGeom>
        </p:spPr>
        <p:txBody>
          <a:bodyPr wrap="square">
            <a:spAutoFit/>
          </a:bodyPr>
          <a:lstStyle/>
          <a:p>
            <a:pPr algn="ctr"/>
            <a:r>
              <a:rPr lang="en-US" sz="2800" b="1" baseline="30000" dirty="0"/>
              <a:t>Figure 1.9 Adjusted odds ratios of CKD in NHANES participants by risk factor, 1999-2014</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14</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3536395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1015663"/>
          </a:xfrm>
          <a:prstGeom prst="rect">
            <a:avLst/>
          </a:prstGeom>
        </p:spPr>
        <p:txBody>
          <a:bodyPr wrap="square">
            <a:spAutoFit/>
          </a:bodyPr>
          <a:lstStyle/>
          <a:p>
            <a:r>
              <a:rPr lang="en-US" i="1" baseline="30000" dirty="0"/>
              <a:t>Data Source: National Health and Nutrition Examination Survey (NHANES), 1999–2002, 2003-2006, 2007-2010 &amp; 2011–2014 participants age 20 &amp; older; single-sample estimates of </a:t>
            </a:r>
            <a:r>
              <a:rPr lang="en-US" i="1" baseline="30000" dirty="0" err="1"/>
              <a:t>eGFR</a:t>
            </a:r>
            <a:r>
              <a:rPr lang="en-US" i="1" baseline="30000" dirty="0"/>
              <a:t> &amp; ACR. </a:t>
            </a:r>
            <a:r>
              <a:rPr lang="en-US" i="1" baseline="30000" dirty="0" err="1"/>
              <a:t>Adj</a:t>
            </a:r>
            <a:r>
              <a:rPr lang="en-US" i="1" baseline="30000" dirty="0"/>
              <a:t>: age, sex, &amp; race; </a:t>
            </a:r>
            <a:r>
              <a:rPr lang="en-US" i="1" baseline="30000" dirty="0" err="1"/>
              <a:t>eGFR</a:t>
            </a:r>
            <a:r>
              <a:rPr lang="en-US" i="1" baseline="30000" dirty="0"/>
              <a:t> calculated using the CKD-EPI equation. Whisker lines indicate 95% confidence intervals. Abbreviations: ACR, urine albumin/creatinine ratio; BMI, body mass index; CKD, chronic kidney disease; CVD, cardiovascular disease; DM, diabetes mellitus; </a:t>
            </a:r>
            <a:r>
              <a:rPr lang="en-US" i="1" baseline="30000" dirty="0" err="1"/>
              <a:t>eGFR</a:t>
            </a:r>
            <a:r>
              <a:rPr lang="en-US" i="1" baseline="30000" dirty="0"/>
              <a:t>, estimated glomerular filtration rate; HTN, hypertension; SR, self-report.</a:t>
            </a:r>
          </a:p>
        </p:txBody>
      </p:sp>
      <p:sp>
        <p:nvSpPr>
          <p:cNvPr id="4" name="Rectangle 3"/>
          <p:cNvSpPr/>
          <p:nvPr/>
        </p:nvSpPr>
        <p:spPr>
          <a:xfrm>
            <a:off x="11519" y="230009"/>
            <a:ext cx="9144000" cy="1036181"/>
          </a:xfrm>
          <a:prstGeom prst="rect">
            <a:avLst/>
          </a:prstGeom>
        </p:spPr>
        <p:txBody>
          <a:bodyPr wrap="square">
            <a:spAutoFit/>
          </a:bodyPr>
          <a:lstStyle/>
          <a:p>
            <a:pPr algn="ctr"/>
            <a:r>
              <a:rPr lang="en-US" sz="2800" b="1" baseline="30000" dirty="0"/>
              <a:t>Figure 1.10 Adjusted odds ratios of </a:t>
            </a:r>
            <a:r>
              <a:rPr lang="en-US" sz="2800" b="1" baseline="30000" dirty="0" err="1"/>
              <a:t>eGFR</a:t>
            </a:r>
            <a:r>
              <a:rPr lang="en-US" sz="2800" b="1" baseline="30000" dirty="0"/>
              <a:t> &lt;60 ml/min/1.73m2 in NHANES participants by age &amp; risk factor, </a:t>
            </a:r>
            <a:r>
              <a:rPr lang="en-US" sz="2800" b="1" baseline="30000" dirty="0" smtClean="0"/>
              <a:t>1999-2014</a:t>
            </a:r>
          </a:p>
          <a:p>
            <a:pPr algn="ctr"/>
            <a:r>
              <a:rPr lang="en-US" sz="2400" b="1" baseline="30000" dirty="0"/>
              <a:t>(</a:t>
            </a:r>
            <a:r>
              <a:rPr lang="en-US" sz="2400" b="1" baseline="30000" dirty="0" smtClean="0"/>
              <a:t>a)</a:t>
            </a:r>
            <a:r>
              <a:rPr lang="en-US" sz="2400" b="1" dirty="0" smtClean="0"/>
              <a:t> </a:t>
            </a:r>
            <a:r>
              <a:rPr lang="en-US" sz="2400" b="1" baseline="30000" dirty="0" smtClean="0"/>
              <a:t>Age </a:t>
            </a:r>
            <a:r>
              <a:rPr lang="en-US" sz="2400" b="1" baseline="30000" dirty="0"/>
              <a:t>category</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15</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47800"/>
            <a:ext cx="5748533" cy="6858000"/>
          </a:xfrm>
          <a:prstGeom prst="rect">
            <a:avLst/>
          </a:prstGeom>
        </p:spPr>
      </p:pic>
    </p:spTree>
    <p:extLst>
      <p:ext uri="{BB962C8B-B14F-4D97-AF65-F5344CB8AC3E}">
        <p14:creationId xmlns:p14="http://schemas.microsoft.com/office/powerpoint/2010/main" val="4067471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443269"/>
            <a:ext cx="7391400" cy="1015663"/>
          </a:xfrm>
          <a:prstGeom prst="rect">
            <a:avLst/>
          </a:prstGeom>
        </p:spPr>
        <p:txBody>
          <a:bodyPr wrap="square">
            <a:spAutoFit/>
          </a:bodyPr>
          <a:lstStyle/>
          <a:p>
            <a:r>
              <a:rPr lang="en-US" i="1" baseline="30000" dirty="0"/>
              <a:t>Data Source: National Health and Nutrition Examination Survey (NHANES), 1999–2002, 2003-2006, 2007-2010 &amp; 2011–2014 participants age 20 &amp; older; single-sample estimates of </a:t>
            </a:r>
            <a:r>
              <a:rPr lang="en-US" i="1" baseline="30000" dirty="0" err="1"/>
              <a:t>eGFR</a:t>
            </a:r>
            <a:r>
              <a:rPr lang="en-US" i="1" baseline="30000" dirty="0"/>
              <a:t> &amp; ACR. </a:t>
            </a:r>
            <a:r>
              <a:rPr lang="en-US" i="1" baseline="30000" dirty="0" err="1"/>
              <a:t>Adj</a:t>
            </a:r>
            <a:r>
              <a:rPr lang="en-US" i="1" baseline="30000" dirty="0"/>
              <a:t>: age, sex, &amp; race; </a:t>
            </a:r>
            <a:r>
              <a:rPr lang="en-US" i="1" baseline="30000" dirty="0" err="1"/>
              <a:t>eGFR</a:t>
            </a:r>
            <a:r>
              <a:rPr lang="en-US" i="1" baseline="30000" dirty="0"/>
              <a:t> calculated using the CKD-EPI equation. Whisker lines indicate 95% confidence intervals. Abbreviations: ACR, urine albumin/creatinine ratio; BMI, body mass index; CKD, chronic kidney disease; CVD, cardiovascular disease; DM, diabetes mellitus; </a:t>
            </a:r>
            <a:r>
              <a:rPr lang="en-US" i="1" baseline="30000" dirty="0" err="1"/>
              <a:t>eGFR</a:t>
            </a:r>
            <a:r>
              <a:rPr lang="en-US" i="1" baseline="30000" dirty="0"/>
              <a:t>, estimated glomerular filtration rate; HTN, hypertension; SR, self-report.</a:t>
            </a:r>
          </a:p>
        </p:txBody>
      </p:sp>
      <p:sp>
        <p:nvSpPr>
          <p:cNvPr id="4" name="Rectangle 3"/>
          <p:cNvSpPr/>
          <p:nvPr/>
        </p:nvSpPr>
        <p:spPr>
          <a:xfrm>
            <a:off x="11519" y="230009"/>
            <a:ext cx="9144000" cy="913070"/>
          </a:xfrm>
          <a:prstGeom prst="rect">
            <a:avLst/>
          </a:prstGeom>
        </p:spPr>
        <p:txBody>
          <a:bodyPr wrap="square">
            <a:spAutoFit/>
          </a:bodyPr>
          <a:lstStyle/>
          <a:p>
            <a:pPr algn="ctr"/>
            <a:r>
              <a:rPr lang="en-US" sz="2800" b="1" baseline="30000" dirty="0"/>
              <a:t>Figure 1.10 Adjusted odds ratios of </a:t>
            </a:r>
            <a:r>
              <a:rPr lang="en-US" sz="2800" b="1" baseline="30000" dirty="0" err="1"/>
              <a:t>eGFR</a:t>
            </a:r>
            <a:r>
              <a:rPr lang="en-US" sz="2800" b="1" baseline="30000" dirty="0"/>
              <a:t> &lt;60 ml/min/1.73m2 in NHANES participants by age &amp; risk factor, </a:t>
            </a:r>
            <a:r>
              <a:rPr lang="en-US" sz="2800" b="1" baseline="30000" dirty="0" smtClean="0"/>
              <a:t>1999-2014</a:t>
            </a:r>
            <a:endParaRPr lang="en-US" sz="2400" b="1" baseline="30000" dirty="0" smtClean="0"/>
          </a:p>
          <a:p>
            <a:pPr algn="ctr"/>
            <a:r>
              <a:rPr lang="en-US" sz="2400" b="1" baseline="30000" dirty="0" smtClean="0"/>
              <a:t>(b)CKD </a:t>
            </a:r>
            <a:r>
              <a:rPr lang="en-US" sz="2400" b="1" baseline="30000" dirty="0"/>
              <a:t>risk factor</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16</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2556042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334000"/>
            <a:ext cx="7391400" cy="1015663"/>
          </a:xfrm>
          <a:prstGeom prst="rect">
            <a:avLst/>
          </a:prstGeom>
        </p:spPr>
        <p:txBody>
          <a:bodyPr wrap="square">
            <a:spAutoFit/>
          </a:bodyPr>
          <a:lstStyle/>
          <a:p>
            <a:r>
              <a:rPr lang="en-US" i="1" baseline="30000" dirty="0"/>
              <a:t>Data Source: National Health and Nutrition Examination Survey (NHANES), 1999–2002, 2003-2006, 2007-2010 &amp; 2011–2014 participants age 20 &amp; older; single-sample estimates of </a:t>
            </a:r>
            <a:r>
              <a:rPr lang="en-US" i="1" baseline="30000" dirty="0" err="1"/>
              <a:t>eGFR</a:t>
            </a:r>
            <a:r>
              <a:rPr lang="en-US" i="1" baseline="30000" dirty="0"/>
              <a:t> &amp; ACR. Adjusted: age, sex, &amp; race; </a:t>
            </a:r>
            <a:r>
              <a:rPr lang="en-US" i="1" baseline="30000" dirty="0" err="1"/>
              <a:t>eGFR</a:t>
            </a:r>
            <a:r>
              <a:rPr lang="en-US" i="1" baseline="30000" dirty="0"/>
              <a:t> calculated using the CKD-EPI equation. Whisker lines indicate 95% confidence intervals. Abbreviations: ACR, urine albumin/creatinine ratio; BMI, body mass index; CKD, chronic kidney disease; CVD, cardiovascular disease; DM, diabetes mellitus; </a:t>
            </a:r>
            <a:r>
              <a:rPr lang="en-US" i="1" baseline="30000" dirty="0" err="1"/>
              <a:t>eGFR</a:t>
            </a:r>
            <a:r>
              <a:rPr lang="en-US" i="1" baseline="30000" dirty="0"/>
              <a:t>, estimated glomerular filtration rate; HTN, hypertension; SR, self-report.</a:t>
            </a:r>
          </a:p>
        </p:txBody>
      </p:sp>
      <p:sp>
        <p:nvSpPr>
          <p:cNvPr id="4" name="Rectangle 3"/>
          <p:cNvSpPr/>
          <p:nvPr/>
        </p:nvSpPr>
        <p:spPr>
          <a:xfrm>
            <a:off x="11519" y="230009"/>
            <a:ext cx="9144000" cy="666849"/>
          </a:xfrm>
          <a:prstGeom prst="rect">
            <a:avLst/>
          </a:prstGeom>
        </p:spPr>
        <p:txBody>
          <a:bodyPr wrap="square">
            <a:spAutoFit/>
          </a:bodyPr>
          <a:lstStyle/>
          <a:p>
            <a:pPr algn="ctr"/>
            <a:r>
              <a:rPr lang="en-US" sz="2800" b="1" baseline="30000" dirty="0"/>
              <a:t>Figure 1.11 Adjusted odds ratios of urine albumin/creatinine ratio ≥30 mg/g in NHANES participants by age &amp; risk factor, 1999-2014</a:t>
            </a:r>
            <a:endParaRPr lang="en-US" sz="28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17</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116" y="751745"/>
            <a:ext cx="6095497" cy="4571622"/>
          </a:xfrm>
          <a:prstGeom prst="rect">
            <a:avLst/>
          </a:prstGeom>
        </p:spPr>
      </p:pic>
    </p:spTree>
    <p:extLst>
      <p:ext uri="{BB962C8B-B14F-4D97-AF65-F5344CB8AC3E}">
        <p14:creationId xmlns:p14="http://schemas.microsoft.com/office/powerpoint/2010/main" val="2650126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18</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095085432"/>
              </p:ext>
            </p:extLst>
          </p:nvPr>
        </p:nvGraphicFramePr>
        <p:xfrm>
          <a:off x="457200" y="74612"/>
          <a:ext cx="8147171" cy="5868987"/>
        </p:xfrm>
        <a:graphic>
          <a:graphicData uri="http://schemas.openxmlformats.org/presentationml/2006/ole">
            <mc:AlternateContent xmlns:mc="http://schemas.openxmlformats.org/markup-compatibility/2006">
              <mc:Choice xmlns:v="urn:schemas-microsoft-com:vml" Requires="v">
                <p:oleObj spid="_x0000_s16398" name="Document" r:id="rId4" imgW="6946857" imgH="5150284" progId="Word.Document.12">
                  <p:embed/>
                </p:oleObj>
              </mc:Choice>
              <mc:Fallback>
                <p:oleObj name="Document" r:id="rId4" imgW="6946857" imgH="5150284" progId="Word.Document.12">
                  <p:embed/>
                  <p:pic>
                    <p:nvPicPr>
                      <p:cNvPr id="0" name=""/>
                      <p:cNvPicPr/>
                      <p:nvPr/>
                    </p:nvPicPr>
                    <p:blipFill>
                      <a:blip r:embed="rId5"/>
                      <a:stretch>
                        <a:fillRect/>
                      </a:stretch>
                    </p:blipFill>
                    <p:spPr>
                      <a:xfrm>
                        <a:off x="457200" y="74612"/>
                        <a:ext cx="8147171" cy="5868987"/>
                      </a:xfrm>
                      <a:prstGeom prst="rect">
                        <a:avLst/>
                      </a:prstGeom>
                    </p:spPr>
                  </p:pic>
                </p:oleObj>
              </mc:Fallback>
            </mc:AlternateContent>
          </a:graphicData>
        </a:graphic>
      </p:graphicFrame>
      <p:sp>
        <p:nvSpPr>
          <p:cNvPr id="10" name="Rectangle 9"/>
          <p:cNvSpPr/>
          <p:nvPr/>
        </p:nvSpPr>
        <p:spPr>
          <a:xfrm>
            <a:off x="152399" y="6075855"/>
            <a:ext cx="2561086" cy="338554"/>
          </a:xfrm>
          <a:prstGeom prst="rect">
            <a:avLst/>
          </a:prstGeom>
        </p:spPr>
        <p:txBody>
          <a:bodyPr wrap="none">
            <a:spAutoFit/>
          </a:bodyPr>
          <a:lstStyle/>
          <a:p>
            <a:r>
              <a:rPr lang="en-US" sz="1600" dirty="0" smtClean="0"/>
              <a:t>(</a:t>
            </a:r>
            <a:r>
              <a:rPr lang="en-US" sz="1600" i="1" dirty="0"/>
              <a:t>Continued on the next slide</a:t>
            </a:r>
            <a:r>
              <a:rPr lang="en-US" sz="1600" dirty="0" smtClean="0"/>
              <a:t>)</a:t>
            </a:r>
            <a:endParaRPr lang="en-US" sz="1600" dirty="0"/>
          </a:p>
        </p:txBody>
      </p:sp>
    </p:spTree>
    <p:extLst>
      <p:ext uri="{BB962C8B-B14F-4D97-AF65-F5344CB8AC3E}">
        <p14:creationId xmlns:p14="http://schemas.microsoft.com/office/powerpoint/2010/main" val="524692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19</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230009"/>
            <a:ext cx="9144000" cy="666849"/>
          </a:xfrm>
          <a:prstGeom prst="rect">
            <a:avLst/>
          </a:prstGeom>
        </p:spPr>
        <p:txBody>
          <a:bodyPr wrap="square">
            <a:spAutoFit/>
          </a:bodyPr>
          <a:lstStyle/>
          <a:p>
            <a:pPr algn="ctr"/>
            <a:r>
              <a:rPr lang="en-US" sz="2800" b="1" baseline="30000" dirty="0"/>
              <a:t>Table 1.3 Awareness, treatment, &amp; measures of control of CKD risk factors, percent of NHANES participants, </a:t>
            </a:r>
            <a:r>
              <a:rPr lang="en-US" sz="2800" b="1" baseline="30000" dirty="0" smtClean="0"/>
              <a:t>1999-2014 </a:t>
            </a:r>
            <a:r>
              <a:rPr lang="en-US" sz="2800" b="1" i="1" baseline="30000" dirty="0" smtClean="0"/>
              <a:t>(continued)</a:t>
            </a:r>
            <a:endParaRPr lang="en-US" sz="2800" b="1" baseline="30000" dirty="0"/>
          </a:p>
        </p:txBody>
      </p:sp>
      <p:sp>
        <p:nvSpPr>
          <p:cNvPr id="10" name="Rectangle 9"/>
          <p:cNvSpPr/>
          <p:nvPr/>
        </p:nvSpPr>
        <p:spPr>
          <a:xfrm>
            <a:off x="914400" y="4572000"/>
            <a:ext cx="7391400" cy="1569660"/>
          </a:xfrm>
          <a:prstGeom prst="rect">
            <a:avLst/>
          </a:prstGeom>
        </p:spPr>
        <p:txBody>
          <a:bodyPr wrap="square">
            <a:spAutoFit/>
          </a:bodyPr>
          <a:lstStyle/>
          <a:p>
            <a:r>
              <a:rPr lang="en-US" i="1" baseline="30000" dirty="0"/>
              <a:t>Data Source: National Health and Nutrition Examination Survey (NHANES), 1999–2002, 2003-2006, 2007-2010 &amp; 2011–2014 participants age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Abbreviations: ACR, urine albumin/creatinine ratio; CKD, chronic kidney disease; </a:t>
            </a:r>
            <a:r>
              <a:rPr lang="en-US" i="1" baseline="30000" dirty="0" err="1"/>
              <a:t>eGFR</a:t>
            </a:r>
            <a:r>
              <a:rPr lang="en-US" i="1" baseline="30000" dirty="0"/>
              <a:t>, estimated glomerular filtration rate. a. Hypertension defined as blood pressure ≥130/≥80 for those with CKD and diabetes; otherwise ≥140/≥90, or self- reported treatment for hypertension. b. Awareness and treatment are self-reported. Control defined as &lt;130/&lt;80 for those with CKD and diabetes; otherwise &lt;140/&lt;90. c. Total cholesterol classified according to Adult Treatment Panel III blood cholesterol guidelines (ATP III). d. </a:t>
            </a:r>
            <a:r>
              <a:rPr lang="en-US" i="1" baseline="30000" dirty="0" err="1"/>
              <a:t>Glycohemoglobin</a:t>
            </a:r>
            <a:r>
              <a:rPr lang="en-US" i="1" baseline="30000" dirty="0"/>
              <a:t> classified according to American Diabetes Association guidelines</a:t>
            </a:r>
          </a:p>
        </p:txBody>
      </p:sp>
      <p:graphicFrame>
        <p:nvGraphicFramePr>
          <p:cNvPr id="5" name="Object 4"/>
          <p:cNvGraphicFramePr>
            <a:graphicFrameLocks noChangeAspect="1"/>
          </p:cNvGraphicFramePr>
          <p:nvPr>
            <p:extLst>
              <p:ext uri="{D42A27DB-BD31-4B8C-83A1-F6EECF244321}">
                <p14:modId xmlns:p14="http://schemas.microsoft.com/office/powerpoint/2010/main" val="3632474795"/>
              </p:ext>
            </p:extLst>
          </p:nvPr>
        </p:nvGraphicFramePr>
        <p:xfrm>
          <a:off x="533401" y="1116104"/>
          <a:ext cx="8153398" cy="3320868"/>
        </p:xfrm>
        <a:graphic>
          <a:graphicData uri="http://schemas.openxmlformats.org/presentationml/2006/ole">
            <mc:AlternateContent xmlns:mc="http://schemas.openxmlformats.org/markup-compatibility/2006">
              <mc:Choice xmlns:v="urn:schemas-microsoft-com:vml" Requires="v">
                <p:oleObj spid="_x0000_s17423" name="Document" r:id="rId4" imgW="7006551" imgH="2891179" progId="Word.Document.12">
                  <p:embed/>
                </p:oleObj>
              </mc:Choice>
              <mc:Fallback>
                <p:oleObj name="Document" r:id="rId4" imgW="7006551" imgH="2891179" progId="Word.Document.12">
                  <p:embed/>
                  <p:pic>
                    <p:nvPicPr>
                      <p:cNvPr id="0" name=""/>
                      <p:cNvPicPr/>
                      <p:nvPr/>
                    </p:nvPicPr>
                    <p:blipFill>
                      <a:blip r:embed="rId5"/>
                      <a:stretch>
                        <a:fillRect/>
                      </a:stretch>
                    </p:blipFill>
                    <p:spPr>
                      <a:xfrm>
                        <a:off x="533401" y="1116104"/>
                        <a:ext cx="8153398" cy="3320868"/>
                      </a:xfrm>
                      <a:prstGeom prst="rect">
                        <a:avLst/>
                      </a:prstGeom>
                    </p:spPr>
                  </p:pic>
                </p:oleObj>
              </mc:Fallback>
            </mc:AlternateContent>
          </a:graphicData>
        </a:graphic>
      </p:graphicFrame>
    </p:spTree>
    <p:extLst>
      <p:ext uri="{BB962C8B-B14F-4D97-AF65-F5344CB8AC3E}">
        <p14:creationId xmlns:p14="http://schemas.microsoft.com/office/powerpoint/2010/main" val="476303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638800"/>
            <a:ext cx="7391400" cy="646331"/>
          </a:xfrm>
          <a:prstGeom prst="rect">
            <a:avLst/>
          </a:prstGeom>
        </p:spPr>
        <p:txBody>
          <a:bodyPr wrap="square">
            <a:spAutoFit/>
          </a:bodyPr>
          <a:lstStyle/>
          <a:p>
            <a:r>
              <a:rPr lang="en-US" sz="1200" i="1" dirty="0" smtClean="0"/>
              <a:t>Data </a:t>
            </a:r>
            <a:r>
              <a:rPr lang="en-US" sz="1200" i="1" dirty="0"/>
              <a:t>Source: National Health and Nutrition Examination Survey (NHANES), 1999-2002, 2003-2006, 2007-2010 &amp; 2011–2014 participants aged 20 &amp; older. Whisker lines indicate 95% confidence intervals. Abbreviations: CKD, chronic kidney disease. </a:t>
            </a:r>
            <a:r>
              <a:rPr lang="en-US" sz="1200" i="1" baseline="30000" dirty="0" smtClean="0"/>
              <a:t>.</a:t>
            </a:r>
            <a:endParaRPr lang="en-US" sz="1200" i="1" baseline="30000" dirty="0"/>
          </a:p>
        </p:txBody>
      </p:sp>
      <p:sp>
        <p:nvSpPr>
          <p:cNvPr id="4" name="Rectangle 3"/>
          <p:cNvSpPr/>
          <p:nvPr/>
        </p:nvSpPr>
        <p:spPr>
          <a:xfrm>
            <a:off x="0" y="171351"/>
            <a:ext cx="9144000" cy="379591"/>
          </a:xfrm>
          <a:prstGeom prst="rect">
            <a:avLst/>
          </a:prstGeom>
        </p:spPr>
        <p:txBody>
          <a:bodyPr wrap="square">
            <a:spAutoFit/>
          </a:bodyPr>
          <a:lstStyle/>
          <a:p>
            <a:pPr algn="ctr"/>
            <a:r>
              <a:rPr lang="en-US" sz="2800" b="1" baseline="30000" dirty="0" smtClean="0"/>
              <a:t>  </a:t>
            </a:r>
            <a:endParaRPr lang="en-US" sz="2800" b="1" baseline="30000" dirty="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066800" y="171351"/>
            <a:ext cx="7467600" cy="646331"/>
          </a:xfrm>
          <a:prstGeom prst="rect">
            <a:avLst/>
          </a:prstGeom>
        </p:spPr>
        <p:txBody>
          <a:bodyPr wrap="square">
            <a:spAutoFit/>
          </a:bodyPr>
          <a:lstStyle/>
          <a:p>
            <a:pPr algn="ctr"/>
            <a:r>
              <a:rPr lang="en-US" b="1" dirty="0"/>
              <a:t>Figure </a:t>
            </a:r>
            <a:r>
              <a:rPr lang="en-US" b="1" dirty="0" smtClean="0"/>
              <a:t>1.1 </a:t>
            </a:r>
            <a:r>
              <a:rPr lang="en-US" b="1" dirty="0"/>
              <a:t>Prevalence of CKD by stage among NHANES participants</a:t>
            </a:r>
            <a:r>
              <a:rPr lang="en-US" b="1" dirty="0" smtClean="0"/>
              <a:t>,</a:t>
            </a:r>
          </a:p>
          <a:p>
            <a:pPr algn="ctr"/>
            <a:r>
              <a:rPr lang="en-US" b="1" dirty="0" smtClean="0"/>
              <a:t> 1999-2014</a:t>
            </a:r>
            <a:endParaRPr lang="en-US" b="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3038497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1015663"/>
          </a:xfrm>
          <a:prstGeom prst="rect">
            <a:avLst/>
          </a:prstGeom>
        </p:spPr>
        <p:txBody>
          <a:bodyPr wrap="square">
            <a:spAutoFit/>
          </a:bodyPr>
          <a:lstStyle/>
          <a:p>
            <a:r>
              <a:rPr lang="en-US" i="1" baseline="30000" dirty="0"/>
              <a:t>Data Source: National Health and Nutrition Examination Survey (NHANES), 1999-2002, 2003-2006, 2007-2010 &amp; 2011–2014 participants aged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Figure represents all hypertensive participants including those who were at target blood pressure, probably due to medication. Abbreviations: ACR, urine albumin/creatinine ratio; CKD, chronic kidney disease; </a:t>
            </a:r>
            <a:r>
              <a:rPr lang="en-US" i="1" baseline="30000" dirty="0" err="1"/>
              <a:t>eGFR</a:t>
            </a:r>
            <a:r>
              <a:rPr lang="en-US" i="1" baseline="30000" dirty="0"/>
              <a:t>, estimated glomerular filtration rate.</a:t>
            </a:r>
          </a:p>
        </p:txBody>
      </p:sp>
      <p:sp>
        <p:nvSpPr>
          <p:cNvPr id="4" name="Rectangle 3"/>
          <p:cNvSpPr/>
          <p:nvPr/>
        </p:nvSpPr>
        <p:spPr>
          <a:xfrm>
            <a:off x="11519" y="230009"/>
            <a:ext cx="9144000" cy="379591"/>
          </a:xfrm>
          <a:prstGeom prst="rect">
            <a:avLst/>
          </a:prstGeom>
        </p:spPr>
        <p:txBody>
          <a:bodyPr wrap="square">
            <a:spAutoFit/>
          </a:bodyPr>
          <a:lstStyle/>
          <a:p>
            <a:pPr algn="ctr"/>
            <a:r>
              <a:rPr lang="en-US" sz="2800" b="1" baseline="30000" dirty="0"/>
              <a:t>Figure 1.12 NHANES participants at target blood pressure, 1999-2014</a:t>
            </a:r>
            <a:endParaRPr lang="en-US" sz="28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20</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5513" y="838200"/>
            <a:ext cx="6096012" cy="4572009"/>
          </a:xfrm>
          <a:prstGeom prst="rect">
            <a:avLst/>
          </a:prstGeom>
        </p:spPr>
      </p:pic>
    </p:spTree>
    <p:extLst>
      <p:ext uri="{BB962C8B-B14F-4D97-AF65-F5344CB8AC3E}">
        <p14:creationId xmlns:p14="http://schemas.microsoft.com/office/powerpoint/2010/main" val="2634065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830997"/>
          </a:xfrm>
          <a:prstGeom prst="rect">
            <a:avLst/>
          </a:prstGeom>
        </p:spPr>
        <p:txBody>
          <a:bodyPr wrap="square">
            <a:spAutoFit/>
          </a:bodyPr>
          <a:lstStyle/>
          <a:p>
            <a:r>
              <a:rPr lang="en-US" i="1" baseline="30000" dirty="0"/>
              <a:t>Data Source: National Health and Nutrition Examination Survey (NHANES), 1999-2002, 2003-2006, 2007-2010 &amp; 2011–2014 participants aged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Abbreviations: ACR, urine albumin/creatinine ratio; CKD, chronic kidney disease; </a:t>
            </a:r>
            <a:r>
              <a:rPr lang="en-US" i="1" baseline="30000" dirty="0" err="1"/>
              <a:t>eGFR</a:t>
            </a:r>
            <a:r>
              <a:rPr lang="en-US" i="1" baseline="30000" dirty="0"/>
              <a:t>, estimated glomerular filtration rate.</a:t>
            </a:r>
          </a:p>
        </p:txBody>
      </p:sp>
      <p:sp>
        <p:nvSpPr>
          <p:cNvPr id="4" name="Rectangle 3"/>
          <p:cNvSpPr/>
          <p:nvPr/>
        </p:nvSpPr>
        <p:spPr>
          <a:xfrm>
            <a:off x="11519" y="230009"/>
            <a:ext cx="9144000" cy="379591"/>
          </a:xfrm>
          <a:prstGeom prst="rect">
            <a:avLst/>
          </a:prstGeom>
        </p:spPr>
        <p:txBody>
          <a:bodyPr wrap="square">
            <a:spAutoFit/>
          </a:bodyPr>
          <a:lstStyle/>
          <a:p>
            <a:pPr algn="ctr"/>
            <a:r>
              <a:rPr lang="en-US" sz="2800" b="1" baseline="30000" dirty="0"/>
              <a:t>Figure 1.13 NHANES participants within cholesterol normal range, 1999-2014</a:t>
            </a:r>
            <a:endParaRPr lang="en-US" sz="28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21</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1815425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830997"/>
          </a:xfrm>
          <a:prstGeom prst="rect">
            <a:avLst/>
          </a:prstGeom>
        </p:spPr>
        <p:txBody>
          <a:bodyPr wrap="square">
            <a:spAutoFit/>
          </a:bodyPr>
          <a:lstStyle/>
          <a:p>
            <a:r>
              <a:rPr lang="en-US" i="1" baseline="30000" dirty="0"/>
              <a:t>Data Source: National Health and Nutrition Examination Survey (NHANES), 1999-2002, 2003-2006, 2007-2010 &amp; 2011–2014 participants aged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Abbreviations: ACR, urine albumin/creatinine ratio; CKD, chronic kidney disease; </a:t>
            </a:r>
            <a:r>
              <a:rPr lang="en-US" i="1" baseline="30000" dirty="0" err="1"/>
              <a:t>eGFR</a:t>
            </a:r>
            <a:r>
              <a:rPr lang="en-US" i="1" baseline="30000" dirty="0"/>
              <a:t>, estimated glomerular filtration rate.</a:t>
            </a:r>
          </a:p>
        </p:txBody>
      </p:sp>
      <p:sp>
        <p:nvSpPr>
          <p:cNvPr id="4" name="Rectangle 3"/>
          <p:cNvSpPr/>
          <p:nvPr/>
        </p:nvSpPr>
        <p:spPr>
          <a:xfrm>
            <a:off x="11519" y="230009"/>
            <a:ext cx="9144000" cy="379591"/>
          </a:xfrm>
          <a:prstGeom prst="rect">
            <a:avLst/>
          </a:prstGeom>
        </p:spPr>
        <p:txBody>
          <a:bodyPr wrap="square">
            <a:spAutoFit/>
          </a:bodyPr>
          <a:lstStyle/>
          <a:p>
            <a:pPr algn="ctr"/>
            <a:r>
              <a:rPr lang="en-US" sz="2800" b="1" baseline="30000" dirty="0"/>
              <a:t>Figure 1.14 NHANES participants physically active, 1999-2014</a:t>
            </a:r>
            <a:endParaRPr lang="en-US" sz="28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22</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2705943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830997"/>
          </a:xfrm>
          <a:prstGeom prst="rect">
            <a:avLst/>
          </a:prstGeom>
        </p:spPr>
        <p:txBody>
          <a:bodyPr wrap="square">
            <a:spAutoFit/>
          </a:bodyPr>
          <a:lstStyle/>
          <a:p>
            <a:r>
              <a:rPr lang="en-US" i="1" baseline="30000" dirty="0"/>
              <a:t>Data Source: National Health and Nutrition Examination Survey (NHANES), 1999-2002, 2003-2006, 2007-2010 &amp; 2011–2014 participants aged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 Abbreviations: ACR, urine albumin/creatinine ratio; CKD, chronic kidney disease; </a:t>
            </a:r>
            <a:r>
              <a:rPr lang="en-US" i="1" baseline="30000" dirty="0" err="1"/>
              <a:t>eGFR</a:t>
            </a:r>
            <a:r>
              <a:rPr lang="en-US" i="1" baseline="30000" dirty="0"/>
              <a:t>, estimated glomerular filtration rate.</a:t>
            </a:r>
          </a:p>
        </p:txBody>
      </p:sp>
      <p:sp>
        <p:nvSpPr>
          <p:cNvPr id="4" name="Rectangle 3"/>
          <p:cNvSpPr/>
          <p:nvPr/>
        </p:nvSpPr>
        <p:spPr>
          <a:xfrm>
            <a:off x="11519" y="230009"/>
            <a:ext cx="9144000" cy="379591"/>
          </a:xfrm>
          <a:prstGeom prst="rect">
            <a:avLst/>
          </a:prstGeom>
        </p:spPr>
        <p:txBody>
          <a:bodyPr wrap="square">
            <a:spAutoFit/>
          </a:bodyPr>
          <a:lstStyle/>
          <a:p>
            <a:pPr algn="ctr"/>
            <a:r>
              <a:rPr lang="en-US" sz="2800" b="1" baseline="30000" dirty="0"/>
              <a:t>Figure 1.15 Diabetic NHANES participants with glycosylated hemoglobin &lt;7%, 1999-2014</a:t>
            </a:r>
            <a:endParaRPr lang="en-US" sz="28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23</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128754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461665"/>
          </a:xfrm>
          <a:prstGeom prst="rect">
            <a:avLst/>
          </a:prstGeom>
        </p:spPr>
        <p:txBody>
          <a:bodyPr wrap="square">
            <a:spAutoFit/>
          </a:bodyPr>
          <a:lstStyle/>
          <a:p>
            <a:r>
              <a:rPr lang="en-US" i="1" baseline="30000" dirty="0"/>
              <a:t>Data Source: National Health and Nutrition Examination Survey (NHANES), 2001-2012 participants aged 20 &amp; older. Abbreviations: CKD, chronic kidney disease.</a:t>
            </a:r>
          </a:p>
        </p:txBody>
      </p:sp>
      <p:sp>
        <p:nvSpPr>
          <p:cNvPr id="4" name="Rectangle 3"/>
          <p:cNvSpPr/>
          <p:nvPr/>
        </p:nvSpPr>
        <p:spPr>
          <a:xfrm>
            <a:off x="11519" y="230009"/>
            <a:ext cx="9144000" cy="748923"/>
          </a:xfrm>
          <a:prstGeom prst="rect">
            <a:avLst/>
          </a:prstGeom>
        </p:spPr>
        <p:txBody>
          <a:bodyPr wrap="square">
            <a:spAutoFit/>
          </a:bodyPr>
          <a:lstStyle/>
          <a:p>
            <a:pPr algn="ctr"/>
            <a:r>
              <a:rPr lang="en-US" sz="2800" b="1" baseline="30000" dirty="0"/>
              <a:t>Figure 1.16 NHANES participants with CKD aware of their kidney disease, </a:t>
            </a:r>
            <a:r>
              <a:rPr lang="en-US" sz="2800" b="1" baseline="30000" dirty="0" smtClean="0"/>
              <a:t>2001-2012</a:t>
            </a:r>
          </a:p>
          <a:p>
            <a:pPr algn="ctr"/>
            <a:r>
              <a:rPr lang="en-US" sz="2400" b="1" baseline="30000" dirty="0"/>
              <a:t>(</a:t>
            </a:r>
            <a:r>
              <a:rPr lang="en-US" sz="2400" b="1" baseline="30000" dirty="0" smtClean="0"/>
              <a:t>a)</a:t>
            </a:r>
            <a:r>
              <a:rPr lang="en-US" sz="2400" b="1" dirty="0" smtClean="0"/>
              <a:t> </a:t>
            </a:r>
            <a:r>
              <a:rPr lang="en-US" sz="2400" b="1" baseline="30000" dirty="0" smtClean="0"/>
              <a:t>By </a:t>
            </a:r>
            <a:r>
              <a:rPr lang="en-US" sz="2400" b="1" baseline="30000" dirty="0"/>
              <a:t>stage</a:t>
            </a:r>
            <a:endParaRPr lang="en-US" sz="24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24</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671738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7819" y="5534499"/>
            <a:ext cx="7391400" cy="461665"/>
          </a:xfrm>
          <a:prstGeom prst="rect">
            <a:avLst/>
          </a:prstGeom>
        </p:spPr>
        <p:txBody>
          <a:bodyPr wrap="square">
            <a:spAutoFit/>
          </a:bodyPr>
          <a:lstStyle/>
          <a:p>
            <a:r>
              <a:rPr lang="en-US" i="1" baseline="30000" dirty="0"/>
              <a:t>Data Source: National Health and Nutrition Examination Survey (NHANES), 2001-2012 participants aged 20 &amp; older. Abbreviations: CKD, chronic kidney disease.</a:t>
            </a:r>
          </a:p>
        </p:txBody>
      </p:sp>
      <p:sp>
        <p:nvSpPr>
          <p:cNvPr id="4" name="Rectangle 3"/>
          <p:cNvSpPr/>
          <p:nvPr/>
        </p:nvSpPr>
        <p:spPr>
          <a:xfrm>
            <a:off x="11519" y="230009"/>
            <a:ext cx="9144000" cy="748923"/>
          </a:xfrm>
          <a:prstGeom prst="rect">
            <a:avLst/>
          </a:prstGeom>
        </p:spPr>
        <p:txBody>
          <a:bodyPr wrap="square">
            <a:spAutoFit/>
          </a:bodyPr>
          <a:lstStyle/>
          <a:p>
            <a:pPr algn="ctr"/>
            <a:r>
              <a:rPr lang="en-US" sz="2800" b="1" baseline="30000" dirty="0"/>
              <a:t>Figure 1.16 NHANES participants with CKD aware of their kidney disease, </a:t>
            </a:r>
            <a:r>
              <a:rPr lang="en-US" sz="2800" b="1" baseline="30000" dirty="0" smtClean="0"/>
              <a:t>2001-2012</a:t>
            </a:r>
          </a:p>
          <a:p>
            <a:pPr algn="ctr"/>
            <a:r>
              <a:rPr lang="en-US" sz="2400" b="1" baseline="30000" dirty="0" smtClean="0"/>
              <a:t>(b)</a:t>
            </a:r>
            <a:r>
              <a:rPr lang="en-US" sz="2400" b="1" dirty="0" smtClean="0"/>
              <a:t> </a:t>
            </a:r>
            <a:r>
              <a:rPr lang="en-US" sz="2400" b="1" baseline="30000" dirty="0" smtClean="0"/>
              <a:t>By </a:t>
            </a:r>
            <a:r>
              <a:rPr lang="en-US" sz="2400" b="1" baseline="30000" dirty="0"/>
              <a:t>low </a:t>
            </a:r>
            <a:r>
              <a:rPr lang="en-US" sz="2400" b="1" baseline="30000" dirty="0" err="1"/>
              <a:t>eGFR</a:t>
            </a:r>
            <a:r>
              <a:rPr lang="en-US" sz="2400" b="1" baseline="30000" dirty="0"/>
              <a:t> and albuminuria status</a:t>
            </a:r>
            <a:endParaRPr lang="en-US" sz="24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25</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475394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3642" y="5806434"/>
            <a:ext cx="7391400" cy="276999"/>
          </a:xfrm>
          <a:prstGeom prst="rect">
            <a:avLst/>
          </a:prstGeom>
        </p:spPr>
        <p:txBody>
          <a:bodyPr wrap="square">
            <a:spAutoFit/>
          </a:bodyPr>
          <a:lstStyle/>
          <a:p>
            <a:r>
              <a:rPr lang="en-US" i="1" baseline="30000" dirty="0"/>
              <a:t>Data source: Behavioral Risk Factors Surveillance System (BRFSS), 2012 participants aged 18 &amp; older.</a:t>
            </a:r>
          </a:p>
        </p:txBody>
      </p:sp>
      <p:sp>
        <p:nvSpPr>
          <p:cNvPr id="4" name="Rectangle 3"/>
          <p:cNvSpPr/>
          <p:nvPr/>
        </p:nvSpPr>
        <p:spPr>
          <a:xfrm>
            <a:off x="11519" y="230009"/>
            <a:ext cx="9144000" cy="913070"/>
          </a:xfrm>
          <a:prstGeom prst="rect">
            <a:avLst/>
          </a:prstGeom>
        </p:spPr>
        <p:txBody>
          <a:bodyPr wrap="square">
            <a:spAutoFit/>
          </a:bodyPr>
          <a:lstStyle/>
          <a:p>
            <a:pPr algn="ctr"/>
            <a:r>
              <a:rPr lang="en-US" sz="2800" b="1" baseline="30000" dirty="0"/>
              <a:t>Figure 1.17 Estimated prevalence of self-reported kidney disease by state (%), BRFSS participants ages 18 and older, 2012 (N = 471,107) &amp; 2014 (464,617</a:t>
            </a:r>
            <a:r>
              <a:rPr lang="en-US" sz="2800" b="1" baseline="30000" dirty="0" smtClean="0"/>
              <a:t>).</a:t>
            </a:r>
          </a:p>
          <a:p>
            <a:pPr algn="ctr"/>
            <a:r>
              <a:rPr lang="en-US" sz="2400" b="1" baseline="30000" dirty="0"/>
              <a:t>(</a:t>
            </a:r>
            <a:r>
              <a:rPr lang="en-US" sz="2400" b="1" baseline="30000" dirty="0" smtClean="0"/>
              <a:t>a) 2012</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26</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097" y="1557524"/>
            <a:ext cx="6717806" cy="3742952"/>
          </a:xfrm>
          <a:prstGeom prst="rect">
            <a:avLst/>
          </a:prstGeom>
        </p:spPr>
      </p:pic>
    </p:spTree>
    <p:extLst>
      <p:ext uri="{BB962C8B-B14F-4D97-AF65-F5344CB8AC3E}">
        <p14:creationId xmlns:p14="http://schemas.microsoft.com/office/powerpoint/2010/main" val="475880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3642" y="5806434"/>
            <a:ext cx="7391400" cy="276999"/>
          </a:xfrm>
          <a:prstGeom prst="rect">
            <a:avLst/>
          </a:prstGeom>
        </p:spPr>
        <p:txBody>
          <a:bodyPr wrap="square">
            <a:spAutoFit/>
          </a:bodyPr>
          <a:lstStyle/>
          <a:p>
            <a:r>
              <a:rPr lang="en-US" i="1" baseline="30000" dirty="0"/>
              <a:t>Data source: Behavioral Risk Factors Surveillance System (BRFSS), 2012 participants aged 18 &amp; older.</a:t>
            </a:r>
          </a:p>
        </p:txBody>
      </p:sp>
      <p:sp>
        <p:nvSpPr>
          <p:cNvPr id="4" name="Rectangle 3"/>
          <p:cNvSpPr/>
          <p:nvPr/>
        </p:nvSpPr>
        <p:spPr>
          <a:xfrm>
            <a:off x="11519" y="230009"/>
            <a:ext cx="9144000" cy="913070"/>
          </a:xfrm>
          <a:prstGeom prst="rect">
            <a:avLst/>
          </a:prstGeom>
        </p:spPr>
        <p:txBody>
          <a:bodyPr wrap="square">
            <a:spAutoFit/>
          </a:bodyPr>
          <a:lstStyle/>
          <a:p>
            <a:pPr algn="ctr"/>
            <a:r>
              <a:rPr lang="en-US" sz="2800" b="1" baseline="30000" dirty="0"/>
              <a:t>Figure 1.17 Estimated prevalence of self-reported kidney disease by state (%), BRFSS participants ages 18 and older, 2012 (N = 471,107) &amp; 2014 (464,617</a:t>
            </a:r>
            <a:r>
              <a:rPr lang="en-US" sz="2800" b="1" baseline="30000" dirty="0" smtClean="0"/>
              <a:t>).</a:t>
            </a:r>
          </a:p>
          <a:p>
            <a:pPr algn="ctr"/>
            <a:r>
              <a:rPr lang="en-US" sz="2400" b="1" baseline="30000" dirty="0" smtClean="0"/>
              <a:t>(</a:t>
            </a:r>
            <a:r>
              <a:rPr lang="en-US" sz="2400" b="1" baseline="30000" dirty="0"/>
              <a:t>b</a:t>
            </a:r>
            <a:r>
              <a:rPr lang="en-US" sz="2400" b="1" baseline="30000" dirty="0" smtClean="0"/>
              <a:t>) 2014</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27</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097" y="1539236"/>
            <a:ext cx="6717806" cy="3779528"/>
          </a:xfrm>
          <a:prstGeom prst="rect">
            <a:avLst/>
          </a:prstGeom>
        </p:spPr>
      </p:pic>
    </p:spTree>
    <p:extLst>
      <p:ext uri="{BB962C8B-B14F-4D97-AF65-F5344CB8AC3E}">
        <p14:creationId xmlns:p14="http://schemas.microsoft.com/office/powerpoint/2010/main" val="1172739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3642" y="5806434"/>
            <a:ext cx="7391400" cy="461665"/>
          </a:xfrm>
          <a:prstGeom prst="rect">
            <a:avLst/>
          </a:prstGeom>
        </p:spPr>
        <p:txBody>
          <a:bodyPr wrap="square">
            <a:spAutoFit/>
          </a:bodyPr>
          <a:lstStyle/>
          <a:p>
            <a:r>
              <a:rPr lang="en-US" i="1" baseline="30000" dirty="0"/>
              <a:t>Data </a:t>
            </a:r>
            <a:r>
              <a:rPr lang="en-US" i="1" baseline="30000" dirty="0" smtClean="0"/>
              <a:t>source: NHANES </a:t>
            </a:r>
            <a:r>
              <a:rPr lang="en-US" i="1" baseline="30000" dirty="0"/>
              <a:t>1999–2011 participants age 20 &amp; older. Single-sample estimates of </a:t>
            </a:r>
            <a:r>
              <a:rPr lang="en-US" i="1" baseline="30000" dirty="0" err="1"/>
              <a:t>eGFR</a:t>
            </a:r>
            <a:r>
              <a:rPr lang="en-US" i="1" baseline="30000" dirty="0"/>
              <a:t> &amp; ACR; </a:t>
            </a:r>
            <a:r>
              <a:rPr lang="en-US" i="1" baseline="30000" dirty="0" err="1"/>
              <a:t>eGFR</a:t>
            </a:r>
            <a:r>
              <a:rPr lang="en-US" i="1" baseline="30000" dirty="0"/>
              <a:t> calculated using the CKD-EPI equation</a:t>
            </a:r>
            <a:r>
              <a:rPr lang="en-US" i="1" baseline="30000" dirty="0" smtClean="0"/>
              <a:t>.</a:t>
            </a:r>
            <a:endParaRPr lang="en-US" i="1" baseline="30000" dirty="0"/>
          </a:p>
        </p:txBody>
      </p:sp>
      <p:sp>
        <p:nvSpPr>
          <p:cNvPr id="4" name="Rectangle 3"/>
          <p:cNvSpPr/>
          <p:nvPr/>
        </p:nvSpPr>
        <p:spPr>
          <a:xfrm>
            <a:off x="11519" y="230009"/>
            <a:ext cx="9144000" cy="379591"/>
          </a:xfrm>
          <a:prstGeom prst="rect">
            <a:avLst/>
          </a:prstGeom>
        </p:spPr>
        <p:txBody>
          <a:bodyPr wrap="square">
            <a:spAutoFit/>
          </a:bodyPr>
          <a:lstStyle/>
          <a:p>
            <a:pPr algn="ctr"/>
            <a:r>
              <a:rPr lang="en-US" sz="2800" b="1" baseline="30000" dirty="0"/>
              <a:t>Figure 1.18 Life expectancy of NHANES participants with or without CKD, 1999–2011</a:t>
            </a:r>
            <a:endParaRPr lang="en-US" sz="24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28</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2048698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410200"/>
            <a:ext cx="7391400" cy="646331"/>
          </a:xfrm>
          <a:prstGeom prst="rect">
            <a:avLst/>
          </a:prstGeom>
        </p:spPr>
        <p:txBody>
          <a:bodyPr wrap="square">
            <a:spAutoFit/>
          </a:bodyPr>
          <a:lstStyle/>
          <a:p>
            <a:r>
              <a:rPr lang="en-US" i="1" baseline="30000" dirty="0"/>
              <a:t>Data Source: National Health and Nutrition Examination Survey (NHANES), 1999-2014 participants aged 20 &amp; older. Single-sample estimates of </a:t>
            </a:r>
            <a:r>
              <a:rPr lang="en-US" i="1" baseline="30000" dirty="0" err="1"/>
              <a:t>eGFR</a:t>
            </a:r>
            <a:r>
              <a:rPr lang="en-US" i="1" baseline="30000" dirty="0"/>
              <a:t>; </a:t>
            </a:r>
            <a:r>
              <a:rPr lang="en-US" i="1" baseline="30000" dirty="0" err="1"/>
              <a:t>eGFR</a:t>
            </a:r>
            <a:r>
              <a:rPr lang="en-US" i="1" baseline="30000" dirty="0"/>
              <a:t> calculated using the CKD-EPI equation. Abbreviations: </a:t>
            </a:r>
            <a:r>
              <a:rPr lang="en-US" i="1" baseline="30000" dirty="0" err="1"/>
              <a:t>eGFR</a:t>
            </a:r>
            <a:r>
              <a:rPr lang="en-US" i="1" baseline="30000" dirty="0"/>
              <a:t>, estimated glomerular filtration rate. Accounts for change in serum creatinine assays</a:t>
            </a:r>
            <a:r>
              <a:rPr lang="en-US" i="1" baseline="30000" dirty="0" smtClean="0"/>
              <a:t>.</a:t>
            </a:r>
            <a:endParaRPr lang="en-US" i="1" baseline="30000" dirty="0"/>
          </a:p>
        </p:txBody>
      </p:sp>
      <p:sp>
        <p:nvSpPr>
          <p:cNvPr id="4" name="Rectangle 3"/>
          <p:cNvSpPr/>
          <p:nvPr/>
        </p:nvSpPr>
        <p:spPr>
          <a:xfrm>
            <a:off x="0" y="230009"/>
            <a:ext cx="9144000" cy="748923"/>
          </a:xfrm>
          <a:prstGeom prst="rect">
            <a:avLst/>
          </a:prstGeom>
        </p:spPr>
        <p:txBody>
          <a:bodyPr wrap="square">
            <a:spAutoFit/>
          </a:bodyPr>
          <a:lstStyle/>
          <a:p>
            <a:pPr algn="ctr"/>
            <a:r>
              <a:rPr lang="en-US" sz="2800" b="1" baseline="30000" dirty="0"/>
              <a:t>  Figure </a:t>
            </a:r>
            <a:r>
              <a:rPr lang="en-US" sz="2800" b="1" baseline="30000" dirty="0" smtClean="0"/>
              <a:t>1.2 </a:t>
            </a:r>
            <a:r>
              <a:rPr lang="en-US" sz="2800" b="1" baseline="30000" dirty="0" err="1"/>
              <a:t>eGFR</a:t>
            </a:r>
            <a:r>
              <a:rPr lang="en-US" sz="2800" b="1" baseline="30000" dirty="0"/>
              <a:t> distribution among NHANES participants, </a:t>
            </a:r>
            <a:r>
              <a:rPr lang="en-US" sz="2800" b="1" baseline="30000" dirty="0" smtClean="0"/>
              <a:t>1999-2014</a:t>
            </a:r>
            <a:endParaRPr lang="en-US" sz="2800" b="1" baseline="30000" dirty="0"/>
          </a:p>
          <a:p>
            <a:pPr algn="ctr"/>
            <a:r>
              <a:rPr lang="en-US" sz="2400" b="1" baseline="30000" dirty="0"/>
              <a:t>(</a:t>
            </a:r>
            <a:r>
              <a:rPr lang="en-US" sz="2400" b="1" baseline="30000" dirty="0" smtClean="0"/>
              <a:t>a)</a:t>
            </a:r>
            <a:r>
              <a:rPr lang="en-US" sz="2400" b="1" dirty="0" smtClean="0"/>
              <a:t> </a:t>
            </a:r>
            <a:r>
              <a:rPr lang="en-US" sz="2400" b="1" baseline="30000" dirty="0" smtClean="0"/>
              <a:t>All </a:t>
            </a:r>
            <a:r>
              <a:rPr lang="en-US" sz="2400" b="1" baseline="30000" dirty="0"/>
              <a:t>Individuals</a:t>
            </a:r>
            <a:endParaRPr lang="en-US" sz="24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3</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1637" y="1143000"/>
            <a:ext cx="10042163" cy="3868859"/>
          </a:xfrm>
          <a:prstGeom prst="rect">
            <a:avLst/>
          </a:prstGeom>
        </p:spPr>
      </p:pic>
    </p:spTree>
    <p:extLst>
      <p:ext uri="{BB962C8B-B14F-4D97-AF65-F5344CB8AC3E}">
        <p14:creationId xmlns:p14="http://schemas.microsoft.com/office/powerpoint/2010/main" val="65010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410200"/>
            <a:ext cx="7391400" cy="646331"/>
          </a:xfrm>
          <a:prstGeom prst="rect">
            <a:avLst/>
          </a:prstGeom>
        </p:spPr>
        <p:txBody>
          <a:bodyPr wrap="square">
            <a:spAutoFit/>
          </a:bodyPr>
          <a:lstStyle/>
          <a:p>
            <a:r>
              <a:rPr lang="en-US" i="1" baseline="30000" dirty="0"/>
              <a:t>Data Source: National Health and Nutrition Examination Survey (NHANES), 1999-2014 participants aged 20 &amp; older. Single-sample estimates of </a:t>
            </a:r>
            <a:r>
              <a:rPr lang="en-US" i="1" baseline="30000" dirty="0" err="1"/>
              <a:t>eGFR</a:t>
            </a:r>
            <a:r>
              <a:rPr lang="en-US" i="1" baseline="30000" dirty="0"/>
              <a:t>; </a:t>
            </a:r>
            <a:r>
              <a:rPr lang="en-US" i="1" baseline="30000" dirty="0" err="1"/>
              <a:t>eGFR</a:t>
            </a:r>
            <a:r>
              <a:rPr lang="en-US" i="1" baseline="30000" dirty="0"/>
              <a:t> calculated using the CKD-EPI equation. Abbreviations: </a:t>
            </a:r>
            <a:r>
              <a:rPr lang="en-US" i="1" baseline="30000" dirty="0" err="1"/>
              <a:t>eGFR</a:t>
            </a:r>
            <a:r>
              <a:rPr lang="en-US" i="1" baseline="30000" dirty="0"/>
              <a:t>, estimated glomerular filtration rate. Accounts for change in serum creatinine assays</a:t>
            </a:r>
            <a:r>
              <a:rPr lang="en-US" i="1" baseline="30000" dirty="0" smtClean="0"/>
              <a:t>.</a:t>
            </a:r>
            <a:endParaRPr lang="en-US" i="1" baseline="30000" dirty="0"/>
          </a:p>
        </p:txBody>
      </p:sp>
      <p:sp>
        <p:nvSpPr>
          <p:cNvPr id="4" name="Rectangle 3"/>
          <p:cNvSpPr/>
          <p:nvPr/>
        </p:nvSpPr>
        <p:spPr>
          <a:xfrm>
            <a:off x="0" y="230009"/>
            <a:ext cx="9144000" cy="748923"/>
          </a:xfrm>
          <a:prstGeom prst="rect">
            <a:avLst/>
          </a:prstGeom>
        </p:spPr>
        <p:txBody>
          <a:bodyPr wrap="square">
            <a:spAutoFit/>
          </a:bodyPr>
          <a:lstStyle/>
          <a:p>
            <a:pPr algn="ctr"/>
            <a:r>
              <a:rPr lang="en-US" sz="2800" b="1" baseline="30000" dirty="0"/>
              <a:t>  Figure </a:t>
            </a:r>
            <a:r>
              <a:rPr lang="en-US" sz="2800" b="1" baseline="30000" dirty="0" smtClean="0"/>
              <a:t>1.2 </a:t>
            </a:r>
            <a:r>
              <a:rPr lang="en-US" sz="2800" b="1" baseline="30000" dirty="0" err="1"/>
              <a:t>eGFR</a:t>
            </a:r>
            <a:r>
              <a:rPr lang="en-US" sz="2800" b="1" baseline="30000" dirty="0"/>
              <a:t> distribution among NHANES participants, </a:t>
            </a:r>
            <a:r>
              <a:rPr lang="en-US" sz="2800" b="1" baseline="30000" dirty="0" smtClean="0"/>
              <a:t>1999-2014</a:t>
            </a:r>
            <a:endParaRPr lang="en-US" sz="2800" b="1" baseline="30000" dirty="0"/>
          </a:p>
          <a:p>
            <a:pPr algn="ctr"/>
            <a:r>
              <a:rPr lang="en-US" sz="2400" b="1" baseline="30000" dirty="0"/>
              <a:t>(</a:t>
            </a:r>
            <a:r>
              <a:rPr lang="en-US" sz="2400" b="1" baseline="30000" dirty="0" smtClean="0"/>
              <a:t>b)</a:t>
            </a:r>
            <a:r>
              <a:rPr lang="en-US" sz="2400" b="1" dirty="0" smtClean="0"/>
              <a:t> </a:t>
            </a:r>
            <a:r>
              <a:rPr lang="en-US" sz="2400" b="1" baseline="30000" dirty="0" smtClean="0"/>
              <a:t>Individuals </a:t>
            </a:r>
            <a:r>
              <a:rPr lang="en-US" sz="2400" b="1" baseline="30000" dirty="0"/>
              <a:t>60+ years</a:t>
            </a:r>
            <a:endParaRPr lang="en-US" sz="2400" b="1" baseline="30000" dirty="0" smtClean="0"/>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4</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732" y="1319779"/>
            <a:ext cx="7208535" cy="4218441"/>
          </a:xfrm>
          <a:prstGeom prst="rect">
            <a:avLst/>
          </a:prstGeom>
        </p:spPr>
      </p:pic>
    </p:spTree>
    <p:extLst>
      <p:ext uri="{BB962C8B-B14F-4D97-AF65-F5344CB8AC3E}">
        <p14:creationId xmlns:p14="http://schemas.microsoft.com/office/powerpoint/2010/main" val="3307864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791200"/>
            <a:ext cx="7391400" cy="461665"/>
          </a:xfrm>
          <a:prstGeom prst="rect">
            <a:avLst/>
          </a:prstGeom>
        </p:spPr>
        <p:txBody>
          <a:bodyPr wrap="square">
            <a:spAutoFit/>
          </a:bodyPr>
          <a:lstStyle/>
          <a:p>
            <a:r>
              <a:rPr lang="en-US" i="1" baseline="30000" dirty="0"/>
              <a:t>Data Source: National Health and Nutrition Examination Survey (NHANES), 1999-2014 participants aged 20 &amp; older. Single-sample estimates of ACR. Abbreviations: ACR, urine albumin (mg)/creatinine(g) ratio.</a:t>
            </a:r>
          </a:p>
        </p:txBody>
      </p:sp>
      <p:sp>
        <p:nvSpPr>
          <p:cNvPr id="4" name="Rectangle 3"/>
          <p:cNvSpPr/>
          <p:nvPr/>
        </p:nvSpPr>
        <p:spPr>
          <a:xfrm>
            <a:off x="0" y="230009"/>
            <a:ext cx="9144000" cy="666849"/>
          </a:xfrm>
          <a:prstGeom prst="rect">
            <a:avLst/>
          </a:prstGeom>
        </p:spPr>
        <p:txBody>
          <a:bodyPr wrap="square">
            <a:spAutoFit/>
          </a:bodyPr>
          <a:lstStyle/>
          <a:p>
            <a:pPr algn="ctr"/>
            <a:r>
              <a:rPr lang="en-US" sz="2800" b="1" baseline="30000" dirty="0"/>
              <a:t>Figure </a:t>
            </a:r>
            <a:r>
              <a:rPr lang="en-US" sz="2800" b="1" baseline="30000" dirty="0" smtClean="0"/>
              <a:t>1.3 </a:t>
            </a:r>
            <a:r>
              <a:rPr lang="en-US" sz="2800" b="1" baseline="30000" dirty="0"/>
              <a:t>Urine albumin/creatinine ratio (ACR) distribution among NHANES participants, 1999-2014</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5</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4" y="1142995"/>
            <a:ext cx="6096012" cy="4572009"/>
          </a:xfrm>
          <a:prstGeom prst="rect">
            <a:avLst/>
          </a:prstGeom>
        </p:spPr>
      </p:pic>
    </p:spTree>
    <p:extLst>
      <p:ext uri="{BB962C8B-B14F-4D97-AF65-F5344CB8AC3E}">
        <p14:creationId xmlns:p14="http://schemas.microsoft.com/office/powerpoint/2010/main" val="4260788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2016 Annual Data Report, Vol 1, CKD, Ch 1</a:t>
            </a:r>
            <a:endParaRPr lang="en-US" dirty="0"/>
          </a:p>
        </p:txBody>
      </p:sp>
      <p:sp>
        <p:nvSpPr>
          <p:cNvPr id="3" name="Slide Number Placeholder 2"/>
          <p:cNvSpPr>
            <a:spLocks noGrp="1"/>
          </p:cNvSpPr>
          <p:nvPr>
            <p:ph type="sldNum" sz="quarter" idx="11"/>
          </p:nvPr>
        </p:nvSpPr>
        <p:spPr/>
        <p:txBody>
          <a:bodyPr/>
          <a:lstStyle/>
          <a:p>
            <a:fld id="{3F227FC0-035E-484D-AA62-D30602925625}" type="slidenum">
              <a:rPr lang="en-US" smtClean="0"/>
              <a:pPr/>
              <a:t>6</a:t>
            </a:fld>
            <a:endParaRPr lang="en-US" dirty="0"/>
          </a:p>
        </p:txBody>
      </p:sp>
      <p:sp>
        <p:nvSpPr>
          <p:cNvPr id="4" name="Title 3"/>
          <p:cNvSpPr>
            <a:spLocks noGrp="1"/>
          </p:cNvSpPr>
          <p:nvPr>
            <p:ph type="title"/>
          </p:nvPr>
        </p:nvSpPr>
        <p:spPr/>
        <p:txBody>
          <a:bodyPr/>
          <a:lstStyle/>
          <a:p>
            <a:r>
              <a:rPr lang="en-US" sz="2000" b="1" dirty="0"/>
              <a:t>Figure 1.4 Percentage of NHANES (1999-2014) participants with ACR &gt; 30 mg/g, by </a:t>
            </a:r>
            <a:r>
              <a:rPr lang="en-US" sz="2000" b="1" dirty="0" err="1"/>
              <a:t>eGFR</a:t>
            </a:r>
            <a:r>
              <a:rPr lang="en-US" sz="2000" b="1" dirty="0"/>
              <a:t> category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993" y="2285997"/>
            <a:ext cx="6858014" cy="2286005"/>
          </a:xfrm>
          <a:prstGeom prst="rect">
            <a:avLst/>
          </a:prstGeom>
        </p:spPr>
      </p:pic>
      <p:sp>
        <p:nvSpPr>
          <p:cNvPr id="7" name="Rectangle 6"/>
          <p:cNvSpPr/>
          <p:nvPr/>
        </p:nvSpPr>
        <p:spPr>
          <a:xfrm>
            <a:off x="914400" y="5791200"/>
            <a:ext cx="7391400" cy="461665"/>
          </a:xfrm>
          <a:prstGeom prst="rect">
            <a:avLst/>
          </a:prstGeom>
        </p:spPr>
        <p:txBody>
          <a:bodyPr wrap="square">
            <a:spAutoFit/>
          </a:bodyPr>
          <a:lstStyle/>
          <a:p>
            <a:r>
              <a:rPr lang="en-US" i="1" baseline="30000" dirty="0"/>
              <a:t>Data Source: National Health and Nutrition Examination Survey (NHANES), 1999-2014 participants aged 20 &amp; older. Single-sample estimates of ACR. Abbreviations: ACR, urine albumin (mg)/creatinine(g) ratio.</a:t>
            </a:r>
          </a:p>
        </p:txBody>
      </p:sp>
    </p:spTree>
    <p:extLst>
      <p:ext uri="{BB962C8B-B14F-4D97-AF65-F5344CB8AC3E}">
        <p14:creationId xmlns:p14="http://schemas.microsoft.com/office/powerpoint/2010/main" val="77104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0009"/>
            <a:ext cx="9144000" cy="666849"/>
          </a:xfrm>
          <a:prstGeom prst="rect">
            <a:avLst/>
          </a:prstGeom>
        </p:spPr>
        <p:txBody>
          <a:bodyPr wrap="square">
            <a:spAutoFit/>
          </a:bodyPr>
          <a:lstStyle/>
          <a:p>
            <a:pPr algn="ctr"/>
            <a:r>
              <a:rPr lang="en-US" sz="2800" b="1" baseline="30000" dirty="0"/>
              <a:t>Table 1.1 Percentage of NHANES (1999-2014) participants, in the various CKD (</a:t>
            </a:r>
            <a:r>
              <a:rPr lang="en-US" sz="2800" b="1" baseline="30000" dirty="0" err="1"/>
              <a:t>eGFR</a:t>
            </a:r>
            <a:r>
              <a:rPr lang="en-US" sz="2800" b="1" baseline="30000" dirty="0"/>
              <a:t> and albuminuria) risk categories (KDIGO 2012)</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7</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438400" y="896858"/>
            <a:ext cx="3910238" cy="338554"/>
          </a:xfrm>
          <a:prstGeom prst="rect">
            <a:avLst/>
          </a:prstGeom>
        </p:spPr>
        <p:txBody>
          <a:bodyPr wrap="none">
            <a:spAutoFit/>
          </a:bodyPr>
          <a:lstStyle/>
          <a:p>
            <a:r>
              <a:rPr lang="en-US" sz="1600" b="1" dirty="0" smtClean="0"/>
              <a:t>(a) Percentage </a:t>
            </a:r>
            <a:r>
              <a:rPr lang="en-US" sz="1600" b="1" dirty="0"/>
              <a:t>in each category (2011-2014)</a:t>
            </a: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3865387317"/>
              </p:ext>
            </p:extLst>
          </p:nvPr>
        </p:nvGraphicFramePr>
        <p:xfrm>
          <a:off x="1480185" y="1219201"/>
          <a:ext cx="6292216" cy="3876342"/>
        </p:xfrm>
        <a:graphic>
          <a:graphicData uri="http://schemas.openxmlformats.org/drawingml/2006/table">
            <a:tbl>
              <a:tblPr firstRow="1" firstCol="1" bandRow="1"/>
              <a:tblGrid>
                <a:gridCol w="753294"/>
                <a:gridCol w="1152095"/>
                <a:gridCol w="1152095"/>
                <a:gridCol w="753294"/>
                <a:gridCol w="841917"/>
                <a:gridCol w="841917"/>
                <a:gridCol w="797604"/>
              </a:tblGrid>
              <a:tr h="406194">
                <a:tc rowSpan="4" gridSpan="4">
                  <a:txBody>
                    <a:bodyPr/>
                    <a:lstStyle/>
                    <a:p>
                      <a:pPr marL="0" marR="0">
                        <a:lnSpc>
                          <a:spcPct val="115000"/>
                        </a:lnSpc>
                        <a:spcBef>
                          <a:spcPts val="0"/>
                        </a:spcBef>
                        <a:spcAft>
                          <a:spcPts val="1000"/>
                        </a:spcAft>
                      </a:pPr>
                      <a:endParaRPr lang="en-US" sz="1100" dirty="0">
                        <a:effectLst/>
                        <a:latin typeface="Calibri"/>
                        <a:ea typeface="Calibri"/>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gridSpan="3">
                  <a:txBody>
                    <a:bodyPr/>
                    <a:lstStyle/>
                    <a:p>
                      <a:pPr marL="0" marR="0" algn="ctr">
                        <a:lnSpc>
                          <a:spcPct val="115000"/>
                        </a:lnSpc>
                        <a:spcBef>
                          <a:spcPts val="0"/>
                        </a:spcBef>
                        <a:spcAft>
                          <a:spcPts val="1000"/>
                        </a:spcAft>
                      </a:pPr>
                      <a:r>
                        <a:rPr lang="en-US" sz="1200" b="1" dirty="0">
                          <a:effectLst/>
                          <a:latin typeface="Calibri"/>
                          <a:ea typeface="Times New Roman"/>
                          <a:cs typeface="Times New Roman"/>
                        </a:rPr>
                        <a:t>Albuminuria categories</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64774">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A1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A2</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A3</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321">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0"/>
                        </a:spcBef>
                        <a:spcAft>
                          <a:spcPts val="1000"/>
                        </a:spcAft>
                      </a:pPr>
                      <a:r>
                        <a:rPr lang="en-US" sz="1100" dirty="0">
                          <a:effectLst/>
                          <a:latin typeface="Calibri"/>
                          <a:ea typeface="Times New Roman"/>
                          <a:cs typeface="Times New Roman"/>
                        </a:rPr>
                        <a:t>Normal to mildly increased</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u="none" dirty="0" smtClean="0">
                          <a:solidFill>
                            <a:schemeClr val="tx1"/>
                          </a:solidFill>
                          <a:effectLst/>
                          <a:latin typeface="Calibri"/>
                          <a:ea typeface="Times New Roman"/>
                          <a:cs typeface="Times New Roman"/>
                        </a:rPr>
                        <a:t>Moderately </a:t>
                      </a:r>
                      <a:r>
                        <a:rPr lang="en-US" sz="1100" u="none" dirty="0">
                          <a:solidFill>
                            <a:schemeClr val="tx1"/>
                          </a:solidFill>
                          <a:effectLst/>
                          <a:latin typeface="Calibri"/>
                          <a:ea typeface="Times New Roman"/>
                          <a:cs typeface="Times New Roman"/>
                        </a:rPr>
                        <a:t>increased</a:t>
                      </a:r>
                      <a:endParaRPr lang="en-US" sz="1100" u="none" dirty="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u="none" dirty="0" smtClean="0">
                          <a:solidFill>
                            <a:schemeClr val="tx1"/>
                          </a:solidFill>
                          <a:effectLst/>
                          <a:latin typeface="Calibri"/>
                          <a:ea typeface="Times New Roman"/>
                          <a:cs typeface="Times New Roman"/>
                        </a:rPr>
                        <a:t>Severely </a:t>
                      </a:r>
                      <a:r>
                        <a:rPr lang="en-US" sz="1100" u="none" dirty="0">
                          <a:solidFill>
                            <a:schemeClr val="tx1"/>
                          </a:solidFill>
                          <a:effectLst/>
                          <a:latin typeface="Calibri"/>
                          <a:ea typeface="Times New Roman"/>
                          <a:cs typeface="Times New Roman"/>
                        </a:rPr>
                        <a:t>increased</a:t>
                      </a:r>
                      <a:endParaRPr lang="en-US" sz="1100" u="none" dirty="0">
                        <a:solidFill>
                          <a:schemeClr val="tx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321">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lnSpc>
                          <a:spcPct val="115000"/>
                        </a:lnSpc>
                        <a:spcBef>
                          <a:spcPts val="0"/>
                        </a:spcBef>
                        <a:spcAft>
                          <a:spcPts val="1000"/>
                        </a:spcAft>
                      </a:pPr>
                      <a:r>
                        <a:rPr lang="en-US" sz="1100" dirty="0">
                          <a:effectLst/>
                          <a:latin typeface="Calibri"/>
                          <a:ea typeface="Times New Roman"/>
                          <a:cs typeface="Times New Roman"/>
                        </a:rPr>
                        <a:t>&lt;30 mg/g &lt;3 mg/</a:t>
                      </a:r>
                      <a:r>
                        <a:rPr lang="en-US" sz="1100" dirty="0" err="1">
                          <a:effectLst/>
                          <a:latin typeface="Calibri"/>
                          <a:ea typeface="Times New Roman"/>
                          <a:cs typeface="Times New Roman"/>
                        </a:rPr>
                        <a:t>mmol</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effectLst/>
                          <a:latin typeface="Calibri"/>
                          <a:ea typeface="Times New Roman"/>
                          <a:cs typeface="Times New Roman"/>
                        </a:rPr>
                        <a:t>30-300 mg/g 3-30 mg/mmol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effectLst/>
                          <a:latin typeface="Calibri"/>
                          <a:ea typeface="Times New Roman"/>
                          <a:cs typeface="Times New Roman"/>
                        </a:rPr>
                        <a:t>&gt;300 mg/g &gt;30 mg/mmol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774">
                <a:tc rowSpan="6">
                  <a:txBody>
                    <a:bodyPr/>
                    <a:lstStyle/>
                    <a:p>
                      <a:pPr marL="71755" marR="71755" algn="ctr">
                        <a:lnSpc>
                          <a:spcPct val="115000"/>
                        </a:lnSpc>
                        <a:spcBef>
                          <a:spcPts val="0"/>
                        </a:spcBef>
                        <a:spcAft>
                          <a:spcPts val="1000"/>
                        </a:spcAft>
                      </a:pPr>
                      <a:r>
                        <a:rPr lang="en-US" sz="1200" b="1">
                          <a:effectLst/>
                          <a:latin typeface="Calibri"/>
                          <a:ea typeface="Times New Roman"/>
                          <a:cs typeface="Times New Roman"/>
                        </a:rPr>
                        <a:t>GFR categories (ml/min/1.73 m</a:t>
                      </a:r>
                      <a:r>
                        <a:rPr lang="en-US" sz="1200" b="1" baseline="30000">
                          <a:effectLst/>
                          <a:latin typeface="Calibri"/>
                          <a:ea typeface="Times New Roman"/>
                          <a:cs typeface="Times New Roman"/>
                        </a:rPr>
                        <a:t>2</a:t>
                      </a:r>
                      <a:r>
                        <a:rPr lang="en-US" sz="1200" b="1">
                          <a:effectLst/>
                          <a:latin typeface="Calibri"/>
                          <a:ea typeface="Times New Roman"/>
                          <a:cs typeface="Times New Roman"/>
                        </a:rPr>
                        <a:t>)</a:t>
                      </a:r>
                      <a:endParaRPr lang="en-US" sz="1100">
                        <a:effectLst/>
                        <a:latin typeface="Calibri"/>
                        <a:ea typeface="Calibri"/>
                        <a:cs typeface="Times New Roman"/>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b="1" dirty="0">
                          <a:effectLst/>
                          <a:latin typeface="Calibri"/>
                          <a:ea typeface="Times New Roman"/>
                          <a:cs typeface="Times New Roman"/>
                        </a:rPr>
                        <a:t>G1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effectLst/>
                          <a:latin typeface="Calibri"/>
                          <a:ea typeface="Times New Roman"/>
                          <a:cs typeface="Times New Roman"/>
                        </a:rPr>
                        <a:t>Normal to high</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effectLst/>
                          <a:latin typeface="Calibri"/>
                          <a:ea typeface="Times New Roman"/>
                          <a:cs typeface="Times New Roman"/>
                        </a:rPr>
                        <a:t>≥ 90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54.7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4.3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164774">
                <a:tc vMerge="1">
                  <a:txBody>
                    <a:bodyPr/>
                    <a:lstStyle/>
                    <a:p>
                      <a:endParaRPr lang="en-US"/>
                    </a:p>
                  </a:txBody>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G2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effectLst/>
                          <a:latin typeface="Calibri"/>
                          <a:ea typeface="Times New Roman"/>
                          <a:cs typeface="Times New Roman"/>
                        </a:rPr>
                        <a:t>Mildly decreased</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effectLst/>
                          <a:latin typeface="Calibri"/>
                          <a:ea typeface="Times New Roman"/>
                          <a:cs typeface="Times New Roman"/>
                        </a:rPr>
                        <a:t>60-89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30.4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2.6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494321">
                <a:tc vMerge="1">
                  <a:txBody>
                    <a:bodyPr/>
                    <a:lstStyle/>
                    <a:p>
                      <a:endParaRPr lang="en-US"/>
                    </a:p>
                  </a:txBody>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G3a</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effectLst/>
                          <a:latin typeface="Calibri"/>
                          <a:ea typeface="Times New Roman"/>
                          <a:cs typeface="Times New Roman"/>
                        </a:rPr>
                        <a:t>Mildly to moderately decreased</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effectLst/>
                          <a:latin typeface="Calibri"/>
                          <a:ea typeface="Times New Roman"/>
                          <a:cs typeface="Times New Roman"/>
                        </a:rPr>
                        <a:t>45-59</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3.9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1000"/>
                        </a:spcAft>
                      </a:pPr>
                      <a:r>
                        <a:rPr lang="en-US" sz="1000" dirty="0">
                          <a:effectLst/>
                          <a:latin typeface="Calibri"/>
                          <a:ea typeface="Times New Roman"/>
                          <a:cs typeface="Times New Roman"/>
                        </a:rPr>
                        <a:t>0.2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484660">
                <a:tc vMerge="1">
                  <a:txBody>
                    <a:bodyPr/>
                    <a:lstStyle/>
                    <a:p>
                      <a:endParaRPr lang="en-US"/>
                    </a:p>
                  </a:txBody>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G3b</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Times New Roman"/>
                          <a:cs typeface="Times New Roman"/>
                        </a:rPr>
                        <a:t>Moderately to severely decreased</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effectLst/>
                          <a:latin typeface="Calibri"/>
                          <a:ea typeface="Times New Roman"/>
                          <a:cs typeface="Times New Roman"/>
                        </a:rPr>
                        <a:t>30-44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1.0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0.5</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9547">
                <a:tc vMerge="1">
                  <a:txBody>
                    <a:bodyPr/>
                    <a:lstStyle/>
                    <a:p>
                      <a:endParaRPr lang="en-US"/>
                    </a:p>
                  </a:txBody>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G4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effectLst/>
                          <a:latin typeface="Calibri"/>
                          <a:ea typeface="Times New Roman"/>
                          <a:cs typeface="Times New Roman"/>
                        </a:rPr>
                        <a:t>Severely decreased</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effectLst/>
                          <a:latin typeface="Calibri"/>
                          <a:ea typeface="Times New Roman"/>
                          <a:cs typeface="Times New Roman"/>
                        </a:rPr>
                        <a:t>15-29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0.1</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0.1</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55113">
                <a:tc vMerge="1">
                  <a:txBody>
                    <a:bodyPr/>
                    <a:lstStyle/>
                    <a:p>
                      <a:endParaRPr lang="en-US"/>
                    </a:p>
                  </a:txBody>
                  <a:tcPr/>
                </a:tc>
                <a:tc>
                  <a:txBody>
                    <a:bodyPr/>
                    <a:lstStyle/>
                    <a:p>
                      <a:pPr marL="0" marR="0" algn="ctr">
                        <a:lnSpc>
                          <a:spcPct val="115000"/>
                        </a:lnSpc>
                        <a:spcBef>
                          <a:spcPts val="0"/>
                        </a:spcBef>
                        <a:spcAft>
                          <a:spcPts val="1000"/>
                        </a:spcAft>
                      </a:pPr>
                      <a:r>
                        <a:rPr lang="en-US" sz="1100" b="1">
                          <a:effectLst/>
                          <a:latin typeface="Calibri"/>
                          <a:ea typeface="Times New Roman"/>
                          <a:cs typeface="Times New Roman"/>
                        </a:rPr>
                        <a:t>G5</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effectLst/>
                          <a:latin typeface="Calibri"/>
                          <a:ea typeface="Times New Roman"/>
                          <a:cs typeface="Times New Roman"/>
                        </a:rPr>
                        <a:t>Kidney failure</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effectLst/>
                          <a:latin typeface="Calibri"/>
                          <a:ea typeface="Times New Roman"/>
                          <a:cs typeface="Times New Roman"/>
                        </a:rPr>
                        <a:t>&lt; 15</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dirty="0">
                          <a:effectLst/>
                          <a:latin typeface="Calibri"/>
                          <a:ea typeface="Times New Roman"/>
                          <a:cs typeface="Times New Roman"/>
                        </a:rPr>
                        <a:t>&lt;0.001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1000">
                          <a:effectLst/>
                          <a:latin typeface="Calibri"/>
                          <a:ea typeface="Times New Roman"/>
                          <a:cs typeface="Times New Roman"/>
                        </a:rPr>
                        <a:t>0.001</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1000" dirty="0">
                          <a:effectLst/>
                          <a:latin typeface="Calibri"/>
                          <a:ea typeface="Times New Roman"/>
                          <a:cs typeface="Times New Roman"/>
                        </a:rPr>
                        <a:t>0.01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2147234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4572000"/>
            <a:ext cx="7391400" cy="1754326"/>
          </a:xfrm>
          <a:prstGeom prst="rect">
            <a:avLst/>
          </a:prstGeom>
        </p:spPr>
        <p:txBody>
          <a:bodyPr wrap="square">
            <a:spAutoFit/>
          </a:bodyPr>
          <a:lstStyle/>
          <a:p>
            <a:r>
              <a:rPr lang="en-US" i="1" baseline="30000" dirty="0"/>
              <a:t>Data source: National Health and Nutrition Examination Survey (NHANES), 1999-2002, 2003-2006, 2007-2010 &amp; 2011–2014 participants aged 20 and older. Single-sample estimates of </a:t>
            </a:r>
            <a:r>
              <a:rPr lang="en-US" i="1" baseline="30000" dirty="0" err="1"/>
              <a:t>eGFR</a:t>
            </a:r>
            <a:r>
              <a:rPr lang="en-US" i="1" baseline="30000" dirty="0"/>
              <a:t> and ACR; </a:t>
            </a:r>
            <a:r>
              <a:rPr lang="en-US" i="1" baseline="30000" dirty="0" err="1"/>
              <a:t>eGFR</a:t>
            </a:r>
            <a:r>
              <a:rPr lang="en-US" i="1" baseline="30000" dirty="0"/>
              <a:t> calculated using the CKD-EPI equation. Abbreviations: ACR, urine albumin/creatinine ratio; CKD, chronic kidney disease; </a:t>
            </a:r>
            <a:r>
              <a:rPr lang="en-US" i="1" baseline="30000" dirty="0" err="1"/>
              <a:t>eGFR</a:t>
            </a:r>
            <a:r>
              <a:rPr lang="en-US" i="1" baseline="30000" dirty="0"/>
              <a:t>, estimated glomerular filtration rate; GFR, glomerular filtration rate; KDIGO, Kidney Disease: Improving Global Outcomes CKD Work Group. Low risk: </a:t>
            </a:r>
            <a:r>
              <a:rPr lang="en-US" i="1" baseline="30000" dirty="0" err="1"/>
              <a:t>eGFR</a:t>
            </a:r>
            <a:r>
              <a:rPr lang="en-US" i="1" baseline="30000" dirty="0"/>
              <a:t> ≥60 ml/min/1.73 m2 and ACR &lt;30 mg/g; moderately high risk: </a:t>
            </a:r>
            <a:r>
              <a:rPr lang="en-US" i="1" baseline="30000" dirty="0" err="1"/>
              <a:t>eGFR</a:t>
            </a:r>
            <a:r>
              <a:rPr lang="en-US" i="1" baseline="30000" dirty="0"/>
              <a:t> 45-59 ml/min/1.73 m2 or </a:t>
            </a:r>
            <a:r>
              <a:rPr lang="en-US" i="1" baseline="30000" dirty="0" err="1"/>
              <a:t>eGFR</a:t>
            </a:r>
            <a:r>
              <a:rPr lang="en-US" i="1" baseline="30000" dirty="0"/>
              <a:t> ≥60 ml/min/1.73 m2 and ACR 30-300 mg/g; high risk: </a:t>
            </a:r>
            <a:r>
              <a:rPr lang="en-US" i="1" baseline="30000" dirty="0" err="1"/>
              <a:t>eGFR</a:t>
            </a:r>
            <a:r>
              <a:rPr lang="en-US" i="1" baseline="30000" dirty="0"/>
              <a:t> 30-44 ml/min/1.73 m2 or </a:t>
            </a:r>
            <a:r>
              <a:rPr lang="en-US" i="1" baseline="30000" dirty="0" err="1"/>
              <a:t>eGFR</a:t>
            </a:r>
            <a:r>
              <a:rPr lang="en-US" i="1" baseline="30000" dirty="0"/>
              <a:t> 45-59 ml/min/1.73 m2 and ACR 30-300 mg/g or </a:t>
            </a:r>
            <a:r>
              <a:rPr lang="en-US" i="1" baseline="30000" dirty="0" err="1"/>
              <a:t>eGFR</a:t>
            </a:r>
            <a:r>
              <a:rPr lang="en-US" i="1" baseline="30000" dirty="0"/>
              <a:t> ≥60 ml/min/1.73 m2 and ACR &gt;300 mg/g; very high risk: </a:t>
            </a:r>
            <a:r>
              <a:rPr lang="en-US" i="1" baseline="30000" dirty="0" err="1"/>
              <a:t>eGFR</a:t>
            </a:r>
            <a:r>
              <a:rPr lang="en-US" i="1" baseline="30000" dirty="0"/>
              <a:t> &lt;30 ml/min/1.73 m2 or </a:t>
            </a:r>
            <a:r>
              <a:rPr lang="en-US" i="1" baseline="30000" dirty="0" err="1"/>
              <a:t>eGFR</a:t>
            </a:r>
            <a:r>
              <a:rPr lang="en-US" i="1" baseline="30000" dirty="0"/>
              <a:t> 30-44 ml/min/1.73 m2 and ACR 30-300 mg/g or </a:t>
            </a:r>
            <a:r>
              <a:rPr lang="en-US" i="1" baseline="30000" dirty="0" err="1"/>
              <a:t>eGFR</a:t>
            </a:r>
            <a:r>
              <a:rPr lang="en-US" i="1" baseline="30000" dirty="0"/>
              <a:t> ≥60 ml/min/1.73 m2 and ACR &gt;300 mg/g.</a:t>
            </a:r>
          </a:p>
        </p:txBody>
      </p:sp>
      <p:sp>
        <p:nvSpPr>
          <p:cNvPr id="4" name="Rectangle 3"/>
          <p:cNvSpPr/>
          <p:nvPr/>
        </p:nvSpPr>
        <p:spPr>
          <a:xfrm>
            <a:off x="0" y="230009"/>
            <a:ext cx="9144000" cy="666849"/>
          </a:xfrm>
          <a:prstGeom prst="rect">
            <a:avLst/>
          </a:prstGeom>
        </p:spPr>
        <p:txBody>
          <a:bodyPr wrap="square">
            <a:spAutoFit/>
          </a:bodyPr>
          <a:lstStyle/>
          <a:p>
            <a:pPr algn="ctr"/>
            <a:r>
              <a:rPr lang="en-US" sz="2800" b="1" baseline="30000" dirty="0"/>
              <a:t>Table 1.1 Percentage of NHANES (1999-2014) participants, in the various CKD (</a:t>
            </a:r>
            <a:r>
              <a:rPr lang="en-US" sz="2800" b="1" baseline="30000" dirty="0" err="1"/>
              <a:t>eGFR</a:t>
            </a:r>
            <a:r>
              <a:rPr lang="en-US" sz="2800" b="1" baseline="30000" dirty="0"/>
              <a:t> and albuminuria) risk categories (KDIGO 2012)</a:t>
            </a:r>
          </a:p>
        </p:txBody>
      </p:sp>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8</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77" y="2277140"/>
            <a:ext cx="9112846"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438400" y="896858"/>
            <a:ext cx="6086666" cy="338554"/>
          </a:xfrm>
          <a:prstGeom prst="rect">
            <a:avLst/>
          </a:prstGeom>
        </p:spPr>
        <p:txBody>
          <a:bodyPr wrap="none">
            <a:spAutoFit/>
          </a:bodyPr>
          <a:lstStyle/>
          <a:p>
            <a:pPr lvl="0" fontAlgn="base"/>
            <a:r>
              <a:rPr lang="en-US" sz="1600" b="1" dirty="0" smtClean="0"/>
              <a:t>(b) </a:t>
            </a:r>
            <a:r>
              <a:rPr lang="en-US" sz="1600" dirty="0"/>
              <a:t>Summary of prevalence in each risk category by cohort (1999-2014)</a:t>
            </a:r>
            <a:endParaRPr lang="en-US" sz="1600" b="1" dirty="0">
              <a:effectLst>
                <a:glow>
                  <a:srgbClr val="000000"/>
                </a:glow>
                <a:outerShdw sx="0" sy="0">
                  <a:srgbClr val="000000"/>
                </a:outerShdw>
                <a:reflection stA="0" endPos="0" fadeDir="0" sx="0" sy="0"/>
              </a:effectLst>
            </a:endParaRPr>
          </a:p>
        </p:txBody>
      </p:sp>
    </p:spTree>
    <p:extLst>
      <p:ext uri="{BB962C8B-B14F-4D97-AF65-F5344CB8AC3E}">
        <p14:creationId xmlns:p14="http://schemas.microsoft.com/office/powerpoint/2010/main" val="954260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743200" y="6477000"/>
            <a:ext cx="3657600" cy="304800"/>
          </a:xfrm>
        </p:spPr>
        <p:txBody>
          <a:bodyPr/>
          <a:lstStyle/>
          <a:p>
            <a:r>
              <a:rPr lang="en-US" dirty="0"/>
              <a:t>2016 Annual Data Report, Vol 1, CKD, </a:t>
            </a:r>
            <a:r>
              <a:rPr lang="en-US" dirty="0" err="1"/>
              <a:t>Ch</a:t>
            </a:r>
            <a:r>
              <a:rPr lang="en-US" dirty="0"/>
              <a:t> </a:t>
            </a:r>
            <a:r>
              <a:rPr lang="en-US" dirty="0" smtClean="0"/>
              <a:t>1</a:t>
            </a:r>
            <a:endParaRPr lang="en-US" dirty="0"/>
          </a:p>
        </p:txBody>
      </p:sp>
      <p:sp>
        <p:nvSpPr>
          <p:cNvPr id="7" name="Slide Number Placeholder 6"/>
          <p:cNvSpPr>
            <a:spLocks noGrp="1"/>
          </p:cNvSpPr>
          <p:nvPr>
            <p:ph type="sldNum" sz="quarter" idx="11"/>
          </p:nvPr>
        </p:nvSpPr>
        <p:spPr/>
        <p:txBody>
          <a:bodyPr/>
          <a:lstStyle/>
          <a:p>
            <a:fld id="{3F227FC0-035E-484D-AA62-D30602925625}" type="slidenum">
              <a:rPr lang="en-US" smtClean="0"/>
              <a:pPr/>
              <a:t>9</a:t>
            </a:fld>
            <a:endParaRPr lang="en-US" dirty="0"/>
          </a:p>
        </p:txBody>
      </p:sp>
      <p:sp>
        <p:nvSpPr>
          <p:cNvPr id="6" name="Rectangle 5"/>
          <p:cNvSpPr/>
          <p:nvPr/>
        </p:nvSpPr>
        <p:spPr>
          <a:xfrm>
            <a:off x="2286000" y="2286000"/>
            <a:ext cx="15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2934"/>
            <a:ext cx="9144000" cy="297517"/>
          </a:xfrm>
          <a:prstGeom prst="rect">
            <a:avLst/>
          </a:prstGeom>
        </p:spPr>
        <p:txBody>
          <a:bodyPr wrap="square">
            <a:spAutoFit/>
          </a:bodyPr>
          <a:lstStyle/>
          <a:p>
            <a:pPr algn="ctr"/>
            <a:r>
              <a:rPr lang="en-US" sz="2000" b="1" baseline="30000" dirty="0"/>
              <a:t>Table 1.2 Prevalence (%) of CKD in NHANES population within age, sex, race/ethnicity, &amp;risk-factor categories, </a:t>
            </a:r>
            <a:r>
              <a:rPr lang="en-US" sz="2000" b="1" baseline="30000" dirty="0" smtClean="0"/>
              <a:t>1999-2014</a:t>
            </a:r>
            <a:endParaRPr lang="en-US" sz="2000" b="1" baseline="30000" dirty="0"/>
          </a:p>
        </p:txBody>
      </p:sp>
      <p:sp>
        <p:nvSpPr>
          <p:cNvPr id="10" name="Rectangle 9"/>
          <p:cNvSpPr/>
          <p:nvPr/>
        </p:nvSpPr>
        <p:spPr>
          <a:xfrm>
            <a:off x="76200" y="5791200"/>
            <a:ext cx="8991600" cy="707886"/>
          </a:xfrm>
          <a:prstGeom prst="rect">
            <a:avLst/>
          </a:prstGeom>
        </p:spPr>
        <p:txBody>
          <a:bodyPr wrap="square">
            <a:spAutoFit/>
          </a:bodyPr>
          <a:lstStyle/>
          <a:p>
            <a:r>
              <a:rPr lang="en-US" sz="1200" i="1" baseline="30000" dirty="0"/>
              <a:t>Data source: National Health and Nutrition Examination Survey (NHANES), 1999-2002, 2003-2006, 2007-2010 &amp; 2011-2014 participants age 20 &amp; older. Single-sample estimates of </a:t>
            </a:r>
            <a:r>
              <a:rPr lang="en-US" sz="1200" i="1" baseline="30000" dirty="0" err="1"/>
              <a:t>eGFR</a:t>
            </a:r>
            <a:r>
              <a:rPr lang="en-US" sz="1200" i="1" baseline="30000" dirty="0"/>
              <a:t> &amp; ACR; </a:t>
            </a:r>
            <a:r>
              <a:rPr lang="en-US" sz="1200" i="1" baseline="30000" dirty="0" err="1"/>
              <a:t>eGFR</a:t>
            </a:r>
            <a:r>
              <a:rPr lang="en-US" sz="1200" i="1" baseline="30000" dirty="0"/>
              <a:t> calculated using the CKD-EPI equation. Diabetes defined as HbA1c &gt;7 percent, self-reported (SR), or currently taking glucose-lowering medications. Hypertension defined as BP ≥130/≥80 for those with diabetes or CKD, otherwise BP ≥140/≥90, or taking medication for hypertension. Values in Figure 1.12 cannot be directly compared to those in Table 1.3 due to different Survey cohorts. The table represents NHANES participants who are classified as hypertensive (measured/treated) but some of those are at target blood pressure. Abbreviations: ACR, urine albumin/creatinine ratio; BMI, body mass index; BP, blood pressure, CKD, chronic kidney disease; </a:t>
            </a:r>
            <a:r>
              <a:rPr lang="en-US" sz="1200" i="1" baseline="30000" dirty="0" err="1"/>
              <a:t>eGFR</a:t>
            </a:r>
            <a:r>
              <a:rPr lang="en-US" sz="1200" i="1" baseline="30000" dirty="0"/>
              <a:t>, estimated glomerular filtration rate.</a:t>
            </a:r>
          </a:p>
        </p:txBody>
      </p:sp>
      <p:graphicFrame>
        <p:nvGraphicFramePr>
          <p:cNvPr id="9" name="Table 8"/>
          <p:cNvGraphicFramePr>
            <a:graphicFrameLocks noGrp="1"/>
          </p:cNvGraphicFramePr>
          <p:nvPr>
            <p:extLst>
              <p:ext uri="{D42A27DB-BD31-4B8C-83A1-F6EECF244321}">
                <p14:modId xmlns:p14="http://schemas.microsoft.com/office/powerpoint/2010/main" val="1177174224"/>
              </p:ext>
            </p:extLst>
          </p:nvPr>
        </p:nvGraphicFramePr>
        <p:xfrm>
          <a:off x="457200" y="357570"/>
          <a:ext cx="8001005" cy="5379787"/>
        </p:xfrm>
        <a:graphic>
          <a:graphicData uri="http://schemas.openxmlformats.org/drawingml/2006/table">
            <a:tbl>
              <a:tblPr firstRow="1" firstCol="1" bandRow="1"/>
              <a:tblGrid>
                <a:gridCol w="1991513"/>
                <a:gridCol w="500791"/>
                <a:gridCol w="500791"/>
                <a:gridCol w="500791"/>
                <a:gridCol w="500791"/>
                <a:gridCol w="500791"/>
                <a:gridCol w="500791"/>
                <a:gridCol w="500791"/>
                <a:gridCol w="500791"/>
                <a:gridCol w="500791"/>
                <a:gridCol w="500791"/>
                <a:gridCol w="500791"/>
                <a:gridCol w="500791"/>
              </a:tblGrid>
              <a:tr h="241194">
                <a:tc>
                  <a:txBody>
                    <a:bodyPr/>
                    <a:lstStyle/>
                    <a:p>
                      <a:pPr>
                        <a:lnSpc>
                          <a:spcPts val="1320"/>
                        </a:lnSpc>
                        <a:spcBef>
                          <a:spcPts val="0"/>
                        </a:spcBef>
                      </a:pPr>
                      <a:endParaRPr lang="en-US" sz="1100" dirty="0">
                        <a:effectLst/>
                        <a:latin typeface="Calibri"/>
                      </a:endParaRPr>
                    </a:p>
                  </a:txBody>
                  <a:tcPr marL="42045" marR="42045" marT="0" marB="0" anchor="ctr">
                    <a:lnL>
                      <a:noFill/>
                    </a:lnL>
                    <a:lnR>
                      <a:noFill/>
                    </a:lnR>
                    <a:lnT>
                      <a:noFill/>
                    </a:lnT>
                    <a:lnB>
                      <a:noFill/>
                    </a:lnB>
                  </a:tcPr>
                </a:tc>
                <a:tc gridSpan="4">
                  <a:txBody>
                    <a:bodyPr/>
                    <a:lstStyle/>
                    <a:p>
                      <a:pPr marL="0" marR="0" algn="ctr">
                        <a:lnSpc>
                          <a:spcPts val="1320"/>
                        </a:lnSpc>
                        <a:spcBef>
                          <a:spcPts val="0"/>
                        </a:spcBef>
                        <a:spcAft>
                          <a:spcPts val="0"/>
                        </a:spcAft>
                      </a:pPr>
                      <a:r>
                        <a:rPr lang="en-US" sz="1100" b="1">
                          <a:effectLst/>
                          <a:latin typeface="Calibri"/>
                          <a:ea typeface="Times New Roman"/>
                          <a:cs typeface="Times New Roman"/>
                        </a:rPr>
                        <a:t>All CKD</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ts val="1320"/>
                        </a:lnSpc>
                        <a:spcBef>
                          <a:spcPts val="0"/>
                        </a:spcBef>
                        <a:spcAft>
                          <a:spcPts val="0"/>
                        </a:spcAft>
                      </a:pPr>
                      <a:r>
                        <a:rPr lang="en-US" sz="1100" b="1">
                          <a:effectLst/>
                          <a:latin typeface="Calibri"/>
                          <a:ea typeface="Times New Roman"/>
                          <a:cs typeface="Times New Roman"/>
                        </a:rPr>
                        <a:t>eGFR &lt;60ml/min/1.73m</a:t>
                      </a:r>
                      <a:r>
                        <a:rPr lang="en-US" sz="1100" b="1" baseline="30000">
                          <a:effectLst/>
                          <a:latin typeface="Calibri"/>
                          <a:ea typeface="Times New Roman"/>
                          <a:cs typeface="Times New Roman"/>
                        </a:rPr>
                        <a:t>2</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ts val="1320"/>
                        </a:lnSpc>
                        <a:spcBef>
                          <a:spcPts val="0"/>
                        </a:spcBef>
                        <a:spcAft>
                          <a:spcPts val="0"/>
                        </a:spcAft>
                      </a:pPr>
                      <a:r>
                        <a:rPr lang="en-US" sz="1100" b="1">
                          <a:effectLst/>
                          <a:latin typeface="Calibri"/>
                          <a:ea typeface="Times New Roman"/>
                          <a:cs typeface="Times New Roman"/>
                        </a:rPr>
                        <a:t>ACR ≥30 mg/g</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38376">
                <a:tc>
                  <a:txBody>
                    <a:bodyPr/>
                    <a:lstStyle/>
                    <a:p>
                      <a:pPr marL="0" marR="0">
                        <a:lnSpc>
                          <a:spcPts val="1320"/>
                        </a:lnSpc>
                        <a:spcBef>
                          <a:spcPts val="0"/>
                        </a:spcBef>
                        <a:spcAft>
                          <a:spcPts val="0"/>
                        </a:spcAft>
                      </a:pPr>
                      <a:r>
                        <a:rPr lang="en-US" sz="1050" b="1">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1999-2002</a:t>
                      </a:r>
                      <a:endParaRPr lang="en-US" sz="1100">
                        <a:effectLst/>
                        <a:latin typeface="Calibri"/>
                        <a:ea typeface="Calibri"/>
                        <a:cs typeface="Times New Roman"/>
                      </a:endParaRPr>
                    </a:p>
                  </a:txBody>
                  <a:tcPr marL="5450" marR="5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2003-2006</a:t>
                      </a:r>
                      <a:endParaRPr lang="en-US" sz="1100">
                        <a:effectLst/>
                        <a:latin typeface="Calibri"/>
                        <a:ea typeface="Calibri"/>
                        <a:cs typeface="Times New Roman"/>
                      </a:endParaRPr>
                    </a:p>
                  </a:txBody>
                  <a:tcPr marL="5450" marR="5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2007-2012</a:t>
                      </a:r>
                      <a:endParaRPr lang="en-US" sz="1100">
                        <a:effectLst/>
                        <a:latin typeface="Calibri"/>
                        <a:ea typeface="Calibri"/>
                        <a:cs typeface="Times New Roman"/>
                      </a:endParaRPr>
                    </a:p>
                  </a:txBody>
                  <a:tcPr marL="5450" marR="5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2011-2014</a:t>
                      </a:r>
                      <a:endParaRPr lang="en-US" sz="1100">
                        <a:effectLst/>
                        <a:latin typeface="Calibri"/>
                        <a:ea typeface="Calibri"/>
                        <a:cs typeface="Times New Roman"/>
                      </a:endParaRPr>
                    </a:p>
                  </a:txBody>
                  <a:tcPr marL="42045" marR="420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1999-2002</a:t>
                      </a:r>
                      <a:endParaRPr lang="en-US" sz="1100">
                        <a:effectLst/>
                        <a:latin typeface="Calibri"/>
                        <a:ea typeface="Calibri"/>
                        <a:cs typeface="Times New Roman"/>
                      </a:endParaRPr>
                    </a:p>
                  </a:txBody>
                  <a:tcPr marL="5450" marR="5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2003-2006</a:t>
                      </a:r>
                      <a:endParaRPr lang="en-US" sz="1100">
                        <a:effectLst/>
                        <a:latin typeface="Calibri"/>
                        <a:ea typeface="Calibri"/>
                        <a:cs typeface="Times New Roman"/>
                      </a:endParaRPr>
                    </a:p>
                  </a:txBody>
                  <a:tcPr marL="5450" marR="5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tabLst>
                          <a:tab pos="0" algn="l"/>
                        </a:tabLst>
                      </a:pPr>
                      <a:r>
                        <a:rPr lang="en-US" sz="1000" b="1">
                          <a:effectLst/>
                          <a:latin typeface="Calibri"/>
                          <a:ea typeface="Times New Roman"/>
                          <a:cs typeface="Times New Roman"/>
                        </a:rPr>
                        <a:t>2007-2012</a:t>
                      </a:r>
                      <a:endParaRPr lang="en-US" sz="1100">
                        <a:effectLst/>
                        <a:latin typeface="Calibri"/>
                        <a:ea typeface="Calibri"/>
                        <a:cs typeface="Times New Roman"/>
                      </a:endParaRPr>
                    </a:p>
                  </a:txBody>
                  <a:tcPr marL="5450" marR="5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tabLst>
                          <a:tab pos="115570" algn="l"/>
                        </a:tabLst>
                      </a:pPr>
                      <a:r>
                        <a:rPr lang="en-US" sz="1000" b="1">
                          <a:effectLst/>
                          <a:latin typeface="Calibri"/>
                          <a:ea typeface="Times New Roman"/>
                          <a:cs typeface="Times New Roman"/>
                        </a:rPr>
                        <a:t>2011-2014</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1999-2002</a:t>
                      </a:r>
                      <a:endParaRPr lang="en-US" sz="1100">
                        <a:effectLst/>
                        <a:latin typeface="Calibri"/>
                        <a:ea typeface="Calibri"/>
                        <a:cs typeface="Times New Roman"/>
                      </a:endParaRPr>
                    </a:p>
                  </a:txBody>
                  <a:tcPr marL="5450" marR="5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2003-2006</a:t>
                      </a:r>
                      <a:endParaRPr lang="en-US" sz="1100">
                        <a:effectLst/>
                        <a:latin typeface="Calibri"/>
                        <a:ea typeface="Calibri"/>
                        <a:cs typeface="Times New Roman"/>
                      </a:endParaRPr>
                    </a:p>
                  </a:txBody>
                  <a:tcPr marL="5450" marR="5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2007-2012</a:t>
                      </a:r>
                      <a:endParaRPr lang="en-US" sz="1100">
                        <a:effectLst/>
                        <a:latin typeface="Calibri"/>
                        <a:ea typeface="Calibri"/>
                        <a:cs typeface="Times New Roman"/>
                      </a:endParaRPr>
                    </a:p>
                  </a:txBody>
                  <a:tcPr marL="5450" marR="5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00" b="1">
                          <a:effectLst/>
                          <a:latin typeface="Calibri"/>
                          <a:ea typeface="Times New Roman"/>
                          <a:cs typeface="Times New Roman"/>
                        </a:rPr>
                        <a:t>2011-2014</a:t>
                      </a:r>
                      <a:endParaRPr lang="en-US" sz="1100">
                        <a:effectLst/>
                        <a:latin typeface="Calibri"/>
                        <a:ea typeface="Calibri"/>
                        <a:cs typeface="Times New Roman"/>
                      </a:endParaRPr>
                    </a:p>
                  </a:txBody>
                  <a:tcPr marL="42045" marR="4204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967">
                <a:tc>
                  <a:txBody>
                    <a:bodyPr/>
                    <a:lstStyle/>
                    <a:p>
                      <a:pPr marL="0" marR="0">
                        <a:lnSpc>
                          <a:spcPts val="1320"/>
                        </a:lnSpc>
                        <a:spcBef>
                          <a:spcPts val="0"/>
                        </a:spcBef>
                        <a:spcAft>
                          <a:spcPts val="0"/>
                        </a:spcAft>
                      </a:pPr>
                      <a:r>
                        <a:rPr lang="en-US" sz="1100" b="1" dirty="0">
                          <a:effectLst/>
                          <a:latin typeface="Calibri"/>
                          <a:ea typeface="Times New Roman"/>
                          <a:cs typeface="Times New Roman"/>
                        </a:rPr>
                        <a:t>Age</a:t>
                      </a:r>
                      <a:endParaRPr lang="en-US" sz="1100" dirty="0">
                        <a:effectLst/>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a:noFill/>
                    </a:lnR>
                    <a:lnT w="12700" cap="flat" cmpd="sng" algn="ctr">
                      <a:solidFill>
                        <a:srgbClr val="000000"/>
                      </a:solidFill>
                      <a:prstDash val="solid"/>
                      <a:round/>
                      <a:headEnd type="none" w="med" len="med"/>
                      <a:tailEnd type="none" w="med" len="med"/>
                    </a:lnT>
                    <a:lnB>
                      <a:noFill/>
                    </a:lnB>
                  </a:tcPr>
                </a:tc>
              </a:tr>
              <a:tr h="156967">
                <a:tc>
                  <a:txBody>
                    <a:bodyPr/>
                    <a:lstStyle/>
                    <a:p>
                      <a:pPr marL="91440" marR="0">
                        <a:lnSpc>
                          <a:spcPts val="1320"/>
                        </a:lnSpc>
                        <a:spcBef>
                          <a:spcPts val="0"/>
                        </a:spcBef>
                        <a:spcAft>
                          <a:spcPts val="0"/>
                        </a:spcAft>
                      </a:pPr>
                      <a:r>
                        <a:rPr lang="en-US" sz="1100" dirty="0">
                          <a:effectLst/>
                          <a:latin typeface="Calibri"/>
                          <a:ea typeface="Times New Roman"/>
                          <a:cs typeface="Times New Roman"/>
                        </a:rPr>
                        <a:t>20-39</a:t>
                      </a:r>
                      <a:endParaRPr lang="en-US" sz="1100" dirty="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5.9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5.4</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6.6</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0.4</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0.1</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0.3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0.3</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5.9</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5.8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5.3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6.4</a:t>
                      </a:r>
                      <a:endParaRPr lang="en-US" sz="1100">
                        <a:effectLst/>
                        <a:latin typeface="Calibri"/>
                        <a:ea typeface="Calibri"/>
                        <a:cs typeface="Times New Roman"/>
                      </a:endParaRPr>
                    </a:p>
                  </a:txBody>
                  <a:tcPr marL="42045" marR="42045" marT="0" marB="0" anchor="ctr">
                    <a:lnL>
                      <a:noFill/>
                    </a:lnL>
                    <a:lnR>
                      <a:noFill/>
                    </a:lnR>
                    <a:lnT>
                      <a:noFill/>
                    </a:lnT>
                    <a:lnB>
                      <a:noFill/>
                    </a:lnB>
                  </a:tcPr>
                </a:tc>
              </a:tr>
              <a:tr h="211247">
                <a:tc>
                  <a:txBody>
                    <a:bodyPr/>
                    <a:lstStyle/>
                    <a:p>
                      <a:pPr marL="91440" marR="0">
                        <a:lnSpc>
                          <a:spcPts val="1320"/>
                        </a:lnSpc>
                        <a:spcBef>
                          <a:spcPts val="0"/>
                        </a:spcBef>
                        <a:spcAft>
                          <a:spcPts val="0"/>
                        </a:spcAft>
                      </a:pPr>
                      <a:r>
                        <a:rPr lang="en-US" sz="1100" dirty="0">
                          <a:effectLst/>
                          <a:latin typeface="Calibri"/>
                          <a:ea typeface="Times New Roman"/>
                          <a:cs typeface="Times New Roman"/>
                        </a:rPr>
                        <a:t>40-59</a:t>
                      </a:r>
                      <a:endParaRPr lang="en-US" sz="1100" dirty="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10.0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9.8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8.5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10.6</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1.9</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3.3</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8.6</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8.2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7.0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8.5</a:t>
                      </a:r>
                      <a:endParaRPr lang="en-US" sz="1100">
                        <a:effectLst/>
                        <a:latin typeface="Calibri"/>
                        <a:ea typeface="Calibri"/>
                        <a:cs typeface="Times New Roman"/>
                      </a:endParaRPr>
                    </a:p>
                  </a:txBody>
                  <a:tcPr marL="42045" marR="42045" marT="0" marB="0" anchor="ctr">
                    <a:lnL>
                      <a:noFill/>
                    </a:lnL>
                    <a:lnR>
                      <a:noFill/>
                    </a:lnR>
                    <a:lnT>
                      <a:noFill/>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60+</a:t>
                      </a:r>
                      <a:endParaRPr lang="en-US" sz="1100">
                        <a:effectLst/>
                        <a:latin typeface="Calibri"/>
                        <a:ea typeface="Calibri"/>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36.9</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37.1</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33.6</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32.6</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24.0</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25.8</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22.9</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22.6</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21.3</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18.4</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17.7</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16.8</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r>
              <a:tr h="156967">
                <a:tc>
                  <a:txBody>
                    <a:bodyPr/>
                    <a:lstStyle/>
                    <a:p>
                      <a:pPr marL="0" marR="0">
                        <a:lnSpc>
                          <a:spcPts val="1320"/>
                        </a:lnSpc>
                        <a:spcBef>
                          <a:spcPts val="0"/>
                        </a:spcBef>
                        <a:spcAft>
                          <a:spcPts val="0"/>
                        </a:spcAft>
                      </a:pPr>
                      <a:r>
                        <a:rPr lang="en-US" sz="1100" b="1">
                          <a:effectLst/>
                          <a:latin typeface="Calibri"/>
                          <a:ea typeface="Times New Roman"/>
                          <a:cs typeface="Times New Roman"/>
                        </a:rPr>
                        <a:t>Sex</a:t>
                      </a:r>
                      <a:endParaRPr lang="en-US" sz="1100">
                        <a:effectLst/>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a:noFill/>
                    </a:lnR>
                    <a:lnT w="12700" cap="flat" cmpd="sng" algn="ctr">
                      <a:solidFill>
                        <a:srgbClr val="000000"/>
                      </a:solidFill>
                      <a:prstDash val="solid"/>
                      <a:round/>
                      <a:headEnd type="none" w="med" len="med"/>
                      <a:tailEnd type="none" w="med" len="med"/>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Male</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12.0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12.6</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11.7</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13.0</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4.8</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5.7</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5.2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6.4</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9.1</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8.9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8.4</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8.8</a:t>
                      </a:r>
                      <a:endParaRPr lang="en-US" sz="1100">
                        <a:effectLst/>
                        <a:latin typeface="Calibri"/>
                        <a:ea typeface="Calibri"/>
                        <a:cs typeface="Times New Roman"/>
                      </a:endParaRPr>
                    </a:p>
                  </a:txBody>
                  <a:tcPr marL="42045" marR="42045" marT="0" marB="0" anchor="ctr">
                    <a:lnL>
                      <a:noFill/>
                    </a:lnL>
                    <a:lnR>
                      <a:noFill/>
                    </a:lnR>
                    <a:lnT>
                      <a:noFill/>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Female</a:t>
                      </a:r>
                      <a:endParaRPr lang="en-US" sz="1100">
                        <a:effectLst/>
                        <a:latin typeface="Calibri"/>
                        <a:ea typeface="Calibri"/>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15.6</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16.1</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15.0</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16.5</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6.8</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7.8</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7.5</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7.9</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10.9</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10.2</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9.4</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10.9</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r>
              <a:tr h="156967">
                <a:tc>
                  <a:txBody>
                    <a:bodyPr/>
                    <a:lstStyle/>
                    <a:p>
                      <a:pPr marL="0" marR="0">
                        <a:lnSpc>
                          <a:spcPts val="1320"/>
                        </a:lnSpc>
                        <a:spcBef>
                          <a:spcPts val="0"/>
                        </a:spcBef>
                        <a:spcAft>
                          <a:spcPts val="0"/>
                        </a:spcAft>
                      </a:pPr>
                      <a:r>
                        <a:rPr lang="en-US" sz="1100" b="1">
                          <a:effectLst/>
                          <a:latin typeface="Calibri"/>
                          <a:ea typeface="Times New Roman"/>
                          <a:cs typeface="Times New Roman"/>
                        </a:rPr>
                        <a:t>Race/Ethnicity</a:t>
                      </a:r>
                      <a:endParaRPr lang="en-US" sz="1100">
                        <a:effectLst/>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a:noFill/>
                    </a:lnR>
                    <a:lnT w="12700" cap="flat" cmpd="sng" algn="ctr">
                      <a:solidFill>
                        <a:srgbClr val="000000"/>
                      </a:solidFill>
                      <a:prstDash val="solid"/>
                      <a:round/>
                      <a:headEnd type="none" w="med" len="med"/>
                      <a:tailEnd type="none" w="med" len="med"/>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Non-Hispanic White</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13.9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14.3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13.8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15.2</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6.6</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8.5</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9.3</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8.5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8.4</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9.0</a:t>
                      </a:r>
                      <a:endParaRPr lang="en-US" sz="1100">
                        <a:effectLst/>
                        <a:latin typeface="Calibri"/>
                        <a:ea typeface="Calibri"/>
                        <a:cs typeface="Times New Roman"/>
                      </a:endParaRPr>
                    </a:p>
                  </a:txBody>
                  <a:tcPr marL="42045" marR="42045" marT="0" marB="0" anchor="ctr">
                    <a:lnL>
                      <a:noFill/>
                    </a:lnL>
                    <a:lnR>
                      <a:noFill/>
                    </a:lnR>
                    <a:lnT>
                      <a:noFill/>
                    </a:lnT>
                    <a:lnB>
                      <a:noFill/>
                    </a:lnB>
                  </a:tcPr>
                </a:tc>
              </a:tr>
              <a:tr h="313935">
                <a:tc>
                  <a:txBody>
                    <a:bodyPr/>
                    <a:lstStyle/>
                    <a:p>
                      <a:pPr marL="91440" marR="0">
                        <a:lnSpc>
                          <a:spcPts val="1320"/>
                        </a:lnSpc>
                        <a:spcBef>
                          <a:spcPts val="0"/>
                        </a:spcBef>
                        <a:spcAft>
                          <a:spcPts val="0"/>
                        </a:spcAft>
                      </a:pPr>
                      <a:r>
                        <a:rPr lang="en-US" sz="1100" dirty="0">
                          <a:effectLst/>
                          <a:latin typeface="Calibri"/>
                          <a:ea typeface="Times New Roman"/>
                          <a:cs typeface="Times New Roman"/>
                        </a:rPr>
                        <a:t>Non-Hispanic </a:t>
                      </a:r>
                      <a:br>
                        <a:rPr lang="en-US" sz="1100" dirty="0">
                          <a:effectLst/>
                          <a:latin typeface="Calibri"/>
                          <a:ea typeface="Times New Roman"/>
                          <a:cs typeface="Times New Roman"/>
                        </a:rPr>
                      </a:br>
                      <a:r>
                        <a:rPr lang="en-US" sz="1100" dirty="0">
                          <a:effectLst/>
                          <a:latin typeface="Calibri"/>
                          <a:ea typeface="Times New Roman"/>
                          <a:cs typeface="Times New Roman"/>
                        </a:rPr>
                        <a:t>  Black/African American</a:t>
                      </a:r>
                      <a:endParaRPr lang="en-US" sz="1100" dirty="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15.1</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14.8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16.9</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dirty="0">
                          <a:effectLst/>
                          <a:latin typeface="Calibri"/>
                          <a:ea typeface="Times New Roman"/>
                          <a:cs typeface="Times New Roman"/>
                        </a:rPr>
                        <a:t>5.3</a:t>
                      </a:r>
                      <a:endParaRPr lang="en-US" sz="1100" dirty="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dirty="0">
                          <a:effectLst/>
                          <a:latin typeface="Calibri"/>
                          <a:ea typeface="Times New Roman"/>
                          <a:cs typeface="Times New Roman"/>
                        </a:rPr>
                        <a:t>5.2</a:t>
                      </a:r>
                      <a:endParaRPr lang="en-US" sz="1100" dirty="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5.8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6.2</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12.7</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13.0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11.2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13.5</a:t>
                      </a:r>
                      <a:endParaRPr lang="en-US" sz="1100">
                        <a:effectLst/>
                        <a:latin typeface="Calibri"/>
                        <a:ea typeface="Calibri"/>
                        <a:cs typeface="Times New Roman"/>
                      </a:endParaRPr>
                    </a:p>
                  </a:txBody>
                  <a:tcPr marL="42045" marR="42045" marT="0" marB="0" anchor="ctr">
                    <a:lnL>
                      <a:noFill/>
                    </a:lnL>
                    <a:lnR>
                      <a:noFill/>
                    </a:lnR>
                    <a:lnT>
                      <a:noFill/>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Mexican American</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11.6</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11.6</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dirty="0">
                          <a:effectLst/>
                          <a:latin typeface="Calibri"/>
                          <a:ea typeface="Times New Roman"/>
                          <a:cs typeface="Times New Roman"/>
                        </a:rPr>
                        <a:t>11.8</a:t>
                      </a:r>
                      <a:endParaRPr lang="en-US" sz="1100" dirty="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12.5</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1.4</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2.5</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10.4</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10.9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10.5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11.2</a:t>
                      </a:r>
                      <a:endParaRPr lang="en-US" sz="1100">
                        <a:effectLst/>
                        <a:latin typeface="Calibri"/>
                        <a:ea typeface="Calibri"/>
                        <a:cs typeface="Times New Roman"/>
                      </a:endParaRPr>
                    </a:p>
                  </a:txBody>
                  <a:tcPr marL="42045" marR="42045" marT="0" marB="0" anchor="ctr">
                    <a:lnL>
                      <a:noFill/>
                    </a:lnL>
                    <a:lnR>
                      <a:noFill/>
                    </a:lnR>
                    <a:lnT>
                      <a:noFill/>
                    </a:lnT>
                    <a:lnB>
                      <a:noFill/>
                    </a:lnB>
                  </a:tcPr>
                </a:tc>
              </a:tr>
              <a:tr h="211247">
                <a:tc>
                  <a:txBody>
                    <a:bodyPr/>
                    <a:lstStyle/>
                    <a:p>
                      <a:pPr marL="91440" marR="0">
                        <a:lnSpc>
                          <a:spcPts val="1320"/>
                        </a:lnSpc>
                        <a:spcBef>
                          <a:spcPts val="0"/>
                        </a:spcBef>
                        <a:spcAft>
                          <a:spcPts val="0"/>
                        </a:spcAft>
                      </a:pPr>
                      <a:r>
                        <a:rPr lang="en-US" sz="1100" dirty="0">
                          <a:effectLst/>
                          <a:latin typeface="Calibri"/>
                          <a:ea typeface="Times New Roman"/>
                          <a:cs typeface="Times New Roman"/>
                        </a:rPr>
                        <a:t>Other Hispanic</a:t>
                      </a:r>
                      <a:endParaRPr lang="en-US" sz="1100" dirty="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13.8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11.4</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12.8</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3.6</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4.3</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11.7</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13.3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9.5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10.5</a:t>
                      </a:r>
                      <a:endParaRPr lang="en-US" sz="1100">
                        <a:effectLst/>
                        <a:latin typeface="Calibri"/>
                        <a:ea typeface="Calibri"/>
                        <a:cs typeface="Times New Roman"/>
                      </a:endParaRPr>
                    </a:p>
                  </a:txBody>
                  <a:tcPr marL="42045" marR="42045" marT="0" marB="0" anchor="ctr">
                    <a:lnL>
                      <a:noFill/>
                    </a:lnL>
                    <a:lnR>
                      <a:noFill/>
                    </a:lnR>
                    <a:lnT>
                      <a:noFill/>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Other Non-Hispanic</a:t>
                      </a:r>
                      <a:endParaRPr lang="en-US" sz="1100">
                        <a:effectLst/>
                        <a:latin typeface="Calibri"/>
                        <a:ea typeface="Calibri"/>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14.0</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16.2</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10.6</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12.8</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3.9</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4.2</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3.1</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4.3</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12.1</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13.5</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9.1</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10.3</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r>
              <a:tr h="156967">
                <a:tc>
                  <a:txBody>
                    <a:bodyPr/>
                    <a:lstStyle/>
                    <a:p>
                      <a:pPr marL="0" marR="0">
                        <a:lnSpc>
                          <a:spcPts val="1320"/>
                        </a:lnSpc>
                        <a:spcBef>
                          <a:spcPts val="0"/>
                        </a:spcBef>
                        <a:spcAft>
                          <a:spcPts val="0"/>
                        </a:spcAft>
                      </a:pPr>
                      <a:r>
                        <a:rPr lang="en-US" sz="1100" b="1">
                          <a:effectLst/>
                          <a:latin typeface="Calibri"/>
                          <a:ea typeface="Times New Roman"/>
                          <a:cs typeface="Times New Roman"/>
                        </a:rPr>
                        <a:t>Risk Factor</a:t>
                      </a:r>
                      <a:endParaRPr lang="en-US" sz="1100">
                        <a:effectLst/>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 </a:t>
                      </a:r>
                      <a:endParaRPr lang="en-US" sz="1100">
                        <a:effectLst/>
                        <a:latin typeface="Calibri"/>
                        <a:ea typeface="Calibri"/>
                        <a:cs typeface="Times New Roman"/>
                      </a:endParaRPr>
                    </a:p>
                  </a:txBody>
                  <a:tcPr marL="42045" marR="42045" marT="0" marB="0" anchor="ctr">
                    <a:lnL>
                      <a:noFill/>
                    </a:lnL>
                    <a:lnR>
                      <a:noFill/>
                    </a:lnR>
                    <a:lnT w="12700" cap="flat" cmpd="sng" algn="ctr">
                      <a:solidFill>
                        <a:srgbClr val="000000"/>
                      </a:solidFill>
                      <a:prstDash val="solid"/>
                      <a:round/>
                      <a:headEnd type="none" w="med" len="med"/>
                      <a:tailEnd type="none" w="med" len="med"/>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Diabetes</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41.2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41.5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dirty="0">
                          <a:effectLst/>
                          <a:latin typeface="Calibri"/>
                          <a:ea typeface="Times New Roman"/>
                          <a:cs typeface="Times New Roman"/>
                        </a:rPr>
                        <a:t>39.0</a:t>
                      </a:r>
                      <a:endParaRPr lang="en-US" sz="1100" dirty="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39.4</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15.1</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19.2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18.7</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20.7</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34.8</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30.9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28.4</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28.7</a:t>
                      </a:r>
                      <a:endParaRPr lang="en-US" sz="1100">
                        <a:effectLst/>
                        <a:latin typeface="Calibri"/>
                        <a:ea typeface="Calibri"/>
                        <a:cs typeface="Times New Roman"/>
                      </a:endParaRPr>
                    </a:p>
                  </a:txBody>
                  <a:tcPr marL="42045" marR="42045" marT="0" marB="0" anchor="ctr">
                    <a:lnL>
                      <a:noFill/>
                    </a:lnL>
                    <a:lnR>
                      <a:noFill/>
                    </a:lnR>
                    <a:lnT>
                      <a:noFill/>
                    </a:lnT>
                    <a:lnB>
                      <a:noFill/>
                    </a:lnB>
                  </a:tcPr>
                </a:tc>
              </a:tr>
              <a:tr h="313935">
                <a:tc>
                  <a:txBody>
                    <a:bodyPr/>
                    <a:lstStyle/>
                    <a:p>
                      <a:pPr marL="91440" marR="0">
                        <a:lnSpc>
                          <a:spcPts val="1320"/>
                        </a:lnSpc>
                        <a:spcBef>
                          <a:spcPts val="0"/>
                        </a:spcBef>
                        <a:spcAft>
                          <a:spcPts val="0"/>
                        </a:spcAft>
                      </a:pPr>
                      <a:r>
                        <a:rPr lang="en-US" sz="1100">
                          <a:effectLst/>
                          <a:latin typeface="Calibri"/>
                          <a:ea typeface="Times New Roman"/>
                          <a:cs typeface="Times New Roman"/>
                        </a:rPr>
                        <a:t>Self-reported</a:t>
                      </a:r>
                      <a:br>
                        <a:rPr lang="en-US" sz="1100">
                          <a:effectLst/>
                          <a:latin typeface="Calibri"/>
                          <a:ea typeface="Times New Roman"/>
                          <a:cs typeface="Times New Roman"/>
                        </a:rPr>
                      </a:br>
                      <a:r>
                        <a:rPr lang="en-US" sz="1100">
                          <a:effectLst/>
                          <a:latin typeface="Calibri"/>
                          <a:ea typeface="Times New Roman"/>
                          <a:cs typeface="Times New Roman"/>
                        </a:rPr>
                        <a:t>  diabetes</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40.8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43.0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40.6</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40.6</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16.5</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20.3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19.9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22.3</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33.5</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31.7</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29.5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29.5</a:t>
                      </a:r>
                      <a:endParaRPr lang="en-US" sz="1100">
                        <a:effectLst/>
                        <a:latin typeface="Calibri"/>
                        <a:ea typeface="Calibri"/>
                        <a:cs typeface="Times New Roman"/>
                      </a:endParaRPr>
                    </a:p>
                  </a:txBody>
                  <a:tcPr marL="42045" marR="42045" marT="0" marB="0" anchor="ctr">
                    <a:lnL>
                      <a:noFill/>
                    </a:lnL>
                    <a:lnR>
                      <a:noFill/>
                    </a:lnR>
                    <a:lnT>
                      <a:noFill/>
                    </a:lnT>
                    <a:lnB>
                      <a:noFill/>
                    </a:lnB>
                  </a:tcPr>
                </a:tc>
              </a:tr>
              <a:tr h="211247">
                <a:tc>
                  <a:txBody>
                    <a:bodyPr/>
                    <a:lstStyle/>
                    <a:p>
                      <a:pPr marL="91440" marR="0">
                        <a:lnSpc>
                          <a:spcPts val="1320"/>
                        </a:lnSpc>
                        <a:spcBef>
                          <a:spcPts val="0"/>
                        </a:spcBef>
                        <a:spcAft>
                          <a:spcPts val="0"/>
                        </a:spcAft>
                      </a:pPr>
                      <a:r>
                        <a:rPr lang="en-US" sz="1100">
                          <a:effectLst/>
                          <a:latin typeface="Calibri"/>
                          <a:ea typeface="Times New Roman"/>
                          <a:cs typeface="Times New Roman"/>
                        </a:rPr>
                        <a:t>Hypertension</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33.4</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31.7</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30.6</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32.1</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16.8</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17.4</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17.7</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23.0</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dirty="0">
                          <a:effectLst/>
                          <a:latin typeface="Calibri"/>
                          <a:ea typeface="Calibri"/>
                          <a:cs typeface="Times New Roman"/>
                        </a:rPr>
                        <a:t>19.6</a:t>
                      </a:r>
                      <a:endParaRPr lang="en-US" sz="1100" dirty="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19.1</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20.6</a:t>
                      </a:r>
                      <a:endParaRPr lang="en-US" sz="1100">
                        <a:effectLst/>
                        <a:latin typeface="Calibri"/>
                        <a:ea typeface="Calibri"/>
                        <a:cs typeface="Times New Roman"/>
                      </a:endParaRPr>
                    </a:p>
                  </a:txBody>
                  <a:tcPr marL="42045" marR="42045" marT="0" marB="0" anchor="ctr">
                    <a:lnL>
                      <a:noFill/>
                    </a:lnL>
                    <a:lnR>
                      <a:noFill/>
                    </a:lnR>
                    <a:lnT>
                      <a:noFill/>
                    </a:lnT>
                    <a:lnB>
                      <a:noFill/>
                    </a:lnB>
                  </a:tcPr>
                </a:tc>
              </a:tr>
              <a:tr h="313935">
                <a:tc>
                  <a:txBody>
                    <a:bodyPr/>
                    <a:lstStyle/>
                    <a:p>
                      <a:pPr marL="91440" marR="0">
                        <a:lnSpc>
                          <a:spcPts val="1320"/>
                        </a:lnSpc>
                        <a:spcBef>
                          <a:spcPts val="0"/>
                        </a:spcBef>
                        <a:spcAft>
                          <a:spcPts val="0"/>
                        </a:spcAft>
                      </a:pPr>
                      <a:r>
                        <a:rPr lang="en-US" sz="1100">
                          <a:effectLst/>
                          <a:latin typeface="Calibri"/>
                          <a:ea typeface="Times New Roman"/>
                          <a:cs typeface="Times New Roman"/>
                        </a:rPr>
                        <a:t>Self-reported </a:t>
                      </a:r>
                      <a:br>
                        <a:rPr lang="en-US" sz="1100">
                          <a:effectLst/>
                          <a:latin typeface="Calibri"/>
                          <a:ea typeface="Times New Roman"/>
                          <a:cs typeface="Times New Roman"/>
                        </a:rPr>
                      </a:br>
                      <a:r>
                        <a:rPr lang="en-US" sz="1100">
                          <a:effectLst/>
                          <a:latin typeface="Calibri"/>
                          <a:ea typeface="Times New Roman"/>
                          <a:cs typeface="Times New Roman"/>
                        </a:rPr>
                        <a:t>  hypertension</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28.2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26.9</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25.7</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26.9</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16.3</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15.0</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15.8</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17.7</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16.5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15.7</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16.6</a:t>
                      </a:r>
                      <a:endParaRPr lang="en-US" sz="1100">
                        <a:effectLst/>
                        <a:latin typeface="Calibri"/>
                        <a:ea typeface="Calibri"/>
                        <a:cs typeface="Times New Roman"/>
                      </a:endParaRPr>
                    </a:p>
                  </a:txBody>
                  <a:tcPr marL="42045" marR="42045" marT="0" marB="0" anchor="ctr">
                    <a:lnL>
                      <a:noFill/>
                    </a:lnL>
                    <a:lnR>
                      <a:noFill/>
                    </a:lnR>
                    <a:lnT>
                      <a:noFill/>
                    </a:lnT>
                    <a:lnB>
                      <a:noFill/>
                    </a:lnB>
                  </a:tcPr>
                </a:tc>
              </a:tr>
              <a:tr h="313935">
                <a:tc>
                  <a:txBody>
                    <a:bodyPr/>
                    <a:lstStyle/>
                    <a:p>
                      <a:pPr marL="91440" marR="0">
                        <a:lnSpc>
                          <a:spcPts val="1320"/>
                        </a:lnSpc>
                        <a:spcBef>
                          <a:spcPts val="0"/>
                        </a:spcBef>
                        <a:spcAft>
                          <a:spcPts val="0"/>
                        </a:spcAft>
                      </a:pPr>
                      <a:r>
                        <a:rPr lang="en-US" sz="1100">
                          <a:effectLst/>
                          <a:latin typeface="Calibri"/>
                          <a:ea typeface="Times New Roman"/>
                          <a:cs typeface="Times New Roman"/>
                        </a:rPr>
                        <a:t>Self-reported</a:t>
                      </a:r>
                      <a:br>
                        <a:rPr lang="en-US" sz="1100">
                          <a:effectLst/>
                          <a:latin typeface="Calibri"/>
                          <a:ea typeface="Times New Roman"/>
                          <a:cs typeface="Times New Roman"/>
                        </a:rPr>
                      </a:br>
                      <a:r>
                        <a:rPr lang="en-US" sz="1100">
                          <a:effectLst/>
                          <a:latin typeface="Calibri"/>
                          <a:ea typeface="Times New Roman"/>
                          <a:cs typeface="Times New Roman"/>
                        </a:rPr>
                        <a:t>  cardiovascular disease</a:t>
                      </a:r>
                      <a:endParaRPr lang="en-US" sz="1100">
                        <a:effectLst/>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38.2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43.5</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37.2</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42.6</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26.7</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29.3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25.1</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29.3</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22.7</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24.8</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22.3</a:t>
                      </a:r>
                      <a:endParaRPr lang="en-US" sz="1100">
                        <a:effectLst/>
                        <a:latin typeface="Calibri"/>
                        <a:ea typeface="Calibri"/>
                        <a:cs typeface="Times New Roman"/>
                      </a:endParaRPr>
                    </a:p>
                  </a:txBody>
                  <a:tcPr marL="5450" marR="123411" marT="0" marB="0" anchor="ctr">
                    <a:lnL>
                      <a:noFill/>
                    </a:lnL>
                    <a:lnR>
                      <a:noFill/>
                    </a:lnR>
                    <a:lnT>
                      <a:noFill/>
                    </a:lnT>
                    <a:lnB>
                      <a:noFill/>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25.5</a:t>
                      </a:r>
                      <a:endParaRPr lang="en-US" sz="1100">
                        <a:effectLst/>
                        <a:latin typeface="Calibri"/>
                        <a:ea typeface="Calibri"/>
                        <a:cs typeface="Times New Roman"/>
                      </a:endParaRPr>
                    </a:p>
                  </a:txBody>
                  <a:tcPr marL="42045" marR="42045" marT="0" marB="0" anchor="ctr">
                    <a:lnL>
                      <a:noFill/>
                    </a:lnL>
                    <a:lnR>
                      <a:noFill/>
                    </a:lnR>
                    <a:lnT>
                      <a:noFill/>
                    </a:lnT>
                    <a:lnB>
                      <a:noFill/>
                    </a:lnB>
                  </a:tcPr>
                </a:tc>
              </a:tr>
              <a:tr h="313935">
                <a:tc>
                  <a:txBody>
                    <a:bodyPr/>
                    <a:lstStyle/>
                    <a:p>
                      <a:pPr marL="91440" marR="0">
                        <a:lnSpc>
                          <a:spcPts val="1320"/>
                        </a:lnSpc>
                        <a:spcBef>
                          <a:spcPts val="0"/>
                        </a:spcBef>
                        <a:spcAft>
                          <a:spcPts val="0"/>
                        </a:spcAft>
                      </a:pPr>
                      <a:r>
                        <a:rPr lang="en-US" sz="1100">
                          <a:effectLst/>
                          <a:latin typeface="Calibri"/>
                          <a:ea typeface="Times New Roman"/>
                          <a:cs typeface="Times New Roman"/>
                        </a:rPr>
                        <a:t>Obesity </a:t>
                      </a:r>
                      <a:br>
                        <a:rPr lang="en-US" sz="1100">
                          <a:effectLst/>
                          <a:latin typeface="Calibri"/>
                          <a:ea typeface="Times New Roman"/>
                          <a:cs typeface="Times New Roman"/>
                        </a:rPr>
                      </a:br>
                      <a:r>
                        <a:rPr lang="en-US" sz="1100">
                          <a:effectLst/>
                          <a:latin typeface="Calibri"/>
                          <a:ea typeface="Times New Roman"/>
                          <a:cs typeface="Times New Roman"/>
                        </a:rPr>
                        <a:t>  (BMI &gt;30)</a:t>
                      </a:r>
                      <a:endParaRPr lang="en-US" sz="1100">
                        <a:effectLst/>
                        <a:latin typeface="Calibri"/>
                        <a:ea typeface="Calibri"/>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17.2</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16.8</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16.1</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17.6</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6.3</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7.1</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7.0</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7.9</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13.2</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11.9</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11.1</a:t>
                      </a:r>
                      <a:endParaRPr lang="en-US" sz="1100">
                        <a:effectLst/>
                        <a:latin typeface="Calibri"/>
                        <a:ea typeface="Calibri"/>
                        <a:cs typeface="Times New Roman"/>
                      </a:endParaRPr>
                    </a:p>
                  </a:txBody>
                  <a:tcPr marL="5450" marR="12341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12.5</a:t>
                      </a:r>
                      <a:endParaRPr lang="en-US" sz="1100">
                        <a:effectLst/>
                        <a:latin typeface="Calibri"/>
                        <a:ea typeface="Calibri"/>
                        <a:cs typeface="Times New Roman"/>
                      </a:endParaRPr>
                    </a:p>
                  </a:txBody>
                  <a:tcPr marL="42045" marR="42045" marT="0" marB="0" anchor="ctr">
                    <a:lnL>
                      <a:noFill/>
                    </a:lnL>
                    <a:lnR>
                      <a:noFill/>
                    </a:lnR>
                    <a:lnT>
                      <a:noFill/>
                    </a:lnT>
                    <a:lnB w="12700" cap="flat" cmpd="sng" algn="ctr">
                      <a:solidFill>
                        <a:srgbClr val="000000"/>
                      </a:solidFill>
                      <a:prstDash val="solid"/>
                      <a:round/>
                      <a:headEnd type="none" w="med" len="med"/>
                      <a:tailEnd type="none" w="med" len="med"/>
                    </a:lnB>
                  </a:tcPr>
                </a:tc>
              </a:tr>
              <a:tr h="211247">
                <a:tc>
                  <a:txBody>
                    <a:bodyPr/>
                    <a:lstStyle/>
                    <a:p>
                      <a:pPr marL="0" marR="0">
                        <a:lnSpc>
                          <a:spcPts val="1320"/>
                        </a:lnSpc>
                        <a:spcBef>
                          <a:spcPts val="0"/>
                        </a:spcBef>
                        <a:spcAft>
                          <a:spcPts val="0"/>
                        </a:spcAft>
                      </a:pPr>
                      <a:r>
                        <a:rPr lang="en-US" sz="1100" b="1" dirty="0">
                          <a:effectLst/>
                          <a:latin typeface="Calibri"/>
                          <a:ea typeface="Times New Roman"/>
                          <a:cs typeface="Times New Roman"/>
                        </a:rPr>
                        <a:t>All</a:t>
                      </a:r>
                      <a:endParaRPr lang="en-US" sz="1100" dirty="0">
                        <a:effectLst/>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13.9</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14.4</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dirty="0">
                          <a:effectLst/>
                          <a:latin typeface="Calibri"/>
                          <a:ea typeface="Times New Roman"/>
                          <a:cs typeface="Times New Roman"/>
                        </a:rPr>
                        <a:t>13.4</a:t>
                      </a:r>
                      <a:endParaRPr lang="en-US" sz="1100" dirty="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14.8</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dirty="0">
                          <a:effectLst/>
                          <a:latin typeface="Calibri"/>
                          <a:ea typeface="Times New Roman"/>
                          <a:cs typeface="Times New Roman"/>
                        </a:rPr>
                        <a:t>5.8</a:t>
                      </a:r>
                      <a:endParaRPr lang="en-US" sz="1100" dirty="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6.8</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6.4</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Times New Roman"/>
                          <a:cs typeface="Times New Roman"/>
                        </a:rPr>
                        <a:t>7.2</a:t>
                      </a:r>
                      <a:endParaRPr lang="en-US" sz="1100">
                        <a:effectLst/>
                        <a:latin typeface="Calibri"/>
                        <a:ea typeface="Calibri"/>
                        <a:cs typeface="Times New Roman"/>
                      </a:endParaRPr>
                    </a:p>
                  </a:txBody>
                  <a:tcPr marL="42045" marR="4204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10.1</a:t>
                      </a:r>
                      <a:endParaRPr lang="en-US" sz="1100">
                        <a:effectLst/>
                        <a:latin typeface="Calibri"/>
                        <a:ea typeface="Calibri"/>
                        <a:cs typeface="Times New Roman"/>
                      </a:endParaRPr>
                    </a:p>
                  </a:txBody>
                  <a:tcPr marL="5450" marR="1234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tabLst>
                          <a:tab pos="391160" algn="l"/>
                        </a:tabLst>
                      </a:pPr>
                      <a:r>
                        <a:rPr lang="en-US" sz="1050">
                          <a:effectLst/>
                          <a:latin typeface="Calibri"/>
                          <a:ea typeface="Calibri"/>
                          <a:cs typeface="Times New Roman"/>
                        </a:rPr>
                        <a:t>9.6</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a:effectLst/>
                          <a:latin typeface="Calibri"/>
                          <a:ea typeface="Calibri"/>
                          <a:cs typeface="Times New Roman"/>
                        </a:rPr>
                        <a:t>8.9</a:t>
                      </a:r>
                      <a:endParaRPr lang="en-US" sz="1100">
                        <a:effectLst/>
                        <a:latin typeface="Calibri"/>
                        <a:ea typeface="Calibri"/>
                        <a:cs typeface="Times New Roman"/>
                      </a:endParaRPr>
                    </a:p>
                  </a:txBody>
                  <a:tcPr marL="5450" marR="12341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320"/>
                        </a:lnSpc>
                        <a:spcBef>
                          <a:spcPts val="0"/>
                        </a:spcBef>
                        <a:spcAft>
                          <a:spcPts val="0"/>
                        </a:spcAft>
                      </a:pPr>
                      <a:r>
                        <a:rPr lang="en-US" sz="1050" dirty="0">
                          <a:effectLst/>
                          <a:latin typeface="Calibri"/>
                          <a:ea typeface="Calibri"/>
                          <a:cs typeface="Times New Roman"/>
                        </a:rPr>
                        <a:t>9.9</a:t>
                      </a:r>
                      <a:endParaRPr lang="en-US" sz="1100" dirty="0">
                        <a:effectLst/>
                        <a:latin typeface="Calibri"/>
                        <a:ea typeface="Calibri"/>
                        <a:cs typeface="Times New Roman"/>
                      </a:endParaRPr>
                    </a:p>
                  </a:txBody>
                  <a:tcPr marL="42045" marR="4204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56314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ADR_PPT_Template_CKD">
  <a:themeElements>
    <a:clrScheme name="USRDS ADR Color Palette">
      <a:dk1>
        <a:sysClr val="windowText" lastClr="000000"/>
      </a:dk1>
      <a:lt1>
        <a:sysClr val="window" lastClr="FFFFFF"/>
      </a:lt1>
      <a:dk2>
        <a:srgbClr val="48070E"/>
      </a:dk2>
      <a:lt2>
        <a:srgbClr val="FFFFFF"/>
      </a:lt2>
      <a:accent1>
        <a:srgbClr val="7A2F36"/>
      </a:accent1>
      <a:accent2>
        <a:srgbClr val="AC6168"/>
      </a:accent2>
      <a:accent3>
        <a:srgbClr val="002966"/>
      </a:accent3>
      <a:accent4>
        <a:srgbClr val="0E5480"/>
      </a:accent4>
      <a:accent5>
        <a:srgbClr val="367CA8"/>
      </a:accent5>
      <a:accent6>
        <a:srgbClr val="FFC76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ADR_PPT_Template_CKD</Template>
  <TotalTime>1641</TotalTime>
  <Words>3137</Words>
  <Application>Microsoft Office PowerPoint</Application>
  <PresentationFormat>On-screen Show (4:3)</PresentationFormat>
  <Paragraphs>455</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ADR_PPT_Template_CKD</vt:lpstr>
      <vt:lpstr>Document</vt:lpstr>
      <vt:lpstr>PowerPoint Presentation</vt:lpstr>
      <vt:lpstr>PowerPoint Presentation</vt:lpstr>
      <vt:lpstr>PowerPoint Presentation</vt:lpstr>
      <vt:lpstr>PowerPoint Presentation</vt:lpstr>
      <vt:lpstr>PowerPoint Presentation</vt:lpstr>
      <vt:lpstr>Figure 1.4 Percentage of NHANES (1999-2014) participants with ACR &gt; 30 mg/g, by eGFR category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Shamraj</dc:creator>
  <cp:lastModifiedBy>Vivian Kurtz</cp:lastModifiedBy>
  <cp:revision>87</cp:revision>
  <dcterms:created xsi:type="dcterms:W3CDTF">2014-11-10T19:37:45Z</dcterms:created>
  <dcterms:modified xsi:type="dcterms:W3CDTF">2017-03-03T16:04:45Z</dcterms:modified>
</cp:coreProperties>
</file>