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278" r:id="rId5"/>
    <p:sldId id="280" r:id="rId6"/>
    <p:sldId id="294" r:id="rId7"/>
    <p:sldId id="290" r:id="rId8"/>
    <p:sldId id="296" r:id="rId9"/>
    <p:sldId id="297" r:id="rId10"/>
    <p:sldId id="300" r:id="rId11"/>
    <p:sldId id="301" r:id="rId12"/>
    <p:sldId id="299" r:id="rId13"/>
    <p:sldId id="302" r:id="rId14"/>
    <p:sldId id="303" r:id="rId15"/>
    <p:sldId id="292" r:id="rId16"/>
    <p:sldId id="284"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87B71E-EF4A-4833-A6C8-D898144046C6}" v="23" dt="2023-10-13T01:21:33.297"/>
  </p1510:revLst>
</p1510:revInfo>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09" autoAdjust="0"/>
  </p:normalViewPr>
  <p:slideViewPr>
    <p:cSldViewPr snapToGrid="0" snapToObjects="1">
      <p:cViewPr varScale="1">
        <p:scale>
          <a:sx n="73" d="100"/>
          <a:sy n="73" d="100"/>
        </p:scale>
        <p:origin x="68" y="54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m, Yi Han" userId="c45b9906-ff90-451c-9ee9-8fde6ea4c1c8" providerId="ADAL" clId="{8C87B71E-EF4A-4833-A6C8-D898144046C6}"/>
    <pc:docChg chg="custSel addSld delSld modSld sldOrd">
      <pc:chgData name="Lim, Yi Han" userId="c45b9906-ff90-451c-9ee9-8fde6ea4c1c8" providerId="ADAL" clId="{8C87B71E-EF4A-4833-A6C8-D898144046C6}" dt="2023-10-13T01:30:59.810" v="4155" actId="1035"/>
      <pc:docMkLst>
        <pc:docMk/>
      </pc:docMkLst>
      <pc:sldChg chg="del">
        <pc:chgData name="Lim, Yi Han" userId="c45b9906-ff90-451c-9ee9-8fde6ea4c1c8" providerId="ADAL" clId="{8C87B71E-EF4A-4833-A6C8-D898144046C6}" dt="2023-10-12T15:08:33.263" v="4105" actId="47"/>
        <pc:sldMkLst>
          <pc:docMk/>
          <pc:sldMk cId="3855531800" sldId="279"/>
        </pc:sldMkLst>
      </pc:sldChg>
      <pc:sldChg chg="modSp mod">
        <pc:chgData name="Lim, Yi Han" userId="c45b9906-ff90-451c-9ee9-8fde6ea4c1c8" providerId="ADAL" clId="{8C87B71E-EF4A-4833-A6C8-D898144046C6}" dt="2023-10-12T15:08:23.753" v="4104" actId="123"/>
        <pc:sldMkLst>
          <pc:docMk/>
          <pc:sldMk cId="3170280394" sldId="290"/>
        </pc:sldMkLst>
        <pc:spChg chg="mod">
          <ac:chgData name="Lim, Yi Han" userId="c45b9906-ff90-451c-9ee9-8fde6ea4c1c8" providerId="ADAL" clId="{8C87B71E-EF4A-4833-A6C8-D898144046C6}" dt="2023-10-12T15:08:23.753" v="4104" actId="123"/>
          <ac:spMkLst>
            <pc:docMk/>
            <pc:sldMk cId="3170280394" sldId="290"/>
            <ac:spMk id="12" creationId="{CE3C1BFF-2275-1E7D-0604-E6F5CFEC01F6}"/>
          </ac:spMkLst>
        </pc:spChg>
      </pc:sldChg>
      <pc:sldChg chg="delSp modSp mod ord">
        <pc:chgData name="Lim, Yi Han" userId="c45b9906-ff90-451c-9ee9-8fde6ea4c1c8" providerId="ADAL" clId="{8C87B71E-EF4A-4833-A6C8-D898144046C6}" dt="2023-10-12T12:47:37.716" v="4096" actId="1076"/>
        <pc:sldMkLst>
          <pc:docMk/>
          <pc:sldMk cId="94818171" sldId="292"/>
        </pc:sldMkLst>
        <pc:spChg chg="mod">
          <ac:chgData name="Lim, Yi Han" userId="c45b9906-ff90-451c-9ee9-8fde6ea4c1c8" providerId="ADAL" clId="{8C87B71E-EF4A-4833-A6C8-D898144046C6}" dt="2023-10-12T12:47:28.912" v="4094" actId="1076"/>
          <ac:spMkLst>
            <pc:docMk/>
            <pc:sldMk cId="94818171" sldId="292"/>
            <ac:spMk id="2" creationId="{B83F7D2E-080D-DBDD-73C4-3C38A2B77908}"/>
          </ac:spMkLst>
        </pc:spChg>
        <pc:spChg chg="mod">
          <ac:chgData name="Lim, Yi Han" userId="c45b9906-ff90-451c-9ee9-8fde6ea4c1c8" providerId="ADAL" clId="{8C87B71E-EF4A-4833-A6C8-D898144046C6}" dt="2023-10-12T12:47:37.716" v="4096" actId="1076"/>
          <ac:spMkLst>
            <pc:docMk/>
            <pc:sldMk cId="94818171" sldId="292"/>
            <ac:spMk id="3" creationId="{2BE8FDE3-DBA4-6A04-C75D-E56FE92EF368}"/>
          </ac:spMkLst>
        </pc:spChg>
        <pc:spChg chg="del">
          <ac:chgData name="Lim, Yi Han" userId="c45b9906-ff90-451c-9ee9-8fde6ea4c1c8" providerId="ADAL" clId="{8C87B71E-EF4A-4833-A6C8-D898144046C6}" dt="2023-10-12T12:47:26.300" v="4093" actId="478"/>
          <ac:spMkLst>
            <pc:docMk/>
            <pc:sldMk cId="94818171" sldId="292"/>
            <ac:spMk id="4" creationId="{D5BA2433-990B-A170-369A-3DF4A9B33BFA}"/>
          </ac:spMkLst>
        </pc:spChg>
      </pc:sldChg>
      <pc:sldChg chg="modSp mod">
        <pc:chgData name="Lim, Yi Han" userId="c45b9906-ff90-451c-9ee9-8fde6ea4c1c8" providerId="ADAL" clId="{8C87B71E-EF4A-4833-A6C8-D898144046C6}" dt="2023-10-12T10:54:15.436" v="697" actId="1076"/>
        <pc:sldMkLst>
          <pc:docMk/>
          <pc:sldMk cId="1003962426" sldId="293"/>
        </pc:sldMkLst>
        <pc:spChg chg="mod">
          <ac:chgData name="Lim, Yi Han" userId="c45b9906-ff90-451c-9ee9-8fde6ea4c1c8" providerId="ADAL" clId="{8C87B71E-EF4A-4833-A6C8-D898144046C6}" dt="2023-10-12T10:54:15.436" v="697" actId="1076"/>
          <ac:spMkLst>
            <pc:docMk/>
            <pc:sldMk cId="1003962426" sldId="293"/>
            <ac:spMk id="2" creationId="{800AB426-5B7C-607E-D413-5D2C9495CC0A}"/>
          </ac:spMkLst>
        </pc:spChg>
        <pc:spChg chg="mod">
          <ac:chgData name="Lim, Yi Han" userId="c45b9906-ff90-451c-9ee9-8fde6ea4c1c8" providerId="ADAL" clId="{8C87B71E-EF4A-4833-A6C8-D898144046C6}" dt="2023-10-12T10:54:15.436" v="697" actId="1076"/>
          <ac:spMkLst>
            <pc:docMk/>
            <pc:sldMk cId="1003962426" sldId="293"/>
            <ac:spMk id="3" creationId="{B787DFD8-D262-D485-B1F2-817C5A0928C5}"/>
          </ac:spMkLst>
        </pc:spChg>
      </pc:sldChg>
      <pc:sldChg chg="modSp mod">
        <pc:chgData name="Lim, Yi Han" userId="c45b9906-ff90-451c-9ee9-8fde6ea4c1c8" providerId="ADAL" clId="{8C87B71E-EF4A-4833-A6C8-D898144046C6}" dt="2023-10-12T15:08:15.393" v="4103" actId="14100"/>
        <pc:sldMkLst>
          <pc:docMk/>
          <pc:sldMk cId="3722013563" sldId="296"/>
        </pc:sldMkLst>
        <pc:spChg chg="mod">
          <ac:chgData name="Lim, Yi Han" userId="c45b9906-ff90-451c-9ee9-8fde6ea4c1c8" providerId="ADAL" clId="{8C87B71E-EF4A-4833-A6C8-D898144046C6}" dt="2023-10-11T14:56:46.611" v="690" actId="1076"/>
          <ac:spMkLst>
            <pc:docMk/>
            <pc:sldMk cId="3722013563" sldId="296"/>
            <ac:spMk id="2" creationId="{D03A19C7-86E6-A623-8EB8-5F00E28706EA}"/>
          </ac:spMkLst>
        </pc:spChg>
        <pc:spChg chg="mod">
          <ac:chgData name="Lim, Yi Han" userId="c45b9906-ff90-451c-9ee9-8fde6ea4c1c8" providerId="ADAL" clId="{8C87B71E-EF4A-4833-A6C8-D898144046C6}" dt="2023-10-12T15:08:15.393" v="4103" actId="14100"/>
          <ac:spMkLst>
            <pc:docMk/>
            <pc:sldMk cId="3722013563" sldId="296"/>
            <ac:spMk id="3" creationId="{10ACC8A6-F7EA-8511-C352-DFACC810C411}"/>
          </ac:spMkLst>
        </pc:spChg>
      </pc:sldChg>
      <pc:sldChg chg="delSp modSp mod">
        <pc:chgData name="Lim, Yi Han" userId="c45b9906-ff90-451c-9ee9-8fde6ea4c1c8" providerId="ADAL" clId="{8C87B71E-EF4A-4833-A6C8-D898144046C6}" dt="2023-10-13T01:30:59.810" v="4155" actId="1035"/>
        <pc:sldMkLst>
          <pc:docMk/>
          <pc:sldMk cId="2063535399" sldId="297"/>
        </pc:sldMkLst>
        <pc:spChg chg="mod">
          <ac:chgData name="Lim, Yi Han" userId="c45b9906-ff90-451c-9ee9-8fde6ea4c1c8" providerId="ADAL" clId="{8C87B71E-EF4A-4833-A6C8-D898144046C6}" dt="2023-10-13T01:30:59.810" v="4155" actId="1035"/>
          <ac:spMkLst>
            <pc:docMk/>
            <pc:sldMk cId="2063535399" sldId="297"/>
            <ac:spMk id="2" creationId="{5D6397A7-74B8-B42D-7082-D5D87B6CAC24}"/>
          </ac:spMkLst>
        </pc:spChg>
        <pc:spChg chg="del">
          <ac:chgData name="Lim, Yi Han" userId="c45b9906-ff90-451c-9ee9-8fde6ea4c1c8" providerId="ADAL" clId="{8C87B71E-EF4A-4833-A6C8-D898144046C6}" dt="2023-10-12T10:55:51.669" v="698" actId="478"/>
          <ac:spMkLst>
            <pc:docMk/>
            <pc:sldMk cId="2063535399" sldId="297"/>
            <ac:spMk id="4" creationId="{98FE18EB-2AA1-5F19-2BEF-E6B93B703E8A}"/>
          </ac:spMkLst>
        </pc:spChg>
        <pc:spChg chg="mod">
          <ac:chgData name="Lim, Yi Han" userId="c45b9906-ff90-451c-9ee9-8fde6ea4c1c8" providerId="ADAL" clId="{8C87B71E-EF4A-4833-A6C8-D898144046C6}" dt="2023-10-13T01:30:59.810" v="4155" actId="1035"/>
          <ac:spMkLst>
            <pc:docMk/>
            <pc:sldMk cId="2063535399" sldId="297"/>
            <ac:spMk id="5" creationId="{832046CC-5ACA-EB49-56F3-967DE08E9B1B}"/>
          </ac:spMkLst>
        </pc:spChg>
        <pc:spChg chg="del">
          <ac:chgData name="Lim, Yi Han" userId="c45b9906-ff90-451c-9ee9-8fde6ea4c1c8" providerId="ADAL" clId="{8C87B71E-EF4A-4833-A6C8-D898144046C6}" dt="2023-10-12T10:55:55.614" v="699" actId="478"/>
          <ac:spMkLst>
            <pc:docMk/>
            <pc:sldMk cId="2063535399" sldId="297"/>
            <ac:spMk id="6" creationId="{00A06DB0-5A1E-72EE-9967-344B2ED16BE2}"/>
          </ac:spMkLst>
        </pc:spChg>
        <pc:spChg chg="del">
          <ac:chgData name="Lim, Yi Han" userId="c45b9906-ff90-451c-9ee9-8fde6ea4c1c8" providerId="ADAL" clId="{8C87B71E-EF4A-4833-A6C8-D898144046C6}" dt="2023-10-12T10:55:56.533" v="700" actId="478"/>
          <ac:spMkLst>
            <pc:docMk/>
            <pc:sldMk cId="2063535399" sldId="297"/>
            <ac:spMk id="7" creationId="{206C393D-9A33-B00C-6962-14106A830B11}"/>
          </ac:spMkLst>
        </pc:spChg>
      </pc:sldChg>
      <pc:sldChg chg="addSp delSp modSp del mod">
        <pc:chgData name="Lim, Yi Han" userId="c45b9906-ff90-451c-9ee9-8fde6ea4c1c8" providerId="ADAL" clId="{8C87B71E-EF4A-4833-A6C8-D898144046C6}" dt="2023-10-12T11:58:38.317" v="2053" actId="47"/>
        <pc:sldMkLst>
          <pc:docMk/>
          <pc:sldMk cId="733856210" sldId="298"/>
        </pc:sldMkLst>
        <pc:spChg chg="del mod">
          <ac:chgData name="Lim, Yi Han" userId="c45b9906-ff90-451c-9ee9-8fde6ea4c1c8" providerId="ADAL" clId="{8C87B71E-EF4A-4833-A6C8-D898144046C6}" dt="2023-10-12T11:14:03.824" v="1881" actId="21"/>
          <ac:spMkLst>
            <pc:docMk/>
            <pc:sldMk cId="733856210" sldId="298"/>
            <ac:spMk id="4" creationId="{98FE18EB-2AA1-5F19-2BEF-E6B93B703E8A}"/>
          </ac:spMkLst>
        </pc:spChg>
        <pc:spChg chg="add mod">
          <ac:chgData name="Lim, Yi Han" userId="c45b9906-ff90-451c-9ee9-8fde6ea4c1c8" providerId="ADAL" clId="{8C87B71E-EF4A-4833-A6C8-D898144046C6}" dt="2023-10-12T11:14:03.824" v="1881" actId="21"/>
          <ac:spMkLst>
            <pc:docMk/>
            <pc:sldMk cId="733856210" sldId="298"/>
            <ac:spMk id="9" creationId="{E19958FA-B413-D492-F1C2-95A5D91B871C}"/>
          </ac:spMkLst>
        </pc:spChg>
      </pc:sldChg>
      <pc:sldChg chg="addSp delSp modSp mod">
        <pc:chgData name="Lim, Yi Han" userId="c45b9906-ff90-451c-9ee9-8fde6ea4c1c8" providerId="ADAL" clId="{8C87B71E-EF4A-4833-A6C8-D898144046C6}" dt="2023-10-13T01:19:21.765" v="4124" actId="20577"/>
        <pc:sldMkLst>
          <pc:docMk/>
          <pc:sldMk cId="2115821279" sldId="299"/>
        </pc:sldMkLst>
        <pc:spChg chg="mod">
          <ac:chgData name="Lim, Yi Han" userId="c45b9906-ff90-451c-9ee9-8fde6ea4c1c8" providerId="ADAL" clId="{8C87B71E-EF4A-4833-A6C8-D898144046C6}" dt="2023-10-12T11:59:54.283" v="2055" actId="1076"/>
          <ac:spMkLst>
            <pc:docMk/>
            <pc:sldMk cId="2115821279" sldId="299"/>
            <ac:spMk id="2" creationId="{14910539-2F8B-C722-57F5-E278C447F6BA}"/>
          </ac:spMkLst>
        </pc:spChg>
        <pc:spChg chg="del">
          <ac:chgData name="Lim, Yi Han" userId="c45b9906-ff90-451c-9ee9-8fde6ea4c1c8" providerId="ADAL" clId="{8C87B71E-EF4A-4833-A6C8-D898144046C6}" dt="2023-10-12T12:00:07.320" v="2056" actId="3680"/>
          <ac:spMkLst>
            <pc:docMk/>
            <pc:sldMk cId="2115821279" sldId="299"/>
            <ac:spMk id="5" creationId="{12FF68DD-2159-D6A3-E057-1E4F2BEA9F0F}"/>
          </ac:spMkLst>
        </pc:spChg>
        <pc:spChg chg="add mod">
          <ac:chgData name="Lim, Yi Han" userId="c45b9906-ff90-451c-9ee9-8fde6ea4c1c8" providerId="ADAL" clId="{8C87B71E-EF4A-4833-A6C8-D898144046C6}" dt="2023-10-13T01:19:21.765" v="4124" actId="20577"/>
          <ac:spMkLst>
            <pc:docMk/>
            <pc:sldMk cId="2115821279" sldId="299"/>
            <ac:spMk id="11" creationId="{061FC520-25FB-DC21-7C9A-DB7E7FCDC90F}"/>
          </ac:spMkLst>
        </pc:spChg>
        <pc:graphicFrameChg chg="add mod ord modGraphic">
          <ac:chgData name="Lim, Yi Han" userId="c45b9906-ff90-451c-9ee9-8fde6ea4c1c8" providerId="ADAL" clId="{8C87B71E-EF4A-4833-A6C8-D898144046C6}" dt="2023-10-13T01:18:48.915" v="4116" actId="20577"/>
          <ac:graphicFrameMkLst>
            <pc:docMk/>
            <pc:sldMk cId="2115821279" sldId="299"/>
            <ac:graphicFrameMk id="6" creationId="{6FF55F24-AFE7-A0F0-B578-4C2FF154FAAB}"/>
          </ac:graphicFrameMkLst>
        </pc:graphicFrameChg>
        <pc:picChg chg="add mod modCrop">
          <ac:chgData name="Lim, Yi Han" userId="c45b9906-ff90-451c-9ee9-8fde6ea4c1c8" providerId="ADAL" clId="{8C87B71E-EF4A-4833-A6C8-D898144046C6}" dt="2023-10-12T12:06:52.161" v="2213" actId="1076"/>
          <ac:picMkLst>
            <pc:docMk/>
            <pc:sldMk cId="2115821279" sldId="299"/>
            <ac:picMk id="8" creationId="{17644FC1-0A9A-3E51-7C15-60C8C806224B}"/>
          </ac:picMkLst>
        </pc:picChg>
        <pc:picChg chg="add del mod">
          <ac:chgData name="Lim, Yi Han" userId="c45b9906-ff90-451c-9ee9-8fde6ea4c1c8" providerId="ADAL" clId="{8C87B71E-EF4A-4833-A6C8-D898144046C6}" dt="2023-10-13T01:18:37.563" v="4106" actId="478"/>
          <ac:picMkLst>
            <pc:docMk/>
            <pc:sldMk cId="2115821279" sldId="299"/>
            <ac:picMk id="10" creationId="{EC5D7AAA-8820-671D-A9D5-B517752CF9A4}"/>
          </ac:picMkLst>
        </pc:picChg>
        <pc:picChg chg="add mod">
          <ac:chgData name="Lim, Yi Han" userId="c45b9906-ff90-451c-9ee9-8fde6ea4c1c8" providerId="ADAL" clId="{8C87B71E-EF4A-4833-A6C8-D898144046C6}" dt="2023-10-13T01:18:42.773" v="4108" actId="1076"/>
          <ac:picMkLst>
            <pc:docMk/>
            <pc:sldMk cId="2115821279" sldId="299"/>
            <ac:picMk id="13" creationId="{FA94B66F-B2FE-1149-D06D-DF1D47812E68}"/>
          </ac:picMkLst>
        </pc:picChg>
      </pc:sldChg>
      <pc:sldChg chg="addSp modSp new mod">
        <pc:chgData name="Lim, Yi Han" userId="c45b9906-ff90-451c-9ee9-8fde6ea4c1c8" providerId="ADAL" clId="{8C87B71E-EF4A-4833-A6C8-D898144046C6}" dt="2023-10-12T11:53:04.521" v="1988" actId="115"/>
        <pc:sldMkLst>
          <pc:docMk/>
          <pc:sldMk cId="1681537248" sldId="300"/>
        </pc:sldMkLst>
        <pc:spChg chg="mod">
          <ac:chgData name="Lim, Yi Han" userId="c45b9906-ff90-451c-9ee9-8fde6ea4c1c8" providerId="ADAL" clId="{8C87B71E-EF4A-4833-A6C8-D898144046C6}" dt="2023-10-12T11:13:15.132" v="1839" actId="1076"/>
          <ac:spMkLst>
            <pc:docMk/>
            <pc:sldMk cId="1681537248" sldId="300"/>
            <ac:spMk id="2" creationId="{2489838F-D172-CE17-DD5C-8EA279197C96}"/>
          </ac:spMkLst>
        </pc:spChg>
        <pc:spChg chg="mod">
          <ac:chgData name="Lim, Yi Han" userId="c45b9906-ff90-451c-9ee9-8fde6ea4c1c8" providerId="ADAL" clId="{8C87B71E-EF4A-4833-A6C8-D898144046C6}" dt="2023-10-12T11:52:42.538" v="1975" actId="123"/>
          <ac:spMkLst>
            <pc:docMk/>
            <pc:sldMk cId="1681537248" sldId="300"/>
            <ac:spMk id="3" creationId="{E1900D50-5D26-D595-C268-08C94488E209}"/>
          </ac:spMkLst>
        </pc:spChg>
        <pc:spChg chg="add mod">
          <ac:chgData name="Lim, Yi Han" userId="c45b9906-ff90-451c-9ee9-8fde6ea4c1c8" providerId="ADAL" clId="{8C87B71E-EF4A-4833-A6C8-D898144046C6}" dt="2023-10-12T11:53:04.521" v="1988" actId="115"/>
          <ac:spMkLst>
            <pc:docMk/>
            <pc:sldMk cId="1681537248" sldId="300"/>
            <ac:spMk id="4" creationId="{9BD79504-F0F6-1129-0633-82E83784BDF3}"/>
          </ac:spMkLst>
        </pc:spChg>
        <pc:picChg chg="add mod">
          <ac:chgData name="Lim, Yi Han" userId="c45b9906-ff90-451c-9ee9-8fde6ea4c1c8" providerId="ADAL" clId="{8C87B71E-EF4A-4833-A6C8-D898144046C6}" dt="2023-10-12T11:52:50.697" v="1978" actId="1035"/>
          <ac:picMkLst>
            <pc:docMk/>
            <pc:sldMk cId="1681537248" sldId="300"/>
            <ac:picMk id="6" creationId="{6C3CF4AA-ED99-052C-CDDC-6E887085299E}"/>
          </ac:picMkLst>
        </pc:picChg>
      </pc:sldChg>
      <pc:sldChg chg="addSp delSp modSp add mod">
        <pc:chgData name="Lim, Yi Han" userId="c45b9906-ff90-451c-9ee9-8fde6ea4c1c8" providerId="ADAL" clId="{8C87B71E-EF4A-4833-A6C8-D898144046C6}" dt="2023-10-12T11:58:28.667" v="2052" actId="113"/>
        <pc:sldMkLst>
          <pc:docMk/>
          <pc:sldMk cId="3027648770" sldId="301"/>
        </pc:sldMkLst>
        <pc:spChg chg="mod">
          <ac:chgData name="Lim, Yi Han" userId="c45b9906-ff90-451c-9ee9-8fde6ea4c1c8" providerId="ADAL" clId="{8C87B71E-EF4A-4833-A6C8-D898144046C6}" dt="2023-10-12T11:58:28.667" v="2052" actId="113"/>
          <ac:spMkLst>
            <pc:docMk/>
            <pc:sldMk cId="3027648770" sldId="301"/>
            <ac:spMk id="3" creationId="{E1900D50-5D26-D595-C268-08C94488E209}"/>
          </ac:spMkLst>
        </pc:spChg>
        <pc:spChg chg="mod">
          <ac:chgData name="Lim, Yi Han" userId="c45b9906-ff90-451c-9ee9-8fde6ea4c1c8" providerId="ADAL" clId="{8C87B71E-EF4A-4833-A6C8-D898144046C6}" dt="2023-10-12T11:54:33.940" v="2027" actId="207"/>
          <ac:spMkLst>
            <pc:docMk/>
            <pc:sldMk cId="3027648770" sldId="301"/>
            <ac:spMk id="4" creationId="{9BD79504-F0F6-1129-0633-82E83784BDF3}"/>
          </ac:spMkLst>
        </pc:spChg>
        <pc:picChg chg="del">
          <ac:chgData name="Lim, Yi Han" userId="c45b9906-ff90-451c-9ee9-8fde6ea4c1c8" providerId="ADAL" clId="{8C87B71E-EF4A-4833-A6C8-D898144046C6}" dt="2023-10-12T11:55:55.476" v="2028" actId="478"/>
          <ac:picMkLst>
            <pc:docMk/>
            <pc:sldMk cId="3027648770" sldId="301"/>
            <ac:picMk id="6" creationId="{6C3CF4AA-ED99-052C-CDDC-6E887085299E}"/>
          </ac:picMkLst>
        </pc:picChg>
        <pc:picChg chg="add mod modCrop">
          <ac:chgData name="Lim, Yi Han" userId="c45b9906-ff90-451c-9ee9-8fde6ea4c1c8" providerId="ADAL" clId="{8C87B71E-EF4A-4833-A6C8-D898144046C6}" dt="2023-10-12T11:56:24.184" v="2035" actId="1076"/>
          <ac:picMkLst>
            <pc:docMk/>
            <pc:sldMk cId="3027648770" sldId="301"/>
            <ac:picMk id="7" creationId="{BCC94838-C465-1451-EADE-F9F4C0722F86}"/>
          </ac:picMkLst>
        </pc:picChg>
      </pc:sldChg>
      <pc:sldChg chg="delSp modSp add mod">
        <pc:chgData name="Lim, Yi Han" userId="c45b9906-ff90-451c-9ee9-8fde6ea4c1c8" providerId="ADAL" clId="{8C87B71E-EF4A-4833-A6C8-D898144046C6}" dt="2023-10-13T01:19:49.837" v="4126" actId="20577"/>
        <pc:sldMkLst>
          <pc:docMk/>
          <pc:sldMk cId="1913505960" sldId="302"/>
        </pc:sldMkLst>
        <pc:spChg chg="del mod">
          <ac:chgData name="Lim, Yi Han" userId="c45b9906-ff90-451c-9ee9-8fde6ea4c1c8" providerId="ADAL" clId="{8C87B71E-EF4A-4833-A6C8-D898144046C6}" dt="2023-10-12T12:12:29.449" v="2679"/>
          <ac:spMkLst>
            <pc:docMk/>
            <pc:sldMk cId="1913505960" sldId="302"/>
            <ac:spMk id="11" creationId="{061FC520-25FB-DC21-7C9A-DB7E7FCDC90F}"/>
          </ac:spMkLst>
        </pc:spChg>
        <pc:graphicFrameChg chg="mod modGraphic">
          <ac:chgData name="Lim, Yi Han" userId="c45b9906-ff90-451c-9ee9-8fde6ea4c1c8" providerId="ADAL" clId="{8C87B71E-EF4A-4833-A6C8-D898144046C6}" dt="2023-10-13T01:19:49.837" v="4126" actId="20577"/>
          <ac:graphicFrameMkLst>
            <pc:docMk/>
            <pc:sldMk cId="1913505960" sldId="302"/>
            <ac:graphicFrameMk id="6" creationId="{6FF55F24-AFE7-A0F0-B578-4C2FF154FAAB}"/>
          </ac:graphicFrameMkLst>
        </pc:graphicFrameChg>
        <pc:picChg chg="del">
          <ac:chgData name="Lim, Yi Han" userId="c45b9906-ff90-451c-9ee9-8fde6ea4c1c8" providerId="ADAL" clId="{8C87B71E-EF4A-4833-A6C8-D898144046C6}" dt="2023-10-12T12:12:29.445" v="2677" actId="478"/>
          <ac:picMkLst>
            <pc:docMk/>
            <pc:sldMk cId="1913505960" sldId="302"/>
            <ac:picMk id="8" creationId="{17644FC1-0A9A-3E51-7C15-60C8C806224B}"/>
          </ac:picMkLst>
        </pc:picChg>
        <pc:picChg chg="del">
          <ac:chgData name="Lim, Yi Han" userId="c45b9906-ff90-451c-9ee9-8fde6ea4c1c8" providerId="ADAL" clId="{8C87B71E-EF4A-4833-A6C8-D898144046C6}" dt="2023-10-12T12:12:30.400" v="2680" actId="478"/>
          <ac:picMkLst>
            <pc:docMk/>
            <pc:sldMk cId="1913505960" sldId="302"/>
            <ac:picMk id="10" creationId="{EC5D7AAA-8820-671D-A9D5-B517752CF9A4}"/>
          </ac:picMkLst>
        </pc:picChg>
      </pc:sldChg>
      <pc:sldChg chg="addSp modSp add mod">
        <pc:chgData name="Lim, Yi Han" userId="c45b9906-ff90-451c-9ee9-8fde6ea4c1c8" providerId="ADAL" clId="{8C87B71E-EF4A-4833-A6C8-D898144046C6}" dt="2023-10-13T01:24:31.699" v="4133" actId="20577"/>
        <pc:sldMkLst>
          <pc:docMk/>
          <pc:sldMk cId="1271677262" sldId="303"/>
        </pc:sldMkLst>
        <pc:spChg chg="add mod">
          <ac:chgData name="Lim, Yi Han" userId="c45b9906-ff90-451c-9ee9-8fde6ea4c1c8" providerId="ADAL" clId="{8C87B71E-EF4A-4833-A6C8-D898144046C6}" dt="2023-10-13T01:24:31.699" v="4133" actId="20577"/>
          <ac:spMkLst>
            <pc:docMk/>
            <pc:sldMk cId="1271677262" sldId="303"/>
            <ac:spMk id="5" creationId="{9506EBD5-3E56-634C-75E2-36CF46EA7387}"/>
          </ac:spMkLst>
        </pc:spChg>
        <pc:graphicFrameChg chg="mod modGraphic">
          <ac:chgData name="Lim, Yi Han" userId="c45b9906-ff90-451c-9ee9-8fde6ea4c1c8" providerId="ADAL" clId="{8C87B71E-EF4A-4833-A6C8-D898144046C6}" dt="2023-10-13T01:21:35.308" v="4131" actId="6549"/>
          <ac:graphicFrameMkLst>
            <pc:docMk/>
            <pc:sldMk cId="1271677262" sldId="303"/>
            <ac:graphicFrameMk id="6" creationId="{6FF55F24-AFE7-A0F0-B578-4C2FF154FAAB}"/>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10/11/2023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79764"/>
            <a:ext cx="5385816" cy="1957214"/>
          </a:xfrm>
        </p:spPr>
        <p:txBody>
          <a:bodyPr/>
          <a:lstStyle/>
          <a:p>
            <a:r>
              <a:rPr lang="en-US" dirty="0"/>
              <a:t>Natural Language processing</a:t>
            </a:r>
            <a:br>
              <a:rPr lang="en-US" dirty="0"/>
            </a:br>
            <a:r>
              <a:rPr lang="en-US" dirty="0"/>
              <a:t>Project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461412" y="3795199"/>
            <a:ext cx="3493008" cy="1644724"/>
          </a:xfrm>
        </p:spPr>
        <p:txBody>
          <a:bodyPr/>
          <a:lstStyle/>
          <a:p>
            <a:r>
              <a:rPr lang="en-US" dirty="0"/>
              <a:t>Lim Yi Han​</a:t>
            </a:r>
          </a:p>
          <a:p>
            <a:r>
              <a:rPr lang="en-US" dirty="0"/>
              <a:t>12017694</a:t>
            </a:r>
          </a:p>
          <a:p>
            <a:endParaRPr lang="en-US" dirty="0"/>
          </a:p>
        </p:txBody>
      </p:sp>
      <p:sp>
        <p:nvSpPr>
          <p:cNvPr id="4" name="Title 1">
            <a:extLst>
              <a:ext uri="{FF2B5EF4-FFF2-40B4-BE49-F238E27FC236}">
                <a16:creationId xmlns:a16="http://schemas.microsoft.com/office/drawing/2014/main" id="{71C7C71D-9868-9052-3CB1-6F9760A317BB}"/>
              </a:ext>
            </a:extLst>
          </p:cNvPr>
          <p:cNvSpPr txBox="1">
            <a:spLocks/>
          </p:cNvSpPr>
          <p:nvPr/>
        </p:nvSpPr>
        <p:spPr>
          <a:xfrm>
            <a:off x="2670941" y="2588630"/>
            <a:ext cx="7073949" cy="1274067"/>
          </a:xfrm>
          <a:prstGeom prst="rect">
            <a:avLst/>
          </a:prstGeom>
        </p:spPr>
        <p:txBody>
          <a:bodyPr vert="horz" lIns="91440" tIns="0" rIns="91440" bIns="45720" rtlCol="0" anchor="b" anchorCtr="0">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2300" b="0" u="sng" dirty="0">
                <a:solidFill>
                  <a:schemeClr val="accent6">
                    <a:lumMod val="60000"/>
                    <a:lumOff val="40000"/>
                  </a:schemeClr>
                </a:solidFill>
              </a:rPr>
              <a:t>Automatic Text generation using </a:t>
            </a:r>
            <a:r>
              <a:rPr lang="en-US" sz="2300" b="0" u="sng" dirty="0" err="1">
                <a:solidFill>
                  <a:schemeClr val="accent6">
                    <a:lumMod val="60000"/>
                    <a:lumOff val="40000"/>
                  </a:schemeClr>
                </a:solidFill>
              </a:rPr>
              <a:t>Tensorflow</a:t>
            </a:r>
            <a:r>
              <a:rPr lang="en-US" sz="2300" b="0" u="sng" dirty="0">
                <a:solidFill>
                  <a:schemeClr val="accent6">
                    <a:lumMod val="60000"/>
                    <a:lumOff val="40000"/>
                  </a:schemeClr>
                </a:solidFill>
              </a:rPr>
              <a:t>, </a:t>
            </a:r>
            <a:r>
              <a:rPr lang="en-US" sz="2300" b="0" u="sng" dirty="0" err="1">
                <a:solidFill>
                  <a:schemeClr val="accent6">
                    <a:lumMod val="60000"/>
                    <a:lumOff val="40000"/>
                  </a:schemeClr>
                </a:solidFill>
              </a:rPr>
              <a:t>keras</a:t>
            </a:r>
            <a:r>
              <a:rPr lang="en-US" sz="2300" b="0" u="sng" dirty="0">
                <a:solidFill>
                  <a:schemeClr val="accent6">
                    <a:lumMod val="60000"/>
                    <a:lumOff val="40000"/>
                  </a:schemeClr>
                </a:solidFill>
              </a:rPr>
              <a:t> and </a:t>
            </a:r>
            <a:r>
              <a:rPr lang="en-US" sz="2300" b="0" u="sng" dirty="0" err="1">
                <a:solidFill>
                  <a:schemeClr val="accent6">
                    <a:lumMod val="60000"/>
                    <a:lumOff val="40000"/>
                  </a:schemeClr>
                </a:solidFill>
              </a:rPr>
              <a:t>lstm</a:t>
            </a:r>
            <a:endParaRPr lang="en-US" sz="2300" b="0" u="sng" dirty="0">
              <a:solidFill>
                <a:schemeClr val="accent6">
                  <a:lumMod val="60000"/>
                  <a:lumOff val="40000"/>
                </a:schemeClr>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0539-2F8B-C722-57F5-E278C447F6BA}"/>
              </a:ext>
            </a:extLst>
          </p:cNvPr>
          <p:cNvSpPr>
            <a:spLocks noGrp="1"/>
          </p:cNvSpPr>
          <p:nvPr>
            <p:ph type="title"/>
          </p:nvPr>
        </p:nvSpPr>
        <p:spPr>
          <a:xfrm>
            <a:off x="765973" y="410573"/>
            <a:ext cx="10671048" cy="787291"/>
          </a:xfrm>
        </p:spPr>
        <p:txBody>
          <a:bodyPr/>
          <a:lstStyle/>
          <a:p>
            <a:r>
              <a:rPr lang="en-US" dirty="0"/>
              <a:t>Result</a:t>
            </a:r>
          </a:p>
        </p:txBody>
      </p:sp>
      <p:sp>
        <p:nvSpPr>
          <p:cNvPr id="3" name="Footer Placeholder 2">
            <a:extLst>
              <a:ext uri="{FF2B5EF4-FFF2-40B4-BE49-F238E27FC236}">
                <a16:creationId xmlns:a16="http://schemas.microsoft.com/office/drawing/2014/main" id="{72701221-8140-E824-B098-EDFBD6F1AF7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3C7F2FC-558C-417B-A59C-B0410E96F519}"/>
              </a:ext>
            </a:extLst>
          </p:cNvPr>
          <p:cNvSpPr>
            <a:spLocks noGrp="1"/>
          </p:cNvSpPr>
          <p:nvPr>
            <p:ph type="sldNum" sz="quarter" idx="12"/>
          </p:nvPr>
        </p:nvSpPr>
        <p:spPr/>
        <p:txBody>
          <a:bodyPr/>
          <a:lstStyle/>
          <a:p>
            <a:fld id="{48F63A3B-78C7-47BE-AE5E-E10140E04643}" type="slidenum">
              <a:rPr lang="en-US" smtClean="0"/>
              <a:pPr/>
              <a:t>10</a:t>
            </a:fld>
            <a:endParaRPr lang="en-US" dirty="0"/>
          </a:p>
        </p:txBody>
      </p:sp>
      <p:graphicFrame>
        <p:nvGraphicFramePr>
          <p:cNvPr id="6" name="Table 6">
            <a:extLst>
              <a:ext uri="{FF2B5EF4-FFF2-40B4-BE49-F238E27FC236}">
                <a16:creationId xmlns:a16="http://schemas.microsoft.com/office/drawing/2014/main" id="{6FF55F24-AFE7-A0F0-B578-4C2FF154FAAB}"/>
              </a:ext>
            </a:extLst>
          </p:cNvPr>
          <p:cNvGraphicFramePr>
            <a:graphicFrameLocks noGrp="1"/>
          </p:cNvGraphicFramePr>
          <p:nvPr>
            <p:ph sz="half" idx="1"/>
            <p:extLst>
              <p:ext uri="{D42A27DB-BD31-4B8C-83A1-F6EECF244321}">
                <p14:modId xmlns:p14="http://schemas.microsoft.com/office/powerpoint/2010/main" val="1088588106"/>
              </p:ext>
            </p:extLst>
          </p:nvPr>
        </p:nvGraphicFramePr>
        <p:xfrm>
          <a:off x="708519" y="1506581"/>
          <a:ext cx="10717508" cy="4184469"/>
        </p:xfrm>
        <a:graphic>
          <a:graphicData uri="http://schemas.openxmlformats.org/drawingml/2006/table">
            <a:tbl>
              <a:tblPr firstRow="1" bandRow="1">
                <a:tableStyleId>{5DA37D80-6434-44D0-A028-1B22A696006F}</a:tableStyleId>
              </a:tblPr>
              <a:tblGrid>
                <a:gridCol w="3283921">
                  <a:extLst>
                    <a:ext uri="{9D8B030D-6E8A-4147-A177-3AD203B41FA5}">
                      <a16:colId xmlns:a16="http://schemas.microsoft.com/office/drawing/2014/main" val="947922949"/>
                    </a:ext>
                  </a:extLst>
                </a:gridCol>
                <a:gridCol w="7433587">
                  <a:extLst>
                    <a:ext uri="{9D8B030D-6E8A-4147-A177-3AD203B41FA5}">
                      <a16:colId xmlns:a16="http://schemas.microsoft.com/office/drawing/2014/main" val="2749504369"/>
                    </a:ext>
                  </a:extLst>
                </a:gridCol>
              </a:tblGrid>
              <a:tr h="606507">
                <a:tc rowSpan="2">
                  <a:txBody>
                    <a:bodyPr/>
                    <a:lstStyle/>
                    <a:p>
                      <a:pPr algn="ctr"/>
                      <a:r>
                        <a:rPr lang="en-US" dirty="0"/>
                        <a:t>Models</a:t>
                      </a:r>
                    </a:p>
                  </a:txBody>
                  <a:tcPr/>
                </a:tc>
                <a:tc>
                  <a:txBody>
                    <a:bodyPr/>
                    <a:lstStyle/>
                    <a:p>
                      <a:pPr algn="ctr"/>
                      <a:r>
                        <a:rPr lang="en-US" u="sng" dirty="0"/>
                        <a:t>Seed Text</a:t>
                      </a:r>
                    </a:p>
                    <a:p>
                      <a:r>
                        <a:rPr lang="en-US" dirty="0"/>
                        <a:t>'the language in which the ultimatum was couched was humiliating to </a:t>
                      </a:r>
                      <a:r>
                        <a:rPr lang="en-US" dirty="0" err="1"/>
                        <a:t>serbia</a:t>
                      </a:r>
                      <a:r>
                        <a:rPr lang="en-US" dirty="0"/>
                        <a:t> the answer was duly delivered within the stipulated time the demands of the </a:t>
                      </a:r>
                      <a:r>
                        <a:rPr lang="en-US" dirty="0" err="1"/>
                        <a:t>austrian</a:t>
                      </a:r>
                      <a:r>
                        <a:rPr lang="en-US" dirty="0"/>
                        <a:t> note in brief were as follows the </a:t>
                      </a:r>
                      <a:r>
                        <a:rPr lang="en-US" dirty="0" err="1"/>
                        <a:t>serbian</a:t>
                      </a:r>
                      <a:r>
                        <a:rPr lang="en-US" dirty="0"/>
                        <a:t> government to give formal assurance of its condemnation of </a:t>
                      </a:r>
                      <a:r>
                        <a:rPr lang="en-US" dirty="0" err="1"/>
                        <a:t>serb</a:t>
                      </a:r>
                      <a:r>
                        <a:rPr lang="en-US" dirty="0"/>
                        <a:t> propaganda against </a:t>
                      </a:r>
                      <a:r>
                        <a:rPr lang="en-US" dirty="0" err="1"/>
                        <a:t>austria</a:t>
                      </a:r>
                      <a:r>
                        <a:rPr lang="en-US" dirty="0"/>
                        <a:t> the next issue of'</a:t>
                      </a:r>
                    </a:p>
                  </a:txBody>
                  <a:tcPr/>
                </a:tc>
                <a:extLst>
                  <a:ext uri="{0D108BD9-81ED-4DB2-BD59-A6C34878D82A}">
                    <a16:rowId xmlns:a16="http://schemas.microsoft.com/office/drawing/2014/main" val="3559303258"/>
                  </a:ext>
                </a:extLst>
              </a:tr>
              <a:tr h="606507">
                <a:tc vMerge="1">
                  <a:txBody>
                    <a:bodyPr/>
                    <a:lstStyle/>
                    <a:p>
                      <a:endParaRPr lang="en-US" dirty="0"/>
                    </a:p>
                  </a:txBody>
                  <a:tcPr/>
                </a:tc>
                <a:tc>
                  <a:txBody>
                    <a:bodyPr/>
                    <a:lstStyle/>
                    <a:p>
                      <a:pPr algn="ctr"/>
                      <a:r>
                        <a:rPr lang="en-US" b="1" u="none" dirty="0"/>
                        <a:t>Text Generated</a:t>
                      </a:r>
                    </a:p>
                  </a:txBody>
                  <a:tcPr/>
                </a:tc>
                <a:extLst>
                  <a:ext uri="{0D108BD9-81ED-4DB2-BD59-A6C34878D82A}">
                    <a16:rowId xmlns:a16="http://schemas.microsoft.com/office/drawing/2014/main" val="4118655224"/>
                  </a:ext>
                </a:extLst>
              </a:tr>
              <a:tr h="920301">
                <a:tc>
                  <a:txBody>
                    <a:bodyPr/>
                    <a:lstStyle/>
                    <a:p>
                      <a:pPr algn="ctr"/>
                      <a:r>
                        <a:rPr lang="en-US" dirty="0"/>
                        <a:t>LSTM</a:t>
                      </a:r>
                    </a:p>
                  </a:txBody>
                  <a:tcPr/>
                </a:tc>
                <a:tc>
                  <a:txBody>
                    <a:bodyPr/>
                    <a:lstStyle/>
                    <a:p>
                      <a:r>
                        <a:rPr lang="en-US" dirty="0"/>
                        <a:t>the war the majority of the </a:t>
                      </a:r>
                      <a:r>
                        <a:rPr lang="en-US" dirty="0" err="1"/>
                        <a:t>turkish</a:t>
                      </a:r>
                      <a:r>
                        <a:rPr lang="en-US" dirty="0"/>
                        <a:t> conscription had grown</a:t>
                      </a:r>
                    </a:p>
                  </a:txBody>
                  <a:tcPr/>
                </a:tc>
                <a:extLst>
                  <a:ext uri="{0D108BD9-81ED-4DB2-BD59-A6C34878D82A}">
                    <a16:rowId xmlns:a16="http://schemas.microsoft.com/office/drawing/2014/main" val="2427123722"/>
                  </a:ext>
                </a:extLst>
              </a:tr>
              <a:tr h="9203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LSTM + Multi-Head Attention</a:t>
                      </a:r>
                    </a:p>
                  </a:txBody>
                  <a:tcPr/>
                </a:tc>
                <a:tc>
                  <a:txBody>
                    <a:bodyPr/>
                    <a:lstStyle/>
                    <a:p>
                      <a:r>
                        <a:rPr lang="en-US" dirty="0"/>
                        <a:t>the police are demanding that he had left the </a:t>
                      </a:r>
                      <a:r>
                        <a:rPr lang="en-US" dirty="0" err="1"/>
                        <a:t>germans</a:t>
                      </a:r>
                      <a:endParaRPr lang="en-US" dirty="0"/>
                    </a:p>
                  </a:txBody>
                  <a:tcPr/>
                </a:tc>
                <a:extLst>
                  <a:ext uri="{0D108BD9-81ED-4DB2-BD59-A6C34878D82A}">
                    <a16:rowId xmlns:a16="http://schemas.microsoft.com/office/drawing/2014/main" val="602013539"/>
                  </a:ext>
                </a:extLst>
              </a:tr>
            </a:tbl>
          </a:graphicData>
        </a:graphic>
      </p:graphicFrame>
    </p:spTree>
    <p:extLst>
      <p:ext uri="{BB962C8B-B14F-4D97-AF65-F5344CB8AC3E}">
        <p14:creationId xmlns:p14="http://schemas.microsoft.com/office/powerpoint/2010/main" val="191350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0539-2F8B-C722-57F5-E278C447F6BA}"/>
              </a:ext>
            </a:extLst>
          </p:cNvPr>
          <p:cNvSpPr>
            <a:spLocks noGrp="1"/>
          </p:cNvSpPr>
          <p:nvPr>
            <p:ph type="title"/>
          </p:nvPr>
        </p:nvSpPr>
        <p:spPr>
          <a:xfrm>
            <a:off x="765973" y="410573"/>
            <a:ext cx="10671048" cy="787291"/>
          </a:xfrm>
        </p:spPr>
        <p:txBody>
          <a:bodyPr/>
          <a:lstStyle/>
          <a:p>
            <a:r>
              <a:rPr lang="en-US" dirty="0"/>
              <a:t>Result</a:t>
            </a:r>
          </a:p>
        </p:txBody>
      </p:sp>
      <p:sp>
        <p:nvSpPr>
          <p:cNvPr id="3" name="Footer Placeholder 2">
            <a:extLst>
              <a:ext uri="{FF2B5EF4-FFF2-40B4-BE49-F238E27FC236}">
                <a16:creationId xmlns:a16="http://schemas.microsoft.com/office/drawing/2014/main" id="{72701221-8140-E824-B098-EDFBD6F1AF7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3C7F2FC-558C-417B-A59C-B0410E96F519}"/>
              </a:ext>
            </a:extLst>
          </p:cNvPr>
          <p:cNvSpPr>
            <a:spLocks noGrp="1"/>
          </p:cNvSpPr>
          <p:nvPr>
            <p:ph type="sldNum" sz="quarter" idx="12"/>
          </p:nvPr>
        </p:nvSpPr>
        <p:spPr/>
        <p:txBody>
          <a:bodyPr/>
          <a:lstStyle/>
          <a:p>
            <a:fld id="{48F63A3B-78C7-47BE-AE5E-E10140E04643}" type="slidenum">
              <a:rPr lang="en-US" smtClean="0"/>
              <a:pPr/>
              <a:t>11</a:t>
            </a:fld>
            <a:endParaRPr lang="en-US" dirty="0"/>
          </a:p>
        </p:txBody>
      </p:sp>
      <p:graphicFrame>
        <p:nvGraphicFramePr>
          <p:cNvPr id="6" name="Table 6">
            <a:extLst>
              <a:ext uri="{FF2B5EF4-FFF2-40B4-BE49-F238E27FC236}">
                <a16:creationId xmlns:a16="http://schemas.microsoft.com/office/drawing/2014/main" id="{6FF55F24-AFE7-A0F0-B578-4C2FF154FAAB}"/>
              </a:ext>
            </a:extLst>
          </p:cNvPr>
          <p:cNvGraphicFramePr>
            <a:graphicFrameLocks noGrp="1"/>
          </p:cNvGraphicFramePr>
          <p:nvPr>
            <p:ph sz="half" idx="1"/>
            <p:extLst>
              <p:ext uri="{D42A27DB-BD31-4B8C-83A1-F6EECF244321}">
                <p14:modId xmlns:p14="http://schemas.microsoft.com/office/powerpoint/2010/main" val="2540121160"/>
              </p:ext>
            </p:extLst>
          </p:nvPr>
        </p:nvGraphicFramePr>
        <p:xfrm>
          <a:off x="708519" y="1506581"/>
          <a:ext cx="10717508" cy="3087189"/>
        </p:xfrm>
        <a:graphic>
          <a:graphicData uri="http://schemas.openxmlformats.org/drawingml/2006/table">
            <a:tbl>
              <a:tblPr firstRow="1" bandRow="1">
                <a:tableStyleId>{5DA37D80-6434-44D0-A028-1B22A696006F}</a:tableStyleId>
              </a:tblPr>
              <a:tblGrid>
                <a:gridCol w="3283921">
                  <a:extLst>
                    <a:ext uri="{9D8B030D-6E8A-4147-A177-3AD203B41FA5}">
                      <a16:colId xmlns:a16="http://schemas.microsoft.com/office/drawing/2014/main" val="947922949"/>
                    </a:ext>
                  </a:extLst>
                </a:gridCol>
                <a:gridCol w="7433587">
                  <a:extLst>
                    <a:ext uri="{9D8B030D-6E8A-4147-A177-3AD203B41FA5}">
                      <a16:colId xmlns:a16="http://schemas.microsoft.com/office/drawing/2014/main" val="2749504369"/>
                    </a:ext>
                  </a:extLst>
                </a:gridCol>
              </a:tblGrid>
              <a:tr h="606507">
                <a:tc rowSpan="2">
                  <a:txBody>
                    <a:bodyPr/>
                    <a:lstStyle/>
                    <a:p>
                      <a:pPr algn="ctr"/>
                      <a:r>
                        <a:rPr lang="en-US"/>
                        <a:t>Models</a:t>
                      </a:r>
                      <a:endParaRPr lang="en-US" dirty="0"/>
                    </a:p>
                  </a:txBody>
                  <a:tcPr/>
                </a:tc>
                <a:tc>
                  <a:txBody>
                    <a:bodyPr/>
                    <a:lstStyle/>
                    <a:p>
                      <a:pPr algn="ctr"/>
                      <a:r>
                        <a:rPr lang="en-US" u="sng" dirty="0"/>
                        <a:t>Seed Text</a:t>
                      </a:r>
                    </a:p>
                    <a:p>
                      <a:r>
                        <a:rPr lang="en-US" dirty="0"/>
                        <a:t>'The </a:t>
                      </a:r>
                      <a:r>
                        <a:rPr lang="en-US" dirty="0" err="1"/>
                        <a:t>german</a:t>
                      </a:r>
                      <a:r>
                        <a:rPr lang="en-US" dirty="0"/>
                        <a:t> initiated the war because they are</a:t>
                      </a:r>
                    </a:p>
                  </a:txBody>
                  <a:tcPr/>
                </a:tc>
                <a:extLst>
                  <a:ext uri="{0D108BD9-81ED-4DB2-BD59-A6C34878D82A}">
                    <a16:rowId xmlns:a16="http://schemas.microsoft.com/office/drawing/2014/main" val="3559303258"/>
                  </a:ext>
                </a:extLst>
              </a:tr>
              <a:tr h="606507">
                <a:tc vMerge="1">
                  <a:txBody>
                    <a:bodyPr/>
                    <a:lstStyle/>
                    <a:p>
                      <a:endParaRPr lang="en-US" dirty="0"/>
                    </a:p>
                  </a:txBody>
                  <a:tcPr/>
                </a:tc>
                <a:tc>
                  <a:txBody>
                    <a:bodyPr/>
                    <a:lstStyle/>
                    <a:p>
                      <a:pPr algn="ctr"/>
                      <a:r>
                        <a:rPr lang="en-US" b="1" u="none" dirty="0"/>
                        <a:t>Text Generated</a:t>
                      </a:r>
                    </a:p>
                  </a:txBody>
                  <a:tcPr/>
                </a:tc>
                <a:extLst>
                  <a:ext uri="{0D108BD9-81ED-4DB2-BD59-A6C34878D82A}">
                    <a16:rowId xmlns:a16="http://schemas.microsoft.com/office/drawing/2014/main" val="4118655224"/>
                  </a:ext>
                </a:extLst>
              </a:tr>
              <a:tr h="920301">
                <a:tc>
                  <a:txBody>
                    <a:bodyPr/>
                    <a:lstStyle/>
                    <a:p>
                      <a:pPr algn="ctr"/>
                      <a:r>
                        <a:rPr lang="en-US" dirty="0"/>
                        <a:t>LSTM</a:t>
                      </a:r>
                    </a:p>
                  </a:txBody>
                  <a:tcPr/>
                </a:tc>
                <a:tc>
                  <a:txBody>
                    <a:bodyPr/>
                    <a:lstStyle/>
                    <a:p>
                      <a:r>
                        <a:rPr lang="en-US" dirty="0"/>
                        <a:t>talking to drive and in the neighborhood of </a:t>
                      </a:r>
                      <a:r>
                        <a:rPr lang="en-US" dirty="0" err="1"/>
                        <a:t>plava</a:t>
                      </a:r>
                      <a:r>
                        <a:rPr lang="en-US" dirty="0"/>
                        <a:t> the</a:t>
                      </a:r>
                    </a:p>
                  </a:txBody>
                  <a:tcPr/>
                </a:tc>
                <a:extLst>
                  <a:ext uri="{0D108BD9-81ED-4DB2-BD59-A6C34878D82A}">
                    <a16:rowId xmlns:a16="http://schemas.microsoft.com/office/drawing/2014/main" val="2427123722"/>
                  </a:ext>
                </a:extLst>
              </a:tr>
              <a:tr h="9203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LSTM + Multi-Head Attention</a:t>
                      </a:r>
                    </a:p>
                  </a:txBody>
                  <a:tcPr/>
                </a:tc>
                <a:tc>
                  <a:txBody>
                    <a:bodyPr/>
                    <a:lstStyle/>
                    <a:p>
                      <a:r>
                        <a:rPr lang="en-US" dirty="0"/>
                        <a:t>cool visible indignation and </a:t>
                      </a:r>
                      <a:r>
                        <a:rPr lang="en-US" dirty="0" err="1"/>
                        <a:t>italy</a:t>
                      </a:r>
                      <a:r>
                        <a:rPr lang="en-US" dirty="0"/>
                        <a:t> was not the gradual allied</a:t>
                      </a:r>
                    </a:p>
                  </a:txBody>
                  <a:tcPr/>
                </a:tc>
                <a:extLst>
                  <a:ext uri="{0D108BD9-81ED-4DB2-BD59-A6C34878D82A}">
                    <a16:rowId xmlns:a16="http://schemas.microsoft.com/office/drawing/2014/main" val="602013539"/>
                  </a:ext>
                </a:extLst>
              </a:tr>
            </a:tbl>
          </a:graphicData>
        </a:graphic>
      </p:graphicFrame>
      <p:sp>
        <p:nvSpPr>
          <p:cNvPr id="5" name="TextBox 4">
            <a:extLst>
              <a:ext uri="{FF2B5EF4-FFF2-40B4-BE49-F238E27FC236}">
                <a16:creationId xmlns:a16="http://schemas.microsoft.com/office/drawing/2014/main" id="{9506EBD5-3E56-634C-75E2-36CF46EA7387}"/>
              </a:ext>
            </a:extLst>
          </p:cNvPr>
          <p:cNvSpPr txBox="1"/>
          <p:nvPr/>
        </p:nvSpPr>
        <p:spPr>
          <a:xfrm>
            <a:off x="708519" y="4797980"/>
            <a:ext cx="10717508" cy="1815882"/>
          </a:xfrm>
          <a:prstGeom prst="rect">
            <a:avLst/>
          </a:prstGeom>
          <a:noFill/>
        </p:spPr>
        <p:txBody>
          <a:bodyPr wrap="square" rtlCol="0">
            <a:spAutoFit/>
          </a:bodyPr>
          <a:lstStyle/>
          <a:p>
            <a:pPr algn="just"/>
            <a:r>
              <a:rPr lang="en-US" sz="1600" dirty="0"/>
              <a:t>According to the results, b</a:t>
            </a:r>
            <a:r>
              <a:rPr lang="en-US" sz="1600" b="0" i="0" dirty="0">
                <a:effectLst/>
              </a:rPr>
              <a:t>oth models are able to generates grammatically correct sentences. However, the LSTM + Multi-Head Attention model outperforms the standalone LSTM model in producing more contextually relevant and coherent text when combined with seed text. This superiority can be attributed to the Multi-Head Attention mechanism's capability to capture and consider contextual relationships among words, making it more adapt at integrating and extending the context provided by the seed text. The LSTM + Multi-Head Attention model's proficiency in understanding both local and global patterns in the text contributes to generating sentences that align better with the provided context, resulting in text that makes more sense and maintains logical continuity.</a:t>
            </a:r>
            <a:endParaRPr lang="en-US" sz="1600" dirty="0"/>
          </a:p>
        </p:txBody>
      </p:sp>
    </p:spTree>
    <p:extLst>
      <p:ext uri="{BB962C8B-B14F-4D97-AF65-F5344CB8AC3E}">
        <p14:creationId xmlns:p14="http://schemas.microsoft.com/office/powerpoint/2010/main" val="1271677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60937" y="436090"/>
            <a:ext cx="6527800" cy="811757"/>
          </a:xfrm>
        </p:spPr>
        <p:txBody>
          <a:bodyPr/>
          <a:lstStyle/>
          <a:p>
            <a:r>
              <a:rPr lang="en-US" dirty="0"/>
              <a:t>summary</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12</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760937" y="1388445"/>
            <a:ext cx="7233531" cy="4081109"/>
          </a:xfrm>
        </p:spPr>
        <p:txBody>
          <a:bodyPr>
            <a:normAutofit/>
          </a:bodyPr>
          <a:lstStyle/>
          <a:p>
            <a:pPr algn="just"/>
            <a:r>
              <a:rPr lang="en-US" dirty="0">
                <a:solidFill>
                  <a:schemeClr val="tx1"/>
                </a:solidFill>
              </a:rPr>
              <a:t>In this project, two distinct approaches using recurrent neural networks are explored for automatic text generation. </a:t>
            </a:r>
            <a:r>
              <a:rPr lang="en-US" b="0" i="0" dirty="0">
                <a:solidFill>
                  <a:schemeClr val="tx1"/>
                </a:solidFill>
                <a:effectLst/>
              </a:rPr>
              <a:t>The first approach, employing Long Short-Term Memory (LSTM) exclusively, demonstrated its ability to generate grammatically correct sentences. However, the second approach, which combined LSTM with a Multi-Head Attention mechanism, surpassed the standalone LSTM model in several aspects. Notably, it not only excelled in generating grammatically sound sentences but also produced text that was more contextually relevant and coherent when combined with seed text. This project highlighted the importance of incorporating attention mechanisms in text generation tasks, providing a valuable contribution to the field of NLP. </a:t>
            </a:r>
            <a:br>
              <a:rPr lang="en-US" dirty="0">
                <a:solidFill>
                  <a:schemeClr val="tx1"/>
                </a:solidFill>
              </a:rPr>
            </a:br>
            <a:r>
              <a:rPr lang="en-US" b="0" i="0" dirty="0">
                <a:solidFill>
                  <a:schemeClr val="tx1"/>
                </a:solidFill>
                <a:effectLst/>
              </a:rPr>
              <a:t>Nonetheless, there remains substantial room for improvement in this field, with the necessity to explore and incorporate more sophisticated architectures like BERT and GPT. These advanced models offer exciting potential for generating even better and more contextually reasonable content. Nevertheless, it's important to underscore that the attention mechanism has unquestionably demonstrated a promising direction for enhancing the quality of text generation, and its continued integration with these cutting-edge architectures represents a fruitful avenue for future research and advancement.</a:t>
            </a:r>
            <a:endParaRPr lang="en-US" dirty="0">
              <a:solidFill>
                <a:schemeClr val="tx1"/>
              </a:solidFill>
            </a:endParaRP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731520"/>
            <a:ext cx="10671048" cy="1362057"/>
          </a:xfrm>
        </p:spPr>
        <p:txBody>
          <a:bodyPr/>
          <a:lstStyle/>
          <a:p>
            <a:r>
              <a:rPr lang="en-US" altLang="zh-CN" dirty="0"/>
              <a:t>Reference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13</a:t>
            </a:fld>
            <a:endParaRPr lang="en-US" dirty="0"/>
          </a:p>
        </p:txBody>
      </p:sp>
      <p:sp>
        <p:nvSpPr>
          <p:cNvPr id="4" name="Content Placeholder 3">
            <a:extLst>
              <a:ext uri="{FF2B5EF4-FFF2-40B4-BE49-F238E27FC236}">
                <a16:creationId xmlns:a16="http://schemas.microsoft.com/office/drawing/2014/main" id="{81AFF15D-EC14-ECED-B0DB-1A173FBAEDFC}"/>
              </a:ext>
            </a:extLst>
          </p:cNvPr>
          <p:cNvSpPr>
            <a:spLocks noGrp="1"/>
          </p:cNvSpPr>
          <p:nvPr>
            <p:ph sz="half" idx="1"/>
          </p:nvPr>
        </p:nvSpPr>
        <p:spPr>
          <a:xfrm>
            <a:off x="496390" y="2156960"/>
            <a:ext cx="11096896" cy="2834640"/>
          </a:xfrm>
        </p:spPr>
        <p:txBody>
          <a:bodyPr/>
          <a:lstStyle/>
          <a:p>
            <a:pPr marL="681228" lvl="1" indent="-342900" algn="just">
              <a:buFont typeface="+mj-lt"/>
              <a:buAutoNum type="arabicPeriod"/>
            </a:pPr>
            <a:r>
              <a:rPr lang="en-US" dirty="0"/>
              <a:t>Beamish, Richard Joseph and March, Francis Andrew. History of World War an authentic narrative of the world’s greatest war. The Project Gutenberg eBook, 2006. https://www.gutenberg.org/cache/epub/18993/pg18993.txt</a:t>
            </a:r>
          </a:p>
        </p:txBody>
      </p:sp>
    </p:spTree>
    <p:extLst>
      <p:ext uri="{BB962C8B-B14F-4D97-AF65-F5344CB8AC3E}">
        <p14:creationId xmlns:p14="http://schemas.microsoft.com/office/powerpoint/2010/main" val="288647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291917" y="1076926"/>
            <a:ext cx="4550664" cy="2453773"/>
          </a:xfrm>
        </p:spPr>
        <p:txBody>
          <a:bodyPr/>
          <a:lstStyle/>
          <a:p>
            <a:r>
              <a:rPr lang="en-US" dirty="0"/>
              <a:t>THANK YOU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310205" y="3595769"/>
            <a:ext cx="4550664" cy="2314448"/>
          </a:xfrm>
        </p:spPr>
        <p:txBody>
          <a:bodyPr>
            <a:normAutofit/>
          </a:bodyPr>
          <a:lstStyle/>
          <a:p>
            <a:r>
              <a:rPr lang="en-US" dirty="0"/>
              <a:t>yi.han.lim@intel.com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introduction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t>NLP</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2</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3723748"/>
            <a:ext cx="7035655" cy="2662144"/>
          </a:xfrm>
        </p:spPr>
        <p:txBody>
          <a:bodyPr>
            <a:normAutofit/>
          </a:bodyPr>
          <a:lstStyle/>
          <a:p>
            <a:pPr algn="just"/>
            <a:r>
              <a:rPr lang="en-US" sz="1600" b="0" i="0" dirty="0">
                <a:solidFill>
                  <a:schemeClr val="accent6">
                    <a:lumMod val="60000"/>
                    <a:lumOff val="40000"/>
                  </a:schemeClr>
                </a:solidFill>
                <a:effectLst/>
              </a:rPr>
              <a:t>In the pursuit of fulfilling the requirements for the successful completion of the NLP course, I have </a:t>
            </a:r>
            <a:r>
              <a:rPr lang="en-US" sz="1600" dirty="0">
                <a:solidFill>
                  <a:schemeClr val="accent6">
                    <a:lumMod val="60000"/>
                    <a:lumOff val="40000"/>
                  </a:schemeClr>
                </a:solidFill>
              </a:rPr>
              <a:t>opted for a project offered on Udemy which is </a:t>
            </a:r>
            <a:r>
              <a:rPr lang="en-US" sz="1600" b="0" i="0" dirty="0">
                <a:solidFill>
                  <a:schemeClr val="accent6">
                    <a:lumMod val="60000"/>
                    <a:lumOff val="40000"/>
                  </a:schemeClr>
                </a:solidFill>
                <a:effectLst/>
              </a:rPr>
              <a:t>Automatic Text Generation using TensorFlow, </a:t>
            </a:r>
            <a:r>
              <a:rPr lang="en-US" sz="1600" b="0" i="0" dirty="0" err="1">
                <a:solidFill>
                  <a:schemeClr val="accent6">
                    <a:lumMod val="60000"/>
                    <a:lumOff val="40000"/>
                  </a:schemeClr>
                </a:solidFill>
                <a:effectLst/>
              </a:rPr>
              <a:t>Keras</a:t>
            </a:r>
            <a:r>
              <a:rPr lang="en-US" sz="1600" dirty="0">
                <a:solidFill>
                  <a:schemeClr val="accent6">
                    <a:lumMod val="60000"/>
                    <a:lumOff val="40000"/>
                  </a:schemeClr>
                </a:solidFill>
              </a:rPr>
              <a:t> and Long Short-Term Memory (LSTM).</a:t>
            </a:r>
            <a:r>
              <a:rPr lang="en-US" sz="1600" b="0" i="0" dirty="0">
                <a:solidFill>
                  <a:schemeClr val="accent6">
                    <a:lumMod val="60000"/>
                    <a:lumOff val="40000"/>
                  </a:schemeClr>
                </a:solidFill>
                <a:effectLst/>
              </a:rPr>
              <a:t> This project involves the exploration of two distinct approaches. The first approach is centered around the application of Long Short-Term Memory (LSTM) standalone, while the second approach integrates LSTM with a Multi-Head Attention mechanism to facilitate text generation. </a:t>
            </a:r>
            <a:endParaRPr lang="en-US" sz="1600" dirty="0">
              <a:solidFill>
                <a:schemeClr val="accent6">
                  <a:lumMod val="60000"/>
                  <a:lumOff val="40000"/>
                </a:schemeClr>
              </a:solidFill>
            </a:endParaRPr>
          </a:p>
        </p:txBody>
      </p:sp>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3AF8-121B-6606-E845-5D3EE8B1F734}"/>
              </a:ext>
            </a:extLst>
          </p:cNvPr>
          <p:cNvSpPr>
            <a:spLocks noGrp="1"/>
          </p:cNvSpPr>
          <p:nvPr>
            <p:ph type="title"/>
          </p:nvPr>
        </p:nvSpPr>
        <p:spPr/>
        <p:txBody>
          <a:bodyPr/>
          <a:lstStyle/>
          <a:p>
            <a:r>
              <a:rPr lang="en-US" dirty="0"/>
              <a:t>Problem Statement</a:t>
            </a:r>
          </a:p>
        </p:txBody>
      </p:sp>
      <p:sp>
        <p:nvSpPr>
          <p:cNvPr id="3" name="Footer Placeholder 2">
            <a:extLst>
              <a:ext uri="{FF2B5EF4-FFF2-40B4-BE49-F238E27FC236}">
                <a16:creationId xmlns:a16="http://schemas.microsoft.com/office/drawing/2014/main" id="{CEEFCF4A-A01B-8D00-7170-30A9BA4678E3}"/>
              </a:ext>
            </a:extLst>
          </p:cNvPr>
          <p:cNvSpPr>
            <a:spLocks noGrp="1"/>
          </p:cNvSpPr>
          <p:nvPr>
            <p:ph type="ftr" sz="quarter" idx="11"/>
          </p:nvPr>
        </p:nvSpPr>
        <p:spPr/>
        <p:txBody>
          <a:bodyPr/>
          <a:lstStyle/>
          <a:p>
            <a:r>
              <a:rPr lang="en-US" dirty="0"/>
              <a:t>NLP</a:t>
            </a:r>
          </a:p>
        </p:txBody>
      </p:sp>
      <p:sp>
        <p:nvSpPr>
          <p:cNvPr id="4" name="Slide Number Placeholder 3">
            <a:extLst>
              <a:ext uri="{FF2B5EF4-FFF2-40B4-BE49-F238E27FC236}">
                <a16:creationId xmlns:a16="http://schemas.microsoft.com/office/drawing/2014/main" id="{21587F8F-7209-DA3D-9EEC-C0B83A8694D7}"/>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Content Placeholder 4">
            <a:extLst>
              <a:ext uri="{FF2B5EF4-FFF2-40B4-BE49-F238E27FC236}">
                <a16:creationId xmlns:a16="http://schemas.microsoft.com/office/drawing/2014/main" id="{515F2934-1E96-16E0-7F81-DD9E2BFEF366}"/>
              </a:ext>
            </a:extLst>
          </p:cNvPr>
          <p:cNvSpPr>
            <a:spLocks noGrp="1"/>
          </p:cNvSpPr>
          <p:nvPr>
            <p:ph idx="1"/>
          </p:nvPr>
        </p:nvSpPr>
        <p:spPr>
          <a:xfrm>
            <a:off x="4224528" y="3723748"/>
            <a:ext cx="6870192" cy="2811462"/>
          </a:xfrm>
        </p:spPr>
        <p:txBody>
          <a:bodyPr>
            <a:normAutofit/>
          </a:bodyPr>
          <a:lstStyle/>
          <a:p>
            <a:pPr algn="just"/>
            <a:r>
              <a:rPr lang="en-US" sz="1600" b="0" i="0" dirty="0">
                <a:solidFill>
                  <a:schemeClr val="accent6">
                    <a:lumMod val="60000"/>
                    <a:lumOff val="40000"/>
                  </a:schemeClr>
                </a:solidFill>
                <a:effectLst/>
              </a:rPr>
              <a:t>The project aims to address the challenge of generating coherent and contextually relevant text in the field of natural language processing. This problem is motivated by the need for more advanced and sophisticated text generation techniques that can produce high-quality text across various applications, such as chatbots, content generation, and more. Specifically, the project seeks to investigate the effectiveness of two distinct approaches: one relying solely on Long Short-Term Memory (LSTM) and the other incorporating LSTM with a Multi-Head Attention mechanism. The goal is to gain insights into merits and limitations of each approach and contribute to the development of improved text generation models within the context of NLP.</a:t>
            </a:r>
            <a:endParaRPr lang="en-US" sz="1600" dirty="0">
              <a:solidFill>
                <a:schemeClr val="accent6">
                  <a:lumMod val="60000"/>
                  <a:lumOff val="40000"/>
                </a:schemeClr>
              </a:solidFill>
            </a:endParaRPr>
          </a:p>
        </p:txBody>
      </p:sp>
    </p:spTree>
    <p:extLst>
      <p:ext uri="{BB962C8B-B14F-4D97-AF65-F5344CB8AC3E}">
        <p14:creationId xmlns:p14="http://schemas.microsoft.com/office/powerpoint/2010/main" val="322271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986784" y="701702"/>
            <a:ext cx="7439243" cy="1309978"/>
          </a:xfrm>
        </p:spPr>
        <p:txBody>
          <a:bodyPr/>
          <a:lstStyle/>
          <a:p>
            <a:r>
              <a:rPr lang="en-US" dirty="0" err="1"/>
              <a:t>DaTA</a:t>
            </a:r>
            <a:r>
              <a:rPr lang="en-US" dirty="0"/>
              <a:t> Description</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4</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986783" y="2386149"/>
            <a:ext cx="6759593" cy="4175751"/>
          </a:xfrm>
        </p:spPr>
        <p:txBody>
          <a:bodyPr>
            <a:normAutofit/>
          </a:bodyPr>
          <a:lstStyle/>
          <a:p>
            <a:r>
              <a:rPr lang="en-US" sz="1600" dirty="0"/>
              <a:t>The training data for this project is sourced from “The Project Gutenberg eBook of History of the World War”[1]. This eBook provides historical text content related to World War 1.</a:t>
            </a:r>
          </a:p>
          <a:p>
            <a:pPr marL="0" indent="0">
              <a:buNone/>
            </a:pPr>
            <a:endParaRPr lang="en-US" sz="1600" dirty="0"/>
          </a:p>
          <a:p>
            <a:r>
              <a:rPr lang="en-US" sz="1600" dirty="0"/>
              <a:t>The dataset comprises textual content in the English language.</a:t>
            </a:r>
          </a:p>
          <a:p>
            <a:pPr marL="0" indent="0">
              <a:buNone/>
            </a:pPr>
            <a:endParaRPr lang="en-US" sz="1600" dirty="0"/>
          </a:p>
          <a:p>
            <a:r>
              <a:rPr lang="en-US" sz="1600" dirty="0"/>
              <a:t>The text data is provided in plain text UTF-8 format. </a:t>
            </a:r>
          </a:p>
          <a:p>
            <a:pPr marL="0" indent="0">
              <a:buNone/>
            </a:pPr>
            <a:endParaRPr lang="en-US" sz="1600" dirty="0"/>
          </a:p>
          <a:p>
            <a:pPr algn="just"/>
            <a:r>
              <a:rPr lang="en-US" sz="1600" dirty="0"/>
              <a:t>The text data is used as the primary training material for the AI model to learn to generate coherent and contextually relevant text.</a:t>
            </a:r>
          </a:p>
        </p:txBody>
      </p:sp>
    </p:spTree>
    <p:extLst>
      <p:ext uri="{BB962C8B-B14F-4D97-AF65-F5344CB8AC3E}">
        <p14:creationId xmlns:p14="http://schemas.microsoft.com/office/powerpoint/2010/main" val="317028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19C7-86E6-A623-8EB8-5F00E28706EA}"/>
              </a:ext>
            </a:extLst>
          </p:cNvPr>
          <p:cNvSpPr>
            <a:spLocks noGrp="1"/>
          </p:cNvSpPr>
          <p:nvPr>
            <p:ph type="title"/>
          </p:nvPr>
        </p:nvSpPr>
        <p:spPr>
          <a:xfrm>
            <a:off x="541674" y="949233"/>
            <a:ext cx="7461504" cy="928334"/>
          </a:xfrm>
        </p:spPr>
        <p:txBody>
          <a:bodyPr/>
          <a:lstStyle/>
          <a:p>
            <a:r>
              <a:rPr lang="en-US" dirty="0"/>
              <a:t>Data </a:t>
            </a:r>
            <a:br>
              <a:rPr lang="en-US" dirty="0"/>
            </a:br>
            <a:r>
              <a:rPr lang="en-US" dirty="0"/>
              <a:t>preprocessing</a:t>
            </a:r>
          </a:p>
        </p:txBody>
      </p:sp>
      <p:sp>
        <p:nvSpPr>
          <p:cNvPr id="3" name="Content Placeholder 2">
            <a:extLst>
              <a:ext uri="{FF2B5EF4-FFF2-40B4-BE49-F238E27FC236}">
                <a16:creationId xmlns:a16="http://schemas.microsoft.com/office/drawing/2014/main" id="{10ACC8A6-F7EA-8511-C352-DFACC810C411}"/>
              </a:ext>
            </a:extLst>
          </p:cNvPr>
          <p:cNvSpPr>
            <a:spLocks noGrp="1"/>
          </p:cNvSpPr>
          <p:nvPr>
            <p:ph idx="1"/>
          </p:nvPr>
        </p:nvSpPr>
        <p:spPr>
          <a:xfrm>
            <a:off x="254291" y="1931127"/>
            <a:ext cx="6538395" cy="4553276"/>
          </a:xfrm>
        </p:spPr>
        <p:txBody>
          <a:bodyPr>
            <a:normAutofit/>
          </a:bodyPr>
          <a:lstStyle/>
          <a:p>
            <a:pPr marL="342900" indent="-342900">
              <a:buFont typeface="Wingdings" panose="05000000000000000000" pitchFamily="2" charset="2"/>
              <a:buChar char="Ø"/>
            </a:pPr>
            <a:r>
              <a:rPr lang="en-US" sz="1600" dirty="0">
                <a:solidFill>
                  <a:schemeClr val="accent6">
                    <a:lumMod val="60000"/>
                    <a:lumOff val="40000"/>
                  </a:schemeClr>
                </a:solidFill>
              </a:rPr>
              <a:t>The raw text data has been preprocessed to remove any irrelevant or extraneous content, such as metadata or licensing information.</a:t>
            </a:r>
          </a:p>
          <a:p>
            <a:endParaRPr lang="en-US" sz="1600" dirty="0">
              <a:solidFill>
                <a:schemeClr val="accent6">
                  <a:lumMod val="60000"/>
                  <a:lumOff val="40000"/>
                </a:schemeClr>
              </a:solidFill>
            </a:endParaRPr>
          </a:p>
          <a:p>
            <a:pPr marL="342900" indent="-342900">
              <a:buFont typeface="Wingdings" panose="05000000000000000000" pitchFamily="2" charset="2"/>
              <a:buChar char="Ø"/>
            </a:pPr>
            <a:r>
              <a:rPr lang="en-US" sz="1600" dirty="0">
                <a:solidFill>
                  <a:schemeClr val="accent6">
                    <a:lumMod val="60000"/>
                    <a:lumOff val="40000"/>
                  </a:schemeClr>
                </a:solidFill>
              </a:rPr>
              <a:t>The text data being used as dataset commences at the 737th lines.</a:t>
            </a:r>
          </a:p>
          <a:p>
            <a:pPr algn="just"/>
            <a:endParaRPr lang="en-US" sz="1600" dirty="0">
              <a:solidFill>
                <a:schemeClr val="accent6">
                  <a:lumMod val="60000"/>
                  <a:lumOff val="40000"/>
                </a:schemeClr>
              </a:solidFill>
            </a:endParaRPr>
          </a:p>
          <a:p>
            <a:pPr marL="342900" indent="-342900">
              <a:buFont typeface="Wingdings" panose="05000000000000000000" pitchFamily="2" charset="2"/>
              <a:buChar char="Ø"/>
            </a:pPr>
            <a:r>
              <a:rPr lang="en-US" sz="1600" b="0" i="0" dirty="0">
                <a:solidFill>
                  <a:schemeClr val="accent6">
                    <a:lumMod val="60000"/>
                    <a:lumOff val="40000"/>
                  </a:schemeClr>
                </a:solidFill>
                <a:effectLst/>
                <a:latin typeface="Söhne"/>
              </a:rPr>
              <a:t>A cleaning function is defined and applied to remove the punctuations and non-alphanumeric special characters, followed by converting of the remaining text into lowercase letters. </a:t>
            </a:r>
          </a:p>
          <a:p>
            <a:endParaRPr lang="en-US" sz="1600" b="0" i="0" dirty="0">
              <a:solidFill>
                <a:schemeClr val="accent6">
                  <a:lumMod val="60000"/>
                  <a:lumOff val="40000"/>
                </a:schemeClr>
              </a:solidFill>
              <a:effectLst/>
              <a:latin typeface="Söhne"/>
            </a:endParaRPr>
          </a:p>
          <a:p>
            <a:pPr marL="342900" indent="-342900">
              <a:buFont typeface="Wingdings" panose="05000000000000000000" pitchFamily="2" charset="2"/>
              <a:buChar char="Ø"/>
            </a:pPr>
            <a:r>
              <a:rPr lang="en-US" sz="1600" dirty="0">
                <a:solidFill>
                  <a:schemeClr val="accent6">
                    <a:lumMod val="60000"/>
                    <a:lumOff val="40000"/>
                  </a:schemeClr>
                </a:solidFill>
              </a:rPr>
              <a:t>These lowercase letters are then stored in an array for further use in the project.</a:t>
            </a:r>
          </a:p>
        </p:txBody>
      </p:sp>
    </p:spTree>
    <p:extLst>
      <p:ext uri="{BB962C8B-B14F-4D97-AF65-F5344CB8AC3E}">
        <p14:creationId xmlns:p14="http://schemas.microsoft.com/office/powerpoint/2010/main" val="372201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97A7-74B8-B42D-7082-D5D87B6CAC24}"/>
              </a:ext>
            </a:extLst>
          </p:cNvPr>
          <p:cNvSpPr>
            <a:spLocks noGrp="1"/>
          </p:cNvSpPr>
          <p:nvPr>
            <p:ph type="title"/>
          </p:nvPr>
        </p:nvSpPr>
        <p:spPr>
          <a:xfrm>
            <a:off x="3986784" y="501397"/>
            <a:ext cx="7439243" cy="1309978"/>
          </a:xfrm>
        </p:spPr>
        <p:txBody>
          <a:bodyPr/>
          <a:lstStyle/>
          <a:p>
            <a:br>
              <a:rPr lang="en-US" dirty="0"/>
            </a:br>
            <a:r>
              <a:rPr lang="en-US" dirty="0"/>
              <a:t>Tokenization</a:t>
            </a:r>
          </a:p>
        </p:txBody>
      </p:sp>
      <p:sp>
        <p:nvSpPr>
          <p:cNvPr id="3" name="Slide Number Placeholder 2">
            <a:extLst>
              <a:ext uri="{FF2B5EF4-FFF2-40B4-BE49-F238E27FC236}">
                <a16:creationId xmlns:a16="http://schemas.microsoft.com/office/drawing/2014/main" id="{8EB7859E-C9EF-E470-DFEA-31F2BC5A5C1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5" name="Content Placeholder 4">
            <a:extLst>
              <a:ext uri="{FF2B5EF4-FFF2-40B4-BE49-F238E27FC236}">
                <a16:creationId xmlns:a16="http://schemas.microsoft.com/office/drawing/2014/main" id="{832046CC-5ACA-EB49-56F3-967DE08E9B1B}"/>
              </a:ext>
            </a:extLst>
          </p:cNvPr>
          <p:cNvSpPr>
            <a:spLocks noGrp="1"/>
          </p:cNvSpPr>
          <p:nvPr>
            <p:ph sz="half" idx="2"/>
          </p:nvPr>
        </p:nvSpPr>
        <p:spPr>
          <a:xfrm>
            <a:off x="3986783" y="2055878"/>
            <a:ext cx="7795913" cy="4305717"/>
          </a:xfrm>
        </p:spPr>
        <p:txBody>
          <a:bodyPr>
            <a:normAutofit/>
          </a:bodyPr>
          <a:lstStyle/>
          <a:p>
            <a:pPr algn="just"/>
            <a:r>
              <a:rPr lang="en-US" sz="1600" dirty="0">
                <a:solidFill>
                  <a:schemeClr val="accent6">
                    <a:lumMod val="60000"/>
                    <a:lumOff val="40000"/>
                  </a:schemeClr>
                </a:solidFill>
              </a:rPr>
              <a:t>Tokenizer imported from TensorFlow </a:t>
            </a:r>
            <a:r>
              <a:rPr lang="en-US" sz="1600" dirty="0" err="1">
                <a:solidFill>
                  <a:schemeClr val="accent6">
                    <a:lumMod val="60000"/>
                    <a:lumOff val="40000"/>
                  </a:schemeClr>
                </a:solidFill>
              </a:rPr>
              <a:t>Keras</a:t>
            </a:r>
            <a:r>
              <a:rPr lang="en-US" sz="1600" dirty="0">
                <a:solidFill>
                  <a:schemeClr val="accent6">
                    <a:lumMod val="60000"/>
                    <a:lumOff val="40000"/>
                  </a:schemeClr>
                </a:solidFill>
              </a:rPr>
              <a:t> is used for tokenization to split the paragraphs and sentences into smaller units that can be more easily assigned meaning.</a:t>
            </a:r>
          </a:p>
          <a:p>
            <a:pPr algn="just"/>
            <a:r>
              <a:rPr lang="en-US" sz="1600" dirty="0">
                <a:solidFill>
                  <a:schemeClr val="accent6">
                    <a:lumMod val="60000"/>
                    <a:lumOff val="40000"/>
                  </a:schemeClr>
                </a:solidFill>
              </a:rPr>
              <a:t>The preprocessed lines are fed into the </a:t>
            </a:r>
            <a:r>
              <a:rPr lang="en-US" sz="1600" b="0" i="0" dirty="0">
                <a:solidFill>
                  <a:schemeClr val="accent6">
                    <a:lumMod val="60000"/>
                    <a:lumOff val="40000"/>
                  </a:schemeClr>
                </a:solidFill>
                <a:effectLst/>
              </a:rPr>
              <a:t>which converts the sequence of words into integers using word embedding. This transformation is necessary because machine learning algorithms typically operate on numerical data. Consequently, each unique word is mapped to a corresponding integer.</a:t>
            </a:r>
          </a:p>
          <a:p>
            <a:pPr algn="just"/>
            <a:r>
              <a:rPr lang="en-US" sz="1600" dirty="0">
                <a:solidFill>
                  <a:schemeClr val="accent6">
                    <a:lumMod val="60000"/>
                    <a:lumOff val="40000"/>
                  </a:schemeClr>
                </a:solidFill>
              </a:rPr>
              <a:t>The lines are converted into a sequences array which have a list of integer values.</a:t>
            </a:r>
          </a:p>
          <a:p>
            <a:pPr algn="just"/>
            <a:r>
              <a:rPr lang="en-US" sz="1600" b="0" i="0" dirty="0">
                <a:solidFill>
                  <a:schemeClr val="accent6">
                    <a:lumMod val="60000"/>
                    <a:lumOff val="40000"/>
                  </a:schemeClr>
                </a:solidFill>
                <a:effectLst/>
              </a:rPr>
              <a:t>The resulting lines are organized into a sequences array, which is essentially a list of these integer values. This sequences array is then converted into a NumPy array.</a:t>
            </a:r>
          </a:p>
          <a:p>
            <a:pPr algn="just"/>
            <a:r>
              <a:rPr lang="en-US" sz="1600" b="0" i="0" dirty="0">
                <a:solidFill>
                  <a:schemeClr val="accent6">
                    <a:lumMod val="60000"/>
                    <a:lumOff val="40000"/>
                  </a:schemeClr>
                </a:solidFill>
                <a:effectLst/>
              </a:rPr>
              <a:t>The two-dimensional array is subsequently split into two parts: X and Y. X serves as the input variable, encompassing the first 50 tokens, while Y represents the output, signifying the last token in the array. </a:t>
            </a:r>
          </a:p>
          <a:p>
            <a:pPr algn="just"/>
            <a:r>
              <a:rPr lang="en-US" sz="1600" b="0" i="0" dirty="0">
                <a:solidFill>
                  <a:schemeClr val="accent6">
                    <a:lumMod val="60000"/>
                    <a:lumOff val="40000"/>
                  </a:schemeClr>
                </a:solidFill>
                <a:effectLst/>
              </a:rPr>
              <a:t>These X and Y datasets are designated for use as training data for the machine learning model in later stages of the project.</a:t>
            </a:r>
            <a:endParaRPr lang="en-US" sz="1600" dirty="0">
              <a:solidFill>
                <a:schemeClr val="accent6">
                  <a:lumMod val="60000"/>
                  <a:lumOff val="40000"/>
                </a:schemeClr>
              </a:solidFill>
            </a:endParaRPr>
          </a:p>
          <a:p>
            <a:pPr marL="0" indent="0">
              <a:buNone/>
            </a:pPr>
            <a:endParaRPr lang="en-US" dirty="0"/>
          </a:p>
        </p:txBody>
      </p:sp>
    </p:spTree>
    <p:extLst>
      <p:ext uri="{BB962C8B-B14F-4D97-AF65-F5344CB8AC3E}">
        <p14:creationId xmlns:p14="http://schemas.microsoft.com/office/powerpoint/2010/main" val="206353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838F-D172-CE17-DD5C-8EA279197C96}"/>
              </a:ext>
            </a:extLst>
          </p:cNvPr>
          <p:cNvSpPr>
            <a:spLocks noGrp="1"/>
          </p:cNvSpPr>
          <p:nvPr>
            <p:ph type="title"/>
          </p:nvPr>
        </p:nvSpPr>
        <p:spPr>
          <a:xfrm>
            <a:off x="60961" y="226423"/>
            <a:ext cx="6853646" cy="738777"/>
          </a:xfrm>
        </p:spPr>
        <p:txBody>
          <a:bodyPr/>
          <a:lstStyle/>
          <a:p>
            <a:r>
              <a:rPr lang="en-US" sz="4000" dirty="0"/>
              <a:t>Model Architecture</a:t>
            </a:r>
          </a:p>
        </p:txBody>
      </p:sp>
      <p:sp>
        <p:nvSpPr>
          <p:cNvPr id="3" name="Content Placeholder 2">
            <a:extLst>
              <a:ext uri="{FF2B5EF4-FFF2-40B4-BE49-F238E27FC236}">
                <a16:creationId xmlns:a16="http://schemas.microsoft.com/office/drawing/2014/main" id="{E1900D50-5D26-D595-C268-08C94488E209}"/>
              </a:ext>
            </a:extLst>
          </p:cNvPr>
          <p:cNvSpPr>
            <a:spLocks noGrp="1"/>
          </p:cNvSpPr>
          <p:nvPr>
            <p:ph idx="1"/>
          </p:nvPr>
        </p:nvSpPr>
        <p:spPr>
          <a:xfrm>
            <a:off x="166626" y="1703977"/>
            <a:ext cx="5127607" cy="4088747"/>
          </a:xfrm>
        </p:spPr>
        <p:txBody>
          <a:bodyPr>
            <a:normAutofit/>
          </a:bodyPr>
          <a:lstStyle/>
          <a:p>
            <a:pPr algn="just"/>
            <a:r>
              <a:rPr lang="en-US" sz="1600" b="0" i="0" dirty="0">
                <a:solidFill>
                  <a:schemeClr val="accent6">
                    <a:lumMod val="60000"/>
                    <a:lumOff val="40000"/>
                  </a:schemeClr>
                </a:solidFill>
                <a:effectLst/>
              </a:rPr>
              <a:t>The model architecture consists of an </a:t>
            </a:r>
            <a:r>
              <a:rPr lang="en-US" sz="1600" b="1" i="0" dirty="0">
                <a:solidFill>
                  <a:srgbClr val="00B0F0"/>
                </a:solidFill>
                <a:effectLst/>
              </a:rPr>
              <a:t>Embedding layer </a:t>
            </a:r>
            <a:r>
              <a:rPr lang="en-US" sz="1600" b="0" i="0" dirty="0">
                <a:solidFill>
                  <a:schemeClr val="accent6">
                    <a:lumMod val="60000"/>
                    <a:lumOff val="40000"/>
                  </a:schemeClr>
                </a:solidFill>
                <a:effectLst/>
              </a:rPr>
              <a:t>that transforms words into numerical representations, </a:t>
            </a:r>
            <a:r>
              <a:rPr lang="en-US" sz="1600" b="1" i="0" dirty="0">
                <a:solidFill>
                  <a:srgbClr val="00B0F0"/>
                </a:solidFill>
                <a:effectLst/>
              </a:rPr>
              <a:t>two Long Short-Term Memory (LSTM) layers </a:t>
            </a:r>
            <a:r>
              <a:rPr lang="en-US" sz="1600" b="0" i="0" dirty="0">
                <a:solidFill>
                  <a:schemeClr val="accent6">
                    <a:lumMod val="60000"/>
                    <a:lumOff val="40000"/>
                  </a:schemeClr>
                </a:solidFill>
                <a:effectLst/>
              </a:rPr>
              <a:t>for capturing sequential dependencies, and </a:t>
            </a:r>
            <a:r>
              <a:rPr lang="en-US" sz="1600" b="1" i="0" dirty="0">
                <a:solidFill>
                  <a:srgbClr val="00B0F0"/>
                </a:solidFill>
                <a:effectLst/>
              </a:rPr>
              <a:t>two</a:t>
            </a:r>
            <a:r>
              <a:rPr lang="en-US" sz="1600" b="0" i="0" dirty="0">
                <a:solidFill>
                  <a:schemeClr val="accent6">
                    <a:lumMod val="60000"/>
                    <a:lumOff val="40000"/>
                  </a:schemeClr>
                </a:solidFill>
                <a:effectLst/>
              </a:rPr>
              <a:t> </a:t>
            </a:r>
            <a:r>
              <a:rPr lang="en-US" sz="1600" b="1" i="0" dirty="0">
                <a:solidFill>
                  <a:srgbClr val="00B0F0"/>
                </a:solidFill>
                <a:effectLst/>
              </a:rPr>
              <a:t>Dense layers </a:t>
            </a:r>
            <a:r>
              <a:rPr lang="en-US" sz="1600" b="0" i="0" dirty="0">
                <a:solidFill>
                  <a:schemeClr val="accent6">
                    <a:lumMod val="60000"/>
                    <a:lumOff val="40000"/>
                  </a:schemeClr>
                </a:solidFill>
                <a:effectLst/>
              </a:rPr>
              <a:t>to learn complex patterns. The initial Dense layer, with </a:t>
            </a:r>
            <a:r>
              <a:rPr lang="en-US" sz="1600" b="0" i="0" dirty="0" err="1">
                <a:solidFill>
                  <a:schemeClr val="accent6">
                    <a:lumMod val="60000"/>
                    <a:lumOff val="40000"/>
                  </a:schemeClr>
                </a:solidFill>
                <a:effectLst/>
              </a:rPr>
              <a:t>ReLU</a:t>
            </a:r>
            <a:r>
              <a:rPr lang="en-US" sz="1600" b="0" i="0" dirty="0">
                <a:solidFill>
                  <a:schemeClr val="accent6">
                    <a:lumMod val="60000"/>
                    <a:lumOff val="40000"/>
                  </a:schemeClr>
                </a:solidFill>
                <a:effectLst/>
              </a:rPr>
              <a:t> activation, learns intricate data patterns, while the final Dense layer, with </a:t>
            </a:r>
            <a:r>
              <a:rPr lang="en-US" sz="1600" b="0" i="0" dirty="0" err="1">
                <a:solidFill>
                  <a:schemeClr val="accent6">
                    <a:lumMod val="60000"/>
                    <a:lumOff val="40000"/>
                  </a:schemeClr>
                </a:solidFill>
                <a:effectLst/>
              </a:rPr>
              <a:t>softmax</a:t>
            </a:r>
            <a:r>
              <a:rPr lang="en-US" sz="1600" b="0" i="0" dirty="0">
                <a:solidFill>
                  <a:schemeClr val="accent6">
                    <a:lumMod val="60000"/>
                    <a:lumOff val="40000"/>
                  </a:schemeClr>
                </a:solidFill>
                <a:effectLst/>
              </a:rPr>
              <a:t> activation, generates a probability distribution over the vocabulary, enabling the model to predict the next word in the text generation process. </a:t>
            </a:r>
            <a:endParaRPr lang="en-US" sz="1600" dirty="0">
              <a:solidFill>
                <a:schemeClr val="accent6">
                  <a:lumMod val="60000"/>
                  <a:lumOff val="40000"/>
                </a:schemeClr>
              </a:solidFill>
            </a:endParaRPr>
          </a:p>
        </p:txBody>
      </p:sp>
      <p:sp>
        <p:nvSpPr>
          <p:cNvPr id="4" name="Text Placeholder 3">
            <a:extLst>
              <a:ext uri="{FF2B5EF4-FFF2-40B4-BE49-F238E27FC236}">
                <a16:creationId xmlns:a16="http://schemas.microsoft.com/office/drawing/2014/main" id="{9BD79504-F0F6-1129-0633-82E83784BDF3}"/>
              </a:ext>
            </a:extLst>
          </p:cNvPr>
          <p:cNvSpPr txBox="1">
            <a:spLocks/>
          </p:cNvSpPr>
          <p:nvPr/>
        </p:nvSpPr>
        <p:spPr>
          <a:xfrm>
            <a:off x="141081" y="1017454"/>
            <a:ext cx="3647150" cy="73050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FIRST Model: LSTM only</a:t>
            </a:r>
          </a:p>
        </p:txBody>
      </p:sp>
      <p:pic>
        <p:nvPicPr>
          <p:cNvPr id="6" name="Picture 5">
            <a:extLst>
              <a:ext uri="{FF2B5EF4-FFF2-40B4-BE49-F238E27FC236}">
                <a16:creationId xmlns:a16="http://schemas.microsoft.com/office/drawing/2014/main" id="{6C3CF4AA-ED99-052C-CDDC-6E887085299E}"/>
              </a:ext>
            </a:extLst>
          </p:cNvPr>
          <p:cNvPicPr>
            <a:picLocks noChangeAspect="1"/>
          </p:cNvPicPr>
          <p:nvPr/>
        </p:nvPicPr>
        <p:blipFill>
          <a:blip r:embed="rId2"/>
          <a:stretch>
            <a:fillRect/>
          </a:stretch>
        </p:blipFill>
        <p:spPr>
          <a:xfrm>
            <a:off x="5532628" y="1078411"/>
            <a:ext cx="6544418" cy="4518567"/>
          </a:xfrm>
          <a:prstGeom prst="rect">
            <a:avLst/>
          </a:prstGeom>
        </p:spPr>
      </p:pic>
    </p:spTree>
    <p:extLst>
      <p:ext uri="{BB962C8B-B14F-4D97-AF65-F5344CB8AC3E}">
        <p14:creationId xmlns:p14="http://schemas.microsoft.com/office/powerpoint/2010/main" val="168153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838F-D172-CE17-DD5C-8EA279197C96}"/>
              </a:ext>
            </a:extLst>
          </p:cNvPr>
          <p:cNvSpPr>
            <a:spLocks noGrp="1"/>
          </p:cNvSpPr>
          <p:nvPr>
            <p:ph type="title"/>
          </p:nvPr>
        </p:nvSpPr>
        <p:spPr>
          <a:xfrm>
            <a:off x="60961" y="226423"/>
            <a:ext cx="6853646" cy="738777"/>
          </a:xfrm>
        </p:spPr>
        <p:txBody>
          <a:bodyPr/>
          <a:lstStyle/>
          <a:p>
            <a:r>
              <a:rPr lang="en-US" sz="4000" dirty="0"/>
              <a:t>Model Architecture</a:t>
            </a:r>
          </a:p>
        </p:txBody>
      </p:sp>
      <p:sp>
        <p:nvSpPr>
          <p:cNvPr id="3" name="Content Placeholder 2">
            <a:extLst>
              <a:ext uri="{FF2B5EF4-FFF2-40B4-BE49-F238E27FC236}">
                <a16:creationId xmlns:a16="http://schemas.microsoft.com/office/drawing/2014/main" id="{E1900D50-5D26-D595-C268-08C94488E209}"/>
              </a:ext>
            </a:extLst>
          </p:cNvPr>
          <p:cNvSpPr>
            <a:spLocks noGrp="1"/>
          </p:cNvSpPr>
          <p:nvPr>
            <p:ph idx="1"/>
          </p:nvPr>
        </p:nvSpPr>
        <p:spPr>
          <a:xfrm>
            <a:off x="166626" y="1703977"/>
            <a:ext cx="5127607" cy="4088747"/>
          </a:xfrm>
        </p:spPr>
        <p:txBody>
          <a:bodyPr>
            <a:normAutofit fontScale="92500"/>
          </a:bodyPr>
          <a:lstStyle/>
          <a:p>
            <a:pPr algn="just"/>
            <a:r>
              <a:rPr lang="en-US" sz="1800" b="0" i="0" dirty="0">
                <a:solidFill>
                  <a:srgbClr val="0070C0"/>
                </a:solidFill>
                <a:effectLst/>
              </a:rPr>
              <a:t>This model design encompasses several key components: an </a:t>
            </a:r>
            <a:r>
              <a:rPr lang="en-US" sz="1800" b="1" i="0" dirty="0">
                <a:solidFill>
                  <a:srgbClr val="00B0F0"/>
                </a:solidFill>
                <a:effectLst/>
              </a:rPr>
              <a:t>Embedding layer </a:t>
            </a:r>
            <a:r>
              <a:rPr lang="en-US" sz="1800" b="0" i="0" dirty="0">
                <a:solidFill>
                  <a:srgbClr val="0070C0"/>
                </a:solidFill>
                <a:effectLst/>
              </a:rPr>
              <a:t>to transform input sequences into 50-dimensional vectors, followed by a </a:t>
            </a:r>
            <a:r>
              <a:rPr lang="en-US" sz="1800" b="1" i="0" dirty="0">
                <a:solidFill>
                  <a:srgbClr val="00B0F0"/>
                </a:solidFill>
                <a:effectLst/>
              </a:rPr>
              <a:t>Multi-Head Attention layer </a:t>
            </a:r>
            <a:r>
              <a:rPr lang="en-US" sz="1800" b="0" i="0" dirty="0">
                <a:solidFill>
                  <a:srgbClr val="0070C0"/>
                </a:solidFill>
                <a:effectLst/>
              </a:rPr>
              <a:t>for capturing contextual information and dependencies. </a:t>
            </a:r>
            <a:r>
              <a:rPr lang="en-US" sz="1800" b="1" i="0" dirty="0">
                <a:solidFill>
                  <a:srgbClr val="00B0F0"/>
                </a:solidFill>
                <a:effectLst/>
              </a:rPr>
              <a:t>Dropout and Layer </a:t>
            </a:r>
            <a:r>
              <a:rPr lang="en-US" sz="1800" b="0" i="0" dirty="0">
                <a:solidFill>
                  <a:srgbClr val="00B0F0"/>
                </a:solidFill>
                <a:effectLst/>
              </a:rPr>
              <a:t>Normalization</a:t>
            </a:r>
            <a:r>
              <a:rPr lang="en-US" sz="1800" b="0" i="0" dirty="0">
                <a:solidFill>
                  <a:srgbClr val="0070C0"/>
                </a:solidFill>
                <a:effectLst/>
              </a:rPr>
              <a:t> are applied for regularization and stability. </a:t>
            </a:r>
            <a:r>
              <a:rPr lang="en-US" sz="1800" b="1" i="0" dirty="0">
                <a:solidFill>
                  <a:srgbClr val="00B0F0"/>
                </a:solidFill>
                <a:effectLst/>
              </a:rPr>
              <a:t>Two LSTM layers </a:t>
            </a:r>
            <a:r>
              <a:rPr lang="en-US" sz="1800" b="0" i="0" dirty="0">
                <a:solidFill>
                  <a:srgbClr val="0070C0"/>
                </a:solidFill>
                <a:effectLst/>
              </a:rPr>
              <a:t>further process the data, and </a:t>
            </a:r>
            <a:r>
              <a:rPr lang="en-US" sz="1800" b="1" i="0" dirty="0">
                <a:solidFill>
                  <a:srgbClr val="00B0F0"/>
                </a:solidFill>
                <a:effectLst/>
              </a:rPr>
              <a:t>two Dense layers</a:t>
            </a:r>
            <a:r>
              <a:rPr lang="en-US" sz="1800" b="0" i="0" dirty="0">
                <a:solidFill>
                  <a:srgbClr val="0070C0"/>
                </a:solidFill>
                <a:effectLst/>
              </a:rPr>
              <a:t>, with </a:t>
            </a:r>
            <a:r>
              <a:rPr lang="en-US" sz="1800" b="0" i="0" dirty="0" err="1">
                <a:solidFill>
                  <a:srgbClr val="0070C0"/>
                </a:solidFill>
                <a:effectLst/>
              </a:rPr>
              <a:t>ReLU</a:t>
            </a:r>
            <a:r>
              <a:rPr lang="en-US" sz="1800" b="0" i="0" dirty="0">
                <a:solidFill>
                  <a:srgbClr val="0070C0"/>
                </a:solidFill>
                <a:effectLst/>
              </a:rPr>
              <a:t> activation in the first, and </a:t>
            </a:r>
            <a:r>
              <a:rPr lang="en-US" sz="1800" b="0" i="0" dirty="0" err="1">
                <a:solidFill>
                  <a:srgbClr val="0070C0"/>
                </a:solidFill>
                <a:effectLst/>
              </a:rPr>
              <a:t>softmax</a:t>
            </a:r>
            <a:r>
              <a:rPr lang="en-US" sz="1800" b="0" i="0" dirty="0">
                <a:solidFill>
                  <a:srgbClr val="0070C0"/>
                </a:solidFill>
                <a:effectLst/>
              </a:rPr>
              <a:t> activation in the second, produce a probability distribution over the vocabulary.</a:t>
            </a:r>
            <a:endParaRPr lang="en-US" dirty="0">
              <a:solidFill>
                <a:srgbClr val="0070C0"/>
              </a:solidFill>
            </a:endParaRPr>
          </a:p>
        </p:txBody>
      </p:sp>
      <p:sp>
        <p:nvSpPr>
          <p:cNvPr id="4" name="Text Placeholder 3">
            <a:extLst>
              <a:ext uri="{FF2B5EF4-FFF2-40B4-BE49-F238E27FC236}">
                <a16:creationId xmlns:a16="http://schemas.microsoft.com/office/drawing/2014/main" id="{9BD79504-F0F6-1129-0633-82E83784BDF3}"/>
              </a:ext>
            </a:extLst>
          </p:cNvPr>
          <p:cNvSpPr txBox="1">
            <a:spLocks/>
          </p:cNvSpPr>
          <p:nvPr/>
        </p:nvSpPr>
        <p:spPr>
          <a:xfrm>
            <a:off x="141080" y="1017454"/>
            <a:ext cx="5153153" cy="730504"/>
          </a:xfrm>
          <a:prstGeom prst="rect">
            <a:avLst/>
          </a:prstGeom>
        </p:spPr>
        <p:txBody>
          <a:bodyPr vert="horz" lIns="91440" tIns="45720" rIns="91440" bIns="45720" rtlCol="0">
            <a:normAutofit fontScale="92500"/>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u="sng" dirty="0"/>
              <a:t>SECOND Model: LSTM +</a:t>
            </a:r>
            <a:r>
              <a:rPr lang="en-US" sz="2000" b="0" i="0" u="sng" dirty="0">
                <a:solidFill>
                  <a:schemeClr val="accent6">
                    <a:lumMod val="60000"/>
                    <a:lumOff val="40000"/>
                  </a:schemeClr>
                </a:solidFill>
                <a:effectLst/>
              </a:rPr>
              <a:t> </a:t>
            </a:r>
            <a:r>
              <a:rPr lang="en-US" sz="2000" b="0" i="0" u="sng" dirty="0">
                <a:solidFill>
                  <a:schemeClr val="accent6">
                    <a:lumMod val="75000"/>
                  </a:schemeClr>
                </a:solidFill>
                <a:effectLst/>
              </a:rPr>
              <a:t>Multi-Head Attention </a:t>
            </a:r>
            <a:endParaRPr lang="en-US" sz="2000" u="sng" dirty="0">
              <a:solidFill>
                <a:schemeClr val="accent6">
                  <a:lumMod val="75000"/>
                </a:schemeClr>
              </a:solidFill>
            </a:endParaRPr>
          </a:p>
        </p:txBody>
      </p:sp>
      <p:pic>
        <p:nvPicPr>
          <p:cNvPr id="7" name="Picture 6">
            <a:extLst>
              <a:ext uri="{FF2B5EF4-FFF2-40B4-BE49-F238E27FC236}">
                <a16:creationId xmlns:a16="http://schemas.microsoft.com/office/drawing/2014/main" id="{BCC94838-C465-1451-EADE-F9F4C0722F86}"/>
              </a:ext>
            </a:extLst>
          </p:cNvPr>
          <p:cNvPicPr>
            <a:picLocks noChangeAspect="1"/>
          </p:cNvPicPr>
          <p:nvPr/>
        </p:nvPicPr>
        <p:blipFill rotWithShape="1">
          <a:blip r:embed="rId2"/>
          <a:srcRect r="2418"/>
          <a:stretch/>
        </p:blipFill>
        <p:spPr>
          <a:xfrm>
            <a:off x="5440536" y="1017454"/>
            <a:ext cx="6610384" cy="4965335"/>
          </a:xfrm>
          <a:prstGeom prst="rect">
            <a:avLst/>
          </a:prstGeom>
        </p:spPr>
      </p:pic>
    </p:spTree>
    <p:extLst>
      <p:ext uri="{BB962C8B-B14F-4D97-AF65-F5344CB8AC3E}">
        <p14:creationId xmlns:p14="http://schemas.microsoft.com/office/powerpoint/2010/main" val="302764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0539-2F8B-C722-57F5-E278C447F6BA}"/>
              </a:ext>
            </a:extLst>
          </p:cNvPr>
          <p:cNvSpPr>
            <a:spLocks noGrp="1"/>
          </p:cNvSpPr>
          <p:nvPr>
            <p:ph type="title"/>
          </p:nvPr>
        </p:nvSpPr>
        <p:spPr>
          <a:xfrm>
            <a:off x="765973" y="410573"/>
            <a:ext cx="10671048" cy="787291"/>
          </a:xfrm>
        </p:spPr>
        <p:txBody>
          <a:bodyPr/>
          <a:lstStyle/>
          <a:p>
            <a:r>
              <a:rPr lang="en-US" dirty="0"/>
              <a:t>Result</a:t>
            </a:r>
          </a:p>
        </p:txBody>
      </p:sp>
      <p:sp>
        <p:nvSpPr>
          <p:cNvPr id="3" name="Footer Placeholder 2">
            <a:extLst>
              <a:ext uri="{FF2B5EF4-FFF2-40B4-BE49-F238E27FC236}">
                <a16:creationId xmlns:a16="http://schemas.microsoft.com/office/drawing/2014/main" id="{72701221-8140-E824-B098-EDFBD6F1AF7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3C7F2FC-558C-417B-A59C-B0410E96F519}"/>
              </a:ext>
            </a:extLst>
          </p:cNvPr>
          <p:cNvSpPr>
            <a:spLocks noGrp="1"/>
          </p:cNvSpPr>
          <p:nvPr>
            <p:ph type="sldNum" sz="quarter" idx="12"/>
          </p:nvPr>
        </p:nvSpPr>
        <p:spPr/>
        <p:txBody>
          <a:bodyPr/>
          <a:lstStyle/>
          <a:p>
            <a:fld id="{48F63A3B-78C7-47BE-AE5E-E10140E04643}" type="slidenum">
              <a:rPr lang="en-US" smtClean="0"/>
              <a:pPr/>
              <a:t>9</a:t>
            </a:fld>
            <a:endParaRPr lang="en-US" dirty="0"/>
          </a:p>
        </p:txBody>
      </p:sp>
      <p:graphicFrame>
        <p:nvGraphicFramePr>
          <p:cNvPr id="6" name="Table 6">
            <a:extLst>
              <a:ext uri="{FF2B5EF4-FFF2-40B4-BE49-F238E27FC236}">
                <a16:creationId xmlns:a16="http://schemas.microsoft.com/office/drawing/2014/main" id="{6FF55F24-AFE7-A0F0-B578-4C2FF154FAAB}"/>
              </a:ext>
            </a:extLst>
          </p:cNvPr>
          <p:cNvGraphicFramePr>
            <a:graphicFrameLocks noGrp="1"/>
          </p:cNvGraphicFramePr>
          <p:nvPr>
            <p:ph sz="half" idx="1"/>
            <p:extLst>
              <p:ext uri="{D42A27DB-BD31-4B8C-83A1-F6EECF244321}">
                <p14:modId xmlns:p14="http://schemas.microsoft.com/office/powerpoint/2010/main" val="1700886383"/>
              </p:ext>
            </p:extLst>
          </p:nvPr>
        </p:nvGraphicFramePr>
        <p:xfrm>
          <a:off x="708519" y="1506581"/>
          <a:ext cx="10717508" cy="2447109"/>
        </p:xfrm>
        <a:graphic>
          <a:graphicData uri="http://schemas.openxmlformats.org/drawingml/2006/table">
            <a:tbl>
              <a:tblPr firstRow="1" bandRow="1">
                <a:tableStyleId>{5DA37D80-6434-44D0-A028-1B22A696006F}</a:tableStyleId>
              </a:tblPr>
              <a:tblGrid>
                <a:gridCol w="3283921">
                  <a:extLst>
                    <a:ext uri="{9D8B030D-6E8A-4147-A177-3AD203B41FA5}">
                      <a16:colId xmlns:a16="http://schemas.microsoft.com/office/drawing/2014/main" val="947922949"/>
                    </a:ext>
                  </a:extLst>
                </a:gridCol>
                <a:gridCol w="7433587">
                  <a:extLst>
                    <a:ext uri="{9D8B030D-6E8A-4147-A177-3AD203B41FA5}">
                      <a16:colId xmlns:a16="http://schemas.microsoft.com/office/drawing/2014/main" val="2749504369"/>
                    </a:ext>
                  </a:extLst>
                </a:gridCol>
              </a:tblGrid>
              <a:tr h="606507">
                <a:tc>
                  <a:txBody>
                    <a:bodyPr/>
                    <a:lstStyle/>
                    <a:p>
                      <a:r>
                        <a:rPr lang="en-US" dirty="0"/>
                        <a:t>Models</a:t>
                      </a:r>
                    </a:p>
                  </a:txBody>
                  <a:tcPr/>
                </a:tc>
                <a:tc>
                  <a:txBody>
                    <a:bodyPr/>
                    <a:lstStyle/>
                    <a:p>
                      <a:r>
                        <a:rPr lang="en-US" dirty="0"/>
                        <a:t>Accuracy in Training</a:t>
                      </a:r>
                    </a:p>
                  </a:txBody>
                  <a:tcPr/>
                </a:tc>
                <a:extLst>
                  <a:ext uri="{0D108BD9-81ED-4DB2-BD59-A6C34878D82A}">
                    <a16:rowId xmlns:a16="http://schemas.microsoft.com/office/drawing/2014/main" val="3559303258"/>
                  </a:ext>
                </a:extLst>
              </a:tr>
              <a:tr h="920301">
                <a:tc>
                  <a:txBody>
                    <a:bodyPr/>
                    <a:lstStyle/>
                    <a:p>
                      <a:r>
                        <a:rPr lang="en-US" dirty="0"/>
                        <a:t>LSTM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0.4887</a:t>
                      </a:r>
                    </a:p>
                    <a:p>
                      <a:endParaRPr lang="en-US" dirty="0"/>
                    </a:p>
                  </a:txBody>
                  <a:tcPr/>
                </a:tc>
                <a:extLst>
                  <a:ext uri="{0D108BD9-81ED-4DB2-BD59-A6C34878D82A}">
                    <a16:rowId xmlns:a16="http://schemas.microsoft.com/office/drawing/2014/main" val="2427123722"/>
                  </a:ext>
                </a:extLst>
              </a:tr>
              <a:tr h="920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LSTM + Multi-Head Attention</a:t>
                      </a:r>
                    </a:p>
                  </a:txBody>
                  <a:tcPr/>
                </a:tc>
                <a:tc>
                  <a:txBody>
                    <a:bodyPr/>
                    <a:lstStyle/>
                    <a:p>
                      <a:r>
                        <a:rPr lang="en-US" dirty="0"/>
                        <a:t>0.6004</a:t>
                      </a:r>
                    </a:p>
                  </a:txBody>
                  <a:tcPr/>
                </a:tc>
                <a:extLst>
                  <a:ext uri="{0D108BD9-81ED-4DB2-BD59-A6C34878D82A}">
                    <a16:rowId xmlns:a16="http://schemas.microsoft.com/office/drawing/2014/main" val="602013539"/>
                  </a:ext>
                </a:extLst>
              </a:tr>
            </a:tbl>
          </a:graphicData>
        </a:graphic>
      </p:graphicFrame>
      <p:pic>
        <p:nvPicPr>
          <p:cNvPr id="8" name="Picture 7">
            <a:extLst>
              <a:ext uri="{FF2B5EF4-FFF2-40B4-BE49-F238E27FC236}">
                <a16:creationId xmlns:a16="http://schemas.microsoft.com/office/drawing/2014/main" id="{17644FC1-0A9A-3E51-7C15-60C8C806224B}"/>
              </a:ext>
            </a:extLst>
          </p:cNvPr>
          <p:cNvPicPr>
            <a:picLocks noChangeAspect="1"/>
          </p:cNvPicPr>
          <p:nvPr/>
        </p:nvPicPr>
        <p:blipFill rotWithShape="1">
          <a:blip r:embed="rId2"/>
          <a:srcRect l="2765" t="89293" r="2782"/>
          <a:stretch/>
        </p:blipFill>
        <p:spPr>
          <a:xfrm>
            <a:off x="4105650" y="3429000"/>
            <a:ext cx="6631273" cy="330217"/>
          </a:xfrm>
          <a:prstGeom prst="rect">
            <a:avLst/>
          </a:prstGeom>
        </p:spPr>
      </p:pic>
      <p:sp>
        <p:nvSpPr>
          <p:cNvPr id="11" name="TextBox 10">
            <a:extLst>
              <a:ext uri="{FF2B5EF4-FFF2-40B4-BE49-F238E27FC236}">
                <a16:creationId xmlns:a16="http://schemas.microsoft.com/office/drawing/2014/main" id="{061FC520-25FB-DC21-7C9A-DB7E7FCDC90F}"/>
              </a:ext>
            </a:extLst>
          </p:cNvPr>
          <p:cNvSpPr txBox="1"/>
          <p:nvPr/>
        </p:nvSpPr>
        <p:spPr>
          <a:xfrm>
            <a:off x="765973" y="4354286"/>
            <a:ext cx="10717508" cy="1200329"/>
          </a:xfrm>
          <a:prstGeom prst="rect">
            <a:avLst/>
          </a:prstGeom>
          <a:noFill/>
        </p:spPr>
        <p:txBody>
          <a:bodyPr wrap="square" rtlCol="0">
            <a:spAutoFit/>
          </a:bodyPr>
          <a:lstStyle/>
          <a:p>
            <a:pPr algn="just"/>
            <a:r>
              <a:rPr lang="en-US" dirty="0"/>
              <a:t>LSTM + Multi-Head Attention architecture has higher accuracy of 19% than LSTM standalone due to its ability to comprehensively capture contextual information and dependencies within the text. This combination excels in understanding both global and local patterns. Moreover, it mitigates issues like the vanishing gradient problem associated with LSTM by allowing parallelization.</a:t>
            </a:r>
          </a:p>
        </p:txBody>
      </p:sp>
      <p:pic>
        <p:nvPicPr>
          <p:cNvPr id="13" name="Picture 12">
            <a:extLst>
              <a:ext uri="{FF2B5EF4-FFF2-40B4-BE49-F238E27FC236}">
                <a16:creationId xmlns:a16="http://schemas.microsoft.com/office/drawing/2014/main" id="{FA94B66F-B2FE-1149-D06D-DF1D47812E68}"/>
              </a:ext>
            </a:extLst>
          </p:cNvPr>
          <p:cNvPicPr>
            <a:picLocks noChangeAspect="1"/>
          </p:cNvPicPr>
          <p:nvPr/>
        </p:nvPicPr>
        <p:blipFill>
          <a:blip r:embed="rId3"/>
          <a:stretch>
            <a:fillRect/>
          </a:stretch>
        </p:blipFill>
        <p:spPr>
          <a:xfrm>
            <a:off x="4105650" y="2614141"/>
            <a:ext cx="6896454" cy="323867"/>
          </a:xfrm>
          <a:prstGeom prst="rect">
            <a:avLst/>
          </a:prstGeom>
        </p:spPr>
      </p:pic>
    </p:spTree>
    <p:extLst>
      <p:ext uri="{BB962C8B-B14F-4D97-AF65-F5344CB8AC3E}">
        <p14:creationId xmlns:p14="http://schemas.microsoft.com/office/powerpoint/2010/main" val="211582127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3.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{D6BA49CA-F8AD-4CD4-8266-9C081290F70D}tf78438558_win32</Template>
  <TotalTime>2191</TotalTime>
  <Words>1340</Words>
  <Application>Microsoft Office PowerPoint</Application>
  <PresentationFormat>Widescreen</PresentationFormat>
  <Paragraphs>84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Sabon Next LT</vt:lpstr>
      <vt:lpstr>Söhne</vt:lpstr>
      <vt:lpstr>Wingdings</vt:lpstr>
      <vt:lpstr>Custom</vt:lpstr>
      <vt:lpstr>Natural Language processing Project</vt:lpstr>
      <vt:lpstr>introduction</vt:lpstr>
      <vt:lpstr>Problem Statement</vt:lpstr>
      <vt:lpstr>DaTA Description</vt:lpstr>
      <vt:lpstr>Data  preprocessing</vt:lpstr>
      <vt:lpstr> Tokenization</vt:lpstr>
      <vt:lpstr>Model Architecture</vt:lpstr>
      <vt:lpstr>Model Architecture</vt:lpstr>
      <vt:lpstr>Result</vt:lpstr>
      <vt:lpstr>Result</vt:lpstr>
      <vt:lpstr>Result</vt:lpstr>
      <vt:lpstr>summary</vt:lpstr>
      <vt:lpstr>Reference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Project</dc:title>
  <dc:subject/>
  <dc:creator>Lim, Yi Han</dc:creator>
  <cp:lastModifiedBy>Lim, Yi Han</cp:lastModifiedBy>
  <cp:revision>1</cp:revision>
  <dcterms:created xsi:type="dcterms:W3CDTF">2023-10-11T13:00:05Z</dcterms:created>
  <dcterms:modified xsi:type="dcterms:W3CDTF">2023-10-13T01:31:07Z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