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8" r:id="rId2"/>
    <p:sldId id="261" r:id="rId3"/>
    <p:sldId id="256" r:id="rId4"/>
    <p:sldId id="271" r:id="rId5"/>
    <p:sldId id="259" r:id="rId6"/>
    <p:sldId id="262" r:id="rId7"/>
    <p:sldId id="275" r:id="rId8"/>
    <p:sldId id="274" r:id="rId9"/>
    <p:sldId id="264" r:id="rId10"/>
    <p:sldId id="265" r:id="rId11"/>
    <p:sldId id="266" r:id="rId12"/>
    <p:sldId id="267" r:id="rId13"/>
    <p:sldId id="269" r:id="rId14"/>
    <p:sldId id="268" r:id="rId15"/>
  </p:sldIdLst>
  <p:sldSz cx="10058400" cy="77724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07" autoAdjust="0"/>
    <p:restoredTop sz="64149" autoAdjust="0"/>
  </p:normalViewPr>
  <p:slideViewPr>
    <p:cSldViewPr snapToGrid="0">
      <p:cViewPr>
        <p:scale>
          <a:sx n="60" d="100"/>
          <a:sy n="60" d="100"/>
        </p:scale>
        <p:origin x="1330" y="-240"/>
      </p:cViewPr>
      <p:guideLst>
        <p:guide orient="horz" pos="2448"/>
        <p:guide pos="3168"/>
      </p:guideLst>
    </p:cSldViewPr>
  </p:slideViewPr>
  <p:outlineViewPr>
    <p:cViewPr>
      <p:scale>
        <a:sx n="33" d="100"/>
        <a:sy n="33" d="100"/>
      </p:scale>
      <p:origin x="0" y="-10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27150" y="720725"/>
            <a:ext cx="46609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5e8b55d3cc_0_4:notes"/>
          <p:cNvSpPr>
            <a:spLocks noGrp="1" noRot="1" noChangeAspect="1"/>
          </p:cNvSpPr>
          <p:nvPr>
            <p:ph type="sldImg" idx="2"/>
          </p:nvPr>
        </p:nvSpPr>
        <p:spPr>
          <a:xfrm>
            <a:off x="1328738" y="720725"/>
            <a:ext cx="4659312"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5e8b55d3cc_0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a:p>
            <a:r>
              <a:rPr sz="1200">
                <a:solidFill>
                  <a:srgbClr val="000000"/>
                </a:solidFill>
              </a:rPr>
              <a:t>Data Science: Machine Learning and Natural Language Processing
数据科学：机器学习和自然语言处理
Professor: Patrick Houlihan
教授：Patrick Houlihan</a:t>
            </a:r>
          </a:p>
        </p:txBody>
      </p:sp>
    </p:spTree>
    <p:extLst>
      <p:ext uri="{BB962C8B-B14F-4D97-AF65-F5344CB8AC3E}">
        <p14:creationId xmlns:p14="http://schemas.microsoft.com/office/powerpoint/2010/main" val="3238260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endParaRPr dirty="0"/>
          </a:p>
          <a:p>
            <a:r>
              <a:rPr sz="1200" dirty="0">
                <a:solidFill>
                  <a:srgbClr val="000000"/>
                </a:solidFill>
              </a:rPr>
              <a:t>Applications of Natural Language Processing
</a:t>
            </a:r>
            <a:r>
              <a:rPr sz="1200" dirty="0" err="1">
                <a:solidFill>
                  <a:srgbClr val="000000"/>
                </a:solidFill>
              </a:rPr>
              <a:t>自然语言处理的应用</a:t>
            </a:r>
            <a:r>
              <a:rPr sz="1200" dirty="0">
                <a:solidFill>
                  <a:srgbClr val="000000"/>
                </a:solidFill>
              </a:rPr>
              <a:t>
Language Modeling
</a:t>
            </a:r>
            <a:r>
              <a:rPr sz="1200" dirty="0" err="1">
                <a:solidFill>
                  <a:srgbClr val="000000"/>
                </a:solidFill>
              </a:rPr>
              <a:t>语言建模</a:t>
            </a:r>
            <a:r>
              <a:rPr sz="1200" dirty="0">
                <a:solidFill>
                  <a:srgbClr val="000000"/>
                </a:solidFill>
              </a:rPr>
              <a:t>
Predict next word based on previous words
</a:t>
            </a:r>
            <a:r>
              <a:rPr sz="1200" dirty="0" err="1">
                <a:solidFill>
                  <a:srgbClr val="000000"/>
                </a:solidFill>
              </a:rPr>
              <a:t>根据前面的词预测下一个词</a:t>
            </a:r>
            <a:r>
              <a:rPr sz="1200" dirty="0">
                <a:solidFill>
                  <a:srgbClr val="000000"/>
                </a:solidFill>
              </a:rPr>
              <a:t>
Speech Recognition
</a:t>
            </a:r>
            <a:r>
              <a:rPr sz="1200" dirty="0" err="1">
                <a:solidFill>
                  <a:srgbClr val="000000"/>
                </a:solidFill>
              </a:rPr>
              <a:t>语音识别</a:t>
            </a:r>
            <a:r>
              <a:rPr sz="1200" dirty="0">
                <a:solidFill>
                  <a:srgbClr val="000000"/>
                </a:solidFill>
              </a:rPr>
              <a:t>
Mapping acoustical signals to a natural language
</a:t>
            </a:r>
            <a:r>
              <a:rPr sz="1200" dirty="0" err="1">
                <a:solidFill>
                  <a:srgbClr val="000000"/>
                </a:solidFill>
              </a:rPr>
              <a:t>将声学信号映射到自然语言</a:t>
            </a:r>
            <a:r>
              <a:rPr sz="1200" dirty="0">
                <a:solidFill>
                  <a:srgbClr val="000000"/>
                </a:solidFill>
              </a:rPr>
              <a:t>
Word Associations
</a:t>
            </a:r>
            <a:r>
              <a:rPr sz="1200" dirty="0" err="1">
                <a:solidFill>
                  <a:srgbClr val="000000"/>
                </a:solidFill>
              </a:rPr>
              <a:t>词汇联想</a:t>
            </a:r>
            <a:r>
              <a:rPr sz="1200" dirty="0">
                <a:solidFill>
                  <a:srgbClr val="000000"/>
                </a:solidFill>
              </a:rPr>
              <a:t>
Determine synonyms and related words for a word or phrase
</a:t>
            </a:r>
            <a:r>
              <a:rPr sz="1200" dirty="0" err="1">
                <a:solidFill>
                  <a:srgbClr val="000000"/>
                </a:solidFill>
              </a:rPr>
              <a:t>确定单词或短语的同义词和相关词</a:t>
            </a:r>
            <a:r>
              <a:rPr sz="1200" dirty="0">
                <a:solidFill>
                  <a:srgbClr val="000000"/>
                </a:solidFill>
              </a:rPr>
              <a:t>
Sentiment Analysis
</a:t>
            </a:r>
            <a:r>
              <a:rPr sz="1200" dirty="0" err="1">
                <a:solidFill>
                  <a:srgbClr val="000000"/>
                </a:solidFill>
              </a:rPr>
              <a:t>情感分析</a:t>
            </a:r>
            <a:r>
              <a:rPr sz="1200" dirty="0">
                <a:solidFill>
                  <a:srgbClr val="000000"/>
                </a:solidFill>
              </a:rPr>
              <a:t>
Determine tone or mood of author or entire society
</a:t>
            </a:r>
            <a:r>
              <a:rPr sz="1200" dirty="0" err="1">
                <a:solidFill>
                  <a:srgbClr val="000000"/>
                </a:solidFill>
              </a:rPr>
              <a:t>确定作者或整个社会的语气或情绪</a:t>
            </a:r>
            <a:r>
              <a:rPr sz="1200" dirty="0">
                <a:solidFill>
                  <a:srgbClr val="000000"/>
                </a:solidFill>
              </a:rPr>
              <a:t>
Text Classification
</a:t>
            </a:r>
            <a:r>
              <a:rPr sz="1200" dirty="0" err="1">
                <a:solidFill>
                  <a:srgbClr val="000000"/>
                </a:solidFill>
              </a:rPr>
              <a:t>文本分类</a:t>
            </a:r>
            <a:r>
              <a:rPr sz="1200" dirty="0">
                <a:solidFill>
                  <a:srgbClr val="000000"/>
                </a:solidFill>
              </a:rPr>
              <a:t>
Predict categorical associations of text
</a:t>
            </a:r>
            <a:r>
              <a:rPr sz="1200" dirty="0" err="1">
                <a:solidFill>
                  <a:srgbClr val="000000"/>
                </a:solidFill>
              </a:rPr>
              <a:t>预测文本的分类关联</a:t>
            </a:r>
            <a:r>
              <a:rPr sz="1200" dirty="0">
                <a:solidFill>
                  <a:srgbClr val="000000"/>
                </a:solidFill>
              </a:rPr>
              <a:t>
Topical Extraction
</a:t>
            </a:r>
            <a:r>
              <a:rPr sz="1200" dirty="0" err="1">
                <a:solidFill>
                  <a:srgbClr val="000000"/>
                </a:solidFill>
              </a:rPr>
              <a:t>主题提取</a:t>
            </a:r>
            <a:r>
              <a:rPr sz="1200" dirty="0">
                <a:solidFill>
                  <a:srgbClr val="000000"/>
                </a:solidFill>
              </a:rPr>
              <a:t>
Determine main topic/theme of a body of text
</a:t>
            </a:r>
            <a:r>
              <a:rPr sz="1200" dirty="0" err="1">
                <a:solidFill>
                  <a:srgbClr val="000000"/>
                </a:solidFill>
              </a:rPr>
              <a:t>确定文本主体的主要话题</a:t>
            </a:r>
            <a:r>
              <a:rPr sz="1200" dirty="0">
                <a:solidFill>
                  <a:srgbClr val="000000"/>
                </a:solidFill>
              </a:rPr>
              <a:t>/</a:t>
            </a:r>
            <a:r>
              <a:rPr sz="1200" dirty="0" err="1">
                <a:solidFill>
                  <a:srgbClr val="000000"/>
                </a:solidFill>
              </a:rPr>
              <a:t>主题</a:t>
            </a:r>
            <a:endParaRPr sz="1200"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endParaRPr/>
          </a:p>
          <a:p>
            <a:r>
              <a:rPr sz="1200">
                <a:solidFill>
                  <a:srgbClr val="000000"/>
                </a:solidFill>
              </a:rPr>
              <a:t>Python
Python
Big emphasis on Python (not of Serpentes Suborder) programming language
重点强调Python（不是蛇亚目）编程语言
Python Programming Language
Python编程语言
Code – instructions in a program
代码——程序中的指令
Syntax – valid structures and commands
语法——有效的结构和命令
Output – Messages printed by program
输出——程序打印的消息
Shell – Interpreter
Shell——解释器
Integrated Development Environment (IDE) – Software to write and test software
集成开发环境（IDE）——编写和测试软件的软件</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endParaRPr/>
          </a:p>
          <a:p>
            <a:r>
              <a:rPr sz="1200">
                <a:solidFill>
                  <a:srgbClr val="000000"/>
                </a:solidFill>
              </a:rPr>
              <a:t>Python Syntax
Python语法
Python uses indentation
Python使用缩进</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endParaRPr/>
          </a:p>
          <a:p>
            <a:r>
              <a:rPr sz="1200">
                <a:solidFill>
                  <a:srgbClr val="000000"/>
                </a:solidFill>
              </a:rPr>
              <a:t>Variables
变量
Variables are case sensitive myVar is different than myvar
变量区分大小写，myVar和myvar是不同的
Do:
应做：
Start variable name with a letter
以字母开头命名变量
Don’t:
不应做：
No whitespace
不使用空格
Begin with a number
不以数字开头
Use operator symbols like – between words
不在单词之间使用操作符号，如-“</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endParaRPr/>
          </a:p>
          <a:p>
            <a:r>
              <a:rPr sz="1200">
                <a:solidFill>
                  <a:srgbClr val="000000"/>
                </a:solidFill>
              </a:rPr>
              <a:t>Python Math Commands
Python数学命令
Command name
命令名称
Description
描述
abs(value)
绝对值
ceil(value)
向上取整
cos(value)
余弦值（弧度）
floor(value)
向下取整
log(value)
自然对数
log10(value)
以10为底的对数
max(value1 value2)
两值中的较大值
min(value1 value2)
两值中的较小值
round(value)
四舍五入
sin(value)
正弦值（弧度）
sqrt(value)
平方根
To use some of these you need to import the math library à from math import *
要使用这些命令中的一些，需要导入数学库，例如 from math import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5e8b55d3cc_0_4:notes"/>
          <p:cNvSpPr>
            <a:spLocks noGrp="1" noRot="1" noChangeAspect="1"/>
          </p:cNvSpPr>
          <p:nvPr>
            <p:ph type="sldImg" idx="2"/>
          </p:nvPr>
        </p:nvSpPr>
        <p:spPr>
          <a:xfrm>
            <a:off x="1328738" y="720725"/>
            <a:ext cx="4659312"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5e8b55d3cc_0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a:p>
            <a:r>
              <a:rPr sz="1200" dirty="0">
                <a:solidFill>
                  <a:srgbClr val="000000"/>
                </a:solidFill>
              </a:rPr>
              <a:t>Introduction
</a:t>
            </a:r>
            <a:r>
              <a:rPr sz="1200" dirty="0" err="1">
                <a:solidFill>
                  <a:srgbClr val="000000"/>
                </a:solidFill>
              </a:rPr>
              <a:t>介绍</a:t>
            </a:r>
            <a:r>
              <a:rPr sz="1200" dirty="0">
                <a:solidFill>
                  <a:srgbClr val="000000"/>
                </a:solidFill>
              </a:rPr>
              <a:t>
Professor: Patrick Houlihan PhD
</a:t>
            </a:r>
            <a:r>
              <a:rPr sz="1200" dirty="0" err="1">
                <a:solidFill>
                  <a:srgbClr val="000000"/>
                </a:solidFill>
              </a:rPr>
              <a:t>教授：Patrick</a:t>
            </a:r>
            <a:r>
              <a:rPr sz="1200" dirty="0">
                <a:solidFill>
                  <a:srgbClr val="000000"/>
                </a:solidFill>
              </a:rPr>
              <a:t> Houlihan </a:t>
            </a:r>
            <a:r>
              <a:rPr sz="1200" dirty="0" err="1">
                <a:solidFill>
                  <a:srgbClr val="000000"/>
                </a:solidFill>
              </a:rPr>
              <a:t>博士</a:t>
            </a:r>
            <a:r>
              <a:rPr sz="1200" dirty="0">
                <a:solidFill>
                  <a:srgbClr val="000000"/>
                </a:solidFill>
              </a:rPr>
              <a:t>
Class:
</a:t>
            </a:r>
            <a:r>
              <a:rPr sz="1200" dirty="0" err="1">
                <a:solidFill>
                  <a:srgbClr val="000000"/>
                </a:solidFill>
              </a:rPr>
              <a:t>课程</a:t>
            </a:r>
            <a:r>
              <a:rPr sz="1200" dirty="0">
                <a:solidFill>
                  <a:srgbClr val="000000"/>
                </a:solidFill>
              </a:rPr>
              <a:t>：
When: Saturdays 7:00am-9:00am EST
时间：每周六上午7:00-9:00（美国东部时间）
April 6 and May 18 extended lecture 7:00am-9:30am EST
4月6日和5月18日课程延长至7:00-9:30（美国东部时间）
No class on May 11, class will be held on May 12 7:00am-9:00am EST
5月11日不上课，课程改到5月12日上午7:00-9:00（美国东部时间）
TAs:
</a:t>
            </a:r>
            <a:r>
              <a:rPr sz="1200" dirty="0" err="1">
                <a:solidFill>
                  <a:srgbClr val="000000"/>
                </a:solidFill>
              </a:rPr>
              <a:t>助教</a:t>
            </a:r>
            <a:r>
              <a:rPr sz="1200" dirty="0">
                <a:solidFill>
                  <a:srgbClr val="000000"/>
                </a:solidFill>
              </a:rPr>
              <a:t>：
Beth bethxx99@hotmail.com</a:t>
            </a:r>
          </a:p>
        </p:txBody>
      </p:sp>
    </p:spTree>
    <p:extLst>
      <p:ext uri="{BB962C8B-B14F-4D97-AF65-F5344CB8AC3E}">
        <p14:creationId xmlns:p14="http://schemas.microsoft.com/office/powerpoint/2010/main" val="358076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5e8b55d3cc_0_4:notes"/>
          <p:cNvSpPr>
            <a:spLocks noGrp="1" noRot="1" noChangeAspect="1"/>
          </p:cNvSpPr>
          <p:nvPr>
            <p:ph type="sldImg" idx="2"/>
          </p:nvPr>
        </p:nvSpPr>
        <p:spPr>
          <a:xfrm>
            <a:off x="1328738" y="720725"/>
            <a:ext cx="4659312"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5e8b55d3cc_0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a:p>
            <a:r>
              <a:rPr sz="1200" dirty="0">
                <a:solidFill>
                  <a:srgbClr val="000000"/>
                </a:solidFill>
              </a:rPr>
              <a:t>Introduction
</a:t>
            </a:r>
            <a:r>
              <a:rPr sz="1200" dirty="0" err="1">
                <a:solidFill>
                  <a:srgbClr val="000000"/>
                </a:solidFill>
              </a:rPr>
              <a:t>介绍</a:t>
            </a:r>
            <a:r>
              <a:rPr sz="1200" dirty="0">
                <a:solidFill>
                  <a:srgbClr val="000000"/>
                </a:solidFill>
              </a:rPr>
              <a:t>
Expectations
</a:t>
            </a:r>
            <a:r>
              <a:rPr sz="1200" dirty="0" err="1">
                <a:solidFill>
                  <a:srgbClr val="000000"/>
                </a:solidFill>
              </a:rPr>
              <a:t>期望</a:t>
            </a:r>
            <a:r>
              <a:rPr sz="1200" dirty="0">
                <a:solidFill>
                  <a:srgbClr val="000000"/>
                </a:solidFill>
              </a:rPr>
              <a:t>
My Background
</a:t>
            </a:r>
            <a:r>
              <a:rPr sz="1200" dirty="0" err="1">
                <a:solidFill>
                  <a:srgbClr val="000000"/>
                </a:solidFill>
              </a:rPr>
              <a:t>我的背景</a:t>
            </a:r>
            <a:r>
              <a:rPr sz="1200" dirty="0">
                <a:solidFill>
                  <a:srgbClr val="000000"/>
                </a:solidFill>
              </a:rPr>
              <a:t>
Syllabus Review
</a:t>
            </a:r>
            <a:r>
              <a:rPr sz="1200" dirty="0" err="1">
                <a:solidFill>
                  <a:srgbClr val="000000"/>
                </a:solidFill>
              </a:rPr>
              <a:t>课程大纲回顾</a:t>
            </a:r>
            <a:r>
              <a:rPr sz="1200" dirty="0">
                <a:solidFill>
                  <a:srgbClr val="000000"/>
                </a:solidFill>
              </a:rPr>
              <a:t>
Required Installations
</a:t>
            </a:r>
            <a:r>
              <a:rPr sz="1200" dirty="0" err="1">
                <a:solidFill>
                  <a:srgbClr val="000000"/>
                </a:solidFill>
              </a:rPr>
              <a:t>所需安装</a:t>
            </a:r>
            <a:r>
              <a:rPr sz="1200" dirty="0">
                <a:solidFill>
                  <a:srgbClr val="000000"/>
                </a:solidFill>
              </a:rPr>
              <a:t>
What is Natural Language Processing?
</a:t>
            </a:r>
            <a:r>
              <a:rPr sz="1200" dirty="0" err="1">
                <a:solidFill>
                  <a:srgbClr val="000000"/>
                </a:solidFill>
              </a:rPr>
              <a:t>什么是自然语言处理</a:t>
            </a:r>
            <a:r>
              <a:rPr sz="1200" dirty="0">
                <a:solidFill>
                  <a:srgbClr val="000000"/>
                </a:solidFill>
              </a:rPr>
              <a:t>？
Python
Python
Natural Language Toolkit (NLTK)
</a:t>
            </a:r>
            <a:r>
              <a:rPr sz="1200" dirty="0" err="1">
                <a:solidFill>
                  <a:srgbClr val="000000"/>
                </a:solidFill>
              </a:rPr>
              <a:t>自然语言工具包（NLTK</a:t>
            </a:r>
            <a:r>
              <a:rPr sz="1200" dirty="0">
                <a:solidFill>
                  <a:srgbClr val="000000"/>
                </a:solidFill>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endParaRPr dirty="0"/>
          </a:p>
          <a:p>
            <a:r>
              <a:rPr sz="1200" dirty="0">
                <a:solidFill>
                  <a:srgbClr val="000000"/>
                </a:solidFill>
              </a:rPr>
              <a:t>Expectations
</a:t>
            </a:r>
            <a:r>
              <a:rPr sz="1200" dirty="0" err="1">
                <a:solidFill>
                  <a:srgbClr val="000000"/>
                </a:solidFill>
              </a:rPr>
              <a:t>期望</a:t>
            </a:r>
            <a:r>
              <a:rPr sz="1200" dirty="0">
                <a:solidFill>
                  <a:srgbClr val="000000"/>
                </a:solidFill>
              </a:rPr>
              <a:t>
Familiar with a programming language i.e. R Java </a:t>
            </a:r>
            <a:r>
              <a:rPr sz="1200" dirty="0" err="1">
                <a:solidFill>
                  <a:srgbClr val="000000"/>
                </a:solidFill>
              </a:rPr>
              <a:t>Matlab</a:t>
            </a:r>
            <a:r>
              <a:rPr sz="1200" dirty="0">
                <a:solidFill>
                  <a:srgbClr val="000000"/>
                </a:solidFill>
              </a:rPr>
              <a:t>
</a:t>
            </a:r>
            <a:r>
              <a:rPr sz="1200" dirty="0" err="1">
                <a:solidFill>
                  <a:srgbClr val="000000"/>
                </a:solidFill>
              </a:rPr>
              <a:t>熟悉一种编程语言，如R、Java、Matlab</a:t>
            </a:r>
            <a:r>
              <a:rPr sz="1200" dirty="0">
                <a:solidFill>
                  <a:srgbClr val="000000"/>
                </a:solidFill>
              </a:rPr>
              <a:t>
Previous experience with Python a plus though NOT a show stopper
</a:t>
            </a:r>
            <a:r>
              <a:rPr sz="1200" dirty="0" err="1">
                <a:solidFill>
                  <a:srgbClr val="000000"/>
                </a:solidFill>
              </a:rPr>
              <a:t>有Python经验更好，但不是必需的</a:t>
            </a:r>
            <a:r>
              <a:rPr sz="1200" dirty="0">
                <a:solidFill>
                  <a:srgbClr val="000000"/>
                </a:solidFill>
              </a:rPr>
              <a:t>
Lots of data wrangling as text can be quite messy
</a:t>
            </a:r>
            <a:r>
              <a:rPr sz="1200" dirty="0" err="1">
                <a:solidFill>
                  <a:srgbClr val="000000"/>
                </a:solidFill>
              </a:rPr>
              <a:t>需要大量的数据清理，因为文本可能非常混乱</a:t>
            </a:r>
            <a:r>
              <a:rPr sz="1200" dirty="0">
                <a:solidFill>
                  <a:srgbClr val="000000"/>
                </a:solidFill>
              </a:rPr>
              <a:t>
Professor and TAs are here to help
</a:t>
            </a:r>
            <a:r>
              <a:rPr sz="1200" dirty="0" err="1">
                <a:solidFill>
                  <a:srgbClr val="000000"/>
                </a:solidFill>
              </a:rPr>
              <a:t>教授和助教在这里帮助你</a:t>
            </a:r>
            <a:r>
              <a:rPr sz="1200" dirty="0">
                <a:solidFill>
                  <a:srgbClr val="000000"/>
                </a:solidFill>
              </a:rPr>
              <a:t>
Effort and Grade are directly correlated
</a:t>
            </a:r>
            <a:r>
              <a:rPr sz="1200" dirty="0" err="1">
                <a:solidFill>
                  <a:srgbClr val="000000"/>
                </a:solidFill>
              </a:rPr>
              <a:t>努力与成绩直接相关</a:t>
            </a:r>
            <a:r>
              <a:rPr sz="1200" dirty="0">
                <a:solidFill>
                  <a:srgbClr val="000000"/>
                </a:solidFill>
              </a:rPr>
              <a:t>
You get out of the class what you put in
</a:t>
            </a:r>
            <a:r>
              <a:rPr sz="1200" dirty="0" err="1">
                <a:solidFill>
                  <a:srgbClr val="000000"/>
                </a:solidFill>
              </a:rPr>
              <a:t>你从课程中获得的与你投入的成正比</a:t>
            </a:r>
            <a:endParaRPr sz="1200" dirty="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e8b55d505_1_1:notes"/>
          <p:cNvSpPr>
            <a:spLocks noGrp="1" noRot="1" noChangeAspect="1"/>
          </p:cNvSpPr>
          <p:nvPr>
            <p:ph type="sldImg" idx="2"/>
          </p:nvPr>
        </p:nvSpPr>
        <p:spPr>
          <a:xfrm>
            <a:off x="1328738" y="720725"/>
            <a:ext cx="4659312"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e8b55d505_1_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a:p>
            <a:r>
              <a:rPr sz="1200" dirty="0">
                <a:solidFill>
                  <a:srgbClr val="000000"/>
                </a:solidFill>
              </a:rPr>
              <a:t>Professor Background
</a:t>
            </a:r>
            <a:r>
              <a:rPr sz="1200" dirty="0" err="1">
                <a:solidFill>
                  <a:srgbClr val="000000"/>
                </a:solidFill>
              </a:rPr>
              <a:t>教授背景</a:t>
            </a:r>
            <a:r>
              <a:rPr sz="1200" dirty="0">
                <a:solidFill>
                  <a:srgbClr val="000000"/>
                </a:solidFill>
              </a:rPr>
              <a:t>
Spent 15+ years in semiconductors
从事半导体行业15年以上
Altera
Nvidia
Last 10 years been surrounded by big data
过去10年与大数据为伴
Dissertation:
</a:t>
            </a:r>
            <a:r>
              <a:rPr sz="1200" dirty="0" err="1">
                <a:solidFill>
                  <a:srgbClr val="000000"/>
                </a:solidFill>
              </a:rPr>
              <a:t>博士论文</a:t>
            </a:r>
            <a:r>
              <a:rPr sz="1200" dirty="0">
                <a:solidFill>
                  <a:srgbClr val="000000"/>
                </a:solidFill>
              </a:rPr>
              <a:t>：
Forecasting Asset Price Direction Through Sentiment
</a:t>
            </a:r>
            <a:r>
              <a:rPr sz="1200" dirty="0" err="1">
                <a:solidFill>
                  <a:srgbClr val="000000"/>
                </a:solidFill>
              </a:rPr>
              <a:t>通过情感预测资产价格方向</a:t>
            </a:r>
            <a:r>
              <a:rPr sz="1200" dirty="0">
                <a:solidFill>
                  <a:srgbClr val="000000"/>
                </a:solidFill>
              </a:rPr>
              <a:t>
Publications:
</a:t>
            </a:r>
            <a:r>
              <a:rPr sz="1200" dirty="0" err="1">
                <a:solidFill>
                  <a:srgbClr val="000000"/>
                </a:solidFill>
              </a:rPr>
              <a:t>出版物</a:t>
            </a:r>
            <a:r>
              <a:rPr sz="1200" dirty="0">
                <a:solidFill>
                  <a:srgbClr val="000000"/>
                </a:solidFill>
              </a:rPr>
              <a:t>：
Risk Premium of Social Media Sentiment
</a:t>
            </a:r>
            <a:r>
              <a:rPr sz="1200" dirty="0" err="1">
                <a:solidFill>
                  <a:srgbClr val="000000"/>
                </a:solidFill>
              </a:rPr>
              <a:t>社交媒体情感的风险溢价</a:t>
            </a:r>
            <a:r>
              <a:rPr sz="1200" dirty="0">
                <a:solidFill>
                  <a:srgbClr val="000000"/>
                </a:solidFill>
              </a:rPr>
              <a:t>
Can Sentiment Analysis and Options Volume Anticipate Future Returns?
</a:t>
            </a:r>
            <a:r>
              <a:rPr sz="1200" dirty="0" err="1">
                <a:solidFill>
                  <a:srgbClr val="000000"/>
                </a:solidFill>
              </a:rPr>
              <a:t>情感分析和期权交易量能否预测未来收益</a:t>
            </a:r>
            <a:r>
              <a:rPr sz="1200" dirty="0">
                <a:solidFill>
                  <a:srgbClr val="000000"/>
                </a:solidFill>
              </a:rPr>
              <a:t>？
Leveraging a call-put ratio as a trading signal
</a:t>
            </a:r>
            <a:r>
              <a:rPr sz="1200" dirty="0" err="1">
                <a:solidFill>
                  <a:srgbClr val="000000"/>
                </a:solidFill>
              </a:rPr>
              <a:t>利用买卖比率作为交易信号</a:t>
            </a:r>
            <a:r>
              <a:rPr sz="1200" dirty="0">
                <a:solidFill>
                  <a:srgbClr val="000000"/>
                </a:solidFill>
              </a:rPr>
              <a:t>
Leveraging Social Media to Predict Continuation and Reversal in Asset prices
</a:t>
            </a:r>
            <a:r>
              <a:rPr sz="1200" dirty="0" err="1">
                <a:solidFill>
                  <a:srgbClr val="000000"/>
                </a:solidFill>
              </a:rPr>
              <a:t>利用社交媒体预测资产价格的延续和反转</a:t>
            </a:r>
            <a:r>
              <a:rPr sz="1200" dirty="0">
                <a:solidFill>
                  <a:srgbClr val="000000"/>
                </a:solidFill>
              </a:rPr>
              <a:t>
Founded financial data analytics company – </a:t>
            </a:r>
            <a:r>
              <a:rPr sz="1200" dirty="0" err="1">
                <a:solidFill>
                  <a:srgbClr val="000000"/>
                </a:solidFill>
              </a:rPr>
              <a:t>SentiQuant</a:t>
            </a:r>
            <a:r>
              <a:rPr sz="1200" dirty="0">
                <a:solidFill>
                  <a:srgbClr val="000000"/>
                </a:solidFill>
              </a:rPr>
              <a:t>
</a:t>
            </a:r>
            <a:r>
              <a:rPr sz="1200" dirty="0" err="1">
                <a:solidFill>
                  <a:srgbClr val="000000"/>
                </a:solidFill>
              </a:rPr>
              <a:t>创立了金融数据分析公司SentiQuant</a:t>
            </a:r>
            <a:r>
              <a:rPr sz="1200" dirty="0">
                <a:solidFill>
                  <a:srgbClr val="000000"/>
                </a:solidFill>
              </a:rPr>
              <a:t>
Currently Senior Vice President Data Science at Publicis Media
</a:t>
            </a:r>
            <a:r>
              <a:rPr sz="1200" dirty="0" err="1">
                <a:solidFill>
                  <a:srgbClr val="000000"/>
                </a:solidFill>
              </a:rPr>
              <a:t>现任Publicis</a:t>
            </a:r>
            <a:r>
              <a:rPr sz="1200" dirty="0">
                <a:solidFill>
                  <a:srgbClr val="000000"/>
                </a:solidFill>
              </a:rPr>
              <a:t> </a:t>
            </a:r>
            <a:r>
              <a:rPr sz="1200" dirty="0" err="1">
                <a:solidFill>
                  <a:srgbClr val="000000"/>
                </a:solidFill>
              </a:rPr>
              <a:t>Media数据科学高级副总裁</a:t>
            </a:r>
            <a:endParaRPr sz="1200" dirty="0">
              <a:solidFill>
                <a:srgbClr val="000000"/>
              </a:solidFill>
            </a:endParaRPr>
          </a:p>
        </p:txBody>
      </p:sp>
    </p:spTree>
    <p:extLst>
      <p:ext uri="{BB962C8B-B14F-4D97-AF65-F5344CB8AC3E}">
        <p14:creationId xmlns:p14="http://schemas.microsoft.com/office/powerpoint/2010/main" val="2320233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endParaRPr dirty="0"/>
          </a:p>
          <a:p>
            <a:r>
              <a:rPr sz="1200" dirty="0">
                <a:solidFill>
                  <a:srgbClr val="000000"/>
                </a:solidFill>
              </a:rPr>
              <a:t>Syllabus Review
</a:t>
            </a:r>
            <a:r>
              <a:rPr sz="1200" dirty="0" err="1">
                <a:solidFill>
                  <a:srgbClr val="000000"/>
                </a:solidFill>
              </a:rPr>
              <a:t>课程大纲回顾</a:t>
            </a:r>
            <a:r>
              <a:rPr sz="1200" dirty="0">
                <a:solidFill>
                  <a:srgbClr val="000000"/>
                </a:solidFill>
              </a:rPr>
              <a:t>
Class attendance consists of 10%
课堂出勤占10%
Homework 20%
作业占20%
Midterm 30%
期中考试占30%
Final (comprehensive) 40%
期末考试（综合）占40%</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endParaRPr dirty="0"/>
          </a:p>
          <a:p>
            <a:r>
              <a:rPr sz="1200" dirty="0">
                <a:solidFill>
                  <a:srgbClr val="000000"/>
                </a:solidFill>
              </a:rPr>
              <a:t>References
</a:t>
            </a:r>
            <a:r>
              <a:rPr sz="1200" dirty="0" err="1">
                <a:solidFill>
                  <a:srgbClr val="000000"/>
                </a:solidFill>
              </a:rPr>
              <a:t>参考资料</a:t>
            </a:r>
            <a:r>
              <a:rPr sz="1200" dirty="0">
                <a:solidFill>
                  <a:srgbClr val="000000"/>
                </a:solidFill>
              </a:rPr>
              <a:t>
https://web.stanford.edu/~jurafsky/
Natural Language Processing with Python (https://www.nltk.org/book/)
</a:t>
            </a:r>
            <a:r>
              <a:rPr sz="1200" dirty="0" err="1">
                <a:solidFill>
                  <a:srgbClr val="000000"/>
                </a:solidFill>
              </a:rPr>
              <a:t>用Python进行自然语言处理</a:t>
            </a:r>
            <a:endParaRPr sz="1200" dirty="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e8b55d505_1_1:notes"/>
          <p:cNvSpPr>
            <a:spLocks noGrp="1" noRot="1" noChangeAspect="1"/>
          </p:cNvSpPr>
          <p:nvPr>
            <p:ph type="sldImg" idx="2"/>
          </p:nvPr>
        </p:nvSpPr>
        <p:spPr>
          <a:xfrm>
            <a:off x="1328738" y="720725"/>
            <a:ext cx="4659312"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e8b55d505_1_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a:p>
            <a:r>
              <a:rPr sz="1200" dirty="0">
                <a:solidFill>
                  <a:srgbClr val="000000"/>
                </a:solidFill>
              </a:rPr>
              <a:t>Required Installations
</a:t>
            </a:r>
            <a:r>
              <a:rPr sz="1200" dirty="0" err="1">
                <a:solidFill>
                  <a:srgbClr val="000000"/>
                </a:solidFill>
              </a:rPr>
              <a:t>所需安装</a:t>
            </a:r>
            <a:r>
              <a:rPr sz="1200" dirty="0">
                <a:solidFill>
                  <a:srgbClr val="000000"/>
                </a:solidFill>
              </a:rPr>
              <a:t>
Python 3.X version
Python 3.X </a:t>
            </a:r>
            <a:r>
              <a:rPr sz="1200" dirty="0" err="1">
                <a:solidFill>
                  <a:srgbClr val="000000"/>
                </a:solidFill>
              </a:rPr>
              <a:t>版本</a:t>
            </a:r>
            <a:r>
              <a:rPr sz="1200" dirty="0">
                <a:solidFill>
                  <a:srgbClr val="000000"/>
                </a:solidFill>
              </a:rPr>
              <a:t>
https://www.anaconda.com/download/
NLTK download and Install
</a:t>
            </a:r>
            <a:r>
              <a:rPr sz="1200" dirty="0" err="1">
                <a:solidFill>
                  <a:srgbClr val="000000"/>
                </a:solidFill>
              </a:rPr>
              <a:t>下载并安装NLTK</a:t>
            </a:r>
            <a:endParaRPr sz="1200" dirty="0">
              <a:solidFill>
                <a:srgbClr val="000000"/>
              </a:solidFill>
            </a:endParaRPr>
          </a:p>
        </p:txBody>
      </p:sp>
    </p:spTree>
    <p:extLst>
      <p:ext uri="{BB962C8B-B14F-4D97-AF65-F5344CB8AC3E}">
        <p14:creationId xmlns:p14="http://schemas.microsoft.com/office/powerpoint/2010/main" val="761727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endParaRPr dirty="0"/>
          </a:p>
          <a:p>
            <a:r>
              <a:rPr sz="1200" dirty="0">
                <a:solidFill>
                  <a:srgbClr val="000000"/>
                </a:solidFill>
              </a:rPr>
              <a:t>What is Natural Language Processing?
</a:t>
            </a:r>
            <a:r>
              <a:rPr sz="1200" dirty="0" err="1">
                <a:solidFill>
                  <a:srgbClr val="000000"/>
                </a:solidFill>
              </a:rPr>
              <a:t>什么是自然语言处理</a:t>
            </a:r>
            <a:r>
              <a:rPr sz="1200" dirty="0">
                <a:solidFill>
                  <a:srgbClr val="000000"/>
                </a:solidFill>
              </a:rPr>
              <a:t>？
Interaction between computers and human (natural) languages
</a:t>
            </a:r>
            <a:r>
              <a:rPr sz="1200" dirty="0" err="1">
                <a:solidFill>
                  <a:srgbClr val="000000"/>
                </a:solidFill>
              </a:rPr>
              <a:t>计算机与人类（自然）语言的交互</a:t>
            </a:r>
            <a:r>
              <a:rPr sz="1200" dirty="0">
                <a:solidFill>
                  <a:srgbClr val="000000"/>
                </a:solidFill>
              </a:rPr>
              <a:t>
Understanding – Process meaning of spoken/typed words
</a:t>
            </a:r>
            <a:r>
              <a:rPr sz="1200" dirty="0" err="1">
                <a:solidFill>
                  <a:srgbClr val="000000"/>
                </a:solidFill>
              </a:rPr>
              <a:t>理解</a:t>
            </a:r>
            <a:r>
              <a:rPr sz="1200" dirty="0">
                <a:solidFill>
                  <a:srgbClr val="000000"/>
                </a:solidFill>
              </a:rPr>
              <a:t>——</a:t>
            </a:r>
            <a:r>
              <a:rPr sz="1200" dirty="0" err="1">
                <a:solidFill>
                  <a:srgbClr val="000000"/>
                </a:solidFill>
              </a:rPr>
              <a:t>处理口语</a:t>
            </a:r>
            <a:r>
              <a:rPr sz="1200" dirty="0">
                <a:solidFill>
                  <a:srgbClr val="000000"/>
                </a:solidFill>
              </a:rPr>
              <a:t>/</a:t>
            </a:r>
            <a:r>
              <a:rPr sz="1200" dirty="0" err="1">
                <a:solidFill>
                  <a:srgbClr val="000000"/>
                </a:solidFill>
              </a:rPr>
              <a:t>打字词的含义</a:t>
            </a:r>
            <a:r>
              <a:rPr sz="1200" dirty="0">
                <a:solidFill>
                  <a:srgbClr val="000000"/>
                </a:solidFill>
              </a:rPr>
              <a:t>
Generation – Expression into natural (human) language i.e. English
</a:t>
            </a:r>
            <a:r>
              <a:rPr sz="1200" dirty="0" err="1">
                <a:solidFill>
                  <a:srgbClr val="000000"/>
                </a:solidFill>
              </a:rPr>
              <a:t>生成</a:t>
            </a:r>
            <a:r>
              <a:rPr sz="1200" dirty="0">
                <a:solidFill>
                  <a:srgbClr val="000000"/>
                </a:solidFill>
              </a:rPr>
              <a:t>——</a:t>
            </a:r>
            <a:r>
              <a:rPr sz="1200" dirty="0" err="1">
                <a:solidFill>
                  <a:srgbClr val="000000"/>
                </a:solidFill>
              </a:rPr>
              <a:t>以自然（人类）语言表达，例如英语</a:t>
            </a:r>
            <a:r>
              <a:rPr sz="1200" dirty="0">
                <a:solidFill>
                  <a:srgbClr val="000000"/>
                </a:solidFill>
              </a:rPr>
              <a:t>
Processing of vast amounts of natural language data (text)
</a:t>
            </a:r>
            <a:r>
              <a:rPr sz="1200" dirty="0" err="1">
                <a:solidFill>
                  <a:srgbClr val="000000"/>
                </a:solidFill>
              </a:rPr>
              <a:t>处理大量自然语言数据（文本</a:t>
            </a:r>
            <a:r>
              <a:rPr sz="1200" dirty="0">
                <a:solidFill>
                  <a:srgbClr val="000000"/>
                </a:solidFill>
              </a:rPr>
              <a:t>）
Brief History
</a:t>
            </a:r>
            <a:r>
              <a:rPr sz="1200" dirty="0" err="1">
                <a:solidFill>
                  <a:srgbClr val="000000"/>
                </a:solidFill>
              </a:rPr>
              <a:t>简史</a:t>
            </a:r>
            <a:r>
              <a:rPr sz="1200" dirty="0">
                <a:solidFill>
                  <a:srgbClr val="000000"/>
                </a:solidFill>
              </a:rPr>
              <a:t>
Started in 50’s
始于50年代
Alan Turing
</a:t>
            </a:r>
            <a:r>
              <a:rPr sz="1200" dirty="0" err="1">
                <a:solidFill>
                  <a:srgbClr val="000000"/>
                </a:solidFill>
              </a:rPr>
              <a:t>艾伦·图灵</a:t>
            </a:r>
            <a:r>
              <a:rPr sz="1200" dirty="0">
                <a:solidFill>
                  <a:srgbClr val="000000"/>
                </a:solidFill>
              </a:rPr>
              <a:t>
Turing test
</a:t>
            </a:r>
            <a:r>
              <a:rPr sz="1200" dirty="0" err="1">
                <a:solidFill>
                  <a:srgbClr val="000000"/>
                </a:solidFill>
              </a:rPr>
              <a:t>图灵测试</a:t>
            </a:r>
            <a:r>
              <a:rPr sz="1200" dirty="0">
                <a:solidFill>
                  <a:srgbClr val="000000"/>
                </a:solidFill>
              </a:rPr>
              <a:t>
Test of intelligent behavior
</a:t>
            </a:r>
            <a:r>
              <a:rPr sz="1200" dirty="0" err="1">
                <a:solidFill>
                  <a:srgbClr val="000000"/>
                </a:solidFill>
              </a:rPr>
              <a:t>智能行为测试</a:t>
            </a:r>
            <a:endParaRPr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lumbia Templat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42879" y="1125136"/>
            <a:ext cx="9372600" cy="3101700"/>
          </a:xfrm>
          <a:prstGeom prst="rect">
            <a:avLst/>
          </a:prstGeom>
        </p:spPr>
        <p:txBody>
          <a:bodyPr spcFirstLastPara="1" wrap="square" lIns="113100" tIns="113100" rIns="113100" bIns="113100" anchor="b" anchorCtr="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2" name="Google Shape;12;p2"/>
          <p:cNvSpPr txBox="1">
            <a:spLocks noGrp="1"/>
          </p:cNvSpPr>
          <p:nvPr>
            <p:ph type="subTitle" idx="1"/>
          </p:nvPr>
        </p:nvSpPr>
        <p:spPr>
          <a:xfrm>
            <a:off x="342870" y="4282678"/>
            <a:ext cx="9372600" cy="1197600"/>
          </a:xfrm>
          <a:prstGeom prst="rect">
            <a:avLst/>
          </a:prstGeom>
        </p:spPr>
        <p:txBody>
          <a:bodyPr spcFirstLastPara="1" wrap="square" lIns="113100" tIns="113100" rIns="113100" bIns="113100" anchor="t" anchorCtr="0">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a:endParaRPr/>
          </a:p>
        </p:txBody>
      </p:sp>
      <p:sp>
        <p:nvSpPr>
          <p:cNvPr id="13" name="Google Shape;13;p2"/>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42870" y="1671478"/>
            <a:ext cx="9372600" cy="2967000"/>
          </a:xfrm>
          <a:prstGeom prst="rect">
            <a:avLst/>
          </a:prstGeom>
        </p:spPr>
        <p:txBody>
          <a:bodyPr spcFirstLastPara="1" wrap="square" lIns="113100" tIns="113100" rIns="113100" bIns="113100" anchor="b" anchorCtr="0">
            <a:noAutofit/>
          </a:bodyPr>
          <a:lstStyle>
            <a:lvl1pPr lvl="0" algn="ctr">
              <a:spcBef>
                <a:spcPts val="0"/>
              </a:spcBef>
              <a:spcAft>
                <a:spcPts val="0"/>
              </a:spcAft>
              <a:buSzPts val="14800"/>
              <a:buNone/>
              <a:defRPr sz="14800"/>
            </a:lvl1pPr>
            <a:lvl2pPr lvl="1" algn="ctr">
              <a:spcBef>
                <a:spcPts val="0"/>
              </a:spcBef>
              <a:spcAft>
                <a:spcPts val="0"/>
              </a:spcAft>
              <a:buSzPts val="14800"/>
              <a:buNone/>
              <a:defRPr sz="14800"/>
            </a:lvl2pPr>
            <a:lvl3pPr lvl="2" algn="ctr">
              <a:spcBef>
                <a:spcPts val="0"/>
              </a:spcBef>
              <a:spcAft>
                <a:spcPts val="0"/>
              </a:spcAft>
              <a:buSzPts val="14800"/>
              <a:buNone/>
              <a:defRPr sz="14800"/>
            </a:lvl3pPr>
            <a:lvl4pPr lvl="3" algn="ctr">
              <a:spcBef>
                <a:spcPts val="0"/>
              </a:spcBef>
              <a:spcAft>
                <a:spcPts val="0"/>
              </a:spcAft>
              <a:buSzPts val="14800"/>
              <a:buNone/>
              <a:defRPr sz="14800"/>
            </a:lvl4pPr>
            <a:lvl5pPr lvl="4" algn="ctr">
              <a:spcBef>
                <a:spcPts val="0"/>
              </a:spcBef>
              <a:spcAft>
                <a:spcPts val="0"/>
              </a:spcAft>
              <a:buSzPts val="14800"/>
              <a:buNone/>
              <a:defRPr sz="14800"/>
            </a:lvl5pPr>
            <a:lvl6pPr lvl="5" algn="ctr">
              <a:spcBef>
                <a:spcPts val="0"/>
              </a:spcBef>
              <a:spcAft>
                <a:spcPts val="0"/>
              </a:spcAft>
              <a:buSzPts val="14800"/>
              <a:buNone/>
              <a:defRPr sz="14800"/>
            </a:lvl6pPr>
            <a:lvl7pPr lvl="6" algn="ctr">
              <a:spcBef>
                <a:spcPts val="0"/>
              </a:spcBef>
              <a:spcAft>
                <a:spcPts val="0"/>
              </a:spcAft>
              <a:buSzPts val="14800"/>
              <a:buNone/>
              <a:defRPr sz="14800"/>
            </a:lvl7pPr>
            <a:lvl8pPr lvl="7" algn="ctr">
              <a:spcBef>
                <a:spcPts val="0"/>
              </a:spcBef>
              <a:spcAft>
                <a:spcPts val="0"/>
              </a:spcAft>
              <a:buSzPts val="14800"/>
              <a:buNone/>
              <a:defRPr sz="14800"/>
            </a:lvl8pPr>
            <a:lvl9pPr lvl="8" algn="ctr">
              <a:spcBef>
                <a:spcPts val="0"/>
              </a:spcBef>
              <a:spcAft>
                <a:spcPts val="0"/>
              </a:spcAft>
              <a:buSzPts val="14800"/>
              <a:buNone/>
              <a:defRPr sz="14800"/>
            </a:lvl9pPr>
          </a:lstStyle>
          <a:p>
            <a:r>
              <a:t>xx%</a:t>
            </a:r>
          </a:p>
        </p:txBody>
      </p:sp>
      <p:sp>
        <p:nvSpPr>
          <p:cNvPr id="50" name="Google Shape;50;p11"/>
          <p:cNvSpPr txBox="1">
            <a:spLocks noGrp="1"/>
          </p:cNvSpPr>
          <p:nvPr>
            <p:ph type="body" idx="1"/>
          </p:nvPr>
        </p:nvSpPr>
        <p:spPr>
          <a:xfrm>
            <a:off x="342870" y="4763362"/>
            <a:ext cx="9372600" cy="1965600"/>
          </a:xfrm>
          <a:prstGeom prst="rect">
            <a:avLst/>
          </a:prstGeom>
        </p:spPr>
        <p:txBody>
          <a:bodyPr spcFirstLastPara="1" wrap="square" lIns="113100" tIns="113100" rIns="113100" bIns="113100" anchor="t" anchorCtr="0">
            <a:noAutofit/>
          </a:bodyPr>
          <a:lstStyle>
            <a:lvl1pPr marL="457200" lvl="0" indent="-368300" algn="ctr">
              <a:spcBef>
                <a:spcPts val="0"/>
              </a:spcBef>
              <a:spcAft>
                <a:spcPts val="0"/>
              </a:spcAft>
              <a:buSzPts val="2200"/>
              <a:buChar char="●"/>
              <a:defRPr/>
            </a:lvl1pPr>
            <a:lvl2pPr marL="914400" lvl="1" indent="-336550" algn="ctr">
              <a:spcBef>
                <a:spcPts val="2000"/>
              </a:spcBef>
              <a:spcAft>
                <a:spcPts val="0"/>
              </a:spcAft>
              <a:buSzPts val="1700"/>
              <a:buChar char="○"/>
              <a:defRPr/>
            </a:lvl2pPr>
            <a:lvl3pPr marL="1371600" lvl="2" indent="-336550" algn="ctr">
              <a:spcBef>
                <a:spcPts val="2000"/>
              </a:spcBef>
              <a:spcAft>
                <a:spcPts val="0"/>
              </a:spcAft>
              <a:buSzPts val="1700"/>
              <a:buChar char="■"/>
              <a:defRPr/>
            </a:lvl3pPr>
            <a:lvl4pPr marL="1828800" lvl="3" indent="-336550" algn="ctr">
              <a:spcBef>
                <a:spcPts val="2000"/>
              </a:spcBef>
              <a:spcAft>
                <a:spcPts val="0"/>
              </a:spcAft>
              <a:buSzPts val="1700"/>
              <a:buChar char="●"/>
              <a:defRPr/>
            </a:lvl4pPr>
            <a:lvl5pPr marL="2286000" lvl="4" indent="-336550" algn="ctr">
              <a:spcBef>
                <a:spcPts val="2000"/>
              </a:spcBef>
              <a:spcAft>
                <a:spcPts val="0"/>
              </a:spcAft>
              <a:buSzPts val="1700"/>
              <a:buChar char="○"/>
              <a:defRPr/>
            </a:lvl5pPr>
            <a:lvl6pPr marL="2743200" lvl="5" indent="-336550" algn="ctr">
              <a:spcBef>
                <a:spcPts val="2000"/>
              </a:spcBef>
              <a:spcAft>
                <a:spcPts val="0"/>
              </a:spcAft>
              <a:buSzPts val="1700"/>
              <a:buChar char="■"/>
              <a:defRPr/>
            </a:lvl6pPr>
            <a:lvl7pPr marL="3200400" lvl="6" indent="-336550" algn="ctr">
              <a:spcBef>
                <a:spcPts val="2000"/>
              </a:spcBef>
              <a:spcAft>
                <a:spcPts val="0"/>
              </a:spcAft>
              <a:buSzPts val="1700"/>
              <a:buChar char="●"/>
              <a:defRPr/>
            </a:lvl7pPr>
            <a:lvl8pPr marL="3657600" lvl="7" indent="-336550" algn="ctr">
              <a:spcBef>
                <a:spcPts val="2000"/>
              </a:spcBef>
              <a:spcAft>
                <a:spcPts val="0"/>
              </a:spcAft>
              <a:buSzPts val="1700"/>
              <a:buChar char="○"/>
              <a:defRPr/>
            </a:lvl8pPr>
            <a:lvl9pPr marL="4114800" lvl="8" indent="-336550" algn="ctr">
              <a:spcBef>
                <a:spcPts val="2000"/>
              </a:spcBef>
              <a:spcAft>
                <a:spcPts val="2000"/>
              </a:spcAft>
              <a:buSzPts val="1700"/>
              <a:buChar char="■"/>
              <a:defRPr/>
            </a:lvl9pPr>
          </a:lstStyle>
          <a:p>
            <a:endParaRPr/>
          </a:p>
        </p:txBody>
      </p:sp>
      <p:sp>
        <p:nvSpPr>
          <p:cNvPr id="51" name="Google Shape;51;p11"/>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42870" y="3250173"/>
            <a:ext cx="9372600" cy="1272000"/>
          </a:xfrm>
          <a:prstGeom prst="rect">
            <a:avLst/>
          </a:prstGeom>
        </p:spPr>
        <p:txBody>
          <a:bodyPr spcFirstLastPara="1" wrap="square" lIns="113100" tIns="113100" rIns="113100" bIns="113100"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19" name="Google Shape;19;p3"/>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42870" y="672482"/>
            <a:ext cx="9372600" cy="865500"/>
          </a:xfrm>
          <a:prstGeom prst="rect">
            <a:avLst/>
          </a:prstGeom>
        </p:spPr>
        <p:txBody>
          <a:bodyPr spcFirstLastPara="1" wrap="square" lIns="113100" tIns="113100" rIns="113100" bIns="113100"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342870" y="1741518"/>
            <a:ext cx="9372600" cy="5162700"/>
          </a:xfrm>
          <a:prstGeom prst="rect">
            <a:avLst/>
          </a:prstGeom>
        </p:spPr>
        <p:txBody>
          <a:bodyPr spcFirstLastPara="1" wrap="square" lIns="113100" tIns="113100" rIns="113100" bIns="113100" anchor="t" anchorCtr="0">
            <a:noAutofit/>
          </a:bodyPr>
          <a:lstStyle>
            <a:lvl1pPr marL="457200" lvl="0" indent="-368300">
              <a:spcBef>
                <a:spcPts val="0"/>
              </a:spcBef>
              <a:spcAft>
                <a:spcPts val="0"/>
              </a:spcAft>
              <a:buSzPts val="2200"/>
              <a:buChar char="●"/>
              <a:defRPr/>
            </a:lvl1pPr>
            <a:lvl2pPr marL="914400" lvl="1" indent="-336550">
              <a:spcBef>
                <a:spcPts val="2000"/>
              </a:spcBef>
              <a:spcAft>
                <a:spcPts val="0"/>
              </a:spcAft>
              <a:buSzPts val="1700"/>
              <a:buChar char="○"/>
              <a:defRPr/>
            </a:lvl2pPr>
            <a:lvl3pPr marL="1371600" lvl="2" indent="-336550">
              <a:spcBef>
                <a:spcPts val="2000"/>
              </a:spcBef>
              <a:spcAft>
                <a:spcPts val="0"/>
              </a:spcAft>
              <a:buSzPts val="1700"/>
              <a:buChar char="■"/>
              <a:defRPr/>
            </a:lvl3pPr>
            <a:lvl4pPr marL="1828800" lvl="3" indent="-336550">
              <a:spcBef>
                <a:spcPts val="2000"/>
              </a:spcBef>
              <a:spcAft>
                <a:spcPts val="0"/>
              </a:spcAft>
              <a:buSzPts val="1700"/>
              <a:buChar char="●"/>
              <a:defRPr/>
            </a:lvl4pPr>
            <a:lvl5pPr marL="2286000" lvl="4" indent="-336550">
              <a:spcBef>
                <a:spcPts val="2000"/>
              </a:spcBef>
              <a:spcAft>
                <a:spcPts val="0"/>
              </a:spcAft>
              <a:buSzPts val="1700"/>
              <a:buChar char="○"/>
              <a:defRPr/>
            </a:lvl5pPr>
            <a:lvl6pPr marL="2743200" lvl="5" indent="-336550">
              <a:spcBef>
                <a:spcPts val="2000"/>
              </a:spcBef>
              <a:spcAft>
                <a:spcPts val="0"/>
              </a:spcAft>
              <a:buSzPts val="1700"/>
              <a:buChar char="■"/>
              <a:defRPr/>
            </a:lvl6pPr>
            <a:lvl7pPr marL="3200400" lvl="6" indent="-336550">
              <a:spcBef>
                <a:spcPts val="2000"/>
              </a:spcBef>
              <a:spcAft>
                <a:spcPts val="0"/>
              </a:spcAft>
              <a:buSzPts val="1700"/>
              <a:buChar char="●"/>
              <a:defRPr/>
            </a:lvl7pPr>
            <a:lvl8pPr marL="3657600" lvl="7" indent="-336550">
              <a:spcBef>
                <a:spcPts val="2000"/>
              </a:spcBef>
              <a:spcAft>
                <a:spcPts val="0"/>
              </a:spcAft>
              <a:buSzPts val="1700"/>
              <a:buChar char="○"/>
              <a:defRPr/>
            </a:lvl8pPr>
            <a:lvl9pPr marL="4114800" lvl="8" indent="-336550">
              <a:spcBef>
                <a:spcPts val="2000"/>
              </a:spcBef>
              <a:spcAft>
                <a:spcPts val="2000"/>
              </a:spcAft>
              <a:buSzPts val="1700"/>
              <a:buChar char="■"/>
              <a:defRPr/>
            </a:lvl9pPr>
          </a:lstStyle>
          <a:p>
            <a:endParaRPr/>
          </a:p>
        </p:txBody>
      </p:sp>
      <p:sp>
        <p:nvSpPr>
          <p:cNvPr id="23" name="Google Shape;23;p4"/>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42870" y="672482"/>
            <a:ext cx="9372600" cy="865500"/>
          </a:xfrm>
          <a:prstGeom prst="rect">
            <a:avLst/>
          </a:prstGeom>
        </p:spPr>
        <p:txBody>
          <a:bodyPr spcFirstLastPara="1" wrap="square" lIns="113100" tIns="113100" rIns="113100" bIns="113100"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6" name="Google Shape;26;p5"/>
          <p:cNvSpPr txBox="1">
            <a:spLocks noGrp="1"/>
          </p:cNvSpPr>
          <p:nvPr>
            <p:ph type="body" idx="1"/>
          </p:nvPr>
        </p:nvSpPr>
        <p:spPr>
          <a:xfrm>
            <a:off x="342870" y="1741518"/>
            <a:ext cx="4399800" cy="5162700"/>
          </a:xfrm>
          <a:prstGeom prst="rect">
            <a:avLst/>
          </a:prstGeom>
        </p:spPr>
        <p:txBody>
          <a:bodyPr spcFirstLastPara="1" wrap="square" lIns="113100" tIns="113100" rIns="113100" bIns="113100" anchor="t" anchorCtr="0">
            <a:noAutofit/>
          </a:bodyPr>
          <a:lstStyle>
            <a:lvl1pPr marL="457200" lvl="0" indent="-336550">
              <a:spcBef>
                <a:spcPts val="0"/>
              </a:spcBef>
              <a:spcAft>
                <a:spcPts val="0"/>
              </a:spcAft>
              <a:buSzPts val="1700"/>
              <a:buChar char="●"/>
              <a:defRPr sz="17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7" name="Google Shape;27;p5"/>
          <p:cNvSpPr txBox="1">
            <a:spLocks noGrp="1"/>
          </p:cNvSpPr>
          <p:nvPr>
            <p:ph type="body" idx="2"/>
          </p:nvPr>
        </p:nvSpPr>
        <p:spPr>
          <a:xfrm>
            <a:off x="5315640" y="1741518"/>
            <a:ext cx="4399800" cy="5162700"/>
          </a:xfrm>
          <a:prstGeom prst="rect">
            <a:avLst/>
          </a:prstGeom>
        </p:spPr>
        <p:txBody>
          <a:bodyPr spcFirstLastPara="1" wrap="square" lIns="113100" tIns="113100" rIns="113100" bIns="113100" anchor="t" anchorCtr="0">
            <a:noAutofit/>
          </a:bodyPr>
          <a:lstStyle>
            <a:lvl1pPr marL="457200" lvl="0" indent="-336550">
              <a:spcBef>
                <a:spcPts val="0"/>
              </a:spcBef>
              <a:spcAft>
                <a:spcPts val="0"/>
              </a:spcAft>
              <a:buSzPts val="1700"/>
              <a:buChar char="●"/>
              <a:defRPr sz="17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8" name="Google Shape;28;p5"/>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42870" y="672482"/>
            <a:ext cx="9372600" cy="865500"/>
          </a:xfrm>
          <a:prstGeom prst="rect">
            <a:avLst/>
          </a:prstGeom>
        </p:spPr>
        <p:txBody>
          <a:bodyPr spcFirstLastPara="1" wrap="square" lIns="113100" tIns="113100" rIns="113100" bIns="113100"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1" name="Google Shape;31;p6"/>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42870" y="839573"/>
            <a:ext cx="3088800" cy="1141800"/>
          </a:xfrm>
          <a:prstGeom prst="rect">
            <a:avLst/>
          </a:prstGeom>
        </p:spPr>
        <p:txBody>
          <a:bodyPr spcFirstLastPara="1" wrap="square" lIns="113100" tIns="113100" rIns="113100" bIns="113100"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4" name="Google Shape;34;p7"/>
          <p:cNvSpPr txBox="1">
            <a:spLocks noGrp="1"/>
          </p:cNvSpPr>
          <p:nvPr>
            <p:ph type="body" idx="1"/>
          </p:nvPr>
        </p:nvSpPr>
        <p:spPr>
          <a:xfrm>
            <a:off x="342870" y="2099840"/>
            <a:ext cx="3088800" cy="4804500"/>
          </a:xfrm>
          <a:prstGeom prst="rect">
            <a:avLst/>
          </a:prstGeom>
        </p:spPr>
        <p:txBody>
          <a:bodyPr spcFirstLastPara="1" wrap="square" lIns="113100" tIns="113100" rIns="113100" bIns="113100" anchor="t" anchorCtr="0">
            <a:noAutofit/>
          </a:bodyPr>
          <a:lstStyle>
            <a:lvl1pPr marL="457200" lvl="0" indent="-323850">
              <a:spcBef>
                <a:spcPts val="0"/>
              </a:spcBef>
              <a:spcAft>
                <a:spcPts val="0"/>
              </a:spcAft>
              <a:buSzPts val="1500"/>
              <a:buChar char="●"/>
              <a:defRPr sz="15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35" name="Google Shape;35;p7"/>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539275" y="680227"/>
            <a:ext cx="7004700" cy="6181800"/>
          </a:xfrm>
          <a:prstGeom prst="rect">
            <a:avLst/>
          </a:prstGeom>
        </p:spPr>
        <p:txBody>
          <a:bodyPr spcFirstLastPara="1" wrap="square" lIns="113100" tIns="113100" rIns="113100" bIns="113100" anchor="ctr" anchorCtr="0">
            <a:noAutofit/>
          </a:bodyPr>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a:endParaRPr/>
          </a:p>
        </p:txBody>
      </p:sp>
      <p:sp>
        <p:nvSpPr>
          <p:cNvPr id="38" name="Google Shape;38;p8"/>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5029200" y="-189"/>
            <a:ext cx="5029200" cy="7772400"/>
          </a:xfrm>
          <a:prstGeom prst="rect">
            <a:avLst/>
          </a:prstGeom>
          <a:solidFill>
            <a:schemeClr val="lt2"/>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92050" y="1863464"/>
            <a:ext cx="4449600" cy="2239800"/>
          </a:xfrm>
          <a:prstGeom prst="rect">
            <a:avLst/>
          </a:prstGeom>
        </p:spPr>
        <p:txBody>
          <a:bodyPr spcFirstLastPara="1" wrap="square" lIns="113100" tIns="113100" rIns="113100" bIns="113100"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2" name="Google Shape;42;p9"/>
          <p:cNvSpPr txBox="1">
            <a:spLocks noGrp="1"/>
          </p:cNvSpPr>
          <p:nvPr>
            <p:ph type="subTitle" idx="1"/>
          </p:nvPr>
        </p:nvSpPr>
        <p:spPr>
          <a:xfrm>
            <a:off x="292050" y="4235758"/>
            <a:ext cx="4449600" cy="1866300"/>
          </a:xfrm>
          <a:prstGeom prst="rect">
            <a:avLst/>
          </a:prstGeom>
        </p:spPr>
        <p:txBody>
          <a:bodyPr spcFirstLastPara="1" wrap="square" lIns="113100" tIns="113100" rIns="113100" bIns="113100" anchor="t" anchorCtr="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a:endParaRPr/>
          </a:p>
        </p:txBody>
      </p:sp>
      <p:sp>
        <p:nvSpPr>
          <p:cNvPr id="43" name="Google Shape;43;p9"/>
          <p:cNvSpPr txBox="1">
            <a:spLocks noGrp="1"/>
          </p:cNvSpPr>
          <p:nvPr>
            <p:ph type="body" idx="2"/>
          </p:nvPr>
        </p:nvSpPr>
        <p:spPr>
          <a:xfrm>
            <a:off x="5433450" y="1094158"/>
            <a:ext cx="4220700" cy="5583600"/>
          </a:xfrm>
          <a:prstGeom prst="rect">
            <a:avLst/>
          </a:prstGeom>
        </p:spPr>
        <p:txBody>
          <a:bodyPr spcFirstLastPara="1" wrap="square" lIns="113100" tIns="113100" rIns="113100" bIns="113100" anchor="ctr" anchorCtr="0">
            <a:noAutofit/>
          </a:bodyPr>
          <a:lstStyle>
            <a:lvl1pPr marL="457200" lvl="0" indent="-368300">
              <a:spcBef>
                <a:spcPts val="0"/>
              </a:spcBef>
              <a:spcAft>
                <a:spcPts val="0"/>
              </a:spcAft>
              <a:buSzPts val="2200"/>
              <a:buChar char="●"/>
              <a:defRPr/>
            </a:lvl1pPr>
            <a:lvl2pPr marL="914400" lvl="1" indent="-336550">
              <a:spcBef>
                <a:spcPts val="2000"/>
              </a:spcBef>
              <a:spcAft>
                <a:spcPts val="0"/>
              </a:spcAft>
              <a:buSzPts val="1700"/>
              <a:buChar char="○"/>
              <a:defRPr/>
            </a:lvl2pPr>
            <a:lvl3pPr marL="1371600" lvl="2" indent="-336550">
              <a:spcBef>
                <a:spcPts val="2000"/>
              </a:spcBef>
              <a:spcAft>
                <a:spcPts val="0"/>
              </a:spcAft>
              <a:buSzPts val="1700"/>
              <a:buChar char="■"/>
              <a:defRPr/>
            </a:lvl3pPr>
            <a:lvl4pPr marL="1828800" lvl="3" indent="-336550">
              <a:spcBef>
                <a:spcPts val="2000"/>
              </a:spcBef>
              <a:spcAft>
                <a:spcPts val="0"/>
              </a:spcAft>
              <a:buSzPts val="1700"/>
              <a:buChar char="●"/>
              <a:defRPr/>
            </a:lvl4pPr>
            <a:lvl5pPr marL="2286000" lvl="4" indent="-336550">
              <a:spcBef>
                <a:spcPts val="2000"/>
              </a:spcBef>
              <a:spcAft>
                <a:spcPts val="0"/>
              </a:spcAft>
              <a:buSzPts val="1700"/>
              <a:buChar char="○"/>
              <a:defRPr/>
            </a:lvl5pPr>
            <a:lvl6pPr marL="2743200" lvl="5" indent="-336550">
              <a:spcBef>
                <a:spcPts val="2000"/>
              </a:spcBef>
              <a:spcAft>
                <a:spcPts val="0"/>
              </a:spcAft>
              <a:buSzPts val="1700"/>
              <a:buChar char="■"/>
              <a:defRPr/>
            </a:lvl6pPr>
            <a:lvl7pPr marL="3200400" lvl="6" indent="-336550">
              <a:spcBef>
                <a:spcPts val="2000"/>
              </a:spcBef>
              <a:spcAft>
                <a:spcPts val="0"/>
              </a:spcAft>
              <a:buSzPts val="1700"/>
              <a:buChar char="●"/>
              <a:defRPr/>
            </a:lvl7pPr>
            <a:lvl8pPr marL="3657600" lvl="7" indent="-336550">
              <a:spcBef>
                <a:spcPts val="2000"/>
              </a:spcBef>
              <a:spcAft>
                <a:spcPts val="0"/>
              </a:spcAft>
              <a:buSzPts val="1700"/>
              <a:buChar char="○"/>
              <a:defRPr/>
            </a:lvl8pPr>
            <a:lvl9pPr marL="4114800" lvl="8" indent="-336550">
              <a:spcBef>
                <a:spcPts val="2000"/>
              </a:spcBef>
              <a:spcAft>
                <a:spcPts val="2000"/>
              </a:spcAft>
              <a:buSzPts val="1700"/>
              <a:buChar char="■"/>
              <a:defRPr/>
            </a:lvl9pPr>
          </a:lstStyle>
          <a:p>
            <a:endParaRPr/>
          </a:p>
        </p:txBody>
      </p:sp>
      <p:sp>
        <p:nvSpPr>
          <p:cNvPr id="44" name="Google Shape;44;p9"/>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42870" y="6392869"/>
            <a:ext cx="6598800" cy="914400"/>
          </a:xfrm>
          <a:prstGeom prst="rect">
            <a:avLst/>
          </a:prstGeom>
        </p:spPr>
        <p:txBody>
          <a:bodyPr spcFirstLastPara="1" wrap="square" lIns="113100" tIns="113100" rIns="113100" bIns="113100" anchor="ctr" anchorCtr="0">
            <a:noAutofit/>
          </a:bodyPr>
          <a:lstStyle>
            <a:lvl1pPr marL="457200" lvl="0" indent="-228600">
              <a:lnSpc>
                <a:spcPct val="100000"/>
              </a:lnSpc>
              <a:spcBef>
                <a:spcPts val="0"/>
              </a:spcBef>
              <a:spcAft>
                <a:spcPts val="0"/>
              </a:spcAft>
              <a:buSzPts val="2200"/>
              <a:buNone/>
              <a:defRPr/>
            </a:lvl1pPr>
          </a:lstStyle>
          <a:p>
            <a:endParaRPr/>
          </a:p>
        </p:txBody>
      </p:sp>
      <p:sp>
        <p:nvSpPr>
          <p:cNvPr id="47" name="Google Shape;47;p10"/>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42870" y="672482"/>
            <a:ext cx="9372600" cy="865500"/>
          </a:xfrm>
          <a:prstGeom prst="rect">
            <a:avLst/>
          </a:prstGeom>
          <a:noFill/>
          <a:ln>
            <a:noFill/>
          </a:ln>
        </p:spPr>
        <p:txBody>
          <a:bodyPr spcFirstLastPara="1" wrap="square" lIns="113100" tIns="113100" rIns="113100" bIns="113100" anchor="t" anchorCtr="0">
            <a:noAutofit/>
          </a:bodyPr>
          <a:lstStyle>
            <a:lvl1pPr lvl="0">
              <a:spcBef>
                <a:spcPts val="0"/>
              </a:spcBef>
              <a:spcAft>
                <a:spcPts val="0"/>
              </a:spcAft>
              <a:buClr>
                <a:schemeClr val="dk1"/>
              </a:buClr>
              <a:buSzPts val="3500"/>
              <a:buNone/>
              <a:defRPr sz="3500">
                <a:solidFill>
                  <a:schemeClr val="dk1"/>
                </a:solidFill>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342870" y="1741518"/>
            <a:ext cx="9372600" cy="5162700"/>
          </a:xfrm>
          <a:prstGeom prst="rect">
            <a:avLst/>
          </a:prstGeom>
          <a:noFill/>
          <a:ln>
            <a:noFill/>
          </a:ln>
        </p:spPr>
        <p:txBody>
          <a:bodyPr spcFirstLastPara="1" wrap="square" lIns="113100" tIns="113100" rIns="113100" bIns="113100" anchor="t" anchorCtr="0">
            <a:noAutofit/>
          </a:bodyPr>
          <a:lstStyle>
            <a:lvl1pPr marL="457200" lvl="0" indent="-368300">
              <a:lnSpc>
                <a:spcPct val="115000"/>
              </a:lnSpc>
              <a:spcBef>
                <a:spcPts val="0"/>
              </a:spcBef>
              <a:spcAft>
                <a:spcPts val="0"/>
              </a:spcAft>
              <a:buClr>
                <a:schemeClr val="dk2"/>
              </a:buClr>
              <a:buSzPts val="2200"/>
              <a:buChar char="●"/>
              <a:defRPr sz="2200">
                <a:solidFill>
                  <a:schemeClr val="dk2"/>
                </a:solidFill>
              </a:defRPr>
            </a:lvl1pPr>
            <a:lvl2pPr marL="914400" lvl="1" indent="-336550">
              <a:lnSpc>
                <a:spcPct val="115000"/>
              </a:lnSpc>
              <a:spcBef>
                <a:spcPts val="2000"/>
              </a:spcBef>
              <a:spcAft>
                <a:spcPts val="0"/>
              </a:spcAft>
              <a:buClr>
                <a:schemeClr val="dk2"/>
              </a:buClr>
              <a:buSzPts val="1700"/>
              <a:buChar char="○"/>
              <a:defRPr sz="1700">
                <a:solidFill>
                  <a:schemeClr val="dk2"/>
                </a:solidFill>
              </a:defRPr>
            </a:lvl2pPr>
            <a:lvl3pPr marL="1371600" lvl="2" indent="-336550">
              <a:lnSpc>
                <a:spcPct val="115000"/>
              </a:lnSpc>
              <a:spcBef>
                <a:spcPts val="2000"/>
              </a:spcBef>
              <a:spcAft>
                <a:spcPts val="0"/>
              </a:spcAft>
              <a:buClr>
                <a:schemeClr val="dk2"/>
              </a:buClr>
              <a:buSzPts val="1700"/>
              <a:buChar char="■"/>
              <a:defRPr sz="1700">
                <a:solidFill>
                  <a:schemeClr val="dk2"/>
                </a:solidFill>
              </a:defRPr>
            </a:lvl3pPr>
            <a:lvl4pPr marL="1828800" lvl="3" indent="-336550">
              <a:lnSpc>
                <a:spcPct val="115000"/>
              </a:lnSpc>
              <a:spcBef>
                <a:spcPts val="2000"/>
              </a:spcBef>
              <a:spcAft>
                <a:spcPts val="0"/>
              </a:spcAft>
              <a:buClr>
                <a:schemeClr val="dk2"/>
              </a:buClr>
              <a:buSzPts val="1700"/>
              <a:buChar char="●"/>
              <a:defRPr sz="1700">
                <a:solidFill>
                  <a:schemeClr val="dk2"/>
                </a:solidFill>
              </a:defRPr>
            </a:lvl4pPr>
            <a:lvl5pPr marL="2286000" lvl="4" indent="-336550">
              <a:lnSpc>
                <a:spcPct val="115000"/>
              </a:lnSpc>
              <a:spcBef>
                <a:spcPts val="2000"/>
              </a:spcBef>
              <a:spcAft>
                <a:spcPts val="0"/>
              </a:spcAft>
              <a:buClr>
                <a:schemeClr val="dk2"/>
              </a:buClr>
              <a:buSzPts val="1700"/>
              <a:buChar char="○"/>
              <a:defRPr sz="1700">
                <a:solidFill>
                  <a:schemeClr val="dk2"/>
                </a:solidFill>
              </a:defRPr>
            </a:lvl5pPr>
            <a:lvl6pPr marL="2743200" lvl="5" indent="-336550">
              <a:lnSpc>
                <a:spcPct val="115000"/>
              </a:lnSpc>
              <a:spcBef>
                <a:spcPts val="2000"/>
              </a:spcBef>
              <a:spcAft>
                <a:spcPts val="0"/>
              </a:spcAft>
              <a:buClr>
                <a:schemeClr val="dk2"/>
              </a:buClr>
              <a:buSzPts val="1700"/>
              <a:buChar char="■"/>
              <a:defRPr sz="1700">
                <a:solidFill>
                  <a:schemeClr val="dk2"/>
                </a:solidFill>
              </a:defRPr>
            </a:lvl6pPr>
            <a:lvl7pPr marL="3200400" lvl="6" indent="-336550">
              <a:lnSpc>
                <a:spcPct val="115000"/>
              </a:lnSpc>
              <a:spcBef>
                <a:spcPts val="2000"/>
              </a:spcBef>
              <a:spcAft>
                <a:spcPts val="0"/>
              </a:spcAft>
              <a:buClr>
                <a:schemeClr val="dk2"/>
              </a:buClr>
              <a:buSzPts val="1700"/>
              <a:buChar char="●"/>
              <a:defRPr sz="1700">
                <a:solidFill>
                  <a:schemeClr val="dk2"/>
                </a:solidFill>
              </a:defRPr>
            </a:lvl7pPr>
            <a:lvl8pPr marL="3657600" lvl="7" indent="-336550">
              <a:lnSpc>
                <a:spcPct val="115000"/>
              </a:lnSpc>
              <a:spcBef>
                <a:spcPts val="2000"/>
              </a:spcBef>
              <a:spcAft>
                <a:spcPts val="0"/>
              </a:spcAft>
              <a:buClr>
                <a:schemeClr val="dk2"/>
              </a:buClr>
              <a:buSzPts val="1700"/>
              <a:buChar char="○"/>
              <a:defRPr sz="1700">
                <a:solidFill>
                  <a:schemeClr val="dk2"/>
                </a:solidFill>
              </a:defRPr>
            </a:lvl8pPr>
            <a:lvl9pPr marL="4114800" lvl="8" indent="-336550">
              <a:lnSpc>
                <a:spcPct val="115000"/>
              </a:lnSpc>
              <a:spcBef>
                <a:spcPts val="2000"/>
              </a:spcBef>
              <a:spcAft>
                <a:spcPts val="2000"/>
              </a:spcAft>
              <a:buClr>
                <a:schemeClr val="dk2"/>
              </a:buClr>
              <a:buSzPts val="1700"/>
              <a:buChar char="■"/>
              <a:defRPr sz="1700">
                <a:solidFill>
                  <a:schemeClr val="dk2"/>
                </a:solidFill>
              </a:defRPr>
            </a:lvl9pPr>
          </a:lstStyle>
          <a:p>
            <a:endParaRPr/>
          </a:p>
        </p:txBody>
      </p:sp>
      <p:sp>
        <p:nvSpPr>
          <p:cNvPr id="8" name="Google Shape;8;p1"/>
          <p:cNvSpPr txBox="1">
            <a:spLocks noGrp="1"/>
          </p:cNvSpPr>
          <p:nvPr>
            <p:ph type="sldNum" idx="12"/>
          </p:nvPr>
        </p:nvSpPr>
        <p:spPr>
          <a:xfrm>
            <a:off x="9319704" y="7046639"/>
            <a:ext cx="603600" cy="594900"/>
          </a:xfrm>
          <a:prstGeom prst="rect">
            <a:avLst/>
          </a:prstGeom>
          <a:noFill/>
          <a:ln>
            <a:noFill/>
          </a:ln>
        </p:spPr>
        <p:txBody>
          <a:bodyPr spcFirstLastPara="1" wrap="square" lIns="113100" tIns="113100" rIns="113100" bIns="113100" anchor="ctr" anchorCtr="0">
            <a:no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bethxx99@hotmail.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books.google.com/books/about/Forecasting_Asset_Price_Direction_Throug.html?id=BUsixQEACAAJ" TargetMode="External"/><Relationship Id="rId7" Type="http://schemas.openxmlformats.org/officeDocument/2006/relationships/hyperlink" Target="https://link.springer.com/article/10.1007/s10614-019-09932-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www.tandfonline.com/doi/abs/10.1080/14697688.2018.1538563" TargetMode="External"/><Relationship Id="rId5" Type="http://schemas.openxmlformats.org/officeDocument/2006/relationships/hyperlink" Target="https://link.springer.com/article/10.1007/s10614-017-9694-4" TargetMode="External"/><Relationship Id="rId4" Type="http://schemas.openxmlformats.org/officeDocument/2006/relationships/hyperlink" Target="https://joi.pm-research.com/content/26/3/21.abstrac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eb.stanford.edu/~jurafsky/"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nltk.org/book/ch01.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3"/>
          <p:cNvSpPr txBox="1">
            <a:spLocks noGrp="1"/>
          </p:cNvSpPr>
          <p:nvPr>
            <p:ph type="body" idx="1"/>
          </p:nvPr>
        </p:nvSpPr>
        <p:spPr>
          <a:xfrm>
            <a:off x="342870" y="334537"/>
            <a:ext cx="9372600" cy="6569681"/>
          </a:xfrm>
          <a:prstGeom prst="rect">
            <a:avLst/>
          </a:prstGeom>
        </p:spPr>
        <p:txBody>
          <a:bodyPr spcFirstLastPara="1" wrap="square" lIns="113100" tIns="113100" rIns="113100" bIns="113100" anchor="t" anchorCtr="0">
            <a:noAutofit/>
          </a:bodyPr>
          <a:lstStyle/>
          <a:p>
            <a:pPr marL="0" lvl="0" indent="0" algn="ctr" rtl="0">
              <a:lnSpc>
                <a:spcPct val="100000"/>
              </a:lnSpc>
              <a:spcBef>
                <a:spcPts val="0"/>
              </a:spcBef>
              <a:buNone/>
            </a:pPr>
            <a:endParaRPr lang="en-US" dirty="0"/>
          </a:p>
          <a:p>
            <a:pPr marL="0" lvl="0" indent="0" algn="ctr" rtl="0">
              <a:lnSpc>
                <a:spcPct val="100000"/>
              </a:lnSpc>
              <a:spcBef>
                <a:spcPts val="0"/>
              </a:spcBef>
              <a:buNone/>
            </a:pPr>
            <a:endParaRPr lang="en-US" dirty="0"/>
          </a:p>
          <a:p>
            <a:pPr marL="0" lvl="0" indent="0" algn="ctr" rtl="0">
              <a:lnSpc>
                <a:spcPct val="100000"/>
              </a:lnSpc>
              <a:spcBef>
                <a:spcPts val="0"/>
              </a:spcBef>
              <a:buNone/>
            </a:pPr>
            <a:endParaRPr lang="en-US" dirty="0"/>
          </a:p>
          <a:p>
            <a:pPr marL="0" lvl="0" indent="0" algn="ctr" rtl="0">
              <a:lnSpc>
                <a:spcPct val="100000"/>
              </a:lnSpc>
              <a:spcBef>
                <a:spcPts val="0"/>
              </a:spcBef>
              <a:buNone/>
            </a:pPr>
            <a:endParaRPr lang="en-US" dirty="0"/>
          </a:p>
          <a:p>
            <a:pPr marL="0" lvl="0" indent="0" algn="ctr" rtl="0">
              <a:lnSpc>
                <a:spcPct val="100000"/>
              </a:lnSpc>
              <a:spcBef>
                <a:spcPts val="0"/>
              </a:spcBef>
              <a:buNone/>
            </a:pPr>
            <a:endParaRPr lang="en-US" dirty="0"/>
          </a:p>
          <a:p>
            <a:pPr marL="0" lvl="0" indent="0" algn="ctr" rtl="0">
              <a:lnSpc>
                <a:spcPct val="100000"/>
              </a:lnSpc>
              <a:spcBef>
                <a:spcPts val="0"/>
              </a:spcBef>
              <a:buNone/>
            </a:pPr>
            <a:r>
              <a:rPr lang="en-US" sz="2800" dirty="0"/>
              <a:t>Data Science: Machine Learning and Natural Language Processing</a:t>
            </a:r>
            <a:endParaRPr lang="en-US" dirty="0"/>
          </a:p>
          <a:p>
            <a:pPr marL="0" lvl="0" indent="0" algn="ctr" rtl="0">
              <a:lnSpc>
                <a:spcPct val="100000"/>
              </a:lnSpc>
              <a:spcBef>
                <a:spcPts val="0"/>
              </a:spcBef>
              <a:buNone/>
            </a:pPr>
            <a:endParaRPr lang="en-US" dirty="0"/>
          </a:p>
          <a:p>
            <a:pPr marL="0" lvl="0" indent="0" algn="ctr" rtl="0">
              <a:lnSpc>
                <a:spcPct val="100000"/>
              </a:lnSpc>
              <a:spcBef>
                <a:spcPts val="0"/>
              </a:spcBef>
              <a:buNone/>
            </a:pPr>
            <a:endParaRPr lang="en-US" dirty="0"/>
          </a:p>
          <a:p>
            <a:pPr marL="0" lvl="0" indent="0" algn="ctr" rtl="0">
              <a:lnSpc>
                <a:spcPct val="100000"/>
              </a:lnSpc>
              <a:spcBef>
                <a:spcPts val="0"/>
              </a:spcBef>
              <a:buNone/>
            </a:pPr>
            <a:endParaRPr lang="en-US" dirty="0"/>
          </a:p>
          <a:p>
            <a:pPr marL="0" lvl="0" indent="0" algn="ctr" rtl="0">
              <a:lnSpc>
                <a:spcPct val="100000"/>
              </a:lnSpc>
              <a:spcBef>
                <a:spcPts val="0"/>
              </a:spcBef>
              <a:buNone/>
            </a:pPr>
            <a:endParaRPr lang="en-US" dirty="0"/>
          </a:p>
          <a:p>
            <a:pPr marL="0" lvl="0" indent="0" algn="ctr" rtl="0">
              <a:lnSpc>
                <a:spcPct val="100000"/>
              </a:lnSpc>
              <a:spcBef>
                <a:spcPts val="0"/>
              </a:spcBef>
              <a:buNone/>
            </a:pPr>
            <a:endParaRPr lang="en-US" dirty="0"/>
          </a:p>
          <a:p>
            <a:pPr marL="0" lvl="0" indent="0" algn="ctr" rtl="0">
              <a:lnSpc>
                <a:spcPct val="100000"/>
              </a:lnSpc>
              <a:spcBef>
                <a:spcPts val="0"/>
              </a:spcBef>
              <a:buNone/>
            </a:pPr>
            <a:endParaRPr lang="en-US" dirty="0"/>
          </a:p>
          <a:p>
            <a:pPr marL="0" lvl="0" indent="0" algn="ctr" rtl="0">
              <a:lnSpc>
                <a:spcPct val="100000"/>
              </a:lnSpc>
              <a:spcBef>
                <a:spcPts val="0"/>
              </a:spcBef>
              <a:buNone/>
            </a:pPr>
            <a:endParaRPr lang="en-US" dirty="0"/>
          </a:p>
          <a:p>
            <a:pPr marL="0" lvl="0" indent="0" algn="ctr" rtl="0">
              <a:lnSpc>
                <a:spcPct val="100000"/>
              </a:lnSpc>
              <a:spcBef>
                <a:spcPts val="0"/>
              </a:spcBef>
              <a:buNone/>
            </a:pPr>
            <a:r>
              <a:rPr lang="en-US" dirty="0"/>
              <a:t>Professor: Patrick Houlihan</a:t>
            </a:r>
            <a:endParaRPr dirty="0"/>
          </a:p>
        </p:txBody>
      </p:sp>
    </p:spTree>
    <p:extLst>
      <p:ext uri="{BB962C8B-B14F-4D97-AF65-F5344CB8AC3E}">
        <p14:creationId xmlns:p14="http://schemas.microsoft.com/office/powerpoint/2010/main" val="392972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Natural Language Processing</a:t>
            </a:r>
          </a:p>
        </p:txBody>
      </p:sp>
      <p:sp>
        <p:nvSpPr>
          <p:cNvPr id="3" name="Text Placeholder 2"/>
          <p:cNvSpPr>
            <a:spLocks noGrp="1"/>
          </p:cNvSpPr>
          <p:nvPr>
            <p:ph type="body" idx="1"/>
          </p:nvPr>
        </p:nvSpPr>
        <p:spPr/>
        <p:txBody>
          <a:bodyPr/>
          <a:lstStyle/>
          <a:p>
            <a:r>
              <a:rPr lang="en-US" sz="1600" dirty="0"/>
              <a:t>Language Modeling</a:t>
            </a:r>
          </a:p>
          <a:p>
            <a:pPr lvl="1">
              <a:spcBef>
                <a:spcPts val="0"/>
              </a:spcBef>
            </a:pPr>
            <a:r>
              <a:rPr lang="en-US" sz="1600" dirty="0"/>
              <a:t>Predict next word based on previous words</a:t>
            </a:r>
          </a:p>
          <a:p>
            <a:pPr marL="577850" lvl="1" indent="0">
              <a:spcBef>
                <a:spcPts val="0"/>
              </a:spcBef>
              <a:buNone/>
            </a:pPr>
            <a:endParaRPr lang="en-US" sz="1600" dirty="0"/>
          </a:p>
          <a:p>
            <a:r>
              <a:rPr lang="en-US" sz="1600" dirty="0"/>
              <a:t>Speech Recognition</a:t>
            </a:r>
          </a:p>
          <a:p>
            <a:pPr lvl="1">
              <a:spcBef>
                <a:spcPts val="0"/>
              </a:spcBef>
            </a:pPr>
            <a:r>
              <a:rPr lang="en-US" sz="1600" dirty="0"/>
              <a:t>Mapping acoustical signals to a natural language</a:t>
            </a:r>
          </a:p>
          <a:p>
            <a:pPr marL="577850" lvl="1" indent="0">
              <a:spcBef>
                <a:spcPts val="0"/>
              </a:spcBef>
              <a:buNone/>
            </a:pPr>
            <a:endParaRPr lang="en-US" sz="1600" dirty="0"/>
          </a:p>
          <a:p>
            <a:r>
              <a:rPr lang="en-US" sz="1600" dirty="0"/>
              <a:t>Word Associations</a:t>
            </a:r>
          </a:p>
          <a:p>
            <a:pPr lvl="1">
              <a:spcBef>
                <a:spcPts val="0"/>
              </a:spcBef>
            </a:pPr>
            <a:r>
              <a:rPr lang="en-US" sz="1600" dirty="0"/>
              <a:t>Determine synonyms and related words for a word or phrase</a:t>
            </a:r>
          </a:p>
          <a:p>
            <a:pPr marL="577850" lvl="1" indent="0">
              <a:spcBef>
                <a:spcPts val="0"/>
              </a:spcBef>
              <a:buNone/>
            </a:pPr>
            <a:endParaRPr lang="en-US" sz="1600" dirty="0"/>
          </a:p>
          <a:p>
            <a:r>
              <a:rPr lang="en-US" sz="1600" dirty="0"/>
              <a:t>Sentiment Analysis</a:t>
            </a:r>
          </a:p>
          <a:p>
            <a:pPr lvl="1">
              <a:spcBef>
                <a:spcPts val="0"/>
              </a:spcBef>
            </a:pPr>
            <a:r>
              <a:rPr lang="en-US" sz="1600" dirty="0"/>
              <a:t>Determine tone or mood of author or entire society</a:t>
            </a:r>
          </a:p>
          <a:p>
            <a:endParaRPr lang="en-US" sz="1600" dirty="0"/>
          </a:p>
          <a:p>
            <a:r>
              <a:rPr lang="en-US" sz="1600" dirty="0"/>
              <a:t>Text Classification</a:t>
            </a:r>
          </a:p>
          <a:p>
            <a:pPr lvl="1">
              <a:spcBef>
                <a:spcPts val="0"/>
              </a:spcBef>
            </a:pPr>
            <a:r>
              <a:rPr lang="en-US" sz="1600" dirty="0"/>
              <a:t>Predict categorical associations of text </a:t>
            </a:r>
          </a:p>
          <a:p>
            <a:endParaRPr lang="en-US" sz="1600" dirty="0"/>
          </a:p>
          <a:p>
            <a:r>
              <a:rPr lang="en-US" sz="1600" dirty="0"/>
              <a:t>Topical Extraction</a:t>
            </a:r>
          </a:p>
          <a:p>
            <a:pPr lvl="1">
              <a:spcBef>
                <a:spcPts val="0"/>
              </a:spcBef>
            </a:pPr>
            <a:r>
              <a:rPr lang="en-US" sz="1600" dirty="0"/>
              <a:t>Determine main topic/theme of a body of text</a:t>
            </a:r>
          </a:p>
        </p:txBody>
      </p:sp>
      <p:pic>
        <p:nvPicPr>
          <p:cNvPr id="1028" name="Picture 4" descr="Image result for cartoon natural languag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425" y="5094815"/>
            <a:ext cx="3168173" cy="119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72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Text Placeholder 2"/>
          <p:cNvSpPr>
            <a:spLocks noGrp="1"/>
          </p:cNvSpPr>
          <p:nvPr>
            <p:ph type="body" idx="1"/>
          </p:nvPr>
        </p:nvSpPr>
        <p:spPr/>
        <p:txBody>
          <a:bodyPr/>
          <a:lstStyle/>
          <a:p>
            <a:r>
              <a:rPr lang="en-US" sz="2000" dirty="0"/>
              <a:t>Big emphasis on Python (not of </a:t>
            </a:r>
            <a:r>
              <a:rPr lang="en-US" sz="2000" dirty="0" err="1"/>
              <a:t>Serpentes</a:t>
            </a:r>
            <a:r>
              <a:rPr lang="en-US" sz="2000" dirty="0"/>
              <a:t> Suborder) programming language</a:t>
            </a:r>
          </a:p>
          <a:p>
            <a:endParaRPr lang="en-US" sz="2000" dirty="0"/>
          </a:p>
          <a:p>
            <a:r>
              <a:rPr lang="en-US" sz="2000" dirty="0"/>
              <a:t>Python Programming Language</a:t>
            </a:r>
          </a:p>
          <a:p>
            <a:pPr lvl="1">
              <a:spcBef>
                <a:spcPts val="0"/>
              </a:spcBef>
            </a:pPr>
            <a:r>
              <a:rPr lang="en-US" sz="1500" dirty="0"/>
              <a:t>Code – instructions in a program </a:t>
            </a:r>
          </a:p>
          <a:p>
            <a:pPr lvl="1">
              <a:spcBef>
                <a:spcPts val="0"/>
              </a:spcBef>
            </a:pPr>
            <a:r>
              <a:rPr lang="en-US" sz="1500" dirty="0"/>
              <a:t>Syntax – valid structures and commands</a:t>
            </a:r>
          </a:p>
          <a:p>
            <a:pPr lvl="1">
              <a:spcBef>
                <a:spcPts val="0"/>
              </a:spcBef>
            </a:pPr>
            <a:r>
              <a:rPr lang="en-US" sz="1500" dirty="0"/>
              <a:t>Output – Messages printed by program</a:t>
            </a:r>
          </a:p>
          <a:p>
            <a:pPr lvl="1">
              <a:spcBef>
                <a:spcPts val="0"/>
              </a:spcBef>
            </a:pPr>
            <a:r>
              <a:rPr lang="en-US" sz="1500" dirty="0"/>
              <a:t>Shell – Interpreter </a:t>
            </a:r>
          </a:p>
          <a:p>
            <a:pPr lvl="1">
              <a:spcBef>
                <a:spcPts val="0"/>
              </a:spcBef>
            </a:pPr>
            <a:r>
              <a:rPr lang="en-US" sz="1500" dirty="0"/>
              <a:t>Integrated Development Environment (IDE) – Software to write and test software</a:t>
            </a:r>
          </a:p>
          <a:p>
            <a:pPr lvl="1"/>
            <a:endParaRPr lang="en-US" sz="1500" dirty="0"/>
          </a:p>
        </p:txBody>
      </p:sp>
      <p:pic>
        <p:nvPicPr>
          <p:cNvPr id="4" name="Picture 3"/>
          <p:cNvPicPr>
            <a:picLocks noChangeAspect="1"/>
          </p:cNvPicPr>
          <p:nvPr/>
        </p:nvPicPr>
        <p:blipFill>
          <a:blip r:embed="rId3"/>
          <a:stretch>
            <a:fillRect/>
          </a:stretch>
        </p:blipFill>
        <p:spPr>
          <a:xfrm>
            <a:off x="948063" y="4595753"/>
            <a:ext cx="8449894" cy="723378"/>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281716" y="5397190"/>
            <a:ext cx="3494907" cy="1852612"/>
          </a:xfrm>
          <a:prstGeom prst="rect">
            <a:avLst/>
          </a:prstGeom>
          <a:ln>
            <a:solidFill>
              <a:schemeClr val="tx1"/>
            </a:solidFill>
          </a:ln>
        </p:spPr>
      </p:pic>
    </p:spTree>
    <p:extLst>
      <p:ext uri="{BB962C8B-B14F-4D97-AF65-F5344CB8AC3E}">
        <p14:creationId xmlns:p14="http://schemas.microsoft.com/office/powerpoint/2010/main" val="3425427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Syntax</a:t>
            </a:r>
          </a:p>
        </p:txBody>
      </p:sp>
      <p:sp>
        <p:nvSpPr>
          <p:cNvPr id="3" name="Text Placeholder 2"/>
          <p:cNvSpPr>
            <a:spLocks noGrp="1"/>
          </p:cNvSpPr>
          <p:nvPr>
            <p:ph type="body" idx="1"/>
          </p:nvPr>
        </p:nvSpPr>
        <p:spPr/>
        <p:txBody>
          <a:bodyPr/>
          <a:lstStyle/>
          <a:p>
            <a:r>
              <a:rPr lang="en-US" sz="2000" dirty="0"/>
              <a:t>Python uses indentation</a:t>
            </a:r>
          </a:p>
          <a:p>
            <a:endParaRPr lang="en-US" sz="2000" dirty="0"/>
          </a:p>
          <a:p>
            <a:endParaRPr lang="en-US" sz="2000" dirty="0"/>
          </a:p>
          <a:p>
            <a:endParaRPr lang="en-US" sz="2000" dirty="0"/>
          </a:p>
          <a:p>
            <a:endParaRPr lang="en-US" sz="2000" dirty="0"/>
          </a:p>
          <a:p>
            <a:endParaRPr lang="en-US" sz="2000" dirty="0"/>
          </a:p>
          <a:p>
            <a:endParaRPr lang="en-US" sz="2000" dirty="0"/>
          </a:p>
          <a:p>
            <a:pPr marL="88900" indent="0">
              <a:buNone/>
            </a:pPr>
            <a:endParaRPr lang="en-US" sz="2000" dirty="0"/>
          </a:p>
          <a:p>
            <a:r>
              <a:rPr lang="en-US" sz="2000" dirty="0"/>
              <a:t>Variables</a:t>
            </a:r>
          </a:p>
          <a:p>
            <a:pPr lvl="1">
              <a:spcBef>
                <a:spcPts val="0"/>
              </a:spcBef>
            </a:pPr>
            <a:r>
              <a:rPr lang="en-US" sz="1800" dirty="0"/>
              <a:t>Variables are case sensitive, </a:t>
            </a:r>
            <a:r>
              <a:rPr lang="en-US" sz="1800" dirty="0" err="1"/>
              <a:t>myVar</a:t>
            </a:r>
            <a:r>
              <a:rPr lang="en-US" sz="1800" dirty="0"/>
              <a:t> is different than </a:t>
            </a:r>
            <a:r>
              <a:rPr lang="en-US" sz="1800" dirty="0" err="1"/>
              <a:t>myvar</a:t>
            </a:r>
            <a:endParaRPr lang="en-US" sz="1800" dirty="0"/>
          </a:p>
          <a:p>
            <a:pPr lvl="1">
              <a:spcBef>
                <a:spcPts val="0"/>
              </a:spcBef>
            </a:pPr>
            <a:r>
              <a:rPr lang="en-US" sz="1800" dirty="0"/>
              <a:t>Do: </a:t>
            </a:r>
          </a:p>
          <a:p>
            <a:pPr lvl="2">
              <a:spcBef>
                <a:spcPts val="0"/>
              </a:spcBef>
            </a:pPr>
            <a:r>
              <a:rPr lang="en-US" sz="1800" dirty="0"/>
              <a:t>Start variable name with a letter</a:t>
            </a:r>
          </a:p>
          <a:p>
            <a:pPr lvl="1">
              <a:spcBef>
                <a:spcPts val="0"/>
              </a:spcBef>
            </a:pPr>
            <a:r>
              <a:rPr lang="en-US" sz="1800" dirty="0"/>
              <a:t>Don’t: </a:t>
            </a:r>
          </a:p>
          <a:p>
            <a:pPr lvl="2">
              <a:spcBef>
                <a:spcPts val="0"/>
              </a:spcBef>
            </a:pPr>
            <a:r>
              <a:rPr lang="en-US" sz="1800" dirty="0"/>
              <a:t>No whitespace</a:t>
            </a:r>
          </a:p>
          <a:p>
            <a:pPr lvl="2">
              <a:spcBef>
                <a:spcPts val="0"/>
              </a:spcBef>
            </a:pPr>
            <a:r>
              <a:rPr lang="en-US" sz="1800" dirty="0"/>
              <a:t>Begin with a number</a:t>
            </a:r>
          </a:p>
          <a:p>
            <a:pPr lvl="2">
              <a:spcBef>
                <a:spcPts val="0"/>
              </a:spcBef>
            </a:pPr>
            <a:r>
              <a:rPr lang="en-US" sz="1800" dirty="0"/>
              <a:t>Use operator symbols like – between words</a:t>
            </a:r>
          </a:p>
        </p:txBody>
      </p:sp>
      <p:grpSp>
        <p:nvGrpSpPr>
          <p:cNvPr id="11" name="Group 10"/>
          <p:cNvGrpSpPr/>
          <p:nvPr/>
        </p:nvGrpSpPr>
        <p:grpSpPr>
          <a:xfrm>
            <a:off x="936703" y="2330605"/>
            <a:ext cx="3166945" cy="2230244"/>
            <a:chOff x="1572323" y="2642839"/>
            <a:chExt cx="3248722" cy="2564380"/>
          </a:xfrm>
        </p:grpSpPr>
        <p:sp>
          <p:nvSpPr>
            <p:cNvPr id="6" name="Rectangle 5"/>
            <p:cNvSpPr/>
            <p:nvPr/>
          </p:nvSpPr>
          <p:spPr>
            <a:xfrm>
              <a:off x="1572323" y="2642839"/>
              <a:ext cx="2542478" cy="512956"/>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 1</a:t>
              </a:r>
            </a:p>
          </p:txBody>
        </p:sp>
        <p:sp>
          <p:nvSpPr>
            <p:cNvPr id="7" name="Rectangle 6"/>
            <p:cNvSpPr/>
            <p:nvPr/>
          </p:nvSpPr>
          <p:spPr>
            <a:xfrm>
              <a:off x="1925445" y="3155715"/>
              <a:ext cx="2542478" cy="512956"/>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 2</a:t>
              </a:r>
            </a:p>
          </p:txBody>
        </p:sp>
        <p:sp>
          <p:nvSpPr>
            <p:cNvPr id="8" name="Rectangle 7"/>
            <p:cNvSpPr/>
            <p:nvPr/>
          </p:nvSpPr>
          <p:spPr>
            <a:xfrm>
              <a:off x="2278567" y="3668591"/>
              <a:ext cx="2542478" cy="51295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 3</a:t>
              </a:r>
            </a:p>
          </p:txBody>
        </p:sp>
        <p:sp>
          <p:nvSpPr>
            <p:cNvPr id="9" name="Rectangle 8"/>
            <p:cNvSpPr/>
            <p:nvPr/>
          </p:nvSpPr>
          <p:spPr>
            <a:xfrm>
              <a:off x="1921729" y="4181467"/>
              <a:ext cx="2542478" cy="512956"/>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 2, CONTINUATION</a:t>
              </a:r>
            </a:p>
          </p:txBody>
        </p:sp>
        <p:sp>
          <p:nvSpPr>
            <p:cNvPr id="10" name="Rectangle 9"/>
            <p:cNvSpPr/>
            <p:nvPr/>
          </p:nvSpPr>
          <p:spPr>
            <a:xfrm>
              <a:off x="1572323" y="4694263"/>
              <a:ext cx="2542478" cy="512956"/>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 1, CONTINUATION</a:t>
              </a:r>
            </a:p>
          </p:txBody>
        </p:sp>
      </p:grpSp>
    </p:spTree>
    <p:extLst>
      <p:ext uri="{BB962C8B-B14F-4D97-AF65-F5344CB8AC3E}">
        <p14:creationId xmlns:p14="http://schemas.microsoft.com/office/powerpoint/2010/main" val="393270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Math Commands</a:t>
            </a:r>
          </a:p>
        </p:txBody>
      </p:sp>
      <p:graphicFrame>
        <p:nvGraphicFramePr>
          <p:cNvPr id="4" name="Group 68"/>
          <p:cNvGraphicFramePr>
            <a:graphicFrameLocks noGrp="1"/>
          </p:cNvGraphicFramePr>
          <p:nvPr>
            <p:extLst>
              <p:ext uri="{D42A27DB-BD31-4B8C-83A1-F6EECF244321}">
                <p14:modId xmlns:p14="http://schemas.microsoft.com/office/powerpoint/2010/main" val="554515056"/>
              </p:ext>
            </p:extLst>
          </p:nvPr>
        </p:nvGraphicFramePr>
        <p:xfrm>
          <a:off x="1152262" y="1537982"/>
          <a:ext cx="7575395" cy="4666788"/>
        </p:xfrm>
        <a:graphic>
          <a:graphicData uri="http://schemas.openxmlformats.org/drawingml/2006/table">
            <a:tbl>
              <a:tblPr/>
              <a:tblGrid>
                <a:gridCol w="3061153">
                  <a:extLst>
                    <a:ext uri="{9D8B030D-6E8A-4147-A177-3AD203B41FA5}">
                      <a16:colId xmlns:a16="http://schemas.microsoft.com/office/drawing/2014/main" val="1721942031"/>
                    </a:ext>
                  </a:extLst>
                </a:gridCol>
                <a:gridCol w="4514242">
                  <a:extLst>
                    <a:ext uri="{9D8B030D-6E8A-4147-A177-3AD203B41FA5}">
                      <a16:colId xmlns:a16="http://schemas.microsoft.com/office/drawing/2014/main" val="3861335413"/>
                    </a:ext>
                  </a:extLst>
                </a:gridCol>
              </a:tblGrid>
              <a:tr h="388258">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Command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04338376"/>
                  </a:ext>
                </a:extLst>
              </a:tr>
              <a:tr h="390181">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abs(</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absolute value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28610638"/>
                  </a:ext>
                </a:extLst>
              </a:tr>
              <a:tr h="388258">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ceil(</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rounds up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79106141"/>
                  </a:ext>
                </a:extLst>
              </a:tr>
              <a:tr h="388258">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cos(</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cosine,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29354384"/>
                  </a:ext>
                </a:extLst>
              </a:tr>
              <a:tr h="388258">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floor(</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rounds down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33688315"/>
                  </a:ext>
                </a:extLst>
              </a:tr>
              <a:tr h="390181">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log(</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logarithm, base </a:t>
                      </a:r>
                      <a:r>
                        <a:rPr kumimoji="0" lang="en-US" altLang="en-US" sz="1400" b="0" i="1"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e</a:t>
                      </a:r>
                      <a:endParaRPr kumimoji="0" lang="en-US" altLang="en-US" sz="14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35621013"/>
                  </a:ext>
                </a:extLst>
              </a:tr>
              <a:tr h="388258">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log10(</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logarithm, base 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34216491"/>
                  </a:ext>
                </a:extLst>
              </a:tr>
              <a:tr h="388258">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max(</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value1</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value2</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larger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9952438"/>
                  </a:ext>
                </a:extLst>
              </a:tr>
              <a:tr h="390181">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min(</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value1</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value2</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smaller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03998327"/>
                  </a:ext>
                </a:extLst>
              </a:tr>
              <a:tr h="388258">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round(</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nearest whole number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20458806"/>
                  </a:ext>
                </a:extLst>
              </a:tr>
              <a:tr h="390181">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sin(</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65675745"/>
                  </a:ext>
                </a:extLst>
              </a:tr>
              <a:tr h="388258">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sqrt(</a:t>
                      </a:r>
                      <a:r>
                        <a:rPr kumimoji="0" lang="en-US" altLang="en-US" sz="1400" b="1" i="1" u="none" strike="noStrike" cap="none" normalizeH="0" baseline="0">
                          <a:ln>
                            <a:noFill/>
                          </a:ln>
                          <a:solidFill>
                            <a:schemeClr val="tx1"/>
                          </a:solidFill>
                          <a:effectLst/>
                          <a:latin typeface="Verdana" panose="020B0604030504040204" pitchFamily="34" charset="0"/>
                          <a:cs typeface="Times New Roman" panose="02020603050405020304" pitchFamily="18" charset="0"/>
                        </a:rPr>
                        <a:t>value</a:t>
                      </a:r>
                      <a:r>
                        <a:rPr kumimoji="0" lang="en-US" altLang="en-US" sz="14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anose="020B0604030504040204" pitchFamily="34" charset="0"/>
                          <a:cs typeface="Times New Roman" panose="02020603050405020304" pitchFamily="18" charset="0"/>
                        </a:defRPr>
                      </a:lvl1pPr>
                      <a:lvl2pPr>
                        <a:spcBef>
                          <a:spcPct val="20000"/>
                        </a:spcBef>
                        <a:buClr>
                          <a:srgbClr val="800000"/>
                        </a:buClr>
                        <a:defRPr sz="1600">
                          <a:solidFill>
                            <a:schemeClr val="tx1"/>
                          </a:solidFill>
                          <a:latin typeface="Verdana" panose="020B0604030504040204" pitchFamily="34" charset="0"/>
                          <a:cs typeface="Times New Roman" panose="02020603050405020304" pitchFamily="18" charset="0"/>
                        </a:defRPr>
                      </a:lvl2pPr>
                      <a:lvl3pPr>
                        <a:spcBef>
                          <a:spcPct val="20000"/>
                        </a:spcBef>
                        <a:buClr>
                          <a:schemeClr val="tx1"/>
                        </a:buClr>
                        <a:buSzPct val="50000"/>
                        <a:defRPr sz="1400">
                          <a:solidFill>
                            <a:schemeClr val="tx1"/>
                          </a:solidFill>
                          <a:latin typeface="Verdana" panose="020B0604030504040204" pitchFamily="34" charset="0"/>
                          <a:cs typeface="Times New Roman" panose="02020603050405020304" pitchFamily="18" charset="0"/>
                        </a:defRPr>
                      </a:lvl3pPr>
                      <a:lvl4pPr>
                        <a:spcBef>
                          <a:spcPct val="20000"/>
                        </a:spcBef>
                        <a:buClr>
                          <a:schemeClr val="tx1"/>
                        </a:buClr>
                        <a:defRPr sz="1200">
                          <a:solidFill>
                            <a:schemeClr val="tx1"/>
                          </a:solidFill>
                          <a:latin typeface="Verdana" panose="020B0604030504040204" pitchFamily="34" charset="0"/>
                          <a:cs typeface="Times New Roman" panose="02020603050405020304" pitchFamily="18" charset="0"/>
                        </a:defRPr>
                      </a:lvl4pPr>
                      <a:lvl5pPr>
                        <a:spcBef>
                          <a:spcPct val="20000"/>
                        </a:spcBef>
                        <a:buClr>
                          <a:srgbClr val="C0C0C0"/>
                        </a:buClr>
                        <a:buSzPct val="50000"/>
                        <a:defRPr sz="1400">
                          <a:solidFill>
                            <a:schemeClr val="tx1"/>
                          </a:solidFill>
                          <a:latin typeface="Verdana" panose="020B0604030504040204" pitchFamily="34" charset="0"/>
                          <a:cs typeface="Times New Roman" panose="02020603050405020304" pitchFamily="18" charset="0"/>
                        </a:defRPr>
                      </a:lvl5pPr>
                      <a:lvl6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6pPr>
                      <a:lvl7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7pPr>
                      <a:lvl8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8pPr>
                      <a:lvl9pPr fontAlgn="base">
                        <a:spcBef>
                          <a:spcPct val="20000"/>
                        </a:spcBef>
                        <a:spcAft>
                          <a:spcPct val="0"/>
                        </a:spcAft>
                        <a:buClr>
                          <a:srgbClr val="C0C0C0"/>
                        </a:buClr>
                        <a:buSzPct val="50000"/>
                        <a:buFont typeface="Wingdings" panose="05000000000000000000" pitchFamily="2" charset="2"/>
                        <a:defRPr sz="1400">
                          <a:solidFill>
                            <a:schemeClr val="tx1"/>
                          </a:solidFill>
                          <a:latin typeface="Verdan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square root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94462307"/>
                  </a:ext>
                </a:extLst>
              </a:tr>
            </a:tbl>
          </a:graphicData>
        </a:graphic>
      </p:graphicFrame>
      <p:sp>
        <p:nvSpPr>
          <p:cNvPr id="5" name="TextBox 4"/>
          <p:cNvSpPr txBox="1"/>
          <p:nvPr/>
        </p:nvSpPr>
        <p:spPr>
          <a:xfrm>
            <a:off x="854790" y="6523464"/>
            <a:ext cx="8348760" cy="369332"/>
          </a:xfrm>
          <a:prstGeom prst="rect">
            <a:avLst/>
          </a:prstGeom>
          <a:noFill/>
        </p:spPr>
        <p:txBody>
          <a:bodyPr wrap="none" rtlCol="0">
            <a:spAutoFit/>
          </a:bodyPr>
          <a:lstStyle/>
          <a:p>
            <a:r>
              <a:rPr lang="en-US" sz="1800" dirty="0"/>
              <a:t>To use some of these you need to import the math library </a:t>
            </a:r>
            <a:r>
              <a:rPr lang="en-US" sz="1800" dirty="0">
                <a:sym typeface="Wingdings" panose="05000000000000000000" pitchFamily="2" charset="2"/>
              </a:rPr>
              <a:t> from math import *</a:t>
            </a:r>
            <a:r>
              <a:rPr lang="en-US" sz="1800" dirty="0"/>
              <a:t> </a:t>
            </a:r>
          </a:p>
        </p:txBody>
      </p:sp>
    </p:spTree>
    <p:extLst>
      <p:ext uri="{BB962C8B-B14F-4D97-AF65-F5344CB8AC3E}">
        <p14:creationId xmlns:p14="http://schemas.microsoft.com/office/powerpoint/2010/main" val="212620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pic>
        <p:nvPicPr>
          <p:cNvPr id="4098" name="Picture 2" descr="Python Cheat She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111" y="1333758"/>
            <a:ext cx="8118118" cy="57424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33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342870" y="672482"/>
            <a:ext cx="9372600" cy="8655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dirty="0"/>
              <a:t>Introduction</a:t>
            </a:r>
            <a:endParaRPr dirty="0"/>
          </a:p>
        </p:txBody>
      </p:sp>
      <p:sp>
        <p:nvSpPr>
          <p:cNvPr id="59" name="Google Shape;59;p13"/>
          <p:cNvSpPr txBox="1">
            <a:spLocks noGrp="1"/>
          </p:cNvSpPr>
          <p:nvPr>
            <p:ph type="body" idx="1"/>
          </p:nvPr>
        </p:nvSpPr>
        <p:spPr>
          <a:xfrm>
            <a:off x="342870" y="1741518"/>
            <a:ext cx="9372600" cy="5162700"/>
          </a:xfrm>
          <a:prstGeom prst="rect">
            <a:avLst/>
          </a:prstGeom>
        </p:spPr>
        <p:txBody>
          <a:bodyPr spcFirstLastPara="1" wrap="square" lIns="113100" tIns="113100" rIns="113100" bIns="113100" anchor="t" anchorCtr="0">
            <a:noAutofit/>
          </a:bodyPr>
          <a:lstStyle/>
          <a:p>
            <a:pPr marL="342900" indent="-342900">
              <a:lnSpc>
                <a:spcPct val="100000"/>
              </a:lnSpc>
            </a:pPr>
            <a:r>
              <a:rPr lang="en-US" sz="1600" dirty="0">
                <a:latin typeface="+mn-lt"/>
              </a:rPr>
              <a:t>Professor: Patrick Houlihan, PhD</a:t>
            </a:r>
          </a:p>
          <a:p>
            <a:pPr marL="457200" lvl="1" indent="0">
              <a:lnSpc>
                <a:spcPct val="100000"/>
              </a:lnSpc>
              <a:spcBef>
                <a:spcPts val="0"/>
              </a:spcBef>
              <a:buNone/>
            </a:pPr>
            <a:endParaRPr lang="en-US" sz="1600" dirty="0">
              <a:latin typeface="+mn-lt"/>
            </a:endParaRPr>
          </a:p>
          <a:p>
            <a:pPr marL="342900" indent="-342900"/>
            <a:r>
              <a:rPr lang="en-US" sz="1600" dirty="0">
                <a:latin typeface="+mn-lt"/>
              </a:rPr>
              <a:t>Class:</a:t>
            </a:r>
          </a:p>
          <a:p>
            <a:pPr marL="800100" lvl="1" indent="-342900">
              <a:spcBef>
                <a:spcPts val="0"/>
              </a:spcBef>
            </a:pPr>
            <a:r>
              <a:rPr lang="en-US" sz="1600" dirty="0">
                <a:latin typeface="+mn-lt"/>
              </a:rPr>
              <a:t>When: </a:t>
            </a:r>
            <a:r>
              <a:rPr lang="en-US" sz="1600" b="0" i="0" dirty="0">
                <a:solidFill>
                  <a:srgbClr val="2D3B45"/>
                </a:solidFill>
                <a:effectLst/>
                <a:latin typeface="Lato Extended"/>
              </a:rPr>
              <a:t>Saturdays 7:00am-9:00am EST</a:t>
            </a:r>
          </a:p>
          <a:p>
            <a:pPr marL="1257300" lvl="2" indent="-342900">
              <a:spcBef>
                <a:spcPts val="0"/>
              </a:spcBef>
            </a:pPr>
            <a:r>
              <a:rPr lang="en-US" sz="1600" dirty="0">
                <a:solidFill>
                  <a:srgbClr val="2D3B45"/>
                </a:solidFill>
                <a:latin typeface="Lato Extended"/>
              </a:rPr>
              <a:t>April 6 and May 18extended lecture 7:00am-9:30am EST </a:t>
            </a:r>
            <a:r>
              <a:rPr lang="en-US" sz="1600" b="0" i="0" dirty="0">
                <a:solidFill>
                  <a:srgbClr val="2D3B45"/>
                </a:solidFill>
                <a:effectLst/>
                <a:latin typeface="Lato Extended"/>
              </a:rPr>
              <a:t> </a:t>
            </a:r>
          </a:p>
          <a:p>
            <a:pPr marL="1257300" lvl="2" indent="-342900">
              <a:spcBef>
                <a:spcPts val="0"/>
              </a:spcBef>
            </a:pPr>
            <a:r>
              <a:rPr lang="en-US" sz="1600" dirty="0">
                <a:solidFill>
                  <a:srgbClr val="2D3B45"/>
                </a:solidFill>
                <a:latin typeface="Lato Extended"/>
              </a:rPr>
              <a:t>No class on May 11, class will be held on May 12 7:00am-9:00am EST</a:t>
            </a:r>
            <a:endParaRPr lang="en-US" sz="1600" dirty="0">
              <a:latin typeface="+mn-lt"/>
            </a:endParaRPr>
          </a:p>
          <a:p>
            <a:pPr marL="457200" lvl="1" indent="0">
              <a:spcBef>
                <a:spcPts val="0"/>
              </a:spcBef>
              <a:buNone/>
            </a:pPr>
            <a:endParaRPr lang="en-US" sz="1600" dirty="0">
              <a:latin typeface="+mn-lt"/>
            </a:endParaRPr>
          </a:p>
          <a:p>
            <a:pPr marL="342900" indent="-342900"/>
            <a:r>
              <a:rPr lang="en-US" sz="1600" dirty="0">
                <a:latin typeface="+mn-lt"/>
              </a:rPr>
              <a:t>TAs:</a:t>
            </a:r>
          </a:p>
          <a:p>
            <a:pPr lvl="1">
              <a:spcBef>
                <a:spcPts val="0"/>
              </a:spcBef>
              <a:buFont typeface="Arial" panose="020B0604020202020204" pitchFamily="34" charset="0"/>
              <a:buChar char="•"/>
            </a:pPr>
            <a:r>
              <a:rPr lang="en-US" sz="1600" dirty="0">
                <a:solidFill>
                  <a:srgbClr val="2D3B45"/>
                </a:solidFill>
                <a:latin typeface="Lato Extended"/>
              </a:rPr>
              <a:t>Beth </a:t>
            </a:r>
            <a:r>
              <a:rPr lang="en-US" sz="1600" dirty="0">
                <a:solidFill>
                  <a:srgbClr val="2D3B45"/>
                </a:solidFill>
                <a:latin typeface="Lato Extended"/>
                <a:hlinkClick r:id="rId3"/>
              </a:rPr>
              <a:t>bethxx99@hotmail.com</a:t>
            </a:r>
            <a:endParaRPr lang="en-US" sz="1600" b="0" i="0" dirty="0">
              <a:solidFill>
                <a:srgbClr val="2D3B45"/>
              </a:solidFill>
              <a:effectLst/>
              <a:latin typeface="Lato Extended"/>
            </a:endParaRPr>
          </a:p>
          <a:p>
            <a:pPr lvl="1">
              <a:spcBef>
                <a:spcPts val="0"/>
              </a:spcBef>
              <a:buFont typeface="Arial" panose="020B0604020202020204" pitchFamily="34" charset="0"/>
              <a:buChar char="•"/>
            </a:pPr>
            <a:endParaRPr lang="en-US" sz="1600" b="0" i="0" dirty="0">
              <a:solidFill>
                <a:srgbClr val="2D3B45"/>
              </a:solidFill>
              <a:effectLst/>
              <a:latin typeface="+mn-lt"/>
            </a:endParaRPr>
          </a:p>
        </p:txBody>
      </p:sp>
    </p:spTree>
    <p:extLst>
      <p:ext uri="{BB962C8B-B14F-4D97-AF65-F5344CB8AC3E}">
        <p14:creationId xmlns:p14="http://schemas.microsoft.com/office/powerpoint/2010/main" val="398453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342870" y="672482"/>
            <a:ext cx="9372600" cy="8655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dirty="0"/>
              <a:t>Introduction</a:t>
            </a:r>
            <a:endParaRPr dirty="0"/>
          </a:p>
        </p:txBody>
      </p:sp>
      <p:sp>
        <p:nvSpPr>
          <p:cNvPr id="59" name="Google Shape;59;p13"/>
          <p:cNvSpPr txBox="1">
            <a:spLocks noGrp="1"/>
          </p:cNvSpPr>
          <p:nvPr>
            <p:ph type="body" idx="1"/>
          </p:nvPr>
        </p:nvSpPr>
        <p:spPr>
          <a:xfrm>
            <a:off x="342870" y="1741518"/>
            <a:ext cx="9372600" cy="5162700"/>
          </a:xfrm>
          <a:prstGeom prst="rect">
            <a:avLst/>
          </a:prstGeom>
        </p:spPr>
        <p:txBody>
          <a:bodyPr spcFirstLastPara="1" wrap="square" lIns="113100" tIns="113100" rIns="113100" bIns="113100" anchor="t" anchorCtr="0">
            <a:noAutofit/>
          </a:bodyPr>
          <a:lstStyle/>
          <a:p>
            <a:pPr marL="342900" indent="-342900">
              <a:spcAft>
                <a:spcPts val="2000"/>
              </a:spcAft>
            </a:pPr>
            <a:r>
              <a:rPr lang="en-US" sz="1600" dirty="0"/>
              <a:t>Expectations</a:t>
            </a:r>
          </a:p>
          <a:p>
            <a:pPr marL="342900" indent="-342900">
              <a:spcAft>
                <a:spcPts val="2000"/>
              </a:spcAft>
            </a:pPr>
            <a:r>
              <a:rPr lang="en-US" sz="1600" dirty="0"/>
              <a:t>My Background</a:t>
            </a:r>
          </a:p>
          <a:p>
            <a:pPr marL="342900" indent="-342900">
              <a:spcAft>
                <a:spcPts val="2000"/>
              </a:spcAft>
            </a:pPr>
            <a:r>
              <a:rPr lang="en-US" sz="1600" dirty="0"/>
              <a:t>Syllabus Review</a:t>
            </a:r>
          </a:p>
          <a:p>
            <a:pPr marL="342900" indent="-342900">
              <a:spcAft>
                <a:spcPts val="2000"/>
              </a:spcAft>
            </a:pPr>
            <a:r>
              <a:rPr lang="en-US" sz="1600" dirty="0"/>
              <a:t>Required Installations</a:t>
            </a:r>
          </a:p>
          <a:p>
            <a:pPr marL="342900" indent="-342900">
              <a:spcAft>
                <a:spcPts val="2000"/>
              </a:spcAft>
            </a:pPr>
            <a:r>
              <a:rPr lang="en-US" sz="1600" dirty="0"/>
              <a:t>What is Natural Language Processing?</a:t>
            </a:r>
          </a:p>
          <a:p>
            <a:pPr marL="342900" indent="-342900">
              <a:spcAft>
                <a:spcPts val="2000"/>
              </a:spcAft>
            </a:pPr>
            <a:r>
              <a:rPr lang="en-US" sz="1600" dirty="0"/>
              <a:t>Python</a:t>
            </a:r>
          </a:p>
          <a:p>
            <a:pPr marL="342900" indent="-342900">
              <a:spcAft>
                <a:spcPts val="2000"/>
              </a:spcAft>
            </a:pPr>
            <a:r>
              <a:rPr lang="en-US" sz="1600" dirty="0"/>
              <a:t>Natural Language Toolkit (NLTK)</a:t>
            </a:r>
          </a:p>
          <a:p>
            <a:pPr marL="342900" indent="-342900">
              <a:spcAft>
                <a:spcPts val="2000"/>
              </a:spcAft>
            </a:pPr>
            <a:endParaRPr lang="en-US" sz="1600" dirty="0"/>
          </a:p>
          <a:p>
            <a:pPr marL="342900" indent="-342900">
              <a:spcAft>
                <a:spcPts val="2000"/>
              </a:spcAft>
            </a:pPr>
            <a:endParaRPr dirty="0"/>
          </a:p>
        </p:txBody>
      </p:sp>
      <p:pic>
        <p:nvPicPr>
          <p:cNvPr id="4" name="Picture 3" descr="Image result for python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063" y="4795026"/>
            <a:ext cx="3674822" cy="12412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cartoon natural language process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6564" y="2184123"/>
            <a:ext cx="4259321" cy="1607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Text Placeholder 2"/>
          <p:cNvSpPr>
            <a:spLocks noGrp="1"/>
          </p:cNvSpPr>
          <p:nvPr>
            <p:ph type="body" idx="1"/>
          </p:nvPr>
        </p:nvSpPr>
        <p:spPr/>
        <p:txBody>
          <a:bodyPr/>
          <a:lstStyle/>
          <a:p>
            <a:r>
              <a:rPr lang="en-US" dirty="0"/>
              <a:t>Familiar with a programming language, i.e. R, Java, </a:t>
            </a:r>
            <a:r>
              <a:rPr lang="en-US" dirty="0" err="1"/>
              <a:t>Matlab</a:t>
            </a:r>
            <a:endParaRPr lang="en-US" dirty="0"/>
          </a:p>
          <a:p>
            <a:endParaRPr lang="en-US" dirty="0"/>
          </a:p>
          <a:p>
            <a:r>
              <a:rPr lang="en-US" dirty="0"/>
              <a:t>Previous experience with Python a plus, though NOT a show stopper</a:t>
            </a:r>
          </a:p>
          <a:p>
            <a:endParaRPr lang="en-US" dirty="0"/>
          </a:p>
          <a:p>
            <a:r>
              <a:rPr lang="en-US" dirty="0"/>
              <a:t>Lots of data wrangling as text can be quite messy</a:t>
            </a:r>
          </a:p>
          <a:p>
            <a:endParaRPr lang="en-US" dirty="0"/>
          </a:p>
          <a:p>
            <a:r>
              <a:rPr lang="en-US" dirty="0"/>
              <a:t>Professor and TAs are here to help</a:t>
            </a:r>
          </a:p>
          <a:p>
            <a:pPr marL="88900" indent="0">
              <a:buNone/>
            </a:pPr>
            <a:endParaRPr lang="en-US" dirty="0"/>
          </a:p>
          <a:p>
            <a:r>
              <a:rPr lang="en-US" dirty="0"/>
              <a:t>Effort and Grade are directly correlated</a:t>
            </a:r>
          </a:p>
          <a:p>
            <a:pPr lvl="1">
              <a:spcBef>
                <a:spcPts val="0"/>
              </a:spcBef>
            </a:pPr>
            <a:r>
              <a:rPr lang="en-US" dirty="0"/>
              <a:t>You get out of the class what you put in</a:t>
            </a:r>
          </a:p>
          <a:p>
            <a:endParaRPr lang="en-US" dirty="0"/>
          </a:p>
        </p:txBody>
      </p:sp>
    </p:spTree>
    <p:extLst>
      <p:ext uri="{BB962C8B-B14F-4D97-AF65-F5344CB8AC3E}">
        <p14:creationId xmlns:p14="http://schemas.microsoft.com/office/powerpoint/2010/main" val="425981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42870" y="672482"/>
            <a:ext cx="9372600" cy="865500"/>
          </a:xfrm>
          <a:prstGeom prst="rect">
            <a:avLst/>
          </a:prstGeom>
        </p:spPr>
        <p:txBody>
          <a:bodyPr spcFirstLastPara="1" wrap="square" lIns="113100" tIns="113100" rIns="113100" bIns="113100" anchor="t" anchorCtr="0">
            <a:noAutofit/>
          </a:bodyPr>
          <a:lstStyle/>
          <a:p>
            <a:pPr lvl="0" algn="ctr"/>
            <a:r>
              <a:rPr lang="en-US" dirty="0"/>
              <a:t>Professor Background</a:t>
            </a:r>
          </a:p>
        </p:txBody>
      </p:sp>
      <p:sp>
        <p:nvSpPr>
          <p:cNvPr id="65" name="Google Shape;65;p14"/>
          <p:cNvSpPr txBox="1">
            <a:spLocks noGrp="1"/>
          </p:cNvSpPr>
          <p:nvPr>
            <p:ph type="body" idx="1"/>
          </p:nvPr>
        </p:nvSpPr>
        <p:spPr>
          <a:xfrm>
            <a:off x="342870" y="1462740"/>
            <a:ext cx="9372600" cy="5162700"/>
          </a:xfrm>
          <a:prstGeom prst="rect">
            <a:avLst/>
          </a:prstGeom>
        </p:spPr>
        <p:txBody>
          <a:bodyPr spcFirstLastPara="1" wrap="square" lIns="113100" tIns="113100" rIns="113100" bIns="113100" anchor="t" anchorCtr="0">
            <a:noAutofit/>
          </a:bodyPr>
          <a:lstStyle/>
          <a:p>
            <a:r>
              <a:rPr lang="en-US" sz="1800" dirty="0">
                <a:solidFill>
                  <a:schemeClr val="tx1"/>
                </a:solidFill>
              </a:rPr>
              <a:t>Spent 15+ years in semiconductors</a:t>
            </a:r>
          </a:p>
          <a:p>
            <a:pPr lvl="1">
              <a:lnSpc>
                <a:spcPct val="100000"/>
              </a:lnSpc>
              <a:spcBef>
                <a:spcPts val="0"/>
              </a:spcBef>
            </a:pPr>
            <a:r>
              <a:rPr lang="en-US" sz="1800" dirty="0">
                <a:solidFill>
                  <a:schemeClr val="tx1"/>
                </a:solidFill>
              </a:rPr>
              <a:t>Altera</a:t>
            </a:r>
          </a:p>
          <a:p>
            <a:pPr lvl="1">
              <a:lnSpc>
                <a:spcPct val="100000"/>
              </a:lnSpc>
              <a:spcBef>
                <a:spcPts val="0"/>
              </a:spcBef>
            </a:pPr>
            <a:r>
              <a:rPr lang="en-US" sz="1800" dirty="0" err="1">
                <a:solidFill>
                  <a:schemeClr val="tx1"/>
                </a:solidFill>
              </a:rPr>
              <a:t>Nvidia</a:t>
            </a:r>
            <a:endParaRPr lang="en-US" sz="1800" dirty="0">
              <a:solidFill>
                <a:schemeClr val="tx1"/>
              </a:solidFill>
            </a:endParaRPr>
          </a:p>
          <a:p>
            <a:endParaRPr lang="en-US" sz="1800" dirty="0">
              <a:solidFill>
                <a:schemeClr val="tx1"/>
              </a:solidFill>
            </a:endParaRPr>
          </a:p>
          <a:p>
            <a:r>
              <a:rPr lang="en-US" sz="1800" dirty="0">
                <a:solidFill>
                  <a:schemeClr val="tx1"/>
                </a:solidFill>
              </a:rPr>
              <a:t>Last 10 years been surrounded by big data</a:t>
            </a:r>
          </a:p>
          <a:p>
            <a:pPr lvl="1">
              <a:spcBef>
                <a:spcPts val="0"/>
              </a:spcBef>
            </a:pPr>
            <a:r>
              <a:rPr lang="en-US" sz="1800" dirty="0">
                <a:solidFill>
                  <a:schemeClr val="tx1"/>
                </a:solidFill>
              </a:rPr>
              <a:t>Dissertation:</a:t>
            </a:r>
          </a:p>
          <a:p>
            <a:pPr lvl="2">
              <a:spcBef>
                <a:spcPts val="0"/>
              </a:spcBef>
            </a:pPr>
            <a:r>
              <a:rPr lang="en-US" sz="1800" dirty="0">
                <a:solidFill>
                  <a:schemeClr val="tx1"/>
                </a:solidFill>
                <a:hlinkClick r:id="rId3"/>
              </a:rPr>
              <a:t>Forecasting Asset Price Direction Through Sentiment</a:t>
            </a:r>
            <a:endParaRPr lang="en-US" sz="1800" dirty="0">
              <a:solidFill>
                <a:schemeClr val="tx1"/>
              </a:solidFill>
            </a:endParaRPr>
          </a:p>
          <a:p>
            <a:pPr lvl="1">
              <a:spcBef>
                <a:spcPts val="0"/>
              </a:spcBef>
            </a:pPr>
            <a:r>
              <a:rPr lang="en-US" sz="1800" dirty="0">
                <a:solidFill>
                  <a:schemeClr val="tx1"/>
                </a:solidFill>
              </a:rPr>
              <a:t>Publications:</a:t>
            </a:r>
          </a:p>
          <a:p>
            <a:pPr lvl="2">
              <a:spcBef>
                <a:spcPts val="0"/>
              </a:spcBef>
            </a:pPr>
            <a:r>
              <a:rPr lang="en-US" sz="1800" dirty="0">
                <a:hlinkClick r:id="rId4"/>
              </a:rPr>
              <a:t>Risk Premium of Social Media Sentiment</a:t>
            </a:r>
            <a:endParaRPr lang="en-US" sz="1800" dirty="0"/>
          </a:p>
          <a:p>
            <a:pPr lvl="2">
              <a:spcBef>
                <a:spcPts val="0"/>
              </a:spcBef>
            </a:pPr>
            <a:r>
              <a:rPr lang="en-US" sz="1800" dirty="0">
                <a:hlinkClick r:id="rId5"/>
              </a:rPr>
              <a:t>Can Sentiment Analysis and Options Volume Anticipate Future Returns?</a:t>
            </a:r>
            <a:endParaRPr lang="en-US" sz="1800" dirty="0"/>
          </a:p>
          <a:p>
            <a:pPr lvl="2">
              <a:spcBef>
                <a:spcPts val="0"/>
              </a:spcBef>
            </a:pPr>
            <a:r>
              <a:rPr lang="en-US" sz="1800" dirty="0">
                <a:hlinkClick r:id="rId6"/>
              </a:rPr>
              <a:t>Leveraging a call-put ratio as a trading signal</a:t>
            </a:r>
            <a:endParaRPr lang="en-US" sz="1800" dirty="0"/>
          </a:p>
          <a:p>
            <a:pPr lvl="2">
              <a:spcBef>
                <a:spcPts val="0"/>
              </a:spcBef>
            </a:pPr>
            <a:r>
              <a:rPr lang="en-US" sz="1800" dirty="0">
                <a:hlinkClick r:id="rId7"/>
              </a:rPr>
              <a:t>Leveraging Social Media to Predict Continuation and Reversal in Asset prices</a:t>
            </a:r>
            <a:endParaRPr lang="en-US" sz="1800" dirty="0"/>
          </a:p>
          <a:p>
            <a:pPr marL="88900" indent="0">
              <a:buNone/>
            </a:pPr>
            <a:endParaRPr lang="en-US" sz="1800" dirty="0">
              <a:solidFill>
                <a:schemeClr val="tx1"/>
              </a:solidFill>
            </a:endParaRPr>
          </a:p>
          <a:p>
            <a:r>
              <a:rPr lang="en-US" sz="1800" dirty="0">
                <a:solidFill>
                  <a:schemeClr val="tx1"/>
                </a:solidFill>
              </a:rPr>
              <a:t>Founded financial data analytics company – </a:t>
            </a:r>
            <a:r>
              <a:rPr lang="en-US" sz="1800" dirty="0" err="1">
                <a:solidFill>
                  <a:schemeClr val="tx1"/>
                </a:solidFill>
              </a:rPr>
              <a:t>SentiQuant</a:t>
            </a:r>
            <a:endParaRPr lang="en-US" sz="1800" dirty="0">
              <a:solidFill>
                <a:schemeClr val="tx1"/>
              </a:solidFill>
            </a:endParaRPr>
          </a:p>
          <a:p>
            <a:endParaRPr lang="en-US" sz="1800" dirty="0">
              <a:solidFill>
                <a:schemeClr val="tx1"/>
              </a:solidFill>
            </a:endParaRPr>
          </a:p>
          <a:p>
            <a:r>
              <a:rPr lang="en-US" sz="1800" dirty="0">
                <a:solidFill>
                  <a:schemeClr val="tx1"/>
                </a:solidFill>
              </a:rPr>
              <a:t>Currently Senior Vice President, Data Science at Publicis Media</a:t>
            </a:r>
          </a:p>
          <a:p>
            <a:pPr marL="0" lvl="0" indent="0" algn="l" rtl="0">
              <a:spcBef>
                <a:spcPts val="0"/>
              </a:spcBef>
              <a:spcAft>
                <a:spcPts val="2000"/>
              </a:spcAft>
              <a:buNone/>
            </a:pPr>
            <a:endParaRPr dirty="0"/>
          </a:p>
        </p:txBody>
      </p:sp>
    </p:spTree>
    <p:extLst>
      <p:ext uri="{BB962C8B-B14F-4D97-AF65-F5344CB8AC3E}">
        <p14:creationId xmlns:p14="http://schemas.microsoft.com/office/powerpoint/2010/main" val="388791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Review</a:t>
            </a:r>
          </a:p>
        </p:txBody>
      </p:sp>
      <p:sp>
        <p:nvSpPr>
          <p:cNvPr id="3" name="Text Placeholder 2"/>
          <p:cNvSpPr>
            <a:spLocks noGrp="1"/>
          </p:cNvSpPr>
          <p:nvPr>
            <p:ph type="body" idx="1"/>
          </p:nvPr>
        </p:nvSpPr>
        <p:spPr/>
        <p:txBody>
          <a:bodyPr/>
          <a:lstStyle/>
          <a:p>
            <a:pPr marL="0" marR="0">
              <a:spcBef>
                <a:spcPts val="0"/>
              </a:spcBef>
              <a:spcAft>
                <a:spcPts val="0"/>
              </a:spcAft>
            </a:pPr>
            <a:r>
              <a:rPr lang="en-US" sz="1800" dirty="0">
                <a:effectLst/>
                <a:latin typeface="Times" panose="02020603050405020304" pitchFamily="18" charset="0"/>
                <a:ea typeface="Calibri" panose="020F0502020204030204" pitchFamily="34" charset="0"/>
                <a:cs typeface="Times New Roman" panose="02020603050405020304" pitchFamily="18" charset="0"/>
              </a:rPr>
              <a:t>Class attendance consists of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panose="02020603050405020304" pitchFamily="18" charset="0"/>
                <a:ea typeface="Calibri" panose="020F0502020204030204" pitchFamily="34" charset="0"/>
                <a:cs typeface="Times New Roman" panose="02020603050405020304" pitchFamily="18" charset="0"/>
              </a:rPr>
              <a:t>Homework 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panose="02020603050405020304" pitchFamily="18" charset="0"/>
                <a:ea typeface="Calibri" panose="020F0502020204030204" pitchFamily="34" charset="0"/>
                <a:cs typeface="Times New Roman" panose="02020603050405020304" pitchFamily="18" charset="0"/>
              </a:rPr>
              <a:t>Midterm 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panose="02020603050405020304" pitchFamily="18" charset="0"/>
                <a:ea typeface="Calibri" panose="020F0502020204030204" pitchFamily="34" charset="0"/>
                <a:cs typeface="Times New Roman" panose="02020603050405020304" pitchFamily="18" charset="0"/>
              </a:rPr>
              <a:t>Final (comprehensive) 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600" dirty="0">
              <a:latin typeface="Times"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600" dirty="0">
              <a:latin typeface="Times"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600" dirty="0">
              <a:latin typeface="Times"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600" dirty="0">
              <a:effectLst/>
              <a:latin typeface="Times"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4766D8B-10F6-5DC0-2709-FFF5C65EA40E}"/>
              </a:ext>
            </a:extLst>
          </p:cNvPr>
          <p:cNvPicPr>
            <a:picLocks noChangeAspect="1"/>
          </p:cNvPicPr>
          <p:nvPr/>
        </p:nvPicPr>
        <p:blipFill>
          <a:blip r:embed="rId3"/>
          <a:stretch>
            <a:fillRect/>
          </a:stretch>
        </p:blipFill>
        <p:spPr>
          <a:xfrm>
            <a:off x="1655246" y="3423632"/>
            <a:ext cx="6747907" cy="4143239"/>
          </a:xfrm>
          <a:prstGeom prst="rect">
            <a:avLst/>
          </a:prstGeom>
        </p:spPr>
      </p:pic>
    </p:spTree>
    <p:extLst>
      <p:ext uri="{BB962C8B-B14F-4D97-AF65-F5344CB8AC3E}">
        <p14:creationId xmlns:p14="http://schemas.microsoft.com/office/powerpoint/2010/main" val="992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3"/>
              </a:rPr>
              <a:t>https://web.stanford.edu/~jurafsky/</a:t>
            </a:r>
            <a:endParaRPr lang="en-US" dirty="0"/>
          </a:p>
          <a:p>
            <a:endParaRPr lang="en-US" dirty="0"/>
          </a:p>
          <a:p>
            <a:endParaRPr lang="en-US" dirty="0"/>
          </a:p>
          <a:p>
            <a:r>
              <a:rPr lang="en-US" dirty="0"/>
              <a:t>Natural Language Processing with Python (</a:t>
            </a:r>
            <a:r>
              <a:rPr lang="en-US" dirty="0">
                <a:hlinkClick r:id="rId4"/>
              </a:rPr>
              <a:t>https://www.nltk.org/book/</a:t>
            </a:r>
            <a:r>
              <a:rPr lang="en-US" dirty="0"/>
              <a:t>)</a:t>
            </a:r>
          </a:p>
          <a:p>
            <a:endParaRPr lang="en-US" dirty="0"/>
          </a:p>
        </p:txBody>
      </p:sp>
    </p:spTree>
    <p:extLst>
      <p:ext uri="{BB962C8B-B14F-4D97-AF65-F5344CB8AC3E}">
        <p14:creationId xmlns:p14="http://schemas.microsoft.com/office/powerpoint/2010/main" val="15074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42870" y="672482"/>
            <a:ext cx="9372600" cy="865500"/>
          </a:xfrm>
          <a:prstGeom prst="rect">
            <a:avLst/>
          </a:prstGeom>
        </p:spPr>
        <p:txBody>
          <a:bodyPr spcFirstLastPara="1" wrap="square" lIns="113100" tIns="113100" rIns="113100" bIns="113100" anchor="t" anchorCtr="0">
            <a:noAutofit/>
          </a:bodyPr>
          <a:lstStyle/>
          <a:p>
            <a:pPr lvl="0" algn="ctr"/>
            <a:r>
              <a:rPr lang="en-US" dirty="0"/>
              <a:t>Required Installations</a:t>
            </a:r>
          </a:p>
        </p:txBody>
      </p:sp>
      <p:sp>
        <p:nvSpPr>
          <p:cNvPr id="65" name="Google Shape;65;p14"/>
          <p:cNvSpPr txBox="1">
            <a:spLocks noGrp="1"/>
          </p:cNvSpPr>
          <p:nvPr>
            <p:ph type="body" idx="1"/>
          </p:nvPr>
        </p:nvSpPr>
        <p:spPr>
          <a:xfrm>
            <a:off x="342870" y="1741518"/>
            <a:ext cx="9372600" cy="5162700"/>
          </a:xfrm>
          <a:prstGeom prst="rect">
            <a:avLst/>
          </a:prstGeom>
        </p:spPr>
        <p:txBody>
          <a:bodyPr spcFirstLastPara="1" wrap="square" lIns="113100" tIns="113100" rIns="113100" bIns="113100" anchor="t" anchorCtr="0">
            <a:noAutofit/>
          </a:bodyPr>
          <a:lstStyle/>
          <a:p>
            <a:pPr fontAlgn="base">
              <a:lnSpc>
                <a:spcPct val="100000"/>
              </a:lnSpc>
            </a:pPr>
            <a:r>
              <a:rPr lang="en-US" dirty="0"/>
              <a:t>Python 3.X version</a:t>
            </a:r>
          </a:p>
          <a:p>
            <a:pPr lvl="1" fontAlgn="base">
              <a:lnSpc>
                <a:spcPct val="100000"/>
              </a:lnSpc>
              <a:spcBef>
                <a:spcPts val="0"/>
              </a:spcBef>
            </a:pPr>
            <a:r>
              <a:rPr lang="en-US" dirty="0">
                <a:hlinkClick r:id="rId3"/>
              </a:rPr>
              <a:t>https://www.anaconda.com/download/</a:t>
            </a:r>
            <a:endParaRPr lang="en-US" dirty="0"/>
          </a:p>
          <a:p>
            <a:pPr fontAlgn="base">
              <a:lnSpc>
                <a:spcPct val="100000"/>
              </a:lnSpc>
            </a:pPr>
            <a:endParaRPr lang="en-US" dirty="0"/>
          </a:p>
          <a:p>
            <a:pPr fontAlgn="base">
              <a:lnSpc>
                <a:spcPct val="100000"/>
              </a:lnSpc>
            </a:pPr>
            <a:r>
              <a:rPr lang="en-US" dirty="0"/>
              <a:t>NLTK download and Install</a:t>
            </a:r>
          </a:p>
          <a:p>
            <a:pPr lvl="1" fontAlgn="base">
              <a:lnSpc>
                <a:spcPct val="100000"/>
              </a:lnSpc>
            </a:pPr>
            <a:endParaRPr lang="en-US" dirty="0"/>
          </a:p>
          <a:p>
            <a:pPr lvl="1" fontAlgn="base">
              <a:lnSpc>
                <a:spcPct val="100000"/>
              </a:lnSpc>
            </a:pPr>
            <a:endParaRPr lang="en-US" dirty="0"/>
          </a:p>
          <a:p>
            <a:pPr marL="0" lvl="0" indent="0" algn="l" rtl="0">
              <a:spcBef>
                <a:spcPts val="0"/>
              </a:spcBef>
              <a:spcAft>
                <a:spcPts val="2000"/>
              </a:spcAft>
              <a:buNone/>
            </a:pPr>
            <a:endParaRPr dirty="0"/>
          </a:p>
        </p:txBody>
      </p:sp>
      <p:pic>
        <p:nvPicPr>
          <p:cNvPr id="1026" name="Picture 2" descr="Image result for nltk download and inst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652" y="3183058"/>
            <a:ext cx="6551972" cy="392469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47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Natural Language Processing?</a:t>
            </a:r>
          </a:p>
        </p:txBody>
      </p:sp>
      <p:sp>
        <p:nvSpPr>
          <p:cNvPr id="3" name="Text Placeholder 2"/>
          <p:cNvSpPr>
            <a:spLocks noGrp="1"/>
          </p:cNvSpPr>
          <p:nvPr>
            <p:ph type="body" idx="1"/>
          </p:nvPr>
        </p:nvSpPr>
        <p:spPr/>
        <p:txBody>
          <a:bodyPr/>
          <a:lstStyle/>
          <a:p>
            <a:r>
              <a:rPr lang="en-US" dirty="0"/>
              <a:t>Interaction between computers and human (natural) languages</a:t>
            </a:r>
          </a:p>
          <a:p>
            <a:pPr lvl="1"/>
            <a:r>
              <a:rPr lang="en-US" dirty="0"/>
              <a:t>Understanding – Process meaning of spoken/typed words</a:t>
            </a:r>
          </a:p>
          <a:p>
            <a:pPr lvl="1"/>
            <a:r>
              <a:rPr lang="en-US" dirty="0"/>
              <a:t>Generation – Expression into natural (human) language i.e. English </a:t>
            </a:r>
          </a:p>
          <a:p>
            <a:endParaRPr lang="en-US" dirty="0"/>
          </a:p>
          <a:p>
            <a:r>
              <a:rPr lang="en-US" dirty="0"/>
              <a:t>Processing of vast amounts of natural language data (text)</a:t>
            </a:r>
          </a:p>
          <a:p>
            <a:endParaRPr lang="en-US" dirty="0"/>
          </a:p>
          <a:p>
            <a:r>
              <a:rPr lang="en-US" dirty="0"/>
              <a:t>Brief History</a:t>
            </a:r>
          </a:p>
          <a:p>
            <a:pPr lvl="1"/>
            <a:r>
              <a:rPr lang="en-US" dirty="0"/>
              <a:t>Started in 50’s</a:t>
            </a:r>
          </a:p>
          <a:p>
            <a:pPr lvl="1"/>
            <a:r>
              <a:rPr lang="en-US" dirty="0"/>
              <a:t>Alan Turing</a:t>
            </a:r>
          </a:p>
          <a:p>
            <a:pPr lvl="2">
              <a:spcBef>
                <a:spcPts val="0"/>
              </a:spcBef>
            </a:pPr>
            <a:r>
              <a:rPr lang="en-US" dirty="0"/>
              <a:t>Turing test</a:t>
            </a:r>
          </a:p>
          <a:p>
            <a:pPr lvl="3">
              <a:spcBef>
                <a:spcPts val="0"/>
              </a:spcBef>
            </a:pPr>
            <a:r>
              <a:rPr lang="en-US" dirty="0"/>
              <a:t>Test of intelligent behavior</a:t>
            </a:r>
          </a:p>
        </p:txBody>
      </p:sp>
      <p:pic>
        <p:nvPicPr>
          <p:cNvPr id="1030" name="Picture 6" descr="https://upload.wikimedia.org/wikipedia/commons/5/55/Turing_test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7122" y="4648186"/>
            <a:ext cx="2958803" cy="2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989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6017</TotalTime>
  <Words>1742</Words>
  <Application>Microsoft Office PowerPoint</Application>
  <PresentationFormat>自定义</PresentationFormat>
  <Paragraphs>195</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Lato Extended</vt:lpstr>
      <vt:lpstr>Arial</vt:lpstr>
      <vt:lpstr>Calibri</vt:lpstr>
      <vt:lpstr>Courier New</vt:lpstr>
      <vt:lpstr>Times</vt:lpstr>
      <vt:lpstr>Verdana</vt:lpstr>
      <vt:lpstr>Wingdings</vt:lpstr>
      <vt:lpstr>Simple Light</vt:lpstr>
      <vt:lpstr>PowerPoint 演示文稿</vt:lpstr>
      <vt:lpstr>Introduction</vt:lpstr>
      <vt:lpstr>Introduction</vt:lpstr>
      <vt:lpstr>Expectations</vt:lpstr>
      <vt:lpstr>Professor Background</vt:lpstr>
      <vt:lpstr>Syllabus Review</vt:lpstr>
      <vt:lpstr>References</vt:lpstr>
      <vt:lpstr>Required Installations</vt:lpstr>
      <vt:lpstr>What is Natural Language Processing?</vt:lpstr>
      <vt:lpstr>Applications of Natural Language Processing</vt:lpstr>
      <vt:lpstr>Python</vt:lpstr>
      <vt:lpstr>Python Syntax</vt:lpstr>
      <vt:lpstr>Python Math Commands</vt:lpstr>
      <vt:lpstr>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boyuan qi</cp:lastModifiedBy>
  <cp:revision>116</cp:revision>
  <cp:lastPrinted>2022-01-18T22:34:34Z</cp:lastPrinted>
  <dcterms:modified xsi:type="dcterms:W3CDTF">2024-07-04T06:04:38Z</dcterms:modified>
</cp:coreProperties>
</file>