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61"/>
    <p:restoredTop sz="72969"/>
  </p:normalViewPr>
  <p:slideViewPr>
    <p:cSldViewPr snapToGrid="0" snapToObjects="1">
      <p:cViewPr varScale="1">
        <p:scale>
          <a:sx n="88" d="100"/>
          <a:sy n="88"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2EEAF-AA33-1244-BD1A-4FFCE016ABCE}" type="datetimeFigureOut">
              <a:rPr kumimoji="1" lang="zh-TW" altLang="en-US" smtClean="0"/>
              <a:t>2021/9/9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82EAE-98CC-BC4B-AFC0-8AA39E718D79}" type="slidenum">
              <a:rPr kumimoji="1" lang="zh-TW" altLang="en-US" smtClean="0"/>
              <a:t>‹#›</a:t>
            </a:fld>
            <a:endParaRPr kumimoji="1" lang="zh-TW" altLang="en-US"/>
          </a:p>
        </p:txBody>
      </p:sp>
    </p:spTree>
    <p:extLst>
      <p:ext uri="{BB962C8B-B14F-4D97-AF65-F5344CB8AC3E}">
        <p14:creationId xmlns:p14="http://schemas.microsoft.com/office/powerpoint/2010/main" val="49251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Http </a:t>
            </a:r>
            <a:r>
              <a:rPr kumimoji="1" lang="zh-TW" altLang="en-US" dirty="0"/>
              <a:t>是一種協議 因為像台灣跟美國的路由器。要做交換資料或是文本 一種用海底纜線 一種是衛星。主要是海底電纜 怕天氣！格式就必須要遵守</a:t>
            </a:r>
            <a:r>
              <a:rPr kumimoji="1" lang="en-US" altLang="zh-TW" dirty="0"/>
              <a:t>http </a:t>
            </a:r>
            <a:r>
              <a:rPr kumimoji="1" lang="zh-TW" altLang="en-US" dirty="0"/>
              <a:t>規範</a:t>
            </a:r>
            <a:br>
              <a:rPr kumimoji="1" lang="en-US" altLang="zh-TW" dirty="0"/>
            </a:br>
            <a:r>
              <a:rPr kumimoji="1" lang="zh-TW" altLang="en-US" dirty="0"/>
              <a:t>三大要素是</a:t>
            </a:r>
            <a:r>
              <a:rPr kumimoji="1" lang="en-US" altLang="zh-TW" dirty="0" err="1"/>
              <a:t>html,css,js</a:t>
            </a:r>
            <a:br>
              <a:rPr kumimoji="1" lang="en-US" altLang="zh-TW" dirty="0"/>
            </a:br>
            <a:br>
              <a:rPr kumimoji="1" lang="en-US" altLang="zh-TW" dirty="0"/>
            </a:br>
            <a:br>
              <a:rPr kumimoji="1" lang="en-US" altLang="zh-TW" dirty="0"/>
            </a:br>
            <a:r>
              <a:rPr lang="en" altLang="zh-TW" sz="1200" b="1" i="0" kern="1200" dirty="0">
                <a:solidFill>
                  <a:schemeClr val="tx1"/>
                </a:solidFill>
                <a:effectLst/>
                <a:latin typeface="+mn-lt"/>
                <a:ea typeface="+mn-ea"/>
                <a:cs typeface="+mn-cs"/>
              </a:rPr>
              <a:t>HTTP</a:t>
            </a:r>
            <a:r>
              <a:rPr lang="zh-TW" altLang="en-US" sz="1200" b="1" i="0" kern="1200" dirty="0">
                <a:solidFill>
                  <a:schemeClr val="tx1"/>
                </a:solidFill>
                <a:effectLst/>
                <a:latin typeface="+mn-lt"/>
                <a:ea typeface="+mn-ea"/>
                <a:cs typeface="+mn-cs"/>
              </a:rPr>
              <a:t>與</a:t>
            </a:r>
            <a:r>
              <a:rPr lang="en" altLang="zh-TW" sz="1200" b="1" i="0" kern="1200" dirty="0">
                <a:solidFill>
                  <a:schemeClr val="tx1"/>
                </a:solidFill>
                <a:effectLst/>
                <a:latin typeface="+mn-lt"/>
                <a:ea typeface="+mn-ea"/>
                <a:cs typeface="+mn-cs"/>
              </a:rPr>
              <a:t>HTTPS</a:t>
            </a:r>
            <a:r>
              <a:rPr lang="zh-TW" altLang="en-US" sz="1200" b="1" i="0" kern="1200" dirty="0">
                <a:solidFill>
                  <a:schemeClr val="tx1"/>
                </a:solidFill>
                <a:effectLst/>
                <a:latin typeface="+mn-lt"/>
                <a:ea typeface="+mn-ea"/>
                <a:cs typeface="+mn-cs"/>
              </a:rPr>
              <a:t>的區別：</a:t>
            </a:r>
          </a:p>
          <a:p>
            <a:pPr latinLnBrk="1"/>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是超文字傳輸協議，</a:t>
            </a: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是安全超文字傳輸協議。從名字就能看出來</a:t>
            </a: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更加安全。</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加密</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認證</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完整性保護</a:t>
            </a:r>
            <a:r>
              <a:rPr lang="en-US" altLang="zh-TW" sz="1200" b="0" i="0" kern="1200" dirty="0">
                <a:solidFill>
                  <a:schemeClr val="tx1"/>
                </a:solidFill>
                <a:effectLst/>
                <a:latin typeface="+mn-lt"/>
                <a:ea typeface="+mn-ea"/>
                <a:cs typeface="+mn-cs"/>
              </a:rPr>
              <a:t>=</a:t>
            </a:r>
            <a:r>
              <a:rPr lang="en" altLang="zh-TW" sz="1200" b="0" i="0" kern="1200" dirty="0">
                <a:solidFill>
                  <a:schemeClr val="tx1"/>
                </a:solidFill>
                <a:effectLst/>
                <a:latin typeface="+mn-lt"/>
                <a:ea typeface="+mn-ea"/>
                <a:cs typeface="+mn-cs"/>
              </a:rPr>
              <a:t>HTTPS</a:t>
            </a:r>
            <a:br>
              <a:rPr lang="en" altLang="zh-TW"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是身披</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外殼的</a:t>
            </a:r>
            <a:r>
              <a:rPr lang="en" altLang="zh-TW" sz="1200" b="0" i="0" kern="1200" dirty="0">
                <a:solidFill>
                  <a:schemeClr val="tx1"/>
                </a:solidFill>
                <a:effectLst/>
                <a:latin typeface="+mn-lt"/>
                <a:ea typeface="+mn-ea"/>
                <a:cs typeface="+mn-cs"/>
              </a:rPr>
              <a:t>HTTP</a:t>
            </a:r>
            <a:br>
              <a:rPr lang="en" altLang="zh-TW"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並非是應用層的一種新協議，只是</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通訊介面部分用</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TLS</a:t>
            </a:r>
            <a:r>
              <a:rPr lang="zh-TW" altLang="en-US" sz="1200" b="0" i="0" kern="1200" dirty="0">
                <a:solidFill>
                  <a:schemeClr val="tx1"/>
                </a:solidFill>
                <a:effectLst/>
                <a:latin typeface="+mn-lt"/>
                <a:ea typeface="+mn-ea"/>
                <a:cs typeface="+mn-cs"/>
              </a:rPr>
              <a:t>協議代替而已。</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通常情況下，</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直接與</a:t>
            </a:r>
            <a:r>
              <a:rPr lang="en" altLang="zh-TW" sz="1200" b="0" i="0" kern="1200" dirty="0">
                <a:solidFill>
                  <a:schemeClr val="tx1"/>
                </a:solidFill>
                <a:effectLst/>
                <a:latin typeface="+mn-lt"/>
                <a:ea typeface="+mn-ea"/>
                <a:cs typeface="+mn-cs"/>
              </a:rPr>
              <a:t>TCP</a:t>
            </a:r>
            <a:r>
              <a:rPr lang="zh-TW" altLang="en-US" sz="1200" b="0" i="0" kern="1200" dirty="0">
                <a:solidFill>
                  <a:schemeClr val="tx1"/>
                </a:solidFill>
                <a:effectLst/>
                <a:latin typeface="+mn-lt"/>
                <a:ea typeface="+mn-ea"/>
                <a:cs typeface="+mn-cs"/>
              </a:rPr>
              <a:t>進行通訊。當使用</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時，則</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先和</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通訊，再由</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TCP</a:t>
            </a:r>
            <a:r>
              <a:rPr lang="zh-TW" altLang="en-US" sz="1200" b="0" i="0" kern="1200" dirty="0">
                <a:solidFill>
                  <a:schemeClr val="tx1"/>
                </a:solidFill>
                <a:effectLst/>
                <a:latin typeface="+mn-lt"/>
                <a:ea typeface="+mn-ea"/>
                <a:cs typeface="+mn-cs"/>
              </a:rPr>
              <a:t>通訊。</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是獨立的一個協議，其他運行於應用層的協議比如</a:t>
            </a:r>
            <a:r>
              <a:rPr lang="en" altLang="zh-TW" sz="1200" b="0" i="0" kern="1200" dirty="0">
                <a:solidFill>
                  <a:schemeClr val="tx1"/>
                </a:solidFill>
                <a:effectLst/>
                <a:latin typeface="+mn-lt"/>
                <a:ea typeface="+mn-ea"/>
                <a:cs typeface="+mn-cs"/>
              </a:rPr>
              <a:t>SMTP</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TELNET</a:t>
            </a:r>
            <a:r>
              <a:rPr lang="zh-TW" altLang="en-US" sz="1200" b="0" i="0" kern="1200" dirty="0">
                <a:solidFill>
                  <a:schemeClr val="tx1"/>
                </a:solidFill>
                <a:effectLst/>
                <a:latin typeface="+mn-lt"/>
                <a:ea typeface="+mn-ea"/>
                <a:cs typeface="+mn-cs"/>
              </a:rPr>
              <a:t>等協議都可以配合</a:t>
            </a:r>
            <a:r>
              <a:rPr lang="en" altLang="zh-TW" sz="1200" b="0" i="0" kern="1200" dirty="0">
                <a:solidFill>
                  <a:schemeClr val="tx1"/>
                </a:solidFill>
                <a:effectLst/>
                <a:latin typeface="+mn-lt"/>
                <a:ea typeface="+mn-ea"/>
                <a:cs typeface="+mn-cs"/>
              </a:rPr>
              <a:t>SSL</a:t>
            </a:r>
            <a:r>
              <a:rPr lang="zh-TW" altLang="en-US" sz="1200" b="0" i="0" kern="1200" dirty="0">
                <a:solidFill>
                  <a:schemeClr val="tx1"/>
                </a:solidFill>
                <a:effectLst/>
                <a:latin typeface="+mn-lt"/>
                <a:ea typeface="+mn-ea"/>
                <a:cs typeface="+mn-cs"/>
              </a:rPr>
              <a:t>協議使用。</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用</a:t>
            </a:r>
            <a:r>
              <a:rPr lang="en-US" altLang="zh-TW" sz="1200" b="0" i="0" kern="1200" dirty="0">
                <a:solidFill>
                  <a:schemeClr val="tx1"/>
                </a:solidFill>
                <a:effectLst/>
                <a:latin typeface="+mn-lt"/>
                <a:ea typeface="+mn-ea"/>
                <a:cs typeface="+mn-cs"/>
              </a:rPr>
              <a:t>80</a:t>
            </a:r>
            <a:r>
              <a:rPr lang="zh-TW" altLang="en-US" sz="1200" b="0" i="0" kern="1200" dirty="0">
                <a:solidFill>
                  <a:schemeClr val="tx1"/>
                </a:solidFill>
                <a:effectLst/>
                <a:latin typeface="+mn-lt"/>
                <a:ea typeface="+mn-ea"/>
                <a:cs typeface="+mn-cs"/>
              </a:rPr>
              <a:t>號埠，</a:t>
            </a: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用</a:t>
            </a:r>
            <a:r>
              <a:rPr lang="en-US" altLang="zh-TW" sz="1200" b="0" i="0" kern="1200" dirty="0">
                <a:solidFill>
                  <a:schemeClr val="tx1"/>
                </a:solidFill>
                <a:effectLst/>
                <a:latin typeface="+mn-lt"/>
                <a:ea typeface="+mn-ea"/>
                <a:cs typeface="+mn-cs"/>
              </a:rPr>
              <a:t>443</a:t>
            </a:r>
            <a:r>
              <a:rPr lang="zh-TW" altLang="en-US" sz="1200" b="0" i="0" kern="1200" dirty="0">
                <a:solidFill>
                  <a:schemeClr val="tx1"/>
                </a:solidFill>
                <a:effectLst/>
                <a:latin typeface="+mn-lt"/>
                <a:ea typeface="+mn-ea"/>
                <a:cs typeface="+mn-cs"/>
              </a:rPr>
              <a:t>埠</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通訊更耗資源（為了安全就得犧牲速度。就像過地鐵安檢一樣的道理）</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開銷：</a:t>
            </a: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通訊需要證書，證書一般需要向認證機構購買。很費錢的。</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HTTPS</a:t>
            </a:r>
            <a:r>
              <a:rPr lang="zh-TW" altLang="en-US" sz="1200" b="0" i="0" kern="1200" dirty="0">
                <a:solidFill>
                  <a:schemeClr val="tx1"/>
                </a:solidFill>
                <a:effectLst/>
                <a:latin typeface="+mn-lt"/>
                <a:ea typeface="+mn-ea"/>
                <a:cs typeface="+mn-cs"/>
              </a:rPr>
              <a:t>的加密機制是一種共享金鑰加密和公開金鑰加密並用的混合加密機制。</a:t>
            </a:r>
          </a:p>
          <a:p>
            <a:pPr latinLnBrk="1"/>
            <a:r>
              <a:rPr lang="zh-TW" altLang="en-US" sz="1200" b="0" i="0" kern="1200" dirty="0">
                <a:solidFill>
                  <a:schemeClr val="tx1"/>
                </a:solidFill>
                <a:effectLst/>
                <a:latin typeface="+mn-lt"/>
                <a:ea typeface="+mn-ea"/>
                <a:cs typeface="+mn-cs"/>
              </a:rPr>
              <a:t>對稱加密與非對稱加密：</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對稱加密：是指加密與解密用同一個金鑰。最重要的問題是如何將金鑰安全的傳送給對方。</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非對稱加密使用一對非對稱金鑰：公鑰和私鑰。公鑰隨便釋出，私鑰只有自己知道。傳送方用接收方的公鑰進行加密，接收方用自己的私鑰進行解密。</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非對稱加密更安全，但是很慢。所以我們用對稱加密來傳送訊息，用非對稱加密傳輸對稱加密的金鑰就可以了。</a:t>
            </a:r>
          </a:p>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3</a:t>
            </a:fld>
            <a:endParaRPr kumimoji="1" lang="zh-TW" altLang="en-US"/>
          </a:p>
        </p:txBody>
      </p:sp>
    </p:spTree>
    <p:extLst>
      <p:ext uri="{BB962C8B-B14F-4D97-AF65-F5344CB8AC3E}">
        <p14:creationId xmlns:p14="http://schemas.microsoft.com/office/powerpoint/2010/main" val="2946319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a:solidFill>
                  <a:schemeClr val="tx1"/>
                </a:solidFill>
                <a:effectLst/>
                <a:latin typeface="+mn-lt"/>
                <a:ea typeface="+mn-ea"/>
                <a:cs typeface="+mn-cs"/>
              </a:rPr>
              <a:t>如何防範：</a:t>
            </a:r>
          </a:p>
          <a:p>
            <a:r>
              <a:rPr lang="zh-TW" altLang="en-US" sz="1200" b="0" i="0" kern="1200" dirty="0">
                <a:solidFill>
                  <a:schemeClr val="tx1"/>
                </a:solidFill>
                <a:effectLst/>
                <a:latin typeface="+mn-lt"/>
                <a:ea typeface="+mn-ea"/>
                <a:cs typeface="+mn-cs"/>
              </a:rPr>
              <a:t>使用 </a:t>
            </a:r>
            <a:r>
              <a:rPr lang="en" altLang="zh-TW" sz="1200" b="0" i="0" kern="1200" dirty="0">
                <a:solidFill>
                  <a:schemeClr val="tx1"/>
                </a:solidFill>
                <a:effectLst/>
                <a:latin typeface="+mn-lt"/>
                <a:ea typeface="+mn-ea"/>
                <a:cs typeface="+mn-cs"/>
              </a:rPr>
              <a:t>Regular expression </a:t>
            </a:r>
            <a:r>
              <a:rPr lang="zh-TW" altLang="en-US" sz="1200" b="0" i="0" kern="1200" dirty="0">
                <a:solidFill>
                  <a:schemeClr val="tx1"/>
                </a:solidFill>
                <a:effectLst/>
                <a:latin typeface="+mn-lt"/>
                <a:ea typeface="+mn-ea"/>
                <a:cs typeface="+mn-cs"/>
              </a:rPr>
              <a:t>驗證過濾輸入值與參數中惡意代碼，將輸入值中的單引號置換為雙引號。</a:t>
            </a:r>
          </a:p>
          <a:p>
            <a:r>
              <a:rPr lang="zh-TW" altLang="en-US" sz="1200" b="0" i="0" kern="1200" dirty="0">
                <a:solidFill>
                  <a:schemeClr val="tx1"/>
                </a:solidFill>
                <a:effectLst/>
                <a:latin typeface="+mn-lt"/>
                <a:ea typeface="+mn-ea"/>
                <a:cs typeface="+mn-cs"/>
              </a:rPr>
              <a:t>限制輸入字元格式並檢查輸入長度。</a:t>
            </a:r>
          </a:p>
          <a:p>
            <a:r>
              <a:rPr lang="zh-TW" altLang="en-US" sz="1200" b="0" i="0" kern="1200" dirty="0">
                <a:solidFill>
                  <a:schemeClr val="tx1"/>
                </a:solidFill>
                <a:effectLst/>
                <a:latin typeface="+mn-lt"/>
                <a:ea typeface="+mn-ea"/>
                <a:cs typeface="+mn-cs"/>
              </a:rPr>
              <a:t>資料庫設定使用者帳號權限，限制某些管道使用者無法作資料庫存取。</a:t>
            </a:r>
          </a:p>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13</a:t>
            </a:fld>
            <a:endParaRPr kumimoji="1" lang="zh-TW" altLang="en-US"/>
          </a:p>
        </p:txBody>
      </p:sp>
    </p:spTree>
    <p:extLst>
      <p:ext uri="{BB962C8B-B14F-4D97-AF65-F5344CB8AC3E}">
        <p14:creationId xmlns:p14="http://schemas.microsoft.com/office/powerpoint/2010/main" val="342894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4</a:t>
            </a:fld>
            <a:endParaRPr kumimoji="1" lang="zh-TW" altLang="en-US"/>
          </a:p>
        </p:txBody>
      </p:sp>
    </p:spTree>
    <p:extLst>
      <p:ext uri="{BB962C8B-B14F-4D97-AF65-F5344CB8AC3E}">
        <p14:creationId xmlns:p14="http://schemas.microsoft.com/office/powerpoint/2010/main" val="337790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dirty="0"/>
              <a:t>TCP</a:t>
            </a:r>
            <a:r>
              <a:rPr lang="zh-TW" altLang="en-US" sz="1200" b="0" i="0" kern="1200" dirty="0">
                <a:solidFill>
                  <a:schemeClr val="tx1"/>
                </a:solidFill>
                <a:effectLst/>
                <a:latin typeface="+mn-lt"/>
                <a:ea typeface="+mn-ea"/>
                <a:cs typeface="+mn-cs"/>
              </a:rPr>
              <a:t>面向連線，</a:t>
            </a:r>
            <a:r>
              <a:rPr lang="en" altLang="zh-TW" dirty="0"/>
              <a:t>UDP</a:t>
            </a:r>
            <a:r>
              <a:rPr lang="zh-TW" altLang="en-US" sz="1200" b="0" i="0" kern="1200" dirty="0">
                <a:solidFill>
                  <a:schemeClr val="tx1"/>
                </a:solidFill>
                <a:effectLst/>
                <a:latin typeface="+mn-lt"/>
                <a:ea typeface="+mn-ea"/>
                <a:cs typeface="+mn-cs"/>
              </a:rPr>
              <a:t>是無連線的。即傳送資料前不需要建立連結</a:t>
            </a:r>
            <a:r>
              <a:rPr lang="en" altLang="zh-TW" dirty="0"/>
              <a:t>TCP</a:t>
            </a:r>
            <a:r>
              <a:rPr lang="zh-TW" altLang="en-US" sz="1200" b="0" i="0" kern="1200" dirty="0">
                <a:solidFill>
                  <a:schemeClr val="tx1"/>
                </a:solidFill>
                <a:effectLst/>
                <a:latin typeface="+mn-lt"/>
                <a:ea typeface="+mn-ea"/>
                <a:cs typeface="+mn-cs"/>
              </a:rPr>
              <a:t>提供可靠的服務（資料傳輸），</a:t>
            </a:r>
            <a:r>
              <a:rPr lang="en" altLang="zh-TW" dirty="0"/>
              <a:t>UDP</a:t>
            </a:r>
            <a:r>
              <a:rPr lang="zh-TW" altLang="en-US" sz="1200" b="0" i="0" kern="1200" dirty="0">
                <a:solidFill>
                  <a:schemeClr val="tx1"/>
                </a:solidFill>
                <a:effectLst/>
                <a:latin typeface="+mn-lt"/>
                <a:ea typeface="+mn-ea"/>
                <a:cs typeface="+mn-cs"/>
              </a:rPr>
              <a:t>無法保證。</a:t>
            </a:r>
            <a:br>
              <a:rPr lang="zh-TW" altLang="en-US" dirty="0"/>
            </a:br>
            <a:r>
              <a:rPr lang="en" altLang="zh-TW" dirty="0"/>
              <a:t>TCP</a:t>
            </a:r>
            <a:r>
              <a:rPr lang="zh-TW" altLang="en-US" sz="1200" b="0" i="0" kern="1200" dirty="0">
                <a:solidFill>
                  <a:schemeClr val="tx1"/>
                </a:solidFill>
                <a:effectLst/>
                <a:latin typeface="+mn-lt"/>
                <a:ea typeface="+mn-ea"/>
                <a:cs typeface="+mn-cs"/>
              </a:rPr>
              <a:t>面向位元組流，</a:t>
            </a:r>
            <a:r>
              <a:rPr lang="en" altLang="zh-TW" dirty="0"/>
              <a:t>UDP</a:t>
            </a:r>
            <a:r>
              <a:rPr lang="zh-TW" altLang="en-US" sz="1200" b="0" i="0" kern="1200" dirty="0">
                <a:solidFill>
                  <a:schemeClr val="tx1"/>
                </a:solidFill>
                <a:effectLst/>
                <a:latin typeface="+mn-lt"/>
                <a:ea typeface="+mn-ea"/>
                <a:cs typeface="+mn-cs"/>
              </a:rPr>
              <a:t>是面向報文的</a:t>
            </a:r>
            <a:br>
              <a:rPr lang="zh-TW" altLang="en-US" dirty="0"/>
            </a:br>
            <a:r>
              <a:rPr lang="en" altLang="zh-TW" dirty="0"/>
              <a:t>TCP</a:t>
            </a:r>
            <a:r>
              <a:rPr lang="zh-TW" altLang="en-US" sz="1200" b="0" i="0" kern="1200" dirty="0">
                <a:solidFill>
                  <a:schemeClr val="tx1"/>
                </a:solidFill>
                <a:effectLst/>
                <a:latin typeface="+mn-lt"/>
                <a:ea typeface="+mn-ea"/>
                <a:cs typeface="+mn-cs"/>
              </a:rPr>
              <a:t>資料傳輸慢，</a:t>
            </a:r>
            <a:r>
              <a:rPr lang="en" altLang="zh-TW" dirty="0"/>
              <a:t>UDP</a:t>
            </a:r>
            <a:r>
              <a:rPr lang="zh-TW" altLang="en-US" sz="1200" b="0" i="0" kern="1200" dirty="0">
                <a:solidFill>
                  <a:schemeClr val="tx1"/>
                </a:solidFill>
                <a:effectLst/>
                <a:latin typeface="+mn-lt"/>
                <a:ea typeface="+mn-ea"/>
                <a:cs typeface="+mn-cs"/>
              </a:rPr>
              <a:t>資料傳輸快</a:t>
            </a:r>
            <a:br>
              <a:rPr lang="zh-TW" altLang="en-US" dirty="0"/>
            </a:br>
            <a:r>
              <a:rPr lang="en" altLang="zh-TW" dirty="0"/>
              <a:t>TCP</a:t>
            </a:r>
            <a:r>
              <a:rPr lang="zh-TW" altLang="en-US" sz="1200" b="0" i="0" kern="1200" dirty="0">
                <a:solidFill>
                  <a:schemeClr val="tx1"/>
                </a:solidFill>
                <a:effectLst/>
                <a:latin typeface="+mn-lt"/>
                <a:ea typeface="+mn-ea"/>
                <a:cs typeface="+mn-cs"/>
              </a:rPr>
              <a:t>對資料進行分段，資料長度沒有限制。</a:t>
            </a:r>
            <a:r>
              <a:rPr lang="en" altLang="zh-TW" dirty="0"/>
              <a:t>UDP</a:t>
            </a:r>
            <a:r>
              <a:rPr lang="zh-TW" altLang="en-US" sz="1200" b="0" i="0" kern="1200" dirty="0">
                <a:solidFill>
                  <a:schemeClr val="tx1"/>
                </a:solidFill>
                <a:effectLst/>
                <a:latin typeface="+mn-lt"/>
                <a:ea typeface="+mn-ea"/>
                <a:cs typeface="+mn-cs"/>
              </a:rPr>
              <a:t>不對報文進行分段，所有會限制報文長度。</a:t>
            </a:r>
            <a:br>
              <a:rPr lang="zh-TW" altLang="en-US" dirty="0"/>
            </a:br>
            <a:r>
              <a:rPr lang="en" altLang="zh-TW" dirty="0"/>
              <a:t>TCP</a:t>
            </a:r>
            <a:r>
              <a:rPr lang="zh-TW" altLang="en-US" sz="1200" b="0" i="0" kern="1200" dirty="0">
                <a:solidFill>
                  <a:schemeClr val="tx1"/>
                </a:solidFill>
                <a:effectLst/>
                <a:latin typeface="+mn-lt"/>
                <a:ea typeface="+mn-ea"/>
                <a:cs typeface="+mn-cs"/>
              </a:rPr>
              <a:t>的話，傳輸層負擔大，應用層負擔小。</a:t>
            </a:r>
            <a:r>
              <a:rPr lang="en" altLang="zh-TW" dirty="0"/>
              <a:t>UDP</a:t>
            </a:r>
            <a:r>
              <a:rPr lang="zh-TW" altLang="en-US" sz="1200" b="0" i="0" kern="1200" dirty="0">
                <a:solidFill>
                  <a:schemeClr val="tx1"/>
                </a:solidFill>
                <a:effectLst/>
                <a:latin typeface="+mn-lt"/>
                <a:ea typeface="+mn-ea"/>
                <a:cs typeface="+mn-cs"/>
              </a:rPr>
              <a:t>相反。因為</a:t>
            </a:r>
            <a:r>
              <a:rPr lang="en" altLang="zh-TW" dirty="0"/>
              <a:t>UDP</a:t>
            </a:r>
            <a:r>
              <a:rPr lang="zh-TW" altLang="en-US" sz="1200" b="0" i="0" kern="1200" dirty="0">
                <a:solidFill>
                  <a:schemeClr val="tx1"/>
                </a:solidFill>
                <a:effectLst/>
                <a:latin typeface="+mn-lt"/>
                <a:ea typeface="+mn-ea"/>
                <a:cs typeface="+mn-cs"/>
              </a:rPr>
              <a:t>把活都推給應用層去幹了。</a:t>
            </a:r>
            <a:br>
              <a:rPr lang="zh-TW" altLang="en-US" dirty="0"/>
            </a:br>
            <a:r>
              <a:rPr lang="en" altLang="zh-TW" dirty="0"/>
              <a:t>TCP</a:t>
            </a:r>
            <a:r>
              <a:rPr lang="zh-TW" altLang="en-US" sz="1200" b="0" i="0" kern="1200" dirty="0">
                <a:solidFill>
                  <a:schemeClr val="tx1"/>
                </a:solidFill>
                <a:effectLst/>
                <a:latin typeface="+mn-lt"/>
                <a:ea typeface="+mn-ea"/>
                <a:cs typeface="+mn-cs"/>
              </a:rPr>
              <a:t>按序，可靠，在資料傳輸之前有一個協調過程，所以</a:t>
            </a:r>
            <a:r>
              <a:rPr lang="en" altLang="zh-TW" dirty="0"/>
              <a:t>TCP</a:t>
            </a:r>
            <a:r>
              <a:rPr lang="zh-TW" altLang="en-US" sz="1200" b="0" i="0" kern="1200" dirty="0">
                <a:solidFill>
                  <a:schemeClr val="tx1"/>
                </a:solidFill>
                <a:effectLst/>
                <a:latin typeface="+mn-lt"/>
                <a:ea typeface="+mn-ea"/>
                <a:cs typeface="+mn-cs"/>
              </a:rPr>
              <a:t>傳東西慢。</a:t>
            </a:r>
            <a:r>
              <a:rPr lang="en" altLang="zh-TW" dirty="0"/>
              <a:t>UDP</a:t>
            </a:r>
            <a:r>
              <a:rPr lang="zh-TW" altLang="en-US" sz="1200" b="0" i="0" kern="1200" dirty="0">
                <a:solidFill>
                  <a:schemeClr val="tx1"/>
                </a:solidFill>
                <a:effectLst/>
                <a:latin typeface="+mn-lt"/>
                <a:ea typeface="+mn-ea"/>
                <a:cs typeface="+mn-cs"/>
              </a:rPr>
              <a:t>不按序，不可靠。</a:t>
            </a:r>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5</a:t>
            </a:fld>
            <a:endParaRPr kumimoji="1" lang="zh-TW" altLang="en-US"/>
          </a:p>
        </p:txBody>
      </p:sp>
    </p:spTree>
    <p:extLst>
      <p:ext uri="{BB962C8B-B14F-4D97-AF65-F5344CB8AC3E}">
        <p14:creationId xmlns:p14="http://schemas.microsoft.com/office/powerpoint/2010/main" val="221883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atinLnBrk="1"/>
            <a:r>
              <a:rPr lang="zh-TW" altLang="en-US" sz="1200" b="0" i="0" kern="1200" dirty="0">
                <a:solidFill>
                  <a:schemeClr val="tx1"/>
                </a:solidFill>
                <a:effectLst/>
                <a:latin typeface="+mn-lt"/>
                <a:ea typeface="+mn-ea"/>
                <a:cs typeface="+mn-cs"/>
              </a:rPr>
              <a:t>在</a:t>
            </a:r>
            <a:r>
              <a:rPr lang="en" altLang="zh-TW" sz="1200" b="0" i="0" kern="1200" dirty="0">
                <a:solidFill>
                  <a:schemeClr val="tx1"/>
                </a:solidFill>
                <a:effectLst/>
                <a:latin typeface="+mn-lt"/>
                <a:ea typeface="+mn-ea"/>
                <a:cs typeface="+mn-cs"/>
              </a:rPr>
              <a:t>TCP/IP</a:t>
            </a:r>
            <a:r>
              <a:rPr lang="zh-TW" altLang="en-US" sz="1200" b="0" i="0" kern="1200" dirty="0">
                <a:solidFill>
                  <a:schemeClr val="tx1"/>
                </a:solidFill>
                <a:effectLst/>
                <a:latin typeface="+mn-lt"/>
                <a:ea typeface="+mn-ea"/>
                <a:cs typeface="+mn-cs"/>
              </a:rPr>
              <a:t>協議中，</a:t>
            </a:r>
            <a:r>
              <a:rPr lang="en" altLang="zh-TW" sz="1200" b="0" i="0" kern="1200" dirty="0">
                <a:solidFill>
                  <a:schemeClr val="tx1"/>
                </a:solidFill>
                <a:effectLst/>
                <a:latin typeface="+mn-lt"/>
                <a:ea typeface="+mn-ea"/>
                <a:cs typeface="+mn-cs"/>
              </a:rPr>
              <a:t>TCP</a:t>
            </a:r>
            <a:r>
              <a:rPr lang="zh-TW" altLang="en-US" sz="1200" b="0" i="0" kern="1200" dirty="0">
                <a:solidFill>
                  <a:schemeClr val="tx1"/>
                </a:solidFill>
                <a:effectLst/>
                <a:latin typeface="+mn-lt"/>
                <a:ea typeface="+mn-ea"/>
                <a:cs typeface="+mn-cs"/>
              </a:rPr>
              <a:t>協議提供可靠的連線服務，連線是通過三次握手進行初始化的。三次握手的目的是同步連線雙方的序列號和確認號並交換 </a:t>
            </a:r>
            <a:r>
              <a:rPr lang="en" altLang="zh-TW" sz="1200" b="0" i="0" kern="1200" dirty="0">
                <a:solidFill>
                  <a:schemeClr val="tx1"/>
                </a:solidFill>
                <a:effectLst/>
                <a:latin typeface="+mn-lt"/>
                <a:ea typeface="+mn-ea"/>
                <a:cs typeface="+mn-cs"/>
              </a:rPr>
              <a:t>TCP</a:t>
            </a:r>
            <a:r>
              <a:rPr lang="zh-TW" altLang="en-US" sz="1200" b="0" i="0" kern="1200" dirty="0">
                <a:solidFill>
                  <a:schemeClr val="tx1"/>
                </a:solidFill>
                <a:effectLst/>
                <a:latin typeface="+mn-lt"/>
                <a:ea typeface="+mn-ea"/>
                <a:cs typeface="+mn-cs"/>
              </a:rPr>
              <a:t>視窗大小資訊。</a:t>
            </a:r>
          </a:p>
          <a:p>
            <a:br>
              <a:rPr lang="zh-TW" altLang="en-US" dirty="0"/>
            </a:br>
            <a:r>
              <a:rPr lang="zh-TW" altLang="en-US" sz="1200" b="0" i="0" kern="1200" dirty="0">
                <a:solidFill>
                  <a:schemeClr val="tx1"/>
                </a:solidFill>
                <a:effectLst/>
                <a:latin typeface="+mn-lt"/>
                <a:ea typeface="+mn-ea"/>
                <a:cs typeface="+mn-cs"/>
              </a:rPr>
              <a:t>白話版三次握手：</a:t>
            </a:r>
            <a:br>
              <a:rPr lang="zh-TW" altLang="en-US" dirty="0"/>
            </a:br>
            <a:r>
              <a:rPr lang="zh-TW" altLang="en-US" sz="1200" b="0" i="0" kern="1200" dirty="0">
                <a:solidFill>
                  <a:schemeClr val="tx1"/>
                </a:solidFill>
                <a:effectLst/>
                <a:latin typeface="+mn-lt"/>
                <a:ea typeface="+mn-ea"/>
                <a:cs typeface="+mn-cs"/>
              </a:rPr>
              <a:t>我要和你建立連結，你真的要和我建立連結麼，我真的要和你建立連結，成功</a:t>
            </a:r>
            <a:endParaRPr lang="en-US" altLang="zh-TW" sz="1200" b="0" i="0" kern="1200" dirty="0">
              <a:solidFill>
                <a:schemeClr val="tx1"/>
              </a:solidFill>
              <a:effectLst/>
              <a:latin typeface="+mn-lt"/>
              <a:ea typeface="+mn-ea"/>
              <a:cs typeface="+mn-cs"/>
            </a:endParaRPr>
          </a:p>
          <a:p>
            <a:endParaRPr kumimoji="1"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四次揮手：</a:t>
            </a:r>
            <a:br>
              <a:rPr lang="zh-TW" altLang="en-US" dirty="0"/>
            </a:br>
            <a:r>
              <a:rPr lang="zh-TW" altLang="en-US" sz="1200" b="0" i="0" kern="1200" dirty="0">
                <a:solidFill>
                  <a:schemeClr val="tx1"/>
                </a:solidFill>
                <a:effectLst/>
                <a:latin typeface="+mn-lt"/>
                <a:ea typeface="+mn-ea"/>
                <a:cs typeface="+mn-cs"/>
              </a:rPr>
              <a:t>我要和你斷開連結；好的，斷吧；我也要和你斷開連結；好的，斷吧</a:t>
            </a:r>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7</a:t>
            </a:fld>
            <a:endParaRPr kumimoji="1" lang="zh-TW" altLang="en-US"/>
          </a:p>
        </p:txBody>
      </p:sp>
    </p:spTree>
    <p:extLst>
      <p:ext uri="{BB962C8B-B14F-4D97-AF65-F5344CB8AC3E}">
        <p14:creationId xmlns:p14="http://schemas.microsoft.com/office/powerpoint/2010/main" val="225841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atinLnBrk="1"/>
            <a:r>
              <a:rPr lang="zh-TW" altLang="en-US" sz="1200" b="0" i="0" kern="1200" dirty="0">
                <a:solidFill>
                  <a:schemeClr val="tx1"/>
                </a:solidFill>
                <a:effectLst/>
                <a:latin typeface="+mn-lt"/>
                <a:ea typeface="+mn-ea"/>
                <a:cs typeface="+mn-cs"/>
              </a:rPr>
              <a:t>查詢域名對應的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地址。這一步會依次查詢瀏覽器快取，系統快取，路由器快取，</a:t>
            </a:r>
            <a:r>
              <a:rPr lang="en" altLang="zh-TW" sz="1200" b="0" i="0" kern="1200" dirty="0">
                <a:solidFill>
                  <a:schemeClr val="tx1"/>
                </a:solidFill>
                <a:effectLst/>
                <a:latin typeface="+mn-lt"/>
                <a:ea typeface="+mn-ea"/>
                <a:cs typeface="+mn-cs"/>
              </a:rPr>
              <a:t>ISPDNS</a:t>
            </a:r>
            <a:r>
              <a:rPr lang="zh-TW" altLang="en-US" sz="1200" b="0" i="0" kern="1200" dirty="0">
                <a:solidFill>
                  <a:schemeClr val="tx1"/>
                </a:solidFill>
                <a:effectLst/>
                <a:latin typeface="+mn-lt"/>
                <a:ea typeface="+mn-ea"/>
                <a:cs typeface="+mn-cs"/>
              </a:rPr>
              <a:t>快取，根域名伺服器</a:t>
            </a:r>
          </a:p>
          <a:p>
            <a:pPr latinLnBrk="1"/>
            <a:r>
              <a:rPr lang="zh-TW" altLang="en-US" sz="1200" b="0" i="0" kern="1200" dirty="0">
                <a:solidFill>
                  <a:schemeClr val="tx1"/>
                </a:solidFill>
                <a:effectLst/>
                <a:latin typeface="+mn-lt"/>
                <a:ea typeface="+mn-ea"/>
                <a:cs typeface="+mn-cs"/>
              </a:rPr>
              <a:t>瀏覽器向</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對應的</a:t>
            </a:r>
            <a:r>
              <a:rPr lang="en" altLang="zh-TW" sz="1200" b="0" i="0" kern="1200" dirty="0">
                <a:solidFill>
                  <a:schemeClr val="tx1"/>
                </a:solidFill>
                <a:effectLst/>
                <a:latin typeface="+mn-lt"/>
                <a:ea typeface="+mn-ea"/>
                <a:cs typeface="+mn-cs"/>
              </a:rPr>
              <a:t>web</a:t>
            </a:r>
            <a:r>
              <a:rPr lang="zh-TW" altLang="en-US" sz="1200" b="0" i="0" kern="1200" dirty="0">
                <a:solidFill>
                  <a:schemeClr val="tx1"/>
                </a:solidFill>
                <a:effectLst/>
                <a:latin typeface="+mn-lt"/>
                <a:ea typeface="+mn-ea"/>
                <a:cs typeface="+mn-cs"/>
              </a:rPr>
              <a:t>伺服器傳送一個</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請求</a:t>
            </a:r>
          </a:p>
          <a:p>
            <a:pPr latinLnBrk="1"/>
            <a:r>
              <a:rPr lang="zh-TW" altLang="en-US" sz="1200" b="0" i="0" kern="1200" dirty="0">
                <a:solidFill>
                  <a:schemeClr val="tx1"/>
                </a:solidFill>
                <a:effectLst/>
                <a:latin typeface="+mn-lt"/>
                <a:ea typeface="+mn-ea"/>
                <a:cs typeface="+mn-cs"/>
              </a:rPr>
              <a:t>伺服器響應請求，發回網頁內容</a:t>
            </a:r>
          </a:p>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8</a:t>
            </a:fld>
            <a:endParaRPr kumimoji="1" lang="zh-TW" altLang="en-US"/>
          </a:p>
        </p:txBody>
      </p:sp>
    </p:spTree>
    <p:extLst>
      <p:ext uri="{BB962C8B-B14F-4D97-AF65-F5344CB8AC3E}">
        <p14:creationId xmlns:p14="http://schemas.microsoft.com/office/powerpoint/2010/main" val="79644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atinLnBrk="1"/>
            <a:r>
              <a:rPr lang="zh-TW" altLang="en-US" sz="1200" b="0" i="0" kern="1200" dirty="0">
                <a:solidFill>
                  <a:schemeClr val="tx1"/>
                </a:solidFill>
                <a:effectLst/>
                <a:latin typeface="+mn-lt"/>
                <a:ea typeface="+mn-ea"/>
                <a:cs typeface="+mn-cs"/>
              </a:rPr>
              <a:t>原理：</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OSI</a:t>
            </a:r>
            <a:r>
              <a:rPr lang="zh-TW" altLang="en-US" sz="1200" b="0" i="0" kern="1200" dirty="0">
                <a:solidFill>
                  <a:schemeClr val="tx1"/>
                </a:solidFill>
                <a:effectLst/>
                <a:latin typeface="+mn-lt"/>
                <a:ea typeface="+mn-ea"/>
                <a:cs typeface="+mn-cs"/>
              </a:rPr>
              <a:t>模型把網路工作分為七層，</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地址在</a:t>
            </a:r>
            <a:r>
              <a:rPr lang="en" altLang="zh-TW" sz="1200" b="0" i="0" kern="1200" dirty="0">
                <a:solidFill>
                  <a:schemeClr val="tx1"/>
                </a:solidFill>
                <a:effectLst/>
                <a:latin typeface="+mn-lt"/>
                <a:ea typeface="+mn-ea"/>
                <a:cs typeface="+mn-cs"/>
              </a:rPr>
              <a:t>OSI</a:t>
            </a:r>
            <a:r>
              <a:rPr lang="zh-TW" altLang="en-US" sz="1200" b="0" i="0" kern="1200" dirty="0">
                <a:solidFill>
                  <a:schemeClr val="tx1"/>
                </a:solidFill>
                <a:effectLst/>
                <a:latin typeface="+mn-lt"/>
                <a:ea typeface="+mn-ea"/>
                <a:cs typeface="+mn-cs"/>
              </a:rPr>
              <a:t>模型的第三層，</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地址在第二層，彼此不直接打交道。在通過乙太網傳送</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資料包時，需要先封裝第三層（</a:t>
            </a:r>
            <a:r>
              <a:rPr lang="en-US" altLang="zh-TW" sz="1200" b="0" i="0" kern="1200" dirty="0">
                <a:solidFill>
                  <a:schemeClr val="tx1"/>
                </a:solidFill>
                <a:effectLst/>
                <a:latin typeface="+mn-lt"/>
                <a:ea typeface="+mn-ea"/>
                <a:cs typeface="+mn-cs"/>
              </a:rPr>
              <a:t>32</a:t>
            </a:r>
            <a:r>
              <a:rPr lang="zh-TW" altLang="en-US" sz="1200" b="0" i="0" kern="1200" dirty="0">
                <a:solidFill>
                  <a:schemeClr val="tx1"/>
                </a:solidFill>
                <a:effectLst/>
                <a:latin typeface="+mn-lt"/>
                <a:ea typeface="+mn-ea"/>
                <a:cs typeface="+mn-cs"/>
              </a:rPr>
              <a:t>位</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地址）、第二層（</a:t>
            </a:r>
            <a:r>
              <a:rPr lang="en-US" altLang="zh-TW" sz="1200" b="0" i="0" kern="1200" dirty="0">
                <a:solidFill>
                  <a:schemeClr val="tx1"/>
                </a:solidFill>
                <a:effectLst/>
                <a:latin typeface="+mn-lt"/>
                <a:ea typeface="+mn-ea"/>
                <a:cs typeface="+mn-cs"/>
              </a:rPr>
              <a:t>48</a:t>
            </a:r>
            <a:r>
              <a:rPr lang="zh-TW" altLang="en-US" sz="1200" b="0" i="0" kern="1200" dirty="0">
                <a:solidFill>
                  <a:schemeClr val="tx1"/>
                </a:solidFill>
                <a:effectLst/>
                <a:latin typeface="+mn-lt"/>
                <a:ea typeface="+mn-ea"/>
                <a:cs typeface="+mn-cs"/>
              </a:rPr>
              <a:t>位</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地址）的報頭，但由於傳送時只知道目標</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地址，不知道其</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地址，又不能跨第二、三層，所以需要使用地址解析協議。使用地址解析協議，可根據網路層</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資料包包頭中的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地址資訊解析出目標硬體地址（</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地址）資訊，以保證通訊的順利進行。</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具體的工作過程：</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地址為</a:t>
            </a:r>
            <a:r>
              <a:rPr lang="en-US" altLang="zh-TW" sz="1200" b="0" i="0" kern="1200" dirty="0">
                <a:solidFill>
                  <a:schemeClr val="tx1"/>
                </a:solidFill>
                <a:effectLst/>
                <a:latin typeface="+mn-lt"/>
                <a:ea typeface="+mn-ea"/>
                <a:cs typeface="+mn-cs"/>
              </a:rPr>
              <a:t>192.168.1.1</a:t>
            </a:r>
            <a:r>
              <a:rPr lang="zh-TW" altLang="en-US" sz="1200" b="0" i="0" kern="1200" dirty="0">
                <a:solidFill>
                  <a:schemeClr val="tx1"/>
                </a:solidFill>
                <a:effectLst/>
                <a:latin typeface="+mn-lt"/>
                <a:ea typeface="+mn-ea"/>
                <a:cs typeface="+mn-cs"/>
              </a:rPr>
              <a:t>，</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地址為</a:t>
            </a:r>
            <a:r>
              <a:rPr lang="en-US" altLang="zh-TW" sz="1200" b="0" i="0" kern="1200" dirty="0">
                <a:solidFill>
                  <a:schemeClr val="tx1"/>
                </a:solidFill>
                <a:effectLst/>
                <a:latin typeface="+mn-lt"/>
                <a:ea typeface="+mn-ea"/>
                <a:cs typeface="+mn-cs"/>
              </a:rPr>
              <a:t>0</a:t>
            </a:r>
            <a:r>
              <a:rPr lang="en" altLang="zh-TW" sz="1200" b="0" i="0" kern="1200" dirty="0">
                <a:solidFill>
                  <a:schemeClr val="tx1"/>
                </a:solidFill>
                <a:effectLst/>
                <a:latin typeface="+mn-lt"/>
                <a:ea typeface="+mn-ea"/>
                <a:cs typeface="+mn-cs"/>
              </a:rPr>
              <a:t>A-11-22-33-44-01</a:t>
            </a:r>
            <a:r>
              <a:rPr lang="zh-TW" altLang="en" sz="1200" b="0" i="0" kern="1200" dirty="0">
                <a:solidFill>
                  <a:schemeClr val="tx1"/>
                </a:solidFill>
                <a:effectLst/>
                <a:latin typeface="+mn-lt"/>
                <a:ea typeface="+mn-ea"/>
                <a:cs typeface="+mn-cs"/>
              </a:rPr>
              <a:t>；</a:t>
            </a:r>
            <a:br>
              <a:rPr lang="zh-TW" altLang="en"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地址為</a:t>
            </a:r>
            <a:r>
              <a:rPr lang="en-US" altLang="zh-TW" sz="1200" b="0" i="0" kern="1200" dirty="0">
                <a:solidFill>
                  <a:schemeClr val="tx1"/>
                </a:solidFill>
                <a:effectLst/>
                <a:latin typeface="+mn-lt"/>
                <a:ea typeface="+mn-ea"/>
                <a:cs typeface="+mn-cs"/>
              </a:rPr>
              <a:t>192.168.1.2</a:t>
            </a:r>
            <a:r>
              <a:rPr lang="zh-TW" altLang="en-US" sz="1200" b="0" i="0" kern="1200" dirty="0">
                <a:solidFill>
                  <a:schemeClr val="tx1"/>
                </a:solidFill>
                <a:effectLst/>
                <a:latin typeface="+mn-lt"/>
                <a:ea typeface="+mn-ea"/>
                <a:cs typeface="+mn-cs"/>
              </a:rPr>
              <a:t>，</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地址為</a:t>
            </a:r>
            <a:r>
              <a:rPr lang="en-US" altLang="zh-TW" sz="1200" b="0" i="0" kern="1200" dirty="0">
                <a:solidFill>
                  <a:schemeClr val="tx1"/>
                </a:solidFill>
                <a:effectLst/>
                <a:latin typeface="+mn-lt"/>
                <a:ea typeface="+mn-ea"/>
                <a:cs typeface="+mn-cs"/>
              </a:rPr>
              <a:t>0</a:t>
            </a:r>
            <a:r>
              <a:rPr lang="en" altLang="zh-TW" sz="1200" b="0" i="0" kern="1200" dirty="0">
                <a:solidFill>
                  <a:schemeClr val="tx1"/>
                </a:solidFill>
                <a:effectLst/>
                <a:latin typeface="+mn-lt"/>
                <a:ea typeface="+mn-ea"/>
                <a:cs typeface="+mn-cs"/>
              </a:rPr>
              <a:t>A-11-22-33-44-02</a:t>
            </a:r>
            <a:r>
              <a:rPr lang="zh-TW" altLang="en" sz="1200" b="0" i="0" kern="1200" dirty="0">
                <a:solidFill>
                  <a:schemeClr val="tx1"/>
                </a:solidFill>
                <a:effectLst/>
                <a:latin typeface="+mn-lt"/>
                <a:ea typeface="+mn-ea"/>
                <a:cs typeface="+mn-cs"/>
              </a:rPr>
              <a:t>；</a:t>
            </a:r>
            <a:br>
              <a:rPr lang="zh-TW" altLang="en"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當主機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要與主機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通訊時，地址解析協議可以將主機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a:t>
            </a:r>
            <a:r>
              <a:rPr lang="en-US" altLang="zh-TW" sz="1200" b="0" i="0" kern="1200" dirty="0">
                <a:solidFill>
                  <a:schemeClr val="tx1"/>
                </a:solidFill>
                <a:effectLst/>
                <a:latin typeface="+mn-lt"/>
                <a:ea typeface="+mn-ea"/>
                <a:cs typeface="+mn-cs"/>
              </a:rPr>
              <a:t>192.168.1.2</a:t>
            </a:r>
            <a:r>
              <a:rPr lang="zh-TW" altLang="en-US" sz="1200" b="0" i="0" kern="1200" dirty="0">
                <a:solidFill>
                  <a:schemeClr val="tx1"/>
                </a:solidFill>
                <a:effectLst/>
                <a:latin typeface="+mn-lt"/>
                <a:ea typeface="+mn-ea"/>
                <a:cs typeface="+mn-cs"/>
              </a:rPr>
              <a:t>）解析成主機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以下為工作流程：</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步：根據主機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上的路由表內容，</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確定用於訪問主機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的轉發</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地址是</a:t>
            </a:r>
            <a:r>
              <a:rPr lang="en-US" altLang="zh-TW" sz="1200" b="0" i="0" kern="1200" dirty="0">
                <a:solidFill>
                  <a:schemeClr val="tx1"/>
                </a:solidFill>
                <a:effectLst/>
                <a:latin typeface="+mn-lt"/>
                <a:ea typeface="+mn-ea"/>
                <a:cs typeface="+mn-cs"/>
              </a:rPr>
              <a:t>192.168.1.2</a:t>
            </a:r>
            <a:r>
              <a:rPr lang="zh-TW" altLang="en-US" sz="1200" b="0" i="0" kern="1200" dirty="0">
                <a:solidFill>
                  <a:schemeClr val="tx1"/>
                </a:solidFill>
                <a:effectLst/>
                <a:latin typeface="+mn-lt"/>
                <a:ea typeface="+mn-ea"/>
                <a:cs typeface="+mn-cs"/>
              </a:rPr>
              <a:t>。然後</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主機在自己的本地</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快取中檢查主機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的匹配</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步：如果主機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在</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快取中沒有找到對映，它將詢問</a:t>
            </a:r>
            <a:r>
              <a:rPr lang="en-US" altLang="zh-TW" sz="1200" b="0" i="0" kern="1200" dirty="0">
                <a:solidFill>
                  <a:schemeClr val="tx1"/>
                </a:solidFill>
                <a:effectLst/>
                <a:latin typeface="+mn-lt"/>
                <a:ea typeface="+mn-ea"/>
                <a:cs typeface="+mn-cs"/>
              </a:rPr>
              <a:t>192.168.1.2</a:t>
            </a:r>
            <a:r>
              <a:rPr lang="zh-TW" altLang="en-US" sz="1200" b="0" i="0" kern="1200" dirty="0">
                <a:solidFill>
                  <a:schemeClr val="tx1"/>
                </a:solidFill>
                <a:effectLst/>
                <a:latin typeface="+mn-lt"/>
                <a:ea typeface="+mn-ea"/>
                <a:cs typeface="+mn-cs"/>
              </a:rPr>
              <a:t>的硬體地址，從而將</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請求幀廣播到本地網路上的所有主機。源主機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地址和</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地址都包括在</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請求中。本地網路上的每臺主機都接收到</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請求並且檢查是否與自己的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地址匹配。如果主機發現請求的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地址與自己的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地址不匹配，它將丟棄</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請求。</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3</a:t>
            </a:r>
            <a:r>
              <a:rPr lang="zh-TW" altLang="en-US" sz="1200" b="0" i="0" kern="1200" dirty="0">
                <a:solidFill>
                  <a:schemeClr val="tx1"/>
                </a:solidFill>
                <a:effectLst/>
                <a:latin typeface="+mn-lt"/>
                <a:ea typeface="+mn-ea"/>
                <a:cs typeface="+mn-cs"/>
              </a:rPr>
              <a:t>步：主機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確定</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請求中的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地址與自己的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地址匹配，則將主機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地址和</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地址對映新增到本地</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快取中。</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步：主機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將包含其</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地址的</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回覆訊息直接傳送回主機</a:t>
            </a:r>
            <a:r>
              <a:rPr lang="en" altLang="zh-TW" sz="1200" b="0" i="0" kern="1200" dirty="0">
                <a:solidFill>
                  <a:schemeClr val="tx1"/>
                </a:solidFill>
                <a:effectLst/>
                <a:latin typeface="+mn-lt"/>
                <a:ea typeface="+mn-ea"/>
                <a:cs typeface="+mn-cs"/>
              </a:rPr>
              <a:t>A</a:t>
            </a:r>
            <a:r>
              <a:rPr lang="zh-TW" altLang="en" sz="1200" b="0" i="0" kern="1200" dirty="0">
                <a:solidFill>
                  <a:schemeClr val="tx1"/>
                </a:solidFill>
                <a:effectLst/>
                <a:latin typeface="+mn-lt"/>
                <a:ea typeface="+mn-ea"/>
                <a:cs typeface="+mn-cs"/>
              </a:rPr>
              <a:t>。</a:t>
            </a:r>
            <a:br>
              <a:rPr lang="zh-TW" altLang="en"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5</a:t>
            </a:r>
            <a:r>
              <a:rPr lang="zh-TW" altLang="en-US" sz="1200" b="0" i="0" kern="1200" dirty="0">
                <a:solidFill>
                  <a:schemeClr val="tx1"/>
                </a:solidFill>
                <a:effectLst/>
                <a:latin typeface="+mn-lt"/>
                <a:ea typeface="+mn-ea"/>
                <a:cs typeface="+mn-cs"/>
              </a:rPr>
              <a:t>步：當主機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收到從主機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發來的</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回覆訊息時，會用主機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地址對映更新</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快取。本機快取是有生存期的，生存期結束後，將再次重複上面的過程。主機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的</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地址一旦確定，主機</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就能向主機</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傳送</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通訊了。</a:t>
            </a:r>
          </a:p>
          <a:p>
            <a:pPr latinLnBrk="1"/>
            <a:r>
              <a:rPr lang="zh-TW" altLang="en-US" sz="1200" b="0" i="0" kern="1200" dirty="0">
                <a:solidFill>
                  <a:schemeClr val="tx1"/>
                </a:solidFill>
                <a:effectLst/>
                <a:latin typeface="+mn-lt"/>
                <a:ea typeface="+mn-ea"/>
                <a:cs typeface="+mn-cs"/>
              </a:rPr>
              <a:t>既然</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地址已經標識了網路上唯一的一臺主機，那麼為什麼要</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地址呢？</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這牽扯到了分層問題。因為分層，所以還要知道對方的</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地址。怎麼能知道對方的</a:t>
            </a:r>
            <a:r>
              <a:rPr lang="en" altLang="zh-TW" sz="1200" b="0" i="0" kern="1200" dirty="0">
                <a:solidFill>
                  <a:schemeClr val="tx1"/>
                </a:solidFill>
                <a:effectLst/>
                <a:latin typeface="+mn-lt"/>
                <a:ea typeface="+mn-ea"/>
                <a:cs typeface="+mn-cs"/>
              </a:rPr>
              <a:t>MAC</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要使用</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解析。通過</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地址來知道對方的</a:t>
            </a:r>
            <a:r>
              <a:rPr lang="en" altLang="zh-TW" sz="1200" b="0" i="0" kern="1200" dirty="0">
                <a:solidFill>
                  <a:schemeClr val="tx1"/>
                </a:solidFill>
                <a:effectLst/>
                <a:latin typeface="+mn-lt"/>
                <a:ea typeface="+mn-ea"/>
                <a:cs typeface="+mn-cs"/>
              </a:rPr>
              <a:t>MAC</a:t>
            </a:r>
            <a:r>
              <a:rPr lang="zh-TW" altLang="en" sz="1200" b="0" i="0" kern="1200" dirty="0">
                <a:solidFill>
                  <a:schemeClr val="tx1"/>
                </a:solidFill>
                <a:effectLst/>
                <a:latin typeface="+mn-lt"/>
                <a:ea typeface="+mn-ea"/>
                <a:cs typeface="+mn-cs"/>
              </a:rPr>
              <a:t>。</a:t>
            </a:r>
            <a:br>
              <a:rPr lang="zh-TW" altLang="en"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大白話版的工作流程：</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吼一嗓子，我是</a:t>
            </a:r>
            <a:r>
              <a:rPr lang="en" altLang="zh-TW" sz="1200" b="0" i="0" kern="1200" dirty="0">
                <a:solidFill>
                  <a:schemeClr val="tx1"/>
                </a:solidFill>
                <a:effectLst/>
                <a:latin typeface="+mn-lt"/>
                <a:ea typeface="+mn-ea"/>
                <a:cs typeface="+mn-cs"/>
              </a:rPr>
              <a:t>BJFU</a:t>
            </a:r>
            <a:r>
              <a:rPr lang="zh-TW" altLang="en-US" sz="1200" b="0" i="0" kern="1200" dirty="0">
                <a:solidFill>
                  <a:schemeClr val="tx1"/>
                </a:solidFill>
                <a:effectLst/>
                <a:latin typeface="+mn-lt"/>
                <a:ea typeface="+mn-ea"/>
                <a:cs typeface="+mn-cs"/>
              </a:rPr>
              <a:t>的</a:t>
            </a:r>
            <a:r>
              <a:rPr lang="en" altLang="zh-TW" sz="1200" b="0" i="0" kern="1200" dirty="0" err="1">
                <a:solidFill>
                  <a:schemeClr val="tx1"/>
                </a:solidFill>
                <a:effectLst/>
                <a:latin typeface="+mn-lt"/>
                <a:ea typeface="+mn-ea"/>
                <a:cs typeface="+mn-cs"/>
              </a:rPr>
              <a:t>vth</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要找</a:t>
            </a:r>
            <a:r>
              <a:rPr lang="en" altLang="zh-TW" sz="1200" b="0" i="0" kern="1200" dirty="0">
                <a:solidFill>
                  <a:schemeClr val="tx1"/>
                </a:solidFill>
                <a:effectLst/>
                <a:latin typeface="+mn-lt"/>
                <a:ea typeface="+mn-ea"/>
                <a:cs typeface="+mn-cs"/>
              </a:rPr>
              <a:t>SDUT</a:t>
            </a:r>
            <a:r>
              <a:rPr lang="zh-TW" altLang="en-US" sz="1200" b="0" i="0" kern="1200" dirty="0">
                <a:solidFill>
                  <a:schemeClr val="tx1"/>
                </a:solidFill>
                <a:effectLst/>
                <a:latin typeface="+mn-lt"/>
                <a:ea typeface="+mn-ea"/>
                <a:cs typeface="+mn-cs"/>
              </a:rPr>
              <a:t>的人，趕緊把人交出來</a:t>
            </a:r>
            <a:r>
              <a:rPr lang="en-US" altLang="zh-TW" sz="1200" b="0" i="0" kern="1200" dirty="0">
                <a:solidFill>
                  <a:schemeClr val="tx1"/>
                </a:solidFill>
                <a:effectLst/>
                <a:latin typeface="+mn-lt"/>
                <a:ea typeface="+mn-ea"/>
                <a:cs typeface="+mn-cs"/>
              </a:rPr>
              <a:t>!</a:t>
            </a:r>
            <a:br>
              <a:rPr lang="en-US" altLang="zh-TW"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SDUT</a:t>
            </a:r>
            <a:r>
              <a:rPr lang="zh-TW" altLang="en-US" sz="1200" b="0" i="0" kern="1200" dirty="0">
                <a:solidFill>
                  <a:schemeClr val="tx1"/>
                </a:solidFill>
                <a:effectLst/>
                <a:latin typeface="+mn-lt"/>
                <a:ea typeface="+mn-ea"/>
                <a:cs typeface="+mn-cs"/>
              </a:rPr>
              <a:t>的</a:t>
            </a:r>
            <a:r>
              <a:rPr lang="en" altLang="zh-TW" sz="1200" b="0" i="0" kern="1200" dirty="0" err="1">
                <a:solidFill>
                  <a:schemeClr val="tx1"/>
                </a:solidFill>
                <a:effectLst/>
                <a:latin typeface="+mn-lt"/>
                <a:ea typeface="+mn-ea"/>
                <a:cs typeface="+mn-cs"/>
              </a:rPr>
              <a:t>nwl</a:t>
            </a:r>
            <a:r>
              <a:rPr lang="zh-TW" altLang="en-US" sz="1200" b="0" i="0" kern="1200" dirty="0">
                <a:solidFill>
                  <a:schemeClr val="tx1"/>
                </a:solidFill>
                <a:effectLst/>
                <a:latin typeface="+mn-lt"/>
                <a:ea typeface="+mn-ea"/>
                <a:cs typeface="+mn-cs"/>
              </a:rPr>
              <a:t>一聽，臥槽，</a:t>
            </a:r>
            <a:r>
              <a:rPr lang="en" altLang="zh-TW" sz="1200" b="0" i="0" kern="1200" dirty="0">
                <a:solidFill>
                  <a:schemeClr val="tx1"/>
                </a:solidFill>
                <a:effectLst/>
                <a:latin typeface="+mn-lt"/>
                <a:ea typeface="+mn-ea"/>
                <a:cs typeface="+mn-cs"/>
              </a:rPr>
              <a:t>BJFU</a:t>
            </a:r>
            <a:r>
              <a:rPr lang="zh-TW" altLang="en-US" sz="1200" b="0" i="0" kern="1200" dirty="0">
                <a:solidFill>
                  <a:schemeClr val="tx1"/>
                </a:solidFill>
                <a:effectLst/>
                <a:latin typeface="+mn-lt"/>
                <a:ea typeface="+mn-ea"/>
                <a:cs typeface="+mn-cs"/>
              </a:rPr>
              <a:t>的</a:t>
            </a:r>
            <a:r>
              <a:rPr lang="en" altLang="zh-TW" sz="1200" b="0" i="0" kern="1200" dirty="0" err="1">
                <a:solidFill>
                  <a:schemeClr val="tx1"/>
                </a:solidFill>
                <a:effectLst/>
                <a:latin typeface="+mn-lt"/>
                <a:ea typeface="+mn-ea"/>
                <a:cs typeface="+mn-cs"/>
              </a:rPr>
              <a:t>vth</a:t>
            </a:r>
            <a:r>
              <a:rPr lang="zh-TW" altLang="en-US" sz="1200" b="0" i="0" kern="1200" dirty="0">
                <a:solidFill>
                  <a:schemeClr val="tx1"/>
                </a:solidFill>
                <a:effectLst/>
                <a:latin typeface="+mn-lt"/>
                <a:ea typeface="+mn-ea"/>
                <a:cs typeface="+mn-cs"/>
              </a:rPr>
              <a:t>找我，趕緊記到小本本上。（</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SDUT</a:t>
            </a:r>
            <a:r>
              <a:rPr lang="zh-TW" altLang="en-US" sz="1200" b="0" i="0" kern="1200" dirty="0">
                <a:solidFill>
                  <a:schemeClr val="tx1"/>
                </a:solidFill>
                <a:effectLst/>
                <a:latin typeface="+mn-lt"/>
                <a:ea typeface="+mn-ea"/>
                <a:cs typeface="+mn-cs"/>
              </a:rPr>
              <a:t>把</a:t>
            </a:r>
            <a:r>
              <a:rPr lang="en" altLang="zh-TW" sz="1200" b="0" i="0" kern="1200" dirty="0" err="1">
                <a:solidFill>
                  <a:schemeClr val="tx1"/>
                </a:solidFill>
                <a:effectLst/>
                <a:latin typeface="+mn-lt"/>
                <a:ea typeface="+mn-ea"/>
                <a:cs typeface="+mn-cs"/>
              </a:rPr>
              <a:t>nwl</a:t>
            </a:r>
            <a:r>
              <a:rPr lang="zh-TW" altLang="en-US" sz="1200" b="0" i="0" kern="1200" dirty="0">
                <a:solidFill>
                  <a:schemeClr val="tx1"/>
                </a:solidFill>
                <a:effectLst/>
                <a:latin typeface="+mn-lt"/>
                <a:ea typeface="+mn-ea"/>
                <a:cs typeface="+mn-cs"/>
              </a:rPr>
              <a:t>交給了</a:t>
            </a:r>
            <a:r>
              <a:rPr lang="en" altLang="zh-TW" sz="1200" b="0" i="0" kern="1200" dirty="0">
                <a:solidFill>
                  <a:schemeClr val="tx1"/>
                </a:solidFill>
                <a:effectLst/>
                <a:latin typeface="+mn-lt"/>
                <a:ea typeface="+mn-ea"/>
                <a:cs typeface="+mn-cs"/>
              </a:rPr>
              <a:t>BJFU</a:t>
            </a:r>
            <a:r>
              <a:rPr lang="zh-TW" altLang="en-US" sz="1200" b="0" i="0" kern="1200" dirty="0">
                <a:solidFill>
                  <a:schemeClr val="tx1"/>
                </a:solidFill>
                <a:effectLst/>
                <a:latin typeface="+mn-lt"/>
                <a:ea typeface="+mn-ea"/>
                <a:cs typeface="+mn-cs"/>
              </a:rPr>
              <a:t>的</a:t>
            </a:r>
            <a:r>
              <a:rPr lang="en" altLang="zh-TW" sz="1200" b="0" i="0" kern="1200" dirty="0" err="1">
                <a:solidFill>
                  <a:schemeClr val="tx1"/>
                </a:solidFill>
                <a:effectLst/>
                <a:latin typeface="+mn-lt"/>
                <a:ea typeface="+mn-ea"/>
                <a:cs typeface="+mn-cs"/>
              </a:rPr>
              <a:t>vth</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然後</a:t>
            </a:r>
            <a:r>
              <a:rPr lang="en" altLang="zh-TW" sz="1200" b="0" i="0" kern="1200" dirty="0" err="1">
                <a:solidFill>
                  <a:schemeClr val="tx1"/>
                </a:solidFill>
                <a:effectLst/>
                <a:latin typeface="+mn-lt"/>
                <a:ea typeface="+mn-ea"/>
                <a:cs typeface="+mn-cs"/>
              </a:rPr>
              <a:t>vth</a:t>
            </a:r>
            <a:r>
              <a:rPr lang="zh-TW" altLang="en-US" sz="1200" b="0" i="0" kern="1200" dirty="0">
                <a:solidFill>
                  <a:schemeClr val="tx1"/>
                </a:solidFill>
                <a:effectLst/>
                <a:latin typeface="+mn-lt"/>
                <a:ea typeface="+mn-ea"/>
                <a:cs typeface="+mn-cs"/>
              </a:rPr>
              <a:t>就明白了，原來我要發信給</a:t>
            </a:r>
            <a:r>
              <a:rPr lang="en" altLang="zh-TW" sz="1200" b="0" i="0" kern="1200" dirty="0">
                <a:solidFill>
                  <a:schemeClr val="tx1"/>
                </a:solidFill>
                <a:effectLst/>
                <a:latin typeface="+mn-lt"/>
                <a:ea typeface="+mn-ea"/>
                <a:cs typeface="+mn-cs"/>
              </a:rPr>
              <a:t>SDUT</a:t>
            </a:r>
            <a:r>
              <a:rPr lang="zh-TW" altLang="en-US" sz="1200" b="0" i="0" kern="1200" dirty="0">
                <a:solidFill>
                  <a:schemeClr val="tx1"/>
                </a:solidFill>
                <a:effectLst/>
                <a:latin typeface="+mn-lt"/>
                <a:ea typeface="+mn-ea"/>
                <a:cs typeface="+mn-cs"/>
              </a:rPr>
              <a:t>的</a:t>
            </a:r>
            <a:r>
              <a:rPr lang="en" altLang="zh-TW" sz="1200" b="0" i="0" kern="1200" dirty="0" err="1">
                <a:solidFill>
                  <a:schemeClr val="tx1"/>
                </a:solidFill>
                <a:effectLst/>
                <a:latin typeface="+mn-lt"/>
                <a:ea typeface="+mn-ea"/>
                <a:cs typeface="+mn-cs"/>
              </a:rPr>
              <a:t>nwl</a:t>
            </a:r>
            <a:r>
              <a:rPr lang="zh-TW" altLang="en-US" sz="1200" b="0" i="0" kern="1200" dirty="0">
                <a:solidFill>
                  <a:schemeClr val="tx1"/>
                </a:solidFill>
                <a:effectLst/>
                <a:latin typeface="+mn-lt"/>
                <a:ea typeface="+mn-ea"/>
                <a:cs typeface="+mn-cs"/>
              </a:rPr>
              <a:t>啊，好的，我要記到小本本上（</a:t>
            </a:r>
            <a:r>
              <a:rPr lang="en" altLang="zh-TW" sz="1200" b="0" i="0" kern="1200" dirty="0">
                <a:solidFill>
                  <a:schemeClr val="tx1"/>
                </a:solidFill>
                <a:effectLst/>
                <a:latin typeface="+mn-lt"/>
                <a:ea typeface="+mn-ea"/>
                <a:cs typeface="+mn-cs"/>
              </a:rPr>
              <a:t>ARP</a:t>
            </a:r>
            <a:r>
              <a:rPr lang="zh-TW" altLang="en-US" sz="1200" b="0" i="0" kern="1200" dirty="0">
                <a:solidFill>
                  <a:schemeClr val="tx1"/>
                </a:solidFill>
                <a:effectLst/>
                <a:latin typeface="+mn-lt"/>
                <a:ea typeface="+mn-ea"/>
                <a:cs typeface="+mn-cs"/>
              </a:rPr>
              <a:t>快取）。說幹就幹。開始傳送。</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再大白話說明原理：</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通訊要知道對面的</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MAC</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一開始不可能知道</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的，怎麼辦？先發個包探探路，吼一嗓子，找明白</a:t>
            </a:r>
            <a:r>
              <a:rPr lang="en" altLang="zh-TW" sz="1200" b="0" i="0" kern="1200" dirty="0">
                <a:solidFill>
                  <a:schemeClr val="tx1"/>
                </a:solidFill>
                <a:effectLst/>
                <a:latin typeface="+mn-lt"/>
                <a:ea typeface="+mn-ea"/>
                <a:cs typeface="+mn-cs"/>
              </a:rPr>
              <a:t>MAC</a:t>
            </a:r>
            <a:r>
              <a:rPr lang="zh-TW" altLang="en-US" sz="1200" b="0" i="0" kern="1200" dirty="0">
                <a:solidFill>
                  <a:schemeClr val="tx1"/>
                </a:solidFill>
                <a:effectLst/>
                <a:latin typeface="+mn-lt"/>
                <a:ea typeface="+mn-ea"/>
                <a:cs typeface="+mn-cs"/>
              </a:rPr>
              <a:t>是哪個了再正式傳送該發的東西。</a:t>
            </a:r>
          </a:p>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9</a:t>
            </a:fld>
            <a:endParaRPr kumimoji="1" lang="zh-TW" altLang="en-US"/>
          </a:p>
        </p:txBody>
      </p:sp>
    </p:spTree>
    <p:extLst>
      <p:ext uri="{BB962C8B-B14F-4D97-AF65-F5344CB8AC3E}">
        <p14:creationId xmlns:p14="http://schemas.microsoft.com/office/powerpoint/2010/main" val="258620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當然啦。最常用的還是</a:t>
            </a:r>
            <a:r>
              <a:rPr lang="en" altLang="zh-TW" dirty="0"/>
              <a:t>GET</a:t>
            </a:r>
            <a:r>
              <a:rPr lang="zh-TW" altLang="en-US" dirty="0"/>
              <a:t>和</a:t>
            </a:r>
            <a:r>
              <a:rPr lang="en" altLang="zh-TW" dirty="0"/>
              <a:t>POST</a:t>
            </a:r>
            <a:br>
              <a:rPr lang="en" altLang="zh-TW" dirty="0"/>
            </a:br>
            <a:br>
              <a:rPr lang="en" altLang="zh-TW" dirty="0"/>
            </a:br>
            <a:r>
              <a:rPr lang="zh-TW" altLang="en-US" sz="1200" b="1" i="0" kern="1200" dirty="0">
                <a:solidFill>
                  <a:schemeClr val="tx1"/>
                </a:solidFill>
                <a:effectLst/>
                <a:latin typeface="+mn-lt"/>
                <a:ea typeface="+mn-ea"/>
                <a:cs typeface="+mn-cs"/>
              </a:rPr>
              <a:t>簡述</a:t>
            </a:r>
            <a:r>
              <a:rPr lang="en" altLang="zh-TW" sz="1200" b="1" i="0" kern="1200" dirty="0">
                <a:solidFill>
                  <a:schemeClr val="tx1"/>
                </a:solidFill>
                <a:effectLst/>
                <a:latin typeface="+mn-lt"/>
                <a:ea typeface="+mn-ea"/>
                <a:cs typeface="+mn-cs"/>
              </a:rPr>
              <a:t>HTTP</a:t>
            </a:r>
            <a:r>
              <a:rPr lang="zh-TW" altLang="en-US" sz="1200" b="1" i="0" kern="1200" dirty="0">
                <a:solidFill>
                  <a:schemeClr val="tx1"/>
                </a:solidFill>
                <a:effectLst/>
                <a:latin typeface="+mn-lt"/>
                <a:ea typeface="+mn-ea"/>
                <a:cs typeface="+mn-cs"/>
              </a:rPr>
              <a:t>中</a:t>
            </a:r>
            <a:r>
              <a:rPr lang="en" altLang="zh-TW" sz="1200" b="1" i="0" kern="1200" dirty="0">
                <a:solidFill>
                  <a:schemeClr val="tx1"/>
                </a:solidFill>
                <a:effectLst/>
                <a:latin typeface="+mn-lt"/>
                <a:ea typeface="+mn-ea"/>
                <a:cs typeface="+mn-cs"/>
              </a:rPr>
              <a:t>GET</a:t>
            </a:r>
            <a:r>
              <a:rPr lang="zh-TW" altLang="en-US" sz="1200" b="1" i="0" kern="1200" dirty="0">
                <a:solidFill>
                  <a:schemeClr val="tx1"/>
                </a:solidFill>
                <a:effectLst/>
                <a:latin typeface="+mn-lt"/>
                <a:ea typeface="+mn-ea"/>
                <a:cs typeface="+mn-cs"/>
              </a:rPr>
              <a:t>和</a:t>
            </a:r>
            <a:r>
              <a:rPr lang="en" altLang="zh-TW" sz="1200" b="1" i="0" kern="1200" dirty="0">
                <a:solidFill>
                  <a:schemeClr val="tx1"/>
                </a:solidFill>
                <a:effectLst/>
                <a:latin typeface="+mn-lt"/>
                <a:ea typeface="+mn-ea"/>
                <a:cs typeface="+mn-cs"/>
              </a:rPr>
              <a:t>POST</a:t>
            </a:r>
            <a:r>
              <a:rPr lang="zh-TW" altLang="en-US" sz="1200" b="1" i="0" kern="1200" dirty="0">
                <a:solidFill>
                  <a:schemeClr val="tx1"/>
                </a:solidFill>
                <a:effectLst/>
                <a:latin typeface="+mn-lt"/>
                <a:ea typeface="+mn-ea"/>
                <a:cs typeface="+mn-cs"/>
              </a:rPr>
              <a:t>的區別</a:t>
            </a:r>
          </a:p>
          <a:p>
            <a:pPr latinLnBrk="1"/>
            <a:r>
              <a:rPr lang="zh-TW" altLang="en-US" sz="1200" b="0" i="0" kern="1200" dirty="0">
                <a:solidFill>
                  <a:schemeClr val="tx1"/>
                </a:solidFill>
                <a:effectLst/>
                <a:latin typeface="+mn-lt"/>
                <a:ea typeface="+mn-ea"/>
                <a:cs typeface="+mn-cs"/>
              </a:rPr>
              <a:t>從原理性看：根據</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規範，</a:t>
            </a:r>
            <a:r>
              <a:rPr lang="en" altLang="zh-TW" sz="1200" b="0" i="0" kern="1200" dirty="0">
                <a:solidFill>
                  <a:schemeClr val="tx1"/>
                </a:solidFill>
                <a:effectLst/>
                <a:latin typeface="+mn-lt"/>
                <a:ea typeface="+mn-ea"/>
                <a:cs typeface="+mn-cs"/>
              </a:rPr>
              <a:t>GET</a:t>
            </a:r>
            <a:r>
              <a:rPr lang="zh-TW" altLang="en-US" sz="1200" b="0" i="0" kern="1200" dirty="0">
                <a:solidFill>
                  <a:schemeClr val="tx1"/>
                </a:solidFill>
                <a:effectLst/>
                <a:latin typeface="+mn-lt"/>
                <a:ea typeface="+mn-ea"/>
                <a:cs typeface="+mn-cs"/>
              </a:rPr>
              <a:t>用於資訊獲取，而且應該是安全的</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根據</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規範，</a:t>
            </a:r>
            <a:r>
              <a:rPr lang="en" altLang="zh-TW" sz="1200" b="0" i="0" kern="1200" dirty="0">
                <a:solidFill>
                  <a:schemeClr val="tx1"/>
                </a:solidFill>
                <a:effectLst/>
                <a:latin typeface="+mn-lt"/>
                <a:ea typeface="+mn-ea"/>
                <a:cs typeface="+mn-cs"/>
              </a:rPr>
              <a:t>POST</a:t>
            </a:r>
            <a:r>
              <a:rPr lang="zh-TW" altLang="en-US" sz="1200" b="0" i="0" kern="1200" dirty="0">
                <a:solidFill>
                  <a:schemeClr val="tx1"/>
                </a:solidFill>
                <a:effectLst/>
                <a:latin typeface="+mn-lt"/>
                <a:ea typeface="+mn-ea"/>
                <a:cs typeface="+mn-cs"/>
              </a:rPr>
              <a:t>請求表示可能修改伺服器上資源的請求</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從表面上看：</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GET</a:t>
            </a:r>
            <a:r>
              <a:rPr lang="zh-TW" altLang="en-US" sz="1200" b="0" i="0" kern="1200" dirty="0">
                <a:solidFill>
                  <a:schemeClr val="tx1"/>
                </a:solidFill>
                <a:effectLst/>
                <a:latin typeface="+mn-lt"/>
                <a:ea typeface="+mn-ea"/>
                <a:cs typeface="+mn-cs"/>
              </a:rPr>
              <a:t>請求的資料會附在</a:t>
            </a:r>
            <a:r>
              <a:rPr lang="en" altLang="zh-TW" sz="1200" b="0" i="0" kern="1200" dirty="0">
                <a:solidFill>
                  <a:schemeClr val="tx1"/>
                </a:solidFill>
                <a:effectLst/>
                <a:latin typeface="+mn-lt"/>
                <a:ea typeface="+mn-ea"/>
                <a:cs typeface="+mn-cs"/>
              </a:rPr>
              <a:t>URL</a:t>
            </a:r>
            <a:r>
              <a:rPr lang="zh-TW" altLang="en-US" sz="1200" b="0" i="0" kern="1200" dirty="0">
                <a:solidFill>
                  <a:schemeClr val="tx1"/>
                </a:solidFill>
                <a:effectLst/>
                <a:latin typeface="+mn-lt"/>
                <a:ea typeface="+mn-ea"/>
                <a:cs typeface="+mn-cs"/>
              </a:rPr>
              <a:t>後面，</a:t>
            </a:r>
            <a:r>
              <a:rPr lang="en" altLang="zh-TW" sz="1200" b="0" i="0" kern="1200" dirty="0">
                <a:solidFill>
                  <a:schemeClr val="tx1"/>
                </a:solidFill>
                <a:effectLst/>
                <a:latin typeface="+mn-lt"/>
                <a:ea typeface="+mn-ea"/>
                <a:cs typeface="+mn-cs"/>
              </a:rPr>
              <a:t>POST</a:t>
            </a:r>
            <a:r>
              <a:rPr lang="zh-TW" altLang="en-US" sz="1200" b="0" i="0" kern="1200" dirty="0">
                <a:solidFill>
                  <a:schemeClr val="tx1"/>
                </a:solidFill>
                <a:effectLst/>
                <a:latin typeface="+mn-lt"/>
                <a:ea typeface="+mn-ea"/>
                <a:cs typeface="+mn-cs"/>
              </a:rPr>
              <a:t>的資料放在</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包體</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POST</a:t>
            </a:r>
            <a:r>
              <a:rPr lang="zh-TW" altLang="en-US" sz="1200" b="0" i="0" kern="1200" dirty="0">
                <a:solidFill>
                  <a:schemeClr val="tx1"/>
                </a:solidFill>
                <a:effectLst/>
                <a:latin typeface="+mn-lt"/>
                <a:ea typeface="+mn-ea"/>
                <a:cs typeface="+mn-cs"/>
              </a:rPr>
              <a:t>安全性比</a:t>
            </a:r>
            <a:r>
              <a:rPr lang="en" altLang="zh-TW" sz="1200" b="0" i="0" kern="1200" dirty="0">
                <a:solidFill>
                  <a:schemeClr val="tx1"/>
                </a:solidFill>
                <a:effectLst/>
                <a:latin typeface="+mn-lt"/>
                <a:ea typeface="+mn-ea"/>
                <a:cs typeface="+mn-cs"/>
              </a:rPr>
              <a:t>GET</a:t>
            </a:r>
            <a:r>
              <a:rPr lang="zh-TW" altLang="en-US" sz="1200" b="0" i="0" kern="1200" dirty="0">
                <a:solidFill>
                  <a:schemeClr val="tx1"/>
                </a:solidFill>
                <a:effectLst/>
                <a:latin typeface="+mn-lt"/>
                <a:ea typeface="+mn-ea"/>
                <a:cs typeface="+mn-cs"/>
              </a:rPr>
              <a:t>安全性高</a:t>
            </a:r>
          </a:p>
          <a:p>
            <a:endParaRPr kumimoji="1" lang="en-US" altLang="zh-TW" dirty="0"/>
          </a:p>
          <a:p>
            <a:endParaRPr kumimoji="1" lang="en-US" altLang="zh-TW" dirty="0"/>
          </a:p>
          <a:p>
            <a:r>
              <a:rPr lang="en" altLang="zh-TW" sz="1200" b="1" i="0" kern="1200" dirty="0">
                <a:solidFill>
                  <a:schemeClr val="tx1"/>
                </a:solidFill>
                <a:effectLst/>
                <a:latin typeface="+mn-lt"/>
                <a:ea typeface="+mn-ea"/>
                <a:cs typeface="+mn-cs"/>
              </a:rPr>
              <a:t>URI</a:t>
            </a:r>
            <a:r>
              <a:rPr lang="zh-TW" altLang="en-US" sz="1200" b="1" i="0" kern="1200" dirty="0">
                <a:solidFill>
                  <a:schemeClr val="tx1"/>
                </a:solidFill>
                <a:effectLst/>
                <a:latin typeface="+mn-lt"/>
                <a:ea typeface="+mn-ea"/>
                <a:cs typeface="+mn-cs"/>
              </a:rPr>
              <a:t>與</a:t>
            </a:r>
            <a:r>
              <a:rPr lang="en" altLang="zh-TW" sz="1200" b="1" i="0" kern="1200" dirty="0">
                <a:solidFill>
                  <a:schemeClr val="tx1"/>
                </a:solidFill>
                <a:effectLst/>
                <a:latin typeface="+mn-lt"/>
                <a:ea typeface="+mn-ea"/>
                <a:cs typeface="+mn-cs"/>
              </a:rPr>
              <a:t>URL</a:t>
            </a:r>
          </a:p>
          <a:p>
            <a:pPr latinLnBrk="1"/>
            <a:r>
              <a:rPr lang="zh-TW" altLang="en-US" sz="1200" b="0" i="0" kern="1200" dirty="0">
                <a:solidFill>
                  <a:schemeClr val="tx1"/>
                </a:solidFill>
                <a:effectLst/>
                <a:latin typeface="+mn-lt"/>
                <a:ea typeface="+mn-ea"/>
                <a:cs typeface="+mn-cs"/>
              </a:rPr>
              <a:t>所有的</a:t>
            </a:r>
            <a:r>
              <a:rPr lang="en" altLang="zh-TW" sz="1200" b="0" i="0" kern="1200" dirty="0">
                <a:solidFill>
                  <a:schemeClr val="tx1"/>
                </a:solidFill>
                <a:effectLst/>
                <a:latin typeface="+mn-lt"/>
                <a:ea typeface="+mn-ea"/>
                <a:cs typeface="+mn-cs"/>
              </a:rPr>
              <a:t>URL</a:t>
            </a:r>
            <a:r>
              <a:rPr lang="zh-TW" altLang="en-US" sz="1200" b="0" i="0" kern="1200" dirty="0">
                <a:solidFill>
                  <a:schemeClr val="tx1"/>
                </a:solidFill>
                <a:effectLst/>
                <a:latin typeface="+mn-lt"/>
                <a:ea typeface="+mn-ea"/>
                <a:cs typeface="+mn-cs"/>
              </a:rPr>
              <a:t>都是</a:t>
            </a:r>
            <a:r>
              <a:rPr lang="en" altLang="zh-TW" sz="1200" b="0" i="0" kern="1200" dirty="0">
                <a:solidFill>
                  <a:schemeClr val="tx1"/>
                </a:solidFill>
                <a:effectLst/>
                <a:latin typeface="+mn-lt"/>
                <a:ea typeface="+mn-ea"/>
                <a:cs typeface="+mn-cs"/>
              </a:rPr>
              <a:t>URI </a:t>
            </a:r>
            <a:r>
              <a:rPr lang="zh-TW" altLang="en-US" sz="1200" b="0" i="0" kern="1200" dirty="0">
                <a:solidFill>
                  <a:schemeClr val="tx1"/>
                </a:solidFill>
                <a:effectLst/>
                <a:latin typeface="+mn-lt"/>
                <a:ea typeface="+mn-ea"/>
                <a:cs typeface="+mn-cs"/>
              </a:rPr>
              <a:t>反之不行。</a:t>
            </a:r>
            <a:br>
              <a:rPr lang="zh-TW" altLang="en-US" sz="1200" b="0" i="0" kern="1200" dirty="0">
                <a:solidFill>
                  <a:schemeClr val="tx1"/>
                </a:solidFill>
                <a:effectLst/>
                <a:latin typeface="+mn-lt"/>
                <a:ea typeface="+mn-ea"/>
                <a:cs typeface="+mn-cs"/>
              </a:rPr>
            </a:br>
            <a:r>
              <a:rPr lang="en" altLang="zh-TW" sz="1200" b="0" i="0" kern="1200" dirty="0">
                <a:solidFill>
                  <a:schemeClr val="tx1"/>
                </a:solidFill>
                <a:effectLst/>
                <a:latin typeface="+mn-lt"/>
                <a:ea typeface="+mn-ea"/>
                <a:cs typeface="+mn-cs"/>
              </a:rPr>
              <a:t>URL</a:t>
            </a:r>
            <a:r>
              <a:rPr lang="zh-TW" altLang="en-US" sz="1200" b="0" i="0" kern="1200" dirty="0">
                <a:solidFill>
                  <a:schemeClr val="tx1"/>
                </a:solidFill>
                <a:effectLst/>
                <a:latin typeface="+mn-lt"/>
                <a:ea typeface="+mn-ea"/>
                <a:cs typeface="+mn-cs"/>
              </a:rPr>
              <a:t>是統一資源定位符，</a:t>
            </a:r>
            <a:r>
              <a:rPr lang="en" altLang="zh-TW" sz="1200" b="0" i="0" kern="1200" dirty="0">
                <a:solidFill>
                  <a:schemeClr val="tx1"/>
                </a:solidFill>
                <a:effectLst/>
                <a:latin typeface="+mn-lt"/>
                <a:ea typeface="+mn-ea"/>
                <a:cs typeface="+mn-cs"/>
              </a:rPr>
              <a:t>URI</a:t>
            </a:r>
            <a:r>
              <a:rPr lang="zh-TW" altLang="en-US" sz="1200" b="0" i="0" kern="1200" dirty="0">
                <a:solidFill>
                  <a:schemeClr val="tx1"/>
                </a:solidFill>
                <a:effectLst/>
                <a:latin typeface="+mn-lt"/>
                <a:ea typeface="+mn-ea"/>
                <a:cs typeface="+mn-cs"/>
              </a:rPr>
              <a:t>是統一資源識別符號。</a:t>
            </a:r>
          </a:p>
          <a:p>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10</a:t>
            </a:fld>
            <a:endParaRPr kumimoji="1" lang="zh-TW" altLang="en-US"/>
          </a:p>
        </p:txBody>
      </p:sp>
    </p:spTree>
    <p:extLst>
      <p:ext uri="{BB962C8B-B14F-4D97-AF65-F5344CB8AC3E}">
        <p14:creationId xmlns:p14="http://schemas.microsoft.com/office/powerpoint/2010/main" val="274377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sz="1200" b="0" i="0" kern="1200" dirty="0">
                <a:solidFill>
                  <a:schemeClr val="tx1"/>
                </a:solidFill>
                <a:effectLst/>
                <a:latin typeface="+mn-lt"/>
                <a:ea typeface="+mn-ea"/>
                <a:cs typeface="+mn-cs"/>
              </a:rPr>
              <a:t>子網掩碼是用於屏蔽</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位址的一部分以區別網絡標識和主機標識，並說明該</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位址是在區域網上，還是在遠程網上，它不能單獨使用，必須跟</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位址結合在一起使用。</a:t>
            </a:r>
            <a:endParaRPr lang="en-US" altLang="zh-TW" sz="1200" b="0" i="0" kern="1200" dirty="0">
              <a:solidFill>
                <a:schemeClr val="tx1"/>
              </a:solidFill>
              <a:effectLst/>
              <a:latin typeface="+mn-lt"/>
              <a:ea typeface="+mn-ea"/>
              <a:cs typeface="+mn-cs"/>
            </a:endParaRPr>
          </a:p>
          <a:p>
            <a:pPr fontAlgn="base"/>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子網掩碼將</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分為三類地址</a:t>
            </a:r>
            <a:br>
              <a:rPr lang="zh-TW" altLang="en-US" sz="1200" b="0" i="0" kern="1200" dirty="0">
                <a:solidFill>
                  <a:schemeClr val="tx1"/>
                </a:solidFill>
                <a:effectLst/>
                <a:latin typeface="+mn-lt"/>
                <a:ea typeface="+mn-ea"/>
                <a:cs typeface="+mn-cs"/>
              </a:rPr>
            </a:br>
            <a:endParaRPr lang="zh-TW" altLang="en-US" sz="1200" b="0" i="0" kern="1200" dirty="0">
              <a:solidFill>
                <a:schemeClr val="tx1"/>
              </a:solidFill>
              <a:effectLst/>
              <a:latin typeface="+mn-lt"/>
              <a:ea typeface="+mn-ea"/>
              <a:cs typeface="+mn-cs"/>
            </a:endParaRPr>
          </a:p>
          <a:p>
            <a:pPr fontAlgn="base"/>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類地址</a:t>
            </a:r>
            <a:r>
              <a:rPr lang="en-US" altLang="zh-TW" sz="1200" b="0" i="0" kern="1200" dirty="0">
                <a:solidFill>
                  <a:schemeClr val="tx1"/>
                </a:solidFill>
                <a:effectLst/>
                <a:latin typeface="+mn-lt"/>
                <a:ea typeface="+mn-ea"/>
                <a:cs typeface="+mn-cs"/>
              </a:rPr>
              <a:t>:255.0.0.0</a:t>
            </a:r>
          </a:p>
          <a:p>
            <a:pPr fontAlgn="base"/>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類地址：</a:t>
            </a:r>
            <a:r>
              <a:rPr lang="en-US" altLang="zh-TW" sz="1200" b="0" i="0" kern="1200" dirty="0">
                <a:solidFill>
                  <a:schemeClr val="tx1"/>
                </a:solidFill>
                <a:effectLst/>
                <a:latin typeface="+mn-lt"/>
                <a:ea typeface="+mn-ea"/>
                <a:cs typeface="+mn-cs"/>
              </a:rPr>
              <a:t>255.255.0.0</a:t>
            </a:r>
          </a:p>
          <a:p>
            <a:pPr fontAlgn="base"/>
            <a:r>
              <a:rPr lang="en"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類地址：</a:t>
            </a:r>
            <a:r>
              <a:rPr lang="en-US" altLang="zh-TW" sz="1200" b="0" i="0" kern="1200" dirty="0">
                <a:solidFill>
                  <a:schemeClr val="tx1"/>
                </a:solidFill>
                <a:effectLst/>
                <a:latin typeface="+mn-lt"/>
                <a:ea typeface="+mn-ea"/>
                <a:cs typeface="+mn-cs"/>
              </a:rPr>
              <a:t>255.255.255.0</a:t>
            </a:r>
          </a:p>
          <a:p>
            <a:pPr fontAlgn="base"/>
            <a:r>
              <a:rPr lang="zh-TW" altLang="en-US" sz="1200" b="0" i="0" kern="1200" dirty="0">
                <a:solidFill>
                  <a:schemeClr val="tx1"/>
                </a:solidFill>
                <a:effectLst/>
                <a:latin typeface="+mn-lt"/>
                <a:ea typeface="+mn-ea"/>
                <a:cs typeface="+mn-cs"/>
              </a:rPr>
              <a:t>同時</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類地址還有另一個寫法，大家一定要知道，比如寫成這樣</a:t>
            </a:r>
            <a:r>
              <a:rPr lang="en-US" altLang="zh-TW" sz="1200" b="0" i="0" kern="1200" dirty="0">
                <a:solidFill>
                  <a:schemeClr val="tx1"/>
                </a:solidFill>
                <a:effectLst/>
                <a:latin typeface="+mn-lt"/>
                <a:ea typeface="+mn-ea"/>
                <a:cs typeface="+mn-cs"/>
              </a:rPr>
              <a:t>192.0.0.0/8</a:t>
            </a:r>
            <a:r>
              <a:rPr lang="zh-TW" altLang="en-US" sz="1200" b="0" i="0" kern="1200" dirty="0">
                <a:solidFill>
                  <a:schemeClr val="tx1"/>
                </a:solidFill>
                <a:effectLst/>
                <a:latin typeface="+mn-lt"/>
                <a:ea typeface="+mn-ea"/>
                <a:cs typeface="+mn-cs"/>
              </a:rPr>
              <a:t>就是</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類地址</a:t>
            </a:r>
            <a:r>
              <a:rPr lang="en-US" altLang="zh-TW" sz="1200" b="0" i="0" kern="1200" dirty="0">
                <a:solidFill>
                  <a:schemeClr val="tx1"/>
                </a:solidFill>
                <a:effectLst/>
                <a:latin typeface="+mn-lt"/>
                <a:ea typeface="+mn-ea"/>
                <a:cs typeface="+mn-cs"/>
              </a:rPr>
              <a:t>,</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類地址的話就是</a:t>
            </a:r>
            <a:r>
              <a:rPr lang="en-US" altLang="zh-TW" sz="1200" b="0" i="0" kern="1200" dirty="0">
                <a:solidFill>
                  <a:schemeClr val="tx1"/>
                </a:solidFill>
                <a:effectLst/>
                <a:latin typeface="+mn-lt"/>
                <a:ea typeface="+mn-ea"/>
                <a:cs typeface="+mn-cs"/>
              </a:rPr>
              <a:t>192.168.0.0/16</a:t>
            </a:r>
            <a:r>
              <a:rPr lang="zh-TW" altLang="en-US" sz="1200" b="0" i="0" kern="1200" dirty="0">
                <a:solidFill>
                  <a:schemeClr val="tx1"/>
                </a:solidFill>
                <a:effectLst/>
                <a:latin typeface="+mn-lt"/>
                <a:ea typeface="+mn-ea"/>
                <a:cs typeface="+mn-cs"/>
              </a:rPr>
              <a:t>，</a:t>
            </a:r>
            <a:r>
              <a:rPr lang="en"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類地址</a:t>
            </a:r>
            <a:r>
              <a:rPr lang="en-US" altLang="zh-TW" sz="1200" b="0" i="0" kern="1200" dirty="0">
                <a:solidFill>
                  <a:schemeClr val="tx1"/>
                </a:solidFill>
                <a:effectLst/>
                <a:latin typeface="+mn-lt"/>
                <a:ea typeface="+mn-ea"/>
                <a:cs typeface="+mn-cs"/>
              </a:rPr>
              <a:t>192.168.1.1/24</a:t>
            </a:r>
            <a:r>
              <a:rPr lang="zh-TW" altLang="en-US" sz="1200" b="0" i="0" kern="1200" dirty="0">
                <a:solidFill>
                  <a:schemeClr val="tx1"/>
                </a:solidFill>
                <a:effectLst/>
                <a:latin typeface="+mn-lt"/>
                <a:ea typeface="+mn-ea"/>
                <a:cs typeface="+mn-cs"/>
              </a:rPr>
              <a:t>。</a:t>
            </a:r>
          </a:p>
          <a:p>
            <a:pPr fontAlgn="base"/>
            <a:r>
              <a:rPr lang="zh-TW" altLang="en-US" sz="1200" b="0" i="0" kern="1200" dirty="0">
                <a:solidFill>
                  <a:schemeClr val="tx1"/>
                </a:solidFill>
                <a:effectLst/>
                <a:latin typeface="+mn-lt"/>
                <a:ea typeface="+mn-ea"/>
                <a:cs typeface="+mn-cs"/>
              </a:rPr>
              <a:t>當子網掩碼為</a:t>
            </a:r>
            <a:r>
              <a:rPr lang="en-US" altLang="zh-TW" sz="1200" b="0" i="0" kern="1200" dirty="0">
                <a:solidFill>
                  <a:schemeClr val="tx1"/>
                </a:solidFill>
                <a:effectLst/>
                <a:latin typeface="+mn-lt"/>
                <a:ea typeface="+mn-ea"/>
                <a:cs typeface="+mn-cs"/>
              </a:rPr>
              <a:t>255.255.255.255</a:t>
            </a:r>
            <a:r>
              <a:rPr lang="zh-TW" altLang="en-US" sz="1200" b="0" i="0" kern="1200" dirty="0">
                <a:solidFill>
                  <a:schemeClr val="tx1"/>
                </a:solidFill>
                <a:effectLst/>
                <a:latin typeface="+mn-lt"/>
                <a:ea typeface="+mn-ea"/>
                <a:cs typeface="+mn-cs"/>
              </a:rPr>
              <a:t>時說明這個子網網絡只有一個</a:t>
            </a:r>
            <a:r>
              <a:rPr lang="en"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位址，代表主機。一般作為網絡設備的環回接口。</a:t>
            </a:r>
          </a:p>
          <a:p>
            <a:pPr fontAlgn="base"/>
            <a:r>
              <a:rPr lang="zh-TW" altLang="en-US" sz="1200" b="0" i="0" kern="1200" dirty="0">
                <a:solidFill>
                  <a:schemeClr val="tx1"/>
                </a:solidFill>
                <a:effectLst/>
                <a:latin typeface="+mn-lt"/>
                <a:ea typeface="+mn-ea"/>
                <a:cs typeface="+mn-cs"/>
              </a:rPr>
              <a:t>每一種子網掩碼都限制了該區域網多少電腦可以相互訪問，該子網可以有多少台電腦。</a:t>
            </a:r>
          </a:p>
          <a:p>
            <a:pPr fontAlgn="base"/>
            <a:r>
              <a:rPr lang="zh-TW" altLang="en-US" sz="1200" b="0" i="0" kern="1200" dirty="0">
                <a:solidFill>
                  <a:schemeClr val="tx1"/>
                </a:solidFill>
                <a:effectLst/>
                <a:latin typeface="+mn-lt"/>
                <a:ea typeface="+mn-ea"/>
                <a:cs typeface="+mn-cs"/>
              </a:rPr>
              <a:t>比如一個區域網子網有</a:t>
            </a:r>
            <a:r>
              <a:rPr lang="en-US" altLang="zh-TW" sz="1200" b="0" i="0" kern="1200" dirty="0">
                <a:solidFill>
                  <a:schemeClr val="tx1"/>
                </a:solidFill>
                <a:effectLst/>
                <a:latin typeface="+mn-lt"/>
                <a:ea typeface="+mn-ea"/>
                <a:cs typeface="+mn-cs"/>
              </a:rPr>
              <a:t>600</a:t>
            </a:r>
            <a:r>
              <a:rPr lang="zh-TW" altLang="en-US" sz="1200" b="0" i="0" kern="1200" dirty="0">
                <a:solidFill>
                  <a:schemeClr val="tx1"/>
                </a:solidFill>
                <a:effectLst/>
                <a:latin typeface="+mn-lt"/>
                <a:ea typeface="+mn-ea"/>
                <a:cs typeface="+mn-cs"/>
              </a:rPr>
              <a:t>台電腦，而且這些電腦必須要可以互相訪問，那麼我們應該如何來設置子網掩碼？</a:t>
            </a:r>
            <a:br>
              <a:rPr lang="zh-TW" altLang="en-US" sz="1200" b="0" i="0" kern="1200" dirty="0">
                <a:solidFill>
                  <a:schemeClr val="tx1"/>
                </a:solidFill>
                <a:effectLst/>
                <a:latin typeface="+mn-lt"/>
                <a:ea typeface="+mn-ea"/>
                <a:cs typeface="+mn-cs"/>
              </a:rPr>
            </a:br>
            <a:endParaRPr lang="zh-TW" altLang="en-US"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由於</a:t>
            </a:r>
            <a:r>
              <a:rPr lang="en"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類地址每一個網段可以有</a:t>
            </a:r>
            <a:r>
              <a:rPr lang="en-US" altLang="zh-TW" sz="1200" b="0" i="0" kern="1200" dirty="0">
                <a:solidFill>
                  <a:schemeClr val="tx1"/>
                </a:solidFill>
                <a:effectLst/>
                <a:latin typeface="+mn-lt"/>
                <a:ea typeface="+mn-ea"/>
                <a:cs typeface="+mn-cs"/>
              </a:rPr>
              <a:t>255</a:t>
            </a:r>
            <a:r>
              <a:rPr lang="zh-TW" altLang="en-US" sz="1200" b="0" i="0" kern="1200" dirty="0">
                <a:solidFill>
                  <a:schemeClr val="tx1"/>
                </a:solidFill>
                <a:effectLst/>
                <a:latin typeface="+mn-lt"/>
                <a:ea typeface="+mn-ea"/>
                <a:cs typeface="+mn-cs"/>
              </a:rPr>
              <a:t>台電腦，</a:t>
            </a:r>
            <a:r>
              <a:rPr lang="en" altLang="zh-TW" sz="1200" b="0" i="0" kern="1200" dirty="0">
                <a:solidFill>
                  <a:schemeClr val="tx1"/>
                </a:solidFill>
                <a:effectLst/>
                <a:latin typeface="+mn-lt"/>
                <a:ea typeface="+mn-ea"/>
                <a:cs typeface="+mn-cs"/>
              </a:rPr>
              <a:t>B</a:t>
            </a:r>
            <a:r>
              <a:rPr lang="zh-TW" altLang="en-US" sz="1200" b="0" i="0" kern="1200" dirty="0">
                <a:solidFill>
                  <a:schemeClr val="tx1"/>
                </a:solidFill>
                <a:effectLst/>
                <a:latin typeface="+mn-lt"/>
                <a:ea typeface="+mn-ea"/>
                <a:cs typeface="+mn-cs"/>
              </a:rPr>
              <a:t>類地址每一個網段可以有</a:t>
            </a:r>
            <a:r>
              <a:rPr lang="en-US" altLang="zh-TW" sz="1200" b="0" i="0" kern="1200" dirty="0">
                <a:solidFill>
                  <a:schemeClr val="tx1"/>
                </a:solidFill>
                <a:effectLst/>
                <a:latin typeface="+mn-lt"/>
                <a:ea typeface="+mn-ea"/>
                <a:cs typeface="+mn-cs"/>
              </a:rPr>
              <a:t>255*255=65025</a:t>
            </a:r>
            <a:r>
              <a:rPr lang="zh-TW" altLang="en-US" sz="1200" b="0" i="0" kern="1200" dirty="0">
                <a:solidFill>
                  <a:schemeClr val="tx1"/>
                </a:solidFill>
                <a:effectLst/>
                <a:latin typeface="+mn-lt"/>
                <a:ea typeface="+mn-ea"/>
                <a:cs typeface="+mn-cs"/>
              </a:rPr>
              <a:t>台電腦，而</a:t>
            </a:r>
            <a:r>
              <a:rPr lang="en"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類地址每一個網段可以有</a:t>
            </a:r>
            <a:r>
              <a:rPr lang="en-US" altLang="zh-TW" sz="1200" b="0" i="0" kern="1200" dirty="0">
                <a:solidFill>
                  <a:schemeClr val="tx1"/>
                </a:solidFill>
                <a:effectLst/>
                <a:latin typeface="+mn-lt"/>
                <a:ea typeface="+mn-ea"/>
                <a:cs typeface="+mn-cs"/>
              </a:rPr>
              <a:t>255*255*255=16581375</a:t>
            </a:r>
            <a:r>
              <a:rPr lang="zh-TW" altLang="en-US" sz="1200" b="0" i="0" kern="1200" dirty="0">
                <a:solidFill>
                  <a:schemeClr val="tx1"/>
                </a:solidFill>
                <a:effectLst/>
                <a:latin typeface="+mn-lt"/>
                <a:ea typeface="+mn-ea"/>
                <a:cs typeface="+mn-cs"/>
              </a:rPr>
              <a:t>台電腦，因此，我們一般使用</a:t>
            </a:r>
            <a:r>
              <a:rPr lang="en"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類地址，這裡</a:t>
            </a:r>
            <a:r>
              <a:rPr lang="en-US" altLang="zh-TW" sz="1200" b="0" i="0" kern="1200" dirty="0">
                <a:solidFill>
                  <a:schemeClr val="tx1"/>
                </a:solidFill>
                <a:effectLst/>
                <a:latin typeface="+mn-lt"/>
                <a:ea typeface="+mn-ea"/>
                <a:cs typeface="+mn-cs"/>
              </a:rPr>
              <a:t>600</a:t>
            </a:r>
            <a:r>
              <a:rPr lang="zh-TW" altLang="en-US" sz="1200" b="0" i="0" kern="1200" dirty="0">
                <a:solidFill>
                  <a:schemeClr val="tx1"/>
                </a:solidFill>
                <a:effectLst/>
                <a:latin typeface="+mn-lt"/>
                <a:ea typeface="+mn-ea"/>
                <a:cs typeface="+mn-cs"/>
              </a:rPr>
              <a:t>的話相當於至少需要</a:t>
            </a:r>
            <a:r>
              <a:rPr lang="en-US" altLang="zh-TW" sz="1200" b="0" i="0" kern="1200" dirty="0">
                <a:solidFill>
                  <a:schemeClr val="tx1"/>
                </a:solidFill>
                <a:effectLst/>
                <a:latin typeface="+mn-lt"/>
                <a:ea typeface="+mn-ea"/>
                <a:cs typeface="+mn-cs"/>
              </a:rPr>
              <a:t>3</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255</a:t>
            </a:r>
            <a:r>
              <a:rPr lang="zh-TW" altLang="en-US" sz="1200" b="0" i="0" kern="1200" dirty="0">
                <a:solidFill>
                  <a:schemeClr val="tx1"/>
                </a:solidFill>
                <a:effectLst/>
                <a:latin typeface="+mn-lt"/>
                <a:ea typeface="+mn-ea"/>
                <a:cs typeface="+mn-cs"/>
              </a:rPr>
              <a:t>台電腦，因此我們可以使用</a:t>
            </a:r>
            <a:r>
              <a:rPr lang="en-US" altLang="zh-TW" sz="1200" b="0" i="0" kern="1200" dirty="0">
                <a:solidFill>
                  <a:schemeClr val="tx1"/>
                </a:solidFill>
                <a:effectLst/>
                <a:latin typeface="+mn-lt"/>
                <a:ea typeface="+mn-ea"/>
                <a:cs typeface="+mn-cs"/>
              </a:rPr>
              <a:t>256-3=253</a:t>
            </a:r>
            <a:r>
              <a:rPr lang="zh-TW" altLang="en-US" sz="1200" b="0" i="0" kern="1200" dirty="0">
                <a:solidFill>
                  <a:schemeClr val="tx1"/>
                </a:solidFill>
                <a:effectLst/>
                <a:latin typeface="+mn-lt"/>
                <a:ea typeface="+mn-ea"/>
                <a:cs typeface="+mn-cs"/>
              </a:rPr>
              <a:t>，那么子網掩碼為</a:t>
            </a:r>
            <a:r>
              <a:rPr lang="en-US" altLang="zh-TW" sz="1200" b="0" i="0" kern="1200" dirty="0">
                <a:solidFill>
                  <a:schemeClr val="tx1"/>
                </a:solidFill>
                <a:effectLst/>
                <a:latin typeface="+mn-lt"/>
                <a:ea typeface="+mn-ea"/>
                <a:cs typeface="+mn-cs"/>
              </a:rPr>
              <a:t>255.255.253.0</a:t>
            </a:r>
            <a:r>
              <a:rPr lang="zh-TW" altLang="en-US" sz="1200" b="0" i="0" kern="1200" dirty="0">
                <a:solidFill>
                  <a:schemeClr val="tx1"/>
                </a:solidFill>
                <a:effectLst/>
                <a:latin typeface="+mn-lt"/>
                <a:ea typeface="+mn-ea"/>
                <a:cs typeface="+mn-cs"/>
              </a:rPr>
              <a:t>，這樣子網裡面</a:t>
            </a:r>
            <a:r>
              <a:rPr lang="en-US" altLang="zh-TW" sz="1200" b="0" i="0" kern="1200" dirty="0">
                <a:solidFill>
                  <a:schemeClr val="tx1"/>
                </a:solidFill>
                <a:effectLst/>
                <a:latin typeface="+mn-lt"/>
                <a:ea typeface="+mn-ea"/>
                <a:cs typeface="+mn-cs"/>
              </a:rPr>
              <a:t>192.168.0.</a:t>
            </a:r>
            <a:r>
              <a:rPr lang="en" altLang="zh-TW" sz="1200" b="0" i="0" kern="1200" dirty="0">
                <a:solidFill>
                  <a:schemeClr val="tx1"/>
                </a:solidFill>
                <a:effectLst/>
                <a:latin typeface="+mn-lt"/>
                <a:ea typeface="+mn-ea"/>
                <a:cs typeface="+mn-cs"/>
              </a:rPr>
              <a:t>X,192.168.1.X,192.168.2.X</a:t>
            </a:r>
            <a:r>
              <a:rPr lang="zh-TW" altLang="en-US" sz="1200" b="0" i="0" kern="1200" dirty="0">
                <a:solidFill>
                  <a:schemeClr val="tx1"/>
                </a:solidFill>
                <a:effectLst/>
                <a:latin typeface="+mn-lt"/>
                <a:ea typeface="+mn-ea"/>
                <a:cs typeface="+mn-cs"/>
              </a:rPr>
              <a:t>三個網段的電腦都可以相互訪問。</a:t>
            </a:r>
          </a:p>
          <a:p>
            <a:endParaRPr lang="en-US" altLang="zh-TW" dirty="0"/>
          </a:p>
          <a:p>
            <a:pPr fontAlgn="base"/>
            <a:r>
              <a:rPr lang="zh-TW" altLang="en-US" sz="1200" b="0" i="0" kern="1200" dirty="0">
                <a:solidFill>
                  <a:schemeClr val="tx1"/>
                </a:solidFill>
                <a:effectLst/>
                <a:latin typeface="+mn-lt"/>
                <a:ea typeface="+mn-ea"/>
                <a:cs typeface="+mn-cs"/>
              </a:rPr>
              <a:t>其實當</a:t>
            </a:r>
            <a:r>
              <a:rPr lang="en-US" altLang="zh-TW" sz="1200" b="0" i="0" kern="1200" dirty="0">
                <a:solidFill>
                  <a:schemeClr val="tx1"/>
                </a:solidFill>
                <a:effectLst/>
                <a:latin typeface="+mn-lt"/>
                <a:ea typeface="+mn-ea"/>
                <a:cs typeface="+mn-cs"/>
              </a:rPr>
              <a:t>600</a:t>
            </a:r>
            <a:r>
              <a:rPr lang="zh-TW" altLang="en-US" sz="1200" b="0" i="0" kern="1200" dirty="0">
                <a:solidFill>
                  <a:schemeClr val="tx1"/>
                </a:solidFill>
                <a:effectLst/>
                <a:latin typeface="+mn-lt"/>
                <a:ea typeface="+mn-ea"/>
                <a:cs typeface="+mn-cs"/>
              </a:rPr>
              <a:t>台電腦需要互相訪問的話我們不只可以設置</a:t>
            </a:r>
            <a:r>
              <a:rPr lang="en-US" altLang="zh-TW" sz="1200" b="0" i="0" kern="1200" dirty="0">
                <a:solidFill>
                  <a:schemeClr val="tx1"/>
                </a:solidFill>
                <a:effectLst/>
                <a:latin typeface="+mn-lt"/>
                <a:ea typeface="+mn-ea"/>
                <a:cs typeface="+mn-cs"/>
              </a:rPr>
              <a:t>255.255.253.0</a:t>
            </a:r>
            <a:r>
              <a:rPr lang="zh-TW" altLang="en-US" sz="1200" b="0" i="0" kern="1200" dirty="0">
                <a:solidFill>
                  <a:schemeClr val="tx1"/>
                </a:solidFill>
                <a:effectLst/>
                <a:latin typeface="+mn-lt"/>
                <a:ea typeface="+mn-ea"/>
                <a:cs typeface="+mn-cs"/>
              </a:rPr>
              <a:t>，同樣，</a:t>
            </a:r>
            <a:r>
              <a:rPr lang="en-US" altLang="zh-TW" sz="1200" b="0" i="0" kern="1200" dirty="0">
                <a:solidFill>
                  <a:schemeClr val="tx1"/>
                </a:solidFill>
                <a:effectLst/>
                <a:latin typeface="+mn-lt"/>
                <a:ea typeface="+mn-ea"/>
                <a:cs typeface="+mn-cs"/>
              </a:rPr>
              <a:t>255.255.</a:t>
            </a:r>
            <a:r>
              <a:rPr lang="en" altLang="zh-TW" sz="1200" b="0" i="0" kern="1200" dirty="0">
                <a:solidFill>
                  <a:schemeClr val="tx1"/>
                </a:solidFill>
                <a:effectLst/>
                <a:latin typeface="+mn-lt"/>
                <a:ea typeface="+mn-ea"/>
                <a:cs typeface="+mn-cs"/>
              </a:rPr>
              <a:t>X.0</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這個</a:t>
            </a:r>
            <a:r>
              <a:rPr lang="en" altLang="zh-TW"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可以為</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到</a:t>
            </a:r>
            <a:r>
              <a:rPr lang="en-US" altLang="zh-TW" sz="1200" b="0" i="0" kern="1200" dirty="0">
                <a:solidFill>
                  <a:schemeClr val="tx1"/>
                </a:solidFill>
                <a:effectLst/>
                <a:latin typeface="+mn-lt"/>
                <a:ea typeface="+mn-ea"/>
                <a:cs typeface="+mn-cs"/>
              </a:rPr>
              <a:t>253</a:t>
            </a:r>
            <a:r>
              <a:rPr lang="zh-TW" altLang="en-US" sz="1200" b="0" i="0" kern="1200" dirty="0">
                <a:solidFill>
                  <a:schemeClr val="tx1"/>
                </a:solidFill>
                <a:effectLst/>
                <a:latin typeface="+mn-lt"/>
                <a:ea typeface="+mn-ea"/>
                <a:cs typeface="+mn-cs"/>
              </a:rPr>
              <a:t>的任意一個數，不過越大的話就越容易形成網絡風暴。因此，儘量不要將太多的電腦劃分為一個子網。</a:t>
            </a:r>
          </a:p>
          <a:p>
            <a:pPr fontAlgn="base"/>
            <a:r>
              <a:rPr lang="zh-TW" altLang="en-US" sz="1200" b="0" i="0" kern="1200" dirty="0">
                <a:solidFill>
                  <a:schemeClr val="tx1"/>
                </a:solidFill>
                <a:effectLst/>
                <a:latin typeface="+mn-lt"/>
                <a:ea typeface="+mn-ea"/>
                <a:cs typeface="+mn-cs"/>
              </a:rPr>
              <a:t>同樣的道理，如果是</a:t>
            </a:r>
            <a:r>
              <a:rPr lang="en-US" altLang="zh-TW" sz="1200" b="0" i="0" kern="1200" dirty="0">
                <a:solidFill>
                  <a:schemeClr val="tx1"/>
                </a:solidFill>
                <a:effectLst/>
                <a:latin typeface="+mn-lt"/>
                <a:ea typeface="+mn-ea"/>
                <a:cs typeface="+mn-cs"/>
              </a:rPr>
              <a:t>2000</a:t>
            </a:r>
            <a:r>
              <a:rPr lang="zh-TW" altLang="en-US" sz="1200" b="0" i="0" kern="1200" dirty="0">
                <a:solidFill>
                  <a:schemeClr val="tx1"/>
                </a:solidFill>
                <a:effectLst/>
                <a:latin typeface="+mn-lt"/>
                <a:ea typeface="+mn-ea"/>
                <a:cs typeface="+mn-cs"/>
              </a:rPr>
              <a:t>台電腦，那麼我們就通過</a:t>
            </a:r>
            <a:r>
              <a:rPr lang="en-US" altLang="zh-TW" sz="1200" b="0" i="0" kern="1200" dirty="0">
                <a:solidFill>
                  <a:schemeClr val="tx1"/>
                </a:solidFill>
                <a:effectLst/>
                <a:latin typeface="+mn-lt"/>
                <a:ea typeface="+mn-ea"/>
                <a:cs typeface="+mn-cs"/>
              </a:rPr>
              <a:t>2000</a:t>
            </a:r>
            <a:r>
              <a:rPr lang="zh-TW" altLang="en-US" sz="1200" b="0" i="0" kern="1200" dirty="0">
                <a:solidFill>
                  <a:schemeClr val="tx1"/>
                </a:solidFill>
                <a:effectLst/>
                <a:latin typeface="+mn-lt"/>
                <a:ea typeface="+mn-ea"/>
                <a:cs typeface="+mn-cs"/>
              </a:rPr>
              <a:t>來除以</a:t>
            </a:r>
            <a:r>
              <a:rPr lang="en-US" altLang="zh-TW" sz="1200" b="0" i="0" kern="1200" dirty="0">
                <a:solidFill>
                  <a:schemeClr val="tx1"/>
                </a:solidFill>
                <a:effectLst/>
                <a:latin typeface="+mn-lt"/>
                <a:ea typeface="+mn-ea"/>
                <a:cs typeface="+mn-cs"/>
              </a:rPr>
              <a:t>255</a:t>
            </a:r>
            <a:r>
              <a:rPr lang="zh-TW" altLang="en-US" sz="1200" b="0" i="0" kern="1200" dirty="0">
                <a:solidFill>
                  <a:schemeClr val="tx1"/>
                </a:solidFill>
                <a:effectLst/>
                <a:latin typeface="+mn-lt"/>
                <a:ea typeface="+mn-ea"/>
                <a:cs typeface="+mn-cs"/>
              </a:rPr>
              <a:t>，將近等於</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，然後再通過</a:t>
            </a:r>
            <a:r>
              <a:rPr lang="en-US" altLang="zh-TW" sz="1200" b="0" i="0" kern="1200" dirty="0">
                <a:solidFill>
                  <a:schemeClr val="tx1"/>
                </a:solidFill>
                <a:effectLst/>
                <a:latin typeface="+mn-lt"/>
                <a:ea typeface="+mn-ea"/>
                <a:cs typeface="+mn-cs"/>
              </a:rPr>
              <a:t>256</a:t>
            </a:r>
            <a:r>
              <a:rPr lang="zh-TW" altLang="en-US" sz="1200" b="0" i="0" kern="1200" dirty="0">
                <a:solidFill>
                  <a:schemeClr val="tx1"/>
                </a:solidFill>
                <a:effectLst/>
                <a:latin typeface="+mn-lt"/>
                <a:ea typeface="+mn-ea"/>
                <a:cs typeface="+mn-cs"/>
              </a:rPr>
              <a:t>減去</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就等於</a:t>
            </a:r>
            <a:r>
              <a:rPr lang="en-US" altLang="zh-TW" sz="1200" b="0" i="0" kern="1200" dirty="0">
                <a:solidFill>
                  <a:schemeClr val="tx1"/>
                </a:solidFill>
                <a:effectLst/>
                <a:latin typeface="+mn-lt"/>
                <a:ea typeface="+mn-ea"/>
                <a:cs typeface="+mn-cs"/>
              </a:rPr>
              <a:t>248</a:t>
            </a:r>
            <a:r>
              <a:rPr lang="zh-TW" altLang="en-US" sz="1200" b="0" i="0" kern="1200" dirty="0">
                <a:solidFill>
                  <a:schemeClr val="tx1"/>
                </a:solidFill>
                <a:effectLst/>
                <a:latin typeface="+mn-lt"/>
                <a:ea typeface="+mn-ea"/>
                <a:cs typeface="+mn-cs"/>
              </a:rPr>
              <a:t>，那么子網掩碼就可以設置成</a:t>
            </a:r>
            <a:r>
              <a:rPr lang="en-US" altLang="zh-TW" sz="1200" b="0" i="0" kern="1200" dirty="0">
                <a:solidFill>
                  <a:schemeClr val="tx1"/>
                </a:solidFill>
                <a:effectLst/>
                <a:latin typeface="+mn-lt"/>
                <a:ea typeface="+mn-ea"/>
                <a:cs typeface="+mn-cs"/>
              </a:rPr>
              <a:t>255.255.248.0</a:t>
            </a:r>
            <a:r>
              <a:rPr lang="zh-TW" altLang="en-US" sz="1200" b="0" i="0" kern="1200" dirty="0">
                <a:solidFill>
                  <a:schemeClr val="tx1"/>
                </a:solidFill>
                <a:effectLst/>
                <a:latin typeface="+mn-lt"/>
                <a:ea typeface="+mn-ea"/>
                <a:cs typeface="+mn-cs"/>
              </a:rPr>
              <a:t>，依次類推。</a:t>
            </a:r>
          </a:p>
          <a:p>
            <a:br>
              <a:rPr lang="zh-TW" altLang="en-US" dirty="0"/>
            </a:b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11</a:t>
            </a:fld>
            <a:endParaRPr kumimoji="1" lang="zh-TW" altLang="en-US"/>
          </a:p>
        </p:txBody>
      </p:sp>
    </p:spTree>
    <p:extLst>
      <p:ext uri="{BB962C8B-B14F-4D97-AF65-F5344CB8AC3E}">
        <p14:creationId xmlns:p14="http://schemas.microsoft.com/office/powerpoint/2010/main" val="173781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為什麼要用</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技術？因為</a:t>
            </a:r>
            <a:r>
              <a:rPr lang="en" altLang="zh-TW" sz="1200" b="0" i="0" kern="1200" dirty="0">
                <a:solidFill>
                  <a:schemeClr val="tx1"/>
                </a:solidFill>
                <a:effectLst/>
                <a:latin typeface="+mn-lt"/>
                <a:ea typeface="+mn-ea"/>
                <a:cs typeface="+mn-cs"/>
              </a:rPr>
              <a:t>HTTP</a:t>
            </a:r>
            <a:r>
              <a:rPr lang="zh-TW" altLang="en-US" sz="1200" b="0" i="0" kern="1200" dirty="0">
                <a:solidFill>
                  <a:schemeClr val="tx1"/>
                </a:solidFill>
                <a:effectLst/>
                <a:latin typeface="+mn-lt"/>
                <a:ea typeface="+mn-ea"/>
                <a:cs typeface="+mn-cs"/>
              </a:rPr>
              <a:t>是無狀態的，不用</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技術就會出現一直需要登陸的情況。</a:t>
            </a:r>
            <a:br>
              <a:rPr lang="zh-TW" altLang="en-US" dirty="0"/>
            </a:b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和</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都是在客戶端和伺服器之間保持狀態的解決方案，</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是在客戶端保持狀態的方案，</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機制則採用的是在伺服器端保持狀態的方案。</a:t>
            </a:r>
            <a:br>
              <a:rPr lang="zh-TW" altLang="en-US" dirty="0"/>
            </a:b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實際上是一小段的文字資訊。客戶端請求伺服器，如果伺服器需要記錄該使用者狀態，就使用</a:t>
            </a:r>
            <a:r>
              <a:rPr lang="en" altLang="zh-TW" sz="1200" b="0" i="0" kern="1200" dirty="0">
                <a:solidFill>
                  <a:schemeClr val="tx1"/>
                </a:solidFill>
                <a:effectLst/>
                <a:latin typeface="+mn-lt"/>
                <a:ea typeface="+mn-ea"/>
                <a:cs typeface="+mn-cs"/>
              </a:rPr>
              <a:t>response</a:t>
            </a:r>
            <a:r>
              <a:rPr lang="zh-TW" altLang="en-US" sz="1200" b="0" i="0" kern="1200" dirty="0">
                <a:solidFill>
                  <a:schemeClr val="tx1"/>
                </a:solidFill>
                <a:effectLst/>
                <a:latin typeface="+mn-lt"/>
                <a:ea typeface="+mn-ea"/>
                <a:cs typeface="+mn-cs"/>
              </a:rPr>
              <a:t>向客戶端瀏覽器頒發一個</a:t>
            </a:r>
            <a:r>
              <a:rPr lang="en" altLang="zh-TW" sz="1200" b="0" i="0" kern="1200" dirty="0">
                <a:solidFill>
                  <a:schemeClr val="tx1"/>
                </a:solidFill>
                <a:effectLst/>
                <a:latin typeface="+mn-lt"/>
                <a:ea typeface="+mn-ea"/>
                <a:cs typeface="+mn-cs"/>
              </a:rPr>
              <a:t>Cookie</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而客戶端瀏覽器會把</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儲存起來。當瀏覽器再請求該網站時，瀏覽器把請求的網址連同該</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一同提交給伺服器，伺服器檢查該</a:t>
            </a:r>
            <a:r>
              <a:rPr lang="en" altLang="zh-TW" sz="1200" b="0" i="0" kern="1200" dirty="0">
                <a:solidFill>
                  <a:schemeClr val="tx1"/>
                </a:solidFill>
                <a:effectLst/>
                <a:latin typeface="+mn-lt"/>
                <a:ea typeface="+mn-ea"/>
                <a:cs typeface="+mn-cs"/>
              </a:rPr>
              <a:t>Cookie</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以此來辨認使用者狀態。伺服器還可以根據需要修改</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的內容。</a:t>
            </a:r>
            <a:br>
              <a:rPr lang="zh-TW" altLang="en-US" dirty="0"/>
            </a:br>
            <a:r>
              <a:rPr lang="zh-TW" altLang="en-US" sz="1200" b="0" i="0" kern="1200" dirty="0">
                <a:solidFill>
                  <a:schemeClr val="tx1"/>
                </a:solidFill>
                <a:effectLst/>
                <a:latin typeface="+mn-lt"/>
                <a:ea typeface="+mn-ea"/>
                <a:cs typeface="+mn-cs"/>
              </a:rPr>
              <a:t>同樣地，會話狀態也可以儲存在伺服器端。客戶端請求伺服器，如果伺服器記錄該使用者狀態，就獲取</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來儲存狀態，這時，如果伺服器已經為此客戶端建立過</a:t>
            </a:r>
            <a:r>
              <a:rPr lang="en" altLang="zh-TW" sz="1200" b="0" i="0" kern="1200" dirty="0">
                <a:solidFill>
                  <a:schemeClr val="tx1"/>
                </a:solidFill>
                <a:effectLst/>
                <a:latin typeface="+mn-lt"/>
                <a:ea typeface="+mn-ea"/>
                <a:cs typeface="+mn-cs"/>
              </a:rPr>
              <a:t>session</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伺服器就按照</a:t>
            </a:r>
            <a:r>
              <a:rPr lang="en" altLang="zh-TW" sz="1200" b="0" i="0" kern="1200" dirty="0" err="1">
                <a:solidFill>
                  <a:schemeClr val="tx1"/>
                </a:solidFill>
                <a:effectLst/>
                <a:latin typeface="+mn-lt"/>
                <a:ea typeface="+mn-ea"/>
                <a:cs typeface="+mn-cs"/>
              </a:rPr>
              <a:t>sessionid</a:t>
            </a:r>
            <a:r>
              <a:rPr lang="zh-TW" altLang="en-US" sz="1200" b="0" i="0" kern="1200" dirty="0">
                <a:solidFill>
                  <a:schemeClr val="tx1"/>
                </a:solidFill>
                <a:effectLst/>
                <a:latin typeface="+mn-lt"/>
                <a:ea typeface="+mn-ea"/>
                <a:cs typeface="+mn-cs"/>
              </a:rPr>
              <a:t>把這個</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檢索出來使用；如果客戶端請求不包含</a:t>
            </a:r>
            <a:r>
              <a:rPr lang="en" altLang="zh-TW" sz="1200" b="0" i="0" kern="1200" dirty="0" err="1">
                <a:solidFill>
                  <a:schemeClr val="tx1"/>
                </a:solidFill>
                <a:effectLst/>
                <a:latin typeface="+mn-lt"/>
                <a:ea typeface="+mn-ea"/>
                <a:cs typeface="+mn-cs"/>
              </a:rPr>
              <a:t>sessionid</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則為此客戶端建立一個</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並且生成一個與此</a:t>
            </a:r>
            <a:r>
              <a:rPr lang="en"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相關聯的</a:t>
            </a:r>
            <a:r>
              <a:rPr lang="en" altLang="zh-TW" sz="1200" b="0" i="0" kern="1200" dirty="0" err="1">
                <a:solidFill>
                  <a:schemeClr val="tx1"/>
                </a:solidFill>
                <a:effectLst/>
                <a:latin typeface="+mn-lt"/>
                <a:ea typeface="+mn-ea"/>
                <a:cs typeface="+mn-cs"/>
              </a:rPr>
              <a:t>sessionid</a:t>
            </a:r>
            <a:r>
              <a:rPr lang="zh-TW" altLang="en"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並將這個</a:t>
            </a:r>
            <a:r>
              <a:rPr lang="en" altLang="zh-TW" sz="1200" b="0" i="0" kern="1200" dirty="0" err="1">
                <a:solidFill>
                  <a:schemeClr val="tx1"/>
                </a:solidFill>
                <a:effectLst/>
                <a:latin typeface="+mn-lt"/>
                <a:ea typeface="+mn-ea"/>
                <a:cs typeface="+mn-cs"/>
              </a:rPr>
              <a:t>sessionid</a:t>
            </a:r>
            <a:r>
              <a:rPr lang="zh-TW" altLang="en-US" sz="1200" b="0" i="0" kern="1200" dirty="0">
                <a:solidFill>
                  <a:schemeClr val="tx1"/>
                </a:solidFill>
                <a:effectLst/>
                <a:latin typeface="+mn-lt"/>
                <a:ea typeface="+mn-ea"/>
                <a:cs typeface="+mn-cs"/>
              </a:rPr>
              <a:t>在本次響應中返回給客戶端儲存。儲存這個</a:t>
            </a:r>
            <a:r>
              <a:rPr lang="en" altLang="zh-TW" sz="1200" b="0" i="0" kern="1200" dirty="0" err="1">
                <a:solidFill>
                  <a:schemeClr val="tx1"/>
                </a:solidFill>
                <a:effectLst/>
                <a:latin typeface="+mn-lt"/>
                <a:ea typeface="+mn-ea"/>
                <a:cs typeface="+mn-cs"/>
              </a:rPr>
              <a:t>sessionid</a:t>
            </a:r>
            <a:r>
              <a:rPr lang="zh-TW" altLang="en-US" sz="1200" b="0" i="0" kern="1200" dirty="0">
                <a:solidFill>
                  <a:schemeClr val="tx1"/>
                </a:solidFill>
                <a:effectLst/>
                <a:latin typeface="+mn-lt"/>
                <a:ea typeface="+mn-ea"/>
                <a:cs typeface="+mn-cs"/>
              </a:rPr>
              <a:t>的方式可以採用 </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機制 ，這樣在互動過程中瀏覽器可以自動的按照規則把這個標識發揮給伺服器；若瀏覽器禁用</a:t>
            </a:r>
            <a:r>
              <a:rPr lang="en" altLang="zh-TW" sz="1200" b="0" i="0" kern="1200" dirty="0">
                <a:solidFill>
                  <a:schemeClr val="tx1"/>
                </a:solidFill>
                <a:effectLst/>
                <a:latin typeface="+mn-lt"/>
                <a:ea typeface="+mn-ea"/>
                <a:cs typeface="+mn-cs"/>
              </a:rPr>
              <a:t>Cookie</a:t>
            </a:r>
            <a:r>
              <a:rPr lang="zh-TW" altLang="en-US" sz="1200" b="0" i="0" kern="1200" dirty="0">
                <a:solidFill>
                  <a:schemeClr val="tx1"/>
                </a:solidFill>
                <a:effectLst/>
                <a:latin typeface="+mn-lt"/>
                <a:ea typeface="+mn-ea"/>
                <a:cs typeface="+mn-cs"/>
              </a:rPr>
              <a:t>的話，可以通過 </a:t>
            </a:r>
            <a:r>
              <a:rPr lang="en" altLang="zh-TW" sz="1200" b="0" i="0" kern="1200" dirty="0">
                <a:solidFill>
                  <a:schemeClr val="tx1"/>
                </a:solidFill>
                <a:effectLst/>
                <a:latin typeface="+mn-lt"/>
                <a:ea typeface="+mn-ea"/>
                <a:cs typeface="+mn-cs"/>
              </a:rPr>
              <a:t>URL</a:t>
            </a:r>
            <a:r>
              <a:rPr lang="zh-TW" altLang="en-US" sz="1200" b="0" i="0" kern="1200" dirty="0">
                <a:solidFill>
                  <a:schemeClr val="tx1"/>
                </a:solidFill>
                <a:effectLst/>
                <a:latin typeface="+mn-lt"/>
                <a:ea typeface="+mn-ea"/>
                <a:cs typeface="+mn-cs"/>
              </a:rPr>
              <a:t>重寫機制 將</a:t>
            </a:r>
            <a:r>
              <a:rPr lang="en" altLang="zh-TW" sz="1200" b="0" i="0" kern="1200" dirty="0" err="1">
                <a:solidFill>
                  <a:schemeClr val="tx1"/>
                </a:solidFill>
                <a:effectLst/>
                <a:latin typeface="+mn-lt"/>
                <a:ea typeface="+mn-ea"/>
                <a:cs typeface="+mn-cs"/>
              </a:rPr>
              <a:t>sessionid</a:t>
            </a:r>
            <a:r>
              <a:rPr lang="zh-TW" altLang="en-US" sz="1200" b="0" i="0" kern="1200" dirty="0">
                <a:solidFill>
                  <a:schemeClr val="tx1"/>
                </a:solidFill>
                <a:effectLst/>
                <a:latin typeface="+mn-lt"/>
                <a:ea typeface="+mn-ea"/>
                <a:cs typeface="+mn-cs"/>
              </a:rPr>
              <a:t>傳回伺服器。</a:t>
            </a:r>
            <a:endParaRPr kumimoji="1" lang="zh-TW" altLang="en-US" dirty="0"/>
          </a:p>
        </p:txBody>
      </p:sp>
      <p:sp>
        <p:nvSpPr>
          <p:cNvPr id="4" name="投影片編號版面配置區 3"/>
          <p:cNvSpPr>
            <a:spLocks noGrp="1"/>
          </p:cNvSpPr>
          <p:nvPr>
            <p:ph type="sldNum" sz="quarter" idx="5"/>
          </p:nvPr>
        </p:nvSpPr>
        <p:spPr/>
        <p:txBody>
          <a:bodyPr/>
          <a:lstStyle/>
          <a:p>
            <a:fld id="{4E482EAE-98CC-BC4B-AFC0-8AA39E718D79}" type="slidenum">
              <a:rPr kumimoji="1" lang="zh-TW" altLang="en-US" smtClean="0"/>
              <a:t>12</a:t>
            </a:fld>
            <a:endParaRPr kumimoji="1" lang="zh-TW" altLang="en-US"/>
          </a:p>
        </p:txBody>
      </p:sp>
    </p:spTree>
    <p:extLst>
      <p:ext uri="{BB962C8B-B14F-4D97-AF65-F5344CB8AC3E}">
        <p14:creationId xmlns:p14="http://schemas.microsoft.com/office/powerpoint/2010/main" val="3782442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878E19-BA8B-0944-B7DB-F969301F19B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70E78886-BC3D-7245-A41D-520463499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4C4CE933-E9D4-0747-9BD3-29C15A204F40}"/>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56145630-1405-8649-87A0-FE631CB3C13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5673E86-2ACE-E74E-AA0F-D1FB6085D706}"/>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348273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42B6-E6F3-ED4E-8869-6E5664E9CF7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9A7C0ED2-83BF-A043-A40E-70C4CE6AE399}"/>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5DF0443-9208-B14F-8991-5EA065961568}"/>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EBDA9C6E-37B4-114D-8C71-7B97573DFC3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C7126AB-1EB4-BC4A-8C66-1132D275A252}"/>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35926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CA7A17C-A35B-0E46-BBA1-F1971E7707F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1D54AB1-BF43-074B-8633-B50C0AD5FE5D}"/>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317C854-010C-E748-88BB-142EA7DAD74D}"/>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B06CE938-6AA9-C54D-BC45-AF502E45F09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64F37FE-C8F6-5846-95E9-1D0DF7C85D40}"/>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225083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BE087A-8346-1A4F-BDA4-7C5864EF509E}"/>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C1CD69F-CE6E-AB48-84BE-0B95F5D8D02D}"/>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FFDFD52-CEFB-EF4F-B4E5-8B341DD0B3DD}"/>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61078F35-D38A-0940-A146-505D88F48AF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2B6EB91-B96F-4C45-AEE2-57B6796553B3}"/>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348379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C1950C-3E71-D144-897D-69AE64C311A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756CA22-9F29-A446-8DFD-DE3DE9A78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F34B569-BF93-9846-9982-F09EB9F2638F}"/>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F93DB138-3941-5740-8E03-1D0665D077B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32AB365-103B-EF4B-8CB7-10012554BC70}"/>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297227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D9124-2A59-A44A-88A7-65A9E68976B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5744BD0-5092-D346-99AC-02E30F4AEA84}"/>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7AC10C86-B985-BB44-9771-AB7AE76E7046}"/>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A236863F-9BE7-414D-8BE3-A04ABF7E909C}"/>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6" name="頁尾版面配置區 5">
            <a:extLst>
              <a:ext uri="{FF2B5EF4-FFF2-40B4-BE49-F238E27FC236}">
                <a16:creationId xmlns:a16="http://schemas.microsoft.com/office/drawing/2014/main" id="{5D17C439-2298-7944-BEF7-5CF1564EB69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D9CDC62-F805-444A-A70B-D1B1D3E26384}"/>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112724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3DE84C-B512-E743-8AC3-DDF560AE3EF7}"/>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822A314-8993-494D-8A28-3F6C1485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7AA81612-741F-A843-9276-F1C16B68AC9B}"/>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12BACB5-FF5F-E343-A89F-A7E9210FA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B3934D4D-3F2E-DD4C-AD20-0944AA3FDB53}"/>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0FA33754-035F-614E-BCC7-660EC95F8AF8}"/>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8" name="頁尾版面配置區 7">
            <a:extLst>
              <a:ext uri="{FF2B5EF4-FFF2-40B4-BE49-F238E27FC236}">
                <a16:creationId xmlns:a16="http://schemas.microsoft.com/office/drawing/2014/main" id="{268DDE9E-3596-4549-9714-22C85463199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306AA36-3093-1648-8E88-9A51DA6DF790}"/>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41750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F243EB-C23B-8D4A-B12D-BC2FB67AFD37}"/>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EC44D76-D48C-3440-8D72-11169488B57C}"/>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4" name="頁尾版面配置區 3">
            <a:extLst>
              <a:ext uri="{FF2B5EF4-FFF2-40B4-BE49-F238E27FC236}">
                <a16:creationId xmlns:a16="http://schemas.microsoft.com/office/drawing/2014/main" id="{A66310AC-D12F-2E4E-BF35-177BAF726A48}"/>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517F5925-878E-0842-AD62-A949673BD13C}"/>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33858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D9F3667-723B-C84D-BD01-A2EFED362F19}"/>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3" name="頁尾版面配置區 2">
            <a:extLst>
              <a:ext uri="{FF2B5EF4-FFF2-40B4-BE49-F238E27FC236}">
                <a16:creationId xmlns:a16="http://schemas.microsoft.com/office/drawing/2014/main" id="{C4755ABB-4069-DC49-9EEB-D743F21AD92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9832B0F-7A83-894C-B489-41D07C0447A6}"/>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69009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4F6319-C3DD-5C47-ADE0-96D9512E74A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BE8F45E-9599-144C-8CFA-22C55C398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0577C9DF-DE62-FF4E-A0FE-31884A577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BA6C920-4C14-9449-A700-A71739DF9AF3}"/>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6" name="頁尾版面配置區 5">
            <a:extLst>
              <a:ext uri="{FF2B5EF4-FFF2-40B4-BE49-F238E27FC236}">
                <a16:creationId xmlns:a16="http://schemas.microsoft.com/office/drawing/2014/main" id="{0B75E53B-4880-7040-9F06-22910D51277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215DCA8-0459-AD4B-A0E0-3D731E264230}"/>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256703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E76C48-CE85-D847-B8A9-BEBE5C0E576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03DE5F3B-2E9E-A54F-B3A0-8B0FB5BF2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63614425-02DB-3A45-9935-78682B2C6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F82AF6A2-44FE-9245-83A1-552365053D12}"/>
              </a:ext>
            </a:extLst>
          </p:cNvPr>
          <p:cNvSpPr>
            <a:spLocks noGrp="1"/>
          </p:cNvSpPr>
          <p:nvPr>
            <p:ph type="dt" sz="half" idx="10"/>
          </p:nvPr>
        </p:nvSpPr>
        <p:spPr/>
        <p:txBody>
          <a:bodyPr/>
          <a:lstStyle/>
          <a:p>
            <a:fld id="{A4333331-4C2B-654E-90E3-3CE026AF09AF}" type="datetimeFigureOut">
              <a:rPr kumimoji="1" lang="zh-TW" altLang="en-US" smtClean="0"/>
              <a:t>2021/9/9</a:t>
            </a:fld>
            <a:endParaRPr kumimoji="1" lang="zh-TW" altLang="en-US"/>
          </a:p>
        </p:txBody>
      </p:sp>
      <p:sp>
        <p:nvSpPr>
          <p:cNvPr id="6" name="頁尾版面配置區 5">
            <a:extLst>
              <a:ext uri="{FF2B5EF4-FFF2-40B4-BE49-F238E27FC236}">
                <a16:creationId xmlns:a16="http://schemas.microsoft.com/office/drawing/2014/main" id="{489D1E3B-4985-4D42-93B7-F7AB4CD9271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70EF48C-8491-5642-8A93-53766AB59720}"/>
              </a:ext>
            </a:extLst>
          </p:cNvPr>
          <p:cNvSpPr>
            <a:spLocks noGrp="1"/>
          </p:cNvSpPr>
          <p:nvPr>
            <p:ph type="sldNum" sz="quarter" idx="12"/>
          </p:nvPr>
        </p:nvSpPr>
        <p:spPr/>
        <p:txBody>
          <a:body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226108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600CB3-94E8-9C41-A7E1-1F51AD99C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4F2DE4E-160A-2342-B75E-984B26A26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3EEA303-CD04-CF4A-82BA-3CFC6B416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33331-4C2B-654E-90E3-3CE026AF09AF}" type="datetimeFigureOut">
              <a:rPr kumimoji="1" lang="zh-TW" altLang="en-US" smtClean="0"/>
              <a:t>2021/9/9</a:t>
            </a:fld>
            <a:endParaRPr kumimoji="1" lang="zh-TW" altLang="en-US"/>
          </a:p>
        </p:txBody>
      </p:sp>
      <p:sp>
        <p:nvSpPr>
          <p:cNvPr id="5" name="頁尾版面配置區 4">
            <a:extLst>
              <a:ext uri="{FF2B5EF4-FFF2-40B4-BE49-F238E27FC236}">
                <a16:creationId xmlns:a16="http://schemas.microsoft.com/office/drawing/2014/main" id="{0EC50D1A-D466-7B4E-A2EB-6FE2E6428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31E04B93-8246-D742-AAFE-502BF7C84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BC514-2C52-D243-8D19-61EF1B174048}" type="slidenum">
              <a:rPr kumimoji="1" lang="zh-TW" altLang="en-US" smtClean="0"/>
              <a:t>‹#›</a:t>
            </a:fld>
            <a:endParaRPr kumimoji="1" lang="zh-TW" altLang="en-US"/>
          </a:p>
        </p:txBody>
      </p:sp>
    </p:spTree>
    <p:extLst>
      <p:ext uri="{BB962C8B-B14F-4D97-AF65-F5344CB8AC3E}">
        <p14:creationId xmlns:p14="http://schemas.microsoft.com/office/powerpoint/2010/main" val="2659016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definitions/protocol/" TargetMode="External"/><Relationship Id="rId7" Type="http://schemas.openxmlformats.org/officeDocument/2006/relationships/hyperlink" Target="https://www.webopedia.com/definitions/brows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webopedia.com/definitions/web-server/" TargetMode="External"/><Relationship Id="rId5" Type="http://schemas.openxmlformats.org/officeDocument/2006/relationships/hyperlink" Target="https://developer.mozilla.org/en-US/docs/Web/HTTP/Basics_of_HTTP/Evolution_of_HTTP" TargetMode="External"/><Relationship Id="rId4" Type="http://schemas.openxmlformats.org/officeDocument/2006/relationships/hyperlink" Target="https://www.webopedia.com/definitions/world-wide-we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77ADC2-B58B-9D44-BDA1-8DF35C45E86F}"/>
              </a:ext>
            </a:extLst>
          </p:cNvPr>
          <p:cNvSpPr>
            <a:spLocks noGrp="1"/>
          </p:cNvSpPr>
          <p:nvPr>
            <p:ph type="ctrTitle"/>
          </p:nvPr>
        </p:nvSpPr>
        <p:spPr/>
        <p:txBody>
          <a:bodyPr/>
          <a:lstStyle/>
          <a:p>
            <a:r>
              <a:rPr kumimoji="1" lang="en-US" altLang="zh-TW" dirty="0"/>
              <a:t>HTTP</a:t>
            </a:r>
            <a:endParaRPr kumimoji="1" lang="zh-TW" altLang="en-US" dirty="0"/>
          </a:p>
        </p:txBody>
      </p:sp>
    </p:spTree>
    <p:extLst>
      <p:ext uri="{BB962C8B-B14F-4D97-AF65-F5344CB8AC3E}">
        <p14:creationId xmlns:p14="http://schemas.microsoft.com/office/powerpoint/2010/main" val="304475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023184-6F31-2344-BC68-E0EEC7263409}"/>
              </a:ext>
            </a:extLst>
          </p:cNvPr>
          <p:cNvSpPr>
            <a:spLocks noGrp="1"/>
          </p:cNvSpPr>
          <p:nvPr>
            <p:ph type="title"/>
          </p:nvPr>
        </p:nvSpPr>
        <p:spPr/>
        <p:txBody>
          <a:bodyPr>
            <a:normAutofit/>
          </a:bodyPr>
          <a:lstStyle/>
          <a:p>
            <a:r>
              <a:rPr lang="en" altLang="zh-TW" b="1" dirty="0"/>
              <a:t>HTTP </a:t>
            </a:r>
            <a:r>
              <a:rPr lang="zh-TW" altLang="en-US" b="1" dirty="0"/>
              <a:t>協議包括哪些請求？</a:t>
            </a:r>
            <a:endParaRPr kumimoji="1" lang="zh-TW" altLang="en-US" dirty="0"/>
          </a:p>
        </p:txBody>
      </p:sp>
      <p:sp>
        <p:nvSpPr>
          <p:cNvPr id="3" name="內容版面配置區 2">
            <a:extLst>
              <a:ext uri="{FF2B5EF4-FFF2-40B4-BE49-F238E27FC236}">
                <a16:creationId xmlns:a16="http://schemas.microsoft.com/office/drawing/2014/main" id="{E3B9F59D-7210-3B44-96E4-240815417CEB}"/>
              </a:ext>
            </a:extLst>
          </p:cNvPr>
          <p:cNvSpPr>
            <a:spLocks noGrp="1"/>
          </p:cNvSpPr>
          <p:nvPr>
            <p:ph idx="1"/>
          </p:nvPr>
        </p:nvSpPr>
        <p:spPr/>
        <p:txBody>
          <a:bodyPr/>
          <a:lstStyle/>
          <a:p>
            <a:r>
              <a:rPr lang="en" altLang="zh-TW" dirty="0"/>
              <a:t>GET</a:t>
            </a:r>
            <a:r>
              <a:rPr lang="zh-TW" altLang="en" dirty="0"/>
              <a:t>：</a:t>
            </a:r>
            <a:r>
              <a:rPr lang="zh-TW" altLang="en-US" dirty="0"/>
              <a:t>對伺服器資源的簡單請求</a:t>
            </a:r>
            <a:br>
              <a:rPr lang="zh-TW" altLang="en-US" dirty="0"/>
            </a:br>
            <a:r>
              <a:rPr lang="en" altLang="zh-TW" dirty="0"/>
              <a:t>POST</a:t>
            </a:r>
            <a:r>
              <a:rPr lang="zh-TW" altLang="en" dirty="0"/>
              <a:t>：</a:t>
            </a:r>
            <a:r>
              <a:rPr lang="zh-TW" altLang="en-US" dirty="0"/>
              <a:t>用於傳送包含使用者提交資料的請求</a:t>
            </a:r>
            <a:br>
              <a:rPr lang="zh-TW" altLang="en-US" dirty="0"/>
            </a:br>
            <a:r>
              <a:rPr lang="en-US" altLang="zh-TW" dirty="0"/>
              <a:t>------------</a:t>
            </a:r>
            <a:r>
              <a:rPr lang="zh-TW" altLang="en-US" dirty="0"/>
              <a:t>以及</a:t>
            </a:r>
            <a:r>
              <a:rPr lang="en-US" altLang="zh-TW" dirty="0"/>
              <a:t>------------</a:t>
            </a:r>
            <a:br>
              <a:rPr lang="zh-TW" altLang="en-US" dirty="0"/>
            </a:br>
            <a:r>
              <a:rPr lang="en" altLang="zh-TW" dirty="0"/>
              <a:t>HEAD</a:t>
            </a:r>
            <a:r>
              <a:rPr lang="zh-TW" altLang="en" dirty="0"/>
              <a:t>：</a:t>
            </a:r>
            <a:r>
              <a:rPr lang="zh-TW" altLang="en-US" dirty="0"/>
              <a:t>類似於</a:t>
            </a:r>
            <a:r>
              <a:rPr lang="en" altLang="zh-TW" dirty="0"/>
              <a:t>GET</a:t>
            </a:r>
            <a:r>
              <a:rPr lang="zh-TW" altLang="en-US" dirty="0"/>
              <a:t>請求，不過返回的響應中沒有具體內容，用於獲取報頭</a:t>
            </a:r>
            <a:br>
              <a:rPr lang="zh-TW" altLang="en-US" dirty="0"/>
            </a:br>
            <a:r>
              <a:rPr lang="en" altLang="zh-TW" dirty="0"/>
              <a:t>PUT</a:t>
            </a:r>
            <a:r>
              <a:rPr lang="zh-TW" altLang="en" dirty="0"/>
              <a:t>：</a:t>
            </a:r>
            <a:r>
              <a:rPr lang="zh-TW" altLang="en-US" dirty="0"/>
              <a:t>傳說中請求文件的一個版本</a:t>
            </a:r>
            <a:br>
              <a:rPr lang="zh-TW" altLang="en-US" dirty="0"/>
            </a:br>
            <a:r>
              <a:rPr lang="en" altLang="zh-TW" dirty="0"/>
              <a:t>DELETE</a:t>
            </a:r>
            <a:r>
              <a:rPr lang="zh-TW" altLang="en" dirty="0"/>
              <a:t>：</a:t>
            </a:r>
            <a:r>
              <a:rPr lang="zh-TW" altLang="en-US" dirty="0"/>
              <a:t>發出一個刪除指定文件的請求</a:t>
            </a:r>
            <a:br>
              <a:rPr lang="zh-TW" altLang="en-US" dirty="0"/>
            </a:br>
            <a:r>
              <a:rPr lang="en" altLang="zh-TW" dirty="0"/>
              <a:t>TRACE</a:t>
            </a:r>
            <a:r>
              <a:rPr lang="zh-TW" altLang="en" dirty="0"/>
              <a:t>：</a:t>
            </a:r>
            <a:r>
              <a:rPr lang="zh-TW" altLang="en-US" dirty="0"/>
              <a:t>傳送一個請求副本，以跟蹤其處理程序</a:t>
            </a:r>
            <a:br>
              <a:rPr lang="zh-TW" altLang="en-US" dirty="0"/>
            </a:br>
            <a:r>
              <a:rPr lang="en" altLang="zh-TW" dirty="0"/>
              <a:t>OPTIONS</a:t>
            </a:r>
            <a:r>
              <a:rPr lang="zh-TW" altLang="en" dirty="0"/>
              <a:t>：</a:t>
            </a:r>
            <a:r>
              <a:rPr lang="zh-TW" altLang="en-US" dirty="0"/>
              <a:t>返回所有可用的方法，檢查伺服器支援哪些方法</a:t>
            </a:r>
            <a:br>
              <a:rPr lang="zh-TW" altLang="en-US" dirty="0"/>
            </a:br>
            <a:r>
              <a:rPr lang="en" altLang="zh-TW" dirty="0"/>
              <a:t>CONNECT</a:t>
            </a:r>
            <a:r>
              <a:rPr lang="zh-TW" altLang="en" dirty="0"/>
              <a:t>：</a:t>
            </a:r>
            <a:r>
              <a:rPr lang="zh-TW" altLang="en-US" dirty="0"/>
              <a:t>用於</a:t>
            </a:r>
            <a:r>
              <a:rPr lang="en" altLang="zh-TW" dirty="0" err="1"/>
              <a:t>ssl</a:t>
            </a:r>
            <a:r>
              <a:rPr lang="zh-TW" altLang="en-US" dirty="0"/>
              <a:t>隧道的基於代理的請求</a:t>
            </a:r>
            <a:br>
              <a:rPr lang="zh-TW" altLang="en-US" dirty="0"/>
            </a:br>
            <a:endParaRPr kumimoji="1" lang="zh-TW" altLang="en-US" dirty="0"/>
          </a:p>
        </p:txBody>
      </p:sp>
    </p:spTree>
    <p:extLst>
      <p:ext uri="{BB962C8B-B14F-4D97-AF65-F5344CB8AC3E}">
        <p14:creationId xmlns:p14="http://schemas.microsoft.com/office/powerpoint/2010/main" val="256919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E6B34-095B-E342-806C-6EC3B9842F08}"/>
              </a:ext>
            </a:extLst>
          </p:cNvPr>
          <p:cNvSpPr>
            <a:spLocks noGrp="1"/>
          </p:cNvSpPr>
          <p:nvPr>
            <p:ph type="title"/>
          </p:nvPr>
        </p:nvSpPr>
        <p:spPr/>
        <p:txBody>
          <a:bodyPr>
            <a:normAutofit/>
          </a:bodyPr>
          <a:lstStyle/>
          <a:p>
            <a:r>
              <a:rPr lang="en-US" altLang="zh-TW" b="1" dirty="0"/>
              <a:t>192.168.22.11/24</a:t>
            </a:r>
            <a:r>
              <a:rPr lang="zh-TW" altLang="en-US" b="1" dirty="0"/>
              <a:t>請問</a:t>
            </a:r>
            <a:r>
              <a:rPr lang="en" altLang="zh-TW" b="1" dirty="0"/>
              <a:t>IP</a:t>
            </a:r>
            <a:r>
              <a:rPr lang="zh-TW" altLang="en-US" b="1" dirty="0"/>
              <a:t>後面跟的</a:t>
            </a:r>
            <a:r>
              <a:rPr lang="en-US" altLang="zh-TW" b="1" dirty="0"/>
              <a:t>/24</a:t>
            </a:r>
            <a:r>
              <a:rPr lang="zh-TW" altLang="en-US" b="1" dirty="0"/>
              <a:t>是什麼意思？</a:t>
            </a:r>
            <a:endParaRPr kumimoji="1" lang="zh-TW" altLang="en-US" dirty="0"/>
          </a:p>
        </p:txBody>
      </p:sp>
      <p:sp>
        <p:nvSpPr>
          <p:cNvPr id="3" name="內容版面配置區 2">
            <a:extLst>
              <a:ext uri="{FF2B5EF4-FFF2-40B4-BE49-F238E27FC236}">
                <a16:creationId xmlns:a16="http://schemas.microsoft.com/office/drawing/2014/main" id="{E4D54C22-47F2-034A-A9D1-8FE8CFCA0FC5}"/>
              </a:ext>
            </a:extLst>
          </p:cNvPr>
          <p:cNvSpPr>
            <a:spLocks noGrp="1"/>
          </p:cNvSpPr>
          <p:nvPr>
            <p:ph idx="1"/>
          </p:nvPr>
        </p:nvSpPr>
        <p:spPr/>
        <p:txBody>
          <a:bodyPr/>
          <a:lstStyle/>
          <a:p>
            <a:r>
              <a:rPr lang="en-US" altLang="zh-TW" dirty="0"/>
              <a:t>24</a:t>
            </a:r>
            <a:r>
              <a:rPr lang="zh-TW" altLang="en-US" dirty="0"/>
              <a:t>表示了掩碼用二進位制表示時</a:t>
            </a:r>
            <a:r>
              <a:rPr lang="en-US" altLang="zh-TW" dirty="0"/>
              <a:t>1</a:t>
            </a:r>
            <a:r>
              <a:rPr lang="zh-TW" altLang="en-US" dirty="0"/>
              <a:t>的位數</a:t>
            </a:r>
            <a:br>
              <a:rPr lang="zh-TW" altLang="en-US" dirty="0"/>
            </a:br>
            <a:r>
              <a:rPr lang="zh-TW" altLang="en-US" dirty="0"/>
              <a:t>也就是說，它的遮罩是</a:t>
            </a:r>
            <a:r>
              <a:rPr lang="en-US" altLang="zh-TW" dirty="0"/>
              <a:t>255.255.255.0</a:t>
            </a:r>
            <a:br>
              <a:rPr lang="zh-TW" altLang="en-US" dirty="0"/>
            </a:br>
            <a:r>
              <a:rPr lang="zh-TW" altLang="en-US" dirty="0"/>
              <a:t>子網遮罩前面的</a:t>
            </a:r>
            <a:r>
              <a:rPr lang="en-US" altLang="zh-TW" dirty="0"/>
              <a:t>1</a:t>
            </a:r>
            <a:r>
              <a:rPr lang="zh-TW" altLang="en-US" dirty="0"/>
              <a:t>表示的是網路位，後面的</a:t>
            </a:r>
            <a:r>
              <a:rPr lang="en-US" altLang="zh-TW" dirty="0"/>
              <a:t>0</a:t>
            </a:r>
            <a:r>
              <a:rPr lang="zh-TW" altLang="en-US" dirty="0"/>
              <a:t>是主機位。</a:t>
            </a:r>
            <a:br>
              <a:rPr lang="zh-TW" altLang="en-US" dirty="0"/>
            </a:br>
            <a:r>
              <a:rPr lang="zh-TW" altLang="en-US" dirty="0"/>
              <a:t>子網遮罩的作用就是指明瞭</a:t>
            </a:r>
            <a:r>
              <a:rPr lang="en" altLang="zh-TW" dirty="0"/>
              <a:t>IP</a:t>
            </a:r>
            <a:r>
              <a:rPr lang="zh-TW" altLang="en-US" dirty="0"/>
              <a:t>地址中作為網路號的二進位制數。</a:t>
            </a:r>
            <a:br>
              <a:rPr lang="zh-TW" altLang="en-US" dirty="0"/>
            </a:br>
            <a:r>
              <a:rPr lang="en" altLang="zh-TW" dirty="0"/>
              <a:t>IP</a:t>
            </a:r>
            <a:r>
              <a:rPr lang="zh-TW" altLang="en-US" dirty="0"/>
              <a:t>地址分為分類編址和無分類編址，分類編址中，</a:t>
            </a:r>
            <a:r>
              <a:rPr lang="en" altLang="zh-TW" dirty="0"/>
              <a:t>ABC</a:t>
            </a:r>
            <a:r>
              <a:rPr lang="zh-TW" altLang="en-US" dirty="0"/>
              <a:t>三類</a:t>
            </a:r>
            <a:r>
              <a:rPr lang="en" altLang="zh-TW" dirty="0"/>
              <a:t>AP</a:t>
            </a:r>
            <a:r>
              <a:rPr lang="zh-TW" altLang="en-US" dirty="0"/>
              <a:t>地址中的網路號和主機號是固定的，</a:t>
            </a:r>
            <a:r>
              <a:rPr lang="en" altLang="zh-TW" dirty="0"/>
              <a:t>IP</a:t>
            </a:r>
            <a:r>
              <a:rPr lang="zh-TW" altLang="en-US" dirty="0"/>
              <a:t>地址浪費很嚴重。</a:t>
            </a:r>
            <a:br>
              <a:rPr lang="zh-TW" altLang="en-US" dirty="0"/>
            </a:br>
            <a:r>
              <a:rPr lang="zh-TW" altLang="en-US" dirty="0"/>
              <a:t>解決辦法：應用無分類編址。無分類編址允許隨意改變</a:t>
            </a:r>
            <a:r>
              <a:rPr lang="en" altLang="zh-TW" dirty="0"/>
              <a:t>IP</a:t>
            </a:r>
            <a:r>
              <a:rPr lang="zh-TW" altLang="en-US" dirty="0"/>
              <a:t>地址中網路號和主機號位數。</a:t>
            </a:r>
            <a:endParaRPr kumimoji="1" lang="zh-TW" altLang="en-US" dirty="0"/>
          </a:p>
        </p:txBody>
      </p:sp>
    </p:spTree>
    <p:extLst>
      <p:ext uri="{BB962C8B-B14F-4D97-AF65-F5344CB8AC3E}">
        <p14:creationId xmlns:p14="http://schemas.microsoft.com/office/powerpoint/2010/main" val="55414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E55A0C-54FF-A342-A679-401858664217}"/>
              </a:ext>
            </a:extLst>
          </p:cNvPr>
          <p:cNvSpPr>
            <a:spLocks noGrp="1"/>
          </p:cNvSpPr>
          <p:nvPr>
            <p:ph type="title"/>
          </p:nvPr>
        </p:nvSpPr>
        <p:spPr/>
        <p:txBody>
          <a:bodyPr>
            <a:normAutofit/>
          </a:bodyPr>
          <a:lstStyle/>
          <a:p>
            <a:r>
              <a:rPr lang="en" altLang="zh-TW" b="1" dirty="0"/>
              <a:t>HTTP COOKIE SESSION</a:t>
            </a:r>
            <a:endParaRPr kumimoji="1" lang="zh-TW" altLang="en-US" dirty="0"/>
          </a:p>
        </p:txBody>
      </p:sp>
      <p:sp>
        <p:nvSpPr>
          <p:cNvPr id="3" name="內容版面配置區 2">
            <a:extLst>
              <a:ext uri="{FF2B5EF4-FFF2-40B4-BE49-F238E27FC236}">
                <a16:creationId xmlns:a16="http://schemas.microsoft.com/office/drawing/2014/main" id="{E2543915-DCDF-EC43-BD29-22D2C21E7A20}"/>
              </a:ext>
            </a:extLst>
          </p:cNvPr>
          <p:cNvSpPr>
            <a:spLocks noGrp="1"/>
          </p:cNvSpPr>
          <p:nvPr>
            <p:ph idx="1"/>
          </p:nvPr>
        </p:nvSpPr>
        <p:spPr/>
        <p:txBody>
          <a:bodyPr/>
          <a:lstStyle/>
          <a:p>
            <a:r>
              <a:rPr lang="en" altLang="zh-TW" dirty="0"/>
              <a:t>session </a:t>
            </a:r>
            <a:r>
              <a:rPr lang="zh-TW" altLang="en-US" dirty="0"/>
              <a:t>和 </a:t>
            </a:r>
            <a:r>
              <a:rPr lang="en" altLang="zh-TW" dirty="0"/>
              <a:t>cookie</a:t>
            </a:r>
            <a:r>
              <a:rPr lang="zh-TW" altLang="en-US" dirty="0"/>
              <a:t>區別</a:t>
            </a:r>
            <a:br>
              <a:rPr lang="zh-TW" altLang="en-US" dirty="0"/>
            </a:br>
            <a:r>
              <a:rPr lang="zh-TW" altLang="en-US" dirty="0"/>
              <a:t>實現機制：</a:t>
            </a:r>
            <a:r>
              <a:rPr lang="en" altLang="zh-TW" dirty="0"/>
              <a:t>Session</a:t>
            </a:r>
            <a:r>
              <a:rPr lang="zh-TW" altLang="en-US" dirty="0"/>
              <a:t>的實現常常依賴於</a:t>
            </a:r>
            <a:r>
              <a:rPr lang="en" altLang="zh-TW" dirty="0"/>
              <a:t>Cookie</a:t>
            </a:r>
            <a:r>
              <a:rPr lang="zh-TW" altLang="en-US" dirty="0"/>
              <a:t>機制，通過</a:t>
            </a:r>
            <a:r>
              <a:rPr lang="en" altLang="zh-TW" dirty="0"/>
              <a:t>Cookie</a:t>
            </a:r>
            <a:r>
              <a:rPr lang="zh-TW" altLang="en-US" dirty="0"/>
              <a:t>機制回傳</a:t>
            </a:r>
            <a:r>
              <a:rPr lang="en" altLang="zh-TW" dirty="0" err="1"/>
              <a:t>SessionID</a:t>
            </a:r>
            <a:r>
              <a:rPr lang="zh-TW" altLang="en" dirty="0"/>
              <a:t>；</a:t>
            </a:r>
            <a:br>
              <a:rPr lang="en" altLang="zh-TW" dirty="0"/>
            </a:br>
            <a:r>
              <a:rPr lang="zh-TW" altLang="en-US" dirty="0"/>
              <a:t>大小限制：</a:t>
            </a:r>
            <a:r>
              <a:rPr lang="en" altLang="zh-TW" dirty="0"/>
              <a:t>Cookie</a:t>
            </a:r>
            <a:r>
              <a:rPr lang="zh-TW" altLang="en-US" dirty="0"/>
              <a:t>有大小限制並且瀏覽器對每個站點也有</a:t>
            </a:r>
            <a:r>
              <a:rPr lang="en" altLang="zh-TW" dirty="0"/>
              <a:t>cookie</a:t>
            </a:r>
            <a:r>
              <a:rPr lang="zh-TW" altLang="en-US" dirty="0"/>
              <a:t>的個數限制，</a:t>
            </a:r>
            <a:r>
              <a:rPr lang="en" altLang="zh-TW" dirty="0"/>
              <a:t>Session</a:t>
            </a:r>
            <a:r>
              <a:rPr lang="zh-TW" altLang="en-US" dirty="0"/>
              <a:t>沒有大小限制，理論上只與伺服器的記憶體大小有關；</a:t>
            </a:r>
            <a:br>
              <a:rPr lang="zh-TW" altLang="en-US" dirty="0"/>
            </a:br>
            <a:r>
              <a:rPr lang="zh-TW" altLang="en-US" dirty="0"/>
              <a:t>安全性：</a:t>
            </a:r>
            <a:r>
              <a:rPr lang="en" altLang="zh-TW" dirty="0"/>
              <a:t>Cookie</a:t>
            </a:r>
            <a:r>
              <a:rPr lang="zh-TW" altLang="en-US" dirty="0"/>
              <a:t>存在安全隱患，通過攔截或本地檔案找得到</a:t>
            </a:r>
            <a:r>
              <a:rPr lang="en" altLang="zh-TW" dirty="0"/>
              <a:t>cookie</a:t>
            </a:r>
            <a:r>
              <a:rPr lang="zh-TW" altLang="en-US" dirty="0"/>
              <a:t>後可以進行攻擊，而</a:t>
            </a:r>
            <a:r>
              <a:rPr lang="en" altLang="zh-TW" dirty="0"/>
              <a:t>Session</a:t>
            </a:r>
            <a:r>
              <a:rPr lang="zh-TW" altLang="en-US" dirty="0"/>
              <a:t>由於儲存在伺服器端，相對更加安全；</a:t>
            </a:r>
            <a:br>
              <a:rPr lang="zh-TW" altLang="en-US" dirty="0"/>
            </a:br>
            <a:r>
              <a:rPr lang="zh-TW" altLang="en-US" dirty="0"/>
              <a:t>伺服器資源消耗：</a:t>
            </a:r>
            <a:r>
              <a:rPr lang="en" altLang="zh-TW" dirty="0"/>
              <a:t>Session</a:t>
            </a:r>
            <a:r>
              <a:rPr lang="zh-TW" altLang="en-US" dirty="0"/>
              <a:t>是儲存在伺服器端上會存在一段時間才會消失，如果</a:t>
            </a:r>
            <a:r>
              <a:rPr lang="en" altLang="zh-TW" dirty="0"/>
              <a:t>session</a:t>
            </a:r>
            <a:r>
              <a:rPr lang="zh-TW" altLang="en-US" dirty="0"/>
              <a:t>過多會增加伺服器的壓力。</a:t>
            </a:r>
            <a:endParaRPr kumimoji="1" lang="zh-TW" altLang="en-US" dirty="0"/>
          </a:p>
        </p:txBody>
      </p:sp>
    </p:spTree>
    <p:extLst>
      <p:ext uri="{BB962C8B-B14F-4D97-AF65-F5344CB8AC3E}">
        <p14:creationId xmlns:p14="http://schemas.microsoft.com/office/powerpoint/2010/main" val="424374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B798DA-24B4-734A-9C77-C5908C7D1290}"/>
              </a:ext>
            </a:extLst>
          </p:cNvPr>
          <p:cNvSpPr>
            <a:spLocks noGrp="1"/>
          </p:cNvSpPr>
          <p:nvPr>
            <p:ph type="title"/>
          </p:nvPr>
        </p:nvSpPr>
        <p:spPr/>
        <p:txBody>
          <a:bodyPr/>
          <a:lstStyle/>
          <a:p>
            <a:r>
              <a:rPr kumimoji="1" lang="en-US" altLang="zh-TW" dirty="0"/>
              <a:t>SQL Injection</a:t>
            </a:r>
            <a:endParaRPr kumimoji="1" lang="zh-TW" altLang="en-US" dirty="0"/>
          </a:p>
        </p:txBody>
      </p:sp>
      <p:sp>
        <p:nvSpPr>
          <p:cNvPr id="3" name="內容版面配置區 2">
            <a:extLst>
              <a:ext uri="{FF2B5EF4-FFF2-40B4-BE49-F238E27FC236}">
                <a16:creationId xmlns:a16="http://schemas.microsoft.com/office/drawing/2014/main" id="{CB8BAEC0-9BD7-E649-BF84-1E0FF11785B7}"/>
              </a:ext>
            </a:extLst>
          </p:cNvPr>
          <p:cNvSpPr>
            <a:spLocks noGrp="1"/>
          </p:cNvSpPr>
          <p:nvPr>
            <p:ph idx="1"/>
          </p:nvPr>
        </p:nvSpPr>
        <p:spPr/>
        <p:txBody>
          <a:bodyPr/>
          <a:lstStyle/>
          <a:p>
            <a:r>
              <a:rPr lang="en" altLang="zh-TW" dirty="0"/>
              <a:t>SQL</a:t>
            </a:r>
            <a:r>
              <a:rPr lang="zh-TW" altLang="en-US" dirty="0"/>
              <a:t>注入就是通過把</a:t>
            </a:r>
            <a:r>
              <a:rPr lang="en" altLang="zh-TW" dirty="0"/>
              <a:t>SQL</a:t>
            </a:r>
            <a:r>
              <a:rPr lang="zh-TW" altLang="en-US" dirty="0"/>
              <a:t>命令插入到</a:t>
            </a:r>
            <a:r>
              <a:rPr lang="en" altLang="zh-TW" dirty="0"/>
              <a:t>Web</a:t>
            </a:r>
            <a:r>
              <a:rPr lang="zh-TW" altLang="en-US" dirty="0"/>
              <a:t>表單提交或輸入域名或頁面請求的查詢字串，最終達到欺騙伺服器執行惡意的</a:t>
            </a:r>
            <a:r>
              <a:rPr lang="en" altLang="zh-TW" dirty="0"/>
              <a:t>SQL</a:t>
            </a:r>
            <a:r>
              <a:rPr lang="zh-TW" altLang="en-US" dirty="0"/>
              <a:t>命令。</a:t>
            </a:r>
            <a:endParaRPr kumimoji="1" lang="zh-TW" altLang="en-US" dirty="0"/>
          </a:p>
        </p:txBody>
      </p:sp>
      <p:sp>
        <p:nvSpPr>
          <p:cNvPr id="4" name="矩形 3">
            <a:extLst>
              <a:ext uri="{FF2B5EF4-FFF2-40B4-BE49-F238E27FC236}">
                <a16:creationId xmlns:a16="http://schemas.microsoft.com/office/drawing/2014/main" id="{53FBBAA7-8C81-1743-8096-EBD4800C9B34}"/>
              </a:ext>
            </a:extLst>
          </p:cNvPr>
          <p:cNvSpPr/>
          <p:nvPr/>
        </p:nvSpPr>
        <p:spPr>
          <a:xfrm>
            <a:off x="1161142" y="2943723"/>
            <a:ext cx="8113486" cy="1477328"/>
          </a:xfrm>
          <a:prstGeom prst="rect">
            <a:avLst/>
          </a:prstGeom>
        </p:spPr>
        <p:txBody>
          <a:bodyPr wrap="square">
            <a:spAutoFit/>
          </a:bodyPr>
          <a:lstStyle/>
          <a:p>
            <a:r>
              <a:rPr lang="zh-TW" altLang="en-US" b="1" i="0" dirty="0">
                <a:solidFill>
                  <a:srgbClr val="303233"/>
                </a:solidFill>
                <a:effectLst/>
                <a:latin typeface="Lato"/>
              </a:rPr>
              <a:t>舉例而言：</a:t>
            </a:r>
          </a:p>
          <a:p>
            <a:r>
              <a:rPr lang="zh-TW" altLang="en-US" b="0" i="0" dirty="0">
                <a:solidFill>
                  <a:srgbClr val="303233"/>
                </a:solidFill>
                <a:effectLst/>
                <a:latin typeface="Lato"/>
              </a:rPr>
              <a:t>若今天我們透過 </a:t>
            </a:r>
            <a:r>
              <a:rPr lang="en" altLang="zh-TW" b="0" i="0" dirty="0">
                <a:solidFill>
                  <a:srgbClr val="303233"/>
                </a:solidFill>
                <a:effectLst/>
                <a:latin typeface="Lato"/>
              </a:rPr>
              <a:t>ASP </a:t>
            </a:r>
            <a:r>
              <a:rPr lang="zh-TW" altLang="en-US" b="0" i="0" dirty="0">
                <a:solidFill>
                  <a:srgbClr val="303233"/>
                </a:solidFill>
                <a:effectLst/>
                <a:latin typeface="Lato"/>
              </a:rPr>
              <a:t>語法去組成 </a:t>
            </a:r>
            <a:r>
              <a:rPr lang="en" altLang="zh-TW" b="0" i="0" dirty="0">
                <a:solidFill>
                  <a:srgbClr val="303233"/>
                </a:solidFill>
                <a:effectLst/>
                <a:latin typeface="Lato"/>
              </a:rPr>
              <a:t>SQL Query statement </a:t>
            </a:r>
            <a:r>
              <a:rPr lang="zh-TW" altLang="en-US" b="0" i="0" dirty="0">
                <a:solidFill>
                  <a:srgbClr val="303233"/>
                </a:solidFill>
                <a:effectLst/>
                <a:latin typeface="Lato"/>
              </a:rPr>
              <a:t>以供訪問者作產品查詢，範例語法如下</a:t>
            </a:r>
          </a:p>
          <a:p>
            <a:r>
              <a:rPr lang="en" altLang="zh-TW" dirty="0"/>
              <a:t>"SELECT * FROM customers WHERE name =' -name- ' AND password = ' -password-' </a:t>
            </a:r>
            <a:br>
              <a:rPr lang="en" altLang="zh-TW" dirty="0"/>
            </a:br>
            <a:endParaRPr lang="zh-TW" altLang="en-US" dirty="0"/>
          </a:p>
        </p:txBody>
      </p:sp>
      <p:pic>
        <p:nvPicPr>
          <p:cNvPr id="6" name="圖片 5">
            <a:extLst>
              <a:ext uri="{FF2B5EF4-FFF2-40B4-BE49-F238E27FC236}">
                <a16:creationId xmlns:a16="http://schemas.microsoft.com/office/drawing/2014/main" id="{DED6F491-864F-3949-8D0C-C0038CC26F26}"/>
              </a:ext>
            </a:extLst>
          </p:cNvPr>
          <p:cNvPicPr>
            <a:picLocks noChangeAspect="1"/>
          </p:cNvPicPr>
          <p:nvPr/>
        </p:nvPicPr>
        <p:blipFill>
          <a:blip r:embed="rId3"/>
          <a:stretch>
            <a:fillRect/>
          </a:stretch>
        </p:blipFill>
        <p:spPr>
          <a:xfrm>
            <a:off x="1161142" y="4289357"/>
            <a:ext cx="1879600" cy="673100"/>
          </a:xfrm>
          <a:prstGeom prst="rect">
            <a:avLst/>
          </a:prstGeom>
        </p:spPr>
      </p:pic>
      <p:pic>
        <p:nvPicPr>
          <p:cNvPr id="7" name="圖片 6">
            <a:extLst>
              <a:ext uri="{FF2B5EF4-FFF2-40B4-BE49-F238E27FC236}">
                <a16:creationId xmlns:a16="http://schemas.microsoft.com/office/drawing/2014/main" id="{A270857C-5D37-C548-BEE2-93379BF7BDD8}"/>
              </a:ext>
            </a:extLst>
          </p:cNvPr>
          <p:cNvPicPr>
            <a:picLocks noChangeAspect="1"/>
          </p:cNvPicPr>
          <p:nvPr/>
        </p:nvPicPr>
        <p:blipFill>
          <a:blip r:embed="rId4"/>
          <a:stretch>
            <a:fillRect/>
          </a:stretch>
        </p:blipFill>
        <p:spPr>
          <a:xfrm>
            <a:off x="1161142" y="5328410"/>
            <a:ext cx="5575300" cy="482600"/>
          </a:xfrm>
          <a:prstGeom prst="rect">
            <a:avLst/>
          </a:prstGeom>
        </p:spPr>
      </p:pic>
      <p:pic>
        <p:nvPicPr>
          <p:cNvPr id="8" name="圖片 7">
            <a:extLst>
              <a:ext uri="{FF2B5EF4-FFF2-40B4-BE49-F238E27FC236}">
                <a16:creationId xmlns:a16="http://schemas.microsoft.com/office/drawing/2014/main" id="{EA65060F-6BAF-AC41-AC32-9E7117D72C7F}"/>
              </a:ext>
            </a:extLst>
          </p:cNvPr>
          <p:cNvPicPr>
            <a:picLocks noChangeAspect="1"/>
          </p:cNvPicPr>
          <p:nvPr/>
        </p:nvPicPr>
        <p:blipFill>
          <a:blip r:embed="rId5"/>
          <a:stretch>
            <a:fillRect/>
          </a:stretch>
        </p:blipFill>
        <p:spPr>
          <a:xfrm>
            <a:off x="7059384" y="4170515"/>
            <a:ext cx="5292042" cy="2460127"/>
          </a:xfrm>
          <a:prstGeom prst="rect">
            <a:avLst/>
          </a:prstGeom>
        </p:spPr>
      </p:pic>
    </p:spTree>
    <p:extLst>
      <p:ext uri="{BB962C8B-B14F-4D97-AF65-F5344CB8AC3E}">
        <p14:creationId xmlns:p14="http://schemas.microsoft.com/office/powerpoint/2010/main" val="144765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1DDC0-BD7A-8D4B-AB3D-D883BFF516BC}"/>
              </a:ext>
            </a:extLst>
          </p:cNvPr>
          <p:cNvSpPr>
            <a:spLocks noGrp="1"/>
          </p:cNvSpPr>
          <p:nvPr>
            <p:ph type="title"/>
          </p:nvPr>
        </p:nvSpPr>
        <p:spPr/>
        <p:txBody>
          <a:bodyPr/>
          <a:lstStyle/>
          <a:p>
            <a:r>
              <a:rPr kumimoji="1" lang="en-US" altLang="zh-TW" dirty="0"/>
              <a:t>Wireless? =&gt; Router</a:t>
            </a:r>
            <a:endParaRPr kumimoji="1" lang="zh-TW" altLang="en-US" dirty="0"/>
          </a:p>
        </p:txBody>
      </p:sp>
      <p:pic>
        <p:nvPicPr>
          <p:cNvPr id="4" name="圖片 3">
            <a:extLst>
              <a:ext uri="{FF2B5EF4-FFF2-40B4-BE49-F238E27FC236}">
                <a16:creationId xmlns:a16="http://schemas.microsoft.com/office/drawing/2014/main" id="{61CDD505-65C8-D445-80A4-EB3AD9BDA6A3}"/>
              </a:ext>
            </a:extLst>
          </p:cNvPr>
          <p:cNvPicPr>
            <a:picLocks noChangeAspect="1"/>
          </p:cNvPicPr>
          <p:nvPr/>
        </p:nvPicPr>
        <p:blipFill>
          <a:blip r:embed="rId2"/>
          <a:stretch>
            <a:fillRect/>
          </a:stretch>
        </p:blipFill>
        <p:spPr>
          <a:xfrm>
            <a:off x="390978" y="1967593"/>
            <a:ext cx="3746500" cy="3416300"/>
          </a:xfrm>
          <a:prstGeom prst="rect">
            <a:avLst/>
          </a:prstGeom>
        </p:spPr>
      </p:pic>
      <p:pic>
        <p:nvPicPr>
          <p:cNvPr id="5" name="圖片 4">
            <a:extLst>
              <a:ext uri="{FF2B5EF4-FFF2-40B4-BE49-F238E27FC236}">
                <a16:creationId xmlns:a16="http://schemas.microsoft.com/office/drawing/2014/main" id="{EA7B1387-6B2B-504F-A822-BC65590D49F6}"/>
              </a:ext>
            </a:extLst>
          </p:cNvPr>
          <p:cNvPicPr>
            <a:picLocks noChangeAspect="1"/>
          </p:cNvPicPr>
          <p:nvPr/>
        </p:nvPicPr>
        <p:blipFill>
          <a:blip r:embed="rId3"/>
          <a:stretch>
            <a:fillRect/>
          </a:stretch>
        </p:blipFill>
        <p:spPr>
          <a:xfrm>
            <a:off x="7644117" y="1720849"/>
            <a:ext cx="4547883" cy="3416301"/>
          </a:xfrm>
          <a:prstGeom prst="rect">
            <a:avLst/>
          </a:prstGeom>
        </p:spPr>
      </p:pic>
      <p:sp>
        <p:nvSpPr>
          <p:cNvPr id="8" name="向右箭號 7">
            <a:extLst>
              <a:ext uri="{FF2B5EF4-FFF2-40B4-BE49-F238E27FC236}">
                <a16:creationId xmlns:a16="http://schemas.microsoft.com/office/drawing/2014/main" id="{47886E54-7C69-3244-8E00-DAF857606689}"/>
              </a:ext>
            </a:extLst>
          </p:cNvPr>
          <p:cNvSpPr/>
          <p:nvPr/>
        </p:nvSpPr>
        <p:spPr>
          <a:xfrm>
            <a:off x="5065485" y="3116943"/>
            <a:ext cx="2061029"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639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B6C4B1-7187-8544-A929-7AB70E2667D0}"/>
              </a:ext>
            </a:extLst>
          </p:cNvPr>
          <p:cNvSpPr>
            <a:spLocks noGrp="1"/>
          </p:cNvSpPr>
          <p:nvPr>
            <p:ph type="title"/>
          </p:nvPr>
        </p:nvSpPr>
        <p:spPr/>
        <p:txBody>
          <a:bodyPr/>
          <a:lstStyle/>
          <a:p>
            <a:r>
              <a:rPr kumimoji="1" lang="en-US" altLang="zh-TW" dirty="0"/>
              <a:t>What is www ?</a:t>
            </a:r>
            <a:endParaRPr kumimoji="1" lang="zh-TW" altLang="en-US" dirty="0"/>
          </a:p>
        </p:txBody>
      </p:sp>
      <p:sp>
        <p:nvSpPr>
          <p:cNvPr id="3" name="內容版面配置區 2">
            <a:extLst>
              <a:ext uri="{FF2B5EF4-FFF2-40B4-BE49-F238E27FC236}">
                <a16:creationId xmlns:a16="http://schemas.microsoft.com/office/drawing/2014/main" id="{A6C7C864-9EB9-074A-A12E-496C276E39CB}"/>
              </a:ext>
            </a:extLst>
          </p:cNvPr>
          <p:cNvSpPr>
            <a:spLocks noGrp="1"/>
          </p:cNvSpPr>
          <p:nvPr>
            <p:ph idx="1"/>
          </p:nvPr>
        </p:nvSpPr>
        <p:spPr/>
        <p:txBody>
          <a:bodyPr/>
          <a:lstStyle/>
          <a:p>
            <a:r>
              <a:rPr kumimoji="1" lang="en-US" altLang="zh-TW" dirty="0"/>
              <a:t>World</a:t>
            </a:r>
          </a:p>
          <a:p>
            <a:r>
              <a:rPr kumimoji="1" lang="en-US" altLang="zh-TW" dirty="0"/>
              <a:t>Wide</a:t>
            </a:r>
          </a:p>
          <a:p>
            <a:r>
              <a:rPr kumimoji="1" lang="en-US" altLang="zh-TW" dirty="0"/>
              <a:t>Web</a:t>
            </a:r>
            <a:endParaRPr kumimoji="1" lang="zh-TW" altLang="en-US" dirty="0"/>
          </a:p>
        </p:txBody>
      </p:sp>
      <p:sp>
        <p:nvSpPr>
          <p:cNvPr id="4" name="矩形 3">
            <a:extLst>
              <a:ext uri="{FF2B5EF4-FFF2-40B4-BE49-F238E27FC236}">
                <a16:creationId xmlns:a16="http://schemas.microsoft.com/office/drawing/2014/main" id="{855BA5EA-4B09-6F4D-B8F6-3D62F40F7129}"/>
              </a:ext>
            </a:extLst>
          </p:cNvPr>
          <p:cNvSpPr/>
          <p:nvPr/>
        </p:nvSpPr>
        <p:spPr>
          <a:xfrm>
            <a:off x="3178628" y="1690688"/>
            <a:ext cx="6096000" cy="2677656"/>
          </a:xfrm>
          <a:prstGeom prst="rect">
            <a:avLst/>
          </a:prstGeom>
        </p:spPr>
        <p:txBody>
          <a:bodyPr>
            <a:spAutoFit/>
          </a:bodyPr>
          <a:lstStyle/>
          <a:p>
            <a:r>
              <a:rPr lang="en" altLang="zh-TW" sz="2800" b="0" i="0" dirty="0">
                <a:solidFill>
                  <a:srgbClr val="EA4335"/>
                </a:solidFill>
                <a:effectLst/>
                <a:ea typeface="arial" panose="020B0604020202020204" pitchFamily="34" charset="0"/>
              </a:rPr>
              <a:t>World Wide Web</a:t>
            </a:r>
            <a:r>
              <a:rPr lang="en" altLang="zh-TW" sz="2800" b="0" i="0" dirty="0">
                <a:solidFill>
                  <a:srgbClr val="202124"/>
                </a:solidFill>
                <a:effectLst/>
                <a:ea typeface="arial" panose="020B0604020202020204" pitchFamily="34" charset="0"/>
              </a:rPr>
              <a:t> (WWW), byname the Web, the leading information retrieval service of the Internet (the worldwide computer network).</a:t>
            </a:r>
          </a:p>
          <a:p>
            <a:br>
              <a:rPr lang="en" altLang="zh-TW" sz="2800" b="0" i="0" dirty="0">
                <a:solidFill>
                  <a:srgbClr val="202124"/>
                </a:solidFill>
                <a:effectLst/>
                <a:latin typeface="arial" panose="020B0604020202020204" pitchFamily="34" charset="0"/>
              </a:rPr>
            </a:br>
            <a:endParaRPr lang="en" altLang="zh-TW" sz="2800" b="0" i="0" dirty="0">
              <a:solidFill>
                <a:srgbClr val="202124"/>
              </a:solidFill>
              <a:effectLst/>
              <a:latin typeface="arial" panose="020B0604020202020204" pitchFamily="34" charset="0"/>
            </a:endParaRPr>
          </a:p>
        </p:txBody>
      </p:sp>
      <p:sp>
        <p:nvSpPr>
          <p:cNvPr id="5" name="標題 1">
            <a:extLst>
              <a:ext uri="{FF2B5EF4-FFF2-40B4-BE49-F238E27FC236}">
                <a16:creationId xmlns:a16="http://schemas.microsoft.com/office/drawing/2014/main" id="{46055C62-38CE-0C44-B326-85F95FC11EC8}"/>
              </a:ext>
            </a:extLst>
          </p:cNvPr>
          <p:cNvSpPr txBox="1">
            <a:spLocks/>
          </p:cNvSpPr>
          <p:nvPr/>
        </p:nvSpPr>
        <p:spPr>
          <a:xfrm>
            <a:off x="838200" y="35510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dirty="0"/>
              <a:t>What is http ?</a:t>
            </a:r>
            <a:endParaRPr kumimoji="1" lang="zh-TW" altLang="en-US" dirty="0"/>
          </a:p>
        </p:txBody>
      </p:sp>
      <p:sp>
        <p:nvSpPr>
          <p:cNvPr id="6" name="矩形 5">
            <a:extLst>
              <a:ext uri="{FF2B5EF4-FFF2-40B4-BE49-F238E27FC236}">
                <a16:creationId xmlns:a16="http://schemas.microsoft.com/office/drawing/2014/main" id="{FA31210F-704E-FC4F-AF3B-624BC503A772}"/>
              </a:ext>
            </a:extLst>
          </p:cNvPr>
          <p:cNvSpPr/>
          <p:nvPr/>
        </p:nvSpPr>
        <p:spPr>
          <a:xfrm>
            <a:off x="5021943" y="3939581"/>
            <a:ext cx="6096000" cy="1754326"/>
          </a:xfrm>
          <a:prstGeom prst="rect">
            <a:avLst/>
          </a:prstGeom>
        </p:spPr>
        <p:txBody>
          <a:bodyPr>
            <a:spAutoFit/>
          </a:bodyPr>
          <a:lstStyle/>
          <a:p>
            <a:r>
              <a:rPr lang="en" altLang="zh-TW" b="0" i="0" dirty="0">
                <a:solidFill>
                  <a:srgbClr val="444444"/>
                </a:solidFill>
                <a:effectLst/>
                <a:latin typeface="Montserrat"/>
              </a:rPr>
              <a:t>HTTP means </a:t>
            </a:r>
            <a:r>
              <a:rPr lang="en" altLang="zh-TW" b="1" i="0" dirty="0" err="1">
                <a:solidFill>
                  <a:srgbClr val="444444"/>
                </a:solidFill>
                <a:effectLst/>
                <a:latin typeface="Montserrat"/>
              </a:rPr>
              <a:t>H</a:t>
            </a:r>
            <a:r>
              <a:rPr lang="en" altLang="zh-TW" b="0" i="0" dirty="0" err="1">
                <a:solidFill>
                  <a:srgbClr val="444444"/>
                </a:solidFill>
                <a:effectLst/>
                <a:latin typeface="Montserrat"/>
              </a:rPr>
              <a:t>yper</a:t>
            </a:r>
            <a:r>
              <a:rPr lang="en" altLang="zh-TW" b="1" i="0" dirty="0" err="1">
                <a:solidFill>
                  <a:srgbClr val="444444"/>
                </a:solidFill>
                <a:effectLst/>
                <a:latin typeface="Montserrat"/>
              </a:rPr>
              <a:t>T</a:t>
            </a:r>
            <a:r>
              <a:rPr lang="en" altLang="zh-TW" b="0" i="0" dirty="0" err="1">
                <a:solidFill>
                  <a:srgbClr val="444444"/>
                </a:solidFill>
                <a:effectLst/>
                <a:latin typeface="Montserrat"/>
              </a:rPr>
              <a:t>ext</a:t>
            </a:r>
            <a:r>
              <a:rPr lang="en" altLang="zh-TW" b="0" i="0" dirty="0">
                <a:solidFill>
                  <a:srgbClr val="444444"/>
                </a:solidFill>
                <a:effectLst/>
                <a:latin typeface="Montserrat"/>
              </a:rPr>
              <a:t> </a:t>
            </a:r>
            <a:r>
              <a:rPr lang="en" altLang="zh-TW" b="1" i="0" dirty="0">
                <a:solidFill>
                  <a:srgbClr val="444444"/>
                </a:solidFill>
                <a:effectLst/>
                <a:latin typeface="Montserrat"/>
              </a:rPr>
              <a:t>T</a:t>
            </a:r>
            <a:r>
              <a:rPr lang="en" altLang="zh-TW" b="0" i="0" dirty="0">
                <a:solidFill>
                  <a:srgbClr val="444444"/>
                </a:solidFill>
                <a:effectLst/>
                <a:latin typeface="Montserrat"/>
              </a:rPr>
              <a:t>ransfer </a:t>
            </a:r>
            <a:r>
              <a:rPr lang="en" altLang="zh-TW" b="1" i="0" dirty="0">
                <a:solidFill>
                  <a:srgbClr val="444444"/>
                </a:solidFill>
                <a:effectLst/>
                <a:latin typeface="Montserrat"/>
              </a:rPr>
              <a:t>P</a:t>
            </a:r>
            <a:r>
              <a:rPr lang="en" altLang="zh-TW" b="0" i="0" dirty="0">
                <a:solidFill>
                  <a:srgbClr val="444444"/>
                </a:solidFill>
                <a:effectLst/>
                <a:latin typeface="Montserrat"/>
              </a:rPr>
              <a:t>rotocol</a:t>
            </a:r>
            <a:r>
              <a:rPr lang="en" altLang="zh-TW" b="0" i="1" dirty="0">
                <a:solidFill>
                  <a:srgbClr val="444444"/>
                </a:solidFill>
                <a:effectLst/>
                <a:latin typeface="Montserrat"/>
              </a:rPr>
              <a:t>. </a:t>
            </a:r>
            <a:r>
              <a:rPr lang="en" altLang="zh-TW" b="0" i="0" dirty="0">
                <a:solidFill>
                  <a:srgbClr val="444444"/>
                </a:solidFill>
                <a:effectLst/>
                <a:latin typeface="Montserrat"/>
              </a:rPr>
              <a:t>HTTP is the underlying </a:t>
            </a:r>
            <a:r>
              <a:rPr lang="en" altLang="zh-TW" b="0" i="0" u="none" strike="noStrike" dirty="0">
                <a:solidFill>
                  <a:srgbClr val="EC4B43"/>
                </a:solidFill>
                <a:effectLst/>
                <a:latin typeface="Montserrat"/>
                <a:hlinkClick r:id="rId3"/>
              </a:rPr>
              <a:t>protocol</a:t>
            </a:r>
            <a:r>
              <a:rPr lang="en" altLang="zh-TW" b="0" i="0" dirty="0">
                <a:solidFill>
                  <a:srgbClr val="444444"/>
                </a:solidFill>
                <a:effectLst/>
                <a:latin typeface="Montserrat"/>
              </a:rPr>
              <a:t> used by the </a:t>
            </a:r>
            <a:r>
              <a:rPr lang="en" altLang="zh-TW" b="0" i="0" u="none" strike="noStrike" dirty="0">
                <a:solidFill>
                  <a:srgbClr val="EC4B43"/>
                </a:solidFill>
                <a:effectLst/>
                <a:latin typeface="Montserrat"/>
                <a:hlinkClick r:id="rId4"/>
              </a:rPr>
              <a:t>World Wide Web</a:t>
            </a:r>
            <a:r>
              <a:rPr lang="en" altLang="zh-TW" b="0" i="0" dirty="0">
                <a:solidFill>
                  <a:srgbClr val="444444"/>
                </a:solidFill>
                <a:effectLst/>
                <a:latin typeface="Montserrat"/>
              </a:rPr>
              <a:t>. Developed by </a:t>
            </a:r>
            <a:r>
              <a:rPr lang="en" altLang="zh-TW" b="0" i="0" u="none" strike="noStrike" dirty="0">
                <a:solidFill>
                  <a:srgbClr val="EC4B43"/>
                </a:solidFill>
                <a:effectLst/>
                <a:latin typeface="Montserrat"/>
                <a:hlinkClick r:id="rId5"/>
              </a:rPr>
              <a:t>Tim Berners-Lee</a:t>
            </a:r>
            <a:r>
              <a:rPr lang="en" altLang="zh-TW" b="0" i="0" dirty="0">
                <a:solidFill>
                  <a:srgbClr val="444444"/>
                </a:solidFill>
                <a:effectLst/>
                <a:latin typeface="Montserrat"/>
              </a:rPr>
              <a:t>, HTTP defines how messages are formatted and transmitted, and what actions </a:t>
            </a:r>
            <a:r>
              <a:rPr lang="en" altLang="zh-TW" b="0" i="0" u="none" strike="noStrike" dirty="0">
                <a:solidFill>
                  <a:srgbClr val="EC4B43"/>
                </a:solidFill>
                <a:effectLst/>
                <a:latin typeface="Montserrat"/>
                <a:hlinkClick r:id="rId6"/>
              </a:rPr>
              <a:t>Web servers</a:t>
            </a:r>
            <a:r>
              <a:rPr lang="en" altLang="zh-TW" b="0" i="0" dirty="0">
                <a:solidFill>
                  <a:srgbClr val="444444"/>
                </a:solidFill>
                <a:effectLst/>
                <a:latin typeface="Montserrat"/>
              </a:rPr>
              <a:t> and </a:t>
            </a:r>
            <a:r>
              <a:rPr lang="en" altLang="zh-TW" b="0" i="0" u="none" strike="noStrike" dirty="0">
                <a:solidFill>
                  <a:srgbClr val="EC4B43"/>
                </a:solidFill>
                <a:effectLst/>
                <a:latin typeface="Montserrat"/>
                <a:hlinkClick r:id="rId7"/>
              </a:rPr>
              <a:t>browsers</a:t>
            </a:r>
            <a:r>
              <a:rPr lang="en" altLang="zh-TW" b="0" i="0" dirty="0">
                <a:solidFill>
                  <a:srgbClr val="444444"/>
                </a:solidFill>
                <a:effectLst/>
                <a:latin typeface="Montserrat"/>
              </a:rPr>
              <a:t> should take in response to various commands.</a:t>
            </a:r>
            <a:endParaRPr lang="zh-TW" altLang="en-US" dirty="0"/>
          </a:p>
        </p:txBody>
      </p:sp>
    </p:spTree>
    <p:extLst>
      <p:ext uri="{BB962C8B-B14F-4D97-AF65-F5344CB8AC3E}">
        <p14:creationId xmlns:p14="http://schemas.microsoft.com/office/powerpoint/2010/main" val="371692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29CAEE-91DE-6F43-9185-2D3F20868624}"/>
              </a:ext>
            </a:extLst>
          </p:cNvPr>
          <p:cNvSpPr>
            <a:spLocks noGrp="1"/>
          </p:cNvSpPr>
          <p:nvPr>
            <p:ph type="title"/>
          </p:nvPr>
        </p:nvSpPr>
        <p:spPr/>
        <p:txBody>
          <a:bodyPr/>
          <a:lstStyle/>
          <a:p>
            <a:r>
              <a:rPr kumimoji="1" lang="en-US" altLang="zh-TW" dirty="0"/>
              <a:t>Web?</a:t>
            </a:r>
            <a:endParaRPr kumimoji="1" lang="zh-TW" altLang="en-US" dirty="0"/>
          </a:p>
        </p:txBody>
      </p:sp>
      <p:sp>
        <p:nvSpPr>
          <p:cNvPr id="3" name="內容版面配置區 2">
            <a:extLst>
              <a:ext uri="{FF2B5EF4-FFF2-40B4-BE49-F238E27FC236}">
                <a16:creationId xmlns:a16="http://schemas.microsoft.com/office/drawing/2014/main" id="{018D3AD0-4CAA-1149-AB4E-C63009EE72FE}"/>
              </a:ext>
            </a:extLst>
          </p:cNvPr>
          <p:cNvSpPr>
            <a:spLocks noGrp="1"/>
          </p:cNvSpPr>
          <p:nvPr>
            <p:ph idx="1"/>
          </p:nvPr>
        </p:nvSpPr>
        <p:spPr/>
        <p:txBody>
          <a:bodyPr/>
          <a:lstStyle/>
          <a:p>
            <a:r>
              <a:rPr kumimoji="1" lang="en-US" altLang="zh-TW" dirty="0"/>
              <a:t>HTML=&gt; </a:t>
            </a:r>
            <a:r>
              <a:rPr kumimoji="1" lang="zh-TW" altLang="en-US" dirty="0"/>
              <a:t>骨架</a:t>
            </a:r>
            <a:endParaRPr kumimoji="1" lang="en-US" altLang="zh-TW" dirty="0"/>
          </a:p>
          <a:p>
            <a:r>
              <a:rPr kumimoji="1" lang="en-US" altLang="zh-TW" dirty="0"/>
              <a:t>CSS</a:t>
            </a:r>
            <a:r>
              <a:rPr kumimoji="1" lang="zh-TW" altLang="en-US" dirty="0"/>
              <a:t> </a:t>
            </a:r>
            <a:r>
              <a:rPr kumimoji="1" lang="en-US" altLang="zh-TW" dirty="0">
                <a:sym typeface="Wingdings" pitchFamily="2" charset="2"/>
              </a:rPr>
              <a:t> clothes</a:t>
            </a:r>
            <a:endParaRPr kumimoji="1" lang="en-US" altLang="zh-TW" dirty="0"/>
          </a:p>
          <a:p>
            <a:r>
              <a:rPr kumimoji="1" lang="en-US" altLang="zh-TW" dirty="0" err="1"/>
              <a:t>Javascript</a:t>
            </a:r>
            <a:r>
              <a:rPr kumimoji="1" lang="en-US" altLang="zh-TW" dirty="0"/>
              <a:t>=&gt;action</a:t>
            </a:r>
          </a:p>
          <a:p>
            <a:pPr marL="0" indent="0">
              <a:buNone/>
            </a:pPr>
            <a:r>
              <a:rPr kumimoji="1" lang="en-US" altLang="zh-TW" dirty="0"/>
              <a:t>====</a:t>
            </a:r>
          </a:p>
          <a:p>
            <a:pPr marL="0" indent="0">
              <a:buNone/>
            </a:pPr>
            <a:r>
              <a:rPr kumimoji="1" lang="en-US" altLang="zh-TW" dirty="0"/>
              <a:t>HTML=&gt;Hypertext Markup Language</a:t>
            </a:r>
          </a:p>
        </p:txBody>
      </p:sp>
      <p:pic>
        <p:nvPicPr>
          <p:cNvPr id="4" name="圖片 3">
            <a:extLst>
              <a:ext uri="{FF2B5EF4-FFF2-40B4-BE49-F238E27FC236}">
                <a16:creationId xmlns:a16="http://schemas.microsoft.com/office/drawing/2014/main" id="{2B8F12F7-BEA4-7441-A879-B46DD929551F}"/>
              </a:ext>
            </a:extLst>
          </p:cNvPr>
          <p:cNvPicPr>
            <a:picLocks noChangeAspect="1"/>
          </p:cNvPicPr>
          <p:nvPr/>
        </p:nvPicPr>
        <p:blipFill>
          <a:blip r:embed="rId3"/>
          <a:stretch>
            <a:fillRect/>
          </a:stretch>
        </p:blipFill>
        <p:spPr>
          <a:xfrm>
            <a:off x="6901542" y="3292475"/>
            <a:ext cx="2946400" cy="3200400"/>
          </a:xfrm>
          <a:prstGeom prst="rect">
            <a:avLst/>
          </a:prstGeom>
        </p:spPr>
      </p:pic>
    </p:spTree>
    <p:extLst>
      <p:ext uri="{BB962C8B-B14F-4D97-AF65-F5344CB8AC3E}">
        <p14:creationId xmlns:p14="http://schemas.microsoft.com/office/powerpoint/2010/main" val="418141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6E6E1-7871-1540-B378-CA3729E05284}"/>
              </a:ext>
            </a:extLst>
          </p:cNvPr>
          <p:cNvSpPr>
            <a:spLocks noGrp="1"/>
          </p:cNvSpPr>
          <p:nvPr>
            <p:ph type="title"/>
          </p:nvPr>
        </p:nvSpPr>
        <p:spPr/>
        <p:txBody>
          <a:bodyPr>
            <a:normAutofit/>
          </a:bodyPr>
          <a:lstStyle/>
          <a:p>
            <a:r>
              <a:rPr lang="en" altLang="zh-TW" b="1" dirty="0"/>
              <a:t>TCP</a:t>
            </a:r>
            <a:r>
              <a:rPr lang="zh-TW" altLang="en-US" b="1" dirty="0"/>
              <a:t>和</a:t>
            </a:r>
            <a:r>
              <a:rPr lang="en" altLang="zh-TW" b="1" dirty="0"/>
              <a:t>UDP</a:t>
            </a:r>
            <a:r>
              <a:rPr lang="zh-TW" altLang="en-US" b="1" dirty="0"/>
              <a:t>的區別</a:t>
            </a:r>
            <a:endParaRPr kumimoji="1" lang="zh-TW" altLang="en-US" dirty="0"/>
          </a:p>
        </p:txBody>
      </p:sp>
      <p:sp>
        <p:nvSpPr>
          <p:cNvPr id="3" name="內容版面配置區 2">
            <a:extLst>
              <a:ext uri="{FF2B5EF4-FFF2-40B4-BE49-F238E27FC236}">
                <a16:creationId xmlns:a16="http://schemas.microsoft.com/office/drawing/2014/main" id="{DAB9B703-6722-5F4E-9A22-71B1FAABB356}"/>
              </a:ext>
            </a:extLst>
          </p:cNvPr>
          <p:cNvSpPr>
            <a:spLocks noGrp="1"/>
          </p:cNvSpPr>
          <p:nvPr>
            <p:ph idx="1"/>
          </p:nvPr>
        </p:nvSpPr>
        <p:spPr/>
        <p:txBody>
          <a:bodyPr/>
          <a:lstStyle/>
          <a:p>
            <a:r>
              <a:rPr lang="en" altLang="zh-TW" dirty="0"/>
              <a:t>TCP</a:t>
            </a:r>
            <a:r>
              <a:rPr lang="zh-TW" altLang="en-US" dirty="0"/>
              <a:t>和</a:t>
            </a:r>
            <a:r>
              <a:rPr lang="en" altLang="zh-TW" dirty="0"/>
              <a:t>UDP</a:t>
            </a:r>
            <a:r>
              <a:rPr lang="zh-TW" altLang="en-US" dirty="0"/>
              <a:t>是</a:t>
            </a:r>
            <a:r>
              <a:rPr lang="en" altLang="zh-TW" dirty="0"/>
              <a:t>OSI</a:t>
            </a:r>
            <a:r>
              <a:rPr lang="zh-TW" altLang="en-US" dirty="0"/>
              <a:t>模型中的傳輸層中的協議。</a:t>
            </a:r>
            <a:endParaRPr lang="en-US" altLang="zh-TW" dirty="0"/>
          </a:p>
          <a:p>
            <a:r>
              <a:rPr lang="en" altLang="zh-TW" dirty="0"/>
              <a:t>TCP</a:t>
            </a:r>
            <a:r>
              <a:rPr lang="zh-TW" altLang="en-US" dirty="0"/>
              <a:t>提供面向連線的可靠的通訊傳輸，而</a:t>
            </a:r>
            <a:r>
              <a:rPr lang="en" altLang="zh-TW" dirty="0"/>
              <a:t>UDP</a:t>
            </a:r>
            <a:r>
              <a:rPr lang="zh-TW" altLang="en-US" dirty="0"/>
              <a:t>則是無連線的資料報傳輸。</a:t>
            </a:r>
            <a:endParaRPr kumimoji="1" lang="zh-TW" altLang="en-US" dirty="0"/>
          </a:p>
        </p:txBody>
      </p:sp>
    </p:spTree>
    <p:extLst>
      <p:ext uri="{BB962C8B-B14F-4D97-AF65-F5344CB8AC3E}">
        <p14:creationId xmlns:p14="http://schemas.microsoft.com/office/powerpoint/2010/main" val="112255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98C22-A3D7-0046-8020-7D41B2B8F10A}"/>
              </a:ext>
            </a:extLst>
          </p:cNvPr>
          <p:cNvSpPr>
            <a:spLocks noGrp="1"/>
          </p:cNvSpPr>
          <p:nvPr>
            <p:ph type="title"/>
          </p:nvPr>
        </p:nvSpPr>
        <p:spPr/>
        <p:txBody>
          <a:bodyPr/>
          <a:lstStyle/>
          <a:p>
            <a:r>
              <a:rPr lang="zh-TW" altLang="en-US" b="1" dirty="0"/>
              <a:t>埠及對應的服務</a:t>
            </a:r>
            <a:endParaRPr kumimoji="1" lang="zh-TW" altLang="en-US" dirty="0"/>
          </a:p>
        </p:txBody>
      </p:sp>
      <p:pic>
        <p:nvPicPr>
          <p:cNvPr id="1030" name="Picture 6" descr="在這裡插入圖片描述">
            <a:extLst>
              <a:ext uri="{FF2B5EF4-FFF2-40B4-BE49-F238E27FC236}">
                <a16:creationId xmlns:a16="http://schemas.microsoft.com/office/drawing/2014/main" id="{947CADD6-E361-2C4D-86C8-885771002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17" y="1955800"/>
            <a:ext cx="8265933" cy="432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89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FFE063-3BF3-7A4E-ADC5-056B2630EDCE}"/>
              </a:ext>
            </a:extLst>
          </p:cNvPr>
          <p:cNvSpPr>
            <a:spLocks noGrp="1"/>
          </p:cNvSpPr>
          <p:nvPr>
            <p:ph type="title"/>
          </p:nvPr>
        </p:nvSpPr>
        <p:spPr/>
        <p:txBody>
          <a:bodyPr/>
          <a:lstStyle/>
          <a:p>
            <a:r>
              <a:rPr kumimoji="1" lang="en-US" altLang="zh-TW" dirty="0"/>
              <a:t>TCP communication?</a:t>
            </a:r>
            <a:endParaRPr kumimoji="1" lang="zh-TW" altLang="en-US" dirty="0"/>
          </a:p>
        </p:txBody>
      </p:sp>
      <p:pic>
        <p:nvPicPr>
          <p:cNvPr id="2050" name="Picture 2" descr="在這裡插入圖片描述">
            <a:extLst>
              <a:ext uri="{FF2B5EF4-FFF2-40B4-BE49-F238E27FC236}">
                <a16:creationId xmlns:a16="http://schemas.microsoft.com/office/drawing/2014/main" id="{5FB1F8AB-EE0D-384C-A32A-CBD421933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444" y="486228"/>
            <a:ext cx="5277915" cy="588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8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76581E-6967-AA44-945C-2FA6B6FED33B}"/>
              </a:ext>
            </a:extLst>
          </p:cNvPr>
          <p:cNvSpPr>
            <a:spLocks noGrp="1"/>
          </p:cNvSpPr>
          <p:nvPr>
            <p:ph type="title"/>
          </p:nvPr>
        </p:nvSpPr>
        <p:spPr/>
        <p:txBody>
          <a:bodyPr>
            <a:normAutofit/>
          </a:bodyPr>
          <a:lstStyle/>
          <a:p>
            <a:r>
              <a:rPr lang="zh-TW" altLang="en-US" b="1" dirty="0"/>
              <a:t>在瀏覽器中輸入網址之後執行會發生什麼？</a:t>
            </a:r>
            <a:br>
              <a:rPr lang="zh-TW" altLang="en-US" b="1" dirty="0"/>
            </a:br>
            <a:endParaRPr kumimoji="1" lang="zh-TW" altLang="en-US" dirty="0"/>
          </a:p>
        </p:txBody>
      </p:sp>
      <p:pic>
        <p:nvPicPr>
          <p:cNvPr id="3078" name="Picture 6" descr="在這裡插入圖片描述">
            <a:extLst>
              <a:ext uri="{FF2B5EF4-FFF2-40B4-BE49-F238E27FC236}">
                <a16:creationId xmlns:a16="http://schemas.microsoft.com/office/drawing/2014/main" id="{0B95A425-AC89-184F-BAA9-F940B3970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490435"/>
            <a:ext cx="74422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63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69EA0-9C88-CF4B-BB95-2BAD9329AE3B}"/>
              </a:ext>
            </a:extLst>
          </p:cNvPr>
          <p:cNvSpPr>
            <a:spLocks noGrp="1"/>
          </p:cNvSpPr>
          <p:nvPr>
            <p:ph type="title"/>
          </p:nvPr>
        </p:nvSpPr>
        <p:spPr/>
        <p:txBody>
          <a:bodyPr>
            <a:normAutofit/>
          </a:bodyPr>
          <a:lstStyle/>
          <a:p>
            <a:r>
              <a:rPr lang="zh-TW" altLang="en-US" b="1" dirty="0"/>
              <a:t>簡單解釋一些</a:t>
            </a:r>
            <a:r>
              <a:rPr lang="en" altLang="zh-TW" b="1" dirty="0"/>
              <a:t>ARP</a:t>
            </a:r>
            <a:r>
              <a:rPr lang="zh-TW" altLang="en-US" b="1" dirty="0"/>
              <a:t>協議的工作過程</a:t>
            </a:r>
            <a:br>
              <a:rPr lang="zh-TW" altLang="en-US" dirty="0"/>
            </a:br>
            <a:endParaRPr kumimoji="1" lang="zh-TW" altLang="en-US" dirty="0"/>
          </a:p>
        </p:txBody>
      </p:sp>
      <p:sp>
        <p:nvSpPr>
          <p:cNvPr id="4" name="矩形 3">
            <a:extLst>
              <a:ext uri="{FF2B5EF4-FFF2-40B4-BE49-F238E27FC236}">
                <a16:creationId xmlns:a16="http://schemas.microsoft.com/office/drawing/2014/main" id="{5C2CB2AA-BFB4-4D4D-943D-762805F2A37C}"/>
              </a:ext>
            </a:extLst>
          </p:cNvPr>
          <p:cNvSpPr/>
          <p:nvPr/>
        </p:nvSpPr>
        <p:spPr>
          <a:xfrm>
            <a:off x="765629" y="1979136"/>
            <a:ext cx="8305800" cy="2677656"/>
          </a:xfrm>
          <a:prstGeom prst="rect">
            <a:avLst/>
          </a:prstGeom>
        </p:spPr>
        <p:txBody>
          <a:bodyPr wrap="square">
            <a:spAutoFit/>
          </a:bodyPr>
          <a:lstStyle/>
          <a:p>
            <a:r>
              <a:rPr lang="en" altLang="zh-TW" sz="2800" dirty="0"/>
              <a:t>ARP</a:t>
            </a:r>
            <a:r>
              <a:rPr lang="zh-TW" altLang="en-US" sz="2800" b="0" i="0" dirty="0">
                <a:solidFill>
                  <a:srgbClr val="333333"/>
                </a:solidFill>
                <a:effectLst/>
                <a:latin typeface="Helvetica Neue" panose="02000503000000020004" pitchFamily="2" charset="0"/>
              </a:rPr>
              <a:t>協議是根據</a:t>
            </a:r>
            <a:r>
              <a:rPr lang="en" altLang="zh-TW" sz="2800" dirty="0"/>
              <a:t>IP</a:t>
            </a:r>
            <a:r>
              <a:rPr lang="zh-TW" altLang="en-US" sz="2800" b="0" i="0" dirty="0">
                <a:solidFill>
                  <a:srgbClr val="333333"/>
                </a:solidFill>
                <a:effectLst/>
                <a:latin typeface="Helvetica Neue" panose="02000503000000020004" pitchFamily="2" charset="0"/>
              </a:rPr>
              <a:t>地址獲取</a:t>
            </a:r>
            <a:r>
              <a:rPr lang="en" altLang="zh-TW" sz="2800" b="0" i="0" dirty="0">
                <a:solidFill>
                  <a:srgbClr val="333333"/>
                </a:solidFill>
                <a:effectLst/>
                <a:latin typeface="Helvetica Neue" panose="02000503000000020004" pitchFamily="2" charset="0"/>
              </a:rPr>
              <a:t>MAC</a:t>
            </a:r>
            <a:r>
              <a:rPr lang="zh-TW" altLang="en-US" sz="2800" b="0" i="0" dirty="0">
                <a:solidFill>
                  <a:srgbClr val="333333"/>
                </a:solidFill>
                <a:effectLst/>
                <a:latin typeface="Helvetica Neue" panose="02000503000000020004" pitchFamily="2" charset="0"/>
              </a:rPr>
              <a:t>地址的一個協議。主機發送資訊時將包含目標</a:t>
            </a:r>
            <a:r>
              <a:rPr lang="en" altLang="zh-TW" sz="2800" b="0" i="0" dirty="0">
                <a:solidFill>
                  <a:srgbClr val="333333"/>
                </a:solidFill>
                <a:effectLst/>
                <a:latin typeface="Helvetica Neue" panose="02000503000000020004" pitchFamily="2" charset="0"/>
              </a:rPr>
              <a:t>IP</a:t>
            </a:r>
            <a:r>
              <a:rPr lang="zh-TW" altLang="en-US" sz="2800" b="0" i="0" dirty="0">
                <a:solidFill>
                  <a:srgbClr val="333333"/>
                </a:solidFill>
                <a:effectLst/>
                <a:latin typeface="Helvetica Neue" panose="02000503000000020004" pitchFamily="2" charset="0"/>
              </a:rPr>
              <a:t>地址的</a:t>
            </a:r>
            <a:r>
              <a:rPr lang="en" altLang="zh-TW" sz="2800" b="0" i="0" dirty="0">
                <a:solidFill>
                  <a:srgbClr val="333333"/>
                </a:solidFill>
                <a:effectLst/>
                <a:latin typeface="Helvetica Neue" panose="02000503000000020004" pitchFamily="2" charset="0"/>
              </a:rPr>
              <a:t>ARP</a:t>
            </a:r>
            <a:r>
              <a:rPr lang="zh-TW" altLang="en-US" sz="2800" b="0" i="0" dirty="0">
                <a:solidFill>
                  <a:srgbClr val="333333"/>
                </a:solidFill>
                <a:effectLst/>
                <a:latin typeface="Helvetica Neue" panose="02000503000000020004" pitchFamily="2" charset="0"/>
              </a:rPr>
              <a:t>請求廣播到網路上的所有主機，並接收返回訊息，以此確定目標的實體地址；收到返回訊息後將該</a:t>
            </a:r>
            <a:r>
              <a:rPr lang="en" altLang="zh-TW" sz="2800" b="0" i="0" dirty="0">
                <a:solidFill>
                  <a:srgbClr val="333333"/>
                </a:solidFill>
                <a:effectLst/>
                <a:latin typeface="Helvetica Neue" panose="02000503000000020004" pitchFamily="2" charset="0"/>
              </a:rPr>
              <a:t>IP</a:t>
            </a:r>
            <a:r>
              <a:rPr lang="zh-TW" altLang="en-US" sz="2800" b="0" i="0" dirty="0">
                <a:solidFill>
                  <a:srgbClr val="333333"/>
                </a:solidFill>
                <a:effectLst/>
                <a:latin typeface="Helvetica Neue" panose="02000503000000020004" pitchFamily="2" charset="0"/>
              </a:rPr>
              <a:t>地址和實體地址存入本機</a:t>
            </a:r>
            <a:r>
              <a:rPr lang="en" altLang="zh-TW" sz="2800" b="0" i="0" dirty="0">
                <a:solidFill>
                  <a:srgbClr val="333333"/>
                </a:solidFill>
                <a:effectLst/>
                <a:latin typeface="Helvetica Neue" panose="02000503000000020004" pitchFamily="2" charset="0"/>
              </a:rPr>
              <a:t>ARP</a:t>
            </a:r>
            <a:r>
              <a:rPr lang="zh-TW" altLang="en-US" sz="2800" b="0" i="0" dirty="0">
                <a:solidFill>
                  <a:srgbClr val="333333"/>
                </a:solidFill>
                <a:effectLst/>
                <a:latin typeface="Helvetica Neue" panose="02000503000000020004" pitchFamily="2" charset="0"/>
              </a:rPr>
              <a:t>快取中並保留一定時間，下次請求時直接查詢</a:t>
            </a:r>
            <a:r>
              <a:rPr lang="en" altLang="zh-TW" sz="2800" b="0" i="0" dirty="0">
                <a:solidFill>
                  <a:srgbClr val="333333"/>
                </a:solidFill>
                <a:effectLst/>
                <a:latin typeface="Helvetica Neue" panose="02000503000000020004" pitchFamily="2" charset="0"/>
              </a:rPr>
              <a:t>ARP</a:t>
            </a:r>
            <a:r>
              <a:rPr lang="zh-TW" altLang="en-US" sz="2800" b="0" i="0" dirty="0">
                <a:solidFill>
                  <a:srgbClr val="333333"/>
                </a:solidFill>
                <a:effectLst/>
                <a:latin typeface="Helvetica Neue" panose="02000503000000020004" pitchFamily="2" charset="0"/>
              </a:rPr>
              <a:t>快取以節約資源。</a:t>
            </a:r>
            <a:endParaRPr lang="zh-TW" altLang="en-US" sz="2800" dirty="0"/>
          </a:p>
        </p:txBody>
      </p:sp>
    </p:spTree>
    <p:extLst>
      <p:ext uri="{BB962C8B-B14F-4D97-AF65-F5344CB8AC3E}">
        <p14:creationId xmlns:p14="http://schemas.microsoft.com/office/powerpoint/2010/main" val="8983232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3032</Words>
  <Application>Microsoft Macintosh PowerPoint</Application>
  <PresentationFormat>寬螢幕</PresentationFormat>
  <Paragraphs>84</Paragraphs>
  <Slides>13</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Lato</vt:lpstr>
      <vt:lpstr>Montserrat</vt:lpstr>
      <vt:lpstr>Arial</vt:lpstr>
      <vt:lpstr>Arial</vt:lpstr>
      <vt:lpstr>Calibri</vt:lpstr>
      <vt:lpstr>Calibri Light</vt:lpstr>
      <vt:lpstr>Helvetica Neue</vt:lpstr>
      <vt:lpstr>Office 佈景主題</vt:lpstr>
      <vt:lpstr>HTTP</vt:lpstr>
      <vt:lpstr>Wireless? =&gt; Router</vt:lpstr>
      <vt:lpstr>What is www ?</vt:lpstr>
      <vt:lpstr>Web?</vt:lpstr>
      <vt:lpstr>TCP和UDP的區別</vt:lpstr>
      <vt:lpstr>埠及對應的服務</vt:lpstr>
      <vt:lpstr>TCP communication?</vt:lpstr>
      <vt:lpstr>在瀏覽器中輸入網址之後執行會發生什麼？ </vt:lpstr>
      <vt:lpstr>簡單解釋一些ARP協議的工作過程 </vt:lpstr>
      <vt:lpstr>HTTP 協議包括哪些請求？</vt:lpstr>
      <vt:lpstr>192.168.22.11/24請問IP後面跟的/24是什麼意思？</vt:lpstr>
      <vt:lpstr>HTTP COOKIE SESSION</vt:lpstr>
      <vt:lpstr>SQL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御 豪</dc:creator>
  <cp:lastModifiedBy>御 豪</cp:lastModifiedBy>
  <cp:revision>26</cp:revision>
  <dcterms:created xsi:type="dcterms:W3CDTF">2021-09-09T13:50:07Z</dcterms:created>
  <dcterms:modified xsi:type="dcterms:W3CDTF">2021-09-10T12:56:23Z</dcterms:modified>
</cp:coreProperties>
</file>