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0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77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47926" y="2537851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52601" y="2537851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28876" y="3004576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447926" y="3273355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52601" y="3273355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28876" y="3740080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447926" y="4008859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52601" y="4008859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2428876" y="4475584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 descr="개이(가) 표시된 사진&#10;&#10;자동 생성된 설명">
            <a:extLst>
              <a:ext uri="{FF2B5EF4-FFF2-40B4-BE49-F238E27FC236}">
                <a16:creationId xmlns:a16="http://schemas.microsoft.com/office/drawing/2014/main" id="{3A6582B5-D003-4B1E-B616-5C1B479B70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25" name="그림 24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A2ADAD46-284B-4785-822D-E714FFA3FAD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1A9C57-0930-4266-8507-86F9E01D2786}"/>
              </a:ext>
            </a:extLst>
          </p:cNvPr>
          <p:cNvSpPr/>
          <p:nvPr userDrawn="1"/>
        </p:nvSpPr>
        <p:spPr>
          <a:xfrm>
            <a:off x="7257011" y="2635135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09AAE6E-4D66-42C1-91DA-FB1599A091E7}"/>
              </a:ext>
            </a:extLst>
          </p:cNvPr>
          <p:cNvSpPr/>
          <p:nvPr userDrawn="1"/>
        </p:nvSpPr>
        <p:spPr>
          <a:xfrm>
            <a:off x="0" y="230457"/>
            <a:ext cx="12192000" cy="6675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0A58A0-97CD-4418-A13E-3712708C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76" y="230456"/>
            <a:ext cx="9091189" cy="66758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AC8BC6-A8AC-4C4E-8CAC-D2FA6CAD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2023-11-20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A17B14-A978-40AA-A02B-D9EC0FFD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2962A6-F646-454C-A3F5-40DC3C1F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37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871670" cy="839787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12. </a:t>
            </a:r>
            <a:r>
              <a:rPr lang="ko-KR" altLang="en-US"/>
              <a:t>다재다능한 </a:t>
            </a:r>
            <a:r>
              <a:rPr lang="en-US" altLang="ko-KR"/>
              <a:t>CSS3 </a:t>
            </a:r>
            <a:r>
              <a:rPr lang="ko-KR" altLang="en-US"/>
              <a:t>선택자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6520" y="2575420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12-1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66363" y="2575420"/>
            <a:ext cx="29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연결 선택자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6520" y="3322040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12-2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66363" y="3322040"/>
            <a:ext cx="29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속성 선택자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36520" y="4062847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12-3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66363" y="4062847"/>
            <a:ext cx="29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가상 클래스와 가상 요소</a:t>
            </a:r>
          </a:p>
        </p:txBody>
      </p:sp>
    </p:spTree>
    <p:extLst>
      <p:ext uri="{BB962C8B-B14F-4D97-AF65-F5344CB8AC3E}">
        <p14:creationId xmlns:p14="http://schemas.microsoft.com/office/powerpoint/2010/main" val="118462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 선택자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속성</a:t>
            </a:r>
            <a:r>
              <a:rPr lang="en-US" altLang="ko-KR" b="1"/>
              <a:t>*=</a:t>
            </a:r>
            <a:r>
              <a:rPr lang="ko-KR" altLang="en-US" b="1"/>
              <a:t>값</a:t>
            </a:r>
            <a:r>
              <a:rPr lang="en-US" altLang="ko-KR" b="1"/>
              <a:t>] </a:t>
            </a:r>
            <a:r>
              <a:rPr lang="ko-KR" altLang="en-US" b="1"/>
              <a:t>선택자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46620" y="1691973"/>
            <a:ext cx="507677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Gothic_160_OTF"/>
              </a:rPr>
              <a:t>값의 일부가 일치하는 속성을 </a:t>
            </a:r>
            <a:r>
              <a:rPr lang="ko-KR" altLang="en-US" sz="1400">
                <a:latin typeface="+mn-ea"/>
              </a:rPr>
              <a:t>가진 요소를 찾아 스타일 적용</a:t>
            </a:r>
            <a:endParaRPr lang="en-US" altLang="ko-KR" sz="1400"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050303" y="1122753"/>
            <a:ext cx="0" cy="51689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46620" y="2194386"/>
            <a:ext cx="57280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a[href *= “w3”]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white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=”http://www.w3c.org/TR/html”&gt;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 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표준안 사이트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=”http://www.webplatform.org”&gt;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튜토리얼과 아티클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=”http://caniuse.com”&gt;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 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지원 여부 체크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=”http://www.w3c.org/TR/css3-mediaqueries”&gt;</a:t>
            </a:r>
            <a:r>
              <a:rPr lang="ko-KR" altLang="it-IT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미디어쿼리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57" y="5301162"/>
            <a:ext cx="3907625" cy="45110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642" y="1539713"/>
            <a:ext cx="6017358" cy="398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58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507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사용자 동작에 반응하는 가상 클래스 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6050303" y="1122753"/>
            <a:ext cx="0" cy="51689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106498"/>
              </p:ext>
            </p:extLst>
          </p:nvPr>
        </p:nvGraphicFramePr>
        <p:xfrm>
          <a:off x="746620" y="1917104"/>
          <a:ext cx="4970180" cy="2506967"/>
        </p:xfrm>
        <a:graphic>
          <a:graphicData uri="http://schemas.openxmlformats.org/drawingml/2006/table">
            <a:tbl>
              <a:tblPr firstRow="1" bandRow="1"/>
              <a:tblGrid>
                <a:gridCol w="851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8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8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2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:link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방문하지 않은 링크에 스타일 적용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8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:visited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방문한 링크에 스타일 적용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8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:active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 요소를 활성화했을 때의 스타일 적용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29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:hover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 요소에 마우스 커서를 올려놓을 때의 스타일 적용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8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:focus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 요소에 초점이 맞추어졌을 때의 스타일 적용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863BB188-F3B8-4CDD-B76F-D9FC3D2E6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240" y="4928273"/>
            <a:ext cx="3871560" cy="1131687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C9D4CE1A-A3C9-4206-AB48-4F80F25D0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680" y="2271303"/>
            <a:ext cx="4123809" cy="3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12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507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UI </a:t>
            </a:r>
            <a:r>
              <a:rPr lang="ko-KR" altLang="en-US" b="1"/>
              <a:t>요소 상태에 따른 가상 클래스 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6050303" y="1122753"/>
            <a:ext cx="0" cy="51689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312681"/>
              </p:ext>
            </p:extLst>
          </p:nvPr>
        </p:nvGraphicFramePr>
        <p:xfrm>
          <a:off x="268448" y="1917104"/>
          <a:ext cx="5554950" cy="1419180"/>
        </p:xfrm>
        <a:graphic>
          <a:graphicData uri="http://schemas.openxmlformats.org/drawingml/2006/table">
            <a:tbl>
              <a:tblPr firstRow="1" bandRow="1"/>
              <a:tblGrid>
                <a:gridCol w="1257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7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8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2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/>
                        <a:t>:enabled, </a:t>
                      </a:r>
                      <a:br>
                        <a:rPr lang="en-US" altLang="ko-KR" sz="1400" b="1"/>
                      </a:br>
                      <a:r>
                        <a:rPr lang="en-US" altLang="ko-KR" sz="1400" b="1"/>
                        <a:t>:disabled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요소를 사용할 수 있을 때와 없을 때의 스타일 지정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8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/>
                        <a:t>:checked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라디오 박스나 체크 박스에서 항목을 선택했을 때의 스타일 지정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277209" y="1720864"/>
            <a:ext cx="5609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input:disabled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#ddd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#ccc solid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input:checked + span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이 달에 신청할 과목을 선택하세요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=”radio”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=”subject”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=”speaking”&gt;&lt;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회화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=”radio”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=”subject”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=”grammar”&gt;&lt;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문법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=”radio”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=”subject”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=”writing”&gt;&lt;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작문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956" y="4051881"/>
            <a:ext cx="2766168" cy="198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70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507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구조 가상 클래스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46620" y="1691973"/>
            <a:ext cx="507677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:root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7288" y="2257760"/>
            <a:ext cx="102177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문서 안의 루트</a:t>
            </a:r>
            <a:r>
              <a:rPr lang="en-US" altLang="ko-KR" sz="1400"/>
              <a:t>(root) </a:t>
            </a:r>
            <a:r>
              <a:rPr lang="ko-KR" altLang="en-US" sz="1400"/>
              <a:t>요소에 스타일을 적용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웹</a:t>
            </a:r>
            <a:r>
              <a:rPr lang="en-US" altLang="ko-KR" sz="1400"/>
              <a:t> </a:t>
            </a:r>
            <a:r>
              <a:rPr lang="ko-KR" altLang="en-US" sz="1400"/>
              <a:t>문서의 최상위 요소는 </a:t>
            </a:r>
            <a:r>
              <a:rPr lang="en-US" altLang="ko-KR" sz="1400"/>
              <a:t>&lt;html&gt; </a:t>
            </a:r>
            <a:r>
              <a:rPr lang="ko-KR" altLang="en-US" sz="1400"/>
              <a:t>이므로 이 스타일을 이용하면 웹 문서 전체에 스타일 적용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54" y="3469878"/>
            <a:ext cx="4626975" cy="283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14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507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구조 가상 클래스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46620" y="1691973"/>
            <a:ext cx="507677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:nth–child(n)</a:t>
            </a:r>
            <a:r>
              <a:rPr lang="ko-KR" altLang="en-US" sz="1400" b="1">
                <a:latin typeface="+mn-ea"/>
              </a:rPr>
              <a:t>와 </a:t>
            </a:r>
            <a:r>
              <a:rPr lang="en-US" altLang="ko-KR" sz="1400" b="1">
                <a:latin typeface="+mn-ea"/>
              </a:rPr>
              <a:t>:nth–last–child(n)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748147" y="1477606"/>
            <a:ext cx="371352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table tr:nth-child(2n+1)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lightgray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table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=”1”&gt;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블루베리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귀리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토마토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……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009" y="2724101"/>
            <a:ext cx="1999329" cy="301641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2813" y="2232593"/>
            <a:ext cx="55031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:nth-child(n) : </a:t>
            </a:r>
            <a:r>
              <a:rPr lang="ko-KR" altLang="en-US" sz="1400"/>
              <a:t>앞에서부터</a:t>
            </a:r>
            <a:r>
              <a:rPr lang="en-US" altLang="ko-KR" sz="1400"/>
              <a:t> n</a:t>
            </a:r>
            <a:r>
              <a:rPr lang="ko-KR" altLang="en-US" sz="1400"/>
              <a:t>번째 자식 요소에 스타일 적용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:nth-last-child(n) : </a:t>
            </a:r>
            <a:r>
              <a:rPr lang="ko-KR" altLang="en-US" sz="1400"/>
              <a:t>뒤에서부터</a:t>
            </a:r>
            <a:r>
              <a:rPr lang="en-US" altLang="ko-KR" sz="1400"/>
              <a:t> n</a:t>
            </a:r>
            <a:r>
              <a:rPr lang="ko-KR" altLang="en-US" sz="1400"/>
              <a:t>번째 자식 요소에 스타일 적용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위치를</a:t>
            </a:r>
            <a:r>
              <a:rPr lang="en-US" altLang="ko-KR" sz="1400"/>
              <a:t> </a:t>
            </a:r>
            <a:r>
              <a:rPr lang="ko-KR" altLang="en-US" sz="1400"/>
              <a:t>나타낼 때 </a:t>
            </a:r>
            <a:r>
              <a:rPr lang="en-US" altLang="ko-KR" sz="1400"/>
              <a:t>an+b </a:t>
            </a:r>
            <a:r>
              <a:rPr lang="ko-KR" altLang="en-US" sz="1400"/>
              <a:t>처럼 수식을 사용할 수도 있음</a:t>
            </a:r>
            <a:r>
              <a:rPr lang="en-US" altLang="ko-KR" sz="1400"/>
              <a:t>. </a:t>
            </a:r>
            <a:br>
              <a:rPr lang="en-US" altLang="ko-KR" sz="1400"/>
            </a:br>
            <a:r>
              <a:rPr lang="ko-KR" altLang="en-US" sz="1400"/>
              <a:t>이 때 </a:t>
            </a:r>
            <a:r>
              <a:rPr lang="en-US" altLang="ko-KR" sz="1400"/>
              <a:t>n </a:t>
            </a:r>
            <a:r>
              <a:rPr lang="ko-KR" altLang="en-US" sz="1400"/>
              <a:t>값은 </a:t>
            </a:r>
            <a:r>
              <a:rPr lang="en-US" altLang="ko-KR" sz="1400"/>
              <a:t>0</a:t>
            </a:r>
            <a:r>
              <a:rPr lang="ko-KR" altLang="en-US" sz="1400"/>
              <a:t>부터</a:t>
            </a:r>
            <a:r>
              <a:rPr lang="en-US" altLang="ko-KR" sz="1400"/>
              <a:t>.</a:t>
            </a:r>
            <a:endParaRPr lang="ko-KR" altLang="en-US" sz="140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13" y="4019307"/>
            <a:ext cx="5714565" cy="219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5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507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구조 가상 클래스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46620" y="1691973"/>
            <a:ext cx="507677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:nth-of-type(n), :nth-last-of-type(n) </a:t>
            </a:r>
            <a:endParaRPr lang="en-US" altLang="ko-KR" sz="1000" b="1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54598" y="1375240"/>
            <a:ext cx="371352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ul.navi li:first-child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border-top-left-radius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1em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border-bottom-left-radius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1em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ul.navi li:last-child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border-top-right-radius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1em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border-bottom-right-radius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1em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=”navi”&gt;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=”home”&gt;&lt;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Home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=”html”&gt;&lt;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it-IT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HTML5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=”css”&gt;&lt;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it-IT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CSS3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=”jquery”&gt;&lt;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it-IT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JQuery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244" y="4896788"/>
            <a:ext cx="5174717" cy="7741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2813" y="2232593"/>
            <a:ext cx="55031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:nth-of-type(n) : </a:t>
            </a:r>
            <a:r>
              <a:rPr lang="ko-KR" altLang="en-US" sz="1400"/>
              <a:t>앞에서부터</a:t>
            </a:r>
            <a:r>
              <a:rPr lang="en-US" altLang="ko-KR" sz="1400"/>
              <a:t> n</a:t>
            </a:r>
            <a:r>
              <a:rPr lang="ko-KR" altLang="en-US" sz="1400"/>
              <a:t>번째 요소에 스타일 적용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:nth-last-of-type(n) : </a:t>
            </a:r>
            <a:r>
              <a:rPr lang="ko-KR" altLang="en-US" sz="1400"/>
              <a:t>뒤에서부터</a:t>
            </a:r>
            <a:r>
              <a:rPr lang="en-US" altLang="ko-KR" sz="1400"/>
              <a:t> n</a:t>
            </a:r>
            <a:r>
              <a:rPr lang="ko-KR" altLang="en-US" sz="1400"/>
              <a:t>번째 요소에 스타일 적용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46620" y="3696942"/>
            <a:ext cx="507677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:first-child, :last-child </a:t>
            </a:r>
            <a:endParaRPr lang="en-US" altLang="ko-KR" sz="1000" b="1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2813" y="4237562"/>
            <a:ext cx="55031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:first-child:  </a:t>
            </a:r>
            <a:r>
              <a:rPr lang="ko-KR" altLang="en-US" sz="1400"/>
              <a:t>첫번째</a:t>
            </a:r>
            <a:r>
              <a:rPr lang="en-US" altLang="ko-KR" sz="1400"/>
              <a:t> </a:t>
            </a:r>
            <a:r>
              <a:rPr lang="ko-KR" altLang="en-US" sz="1400"/>
              <a:t>자식 요소스타일 적용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:last-child: </a:t>
            </a:r>
            <a:r>
              <a:rPr lang="ko-KR" altLang="en-US" sz="1400"/>
              <a:t>마지막 자식 요소에 스타일 적용</a:t>
            </a:r>
          </a:p>
        </p:txBody>
      </p:sp>
    </p:spTree>
    <p:extLst>
      <p:ext uri="{BB962C8B-B14F-4D97-AF65-F5344CB8AC3E}">
        <p14:creationId xmlns:p14="http://schemas.microsoft.com/office/powerpoint/2010/main" val="659404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507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구조 가상 클래스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46620" y="1691973"/>
            <a:ext cx="507677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:first-of-type(n), :last-of-type(n) </a:t>
            </a:r>
            <a:endParaRPr lang="en-US" altLang="ko-KR" sz="1000" b="1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2813" y="2232593"/>
            <a:ext cx="55031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:first-of-type : </a:t>
            </a:r>
            <a:r>
              <a:rPr lang="ko-KR" altLang="en-US" sz="1400"/>
              <a:t>형제</a:t>
            </a:r>
            <a:r>
              <a:rPr lang="en-US" altLang="ko-KR" sz="1400"/>
              <a:t> </a:t>
            </a:r>
            <a:r>
              <a:rPr lang="ko-KR" altLang="en-US" sz="1400"/>
              <a:t>요소들 중 첫번째 요소에 스타일 적용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:last-of-type : </a:t>
            </a:r>
            <a:r>
              <a:rPr lang="ko-KR" altLang="en-US" sz="1400"/>
              <a:t>형제 요소들 중 마지막 요소에 스타일 적용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61" y="3235710"/>
            <a:ext cx="3362325" cy="7429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644081" y="1691973"/>
            <a:ext cx="507677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:only-child, :only-of-type</a:t>
            </a:r>
            <a:endParaRPr lang="en-US" altLang="ko-KR" sz="1000" b="1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00274" y="2232593"/>
            <a:ext cx="550317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:only-child : </a:t>
            </a:r>
            <a:r>
              <a:rPr lang="ko-KR" altLang="en-US" sz="1400"/>
              <a:t>부모</a:t>
            </a:r>
            <a:r>
              <a:rPr lang="en-US" altLang="ko-KR" sz="1400"/>
              <a:t> </a:t>
            </a:r>
            <a:r>
              <a:rPr lang="ko-KR" altLang="en-US" sz="1400"/>
              <a:t>요소 안에 자식 요소가 유일하게 하나일 때 스타일 적용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:only-of-type : </a:t>
            </a:r>
            <a:r>
              <a:rPr lang="ko-KR" altLang="en-US" sz="1400"/>
              <a:t>자신이</a:t>
            </a:r>
            <a:r>
              <a:rPr lang="en-US" altLang="ko-KR" sz="1400"/>
              <a:t> </a:t>
            </a:r>
            <a:r>
              <a:rPr lang="ko-KR" altLang="en-US" sz="1400"/>
              <a:t>유일한 요소일 때 스타일 적용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50644"/>
          <a:stretch/>
        </p:blipFill>
        <p:spPr>
          <a:xfrm>
            <a:off x="6850311" y="3394396"/>
            <a:ext cx="3540998" cy="288372"/>
          </a:xfrm>
          <a:prstGeom prst="rect">
            <a:avLst/>
          </a:prstGeom>
        </p:spPr>
      </p:pic>
      <p:sp>
        <p:nvSpPr>
          <p:cNvPr id="8" name="사각형 설명선 7"/>
          <p:cNvSpPr/>
          <p:nvPr/>
        </p:nvSpPr>
        <p:spPr>
          <a:xfrm>
            <a:off x="6850311" y="3863756"/>
            <a:ext cx="4684551" cy="503339"/>
          </a:xfrm>
          <a:prstGeom prst="wedgeRectCallout">
            <a:avLst>
              <a:gd name="adj1" fmla="val -22993"/>
              <a:gd name="adj2" fmla="val -76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rgbClr val="0070C0"/>
                </a:solidFill>
              </a:rPr>
              <a:t>자식 요소가 오직 </a:t>
            </a:r>
            <a:r>
              <a:rPr lang="en-US" altLang="ko-KR" sz="1200">
                <a:solidFill>
                  <a:srgbClr val="0070C0"/>
                </a:solidFill>
              </a:rPr>
              <a:t>p </a:t>
            </a:r>
            <a:r>
              <a:rPr lang="ko-KR" altLang="en-US" sz="1200">
                <a:solidFill>
                  <a:srgbClr val="0070C0"/>
                </a:solidFill>
              </a:rPr>
              <a:t>요소 뿐일 때 </a:t>
            </a:r>
            <a:r>
              <a:rPr lang="en-US" altLang="ko-KR" sz="1200">
                <a:solidFill>
                  <a:srgbClr val="0070C0"/>
                </a:solidFill>
              </a:rPr>
              <a:t>p</a:t>
            </a:r>
            <a:r>
              <a:rPr lang="ko-KR" altLang="en-US" sz="1200">
                <a:solidFill>
                  <a:srgbClr val="0070C0"/>
                </a:solidFill>
              </a:rPr>
              <a:t>의 글자색을 </a:t>
            </a:r>
            <a:r>
              <a:rPr lang="en-US" altLang="ko-KR" sz="1200">
                <a:solidFill>
                  <a:srgbClr val="0070C0"/>
                </a:solidFill>
              </a:rPr>
              <a:t>green</a:t>
            </a:r>
            <a:r>
              <a:rPr lang="ko-KR" altLang="en-US" sz="1200">
                <a:solidFill>
                  <a:srgbClr val="0070C0"/>
                </a:solidFill>
              </a:rPr>
              <a:t>으로 </a:t>
            </a:r>
            <a:r>
              <a:rPr lang="en-US" altLang="ko-KR" sz="1200">
                <a:solidFill>
                  <a:srgbClr val="0070C0"/>
                </a:solidFill>
              </a:rPr>
              <a:t/>
            </a:r>
            <a:br>
              <a:rPr lang="en-US" altLang="ko-KR" sz="1200">
                <a:solidFill>
                  <a:srgbClr val="0070C0"/>
                </a:solidFill>
              </a:rPr>
            </a:br>
            <a:r>
              <a:rPr lang="en-US" altLang="ko-KR" sz="1200">
                <a:solidFill>
                  <a:srgbClr val="0070C0"/>
                </a:solidFill>
              </a:rPr>
              <a:t>(</a:t>
            </a:r>
            <a:r>
              <a:rPr lang="ko-KR" altLang="en-US" sz="1200">
                <a:solidFill>
                  <a:srgbClr val="0070C0"/>
                </a:solidFill>
              </a:rPr>
              <a:t>다른 자식 요소가 있으면 안됨</a:t>
            </a:r>
            <a:r>
              <a:rPr lang="en-US" altLang="ko-KR" sz="1200">
                <a:solidFill>
                  <a:srgbClr val="0070C0"/>
                </a:solidFill>
              </a:rPr>
              <a:t>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312" y="4755442"/>
            <a:ext cx="3533775" cy="323850"/>
          </a:xfrm>
          <a:prstGeom prst="rect">
            <a:avLst/>
          </a:prstGeom>
        </p:spPr>
      </p:pic>
      <p:sp>
        <p:nvSpPr>
          <p:cNvPr id="18" name="사각형 설명선 17"/>
          <p:cNvSpPr/>
          <p:nvPr/>
        </p:nvSpPr>
        <p:spPr>
          <a:xfrm>
            <a:off x="6850311" y="5334365"/>
            <a:ext cx="4684551" cy="313962"/>
          </a:xfrm>
          <a:prstGeom prst="wedgeRectCallout">
            <a:avLst>
              <a:gd name="adj1" fmla="val -22993"/>
              <a:gd name="adj2" fmla="val -76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rgbClr val="0070C0"/>
                </a:solidFill>
              </a:rPr>
              <a:t>p </a:t>
            </a:r>
            <a:r>
              <a:rPr lang="ko-KR" altLang="en-US" sz="1200">
                <a:solidFill>
                  <a:srgbClr val="0070C0"/>
                </a:solidFill>
              </a:rPr>
              <a:t>요소가 오직 하나 뿐일 때 </a:t>
            </a:r>
            <a:r>
              <a:rPr lang="en-US" altLang="ko-KR" sz="1200">
                <a:solidFill>
                  <a:srgbClr val="0070C0"/>
                </a:solidFill>
              </a:rPr>
              <a:t>(</a:t>
            </a:r>
            <a:r>
              <a:rPr lang="ko-KR" altLang="en-US" sz="1200">
                <a:solidFill>
                  <a:srgbClr val="0070C0"/>
                </a:solidFill>
              </a:rPr>
              <a:t>다른</a:t>
            </a:r>
            <a:r>
              <a:rPr lang="en-US" altLang="ko-KR" sz="1200">
                <a:solidFill>
                  <a:srgbClr val="0070C0"/>
                </a:solidFill>
              </a:rPr>
              <a:t> </a:t>
            </a:r>
            <a:r>
              <a:rPr lang="ko-KR" altLang="en-US" sz="1200">
                <a:solidFill>
                  <a:srgbClr val="0070C0"/>
                </a:solidFill>
              </a:rPr>
              <a:t>자식 요소 있어도 됨</a:t>
            </a:r>
            <a:r>
              <a:rPr lang="en-US" altLang="ko-KR" sz="1200">
                <a:solidFill>
                  <a:srgbClr val="0070C0"/>
                </a:solidFill>
              </a:rPr>
              <a:t>)</a:t>
            </a:r>
            <a:endParaRPr lang="ko-KR" alt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177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04006" y="1702418"/>
            <a:ext cx="507677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:target</a:t>
            </a:r>
            <a:endParaRPr lang="en-US" altLang="ko-KR" sz="1000" b="1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4006" y="2148492"/>
            <a:ext cx="55031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앵커로</a:t>
            </a:r>
            <a:r>
              <a:rPr lang="en-US" altLang="ko-KR" sz="1400"/>
              <a:t> </a:t>
            </a:r>
            <a:r>
              <a:rPr lang="ko-KR" altLang="en-US" sz="1400"/>
              <a:t>연결된 부분</a:t>
            </a:r>
            <a:r>
              <a:rPr lang="en-US" altLang="ko-KR" sz="1400"/>
              <a:t>(</a:t>
            </a:r>
            <a:r>
              <a:rPr lang="ko-KR" altLang="en-US" sz="1400"/>
              <a:t>목적지</a:t>
            </a:r>
            <a:r>
              <a:rPr lang="en-US" altLang="ko-KR" sz="1400"/>
              <a:t>)</a:t>
            </a:r>
            <a:r>
              <a:rPr lang="ko-KR" altLang="en-US" sz="1400"/>
              <a:t>에 스타일 지정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644081" y="1691973"/>
            <a:ext cx="507677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:only-child, :only-of-type</a:t>
            </a:r>
            <a:endParaRPr lang="en-US" altLang="ko-KR" sz="1000" b="1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00274" y="2232593"/>
            <a:ext cx="550317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:only-child : </a:t>
            </a:r>
            <a:r>
              <a:rPr lang="ko-KR" altLang="en-US" sz="1400"/>
              <a:t>부모</a:t>
            </a:r>
            <a:r>
              <a:rPr lang="en-US" altLang="ko-KR" sz="1400"/>
              <a:t> </a:t>
            </a:r>
            <a:r>
              <a:rPr lang="ko-KR" altLang="en-US" sz="1400"/>
              <a:t>요소 안에 자식 요소가 유일하게 하나일 때 스타일 적용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:only-of-type : </a:t>
            </a:r>
            <a:r>
              <a:rPr lang="ko-KR" altLang="en-US" sz="1400"/>
              <a:t>자신이</a:t>
            </a:r>
            <a:r>
              <a:rPr lang="en-US" altLang="ko-KR" sz="1400"/>
              <a:t> </a:t>
            </a:r>
            <a:r>
              <a:rPr lang="ko-KR" altLang="en-US" sz="1400"/>
              <a:t>유일한 요소일 때 스타일 적용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50644"/>
          <a:stretch/>
        </p:blipFill>
        <p:spPr>
          <a:xfrm>
            <a:off x="6850311" y="3394396"/>
            <a:ext cx="3540998" cy="288372"/>
          </a:xfrm>
          <a:prstGeom prst="rect">
            <a:avLst/>
          </a:prstGeom>
        </p:spPr>
      </p:pic>
      <p:sp>
        <p:nvSpPr>
          <p:cNvPr id="8" name="사각형 설명선 7"/>
          <p:cNvSpPr/>
          <p:nvPr/>
        </p:nvSpPr>
        <p:spPr>
          <a:xfrm>
            <a:off x="6850311" y="3863756"/>
            <a:ext cx="4684551" cy="503339"/>
          </a:xfrm>
          <a:prstGeom prst="wedgeRectCallout">
            <a:avLst>
              <a:gd name="adj1" fmla="val -22993"/>
              <a:gd name="adj2" fmla="val -76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rgbClr val="0070C0"/>
                </a:solidFill>
              </a:rPr>
              <a:t>자식 요소가 오직 </a:t>
            </a:r>
            <a:r>
              <a:rPr lang="en-US" altLang="ko-KR" sz="1200">
                <a:solidFill>
                  <a:srgbClr val="0070C0"/>
                </a:solidFill>
              </a:rPr>
              <a:t>p </a:t>
            </a:r>
            <a:r>
              <a:rPr lang="ko-KR" altLang="en-US" sz="1200">
                <a:solidFill>
                  <a:srgbClr val="0070C0"/>
                </a:solidFill>
              </a:rPr>
              <a:t>요소 뿐일 때 </a:t>
            </a:r>
            <a:r>
              <a:rPr lang="en-US" altLang="ko-KR" sz="1200">
                <a:solidFill>
                  <a:srgbClr val="0070C0"/>
                </a:solidFill>
              </a:rPr>
              <a:t>p</a:t>
            </a:r>
            <a:r>
              <a:rPr lang="ko-KR" altLang="en-US" sz="1200">
                <a:solidFill>
                  <a:srgbClr val="0070C0"/>
                </a:solidFill>
              </a:rPr>
              <a:t>의 글자색을 </a:t>
            </a:r>
            <a:r>
              <a:rPr lang="en-US" altLang="ko-KR" sz="1200">
                <a:solidFill>
                  <a:srgbClr val="0070C0"/>
                </a:solidFill>
              </a:rPr>
              <a:t>green</a:t>
            </a:r>
            <a:r>
              <a:rPr lang="ko-KR" altLang="en-US" sz="1200">
                <a:solidFill>
                  <a:srgbClr val="0070C0"/>
                </a:solidFill>
              </a:rPr>
              <a:t>으로 </a:t>
            </a:r>
            <a:r>
              <a:rPr lang="en-US" altLang="ko-KR" sz="1200">
                <a:solidFill>
                  <a:srgbClr val="0070C0"/>
                </a:solidFill>
              </a:rPr>
              <a:t/>
            </a:r>
            <a:br>
              <a:rPr lang="en-US" altLang="ko-KR" sz="1200">
                <a:solidFill>
                  <a:srgbClr val="0070C0"/>
                </a:solidFill>
              </a:rPr>
            </a:br>
            <a:r>
              <a:rPr lang="en-US" altLang="ko-KR" sz="1200">
                <a:solidFill>
                  <a:srgbClr val="0070C0"/>
                </a:solidFill>
              </a:rPr>
              <a:t>(</a:t>
            </a:r>
            <a:r>
              <a:rPr lang="ko-KR" altLang="en-US" sz="1200">
                <a:solidFill>
                  <a:srgbClr val="0070C0"/>
                </a:solidFill>
              </a:rPr>
              <a:t>다른 자식 요소가 있으면 안됨</a:t>
            </a:r>
            <a:r>
              <a:rPr lang="en-US" altLang="ko-KR" sz="1200">
                <a:solidFill>
                  <a:srgbClr val="0070C0"/>
                </a:solidFill>
              </a:rPr>
              <a:t>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312" y="4755442"/>
            <a:ext cx="3533775" cy="323850"/>
          </a:xfrm>
          <a:prstGeom prst="rect">
            <a:avLst/>
          </a:prstGeom>
        </p:spPr>
      </p:pic>
      <p:sp>
        <p:nvSpPr>
          <p:cNvPr id="18" name="사각형 설명선 17"/>
          <p:cNvSpPr/>
          <p:nvPr/>
        </p:nvSpPr>
        <p:spPr>
          <a:xfrm>
            <a:off x="6850311" y="5334365"/>
            <a:ext cx="4684551" cy="313962"/>
          </a:xfrm>
          <a:prstGeom prst="wedgeRectCallout">
            <a:avLst>
              <a:gd name="adj1" fmla="val -22993"/>
              <a:gd name="adj2" fmla="val -76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rgbClr val="0070C0"/>
                </a:solidFill>
              </a:rPr>
              <a:t>p </a:t>
            </a:r>
            <a:r>
              <a:rPr lang="ko-KR" altLang="en-US" sz="1200">
                <a:solidFill>
                  <a:srgbClr val="0070C0"/>
                </a:solidFill>
              </a:rPr>
              <a:t>요소가 오직 하나 뿐일 때 </a:t>
            </a:r>
            <a:r>
              <a:rPr lang="en-US" altLang="ko-KR" sz="1200">
                <a:solidFill>
                  <a:srgbClr val="0070C0"/>
                </a:solidFill>
              </a:rPr>
              <a:t>(</a:t>
            </a:r>
            <a:r>
              <a:rPr lang="ko-KR" altLang="en-US" sz="1200">
                <a:solidFill>
                  <a:srgbClr val="0070C0"/>
                </a:solidFill>
              </a:rPr>
              <a:t>다른</a:t>
            </a:r>
            <a:r>
              <a:rPr lang="en-US" altLang="ko-KR" sz="1200">
                <a:solidFill>
                  <a:srgbClr val="0070C0"/>
                </a:solidFill>
              </a:rPr>
              <a:t> </a:t>
            </a:r>
            <a:r>
              <a:rPr lang="ko-KR" altLang="en-US" sz="1200">
                <a:solidFill>
                  <a:srgbClr val="0070C0"/>
                </a:solidFill>
              </a:rPr>
              <a:t>자식 요소 있어도 됨</a:t>
            </a:r>
            <a:r>
              <a:rPr lang="en-US" altLang="ko-KR" sz="1200">
                <a:solidFill>
                  <a:srgbClr val="0070C0"/>
                </a:solidFill>
              </a:rPr>
              <a:t>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6619" y="1198992"/>
            <a:ext cx="507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그 외 가상 클래스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04006" y="3863756"/>
            <a:ext cx="507677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:not</a:t>
            </a:r>
            <a:endParaRPr lang="en-US" altLang="ko-KR" sz="1000" b="1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4006" y="4309830"/>
            <a:ext cx="550317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괄호 안에 있는 요소를 제외한 부분에 스타일 지정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24" y="2656472"/>
            <a:ext cx="3408815" cy="29027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624" y="4837322"/>
            <a:ext cx="2326635" cy="319342"/>
          </a:xfrm>
          <a:prstGeom prst="rect">
            <a:avLst/>
          </a:prstGeom>
        </p:spPr>
      </p:pic>
      <p:sp>
        <p:nvSpPr>
          <p:cNvPr id="20" name="사각형 설명선 19"/>
          <p:cNvSpPr/>
          <p:nvPr/>
        </p:nvSpPr>
        <p:spPr>
          <a:xfrm>
            <a:off x="676624" y="5491346"/>
            <a:ext cx="4684551" cy="313962"/>
          </a:xfrm>
          <a:prstGeom prst="wedgeRectCallout">
            <a:avLst>
              <a:gd name="adj1" fmla="val -22993"/>
              <a:gd name="adj2" fmla="val -76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rgbClr val="0070C0"/>
                </a:solidFill>
              </a:rPr>
              <a:t>#ex</a:t>
            </a:r>
            <a:r>
              <a:rPr lang="ko-KR" altLang="en-US" sz="1200">
                <a:solidFill>
                  <a:srgbClr val="0070C0"/>
                </a:solidFill>
              </a:rPr>
              <a:t>가 아닌 모든 </a:t>
            </a:r>
            <a:r>
              <a:rPr lang="en-US" altLang="ko-KR" sz="1200">
                <a:solidFill>
                  <a:srgbClr val="0070C0"/>
                </a:solidFill>
              </a:rPr>
              <a:t>p </a:t>
            </a:r>
            <a:r>
              <a:rPr lang="ko-KR" altLang="en-US" sz="1200">
                <a:solidFill>
                  <a:srgbClr val="0070C0"/>
                </a:solidFill>
              </a:rPr>
              <a:t>요소에서 글자색을 파랑으로</a:t>
            </a:r>
          </a:p>
        </p:txBody>
      </p:sp>
      <p:sp>
        <p:nvSpPr>
          <p:cNvPr id="21" name="사각형 설명선 20"/>
          <p:cNvSpPr/>
          <p:nvPr/>
        </p:nvSpPr>
        <p:spPr>
          <a:xfrm>
            <a:off x="676624" y="3109411"/>
            <a:ext cx="4684551" cy="313962"/>
          </a:xfrm>
          <a:prstGeom prst="wedgeRectCallout">
            <a:avLst>
              <a:gd name="adj1" fmla="val -22993"/>
              <a:gd name="adj2" fmla="val -76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rgbClr val="0070C0"/>
                </a:solidFill>
              </a:rPr>
              <a:t>#intro </a:t>
            </a:r>
            <a:r>
              <a:rPr lang="ko-KR" altLang="en-US" sz="1200">
                <a:solidFill>
                  <a:srgbClr val="0070C0"/>
                </a:solidFill>
              </a:rPr>
              <a:t>앵커가 연결하는 부분의 배경 색을 노랑으로</a:t>
            </a:r>
          </a:p>
        </p:txBody>
      </p:sp>
    </p:spTree>
    <p:extLst>
      <p:ext uri="{BB962C8B-B14F-4D97-AF65-F5344CB8AC3E}">
        <p14:creationId xmlns:p14="http://schemas.microsoft.com/office/powerpoint/2010/main" val="866995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000947"/>
              </p:ext>
            </p:extLst>
          </p:nvPr>
        </p:nvGraphicFramePr>
        <p:xfrm>
          <a:off x="746619" y="1821756"/>
          <a:ext cx="10536573" cy="4794393"/>
        </p:xfrm>
        <a:graphic>
          <a:graphicData uri="http://schemas.openxmlformats.org/drawingml/2006/table">
            <a:tbl>
              <a:tblPr firstRow="1" bandRow="1"/>
              <a:tblGrid>
                <a:gridCol w="2122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4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1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1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/>
                        <a:t>:target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>
                          <a:solidFill>
                            <a:prstClr val="black"/>
                          </a:solidFill>
                        </a:rPr>
                        <a:t>앵커</a:t>
                      </a:r>
                      <a:r>
                        <a:rPr lang="en-US" altLang="ko-KR" sz="140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ko-KR" altLang="en-US" sz="1400">
                          <a:solidFill>
                            <a:prstClr val="black"/>
                          </a:solidFill>
                        </a:rPr>
                        <a:t>목적지에 스타일 적용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1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/>
                        <a:t>:not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solidFill>
                            <a:prstClr val="black"/>
                          </a:solidFill>
                        </a:rPr>
                        <a:t>특정 요소가 아닐 때 스타일 적용하기</a:t>
                      </a:r>
                      <a:endParaRPr lang="en-US" altLang="ko-KR" sz="1400" dirty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1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:nth-last-child(n)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부모 요소의 뒤로부터 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n</a:t>
                      </a:r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번째의 자식 요소에 스타일을 적용한다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1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:nth-of-type(n)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같은 유형의 요소 중에서 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n </a:t>
                      </a:r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번째 나타나는 요소에 스타일을 적용한다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7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:nth-last-of-type(n)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같은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유형의 요소 중에서 끝에서부터 세어 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n</a:t>
                      </a:r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번째 나타나는 요소에 스타일을 적용한다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7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:first-child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 dirty="0" err="1"/>
                        <a:t>첫번째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자식 요소에 스타일을 적용한다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657869"/>
                  </a:ext>
                </a:extLst>
              </a:tr>
              <a:tr h="4147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:last-child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마지막 자식 요소에 스타일을 적용한다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8086710"/>
                  </a:ext>
                </a:extLst>
              </a:tr>
              <a:tr h="4147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:first-of-type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형제</a:t>
                      </a:r>
                      <a:r>
                        <a:rPr lang="en-US" altLang="ko-KR" sz="1400" baseline="0" dirty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ko-KR" altLang="en-US" sz="1400" baseline="0" dirty="0">
                          <a:solidFill>
                            <a:prstClr val="black"/>
                          </a:solidFill>
                        </a:rPr>
                        <a:t>중에서 </a:t>
                      </a:r>
                      <a:r>
                        <a:rPr lang="ko-KR" altLang="en-US" sz="1400" baseline="0" dirty="0" err="1">
                          <a:solidFill>
                            <a:prstClr val="black"/>
                          </a:solidFill>
                        </a:rPr>
                        <a:t>첫번째</a:t>
                      </a:r>
                      <a:r>
                        <a:rPr lang="ko-KR" altLang="en-US" sz="1400" baseline="0" dirty="0">
                          <a:solidFill>
                            <a:prstClr val="black"/>
                          </a:solidFill>
                        </a:rPr>
                        <a:t> 요소에 스타일을 적용한다</a:t>
                      </a:r>
                      <a:r>
                        <a:rPr lang="en-US" altLang="ko-KR" sz="1400" baseline="0" dirty="0">
                          <a:solidFill>
                            <a:prstClr val="black"/>
                          </a:solidFill>
                        </a:rPr>
                        <a:t>. </a:t>
                      </a:r>
                      <a:endParaRPr lang="en-US" altLang="ko-KR" sz="1400" dirty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840170"/>
                  </a:ext>
                </a:extLst>
              </a:tr>
              <a:tr h="4147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:last-of-type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형제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중에서 마지막 요소에 스타일을 적용한다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919732"/>
                  </a:ext>
                </a:extLst>
              </a:tr>
              <a:tr h="4147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:only-child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solidFill>
                            <a:prstClr val="black"/>
                          </a:solidFill>
                        </a:rPr>
                        <a:t>해당 요소가 유일한 자식 요소일 때 스타일을 </a:t>
                      </a:r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적용한다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58314"/>
                  </a:ext>
                </a:extLst>
              </a:tr>
              <a:tr h="4147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:only-of-type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해당 요소가 하나 뿐인 요소에 스타일을 적용한다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7138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187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6620" y="1225914"/>
            <a:ext cx="507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가상 요소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006" y="1838310"/>
            <a:ext cx="55031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::first-line : </a:t>
            </a:r>
            <a:r>
              <a:rPr lang="ko-KR" altLang="en-US" sz="1400"/>
              <a:t>특정 요소의 첫번째 줄에 스타일 적용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::first-letter : </a:t>
            </a:r>
            <a:r>
              <a:rPr lang="ko-KR" altLang="en-US" sz="1400"/>
              <a:t>특정 요소의 첫번째 글자에 스타일 적용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::before : </a:t>
            </a:r>
            <a:r>
              <a:rPr lang="ko-KR" altLang="en-US" sz="1400"/>
              <a:t>특정 요소의 앞에 지정한 내용을 추가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::after : </a:t>
            </a:r>
            <a:r>
              <a:rPr lang="ko-KR" altLang="en-US" sz="1400"/>
              <a:t>특정 요소의 뒤에 지정한 내용을 추가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8CA0CBA8-91D3-4883-BA86-DC8077F3E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914" y="4620030"/>
            <a:ext cx="1359108" cy="1384996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148663D5-8057-4166-8699-629BC56B3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646" y="1438059"/>
            <a:ext cx="2287283" cy="456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1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연결 선택자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9508" y="1317072"/>
            <a:ext cx="83806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연결 선택자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선택자와 선택자를 연결해 적용 대상을 한정하는 선택자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컴비네이션 선택자</a:t>
            </a:r>
            <a:r>
              <a:rPr lang="en-US" altLang="ko-KR" sz="1400">
                <a:latin typeface="+mn-ea"/>
              </a:rPr>
              <a:t>(combination selector) </a:t>
            </a:r>
            <a:r>
              <a:rPr lang="ko-KR" altLang="en-US" sz="1400">
                <a:latin typeface="+mn-ea"/>
              </a:rPr>
              <a:t>또는</a:t>
            </a:r>
            <a:r>
              <a:rPr lang="en-US" altLang="ko-KR" sz="1400">
                <a:latin typeface="+mn-ea"/>
              </a:rPr>
              <a:t> ‘</a:t>
            </a:r>
            <a:r>
              <a:rPr lang="ko-KR" altLang="en-US" sz="1400">
                <a:latin typeface="+mn-ea"/>
              </a:rPr>
              <a:t>조합 선택자</a:t>
            </a:r>
            <a:r>
              <a:rPr lang="en-US" altLang="ko-KR" sz="1400">
                <a:latin typeface="+mn-ea"/>
              </a:rPr>
              <a:t>’</a:t>
            </a:r>
            <a:r>
              <a:rPr lang="ko-KR" altLang="en-US" sz="1400">
                <a:latin typeface="+mn-ea"/>
              </a:rPr>
              <a:t>라고도 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620" y="2248250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하위 선택자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46620" y="2639929"/>
            <a:ext cx="875810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부모 요소에 포함된 </a:t>
            </a:r>
            <a:r>
              <a:rPr lang="ko-KR" altLang="en-US" sz="1400" u="sng">
                <a:solidFill>
                  <a:srgbClr val="C00000"/>
                </a:solidFill>
                <a:latin typeface="+mn-ea"/>
              </a:rPr>
              <a:t>모든 하위 요소에 </a:t>
            </a:r>
            <a:r>
              <a:rPr lang="ko-KR" altLang="en-US" sz="1400">
                <a:latin typeface="+mn-ea"/>
              </a:rPr>
              <a:t>스타일이 적용된다</a:t>
            </a:r>
            <a:r>
              <a:rPr lang="en-US" altLang="ko-KR" sz="1400">
                <a:latin typeface="+mn-ea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자식 요소뿐만 아니라 손자 요소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손자의 손자 요소 등 모든 하위 요소까지 적용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하위 선택자를 정의할 때는 상위 요소와 하위 요소를 나란히 쓴다</a:t>
            </a:r>
            <a:r>
              <a:rPr lang="en-US" altLang="ko-KR" sz="1400">
                <a:latin typeface="+mn-ea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387" y="2300395"/>
            <a:ext cx="2126611" cy="3367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09" y="3952957"/>
            <a:ext cx="3704089" cy="1342061"/>
          </a:xfrm>
          <a:prstGeom prst="rect">
            <a:avLst/>
          </a:prstGeom>
        </p:spPr>
      </p:pic>
      <p:sp>
        <p:nvSpPr>
          <p:cNvPr id="9" name="사각형 설명선 8"/>
          <p:cNvSpPr/>
          <p:nvPr/>
        </p:nvSpPr>
        <p:spPr>
          <a:xfrm>
            <a:off x="4806892" y="4623987"/>
            <a:ext cx="3288484" cy="629175"/>
          </a:xfrm>
          <a:prstGeom prst="wedgeRectCallout">
            <a:avLst>
              <a:gd name="adj1" fmla="val -61612"/>
              <a:gd name="adj2" fmla="val -81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rgbClr val="0070C0"/>
                </a:solidFill>
              </a:rPr>
              <a:t>section </a:t>
            </a:r>
            <a:r>
              <a:rPr lang="ko-KR" altLang="en-US" sz="1400">
                <a:solidFill>
                  <a:srgbClr val="0070C0"/>
                </a:solidFill>
              </a:rPr>
              <a:t>요소 안에 있는 모든 </a:t>
            </a:r>
            <a:r>
              <a:rPr lang="en-US" altLang="ko-KR" sz="1400">
                <a:solidFill>
                  <a:srgbClr val="0070C0"/>
                </a:solidFill>
              </a:rPr>
              <a:t>p </a:t>
            </a:r>
            <a:r>
              <a:rPr lang="ko-KR" altLang="en-US" sz="1400">
                <a:solidFill>
                  <a:srgbClr val="0070C0"/>
                </a:solidFill>
              </a:rPr>
              <a:t>요소의 글자 색을 파란색으로 지정</a:t>
            </a:r>
          </a:p>
        </p:txBody>
      </p:sp>
    </p:spTree>
    <p:extLst>
      <p:ext uri="{BB962C8B-B14F-4D97-AF65-F5344CB8AC3E}">
        <p14:creationId xmlns:p14="http://schemas.microsoft.com/office/powerpoint/2010/main" val="412105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연결 선택자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하위 선택자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46620" y="1766294"/>
            <a:ext cx="44293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#container ul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dotted 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section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header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예약 방법 및 요금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header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요안도라에 예약하려면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예약 방법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직접 통화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문자 남기기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요금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40,000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60,000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80,000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100,000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section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169" y="1218100"/>
            <a:ext cx="3344447" cy="217095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859" y="3389057"/>
            <a:ext cx="4966513" cy="303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518" y="3482868"/>
            <a:ext cx="5205879" cy="3256944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연결 선택자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자식 선택자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46620" y="1691973"/>
            <a:ext cx="87581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자식 요소에 스타일을 적용하는 선택자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두 요소 사이에 ‘</a:t>
            </a:r>
            <a:r>
              <a:rPr lang="en-US" altLang="ko-KR" sz="1400">
                <a:latin typeface="+mn-ea"/>
              </a:rPr>
              <a:t>&gt;(</a:t>
            </a:r>
            <a:r>
              <a:rPr lang="ko-KR" altLang="en-US" sz="1400">
                <a:latin typeface="+mn-ea"/>
              </a:rPr>
              <a:t>부등호</a:t>
            </a:r>
            <a:r>
              <a:rPr lang="en-US" altLang="ko-KR" sz="1400">
                <a:latin typeface="+mn-ea"/>
              </a:rPr>
              <a:t>)’</a:t>
            </a:r>
            <a:r>
              <a:rPr lang="ko-KR" altLang="en-US" sz="1400">
                <a:latin typeface="+mn-ea"/>
              </a:rPr>
              <a:t>를 표시해 부모 요소와 자식 요소를 구분</a:t>
            </a:r>
            <a:endParaRPr lang="en-US" altLang="ko-KR" sz="140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233" y="1227282"/>
            <a:ext cx="2279272" cy="3665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19" y="2506137"/>
            <a:ext cx="3020932" cy="1073791"/>
          </a:xfrm>
          <a:prstGeom prst="rect">
            <a:avLst/>
          </a:prstGeom>
        </p:spPr>
      </p:pic>
      <p:sp>
        <p:nvSpPr>
          <p:cNvPr id="6" name="사각형 설명선 5"/>
          <p:cNvSpPr/>
          <p:nvPr/>
        </p:nvSpPr>
        <p:spPr>
          <a:xfrm>
            <a:off x="438319" y="3824525"/>
            <a:ext cx="1902210" cy="666294"/>
          </a:xfrm>
          <a:prstGeom prst="wedgeRectCallout">
            <a:avLst>
              <a:gd name="adj1" fmla="val -12425"/>
              <a:gd name="adj2" fmla="val -840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70C0"/>
                </a:solidFill>
              </a:rPr>
              <a:t>section </a:t>
            </a:r>
            <a:r>
              <a:rPr lang="ko-KR" altLang="en-US" sz="1100">
                <a:solidFill>
                  <a:srgbClr val="0070C0"/>
                </a:solidFill>
              </a:rPr>
              <a:t>요소 안에 포함된 </a:t>
            </a:r>
            <a:r>
              <a:rPr lang="en-US" altLang="ko-KR" sz="1100">
                <a:solidFill>
                  <a:srgbClr val="0070C0"/>
                </a:solidFill>
              </a:rPr>
              <a:t>p </a:t>
            </a:r>
            <a:r>
              <a:rPr lang="ko-KR" altLang="en-US" sz="1100">
                <a:solidFill>
                  <a:srgbClr val="0070C0"/>
                </a:solidFill>
              </a:rPr>
              <a:t>요소 중 자식 </a:t>
            </a:r>
            <a:r>
              <a:rPr lang="en-US" altLang="ko-KR" sz="1100">
                <a:solidFill>
                  <a:srgbClr val="0070C0"/>
                </a:solidFill>
              </a:rPr>
              <a:t>p </a:t>
            </a:r>
            <a:r>
              <a:rPr lang="ko-KR" altLang="en-US" sz="1100">
                <a:solidFill>
                  <a:srgbClr val="0070C0"/>
                </a:solidFill>
              </a:rPr>
              <a:t>요소에만 파란</a:t>
            </a:r>
            <a:r>
              <a:rPr lang="en-US" altLang="ko-KR" sz="1100">
                <a:solidFill>
                  <a:srgbClr val="0070C0"/>
                </a:solidFill>
              </a:rPr>
              <a:t>(blue) </a:t>
            </a:r>
            <a:r>
              <a:rPr lang="ko-KR" altLang="en-US" sz="1100">
                <a:solidFill>
                  <a:srgbClr val="0070C0"/>
                </a:solidFill>
              </a:rPr>
              <a:t>글자 색 적용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686025" y="986118"/>
            <a:ext cx="442938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#container &gt; ul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dotted 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section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header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예약 방법 및 요금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header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요안도라에 예약하려면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예약 방법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… …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요금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… …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section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0061" y="3947652"/>
            <a:ext cx="3277839" cy="211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09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099" y="3541719"/>
            <a:ext cx="5567181" cy="3173430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연결 선택자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인접 형제 선택자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46620" y="1691973"/>
            <a:ext cx="593940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같은 부모를 가진 형제 요소 중 첫 번째 동생 요소에만 스타일 적용</a:t>
            </a:r>
            <a:r>
              <a:rPr lang="en-US" altLang="ko-KR" sz="1400">
                <a:latin typeface="+mn-ea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요소 </a:t>
            </a:r>
            <a:r>
              <a:rPr lang="en-US" altLang="ko-KR" sz="1400">
                <a:latin typeface="+mn-ea"/>
              </a:rPr>
              <a:t>1</a:t>
            </a:r>
            <a:r>
              <a:rPr lang="ko-KR" altLang="en-US" sz="1400">
                <a:latin typeface="+mn-ea"/>
              </a:rPr>
              <a:t>과 요소 </a:t>
            </a:r>
            <a:r>
              <a:rPr lang="en-US" altLang="ko-KR" sz="1400">
                <a:latin typeface="+mn-ea"/>
              </a:rPr>
              <a:t>2</a:t>
            </a:r>
            <a:r>
              <a:rPr lang="ko-KR" altLang="en-US" sz="1400">
                <a:latin typeface="+mn-ea"/>
              </a:rPr>
              <a:t>는 같은 레벨이면서 요소 </a:t>
            </a:r>
            <a:r>
              <a:rPr lang="en-US" altLang="ko-KR" sz="1400">
                <a:latin typeface="+mn-ea"/>
              </a:rPr>
              <a:t>1 </a:t>
            </a:r>
            <a:r>
              <a:rPr lang="ko-KR" altLang="en-US" sz="1400">
                <a:latin typeface="+mn-ea"/>
              </a:rPr>
              <a:t>이후 맨 먼저 오는 요소 </a:t>
            </a:r>
            <a:r>
              <a:rPr lang="en-US" altLang="ko-KR" sz="1400">
                <a:latin typeface="+mn-ea"/>
              </a:rPr>
              <a:t>2</a:t>
            </a:r>
            <a:r>
              <a:rPr lang="ko-KR" altLang="en-US" sz="1400">
                <a:latin typeface="+mn-ea"/>
              </a:rPr>
              <a:t>에 스타일을 적용</a:t>
            </a:r>
            <a:endParaRPr lang="en-US" altLang="ko-KR" sz="140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86025" y="986118"/>
            <a:ext cx="44293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h1 + ul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font-weight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bold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section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예약 방법 및 요금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직접 통화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문자 남기기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인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40,000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원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……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section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099" y="1245607"/>
            <a:ext cx="1899015" cy="32994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253" y="3086843"/>
            <a:ext cx="4047691" cy="37281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9228" y="1225914"/>
            <a:ext cx="1873029" cy="1907208"/>
          </a:xfrm>
          <a:prstGeom prst="rect">
            <a:avLst/>
          </a:prstGeom>
        </p:spPr>
      </p:pic>
      <p:sp>
        <p:nvSpPr>
          <p:cNvPr id="6" name="사각형 설명선 5"/>
          <p:cNvSpPr/>
          <p:nvPr/>
        </p:nvSpPr>
        <p:spPr>
          <a:xfrm>
            <a:off x="746620" y="3790042"/>
            <a:ext cx="1493241" cy="612396"/>
          </a:xfrm>
          <a:prstGeom prst="wedgeRectCallout">
            <a:avLst>
              <a:gd name="adj1" fmla="val -17285"/>
              <a:gd name="adj2" fmla="val -950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70C0"/>
                </a:solidFill>
              </a:rPr>
              <a:t>h1 </a:t>
            </a:r>
            <a:r>
              <a:rPr lang="ko-KR" altLang="en-US" sz="1100">
                <a:solidFill>
                  <a:srgbClr val="0070C0"/>
                </a:solidFill>
              </a:rPr>
              <a:t>요소 다음에 오는 </a:t>
            </a:r>
            <a:r>
              <a:rPr lang="en-US" altLang="ko-KR" sz="1100">
                <a:solidFill>
                  <a:srgbClr val="0070C0"/>
                </a:solidFill>
              </a:rPr>
              <a:t>p </a:t>
            </a:r>
            <a:r>
              <a:rPr lang="ko-KR" altLang="en-US" sz="1100">
                <a:solidFill>
                  <a:srgbClr val="0070C0"/>
                </a:solidFill>
              </a:rPr>
              <a:t>요소들 중 첫번째 </a:t>
            </a:r>
            <a:r>
              <a:rPr lang="en-US" altLang="ko-KR" sz="1100">
                <a:solidFill>
                  <a:srgbClr val="0070C0"/>
                </a:solidFill>
              </a:rPr>
              <a:t>p </a:t>
            </a:r>
            <a:r>
              <a:rPr lang="ko-KR" altLang="en-US" sz="1100">
                <a:solidFill>
                  <a:srgbClr val="0070C0"/>
                </a:solidFill>
              </a:rPr>
              <a:t>요소에만 밑줄적용</a:t>
            </a:r>
          </a:p>
        </p:txBody>
      </p:sp>
    </p:spTree>
    <p:extLst>
      <p:ext uri="{BB962C8B-B14F-4D97-AF65-F5344CB8AC3E}">
        <p14:creationId xmlns:p14="http://schemas.microsoft.com/office/powerpoint/2010/main" val="212372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107" y="3696646"/>
            <a:ext cx="5667145" cy="2823294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연결 선택자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형제 선택자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46620" y="1691973"/>
            <a:ext cx="59394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형제 요소들에 스타일 적용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인접 형제 선택자와 다른 점은 모든 형제 요소에 다 적용된다는 것</a:t>
            </a:r>
            <a:r>
              <a:rPr lang="en-US" altLang="ko-KR" sz="1400">
                <a:latin typeface="+mn-ea"/>
              </a:rPr>
              <a:t>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686025" y="986118"/>
            <a:ext cx="44293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h1 ~ ul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font-weight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bold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section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예약 방법 및 요금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직접 통화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문자 남기기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인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40,000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원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……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section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사각형 설명선 5"/>
          <p:cNvSpPr/>
          <p:nvPr/>
        </p:nvSpPr>
        <p:spPr>
          <a:xfrm>
            <a:off x="746621" y="3790042"/>
            <a:ext cx="2063692" cy="612396"/>
          </a:xfrm>
          <a:prstGeom prst="wedgeRectCallout">
            <a:avLst>
              <a:gd name="adj1" fmla="val -17285"/>
              <a:gd name="adj2" fmla="val -950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rgbClr val="0070C0"/>
                </a:solidFill>
              </a:rPr>
              <a:t>h1 </a:t>
            </a:r>
            <a:r>
              <a:rPr lang="ko-KR" altLang="en-US" sz="1200">
                <a:solidFill>
                  <a:srgbClr val="0070C0"/>
                </a:solidFill>
              </a:rPr>
              <a:t>요소 다음에 오는 모든 형제 </a:t>
            </a:r>
            <a:r>
              <a:rPr lang="en-US" altLang="ko-KR" sz="1200">
                <a:solidFill>
                  <a:srgbClr val="0070C0"/>
                </a:solidFill>
              </a:rPr>
              <a:t>p </a:t>
            </a:r>
            <a:r>
              <a:rPr lang="ko-KR" altLang="en-US" sz="1200">
                <a:solidFill>
                  <a:srgbClr val="0070C0"/>
                </a:solidFill>
              </a:rPr>
              <a:t>요소에 밑줄 적용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020" y="1279779"/>
            <a:ext cx="2001255" cy="3321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120" y="2545760"/>
            <a:ext cx="4013957" cy="9079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3103" y="1098958"/>
            <a:ext cx="1725589" cy="176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2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 선택자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속성</a:t>
            </a:r>
            <a:r>
              <a:rPr lang="en-US" altLang="ko-KR" b="1"/>
              <a:t>] </a:t>
            </a:r>
            <a:r>
              <a:rPr lang="ko-KR" altLang="en-US" b="1"/>
              <a:t>선택자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46620" y="1691973"/>
            <a:ext cx="593940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지정한 속성을 가진 요소를 찾아 스타일 적용</a:t>
            </a:r>
            <a:endParaRPr lang="en-US" altLang="ko-KR" sz="140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36242" y="2397828"/>
            <a:ext cx="44293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a[href]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yellow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메인 메뉴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메뉴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메뉴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메뉴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메뉴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42" y="5592120"/>
            <a:ext cx="3944669" cy="387423"/>
          </a:xfrm>
          <a:prstGeom prst="rect">
            <a:avLst/>
          </a:prstGeom>
        </p:spPr>
      </p:pic>
      <p:sp>
        <p:nvSpPr>
          <p:cNvPr id="13" name="사각형 설명선 12"/>
          <p:cNvSpPr/>
          <p:nvPr/>
        </p:nvSpPr>
        <p:spPr>
          <a:xfrm>
            <a:off x="2558643" y="3142344"/>
            <a:ext cx="2646525" cy="478173"/>
          </a:xfrm>
          <a:prstGeom prst="wedgeRectCallout">
            <a:avLst>
              <a:gd name="adj1" fmla="val -35631"/>
              <a:gd name="adj2" fmla="val -8486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rgbClr val="0070C0"/>
                </a:solidFill>
              </a:rPr>
              <a:t>&lt;a&gt; </a:t>
            </a:r>
            <a:r>
              <a:rPr lang="ko-KR" altLang="en-US" sz="1200">
                <a:solidFill>
                  <a:srgbClr val="0070C0"/>
                </a:solidFill>
              </a:rPr>
              <a:t>태그 중 </a:t>
            </a:r>
            <a:r>
              <a:rPr lang="en-US" altLang="ko-KR" sz="1200">
                <a:solidFill>
                  <a:srgbClr val="0070C0"/>
                </a:solidFill>
              </a:rPr>
              <a:t>href</a:t>
            </a:r>
            <a:r>
              <a:rPr lang="ko-KR" altLang="en-US" sz="1200">
                <a:solidFill>
                  <a:srgbClr val="0070C0"/>
                </a:solidFill>
              </a:rPr>
              <a:t>라는 속성이 있는 요소를 찾아내 배경 색 지정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6050303" y="1122753"/>
            <a:ext cx="0" cy="51689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7209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속성 </a:t>
            </a:r>
            <a:r>
              <a:rPr lang="en-US" altLang="ko-KR" b="1"/>
              <a:t>=  </a:t>
            </a:r>
            <a:r>
              <a:rPr lang="ko-KR" altLang="en-US" b="1"/>
              <a:t>값</a:t>
            </a:r>
            <a:r>
              <a:rPr lang="en-US" altLang="ko-KR" b="1"/>
              <a:t>] </a:t>
            </a:r>
            <a:r>
              <a:rPr lang="ko-KR" altLang="en-US" b="1"/>
              <a:t>선택자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277210" y="1691973"/>
            <a:ext cx="507677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주어진 속성과 속성 값이 일치하는 요소를 찾아 스타일 적용</a:t>
            </a:r>
            <a:endParaRPr lang="en-US" altLang="ko-KR" sz="140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63918" y="2397828"/>
            <a:ext cx="57280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a[target=”_blank”]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padding-right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url(images/newwindow.png) no-repeat center right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HTML5 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표준안 사이트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=”http://www.w3c.org/TR/html”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target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=”_blank”&gt;</a:t>
            </a:r>
            <a:r>
              <a:rPr lang="it-IT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=”https://www.w3.org/TR/selectors”&gt;</a:t>
            </a:r>
            <a:r>
              <a:rPr lang="it-IT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 Selector Level 3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=”https://www.w3.org/TR/css3-mediaqueries”&gt;</a:t>
            </a:r>
            <a:r>
              <a:rPr lang="ko-KR" altLang="it-IT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미디어쿼리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724" y="5146673"/>
            <a:ext cx="2857886" cy="166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5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 선택자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속성</a:t>
            </a:r>
            <a:r>
              <a:rPr lang="en-US" altLang="ko-KR" b="1"/>
              <a:t>~=</a:t>
            </a:r>
            <a:r>
              <a:rPr lang="ko-KR" altLang="en-US" b="1"/>
              <a:t>값</a:t>
            </a:r>
            <a:r>
              <a:rPr lang="en-US" altLang="ko-KR" b="1"/>
              <a:t>] </a:t>
            </a:r>
            <a:r>
              <a:rPr lang="ko-KR" altLang="en-US" b="1"/>
              <a:t>선택자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46620" y="1691973"/>
            <a:ext cx="38673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여러 속성 값 중에 해당 값이 포함되어 있는 </a:t>
            </a:r>
            <a:r>
              <a:rPr lang="en-US" altLang="ko-KR" sz="1400">
                <a:latin typeface="+mn-ea"/>
              </a:rPr>
              <a:t/>
            </a:r>
            <a:br>
              <a:rPr lang="en-US" altLang="ko-KR" sz="1400">
                <a:latin typeface="+mn-ea"/>
              </a:rPr>
            </a:br>
            <a:r>
              <a:rPr lang="ko-KR" altLang="en-US" sz="1400">
                <a:latin typeface="+mn-ea"/>
              </a:rPr>
              <a:t>요소를 찾아 스타일 적용</a:t>
            </a:r>
            <a:endParaRPr lang="en-US" altLang="ko-KR" sz="140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46620" y="2634378"/>
            <a:ext cx="44293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[class ~=”button”]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2px solid black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box-shadow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rgba(0,0,0,0.4) 5px 5px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메뉴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메뉴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=”button” 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메뉴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=”flat button”&gt;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메뉴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2304823" y="3589902"/>
            <a:ext cx="2646525" cy="478173"/>
          </a:xfrm>
          <a:prstGeom prst="wedgeRectCallout">
            <a:avLst>
              <a:gd name="adj1" fmla="val -35631"/>
              <a:gd name="adj2" fmla="val -8486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rgbClr val="0070C0"/>
                </a:solidFill>
              </a:rPr>
              <a:t>class </a:t>
            </a:r>
            <a:r>
              <a:rPr lang="ko-KR" altLang="en-US" sz="1200">
                <a:solidFill>
                  <a:srgbClr val="0070C0"/>
                </a:solidFill>
              </a:rPr>
              <a:t>속성 값에 </a:t>
            </a:r>
            <a:r>
              <a:rPr lang="en-US" altLang="ko-KR" sz="1200">
                <a:solidFill>
                  <a:srgbClr val="0070C0"/>
                </a:solidFill>
              </a:rPr>
              <a:t>button</a:t>
            </a:r>
            <a:r>
              <a:rPr lang="ko-KR" altLang="en-US" sz="1200">
                <a:solidFill>
                  <a:srgbClr val="0070C0"/>
                </a:solidFill>
              </a:rPr>
              <a:t>이 포함된 요소를 찾아내 스타일 적용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6050303" y="1122753"/>
            <a:ext cx="0" cy="51689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7209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속성 </a:t>
            </a:r>
            <a:r>
              <a:rPr lang="en-US" altLang="ko-KR" b="1"/>
              <a:t>|=  </a:t>
            </a:r>
            <a:r>
              <a:rPr lang="ko-KR" altLang="en-US" b="1"/>
              <a:t>값</a:t>
            </a:r>
            <a:r>
              <a:rPr lang="en-US" altLang="ko-KR" b="1"/>
              <a:t>] </a:t>
            </a:r>
            <a:r>
              <a:rPr lang="ko-KR" altLang="en-US" b="1"/>
              <a:t>선택자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277210" y="1691973"/>
            <a:ext cx="50767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특정 값이 포함된 속성을 가진 요소를 찾아 스타일 적용</a:t>
            </a: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하이픈으로 연결해 한 단어 값을 이루는 요소에도 적용</a:t>
            </a:r>
            <a:endParaRPr lang="en-US" altLang="ko-KR" sz="140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63918" y="2397828"/>
            <a:ext cx="572808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a[title </a:t>
            </a:r>
            <a:r>
              <a:rPr lang="en-US" altLang="ko-KR" sz="1200">
                <a:solidFill>
                  <a:srgbClr val="800000"/>
                </a:solidFill>
                <a:latin typeface="TDc_SSiGothic_140_OTF"/>
                <a:ea typeface="D2Coding" panose="020B0609020101020101" pitchFamily="49" charset="-127"/>
              </a:rPr>
              <a:t>|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=”us”]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url(images/us.png) no-repeat left center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padding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5px 25px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a[title </a:t>
            </a:r>
            <a:r>
              <a:rPr lang="en-US" altLang="ko-KR" sz="1200">
                <a:solidFill>
                  <a:srgbClr val="800000"/>
                </a:solidFill>
                <a:latin typeface="TDc_SSiGothic_140_OTF"/>
                <a:ea typeface="D2Coding" panose="020B0609020101020101" pitchFamily="49" charset="-127"/>
              </a:rPr>
              <a:t>|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=”jap”]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url(images/jp.png) no-repeat left center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padding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5px 25px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외국어 서비스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=”us”&gt;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영어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=”us-english”&gt;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영어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=”japanese”&gt;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일본어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57" y="5700441"/>
            <a:ext cx="3377163" cy="43002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814" y="5629482"/>
            <a:ext cx="4045014" cy="41180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6119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 선택자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속성</a:t>
            </a:r>
            <a:r>
              <a:rPr lang="en-US" altLang="ko-KR" b="1"/>
              <a:t>^=</a:t>
            </a:r>
            <a:r>
              <a:rPr lang="ko-KR" altLang="en-US" b="1"/>
              <a:t>값</a:t>
            </a:r>
            <a:r>
              <a:rPr lang="en-US" altLang="ko-KR" b="1"/>
              <a:t>] </a:t>
            </a:r>
            <a:r>
              <a:rPr lang="ko-KR" altLang="en-US" b="1"/>
              <a:t>선택자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46620" y="1691973"/>
            <a:ext cx="507677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특정 값으로 시작하는 속성을 가진 요소를 찾아 스타일 적용</a:t>
            </a:r>
            <a:endParaRPr lang="en-US" altLang="ko-KR" sz="1400"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050303" y="1122753"/>
            <a:ext cx="0" cy="51689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7209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속성 </a:t>
            </a:r>
            <a:r>
              <a:rPr lang="en-US" altLang="ko-KR" b="1"/>
              <a:t>$=  </a:t>
            </a:r>
            <a:r>
              <a:rPr lang="ko-KR" altLang="en-US" b="1"/>
              <a:t>값</a:t>
            </a:r>
            <a:r>
              <a:rPr lang="en-US" altLang="ko-KR" b="1"/>
              <a:t>] </a:t>
            </a:r>
            <a:r>
              <a:rPr lang="ko-KR" altLang="en-US" b="1"/>
              <a:t>선택자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277210" y="1691973"/>
            <a:ext cx="507677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특정 값으로 끝나는 속성을 가진 요소를 찾아 스타일 적용</a:t>
            </a:r>
            <a:endParaRPr lang="en-US" altLang="ko-KR" sz="140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46620" y="2194386"/>
            <a:ext cx="572808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a[title ^=”eng”]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url(images/us.png) no-repeat left center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padding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5px 25px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a[title ^=”jap”]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url(images/jp.png) no-repeat left center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padding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5px 25px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a[title ^=”chin”]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url(images/ch.png) no-repeat left center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padding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5px 25px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외국어 서비스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=”english”&gt;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영어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=”japanese 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일본어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=”chinese”&gt;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중국어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281" y="5939151"/>
            <a:ext cx="3907625" cy="45110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463919" y="2194386"/>
            <a:ext cx="58007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a[href $= “hwp”]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url(images/hwp_icon.gif) center right no-repeat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padding-right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25px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a[href $= “xls”]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url(images/excel_icon.gif) center right no-repeat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padding-right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25px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=”intro.hwp”&gt;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hwp 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파일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=”intro.xls “&gt;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엑셀 파일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599" y="4944644"/>
            <a:ext cx="2336240" cy="133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87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C6560F9F-4BF3-4CD7-93B8-879CBB55C14F}" vid="{00AF31BB-E608-4CCF-9051-7589A466F6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2633</TotalTime>
  <Words>2405</Words>
  <Application>Microsoft Office PowerPoint</Application>
  <PresentationFormat>와이드스크린</PresentationFormat>
  <Paragraphs>385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D2Coding</vt:lpstr>
      <vt:lpstr>TDc_SSiGothic_120_OTF</vt:lpstr>
      <vt:lpstr>TDc_SSiGothic_140_OTF</vt:lpstr>
      <vt:lpstr>TDc_SSiGothic_160_OTF</vt:lpstr>
      <vt:lpstr>맑은 고딕</vt:lpstr>
      <vt:lpstr>Arial</vt:lpstr>
      <vt:lpstr>Office 테마</vt:lpstr>
      <vt:lpstr>12. 다재다능한 CSS3 선택자</vt:lpstr>
      <vt:lpstr>연결 선택자</vt:lpstr>
      <vt:lpstr>연결 선택자</vt:lpstr>
      <vt:lpstr>연결 선택자</vt:lpstr>
      <vt:lpstr>연결 선택자</vt:lpstr>
      <vt:lpstr>연결 선택자</vt:lpstr>
      <vt:lpstr>속성 선택자</vt:lpstr>
      <vt:lpstr>속성 선택자</vt:lpstr>
      <vt:lpstr>속성 선택자</vt:lpstr>
      <vt:lpstr>속성 선택자</vt:lpstr>
      <vt:lpstr>가상 클래스와 가상 요소</vt:lpstr>
      <vt:lpstr>가상 클래스와 가상 요소</vt:lpstr>
      <vt:lpstr>가상 클래스와 가상 요소</vt:lpstr>
      <vt:lpstr>가상 클래스와 가상 요소</vt:lpstr>
      <vt:lpstr>가상 클래스와 가상 요소</vt:lpstr>
      <vt:lpstr>가상 클래스와 가상 요소</vt:lpstr>
      <vt:lpstr>가상 클래스와 가상 요소</vt:lpstr>
      <vt:lpstr>가상 클래스와 가상 요소</vt:lpstr>
      <vt:lpstr>가상 클래스와 가상 요소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Kyunghee Ko</dc:creator>
  <cp:lastModifiedBy>ssam</cp:lastModifiedBy>
  <cp:revision>30</cp:revision>
  <dcterms:created xsi:type="dcterms:W3CDTF">2016-12-27T13:02:30Z</dcterms:created>
  <dcterms:modified xsi:type="dcterms:W3CDTF">2023-11-20T07:39:15Z</dcterms:modified>
</cp:coreProperties>
</file>