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7e9438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7e9438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7e9438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7e9438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7e9438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e7e9438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e7e9438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e7e9438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7e9438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e7e9438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7e9438f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7e9438f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e7e9438f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e7e9438f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7e9438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7e9438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7e9438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7e9438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7e943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7e943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7e9438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7e9438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7e9438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7e9438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7e9438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7e9438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7e9438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7e9438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7e9438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7e9438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COMP3021 Lab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11: Generics &amp; bounded generic types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Generics enable </a:t>
            </a:r>
            <a:r>
              <a:rPr b="1" i="1" lang="zh-CN" sz="2200">
                <a:solidFill>
                  <a:schemeClr val="dk1"/>
                </a:solidFill>
                <a:highlight>
                  <a:srgbClr val="FFFFFF"/>
                </a:highlight>
              </a:rPr>
              <a:t>types</a:t>
            </a: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 (classes and interfaces) to be parameters when defining </a:t>
            </a:r>
            <a:r>
              <a:rPr i="1" lang="zh-CN" sz="2200">
                <a:solidFill>
                  <a:srgbClr val="4472C4"/>
                </a:solidFill>
                <a:highlight>
                  <a:srgbClr val="FFFFFF"/>
                </a:highlight>
              </a:rPr>
              <a:t>classes, interfaces </a:t>
            </a: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and</a:t>
            </a:r>
            <a:r>
              <a:rPr i="1" lang="zh-CN" sz="2200">
                <a:solidFill>
                  <a:srgbClr val="4472C4"/>
                </a:solidFill>
                <a:highlight>
                  <a:srgbClr val="FFFFFF"/>
                </a:highlight>
              </a:rPr>
              <a:t> methods</a:t>
            </a: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We can </a:t>
            </a:r>
            <a:r>
              <a:rPr b="1" lang="zh-CN" sz="2200">
                <a:solidFill>
                  <a:schemeClr val="dk1"/>
                </a:solidFill>
                <a:highlight>
                  <a:srgbClr val="FFFFFF"/>
                </a:highlight>
              </a:rPr>
              <a:t>restrict</a:t>
            </a: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 the types that can be accepted to be certain class and its subclasses.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We can use wildcards to use generic types as polymorphic types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3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12: Lambda expressions, function objects &amp; high-order functions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  <a:highlight>
                  <a:srgbClr val="FFFFFF"/>
                </a:highlight>
              </a:rPr>
              <a:t>A Java lambda expression is a function which can be created without belonging to any class. It can be passed around as if it were an object and executed on demand.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900">
                <a:solidFill>
                  <a:schemeClr val="dk1"/>
                </a:solidFill>
                <a:highlight>
                  <a:srgbClr val="FFFFFF"/>
                </a:highlight>
              </a:rPr>
              <a:t>You can use the :: operator to get a function object from an existing method.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75" y="2977578"/>
            <a:ext cx="6704427" cy="6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75" y="3825625"/>
            <a:ext cx="4278401" cy="1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Common mistakes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Event Emitting and Listening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Lab8 Task: use event listener to stop timer after three events.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1036825" y="2365050"/>
            <a:ext cx="955500" cy="65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Tick Tick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4020875" y="2290500"/>
            <a:ext cx="2174100" cy="8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Event Dispatch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Set&lt;Listener&gt; listeners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2243713" y="2571750"/>
            <a:ext cx="1639800" cy="23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301313" y="2310825"/>
            <a:ext cx="1524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Emit Event Every 1 sec</a:t>
            </a:r>
            <a:endParaRPr sz="1000"/>
          </a:p>
        </p:txBody>
      </p:sp>
      <p:sp>
        <p:nvSpPr>
          <p:cNvPr id="139" name="Google Shape;139;p25"/>
          <p:cNvSpPr/>
          <p:nvPr/>
        </p:nvSpPr>
        <p:spPr>
          <a:xfrm>
            <a:off x="7298500" y="1931400"/>
            <a:ext cx="1246800" cy="359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Listener.onEvent()</a:t>
            </a:r>
            <a:endParaRPr sz="1000"/>
          </a:p>
        </p:txBody>
      </p:sp>
      <p:sp>
        <p:nvSpPr>
          <p:cNvPr id="140" name="Google Shape;140;p25"/>
          <p:cNvSpPr/>
          <p:nvPr/>
        </p:nvSpPr>
        <p:spPr>
          <a:xfrm>
            <a:off x="7298500" y="2681125"/>
            <a:ext cx="1246800" cy="359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Listener.onEvent()</a:t>
            </a:r>
            <a:endParaRPr sz="1000"/>
          </a:p>
        </p:txBody>
      </p:sp>
      <p:sp>
        <p:nvSpPr>
          <p:cNvPr id="141" name="Google Shape;141;p25"/>
          <p:cNvSpPr/>
          <p:nvPr/>
        </p:nvSpPr>
        <p:spPr>
          <a:xfrm>
            <a:off x="7298500" y="3430850"/>
            <a:ext cx="1246800" cy="359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Listener.onEvent()</a:t>
            </a:r>
            <a:endParaRPr sz="1000"/>
          </a:p>
        </p:txBody>
      </p:sp>
      <p:sp>
        <p:nvSpPr>
          <p:cNvPr id="142" name="Google Shape;142;p25"/>
          <p:cNvSpPr/>
          <p:nvPr/>
        </p:nvSpPr>
        <p:spPr>
          <a:xfrm rot="-1691079">
            <a:off x="6312461" y="2283725"/>
            <a:ext cx="982608" cy="1626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 rot="1989967">
            <a:off x="6312406" y="3154889"/>
            <a:ext cx="982692" cy="1627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6383451" y="2736775"/>
            <a:ext cx="9117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205726" y="2737800"/>
            <a:ext cx="1639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Service.emitEvent(event)</a:t>
            </a:r>
            <a:endParaRPr sz="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50" y="3164850"/>
            <a:ext cx="4400742" cy="18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Thread Sychronization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0" y="1017713"/>
            <a:ext cx="6420948" cy="3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750" y="1539800"/>
            <a:ext cx="5907000" cy="29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Wait()/Notify()/NotifyAll()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6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They are methods of </a:t>
            </a:r>
            <a:r>
              <a:rPr b="1" lang="zh-CN"/>
              <a:t>objects, </a:t>
            </a:r>
            <a:r>
              <a:rPr lang="zh-CN"/>
              <a:t>i.e. each object have its own wait()/notify()/notifyAll() method.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Notify() of object </a:t>
            </a:r>
            <a:r>
              <a:rPr b="1" lang="zh-CN"/>
              <a:t>A</a:t>
            </a:r>
            <a:r>
              <a:rPr lang="zh-CN"/>
              <a:t> will not awake another thread waiting on object </a:t>
            </a:r>
            <a:r>
              <a:rPr b="1" lang="zh-CN"/>
              <a:t>B</a:t>
            </a:r>
            <a:r>
              <a:rPr lang="zh-C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Calling </a:t>
            </a:r>
            <a:r>
              <a:rPr lang="zh-CN"/>
              <a:t>wait()/notify()/notifyAll() has prerequisite: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Current thread must hold the lock of the object before calling its wait()/notify()/notifyAll() methods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375" y="3794950"/>
            <a:ext cx="2891175" cy="1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975" y="3794951"/>
            <a:ext cx="2463450" cy="6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30175" y="3794950"/>
            <a:ext cx="691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FF00"/>
                </a:solidFill>
              </a:rPr>
              <a:t>Correct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5085775" y="3750825"/>
            <a:ext cx="691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</a:rPr>
              <a:t>Wrong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Effectively Final Variables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Lambda expressions can only used </a:t>
            </a:r>
            <a:r>
              <a:rPr b="1" lang="zh-CN"/>
              <a:t>effectively final</a:t>
            </a:r>
            <a:r>
              <a:rPr lang="zh-CN"/>
              <a:t> variables from outside scope.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0" y="1999575"/>
            <a:ext cx="6252624" cy="10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311700" y="1633175"/>
            <a:ext cx="8206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Value stored in the variable “count” may be changed, so “count” variable is NOT effectively final. 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34177"/>
            <a:ext cx="6313626" cy="88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11700" y="3354450"/>
            <a:ext cx="8132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Value stored in the variable “count” will NOT be changed, so “count” variable is effectively final.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4568875"/>
            <a:ext cx="6042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But we can still change the content of the object.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3: Classes, objects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7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202124"/>
                </a:solidFill>
                <a:highlight>
                  <a:srgbClr val="FFFFFF"/>
                </a:highlight>
              </a:rPr>
              <a:t>A </a:t>
            </a:r>
            <a:r>
              <a:rPr lang="zh-CN" sz="1700">
                <a:solidFill>
                  <a:srgbClr val="EA4335"/>
                </a:solidFill>
                <a:highlight>
                  <a:srgbClr val="FFFFFF"/>
                </a:highlight>
              </a:rPr>
              <a:t>class</a:t>
            </a:r>
            <a:r>
              <a:rPr lang="zh-CN" sz="1700">
                <a:solidFill>
                  <a:srgbClr val="202124"/>
                </a:solidFill>
                <a:highlight>
                  <a:srgbClr val="FFFFFF"/>
                </a:highlight>
              </a:rPr>
              <a:t> is a user defined prototype from which </a:t>
            </a:r>
            <a:r>
              <a:rPr lang="zh-CN" sz="1700">
                <a:solidFill>
                  <a:srgbClr val="EA4335"/>
                </a:solidFill>
                <a:highlight>
                  <a:srgbClr val="FFFFFF"/>
                </a:highlight>
              </a:rPr>
              <a:t>objects</a:t>
            </a:r>
            <a:r>
              <a:rPr lang="zh-CN" sz="1700">
                <a:solidFill>
                  <a:srgbClr val="202124"/>
                </a:solidFill>
                <a:highlight>
                  <a:srgbClr val="FFFFFF"/>
                </a:highlight>
              </a:rPr>
              <a:t> are created.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700">
                <a:solidFill>
                  <a:srgbClr val="202124"/>
                </a:solidFill>
                <a:highlight>
                  <a:srgbClr val="FFFFFF"/>
                </a:highlight>
              </a:rPr>
              <a:t>It represents the set of properties or methods that are common to all </a:t>
            </a:r>
            <a:r>
              <a:rPr lang="zh-CN" sz="1700">
                <a:solidFill>
                  <a:srgbClr val="EA4335"/>
                </a:solidFill>
                <a:highlight>
                  <a:srgbClr val="FFFFFF"/>
                </a:highlight>
              </a:rPr>
              <a:t>objects</a:t>
            </a:r>
            <a:r>
              <a:rPr lang="zh-CN" sz="1700">
                <a:solidFill>
                  <a:srgbClr val="202124"/>
                </a:solidFill>
                <a:highlight>
                  <a:srgbClr val="FFFFFF"/>
                </a:highlight>
              </a:rPr>
              <a:t> of one type.</a:t>
            </a:r>
            <a:endParaRPr sz="2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375" y="590000"/>
            <a:ext cx="24955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4: Strings &amp; StringBuilder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1200" cy="3416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980000"/>
                </a:solidFill>
              </a:rPr>
              <a:t>String</a:t>
            </a:r>
            <a:r>
              <a:rPr lang="zh-CN"/>
              <a:t>: </a:t>
            </a: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Once created, a String object </a:t>
            </a:r>
            <a:r>
              <a:rPr b="1" lang="zh-CN" sz="1400">
                <a:solidFill>
                  <a:schemeClr val="dk1"/>
                </a:solidFill>
                <a:highlight>
                  <a:srgbClr val="FFFFFF"/>
                </a:highlight>
              </a:rPr>
              <a:t>cannot be modified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str1</a:t>
            </a: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 = "abc";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str2</a:t>
            </a: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 = "abc";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str1 == str2   // 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true</a:t>
            </a: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, “==” tracks if they refer to the 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same object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str1.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equals</a:t>
            </a: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(str2) // </a:t>
            </a:r>
            <a:r>
              <a:rPr b="1" lang="zh-CN" sz="1700">
                <a:solidFill>
                  <a:schemeClr val="dk1"/>
                </a:solidFill>
                <a:highlight>
                  <a:srgbClr val="FFFFFF"/>
                </a:highlight>
              </a:rPr>
              <a:t>true</a:t>
            </a:r>
            <a:r>
              <a:rPr lang="zh-CN" sz="1700">
                <a:solidFill>
                  <a:schemeClr val="dk1"/>
                </a:solidFill>
                <a:highlight>
                  <a:srgbClr val="FFFFFF"/>
                </a:highlight>
              </a:rPr>
              <a:t>, checks if the two strings have the same characters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980000"/>
                </a:solidFill>
              </a:rPr>
              <a:t>StringBuilder</a:t>
            </a:r>
            <a:r>
              <a:rPr lang="zh-CN"/>
              <a:t>: </a:t>
            </a:r>
            <a:r>
              <a:rPr lang="zh-CN">
                <a:solidFill>
                  <a:srgbClr val="000000"/>
                </a:solidFill>
              </a:rPr>
              <a:t>A class for mutable sequence of characters.	</a:t>
            </a:r>
            <a:endParaRPr>
              <a:solidFill>
                <a:srgbClr val="000000"/>
              </a:solidFill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highlight>
                  <a:srgbClr val="FFFFFF"/>
                </a:highlight>
              </a:rPr>
              <a:t>StringBuilder sb = new StringBuilder();     // creates an empty builder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highlight>
                  <a:srgbClr val="FFFFFF"/>
                </a:highlight>
              </a:rPr>
              <a:t>sb.append("olleh");     // adds the string "olleh" into the builder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858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highlight>
                  <a:srgbClr val="FFFFFF"/>
                </a:highlight>
              </a:rPr>
              <a:t>sb.reverse();           // reverses the sequence internally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5: Inheritance &amp; polymorphism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An important concept in OOP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Superclass and subclass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 subclass overrides a superclass method when the </a:t>
            </a:r>
            <a:r>
              <a:rPr b="1" lang="zh-CN">
                <a:solidFill>
                  <a:schemeClr val="dk1"/>
                </a:solidFill>
              </a:rPr>
              <a:t>method signature</a:t>
            </a:r>
            <a:r>
              <a:rPr lang="zh-CN">
                <a:solidFill>
                  <a:schemeClr val="dk1"/>
                </a:solidFill>
              </a:rPr>
              <a:t> is the same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6: Abstract classes, interfaces, private/default interface methods &amp; nested classes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An interface is a class-like construct that contains constants and abstract methods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A class can only extend one class but can implement multiple interfaces.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An abstract class have 0 or more abstract methods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Abstract methods can only be declared in an abstract class.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7: GUI programming &amp; JavaFX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Stage:</a:t>
            </a:r>
            <a:r>
              <a:rPr lang="zh-CN" sz="2000">
                <a:solidFill>
                  <a:schemeClr val="dk1"/>
                </a:solidFill>
              </a:rPr>
              <a:t> (a window) contains all the objects of a JavaFX application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Scene: </a:t>
            </a:r>
            <a:r>
              <a:rPr lang="zh-CN" sz="2000">
                <a:solidFill>
                  <a:schemeClr val="dk1"/>
                </a:solidFill>
              </a:rPr>
              <a:t>represents the physical contents of a JavaFX application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Node:</a:t>
            </a:r>
            <a:r>
              <a:rPr lang="zh-CN" sz="2000">
                <a:solidFill>
                  <a:schemeClr val="dk1"/>
                </a:solidFill>
              </a:rPr>
              <a:t> </a:t>
            </a:r>
            <a:r>
              <a:rPr lang="zh-CN" sz="2000">
                <a:solidFill>
                  <a:schemeClr val="dk1"/>
                </a:solidFill>
              </a:rPr>
              <a:t>a </a:t>
            </a:r>
            <a:r>
              <a:rPr lang="zh-CN" sz="2000">
                <a:solidFill>
                  <a:schemeClr val="dk1"/>
                </a:solidFill>
              </a:rPr>
              <a:t>visual/graphical object of a scene graph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188" y="637363"/>
            <a:ext cx="22383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8: Event driven programming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In event-driven programming, code is executed upon activation of events such as user actions (e.g. key presses and mouse clicks)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</a:rPr>
              <a:t>To do this, we create a listener class, and call the handler method in the listener when the event is triggered.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9: Exceptions, file i/o &amp; local var inference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Exceptions indicate unexpected events or errors in the program.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Checked exceptions: Are checked at </a:t>
            </a:r>
            <a:r>
              <a:rPr b="1" lang="zh-CN" sz="2200">
                <a:solidFill>
                  <a:schemeClr val="dk1"/>
                </a:solidFill>
              </a:rPr>
              <a:t>compilation time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Unchecked exceptions: </a:t>
            </a:r>
            <a:r>
              <a:rPr b="1" lang="zh-CN" sz="2200">
                <a:solidFill>
                  <a:schemeClr val="dk1"/>
                </a:solidFill>
              </a:rPr>
              <a:t>Not</a:t>
            </a:r>
            <a:r>
              <a:rPr lang="zh-CN" sz="2200">
                <a:solidFill>
                  <a:schemeClr val="dk1"/>
                </a:solidFill>
              </a:rPr>
              <a:t> checked at compilation time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963913"/>
            <a:ext cx="8382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 10: Multithreading &amp; synchronization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5207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highlight>
                  <a:srgbClr val="FFFFFF"/>
                </a:highlight>
              </a:rPr>
              <a:t>How to implement multithread 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Regular class implements Runnable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Anonymous class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  <a:highlight>
                  <a:srgbClr val="FFFFFF"/>
                </a:highlight>
              </a:rPr>
              <a:t>Lambda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00" y="3650475"/>
            <a:ext cx="4541701" cy="10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75" y="3650475"/>
            <a:ext cx="3820375" cy="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