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30ACB-78B3-7246-BCD4-1A3C6DC840E0}" v="3" dt="2020-10-11T05:44:32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Zhang" userId="634e7a42d2e3dd1a" providerId="LiveId" clId="{F3330ACB-78B3-7246-BCD4-1A3C6DC840E0}"/>
    <pc:docChg chg="undo custSel addSld modSld">
      <pc:chgData name="Aaron Zhang" userId="634e7a42d2e3dd1a" providerId="LiveId" clId="{F3330ACB-78B3-7246-BCD4-1A3C6DC840E0}" dt="2020-10-11T05:46:50.204" v="318" actId="313"/>
      <pc:docMkLst>
        <pc:docMk/>
      </pc:docMkLst>
      <pc:sldChg chg="modSp mod">
        <pc:chgData name="Aaron Zhang" userId="634e7a42d2e3dd1a" providerId="LiveId" clId="{F3330ACB-78B3-7246-BCD4-1A3C6DC840E0}" dt="2020-10-11T05:43:58.682" v="30" actId="20577"/>
        <pc:sldMkLst>
          <pc:docMk/>
          <pc:sldMk cId="1045975406" sldId="256"/>
        </pc:sldMkLst>
        <pc:spChg chg="mod">
          <ac:chgData name="Aaron Zhang" userId="634e7a42d2e3dd1a" providerId="LiveId" clId="{F3330ACB-78B3-7246-BCD4-1A3C6DC840E0}" dt="2020-10-11T05:43:58.682" v="30" actId="20577"/>
          <ac:spMkLst>
            <pc:docMk/>
            <pc:sldMk cId="1045975406" sldId="256"/>
            <ac:spMk id="2" creationId="{AD4845A2-BD95-DC4B-BC2D-1531C265F2AC}"/>
          </ac:spMkLst>
        </pc:spChg>
      </pc:sldChg>
      <pc:sldChg chg="modSp mod">
        <pc:chgData name="Aaron Zhang" userId="634e7a42d2e3dd1a" providerId="LiveId" clId="{F3330ACB-78B3-7246-BCD4-1A3C6DC840E0}" dt="2020-10-11T05:44:22.999" v="40" actId="20577"/>
        <pc:sldMkLst>
          <pc:docMk/>
          <pc:sldMk cId="3408921324" sldId="257"/>
        </pc:sldMkLst>
        <pc:spChg chg="mod">
          <ac:chgData name="Aaron Zhang" userId="634e7a42d2e3dd1a" providerId="LiveId" clId="{F3330ACB-78B3-7246-BCD4-1A3C6DC840E0}" dt="2020-10-11T05:44:00.913" v="32" actId="20577"/>
          <ac:spMkLst>
            <pc:docMk/>
            <pc:sldMk cId="3408921324" sldId="257"/>
            <ac:spMk id="2" creationId="{37E2D43E-61D4-A047-9113-477A99F012DD}"/>
          </ac:spMkLst>
        </pc:spChg>
        <pc:spChg chg="mod">
          <ac:chgData name="Aaron Zhang" userId="634e7a42d2e3dd1a" providerId="LiveId" clId="{F3330ACB-78B3-7246-BCD4-1A3C6DC840E0}" dt="2020-10-11T05:44:22.999" v="40" actId="20577"/>
          <ac:spMkLst>
            <pc:docMk/>
            <pc:sldMk cId="3408921324" sldId="257"/>
            <ac:spMk id="3" creationId="{AF0A5EEE-471F-E349-9AA3-B5BF9AC6EC6E}"/>
          </ac:spMkLst>
        </pc:spChg>
      </pc:sldChg>
      <pc:sldChg chg="modSp mod">
        <pc:chgData name="Aaron Zhang" userId="634e7a42d2e3dd1a" providerId="LiveId" clId="{F3330ACB-78B3-7246-BCD4-1A3C6DC840E0}" dt="2020-10-11T05:43:30.068" v="28" actId="20577"/>
        <pc:sldMkLst>
          <pc:docMk/>
          <pc:sldMk cId="556854661" sldId="272"/>
        </pc:sldMkLst>
        <pc:spChg chg="mod">
          <ac:chgData name="Aaron Zhang" userId="634e7a42d2e3dd1a" providerId="LiveId" clId="{F3330ACB-78B3-7246-BCD4-1A3C6DC840E0}" dt="2020-10-11T05:43:30.068" v="28" actId="20577"/>
          <ac:spMkLst>
            <pc:docMk/>
            <pc:sldMk cId="556854661" sldId="272"/>
            <ac:spMk id="3" creationId="{1410C994-F7BC-CF47-BED0-EE4367F6E4DA}"/>
          </ac:spMkLst>
        </pc:spChg>
      </pc:sldChg>
      <pc:sldChg chg="modSp add mod">
        <pc:chgData name="Aaron Zhang" userId="634e7a42d2e3dd1a" providerId="LiveId" clId="{F3330ACB-78B3-7246-BCD4-1A3C6DC840E0}" dt="2020-10-11T05:46:50.204" v="318" actId="313"/>
        <pc:sldMkLst>
          <pc:docMk/>
          <pc:sldMk cId="883617677" sldId="273"/>
        </pc:sldMkLst>
        <pc:spChg chg="mod">
          <ac:chgData name="Aaron Zhang" userId="634e7a42d2e3dd1a" providerId="LiveId" clId="{F3330ACB-78B3-7246-BCD4-1A3C6DC840E0}" dt="2020-10-11T05:44:39.385" v="59" actId="20577"/>
          <ac:spMkLst>
            <pc:docMk/>
            <pc:sldMk cId="883617677" sldId="273"/>
            <ac:spMk id="2" creationId="{28B1C39B-2AA0-BA40-8924-D33285B01E66}"/>
          </ac:spMkLst>
        </pc:spChg>
        <pc:spChg chg="mod">
          <ac:chgData name="Aaron Zhang" userId="634e7a42d2e3dd1a" providerId="LiveId" clId="{F3330ACB-78B3-7246-BCD4-1A3C6DC840E0}" dt="2020-10-11T05:46:50.204" v="318" actId="313"/>
          <ac:spMkLst>
            <pc:docMk/>
            <pc:sldMk cId="883617677" sldId="273"/>
            <ac:spMk id="3" creationId="{464BBF37-5256-2843-845E-2A6B1A4B6F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48B1-2D43-AC4B-8B38-E20B3478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13B83-4E05-9143-9A13-31678C183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BE48-C03F-544B-A1DC-8237DC22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4BF8-E410-CF4D-BBD4-88388164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0B6E-2DEF-D142-A009-0270724B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8121-DCE0-A040-A72D-943BBAFA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220D-FE31-1246-A17D-7D277B42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0119-9D54-F54B-89A6-F3FB89A1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2E22-BDCE-1A4F-860D-9A120BF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7C1D-6FB0-894D-938C-D00C5CA4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4F181-D873-1E49-B5AE-C35527100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949D4-87A1-1243-B3A8-CBAC7883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A10F-7654-B642-8DC2-3D06CB3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CF6F-13F7-7041-996C-38DA2FE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961E-E045-FB4F-B121-F9E351F8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115-73C6-874B-87AF-98DD85C1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72A1-DFF9-6344-926D-3295A1B4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A99F-6708-C845-A00E-DE2D1A5A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8332-C19A-5247-8ECF-0CDBA48B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A7FE-C1F3-F34A-B524-FCB238D3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722-9DBD-C547-B1AE-A6651551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05E0-BD17-7140-8AC6-D898A267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60F6-018C-8D40-B7CB-50267E3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554A-AFDB-5D4C-938F-9D28036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8B0C-2328-0E4A-A498-D7814C25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3DC7-809F-BC41-AE5D-099738FC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3BDC-3924-FB41-919D-B5F87EABD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6472F-916A-3149-A1C9-25C4C486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F7C8F-2590-2D4D-B375-E9295879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9AA8-5C0B-3D42-B234-B0CADE57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F3B9-6DD1-F64E-932D-51099FA7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3E7-4517-EE41-B0BA-5BA60EB0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FC64-6970-9F44-8844-ED1BE0F94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148DB-B332-344C-BA71-1491DC9BF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1FB55-B59D-4A49-8F30-07CEB1A4E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CB456-764C-1741-805D-AED3F5420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E3C8C-5BF5-B846-91F0-80A06071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C5476-140A-0040-AFEF-DF8A2B56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F3C9D-A584-744D-B7A0-4733C45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287D-6DA9-6841-A26B-CABE4766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D2346-D603-B34C-842B-88A43CA7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F54B-B04B-434E-9E23-2483D403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DBE8A-7007-0A4F-A802-F2586D83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5FF41-4843-BB45-8441-01D8D4B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FD953-17BC-AE46-8C60-F2302BFA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01685-F160-1347-9BF8-9C593A00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7E46-A204-DF44-9CC5-07C3EEF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31C7-1E2A-A343-82A6-F7C309D8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C6E5D-4F20-8641-B661-8681269A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858C-CDEE-C849-B6E1-29319222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D85C-1103-CB4A-9745-40390771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2E049-1E08-574F-A60B-B3B91B3E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6DA-FF1E-9C4E-8304-75923285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2B03C-840A-2B4E-BE88-6B4198A9A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E8D39-0916-864E-B2B9-07B6A0CA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C9D9-89D5-D145-A644-50D19E23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1059-7016-9E43-988B-20DB2A38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236A3-69B8-DF4B-8675-AD2838B4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7B206-F2F0-3043-8366-ECA85086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8D87-386E-6F42-BB5A-79234C52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90FB-7B25-C24E-91AC-88488F760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7944-6B72-9144-AFC3-8EF375864FDE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6712-8467-C540-B721-9BFAE876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6D95-710D-9C44-BA43-CC9E25BEB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45A2-BD95-DC4B-BC2D-1531C265F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COMP3021</a:t>
            </a:r>
            <a:r>
              <a:rPr lang="zh-CN" altLang="en-US" dirty="0"/>
              <a:t> </a:t>
            </a:r>
            <a:r>
              <a:rPr lang="en-US" altLang="zh-CN" dirty="0"/>
              <a:t>Lab6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93A02-72FB-F845-B71C-9E22D5B69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0D66-8A69-6D4C-A6D0-6734ABBB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CF9E-49C6-C14C-B18C-90E33FB3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nested class is a class defined inside a class. </a:t>
            </a:r>
          </a:p>
          <a:p>
            <a:endParaRPr lang="en-HK" dirty="0"/>
          </a:p>
          <a:p>
            <a:pPr lvl="1"/>
            <a:r>
              <a:rPr lang="en-HK" dirty="0"/>
              <a:t>Static nested classes </a:t>
            </a:r>
          </a:p>
          <a:p>
            <a:pPr lvl="1"/>
            <a:r>
              <a:rPr lang="en-HK" dirty="0"/>
              <a:t>Non-static nested classes </a:t>
            </a:r>
            <a:r>
              <a:rPr lang="en-US" altLang="zh-CN" dirty="0"/>
              <a:t>(</a:t>
            </a:r>
            <a:r>
              <a:rPr lang="en-HK" dirty="0"/>
              <a:t>inner classes</a:t>
            </a:r>
            <a:r>
              <a:rPr lang="en-US" altLang="zh-CN" dirty="0"/>
              <a:t>)</a:t>
            </a:r>
            <a:endParaRPr lang="en-H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3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8EAA-BE23-6041-B124-6DB87A92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Static nested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F936-25E8-844A-A3F6-E894B243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Static nested classes belong to the enclosing class, not an object </a:t>
            </a:r>
          </a:p>
          <a:p>
            <a:pPr lvl="1"/>
            <a:r>
              <a:rPr lang="en-HK" dirty="0"/>
              <a:t>Static nested classes can only access static members of the enclosing class. </a:t>
            </a:r>
          </a:p>
          <a:p>
            <a:pPr lvl="1"/>
            <a:r>
              <a:rPr lang="en-HK" dirty="0"/>
              <a:t>You don't need an instance of the enclosing class to create an instance of the static nested class.</a:t>
            </a:r>
          </a:p>
          <a:p>
            <a:pPr lvl="1"/>
            <a:r>
              <a:rPr lang="en-HK" dirty="0"/>
              <a:t>The enclosed and enclosing class have private level access to each other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5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2510-ABEB-DD49-8552-B34183DF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4C99-7CD2-7A40-9378-3779A88BE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r>
              <a:rPr lang="en-HK" dirty="0"/>
              <a:t>Inner classes are non-static nested classes.</a:t>
            </a:r>
          </a:p>
          <a:p>
            <a:pPr lvl="1"/>
            <a:r>
              <a:rPr lang="en-HK" dirty="0"/>
              <a:t>They belong to an instance of the outer class</a:t>
            </a:r>
          </a:p>
          <a:p>
            <a:pPr lvl="1"/>
            <a:r>
              <a:rPr lang="en-HK" dirty="0"/>
              <a:t>Inner classes can access both static and non-static members of the outer class</a:t>
            </a:r>
          </a:p>
          <a:p>
            <a:pPr lvl="1"/>
            <a:r>
              <a:rPr lang="en-HK" dirty="0"/>
              <a:t>You need to instantiate the outer class before you can instantiate the inner class</a:t>
            </a:r>
          </a:p>
          <a:p>
            <a:pPr lvl="1"/>
            <a:r>
              <a:rPr lang="en-HK" dirty="0"/>
              <a:t>Inner classes cannot have static members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53827-395B-B548-A362-64C4B9AB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10" y="3703320"/>
            <a:ext cx="7535598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B7DD-3814-6749-B097-E2008F5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54FF-8B21-504C-A2E3-9430F497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503"/>
          </a:xfrm>
        </p:spPr>
        <p:txBody>
          <a:bodyPr/>
          <a:lstStyle/>
          <a:p>
            <a:r>
              <a:rPr lang="en-HK" dirty="0"/>
              <a:t>Local classes are a special type of inner class defined inside a method or scope block.</a:t>
            </a:r>
          </a:p>
          <a:p>
            <a:pPr lvl="1"/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HK" dirty="0"/>
          </a:p>
          <a:p>
            <a:pPr lvl="1"/>
            <a:r>
              <a:rPr lang="en-HK" dirty="0"/>
              <a:t>They cannot have access modifiers in their declaration</a:t>
            </a:r>
          </a:p>
          <a:p>
            <a:pPr lvl="1"/>
            <a:r>
              <a:rPr lang="en-HK" dirty="0"/>
              <a:t>If you want to invoke the methods of local inner class, you must instantiate this class inside the 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90529-55C8-8247-B232-8D1EEE9B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3700406"/>
            <a:ext cx="6391275" cy="31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6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21B9-6575-D54D-87EB-6A343481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Anonymous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BB5F-9260-E940-86D0-290CE93F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HK" dirty="0"/>
              <a:t>An anonymous class is a local class that has no name</a:t>
            </a:r>
          </a:p>
          <a:p>
            <a:r>
              <a:rPr lang="en-HK" dirty="0"/>
              <a:t>Anonymous classes can be used to:</a:t>
            </a:r>
          </a:p>
          <a:p>
            <a:pPr lvl="1"/>
            <a:r>
              <a:rPr lang="en-HK" dirty="0"/>
              <a:t>Create an object which implements an interface</a:t>
            </a:r>
          </a:p>
          <a:p>
            <a:pPr lvl="1"/>
            <a:r>
              <a:rPr lang="en-HK" dirty="0"/>
              <a:t>Create an object which extends a class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B697C-3C57-F14E-BD1E-9687B72B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0345"/>
            <a:ext cx="7677150" cy="35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1F4C-5EA2-F744-90A0-F3DABAB1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altLang="zh-CN" dirty="0"/>
              <a:t>onymous Class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32D6-B675-C540-9E02-5ABC1C36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Anonymous classes can only implement 1 interface at a time, normal classes &gt;= 0</a:t>
            </a:r>
          </a:p>
          <a:p>
            <a:r>
              <a:rPr lang="en-HK" dirty="0"/>
              <a:t>Anonymous classes can either extend a class or implement an interface, but not both</a:t>
            </a:r>
          </a:p>
          <a:p>
            <a:r>
              <a:rPr lang="en-HK" dirty="0"/>
              <a:t>Anonymous classes can't have explicitly defined constructors (since you don't have access to the class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4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2E8E-EA53-5E4E-8BFC-82873783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Anonymous Class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A3C6-4050-D24F-B69A-C14F34A7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Anonymous classes have access to the members of its enclosing class</a:t>
            </a:r>
          </a:p>
          <a:p>
            <a:r>
              <a:rPr lang="en-HK" dirty="0"/>
              <a:t>Anonymous classes cannot access local variables in its enclosing scope that are not declared as final or effectively final</a:t>
            </a:r>
          </a:p>
          <a:p>
            <a:pPr lvl="1"/>
            <a:r>
              <a:rPr lang="en-HK" dirty="0"/>
              <a:t>Effectively final: a </a:t>
            </a:r>
            <a:r>
              <a:rPr lang="en-HK"/>
              <a:t>variable whose value </a:t>
            </a:r>
            <a:r>
              <a:rPr lang="en-HK" dirty="0"/>
              <a:t>is never changed again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7C30F-3E9A-EC41-9FB0-A68F6758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3154"/>
            <a:ext cx="8120063" cy="29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C39B-2AA0-BA40-8924-D33285B0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BF37-5256-2843-845E-2A6B1A4B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prefix calculator in text version. </a:t>
            </a:r>
          </a:p>
          <a:p>
            <a:pPr lvl="1"/>
            <a:r>
              <a:rPr lang="en-US" dirty="0"/>
              <a:t>(+ 1 2) means “1 + 2”</a:t>
            </a:r>
          </a:p>
          <a:p>
            <a:pPr lvl="1"/>
            <a:r>
              <a:rPr lang="en-US" dirty="0"/>
              <a:t>(* 2 (- 5 9)) means “((5 – 9) * 2)”</a:t>
            </a:r>
          </a:p>
          <a:p>
            <a:r>
              <a:rPr lang="en-US" dirty="0"/>
              <a:t>Refer to the provided “</a:t>
            </a:r>
            <a:r>
              <a:rPr lang="en-US" dirty="0" err="1"/>
              <a:t>diagram.png</a:t>
            </a:r>
            <a:r>
              <a:rPr lang="en-US" dirty="0"/>
              <a:t>” figure which shows the project structure, implement the TODOs in the code skeleton.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1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4C9C-2254-5347-986B-A0DB4607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C994-F7BC-CF47-BED0-EE4367F6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Lab 6 project to IntelliJ</a:t>
            </a:r>
          </a:p>
          <a:p>
            <a:r>
              <a:rPr lang="en-US" dirty="0"/>
              <a:t>Finish the TODOs</a:t>
            </a:r>
          </a:p>
          <a:p>
            <a:r>
              <a:rPr lang="en-US" dirty="0"/>
              <a:t>Make sure your implementation can pass our provided test cases</a:t>
            </a:r>
          </a:p>
          <a:p>
            <a:r>
              <a:rPr lang="en-US" dirty="0"/>
              <a:t>Zip the IntelliJ project and submit the zip file to CASS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NOTE: The deadline is 23:55 </a:t>
            </a:r>
            <a:r>
              <a:rPr lang="en-US" altLang="zh-CN" dirty="0"/>
              <a:t>Oct</a:t>
            </a:r>
            <a:r>
              <a:rPr lang="zh-CN" altLang="en-US" dirty="0"/>
              <a:t> </a:t>
            </a:r>
            <a:r>
              <a:rPr lang="en-US" altLang="zh-CN" dirty="0"/>
              <a:t>20. Please choose “Lab 6” when you submit.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5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D43E-61D4-A047-9113-477A99F0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5EEE-471F-E349-9AA3-B5BF9AC6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Download today’s lab materials from our course website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course.cse.ust.hk</a:t>
            </a:r>
            <a:r>
              <a:rPr lang="en-US" sz="2800" dirty="0"/>
              <a:t>/comp3021/#labs</a:t>
            </a:r>
          </a:p>
        </p:txBody>
      </p:sp>
    </p:spTree>
    <p:extLst>
      <p:ext uri="{BB962C8B-B14F-4D97-AF65-F5344CB8AC3E}">
        <p14:creationId xmlns:p14="http://schemas.microsoft.com/office/powerpoint/2010/main" val="340892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208C-85CE-774B-8CEF-CF19E57D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71E2-0638-9A41-BC66-3E6DC521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Interface</a:t>
            </a:r>
          </a:p>
          <a:p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6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C259-402F-7B42-B0BB-06F7FFE4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2144-5119-684B-901D-8B68DEEA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An interface is a class-like construct that contains constants and abstract methods </a:t>
            </a:r>
            <a:r>
              <a:rPr lang="en-HK" i="1" dirty="0"/>
              <a:t>(prior to Java 8)</a:t>
            </a:r>
          </a:p>
          <a:p>
            <a:pPr lvl="1"/>
            <a:r>
              <a:rPr lang="en-HK" dirty="0"/>
              <a:t>Java 8 adds support of default 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HK" dirty="0"/>
          </a:p>
          <a:p>
            <a:pPr lvl="1"/>
            <a:r>
              <a:rPr lang="en-HK" dirty="0"/>
              <a:t>Java 9 adds support of private interface methods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8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FA82-59C0-1D49-812C-2F8F1F34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Default interface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433E-95C3-824C-A0BC-FFD22B81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Java 8 introduced default interface methods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HK" altLang="zh-CN" dirty="0"/>
          </a:p>
          <a:p>
            <a:pPr lvl="1"/>
            <a:r>
              <a:rPr lang="en-US" altLang="zh-CN" dirty="0"/>
              <a:t>The implementation in a default</a:t>
            </a:r>
            <a:r>
              <a:rPr lang="zh-CN" altLang="en-US" dirty="0"/>
              <a:t> </a:t>
            </a:r>
            <a:r>
              <a:rPr lang="en-US" altLang="zh-CN" dirty="0"/>
              <a:t>method </a:t>
            </a:r>
            <a:r>
              <a:rPr lang="en-HK" dirty="0"/>
              <a:t>will be used when a concrete class does not override the method.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8CAA5-B346-DD40-96EA-2AB20A22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363913"/>
            <a:ext cx="50292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6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C8B9-5F2F-0F40-BD57-BF826029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Private interface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54FD-2D0F-0B41-8CC9-321A75A3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Java 9 introduced private interface methods, which can be used as helper functions within the interface</a:t>
            </a:r>
          </a:p>
          <a:p>
            <a:pPr lvl="1"/>
            <a:r>
              <a:rPr lang="en-US" altLang="zh-CN" dirty="0"/>
              <a:t>C</a:t>
            </a:r>
            <a:r>
              <a:rPr lang="en-HK" dirty="0"/>
              <a:t>an not be abstract</a:t>
            </a:r>
          </a:p>
          <a:p>
            <a:pPr lvl="1"/>
            <a:r>
              <a:rPr lang="en-HK" dirty="0"/>
              <a:t>Can only be used inside the interface (hence the term private)</a:t>
            </a:r>
          </a:p>
          <a:p>
            <a:pPr lvl="1"/>
            <a:r>
              <a:rPr lang="en-HK" dirty="0"/>
              <a:t>Private non-static methods can't be used inside private static methods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F1DD6-7DEC-7A49-92C3-64FC1734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3873500"/>
            <a:ext cx="5994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349A-A98A-F445-A880-51EDF226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0C65-3BE8-CF42-9F31-49FC2771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Contains only public static final variables, even if you don't write the keywords</a:t>
            </a:r>
          </a:p>
          <a:p>
            <a:r>
              <a:rPr lang="en-HK" dirty="0"/>
              <a:t>No constructors; you can't instantiate an interface</a:t>
            </a:r>
            <a:r>
              <a:rPr lang="en-US" altLang="zh-CN" dirty="0"/>
              <a:t>.</a:t>
            </a:r>
            <a:endParaRPr lang="en-HK" dirty="0"/>
          </a:p>
          <a:p>
            <a:r>
              <a:rPr lang="en-HK" dirty="0"/>
              <a:t>A class can only extend one class but can implement multiple interfaces</a:t>
            </a:r>
          </a:p>
        </p:txBody>
      </p:sp>
    </p:spTree>
    <p:extLst>
      <p:ext uri="{BB962C8B-B14F-4D97-AF65-F5344CB8AC3E}">
        <p14:creationId xmlns:p14="http://schemas.microsoft.com/office/powerpoint/2010/main" val="428379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AE5D-1B90-8B4F-9E09-D1E45555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192A-ABF9-8247-BE92-07E046EC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An abstract class is a class explicitly declared with the </a:t>
            </a:r>
            <a:r>
              <a:rPr lang="en-HK" dirty="0">
                <a:solidFill>
                  <a:srgbClr val="FF0000"/>
                </a:solidFill>
              </a:rPr>
              <a:t>abstract</a:t>
            </a:r>
            <a:r>
              <a:rPr lang="en-HK" dirty="0"/>
              <a:t> modifier</a:t>
            </a:r>
          </a:p>
          <a:p>
            <a:pPr lvl="1"/>
            <a:r>
              <a:rPr lang="en-US" altLang="zh-CN" dirty="0"/>
              <a:t>A</a:t>
            </a:r>
            <a:r>
              <a:rPr lang="en-HK" dirty="0"/>
              <a:t>n abstract class have 0 or more abstract methods</a:t>
            </a:r>
          </a:p>
          <a:p>
            <a:pPr lvl="1"/>
            <a:endParaRPr lang="en-HK" dirty="0"/>
          </a:p>
          <a:p>
            <a:r>
              <a:rPr lang="en-HK" dirty="0"/>
              <a:t>An abstract method is a method declared with the </a:t>
            </a:r>
            <a:r>
              <a:rPr lang="en-HK" dirty="0">
                <a:solidFill>
                  <a:srgbClr val="FF0000"/>
                </a:solidFill>
              </a:rPr>
              <a:t>abstract</a:t>
            </a:r>
            <a:r>
              <a:rPr lang="en-HK" dirty="0"/>
              <a:t> modifier, and no method body.</a:t>
            </a:r>
          </a:p>
          <a:p>
            <a:pPr lvl="1"/>
            <a:r>
              <a:rPr lang="en-HK" dirty="0"/>
              <a:t>Abstract methods can only be declared in an abstract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4AA4-8013-9542-AD33-3E64F91D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8DA7-DFD2-AF49-B889-B9B40150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Cannot be instantiated with </a:t>
            </a:r>
            <a:r>
              <a:rPr lang="en-US" altLang="zh-CN" dirty="0"/>
              <a:t>“new”</a:t>
            </a:r>
            <a:endParaRPr lang="en-HK" dirty="0"/>
          </a:p>
          <a:p>
            <a:r>
              <a:rPr lang="en-HK" dirty="0"/>
              <a:t>Cannot have private abstract methods (because nobody can see it, and nobody can implement it)</a:t>
            </a:r>
          </a:p>
          <a:p>
            <a:r>
              <a:rPr lang="en-HK" dirty="0"/>
              <a:t>CAN have constructors (which are invoked when subclass constructor is invoked)</a:t>
            </a:r>
          </a:p>
          <a:p>
            <a:r>
              <a:rPr lang="en-HK" dirty="0"/>
              <a:t>Subclass can be abstract even if superclass is concrete</a:t>
            </a:r>
          </a:p>
          <a:p>
            <a:r>
              <a:rPr lang="en-HK" dirty="0"/>
              <a:t>Subclass can override a method from its superclass, and define it as abstract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0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737</Words>
  <Application>Microsoft Macintosh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COMP3021 Lab6</vt:lpstr>
      <vt:lpstr>Lab6 Materials</vt:lpstr>
      <vt:lpstr>Outline</vt:lpstr>
      <vt:lpstr>Interface</vt:lpstr>
      <vt:lpstr>Default interface methods</vt:lpstr>
      <vt:lpstr>Private interface methods</vt:lpstr>
      <vt:lpstr>Some Notes on Interface</vt:lpstr>
      <vt:lpstr>Abstract Classes</vt:lpstr>
      <vt:lpstr>Notes on Abstract Class &amp; Abstract Methods</vt:lpstr>
      <vt:lpstr>Nested Class</vt:lpstr>
      <vt:lpstr>Static nested classes</vt:lpstr>
      <vt:lpstr>Inner Class</vt:lpstr>
      <vt:lpstr>Local Class</vt:lpstr>
      <vt:lpstr>Anonymous Class</vt:lpstr>
      <vt:lpstr>Anonymous Class &amp; Other Inner Class</vt:lpstr>
      <vt:lpstr>Anonymous Class &amp; Local Variables</vt:lpstr>
      <vt:lpstr>Lab 6 Task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WEI</dc:creator>
  <cp:lastModifiedBy>Aaron Zhang</cp:lastModifiedBy>
  <cp:revision>10</cp:revision>
  <dcterms:created xsi:type="dcterms:W3CDTF">2018-10-11T07:29:25Z</dcterms:created>
  <dcterms:modified xsi:type="dcterms:W3CDTF">2020-10-11T05:47:13Z</dcterms:modified>
</cp:coreProperties>
</file>