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5"/>
  </p:notesMasterIdLst>
  <p:sldIdLst>
    <p:sldId id="256" r:id="rId2"/>
    <p:sldId id="388" r:id="rId3"/>
    <p:sldId id="257" r:id="rId4"/>
    <p:sldId id="258" r:id="rId5"/>
    <p:sldId id="260" r:id="rId6"/>
    <p:sldId id="259" r:id="rId7"/>
    <p:sldId id="261" r:id="rId8"/>
    <p:sldId id="269" r:id="rId9"/>
    <p:sldId id="262" r:id="rId10"/>
    <p:sldId id="263" r:id="rId11"/>
    <p:sldId id="264" r:id="rId12"/>
    <p:sldId id="265" r:id="rId13"/>
    <p:sldId id="266" r:id="rId14"/>
    <p:sldId id="267" r:id="rId15"/>
    <p:sldId id="270" r:id="rId16"/>
    <p:sldId id="271" r:id="rId17"/>
    <p:sldId id="272" r:id="rId18"/>
    <p:sldId id="273" r:id="rId19"/>
    <p:sldId id="276" r:id="rId20"/>
    <p:sldId id="274" r:id="rId21"/>
    <p:sldId id="277" r:id="rId22"/>
    <p:sldId id="275" r:id="rId23"/>
    <p:sldId id="278" r:id="rId24"/>
    <p:sldId id="279" r:id="rId25"/>
    <p:sldId id="280" r:id="rId26"/>
    <p:sldId id="281" r:id="rId27"/>
    <p:sldId id="282" r:id="rId28"/>
    <p:sldId id="283" r:id="rId29"/>
    <p:sldId id="286" r:id="rId30"/>
    <p:sldId id="284" r:id="rId31"/>
    <p:sldId id="285" r:id="rId32"/>
    <p:sldId id="287" r:id="rId33"/>
    <p:sldId id="288" r:id="rId34"/>
    <p:sldId id="289" r:id="rId35"/>
    <p:sldId id="290" r:id="rId36"/>
    <p:sldId id="291" r:id="rId37"/>
    <p:sldId id="292" r:id="rId38"/>
    <p:sldId id="307" r:id="rId39"/>
    <p:sldId id="308" r:id="rId40"/>
    <p:sldId id="310" r:id="rId41"/>
    <p:sldId id="309" r:id="rId42"/>
    <p:sldId id="312" r:id="rId43"/>
    <p:sldId id="313" r:id="rId44"/>
    <p:sldId id="293" r:id="rId45"/>
    <p:sldId id="294" r:id="rId46"/>
    <p:sldId id="295" r:id="rId47"/>
    <p:sldId id="296" r:id="rId48"/>
    <p:sldId id="297" r:id="rId49"/>
    <p:sldId id="298" r:id="rId50"/>
    <p:sldId id="299" r:id="rId51"/>
    <p:sldId id="302" r:id="rId52"/>
    <p:sldId id="301" r:id="rId53"/>
    <p:sldId id="300" r:id="rId54"/>
    <p:sldId id="303" r:id="rId55"/>
    <p:sldId id="304" r:id="rId56"/>
    <p:sldId id="306"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4" r:id="rId77"/>
    <p:sldId id="333" r:id="rId78"/>
    <p:sldId id="335" r:id="rId79"/>
    <p:sldId id="336" r:id="rId80"/>
    <p:sldId id="339" r:id="rId81"/>
    <p:sldId id="337" r:id="rId82"/>
    <p:sldId id="338" r:id="rId83"/>
    <p:sldId id="367" r:id="rId84"/>
    <p:sldId id="365" r:id="rId85"/>
    <p:sldId id="364" r:id="rId86"/>
    <p:sldId id="340" r:id="rId87"/>
    <p:sldId id="341" r:id="rId88"/>
    <p:sldId id="362" r:id="rId89"/>
    <p:sldId id="359" r:id="rId90"/>
    <p:sldId id="360" r:id="rId91"/>
    <p:sldId id="361" r:id="rId92"/>
    <p:sldId id="380" r:id="rId93"/>
    <p:sldId id="366" r:id="rId94"/>
    <p:sldId id="347" r:id="rId95"/>
    <p:sldId id="381" r:id="rId96"/>
    <p:sldId id="342" r:id="rId97"/>
    <p:sldId id="382" r:id="rId98"/>
    <p:sldId id="343" r:id="rId99"/>
    <p:sldId id="344" r:id="rId100"/>
    <p:sldId id="384" r:id="rId101"/>
    <p:sldId id="369" r:id="rId102"/>
    <p:sldId id="346" r:id="rId103"/>
    <p:sldId id="370" r:id="rId104"/>
    <p:sldId id="371" r:id="rId105"/>
    <p:sldId id="345" r:id="rId106"/>
    <p:sldId id="358" r:id="rId107"/>
    <p:sldId id="372" r:id="rId108"/>
    <p:sldId id="375" r:id="rId109"/>
    <p:sldId id="373" r:id="rId110"/>
    <p:sldId id="374" r:id="rId111"/>
    <p:sldId id="355" r:id="rId112"/>
    <p:sldId id="377" r:id="rId113"/>
    <p:sldId id="376" r:id="rId114"/>
    <p:sldId id="378" r:id="rId115"/>
    <p:sldId id="379" r:id="rId116"/>
    <p:sldId id="348" r:id="rId117"/>
    <p:sldId id="352" r:id="rId118"/>
    <p:sldId id="354" r:id="rId119"/>
    <p:sldId id="349" r:id="rId120"/>
    <p:sldId id="350" r:id="rId121"/>
    <p:sldId id="351" r:id="rId122"/>
    <p:sldId id="386" r:id="rId123"/>
    <p:sldId id="387" r:id="rId1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3842" autoAdjust="0"/>
  </p:normalViewPr>
  <p:slideViewPr>
    <p:cSldViewPr>
      <p:cViewPr>
        <p:scale>
          <a:sx n="100" d="100"/>
          <a:sy n="100" d="100"/>
        </p:scale>
        <p:origin x="-1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7F0720-01C7-4EF5-A7EF-8CF1FEB2C5A6}" type="datetimeFigureOut">
              <a:rPr lang="zh-CN" altLang="en-US" smtClean="0"/>
              <a:pPr/>
              <a:t>2012-12-10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F2439-E75D-4DE4-BC26-43D2FEE83D4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Decoding</a:t>
            </a:r>
            <a:r>
              <a:rPr lang="en-US" altLang="zh-CN" baseline="0" dirty="0" smtClean="0"/>
              <a:t> the syndrome has three aspects:</a:t>
            </a:r>
            <a:endParaRPr lang="en-US" altLang="zh-CN" dirty="0" smtClean="0"/>
          </a:p>
          <a:p>
            <a:r>
              <a:rPr lang="en-US" altLang="zh-CN" dirty="0" smtClean="0"/>
              <a:t>1)Finding if the packet has any errors (if  syndrome is 0, no errors are present)  973 </a:t>
            </a:r>
          </a:p>
          <a:p>
            <a:r>
              <a:rPr lang="en-US" altLang="zh-CN" dirty="0" smtClean="0"/>
              <a:t>2)Checking if a single error has occurred by searching Table 5, if the syndrome is one of the entries in the table, then a single bit  error has occurred and the corresponding bit is affected, thus this  position in the data stream needs to be complemented. Also, if the syndrome is one of the rows of  the identity matrix I, then one of the parity bits  are in error. If the syndrome cannot be identified, then a higher order error has occurred and the error flag will be set (the stream is corrupted and cannot be restored). </a:t>
            </a:r>
          </a:p>
          <a:p>
            <a:r>
              <a:rPr lang="en-US" altLang="zh-CN" dirty="0" smtClean="0"/>
              <a:t>3)Correcting the single error detected, as indicated above. </a:t>
            </a:r>
            <a:endParaRPr lang="zh-CN" altLang="en-US" dirty="0"/>
          </a:p>
        </p:txBody>
      </p:sp>
      <p:sp>
        <p:nvSpPr>
          <p:cNvPr id="4" name="灯片编号占位符 3"/>
          <p:cNvSpPr>
            <a:spLocks noGrp="1"/>
          </p:cNvSpPr>
          <p:nvPr>
            <p:ph type="sldNum" sz="quarter" idx="10"/>
          </p:nvPr>
        </p:nvSpPr>
        <p:spPr/>
        <p:txBody>
          <a:bodyPr/>
          <a:lstStyle/>
          <a:p>
            <a:fld id="{DF8F2439-E75D-4DE4-BC26-43D2FEE83D42}" type="slidenum">
              <a:rPr lang="zh-CN" altLang="en-US" smtClean="0"/>
              <a:pPr/>
              <a:t>41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Null packet has</a:t>
            </a:r>
            <a:r>
              <a:rPr lang="en-US" altLang="zh-CN" baseline="0" dirty="0" smtClean="0"/>
              <a:t> no meaning</a:t>
            </a:r>
          </a:p>
          <a:p>
            <a:r>
              <a:rPr lang="en-US" altLang="zh-CN" baseline="0" dirty="0" smtClean="0"/>
              <a:t>Blanking Data uses as blanking lines (BT656 style video system)</a:t>
            </a:r>
          </a:p>
          <a:p>
            <a:endParaRPr lang="zh-CN" altLang="en-US" dirty="0"/>
          </a:p>
        </p:txBody>
      </p:sp>
      <p:sp>
        <p:nvSpPr>
          <p:cNvPr id="4" name="灯片编号占位符 3"/>
          <p:cNvSpPr>
            <a:spLocks noGrp="1"/>
          </p:cNvSpPr>
          <p:nvPr>
            <p:ph type="sldNum" sz="quarter" idx="10"/>
          </p:nvPr>
        </p:nvSpPr>
        <p:spPr/>
        <p:txBody>
          <a:bodyPr/>
          <a:lstStyle/>
          <a:p>
            <a:fld id="{DF8F2439-E75D-4DE4-BC26-43D2FEE83D42}" type="slidenum">
              <a:rPr lang="zh-CN" altLang="en-US" smtClean="0"/>
              <a:pPr/>
              <a:t>56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8F2439-E75D-4DE4-BC26-43D2FEE83D42}" type="slidenum">
              <a:rPr lang="zh-CN" altLang="en-US" smtClean="0"/>
              <a:pPr/>
              <a:t>98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71DA90BB-335D-4D5E-98C9-0C1A0E9FB0E1}" type="datetimeFigureOut">
              <a:rPr lang="zh-CN" altLang="en-US" smtClean="0"/>
              <a:pPr/>
              <a:t>2012-12-10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FC1AE743-22CA-414A-B253-D2DF45B3C42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1DA90BB-335D-4D5E-98C9-0C1A0E9FB0E1}" type="datetimeFigureOut">
              <a:rPr lang="zh-CN" altLang="en-US" smtClean="0"/>
              <a:pPr/>
              <a:t>2012-12-10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FC1AE743-22CA-414A-B253-D2DF45B3C42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1DA90BB-335D-4D5E-98C9-0C1A0E9FB0E1}" type="datetimeFigureOut">
              <a:rPr lang="zh-CN" altLang="en-US" smtClean="0"/>
              <a:pPr/>
              <a:t>2012-12-10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FC1AE743-22CA-414A-B253-D2DF45B3C42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1DA90BB-335D-4D5E-98C9-0C1A0E9FB0E1}" type="datetimeFigureOut">
              <a:rPr lang="zh-CN" altLang="en-US" smtClean="0"/>
              <a:pPr/>
              <a:t>2012-12-10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FC1AE743-22CA-414A-B253-D2DF45B3C42E}"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71DA90BB-335D-4D5E-98C9-0C1A0E9FB0E1}" type="datetimeFigureOut">
              <a:rPr lang="zh-CN" altLang="en-US" smtClean="0"/>
              <a:pPr/>
              <a:t>2012-12-10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FC1AE743-22CA-414A-B253-D2DF45B3C42E}"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1DA90BB-335D-4D5E-98C9-0C1A0E9FB0E1}" type="datetimeFigureOut">
              <a:rPr lang="zh-CN" altLang="en-US" smtClean="0"/>
              <a:pPr/>
              <a:t>2012-12-10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FC1AE743-22CA-414A-B253-D2DF45B3C42E}"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71DA90BB-335D-4D5E-98C9-0C1A0E9FB0E1}" type="datetimeFigureOut">
              <a:rPr lang="zh-CN" altLang="en-US" smtClean="0"/>
              <a:pPr/>
              <a:t>2012-12-10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FC1AE743-22CA-414A-B253-D2DF45B3C42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71DA90BB-335D-4D5E-98C9-0C1A0E9FB0E1}" type="datetimeFigureOut">
              <a:rPr lang="zh-CN" altLang="en-US" smtClean="0"/>
              <a:pPr/>
              <a:t>2012-12-10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FC1AE743-22CA-414A-B253-D2DF45B3C42E}"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71DA90BB-335D-4D5E-98C9-0C1A0E9FB0E1}" type="datetimeFigureOut">
              <a:rPr lang="zh-CN" altLang="en-US" smtClean="0"/>
              <a:pPr/>
              <a:t>2012-12-10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FC1AE743-22CA-414A-B253-D2DF45B3C42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71DA90BB-335D-4D5E-98C9-0C1A0E9FB0E1}" type="datetimeFigureOut">
              <a:rPr lang="zh-CN" altLang="en-US" smtClean="0"/>
              <a:pPr/>
              <a:t>2012-12-10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FC1AE743-22CA-414A-B253-D2DF45B3C42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71DA90BB-335D-4D5E-98C9-0C1A0E9FB0E1}" type="datetimeFigureOut">
              <a:rPr lang="zh-CN" altLang="en-US" smtClean="0"/>
              <a:pPr/>
              <a:t>2012-12-10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FC1AE743-22CA-414A-B253-D2DF45B3C42E}"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1DA90BB-335D-4D5E-98C9-0C1A0E9FB0E1}" type="datetimeFigureOut">
              <a:rPr lang="zh-CN" altLang="en-US" smtClean="0"/>
              <a:pPr/>
              <a:t>2012-12-10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C1AE743-22CA-414A-B253-D2DF45B3C42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9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CSI-2 </a:t>
            </a:r>
            <a:r>
              <a:rPr lang="zh-CN" altLang="en-US" dirty="0" smtClean="0"/>
              <a:t>标准</a:t>
            </a:r>
            <a:r>
              <a:rPr lang="en-US" altLang="zh-CN" dirty="0" smtClean="0"/>
              <a:t> </a:t>
            </a:r>
            <a:br>
              <a:rPr lang="en-US" altLang="zh-CN" dirty="0" smtClean="0"/>
            </a:br>
            <a:r>
              <a:rPr lang="en-US" altLang="zh-CN" dirty="0" smtClean="0"/>
              <a:t> &amp; </a:t>
            </a:r>
            <a:r>
              <a:rPr lang="en-US" altLang="zh-CN" dirty="0" smtClean="0"/>
              <a:t>CSI-2 </a:t>
            </a:r>
            <a:r>
              <a:rPr lang="en-US" altLang="zh-CN" dirty="0" smtClean="0"/>
              <a:t>in 5202(3)</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According to I2C  standard</a:t>
            </a:r>
          </a:p>
          <a:p>
            <a:r>
              <a:rPr lang="en-US" altLang="zh-CN" dirty="0" smtClean="0"/>
              <a:t>Slave address is 7-bit</a:t>
            </a:r>
          </a:p>
          <a:p>
            <a:r>
              <a:rPr lang="en-US" altLang="zh-CN" dirty="0" smtClean="0"/>
              <a:t>8-bit </a:t>
            </a:r>
            <a:r>
              <a:rPr lang="en-US" altLang="zh-CN" dirty="0" smtClean="0">
                <a:solidFill>
                  <a:srgbClr val="FF0000"/>
                </a:solidFill>
              </a:rPr>
              <a:t>index</a:t>
            </a:r>
            <a:r>
              <a:rPr lang="en-US" altLang="zh-CN" dirty="0" smtClean="0"/>
              <a:t> with 8-bit data or 16-bit </a:t>
            </a:r>
            <a:r>
              <a:rPr lang="en-US" altLang="zh-CN" dirty="0" smtClean="0">
                <a:solidFill>
                  <a:srgbClr val="FF0000"/>
                </a:solidFill>
              </a:rPr>
              <a:t>index</a:t>
            </a:r>
            <a:r>
              <a:rPr lang="en-US" altLang="zh-CN" dirty="0" smtClean="0"/>
              <a:t> with 8-bit data.</a:t>
            </a:r>
          </a:p>
          <a:p>
            <a:endParaRPr lang="zh-CN" altLang="en-US" dirty="0"/>
          </a:p>
        </p:txBody>
      </p:sp>
      <p:sp>
        <p:nvSpPr>
          <p:cNvPr id="2" name="标题 1"/>
          <p:cNvSpPr>
            <a:spLocks noGrp="1"/>
          </p:cNvSpPr>
          <p:nvPr>
            <p:ph type="title"/>
          </p:nvPr>
        </p:nvSpPr>
        <p:spPr/>
        <p:txBody>
          <a:bodyPr/>
          <a:lstStyle/>
          <a:p>
            <a:r>
              <a:rPr lang="en-US" altLang="zh-CN" dirty="0" smtClean="0"/>
              <a:t>Data transfer protocol</a:t>
            </a:r>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Diagram</a:t>
            </a:r>
          </a:p>
          <a:p>
            <a:r>
              <a:rPr lang="en-US" altLang="zh-CN" dirty="0" smtClean="0"/>
              <a:t>Line level </a:t>
            </a:r>
            <a:r>
              <a:rPr lang="en-US" altLang="zh-CN" dirty="0" smtClean="0"/>
              <a:t>, </a:t>
            </a:r>
            <a:r>
              <a:rPr lang="en-US" altLang="zh-CN" dirty="0" smtClean="0"/>
              <a:t>lane </a:t>
            </a:r>
            <a:r>
              <a:rPr lang="en-US" altLang="zh-CN" dirty="0" smtClean="0"/>
              <a:t>states and working mode</a:t>
            </a:r>
            <a:endParaRPr lang="en-US" altLang="zh-CN" dirty="0" smtClean="0"/>
          </a:p>
          <a:p>
            <a:r>
              <a:rPr lang="en-US" altLang="zh-CN" dirty="0" smtClean="0">
                <a:solidFill>
                  <a:srgbClr val="FF0000"/>
                </a:solidFill>
              </a:rPr>
              <a:t>Mode and state </a:t>
            </a:r>
            <a:r>
              <a:rPr lang="en-US" altLang="zh-CN" dirty="0" smtClean="0">
                <a:solidFill>
                  <a:srgbClr val="FF0000"/>
                </a:solidFill>
              </a:rPr>
              <a:t>machines</a:t>
            </a:r>
          </a:p>
          <a:p>
            <a:r>
              <a:rPr lang="en-US" altLang="zh-CN" dirty="0" smtClean="0"/>
              <a:t>Error </a:t>
            </a:r>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D-PHY information related to CSI</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Burst mode</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290637" y="2191544"/>
            <a:ext cx="6562725" cy="310515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73731" y="1481138"/>
            <a:ext cx="6796537" cy="452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1331640" y="116632"/>
            <a:ext cx="6610350" cy="1638300"/>
          </a:xfrm>
          <a:prstGeom prst="rect">
            <a:avLst/>
          </a:prstGeom>
          <a:noFill/>
          <a:ln w="9525">
            <a:noFill/>
            <a:miter lim="800000"/>
            <a:headEnd/>
            <a:tailEnd/>
          </a:ln>
        </p:spPr>
      </p:pic>
      <p:pic>
        <p:nvPicPr>
          <p:cNvPr id="4103" name="Picture 7"/>
          <p:cNvPicPr>
            <a:picLocks noGrp="1" noChangeAspect="1" noChangeArrowheads="1"/>
          </p:cNvPicPr>
          <p:nvPr>
            <p:ph idx="1"/>
          </p:nvPr>
        </p:nvPicPr>
        <p:blipFill>
          <a:blip r:embed="rId3" cstate="print"/>
          <a:srcRect/>
          <a:stretch>
            <a:fillRect/>
          </a:stretch>
        </p:blipFill>
        <p:spPr bwMode="auto">
          <a:xfrm>
            <a:off x="1403648" y="1700808"/>
            <a:ext cx="6552728" cy="4713705"/>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1187624" y="1412776"/>
            <a:ext cx="6467475" cy="3771900"/>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1187624" y="5157192"/>
            <a:ext cx="6477000" cy="74295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 special mode of operation for Data  Lanes using Low-Power states.</a:t>
            </a:r>
          </a:p>
          <a:p>
            <a:r>
              <a:rPr lang="en-US" altLang="zh-CN" dirty="0" smtClean="0"/>
              <a:t>The PHY in Escape mode shall apply Spaced-One-Hot bit encoding for asynchronous communication.</a:t>
            </a:r>
          </a:p>
          <a:p>
            <a:r>
              <a:rPr lang="en-US" altLang="zh-CN" dirty="0" smtClean="0"/>
              <a:t>Escape mode Entry procedure (LP-11, LP-10, LP-00, LP-01,LP-00).</a:t>
            </a:r>
            <a:endParaRPr lang="zh-CN" altLang="en-US" dirty="0"/>
          </a:p>
        </p:txBody>
      </p:sp>
      <p:sp>
        <p:nvSpPr>
          <p:cNvPr id="3" name="标题 2"/>
          <p:cNvSpPr>
            <a:spLocks noGrp="1"/>
          </p:cNvSpPr>
          <p:nvPr>
            <p:ph type="title"/>
          </p:nvPr>
        </p:nvSpPr>
        <p:spPr/>
        <p:txBody>
          <a:bodyPr/>
          <a:lstStyle/>
          <a:p>
            <a:r>
              <a:rPr lang="en-US" altLang="zh-CN" dirty="0" smtClean="0"/>
              <a:t>Escape mode</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Space one-hot coding </a:t>
            </a:r>
            <a:endParaRPr lang="zh-CN" alt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2276871"/>
            <a:ext cx="8229600" cy="3648091"/>
          </a:xfrm>
          <a:prstGeom prst="rect">
            <a:avLst/>
          </a:prstGeom>
          <a:noFill/>
          <a:ln w="9525">
            <a:noFill/>
            <a:miter lim="800000"/>
            <a:headEnd/>
            <a:tailEnd/>
          </a:ln>
        </p:spPr>
      </p:pic>
      <p:sp>
        <p:nvSpPr>
          <p:cNvPr id="5" name="TextBox 4"/>
          <p:cNvSpPr txBox="1"/>
          <p:nvPr/>
        </p:nvSpPr>
        <p:spPr>
          <a:xfrm>
            <a:off x="755576" y="1628800"/>
            <a:ext cx="6408712" cy="646331"/>
          </a:xfrm>
          <a:prstGeom prst="rect">
            <a:avLst/>
          </a:prstGeom>
          <a:noFill/>
        </p:spPr>
        <p:txBody>
          <a:bodyPr wrap="square" rtlCol="0">
            <a:spAutoFit/>
          </a:bodyPr>
          <a:lstStyle/>
          <a:p>
            <a:r>
              <a:rPr lang="en-US" altLang="zh-CN" dirty="0" smtClean="0"/>
              <a:t>Space one-hot coding each mark state interleave with a space state</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Escape Entry codes</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083990" y="1602507"/>
            <a:ext cx="6429375" cy="3819525"/>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To send a flag to the protocol at the receiving side</a:t>
            </a:r>
          </a:p>
          <a:p>
            <a:r>
              <a:rPr lang="en-US" altLang="zh-CN" dirty="0" smtClean="0"/>
              <a:t>Triggers can be used for any purpose by the  </a:t>
            </a:r>
          </a:p>
          <a:p>
            <a:pPr>
              <a:buNone/>
            </a:pPr>
            <a:r>
              <a:rPr lang="en-US" altLang="zh-CN" dirty="0" smtClean="0"/>
              <a:t>   Protocol layer</a:t>
            </a:r>
            <a:endParaRPr lang="zh-CN" altLang="en-US" dirty="0"/>
          </a:p>
        </p:txBody>
      </p:sp>
      <p:sp>
        <p:nvSpPr>
          <p:cNvPr id="3" name="标题 2"/>
          <p:cNvSpPr>
            <a:spLocks noGrp="1"/>
          </p:cNvSpPr>
          <p:nvPr>
            <p:ph type="title"/>
          </p:nvPr>
        </p:nvSpPr>
        <p:spPr/>
        <p:txBody>
          <a:bodyPr/>
          <a:lstStyle/>
          <a:p>
            <a:r>
              <a:rPr lang="en-US" altLang="zh-CN" dirty="0" smtClean="0"/>
              <a:t>Remote Triggers</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clock can be variable</a:t>
            </a:r>
          </a:p>
          <a:p>
            <a:r>
              <a:rPr lang="en-US" altLang="zh-CN" dirty="0" smtClean="0"/>
              <a:t>Self clock by the applied bit encoding and does not rely on the clock lane.</a:t>
            </a:r>
          </a:p>
          <a:p>
            <a:r>
              <a:rPr lang="en-US" altLang="zh-CN" dirty="0" smtClean="0"/>
              <a:t>Paused by  “space” line state</a:t>
            </a:r>
          </a:p>
          <a:p>
            <a:r>
              <a:rPr lang="en-US" altLang="zh-CN" dirty="0" smtClean="0"/>
              <a:t>Return to the stop state at the end</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LPDT(low-power data transmission)</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971600" y="3657600"/>
            <a:ext cx="6840760" cy="3200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1289814" y="1481138"/>
            <a:ext cx="6564372" cy="4525962"/>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Message type</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Enter by sending Ultra-Low power state entry command.</a:t>
            </a:r>
          </a:p>
          <a:p>
            <a:r>
              <a:rPr lang="en-US" altLang="zh-CN" dirty="0" smtClean="0"/>
              <a:t>In the space state (LP-00)</a:t>
            </a:r>
          </a:p>
          <a:p>
            <a:r>
              <a:rPr lang="en-US" altLang="zh-CN" dirty="0" smtClean="0"/>
              <a:t>Be exited by means of a Mark-1 state with a length </a:t>
            </a:r>
            <a:r>
              <a:rPr lang="en-US" altLang="zh-CN" dirty="0" err="1" smtClean="0"/>
              <a:t>Twakeup</a:t>
            </a:r>
            <a:r>
              <a:rPr lang="en-US" altLang="zh-CN" dirty="0" smtClean="0"/>
              <a:t> followed by a stop state</a:t>
            </a:r>
            <a:endParaRPr lang="zh-CN" altLang="en-US" dirty="0"/>
          </a:p>
        </p:txBody>
      </p:sp>
      <p:sp>
        <p:nvSpPr>
          <p:cNvPr id="3" name="标题 2"/>
          <p:cNvSpPr>
            <a:spLocks noGrp="1"/>
          </p:cNvSpPr>
          <p:nvPr>
            <p:ph type="title"/>
          </p:nvPr>
        </p:nvSpPr>
        <p:spPr/>
        <p:txBody>
          <a:bodyPr/>
          <a:lstStyle/>
          <a:p>
            <a:r>
              <a:rPr lang="en-US" altLang="zh-CN" dirty="0" smtClean="0"/>
              <a:t>Ultra-Low power state</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Escape mode state machine</a:t>
            </a:r>
            <a:endParaRPr lang="zh-CN" alt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835696" y="980728"/>
            <a:ext cx="4791419" cy="5467627"/>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8197" name="Picture 5"/>
          <p:cNvPicPr>
            <a:picLocks noChangeAspect="1" noChangeArrowheads="1"/>
          </p:cNvPicPr>
          <p:nvPr/>
        </p:nvPicPr>
        <p:blipFill>
          <a:blip r:embed="rId2" cstate="print"/>
          <a:srcRect/>
          <a:stretch>
            <a:fillRect/>
          </a:stretch>
        </p:blipFill>
        <p:spPr bwMode="auto">
          <a:xfrm>
            <a:off x="1835696" y="2857500"/>
            <a:ext cx="5686425" cy="4000500"/>
          </a:xfrm>
          <a:prstGeom prst="rect">
            <a:avLst/>
          </a:prstGeom>
          <a:noFill/>
          <a:ln w="9525">
            <a:noFill/>
            <a:miter lim="800000"/>
            <a:headEnd/>
            <a:tailEnd/>
          </a:ln>
        </p:spPr>
      </p:pic>
      <p:pic>
        <p:nvPicPr>
          <p:cNvPr id="8198" name="Picture 6"/>
          <p:cNvPicPr>
            <a:picLocks noChangeAspect="1" noChangeArrowheads="1"/>
          </p:cNvPicPr>
          <p:nvPr/>
        </p:nvPicPr>
        <p:blipFill>
          <a:blip r:embed="rId3" cstate="print"/>
          <a:srcRect/>
          <a:stretch>
            <a:fillRect/>
          </a:stretch>
        </p:blipFill>
        <p:spPr bwMode="auto">
          <a:xfrm>
            <a:off x="1835696" y="1484784"/>
            <a:ext cx="5695950" cy="139065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1619672" y="1157461"/>
            <a:ext cx="5686425" cy="349567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619672" y="4583782"/>
            <a:ext cx="5695950" cy="933450"/>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10242" name="Picture 2"/>
          <p:cNvPicPr>
            <a:picLocks noChangeAspect="1" noChangeArrowheads="1"/>
          </p:cNvPicPr>
          <p:nvPr/>
        </p:nvPicPr>
        <p:blipFill>
          <a:blip r:embed="rId2" cstate="print"/>
          <a:srcRect/>
          <a:stretch>
            <a:fillRect/>
          </a:stretch>
        </p:blipFill>
        <p:spPr bwMode="auto">
          <a:xfrm>
            <a:off x="404813" y="1252538"/>
            <a:ext cx="8334375" cy="4352925"/>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11266" name="Picture 2"/>
          <p:cNvPicPr>
            <a:picLocks noChangeAspect="1" noChangeArrowheads="1"/>
          </p:cNvPicPr>
          <p:nvPr/>
        </p:nvPicPr>
        <p:blipFill>
          <a:blip r:embed="rId2" cstate="print"/>
          <a:srcRect/>
          <a:stretch>
            <a:fillRect/>
          </a:stretch>
        </p:blipFill>
        <p:spPr bwMode="auto">
          <a:xfrm>
            <a:off x="1676400" y="138113"/>
            <a:ext cx="5791200" cy="6581775"/>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Clock lane high speed state machine</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709737" y="1777206"/>
            <a:ext cx="5724525" cy="3933825"/>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Clock lane high speed state machine</a:t>
            </a:r>
            <a:endParaRPr lang="zh-CN" altLang="en-US" dirty="0"/>
          </a:p>
        </p:txBody>
      </p:sp>
      <p:sp>
        <p:nvSpPr>
          <p:cNvPr id="5" name="内容占位符 4"/>
          <p:cNvSpPr>
            <a:spLocks noGrp="1"/>
          </p:cNvSpPr>
          <p:nvPr>
            <p:ph idx="1"/>
          </p:nvPr>
        </p:nvSpPr>
        <p:spPr/>
        <p:txBody>
          <a:bodyPr/>
          <a:lstStyle/>
          <a:p>
            <a:endParaRPr lang="zh-CN" altLang="en-US"/>
          </a:p>
        </p:txBody>
      </p:sp>
      <p:pic>
        <p:nvPicPr>
          <p:cNvPr id="12291" name="Picture 3"/>
          <p:cNvPicPr>
            <a:picLocks noChangeAspect="1" noChangeArrowheads="1"/>
          </p:cNvPicPr>
          <p:nvPr/>
        </p:nvPicPr>
        <p:blipFill>
          <a:blip r:embed="rId2" cstate="print"/>
          <a:srcRect/>
          <a:stretch>
            <a:fillRect/>
          </a:stretch>
        </p:blipFill>
        <p:spPr bwMode="auto">
          <a:xfrm>
            <a:off x="1691680" y="1916832"/>
            <a:ext cx="5781675" cy="390525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Clock lane high speed state machine</a:t>
            </a:r>
            <a:endParaRPr lang="zh-CN" alt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695450" y="2515394"/>
            <a:ext cx="5753100" cy="245745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Clock lane ultra-low power state machine</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221841" y="1481138"/>
            <a:ext cx="4700317" cy="452596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Random read</a:t>
            </a:r>
            <a:endParaRPr lang="zh-CN" altLang="en-US" dirty="0"/>
          </a:p>
        </p:txBody>
      </p:sp>
      <p:sp>
        <p:nvSpPr>
          <p:cNvPr id="2" name="标题 1"/>
          <p:cNvSpPr>
            <a:spLocks noGrp="1"/>
          </p:cNvSpPr>
          <p:nvPr>
            <p:ph type="title"/>
          </p:nvPr>
        </p:nvSpPr>
        <p:spPr/>
        <p:txBody>
          <a:bodyPr>
            <a:normAutofit/>
          </a:bodyPr>
          <a:lstStyle/>
          <a:p>
            <a:r>
              <a:rPr lang="en-US" altLang="zh-CN" dirty="0" smtClean="0"/>
              <a:t>Read/Write Operation</a:t>
            </a:r>
            <a:br>
              <a:rPr lang="en-US" altLang="zh-CN" dirty="0" smtClean="0"/>
            </a:br>
            <a:r>
              <a:rPr lang="en-US" altLang="zh-CN" sz="2200" dirty="0" smtClean="0"/>
              <a:t>single read from </a:t>
            </a:r>
            <a:r>
              <a:rPr lang="en-US" altLang="zh-CN" sz="2200" dirty="0" smtClean="0">
                <a:solidFill>
                  <a:srgbClr val="FF0000"/>
                </a:solidFill>
              </a:rPr>
              <a:t>random</a:t>
            </a:r>
            <a:r>
              <a:rPr lang="en-US" altLang="zh-CN" sz="2200" dirty="0" smtClean="0"/>
              <a:t> location</a:t>
            </a:r>
            <a:endParaRPr lang="zh-CN" altLang="en-US" sz="2200" dirty="0"/>
          </a:p>
        </p:txBody>
      </p:sp>
      <p:pic>
        <p:nvPicPr>
          <p:cNvPr id="3075" name="Picture 3"/>
          <p:cNvPicPr>
            <a:picLocks noChangeAspect="1" noChangeArrowheads="1"/>
          </p:cNvPicPr>
          <p:nvPr/>
        </p:nvPicPr>
        <p:blipFill>
          <a:blip r:embed="rId2" cstate="print"/>
          <a:srcRect/>
          <a:stretch>
            <a:fillRect/>
          </a:stretch>
        </p:blipFill>
        <p:spPr bwMode="auto">
          <a:xfrm>
            <a:off x="395536" y="2276872"/>
            <a:ext cx="8296275" cy="344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t>Data lane state diagram</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2267744" y="1772816"/>
            <a:ext cx="4572000" cy="4457700"/>
          </a:xfrm>
          <a:prstGeom prst="rect">
            <a:avLst/>
          </a:prstGeom>
          <a:noFill/>
          <a:ln w="9525">
            <a:noFill/>
            <a:miter lim="800000"/>
            <a:headEnd/>
            <a:tailEnd/>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Clock lane state diagram</a:t>
            </a:r>
            <a:endParaRPr lang="zh-CN" alt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899592" y="1124744"/>
            <a:ext cx="6912768" cy="5733256"/>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Diagram</a:t>
            </a:r>
          </a:p>
          <a:p>
            <a:r>
              <a:rPr lang="en-US" altLang="zh-CN" dirty="0" smtClean="0"/>
              <a:t>Line level </a:t>
            </a:r>
            <a:r>
              <a:rPr lang="en-US" altLang="zh-CN" dirty="0" smtClean="0"/>
              <a:t>, </a:t>
            </a:r>
            <a:r>
              <a:rPr lang="en-US" altLang="zh-CN" dirty="0" smtClean="0"/>
              <a:t>lane </a:t>
            </a:r>
            <a:r>
              <a:rPr lang="en-US" altLang="zh-CN" dirty="0" smtClean="0"/>
              <a:t>states and working mode</a:t>
            </a:r>
            <a:endParaRPr lang="en-US" altLang="zh-CN" dirty="0" smtClean="0"/>
          </a:p>
          <a:p>
            <a:r>
              <a:rPr lang="en-US" altLang="zh-CN" dirty="0" smtClean="0"/>
              <a:t>Mode and state </a:t>
            </a:r>
            <a:r>
              <a:rPr lang="en-US" altLang="zh-CN" dirty="0" smtClean="0"/>
              <a:t>machines</a:t>
            </a:r>
          </a:p>
          <a:p>
            <a:r>
              <a:rPr lang="en-US" altLang="zh-CN" dirty="0" smtClean="0">
                <a:solidFill>
                  <a:srgbClr val="FF0000"/>
                </a:solidFill>
              </a:rPr>
              <a:t>Error </a:t>
            </a:r>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D-PHY information related to CSI</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smtClean="0"/>
              <a:t>ERRORs</a:t>
            </a:r>
          </a:p>
          <a:p>
            <a:pPr lvl="1"/>
            <a:r>
              <a:rPr lang="en-US" altLang="zh-CN" dirty="0" err="1" smtClean="0"/>
              <a:t>SoT</a:t>
            </a:r>
            <a:r>
              <a:rPr lang="en-US" altLang="zh-CN" dirty="0" smtClean="0"/>
              <a:t> </a:t>
            </a:r>
            <a:r>
              <a:rPr lang="en-US" altLang="zh-CN" dirty="0" smtClean="0"/>
              <a:t>Error (</a:t>
            </a:r>
            <a:r>
              <a:rPr lang="en-US" altLang="zh-CN" sz="1600" dirty="0" smtClean="0"/>
              <a:t>Leader </a:t>
            </a:r>
            <a:r>
              <a:rPr lang="en-US" altLang="zh-CN" sz="1600" dirty="0" smtClean="0"/>
              <a:t>sequence error</a:t>
            </a:r>
            <a:r>
              <a:rPr lang="en-US" altLang="zh-CN" dirty="0" smtClean="0"/>
              <a:t>)</a:t>
            </a:r>
            <a:endParaRPr lang="en-US" altLang="zh-CN" dirty="0" smtClean="0"/>
          </a:p>
          <a:p>
            <a:pPr lvl="1"/>
            <a:r>
              <a:rPr lang="en-US" altLang="zh-CN" dirty="0" err="1" smtClean="0"/>
              <a:t>SoT</a:t>
            </a:r>
            <a:r>
              <a:rPr lang="en-US" altLang="zh-CN" dirty="0" smtClean="0"/>
              <a:t> </a:t>
            </a:r>
            <a:r>
              <a:rPr lang="en-US" altLang="zh-CN" dirty="0" smtClean="0"/>
              <a:t>Sync Error (</a:t>
            </a:r>
            <a:r>
              <a:rPr lang="en-US" altLang="zh-CN" sz="1300" dirty="0" smtClean="0"/>
              <a:t>corrupted in a way that proper synchronization cannot be expected</a:t>
            </a:r>
            <a:r>
              <a:rPr lang="en-US" altLang="zh-CN" dirty="0" smtClean="0"/>
              <a:t>)</a:t>
            </a:r>
          </a:p>
          <a:p>
            <a:pPr lvl="1"/>
            <a:r>
              <a:rPr lang="en-US" altLang="zh-CN" dirty="0" err="1" smtClean="0"/>
              <a:t>EoT</a:t>
            </a:r>
            <a:r>
              <a:rPr lang="en-US" altLang="zh-CN" dirty="0" smtClean="0"/>
              <a:t> </a:t>
            </a:r>
            <a:r>
              <a:rPr lang="en-US" altLang="zh-CN" dirty="0" smtClean="0"/>
              <a:t>Sync Error (</a:t>
            </a:r>
            <a:r>
              <a:rPr lang="en-US" altLang="zh-CN" sz="1700" dirty="0" smtClean="0"/>
              <a:t>a transmission does not match a byte boundary</a:t>
            </a:r>
            <a:r>
              <a:rPr lang="en-US" altLang="zh-CN" dirty="0" smtClean="0"/>
              <a:t>)</a:t>
            </a:r>
          </a:p>
          <a:p>
            <a:pPr lvl="1"/>
            <a:r>
              <a:rPr lang="en-US" altLang="zh-CN" dirty="0" smtClean="0"/>
              <a:t>Escape </a:t>
            </a:r>
            <a:r>
              <a:rPr lang="en-US" altLang="zh-CN" dirty="0" smtClean="0"/>
              <a:t>Entry Command </a:t>
            </a:r>
            <a:r>
              <a:rPr lang="en-US" altLang="zh-CN" dirty="0" smtClean="0"/>
              <a:t>Error (</a:t>
            </a:r>
            <a:r>
              <a:rPr lang="en-US" altLang="zh-CN" sz="1700" dirty="0" smtClean="0"/>
              <a:t>unknown command</a:t>
            </a:r>
            <a:r>
              <a:rPr lang="en-US" altLang="zh-CN" dirty="0" smtClean="0"/>
              <a:t>)</a:t>
            </a:r>
          </a:p>
          <a:p>
            <a:pPr lvl="1"/>
            <a:r>
              <a:rPr lang="es-ES" altLang="zh-CN" dirty="0" smtClean="0"/>
              <a:t>LP Transmission Sync </a:t>
            </a:r>
            <a:r>
              <a:rPr lang="es-ES" altLang="zh-CN" dirty="0" smtClean="0"/>
              <a:t>Error (</a:t>
            </a:r>
            <a:r>
              <a:rPr lang="en-US" altLang="zh-CN" sz="1300" dirty="0" smtClean="0"/>
              <a:t>data is not synchronized to a Byte </a:t>
            </a:r>
            <a:r>
              <a:rPr lang="en-US" altLang="zh-CN" sz="1300" dirty="0" smtClean="0"/>
              <a:t>boundary</a:t>
            </a:r>
            <a:r>
              <a:rPr lang="en-US" altLang="zh-CN" dirty="0" smtClean="0"/>
              <a:t>)</a:t>
            </a:r>
            <a:endParaRPr lang="es-ES" altLang="zh-CN" dirty="0" smtClean="0"/>
          </a:p>
          <a:p>
            <a:pPr lvl="1"/>
            <a:r>
              <a:rPr lang="es-ES" altLang="zh-CN" dirty="0" smtClean="0"/>
              <a:t>False </a:t>
            </a:r>
            <a:r>
              <a:rPr lang="es-ES" altLang="zh-CN" dirty="0" smtClean="0"/>
              <a:t>Control </a:t>
            </a:r>
            <a:r>
              <a:rPr lang="es-ES" altLang="zh-CN" dirty="0" smtClean="0"/>
              <a:t>Error  (</a:t>
            </a:r>
            <a:r>
              <a:rPr lang="es-ES" altLang="zh-CN" sz="1600" dirty="0" smtClean="0"/>
              <a:t>not correctly followed</a:t>
            </a:r>
            <a:r>
              <a:rPr lang="es-ES" altLang="zh-CN" dirty="0" smtClean="0"/>
              <a:t>)</a:t>
            </a:r>
            <a:endParaRPr lang="es-ES" altLang="zh-CN" dirty="0" smtClean="0"/>
          </a:p>
          <a:p>
            <a:r>
              <a:rPr lang="es-ES" altLang="zh-CN" dirty="0" smtClean="0"/>
              <a:t>Watchdog timer</a:t>
            </a:r>
          </a:p>
          <a:p>
            <a:pPr lvl="1"/>
            <a:r>
              <a:rPr lang="en-US" altLang="zh-CN" dirty="0" smtClean="0"/>
              <a:t>HS RX </a:t>
            </a:r>
            <a:r>
              <a:rPr lang="en-US" altLang="zh-CN" dirty="0" smtClean="0"/>
              <a:t>Timeout (</a:t>
            </a:r>
            <a:r>
              <a:rPr lang="en-US" altLang="zh-CN" sz="1600" dirty="0" smtClean="0"/>
              <a:t>no EOT</a:t>
            </a:r>
            <a:r>
              <a:rPr lang="en-US" altLang="zh-CN" dirty="0" smtClean="0"/>
              <a:t>)</a:t>
            </a:r>
          </a:p>
          <a:p>
            <a:pPr lvl="1"/>
            <a:r>
              <a:rPr lang="en-US" altLang="zh-CN" dirty="0" smtClean="0"/>
              <a:t>HS TX </a:t>
            </a:r>
            <a:r>
              <a:rPr lang="en-US" altLang="zh-CN" dirty="0" smtClean="0"/>
              <a:t>Timeout (</a:t>
            </a:r>
            <a:r>
              <a:rPr lang="en-US" altLang="zh-CN" sz="1600" dirty="0" smtClean="0"/>
              <a:t>max length</a:t>
            </a:r>
            <a:r>
              <a:rPr lang="en-US" altLang="zh-CN" dirty="0" smtClean="0"/>
              <a:t>)</a:t>
            </a:r>
          </a:p>
          <a:p>
            <a:pPr lvl="1"/>
            <a:r>
              <a:rPr lang="en-US" altLang="zh-CN" dirty="0" smtClean="0"/>
              <a:t>Escape Mode </a:t>
            </a:r>
            <a:r>
              <a:rPr lang="en-US" altLang="zh-CN" dirty="0" smtClean="0"/>
              <a:t>Timeout </a:t>
            </a:r>
            <a:r>
              <a:rPr lang="zh-CN" altLang="en-US" dirty="0" smtClean="0"/>
              <a:t>（</a:t>
            </a:r>
            <a:r>
              <a:rPr lang="en-US" altLang="zh-CN" dirty="0" smtClean="0"/>
              <a:t>Escape silent  </a:t>
            </a:r>
            <a:r>
              <a:rPr lang="zh-CN" altLang="en-US" dirty="0" smtClean="0"/>
              <a:t>）</a:t>
            </a:r>
            <a:endParaRPr lang="en-US" altLang="zh-CN" dirty="0" smtClean="0"/>
          </a:p>
          <a:p>
            <a:pPr lvl="1"/>
            <a:r>
              <a:rPr lang="en-US" altLang="zh-CN" dirty="0" smtClean="0"/>
              <a:t>Escape Mode Silence </a:t>
            </a:r>
            <a:r>
              <a:rPr lang="en-US" altLang="zh-CN" dirty="0" smtClean="0"/>
              <a:t>Timeout</a:t>
            </a:r>
          </a:p>
          <a:p>
            <a:pPr lvl="1"/>
            <a:r>
              <a:rPr lang="en-US" altLang="zh-CN" dirty="0" smtClean="0"/>
              <a:t>Turnaround errors</a:t>
            </a:r>
            <a:endParaRPr lang="zh-CN" altLang="en-US" dirty="0"/>
          </a:p>
        </p:txBody>
      </p:sp>
      <p:sp>
        <p:nvSpPr>
          <p:cNvPr id="3" name="标题 2"/>
          <p:cNvSpPr>
            <a:spLocks noGrp="1"/>
          </p:cNvSpPr>
          <p:nvPr>
            <p:ph type="title"/>
          </p:nvPr>
        </p:nvSpPr>
        <p:spPr/>
        <p:txBody>
          <a:bodyPr>
            <a:normAutofit/>
          </a:bodyPr>
          <a:lstStyle/>
          <a:p>
            <a:r>
              <a:rPr lang="en-US" altLang="zh-CN" dirty="0" smtClean="0"/>
              <a:t>Error</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Grp="1" noChangeAspect="1" noChangeArrowheads="1"/>
          </p:cNvPicPr>
          <p:nvPr>
            <p:ph idx="1"/>
          </p:nvPr>
        </p:nvPicPr>
        <p:blipFill>
          <a:blip r:embed="rId2" cstate="print"/>
          <a:stretch>
            <a:fillRect/>
          </a:stretch>
        </p:blipFill>
        <p:spPr bwMode="auto">
          <a:xfrm>
            <a:off x="457200" y="2321374"/>
            <a:ext cx="8229600" cy="2845489"/>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r>
              <a:rPr lang="en-US" altLang="zh-CN" dirty="0" smtClean="0"/>
              <a:t>Read/Write Operation</a:t>
            </a:r>
            <a:br>
              <a:rPr lang="en-US" altLang="zh-CN" dirty="0" smtClean="0"/>
            </a:br>
            <a:r>
              <a:rPr lang="en-US" altLang="zh-CN" sz="2700" dirty="0" smtClean="0"/>
              <a:t>single read from </a:t>
            </a:r>
            <a:r>
              <a:rPr lang="en-US" altLang="zh-CN" sz="2700" dirty="0" smtClean="0">
                <a:solidFill>
                  <a:srgbClr val="FF0000"/>
                </a:solidFill>
              </a:rPr>
              <a:t>Current</a:t>
            </a:r>
            <a:r>
              <a:rPr lang="en-US" altLang="zh-CN" sz="2700" dirty="0" smtClean="0"/>
              <a:t> location</a:t>
            </a:r>
            <a:endParaRPr lang="zh-CN" altLang="en-US" sz="2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cstate="print"/>
          <a:stretch>
            <a:fillRect/>
          </a:stretch>
        </p:blipFill>
        <p:spPr bwMode="auto">
          <a:xfrm>
            <a:off x="457200" y="2157520"/>
            <a:ext cx="8229600" cy="317319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Sequential read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tretch>
            <a:fillRect/>
          </a:stretch>
        </p:blipFill>
        <p:spPr bwMode="auto">
          <a:xfrm>
            <a:off x="947737" y="2024856"/>
            <a:ext cx="7248525" cy="343852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Sequential read</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Sequential write from a random location</a:t>
            </a:r>
            <a:endParaRPr lang="zh-CN" altLang="en-US" dirty="0"/>
          </a:p>
        </p:txBody>
      </p:sp>
      <p:sp>
        <p:nvSpPr>
          <p:cNvPr id="2" name="标题 1"/>
          <p:cNvSpPr>
            <a:spLocks noGrp="1"/>
          </p:cNvSpPr>
          <p:nvPr>
            <p:ph type="title"/>
          </p:nvPr>
        </p:nvSpPr>
        <p:spPr/>
        <p:txBody>
          <a:bodyPr/>
          <a:lstStyle/>
          <a:p>
            <a:r>
              <a:rPr lang="en-US" altLang="zh-CN" dirty="0" smtClean="0"/>
              <a:t>Sequential write </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467544" y="2132856"/>
            <a:ext cx="8210550" cy="33242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solidFill>
                  <a:srgbClr val="FF0000"/>
                </a:solidFill>
              </a:rPr>
              <a:t>MS</a:t>
            </a:r>
            <a:r>
              <a:rPr lang="en-US" altLang="zh-CN" dirty="0" smtClean="0"/>
              <a:t> byte of multi-byte register shall be located at the </a:t>
            </a:r>
            <a:r>
              <a:rPr lang="en-US" altLang="zh-CN" dirty="0" smtClean="0">
                <a:solidFill>
                  <a:srgbClr val="FF0000"/>
                </a:solidFill>
              </a:rPr>
              <a:t>lowest address </a:t>
            </a:r>
            <a:r>
              <a:rPr lang="en-US" altLang="zh-CN" dirty="0" smtClean="0"/>
              <a:t>and the </a:t>
            </a:r>
            <a:r>
              <a:rPr lang="en-US" altLang="zh-CN" dirty="0" smtClean="0">
                <a:solidFill>
                  <a:schemeClr val="accent2"/>
                </a:solidFill>
              </a:rPr>
              <a:t>LS</a:t>
            </a:r>
            <a:r>
              <a:rPr lang="en-US" altLang="zh-CN" dirty="0" smtClean="0"/>
              <a:t> byte at the </a:t>
            </a:r>
            <a:r>
              <a:rPr lang="en-US" altLang="zh-CN" dirty="0" smtClean="0">
                <a:solidFill>
                  <a:schemeClr val="accent2"/>
                </a:solidFill>
              </a:rPr>
              <a:t>Highest address</a:t>
            </a:r>
          </a:p>
          <a:p>
            <a:pPr>
              <a:buNone/>
            </a:pPr>
            <a:endParaRPr lang="zh-CN" altLang="en-US" dirty="0"/>
          </a:p>
        </p:txBody>
      </p:sp>
      <p:sp>
        <p:nvSpPr>
          <p:cNvPr id="2" name="标题 1"/>
          <p:cNvSpPr>
            <a:spLocks noGrp="1"/>
          </p:cNvSpPr>
          <p:nvPr>
            <p:ph type="title"/>
          </p:nvPr>
        </p:nvSpPr>
        <p:spPr/>
        <p:txBody>
          <a:bodyPr/>
          <a:lstStyle/>
          <a:p>
            <a:r>
              <a:rPr lang="en-US" altLang="zh-CN" dirty="0" smtClean="0"/>
              <a:t>CCI multi-byte Registers</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tretch>
            <a:fillRect/>
          </a:stretch>
        </p:blipFill>
        <p:spPr bwMode="auto">
          <a:xfrm>
            <a:off x="457200" y="1661931"/>
            <a:ext cx="8229600" cy="4164376"/>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Timing </a:t>
            </a:r>
            <a:r>
              <a:rPr lang="en-US" altLang="zh-CN" dirty="0" err="1" smtClean="0"/>
              <a:t>requirment</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Overview</a:t>
            </a:r>
          </a:p>
          <a:p>
            <a:r>
              <a:rPr lang="en-US" altLang="zh-CN" dirty="0" smtClean="0"/>
              <a:t>CSI-2 layer definitions</a:t>
            </a:r>
          </a:p>
          <a:p>
            <a:r>
              <a:rPr lang="en-US" altLang="zh-CN" dirty="0" smtClean="0"/>
              <a:t>CCI</a:t>
            </a:r>
          </a:p>
          <a:p>
            <a:r>
              <a:rPr lang="en-US" altLang="zh-CN" dirty="0" smtClean="0">
                <a:solidFill>
                  <a:srgbClr val="FF0000"/>
                </a:solidFill>
              </a:rPr>
              <a:t>Physical layer</a:t>
            </a:r>
          </a:p>
          <a:p>
            <a:r>
              <a:rPr lang="en-US" altLang="zh-CN" dirty="0" smtClean="0"/>
              <a:t>Multi-lane Distribution and merging</a:t>
            </a:r>
          </a:p>
          <a:p>
            <a:r>
              <a:rPr lang="en-US" altLang="zh-CN" dirty="0" smtClean="0"/>
              <a:t>Low level </a:t>
            </a:r>
            <a:r>
              <a:rPr lang="en-US" altLang="zh-CN" dirty="0" err="1" smtClean="0"/>
              <a:t>protocal</a:t>
            </a:r>
            <a:endParaRPr lang="en-US" altLang="zh-CN" dirty="0" smtClean="0"/>
          </a:p>
          <a:p>
            <a:r>
              <a:rPr lang="en-US" altLang="zh-CN" dirty="0" smtClean="0"/>
              <a:t>Color space</a:t>
            </a:r>
          </a:p>
          <a:p>
            <a:r>
              <a:rPr lang="en-US" altLang="zh-CN" dirty="0" smtClean="0"/>
              <a:t>Data formats</a:t>
            </a:r>
          </a:p>
          <a:p>
            <a:pPr>
              <a:buNone/>
            </a:pPr>
            <a:endParaRPr lang="zh-CN" altLang="en-US" dirty="0"/>
          </a:p>
        </p:txBody>
      </p:sp>
      <p:sp>
        <p:nvSpPr>
          <p:cNvPr id="2" name="标题 1"/>
          <p:cNvSpPr>
            <a:spLocks noGrp="1"/>
          </p:cNvSpPr>
          <p:nvPr>
            <p:ph type="title"/>
          </p:nvPr>
        </p:nvSpPr>
        <p:spPr/>
        <p:txBody>
          <a:bodyPr/>
          <a:lstStyle/>
          <a:p>
            <a:r>
              <a:rPr lang="en-US" altLang="zh-CN" dirty="0" smtClean="0"/>
              <a:t>outline</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CSI-2 </a:t>
            </a:r>
            <a:r>
              <a:rPr lang="zh-CN" altLang="en-US" dirty="0" smtClean="0"/>
              <a:t>标准协议</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altLang="zh-CN" dirty="0" smtClean="0"/>
              <a:t>1 to 4  </a:t>
            </a:r>
            <a:r>
              <a:rPr lang="en-US" altLang="zh-CN" dirty="0" smtClean="0">
                <a:solidFill>
                  <a:schemeClr val="accent2"/>
                </a:solidFill>
              </a:rPr>
              <a:t>data</a:t>
            </a:r>
            <a:r>
              <a:rPr lang="en-US" altLang="zh-CN" dirty="0" smtClean="0"/>
              <a:t> lane and 1 </a:t>
            </a:r>
            <a:r>
              <a:rPr lang="en-US" altLang="zh-CN" dirty="0" smtClean="0">
                <a:solidFill>
                  <a:schemeClr val="accent2"/>
                </a:solidFill>
              </a:rPr>
              <a:t>clock</a:t>
            </a:r>
            <a:r>
              <a:rPr lang="en-US" altLang="zh-CN" dirty="0" smtClean="0"/>
              <a:t> lane</a:t>
            </a:r>
          </a:p>
          <a:p>
            <a:r>
              <a:rPr lang="en-US" altLang="zh-CN" dirty="0" smtClean="0"/>
              <a:t>continuous clock , non-continuous clock optional</a:t>
            </a:r>
          </a:p>
          <a:p>
            <a:r>
              <a:rPr lang="en-US" altLang="zh-CN" dirty="0" smtClean="0"/>
              <a:t>CSI-2 transmitter</a:t>
            </a:r>
          </a:p>
          <a:p>
            <a:pPr lvl="1"/>
            <a:r>
              <a:rPr lang="en-US" altLang="zh-CN" dirty="0" smtClean="0"/>
              <a:t>Data Lane Module: Unidirectional master, HS-TX, LP-TX and a CIL-MFEN function</a:t>
            </a:r>
          </a:p>
          <a:p>
            <a:pPr lvl="1"/>
            <a:r>
              <a:rPr lang="en-US" altLang="zh-CN" dirty="0" smtClean="0"/>
              <a:t>Clock Lane Module: Unidirectional master, HS-TX, LP-TX and a CIL-MCNN function</a:t>
            </a:r>
          </a:p>
          <a:p>
            <a:r>
              <a:rPr lang="en-US" altLang="zh-CN" dirty="0" smtClean="0"/>
              <a:t>CSI-2 Receiver</a:t>
            </a:r>
          </a:p>
          <a:p>
            <a:pPr lvl="1"/>
            <a:r>
              <a:rPr lang="en-US" altLang="zh-CN" dirty="0" smtClean="0"/>
              <a:t>Data Lane Module: Unidirectional slave, HS-RX, LP-RX, and a CIL-SFEN function </a:t>
            </a:r>
          </a:p>
          <a:p>
            <a:pPr lvl="1"/>
            <a:r>
              <a:rPr lang="en-US" altLang="zh-CN" dirty="0" smtClean="0"/>
              <a:t>Clock Lane Module: Unidirectional slave, HS-RX, LP-RX, and a CIL-SCNN function</a:t>
            </a:r>
          </a:p>
          <a:p>
            <a:pPr lvl="1"/>
            <a:endParaRPr lang="zh-CN" altLang="en-US" dirty="0"/>
          </a:p>
        </p:txBody>
      </p:sp>
      <p:sp>
        <p:nvSpPr>
          <p:cNvPr id="2" name="标题 1"/>
          <p:cNvSpPr>
            <a:spLocks noGrp="1"/>
          </p:cNvSpPr>
          <p:nvPr>
            <p:ph type="title"/>
          </p:nvPr>
        </p:nvSpPr>
        <p:spPr/>
        <p:txBody>
          <a:bodyPr>
            <a:normAutofit/>
          </a:bodyPr>
          <a:lstStyle/>
          <a:p>
            <a:r>
              <a:rPr lang="en-US" altLang="zh-CN" dirty="0" smtClean="0"/>
              <a:t>Physical layer</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Overview</a:t>
            </a:r>
          </a:p>
          <a:p>
            <a:r>
              <a:rPr lang="en-US" altLang="zh-CN" dirty="0" smtClean="0"/>
              <a:t>CSI-2 layer definitions</a:t>
            </a:r>
          </a:p>
          <a:p>
            <a:r>
              <a:rPr lang="en-US" altLang="zh-CN" dirty="0" smtClean="0"/>
              <a:t>CCI</a:t>
            </a:r>
          </a:p>
          <a:p>
            <a:r>
              <a:rPr lang="en-US" altLang="zh-CN" dirty="0" smtClean="0"/>
              <a:t>Physical layer</a:t>
            </a:r>
          </a:p>
          <a:p>
            <a:r>
              <a:rPr lang="en-US" altLang="zh-CN" dirty="0" smtClean="0">
                <a:solidFill>
                  <a:srgbClr val="FF0000"/>
                </a:solidFill>
              </a:rPr>
              <a:t>Multi-lane Distribution and merging</a:t>
            </a:r>
          </a:p>
          <a:p>
            <a:r>
              <a:rPr lang="en-US" altLang="zh-CN" dirty="0" smtClean="0"/>
              <a:t>Low level </a:t>
            </a:r>
            <a:r>
              <a:rPr lang="en-US" altLang="zh-CN" dirty="0" err="1" smtClean="0"/>
              <a:t>protocal</a:t>
            </a:r>
            <a:endParaRPr lang="en-US" altLang="zh-CN" dirty="0" smtClean="0"/>
          </a:p>
          <a:p>
            <a:r>
              <a:rPr lang="en-US" altLang="zh-CN" dirty="0" smtClean="0"/>
              <a:t>Color space</a:t>
            </a:r>
          </a:p>
          <a:p>
            <a:r>
              <a:rPr lang="en-US" altLang="zh-CN" dirty="0" smtClean="0"/>
              <a:t>Data formats</a:t>
            </a:r>
          </a:p>
          <a:p>
            <a:pPr>
              <a:buNone/>
            </a:pPr>
            <a:endParaRPr lang="zh-CN" altLang="en-US" dirty="0"/>
          </a:p>
        </p:txBody>
      </p:sp>
      <p:sp>
        <p:nvSpPr>
          <p:cNvPr id="2" name="标题 1"/>
          <p:cNvSpPr>
            <a:spLocks noGrp="1"/>
          </p:cNvSpPr>
          <p:nvPr>
            <p:ph type="title"/>
          </p:nvPr>
        </p:nvSpPr>
        <p:spPr/>
        <p:txBody>
          <a:bodyPr/>
          <a:lstStyle/>
          <a:p>
            <a:r>
              <a:rPr lang="en-US" altLang="zh-CN" dirty="0" smtClean="0"/>
              <a:t>outline</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1331640" y="1412776"/>
            <a:ext cx="6352400" cy="5445224"/>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Lane distributing</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tretch>
            <a:fillRect/>
          </a:stretch>
        </p:blipFill>
        <p:spPr bwMode="auto">
          <a:xfrm>
            <a:off x="2134616" y="1481138"/>
            <a:ext cx="4874767" cy="4525962"/>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Lane merging</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Arbitrary byte length</a:t>
            </a:r>
          </a:p>
          <a:p>
            <a:r>
              <a:rPr lang="en-US" altLang="zh-CN" dirty="0" smtClean="0"/>
              <a:t>Buffers up N bytes(N=number of lanes)</a:t>
            </a:r>
          </a:p>
          <a:p>
            <a:r>
              <a:rPr lang="en-US" altLang="zh-CN" dirty="0" err="1" smtClean="0"/>
              <a:t>SoT</a:t>
            </a:r>
            <a:r>
              <a:rPr lang="en-US" altLang="zh-CN" dirty="0" smtClean="0"/>
              <a:t> before data, indicate to receiving unit that the first byte of a packet in beginning .</a:t>
            </a:r>
          </a:p>
          <a:p>
            <a:r>
              <a:rPr lang="en-US" altLang="zh-CN" dirty="0" smtClean="0"/>
              <a:t>Send groups of bytes in parallel, following a </a:t>
            </a:r>
            <a:r>
              <a:rPr lang="en-US" altLang="zh-CN" dirty="0" smtClean="0">
                <a:solidFill>
                  <a:schemeClr val="accent2"/>
                </a:solidFill>
              </a:rPr>
              <a:t>round robin </a:t>
            </a:r>
            <a:r>
              <a:rPr lang="en-US" altLang="zh-CN" dirty="0" smtClean="0"/>
              <a:t>process</a:t>
            </a:r>
          </a:p>
          <a:p>
            <a:r>
              <a:rPr lang="en-US" altLang="zh-CN" dirty="0" smtClean="0"/>
              <a:t>Multiple Lanes </a:t>
            </a:r>
            <a:r>
              <a:rPr lang="en-US" altLang="zh-CN" dirty="0" smtClean="0">
                <a:solidFill>
                  <a:schemeClr val="accent2"/>
                </a:solidFill>
              </a:rPr>
              <a:t>start simultaneously</a:t>
            </a:r>
            <a:r>
              <a:rPr lang="en-US" altLang="zh-CN" dirty="0" smtClean="0"/>
              <a:t>, may complete at different times. Sending “end packet” codes One cycle(byte) apart.</a:t>
            </a:r>
            <a:endParaRPr lang="zh-CN" altLang="en-US" dirty="0"/>
          </a:p>
        </p:txBody>
      </p:sp>
      <p:sp>
        <p:nvSpPr>
          <p:cNvPr id="2" name="标题 1"/>
          <p:cNvSpPr>
            <a:spLocks noGrp="1"/>
          </p:cNvSpPr>
          <p:nvPr>
            <p:ph type="title"/>
          </p:nvPr>
        </p:nvSpPr>
        <p:spPr/>
        <p:txBody>
          <a:bodyPr/>
          <a:lstStyle/>
          <a:p>
            <a:r>
              <a:rPr lang="en-US" altLang="zh-CN" dirty="0" smtClean="0"/>
              <a:t>Lane distributor</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cstate="print"/>
          <a:srcRect/>
          <a:stretch>
            <a:fillRect/>
          </a:stretch>
        </p:blipFill>
        <p:spPr bwMode="auto">
          <a:xfrm>
            <a:off x="1115616" y="1412178"/>
            <a:ext cx="6624736" cy="5445822"/>
          </a:xfrm>
          <a:prstGeom prst="rect">
            <a:avLst/>
          </a:prstGeom>
          <a:noFill/>
          <a:ln w="9525">
            <a:noFill/>
            <a:miter lim="800000"/>
            <a:headEnd/>
            <a:tailEnd/>
          </a:ln>
        </p:spPr>
      </p:pic>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Reconfigurable via CCI when more than one data Lane is used</a:t>
            </a:r>
          </a:p>
          <a:p>
            <a:r>
              <a:rPr lang="en-US" altLang="zh-CN" dirty="0" smtClean="0"/>
              <a:t>N data lane receiver and M data lane transmitter</a:t>
            </a:r>
          </a:p>
          <a:p>
            <a:pPr lvl="1"/>
            <a:r>
              <a:rPr lang="en-US" altLang="zh-CN" dirty="0" smtClean="0"/>
              <a:t>If M&lt;=N then there is no loss of performance</a:t>
            </a:r>
          </a:p>
          <a:p>
            <a:pPr lvl="1"/>
            <a:r>
              <a:rPr lang="en-US" altLang="zh-CN" dirty="0" smtClean="0"/>
              <a:t>If M &gt; N then there may be a loss of performance</a:t>
            </a:r>
            <a:endParaRPr lang="zh-CN" altLang="en-US" dirty="0"/>
          </a:p>
        </p:txBody>
      </p:sp>
      <p:sp>
        <p:nvSpPr>
          <p:cNvPr id="2" name="标题 1"/>
          <p:cNvSpPr>
            <a:spLocks noGrp="1"/>
          </p:cNvSpPr>
          <p:nvPr>
            <p:ph type="title"/>
          </p:nvPr>
        </p:nvSpPr>
        <p:spPr/>
        <p:txBody>
          <a:bodyPr/>
          <a:lstStyle/>
          <a:p>
            <a:r>
              <a:rPr lang="en-US" altLang="zh-CN" dirty="0" smtClean="0"/>
              <a:t>Multi-Lane Interoperability </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1691680" y="1600200"/>
            <a:ext cx="5688632" cy="5117545"/>
          </a:xfrm>
          <a:prstGeom prst="rect">
            <a:avLst/>
          </a:prstGeom>
          <a:noFill/>
          <a:ln w="9525">
            <a:noFill/>
            <a:miter lim="800000"/>
            <a:headEnd/>
            <a:tailEnd/>
          </a:ln>
        </p:spPr>
      </p:pic>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tretch>
            <a:fillRect/>
          </a:stretch>
        </p:blipFill>
        <p:spPr bwMode="auto">
          <a:xfrm>
            <a:off x="2179900" y="1481138"/>
            <a:ext cx="4784200" cy="4525962"/>
          </a:xfrm>
          <a:prstGeom prst="rect">
            <a:avLst/>
          </a:prstGeom>
          <a:noFill/>
          <a:ln w="9525">
            <a:noFill/>
            <a:miter lim="800000"/>
            <a:headEnd/>
            <a:tailEnd/>
          </a:ln>
        </p:spPr>
      </p:pic>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Overview</a:t>
            </a:r>
          </a:p>
          <a:p>
            <a:r>
              <a:rPr lang="en-US" altLang="zh-CN" dirty="0" smtClean="0"/>
              <a:t>CSI-2 layer definitions</a:t>
            </a:r>
          </a:p>
          <a:p>
            <a:r>
              <a:rPr lang="en-US" altLang="zh-CN" dirty="0" smtClean="0"/>
              <a:t>CCI</a:t>
            </a:r>
          </a:p>
          <a:p>
            <a:r>
              <a:rPr lang="en-US" altLang="zh-CN" dirty="0" smtClean="0"/>
              <a:t>Physical layer</a:t>
            </a:r>
          </a:p>
          <a:p>
            <a:r>
              <a:rPr lang="en-US" altLang="zh-CN" dirty="0" smtClean="0"/>
              <a:t>Multi-lane Distribution and merging</a:t>
            </a:r>
          </a:p>
          <a:p>
            <a:r>
              <a:rPr lang="en-US" altLang="zh-CN" dirty="0" smtClean="0">
                <a:solidFill>
                  <a:srgbClr val="FF0000"/>
                </a:solidFill>
              </a:rPr>
              <a:t>Low level protocol</a:t>
            </a:r>
          </a:p>
          <a:p>
            <a:r>
              <a:rPr lang="en-US" altLang="zh-CN" dirty="0" smtClean="0"/>
              <a:t>Color space</a:t>
            </a:r>
          </a:p>
          <a:p>
            <a:r>
              <a:rPr lang="en-US" altLang="zh-CN" dirty="0" smtClean="0"/>
              <a:t>Data formats</a:t>
            </a:r>
          </a:p>
          <a:p>
            <a:pPr>
              <a:buNone/>
            </a:pPr>
            <a:endParaRPr lang="zh-CN" altLang="en-US" dirty="0"/>
          </a:p>
        </p:txBody>
      </p:sp>
      <p:sp>
        <p:nvSpPr>
          <p:cNvPr id="2" name="标题 1"/>
          <p:cNvSpPr>
            <a:spLocks noGrp="1"/>
          </p:cNvSpPr>
          <p:nvPr>
            <p:ph type="title"/>
          </p:nvPr>
        </p:nvSpPr>
        <p:spPr/>
        <p:txBody>
          <a:bodyPr/>
          <a:lstStyle/>
          <a:p>
            <a:r>
              <a:rPr lang="en-US" altLang="zh-CN" dirty="0" smtClean="0"/>
              <a:t>outline</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solidFill>
                  <a:srgbClr val="FF0000"/>
                </a:solidFill>
              </a:rPr>
              <a:t>Overview</a:t>
            </a:r>
          </a:p>
          <a:p>
            <a:r>
              <a:rPr lang="en-US" altLang="zh-CN" dirty="0" smtClean="0"/>
              <a:t>CSI-2 layer definitions</a:t>
            </a:r>
          </a:p>
          <a:p>
            <a:r>
              <a:rPr lang="en-US" altLang="zh-CN" dirty="0" smtClean="0"/>
              <a:t>CCI</a:t>
            </a:r>
          </a:p>
          <a:p>
            <a:r>
              <a:rPr lang="en-US" altLang="zh-CN" dirty="0" smtClean="0"/>
              <a:t>Physical layer</a:t>
            </a:r>
          </a:p>
          <a:p>
            <a:r>
              <a:rPr lang="en-US" altLang="zh-CN" dirty="0" smtClean="0"/>
              <a:t>Multi-lane Distribution and merging</a:t>
            </a:r>
          </a:p>
          <a:p>
            <a:r>
              <a:rPr lang="en-US" altLang="zh-CN" dirty="0" smtClean="0"/>
              <a:t>Low level </a:t>
            </a:r>
            <a:r>
              <a:rPr lang="en-US" altLang="zh-CN" dirty="0" err="1" smtClean="0"/>
              <a:t>protocal</a:t>
            </a:r>
            <a:endParaRPr lang="en-US" altLang="zh-CN" dirty="0" smtClean="0"/>
          </a:p>
          <a:p>
            <a:r>
              <a:rPr lang="en-US" altLang="zh-CN" dirty="0" smtClean="0"/>
              <a:t>Color space</a:t>
            </a:r>
          </a:p>
          <a:p>
            <a:r>
              <a:rPr lang="en-US" altLang="zh-CN" dirty="0" smtClean="0"/>
              <a:t>Data formats</a:t>
            </a:r>
          </a:p>
          <a:p>
            <a:pPr>
              <a:buNone/>
            </a:pPr>
            <a:endParaRPr lang="zh-CN" altLang="en-US" dirty="0"/>
          </a:p>
        </p:txBody>
      </p:sp>
      <p:sp>
        <p:nvSpPr>
          <p:cNvPr id="2" name="标题 1"/>
          <p:cNvSpPr>
            <a:spLocks noGrp="1"/>
          </p:cNvSpPr>
          <p:nvPr>
            <p:ph type="title"/>
          </p:nvPr>
        </p:nvSpPr>
        <p:spPr/>
        <p:txBody>
          <a:bodyPr/>
          <a:lstStyle/>
          <a:p>
            <a:r>
              <a:rPr lang="en-US" altLang="zh-CN" dirty="0" smtClean="0"/>
              <a:t>outline</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Byte orientated</a:t>
            </a:r>
          </a:p>
          <a:p>
            <a:r>
              <a:rPr lang="en-US" altLang="zh-CN" dirty="0" smtClean="0"/>
              <a:t>Package based</a:t>
            </a:r>
          </a:p>
          <a:p>
            <a:r>
              <a:rPr lang="en-US" altLang="zh-CN" dirty="0" smtClean="0"/>
              <a:t>Feature</a:t>
            </a:r>
          </a:p>
          <a:p>
            <a:pPr lvl="1"/>
            <a:r>
              <a:rPr lang="en-US" altLang="zh-CN" dirty="0" smtClean="0"/>
              <a:t>Arbitrary data</a:t>
            </a:r>
          </a:p>
          <a:p>
            <a:pPr lvl="1"/>
            <a:r>
              <a:rPr lang="en-US" altLang="zh-CN" dirty="0" smtClean="0"/>
              <a:t>8-bit word size</a:t>
            </a:r>
          </a:p>
          <a:p>
            <a:pPr lvl="1"/>
            <a:r>
              <a:rPr lang="en-US" altLang="zh-CN" dirty="0" smtClean="0"/>
              <a:t>Up to four interleaved virtual channels</a:t>
            </a:r>
          </a:p>
          <a:p>
            <a:pPr lvl="1"/>
            <a:r>
              <a:rPr lang="en-US" altLang="zh-CN" dirty="0" smtClean="0"/>
              <a:t>Special packets for frame start, frame end, line start and line end</a:t>
            </a:r>
          </a:p>
          <a:p>
            <a:pPr lvl="1"/>
            <a:r>
              <a:rPr lang="en-US" altLang="zh-CN" dirty="0" smtClean="0"/>
              <a:t>Descriptor for the type, pixel depth and format</a:t>
            </a:r>
          </a:p>
          <a:p>
            <a:pPr lvl="1"/>
            <a:r>
              <a:rPr lang="en-US" altLang="zh-CN" dirty="0" smtClean="0"/>
              <a:t>16-bit checksum code for error detection</a:t>
            </a:r>
          </a:p>
          <a:p>
            <a:pPr lvl="1">
              <a:buNone/>
            </a:pPr>
            <a:endParaRPr lang="zh-CN" altLang="en-US" dirty="0"/>
          </a:p>
        </p:txBody>
      </p:sp>
      <p:sp>
        <p:nvSpPr>
          <p:cNvPr id="2" name="标题 1"/>
          <p:cNvSpPr>
            <a:spLocks noGrp="1"/>
          </p:cNvSpPr>
          <p:nvPr>
            <p:ph type="title"/>
          </p:nvPr>
        </p:nvSpPr>
        <p:spPr/>
        <p:txBody>
          <a:bodyPr/>
          <a:lstStyle/>
          <a:p>
            <a:r>
              <a:rPr lang="en-US" altLang="zh-CN" dirty="0" smtClean="0"/>
              <a:t>Low Level Protocol</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tretch>
            <a:fillRect/>
          </a:stretch>
        </p:blipFill>
        <p:spPr bwMode="auto">
          <a:xfrm>
            <a:off x="1071562" y="2515394"/>
            <a:ext cx="7000875" cy="245745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package</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tretch>
            <a:fillRect/>
          </a:stretch>
        </p:blipFill>
        <p:spPr bwMode="auto">
          <a:xfrm>
            <a:off x="1545263" y="1481138"/>
            <a:ext cx="6053474" cy="4525962"/>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dirty="0" smtClean="0"/>
              <a:t>Low Level Protocol Packet Format </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835696" y="1628800"/>
            <a:ext cx="5210175" cy="2390775"/>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dirty="0" smtClean="0"/>
              <a:t>Low Level Protocol Packet Format </a:t>
            </a:r>
            <a:endParaRPr lang="zh-CN" altLang="en-US" dirty="0"/>
          </a:p>
        </p:txBody>
      </p:sp>
      <p:sp>
        <p:nvSpPr>
          <p:cNvPr id="4" name="TextBox 3"/>
          <p:cNvSpPr txBox="1"/>
          <p:nvPr/>
        </p:nvSpPr>
        <p:spPr>
          <a:xfrm>
            <a:off x="971600" y="3933056"/>
            <a:ext cx="6984776" cy="2431435"/>
          </a:xfrm>
          <a:prstGeom prst="rect">
            <a:avLst/>
          </a:prstGeom>
          <a:noFill/>
        </p:spPr>
        <p:txBody>
          <a:bodyPr wrap="square" rtlCol="0">
            <a:spAutoFit/>
          </a:bodyPr>
          <a:lstStyle/>
          <a:p>
            <a:r>
              <a:rPr lang="en-US" altLang="zh-CN" dirty="0" smtClean="0"/>
              <a:t>The Word Count(</a:t>
            </a:r>
            <a:r>
              <a:rPr lang="en-US" altLang="zh-CN" dirty="0" smtClean="0">
                <a:solidFill>
                  <a:srgbClr val="FF0000"/>
                </a:solidFill>
              </a:rPr>
              <a:t>WC</a:t>
            </a:r>
            <a:r>
              <a:rPr lang="en-US" altLang="zh-CN" dirty="0" smtClean="0"/>
              <a:t>) field in the Packet Header  shall be replaced by a Short Packet Data Field</a:t>
            </a:r>
          </a:p>
          <a:p>
            <a:endParaRPr lang="en-US" altLang="zh-CN" dirty="0" smtClean="0"/>
          </a:p>
          <a:p>
            <a:r>
              <a:rPr lang="en-US" altLang="zh-CN" sz="1400" dirty="0" smtClean="0"/>
              <a:t>For </a:t>
            </a:r>
            <a:r>
              <a:rPr lang="en-US" altLang="zh-CN" sz="1400" b="1" dirty="0" smtClean="0"/>
              <a:t>Frame Synchronization </a:t>
            </a:r>
            <a:r>
              <a:rPr lang="en-US" altLang="zh-CN" sz="1400" dirty="0" smtClean="0"/>
              <a:t>Data Types the Short Packet Data 	Field shall be the frame number.</a:t>
            </a:r>
          </a:p>
          <a:p>
            <a:r>
              <a:rPr lang="en-US" altLang="zh-CN" sz="1400" dirty="0" smtClean="0"/>
              <a:t> For </a:t>
            </a:r>
            <a:r>
              <a:rPr lang="en-US" altLang="zh-CN" sz="1400" b="1" dirty="0" smtClean="0"/>
              <a:t>Line  Synchronization </a:t>
            </a:r>
            <a:r>
              <a:rPr lang="en-US" altLang="zh-CN" sz="1400" dirty="0" smtClean="0"/>
              <a:t>Data Types the Short Packet  Data 	Field shall be the line number.</a:t>
            </a:r>
          </a:p>
          <a:p>
            <a:r>
              <a:rPr lang="en-US" altLang="zh-CN" sz="1400" dirty="0" smtClean="0"/>
              <a:t>For  </a:t>
            </a:r>
            <a:r>
              <a:rPr lang="en-US" altLang="zh-CN" sz="1400" b="1" dirty="0" smtClean="0"/>
              <a:t>Generic Short Packet </a:t>
            </a:r>
            <a:r>
              <a:rPr lang="en-US" altLang="zh-CN" sz="1400" dirty="0" smtClean="0"/>
              <a:t>Data Types the content of the Short Packet Data Field shall be user defined. </a:t>
            </a:r>
          </a:p>
          <a:p>
            <a:endParaRPr lang="zh-CN" altLang="en-US" sz="1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tretch>
            <a:fillRect/>
          </a:stretch>
        </p:blipFill>
        <p:spPr bwMode="auto">
          <a:xfrm>
            <a:off x="1763688" y="2060848"/>
            <a:ext cx="5328592" cy="3261866"/>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Data Identifier(DI) Byte</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tretch>
            <a:fillRect/>
          </a:stretch>
        </p:blipFill>
        <p:spPr bwMode="auto">
          <a:xfrm>
            <a:off x="1133475" y="2148681"/>
            <a:ext cx="6877050" cy="319087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Virtual Channel Identifier</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tretch>
            <a:fillRect/>
          </a:stretch>
        </p:blipFill>
        <p:spPr bwMode="auto">
          <a:xfrm>
            <a:off x="985837" y="1620044"/>
            <a:ext cx="7172325" cy="424815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Virtual Channel</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tretch>
            <a:fillRect/>
          </a:stretch>
        </p:blipFill>
        <p:spPr bwMode="auto">
          <a:xfrm>
            <a:off x="1187624" y="1772444"/>
            <a:ext cx="6624735" cy="4248844"/>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Short/long </a:t>
            </a:r>
            <a:r>
              <a:rPr lang="en-US" altLang="zh-CN" smtClean="0"/>
              <a:t>packet spacing</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tretch>
            <a:fillRect/>
          </a:stretch>
        </p:blipFill>
        <p:spPr bwMode="auto">
          <a:xfrm>
            <a:off x="981075" y="2248694"/>
            <a:ext cx="7181850" cy="299085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Data Types classes</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923925" y="1605756"/>
            <a:ext cx="7296150" cy="427672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r>
              <a:rPr lang="en-US" altLang="zh-CN" dirty="0" smtClean="0"/>
              <a:t>Packet header ECC </a:t>
            </a:r>
            <a:r>
              <a:rPr lang="en-US" altLang="zh-CN" dirty="0" err="1" smtClean="0"/>
              <a:t>genatation</a:t>
            </a:r>
            <a:endParaRPr lang="zh-CN" altLang="en-US" dirty="0"/>
          </a:p>
        </p:txBody>
      </p:sp>
      <p:sp>
        <p:nvSpPr>
          <p:cNvPr id="4" name="TextBox 3"/>
          <p:cNvSpPr txBox="1"/>
          <p:nvPr/>
        </p:nvSpPr>
        <p:spPr>
          <a:xfrm>
            <a:off x="2987824" y="5949280"/>
            <a:ext cx="5904656" cy="646331"/>
          </a:xfrm>
          <a:prstGeom prst="rect">
            <a:avLst/>
          </a:prstGeom>
          <a:noFill/>
        </p:spPr>
        <p:txBody>
          <a:bodyPr wrap="square" rtlCol="0">
            <a:spAutoFit/>
          </a:bodyPr>
          <a:lstStyle/>
          <a:p>
            <a:r>
              <a:rPr lang="en-US" altLang="zh-CN" dirty="0" smtClean="0"/>
              <a:t>7+1bits Hamming-modified code (72,64) and the subset of it is 5+1bits or </a:t>
            </a:r>
            <a:r>
              <a:rPr lang="en-US" altLang="zh-CN" dirty="0" smtClean="0">
                <a:solidFill>
                  <a:schemeClr val="accent2"/>
                </a:solidFill>
              </a:rPr>
              <a:t>(30,24).</a:t>
            </a:r>
            <a:endParaRPr lang="zh-CN" altLang="en-US" dirty="0">
              <a:solidFill>
                <a:schemeClr val="accent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1728192"/>
          </a:xfrm>
        </p:spPr>
        <p:txBody>
          <a:bodyPr>
            <a:normAutofit fontScale="70000" lnSpcReduction="20000"/>
          </a:bodyPr>
          <a:lstStyle/>
          <a:p>
            <a:r>
              <a:rPr lang="en-US" altLang="zh-CN" dirty="0" smtClean="0">
                <a:solidFill>
                  <a:srgbClr val="FF0000"/>
                </a:solidFill>
              </a:rPr>
              <a:t>Camera Serial Interface 2 </a:t>
            </a:r>
            <a:r>
              <a:rPr lang="en-US" altLang="zh-CN" dirty="0" smtClean="0"/>
              <a:t>v1.0 </a:t>
            </a:r>
            <a:endParaRPr lang="en-US" altLang="zh-CN" b="1" dirty="0" smtClean="0"/>
          </a:p>
          <a:p>
            <a:r>
              <a:rPr lang="en-US" altLang="zh-CN" dirty="0" smtClean="0"/>
              <a:t>Data transmission interface</a:t>
            </a:r>
          </a:p>
          <a:p>
            <a:pPr lvl="1"/>
            <a:r>
              <a:rPr lang="en-US" altLang="zh-CN" dirty="0" smtClean="0"/>
              <a:t>Unidirectional differential serial interface</a:t>
            </a:r>
          </a:p>
          <a:p>
            <a:pPr lvl="1"/>
            <a:r>
              <a:rPr lang="en-US" altLang="zh-CN" dirty="0" smtClean="0"/>
              <a:t>MIPI Alliance Specification for D-PHY</a:t>
            </a:r>
          </a:p>
          <a:p>
            <a:r>
              <a:rPr lang="en-US" altLang="zh-CN" dirty="0" smtClean="0"/>
              <a:t>Control interface</a:t>
            </a:r>
          </a:p>
          <a:p>
            <a:pPr lvl="1"/>
            <a:r>
              <a:rPr lang="en-US" altLang="zh-CN" dirty="0" smtClean="0"/>
              <a:t>CCI , bi-direction control interface compatible with I2C standard</a:t>
            </a:r>
          </a:p>
          <a:p>
            <a:pPr lvl="1">
              <a:buNone/>
            </a:pPr>
            <a:endParaRPr lang="en-US" altLang="zh-CN" dirty="0" smtClean="0"/>
          </a:p>
          <a:p>
            <a:endParaRPr lang="zh-CN" altLang="en-US" dirty="0"/>
          </a:p>
        </p:txBody>
      </p:sp>
      <p:sp>
        <p:nvSpPr>
          <p:cNvPr id="2" name="标题 1"/>
          <p:cNvSpPr>
            <a:spLocks noGrp="1"/>
          </p:cNvSpPr>
          <p:nvPr>
            <p:ph type="title"/>
          </p:nvPr>
        </p:nvSpPr>
        <p:spPr/>
        <p:txBody>
          <a:bodyPr/>
          <a:lstStyle/>
          <a:p>
            <a:r>
              <a:rPr lang="en-US" altLang="zh-CN" dirty="0" smtClean="0"/>
              <a:t>Overview</a:t>
            </a:r>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1043608" y="2852936"/>
            <a:ext cx="6591300" cy="376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57200" y="1574229"/>
            <a:ext cx="8229600" cy="4526280"/>
          </a:xfrm>
        </p:spPr>
        <p:txBody>
          <a:bodyPr>
            <a:normAutofit/>
          </a:bodyPr>
          <a:lstStyle/>
          <a:p>
            <a:pPr>
              <a:buNone/>
            </a:pPr>
            <a:r>
              <a:rPr lang="en-US" altLang="zh-CN" sz="1600" b="1" dirty="0" smtClean="0"/>
              <a:t>e.g. P0=D0^D1^D2^D4^D5^D7^D10^D11^D13^D16^D20^D21^D22^D23</a:t>
            </a:r>
            <a:endParaRPr lang="zh-CN" altLang="en-US" sz="1600" b="1" dirty="0"/>
          </a:p>
        </p:txBody>
      </p:sp>
      <p:sp>
        <p:nvSpPr>
          <p:cNvPr id="2" name="标题 1"/>
          <p:cNvSpPr>
            <a:spLocks noGrp="1"/>
          </p:cNvSpPr>
          <p:nvPr>
            <p:ph type="title"/>
          </p:nvPr>
        </p:nvSpPr>
        <p:spPr/>
        <p:txBody>
          <a:bodyPr/>
          <a:lstStyle/>
          <a:p>
            <a:r>
              <a:rPr lang="en-US" altLang="zh-CN" dirty="0" smtClean="0"/>
              <a:t>ECC Parity Generation rule</a:t>
            </a:r>
            <a:endParaRPr lang="zh-CN" altLang="en-US" dirty="0"/>
          </a:p>
        </p:txBody>
      </p:sp>
      <p:pic>
        <p:nvPicPr>
          <p:cNvPr id="4100" name="Picture 4"/>
          <p:cNvPicPr>
            <a:picLocks noChangeAspect="1" noChangeArrowheads="1"/>
          </p:cNvPicPr>
          <p:nvPr/>
        </p:nvPicPr>
        <p:blipFill>
          <a:blip r:embed="rId2" cstate="print"/>
          <a:srcRect/>
          <a:stretch>
            <a:fillRect/>
          </a:stretch>
        </p:blipFill>
        <p:spPr bwMode="auto">
          <a:xfrm>
            <a:off x="2483768" y="4365104"/>
            <a:ext cx="3904282" cy="2231959"/>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2483768" y="2276872"/>
            <a:ext cx="3918738" cy="2088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a:stretch>
            <a:fillRect/>
          </a:stretch>
        </p:blipFill>
        <p:spPr bwMode="auto">
          <a:xfrm>
            <a:off x="2627784" y="1340768"/>
            <a:ext cx="3886200" cy="212407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ECC generation and decoding</a:t>
            </a:r>
            <a:endParaRPr lang="zh-CN" altLang="en-US" dirty="0"/>
          </a:p>
        </p:txBody>
      </p:sp>
      <p:pic>
        <p:nvPicPr>
          <p:cNvPr id="3075" name="Picture 3"/>
          <p:cNvPicPr>
            <a:picLocks noChangeAspect="1" noChangeArrowheads="1"/>
          </p:cNvPicPr>
          <p:nvPr/>
        </p:nvPicPr>
        <p:blipFill>
          <a:blip r:embed="rId4" cstate="print"/>
          <a:srcRect/>
          <a:stretch>
            <a:fillRect/>
          </a:stretch>
        </p:blipFill>
        <p:spPr bwMode="auto">
          <a:xfrm>
            <a:off x="1115616" y="3429000"/>
            <a:ext cx="7096125"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Transmission (LSB first)</a:t>
            </a:r>
          </a:p>
          <a:p>
            <a:endParaRPr lang="en-US" altLang="zh-CN" dirty="0" smtClean="0"/>
          </a:p>
          <a:p>
            <a:endParaRPr lang="en-US" altLang="zh-CN" dirty="0" smtClean="0"/>
          </a:p>
          <a:p>
            <a:pPr>
              <a:buNone/>
            </a:pPr>
            <a:endParaRPr lang="en-US" altLang="zh-CN" dirty="0" smtClean="0"/>
          </a:p>
          <a:p>
            <a:r>
              <a:rPr lang="en-US" altLang="zh-CN" dirty="0" smtClean="0"/>
              <a:t>Generation</a:t>
            </a:r>
          </a:p>
          <a:p>
            <a:pPr>
              <a:buNone/>
            </a:pPr>
            <a:r>
              <a:rPr lang="en-US" altLang="zh-CN" dirty="0" smtClean="0"/>
              <a:t>     </a:t>
            </a:r>
          </a:p>
          <a:p>
            <a:pPr>
              <a:buNone/>
            </a:pPr>
            <a:r>
              <a:rPr lang="en-US" altLang="zh-CN" dirty="0" smtClean="0"/>
              <a:t>                             </a:t>
            </a:r>
            <a:endParaRPr lang="zh-CN" altLang="en-US" dirty="0"/>
          </a:p>
        </p:txBody>
      </p:sp>
      <p:sp>
        <p:nvSpPr>
          <p:cNvPr id="2" name="标题 1"/>
          <p:cNvSpPr>
            <a:spLocks noGrp="1"/>
          </p:cNvSpPr>
          <p:nvPr>
            <p:ph type="title"/>
          </p:nvPr>
        </p:nvSpPr>
        <p:spPr/>
        <p:txBody>
          <a:bodyPr/>
          <a:lstStyle/>
          <a:p>
            <a:r>
              <a:rPr lang="en-US" altLang="zh-CN" dirty="0" smtClean="0"/>
              <a:t>CRC check sum Generation</a:t>
            </a:r>
            <a:endParaRPr lang="zh-CN" altLang="en-US" dirty="0"/>
          </a:p>
        </p:txBody>
      </p:sp>
      <p:pic>
        <p:nvPicPr>
          <p:cNvPr id="5124" name="Picture 4"/>
          <p:cNvPicPr>
            <a:picLocks noChangeAspect="1" noChangeArrowheads="1"/>
          </p:cNvPicPr>
          <p:nvPr/>
        </p:nvPicPr>
        <p:blipFill>
          <a:blip r:embed="rId2" cstate="print"/>
          <a:srcRect/>
          <a:stretch>
            <a:fillRect/>
          </a:stretch>
        </p:blipFill>
        <p:spPr bwMode="auto">
          <a:xfrm>
            <a:off x="2771800" y="2132856"/>
            <a:ext cx="3571875" cy="1495425"/>
          </a:xfrm>
          <a:prstGeom prst="rect">
            <a:avLst/>
          </a:prstGeom>
          <a:noFill/>
          <a:ln w="9525">
            <a:noFill/>
            <a:miter lim="800000"/>
            <a:headEnd/>
            <a:tailEnd/>
          </a:ln>
        </p:spPr>
      </p:pic>
      <p:pic>
        <p:nvPicPr>
          <p:cNvPr id="5126" name="Picture 6"/>
          <p:cNvPicPr>
            <a:picLocks noChangeAspect="1" noChangeArrowheads="1"/>
          </p:cNvPicPr>
          <p:nvPr/>
        </p:nvPicPr>
        <p:blipFill>
          <a:blip r:embed="rId3" cstate="print"/>
          <a:srcRect/>
          <a:stretch>
            <a:fillRect/>
          </a:stretch>
        </p:blipFill>
        <p:spPr bwMode="auto">
          <a:xfrm>
            <a:off x="2771800" y="4365104"/>
            <a:ext cx="4838700" cy="202882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tretch>
            <a:fillRect/>
          </a:stretch>
        </p:blipFill>
        <p:spPr bwMode="auto">
          <a:xfrm>
            <a:off x="1804987" y="2834481"/>
            <a:ext cx="5534025" cy="181927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CRC check sum Generation</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827584" y="1340768"/>
            <a:ext cx="7439025" cy="2247900"/>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dirty="0" smtClean="0"/>
              <a:t>Synchronization and generic Short Packet Data Type Codes</a:t>
            </a:r>
            <a:endParaRPr lang="zh-CN" altLang="en-US" dirty="0"/>
          </a:p>
        </p:txBody>
      </p:sp>
      <p:pic>
        <p:nvPicPr>
          <p:cNvPr id="1028" name="Picture 4"/>
          <p:cNvPicPr>
            <a:picLocks noChangeAspect="1" noChangeArrowheads="1"/>
          </p:cNvPicPr>
          <p:nvPr/>
        </p:nvPicPr>
        <p:blipFill>
          <a:blip r:embed="rId3" cstate="print"/>
          <a:srcRect/>
          <a:stretch>
            <a:fillRect/>
          </a:stretch>
        </p:blipFill>
        <p:spPr bwMode="auto">
          <a:xfrm>
            <a:off x="899592" y="3645024"/>
            <a:ext cx="7286625" cy="29813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r>
              <a:rPr lang="en-US" altLang="zh-CN" dirty="0" smtClean="0"/>
              <a:t>Frame Synchronization Packets</a:t>
            </a:r>
          </a:p>
          <a:p>
            <a:pPr lvl="1"/>
            <a:r>
              <a:rPr lang="en-US" altLang="zh-CN" dirty="0" smtClean="0"/>
              <a:t>Begin with a Frame Start (FS) Packet</a:t>
            </a:r>
          </a:p>
          <a:p>
            <a:pPr lvl="1"/>
            <a:r>
              <a:rPr lang="en-US" altLang="zh-CN" dirty="0" smtClean="0"/>
              <a:t>One or more long packets containing image data</a:t>
            </a:r>
          </a:p>
          <a:p>
            <a:pPr lvl="1"/>
            <a:r>
              <a:rPr lang="en-US" altLang="zh-CN" dirty="0" smtClean="0"/>
              <a:t>Zero or more short packets containing  synchronization Codes</a:t>
            </a:r>
          </a:p>
          <a:p>
            <a:pPr lvl="1"/>
            <a:r>
              <a:rPr lang="en-US" altLang="zh-CN" dirty="0" smtClean="0"/>
              <a:t>End with a Frame End(FE) Packet</a:t>
            </a:r>
          </a:p>
          <a:p>
            <a:pPr lvl="1"/>
            <a:r>
              <a:rPr lang="en-US" altLang="zh-CN" dirty="0" smtClean="0"/>
              <a:t>Same frame number for FS and FE</a:t>
            </a:r>
          </a:p>
          <a:p>
            <a:pPr lvl="1"/>
            <a:r>
              <a:rPr lang="en-US" altLang="zh-CN" dirty="0" smtClean="0"/>
              <a:t>Frame number shall be always zero (inoperative) or increments by 1 for every FS pack et with the same Virtual Channel and is periodically reset to one e.g. 1, 2, 1, 2, 1, 2, 1, 2 or 1, 2, 3, 4, 1, 2, 3, 4</a:t>
            </a:r>
            <a:r>
              <a:rPr lang="zh-CN" altLang="en-US" dirty="0" smtClean="0"/>
              <a:t>（</a:t>
            </a:r>
            <a:r>
              <a:rPr lang="en-US" altLang="zh-CN" dirty="0" smtClean="0"/>
              <a:t>non- zero value</a:t>
            </a:r>
            <a:r>
              <a:rPr lang="zh-CN" altLang="en-US" dirty="0" smtClean="0"/>
              <a:t>）</a:t>
            </a:r>
            <a:endParaRPr lang="en-US" altLang="zh-CN" dirty="0" smtClean="0"/>
          </a:p>
          <a:p>
            <a:pPr lvl="1"/>
            <a:endParaRPr lang="zh-CN" altLang="en-US" dirty="0"/>
          </a:p>
        </p:txBody>
      </p:sp>
      <p:sp>
        <p:nvSpPr>
          <p:cNvPr id="2" name="标题 1"/>
          <p:cNvSpPr>
            <a:spLocks noGrp="1"/>
          </p:cNvSpPr>
          <p:nvPr>
            <p:ph type="title"/>
          </p:nvPr>
        </p:nvSpPr>
        <p:spPr/>
        <p:txBody>
          <a:bodyPr>
            <a:normAutofit fontScale="90000"/>
          </a:bodyPr>
          <a:lstStyle/>
          <a:p>
            <a:r>
              <a:rPr lang="en-US" altLang="zh-CN" dirty="0" smtClean="0"/>
              <a:t>Synchronization and generic Short Packet Data Type Codes</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en-US" altLang="zh-CN" dirty="0" smtClean="0"/>
              <a:t>Line synchronization Packets</a:t>
            </a:r>
          </a:p>
          <a:p>
            <a:pPr lvl="1"/>
            <a:r>
              <a:rPr lang="en-US" altLang="zh-CN" dirty="0" smtClean="0"/>
              <a:t>Optional</a:t>
            </a:r>
          </a:p>
          <a:p>
            <a:pPr lvl="1"/>
            <a:r>
              <a:rPr lang="en-US" altLang="zh-CN" dirty="0" smtClean="0"/>
              <a:t>Same 16-bit line number for  Line Start (LS)</a:t>
            </a:r>
            <a:r>
              <a:rPr lang="zh-CN" altLang="en-US" dirty="0" smtClean="0"/>
              <a:t>，</a:t>
            </a:r>
            <a:r>
              <a:rPr lang="en-US" altLang="zh-CN" dirty="0" smtClean="0"/>
              <a:t>Line End(LE) to a given line</a:t>
            </a:r>
          </a:p>
          <a:p>
            <a:pPr lvl="1"/>
            <a:r>
              <a:rPr lang="en-US" altLang="zh-CN" dirty="0" smtClean="0"/>
              <a:t>Logical line numbers </a:t>
            </a:r>
            <a:r>
              <a:rPr lang="zh-CN" altLang="en-US" dirty="0" smtClean="0"/>
              <a:t>，</a:t>
            </a:r>
            <a:r>
              <a:rPr lang="en-US" altLang="zh-CN" dirty="0" smtClean="0"/>
              <a:t>not necessarily equal to the </a:t>
            </a:r>
            <a:r>
              <a:rPr lang="en-US" altLang="zh-CN" dirty="0" err="1" smtClean="0"/>
              <a:t>phycical</a:t>
            </a:r>
            <a:r>
              <a:rPr lang="en-US" altLang="zh-CN" dirty="0" smtClean="0"/>
              <a:t> line numbers</a:t>
            </a:r>
          </a:p>
          <a:p>
            <a:pPr lvl="1"/>
            <a:r>
              <a:rPr lang="en-US" altLang="zh-CN" dirty="0" smtClean="0"/>
              <a:t>Line number always zero or always non-zero</a:t>
            </a:r>
          </a:p>
          <a:p>
            <a:pPr lvl="1"/>
            <a:r>
              <a:rPr lang="en-US" altLang="zh-CN" dirty="0" smtClean="0"/>
              <a:t>For progressive scan, line number increments by one within the same Virtual Channel and the same Date type. The line number Reset to one for the first LS packet after a FS packet.</a:t>
            </a:r>
          </a:p>
          <a:p>
            <a:pPr lvl="1"/>
            <a:r>
              <a:rPr lang="en-US" altLang="zh-CN" dirty="0" smtClean="0"/>
              <a:t>For interlace scan, line number increase by the same arbitrary step value greater then one for every LS packet within the same Virtual Channel and the same Date type</a:t>
            </a:r>
            <a:r>
              <a:rPr lang="zh-CN" altLang="en-US" dirty="0" smtClean="0"/>
              <a:t>。</a:t>
            </a:r>
            <a:r>
              <a:rPr lang="en-US" altLang="zh-CN" dirty="0" smtClean="0"/>
              <a:t>The line number reset to a none-zero arbitrary start vale for the first LS packet after a FS packet.</a:t>
            </a:r>
          </a:p>
          <a:p>
            <a:pPr lvl="1"/>
            <a:endParaRPr lang="zh-CN" altLang="en-US" dirty="0"/>
          </a:p>
        </p:txBody>
      </p:sp>
      <p:sp>
        <p:nvSpPr>
          <p:cNvPr id="2" name="标题 1"/>
          <p:cNvSpPr>
            <a:spLocks noGrp="1"/>
          </p:cNvSpPr>
          <p:nvPr>
            <p:ph type="title"/>
          </p:nvPr>
        </p:nvSpPr>
        <p:spPr/>
        <p:txBody>
          <a:bodyPr>
            <a:normAutofit fontScale="90000"/>
          </a:bodyPr>
          <a:lstStyle/>
          <a:p>
            <a:r>
              <a:rPr lang="en-US" altLang="zh-CN" dirty="0" smtClean="0"/>
              <a:t>Synchronization and generic Short Packet Data Type Codes</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Font typeface="Wingdings" pitchFamily="2" charset="2"/>
              <a:buChar char="l"/>
            </a:pPr>
            <a:r>
              <a:rPr lang="en-US" altLang="zh-CN" dirty="0" smtClean="0"/>
              <a:t>provide a mechanism for including timing   information for the opening/closing of shutters, triggering of flashes, etc within the data stream</a:t>
            </a:r>
          </a:p>
          <a:p>
            <a:pPr marL="514350" indent="-514350">
              <a:buFont typeface="Wingdings" pitchFamily="2" charset="2"/>
              <a:buChar char="l"/>
            </a:pPr>
            <a:r>
              <a:rPr lang="en-US" altLang="zh-CN" dirty="0" smtClean="0"/>
              <a:t>pass a data type value and a 16-bit  data value from the transmitter to  application layer</a:t>
            </a:r>
          </a:p>
          <a:p>
            <a:pPr>
              <a:buFont typeface="Wingdings" pitchFamily="2" charset="2"/>
              <a:buChar char="l"/>
            </a:pPr>
            <a:r>
              <a:rPr lang="en-US" altLang="zh-CN" dirty="0" smtClean="0"/>
              <a:t>receiver shall pass the data type value and the associated 16-bit data value to the application layer.</a:t>
            </a:r>
          </a:p>
          <a:p>
            <a:pPr>
              <a:buNone/>
            </a:pP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Synchronization and generic Short Packet Data Type Codes</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tretch>
            <a:fillRect/>
          </a:stretch>
        </p:blipFill>
        <p:spPr bwMode="auto">
          <a:xfrm>
            <a:off x="899592" y="1481138"/>
            <a:ext cx="7200800" cy="4684166"/>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dirty="0" smtClean="0"/>
              <a:t>Low level protocol packets examples</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YUV,RGB,RAW ,one long packet contain one line of image data.</a:t>
            </a:r>
          </a:p>
          <a:p>
            <a:r>
              <a:rPr lang="en-US" altLang="zh-CN" dirty="0" smtClean="0"/>
              <a:t>Equal length within the same virtual Channel.</a:t>
            </a:r>
          </a:p>
          <a:p>
            <a:pPr>
              <a:buNone/>
            </a:pPr>
            <a:r>
              <a:rPr lang="en-US" altLang="zh-CN" dirty="0" smtClean="0"/>
              <a:t>(YUV420 is an exception)</a:t>
            </a:r>
          </a:p>
          <a:p>
            <a:r>
              <a:rPr lang="en-US" altLang="zh-CN" dirty="0" smtClean="0"/>
              <a:t>For User Defined Byte-based Data type, long packets can have arbitrary length</a:t>
            </a:r>
          </a:p>
          <a:p>
            <a:r>
              <a:rPr lang="en-US" altLang="zh-CN" dirty="0" smtClean="0"/>
              <a:t>Total size of data within a long packet shall be a multiple of eight bits</a:t>
            </a:r>
            <a:endParaRPr lang="zh-CN" altLang="en-US" dirty="0"/>
          </a:p>
        </p:txBody>
      </p:sp>
      <p:sp>
        <p:nvSpPr>
          <p:cNvPr id="2" name="标题 1"/>
          <p:cNvSpPr>
            <a:spLocks noGrp="1"/>
          </p:cNvSpPr>
          <p:nvPr>
            <p:ph type="title"/>
          </p:nvPr>
        </p:nvSpPr>
        <p:spPr/>
        <p:txBody>
          <a:bodyPr>
            <a:normAutofit/>
          </a:bodyPr>
          <a:lstStyle/>
          <a:p>
            <a:r>
              <a:rPr lang="en-US" altLang="zh-CN" dirty="0" smtClean="0"/>
              <a:t>Packet Data Payload Size Rules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Overview</a:t>
            </a:r>
          </a:p>
          <a:p>
            <a:r>
              <a:rPr lang="en-US" altLang="zh-CN" dirty="0" smtClean="0">
                <a:solidFill>
                  <a:srgbClr val="FF0000"/>
                </a:solidFill>
              </a:rPr>
              <a:t>CSI-2 layer definitions</a:t>
            </a:r>
          </a:p>
          <a:p>
            <a:r>
              <a:rPr lang="en-US" altLang="zh-CN" dirty="0" smtClean="0"/>
              <a:t>CCI</a:t>
            </a:r>
          </a:p>
          <a:p>
            <a:r>
              <a:rPr lang="en-US" altLang="zh-CN" dirty="0" smtClean="0"/>
              <a:t>Physical layer</a:t>
            </a:r>
          </a:p>
          <a:p>
            <a:r>
              <a:rPr lang="en-US" altLang="zh-CN" dirty="0" smtClean="0"/>
              <a:t>Multi-lane Distribution and merging</a:t>
            </a:r>
          </a:p>
          <a:p>
            <a:r>
              <a:rPr lang="en-US" altLang="zh-CN" dirty="0" smtClean="0"/>
              <a:t>Low level </a:t>
            </a:r>
            <a:r>
              <a:rPr lang="en-US" altLang="zh-CN" dirty="0" err="1" smtClean="0"/>
              <a:t>protocal</a:t>
            </a:r>
            <a:endParaRPr lang="en-US" altLang="zh-CN" dirty="0" smtClean="0"/>
          </a:p>
          <a:p>
            <a:r>
              <a:rPr lang="en-US" altLang="zh-CN" dirty="0" smtClean="0"/>
              <a:t>Color space</a:t>
            </a:r>
          </a:p>
          <a:p>
            <a:r>
              <a:rPr lang="en-US" altLang="zh-CN" dirty="0" smtClean="0"/>
              <a:t>Data formats</a:t>
            </a:r>
          </a:p>
          <a:p>
            <a:pPr>
              <a:buNone/>
            </a:pPr>
            <a:endParaRPr lang="zh-CN" altLang="en-US" dirty="0"/>
          </a:p>
        </p:txBody>
      </p:sp>
      <p:sp>
        <p:nvSpPr>
          <p:cNvPr id="2" name="标题 1"/>
          <p:cNvSpPr>
            <a:spLocks noGrp="1"/>
          </p:cNvSpPr>
          <p:nvPr>
            <p:ph type="title"/>
          </p:nvPr>
        </p:nvSpPr>
        <p:spPr/>
        <p:txBody>
          <a:bodyPr/>
          <a:lstStyle/>
          <a:p>
            <a:r>
              <a:rPr lang="en-US" altLang="zh-CN" dirty="0" smtClean="0"/>
              <a:t>outline</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539552" y="1481138"/>
            <a:ext cx="7848872" cy="5044206"/>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r>
              <a:rPr lang="en-US" altLang="zh-CN" dirty="0" smtClean="0"/>
              <a:t>Frame format example</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tretch>
            <a:fillRect/>
          </a:stretch>
        </p:blipFill>
        <p:spPr bwMode="auto">
          <a:xfrm>
            <a:off x="755576" y="1268760"/>
            <a:ext cx="7488832" cy="5376862"/>
          </a:xfrm>
          <a:prstGeom prst="rect">
            <a:avLst/>
          </a:prstGeom>
          <a:noFill/>
          <a:ln w="9525">
            <a:noFill/>
            <a:miter lim="800000"/>
            <a:headEnd/>
            <a:tailEnd/>
          </a:ln>
        </p:spPr>
      </p:pic>
      <p:sp>
        <p:nvSpPr>
          <p:cNvPr id="2" name="标题 1"/>
          <p:cNvSpPr>
            <a:spLocks noGrp="1"/>
          </p:cNvSpPr>
          <p:nvPr>
            <p:ph type="title"/>
          </p:nvPr>
        </p:nvSpPr>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tretch>
            <a:fillRect/>
          </a:stretch>
        </p:blipFill>
        <p:spPr bwMode="auto">
          <a:xfrm>
            <a:off x="899592" y="1481138"/>
            <a:ext cx="7128792" cy="4972198"/>
          </a:xfrm>
          <a:prstGeom prst="rect">
            <a:avLst/>
          </a:prstGeom>
          <a:noFill/>
          <a:ln w="9525">
            <a:noFill/>
            <a:miter lim="800000"/>
            <a:headEnd/>
            <a:tailEnd/>
          </a:ln>
        </p:spPr>
      </p:pic>
      <p:sp>
        <p:nvSpPr>
          <p:cNvPr id="2" name="标题 1"/>
          <p:cNvSpPr>
            <a:spLocks noGrp="1"/>
          </p:cNvSpPr>
          <p:nvPr>
            <p:ph type="title"/>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Reference to other standards, not limited to the reference given</a:t>
            </a:r>
          </a:p>
          <a:p>
            <a:r>
              <a:rPr lang="en-US" altLang="zh-CN" dirty="0" smtClean="0"/>
              <a:t>RGB</a:t>
            </a:r>
          </a:p>
          <a:p>
            <a:pPr lvl="1"/>
            <a:r>
              <a:rPr lang="en-US" altLang="zh-CN" dirty="0" err="1" smtClean="0"/>
              <a:t>sRGB</a:t>
            </a:r>
            <a:r>
              <a:rPr lang="en-US" altLang="zh-CN" dirty="0" smtClean="0"/>
              <a:t> in IEC61966</a:t>
            </a:r>
          </a:p>
          <a:p>
            <a:pPr lvl="1">
              <a:buNone/>
            </a:pPr>
            <a:endParaRPr lang="en-US" altLang="zh-CN" dirty="0" smtClean="0"/>
          </a:p>
          <a:p>
            <a:r>
              <a:rPr lang="en-US" altLang="zh-CN" dirty="0" smtClean="0"/>
              <a:t>YUV</a:t>
            </a:r>
          </a:p>
          <a:p>
            <a:pPr lvl="1"/>
            <a:r>
              <a:rPr lang="en-US" altLang="zh-CN" dirty="0" smtClean="0"/>
              <a:t>8-bit gamma corrected </a:t>
            </a:r>
            <a:r>
              <a:rPr lang="en-US" altLang="zh-CN" dirty="0" err="1" smtClean="0"/>
              <a:t>YCbCr</a:t>
            </a:r>
            <a:r>
              <a:rPr lang="en-US" altLang="zh-CN" dirty="0" smtClean="0"/>
              <a:t> color space defined in ITU-R BT601.4</a:t>
            </a:r>
            <a:endParaRPr lang="zh-CN" altLang="en-US" dirty="0"/>
          </a:p>
        </p:txBody>
      </p:sp>
      <p:sp>
        <p:nvSpPr>
          <p:cNvPr id="2" name="标题 1"/>
          <p:cNvSpPr>
            <a:spLocks noGrp="1"/>
          </p:cNvSpPr>
          <p:nvPr>
            <p:ph type="title"/>
          </p:nvPr>
        </p:nvSpPr>
        <p:spPr/>
        <p:txBody>
          <a:bodyPr/>
          <a:lstStyle/>
          <a:p>
            <a:r>
              <a:rPr lang="en-US" altLang="zh-CN" dirty="0" smtClean="0"/>
              <a:t>Color space</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Transmitter should support at least one of the PRIMARY formats</a:t>
            </a:r>
          </a:p>
          <a:p>
            <a:r>
              <a:rPr lang="en-US" altLang="zh-CN" dirty="0" smtClean="0"/>
              <a:t>Receiver should support all of the primary formats.</a:t>
            </a:r>
          </a:p>
          <a:p>
            <a:r>
              <a:rPr lang="en-US" altLang="zh-CN" dirty="0" smtClean="0"/>
              <a:t>The packet payload data format shall agree with the Data Type value in the Packet Header.</a:t>
            </a:r>
          </a:p>
          <a:p>
            <a:endParaRPr lang="en-US" altLang="zh-CN" dirty="0" smtClean="0"/>
          </a:p>
          <a:p>
            <a:endParaRPr lang="zh-CN" altLang="en-US" dirty="0"/>
          </a:p>
        </p:txBody>
      </p:sp>
      <p:sp>
        <p:nvSpPr>
          <p:cNvPr id="2" name="标题 1"/>
          <p:cNvSpPr>
            <a:spLocks noGrp="1"/>
          </p:cNvSpPr>
          <p:nvPr>
            <p:ph type="title"/>
          </p:nvPr>
        </p:nvSpPr>
        <p:spPr/>
        <p:txBody>
          <a:bodyPr/>
          <a:lstStyle/>
          <a:p>
            <a:r>
              <a:rPr lang="en-US" altLang="zh-CN" dirty="0" smtClean="0"/>
              <a:t>Data formats</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tretch>
            <a:fillRect/>
          </a:stretch>
        </p:blipFill>
        <p:spPr bwMode="auto">
          <a:xfrm>
            <a:off x="1999666" y="1481138"/>
            <a:ext cx="5144667" cy="4525962"/>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Data formats definition</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3" cstate="print"/>
          <a:stretch>
            <a:fillRect/>
          </a:stretch>
        </p:blipFill>
        <p:spPr bwMode="auto">
          <a:xfrm>
            <a:off x="467544" y="1484784"/>
            <a:ext cx="8229600" cy="3363793"/>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dirty="0" smtClean="0"/>
              <a:t>Generic 8-bit long Package data types</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Embedded Data</a:t>
            </a:r>
            <a:endParaRPr lang="zh-CN" alt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547664" y="1481138"/>
            <a:ext cx="5706039" cy="482818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YUV image data types</a:t>
            </a:r>
            <a:endParaRPr lang="zh-CN" alt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685925" y="2567781"/>
            <a:ext cx="5772150" cy="235267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YUV image data layout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187624" y="1772816"/>
            <a:ext cx="5848350" cy="723900"/>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1259632" y="2780928"/>
            <a:ext cx="5753112" cy="309634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2062753" y="1481138"/>
            <a:ext cx="5018493" cy="4525962"/>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r>
              <a:rPr lang="en-US" altLang="zh-CN" dirty="0" smtClean="0"/>
              <a:t>CSI-2 layer definitions</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YUV image data layout</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87624" y="1484784"/>
            <a:ext cx="6544992" cy="129614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115616" y="3068960"/>
            <a:ext cx="6528638" cy="3127832"/>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YUV image data layout</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619672" y="1556792"/>
            <a:ext cx="5648325" cy="11334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043608" y="3212976"/>
            <a:ext cx="6998173" cy="3024336"/>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YUV image data layout</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475656" y="1772816"/>
            <a:ext cx="5829300" cy="9048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259632" y="3068960"/>
            <a:ext cx="6413213" cy="3024336"/>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YUV image data layout</a:t>
            </a:r>
            <a:endParaRPr lang="zh-CN" alt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403648" y="1700808"/>
            <a:ext cx="5800725" cy="80962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259632" y="2708920"/>
            <a:ext cx="6480720" cy="324036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RGB Image Data types</a:t>
            </a:r>
            <a:endParaRPr lang="zh-CN" alt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652587" y="2515394"/>
            <a:ext cx="5838825" cy="245745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RGB image data layout</a:t>
            </a:r>
            <a:endParaRPr lang="zh-CN" alt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475656" y="1484784"/>
            <a:ext cx="5734050" cy="79057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259632" y="2564904"/>
            <a:ext cx="6174759" cy="3384376"/>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RGB image data layout</a:t>
            </a:r>
            <a:endParaRPr lang="zh-CN" alt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547664" y="1124744"/>
            <a:ext cx="5800725" cy="81915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403648" y="3717032"/>
            <a:ext cx="6255169" cy="3384376"/>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1979712" y="1844824"/>
            <a:ext cx="4762500" cy="193357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RGB image data layout</a:t>
            </a:r>
            <a:endParaRPr lang="zh-CN" alt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547664" y="1556792"/>
            <a:ext cx="5743575" cy="8763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403648" y="2348880"/>
            <a:ext cx="6120680" cy="432435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smtClean="0"/>
              <a:t>RGB555 and RGB444</a:t>
            </a:r>
            <a:endParaRPr lang="zh-CN" alt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2123728" y="1484784"/>
            <a:ext cx="4410075" cy="21336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2123728" y="3645024"/>
            <a:ext cx="4495800" cy="199072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RAW Image Data Type</a:t>
            </a:r>
            <a:endParaRPr lang="zh-CN" alt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1657350" y="2515394"/>
            <a:ext cx="5829300" cy="24574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PHY layer</a:t>
            </a:r>
          </a:p>
          <a:p>
            <a:pPr lvl="1"/>
            <a:r>
              <a:rPr lang="en-US" altLang="zh-CN" dirty="0" smtClean="0"/>
              <a:t>Serial bit stream, </a:t>
            </a:r>
            <a:r>
              <a:rPr lang="en-US" altLang="zh-CN" dirty="0" err="1" smtClean="0"/>
              <a:t>synchrnization</a:t>
            </a:r>
            <a:endParaRPr lang="en-US" altLang="zh-CN" dirty="0" smtClean="0"/>
          </a:p>
          <a:p>
            <a:r>
              <a:rPr lang="en-US" altLang="zh-CN" dirty="0" smtClean="0"/>
              <a:t>Protocol layer</a:t>
            </a:r>
          </a:p>
          <a:p>
            <a:pPr lvl="1"/>
            <a:r>
              <a:rPr lang="en-US" altLang="zh-CN" dirty="0" smtClean="0"/>
              <a:t>Pixel/Byte Packing/Unpacking layer (</a:t>
            </a:r>
            <a:r>
              <a:rPr lang="en-US" altLang="zh-CN" dirty="0" err="1" smtClean="0"/>
              <a:t>tx,rx</a:t>
            </a:r>
            <a:r>
              <a:rPr lang="en-US" altLang="zh-CN" dirty="0" smtClean="0"/>
              <a:t>)</a:t>
            </a:r>
          </a:p>
          <a:p>
            <a:pPr lvl="1"/>
            <a:r>
              <a:rPr lang="en-US" altLang="zh-CN" dirty="0" smtClean="0"/>
              <a:t>Low level protocol (</a:t>
            </a:r>
            <a:r>
              <a:rPr lang="en-US" altLang="zh-CN" dirty="0" err="1" smtClean="0"/>
              <a:t>SoT</a:t>
            </a:r>
            <a:r>
              <a:rPr lang="en-US" altLang="zh-CN" dirty="0" smtClean="0"/>
              <a:t>, </a:t>
            </a:r>
            <a:r>
              <a:rPr lang="en-US" altLang="zh-CN" dirty="0" err="1" smtClean="0"/>
              <a:t>EoT</a:t>
            </a:r>
            <a:r>
              <a:rPr lang="en-US" altLang="zh-CN" dirty="0" smtClean="0"/>
              <a:t> and bytes)</a:t>
            </a:r>
          </a:p>
          <a:p>
            <a:pPr lvl="1"/>
            <a:r>
              <a:rPr lang="en-US" altLang="zh-CN" dirty="0" smtClean="0"/>
              <a:t>Lane management(bytes distribute or merge)</a:t>
            </a:r>
          </a:p>
          <a:p>
            <a:r>
              <a:rPr lang="en-US" altLang="zh-CN" dirty="0" smtClean="0"/>
              <a:t>Application layer</a:t>
            </a:r>
          </a:p>
          <a:p>
            <a:pPr lvl="1"/>
            <a:r>
              <a:rPr lang="en-US" altLang="zh-CN" dirty="0" smtClean="0"/>
              <a:t>Encoding and interpretation of data contained in the data stream.(</a:t>
            </a:r>
            <a:r>
              <a:rPr lang="en-US" altLang="zh-CN" dirty="0" err="1" smtClean="0"/>
              <a:t>maping</a:t>
            </a:r>
            <a:r>
              <a:rPr lang="en-US" altLang="zh-CN" dirty="0" smtClean="0"/>
              <a:t> of pixels value to bytes)</a:t>
            </a:r>
            <a:endParaRPr lang="zh-CN" altLang="en-US" dirty="0"/>
          </a:p>
        </p:txBody>
      </p:sp>
      <p:sp>
        <p:nvSpPr>
          <p:cNvPr id="2" name="标题 1"/>
          <p:cNvSpPr>
            <a:spLocks noGrp="1"/>
          </p:cNvSpPr>
          <p:nvPr>
            <p:ph type="title"/>
          </p:nvPr>
        </p:nvSpPr>
        <p:spPr/>
        <p:txBody>
          <a:bodyPr/>
          <a:lstStyle/>
          <a:p>
            <a:r>
              <a:rPr lang="en-US" altLang="zh-CN" dirty="0" smtClean="0"/>
              <a:t>CSI-2 layer definitions</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RAW image data layout</a:t>
            </a:r>
            <a:endParaRPr lang="zh-CN" alt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475656" y="1484784"/>
            <a:ext cx="5915025" cy="866775"/>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1763688" y="2348880"/>
            <a:ext cx="5267325" cy="4219575"/>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RAW image data layout</a:t>
            </a:r>
            <a:endParaRPr lang="zh-CN" alt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691680" y="1556792"/>
            <a:ext cx="5753100" cy="752475"/>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1763688" y="2571750"/>
            <a:ext cx="5657850" cy="428625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RAW image data layout</a:t>
            </a:r>
            <a:endParaRPr lang="zh-CN" alt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1547664" y="1556792"/>
            <a:ext cx="5781675" cy="752475"/>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1547664" y="2564904"/>
            <a:ext cx="5772150" cy="340995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RAW image data layout</a:t>
            </a:r>
            <a:endParaRPr lang="zh-CN" alt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1691680" y="1628800"/>
            <a:ext cx="5715000" cy="78105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1475656" y="2533650"/>
            <a:ext cx="5981700" cy="432435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RAW image data layout</a:t>
            </a:r>
            <a:endParaRPr lang="zh-CN" alt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1691680" y="1484784"/>
            <a:ext cx="5791200" cy="828675"/>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763688" y="2492896"/>
            <a:ext cx="5581650" cy="36576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RAW image data layout</a:t>
            </a:r>
            <a:endParaRPr lang="zh-CN" alt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1547664" y="1268760"/>
            <a:ext cx="5867400" cy="85725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1619672" y="2132856"/>
            <a:ext cx="5734050" cy="44958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User defined 8-bit Data Types</a:t>
            </a:r>
            <a:endParaRPr lang="zh-CN" alt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1763688" y="2132856"/>
            <a:ext cx="5638800" cy="962025"/>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1763688" y="3068960"/>
            <a:ext cx="5629275" cy="16002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Transmission of user Defined data</a:t>
            </a:r>
            <a:endParaRPr lang="zh-CN" alt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1403648" y="1556792"/>
            <a:ext cx="5638800" cy="1019175"/>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1547664" y="3068960"/>
            <a:ext cx="5619750" cy="291465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Feature</a:t>
            </a:r>
          </a:p>
          <a:p>
            <a:pPr lvl="1"/>
            <a:r>
              <a:rPr lang="en-US" altLang="zh-CN" dirty="0" smtClean="0"/>
              <a:t>Compliant with CSI-2 Spec version 1.0  and D-PHY Spec V0.9</a:t>
            </a:r>
          </a:p>
          <a:p>
            <a:pPr lvl="1"/>
            <a:r>
              <a:rPr lang="en-US" altLang="zh-CN" dirty="0" smtClean="0"/>
              <a:t>80Mbps to 1Gbps synchronous</a:t>
            </a:r>
          </a:p>
          <a:p>
            <a:pPr lvl="1"/>
            <a:r>
              <a:rPr lang="en-US" altLang="zh-CN" dirty="0" smtClean="0">
                <a:solidFill>
                  <a:srgbClr val="FF0000"/>
                </a:solidFill>
              </a:rPr>
              <a:t>Low-Power Mode</a:t>
            </a:r>
            <a:r>
              <a:rPr lang="en-US" altLang="zh-CN" dirty="0" smtClean="0"/>
              <a:t>: space one-hot encoding for data</a:t>
            </a:r>
          </a:p>
          <a:p>
            <a:pPr lvl="1"/>
            <a:r>
              <a:rPr lang="en-US" altLang="zh-CN" dirty="0" smtClean="0">
                <a:solidFill>
                  <a:srgbClr val="FF0000"/>
                </a:solidFill>
              </a:rPr>
              <a:t>Ultra low power </a:t>
            </a:r>
            <a:r>
              <a:rPr lang="en-US" altLang="zh-CN" dirty="0" smtClean="0"/>
              <a:t>support</a:t>
            </a:r>
          </a:p>
          <a:p>
            <a:pPr lvl="1"/>
            <a:r>
              <a:rPr lang="en-US" altLang="zh-CN" dirty="0" smtClean="0"/>
              <a:t>Data type:   YUV422-8bit, RGB565, RGB888, RAW8,    RAW10</a:t>
            </a:r>
          </a:p>
          <a:p>
            <a:pPr lvl="1"/>
            <a:r>
              <a:rPr lang="en-US" altLang="zh-CN" dirty="0" smtClean="0"/>
              <a:t>1-4 Data Lanes Configurable</a:t>
            </a:r>
          </a:p>
        </p:txBody>
      </p:sp>
      <p:sp>
        <p:nvSpPr>
          <p:cNvPr id="3" name="标题 2"/>
          <p:cNvSpPr>
            <a:spLocks noGrp="1"/>
          </p:cNvSpPr>
          <p:nvPr>
            <p:ph type="title"/>
          </p:nvPr>
        </p:nvSpPr>
        <p:spPr/>
        <p:txBody>
          <a:bodyPr/>
          <a:lstStyle/>
          <a:p>
            <a:r>
              <a:rPr lang="en-US" altLang="zh-CN" dirty="0" smtClean="0"/>
              <a:t>CSI-2 in GL5202/3</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Block diagram</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95536" y="1268760"/>
            <a:ext cx="8370344" cy="511256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Overview</a:t>
            </a:r>
          </a:p>
          <a:p>
            <a:r>
              <a:rPr lang="en-US" altLang="zh-CN" dirty="0" smtClean="0"/>
              <a:t>CSI-2 layer definitions</a:t>
            </a:r>
          </a:p>
          <a:p>
            <a:r>
              <a:rPr lang="en-US" altLang="zh-CN" dirty="0" smtClean="0">
                <a:solidFill>
                  <a:srgbClr val="FF0000"/>
                </a:solidFill>
              </a:rPr>
              <a:t>CCI</a:t>
            </a:r>
          </a:p>
          <a:p>
            <a:r>
              <a:rPr lang="en-US" altLang="zh-CN" dirty="0" smtClean="0"/>
              <a:t>Physical layer</a:t>
            </a:r>
          </a:p>
          <a:p>
            <a:r>
              <a:rPr lang="en-US" altLang="zh-CN" dirty="0" smtClean="0"/>
              <a:t>Multi-lane Distribution and merging</a:t>
            </a:r>
          </a:p>
          <a:p>
            <a:r>
              <a:rPr lang="en-US" altLang="zh-CN" dirty="0" smtClean="0"/>
              <a:t>Low level </a:t>
            </a:r>
            <a:r>
              <a:rPr lang="en-US" altLang="zh-CN" dirty="0" err="1" smtClean="0"/>
              <a:t>protocal</a:t>
            </a:r>
            <a:endParaRPr lang="en-US" altLang="zh-CN" dirty="0" smtClean="0"/>
          </a:p>
          <a:p>
            <a:r>
              <a:rPr lang="en-US" altLang="zh-CN" dirty="0" smtClean="0"/>
              <a:t>Color space</a:t>
            </a:r>
          </a:p>
          <a:p>
            <a:r>
              <a:rPr lang="en-US" altLang="zh-CN" dirty="0" smtClean="0"/>
              <a:t>Data formats</a:t>
            </a:r>
          </a:p>
          <a:p>
            <a:pPr>
              <a:buNone/>
            </a:pPr>
            <a:endParaRPr lang="zh-CN" altLang="en-US" dirty="0"/>
          </a:p>
        </p:txBody>
      </p:sp>
      <p:sp>
        <p:nvSpPr>
          <p:cNvPr id="2" name="标题 1"/>
          <p:cNvSpPr>
            <a:spLocks noGrp="1"/>
          </p:cNvSpPr>
          <p:nvPr>
            <p:ph type="title"/>
          </p:nvPr>
        </p:nvSpPr>
        <p:spPr/>
        <p:txBody>
          <a:bodyPr/>
          <a:lstStyle/>
          <a:p>
            <a:r>
              <a:rPr lang="en-US" altLang="zh-CN" dirty="0" smtClean="0"/>
              <a:t>outline</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System clock</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31640" y="1484784"/>
            <a:ext cx="5753100" cy="2505075"/>
          </a:xfrm>
          <a:prstGeom prst="rect">
            <a:avLst/>
          </a:prstGeom>
          <a:noFill/>
          <a:ln w="9525">
            <a:noFill/>
            <a:miter lim="800000"/>
            <a:headEnd/>
            <a:tailEnd/>
          </a:ln>
        </p:spPr>
      </p:pic>
      <p:sp>
        <p:nvSpPr>
          <p:cNvPr id="5" name="TextBox 4"/>
          <p:cNvSpPr txBox="1"/>
          <p:nvPr/>
        </p:nvSpPr>
        <p:spPr>
          <a:xfrm>
            <a:off x="683568" y="4221088"/>
            <a:ext cx="7488832" cy="2308324"/>
          </a:xfrm>
          <a:prstGeom prst="rect">
            <a:avLst/>
          </a:prstGeom>
          <a:noFill/>
        </p:spPr>
        <p:txBody>
          <a:bodyPr wrap="square" rtlCol="0">
            <a:spAutoFit/>
          </a:bodyPr>
          <a:lstStyle/>
          <a:p>
            <a:r>
              <a:rPr lang="en-US" altLang="zh-CN" dirty="0" err="1" smtClean="0"/>
              <a:t>ByteClkHs</a:t>
            </a:r>
            <a:r>
              <a:rPr lang="en-US" altLang="zh-CN" dirty="0" smtClean="0"/>
              <a:t> = ¼ *CSI  DDR clock   (2 bit per clock/8bit per byte)</a:t>
            </a:r>
          </a:p>
          <a:p>
            <a:endParaRPr lang="en-US" altLang="zh-CN" dirty="0" smtClean="0"/>
          </a:p>
          <a:p>
            <a:r>
              <a:rPr lang="en-US" altLang="zh-CN" dirty="0" smtClean="0"/>
              <a:t>CSI2_CLK &gt; </a:t>
            </a:r>
            <a:r>
              <a:rPr lang="en-US" altLang="zh-CN" dirty="0" err="1" smtClean="0"/>
              <a:t>ByteClkHs</a:t>
            </a:r>
            <a:r>
              <a:rPr lang="en-US" altLang="zh-CN" dirty="0" smtClean="0"/>
              <a:t>*</a:t>
            </a:r>
            <a:r>
              <a:rPr lang="en-US" altLang="zh-CN" dirty="0" err="1" smtClean="0"/>
              <a:t>Lane_num</a:t>
            </a:r>
            <a:r>
              <a:rPr lang="en-US" altLang="zh-CN" dirty="0" smtClean="0"/>
              <a:t>/2  (16bits per CSI2_CLK)</a:t>
            </a:r>
          </a:p>
          <a:p>
            <a:endParaRPr lang="en-US" altLang="zh-CN" dirty="0" smtClean="0"/>
          </a:p>
          <a:p>
            <a:r>
              <a:rPr lang="en-US" altLang="zh-CN" dirty="0" smtClean="0"/>
              <a:t>For 1Gbps , 4lane</a:t>
            </a:r>
          </a:p>
          <a:p>
            <a:r>
              <a:rPr lang="en-US" altLang="zh-CN" dirty="0" smtClean="0"/>
              <a:t>      </a:t>
            </a:r>
            <a:r>
              <a:rPr lang="en-US" altLang="zh-CN" dirty="0" err="1" smtClean="0"/>
              <a:t>ByteClk</a:t>
            </a:r>
            <a:r>
              <a:rPr lang="en-US" altLang="zh-CN" dirty="0" smtClean="0"/>
              <a:t> = ¼*500 = 125MHz </a:t>
            </a:r>
          </a:p>
          <a:p>
            <a:r>
              <a:rPr lang="en-US" altLang="zh-CN" dirty="0" smtClean="0"/>
              <a:t>      CSI2_CLK = 250MHz</a:t>
            </a:r>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Interface with ISP</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43608" y="2060848"/>
            <a:ext cx="6204917" cy="3456384"/>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Power-up Initialization sequence</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819275" y="2282031"/>
            <a:ext cx="5505450" cy="2924175"/>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514475" y="2505075"/>
            <a:ext cx="6115050" cy="184785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83568" y="1124745"/>
            <a:ext cx="7632847" cy="5186494"/>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014412" y="1943894"/>
            <a:ext cx="7115175" cy="360045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947672"/>
          </a:xfrm>
        </p:spPr>
        <p:txBody>
          <a:bodyPr>
            <a:normAutofit fontScale="70000" lnSpcReduction="20000"/>
          </a:bodyPr>
          <a:lstStyle/>
          <a:p>
            <a:r>
              <a:rPr lang="en-US" altLang="zh-CN" dirty="0" smtClean="0">
                <a:solidFill>
                  <a:srgbClr val="FF0000"/>
                </a:solidFill>
              </a:rPr>
              <a:t>1 to 4 </a:t>
            </a:r>
            <a:r>
              <a:rPr lang="en-US" altLang="zh-CN" dirty="0" smtClean="0"/>
              <a:t>Data lanes and 1 Clock lane</a:t>
            </a:r>
          </a:p>
          <a:p>
            <a:r>
              <a:rPr lang="en-US" altLang="zh-CN" dirty="0" smtClean="0"/>
              <a:t>When configured to 1 data lane ,Data lane0 default to be activated</a:t>
            </a:r>
            <a:r>
              <a:rPr lang="zh-CN" altLang="en-US" dirty="0" smtClean="0"/>
              <a:t>。</a:t>
            </a:r>
            <a:endParaRPr lang="en-US" altLang="zh-CN" dirty="0" smtClean="0"/>
          </a:p>
          <a:p>
            <a:r>
              <a:rPr lang="en-US" altLang="zh-CN" dirty="0" smtClean="0"/>
              <a:t>Data lane module: Unidirectional slave and a CIL-</a:t>
            </a:r>
            <a:r>
              <a:rPr lang="en-US" altLang="zh-CN" dirty="0" smtClean="0">
                <a:solidFill>
                  <a:schemeClr val="accent2"/>
                </a:solidFill>
              </a:rPr>
              <a:t>SUYN</a:t>
            </a:r>
            <a:r>
              <a:rPr lang="en-US" altLang="zh-CN" dirty="0" smtClean="0"/>
              <a:t> function(</a:t>
            </a:r>
            <a:r>
              <a:rPr lang="en-US" altLang="zh-CN" dirty="0" smtClean="0">
                <a:solidFill>
                  <a:schemeClr val="accent2"/>
                </a:solidFill>
              </a:rPr>
              <a:t>CIL-SFEN in CSI-2 spec</a:t>
            </a:r>
            <a:r>
              <a:rPr lang="en-US" altLang="zh-CN" dirty="0" smtClean="0"/>
              <a:t>)</a:t>
            </a:r>
          </a:p>
          <a:p>
            <a:r>
              <a:rPr lang="en-US" altLang="zh-CN" dirty="0" smtClean="0"/>
              <a:t>Clock lane module: Unidirectional Slave and a CIL-SCNN function</a:t>
            </a:r>
          </a:p>
          <a:p>
            <a:pPr>
              <a:buNone/>
            </a:pP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configuration</a:t>
            </a:r>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1475656" y="3068960"/>
            <a:ext cx="5781675" cy="312420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95536" y="1484784"/>
            <a:ext cx="8372475" cy="981075"/>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467544" y="2492896"/>
            <a:ext cx="8229600" cy="3769138"/>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Data lane states</a:t>
            </a:r>
          </a:p>
          <a:p>
            <a:pPr lvl="1"/>
            <a:r>
              <a:rPr lang="en-US" altLang="zh-CN" dirty="0" smtClean="0"/>
              <a:t>Stop State </a:t>
            </a:r>
          </a:p>
          <a:p>
            <a:pPr lvl="1"/>
            <a:r>
              <a:rPr lang="en-US" altLang="zh-CN" dirty="0" smtClean="0"/>
              <a:t>ULPS State </a:t>
            </a:r>
          </a:p>
          <a:p>
            <a:pPr lvl="1"/>
            <a:r>
              <a:rPr lang="en-US" altLang="zh-CN" dirty="0" smtClean="0"/>
              <a:t>SOT-Wait State – HS is on, and the PHY looks for an SOT sync pattern </a:t>
            </a:r>
          </a:p>
          <a:p>
            <a:pPr lvl="1"/>
            <a:r>
              <a:rPr lang="en-US" altLang="zh-CN" dirty="0" smtClean="0"/>
              <a:t>SOT-Detect – SOT sync pattern was detected, possibly  with a single(corrected) error, and the packet is being transferred. </a:t>
            </a:r>
          </a:p>
          <a:p>
            <a:pPr lvl="1"/>
            <a:r>
              <a:rPr lang="en-US" altLang="zh-CN" dirty="0" smtClean="0"/>
              <a:t>Hard Error – an irrecoverable error has occurred.</a:t>
            </a:r>
          </a:p>
          <a:p>
            <a:r>
              <a:rPr lang="en-US" altLang="zh-CN" dirty="0" smtClean="0"/>
              <a:t>Clock lane states</a:t>
            </a:r>
          </a:p>
          <a:p>
            <a:pPr lvl="1"/>
            <a:r>
              <a:rPr lang="en-US" altLang="zh-CN" dirty="0" smtClean="0"/>
              <a:t>Stop State </a:t>
            </a:r>
          </a:p>
          <a:p>
            <a:pPr lvl="1"/>
            <a:r>
              <a:rPr lang="en-US" altLang="zh-CN" dirty="0" smtClean="0"/>
              <a:t>ULPS State </a:t>
            </a:r>
          </a:p>
          <a:p>
            <a:pPr lvl="1"/>
            <a:r>
              <a:rPr lang="en-US" altLang="zh-CN" dirty="0" smtClean="0"/>
              <a:t>SOT-Wait State – HS is on </a:t>
            </a:r>
          </a:p>
          <a:p>
            <a:pPr lvl="1"/>
            <a:r>
              <a:rPr lang="en-US" altLang="zh-CN" dirty="0" smtClean="0"/>
              <a:t>Hard Error – an irrecoverable error has occurred (such as clock-miss or false clock control).</a:t>
            </a:r>
            <a:endParaRPr lang="zh-CN" altLang="en-US" dirty="0"/>
          </a:p>
        </p:txBody>
      </p:sp>
      <p:sp>
        <p:nvSpPr>
          <p:cNvPr id="3" name="标题 2"/>
          <p:cNvSpPr>
            <a:spLocks noGrp="1"/>
          </p:cNvSpPr>
          <p:nvPr>
            <p:ph type="title"/>
          </p:nvPr>
        </p:nvSpPr>
        <p:spPr/>
        <p:txBody>
          <a:bodyPr/>
          <a:lstStyle/>
          <a:p>
            <a:r>
              <a:rPr lang="en-US" altLang="zh-CN" dirty="0" smtClean="0"/>
              <a:t>PHY level process</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PHY level process</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946502" y="1481138"/>
            <a:ext cx="5250995" cy="45259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84168" y="1700808"/>
            <a:ext cx="3059832" cy="2376264"/>
          </a:xfrm>
          <a:prstGeom prst="rect">
            <a:avLst/>
          </a:prstGeom>
          <a:noFill/>
          <a:effectLst>
            <a:outerShdw blurRad="50800" dist="38100" dir="2700000" algn="tl" rotWithShape="0">
              <a:prstClr val="black">
                <a:alpha val="40000"/>
              </a:prstClr>
            </a:outerShdw>
          </a:effectLst>
          <a:scene3d>
            <a:camera prst="orthographicFront"/>
            <a:lightRig rig="threePt" dir="t"/>
          </a:scene3d>
          <a:sp3d contourW="12700">
            <a:contourClr>
              <a:schemeClr val="tx2">
                <a:lumMod val="60000"/>
                <a:lumOff val="40000"/>
              </a:schemeClr>
            </a:contourClr>
          </a:sp3d>
        </p:spPr>
        <p:txBody>
          <a:bodyPr wrap="square" rtlCol="0">
            <a:spAutoFit/>
          </a:bodyPr>
          <a:lstStyle/>
          <a:p>
            <a:r>
              <a:rPr lang="en-US" altLang="zh-CN" dirty="0" smtClean="0"/>
              <a:t>[Low Speed]</a:t>
            </a:r>
            <a:r>
              <a:rPr lang="zh-CN" altLang="en-US" dirty="0" smtClean="0"/>
              <a:t>：</a:t>
            </a:r>
            <a:r>
              <a:rPr lang="en-US" altLang="zh-CN" dirty="0" smtClean="0"/>
              <a:t>10Kb/s [Standard Mode]</a:t>
            </a:r>
            <a:r>
              <a:rPr lang="zh-CN" altLang="en-US" dirty="0" smtClean="0"/>
              <a:t>：</a:t>
            </a:r>
            <a:r>
              <a:rPr lang="en-US" altLang="zh-CN" dirty="0" smtClean="0"/>
              <a:t>100Kb/s</a:t>
            </a:r>
          </a:p>
          <a:p>
            <a:r>
              <a:rPr lang="en-US" altLang="zh-CN" dirty="0" smtClean="0"/>
              <a:t>[Fast Mode]</a:t>
            </a:r>
            <a:r>
              <a:rPr lang="zh-CN" altLang="en-US" dirty="0" smtClean="0"/>
              <a:t>：</a:t>
            </a:r>
            <a:r>
              <a:rPr lang="en-US" altLang="zh-CN" dirty="0" smtClean="0"/>
              <a:t>400Kb/s</a:t>
            </a:r>
          </a:p>
          <a:p>
            <a:r>
              <a:rPr lang="en-US" altLang="zh-CN" dirty="0" smtClean="0"/>
              <a:t>[Fast Mode Plus]</a:t>
            </a:r>
            <a:r>
              <a:rPr lang="zh-CN" altLang="en-US" dirty="0" smtClean="0"/>
              <a:t>：</a:t>
            </a:r>
            <a:r>
              <a:rPr lang="en-US" altLang="zh-CN" dirty="0" smtClean="0"/>
              <a:t>1Mb/s</a:t>
            </a:r>
          </a:p>
          <a:p>
            <a:r>
              <a:rPr lang="en-US" altLang="zh-CN" dirty="0" smtClean="0"/>
              <a:t>[High Speed mode]</a:t>
            </a:r>
            <a:r>
              <a:rPr lang="zh-CN" altLang="en-US" dirty="0" smtClean="0"/>
              <a:t>： </a:t>
            </a:r>
            <a:r>
              <a:rPr lang="en-US" altLang="zh-CN" dirty="0" smtClean="0"/>
              <a:t>3.4Mb/s</a:t>
            </a:r>
          </a:p>
          <a:p>
            <a:r>
              <a:rPr lang="en-US" altLang="zh-CN" dirty="0" smtClean="0"/>
              <a:t>Maxima loading 400pf</a:t>
            </a:r>
          </a:p>
        </p:txBody>
      </p:sp>
      <p:sp>
        <p:nvSpPr>
          <p:cNvPr id="3" name="内容占位符 2"/>
          <p:cNvSpPr>
            <a:spLocks noGrp="1"/>
          </p:cNvSpPr>
          <p:nvPr>
            <p:ph idx="1"/>
          </p:nvPr>
        </p:nvSpPr>
        <p:spPr>
          <a:xfrm>
            <a:off x="457200" y="1600200"/>
            <a:ext cx="5554960" cy="4997152"/>
          </a:xfrm>
        </p:spPr>
        <p:txBody>
          <a:bodyPr>
            <a:normAutofit fontScale="92500" lnSpcReduction="20000"/>
          </a:bodyPr>
          <a:lstStyle/>
          <a:p>
            <a:r>
              <a:rPr lang="en-US" altLang="zh-CN" dirty="0" smtClean="0"/>
              <a:t>Two-wire, bi-directional, half duplex</a:t>
            </a:r>
          </a:p>
          <a:p>
            <a:r>
              <a:rPr lang="en-US" altLang="zh-CN" dirty="0" smtClean="0"/>
              <a:t>Compatible with the </a:t>
            </a:r>
            <a:r>
              <a:rPr lang="en-US" altLang="zh-CN" dirty="0" smtClean="0">
                <a:solidFill>
                  <a:srgbClr val="FF0000"/>
                </a:solidFill>
              </a:rPr>
              <a:t>fast mode </a:t>
            </a:r>
            <a:r>
              <a:rPr lang="en-US" altLang="zh-CN" dirty="0" smtClean="0"/>
              <a:t>variant of I2C interface </a:t>
            </a:r>
          </a:p>
          <a:p>
            <a:r>
              <a:rPr lang="en-US" altLang="zh-CN" dirty="0" smtClean="0"/>
              <a:t> receiver as a master ,    transmitter as a slave</a:t>
            </a:r>
          </a:p>
          <a:p>
            <a:r>
              <a:rPr lang="en-US" altLang="zh-CN" dirty="0" smtClean="0"/>
              <a:t>CCI is a subset of the I2C protocol</a:t>
            </a:r>
          </a:p>
          <a:p>
            <a:r>
              <a:rPr lang="en-US" altLang="zh-CN" dirty="0" smtClean="0"/>
              <a:t>contents of control messages is implement dependent</a:t>
            </a:r>
          </a:p>
          <a:p>
            <a:r>
              <a:rPr lang="en-US" altLang="zh-CN" dirty="0" smtClean="0"/>
              <a:t>The CCI defines an additional data protocol layer on top of I2C.</a:t>
            </a:r>
          </a:p>
          <a:p>
            <a:pPr>
              <a:buNone/>
            </a:pPr>
            <a:r>
              <a:rPr lang="en-US" altLang="zh-CN" dirty="0" smtClean="0"/>
              <a:t>       </a:t>
            </a:r>
          </a:p>
          <a:p>
            <a:endParaRPr lang="zh-CN" altLang="en-US" dirty="0"/>
          </a:p>
        </p:txBody>
      </p:sp>
      <p:sp>
        <p:nvSpPr>
          <p:cNvPr id="2" name="标题 1"/>
          <p:cNvSpPr>
            <a:spLocks noGrp="1"/>
          </p:cNvSpPr>
          <p:nvPr>
            <p:ph type="title"/>
          </p:nvPr>
        </p:nvSpPr>
        <p:spPr/>
        <p:txBody>
          <a:bodyPr>
            <a:normAutofit/>
          </a:bodyPr>
          <a:lstStyle/>
          <a:p>
            <a:r>
              <a:rPr lang="en-US" altLang="zh-CN" dirty="0" smtClean="0"/>
              <a:t>CCI (Camera Control Interface)</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dirty="0" smtClean="0"/>
              <a:t>Four states</a:t>
            </a:r>
          </a:p>
          <a:p>
            <a:pPr lvl="1"/>
            <a:r>
              <a:rPr lang="en-US" altLang="zh-CN" dirty="0" smtClean="0"/>
              <a:t>Off – no packet is being received </a:t>
            </a:r>
          </a:p>
          <a:p>
            <a:pPr lvl="1"/>
            <a:r>
              <a:rPr lang="en-US" altLang="zh-CN" dirty="0" smtClean="0"/>
              <a:t>A packet is being received; no errors detected so far </a:t>
            </a:r>
          </a:p>
          <a:p>
            <a:pPr lvl="1"/>
            <a:r>
              <a:rPr lang="en-US" altLang="zh-CN" dirty="0" smtClean="0"/>
              <a:t>A packet is being received; a Soft Error has been detected and corrected </a:t>
            </a:r>
          </a:p>
          <a:p>
            <a:pPr lvl="1"/>
            <a:r>
              <a:rPr lang="en-US" altLang="zh-CN" dirty="0" smtClean="0"/>
              <a:t>A Hard Error has been detected</a:t>
            </a:r>
          </a:p>
          <a:p>
            <a:r>
              <a:rPr lang="en-US" altLang="zh-CN" dirty="0" smtClean="0"/>
              <a:t>Soft Error :   </a:t>
            </a:r>
          </a:p>
          <a:p>
            <a:pPr lvl="1"/>
            <a:r>
              <a:rPr lang="en-US" altLang="zh-CN" dirty="0" smtClean="0"/>
              <a:t>Soft Error from PHY Level </a:t>
            </a:r>
          </a:p>
          <a:p>
            <a:pPr lvl="1"/>
            <a:r>
              <a:rPr lang="en-US" altLang="zh-CN" dirty="0" smtClean="0"/>
              <a:t> A single (corrected) ECC error when ECC is  enable  </a:t>
            </a:r>
          </a:p>
          <a:p>
            <a:r>
              <a:rPr lang="en-US" altLang="zh-CN" dirty="0" smtClean="0"/>
              <a:t>Hard Error : </a:t>
            </a:r>
          </a:p>
          <a:p>
            <a:pPr lvl="1"/>
            <a:r>
              <a:rPr lang="en-US" altLang="zh-CN" dirty="0" smtClean="0"/>
              <a:t>Hard Error from PHY Level </a:t>
            </a:r>
          </a:p>
          <a:p>
            <a:pPr lvl="1"/>
            <a:r>
              <a:rPr lang="en-US" altLang="zh-CN" dirty="0" smtClean="0"/>
              <a:t>ERR_ECC : A double-ECC error when ECC is    enable</a:t>
            </a:r>
          </a:p>
          <a:p>
            <a:pPr lvl="1"/>
            <a:r>
              <a:rPr lang="en-US" altLang="zh-CN" dirty="0" smtClean="0"/>
              <a:t>ERR_CRC : A CRC error when CRC is enable</a:t>
            </a:r>
          </a:p>
          <a:p>
            <a:pPr>
              <a:buNone/>
            </a:pPr>
            <a:endParaRPr lang="en-US" altLang="zh-CN" dirty="0" smtClean="0"/>
          </a:p>
          <a:p>
            <a:pPr>
              <a:buNone/>
            </a:pPr>
            <a:r>
              <a:rPr lang="en-US" altLang="zh-CN" i="1" dirty="0" smtClean="0"/>
              <a:t>if Hard Error state is reached, the state machine will stay there until cleared by the CPU.</a:t>
            </a:r>
            <a:endParaRPr lang="zh-CN" altLang="en-US" i="1" dirty="0"/>
          </a:p>
        </p:txBody>
      </p:sp>
      <p:sp>
        <p:nvSpPr>
          <p:cNvPr id="3" name="标题 2"/>
          <p:cNvSpPr>
            <a:spLocks noGrp="1"/>
          </p:cNvSpPr>
          <p:nvPr>
            <p:ph type="title"/>
          </p:nvPr>
        </p:nvSpPr>
        <p:spPr/>
        <p:txBody>
          <a:bodyPr>
            <a:normAutofit/>
          </a:bodyPr>
          <a:lstStyle/>
          <a:p>
            <a:r>
              <a:rPr lang="en-US" altLang="zh-CN" dirty="0" smtClean="0"/>
              <a:t>Packet level process</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altLang="zh-CN" dirty="0" smtClean="0"/>
              <a:t>States</a:t>
            </a:r>
          </a:p>
          <a:p>
            <a:pPr lvl="1"/>
            <a:r>
              <a:rPr lang="en-US" altLang="zh-CN" dirty="0" smtClean="0"/>
              <a:t>Idle</a:t>
            </a:r>
          </a:p>
          <a:p>
            <a:pPr lvl="1"/>
            <a:r>
              <a:rPr lang="en-US" altLang="zh-CN" dirty="0" smtClean="0"/>
              <a:t>Frame OK state</a:t>
            </a:r>
          </a:p>
          <a:p>
            <a:pPr lvl="1"/>
            <a:r>
              <a:rPr lang="en-US" altLang="zh-CN" dirty="0" smtClean="0"/>
              <a:t>Soft Error State</a:t>
            </a:r>
          </a:p>
          <a:p>
            <a:pPr lvl="1"/>
            <a:r>
              <a:rPr lang="en-US" altLang="zh-CN" dirty="0" smtClean="0"/>
              <a:t>Hard Error state</a:t>
            </a:r>
          </a:p>
          <a:p>
            <a:r>
              <a:rPr lang="en-US" altLang="zh-CN" dirty="0" smtClean="0"/>
              <a:t>Soft Error	</a:t>
            </a:r>
          </a:p>
          <a:p>
            <a:pPr lvl="1"/>
            <a:r>
              <a:rPr lang="en-US" altLang="zh-CN" dirty="0" smtClean="0"/>
              <a:t>Soft error from </a:t>
            </a:r>
            <a:r>
              <a:rPr lang="en-US" altLang="zh-CN" dirty="0" err="1" smtClean="0"/>
              <a:t>phy</a:t>
            </a:r>
            <a:r>
              <a:rPr lang="en-US" altLang="zh-CN" dirty="0" smtClean="0"/>
              <a:t> level and packet level</a:t>
            </a:r>
          </a:p>
          <a:p>
            <a:r>
              <a:rPr lang="en-US" altLang="zh-CN" dirty="0" smtClean="0"/>
              <a:t>Hard Error</a:t>
            </a:r>
          </a:p>
          <a:p>
            <a:pPr lvl="1"/>
            <a:r>
              <a:rPr lang="en-US" altLang="zh-CN" dirty="0" smtClean="0"/>
              <a:t>Hard Error from </a:t>
            </a:r>
            <a:r>
              <a:rPr lang="en-US" altLang="zh-CN" dirty="0" err="1" smtClean="0"/>
              <a:t>phy</a:t>
            </a:r>
            <a:r>
              <a:rPr lang="en-US" altLang="zh-CN" dirty="0" smtClean="0"/>
              <a:t> level and packet level</a:t>
            </a:r>
          </a:p>
          <a:p>
            <a:pPr lvl="1"/>
            <a:r>
              <a:rPr lang="en-US" altLang="zh-CN" dirty="0" smtClean="0"/>
              <a:t>ERR_ID</a:t>
            </a:r>
          </a:p>
          <a:p>
            <a:pPr lvl="1"/>
            <a:r>
              <a:rPr lang="en-US" altLang="zh-CN" dirty="0" smtClean="0"/>
              <a:t>EFS, FE after FE, FS after FS </a:t>
            </a:r>
          </a:p>
          <a:p>
            <a:pPr lvl="1"/>
            <a:r>
              <a:rPr lang="en-US" altLang="zh-CN" dirty="0" smtClean="0"/>
              <a:t>LFS, LE after LE, LS after LS</a:t>
            </a:r>
          </a:p>
          <a:p>
            <a:pPr lvl="1">
              <a:buNone/>
            </a:pPr>
            <a:endParaRPr lang="en-US" altLang="zh-CN" dirty="0" smtClean="0"/>
          </a:p>
          <a:p>
            <a:pPr>
              <a:buNone/>
            </a:pPr>
            <a:r>
              <a:rPr lang="en-US" altLang="zh-CN" dirty="0" smtClean="0"/>
              <a:t>  if Hard Error state is reached, the state machine will stay there until cleared by the CPU. </a:t>
            </a:r>
          </a:p>
          <a:p>
            <a:pPr lvl="1"/>
            <a:endParaRPr lang="zh-CN" altLang="en-US" dirty="0"/>
          </a:p>
        </p:txBody>
      </p:sp>
      <p:sp>
        <p:nvSpPr>
          <p:cNvPr id="3" name="标题 2"/>
          <p:cNvSpPr>
            <a:spLocks noGrp="1"/>
          </p:cNvSpPr>
          <p:nvPr>
            <p:ph type="title"/>
          </p:nvPr>
        </p:nvSpPr>
        <p:spPr/>
        <p:txBody>
          <a:bodyPr/>
          <a:lstStyle/>
          <a:p>
            <a:r>
              <a:rPr lang="en-US" altLang="zh-CN" dirty="0" smtClean="0"/>
              <a:t>Protocol Level Process</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Hardware Error interrupt</a:t>
            </a:r>
          </a:p>
          <a:p>
            <a:r>
              <a:rPr lang="en-US" altLang="zh-CN" dirty="0" smtClean="0"/>
              <a:t>Short packet received interrupt</a:t>
            </a:r>
          </a:p>
          <a:p>
            <a:r>
              <a:rPr lang="en-US" altLang="zh-CN" dirty="0" smtClean="0"/>
              <a:t>Context </a:t>
            </a:r>
            <a:r>
              <a:rPr lang="en-US" altLang="zh-CN" dirty="0" smtClean="0">
                <a:solidFill>
                  <a:srgbClr val="FF0000"/>
                </a:solidFill>
              </a:rPr>
              <a:t>x</a:t>
            </a:r>
            <a:r>
              <a:rPr lang="en-US" altLang="zh-CN" dirty="0" smtClean="0"/>
              <a:t>( x = 0 or 1) event complete interrupt (corresponding FE of the context is received)</a:t>
            </a:r>
          </a:p>
          <a:p>
            <a:r>
              <a:rPr lang="en-US" altLang="zh-CN" dirty="0" smtClean="0"/>
              <a:t>Soft error only setting Pending bits, no interrupt .</a:t>
            </a:r>
            <a:endParaRPr lang="zh-CN" altLang="en-US" dirty="0"/>
          </a:p>
        </p:txBody>
      </p:sp>
      <p:sp>
        <p:nvSpPr>
          <p:cNvPr id="3" name="标题 2"/>
          <p:cNvSpPr>
            <a:spLocks noGrp="1"/>
          </p:cNvSpPr>
          <p:nvPr>
            <p:ph type="title"/>
          </p:nvPr>
        </p:nvSpPr>
        <p:spPr/>
        <p:txBody>
          <a:bodyPr>
            <a:normAutofit/>
          </a:bodyPr>
          <a:lstStyle/>
          <a:p>
            <a:r>
              <a:rPr lang="en-US" altLang="zh-CN" dirty="0" smtClean="0"/>
              <a:t>Interrupt sources</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Operation model</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347864" y="1481138"/>
            <a:ext cx="2016224" cy="5376862"/>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Diagram</a:t>
            </a:r>
          </a:p>
          <a:p>
            <a:r>
              <a:rPr lang="en-US" altLang="zh-CN" dirty="0" smtClean="0"/>
              <a:t>Line level </a:t>
            </a:r>
            <a:r>
              <a:rPr lang="en-US" altLang="zh-CN" dirty="0" smtClean="0"/>
              <a:t>, </a:t>
            </a:r>
            <a:r>
              <a:rPr lang="en-US" altLang="zh-CN" dirty="0" smtClean="0"/>
              <a:t>lane </a:t>
            </a:r>
            <a:r>
              <a:rPr lang="en-US" altLang="zh-CN" dirty="0" smtClean="0"/>
              <a:t>states and working mode</a:t>
            </a:r>
            <a:endParaRPr lang="en-US" altLang="zh-CN" dirty="0" smtClean="0"/>
          </a:p>
          <a:p>
            <a:r>
              <a:rPr lang="en-US" altLang="zh-CN" dirty="0" smtClean="0"/>
              <a:t>Mode and state machines</a:t>
            </a:r>
          </a:p>
          <a:p>
            <a:r>
              <a:rPr lang="en-US" altLang="zh-CN" dirty="0" smtClean="0"/>
              <a:t>Error </a:t>
            </a:r>
            <a:endParaRPr lang="en-US" altLang="zh-CN" dirty="0" smtClean="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D-PHY information related to CSI</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solidFill>
                  <a:srgbClr val="FF0000"/>
                </a:solidFill>
              </a:rPr>
              <a:t>Diagram</a:t>
            </a:r>
          </a:p>
          <a:p>
            <a:r>
              <a:rPr lang="en-US" altLang="zh-CN" dirty="0" smtClean="0"/>
              <a:t>Line level </a:t>
            </a:r>
            <a:r>
              <a:rPr lang="en-US" altLang="zh-CN" dirty="0" smtClean="0"/>
              <a:t>, </a:t>
            </a:r>
            <a:r>
              <a:rPr lang="en-US" altLang="zh-CN" dirty="0" smtClean="0"/>
              <a:t>lane </a:t>
            </a:r>
            <a:r>
              <a:rPr lang="en-US" altLang="zh-CN" dirty="0" smtClean="0"/>
              <a:t>states and working mode</a:t>
            </a:r>
            <a:endParaRPr lang="en-US" altLang="zh-CN" dirty="0" smtClean="0"/>
          </a:p>
          <a:p>
            <a:r>
              <a:rPr lang="en-US" altLang="zh-CN" dirty="0" smtClean="0"/>
              <a:t>Mode and state machines</a:t>
            </a:r>
          </a:p>
          <a:p>
            <a:r>
              <a:rPr lang="en-US" altLang="zh-CN" dirty="0" smtClean="0"/>
              <a:t>Error </a:t>
            </a:r>
            <a:endParaRPr lang="en-US" altLang="zh-CN" dirty="0" smtClean="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D-PHY information related to CSI</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Diagram</a:t>
            </a:r>
            <a:br>
              <a:rPr lang="en-US" altLang="zh-CN" dirty="0" smtClean="0"/>
            </a:br>
            <a:r>
              <a:rPr lang="en-US" altLang="zh-CN" dirty="0" smtClean="0"/>
              <a:t> </a:t>
            </a:r>
            <a:r>
              <a:rPr lang="en-US" altLang="zh-CN" dirty="0" smtClean="0"/>
              <a:t>       </a:t>
            </a:r>
            <a:r>
              <a:rPr lang="en-US" altLang="zh-CN" sz="3100" dirty="0" smtClean="0"/>
              <a:t>D-PHY </a:t>
            </a:r>
            <a:r>
              <a:rPr lang="en-US" altLang="zh-CN" sz="3100" dirty="0" smtClean="0"/>
              <a:t>lane module functions</a:t>
            </a:r>
            <a:endParaRPr lang="zh-CN" altLang="en-US" sz="3100" dirty="0"/>
          </a:p>
        </p:txBody>
      </p:sp>
      <p:sp>
        <p:nvSpPr>
          <p:cNvPr id="5" name="内容占位符 4"/>
          <p:cNvSpPr>
            <a:spLocks noGrp="1"/>
          </p:cNvSpPr>
          <p:nvPr>
            <p:ph idx="1"/>
          </p:nvPr>
        </p:nvSpPr>
        <p:spPr/>
        <p:txBody>
          <a:bodyPr/>
          <a:lstStyle/>
          <a:p>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2051720" y="1844824"/>
            <a:ext cx="4581525" cy="423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Diagram</a:t>
            </a:r>
          </a:p>
          <a:p>
            <a:r>
              <a:rPr lang="en-US" altLang="zh-CN" dirty="0" smtClean="0">
                <a:solidFill>
                  <a:srgbClr val="FF0000"/>
                </a:solidFill>
              </a:rPr>
              <a:t>Line level </a:t>
            </a:r>
            <a:r>
              <a:rPr lang="en-US" altLang="zh-CN" dirty="0" smtClean="0">
                <a:solidFill>
                  <a:srgbClr val="FF0000"/>
                </a:solidFill>
              </a:rPr>
              <a:t>, </a:t>
            </a:r>
            <a:r>
              <a:rPr lang="en-US" altLang="zh-CN" dirty="0" smtClean="0">
                <a:solidFill>
                  <a:srgbClr val="FF0000"/>
                </a:solidFill>
              </a:rPr>
              <a:t>lane </a:t>
            </a:r>
            <a:r>
              <a:rPr lang="en-US" altLang="zh-CN" dirty="0" smtClean="0">
                <a:solidFill>
                  <a:srgbClr val="FF0000"/>
                </a:solidFill>
              </a:rPr>
              <a:t>states and working mode</a:t>
            </a:r>
            <a:endParaRPr lang="en-US" altLang="zh-CN" dirty="0" smtClean="0">
              <a:solidFill>
                <a:srgbClr val="FF0000"/>
              </a:solidFill>
            </a:endParaRPr>
          </a:p>
          <a:p>
            <a:r>
              <a:rPr lang="en-US" altLang="zh-CN" dirty="0" smtClean="0"/>
              <a:t>Mode and state </a:t>
            </a:r>
            <a:r>
              <a:rPr lang="en-US" altLang="zh-CN" dirty="0" smtClean="0"/>
              <a:t>machines</a:t>
            </a:r>
          </a:p>
          <a:p>
            <a:r>
              <a:rPr lang="en-US" altLang="zh-CN" dirty="0" smtClean="0"/>
              <a:t>Error </a:t>
            </a:r>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D-PHY information related to CSI</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D-PHY  Signal/line  levels </a:t>
            </a:r>
            <a:endParaRPr lang="zh-CN" alt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763688" y="1628800"/>
            <a:ext cx="4695825" cy="25527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331640" y="4365104"/>
            <a:ext cx="5648325" cy="229552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Lane states </a:t>
            </a:r>
            <a:endParaRPr lang="zh-CN" altLang="en-US" dirty="0"/>
          </a:p>
        </p:txBody>
      </p:sp>
      <p:sp>
        <p:nvSpPr>
          <p:cNvPr id="4" name="内容占位符 3"/>
          <p:cNvSpPr>
            <a:spLocks noGrp="1"/>
          </p:cNvSpPr>
          <p:nvPr>
            <p:ph idx="1"/>
          </p:nvPr>
        </p:nvSpPr>
        <p:spPr>
          <a:xfrm>
            <a:off x="457200" y="1481328"/>
            <a:ext cx="3394720" cy="4827991"/>
          </a:xfrm>
        </p:spPr>
        <p:txBody>
          <a:bodyPr>
            <a:normAutofit fontScale="85000" lnSpcReduction="20000"/>
          </a:bodyPr>
          <a:lstStyle/>
          <a:p>
            <a:r>
              <a:rPr lang="en-US" altLang="zh-CN" dirty="0" smtClean="0"/>
              <a:t>Burst mode (high speed)</a:t>
            </a:r>
          </a:p>
          <a:p>
            <a:pPr lvl="1"/>
            <a:r>
              <a:rPr lang="en-US" altLang="zh-CN" dirty="0" smtClean="0"/>
              <a:t>Differential 0, differential 1</a:t>
            </a:r>
          </a:p>
          <a:p>
            <a:r>
              <a:rPr lang="en-US" altLang="zh-CN" dirty="0" smtClean="0"/>
              <a:t>Control mode(low power)</a:t>
            </a:r>
          </a:p>
          <a:p>
            <a:pPr lvl="1"/>
            <a:r>
              <a:rPr lang="en-US" altLang="zh-CN" dirty="0" smtClean="0"/>
              <a:t>Bridge</a:t>
            </a:r>
          </a:p>
          <a:p>
            <a:pPr lvl="1"/>
            <a:r>
              <a:rPr lang="en-US" altLang="zh-CN" dirty="0" err="1" smtClean="0"/>
              <a:t>HS_rqst</a:t>
            </a:r>
            <a:endParaRPr lang="en-US" altLang="zh-CN" dirty="0" smtClean="0"/>
          </a:p>
          <a:p>
            <a:pPr lvl="1"/>
            <a:r>
              <a:rPr lang="en-US" altLang="zh-CN" dirty="0" err="1" smtClean="0"/>
              <a:t>LP_rqst</a:t>
            </a:r>
            <a:endParaRPr lang="en-US" altLang="zh-CN" dirty="0" smtClean="0"/>
          </a:p>
          <a:p>
            <a:pPr lvl="1"/>
            <a:r>
              <a:rPr lang="en-US" altLang="zh-CN" dirty="0" smtClean="0"/>
              <a:t>Stop</a:t>
            </a:r>
          </a:p>
          <a:p>
            <a:r>
              <a:rPr lang="en-US" altLang="zh-CN" dirty="0" smtClean="0"/>
              <a:t>Escape mode(low power)</a:t>
            </a:r>
          </a:p>
          <a:p>
            <a:pPr lvl="1"/>
            <a:r>
              <a:rPr lang="en-US" altLang="zh-CN" dirty="0" smtClean="0"/>
              <a:t>Space</a:t>
            </a:r>
          </a:p>
          <a:p>
            <a:pPr lvl="1"/>
            <a:r>
              <a:rPr lang="en-US" altLang="zh-CN" dirty="0" smtClean="0"/>
              <a:t>Mark-0</a:t>
            </a:r>
          </a:p>
          <a:p>
            <a:pPr lvl="1"/>
            <a:r>
              <a:rPr lang="en-US" altLang="zh-CN" dirty="0" smtClean="0"/>
              <a:t>Mark-1</a:t>
            </a:r>
            <a:endParaRPr lang="zh-CN" altLang="en-US" dirty="0" smtClean="0"/>
          </a:p>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851920" y="1484784"/>
            <a:ext cx="4932040" cy="315958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C7EDCC"/>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10440</TotalTime>
  <Words>2189</Words>
  <Application>Microsoft Office PowerPoint</Application>
  <PresentationFormat>全屏显示(4:3)</PresentationFormat>
  <Paragraphs>391</Paragraphs>
  <Slides>123</Slides>
  <Notes>3</Notes>
  <HiddenSlides>0</HiddenSlides>
  <MMClips>0</MMClips>
  <ScaleCrop>false</ScaleCrop>
  <HeadingPairs>
    <vt:vector size="4" baseType="variant">
      <vt:variant>
        <vt:lpstr>主题</vt:lpstr>
      </vt:variant>
      <vt:variant>
        <vt:i4>1</vt:i4>
      </vt:variant>
      <vt:variant>
        <vt:lpstr>幻灯片标题</vt:lpstr>
      </vt:variant>
      <vt:variant>
        <vt:i4>123</vt:i4>
      </vt:variant>
    </vt:vector>
  </HeadingPairs>
  <TitlesOfParts>
    <vt:vector size="124" baseType="lpstr">
      <vt:lpstr>聚合</vt:lpstr>
      <vt:lpstr>CSI-2 标准   &amp; CSI-2 in 5202(3)</vt:lpstr>
      <vt:lpstr>CSI-2 标准协议</vt:lpstr>
      <vt:lpstr>outline</vt:lpstr>
      <vt:lpstr>Overview</vt:lpstr>
      <vt:lpstr>outline</vt:lpstr>
      <vt:lpstr>CSI-2 layer definitions</vt:lpstr>
      <vt:lpstr>CSI-2 layer definitions</vt:lpstr>
      <vt:lpstr>outline</vt:lpstr>
      <vt:lpstr>CCI (Camera Control Interface)</vt:lpstr>
      <vt:lpstr>Data transfer protocol</vt:lpstr>
      <vt:lpstr>Message type</vt:lpstr>
      <vt:lpstr>Read/Write Operation single read from random location</vt:lpstr>
      <vt:lpstr>Read/Write Operation single read from Current location</vt:lpstr>
      <vt:lpstr>Sequential read </vt:lpstr>
      <vt:lpstr>Sequential read</vt:lpstr>
      <vt:lpstr>Sequential write </vt:lpstr>
      <vt:lpstr>CCI multi-byte Registers</vt:lpstr>
      <vt:lpstr>Timing requirment</vt:lpstr>
      <vt:lpstr>outline</vt:lpstr>
      <vt:lpstr>Physical layer</vt:lpstr>
      <vt:lpstr>outline</vt:lpstr>
      <vt:lpstr>Lane distributing</vt:lpstr>
      <vt:lpstr>Lane merging</vt:lpstr>
      <vt:lpstr>Lane distributor</vt:lpstr>
      <vt:lpstr>幻灯片 25</vt:lpstr>
      <vt:lpstr>Multi-Lane Interoperability </vt:lpstr>
      <vt:lpstr>幻灯片 27</vt:lpstr>
      <vt:lpstr>幻灯片 28</vt:lpstr>
      <vt:lpstr>outline</vt:lpstr>
      <vt:lpstr>Low Level Protocol</vt:lpstr>
      <vt:lpstr>package</vt:lpstr>
      <vt:lpstr>Low Level Protocol Packet Format </vt:lpstr>
      <vt:lpstr>Low Level Protocol Packet Format </vt:lpstr>
      <vt:lpstr>Data Identifier(DI) Byte</vt:lpstr>
      <vt:lpstr>Virtual Channel Identifier</vt:lpstr>
      <vt:lpstr>Virtual Channel</vt:lpstr>
      <vt:lpstr>Short/long packet spacing</vt:lpstr>
      <vt:lpstr>Data Types classes</vt:lpstr>
      <vt:lpstr>Packet header ECC genatation</vt:lpstr>
      <vt:lpstr>ECC Parity Generation rule</vt:lpstr>
      <vt:lpstr>ECC generation and decoding</vt:lpstr>
      <vt:lpstr>CRC check sum Generation</vt:lpstr>
      <vt:lpstr>CRC check sum Generation</vt:lpstr>
      <vt:lpstr>Synchronization and generic Short Packet Data Type Codes</vt:lpstr>
      <vt:lpstr>Synchronization and generic Short Packet Data Type Codes</vt:lpstr>
      <vt:lpstr>Synchronization and generic Short Packet Data Type Codes</vt:lpstr>
      <vt:lpstr>Synchronization and generic Short Packet Data Type Codes</vt:lpstr>
      <vt:lpstr>Low level protocol packets examples</vt:lpstr>
      <vt:lpstr>Packet Data Payload Size Rules</vt:lpstr>
      <vt:lpstr>Frame format example</vt:lpstr>
      <vt:lpstr>幻灯片 51</vt:lpstr>
      <vt:lpstr>幻灯片 52</vt:lpstr>
      <vt:lpstr>Color space</vt:lpstr>
      <vt:lpstr>Data formats</vt:lpstr>
      <vt:lpstr>Data formats definition</vt:lpstr>
      <vt:lpstr>Generic 8-bit long Package data types</vt:lpstr>
      <vt:lpstr>Embedded Data</vt:lpstr>
      <vt:lpstr>YUV image data types</vt:lpstr>
      <vt:lpstr>YUV image data layout</vt:lpstr>
      <vt:lpstr>YUV image data layout</vt:lpstr>
      <vt:lpstr>YUV image data layout</vt:lpstr>
      <vt:lpstr>YUV image data layout</vt:lpstr>
      <vt:lpstr>YUV image data layout</vt:lpstr>
      <vt:lpstr>RGB Image Data types</vt:lpstr>
      <vt:lpstr>RGB image data layout</vt:lpstr>
      <vt:lpstr>RGB image data layout</vt:lpstr>
      <vt:lpstr>RGB image data layout</vt:lpstr>
      <vt:lpstr>RGB555 and RGB444</vt:lpstr>
      <vt:lpstr>RAW Image Data Type</vt:lpstr>
      <vt:lpstr>RAW image data layout</vt:lpstr>
      <vt:lpstr>RAW image data layout</vt:lpstr>
      <vt:lpstr>RAW image data layout</vt:lpstr>
      <vt:lpstr>RAW image data layout</vt:lpstr>
      <vt:lpstr>RAW image data layout</vt:lpstr>
      <vt:lpstr>RAW image data layout</vt:lpstr>
      <vt:lpstr>User defined 8-bit Data Types</vt:lpstr>
      <vt:lpstr>Transmission of user Defined data</vt:lpstr>
      <vt:lpstr>CSI-2 in GL5202/3</vt:lpstr>
      <vt:lpstr>Block diagram</vt:lpstr>
      <vt:lpstr>System clock</vt:lpstr>
      <vt:lpstr>Interface with ISP</vt:lpstr>
      <vt:lpstr>Power-up Initialization sequence</vt:lpstr>
      <vt:lpstr>幻灯片 83</vt:lpstr>
      <vt:lpstr>幻灯片 84</vt:lpstr>
      <vt:lpstr>幻灯片 85</vt:lpstr>
      <vt:lpstr>configuration</vt:lpstr>
      <vt:lpstr>幻灯片 87</vt:lpstr>
      <vt:lpstr>PHY level process</vt:lpstr>
      <vt:lpstr>PHY level process</vt:lpstr>
      <vt:lpstr>Packet level process</vt:lpstr>
      <vt:lpstr>Protocol Level Process</vt:lpstr>
      <vt:lpstr>Interrupt sources</vt:lpstr>
      <vt:lpstr>Operation model</vt:lpstr>
      <vt:lpstr>D-PHY information related to CSI</vt:lpstr>
      <vt:lpstr>D-PHY information related to CSI</vt:lpstr>
      <vt:lpstr>Diagram         D-PHY lane module functions</vt:lpstr>
      <vt:lpstr>D-PHY information related to CSI</vt:lpstr>
      <vt:lpstr>D-PHY  Signal/line  levels </vt:lpstr>
      <vt:lpstr>Lane states </vt:lpstr>
      <vt:lpstr>D-PHY information related to CSI</vt:lpstr>
      <vt:lpstr>Burst mode</vt:lpstr>
      <vt:lpstr>幻灯片 102</vt:lpstr>
      <vt:lpstr>幻灯片 103</vt:lpstr>
      <vt:lpstr>幻灯片 104</vt:lpstr>
      <vt:lpstr>Escape mode</vt:lpstr>
      <vt:lpstr>Space one-hot coding </vt:lpstr>
      <vt:lpstr>Escape Entry codes</vt:lpstr>
      <vt:lpstr>Remote Triggers</vt:lpstr>
      <vt:lpstr>LPDT(low-power data transmission)</vt:lpstr>
      <vt:lpstr>Ultra-Low power state</vt:lpstr>
      <vt:lpstr>Escape mode state machine</vt:lpstr>
      <vt:lpstr>幻灯片 112</vt:lpstr>
      <vt:lpstr>幻灯片 113</vt:lpstr>
      <vt:lpstr>幻灯片 114</vt:lpstr>
      <vt:lpstr>幻灯片 115</vt:lpstr>
      <vt:lpstr>Clock lane high speed state machine</vt:lpstr>
      <vt:lpstr>Clock lane high speed state machine</vt:lpstr>
      <vt:lpstr>Clock lane high speed state machine</vt:lpstr>
      <vt:lpstr>Clock lane ultra-low power state machine</vt:lpstr>
      <vt:lpstr>Data lane state diagram</vt:lpstr>
      <vt:lpstr>Clock lane state diagram</vt:lpstr>
      <vt:lpstr>D-PHY information related to CSI</vt:lpstr>
      <vt:lpstr>Error</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CSI-2 标准介绍</dc:title>
  <dc:creator>蔡长城</dc:creator>
  <cp:lastModifiedBy>蔡长城</cp:lastModifiedBy>
  <cp:revision>810</cp:revision>
  <dcterms:created xsi:type="dcterms:W3CDTF">2012-10-31T02:41:10Z</dcterms:created>
  <dcterms:modified xsi:type="dcterms:W3CDTF">2012-12-10T08:28:18Z</dcterms:modified>
</cp:coreProperties>
</file>