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6" r:id="rId5"/>
    <p:sldId id="274" r:id="rId6"/>
    <p:sldId id="275" r:id="rId7"/>
    <p:sldId id="272" r:id="rId8"/>
    <p:sldId id="273" r:id="rId9"/>
    <p:sldId id="276" r:id="rId10"/>
    <p:sldId id="259" r:id="rId11"/>
    <p:sldId id="262" r:id="rId12"/>
    <p:sldId id="263" r:id="rId13"/>
    <p:sldId id="264" r:id="rId14"/>
    <p:sldId id="265" r:id="rId15"/>
    <p:sldId id="267" r:id="rId16"/>
    <p:sldId id="268" r:id="rId17"/>
    <p:sldId id="269" r:id="rId18"/>
    <p:sldId id="25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0AC9C-A227-4239-9CAA-A9C45BB13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142D59-1E13-44F3-BAFA-66DAED02B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29811-53E3-4537-AB4D-B42187C4A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0ABF-2C58-4C71-B1CE-307EE9233290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7D32CF-9F55-43E4-AFB0-D466D8B8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ECE8C-F5BE-4196-A017-06F29329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4DC7-19FE-4065-A3BA-E9EF060AB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0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6E646-63CE-4286-99C8-7FDA623E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1F604B-712C-43D7-BDFA-31650B525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14DA64-5E74-4E81-8950-601D2D4C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0ABF-2C58-4C71-B1CE-307EE9233290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D587E-436A-43BE-9CC8-AA9BDB68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A5891-D89F-45DA-B1B6-F590AFE9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4DC7-19FE-4065-A3BA-E9EF060AB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0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909442-DB51-4B0F-BAFC-0D237E0BB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3D7346-ACBE-4028-AB0E-B63D48F1D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8CCCD-4169-4724-A5C5-E0AAE91F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0ABF-2C58-4C71-B1CE-307EE9233290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95CE4-046C-4ADD-B5E8-B291A33A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08BFF-D7A1-4303-A259-BCF4E615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4DC7-19FE-4065-A3BA-E9EF060AB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62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46490-1340-4FCC-ADE7-46BF3DFB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D47EC7-8B47-42CC-ABD5-A356EABB8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1D8F7-6E7C-4619-83BF-D00408D0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0ABF-2C58-4C71-B1CE-307EE9233290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9F5CD-26FC-44D6-A4CF-ED16602E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D670F-1A1B-48CA-B7BF-39E20D7D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4DC7-19FE-4065-A3BA-E9EF060AB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8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D59E0-5704-47A2-8E84-701FC29C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258CF7-D316-4313-9650-11437BD5A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24AA7-BFA0-49F0-9829-26DB821E2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0ABF-2C58-4C71-B1CE-307EE9233290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38303-EE87-488B-89AD-7FB07ECF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B61799-84F5-4B90-9CAA-31CDC682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4DC7-19FE-4065-A3BA-E9EF060AB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79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6EFF5-C3C0-41F0-8C21-712CA844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B8101D-453F-4CD4-9353-7E3153F1D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7EFDC2-20D5-4343-BE40-98D456641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3EF5B2-1835-465D-998B-B2221F0B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0ABF-2C58-4C71-B1CE-307EE9233290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81081B-34E3-49CF-AE4D-5985776A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667EB8-3292-4FC6-B039-F7D64AED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4DC7-19FE-4065-A3BA-E9EF060AB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5F0D2-0BBD-49CC-B7B6-94BF4AF3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C194EE-84DD-4E75-8D91-13A6381E4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12502D-1999-4101-AD9A-F144E1FA0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484852-C77E-4FC0-A3FB-C901020B9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388C40-0CEF-4F5B-A886-41786E321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BE5D62-6DAD-4557-BC6C-91A92889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0ABF-2C58-4C71-B1CE-307EE9233290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623788-C92B-4C65-836B-9517405B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528073-6DF7-493A-B955-03C98340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4DC7-19FE-4065-A3BA-E9EF060AB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29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EF248-1A49-442E-8FE2-0A8EA766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3F95B6-FB84-4B3E-BCA1-CA61FF35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0ABF-2C58-4C71-B1CE-307EE9233290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DBD385-FFB7-432A-B0BF-EDD038A9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ACEF72-1B2C-41B1-8A14-AEDC81CA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4DC7-19FE-4065-A3BA-E9EF060AB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88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D49748-092F-41F9-BC62-75B6E9E5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0ABF-2C58-4C71-B1CE-307EE9233290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D2FB4C-572C-4809-8D82-5C2E4F60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EC0217-8D4C-4032-B842-A98E4F4B0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4DC7-19FE-4065-A3BA-E9EF060AB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28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EA600-B54A-4300-AFE2-0436EE1D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17BBD3-1F73-4417-8B5C-01D71EE9B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EE5D66-5FF0-4B05-B646-65481AE73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025442-F74D-45E9-ACFC-F4FF93C7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0ABF-2C58-4C71-B1CE-307EE9233290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8CC7F-0649-434C-9DAE-2E363F2C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2566B3-ACD1-4576-9359-A67874BC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4DC7-19FE-4065-A3BA-E9EF060AB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55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F5082-AC28-4839-AD84-B687165D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255CCD-01D1-43EA-9A6A-08119CA5D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202A8F-5FF6-44DD-ADB0-48D1AA0E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F43898-C9A1-4549-B73D-521A89A7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0ABF-2C58-4C71-B1CE-307EE9233290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D1DFA5-62B8-4922-A4B7-B1D4AFA4E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E7D50F-2B43-48E8-873C-60EA327D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4DC7-19FE-4065-A3BA-E9EF060AB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21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186B7E-656A-4F20-A113-37B9F3B38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9B9D15-7CF5-45FB-883C-5721799CE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84B94-9870-4A5F-B04F-33BF2ABCC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A0ABF-2C58-4C71-B1CE-307EE9233290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C88429-76E6-444A-9701-8707A26C6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D2C6A-B05B-4F2D-BB67-E81B9C576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B4DC7-19FE-4065-A3BA-E9EF060AB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0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Tutorial/ScanNetworks" TargetMode="External"/><Relationship Id="rId2" Type="http://schemas.openxmlformats.org/officeDocument/2006/relationships/hyperlink" Target="https://www.arduino.cc/en/Reference/WiFiRSS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a/54063808/8614565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spetsberger/esp32-i2s-mems" TargetMode="External"/><Relationship Id="rId2" Type="http://schemas.openxmlformats.org/officeDocument/2006/relationships/hyperlink" Target="https://medium.com/@mudassar.tamboli/esp32-ov7670-websocket-video-camera-26c35aedcc6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IO-Expander-for-ESP32-ESP8266-and-Arduin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a/58422150/861456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995EA-5675-4AF9-B731-E1FD7E823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IoT </a:t>
            </a:r>
            <a:r>
              <a:rPr lang="ko-KR" altLang="en-US" dirty="0"/>
              <a:t>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859409-66A2-4BC4-9B9F-8AF82C7502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재난지역탐사로봇</a:t>
            </a:r>
            <a:endParaRPr lang="en-US" altLang="ko-KR" dirty="0"/>
          </a:p>
          <a:p>
            <a:r>
              <a:rPr lang="en-US" altLang="ko-KR" dirty="0"/>
              <a:t>2019-13674 </a:t>
            </a:r>
            <a:r>
              <a:rPr lang="ko-KR" altLang="en-US" dirty="0"/>
              <a:t>양현서</a:t>
            </a:r>
          </a:p>
        </p:txBody>
      </p:sp>
    </p:spTree>
    <p:extLst>
      <p:ext uri="{BB962C8B-B14F-4D97-AF65-F5344CB8AC3E}">
        <p14:creationId xmlns:p14="http://schemas.microsoft.com/office/powerpoint/2010/main" val="3023134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7A309-10D4-4D2F-BE3A-D8FB65B4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Indoor</a:t>
            </a:r>
            <a:r>
              <a:rPr lang="ko-KR" altLang="en-US" dirty="0"/>
              <a:t> </a:t>
            </a:r>
            <a:r>
              <a:rPr lang="en-US" altLang="ko-KR" dirty="0"/>
              <a:t>positioning system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D913E-23B1-4D39-BED3-99EEEE2CF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hlinkClick r:id="rId2"/>
              </a:rPr>
              <a:t>https://www.arduino.cc/en/Reference/WiFiRSSI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https://www.arduino.cc/en/Tutorial/ScanNetworks</a:t>
            </a:r>
            <a:endParaRPr lang="en-US" altLang="ko-KR" dirty="0"/>
          </a:p>
          <a:p>
            <a:r>
              <a:rPr lang="ko-KR" altLang="en-US" dirty="0"/>
              <a:t>이것으로 와이파이 신호를 이용해 자신의 상대적 위치를 특정할 수 있을 것이다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hlinkClick r:id="rId4"/>
              </a:rPr>
              <a:t>https://stackoverflow.com/a/54063808/8614565</a:t>
            </a:r>
            <a:endParaRPr lang="en-US" altLang="ko-KR" dirty="0"/>
          </a:p>
          <a:p>
            <a:r>
              <a:rPr lang="ko-KR" altLang="en-US" dirty="0"/>
              <a:t>이것으로 블루투스 신호를 이용해 자신의 위치를 특정할 수 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의 신뢰도가</a:t>
            </a:r>
            <a:r>
              <a:rPr lang="en-US" altLang="ko-KR" dirty="0"/>
              <a:t> Bluetooth</a:t>
            </a:r>
            <a:r>
              <a:rPr lang="ko-KR" altLang="en-US" dirty="0"/>
              <a:t>의 것보다 높다</a:t>
            </a:r>
            <a:r>
              <a:rPr lang="en-US" altLang="ko-KR" dirty="0"/>
              <a:t>. </a:t>
            </a:r>
            <a:r>
              <a:rPr lang="ko-KR" altLang="en-US" dirty="0"/>
              <a:t>그 이유는 </a:t>
            </a:r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기기가 </a:t>
            </a:r>
            <a:r>
              <a:rPr lang="en-US" altLang="ko-KR" dirty="0"/>
              <a:t>Bluetooth </a:t>
            </a:r>
            <a:r>
              <a:rPr lang="ko-KR" altLang="en-US" dirty="0"/>
              <a:t>기기보다 이동 빈도가 낮기 때문이다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https://iotandelectronics.wordpress.com/2016/10/07/how-to-calculate-distance-from-the-rssi-value-of-the-ble-beacon/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63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44AA9-5871-40E4-90BC-868DBCAC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 </a:t>
            </a:r>
            <a:r>
              <a:rPr lang="ko-KR" altLang="en-US" dirty="0"/>
              <a:t>소프트웨어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9A2D8-621F-473A-85DD-54B2D08EE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ESP32 </a:t>
            </a:r>
            <a:r>
              <a:rPr lang="ko-KR" altLang="en-US" dirty="0"/>
              <a:t>보드에서 주기적으로 와이파이와 블루투스 스캔을 실시하고</a:t>
            </a:r>
            <a:r>
              <a:rPr lang="en-US" altLang="ko-KR" dirty="0"/>
              <a:t>, </a:t>
            </a:r>
            <a:r>
              <a:rPr lang="ko-KR" altLang="en-US" dirty="0"/>
              <a:t>사전에</a:t>
            </a:r>
            <a:r>
              <a:rPr lang="en-US" altLang="ko-KR" dirty="0"/>
              <a:t> </a:t>
            </a:r>
            <a:r>
              <a:rPr lang="ko-KR" altLang="en-US" dirty="0"/>
              <a:t>조율된 와이파이와 블루투스 위치를 추정한 결과를 바탕으로 자신의 위치 특정</a:t>
            </a:r>
            <a:endParaRPr lang="en-US" altLang="ko-KR" dirty="0"/>
          </a:p>
          <a:p>
            <a:r>
              <a:rPr lang="ko-KR" altLang="en-US" dirty="0"/>
              <a:t>초음파 센서를 바탕으로 주변의 장애물을 탐색하여 자신의 메모리 격자에 내용을 채워 지도를 만든다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격자의 크기는 </a:t>
            </a:r>
            <a:r>
              <a:rPr lang="en-US" altLang="ko-KR" dirty="0"/>
              <a:t>1x1</a:t>
            </a:r>
            <a:r>
              <a:rPr lang="ko-KR" altLang="en-US" dirty="0" err="1"/>
              <a:t>쯤</a:t>
            </a:r>
            <a:endParaRPr lang="en-US" altLang="ko-KR" dirty="0"/>
          </a:p>
          <a:p>
            <a:r>
              <a:rPr lang="ko-KR" altLang="en-US" dirty="0"/>
              <a:t>위에도 초음파 센서가 있어 천장높이도 추론한다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가속도 센서를 이용하여 보정한다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카메라와 오디오 정보를 통신환경이 좋으면 꾸준히 스트리밍한다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089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8935D-F4F1-473E-9CA3-5E5424A3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168D77-0B63-4C2D-A026-0C1D08DC3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ESP32 </a:t>
            </a:r>
            <a:r>
              <a:rPr lang="ko-KR" altLang="en-US" dirty="0"/>
              <a:t>보드에 초음파센서 </a:t>
            </a:r>
            <a:r>
              <a:rPr lang="ko-KR" altLang="en-US" dirty="0" err="1"/>
              <a:t>전후좌우상방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카메라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마이크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 err="1"/>
              <a:t>부저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라이트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기동용</a:t>
            </a:r>
            <a:r>
              <a:rPr lang="en-US" altLang="ko-KR" dirty="0"/>
              <a:t> </a:t>
            </a:r>
            <a:r>
              <a:rPr lang="ko-KR" altLang="en-US" dirty="0"/>
              <a:t>모터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카메라 이동용 모터 </a:t>
            </a:r>
            <a:r>
              <a:rPr lang="en-US" altLang="ko-KR" dirty="0"/>
              <a:t>1~3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인체감지센서를 부착한다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095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6DB5B-EC06-4B17-A438-C7A10B85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171CD-1741-4883-97D9-59726C097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모터 추가</a:t>
            </a:r>
            <a:endParaRPr lang="en-US" altLang="ko-KR" dirty="0"/>
          </a:p>
          <a:p>
            <a:r>
              <a:rPr lang="ko-KR" altLang="en-US" dirty="0"/>
              <a:t>카메라 모듈 </a:t>
            </a:r>
            <a:r>
              <a:rPr lang="en-US" altLang="ko-KR" dirty="0"/>
              <a:t>(OV7670) </a:t>
            </a:r>
            <a:r>
              <a:rPr lang="en-US" altLang="ko-KR" dirty="0">
                <a:hlinkClick r:id="rId2"/>
              </a:rPr>
              <a:t>https://medium.com/@mudassar.tamboli/esp32-ov7670-websocket-video-camera-26c35aedcc64</a:t>
            </a:r>
            <a:endParaRPr lang="en-US" altLang="ko-KR" dirty="0"/>
          </a:p>
          <a:p>
            <a:r>
              <a:rPr lang="ko-KR" altLang="en-US" dirty="0"/>
              <a:t>마이크 모듈</a:t>
            </a:r>
            <a:r>
              <a:rPr lang="en-US" altLang="ko-KR" dirty="0"/>
              <a:t>(??-SPH0645LM4H- </a:t>
            </a:r>
            <a:r>
              <a:rPr lang="ko-KR" altLang="en-US" dirty="0"/>
              <a:t>나중에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hlinkClick r:id="rId3"/>
              </a:rPr>
              <a:t>https://github.com/maspetsberger/esp32-i2s-mems</a:t>
            </a:r>
            <a:endParaRPr lang="en-US" altLang="ko-KR" dirty="0"/>
          </a:p>
          <a:p>
            <a:r>
              <a:rPr lang="ko-KR" altLang="en-US" dirty="0"/>
              <a:t>기계장치 </a:t>
            </a:r>
            <a:r>
              <a:rPr lang="en-US" altLang="ko-KR" dirty="0"/>
              <a:t>(</a:t>
            </a:r>
            <a:r>
              <a:rPr lang="ko-KR" altLang="en-US" dirty="0"/>
              <a:t>과학상자</a:t>
            </a:r>
            <a:r>
              <a:rPr lang="en-US" altLang="ko-KR" dirty="0"/>
              <a:t>?)</a:t>
            </a:r>
          </a:p>
          <a:p>
            <a:r>
              <a:rPr lang="ko-KR" altLang="en-US" dirty="0"/>
              <a:t>광원 </a:t>
            </a:r>
            <a:r>
              <a:rPr lang="en-US" altLang="ko-KR" dirty="0"/>
              <a:t>(</a:t>
            </a:r>
            <a:r>
              <a:rPr lang="ko-KR" altLang="en-US" dirty="0"/>
              <a:t>라이트</a:t>
            </a:r>
            <a:r>
              <a:rPr lang="en-US" altLang="ko-KR" dirty="0"/>
              <a:t>/LED) </a:t>
            </a:r>
          </a:p>
          <a:p>
            <a:r>
              <a:rPr lang="ko-KR" altLang="en-US" dirty="0"/>
              <a:t>초음파 센서 추가 </a:t>
            </a:r>
            <a:r>
              <a:rPr lang="en-US" altLang="ko-KR" dirty="0"/>
              <a:t>(HC_SR04 4</a:t>
            </a:r>
            <a:r>
              <a:rPr lang="ko-KR" altLang="en-US" dirty="0"/>
              <a:t>개 더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0658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92C77-C63F-47C6-B623-3B08718E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FC4CF-4688-4602-B23B-5FD55A893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L293D</a:t>
            </a:r>
            <a:r>
              <a:rPr lang="ko-KR" altLang="en-US" dirty="0"/>
              <a:t>를 이용하여 모터 두 개 컨트롤 가능</a:t>
            </a:r>
            <a:endParaRPr lang="en-US" altLang="ko-KR" dirty="0"/>
          </a:p>
          <a:p>
            <a:r>
              <a:rPr lang="ko-KR" altLang="en-US" dirty="0"/>
              <a:t>이걸로 무한궤도를 컨트롤한다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주문 완료</a:t>
            </a:r>
            <a:endParaRPr lang="en-US" altLang="ko-KR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717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6FD5D-07C4-43FB-A8B4-5634EFB44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48B0A-4F3C-4D4C-9DC0-F1936F31B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https://bitluni.net/esp32-i2s-camera-ov7670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921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4ECFF-44E8-4A7A-A198-AFE12EE8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왼쪽 바퀴에 대해서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53545-B00E-47E2-9039-ACCADB465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//LOW </a:t>
            </a:r>
            <a:r>
              <a:rPr lang="en-US" altLang="ko-KR" dirty="0" err="1"/>
              <a:t>LOW</a:t>
            </a:r>
            <a:r>
              <a:rPr lang="ko-KR" altLang="en-US" dirty="0"/>
              <a:t>는 정지시킨다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//LOW HIGH</a:t>
            </a:r>
            <a:r>
              <a:rPr lang="ko-KR" altLang="en-US" dirty="0"/>
              <a:t>는 정지시킨다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//HIGH LOW</a:t>
            </a:r>
            <a:r>
              <a:rPr lang="ko-KR" altLang="en-US" dirty="0"/>
              <a:t>는 앞으로 가게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//HIGH </a:t>
            </a:r>
            <a:r>
              <a:rPr lang="en-US" altLang="ko-KR" dirty="0" err="1"/>
              <a:t>HIGH</a:t>
            </a:r>
            <a:r>
              <a:rPr lang="ko-KR" altLang="en-US" dirty="0"/>
              <a:t>는 앞으로 가게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6D11341-76EC-4842-9734-AC6CDB79A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617370"/>
              </p:ext>
            </p:extLst>
          </p:nvPr>
        </p:nvGraphicFramePr>
        <p:xfrm>
          <a:off x="838200" y="3891280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17844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09323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614515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23530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656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434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앞으로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앞으로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54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10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7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35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181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915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F0ED2-390F-4BE3-B018-5A3E4D72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8078A9-A737-443B-AE7C-904D42895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7675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0524F-BFB4-4CB6-A154-320DD67E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구상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2C35E6-B32F-4482-A3A0-5B9AAB207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실내 </a:t>
            </a:r>
            <a:r>
              <a:rPr lang="ko-KR" altLang="en-US" dirty="0" err="1"/>
              <a:t>맵을</a:t>
            </a:r>
            <a:r>
              <a:rPr lang="ko-KR" altLang="en-US" dirty="0"/>
              <a:t> 만들어가며 탐색한다</a:t>
            </a:r>
            <a:r>
              <a:rPr lang="en-US" altLang="ko-KR" dirty="0"/>
              <a:t>. (</a:t>
            </a:r>
            <a:r>
              <a:rPr lang="ko-KR" altLang="en-US" dirty="0"/>
              <a:t>초음파센서</a:t>
            </a:r>
            <a:r>
              <a:rPr lang="en-US" altLang="ko-KR" dirty="0"/>
              <a:t>, GPS, indoor positioning system, MPU6050)</a:t>
            </a:r>
          </a:p>
          <a:p>
            <a:r>
              <a:rPr lang="ko-KR" altLang="en-US" dirty="0"/>
              <a:t>인간센서에서 뭔가 감지되면 알림을 울린다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카메라를 달아 실시간으로 스트리밍한다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음성인식 </a:t>
            </a:r>
            <a:r>
              <a:rPr lang="en-US" altLang="ko-KR" dirty="0"/>
              <a:t>&amp; </a:t>
            </a:r>
            <a:r>
              <a:rPr lang="ko-KR" altLang="en-US" dirty="0"/>
              <a:t>스트리밍 </a:t>
            </a:r>
            <a:r>
              <a:rPr lang="en-US" altLang="ko-KR" dirty="0"/>
              <a:t>(</a:t>
            </a:r>
            <a:r>
              <a:rPr lang="ko-KR" altLang="en-US" dirty="0"/>
              <a:t>마이크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바퀴나 무한궤도가 달려 있다</a:t>
            </a:r>
            <a:r>
              <a:rPr lang="en-US" altLang="ko-KR" dirty="0"/>
              <a:t>. (</a:t>
            </a:r>
            <a:r>
              <a:rPr lang="ko-KR" altLang="en-US" dirty="0"/>
              <a:t>모터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뭔가 실을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69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62747-4CA7-40D3-AFF4-D27E442B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9EF0FB-7FB7-4D31-B260-9CC70B18D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재난 지역 등 사람이 직접 들어가기 힘든 곳을 탐색해야 할 때 사용할 수 있는 로봇이다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카메라와 이동용 바퀴가 달려 있다</a:t>
            </a:r>
            <a:r>
              <a:rPr lang="en-US" altLang="ko-KR" dirty="0"/>
              <a:t>. </a:t>
            </a:r>
            <a:r>
              <a:rPr lang="ko-KR" altLang="en-US" dirty="0"/>
              <a:t>바퀴는 무한궤도로 대체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기존 로봇들과 차이점은 이 로봇은 단가가 훨씬 싸기 때문에 여러 대를 부담없이 투입할 수 있다는 것이다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96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92C82-C1BB-46E7-84F5-B1B0CEA34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구현된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76B5A-711E-414E-8AFC-93E90B5EC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로봇 자체가 </a:t>
            </a:r>
            <a:r>
              <a:rPr lang="en-US" altLang="ko-KR" dirty="0"/>
              <a:t>AP</a:t>
            </a:r>
            <a:r>
              <a:rPr lang="ko-KR" altLang="en-US" dirty="0"/>
              <a:t>로 동작하여 로봇에 달린 </a:t>
            </a:r>
            <a:r>
              <a:rPr lang="en-US" altLang="ko-KR" dirty="0"/>
              <a:t>OV7670 </a:t>
            </a:r>
            <a:r>
              <a:rPr lang="ko-KR" altLang="en-US" dirty="0"/>
              <a:t>카메라를 인터넷으로 스트리밍할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인터넷을 통해 로봇의 모터들을 제어하여 카메라를 이동시킬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로봇 </a:t>
            </a:r>
            <a:r>
              <a:rPr lang="en-US" altLang="ko-KR" dirty="0"/>
              <a:t>AP</a:t>
            </a:r>
            <a:r>
              <a:rPr lang="ko-KR" altLang="en-US" dirty="0"/>
              <a:t>가 인터넷에 연결되면 외부망에서도 이 로봇에 접속할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소프트웨어와 회로는 좌회전</a:t>
            </a:r>
            <a:r>
              <a:rPr lang="en-US" altLang="ko-KR" dirty="0"/>
              <a:t>, </a:t>
            </a:r>
            <a:r>
              <a:rPr lang="ko-KR" altLang="en-US" dirty="0"/>
              <a:t>우회전도 지원하지만</a:t>
            </a:r>
            <a:r>
              <a:rPr lang="en-US" altLang="ko-KR" dirty="0"/>
              <a:t>, </a:t>
            </a:r>
            <a:r>
              <a:rPr lang="ko-KR" altLang="en-US" dirty="0"/>
              <a:t>기계 장치와 모터의 </a:t>
            </a:r>
            <a:r>
              <a:rPr lang="ko-KR" altLang="en-US" dirty="0" err="1"/>
              <a:t>구동력</a:t>
            </a:r>
            <a:r>
              <a:rPr lang="ko-KR" altLang="en-US" dirty="0"/>
              <a:t> 부족으로 인해 현재는 전진과 후진</a:t>
            </a:r>
            <a:r>
              <a:rPr lang="en-US" altLang="ko-KR" dirty="0"/>
              <a:t>, </a:t>
            </a:r>
            <a:r>
              <a:rPr lang="ko-KR" altLang="en-US" dirty="0"/>
              <a:t>정지만 지원한다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67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E49DE-530F-4E52-8004-800C12BFB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회로도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3E22DF-5174-4D8E-805F-CE903DAEC9F9}"/>
              </a:ext>
            </a:extLst>
          </p:cNvPr>
          <p:cNvSpPr/>
          <p:nvPr/>
        </p:nvSpPr>
        <p:spPr>
          <a:xfrm>
            <a:off x="1467966" y="1806388"/>
            <a:ext cx="1844492" cy="29789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OV7670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CD78C3-E549-47FD-B431-0D502D419C3D}"/>
              </a:ext>
            </a:extLst>
          </p:cNvPr>
          <p:cNvSpPr/>
          <p:nvPr/>
        </p:nvSpPr>
        <p:spPr>
          <a:xfrm>
            <a:off x="4719917" y="1806388"/>
            <a:ext cx="2545965" cy="32452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ESP32S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2E79DA-D5E2-4DF3-8274-2DB72C62F8B3}"/>
              </a:ext>
            </a:extLst>
          </p:cNvPr>
          <p:cNvSpPr/>
          <p:nvPr/>
        </p:nvSpPr>
        <p:spPr>
          <a:xfrm>
            <a:off x="8292352" y="1828797"/>
            <a:ext cx="2115671" cy="32452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L298N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041572B-8F13-49C2-A48A-76C475E19814}"/>
              </a:ext>
            </a:extLst>
          </p:cNvPr>
          <p:cNvSpPr/>
          <p:nvPr/>
        </p:nvSpPr>
        <p:spPr>
          <a:xfrm>
            <a:off x="8659906" y="607169"/>
            <a:ext cx="1380565" cy="88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</a:t>
            </a:r>
            <a:r>
              <a:rPr lang="ko-KR" altLang="en-US" dirty="0"/>
              <a:t> </a:t>
            </a:r>
            <a:r>
              <a:rPr lang="en-US" altLang="ko-KR" dirty="0"/>
              <a:t>1,2</a:t>
            </a:r>
          </a:p>
          <a:p>
            <a:pPr algn="ctr"/>
            <a:r>
              <a:rPr lang="en-US" altLang="ko-KR" dirty="0"/>
              <a:t>Left motor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7AA4BF9-AAD3-4D29-8414-1E238BDAA086}"/>
              </a:ext>
            </a:extLst>
          </p:cNvPr>
          <p:cNvSpPr/>
          <p:nvPr/>
        </p:nvSpPr>
        <p:spPr>
          <a:xfrm>
            <a:off x="8659906" y="5414680"/>
            <a:ext cx="1702398" cy="88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</a:t>
            </a:r>
            <a:r>
              <a:rPr lang="ko-KR" altLang="en-US" dirty="0"/>
              <a:t> </a:t>
            </a:r>
            <a:r>
              <a:rPr lang="en-US" altLang="ko-KR" dirty="0"/>
              <a:t>3, 4</a:t>
            </a:r>
          </a:p>
          <a:p>
            <a:pPr algn="ctr"/>
            <a:r>
              <a:rPr lang="en-US" altLang="ko-KR" dirty="0"/>
              <a:t>Right motor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8B398AC-5459-4C4B-BF7F-CCBC2EAAC05B}"/>
              </a:ext>
            </a:extLst>
          </p:cNvPr>
          <p:cNvCxnSpPr/>
          <p:nvPr/>
        </p:nvCxnSpPr>
        <p:spPr>
          <a:xfrm>
            <a:off x="8946776" y="5051612"/>
            <a:ext cx="0" cy="363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B827063-26A4-4412-8E10-0777307C7348}"/>
              </a:ext>
            </a:extLst>
          </p:cNvPr>
          <p:cNvCxnSpPr/>
          <p:nvPr/>
        </p:nvCxnSpPr>
        <p:spPr>
          <a:xfrm>
            <a:off x="9646024" y="5074021"/>
            <a:ext cx="0" cy="3406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9B686FB-7F03-42C0-9921-138191D48F11}"/>
              </a:ext>
            </a:extLst>
          </p:cNvPr>
          <p:cNvCxnSpPr/>
          <p:nvPr/>
        </p:nvCxnSpPr>
        <p:spPr>
          <a:xfrm>
            <a:off x="8982631" y="1483657"/>
            <a:ext cx="0" cy="363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4E412C8-1BAB-4037-B037-5814AEAC7187}"/>
              </a:ext>
            </a:extLst>
          </p:cNvPr>
          <p:cNvCxnSpPr/>
          <p:nvPr/>
        </p:nvCxnSpPr>
        <p:spPr>
          <a:xfrm>
            <a:off x="9681879" y="1497101"/>
            <a:ext cx="0" cy="3406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109395-9F51-4A9D-91C4-5C989E3FB29F}"/>
              </a:ext>
            </a:extLst>
          </p:cNvPr>
          <p:cNvSpPr/>
          <p:nvPr/>
        </p:nvSpPr>
        <p:spPr>
          <a:xfrm>
            <a:off x="3312458" y="5855164"/>
            <a:ext cx="3016624" cy="7607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6V Battery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62ADD1-375F-473C-8DA7-37729D04A5A8}"/>
              </a:ext>
            </a:extLst>
          </p:cNvPr>
          <p:cNvSpPr txBox="1"/>
          <p:nvPr/>
        </p:nvSpPr>
        <p:spPr>
          <a:xfrm>
            <a:off x="3312458" y="5905962"/>
            <a:ext cx="51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6E2940-44CE-4245-9DB5-827EAC29A754}"/>
              </a:ext>
            </a:extLst>
          </p:cNvPr>
          <p:cNvSpPr txBox="1"/>
          <p:nvPr/>
        </p:nvSpPr>
        <p:spPr>
          <a:xfrm>
            <a:off x="5979460" y="5905962"/>
            <a:ext cx="37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127897F-EA8F-4F68-BFA5-4F3DC57556DD}"/>
              </a:ext>
            </a:extLst>
          </p:cNvPr>
          <p:cNvCxnSpPr/>
          <p:nvPr/>
        </p:nvCxnSpPr>
        <p:spPr>
          <a:xfrm>
            <a:off x="6844548" y="2052915"/>
            <a:ext cx="1456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0A6D49-38C1-48DE-BABB-960028D41DA9}"/>
              </a:ext>
            </a:extLst>
          </p:cNvPr>
          <p:cNvCxnSpPr/>
          <p:nvPr/>
        </p:nvCxnSpPr>
        <p:spPr>
          <a:xfrm>
            <a:off x="6853515" y="2214279"/>
            <a:ext cx="1456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6B9A6D0-3E8E-4920-8C58-BD7AC998965D}"/>
              </a:ext>
            </a:extLst>
          </p:cNvPr>
          <p:cNvCxnSpPr/>
          <p:nvPr/>
        </p:nvCxnSpPr>
        <p:spPr>
          <a:xfrm>
            <a:off x="6862481" y="2366681"/>
            <a:ext cx="1456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2C8B924-366A-4F48-AC17-56FA880274B6}"/>
              </a:ext>
            </a:extLst>
          </p:cNvPr>
          <p:cNvCxnSpPr/>
          <p:nvPr/>
        </p:nvCxnSpPr>
        <p:spPr>
          <a:xfrm>
            <a:off x="6853513" y="2528042"/>
            <a:ext cx="1456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ED6CF88E-A93F-4D4B-84EA-7CE7DA70D423}"/>
              </a:ext>
            </a:extLst>
          </p:cNvPr>
          <p:cNvCxnSpPr>
            <a:cxnSpLocks/>
            <a:stCxn id="16" idx="0"/>
            <a:endCxn id="6" idx="3"/>
          </p:cNvCxnSpPr>
          <p:nvPr/>
        </p:nvCxnSpPr>
        <p:spPr>
          <a:xfrm rot="5400000" flipH="1" flipV="1">
            <a:off x="5760711" y="1258651"/>
            <a:ext cx="2454553" cy="6840071"/>
          </a:xfrm>
          <a:prstGeom prst="bentConnector4">
            <a:avLst>
              <a:gd name="adj1" fmla="val 9642"/>
              <a:gd name="adj2" fmla="val 114089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EB087CE-23BE-48CD-A794-8C11F97277B0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358224" y="3888884"/>
            <a:ext cx="4049799" cy="2201744"/>
          </a:xfrm>
          <a:prstGeom prst="bentConnector3">
            <a:avLst>
              <a:gd name="adj1" fmla="val 11153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BB8A950-BEBA-4BC6-B040-C1E1CC40EF4C}"/>
              </a:ext>
            </a:extLst>
          </p:cNvPr>
          <p:cNvCxnSpPr/>
          <p:nvPr/>
        </p:nvCxnSpPr>
        <p:spPr>
          <a:xfrm>
            <a:off x="3303493" y="1999125"/>
            <a:ext cx="1456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104648E-BF65-4C9E-9E31-7F67A9908ED9}"/>
              </a:ext>
            </a:extLst>
          </p:cNvPr>
          <p:cNvCxnSpPr/>
          <p:nvPr/>
        </p:nvCxnSpPr>
        <p:spPr>
          <a:xfrm>
            <a:off x="3276600" y="2151525"/>
            <a:ext cx="1456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A123263-1D7A-4462-81A8-B8A1A7780610}"/>
              </a:ext>
            </a:extLst>
          </p:cNvPr>
          <p:cNvCxnSpPr/>
          <p:nvPr/>
        </p:nvCxnSpPr>
        <p:spPr>
          <a:xfrm>
            <a:off x="3312454" y="2303922"/>
            <a:ext cx="1456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AD3F282-C35F-48AA-9624-239B37EA0D87}"/>
              </a:ext>
            </a:extLst>
          </p:cNvPr>
          <p:cNvCxnSpPr/>
          <p:nvPr/>
        </p:nvCxnSpPr>
        <p:spPr>
          <a:xfrm>
            <a:off x="3285561" y="2456322"/>
            <a:ext cx="1456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7D08C4D-FE15-4456-B816-F23DD6A058A8}"/>
              </a:ext>
            </a:extLst>
          </p:cNvPr>
          <p:cNvCxnSpPr/>
          <p:nvPr/>
        </p:nvCxnSpPr>
        <p:spPr>
          <a:xfrm>
            <a:off x="3303493" y="2617691"/>
            <a:ext cx="1456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2C2FDED-1114-4F3C-9E7A-C6BB53AFBF74}"/>
              </a:ext>
            </a:extLst>
          </p:cNvPr>
          <p:cNvCxnSpPr/>
          <p:nvPr/>
        </p:nvCxnSpPr>
        <p:spPr>
          <a:xfrm>
            <a:off x="3276600" y="2770091"/>
            <a:ext cx="1456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44D64F3-641E-4CDE-A832-B9B9BADB566C}"/>
              </a:ext>
            </a:extLst>
          </p:cNvPr>
          <p:cNvCxnSpPr/>
          <p:nvPr/>
        </p:nvCxnSpPr>
        <p:spPr>
          <a:xfrm>
            <a:off x="3312454" y="2922488"/>
            <a:ext cx="1456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26B5F2C-F457-4C6A-A26B-C165AA2F697C}"/>
              </a:ext>
            </a:extLst>
          </p:cNvPr>
          <p:cNvCxnSpPr/>
          <p:nvPr/>
        </p:nvCxnSpPr>
        <p:spPr>
          <a:xfrm>
            <a:off x="3285561" y="3074888"/>
            <a:ext cx="1456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7F22BEA-71D0-4DBD-B080-5D60DABB3596}"/>
              </a:ext>
            </a:extLst>
          </p:cNvPr>
          <p:cNvCxnSpPr/>
          <p:nvPr/>
        </p:nvCxnSpPr>
        <p:spPr>
          <a:xfrm>
            <a:off x="3303493" y="3227291"/>
            <a:ext cx="1456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E3BAF22-C0A7-48B9-A0CB-D268BFE8B778}"/>
              </a:ext>
            </a:extLst>
          </p:cNvPr>
          <p:cNvCxnSpPr/>
          <p:nvPr/>
        </p:nvCxnSpPr>
        <p:spPr>
          <a:xfrm>
            <a:off x="3276600" y="3379691"/>
            <a:ext cx="1456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1765DEF-AF07-4790-8F20-B8F8120395B5}"/>
              </a:ext>
            </a:extLst>
          </p:cNvPr>
          <p:cNvCxnSpPr/>
          <p:nvPr/>
        </p:nvCxnSpPr>
        <p:spPr>
          <a:xfrm>
            <a:off x="3312454" y="3532088"/>
            <a:ext cx="1456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9CB5AFE-71EA-4AB7-955B-14B2CD967473}"/>
              </a:ext>
            </a:extLst>
          </p:cNvPr>
          <p:cNvCxnSpPr/>
          <p:nvPr/>
        </p:nvCxnSpPr>
        <p:spPr>
          <a:xfrm>
            <a:off x="3285561" y="3684488"/>
            <a:ext cx="1456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8044BA0-F076-4BEC-97EF-66AABF41B7ED}"/>
              </a:ext>
            </a:extLst>
          </p:cNvPr>
          <p:cNvCxnSpPr/>
          <p:nvPr/>
        </p:nvCxnSpPr>
        <p:spPr>
          <a:xfrm>
            <a:off x="3303493" y="3827927"/>
            <a:ext cx="1456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F71E2BF-256B-4140-BA36-119AEB2B7348}"/>
              </a:ext>
            </a:extLst>
          </p:cNvPr>
          <p:cNvCxnSpPr/>
          <p:nvPr/>
        </p:nvCxnSpPr>
        <p:spPr>
          <a:xfrm>
            <a:off x="3276600" y="3980327"/>
            <a:ext cx="1456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E5AC32A-BF9B-46DB-A5D6-87DEB432B8D7}"/>
              </a:ext>
            </a:extLst>
          </p:cNvPr>
          <p:cNvCxnSpPr/>
          <p:nvPr/>
        </p:nvCxnSpPr>
        <p:spPr>
          <a:xfrm>
            <a:off x="3312454" y="4141689"/>
            <a:ext cx="1456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2B78CB4-8E11-4196-AC39-BB64A154356A}"/>
              </a:ext>
            </a:extLst>
          </p:cNvPr>
          <p:cNvCxnSpPr/>
          <p:nvPr/>
        </p:nvCxnSpPr>
        <p:spPr>
          <a:xfrm>
            <a:off x="3285561" y="4285124"/>
            <a:ext cx="1456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7C4AC7C-F041-4F0A-BE16-1D47EA7316E6}"/>
              </a:ext>
            </a:extLst>
          </p:cNvPr>
          <p:cNvSpPr txBox="1"/>
          <p:nvPr/>
        </p:nvSpPr>
        <p:spPr>
          <a:xfrm>
            <a:off x="2783533" y="1872377"/>
            <a:ext cx="8516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3v3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GND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SIOC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SIOD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VSYNC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HREF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PCLK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XCLK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D7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D6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D5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D4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D3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D2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D1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D0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RESET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PWDN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8627B07-27D6-4A06-ABB5-BAA039C43144}"/>
              </a:ext>
            </a:extLst>
          </p:cNvPr>
          <p:cNvCxnSpPr/>
          <p:nvPr/>
        </p:nvCxnSpPr>
        <p:spPr>
          <a:xfrm>
            <a:off x="3276594" y="4437524"/>
            <a:ext cx="14567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396947C-160D-4A65-972D-9C2B29E4E6B9}"/>
              </a:ext>
            </a:extLst>
          </p:cNvPr>
          <p:cNvSpPr txBox="1"/>
          <p:nvPr/>
        </p:nvSpPr>
        <p:spPr>
          <a:xfrm>
            <a:off x="4719907" y="1881342"/>
            <a:ext cx="9816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3v3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GND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SCL(GPIO22)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SDA(GPIO21)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A6(GPIO34)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A7(GPIO35)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A5(GPIO33)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A4(GPIO32)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GPIO36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A15(GPIO12)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A14(GPIO13)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A16(GPIO14)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GPIO39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GPIO4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GPIO26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A17(GPIO27)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RESET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VCC</a:t>
            </a:r>
          </a:p>
          <a:p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F0713355-56C5-4773-BA38-7AE27C28CC46}"/>
              </a:ext>
            </a:extLst>
          </p:cNvPr>
          <p:cNvCxnSpPr>
            <a:stCxn id="16" idx="0"/>
          </p:cNvCxnSpPr>
          <p:nvPr/>
        </p:nvCxnSpPr>
        <p:spPr>
          <a:xfrm rot="5400000" flipH="1" flipV="1">
            <a:off x="3583615" y="4769669"/>
            <a:ext cx="1120630" cy="1151956"/>
          </a:xfrm>
          <a:prstGeom prst="bentConnector2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E21E715C-2012-4703-90DE-1CC9483A78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83768" y="2962382"/>
            <a:ext cx="3939104" cy="2317388"/>
          </a:xfrm>
          <a:prstGeom prst="bentConnector4">
            <a:avLst>
              <a:gd name="adj1" fmla="val 81793"/>
              <a:gd name="adj2" fmla="val 10986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19DEE3CE-E276-4619-BCCA-83B42349400A}"/>
              </a:ext>
            </a:extLst>
          </p:cNvPr>
          <p:cNvSpPr/>
          <p:nvPr/>
        </p:nvSpPr>
        <p:spPr>
          <a:xfrm>
            <a:off x="4058766" y="212373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8E612D7F-3BA1-4630-AEE3-66162C93A6D0}"/>
              </a:ext>
            </a:extLst>
          </p:cNvPr>
          <p:cNvSpPr/>
          <p:nvPr/>
        </p:nvSpPr>
        <p:spPr>
          <a:xfrm>
            <a:off x="6604742" y="606820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DED9F37-3E22-4777-B9AA-08C2CE31C10B}"/>
              </a:ext>
            </a:extLst>
          </p:cNvPr>
          <p:cNvSpPr/>
          <p:nvPr/>
        </p:nvSpPr>
        <p:spPr>
          <a:xfrm>
            <a:off x="3538811" y="564686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8375E6F-EA59-4D82-A594-8304F5E78AB6}"/>
              </a:ext>
            </a:extLst>
          </p:cNvPr>
          <p:cNvSpPr txBox="1"/>
          <p:nvPr/>
        </p:nvSpPr>
        <p:spPr>
          <a:xfrm>
            <a:off x="8278895" y="1764799"/>
            <a:ext cx="14321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Enable A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Input 1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Input 2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Input 3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Input 4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Enable 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A57F42-F265-489D-9FDC-E476FBAFC8C0}"/>
              </a:ext>
            </a:extLst>
          </p:cNvPr>
          <p:cNvSpPr txBox="1"/>
          <p:nvPr/>
        </p:nvSpPr>
        <p:spPr>
          <a:xfrm>
            <a:off x="9646024" y="3251033"/>
            <a:ext cx="933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    VCC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en-US" altLang="ko-KR" sz="1000" dirty="0" err="1">
                <a:solidFill>
                  <a:schemeClr val="bg1"/>
                </a:solidFill>
              </a:rPr>
              <a:t>Jumpered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     GND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B310D2-4B12-4C96-842B-B60D292B9387}"/>
              </a:ext>
            </a:extLst>
          </p:cNvPr>
          <p:cNvSpPr txBox="1"/>
          <p:nvPr/>
        </p:nvSpPr>
        <p:spPr>
          <a:xfrm>
            <a:off x="6555434" y="1773763"/>
            <a:ext cx="973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GPIO 17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GPIO 16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GPIO 19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GPIO 18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5D5738A2-97A4-4433-85D3-784C78F55875}"/>
              </a:ext>
            </a:extLst>
          </p:cNvPr>
          <p:cNvCxnSpPr/>
          <p:nvPr/>
        </p:nvCxnSpPr>
        <p:spPr>
          <a:xfrm rot="5400000">
            <a:off x="6056668" y="3411179"/>
            <a:ext cx="3818067" cy="653302"/>
          </a:xfrm>
          <a:prstGeom prst="bentConnector3">
            <a:avLst>
              <a:gd name="adj1" fmla="val 235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86C6FA9-7A55-4A94-87E0-A5641AED6D9A}"/>
              </a:ext>
            </a:extLst>
          </p:cNvPr>
          <p:cNvCxnSpPr/>
          <p:nvPr/>
        </p:nvCxnSpPr>
        <p:spPr>
          <a:xfrm flipH="1">
            <a:off x="7639050" y="2646266"/>
            <a:ext cx="65330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28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35795-B52B-4F10-A578-613BC350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회로도 부연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2F530-2ABE-4684-B56E-3DDDAAD73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GPIO </a:t>
            </a:r>
            <a:r>
              <a:rPr lang="ko-KR" altLang="en-US" dirty="0"/>
              <a:t>핀이 부족하여 </a:t>
            </a:r>
            <a:r>
              <a:rPr lang="en-US" altLang="ko-KR" dirty="0"/>
              <a:t>L293N</a:t>
            </a:r>
            <a:r>
              <a:rPr lang="ko-KR" altLang="en-US" dirty="0"/>
              <a:t>의 </a:t>
            </a:r>
            <a:r>
              <a:rPr lang="en-US" altLang="ko-KR" dirty="0"/>
              <a:t>6</a:t>
            </a:r>
            <a:r>
              <a:rPr lang="ko-KR" altLang="en-US" dirty="0"/>
              <a:t>개의 컨트롤 포트와 </a:t>
            </a:r>
            <a:r>
              <a:rPr lang="en-US" altLang="ko-KR" dirty="0"/>
              <a:t>ESP32S </a:t>
            </a:r>
            <a:r>
              <a:rPr lang="ko-KR" altLang="en-US" dirty="0"/>
              <a:t>보드를 모두 연결하지는 못하였고</a:t>
            </a:r>
            <a:r>
              <a:rPr lang="en-US" altLang="ko-KR" dirty="0"/>
              <a:t>, </a:t>
            </a:r>
            <a:r>
              <a:rPr lang="ko-KR" altLang="en-US" dirty="0"/>
              <a:t>대신 </a:t>
            </a:r>
            <a:r>
              <a:rPr lang="en-US" altLang="ko-KR" dirty="0"/>
              <a:t>Enable </a:t>
            </a:r>
            <a:r>
              <a:rPr lang="ko-KR" altLang="en-US" dirty="0"/>
              <a:t>핀 </a:t>
            </a:r>
            <a:r>
              <a:rPr lang="en-US" altLang="ko-KR" dirty="0"/>
              <a:t>2</a:t>
            </a:r>
            <a:r>
              <a:rPr lang="ko-KR" altLang="en-US" dirty="0"/>
              <a:t>개를 </a:t>
            </a:r>
            <a:r>
              <a:rPr lang="en-US" altLang="ko-KR" dirty="0"/>
              <a:t>HIGH</a:t>
            </a:r>
            <a:r>
              <a:rPr lang="ko-KR" altLang="en-US" dirty="0"/>
              <a:t>로 </a:t>
            </a:r>
            <a:r>
              <a:rPr lang="ko-KR" altLang="en-US" dirty="0" err="1"/>
              <a:t>묶어두어</a:t>
            </a:r>
            <a:r>
              <a:rPr lang="ko-KR" altLang="en-US" dirty="0"/>
              <a:t> </a:t>
            </a:r>
            <a:r>
              <a:rPr lang="en-US" altLang="ko-KR" dirty="0"/>
              <a:t>ESP32S</a:t>
            </a:r>
            <a:r>
              <a:rPr lang="ko-KR" altLang="en-US" dirty="0"/>
              <a:t>에서는 모터의 방향</a:t>
            </a:r>
            <a:r>
              <a:rPr lang="en-US" altLang="ko-KR" dirty="0"/>
              <a:t>, </a:t>
            </a:r>
            <a:r>
              <a:rPr lang="ko-KR" altLang="en-US" dirty="0"/>
              <a:t>정지 여부를 제어할 수 있게 하였다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242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68EC1-7CBD-4348-B4AC-93D84477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기계장치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C442C-46BF-4465-AA33-E89A5ED33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모터 </a:t>
            </a:r>
            <a:r>
              <a:rPr lang="en-US" altLang="ko-KR" dirty="0"/>
              <a:t>2</a:t>
            </a:r>
            <a:r>
              <a:rPr lang="ko-KR" altLang="en-US" dirty="0"/>
              <a:t>개와 바퀴</a:t>
            </a:r>
            <a:r>
              <a:rPr lang="en-US" altLang="ko-KR" dirty="0"/>
              <a:t>. </a:t>
            </a:r>
            <a:r>
              <a:rPr lang="ko-KR" altLang="en-US" dirty="0"/>
              <a:t>각각 좌 우 바퀴를 담당한다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</a:t>
            </a:r>
            <a:r>
              <a:rPr lang="en-US" altLang="ko-KR" dirty="0"/>
              <a:t>/</a:t>
            </a:r>
            <a:r>
              <a:rPr lang="ko-KR" altLang="en-US" dirty="0"/>
              <a:t>후진은 </a:t>
            </a:r>
            <a:r>
              <a:rPr lang="en-US" altLang="ko-KR" dirty="0"/>
              <a:t>2</a:t>
            </a:r>
            <a:r>
              <a:rPr lang="ko-KR" altLang="en-US" dirty="0"/>
              <a:t>개 모터 모두 같은 방향으로 구동한다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회전은 양쪽 모터를 반대로 구동한다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카메라의 방향은 따로 움직이지 않는다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118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147F3-48F1-48CD-A4D7-7570575B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부족으로 추가하지 못한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8A94DB-1B48-4A59-B533-BA632B898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GPIO </a:t>
            </a:r>
            <a:r>
              <a:rPr lang="ko-KR" altLang="en-US" dirty="0"/>
              <a:t>핀들을 거의 다 소모하는 바람에 </a:t>
            </a:r>
            <a:r>
              <a:rPr lang="ko-KR" altLang="en-US" dirty="0" err="1"/>
              <a:t>부저나</a:t>
            </a:r>
            <a:r>
              <a:rPr lang="ko-KR" altLang="en-US" dirty="0"/>
              <a:t> </a:t>
            </a:r>
            <a:r>
              <a:rPr lang="en-US" altLang="ko-KR" dirty="0"/>
              <a:t>LED, LCD, </a:t>
            </a:r>
            <a:r>
              <a:rPr lang="ko-KR" altLang="en-US" dirty="0"/>
              <a:t>인체 감지 센서</a:t>
            </a:r>
            <a:r>
              <a:rPr lang="en-US" altLang="ko-KR" dirty="0"/>
              <a:t>, </a:t>
            </a:r>
            <a:r>
              <a:rPr lang="ko-KR" altLang="en-US" dirty="0"/>
              <a:t>초음파 거리센서를 부착하지 못하였다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 </a:t>
            </a:r>
            <a:r>
              <a:rPr lang="en-US" altLang="ko-KR" dirty="0">
                <a:hlinkClick r:id="rId2"/>
              </a:rPr>
              <a:t>IO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Expander</a:t>
            </a:r>
            <a:r>
              <a:rPr lang="ko-KR" altLang="en-US" dirty="0"/>
              <a:t>를 이용하면 해결할 수 있을지도 모르지만</a:t>
            </a:r>
            <a:r>
              <a:rPr lang="en-US" altLang="ko-KR" dirty="0"/>
              <a:t>, </a:t>
            </a:r>
            <a:r>
              <a:rPr lang="ko-KR" altLang="en-US" dirty="0"/>
              <a:t>제품 주문 후 배송 시간으로 인해 추가하지는 못하였다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안드로이드 네이티브 애플리케이션을 개발하였지만</a:t>
            </a:r>
            <a:r>
              <a:rPr lang="en-US" altLang="ko-KR" dirty="0"/>
              <a:t>, </a:t>
            </a:r>
            <a:r>
              <a:rPr lang="ko-KR" altLang="en-US" dirty="0"/>
              <a:t>개발 시간의 부족으로 완벽히 완성하지는 못하였다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87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537D8-96AB-4D02-9F11-35797167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기술적으로 불가능하여 추가하지 못한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46E88-6178-4BDE-811C-DCA05C67E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IPS</a:t>
            </a:r>
          </a:p>
          <a:p>
            <a:pPr lvl="1"/>
            <a:r>
              <a:rPr lang="ko-KR" altLang="en-US" dirty="0"/>
              <a:t>원래 계획은 </a:t>
            </a:r>
            <a:r>
              <a:rPr lang="en-US" altLang="ko-KR" dirty="0" err="1"/>
              <a:t>WiFi</a:t>
            </a:r>
            <a:r>
              <a:rPr lang="en-US" altLang="ko-KR" dirty="0"/>
              <a:t> AP</a:t>
            </a:r>
            <a:r>
              <a:rPr lang="ko-KR" altLang="en-US" dirty="0"/>
              <a:t>들의 </a:t>
            </a:r>
            <a:r>
              <a:rPr lang="en-US" altLang="ko-KR" dirty="0"/>
              <a:t>RSSI</a:t>
            </a:r>
            <a:r>
              <a:rPr lang="ko-KR" altLang="en-US" dirty="0"/>
              <a:t>와 </a:t>
            </a:r>
            <a:r>
              <a:rPr lang="en-US" altLang="ko-KR" dirty="0"/>
              <a:t>Transmission Power</a:t>
            </a:r>
            <a:r>
              <a:rPr lang="ko-KR" altLang="en-US" dirty="0"/>
              <a:t>를 비교하여 </a:t>
            </a:r>
            <a:r>
              <a:rPr lang="en-US" altLang="ko-KR" dirty="0"/>
              <a:t>AP</a:t>
            </a:r>
            <a:r>
              <a:rPr lang="ko-KR" altLang="en-US" dirty="0"/>
              <a:t>들까지의 거리들을 알아낸 후</a:t>
            </a:r>
            <a:r>
              <a:rPr lang="en-US" altLang="ko-KR" dirty="0"/>
              <a:t>, GPS</a:t>
            </a:r>
            <a:r>
              <a:rPr lang="ko-KR" altLang="en-US" dirty="0"/>
              <a:t>방정식과 </a:t>
            </a:r>
            <a:r>
              <a:rPr lang="en-US" altLang="ko-KR" dirty="0"/>
              <a:t>Least Square</a:t>
            </a:r>
            <a:r>
              <a:rPr lang="ko-KR" altLang="en-US" dirty="0"/>
              <a:t>를 풀어서 자신의 위치를 알아내어 인터넷으로 전송하고</a:t>
            </a:r>
            <a:r>
              <a:rPr lang="en-US" altLang="ko-KR" dirty="0"/>
              <a:t>, </a:t>
            </a:r>
            <a:r>
              <a:rPr lang="ko-KR" altLang="en-US" dirty="0"/>
              <a:t>내부적으로 지도를 만들어 해당 지역을 빠짐없이 훑을 수 있는 자율 탐색 기능을 추가하려고 하였다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그러나 </a:t>
            </a:r>
            <a:r>
              <a:rPr lang="en-US" altLang="ko-KR" dirty="0">
                <a:hlinkClick r:id="rId2"/>
              </a:rPr>
              <a:t>https://stackoverflow.com/a/58422150/8614565</a:t>
            </a:r>
            <a:r>
              <a:rPr lang="ko-KR" altLang="en-US" dirty="0"/>
              <a:t>에 따르면 </a:t>
            </a:r>
            <a:r>
              <a:rPr lang="en-US" altLang="ko-KR" dirty="0" err="1"/>
              <a:t>WiFi</a:t>
            </a:r>
            <a:r>
              <a:rPr lang="en-US" altLang="ko-KR" dirty="0"/>
              <a:t> AP</a:t>
            </a:r>
            <a:r>
              <a:rPr lang="ko-KR" altLang="en-US" dirty="0"/>
              <a:t>들은 자신의 </a:t>
            </a:r>
            <a:r>
              <a:rPr lang="en-US" altLang="ko-KR" dirty="0"/>
              <a:t>Transmission Power</a:t>
            </a:r>
            <a:r>
              <a:rPr lang="ko-KR" altLang="en-US" dirty="0"/>
              <a:t>를 </a:t>
            </a:r>
            <a:r>
              <a:rPr lang="ko-KR" altLang="en-US" dirty="0" err="1"/>
              <a:t>브로드캐스트하지</a:t>
            </a:r>
            <a:r>
              <a:rPr lang="ko-KR" altLang="en-US" dirty="0"/>
              <a:t> 않기 때문에 그 </a:t>
            </a:r>
            <a:r>
              <a:rPr lang="en-US" altLang="ko-KR" dirty="0"/>
              <a:t>AP</a:t>
            </a:r>
            <a:r>
              <a:rPr lang="ko-KR" altLang="en-US" dirty="0"/>
              <a:t>들의 펌웨어를 수정하지 않으면 위 방법이 어렵다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1611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9580B-9365-496F-8B9E-8FAD15A0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후행 연구들에 대한 조언 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B102CC0-E5CC-43AA-82FA-C05FDDE07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387" y="1690688"/>
            <a:ext cx="6980525" cy="10440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59DF3D-6E2F-4CDC-BF9F-B5B51FD06A42}"/>
              </a:ext>
            </a:extLst>
          </p:cNvPr>
          <p:cNvSpPr txBox="1"/>
          <p:nvPr/>
        </p:nvSpPr>
        <p:spPr>
          <a:xfrm>
            <a:off x="948387" y="3143250"/>
            <a:ext cx="10281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ESP32S </a:t>
            </a:r>
            <a:r>
              <a:rPr lang="ko-KR" altLang="en-US" dirty="0"/>
              <a:t>보드와 </a:t>
            </a:r>
            <a:r>
              <a:rPr lang="en-US" altLang="ko-KR" dirty="0"/>
              <a:t>ESP32</a:t>
            </a:r>
            <a:r>
              <a:rPr lang="ko-KR" altLang="en-US" dirty="0"/>
              <a:t>의 </a:t>
            </a:r>
            <a:r>
              <a:rPr lang="en-US" altLang="ko-KR" dirty="0"/>
              <a:t>PINOUT map</a:t>
            </a:r>
            <a:r>
              <a:rPr lang="ko-KR" altLang="en-US" dirty="0"/>
              <a:t>은 다르다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ESP32S </a:t>
            </a:r>
            <a:r>
              <a:rPr lang="ko-KR" altLang="en-US" dirty="0"/>
              <a:t>보드의 </a:t>
            </a:r>
            <a:r>
              <a:rPr lang="en-US" altLang="ko-KR" dirty="0"/>
              <a:t>GPIO34~39, GPIO 6~11</a:t>
            </a:r>
            <a:r>
              <a:rPr lang="ko-KR" altLang="en-US" dirty="0"/>
              <a:t>은 </a:t>
            </a:r>
            <a:r>
              <a:rPr lang="en-US" altLang="ko-KR" dirty="0"/>
              <a:t>read only</a:t>
            </a:r>
            <a:r>
              <a:rPr lang="ko-KR" altLang="en-US" dirty="0"/>
              <a:t>이거나 사용시 오작동을 일으킬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249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5590</TotalTime>
  <Words>823</Words>
  <Application>Microsoft Office PowerPoint</Application>
  <PresentationFormat>와이드스크린</PresentationFormat>
  <Paragraphs>153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IoT 과제</vt:lpstr>
      <vt:lpstr>설명</vt:lpstr>
      <vt:lpstr>구현된 기능</vt:lpstr>
      <vt:lpstr>회로도</vt:lpstr>
      <vt:lpstr>회로도 부연 설명</vt:lpstr>
      <vt:lpstr>기계장치 설명</vt:lpstr>
      <vt:lpstr>시간 부족으로 추가하지 못한 기능</vt:lpstr>
      <vt:lpstr>기술적으로 불가능하여 추가하지 못한 기능</vt:lpstr>
      <vt:lpstr>기타 후행 연구들에 대한 조언 </vt:lpstr>
      <vt:lpstr>Indoor positioning system</vt:lpstr>
      <vt:lpstr>3.  소프트웨어</vt:lpstr>
      <vt:lpstr>회로</vt:lpstr>
      <vt:lpstr>준비물</vt:lpstr>
      <vt:lpstr>PowerPoint 프레젠테이션</vt:lpstr>
      <vt:lpstr>PowerPoint 프레젠테이션</vt:lpstr>
      <vt:lpstr>왼쪽 바퀴에 대해서</vt:lpstr>
      <vt:lpstr>PowerPoint 프레젠테이션</vt:lpstr>
      <vt:lpstr>기존 구상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과제</dc:title>
  <dc:creator>양현서</dc:creator>
  <cp:lastModifiedBy>양현서</cp:lastModifiedBy>
  <cp:revision>130</cp:revision>
  <dcterms:created xsi:type="dcterms:W3CDTF">2019-10-12T00:23:13Z</dcterms:created>
  <dcterms:modified xsi:type="dcterms:W3CDTF">2019-10-18T01:52:10Z</dcterms:modified>
</cp:coreProperties>
</file>