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6" r:id="rId5"/>
    <p:sldId id="274" r:id="rId6"/>
    <p:sldId id="275" r:id="rId7"/>
    <p:sldId id="272" r:id="rId8"/>
    <p:sldId id="273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C9C-A227-4239-9CAA-A9C45BB1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42D59-1E13-44F3-BAFA-66DAED02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29811-53E3-4537-AB4D-B42187C4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D32CF-9F55-43E4-AFB0-D466D8B8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ECE8C-F5BE-4196-A017-06F29329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E646-63CE-4286-99C8-7FDA623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604B-712C-43D7-BDFA-31650B52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4DA64-5E74-4E81-8950-601D2D4C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587E-436A-43BE-9CC8-AA9BDB6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A5891-D89F-45DA-B1B6-F590AFE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09442-DB51-4B0F-BAFC-0D237E0B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7346-ACBE-4028-AB0E-B63D48F1D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8CCCD-4169-4724-A5C5-E0AAE91F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95CE4-046C-4ADD-B5E8-B291A33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08BFF-D7A1-4303-A259-BCF4E615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6490-1340-4FCC-ADE7-46BF3DFB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47EC7-8B47-42CC-ABD5-A356EABB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1D8F7-6E7C-4619-83BF-D00408D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F5CD-26FC-44D6-A4CF-ED16602E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670F-1A1B-48CA-B7BF-39E20D7D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D59E0-5704-47A2-8E84-701FC29C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58CF7-D316-4313-9650-11437BD5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24AA7-BFA0-49F0-9829-26DB821E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38303-EE87-488B-89AD-7FB07ECF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1799-84F5-4B90-9CAA-31CDC682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9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6EFF5-C3C0-41F0-8C21-712CA844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101D-453F-4CD4-9353-7E3153F1D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EFDC2-20D5-4343-BE40-98D45664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EF5B2-1835-465D-998B-B2221F0B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1081B-34E3-49CF-AE4D-5985776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67EB8-3292-4FC6-B039-F7D64AED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5F0D2-0BBD-49CC-B7B6-94BF4AF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194EE-84DD-4E75-8D91-13A6381E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2502D-1999-4101-AD9A-F144E1FA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484852-C77E-4FC0-A3FB-C901020B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88C40-0CEF-4F5B-A886-41786E32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BE5D62-6DAD-4557-BC6C-91A92889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623788-C92B-4C65-836B-9517405B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28073-6DF7-493A-B955-03C9834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F248-1A49-442E-8FE2-0A8EA766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F95B6-FB84-4B3E-BCA1-CA61FF3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DBD385-FFB7-432A-B0BF-EDD038A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CEF72-1B2C-41B1-8A14-AEDC81C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49748-092F-41F9-BC62-75B6E9E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2FB4C-572C-4809-8D82-5C2E4F60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C0217-8D4C-4032-B842-A98E4F4B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8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A600-B54A-4300-AFE2-0436EE1D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7BBD3-1F73-4417-8B5C-01D71EE9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E5D66-5FF0-4B05-B646-65481AE7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25442-F74D-45E9-ACFC-F4FF93C7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8CC7F-0649-434C-9DAE-2E363F2C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2566B3-ACD1-4576-9359-A67874BC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5082-AC28-4839-AD84-B687165D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55CCD-01D1-43EA-9A6A-08119CA5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02A8F-5FF6-44DD-ADB0-48D1AA0E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43898-C9A1-4549-B73D-521A89A7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1DFA5-62B8-4922-A4B7-B1D4AFA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7D50F-2B43-48E8-873C-60EA327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6B7E-656A-4F20-A113-37B9F3B3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B9D15-7CF5-45FB-883C-5721799C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4B94-9870-4A5F-B04F-33BF2ABC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88429-76E6-444A-9701-8707A26C6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2C6A-B05B-4F2D-BB67-E81B9C57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avila92/java-android-websocket-client" TargetMode="External"/><Relationship Id="rId2" Type="http://schemas.openxmlformats.org/officeDocument/2006/relationships/hyperlink" Target="https://github.com/gilmaimon/ArduinoWebsock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dassar-tamboli/ESP32-OV7670-WebSocket-Camer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HSGeekCode/SNU_IAB_IOT_Midterm_DiscoveryRo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IO-Expander-for-ESP32-ESP8266-and-Arduin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8422150/861456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95EA-5675-4AF9-B731-E1FD7E823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59409-66A2-4BC4-9B9F-8AF82C750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재난지역탐사로봇</a:t>
            </a:r>
            <a:endParaRPr lang="en-US" altLang="ko-KR" dirty="0"/>
          </a:p>
          <a:p>
            <a:r>
              <a:rPr lang="en-US" altLang="ko-KR" dirty="0"/>
              <a:t>2019-13674 </a:t>
            </a:r>
            <a:r>
              <a:rPr lang="ko-KR" altLang="en-US" dirty="0"/>
              <a:t>양현서</a:t>
            </a:r>
          </a:p>
        </p:txBody>
      </p:sp>
    </p:spTree>
    <p:extLst>
      <p:ext uri="{BB962C8B-B14F-4D97-AF65-F5344CB8AC3E}">
        <p14:creationId xmlns:p14="http://schemas.microsoft.com/office/powerpoint/2010/main" val="3023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C004-427D-44C4-8641-6EE5F4C5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3112-7451-4BE5-A5BC-456454D0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WebSocket(</a:t>
            </a:r>
            <a:r>
              <a:rPr lang="en-US" altLang="ko-KR" dirty="0">
                <a:hlinkClick r:id="rId2"/>
              </a:rPr>
              <a:t>https://github.com/gilmaimon/ArduinoWebsockets</a:t>
            </a:r>
            <a:r>
              <a:rPr lang="en-US" altLang="ko-KR" dirty="0"/>
              <a:t>) GPL 3.0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 err="1"/>
              <a:t>websocket</a:t>
            </a:r>
            <a:r>
              <a:rPr lang="ko-KR" altLang="en-US" dirty="0"/>
              <a:t> </a:t>
            </a:r>
            <a:r>
              <a:rPr lang="en-US" altLang="ko-KR" dirty="0"/>
              <a:t>client (</a:t>
            </a:r>
            <a:r>
              <a:rPr lang="en-US" altLang="ko-KR" dirty="0">
                <a:hlinkClick r:id="rId3"/>
              </a:rPr>
              <a:t>https://github.com/gusavila92/java-android-websocket-client</a:t>
            </a:r>
            <a:r>
              <a:rPr lang="en-US" altLang="ko-KR" dirty="0"/>
              <a:t>) Apache 2.0</a:t>
            </a:r>
          </a:p>
          <a:p>
            <a:r>
              <a:rPr lang="en-US" altLang="ko-KR" u="sng" dirty="0">
                <a:hlinkClick r:id="rId4"/>
              </a:rPr>
              <a:t>ESP32-OV7670-WebSocket-Camera</a:t>
            </a:r>
            <a:r>
              <a:rPr lang="en-US" altLang="ko-KR" u="sng" dirty="0"/>
              <a:t>(Apache 2.0)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42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62747-4CA7-40D3-AFF4-D27E442B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EF0FB-7FB7-4D31-B260-9CC70B18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재난 지역 등 사람이 직접 들어가기 힘든 곳을 탐색해야 할 때 사용할 수 있는 로봇이다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카메라와 이동용 바퀴가 달려 있다</a:t>
            </a:r>
            <a:r>
              <a:rPr lang="en-US" altLang="ko-KR" dirty="0"/>
              <a:t>. </a:t>
            </a:r>
            <a:r>
              <a:rPr lang="ko-KR" altLang="en-US" dirty="0"/>
              <a:t>바퀴는 무한궤도로 대체 가능하다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기존 로봇들과 차이점은 이 로봇은 단가가 훨씬 싸기 때문에 여러 대를 부담없이 투입할 수 있다는 것이다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URL: </a:t>
            </a:r>
            <a:r>
              <a:rPr lang="en-US" altLang="ko-KR" dirty="0">
                <a:hlinkClick r:id="rId2"/>
              </a:rPr>
              <a:t>https://github.com/KYHSGeekCode/SNU_IAB_IOT_Midterm_DiscoveryRobot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96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92C82-C1BB-46E7-84F5-B1B0CEA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6B5A-711E-414E-8AFC-93E90B5E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로봇 자체가 </a:t>
            </a:r>
            <a:r>
              <a:rPr lang="en-US" altLang="ko-KR" dirty="0"/>
              <a:t>AP</a:t>
            </a:r>
            <a:r>
              <a:rPr lang="ko-KR" altLang="en-US" dirty="0"/>
              <a:t>로 동작하여 로봇에 달린 </a:t>
            </a:r>
            <a:r>
              <a:rPr lang="en-US" altLang="ko-KR" dirty="0"/>
              <a:t>OV7670 </a:t>
            </a:r>
            <a:r>
              <a:rPr lang="ko-KR" altLang="en-US" dirty="0"/>
              <a:t>카메라를 인터넷으로 스트리밍할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인터넷을 통해 로봇의 모터들을 제어하여 카메라를 이동시킬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로봇 </a:t>
            </a:r>
            <a:r>
              <a:rPr lang="en-US" altLang="ko-KR" dirty="0"/>
              <a:t>AP</a:t>
            </a:r>
            <a:r>
              <a:rPr lang="ko-KR" altLang="en-US" dirty="0"/>
              <a:t>가 인터넷에 연결되면 외부망에서도 이 로봇에 접속할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소프트웨어와 회로는 좌회전</a:t>
            </a:r>
            <a:r>
              <a:rPr lang="en-US" altLang="ko-KR" dirty="0"/>
              <a:t>, </a:t>
            </a:r>
            <a:r>
              <a:rPr lang="ko-KR" altLang="en-US" dirty="0"/>
              <a:t>우회전도 지원하지만</a:t>
            </a:r>
            <a:r>
              <a:rPr lang="en-US" altLang="ko-KR" dirty="0"/>
              <a:t>, </a:t>
            </a:r>
            <a:r>
              <a:rPr lang="ko-KR" altLang="en-US" dirty="0"/>
              <a:t>기계 장치와 모터의 </a:t>
            </a:r>
            <a:r>
              <a:rPr lang="ko-KR" altLang="en-US" dirty="0" err="1"/>
              <a:t>구동력</a:t>
            </a:r>
            <a:r>
              <a:rPr lang="ko-KR" altLang="en-US" dirty="0"/>
              <a:t> 부족으로 인해 현재는 전진과 후진</a:t>
            </a:r>
            <a:r>
              <a:rPr lang="en-US" altLang="ko-KR" dirty="0"/>
              <a:t>, </a:t>
            </a:r>
            <a:r>
              <a:rPr lang="ko-KR" altLang="en-US" dirty="0"/>
              <a:t>정지만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E49DE-530F-4E52-8004-800C12BF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회로도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E22DF-5174-4D8E-805F-CE903DAEC9F9}"/>
              </a:ext>
            </a:extLst>
          </p:cNvPr>
          <p:cNvSpPr/>
          <p:nvPr/>
        </p:nvSpPr>
        <p:spPr>
          <a:xfrm>
            <a:off x="1467966" y="1806388"/>
            <a:ext cx="1844492" cy="2978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OV7670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CD78C3-E549-47FD-B431-0D502D419C3D}"/>
              </a:ext>
            </a:extLst>
          </p:cNvPr>
          <p:cNvSpPr/>
          <p:nvPr/>
        </p:nvSpPr>
        <p:spPr>
          <a:xfrm>
            <a:off x="4719917" y="1806388"/>
            <a:ext cx="2545965" cy="3245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ESP32S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2E79DA-D5E2-4DF3-8274-2DB72C62F8B3}"/>
              </a:ext>
            </a:extLst>
          </p:cNvPr>
          <p:cNvSpPr/>
          <p:nvPr/>
        </p:nvSpPr>
        <p:spPr>
          <a:xfrm>
            <a:off x="8292352" y="1828797"/>
            <a:ext cx="2115671" cy="3245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L298N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41572B-8F13-49C2-A48A-76C475E19814}"/>
              </a:ext>
            </a:extLst>
          </p:cNvPr>
          <p:cNvSpPr/>
          <p:nvPr/>
        </p:nvSpPr>
        <p:spPr>
          <a:xfrm>
            <a:off x="8659906" y="607169"/>
            <a:ext cx="1380565" cy="88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1,2</a:t>
            </a:r>
          </a:p>
          <a:p>
            <a:pPr algn="ctr"/>
            <a:r>
              <a:rPr lang="en-US" altLang="ko-KR" dirty="0"/>
              <a:t>Left motor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AA4BF9-AAD3-4D29-8414-1E238BDAA086}"/>
              </a:ext>
            </a:extLst>
          </p:cNvPr>
          <p:cNvSpPr/>
          <p:nvPr/>
        </p:nvSpPr>
        <p:spPr>
          <a:xfrm>
            <a:off x="8659906" y="5414680"/>
            <a:ext cx="1702398" cy="88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3, 4</a:t>
            </a:r>
          </a:p>
          <a:p>
            <a:pPr algn="ctr"/>
            <a:r>
              <a:rPr lang="en-US" altLang="ko-KR" dirty="0"/>
              <a:t>Right motor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B398AC-5459-4C4B-BF7F-CCBC2EAAC05B}"/>
              </a:ext>
            </a:extLst>
          </p:cNvPr>
          <p:cNvCxnSpPr/>
          <p:nvPr/>
        </p:nvCxnSpPr>
        <p:spPr>
          <a:xfrm>
            <a:off x="8946776" y="5051612"/>
            <a:ext cx="0" cy="363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827063-26A4-4412-8E10-0777307C7348}"/>
              </a:ext>
            </a:extLst>
          </p:cNvPr>
          <p:cNvCxnSpPr/>
          <p:nvPr/>
        </p:nvCxnSpPr>
        <p:spPr>
          <a:xfrm>
            <a:off x="9646024" y="5074021"/>
            <a:ext cx="0" cy="340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B686FB-7F03-42C0-9921-138191D48F11}"/>
              </a:ext>
            </a:extLst>
          </p:cNvPr>
          <p:cNvCxnSpPr/>
          <p:nvPr/>
        </p:nvCxnSpPr>
        <p:spPr>
          <a:xfrm>
            <a:off x="8982631" y="1483657"/>
            <a:ext cx="0" cy="363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E412C8-1BAB-4037-B037-5814AEAC7187}"/>
              </a:ext>
            </a:extLst>
          </p:cNvPr>
          <p:cNvCxnSpPr/>
          <p:nvPr/>
        </p:nvCxnSpPr>
        <p:spPr>
          <a:xfrm>
            <a:off x="9681879" y="1497101"/>
            <a:ext cx="0" cy="340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09395-9F51-4A9D-91C4-5C989E3FB29F}"/>
              </a:ext>
            </a:extLst>
          </p:cNvPr>
          <p:cNvSpPr/>
          <p:nvPr/>
        </p:nvSpPr>
        <p:spPr>
          <a:xfrm>
            <a:off x="3312458" y="5855164"/>
            <a:ext cx="3016624" cy="7607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6V Battery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2ADD1-375F-473C-8DA7-37729D04A5A8}"/>
              </a:ext>
            </a:extLst>
          </p:cNvPr>
          <p:cNvSpPr txBox="1"/>
          <p:nvPr/>
        </p:nvSpPr>
        <p:spPr>
          <a:xfrm>
            <a:off x="3312458" y="5905962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E2940-44CE-4245-9DB5-827EAC29A754}"/>
              </a:ext>
            </a:extLst>
          </p:cNvPr>
          <p:cNvSpPr txBox="1"/>
          <p:nvPr/>
        </p:nvSpPr>
        <p:spPr>
          <a:xfrm>
            <a:off x="5979460" y="5905962"/>
            <a:ext cx="3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27897F-EA8F-4F68-BFA5-4F3DC57556DD}"/>
              </a:ext>
            </a:extLst>
          </p:cNvPr>
          <p:cNvCxnSpPr/>
          <p:nvPr/>
        </p:nvCxnSpPr>
        <p:spPr>
          <a:xfrm>
            <a:off x="6844548" y="205291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0A6D49-38C1-48DE-BABB-960028D41DA9}"/>
              </a:ext>
            </a:extLst>
          </p:cNvPr>
          <p:cNvCxnSpPr/>
          <p:nvPr/>
        </p:nvCxnSpPr>
        <p:spPr>
          <a:xfrm>
            <a:off x="6853515" y="2214279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B9A6D0-3E8E-4920-8C58-BD7AC998965D}"/>
              </a:ext>
            </a:extLst>
          </p:cNvPr>
          <p:cNvCxnSpPr/>
          <p:nvPr/>
        </p:nvCxnSpPr>
        <p:spPr>
          <a:xfrm>
            <a:off x="6862481" y="236668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C8B924-366A-4F48-AC17-56FA880274B6}"/>
              </a:ext>
            </a:extLst>
          </p:cNvPr>
          <p:cNvCxnSpPr/>
          <p:nvPr/>
        </p:nvCxnSpPr>
        <p:spPr>
          <a:xfrm>
            <a:off x="6853513" y="252804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D6CF88E-A93F-4D4B-84EA-7CE7DA70D423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rot="5400000" flipH="1" flipV="1">
            <a:off x="5760711" y="1258651"/>
            <a:ext cx="2454553" cy="6840071"/>
          </a:xfrm>
          <a:prstGeom prst="bentConnector4">
            <a:avLst>
              <a:gd name="adj1" fmla="val 9642"/>
              <a:gd name="adj2" fmla="val 1140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EB087CE-23BE-48CD-A794-8C11F97277B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358224" y="3888884"/>
            <a:ext cx="4049799" cy="2201744"/>
          </a:xfrm>
          <a:prstGeom prst="bentConnector3">
            <a:avLst>
              <a:gd name="adj1" fmla="val 1115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B8A950-BEBA-4BC6-B040-C1E1CC40EF4C}"/>
              </a:ext>
            </a:extLst>
          </p:cNvPr>
          <p:cNvCxnSpPr/>
          <p:nvPr/>
        </p:nvCxnSpPr>
        <p:spPr>
          <a:xfrm>
            <a:off x="3303493" y="199912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04648E-BF65-4C9E-9E31-7F67A9908ED9}"/>
              </a:ext>
            </a:extLst>
          </p:cNvPr>
          <p:cNvCxnSpPr/>
          <p:nvPr/>
        </p:nvCxnSpPr>
        <p:spPr>
          <a:xfrm>
            <a:off x="3276600" y="215152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123263-1D7A-4462-81A8-B8A1A7780610}"/>
              </a:ext>
            </a:extLst>
          </p:cNvPr>
          <p:cNvCxnSpPr/>
          <p:nvPr/>
        </p:nvCxnSpPr>
        <p:spPr>
          <a:xfrm>
            <a:off x="3312454" y="230392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D3F282-C35F-48AA-9624-239B37EA0D87}"/>
              </a:ext>
            </a:extLst>
          </p:cNvPr>
          <p:cNvCxnSpPr/>
          <p:nvPr/>
        </p:nvCxnSpPr>
        <p:spPr>
          <a:xfrm>
            <a:off x="3285561" y="245632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7D08C4D-FE15-4456-B816-F23DD6A058A8}"/>
              </a:ext>
            </a:extLst>
          </p:cNvPr>
          <p:cNvCxnSpPr/>
          <p:nvPr/>
        </p:nvCxnSpPr>
        <p:spPr>
          <a:xfrm>
            <a:off x="3303493" y="26176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2C2FDED-1114-4F3C-9E7A-C6BB53AFBF74}"/>
              </a:ext>
            </a:extLst>
          </p:cNvPr>
          <p:cNvCxnSpPr/>
          <p:nvPr/>
        </p:nvCxnSpPr>
        <p:spPr>
          <a:xfrm>
            <a:off x="3276600" y="27700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4D64F3-641E-4CDE-A832-B9B9BADB566C}"/>
              </a:ext>
            </a:extLst>
          </p:cNvPr>
          <p:cNvCxnSpPr/>
          <p:nvPr/>
        </p:nvCxnSpPr>
        <p:spPr>
          <a:xfrm>
            <a:off x="3312454" y="29224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6B5F2C-F457-4C6A-A26B-C165AA2F697C}"/>
              </a:ext>
            </a:extLst>
          </p:cNvPr>
          <p:cNvCxnSpPr/>
          <p:nvPr/>
        </p:nvCxnSpPr>
        <p:spPr>
          <a:xfrm>
            <a:off x="3285561" y="30748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F22BEA-71D0-4DBD-B080-5D60DABB3596}"/>
              </a:ext>
            </a:extLst>
          </p:cNvPr>
          <p:cNvCxnSpPr/>
          <p:nvPr/>
        </p:nvCxnSpPr>
        <p:spPr>
          <a:xfrm>
            <a:off x="3303493" y="32272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3BAF22-C0A7-48B9-A0CB-D268BFE8B778}"/>
              </a:ext>
            </a:extLst>
          </p:cNvPr>
          <p:cNvCxnSpPr/>
          <p:nvPr/>
        </p:nvCxnSpPr>
        <p:spPr>
          <a:xfrm>
            <a:off x="3276600" y="33796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765DEF-AF07-4790-8F20-B8F8120395B5}"/>
              </a:ext>
            </a:extLst>
          </p:cNvPr>
          <p:cNvCxnSpPr/>
          <p:nvPr/>
        </p:nvCxnSpPr>
        <p:spPr>
          <a:xfrm>
            <a:off x="3312454" y="35320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9CB5AFE-71EA-4AB7-955B-14B2CD967473}"/>
              </a:ext>
            </a:extLst>
          </p:cNvPr>
          <p:cNvCxnSpPr/>
          <p:nvPr/>
        </p:nvCxnSpPr>
        <p:spPr>
          <a:xfrm>
            <a:off x="3285561" y="36844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044BA0-F076-4BEC-97EF-66AABF41B7ED}"/>
              </a:ext>
            </a:extLst>
          </p:cNvPr>
          <p:cNvCxnSpPr/>
          <p:nvPr/>
        </p:nvCxnSpPr>
        <p:spPr>
          <a:xfrm>
            <a:off x="3303493" y="3827927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F71E2BF-256B-4140-BA36-119AEB2B7348}"/>
              </a:ext>
            </a:extLst>
          </p:cNvPr>
          <p:cNvCxnSpPr/>
          <p:nvPr/>
        </p:nvCxnSpPr>
        <p:spPr>
          <a:xfrm>
            <a:off x="3276600" y="3980327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5AC32A-BF9B-46DB-A5D6-87DEB432B8D7}"/>
              </a:ext>
            </a:extLst>
          </p:cNvPr>
          <p:cNvCxnSpPr/>
          <p:nvPr/>
        </p:nvCxnSpPr>
        <p:spPr>
          <a:xfrm>
            <a:off x="3312454" y="4141689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B78CB4-8E11-4196-AC39-BB64A154356A}"/>
              </a:ext>
            </a:extLst>
          </p:cNvPr>
          <p:cNvCxnSpPr/>
          <p:nvPr/>
        </p:nvCxnSpPr>
        <p:spPr>
          <a:xfrm>
            <a:off x="3285561" y="4285124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C4AC7C-F041-4F0A-BE16-1D47EA7316E6}"/>
              </a:ext>
            </a:extLst>
          </p:cNvPr>
          <p:cNvSpPr txBox="1"/>
          <p:nvPr/>
        </p:nvSpPr>
        <p:spPr>
          <a:xfrm>
            <a:off x="2783533" y="1872377"/>
            <a:ext cx="851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3v3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SIOC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SIOD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VSYNC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HREF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PCLK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XCLK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D7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D5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RESET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PWDN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627B07-27D6-4A06-ABB5-BAA039C43144}"/>
              </a:ext>
            </a:extLst>
          </p:cNvPr>
          <p:cNvCxnSpPr/>
          <p:nvPr/>
        </p:nvCxnSpPr>
        <p:spPr>
          <a:xfrm>
            <a:off x="3276594" y="4437524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96947C-160D-4A65-972D-9C2B29E4E6B9}"/>
              </a:ext>
            </a:extLst>
          </p:cNvPr>
          <p:cNvSpPr txBox="1"/>
          <p:nvPr/>
        </p:nvSpPr>
        <p:spPr>
          <a:xfrm>
            <a:off x="4719907" y="1881342"/>
            <a:ext cx="981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3v3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SCL(GPIO22)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SDA(GPIO21)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A6(GPIO34)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A7(GPIO35)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A5(GPIO33)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A4(GPIO32)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GPIO36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A15(GPIO12)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A14(GPIO13)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A16(GPIO14)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GPIO39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GPIO26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A17(GPIO27)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RESET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VCC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0713355-56C5-4773-BA38-7AE27C28CC46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3583615" y="4769669"/>
            <a:ext cx="1120630" cy="1151956"/>
          </a:xfrm>
          <a:prstGeom prst="bentConnector2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21E715C-2012-4703-90DE-1CC9483A78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3768" y="2962382"/>
            <a:ext cx="3939104" cy="2317388"/>
          </a:xfrm>
          <a:prstGeom prst="bentConnector4">
            <a:avLst>
              <a:gd name="adj1" fmla="val 81793"/>
              <a:gd name="adj2" fmla="val 109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9DEE3CE-E276-4619-BCCA-83B42349400A}"/>
              </a:ext>
            </a:extLst>
          </p:cNvPr>
          <p:cNvSpPr/>
          <p:nvPr/>
        </p:nvSpPr>
        <p:spPr>
          <a:xfrm>
            <a:off x="4058766" y="21237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E612D7F-3BA1-4630-AEE3-66162C93A6D0}"/>
              </a:ext>
            </a:extLst>
          </p:cNvPr>
          <p:cNvSpPr/>
          <p:nvPr/>
        </p:nvSpPr>
        <p:spPr>
          <a:xfrm>
            <a:off x="6604742" y="60682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DED9F37-3E22-4777-B9AA-08C2CE31C10B}"/>
              </a:ext>
            </a:extLst>
          </p:cNvPr>
          <p:cNvSpPr/>
          <p:nvPr/>
        </p:nvSpPr>
        <p:spPr>
          <a:xfrm>
            <a:off x="3538811" y="56468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75E6F-EA59-4D82-A594-8304F5E78AB6}"/>
              </a:ext>
            </a:extLst>
          </p:cNvPr>
          <p:cNvSpPr txBox="1"/>
          <p:nvPr/>
        </p:nvSpPr>
        <p:spPr>
          <a:xfrm>
            <a:off x="8278895" y="1764799"/>
            <a:ext cx="1432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Enable A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Enable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57F42-F265-489D-9FDC-E476FBAFC8C0}"/>
              </a:ext>
            </a:extLst>
          </p:cNvPr>
          <p:cNvSpPr txBox="1"/>
          <p:nvPr/>
        </p:nvSpPr>
        <p:spPr>
          <a:xfrm>
            <a:off x="9646024" y="3251033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VCC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Jumpered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 GND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310D2-4B12-4C96-842B-B60D292B9387}"/>
              </a:ext>
            </a:extLst>
          </p:cNvPr>
          <p:cNvSpPr txBox="1"/>
          <p:nvPr/>
        </p:nvSpPr>
        <p:spPr>
          <a:xfrm>
            <a:off x="6555434" y="1773763"/>
            <a:ext cx="973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GPIO 17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19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18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D5738A2-97A4-4433-85D3-784C78F55875}"/>
              </a:ext>
            </a:extLst>
          </p:cNvPr>
          <p:cNvCxnSpPr/>
          <p:nvPr/>
        </p:nvCxnSpPr>
        <p:spPr>
          <a:xfrm rot="5400000">
            <a:off x="6056668" y="3411179"/>
            <a:ext cx="3818067" cy="653302"/>
          </a:xfrm>
          <a:prstGeom prst="bentConnector3">
            <a:avLst>
              <a:gd name="adj1" fmla="val 235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86C6FA9-7A55-4A94-87E0-A5641AED6D9A}"/>
              </a:ext>
            </a:extLst>
          </p:cNvPr>
          <p:cNvCxnSpPr/>
          <p:nvPr/>
        </p:nvCxnSpPr>
        <p:spPr>
          <a:xfrm flipH="1">
            <a:off x="7639050" y="2646266"/>
            <a:ext cx="6533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5795-B52B-4F10-A578-613BC350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부연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2F530-2ABE-4684-B56E-3DDDAAD7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GPIO </a:t>
            </a:r>
            <a:r>
              <a:rPr lang="ko-KR" altLang="en-US" dirty="0"/>
              <a:t>핀이 부족하여 </a:t>
            </a:r>
            <a:r>
              <a:rPr lang="en-US" altLang="ko-KR" dirty="0"/>
              <a:t>L293N</a:t>
            </a:r>
            <a:r>
              <a:rPr lang="ko-KR" altLang="en-US" dirty="0"/>
              <a:t>의 </a:t>
            </a:r>
            <a:r>
              <a:rPr lang="en-US" altLang="ko-KR" dirty="0"/>
              <a:t>6</a:t>
            </a:r>
            <a:r>
              <a:rPr lang="ko-KR" altLang="en-US" dirty="0"/>
              <a:t>개의 컨트롤 포트와 </a:t>
            </a:r>
            <a:r>
              <a:rPr lang="en-US" altLang="ko-KR" dirty="0"/>
              <a:t>ESP32S </a:t>
            </a:r>
            <a:r>
              <a:rPr lang="ko-KR" altLang="en-US" dirty="0"/>
              <a:t>보드를 모두 연결하지는 못하였고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/>
              <a:t>Enable </a:t>
            </a:r>
            <a:r>
              <a:rPr lang="ko-KR" altLang="en-US" dirty="0"/>
              <a:t>핀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HIGH</a:t>
            </a:r>
            <a:r>
              <a:rPr lang="ko-KR" altLang="en-US" dirty="0"/>
              <a:t>로 </a:t>
            </a:r>
            <a:r>
              <a:rPr lang="ko-KR" altLang="en-US" dirty="0" err="1"/>
              <a:t>묶어두어</a:t>
            </a:r>
            <a:r>
              <a:rPr lang="ko-KR" altLang="en-US" dirty="0"/>
              <a:t> </a:t>
            </a:r>
            <a:r>
              <a:rPr lang="en-US" altLang="ko-KR" dirty="0"/>
              <a:t>ESP32S</a:t>
            </a:r>
            <a:r>
              <a:rPr lang="ko-KR" altLang="en-US" dirty="0"/>
              <a:t>에서는 모터의 방향</a:t>
            </a:r>
            <a:r>
              <a:rPr lang="en-US" altLang="ko-KR" dirty="0"/>
              <a:t>, </a:t>
            </a:r>
            <a:r>
              <a:rPr lang="ko-KR" altLang="en-US" dirty="0"/>
              <a:t>정지 여부를 제어할 수 있게 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42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68EC1-7CBD-4348-B4AC-93D84477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기계장치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442C-46BF-4465-AA33-E89A5ED3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모터 </a:t>
            </a:r>
            <a:r>
              <a:rPr lang="en-US" altLang="ko-KR" dirty="0"/>
              <a:t>2</a:t>
            </a:r>
            <a:r>
              <a:rPr lang="ko-KR" altLang="en-US" dirty="0"/>
              <a:t>개와 바퀴</a:t>
            </a:r>
            <a:r>
              <a:rPr lang="en-US" altLang="ko-KR" dirty="0"/>
              <a:t>. </a:t>
            </a:r>
            <a:r>
              <a:rPr lang="ko-KR" altLang="en-US" dirty="0"/>
              <a:t>각각 좌 우 바퀴를 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</a:t>
            </a:r>
            <a:r>
              <a:rPr lang="en-US" altLang="ko-KR" dirty="0"/>
              <a:t>/</a:t>
            </a:r>
            <a:r>
              <a:rPr lang="ko-KR" altLang="en-US" dirty="0"/>
              <a:t>후진은 </a:t>
            </a:r>
            <a:r>
              <a:rPr lang="en-US" altLang="ko-KR" dirty="0"/>
              <a:t>2</a:t>
            </a:r>
            <a:r>
              <a:rPr lang="ko-KR" altLang="en-US" dirty="0"/>
              <a:t>개 모터 모두 같은 방향으로 구동한다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회전은 양쪽 모터를 반대로 구동한다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카메라의 방향은 따로 움직이지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1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47F3-48F1-48CD-A4D7-7570575B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부족으로 추가하지 못한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A94DB-1B48-4A59-B533-BA632B89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GPIO </a:t>
            </a:r>
            <a:r>
              <a:rPr lang="ko-KR" altLang="en-US" dirty="0"/>
              <a:t>핀들을 거의 다 소모하는 바람에 </a:t>
            </a:r>
            <a:r>
              <a:rPr lang="ko-KR" altLang="en-US" dirty="0" err="1"/>
              <a:t>부저나</a:t>
            </a:r>
            <a:r>
              <a:rPr lang="ko-KR" altLang="en-US" dirty="0"/>
              <a:t> </a:t>
            </a:r>
            <a:r>
              <a:rPr lang="en-US" altLang="ko-KR" dirty="0"/>
              <a:t>LED, LCD, </a:t>
            </a:r>
            <a:r>
              <a:rPr lang="ko-KR" altLang="en-US" dirty="0"/>
              <a:t>인체 감지 센서</a:t>
            </a:r>
            <a:r>
              <a:rPr lang="en-US" altLang="ko-KR" dirty="0"/>
              <a:t>, </a:t>
            </a:r>
            <a:r>
              <a:rPr lang="ko-KR" altLang="en-US" dirty="0"/>
              <a:t>초음파 거리센서를 부착하지 못하였다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이는  </a:t>
            </a:r>
            <a:r>
              <a:rPr lang="en-US" altLang="ko-KR" dirty="0">
                <a:hlinkClick r:id="rId2"/>
              </a:rPr>
              <a:t>IO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Expander</a:t>
            </a:r>
            <a:r>
              <a:rPr lang="ko-KR" altLang="en-US" dirty="0"/>
              <a:t>를 이용하면 해결할 수 있을지도 모르지만</a:t>
            </a:r>
            <a:r>
              <a:rPr lang="en-US" altLang="ko-KR" dirty="0"/>
              <a:t>, </a:t>
            </a:r>
            <a:r>
              <a:rPr lang="ko-KR" altLang="en-US" dirty="0"/>
              <a:t>제품 주문 후 배송 시간으로 인해 추가하지는 못하였다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안드로이드 네이티브 애플리케이션을 개발하였지만</a:t>
            </a:r>
            <a:r>
              <a:rPr lang="en-US" altLang="ko-KR" dirty="0"/>
              <a:t>, </a:t>
            </a:r>
            <a:r>
              <a:rPr lang="ko-KR" altLang="en-US" dirty="0"/>
              <a:t>개발 시간의 부족으로 완벽히 완성하지는 못하였다</a:t>
            </a:r>
            <a:r>
              <a:rPr lang="en-US" altLang="ko-KR" dirty="0"/>
              <a:t>. </a:t>
            </a:r>
            <a:r>
              <a:rPr lang="ko-KR" altLang="en-US" dirty="0"/>
              <a:t>또한 크로스 플랫폼으로 웹을 개발하였는데 또다시 안드로이드 전용 프로그램을 만드는 것은 비효율적인 것 같아서 중단하였다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8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537D8-96AB-4D02-9F11-35797167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기술적으로 불가능하여 추가하지 못한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46E88-6178-4BDE-811C-DCA05C67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IPS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원래 계획은 </a:t>
            </a:r>
            <a:r>
              <a:rPr lang="en-US" altLang="ko-KR" dirty="0" err="1"/>
              <a:t>WiFi</a:t>
            </a:r>
            <a:r>
              <a:rPr lang="en-US" altLang="ko-KR" dirty="0"/>
              <a:t> AP</a:t>
            </a:r>
            <a:r>
              <a:rPr lang="ko-KR" altLang="en-US" dirty="0"/>
              <a:t>들의 </a:t>
            </a:r>
            <a:r>
              <a:rPr lang="en-US" altLang="ko-KR" dirty="0"/>
              <a:t>RSSI</a:t>
            </a:r>
            <a:r>
              <a:rPr lang="ko-KR" altLang="en-US" dirty="0"/>
              <a:t>와 </a:t>
            </a:r>
            <a:r>
              <a:rPr lang="en-US" altLang="ko-KR" dirty="0"/>
              <a:t>Transmission Power</a:t>
            </a:r>
            <a:r>
              <a:rPr lang="ko-KR" altLang="en-US" dirty="0"/>
              <a:t>를 비교하여 </a:t>
            </a:r>
            <a:r>
              <a:rPr lang="en-US" altLang="ko-KR" dirty="0"/>
              <a:t>AP</a:t>
            </a:r>
            <a:r>
              <a:rPr lang="ko-KR" altLang="en-US" dirty="0"/>
              <a:t>들까지의 거리들을 알아낸 후</a:t>
            </a:r>
            <a:r>
              <a:rPr lang="en-US" altLang="ko-KR" dirty="0"/>
              <a:t>, GPS</a:t>
            </a:r>
            <a:r>
              <a:rPr lang="ko-KR" altLang="en-US" dirty="0"/>
              <a:t>방정식과 </a:t>
            </a:r>
            <a:r>
              <a:rPr lang="en-US" altLang="ko-KR" dirty="0"/>
              <a:t>Least Square</a:t>
            </a:r>
            <a:r>
              <a:rPr lang="ko-KR" altLang="en-US" dirty="0"/>
              <a:t>를 풀어서 자신의 위치를 알아내어 인터넷으로 전송하고</a:t>
            </a:r>
            <a:r>
              <a:rPr lang="en-US" altLang="ko-KR" dirty="0"/>
              <a:t>, </a:t>
            </a:r>
            <a:r>
              <a:rPr lang="ko-KR" altLang="en-US" dirty="0"/>
              <a:t>내부적으로 지도를 만들어 해당 지역을 빠짐없이 훑을 수 있는 자율 탐색 기능을 추가하려고 하였다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en-US" altLang="ko-KR" dirty="0">
                <a:hlinkClick r:id="rId2"/>
              </a:rPr>
              <a:t>https://stackoverflow.com/a/58422150/8614565</a:t>
            </a:r>
            <a:r>
              <a:rPr lang="ko-KR" altLang="en-US" dirty="0"/>
              <a:t>에 따르면 </a:t>
            </a:r>
            <a:r>
              <a:rPr lang="en-US" altLang="ko-KR" dirty="0" err="1"/>
              <a:t>WiFi</a:t>
            </a:r>
            <a:r>
              <a:rPr lang="en-US" altLang="ko-KR" dirty="0"/>
              <a:t> AP</a:t>
            </a:r>
            <a:r>
              <a:rPr lang="ko-KR" altLang="en-US" dirty="0"/>
              <a:t>들은 자신의 </a:t>
            </a:r>
            <a:r>
              <a:rPr lang="en-US" altLang="ko-KR" dirty="0"/>
              <a:t>Transmission Power</a:t>
            </a:r>
            <a:r>
              <a:rPr lang="ko-KR" altLang="en-US" dirty="0"/>
              <a:t>를 </a:t>
            </a:r>
            <a:r>
              <a:rPr lang="ko-KR" altLang="en-US" dirty="0" err="1"/>
              <a:t>브로드캐스트하지</a:t>
            </a:r>
            <a:r>
              <a:rPr lang="ko-KR" altLang="en-US" dirty="0"/>
              <a:t> 않기 때문에 그 </a:t>
            </a:r>
            <a:r>
              <a:rPr lang="en-US" altLang="ko-KR" dirty="0"/>
              <a:t>AP</a:t>
            </a:r>
            <a:r>
              <a:rPr lang="ko-KR" altLang="en-US" dirty="0"/>
              <a:t>들의 펌웨어를 수정하지 않으면 위 방법이 어렵다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6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580B-9365-496F-8B9E-8FAD15A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후행 연구들에 대한 조언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102CC0-E5CC-43AA-82FA-C05FDDE07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87" y="1690688"/>
            <a:ext cx="6980525" cy="10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9DF3D-6E2F-4CDC-BF9F-B5B51FD06A42}"/>
              </a:ext>
            </a:extLst>
          </p:cNvPr>
          <p:cNvSpPr txBox="1"/>
          <p:nvPr/>
        </p:nvSpPr>
        <p:spPr>
          <a:xfrm>
            <a:off x="948387" y="3143250"/>
            <a:ext cx="1028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ESP32S </a:t>
            </a:r>
            <a:r>
              <a:rPr lang="ko-KR" altLang="en-US" dirty="0"/>
              <a:t>보드와 </a:t>
            </a:r>
            <a:r>
              <a:rPr lang="en-US" altLang="ko-KR" dirty="0"/>
              <a:t>ESP32</a:t>
            </a:r>
            <a:r>
              <a:rPr lang="ko-KR" altLang="en-US" dirty="0"/>
              <a:t>의 </a:t>
            </a:r>
            <a:r>
              <a:rPr lang="en-US" altLang="ko-KR" dirty="0"/>
              <a:t>PINOUT map</a:t>
            </a:r>
            <a:r>
              <a:rPr lang="ko-KR" altLang="en-US" dirty="0"/>
              <a:t>은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ESP32S </a:t>
            </a:r>
            <a:r>
              <a:rPr lang="ko-KR" altLang="en-US" dirty="0"/>
              <a:t>보드의 </a:t>
            </a:r>
            <a:r>
              <a:rPr lang="en-US" altLang="ko-KR" dirty="0"/>
              <a:t>GPIO34~39, GPIO 6~11</a:t>
            </a:r>
            <a:r>
              <a:rPr lang="ko-KR" altLang="en-US" dirty="0"/>
              <a:t>은 </a:t>
            </a:r>
            <a:r>
              <a:rPr lang="en-US" altLang="ko-KR" dirty="0"/>
              <a:t>read only</a:t>
            </a:r>
            <a:r>
              <a:rPr lang="ko-KR" altLang="en-US" dirty="0"/>
              <a:t>이거나 사용시 오작동을 일으킬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537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IoT 과제</vt:lpstr>
      <vt:lpstr>설명</vt:lpstr>
      <vt:lpstr>구현된 기능</vt:lpstr>
      <vt:lpstr>회로도</vt:lpstr>
      <vt:lpstr>회로도 부연 설명</vt:lpstr>
      <vt:lpstr>기계장치 설명</vt:lpstr>
      <vt:lpstr>시간 부족으로 추가하지 못한 기능</vt:lpstr>
      <vt:lpstr>기술적으로 불가능하여 추가하지 못한 기능</vt:lpstr>
      <vt:lpstr>기타 후행 연구들에 대한 조언 </vt:lpstr>
      <vt:lpstr>오픈 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과제</dc:title>
  <dc:creator>양현서</dc:creator>
  <cp:lastModifiedBy>양현서</cp:lastModifiedBy>
  <cp:revision>139</cp:revision>
  <dcterms:created xsi:type="dcterms:W3CDTF">2019-10-12T00:23:13Z</dcterms:created>
  <dcterms:modified xsi:type="dcterms:W3CDTF">2019-10-18T04:49:34Z</dcterms:modified>
</cp:coreProperties>
</file>