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6"/>
    <p:restoredTop sz="96197"/>
  </p:normalViewPr>
  <p:slideViewPr>
    <p:cSldViewPr snapToGrid="0" snapToObjects="1">
      <p:cViewPr varScale="1">
        <p:scale>
          <a:sx n="108" d="100"/>
          <a:sy n="108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3069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0659-FA7B-8E47-9085-6CEFB004819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5855-9390-6641-97E3-4BC1CE48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C120DD-B2DB-454E-A17F-CF979BA8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Django Project and App Folder Hierarchy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A9DF9-991C-C74E-952A-657562511338}"/>
              </a:ext>
            </a:extLst>
          </p:cNvPr>
          <p:cNvSpPr/>
          <p:nvPr/>
        </p:nvSpPr>
        <p:spPr>
          <a:xfrm>
            <a:off x="536657" y="1333948"/>
            <a:ext cx="1968649" cy="914400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chemeClr val="tx1"/>
                </a:solidFill>
              </a:rPr>
              <a:t>projectName</a:t>
            </a:r>
            <a:endParaRPr lang="en-US" sz="1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db.sqlite3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manage.py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DAC70-58D5-F845-9F50-6122BEC9A5C7}"/>
              </a:ext>
            </a:extLst>
          </p:cNvPr>
          <p:cNvSpPr/>
          <p:nvPr/>
        </p:nvSpPr>
        <p:spPr>
          <a:xfrm>
            <a:off x="3940584" y="3116279"/>
            <a:ext cx="1218448" cy="914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/appName1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732173-2A8D-5642-A4F8-FD95A2086A9E}"/>
              </a:ext>
            </a:extLst>
          </p:cNvPr>
          <p:cNvSpPr/>
          <p:nvPr/>
        </p:nvSpPr>
        <p:spPr>
          <a:xfrm>
            <a:off x="2486397" y="3116279"/>
            <a:ext cx="1218448" cy="91440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apps.py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5F2F4-B4FA-9841-BD75-23072D3E3E81}"/>
              </a:ext>
            </a:extLst>
          </p:cNvPr>
          <p:cNvSpPr/>
          <p:nvPr/>
        </p:nvSpPr>
        <p:spPr>
          <a:xfrm>
            <a:off x="799851" y="3116279"/>
            <a:ext cx="1450807" cy="12010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projectName</a:t>
            </a:r>
            <a:endParaRPr lang="en-US" sz="1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asgi.py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wsgi.py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settings.py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urls.py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0BB4D2-2863-4A4E-84F8-851D2FE399B8}"/>
              </a:ext>
            </a:extLst>
          </p:cNvPr>
          <p:cNvSpPr/>
          <p:nvPr/>
        </p:nvSpPr>
        <p:spPr>
          <a:xfrm>
            <a:off x="5394771" y="3116279"/>
            <a:ext cx="1218448" cy="914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/appName2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EC55BA-A8CC-FD48-8527-523EB5E8FB2F}"/>
              </a:ext>
            </a:extLst>
          </p:cNvPr>
          <p:cNvSpPr/>
          <p:nvPr/>
        </p:nvSpPr>
        <p:spPr>
          <a:xfrm>
            <a:off x="6956138" y="3116279"/>
            <a:ext cx="1388009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/appName99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08542-5B3E-334B-AB68-09D691E11E67}"/>
              </a:ext>
            </a:extLst>
          </p:cNvPr>
          <p:cNvCxnSpPr>
            <a:cxnSpLocks/>
          </p:cNvCxnSpPr>
          <p:nvPr/>
        </p:nvCxnSpPr>
        <p:spPr>
          <a:xfrm>
            <a:off x="1619140" y="2789499"/>
            <a:ext cx="463118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B6C3AF-A3D0-F740-A230-7790B9955F56}"/>
              </a:ext>
            </a:extLst>
          </p:cNvPr>
          <p:cNvCxnSpPr>
            <a:cxnSpLocks/>
          </p:cNvCxnSpPr>
          <p:nvPr/>
        </p:nvCxnSpPr>
        <p:spPr>
          <a:xfrm>
            <a:off x="6250329" y="2789499"/>
            <a:ext cx="1122744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9D95D8-6569-BE44-85B3-6DF828302944}"/>
              </a:ext>
            </a:extLst>
          </p:cNvPr>
          <p:cNvCxnSpPr>
            <a:cxnSpLocks/>
          </p:cNvCxnSpPr>
          <p:nvPr/>
        </p:nvCxnSpPr>
        <p:spPr>
          <a:xfrm>
            <a:off x="7373073" y="2789499"/>
            <a:ext cx="2649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57B7F-557D-6A4C-8AC7-44A4FF57C779}"/>
              </a:ext>
            </a:extLst>
          </p:cNvPr>
          <p:cNvCxnSpPr>
            <a:cxnSpLocks/>
          </p:cNvCxnSpPr>
          <p:nvPr/>
        </p:nvCxnSpPr>
        <p:spPr>
          <a:xfrm>
            <a:off x="1635412" y="2331128"/>
            <a:ext cx="0" cy="7272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81EC88-DE86-5F4D-B294-DB0499527816}"/>
              </a:ext>
            </a:extLst>
          </p:cNvPr>
          <p:cNvCxnSpPr>
            <a:cxnSpLocks/>
          </p:cNvCxnSpPr>
          <p:nvPr/>
        </p:nvCxnSpPr>
        <p:spPr>
          <a:xfrm>
            <a:off x="3095621" y="2789499"/>
            <a:ext cx="0" cy="2689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38833D-0BB7-EA4D-BBE4-861703F690CD}"/>
              </a:ext>
            </a:extLst>
          </p:cNvPr>
          <p:cNvCxnSpPr>
            <a:cxnSpLocks/>
          </p:cNvCxnSpPr>
          <p:nvPr/>
        </p:nvCxnSpPr>
        <p:spPr>
          <a:xfrm>
            <a:off x="4549808" y="2789499"/>
            <a:ext cx="0" cy="2689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CD1A6C-913D-7848-A287-A9A1976A8DED}"/>
              </a:ext>
            </a:extLst>
          </p:cNvPr>
          <p:cNvCxnSpPr>
            <a:cxnSpLocks/>
          </p:cNvCxnSpPr>
          <p:nvPr/>
        </p:nvCxnSpPr>
        <p:spPr>
          <a:xfrm>
            <a:off x="7626496" y="2789498"/>
            <a:ext cx="0" cy="2689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F3B75F-8BCE-8748-93E4-4823CA55E6A9}"/>
              </a:ext>
            </a:extLst>
          </p:cNvPr>
          <p:cNvCxnSpPr>
            <a:cxnSpLocks/>
          </p:cNvCxnSpPr>
          <p:nvPr/>
        </p:nvCxnSpPr>
        <p:spPr>
          <a:xfrm>
            <a:off x="5902482" y="2789498"/>
            <a:ext cx="0" cy="2689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B663DCF-80F3-1E4B-B366-F06C64F09282}"/>
              </a:ext>
            </a:extLst>
          </p:cNvPr>
          <p:cNvSpPr/>
          <p:nvPr/>
        </p:nvSpPr>
        <p:spPr>
          <a:xfrm>
            <a:off x="282984" y="4632225"/>
            <a:ext cx="3414662" cy="1799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chemeClr val="tx1"/>
                </a:solidFill>
              </a:rPr>
              <a:t>settings.py</a:t>
            </a:r>
            <a:endParaRPr lang="en-US" sz="1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INSTALLED_APPS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Format: appName99..apps.AppName99Config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e.g., </a:t>
            </a:r>
            <a:r>
              <a:rPr lang="en-US" sz="1200" dirty="0" err="1">
                <a:solidFill>
                  <a:schemeClr val="tx1"/>
                </a:solidFill>
              </a:rPr>
              <a:t>home.apps.HomeConfig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MIDDLEWARE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links to Python files for session management, CSRF, </a:t>
            </a:r>
            <a:r>
              <a:rPr lang="en-US" sz="1200" dirty="0" err="1">
                <a:solidFill>
                  <a:schemeClr val="tx1"/>
                </a:solidFill>
              </a:rPr>
              <a:t>autentication</a:t>
            </a:r>
            <a:r>
              <a:rPr lang="en-US" sz="1200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DC43F0-EA97-9049-BAF7-7DEC6AE8E630}"/>
              </a:ext>
            </a:extLst>
          </p:cNvPr>
          <p:cNvSpPr/>
          <p:nvPr/>
        </p:nvSpPr>
        <p:spPr>
          <a:xfrm>
            <a:off x="3940584" y="4317356"/>
            <a:ext cx="4980994" cy="210669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chemeClr val="tx1"/>
                </a:solidFill>
              </a:rPr>
              <a:t>urls.py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urlpatterns</a:t>
            </a:r>
            <a:r>
              <a:rPr lang="en-US" sz="1200" dirty="0">
                <a:solidFill>
                  <a:schemeClr val="tx1"/>
                </a:solidFill>
              </a:rPr>
              <a:t> =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path('admin/', </a:t>
            </a:r>
            <a:r>
              <a:rPr lang="en-US" sz="1200" dirty="0" err="1">
                <a:solidFill>
                  <a:schemeClr val="tx1"/>
                </a:solidFill>
              </a:rPr>
              <a:t>admin.site.urls</a:t>
            </a:r>
            <a:r>
              <a:rPr lang="en-US" sz="1200" dirty="0">
                <a:solidFill>
                  <a:schemeClr val="tx1"/>
                </a:solidFill>
              </a:rPr>
              <a:t>),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path(‘accounts’, include(‘</a:t>
            </a:r>
            <a:r>
              <a:rPr lang="en-US" sz="1200" dirty="0" err="1">
                <a:solidFill>
                  <a:schemeClr val="tx1"/>
                </a:solidFill>
              </a:rPr>
              <a:t>django.contrib.auth.urls</a:t>
            </a:r>
            <a:r>
              <a:rPr lang="en-US" sz="1200" dirty="0">
                <a:solidFill>
                  <a:schemeClr val="tx1"/>
                </a:solidFill>
              </a:rPr>
              <a:t>)),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path(‘appName99/', include(‘appName99.urls')),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path('', </a:t>
            </a:r>
            <a:r>
              <a:rPr lang="en-US" sz="1200" dirty="0" err="1">
                <a:solidFill>
                  <a:schemeClr val="tx1"/>
                </a:solidFill>
              </a:rPr>
              <a:t>TemplateView.as_view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template_name</a:t>
            </a:r>
            <a:r>
              <a:rPr lang="en-US" sz="1200" dirty="0">
                <a:solidFill>
                  <a:schemeClr val="tx1"/>
                </a:solidFill>
              </a:rPr>
              <a:t>='home/</a:t>
            </a:r>
            <a:r>
              <a:rPr lang="en-US" sz="1200" dirty="0" err="1">
                <a:solidFill>
                  <a:schemeClr val="tx1"/>
                </a:solidFill>
              </a:rPr>
              <a:t>main.html</a:t>
            </a:r>
            <a:r>
              <a:rPr lang="en-US" sz="1200" dirty="0">
                <a:solidFill>
                  <a:schemeClr val="tx1"/>
                </a:solidFill>
              </a:rPr>
              <a:t>’))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Line Callout 1 34">
            <a:extLst>
              <a:ext uri="{FF2B5EF4-FFF2-40B4-BE49-F238E27FC236}">
                <a16:creationId xmlns:a16="http://schemas.microsoft.com/office/drawing/2014/main" id="{590A922F-9C4C-CB49-ACFC-AB0CE381B37B}"/>
              </a:ext>
            </a:extLst>
          </p:cNvPr>
          <p:cNvSpPr/>
          <p:nvPr/>
        </p:nvSpPr>
        <p:spPr>
          <a:xfrm>
            <a:off x="7575802" y="4127719"/>
            <a:ext cx="1122740" cy="791384"/>
          </a:xfrm>
          <a:prstGeom prst="borderCallout1">
            <a:avLst>
              <a:gd name="adj1" fmla="val 18750"/>
              <a:gd name="adj2" fmla="val -8333"/>
              <a:gd name="adj3" fmla="val 128114"/>
              <a:gd name="adj4" fmla="val -86759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The path to the authentication and administration tools </a:t>
            </a:r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must be added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by the app developer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25DA2B-EFD2-5D4A-A490-FFFCCD90708A}"/>
              </a:ext>
            </a:extLst>
          </p:cNvPr>
          <p:cNvCxnSpPr>
            <a:cxnSpLocks/>
          </p:cNvCxnSpPr>
          <p:nvPr/>
        </p:nvCxnSpPr>
        <p:spPr>
          <a:xfrm flipH="1">
            <a:off x="549791" y="3929449"/>
            <a:ext cx="350850" cy="71468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044760-A6BA-2541-BA9A-22E8A00AE5C8}"/>
              </a:ext>
            </a:extLst>
          </p:cNvPr>
          <p:cNvCxnSpPr>
            <a:cxnSpLocks/>
          </p:cNvCxnSpPr>
          <p:nvPr/>
        </p:nvCxnSpPr>
        <p:spPr>
          <a:xfrm>
            <a:off x="1520981" y="4059652"/>
            <a:ext cx="2413753" cy="4637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7169-1F5A-C549-8216-7F8077F4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Django Project: /home File and Folder Hierarchy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6C09A-3797-B847-9FDE-773854D8A51E}"/>
              </a:ext>
            </a:extLst>
          </p:cNvPr>
          <p:cNvSpPr/>
          <p:nvPr/>
        </p:nvSpPr>
        <p:spPr>
          <a:xfrm>
            <a:off x="365456" y="1183709"/>
            <a:ext cx="1968649" cy="704917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chemeClr val="tx1"/>
                </a:solidFill>
              </a:rPr>
              <a:t>projectName</a:t>
            </a:r>
            <a:endParaRPr lang="en-US" sz="1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db.sqlite3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manage.py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37DAD-9097-6744-BF08-32374D42DD42}"/>
              </a:ext>
            </a:extLst>
          </p:cNvPr>
          <p:cNvSpPr/>
          <p:nvPr/>
        </p:nvSpPr>
        <p:spPr>
          <a:xfrm>
            <a:off x="1251581" y="2121230"/>
            <a:ext cx="1968649" cy="70491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apps.py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CFC0E-76D5-744F-BB4A-7EE56B0293F5}"/>
              </a:ext>
            </a:extLst>
          </p:cNvPr>
          <p:cNvSpPr/>
          <p:nvPr/>
        </p:nvSpPr>
        <p:spPr>
          <a:xfrm>
            <a:off x="2046532" y="3058751"/>
            <a:ext cx="2525468" cy="965069"/>
          </a:xfrm>
          <a:prstGeom prst="rect">
            <a:avLst/>
          </a:prstGeom>
          <a:solidFill>
            <a:schemeClr val="bg1"/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base_bootstrap.html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extended by many web pages through various 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F84EF-1281-5C4A-886B-72CAC6B9693E}"/>
              </a:ext>
            </a:extLst>
          </p:cNvPr>
          <p:cNvSpPr/>
          <p:nvPr/>
        </p:nvSpPr>
        <p:spPr>
          <a:xfrm>
            <a:off x="2767343" y="4256425"/>
            <a:ext cx="2525468" cy="809846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/registration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login.html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used by all apps in </a:t>
            </a:r>
            <a:r>
              <a:rPr lang="en-US" sz="1200" dirty="0" err="1">
                <a:solidFill>
                  <a:schemeClr val="tx1"/>
                </a:solidFill>
              </a:rPr>
              <a:t>aproject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9740F-D58C-354D-87EF-840A72B9277D}"/>
              </a:ext>
            </a:extLst>
          </p:cNvPr>
          <p:cNvSpPr/>
          <p:nvPr/>
        </p:nvSpPr>
        <p:spPr>
          <a:xfrm>
            <a:off x="2767343" y="5294529"/>
            <a:ext cx="2525468" cy="1093913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main.html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creates webpage with directory to other apps in the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872940-0FA7-934C-8A6E-F92EB49A4781}"/>
              </a:ext>
            </a:extLst>
          </p:cNvPr>
          <p:cNvCxnSpPr>
            <a:cxnSpLocks/>
          </p:cNvCxnSpPr>
          <p:nvPr/>
        </p:nvCxnSpPr>
        <p:spPr>
          <a:xfrm>
            <a:off x="721012" y="1908806"/>
            <a:ext cx="0" cy="4513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B8914B-131A-E949-BD41-67198E98E48D}"/>
              </a:ext>
            </a:extLst>
          </p:cNvPr>
          <p:cNvCxnSpPr>
            <a:cxnSpLocks/>
          </p:cNvCxnSpPr>
          <p:nvPr/>
        </p:nvCxnSpPr>
        <p:spPr>
          <a:xfrm>
            <a:off x="721012" y="2360141"/>
            <a:ext cx="48974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DF5F7-1A19-1F45-BF1A-A143521A2A07}"/>
              </a:ext>
            </a:extLst>
          </p:cNvPr>
          <p:cNvCxnSpPr>
            <a:cxnSpLocks/>
          </p:cNvCxnSpPr>
          <p:nvPr/>
        </p:nvCxnSpPr>
        <p:spPr>
          <a:xfrm>
            <a:off x="1556786" y="2864395"/>
            <a:ext cx="0" cy="7067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FE2D68-E750-2445-BAA7-67F5380447FA}"/>
              </a:ext>
            </a:extLst>
          </p:cNvPr>
          <p:cNvCxnSpPr>
            <a:cxnSpLocks/>
          </p:cNvCxnSpPr>
          <p:nvPr/>
        </p:nvCxnSpPr>
        <p:spPr>
          <a:xfrm>
            <a:off x="1556786" y="3571103"/>
            <a:ext cx="48974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37A16D-1F8F-CC4A-BF45-6067327A7AE8}"/>
              </a:ext>
            </a:extLst>
          </p:cNvPr>
          <p:cNvCxnSpPr>
            <a:cxnSpLocks/>
          </p:cNvCxnSpPr>
          <p:nvPr/>
        </p:nvCxnSpPr>
        <p:spPr>
          <a:xfrm>
            <a:off x="2334105" y="4023820"/>
            <a:ext cx="0" cy="169735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84FD03-A9EA-174F-9590-F0ECF44BA969}"/>
              </a:ext>
            </a:extLst>
          </p:cNvPr>
          <p:cNvCxnSpPr>
            <a:cxnSpLocks/>
          </p:cNvCxnSpPr>
          <p:nvPr/>
        </p:nvCxnSpPr>
        <p:spPr>
          <a:xfrm>
            <a:off x="2334105" y="4679096"/>
            <a:ext cx="32144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4DA7F7-3120-4443-9390-A3A37B1A2916}"/>
              </a:ext>
            </a:extLst>
          </p:cNvPr>
          <p:cNvCxnSpPr>
            <a:cxnSpLocks/>
          </p:cNvCxnSpPr>
          <p:nvPr/>
        </p:nvCxnSpPr>
        <p:spPr>
          <a:xfrm>
            <a:off x="2334105" y="5733539"/>
            <a:ext cx="32144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2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FAB3-793F-CB43-88FF-73F59DC5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Django Project: /appName99 File and Folder Hierarchy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CBC92-AE8B-4945-BDD4-FD535F12C3C3}"/>
              </a:ext>
            </a:extLst>
          </p:cNvPr>
          <p:cNvSpPr/>
          <p:nvPr/>
        </p:nvSpPr>
        <p:spPr>
          <a:xfrm>
            <a:off x="536657" y="1333948"/>
            <a:ext cx="1968649" cy="914400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chemeClr val="tx1"/>
                </a:solidFill>
              </a:rPr>
              <a:t>projectName</a:t>
            </a:r>
            <a:endParaRPr lang="en-US" sz="1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db.sqlite3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manage.py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13EAB5-126B-ED4A-8668-160476863524}"/>
              </a:ext>
            </a:extLst>
          </p:cNvPr>
          <p:cNvSpPr/>
          <p:nvPr/>
        </p:nvSpPr>
        <p:spPr>
          <a:xfrm>
            <a:off x="1426216" y="2523261"/>
            <a:ext cx="1968646" cy="613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/appName99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54AD-399C-8542-83FF-165E2D1298D4}"/>
              </a:ext>
            </a:extLst>
          </p:cNvPr>
          <p:cNvCxnSpPr>
            <a:cxnSpLocks/>
          </p:cNvCxnSpPr>
          <p:nvPr/>
        </p:nvCxnSpPr>
        <p:spPr>
          <a:xfrm>
            <a:off x="832223" y="2253185"/>
            <a:ext cx="0" cy="7272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C2C84C-2C58-0744-9E90-55248712FFA5}"/>
              </a:ext>
            </a:extLst>
          </p:cNvPr>
          <p:cNvCxnSpPr>
            <a:cxnSpLocks/>
          </p:cNvCxnSpPr>
          <p:nvPr/>
        </p:nvCxnSpPr>
        <p:spPr>
          <a:xfrm>
            <a:off x="832223" y="2980461"/>
            <a:ext cx="48974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FADECE-9145-6E44-88A8-9824AF773C22}"/>
              </a:ext>
            </a:extLst>
          </p:cNvPr>
          <p:cNvSpPr txBox="1"/>
          <p:nvPr/>
        </p:nvSpPr>
        <p:spPr>
          <a:xfrm>
            <a:off x="4877667" y="2195631"/>
            <a:ext cx="3434109" cy="21236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projectName</a:t>
            </a:r>
            <a:r>
              <a:rPr lang="en-US" sz="1200" dirty="0"/>
              <a:t>/appName99 folder files: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admin.py</a:t>
            </a:r>
            <a:endParaRPr lang="en-US" sz="1200" dirty="0"/>
          </a:p>
          <a:p>
            <a:pPr marL="344488" lvl="1" indent="-160338">
              <a:buFont typeface="Courier New" panose="02070309020205020404" pitchFamily="49" charset="0"/>
              <a:buChar char="o"/>
            </a:pPr>
            <a:r>
              <a:rPr lang="en-US" sz="1200" dirty="0"/>
              <a:t>register model names that will be used by the appName99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apps.py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models.py</a:t>
            </a:r>
            <a:endParaRPr lang="en-US" sz="1200" dirty="0"/>
          </a:p>
          <a:p>
            <a:pPr marL="344488" lvl="1" indent="-160338">
              <a:buFont typeface="Courier New" panose="02070309020205020404" pitchFamily="49" charset="0"/>
              <a:buChar char="o"/>
            </a:pPr>
            <a:r>
              <a:rPr lang="en-US" sz="1200" dirty="0"/>
              <a:t>database model meta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urls.py</a:t>
            </a:r>
            <a:endParaRPr lang="en-US" sz="1200" dirty="0"/>
          </a:p>
          <a:p>
            <a:pPr marL="344488" lvl="1" indent="-160338">
              <a:buFont typeface="Courier New" panose="02070309020205020404" pitchFamily="49" charset="0"/>
              <a:buChar char="o"/>
            </a:pPr>
            <a:r>
              <a:rPr lang="en-US" sz="1200" dirty="0"/>
              <a:t>translate http request into a path to a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views.py</a:t>
            </a:r>
            <a:endParaRPr lang="en-US" sz="1200" dirty="0"/>
          </a:p>
          <a:p>
            <a:pPr marL="344488" lvl="1" indent="-160338">
              <a:buFont typeface="Courier New" panose="02070309020205020404" pitchFamily="49" charset="0"/>
              <a:buChar char="o"/>
            </a:pPr>
            <a:r>
              <a:rPr lang="en-US" sz="1200" dirty="0"/>
              <a:t>view functions and classes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FDAB7F-93DE-3C43-8BCF-C97395A5ED8A}"/>
              </a:ext>
            </a:extLst>
          </p:cNvPr>
          <p:cNvCxnSpPr>
            <a:cxnSpLocks/>
          </p:cNvCxnSpPr>
          <p:nvPr/>
        </p:nvCxnSpPr>
        <p:spPr>
          <a:xfrm>
            <a:off x="1861952" y="3136324"/>
            <a:ext cx="0" cy="17824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548A2-2A06-D94E-9843-6A05D2CE7F0A}"/>
              </a:ext>
            </a:extLst>
          </p:cNvPr>
          <p:cNvSpPr/>
          <p:nvPr/>
        </p:nvSpPr>
        <p:spPr>
          <a:xfrm>
            <a:off x="2297689" y="3411237"/>
            <a:ext cx="1968646" cy="93215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/migrations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001_initial.py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instructions to make database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CF8A3-28D6-1F4C-940F-E5657F9E6BC0}"/>
              </a:ext>
            </a:extLst>
          </p:cNvPr>
          <p:cNvSpPr/>
          <p:nvPr/>
        </p:nvSpPr>
        <p:spPr>
          <a:xfrm>
            <a:off x="2297689" y="4618301"/>
            <a:ext cx="1968646" cy="6009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/templates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0A181-2542-1544-AD60-7FC9039CCF50}"/>
              </a:ext>
            </a:extLst>
          </p:cNvPr>
          <p:cNvSpPr/>
          <p:nvPr/>
        </p:nvSpPr>
        <p:spPr>
          <a:xfrm>
            <a:off x="3116413" y="5499519"/>
            <a:ext cx="1968646" cy="60091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/appName99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</a:rPr>
              <a:t>.html files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CD908C-50AE-5643-B1D9-E09B0A8B4EB9}"/>
              </a:ext>
            </a:extLst>
          </p:cNvPr>
          <p:cNvCxnSpPr>
            <a:cxnSpLocks/>
          </p:cNvCxnSpPr>
          <p:nvPr/>
        </p:nvCxnSpPr>
        <p:spPr>
          <a:xfrm>
            <a:off x="2710647" y="5219216"/>
            <a:ext cx="0" cy="58076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A41699-3C1C-1141-BCE2-1B62994839FE}"/>
              </a:ext>
            </a:extLst>
          </p:cNvPr>
          <p:cNvCxnSpPr>
            <a:cxnSpLocks/>
          </p:cNvCxnSpPr>
          <p:nvPr/>
        </p:nvCxnSpPr>
        <p:spPr>
          <a:xfrm>
            <a:off x="1861952" y="3871557"/>
            <a:ext cx="33755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E5077F-C0C4-B444-8505-2AA68A4B1F72}"/>
              </a:ext>
            </a:extLst>
          </p:cNvPr>
          <p:cNvCxnSpPr>
            <a:cxnSpLocks/>
          </p:cNvCxnSpPr>
          <p:nvPr/>
        </p:nvCxnSpPr>
        <p:spPr>
          <a:xfrm>
            <a:off x="1861952" y="4918758"/>
            <a:ext cx="33755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35C8CF-E0B4-984F-8BAE-3F15D3AA85D7}"/>
              </a:ext>
            </a:extLst>
          </p:cNvPr>
          <p:cNvCxnSpPr>
            <a:cxnSpLocks/>
          </p:cNvCxnSpPr>
          <p:nvPr/>
        </p:nvCxnSpPr>
        <p:spPr>
          <a:xfrm>
            <a:off x="2710647" y="5799977"/>
            <a:ext cx="33755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D50A18-F0AB-E146-8130-8EDFE0F2FCC2}"/>
              </a:ext>
            </a:extLst>
          </p:cNvPr>
          <p:cNvCxnSpPr>
            <a:cxnSpLocks/>
          </p:cNvCxnSpPr>
          <p:nvPr/>
        </p:nvCxnSpPr>
        <p:spPr>
          <a:xfrm>
            <a:off x="1861952" y="2931033"/>
            <a:ext cx="290775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31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A83B-B117-1C44-8FC6-280EB07A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Generic Views and Developed Views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FFE46B-2E53-C44A-9444-EDC1220538F5}"/>
              </a:ext>
            </a:extLst>
          </p:cNvPr>
          <p:cNvGrpSpPr/>
          <p:nvPr/>
        </p:nvGrpSpPr>
        <p:grpSpPr>
          <a:xfrm>
            <a:off x="1031172" y="994469"/>
            <a:ext cx="5549738" cy="5541221"/>
            <a:chOff x="1031172" y="994469"/>
            <a:chExt cx="5549738" cy="55412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93BB89-303F-894B-8FB0-2E2A1599A339}"/>
                </a:ext>
              </a:extLst>
            </p:cNvPr>
            <p:cNvGrpSpPr/>
            <p:nvPr/>
          </p:nvGrpSpPr>
          <p:grpSpPr>
            <a:xfrm>
              <a:off x="1031172" y="994469"/>
              <a:ext cx="5549738" cy="5541221"/>
              <a:chOff x="1031172" y="994469"/>
              <a:chExt cx="5549738" cy="554122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028997-9AFC-8044-8EDA-1436890E020E}"/>
                  </a:ext>
                </a:extLst>
              </p:cNvPr>
              <p:cNvSpPr/>
              <p:nvPr/>
            </p:nvSpPr>
            <p:spPr>
              <a:xfrm>
                <a:off x="1033153" y="5621290"/>
                <a:ext cx="4771901" cy="914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Django Generic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ListView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django.views.generic.ListView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F3CB17-3CFF-0E49-870F-9D4712B60F78}"/>
                  </a:ext>
                </a:extLst>
              </p:cNvPr>
              <p:cNvSpPr/>
              <p:nvPr/>
            </p:nvSpPr>
            <p:spPr>
              <a:xfrm>
                <a:off x="1033153" y="3429000"/>
                <a:ext cx="4771901" cy="19030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App-developed “Owner” Class that inherits / extends Django Generic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ListView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django.views.generic</a:t>
                </a:r>
                <a:r>
                  <a:rPr lang="en-US" sz="1200" dirty="0">
                    <a:solidFill>
                      <a:schemeClr val="tx1"/>
                    </a:solidFill>
                  </a:rPr>
                  <a:t> import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CreateView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django.contrib.auth.mixins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import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LoginRequiredMixin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class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OwnerCreateView</a:t>
                </a:r>
                <a:r>
                  <a:rPr lang="en-US" sz="1200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LoginRequiredMixin</a:t>
                </a:r>
                <a:r>
                  <a:rPr lang="en-US" sz="1200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CreateView</a:t>
                </a:r>
                <a:r>
                  <a:rPr lang="en-US" sz="1200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….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17B567-1D0A-2A48-8D30-44A58BBD66B7}"/>
                  </a:ext>
                </a:extLst>
              </p:cNvPr>
              <p:cNvSpPr/>
              <p:nvPr/>
            </p:nvSpPr>
            <p:spPr>
              <a:xfrm>
                <a:off x="1031172" y="994469"/>
                <a:ext cx="4771902" cy="21240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App-developed “Model” View that inherits / extends App-developed “Owner” Class 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myarts.models</a:t>
                </a:r>
                <a:r>
                  <a:rPr lang="en-US" sz="1200" dirty="0">
                    <a:solidFill>
                      <a:schemeClr val="tx1"/>
                    </a:solidFill>
                  </a:rPr>
                  <a:t> import Article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myarts.owner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import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OwnerCreateView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class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ArticleCreateView</a:t>
                </a:r>
                <a:r>
                  <a:rPr lang="en-US" sz="1200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OwnerCreateView</a:t>
                </a:r>
                <a:r>
                  <a:rPr lang="en-US" sz="1200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    model = Article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    fields = ['title', 'text’]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….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372B46-B0C7-554E-AC18-4B3E88EB4114}"/>
                  </a:ext>
                </a:extLst>
              </p:cNvPr>
              <p:cNvSpPr txBox="1"/>
              <p:nvPr/>
            </p:nvSpPr>
            <p:spPr>
              <a:xfrm>
                <a:off x="5574933" y="3113356"/>
                <a:ext cx="825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inherits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A42CE8-3E3C-E844-949F-34F4C1B5B2E2}"/>
                  </a:ext>
                </a:extLst>
              </p:cNvPr>
              <p:cNvSpPr txBox="1"/>
              <p:nvPr/>
            </p:nvSpPr>
            <p:spPr>
              <a:xfrm>
                <a:off x="5574933" y="5288662"/>
                <a:ext cx="825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inherits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2BA50C4-BC5A-074F-A8EF-EC2269E3A342}"/>
                  </a:ext>
                </a:extLst>
              </p:cNvPr>
              <p:cNvGrpSpPr/>
              <p:nvPr/>
            </p:nvGrpSpPr>
            <p:grpSpPr>
              <a:xfrm>
                <a:off x="5805054" y="4523563"/>
                <a:ext cx="775856" cy="1874754"/>
                <a:chOff x="5805054" y="4464188"/>
                <a:chExt cx="775856" cy="1874754"/>
              </a:xfrm>
            </p:grpSpPr>
            <p:sp>
              <p:nvSpPr>
                <p:cNvPr id="7" name="Curved Left Arrow 6">
                  <a:extLst>
                    <a:ext uri="{FF2B5EF4-FFF2-40B4-BE49-F238E27FC236}">
                      <a16:creationId xmlns:a16="http://schemas.microsoft.com/office/drawing/2014/main" id="{1B5CE5E1-17AB-4E44-8413-89FD67A6E057}"/>
                    </a:ext>
                  </a:extLst>
                </p:cNvPr>
                <p:cNvSpPr/>
                <p:nvPr/>
              </p:nvSpPr>
              <p:spPr>
                <a:xfrm flipV="1">
                  <a:off x="6057139" y="4765963"/>
                  <a:ext cx="523771" cy="1234800"/>
                </a:xfrm>
                <a:prstGeom prst="curved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D4E3E2-8676-D342-89A7-A8B25513CF09}"/>
                    </a:ext>
                  </a:extLst>
                </p:cNvPr>
                <p:cNvSpPr txBox="1"/>
                <p:nvPr/>
              </p:nvSpPr>
              <p:spPr>
                <a:xfrm>
                  <a:off x="5805054" y="6031165"/>
                  <a:ext cx="6078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Super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3FA857-6E1E-7C4B-9A4E-3091431B27D3}"/>
                    </a:ext>
                  </a:extLst>
                </p:cNvPr>
                <p:cNvSpPr txBox="1"/>
                <p:nvPr/>
              </p:nvSpPr>
              <p:spPr>
                <a:xfrm>
                  <a:off x="5805054" y="4464188"/>
                  <a:ext cx="4555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Sub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0F04AFD-58A4-A044-9AC1-4F6E270B946E}"/>
                  </a:ext>
                </a:extLst>
              </p:cNvPr>
              <p:cNvGrpSpPr/>
              <p:nvPr/>
            </p:nvGrpSpPr>
            <p:grpSpPr>
              <a:xfrm>
                <a:off x="5805054" y="2349046"/>
                <a:ext cx="775856" cy="1874754"/>
                <a:chOff x="5805054" y="4464188"/>
                <a:chExt cx="775856" cy="1874754"/>
              </a:xfrm>
            </p:grpSpPr>
            <p:sp>
              <p:nvSpPr>
                <p:cNvPr id="15" name="Curved Left Arrow 14">
                  <a:extLst>
                    <a:ext uri="{FF2B5EF4-FFF2-40B4-BE49-F238E27FC236}">
                      <a16:creationId xmlns:a16="http://schemas.microsoft.com/office/drawing/2014/main" id="{090B1081-0535-CB4A-BACE-E5027A0C74CC}"/>
                    </a:ext>
                  </a:extLst>
                </p:cNvPr>
                <p:cNvSpPr/>
                <p:nvPr/>
              </p:nvSpPr>
              <p:spPr>
                <a:xfrm flipV="1">
                  <a:off x="6057139" y="4765963"/>
                  <a:ext cx="523771" cy="1234800"/>
                </a:xfrm>
                <a:prstGeom prst="curved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3AA2709-A143-364A-BCB1-E5E868E5C7D9}"/>
                    </a:ext>
                  </a:extLst>
                </p:cNvPr>
                <p:cNvSpPr txBox="1"/>
                <p:nvPr/>
              </p:nvSpPr>
              <p:spPr>
                <a:xfrm>
                  <a:off x="5805054" y="6031165"/>
                  <a:ext cx="6078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Super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7FAB7F2-7330-FF42-A976-D8949316FD79}"/>
                    </a:ext>
                  </a:extLst>
                </p:cNvPr>
                <p:cNvSpPr txBox="1"/>
                <p:nvPr/>
              </p:nvSpPr>
              <p:spPr>
                <a:xfrm>
                  <a:off x="5805054" y="4464188"/>
                  <a:ext cx="4555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Sub</a:t>
                  </a: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69CA5-1C8B-814F-BDB6-71B6FB4B060B}"/>
                </a:ext>
              </a:extLst>
            </p:cNvPr>
            <p:cNvSpPr txBox="1"/>
            <p:nvPr/>
          </p:nvSpPr>
          <p:spPr>
            <a:xfrm>
              <a:off x="4614448" y="2676871"/>
              <a:ext cx="9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views.py</a:t>
              </a:r>
              <a:endParaRPr lang="en-US" i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6CCD82-AF89-C346-9E5F-B1BBB0AC1DBB}"/>
                </a:ext>
              </a:extLst>
            </p:cNvPr>
            <p:cNvSpPr txBox="1"/>
            <p:nvPr/>
          </p:nvSpPr>
          <p:spPr>
            <a:xfrm>
              <a:off x="4572000" y="4962689"/>
              <a:ext cx="1033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owner.py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454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FC3C-1C92-3148-B5BC-18BD1D7C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Form Flow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7990C0-F802-F541-8B82-06530C33D153}"/>
              </a:ext>
            </a:extLst>
          </p:cNvPr>
          <p:cNvGrpSpPr/>
          <p:nvPr/>
        </p:nvGrpSpPr>
        <p:grpSpPr>
          <a:xfrm>
            <a:off x="976960" y="1242106"/>
            <a:ext cx="7308581" cy="4774725"/>
            <a:chOff x="976960" y="1242106"/>
            <a:chExt cx="7308581" cy="47747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39332BE-047A-0049-ADBE-5C4B3AFA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9826" y="1254041"/>
              <a:ext cx="1857607" cy="476279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7DC3B2-2520-FD4B-8452-9ACDD263C007}"/>
                </a:ext>
              </a:extLst>
            </p:cNvPr>
            <p:cNvSpPr txBox="1"/>
            <p:nvPr/>
          </p:nvSpPr>
          <p:spPr>
            <a:xfrm>
              <a:off x="2602165" y="1242106"/>
              <a:ext cx="1164299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GET Request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FD216E-D4E4-B944-AE5C-6F7B9C29EA55}"/>
                </a:ext>
              </a:extLst>
            </p:cNvPr>
            <p:cNvSpPr txBox="1"/>
            <p:nvPr/>
          </p:nvSpPr>
          <p:spPr>
            <a:xfrm>
              <a:off x="2349587" y="2218151"/>
              <a:ext cx="1669455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Form with old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C16495-6265-6245-896C-A9A346ADBFE2}"/>
                </a:ext>
              </a:extLst>
            </p:cNvPr>
            <p:cNvSpPr txBox="1"/>
            <p:nvPr/>
          </p:nvSpPr>
          <p:spPr>
            <a:xfrm>
              <a:off x="1046219" y="2590616"/>
              <a:ext cx="880499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Edit Data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B857FB-2D7C-9E47-B5CD-5B49BAC5E283}"/>
                </a:ext>
              </a:extLst>
            </p:cNvPr>
            <p:cNvSpPr txBox="1"/>
            <p:nvPr/>
          </p:nvSpPr>
          <p:spPr>
            <a:xfrm>
              <a:off x="2499021" y="2938754"/>
              <a:ext cx="1370588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POST with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A93B2D-2C65-744C-AC93-25F839D35427}"/>
                </a:ext>
              </a:extLst>
            </p:cNvPr>
            <p:cNvSpPr txBox="1"/>
            <p:nvPr/>
          </p:nvSpPr>
          <p:spPr>
            <a:xfrm>
              <a:off x="2498095" y="1833521"/>
              <a:ext cx="1372443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Error  404 Page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ED0D22-CF1E-B045-8211-A49A98FC5517}"/>
                </a:ext>
              </a:extLst>
            </p:cNvPr>
            <p:cNvSpPr txBox="1"/>
            <p:nvPr/>
          </p:nvSpPr>
          <p:spPr>
            <a:xfrm>
              <a:off x="5100277" y="3358781"/>
              <a:ext cx="1216705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Validate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41E073-9C4E-F74C-91C5-5731D6647082}"/>
                </a:ext>
              </a:extLst>
            </p:cNvPr>
            <p:cNvSpPr txBox="1"/>
            <p:nvPr/>
          </p:nvSpPr>
          <p:spPr>
            <a:xfrm>
              <a:off x="2349587" y="3687095"/>
              <a:ext cx="1669455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Form with old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FC59B-3615-EE4D-B6A9-5FDF7E2F8E51}"/>
                </a:ext>
              </a:extLst>
            </p:cNvPr>
            <p:cNvSpPr txBox="1"/>
            <p:nvPr/>
          </p:nvSpPr>
          <p:spPr>
            <a:xfrm>
              <a:off x="1100542" y="3292523"/>
              <a:ext cx="793158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Fix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7EA532-7533-D047-8529-F3D5ABD9E6A9}"/>
                </a:ext>
              </a:extLst>
            </p:cNvPr>
            <p:cNvSpPr txBox="1"/>
            <p:nvPr/>
          </p:nvSpPr>
          <p:spPr>
            <a:xfrm>
              <a:off x="5124465" y="4413880"/>
              <a:ext cx="1168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Store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0D9E66-000F-244E-9123-C6323D88AA6C}"/>
                </a:ext>
              </a:extLst>
            </p:cNvPr>
            <p:cNvSpPr txBox="1"/>
            <p:nvPr/>
          </p:nvSpPr>
          <p:spPr>
            <a:xfrm>
              <a:off x="2166528" y="4761650"/>
              <a:ext cx="2035574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Redirect to success URL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59F7C1-744D-D74D-8CC3-1E7705497CDF}"/>
                </a:ext>
              </a:extLst>
            </p:cNvPr>
            <p:cNvSpPr txBox="1"/>
            <p:nvPr/>
          </p:nvSpPr>
          <p:spPr>
            <a:xfrm>
              <a:off x="2446562" y="5133692"/>
              <a:ext cx="1475506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GET success URL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41B81-7F31-C64C-9776-3382687678AB}"/>
                </a:ext>
              </a:extLst>
            </p:cNvPr>
            <p:cNvSpPr txBox="1"/>
            <p:nvPr/>
          </p:nvSpPr>
          <p:spPr>
            <a:xfrm>
              <a:off x="2398197" y="5702406"/>
              <a:ext cx="1572235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Success page Yay!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071875-EFEB-A04E-B985-AA5AE686A33E}"/>
                </a:ext>
              </a:extLst>
            </p:cNvPr>
            <p:cNvSpPr txBox="1"/>
            <p:nvPr/>
          </p:nvSpPr>
          <p:spPr>
            <a:xfrm>
              <a:off x="5383913" y="1829362"/>
              <a:ext cx="649430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Error?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752652-828D-624D-AA5F-9434CC37C5C6}"/>
                </a:ext>
              </a:extLst>
            </p:cNvPr>
            <p:cNvSpPr/>
            <p:nvPr/>
          </p:nvSpPr>
          <p:spPr>
            <a:xfrm>
              <a:off x="5383913" y="3686252"/>
              <a:ext cx="649429" cy="314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Error?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CB0072D7-B65C-5248-A7DE-B639A5FC5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915541" y="1409882"/>
              <a:ext cx="1793090" cy="158813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52B540E-C868-B543-9A24-CF5680EA2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17" idx="1"/>
              <a:endCxn id="9" idx="3"/>
            </p:cNvCxnSpPr>
            <p:nvPr/>
          </p:nvCxnSpPr>
          <p:spPr>
            <a:xfrm rot="10800000" flipV="1">
              <a:off x="3870538" y="1986574"/>
              <a:ext cx="1513376" cy="41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468F9615-E993-2547-9A25-F7EAB45C45DD}"/>
                </a:ext>
              </a:extLst>
            </p:cNvPr>
            <p:cNvSpPr/>
            <p:nvPr/>
          </p:nvSpPr>
          <p:spPr>
            <a:xfrm>
              <a:off x="7215158" y="2670146"/>
              <a:ext cx="1070383" cy="12544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model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F704C3D-2A41-824D-A66E-E1C20503D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6221587" y="1982747"/>
              <a:ext cx="993571" cy="1314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D4259E78-906C-6B4D-8BB6-EC9BCB71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17" idx="2"/>
              <a:endCxn id="6" idx="3"/>
            </p:cNvCxnSpPr>
            <p:nvPr/>
          </p:nvCxnSpPr>
          <p:spPr>
            <a:xfrm rot="5400000">
              <a:off x="4748047" y="1414782"/>
              <a:ext cx="231577" cy="1689586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9714A591-D306-A24A-A814-93D97FAF8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10800000" flipV="1">
              <a:off x="1486470" y="2381596"/>
              <a:ext cx="703811" cy="209020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316EBEA6-5A41-0540-A272-CC64939FF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 rot="16200000" flipH="1">
              <a:off x="1897282" y="2494228"/>
              <a:ext cx="190925" cy="1012552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03F6C3-DA1B-444F-83D6-C1A14946913D}"/>
                </a:ext>
              </a:extLst>
            </p:cNvPr>
            <p:cNvSpPr txBox="1"/>
            <p:nvPr/>
          </p:nvSpPr>
          <p:spPr>
            <a:xfrm>
              <a:off x="982798" y="1883782"/>
              <a:ext cx="686713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Cancel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54BC96-9D61-C647-B4F9-232DB124E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 flipV="1">
              <a:off x="1669511" y="2040995"/>
              <a:ext cx="502396" cy="284159"/>
            </a:xfrm>
            <a:prstGeom prst="straightConnector1">
              <a:avLst/>
            </a:prstGeom>
            <a:ln w="38100">
              <a:solidFill>
                <a:srgbClr val="00FD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DA1616A2-7F16-5D4D-80CF-0B6260F6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032509" y="3106576"/>
              <a:ext cx="1676121" cy="252205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5E300244-A009-C941-B3D0-C504D0D8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18" idx="1"/>
              <a:endCxn id="11" idx="3"/>
            </p:cNvCxnSpPr>
            <p:nvPr/>
          </p:nvCxnSpPr>
          <p:spPr>
            <a:xfrm rot="10800000" flipV="1">
              <a:off x="4019042" y="3843463"/>
              <a:ext cx="1364871" cy="84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FF8E3543-04A6-2C43-B7CC-74FCBE2B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rot="10800000">
              <a:off x="1497121" y="3606949"/>
              <a:ext cx="674786" cy="249149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2E26A2A9-52CF-D445-BC78-A298C0B6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12" idx="0"/>
              <a:endCxn id="8" idx="1"/>
            </p:cNvCxnSpPr>
            <p:nvPr/>
          </p:nvCxnSpPr>
          <p:spPr>
            <a:xfrm rot="5400000" flipH="1" flipV="1">
              <a:off x="1899793" y="2693296"/>
              <a:ext cx="196556" cy="1001899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7AF282B-9BB4-2348-9C32-8DE1EC357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3" idx="3"/>
              <a:endCxn id="21" idx="2"/>
            </p:cNvCxnSpPr>
            <p:nvPr/>
          </p:nvCxnSpPr>
          <p:spPr>
            <a:xfrm flipV="1">
              <a:off x="6292798" y="3297351"/>
              <a:ext cx="922360" cy="13011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463274E7-D7E9-D241-9F81-DC633DF99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5400000">
              <a:off x="4941094" y="4151324"/>
              <a:ext cx="135651" cy="1399427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A404C0-876D-B841-8E50-2DCD99D0A0EA}"/>
                </a:ext>
              </a:extLst>
            </p:cNvPr>
            <p:cNvSpPr txBox="1"/>
            <p:nvPr/>
          </p:nvSpPr>
          <p:spPr>
            <a:xfrm>
              <a:off x="5088005" y="5448117"/>
              <a:ext cx="1204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Make Page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AAD2DA-4F49-3947-B6A7-64B590FFC5C1}"/>
                </a:ext>
              </a:extLst>
            </p:cNvPr>
            <p:cNvSpPr txBox="1"/>
            <p:nvPr/>
          </p:nvSpPr>
          <p:spPr>
            <a:xfrm>
              <a:off x="976960" y="4208533"/>
              <a:ext cx="91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Cancel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793831-61FA-7B4C-A82C-083CBB871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5173" y="3946066"/>
              <a:ext cx="645107" cy="278640"/>
            </a:xfrm>
            <a:prstGeom prst="straightConnector1">
              <a:avLst/>
            </a:prstGeom>
            <a:ln w="38100">
              <a:solidFill>
                <a:srgbClr val="00FD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F7F36737-055A-564E-8765-A5C28BE9B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026510" y="4945039"/>
              <a:ext cx="280034" cy="359879"/>
            </a:xfrm>
            <a:prstGeom prst="bentConnector3">
              <a:avLst>
                <a:gd name="adj1" fmla="val -84339"/>
              </a:avLst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6C1819D9-1E72-5C45-AA69-D0143D184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15" idx="3"/>
              <a:endCxn id="34" idx="0"/>
            </p:cNvCxnSpPr>
            <p:nvPr/>
          </p:nvCxnSpPr>
          <p:spPr>
            <a:xfrm>
              <a:off x="3922068" y="5290905"/>
              <a:ext cx="1768089" cy="157212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7C6D0BD0-D764-A54B-B53E-2BF0CB7C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4" idx="2"/>
              <a:endCxn id="16" idx="3"/>
            </p:cNvCxnSpPr>
            <p:nvPr/>
          </p:nvCxnSpPr>
          <p:spPr>
            <a:xfrm rot="5400000">
              <a:off x="4809210" y="4978672"/>
              <a:ext cx="42170" cy="1719725"/>
            </a:xfrm>
            <a:prstGeom prst="bentConnector2">
              <a:avLst/>
            </a:prstGeom>
            <a:ln w="38100"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794FE07D-34F4-7742-BEC5-53F81203A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13" idx="3"/>
              <a:endCxn id="34" idx="3"/>
            </p:cNvCxnSpPr>
            <p:nvPr/>
          </p:nvCxnSpPr>
          <p:spPr>
            <a:xfrm flipH="1">
              <a:off x="6292309" y="4598546"/>
              <a:ext cx="489" cy="1034237"/>
            </a:xfrm>
            <a:prstGeom prst="curvedConnector3">
              <a:avLst>
                <a:gd name="adj1" fmla="val -46748466"/>
              </a:avLst>
            </a:prstGeom>
            <a:ln w="38100">
              <a:solidFill>
                <a:srgbClr val="FF7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2ACC17-967E-FA40-8D30-5374E8356A43}"/>
                </a:ext>
              </a:extLst>
            </p:cNvPr>
            <p:cNvSpPr txBox="1"/>
            <p:nvPr/>
          </p:nvSpPr>
          <p:spPr>
            <a:xfrm>
              <a:off x="6562735" y="4941588"/>
              <a:ext cx="859810" cy="3144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7F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Message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2F5B41-10F3-DF4C-9100-9BFCC464F3BB}"/>
                </a:ext>
              </a:extLst>
            </p:cNvPr>
            <p:cNvSpPr txBox="1"/>
            <p:nvPr/>
          </p:nvSpPr>
          <p:spPr>
            <a:xfrm>
              <a:off x="2479783" y="4189757"/>
              <a:ext cx="1372443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Error  404 Page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3242BB-1ED6-9743-B551-2407A8E17A4A}"/>
                </a:ext>
              </a:extLst>
            </p:cNvPr>
            <p:cNvSpPr txBox="1"/>
            <p:nvPr/>
          </p:nvSpPr>
          <p:spPr>
            <a:xfrm>
              <a:off x="5365602" y="4185598"/>
              <a:ext cx="649430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Error?</a:t>
              </a:r>
            </a:p>
          </p:txBody>
        </p: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41D2B67A-EA2C-6B49-ACA0-BD98F6EE8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rot="10800000" flipV="1">
              <a:off x="3852227" y="4342810"/>
              <a:ext cx="1513376" cy="41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D796685-C8B4-7649-B015-CBEE943C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3189" y="3297259"/>
              <a:ext cx="1186079" cy="6488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4A4865-DE9F-6441-9538-2E79B8D75B1D}"/>
                </a:ext>
              </a:extLst>
            </p:cNvPr>
            <p:cNvSpPr txBox="1"/>
            <p:nvPr/>
          </p:nvSpPr>
          <p:spPr>
            <a:xfrm>
              <a:off x="3016248" y="3406847"/>
              <a:ext cx="19706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get_context_data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0B5E81-8961-3E44-BA06-9900CA598A0E}"/>
                </a:ext>
              </a:extLst>
            </p:cNvPr>
            <p:cNvSpPr txBox="1"/>
            <p:nvPr/>
          </p:nvSpPr>
          <p:spPr>
            <a:xfrm>
              <a:off x="3033856" y="2522851"/>
              <a:ext cx="19706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get_context_data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()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310B80-B12F-F34A-A322-E1A99AEBEDCE}"/>
                </a:ext>
              </a:extLst>
            </p:cNvPr>
            <p:cNvSpPr txBox="1"/>
            <p:nvPr/>
          </p:nvSpPr>
          <p:spPr>
            <a:xfrm>
              <a:off x="4993423" y="1568695"/>
              <a:ext cx="1430416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500FF"/>
                  </a:solidFill>
                </a:rPr>
                <a:t>get_query_set</a:t>
              </a:r>
              <a:r>
                <a:rPr lang="en-US" dirty="0">
                  <a:solidFill>
                    <a:srgbClr val="0500FF"/>
                  </a:solidFill>
                </a:rPr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6093F3-3E8F-0D4A-9F56-F61DF882DF96}"/>
                </a:ext>
              </a:extLst>
            </p:cNvPr>
            <p:cNvSpPr txBox="1"/>
            <p:nvPr/>
          </p:nvSpPr>
          <p:spPr>
            <a:xfrm>
              <a:off x="4937975" y="3949712"/>
              <a:ext cx="1430416" cy="314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500FF"/>
                  </a:solidFill>
                </a:rPr>
                <a:t>get_query_set</a:t>
              </a:r>
              <a:r>
                <a:rPr lang="en-US" dirty="0">
                  <a:solidFill>
                    <a:srgbClr val="0500FF"/>
                  </a:solidFill>
                </a:rPr>
                <a:t>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726F3A-EE93-654A-BD9D-F6F5DEE092FC}"/>
                </a:ext>
              </a:extLst>
            </p:cNvPr>
            <p:cNvSpPr txBox="1"/>
            <p:nvPr/>
          </p:nvSpPr>
          <p:spPr>
            <a:xfrm>
              <a:off x="5195568" y="3341655"/>
              <a:ext cx="13321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500FF"/>
                  </a:solidFill>
                </a:rPr>
                <a:t>form_valid</a:t>
              </a:r>
              <a:r>
                <a:rPr lang="en-US" dirty="0">
                  <a:solidFill>
                    <a:srgbClr val="0500FF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77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211-E3E0-2A4C-BE08-A0BB0A50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html Files Extend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3384BD-7C15-C940-B674-DF3867ACB61F}"/>
              </a:ext>
            </a:extLst>
          </p:cNvPr>
          <p:cNvGrpSpPr/>
          <p:nvPr/>
        </p:nvGrpSpPr>
        <p:grpSpPr>
          <a:xfrm>
            <a:off x="882978" y="1119695"/>
            <a:ext cx="7892886" cy="5174227"/>
            <a:chOff x="882978" y="1119695"/>
            <a:chExt cx="7892886" cy="51742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E3A275-3003-514D-8509-9010CFBA9B13}"/>
                </a:ext>
              </a:extLst>
            </p:cNvPr>
            <p:cNvSpPr/>
            <p:nvPr/>
          </p:nvSpPr>
          <p:spPr>
            <a:xfrm>
              <a:off x="882978" y="1119695"/>
              <a:ext cx="5577200" cy="13978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</a:rPr>
                <a:t>projectName</a:t>
              </a:r>
              <a:r>
                <a:rPr lang="en-US" sz="1400" dirty="0">
                  <a:solidFill>
                    <a:schemeClr val="tx1"/>
                  </a:solidFill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</a:rPr>
                <a:t>appName</a:t>
              </a:r>
              <a:r>
                <a:rPr lang="en-US" sz="1400" dirty="0">
                  <a:solidFill>
                    <a:schemeClr val="tx1"/>
                  </a:solidFill>
                </a:rPr>
                <a:t>/templates/</a:t>
              </a:r>
              <a:r>
                <a:rPr lang="en-US" sz="1400" dirty="0" err="1">
                  <a:solidFill>
                    <a:schemeClr val="tx1"/>
                  </a:solidFill>
                </a:rPr>
                <a:t>appName</a:t>
              </a:r>
              <a:r>
                <a:rPr lang="en-US" sz="1400" dirty="0">
                  <a:solidFill>
                    <a:schemeClr val="tx1"/>
                  </a:solidFill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</a:rPr>
                <a:t>main_menu.html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{% extends 'menu/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base_menu.html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 %}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{% block title %}{{ 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settings.APP_NAME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}}{% 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endblock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%}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{% block content %}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&lt;h4&gt;I am the content block in templates/menu/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main_menu.html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&lt;/h4&gt;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{% 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endblock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%}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39B4F6-C39A-B741-A9BB-55201778DC5B}"/>
                </a:ext>
              </a:extLst>
            </p:cNvPr>
            <p:cNvSpPr/>
            <p:nvPr/>
          </p:nvSpPr>
          <p:spPr>
            <a:xfrm>
              <a:off x="882978" y="5405796"/>
              <a:ext cx="5577199" cy="8881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</a:rPr>
                <a:t>projectName</a:t>
              </a:r>
              <a:r>
                <a:rPr lang="en-US" sz="1400" dirty="0">
                  <a:solidFill>
                    <a:schemeClr val="tx1"/>
                  </a:solidFill>
                </a:rPr>
                <a:t>/home/templates/</a:t>
              </a:r>
              <a:r>
                <a:rPr lang="en-US" sz="1400" dirty="0" err="1">
                  <a:solidFill>
                    <a:schemeClr val="tx1"/>
                  </a:solidFill>
                </a:rPr>
                <a:t>base_bootstrap.html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contains Django Template Language blocks for: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 head, navbar, welcome, messages, content, and footer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DA9C70-8833-E944-8E3C-D9A10163714D}"/>
                </a:ext>
              </a:extLst>
            </p:cNvPr>
            <p:cNvSpPr/>
            <p:nvPr/>
          </p:nvSpPr>
          <p:spPr>
            <a:xfrm>
              <a:off x="882979" y="3139073"/>
              <a:ext cx="5577199" cy="16452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/</a:t>
              </a:r>
              <a:r>
                <a:rPr lang="en-US" sz="1400" dirty="0" err="1">
                  <a:solidFill>
                    <a:schemeClr val="tx1"/>
                  </a:solidFill>
                </a:rPr>
                <a:t>projectName</a:t>
              </a:r>
              <a:r>
                <a:rPr lang="en-US" sz="1400" dirty="0">
                  <a:solidFill>
                    <a:schemeClr val="tx1"/>
                  </a:solidFill>
                </a:rPr>
                <a:t>/home/templates/</a:t>
              </a:r>
              <a:r>
                <a:rPr lang="en-US" sz="1400" dirty="0" err="1">
                  <a:solidFill>
                    <a:schemeClr val="tx1"/>
                  </a:solidFill>
                </a:rPr>
                <a:t>base_menu.html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{% extends '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base_bootstrap.html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 %}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{% load 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app_tags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%} &lt;!-- see home/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templatetags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app_tags.py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and dj4e-samples/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settings.py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--&gt;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{% block navbar %}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&lt;nav class="navbar navbar-default navbar-inverse"&gt;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&lt;/nav&gt;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{% 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endblock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%}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7573DE-543D-8B46-90C9-A8D0160D76C2}"/>
                </a:ext>
              </a:extLst>
            </p:cNvPr>
            <p:cNvSpPr txBox="1"/>
            <p:nvPr/>
          </p:nvSpPr>
          <p:spPr>
            <a:xfrm>
              <a:off x="6671953" y="5695970"/>
              <a:ext cx="1085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 Start here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64BE8D-F531-644C-AB6C-2CF2CD976FA0}"/>
                </a:ext>
              </a:extLst>
            </p:cNvPr>
            <p:cNvSpPr txBox="1"/>
            <p:nvPr/>
          </p:nvSpPr>
          <p:spPr>
            <a:xfrm>
              <a:off x="6671953" y="3592350"/>
              <a:ext cx="21039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 extends </a:t>
              </a:r>
              <a:r>
                <a:rPr lang="en-US" sz="1400" dirty="0" err="1"/>
                <a:t>base_bootstrap</a:t>
              </a:r>
              <a:r>
                <a:rPr lang="en-US" sz="1400" dirty="0"/>
                <a:t> with a block for an html navbar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C9E485-6AD6-C34B-9219-12DB038CE84C}"/>
                </a:ext>
              </a:extLst>
            </p:cNvPr>
            <p:cNvSpPr txBox="1"/>
            <p:nvPr/>
          </p:nvSpPr>
          <p:spPr>
            <a:xfrm>
              <a:off x="6671952" y="1449300"/>
              <a:ext cx="21039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3. extends </a:t>
              </a:r>
              <a:r>
                <a:rPr lang="en-US" sz="1400" dirty="0" err="1"/>
                <a:t>base_menu</a:t>
              </a:r>
              <a:r>
                <a:rPr lang="en-US" sz="1400" dirty="0"/>
                <a:t> with a block for html content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47354-72E7-5041-860F-638E37E870B4}"/>
                </a:ext>
              </a:extLst>
            </p:cNvPr>
            <p:cNvSpPr txBox="1"/>
            <p:nvPr/>
          </p:nvSpPr>
          <p:spPr>
            <a:xfrm>
              <a:off x="6063076" y="2677938"/>
              <a:ext cx="843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extends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B5DB5-1DB9-484A-A1F3-A63C17F4BD02}"/>
                </a:ext>
              </a:extLst>
            </p:cNvPr>
            <p:cNvSpPr txBox="1"/>
            <p:nvPr/>
          </p:nvSpPr>
          <p:spPr>
            <a:xfrm>
              <a:off x="6063076" y="4924494"/>
              <a:ext cx="843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extends</a:t>
              </a:r>
            </a:p>
          </p:txBody>
        </p:sp>
        <p:sp>
          <p:nvSpPr>
            <p:cNvPr id="11" name="Curved Left Arrow 10">
              <a:extLst>
                <a:ext uri="{FF2B5EF4-FFF2-40B4-BE49-F238E27FC236}">
                  <a16:creationId xmlns:a16="http://schemas.microsoft.com/office/drawing/2014/main" id="{FA46B4F8-4599-F044-9594-FB780BE5631E}"/>
                </a:ext>
              </a:extLst>
            </p:cNvPr>
            <p:cNvSpPr/>
            <p:nvPr/>
          </p:nvSpPr>
          <p:spPr>
            <a:xfrm flipV="1">
              <a:off x="6545282" y="4461170"/>
              <a:ext cx="523771" cy="12348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urved Left Arrow 11">
              <a:extLst>
                <a:ext uri="{FF2B5EF4-FFF2-40B4-BE49-F238E27FC236}">
                  <a16:creationId xmlns:a16="http://schemas.microsoft.com/office/drawing/2014/main" id="{2DD4A453-9A0F-B940-B0EA-90B7AE4A6216}"/>
                </a:ext>
              </a:extLst>
            </p:cNvPr>
            <p:cNvSpPr/>
            <p:nvPr/>
          </p:nvSpPr>
          <p:spPr>
            <a:xfrm flipV="1">
              <a:off x="6545282" y="2215403"/>
              <a:ext cx="523771" cy="12348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72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11149</TotalTime>
  <Words>703</Words>
  <Application>Microsoft Macintosh PowerPoint</Application>
  <PresentationFormat>On-screen Show (4:3)</PresentationFormat>
  <Paragraphs>153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Courier New</vt:lpstr>
      <vt:lpstr>Office Theme</vt:lpstr>
      <vt:lpstr>Django Project and App Folder Hierarchy</vt:lpstr>
      <vt:lpstr>Django Project: /home File and Folder Hierarchy</vt:lpstr>
      <vt:lpstr>Django Project: /appName99 File and Folder Hierarchy</vt:lpstr>
      <vt:lpstr>Extending Generic Views and Developed Views</vt:lpstr>
      <vt:lpstr>Edit Form Flow</vt:lpstr>
      <vt:lpstr>Bootstrap html Files Extend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Project and App Folder Heirarchy</dc:title>
  <dc:creator>Tim Castle</dc:creator>
  <cp:lastModifiedBy>Tim Castle</cp:lastModifiedBy>
  <cp:revision>20</cp:revision>
  <dcterms:created xsi:type="dcterms:W3CDTF">2021-10-18T19:50:10Z</dcterms:created>
  <dcterms:modified xsi:type="dcterms:W3CDTF">2021-11-01T17:44:25Z</dcterms:modified>
</cp:coreProperties>
</file>