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95" r:id="rId2"/>
    <p:sldId id="294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864278"/>
    <a:srgbClr val="FBF7FA"/>
    <a:srgbClr val="F8F2F7"/>
    <a:srgbClr val="758677"/>
    <a:srgbClr val="EF799B"/>
    <a:srgbClr val="F8C4D3"/>
    <a:srgbClr val="FEF8FA"/>
    <a:srgbClr val="FDEDF2"/>
    <a:srgbClr val="8A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8" autoAdjust="0"/>
    <p:restoredTop sz="97382" autoAdjust="0"/>
  </p:normalViewPr>
  <p:slideViewPr>
    <p:cSldViewPr snapToGrid="0" showGuides="1">
      <p:cViewPr varScale="1">
        <p:scale>
          <a:sx n="66" d="100"/>
          <a:sy n="66" d="100"/>
        </p:scale>
        <p:origin x="378" y="68"/>
      </p:cViewPr>
      <p:guideLst>
        <p:guide orient="horz" pos="2160"/>
        <p:guide pos="384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0" d="100"/>
          <a:sy n="120" d="100"/>
        </p:scale>
        <p:origin x="4290" y="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2EFC89C-9724-4C87-924F-5F81B67EF2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A5DC71-0925-4427-B8AB-56A758185F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6E3E2-3EF4-4ED0-8D0B-40D028B41695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170413-7AD3-489E-8C84-4CF8E609B8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0ADF0D-0CA0-4F58-BC52-732D074D05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CEBCC-B9A1-4073-B96B-FE9611A7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99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83A42-55EE-4019-A41B-ED8A201E442E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E8FD2-5EAA-4909-9B9B-9B6A9E989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243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28CA3-D59B-4D85-8BFC-A6B2B36F1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A072DF-3D4C-40A4-B9DA-B738F7DF3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066862-40FA-4E5E-BB10-3708D327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0B27-BA65-455B-B9D6-D69BA05BEAFF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A1BFD-EFFC-4383-B699-F144BB94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485E7-D59C-48DB-96A4-9B9AC046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2ABA-43BB-427F-92C1-F641C89DD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2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D55A9-BBD7-4D9A-B73A-473AD33ED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B1CA44-16FF-4D09-8C38-8F3E99273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88B8E-DD01-4D54-A265-91E944C8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0B27-BA65-455B-B9D6-D69BA05BEAFF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4E2F3A-EFF2-4EC1-AF8C-3AA1B142A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50193-7E9E-4801-952E-347A9A75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2ABA-43BB-427F-92C1-F641C89DD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44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A7DFBD-DF11-4C7E-B960-63A47E4AA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452826-FFF1-4277-83C4-991D75C56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8AAB91-FDD8-4227-AA2A-EFCDD216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0B27-BA65-455B-B9D6-D69BA05BEAFF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DB7BB-E372-43D9-8E3B-243A0BC4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DCC750-1F97-450A-BA25-47D3BE14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2ABA-43BB-427F-92C1-F641C89DD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23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39E93-2311-4712-A4CD-E0ACB8C0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D906F-C677-4BE6-A599-019A190A8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118E2-6881-4104-980E-36486E85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0B27-BA65-455B-B9D6-D69BA05BEAFF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3B15BD-5025-4752-A687-33A72C84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24457D-CA17-4BBF-B3EF-D5029245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2ABA-43BB-427F-92C1-F641C89DD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71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BC5EA-5A0B-4BA1-BB34-BAB5D9FEA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F9E60B-A3F8-4289-8AB0-D48534A25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46B7E6-EFA7-441F-AC3E-4F62B4E7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0B27-BA65-455B-B9D6-D69BA05BEAFF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6E0A7-1E66-41FC-935E-105CF5DF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FD6F6-81DA-4FE0-B2A3-4B88BE5C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2ABA-43BB-427F-92C1-F641C89DD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03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CB3A5-CB65-4025-912E-3B9354D7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1C1F2-234E-47CD-A416-C014D1855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B660F5-757E-477D-BF29-237A3BC4D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423059-1622-4162-BFAB-A12BD26F2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0B27-BA65-455B-B9D6-D69BA05BEAFF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BE1F51-1810-427C-B4A9-C74BC608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8A0A7-AFA4-4528-B157-A1EE48F5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2ABA-43BB-427F-92C1-F641C89DD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62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9BB81-60B8-41D2-9E09-98FBED64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94351C-0B21-4AD9-962C-AA0A396EA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D5DDAC-8737-4653-BA55-3D64C1645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61549C-94B8-481E-97DF-8706793F8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F1685A-EA73-4661-82BA-6BA88EF4A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47C520-D9F4-4492-89E1-D6586C8E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0B27-BA65-455B-B9D6-D69BA05BEAFF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70B946-25F7-48E6-9C07-00584CA7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622425-C36F-4580-A3F0-77D243A8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2ABA-43BB-427F-92C1-F641C89DD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7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ABC4E-20D0-4593-9B98-6301231D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110788-D102-4F4A-99A1-06971FB5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0B27-BA65-455B-B9D6-D69BA05BEAFF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2E3B69-A50C-4458-A8E3-5C4E430E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5D88E7-9EEB-45E7-A564-33B686B9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2ABA-43BB-427F-92C1-F641C89DD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30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37D3D4-CD41-42AB-87CE-2B52113D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0B27-BA65-455B-B9D6-D69BA05BEAFF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8E29A1-8772-4AB3-81DE-2D52C1E3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67E8F0-000D-4744-9D36-705FEAF6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2ABA-43BB-427F-92C1-F641C89DD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40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C077F-0DD7-4E64-9D76-97015BD6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3F1AA-12FC-4044-8FB0-9FD241774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959301-99F5-4CC8-9F64-CAACE7052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00EAB1-F9C8-4B7A-B675-8203B66C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0B27-BA65-455B-B9D6-D69BA05BEAFF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3B87BE-FE30-46E8-BF18-23C4FA54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AA98FC-96FC-4FC2-B98E-7970D820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2ABA-43BB-427F-92C1-F641C89DD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37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36349-4E48-413A-9FD8-6A1C764B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04CBC9-0117-40C9-8662-D0334EC0C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BC5589-3A69-4AC0-875D-BD9EC288F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162226-7988-4F91-9B26-1F595459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0B27-BA65-455B-B9D6-D69BA05BEAFF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CBF622-1647-425F-A11D-E6318F13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7850BB-6866-48B0-B5A0-6AE10065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2ABA-43BB-427F-92C1-F641C89DD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58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97285B-91D5-441A-B3A9-D846E7AA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6CDC1D-72D5-4C07-9789-96F81F740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552A1-4C58-4CE6-9477-A9330FBDA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40B27-BA65-455B-B9D6-D69BA05BEAFF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A16822-9179-439E-9D0A-FF1D12872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AF9C0-8D84-403A-9FCC-E2B3815FF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B2ABA-43BB-427F-92C1-F641C89DD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7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íṣḻîḋé">
            <a:extLst>
              <a:ext uri="{FF2B5EF4-FFF2-40B4-BE49-F238E27FC236}">
                <a16:creationId xmlns:a16="http://schemas.microsoft.com/office/drawing/2014/main" id="{2DAD020B-EA6E-4E0F-BF99-26EF037EB6B6}"/>
              </a:ext>
            </a:extLst>
          </p:cNvPr>
          <p:cNvSpPr/>
          <p:nvPr/>
        </p:nvSpPr>
        <p:spPr>
          <a:xfrm rot="5400000" flipH="1" flipV="1">
            <a:off x="1229749" y="1343630"/>
            <a:ext cx="759781" cy="2993176"/>
          </a:xfrm>
          <a:prstGeom prst="roundRect">
            <a:avLst>
              <a:gd name="adj" fmla="val 50000"/>
            </a:avLst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íṣḻîḋé">
            <a:extLst>
              <a:ext uri="{FF2B5EF4-FFF2-40B4-BE49-F238E27FC236}">
                <a16:creationId xmlns:a16="http://schemas.microsoft.com/office/drawing/2014/main" id="{ADB6BC28-1F55-4407-9FB9-E885D8440820}"/>
              </a:ext>
            </a:extLst>
          </p:cNvPr>
          <p:cNvSpPr/>
          <p:nvPr/>
        </p:nvSpPr>
        <p:spPr>
          <a:xfrm rot="5400000" flipH="1" flipV="1">
            <a:off x="6429524" y="5934662"/>
            <a:ext cx="548391" cy="548391"/>
          </a:xfrm>
          <a:prstGeom prst="ellipse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lnSpcReduction="10000"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iśḷïďê">
            <a:extLst>
              <a:ext uri="{FF2B5EF4-FFF2-40B4-BE49-F238E27FC236}">
                <a16:creationId xmlns:a16="http://schemas.microsoft.com/office/drawing/2014/main" id="{1E03F16C-3CF2-45BB-B263-FDC80B594753}"/>
              </a:ext>
            </a:extLst>
          </p:cNvPr>
          <p:cNvSpPr/>
          <p:nvPr/>
        </p:nvSpPr>
        <p:spPr>
          <a:xfrm rot="14952381">
            <a:off x="6881024" y="-1703811"/>
            <a:ext cx="7119245" cy="7119245"/>
          </a:xfrm>
          <a:custGeom>
            <a:avLst/>
            <a:gdLst>
              <a:gd name="connsiteX0" fmla="*/ 2247900 w 4495800"/>
              <a:gd name="connsiteY0" fmla="*/ 0 h 4495800"/>
              <a:gd name="connsiteX1" fmla="*/ 4495800 w 4495800"/>
              <a:gd name="connsiteY1" fmla="*/ 2247900 h 4495800"/>
              <a:gd name="connsiteX2" fmla="*/ 2247900 w 4495800"/>
              <a:gd name="connsiteY2" fmla="*/ 4495800 h 4495800"/>
              <a:gd name="connsiteX3" fmla="*/ 0 w 4495800"/>
              <a:gd name="connsiteY3" fmla="*/ 2247900 h 4495800"/>
              <a:gd name="connsiteX4" fmla="*/ 2247900 w 4495800"/>
              <a:gd name="connsiteY4" fmla="*/ 0 h 4495800"/>
              <a:gd name="connsiteX5" fmla="*/ 2247901 w 4495800"/>
              <a:gd name="connsiteY5" fmla="*/ 513019 h 4495800"/>
              <a:gd name="connsiteX6" fmla="*/ 513019 w 4495800"/>
              <a:gd name="connsiteY6" fmla="*/ 2247901 h 4495800"/>
              <a:gd name="connsiteX7" fmla="*/ 2247901 w 4495800"/>
              <a:gd name="connsiteY7" fmla="*/ 3982783 h 4495800"/>
              <a:gd name="connsiteX8" fmla="*/ 3982783 w 4495800"/>
              <a:gd name="connsiteY8" fmla="*/ 2247901 h 4495800"/>
              <a:gd name="connsiteX9" fmla="*/ 2247901 w 4495800"/>
              <a:gd name="connsiteY9" fmla="*/ 513019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95800" h="4495800">
                <a:moveTo>
                  <a:pt x="2247900" y="0"/>
                </a:moveTo>
                <a:cubicBezTo>
                  <a:pt x="3489381" y="0"/>
                  <a:pt x="4495800" y="1006419"/>
                  <a:pt x="4495800" y="2247900"/>
                </a:cubicBezTo>
                <a:cubicBezTo>
                  <a:pt x="4495800" y="3489381"/>
                  <a:pt x="3489381" y="4495800"/>
                  <a:pt x="2247900" y="4495800"/>
                </a:cubicBezTo>
                <a:cubicBezTo>
                  <a:pt x="1006419" y="4495800"/>
                  <a:pt x="0" y="3489381"/>
                  <a:pt x="0" y="2247900"/>
                </a:cubicBezTo>
                <a:cubicBezTo>
                  <a:pt x="0" y="1006419"/>
                  <a:pt x="1006419" y="0"/>
                  <a:pt x="2247900" y="0"/>
                </a:cubicBezTo>
                <a:close/>
                <a:moveTo>
                  <a:pt x="2247901" y="513019"/>
                </a:moveTo>
                <a:cubicBezTo>
                  <a:pt x="1289752" y="513019"/>
                  <a:pt x="513019" y="1289752"/>
                  <a:pt x="513019" y="2247901"/>
                </a:cubicBezTo>
                <a:cubicBezTo>
                  <a:pt x="513019" y="3206050"/>
                  <a:pt x="1289752" y="3982783"/>
                  <a:pt x="2247901" y="3982783"/>
                </a:cubicBezTo>
                <a:cubicBezTo>
                  <a:pt x="3206050" y="3982783"/>
                  <a:pt x="3982783" y="3206050"/>
                  <a:pt x="3982783" y="2247901"/>
                </a:cubicBezTo>
                <a:cubicBezTo>
                  <a:pt x="3982783" y="1289752"/>
                  <a:pt x="3206050" y="513019"/>
                  <a:pt x="2247901" y="5130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9842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BFC6E64-86AF-4230-8373-EF66E1DC7F4D}"/>
              </a:ext>
            </a:extLst>
          </p:cNvPr>
          <p:cNvSpPr/>
          <p:nvPr/>
        </p:nvSpPr>
        <p:spPr>
          <a:xfrm>
            <a:off x="2813050" y="5000821"/>
            <a:ext cx="8909741" cy="1524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14000"/>
              </a:lnSpc>
            </a:pPr>
            <a:r>
              <a:rPr lang="zh-CN" altLang="en-US" sz="2200" dirty="0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     来看数据。本周新曲数量和原创曲数量均出现下降。</a:t>
            </a:r>
            <a:endParaRPr lang="en-US" altLang="zh-CN" sz="2200" dirty="0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8" name="ïṣļíḍe">
            <a:extLst>
              <a:ext uri="{FF2B5EF4-FFF2-40B4-BE49-F238E27FC236}">
                <a16:creationId xmlns:a16="http://schemas.microsoft.com/office/drawing/2014/main" id="{6633A941-78BA-4CF1-8A58-BCCB7774AE8A}"/>
              </a:ext>
            </a:extLst>
          </p:cNvPr>
          <p:cNvSpPr txBox="1">
            <a:spLocks/>
          </p:cNvSpPr>
          <p:nvPr/>
        </p:nvSpPr>
        <p:spPr>
          <a:xfrm rot="5400000">
            <a:off x="115354" y="364872"/>
            <a:ext cx="677109" cy="19735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1400" b="1" spc="600" dirty="0"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A5C9B2B-EF75-4DB4-9F16-2CB1C182F387}"/>
              </a:ext>
            </a:extLst>
          </p:cNvPr>
          <p:cNvSpPr txBox="1"/>
          <p:nvPr/>
        </p:nvSpPr>
        <p:spPr>
          <a:xfrm>
            <a:off x="585476" y="138147"/>
            <a:ext cx="30589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本周数据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Data for this Week</a:t>
            </a:r>
          </a:p>
        </p:txBody>
      </p: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96311D3C-FD2C-48B7-BC4F-C0BFB5155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434314"/>
              </p:ext>
            </p:extLst>
          </p:nvPr>
        </p:nvGraphicFramePr>
        <p:xfrm>
          <a:off x="2575168" y="1194706"/>
          <a:ext cx="7704000" cy="21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82165">
                  <a:extLst>
                    <a:ext uri="{9D8B030D-6E8A-4147-A177-3AD203B41FA5}">
                      <a16:colId xmlns:a16="http://schemas.microsoft.com/office/drawing/2014/main" val="1341318710"/>
                    </a:ext>
                  </a:extLst>
                </a:gridCol>
                <a:gridCol w="539670">
                  <a:extLst>
                    <a:ext uri="{9D8B030D-6E8A-4147-A177-3AD203B41FA5}">
                      <a16:colId xmlns:a16="http://schemas.microsoft.com/office/drawing/2014/main" val="1044061852"/>
                    </a:ext>
                  </a:extLst>
                </a:gridCol>
                <a:gridCol w="3582165">
                  <a:extLst>
                    <a:ext uri="{9D8B030D-6E8A-4147-A177-3AD203B41FA5}">
                      <a16:colId xmlns:a16="http://schemas.microsoft.com/office/drawing/2014/main" val="176848518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r"/>
                      <a:endParaRPr lang="zh-CN" altLang="en-US" sz="2300" b="1" dirty="0">
                        <a:latin typeface="HarmonyOS Sans SC Light" panose="00000400000000000000" pitchFamily="2" charset="-122"/>
                        <a:ea typeface="HarmonyOS Sans SC Light" panose="00000400000000000000" pitchFamily="2" charset="-122"/>
                      </a:endParaRPr>
                    </a:p>
                  </a:txBody>
                  <a:tcPr marL="180000" marR="180000" marT="0" marB="0" anchor="ctr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b="1" dirty="0">
                        <a:solidFill>
                          <a:srgbClr val="0C8646"/>
                        </a:solidFill>
                        <a:effectLst/>
                        <a:latin typeface="HarmonyOS Sans SC Light" panose="00000400000000000000" pitchFamily="2" charset="-122"/>
                        <a:ea typeface="HarmonyOS Sans SC Light" panose="00000400000000000000" pitchFamily="2" charset="-122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300" b="1" dirty="0">
                        <a:latin typeface="HarmonyOS Sans SC Light" panose="00000400000000000000" pitchFamily="2" charset="-122"/>
                        <a:ea typeface="HarmonyOS Sans SC Light" panose="00000400000000000000" pitchFamily="2" charset="-122"/>
                      </a:endParaRPr>
                    </a:p>
                  </a:txBody>
                  <a:tcPr marL="180000" marR="180000" marT="0" marB="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32355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endParaRPr lang="zh-CN" altLang="en-US" sz="2300" b="1" dirty="0">
                        <a:latin typeface="HarmonyOS Sans SC Light" panose="00000400000000000000" pitchFamily="2" charset="-122"/>
                        <a:ea typeface="HarmonyOS Sans SC Light" panose="00000400000000000000" pitchFamily="2" charset="-122"/>
                      </a:endParaRPr>
                    </a:p>
                  </a:txBody>
                  <a:tcPr marL="180000" marR="180000" marT="0" marB="0" anchor="ctr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b="1" dirty="0">
                        <a:solidFill>
                          <a:srgbClr val="0C8646"/>
                        </a:solidFill>
                        <a:effectLst/>
                        <a:latin typeface="HarmonyOS Sans SC Light" panose="00000400000000000000" pitchFamily="2" charset="-122"/>
                        <a:ea typeface="HarmonyOS Sans SC Light" panose="00000400000000000000" pitchFamily="2" charset="-122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300" b="1" dirty="0">
                        <a:latin typeface="HarmonyOS Sans SC Light" panose="00000400000000000000" pitchFamily="2" charset="-122"/>
                        <a:ea typeface="HarmonyOS Sans SC Light" panose="00000400000000000000" pitchFamily="2" charset="-122"/>
                      </a:endParaRPr>
                    </a:p>
                  </a:txBody>
                  <a:tcPr marL="180000" marR="180000" marT="0" marB="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4099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本周新曲总量</a:t>
                      </a:r>
                    </a:p>
                  </a:txBody>
                  <a:tcPr marL="180000" marR="180000" marT="0" marB="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b="1" dirty="0">
                        <a:solidFill>
                          <a:srgbClr val="0C8646"/>
                        </a:solidFill>
                        <a:effectLst/>
                        <a:latin typeface="HarmonyOS Sans SC Light" panose="00000400000000000000" pitchFamily="2" charset="-122"/>
                        <a:ea typeface="HarmonyOS Sans SC Light" panose="00000400000000000000" pitchFamily="2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 {</a:t>
                      </a:r>
                      <a:r>
                        <a:rPr lang="en-US" altLang="zh-CN" sz="2300" b="1" dirty="0" err="1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nt</a:t>
                      </a:r>
                      <a:r>
                        <a:rPr lang="en-US" altLang="zh-CN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}</a:t>
                      </a:r>
                      <a:r>
                        <a:rPr lang="zh-CN" altLang="en-US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（</a:t>
                      </a:r>
                      <a:r>
                        <a:rPr lang="en-US" altLang="zh-CN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{</a:t>
                      </a:r>
                      <a:r>
                        <a:rPr lang="en-US" altLang="zh-CN" sz="2300" b="1" dirty="0" err="1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cntd</a:t>
                      </a:r>
                      <a:r>
                        <a:rPr lang="en-US" altLang="zh-CN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}</a:t>
                      </a:r>
                      <a:r>
                        <a:rPr lang="zh-CN" altLang="en-US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）</a:t>
                      </a:r>
                    </a:p>
                  </a:txBody>
                  <a:tcPr marL="180000" marR="18000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4414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本周原创新曲量</a:t>
                      </a:r>
                    </a:p>
                  </a:txBody>
                  <a:tcPr marL="180000" marR="180000" marT="0" marB="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b="1" dirty="0">
                        <a:solidFill>
                          <a:srgbClr val="0C8646"/>
                        </a:solidFill>
                        <a:effectLst/>
                        <a:latin typeface="HarmonyOS Sans SC Light" panose="00000400000000000000" pitchFamily="2" charset="-122"/>
                        <a:ea typeface="HarmonyOS Sans SC Light" panose="00000400000000000000" pitchFamily="2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 {</a:t>
                      </a:r>
                      <a:r>
                        <a:rPr lang="en-US" altLang="zh-CN" sz="2300" b="1" dirty="0" err="1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ot</a:t>
                      </a:r>
                      <a:r>
                        <a:rPr lang="en-US" altLang="zh-CN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}</a:t>
                      </a:r>
                      <a:r>
                        <a:rPr lang="zh-CN" altLang="en-US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（</a:t>
                      </a:r>
                      <a:r>
                        <a:rPr lang="en-US" altLang="zh-CN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{</a:t>
                      </a:r>
                      <a:r>
                        <a:rPr lang="en-US" altLang="zh-CN" sz="2300" b="1" dirty="0" err="1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cotd</a:t>
                      </a:r>
                      <a:r>
                        <a:rPr lang="en-US" altLang="zh-CN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}</a:t>
                      </a:r>
                      <a:r>
                        <a:rPr lang="zh-CN" altLang="en-US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）</a:t>
                      </a:r>
                    </a:p>
                  </a:txBody>
                  <a:tcPr marL="180000" marR="18000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325135"/>
                  </a:ext>
                </a:extLst>
              </a:tr>
            </a:tbl>
          </a:graphicData>
        </a:graphic>
      </p:graphicFrame>
      <p:sp>
        <p:nvSpPr>
          <p:cNvPr id="22" name="iconfont-1177-866410">
            <a:extLst>
              <a:ext uri="{FF2B5EF4-FFF2-40B4-BE49-F238E27FC236}">
                <a16:creationId xmlns:a16="http://schemas.microsoft.com/office/drawing/2014/main" id="{1DF72716-9E31-4792-B73A-8E20CC4B8961}"/>
              </a:ext>
            </a:extLst>
          </p:cNvPr>
          <p:cNvSpPr/>
          <p:nvPr/>
        </p:nvSpPr>
        <p:spPr>
          <a:xfrm>
            <a:off x="6247168" y="2924915"/>
            <a:ext cx="360000" cy="360000"/>
          </a:xfrm>
          <a:custGeom>
            <a:avLst/>
            <a:gdLst>
              <a:gd name="T0" fmla="*/ 8453 w 12800"/>
              <a:gd name="T1" fmla="*/ 7367 h 12800"/>
              <a:gd name="T2" fmla="*/ 7920 w 12800"/>
              <a:gd name="T3" fmla="*/ 7273 h 12800"/>
              <a:gd name="T4" fmla="*/ 7430 w 12800"/>
              <a:gd name="T5" fmla="*/ 7417 h 12800"/>
              <a:gd name="T6" fmla="*/ 6998 w 12800"/>
              <a:gd name="T7" fmla="*/ 8038 h 12800"/>
              <a:gd name="T8" fmla="*/ 7135 w 12800"/>
              <a:gd name="T9" fmla="*/ 8414 h 12800"/>
              <a:gd name="T10" fmla="*/ 7637 w 12800"/>
              <a:gd name="T11" fmla="*/ 8596 h 12800"/>
              <a:gd name="T12" fmla="*/ 8414 w 12800"/>
              <a:gd name="T13" fmla="*/ 8276 h 12800"/>
              <a:gd name="T14" fmla="*/ 8728 w 12800"/>
              <a:gd name="T15" fmla="*/ 7517 h 12800"/>
              <a:gd name="T16" fmla="*/ 8728 w 12800"/>
              <a:gd name="T17" fmla="*/ 3554 h 12800"/>
              <a:gd name="T18" fmla="*/ 5085 w 12800"/>
              <a:gd name="T19" fmla="*/ 4439 h 12800"/>
              <a:gd name="T20" fmla="*/ 5085 w 12800"/>
              <a:gd name="T21" fmla="*/ 8251 h 12800"/>
              <a:gd name="T22" fmla="*/ 4590 w 12800"/>
              <a:gd name="T23" fmla="*/ 8163 h 12800"/>
              <a:gd name="T24" fmla="*/ 4208 w 12800"/>
              <a:gd name="T25" fmla="*/ 8244 h 12800"/>
              <a:gd name="T26" fmla="*/ 3650 w 12800"/>
              <a:gd name="T27" fmla="*/ 8922 h 12800"/>
              <a:gd name="T28" fmla="*/ 3788 w 12800"/>
              <a:gd name="T29" fmla="*/ 9298 h 12800"/>
              <a:gd name="T30" fmla="*/ 4296 w 12800"/>
              <a:gd name="T31" fmla="*/ 9480 h 12800"/>
              <a:gd name="T32" fmla="*/ 5267 w 12800"/>
              <a:gd name="T33" fmla="*/ 8897 h 12800"/>
              <a:gd name="T34" fmla="*/ 5361 w 12800"/>
              <a:gd name="T35" fmla="*/ 8407 h 12800"/>
              <a:gd name="T36" fmla="*/ 5361 w 12800"/>
              <a:gd name="T37" fmla="*/ 5354 h 12800"/>
              <a:gd name="T38" fmla="*/ 8453 w 12800"/>
              <a:gd name="T39" fmla="*/ 4582 h 12800"/>
              <a:gd name="T40" fmla="*/ 8453 w 12800"/>
              <a:gd name="T41" fmla="*/ 7367 h 12800"/>
              <a:gd name="T42" fmla="*/ 12800 w 12800"/>
              <a:gd name="T43" fmla="*/ 6400 h 12800"/>
              <a:gd name="T44" fmla="*/ 6400 w 12800"/>
              <a:gd name="T45" fmla="*/ 0 h 12800"/>
              <a:gd name="T46" fmla="*/ 0 w 12800"/>
              <a:gd name="T47" fmla="*/ 6400 h 12800"/>
              <a:gd name="T48" fmla="*/ 6400 w 12800"/>
              <a:gd name="T49" fmla="*/ 12800 h 12800"/>
              <a:gd name="T50" fmla="*/ 12800 w 12800"/>
              <a:gd name="T51" fmla="*/ 6400 h 12800"/>
              <a:gd name="T52" fmla="*/ 582 w 12800"/>
              <a:gd name="T53" fmla="*/ 6400 h 12800"/>
              <a:gd name="T54" fmla="*/ 6400 w 12800"/>
              <a:gd name="T55" fmla="*/ 582 h 12800"/>
              <a:gd name="T56" fmla="*/ 12218 w 12800"/>
              <a:gd name="T57" fmla="*/ 6400 h 12800"/>
              <a:gd name="T58" fmla="*/ 6400 w 12800"/>
              <a:gd name="T59" fmla="*/ 12218 h 12800"/>
              <a:gd name="T60" fmla="*/ 582 w 12800"/>
              <a:gd name="T61" fmla="*/ 64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800" h="12800">
                <a:moveTo>
                  <a:pt x="8453" y="7367"/>
                </a:moveTo>
                <a:cubicBezTo>
                  <a:pt x="8302" y="7304"/>
                  <a:pt x="8114" y="7273"/>
                  <a:pt x="7920" y="7273"/>
                </a:cubicBezTo>
                <a:cubicBezTo>
                  <a:pt x="7800" y="7273"/>
                  <a:pt x="7575" y="7342"/>
                  <a:pt x="7430" y="7417"/>
                </a:cubicBezTo>
                <a:cubicBezTo>
                  <a:pt x="7161" y="7561"/>
                  <a:pt x="6998" y="7793"/>
                  <a:pt x="6998" y="8038"/>
                </a:cubicBezTo>
                <a:cubicBezTo>
                  <a:pt x="6998" y="8169"/>
                  <a:pt x="7054" y="8314"/>
                  <a:pt x="7135" y="8414"/>
                </a:cubicBezTo>
                <a:cubicBezTo>
                  <a:pt x="7242" y="8534"/>
                  <a:pt x="7411" y="8596"/>
                  <a:pt x="7637" y="8596"/>
                </a:cubicBezTo>
                <a:cubicBezTo>
                  <a:pt x="7906" y="8596"/>
                  <a:pt x="8189" y="8477"/>
                  <a:pt x="8414" y="8276"/>
                </a:cubicBezTo>
                <a:cubicBezTo>
                  <a:pt x="8621" y="8081"/>
                  <a:pt x="8728" y="7831"/>
                  <a:pt x="8728" y="7517"/>
                </a:cubicBezTo>
                <a:lnTo>
                  <a:pt x="8728" y="3554"/>
                </a:lnTo>
                <a:lnTo>
                  <a:pt x="5085" y="4439"/>
                </a:lnTo>
                <a:lnTo>
                  <a:pt x="5085" y="8251"/>
                </a:lnTo>
                <a:cubicBezTo>
                  <a:pt x="4959" y="8194"/>
                  <a:pt x="4784" y="8163"/>
                  <a:pt x="4590" y="8163"/>
                </a:cubicBezTo>
                <a:cubicBezTo>
                  <a:pt x="4471" y="8163"/>
                  <a:pt x="4346" y="8188"/>
                  <a:pt x="4208" y="8244"/>
                </a:cubicBezTo>
                <a:cubicBezTo>
                  <a:pt x="3863" y="8382"/>
                  <a:pt x="3650" y="8639"/>
                  <a:pt x="3650" y="8922"/>
                </a:cubicBezTo>
                <a:cubicBezTo>
                  <a:pt x="3650" y="9053"/>
                  <a:pt x="3706" y="9197"/>
                  <a:pt x="3788" y="9298"/>
                </a:cubicBezTo>
                <a:cubicBezTo>
                  <a:pt x="3894" y="9417"/>
                  <a:pt x="4070" y="9480"/>
                  <a:pt x="4296" y="9480"/>
                </a:cubicBezTo>
                <a:cubicBezTo>
                  <a:pt x="4666" y="9480"/>
                  <a:pt x="5123" y="9210"/>
                  <a:pt x="5267" y="8897"/>
                </a:cubicBezTo>
                <a:cubicBezTo>
                  <a:pt x="5317" y="8784"/>
                  <a:pt x="5361" y="8564"/>
                  <a:pt x="5361" y="8407"/>
                </a:cubicBezTo>
                <a:lnTo>
                  <a:pt x="5361" y="5354"/>
                </a:lnTo>
                <a:lnTo>
                  <a:pt x="8453" y="4582"/>
                </a:lnTo>
                <a:lnTo>
                  <a:pt x="8453" y="7367"/>
                </a:lnTo>
                <a:close/>
                <a:moveTo>
                  <a:pt x="12800" y="6400"/>
                </a:moveTo>
                <a:cubicBezTo>
                  <a:pt x="12800" y="2865"/>
                  <a:pt x="9935" y="0"/>
                  <a:pt x="6400" y="0"/>
                </a:cubicBezTo>
                <a:cubicBezTo>
                  <a:pt x="2865" y="0"/>
                  <a:pt x="0" y="2865"/>
                  <a:pt x="0" y="6400"/>
                </a:cubicBezTo>
                <a:cubicBezTo>
                  <a:pt x="0" y="9935"/>
                  <a:pt x="2865" y="12800"/>
                  <a:pt x="6400" y="12800"/>
                </a:cubicBezTo>
                <a:cubicBezTo>
                  <a:pt x="9935" y="12800"/>
                  <a:pt x="12800" y="9935"/>
                  <a:pt x="12800" y="6400"/>
                </a:cubicBezTo>
                <a:close/>
                <a:moveTo>
                  <a:pt x="582" y="6400"/>
                </a:moveTo>
                <a:cubicBezTo>
                  <a:pt x="582" y="3187"/>
                  <a:pt x="3187" y="582"/>
                  <a:pt x="6400" y="582"/>
                </a:cubicBezTo>
                <a:cubicBezTo>
                  <a:pt x="9613" y="582"/>
                  <a:pt x="12218" y="3187"/>
                  <a:pt x="12218" y="6400"/>
                </a:cubicBezTo>
                <a:cubicBezTo>
                  <a:pt x="12218" y="9613"/>
                  <a:pt x="9613" y="12218"/>
                  <a:pt x="6400" y="12218"/>
                </a:cubicBezTo>
                <a:cubicBezTo>
                  <a:pt x="3187" y="12218"/>
                  <a:pt x="582" y="9613"/>
                  <a:pt x="582" y="64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confont-1177-866407">
            <a:extLst>
              <a:ext uri="{FF2B5EF4-FFF2-40B4-BE49-F238E27FC236}">
                <a16:creationId xmlns:a16="http://schemas.microsoft.com/office/drawing/2014/main" id="{DB80FB8F-1C30-4E43-B261-6340EC5184DD}"/>
              </a:ext>
            </a:extLst>
          </p:cNvPr>
          <p:cNvSpPr/>
          <p:nvPr/>
        </p:nvSpPr>
        <p:spPr>
          <a:xfrm>
            <a:off x="6247168" y="2346009"/>
            <a:ext cx="360000" cy="360000"/>
          </a:xfrm>
          <a:custGeom>
            <a:avLst/>
            <a:gdLst>
              <a:gd name="T0" fmla="*/ 12800 w 12800"/>
              <a:gd name="T1" fmla="*/ 6400 h 12800"/>
              <a:gd name="T2" fmla="*/ 6400 w 12800"/>
              <a:gd name="T3" fmla="*/ 0 h 12800"/>
              <a:gd name="T4" fmla="*/ 0 w 12800"/>
              <a:gd name="T5" fmla="*/ 6400 h 12800"/>
              <a:gd name="T6" fmla="*/ 6400 w 12800"/>
              <a:gd name="T7" fmla="*/ 12800 h 12800"/>
              <a:gd name="T8" fmla="*/ 12800 w 12800"/>
              <a:gd name="T9" fmla="*/ 6400 h 12800"/>
              <a:gd name="T10" fmla="*/ 582 w 12800"/>
              <a:gd name="T11" fmla="*/ 6400 h 12800"/>
              <a:gd name="T12" fmla="*/ 6400 w 12800"/>
              <a:gd name="T13" fmla="*/ 582 h 12800"/>
              <a:gd name="T14" fmla="*/ 12218 w 12800"/>
              <a:gd name="T15" fmla="*/ 6400 h 12800"/>
              <a:gd name="T16" fmla="*/ 6400 w 12800"/>
              <a:gd name="T17" fmla="*/ 12218 h 12800"/>
              <a:gd name="T18" fmla="*/ 582 w 12800"/>
              <a:gd name="T19" fmla="*/ 6400 h 12800"/>
              <a:gd name="T20" fmla="*/ 6701 w 12800"/>
              <a:gd name="T21" fmla="*/ 8708 h 12800"/>
              <a:gd name="T22" fmla="*/ 6719 w 12800"/>
              <a:gd name="T23" fmla="*/ 8440 h 12800"/>
              <a:gd name="T24" fmla="*/ 6719 w 12800"/>
              <a:gd name="T25" fmla="*/ 8209 h 12800"/>
              <a:gd name="T26" fmla="*/ 6715 w 12800"/>
              <a:gd name="T27" fmla="*/ 4197 h 12800"/>
              <a:gd name="T28" fmla="*/ 7594 w 12800"/>
              <a:gd name="T29" fmla="*/ 4596 h 12800"/>
              <a:gd name="T30" fmla="*/ 8138 w 12800"/>
              <a:gd name="T31" fmla="*/ 5076 h 12800"/>
              <a:gd name="T32" fmla="*/ 7926 w 12800"/>
              <a:gd name="T33" fmla="*/ 5534 h 12800"/>
              <a:gd name="T34" fmla="*/ 8039 w 12800"/>
              <a:gd name="T35" fmla="*/ 5720 h 12800"/>
              <a:gd name="T36" fmla="*/ 8601 w 12800"/>
              <a:gd name="T37" fmla="*/ 4764 h 12800"/>
              <a:gd name="T38" fmla="*/ 7408 w 12800"/>
              <a:gd name="T39" fmla="*/ 3780 h 12800"/>
              <a:gd name="T40" fmla="*/ 6935 w 12800"/>
              <a:gd name="T41" fmla="*/ 3562 h 12800"/>
              <a:gd name="T42" fmla="*/ 6705 w 12800"/>
              <a:gd name="T43" fmla="*/ 3173 h 12800"/>
              <a:gd name="T44" fmla="*/ 6429 w 12800"/>
              <a:gd name="T45" fmla="*/ 3186 h 12800"/>
              <a:gd name="T46" fmla="*/ 6429 w 12800"/>
              <a:gd name="T47" fmla="*/ 8273 h 12800"/>
              <a:gd name="T48" fmla="*/ 5463 w 12800"/>
              <a:gd name="T49" fmla="*/ 7870 h 12800"/>
              <a:gd name="T50" fmla="*/ 4513 w 12800"/>
              <a:gd name="T51" fmla="*/ 8087 h 12800"/>
              <a:gd name="T52" fmla="*/ 4116 w 12800"/>
              <a:gd name="T53" fmla="*/ 8613 h 12800"/>
              <a:gd name="T54" fmla="*/ 5381 w 12800"/>
              <a:gd name="T55" fmla="*/ 9348 h 12800"/>
              <a:gd name="T56" fmla="*/ 6286 w 12800"/>
              <a:gd name="T57" fmla="*/ 9164 h 12800"/>
              <a:gd name="T58" fmla="*/ 6701 w 12800"/>
              <a:gd name="T59" fmla="*/ 8708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2800" h="12800">
                <a:moveTo>
                  <a:pt x="12800" y="6400"/>
                </a:moveTo>
                <a:cubicBezTo>
                  <a:pt x="12800" y="2865"/>
                  <a:pt x="9935" y="0"/>
                  <a:pt x="6400" y="0"/>
                </a:cubicBezTo>
                <a:cubicBezTo>
                  <a:pt x="2865" y="0"/>
                  <a:pt x="0" y="2865"/>
                  <a:pt x="0" y="6400"/>
                </a:cubicBezTo>
                <a:cubicBezTo>
                  <a:pt x="0" y="9935"/>
                  <a:pt x="2865" y="12800"/>
                  <a:pt x="6400" y="12800"/>
                </a:cubicBezTo>
                <a:cubicBezTo>
                  <a:pt x="9935" y="12800"/>
                  <a:pt x="12800" y="9935"/>
                  <a:pt x="12800" y="6400"/>
                </a:cubicBezTo>
                <a:close/>
                <a:moveTo>
                  <a:pt x="582" y="6400"/>
                </a:moveTo>
                <a:cubicBezTo>
                  <a:pt x="582" y="3187"/>
                  <a:pt x="3187" y="582"/>
                  <a:pt x="6400" y="582"/>
                </a:cubicBezTo>
                <a:cubicBezTo>
                  <a:pt x="9613" y="582"/>
                  <a:pt x="12218" y="3187"/>
                  <a:pt x="12218" y="6400"/>
                </a:cubicBezTo>
                <a:cubicBezTo>
                  <a:pt x="12218" y="9613"/>
                  <a:pt x="9613" y="12218"/>
                  <a:pt x="6400" y="12218"/>
                </a:cubicBezTo>
                <a:cubicBezTo>
                  <a:pt x="3187" y="12218"/>
                  <a:pt x="582" y="9613"/>
                  <a:pt x="582" y="6400"/>
                </a:cubicBezTo>
                <a:close/>
                <a:moveTo>
                  <a:pt x="6701" y="8708"/>
                </a:moveTo>
                <a:cubicBezTo>
                  <a:pt x="6714" y="8660"/>
                  <a:pt x="6719" y="8571"/>
                  <a:pt x="6719" y="8440"/>
                </a:cubicBezTo>
                <a:lnTo>
                  <a:pt x="6719" y="8209"/>
                </a:lnTo>
                <a:lnTo>
                  <a:pt x="6715" y="4197"/>
                </a:lnTo>
                <a:cubicBezTo>
                  <a:pt x="6932" y="4342"/>
                  <a:pt x="7226" y="4475"/>
                  <a:pt x="7594" y="4596"/>
                </a:cubicBezTo>
                <a:cubicBezTo>
                  <a:pt x="7957" y="4720"/>
                  <a:pt x="8138" y="4880"/>
                  <a:pt x="8138" y="5076"/>
                </a:cubicBezTo>
                <a:cubicBezTo>
                  <a:pt x="8138" y="5203"/>
                  <a:pt x="8067" y="5356"/>
                  <a:pt x="7926" y="5534"/>
                </a:cubicBezTo>
                <a:lnTo>
                  <a:pt x="8039" y="5720"/>
                </a:lnTo>
                <a:cubicBezTo>
                  <a:pt x="8414" y="5354"/>
                  <a:pt x="8601" y="5036"/>
                  <a:pt x="8601" y="4764"/>
                </a:cubicBezTo>
                <a:cubicBezTo>
                  <a:pt x="8601" y="4347"/>
                  <a:pt x="8204" y="4019"/>
                  <a:pt x="7408" y="3780"/>
                </a:cubicBezTo>
                <a:cubicBezTo>
                  <a:pt x="7176" y="3707"/>
                  <a:pt x="7017" y="3635"/>
                  <a:pt x="6935" y="3562"/>
                </a:cubicBezTo>
                <a:cubicBezTo>
                  <a:pt x="6851" y="3490"/>
                  <a:pt x="6775" y="3360"/>
                  <a:pt x="6705" y="3173"/>
                </a:cubicBezTo>
                <a:lnTo>
                  <a:pt x="6429" y="3186"/>
                </a:lnTo>
                <a:lnTo>
                  <a:pt x="6429" y="8273"/>
                </a:lnTo>
                <a:cubicBezTo>
                  <a:pt x="6118" y="8005"/>
                  <a:pt x="5796" y="7870"/>
                  <a:pt x="5463" y="7870"/>
                </a:cubicBezTo>
                <a:cubicBezTo>
                  <a:pt x="5094" y="7870"/>
                  <a:pt x="4778" y="7942"/>
                  <a:pt x="4513" y="8087"/>
                </a:cubicBezTo>
                <a:cubicBezTo>
                  <a:pt x="4248" y="8232"/>
                  <a:pt x="4116" y="8408"/>
                  <a:pt x="4116" y="8613"/>
                </a:cubicBezTo>
                <a:cubicBezTo>
                  <a:pt x="4116" y="9103"/>
                  <a:pt x="4538" y="9348"/>
                  <a:pt x="5381" y="9348"/>
                </a:cubicBezTo>
                <a:cubicBezTo>
                  <a:pt x="5753" y="9348"/>
                  <a:pt x="6054" y="9287"/>
                  <a:pt x="6286" y="9164"/>
                </a:cubicBezTo>
                <a:cubicBezTo>
                  <a:pt x="6518" y="9041"/>
                  <a:pt x="6656" y="8890"/>
                  <a:pt x="6701" y="87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EE89664-B23B-4793-85F1-A197DA9D8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48905" y="1202380"/>
            <a:ext cx="6467105" cy="91478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0494374"/>
      </p:ext>
    </p:extLst>
  </p:cSld>
  <p:clrMapOvr>
    <a:masterClrMapping/>
  </p:clrMapOvr>
  <p:transition spd="slow" advTm="4000"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íṣḻîḋé">
            <a:extLst>
              <a:ext uri="{FF2B5EF4-FFF2-40B4-BE49-F238E27FC236}">
                <a16:creationId xmlns:a16="http://schemas.microsoft.com/office/drawing/2014/main" id="{2DAD020B-EA6E-4E0F-BF99-26EF037EB6B6}"/>
              </a:ext>
            </a:extLst>
          </p:cNvPr>
          <p:cNvSpPr/>
          <p:nvPr/>
        </p:nvSpPr>
        <p:spPr>
          <a:xfrm rot="5400000" flipH="1" flipV="1">
            <a:off x="1229749" y="1343630"/>
            <a:ext cx="759781" cy="2993176"/>
          </a:xfrm>
          <a:prstGeom prst="roundRect">
            <a:avLst>
              <a:gd name="adj" fmla="val 50000"/>
            </a:avLst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íṣḻîḋé">
            <a:extLst>
              <a:ext uri="{FF2B5EF4-FFF2-40B4-BE49-F238E27FC236}">
                <a16:creationId xmlns:a16="http://schemas.microsoft.com/office/drawing/2014/main" id="{ADB6BC28-1F55-4407-9FB9-E885D8440820}"/>
              </a:ext>
            </a:extLst>
          </p:cNvPr>
          <p:cNvSpPr/>
          <p:nvPr/>
        </p:nvSpPr>
        <p:spPr>
          <a:xfrm rot="5400000" flipH="1" flipV="1">
            <a:off x="6429524" y="5934662"/>
            <a:ext cx="548391" cy="548391"/>
          </a:xfrm>
          <a:prstGeom prst="ellipse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lnSpcReduction="10000"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iśḷïďê">
            <a:extLst>
              <a:ext uri="{FF2B5EF4-FFF2-40B4-BE49-F238E27FC236}">
                <a16:creationId xmlns:a16="http://schemas.microsoft.com/office/drawing/2014/main" id="{1E03F16C-3CF2-45BB-B263-FDC80B594753}"/>
              </a:ext>
            </a:extLst>
          </p:cNvPr>
          <p:cNvSpPr/>
          <p:nvPr/>
        </p:nvSpPr>
        <p:spPr>
          <a:xfrm rot="14952381">
            <a:off x="6881024" y="-1703811"/>
            <a:ext cx="7119245" cy="7119245"/>
          </a:xfrm>
          <a:custGeom>
            <a:avLst/>
            <a:gdLst>
              <a:gd name="connsiteX0" fmla="*/ 2247900 w 4495800"/>
              <a:gd name="connsiteY0" fmla="*/ 0 h 4495800"/>
              <a:gd name="connsiteX1" fmla="*/ 4495800 w 4495800"/>
              <a:gd name="connsiteY1" fmla="*/ 2247900 h 4495800"/>
              <a:gd name="connsiteX2" fmla="*/ 2247900 w 4495800"/>
              <a:gd name="connsiteY2" fmla="*/ 4495800 h 4495800"/>
              <a:gd name="connsiteX3" fmla="*/ 0 w 4495800"/>
              <a:gd name="connsiteY3" fmla="*/ 2247900 h 4495800"/>
              <a:gd name="connsiteX4" fmla="*/ 2247900 w 4495800"/>
              <a:gd name="connsiteY4" fmla="*/ 0 h 4495800"/>
              <a:gd name="connsiteX5" fmla="*/ 2247901 w 4495800"/>
              <a:gd name="connsiteY5" fmla="*/ 513019 h 4495800"/>
              <a:gd name="connsiteX6" fmla="*/ 513019 w 4495800"/>
              <a:gd name="connsiteY6" fmla="*/ 2247901 h 4495800"/>
              <a:gd name="connsiteX7" fmla="*/ 2247901 w 4495800"/>
              <a:gd name="connsiteY7" fmla="*/ 3982783 h 4495800"/>
              <a:gd name="connsiteX8" fmla="*/ 3982783 w 4495800"/>
              <a:gd name="connsiteY8" fmla="*/ 2247901 h 4495800"/>
              <a:gd name="connsiteX9" fmla="*/ 2247901 w 4495800"/>
              <a:gd name="connsiteY9" fmla="*/ 513019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95800" h="4495800">
                <a:moveTo>
                  <a:pt x="2247900" y="0"/>
                </a:moveTo>
                <a:cubicBezTo>
                  <a:pt x="3489381" y="0"/>
                  <a:pt x="4495800" y="1006419"/>
                  <a:pt x="4495800" y="2247900"/>
                </a:cubicBezTo>
                <a:cubicBezTo>
                  <a:pt x="4495800" y="3489381"/>
                  <a:pt x="3489381" y="4495800"/>
                  <a:pt x="2247900" y="4495800"/>
                </a:cubicBezTo>
                <a:cubicBezTo>
                  <a:pt x="1006419" y="4495800"/>
                  <a:pt x="0" y="3489381"/>
                  <a:pt x="0" y="2247900"/>
                </a:cubicBezTo>
                <a:cubicBezTo>
                  <a:pt x="0" y="1006419"/>
                  <a:pt x="1006419" y="0"/>
                  <a:pt x="2247900" y="0"/>
                </a:cubicBezTo>
                <a:close/>
                <a:moveTo>
                  <a:pt x="2247901" y="513019"/>
                </a:moveTo>
                <a:cubicBezTo>
                  <a:pt x="1289752" y="513019"/>
                  <a:pt x="513019" y="1289752"/>
                  <a:pt x="513019" y="2247901"/>
                </a:cubicBezTo>
                <a:cubicBezTo>
                  <a:pt x="513019" y="3206050"/>
                  <a:pt x="1289752" y="3982783"/>
                  <a:pt x="2247901" y="3982783"/>
                </a:cubicBezTo>
                <a:cubicBezTo>
                  <a:pt x="3206050" y="3982783"/>
                  <a:pt x="3982783" y="3206050"/>
                  <a:pt x="3982783" y="2247901"/>
                </a:cubicBezTo>
                <a:cubicBezTo>
                  <a:pt x="3982783" y="1289752"/>
                  <a:pt x="3206050" y="513019"/>
                  <a:pt x="2247901" y="5130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9842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BFC6E64-86AF-4230-8373-EF66E1DC7F4D}"/>
              </a:ext>
            </a:extLst>
          </p:cNvPr>
          <p:cNvSpPr/>
          <p:nvPr/>
        </p:nvSpPr>
        <p:spPr>
          <a:xfrm>
            <a:off x="2813050" y="5000821"/>
            <a:ext cx="8909741" cy="1524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14000"/>
              </a:lnSpc>
            </a:pPr>
            <a:r>
              <a:rPr lang="zh-CN" altLang="en-US" sz="2200" dirty="0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     各项数据也继续下跌。</a:t>
            </a:r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02F72274-035E-4EC3-A0D3-9349FB9B9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18255"/>
              </p:ext>
            </p:extLst>
          </p:nvPr>
        </p:nvGraphicFramePr>
        <p:xfrm>
          <a:off x="2575168" y="653794"/>
          <a:ext cx="7708712" cy="3941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84356">
                  <a:extLst>
                    <a:ext uri="{9D8B030D-6E8A-4147-A177-3AD203B41FA5}">
                      <a16:colId xmlns:a16="http://schemas.microsoft.com/office/drawing/2014/main" val="13413187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4061852"/>
                    </a:ext>
                  </a:extLst>
                </a:gridCol>
                <a:gridCol w="3584356">
                  <a:extLst>
                    <a:ext uri="{9D8B030D-6E8A-4147-A177-3AD203B41FA5}">
                      <a16:colId xmlns:a16="http://schemas.microsoft.com/office/drawing/2014/main" val="176848518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本周总播放</a:t>
                      </a:r>
                    </a:p>
                  </a:txBody>
                  <a:tcPr marL="180000" marR="180000" marT="0" marB="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b="1" dirty="0">
                        <a:solidFill>
                          <a:srgbClr val="0C8646"/>
                        </a:solidFill>
                        <a:effectLst/>
                        <a:latin typeface="HarmonyOS Sans SC Light" panose="00000400000000000000" pitchFamily="2" charset="-122"/>
                        <a:ea typeface="HarmonyOS Sans SC Light" panose="00000400000000000000" pitchFamily="2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 {</a:t>
                      </a:r>
                      <a:r>
                        <a:rPr lang="en-US" altLang="zh-CN" sz="2300" b="1" dirty="0" err="1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pv</a:t>
                      </a:r>
                      <a:endParaRPr lang="en-US" altLang="zh-CN" sz="2300" b="1" dirty="0">
                        <a:latin typeface="HarmonyOS Sans SC Light" panose="00000400000000000000" pitchFamily="2" charset="-122"/>
                        <a:ea typeface="HarmonyOS Sans SC Light" panose="00000400000000000000" pitchFamily="2" charset="-122"/>
                      </a:endParaRPr>
                    </a:p>
                    <a:p>
                      <a:pPr algn="l"/>
                      <a:r>
                        <a:rPr lang="en-US" altLang="zh-CN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} </a:t>
                      </a:r>
                      <a:r>
                        <a:rPr lang="zh-CN" altLang="en-US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（</a:t>
                      </a:r>
                      <a:r>
                        <a:rPr lang="en-US" altLang="zh-CN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{</a:t>
                      </a:r>
                      <a:r>
                        <a:rPr lang="en-US" altLang="zh-CN" sz="2300" b="1" dirty="0" err="1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cpvd</a:t>
                      </a:r>
                      <a:r>
                        <a:rPr lang="en-US" altLang="zh-CN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}</a:t>
                      </a:r>
                      <a:r>
                        <a:rPr lang="zh-CN" altLang="en-US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）</a:t>
                      </a:r>
                    </a:p>
                  </a:txBody>
                  <a:tcPr marL="180000" marR="18000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32355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本周总弹幕</a:t>
                      </a:r>
                    </a:p>
                  </a:txBody>
                  <a:tcPr marL="180000" marR="180000" marT="0" marB="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b="1" dirty="0">
                        <a:solidFill>
                          <a:srgbClr val="0C8646"/>
                        </a:solidFill>
                        <a:effectLst/>
                        <a:latin typeface="HarmonyOS Sans SC Light" panose="00000400000000000000" pitchFamily="2" charset="-122"/>
                        <a:ea typeface="HarmonyOS Sans SC Light" panose="00000400000000000000" pitchFamily="2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 {pd \v} </a:t>
                      </a:r>
                      <a:r>
                        <a:rPr lang="zh-CN" altLang="en-US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（</a:t>
                      </a:r>
                      <a:r>
                        <a:rPr lang="en-US" altLang="zh-CN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{</a:t>
                      </a:r>
                      <a:r>
                        <a:rPr lang="en-US" altLang="zh-CN" sz="2300" b="1" dirty="0" err="1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cpdd</a:t>
                      </a:r>
                      <a:r>
                        <a:rPr lang="en-US" altLang="zh-CN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}</a:t>
                      </a:r>
                      <a:r>
                        <a:rPr lang="zh-CN" altLang="en-US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）</a:t>
                      </a:r>
                    </a:p>
                  </a:txBody>
                  <a:tcPr marL="180000" marR="18000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4099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本周总评论</a:t>
                      </a:r>
                    </a:p>
                  </a:txBody>
                  <a:tcPr marL="180000" marR="180000" marT="0" marB="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b="1" dirty="0">
                        <a:solidFill>
                          <a:srgbClr val="0C8646"/>
                        </a:solidFill>
                        <a:effectLst/>
                        <a:latin typeface="HarmonyOS Sans SC Light" panose="00000400000000000000" pitchFamily="2" charset="-122"/>
                        <a:ea typeface="HarmonyOS Sans SC Light" panose="00000400000000000000" pitchFamily="2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 {</a:t>
                      </a:r>
                      <a:r>
                        <a:rPr lang="en-US" altLang="zh-CN" sz="2300" b="1" dirty="0" err="1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pr</a:t>
                      </a:r>
                      <a:r>
                        <a:rPr lang="en-US" altLang="zh-CN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} </a:t>
                      </a:r>
                      <a:r>
                        <a:rPr lang="zh-CN" altLang="en-US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（</a:t>
                      </a:r>
                      <a:r>
                        <a:rPr lang="en-US" altLang="zh-CN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{</a:t>
                      </a:r>
                      <a:r>
                        <a:rPr lang="en-US" altLang="zh-CN" sz="2300" b="1" dirty="0" err="1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cprd</a:t>
                      </a:r>
                      <a:r>
                        <a:rPr lang="en-US" altLang="zh-CN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})</a:t>
                      </a:r>
                      <a:endParaRPr lang="zh-CN" altLang="en-US" sz="2300" b="1" dirty="0">
                        <a:solidFill>
                          <a:srgbClr val="00B050"/>
                        </a:solidFill>
                        <a:latin typeface="HarmonyOS Sans SC Light" panose="00000400000000000000" pitchFamily="2" charset="-122"/>
                        <a:ea typeface="HarmonyOS Sans SC Light" panose="00000400000000000000" pitchFamily="2" charset="-122"/>
                      </a:endParaRPr>
                    </a:p>
                  </a:txBody>
                  <a:tcPr marL="180000" marR="18000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4414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本周总收藏</a:t>
                      </a:r>
                    </a:p>
                  </a:txBody>
                  <a:tcPr marL="180000" marR="180000" marT="0" marB="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b="1" dirty="0">
                        <a:solidFill>
                          <a:srgbClr val="0C8646"/>
                        </a:solidFill>
                        <a:effectLst/>
                        <a:latin typeface="HarmonyOS Sans SC Light" panose="00000400000000000000" pitchFamily="2" charset="-122"/>
                        <a:ea typeface="HarmonyOS Sans SC Light" panose="00000400000000000000" pitchFamily="2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 {pf} </a:t>
                      </a:r>
                      <a:r>
                        <a:rPr lang="zh-CN" altLang="en-US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（</a:t>
                      </a:r>
                      <a:r>
                        <a:rPr lang="en-US" altLang="zh-CN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{</a:t>
                      </a:r>
                      <a:r>
                        <a:rPr lang="en-US" altLang="zh-CN" sz="2300" b="1" dirty="0" err="1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cpfd</a:t>
                      </a:r>
                      <a:r>
                        <a:rPr lang="en-US" altLang="zh-CN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})</a:t>
                      </a:r>
                      <a:endParaRPr lang="zh-CN" altLang="en-US" sz="2300" b="1" dirty="0">
                        <a:solidFill>
                          <a:srgbClr val="00B050"/>
                        </a:solidFill>
                        <a:latin typeface="HarmonyOS Sans SC Light" panose="00000400000000000000" pitchFamily="2" charset="-122"/>
                        <a:ea typeface="HarmonyOS Sans SC Light" panose="00000400000000000000" pitchFamily="2" charset="-122"/>
                      </a:endParaRPr>
                    </a:p>
                  </a:txBody>
                  <a:tcPr marL="180000" marR="18000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32513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本周总硬币</a:t>
                      </a:r>
                    </a:p>
                  </a:txBody>
                  <a:tcPr marL="180000" marR="180000" marT="0" marB="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b="1" dirty="0">
                        <a:solidFill>
                          <a:srgbClr val="0C8646"/>
                        </a:solidFill>
                        <a:effectLst/>
                        <a:latin typeface="HarmonyOS Sans SC Light" panose="00000400000000000000" pitchFamily="2" charset="-122"/>
                        <a:ea typeface="HarmonyOS Sans SC Light" panose="00000400000000000000" pitchFamily="2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 {pc} </a:t>
                      </a:r>
                      <a:r>
                        <a:rPr lang="zh-CN" altLang="en-US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（</a:t>
                      </a:r>
                      <a:r>
                        <a:rPr lang="en-US" altLang="zh-CN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{</a:t>
                      </a:r>
                      <a:r>
                        <a:rPr lang="en-US" altLang="zh-CN" sz="2300" b="1" dirty="0" err="1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cpcd</a:t>
                      </a:r>
                      <a:r>
                        <a:rPr lang="en-US" altLang="zh-CN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})</a:t>
                      </a:r>
                      <a:endParaRPr lang="zh-CN" altLang="en-US" sz="2300" b="1" dirty="0">
                        <a:solidFill>
                          <a:srgbClr val="00B050"/>
                        </a:solidFill>
                        <a:latin typeface="HarmonyOS Sans SC Light" panose="00000400000000000000" pitchFamily="2" charset="-122"/>
                        <a:ea typeface="HarmonyOS Sans SC Light" panose="00000400000000000000" pitchFamily="2" charset="-122"/>
                      </a:endParaRPr>
                    </a:p>
                  </a:txBody>
                  <a:tcPr marL="180000" marR="18000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4834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本周总分享</a:t>
                      </a:r>
                    </a:p>
                  </a:txBody>
                  <a:tcPr marL="180000" marR="180000" marT="0" marB="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b="1" dirty="0">
                        <a:solidFill>
                          <a:srgbClr val="0C8646"/>
                        </a:solidFill>
                        <a:effectLst/>
                        <a:latin typeface="HarmonyOS Sans SC Light" panose="00000400000000000000" pitchFamily="2" charset="-122"/>
                        <a:ea typeface="HarmonyOS Sans SC Light" panose="00000400000000000000" pitchFamily="2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 {</a:t>
                      </a:r>
                      <a:r>
                        <a:rPr lang="en-US" altLang="zh-CN" sz="2300" b="1" dirty="0" err="1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ps</a:t>
                      </a:r>
                      <a:r>
                        <a:rPr lang="en-US" altLang="zh-CN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} </a:t>
                      </a:r>
                      <a:r>
                        <a:rPr lang="zh-CN" altLang="en-US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（</a:t>
                      </a:r>
                      <a:r>
                        <a:rPr lang="en-US" altLang="zh-CN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{</a:t>
                      </a:r>
                      <a:r>
                        <a:rPr lang="en-US" altLang="zh-CN" sz="2300" b="1" dirty="0" err="1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cpsd</a:t>
                      </a:r>
                      <a:r>
                        <a:rPr lang="en-US" altLang="zh-CN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})</a:t>
                      </a:r>
                      <a:endParaRPr lang="zh-CN" altLang="en-US" sz="2300" b="1" dirty="0">
                        <a:solidFill>
                          <a:srgbClr val="00B050"/>
                        </a:solidFill>
                        <a:latin typeface="HarmonyOS Sans SC Light" panose="00000400000000000000" pitchFamily="2" charset="-122"/>
                        <a:ea typeface="HarmonyOS Sans SC Light" panose="00000400000000000000" pitchFamily="2" charset="-122"/>
                      </a:endParaRPr>
                    </a:p>
                  </a:txBody>
                  <a:tcPr marL="180000" marR="18000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00961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本周总点赞</a:t>
                      </a:r>
                    </a:p>
                  </a:txBody>
                  <a:tcPr marL="180000" marR="180000" marT="0" marB="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b="1" dirty="0">
                        <a:solidFill>
                          <a:srgbClr val="0C8646"/>
                        </a:solidFill>
                        <a:effectLst/>
                        <a:latin typeface="HarmonyOS Sans SC Light" panose="00000400000000000000" pitchFamily="2" charset="-122"/>
                        <a:ea typeface="HarmonyOS Sans SC Light" panose="00000400000000000000" pitchFamily="2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 {pl} </a:t>
                      </a:r>
                      <a:r>
                        <a:rPr lang="zh-CN" altLang="en-US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（</a:t>
                      </a:r>
                      <a:r>
                        <a:rPr lang="en-US" altLang="zh-CN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{</a:t>
                      </a:r>
                      <a:r>
                        <a:rPr lang="en-US" altLang="zh-CN" sz="2300" b="1" dirty="0" err="1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cpld</a:t>
                      </a:r>
                      <a:r>
                        <a:rPr lang="en-US" altLang="zh-CN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})</a:t>
                      </a:r>
                      <a:endParaRPr lang="zh-CN" altLang="en-US" sz="2300" b="1" dirty="0">
                        <a:solidFill>
                          <a:srgbClr val="00B050"/>
                        </a:solidFill>
                        <a:latin typeface="HarmonyOS Sans SC Light" panose="00000400000000000000" pitchFamily="2" charset="-122"/>
                        <a:ea typeface="HarmonyOS Sans SC Light" panose="00000400000000000000" pitchFamily="2" charset="-122"/>
                      </a:endParaRPr>
                    </a:p>
                  </a:txBody>
                  <a:tcPr marL="180000" marR="18000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898646"/>
                  </a:ext>
                </a:extLst>
              </a:tr>
            </a:tbl>
          </a:graphicData>
        </a:graphic>
      </p:graphicFrame>
      <p:pic>
        <p:nvPicPr>
          <p:cNvPr id="11" name="图形 10">
            <a:extLst>
              <a:ext uri="{FF2B5EF4-FFF2-40B4-BE49-F238E27FC236}">
                <a16:creationId xmlns:a16="http://schemas.microsoft.com/office/drawing/2014/main" id="{169CC1F8-4218-460C-9194-87487AD6D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248588" y="738462"/>
            <a:ext cx="360000" cy="360000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FBCF7D80-2E41-42B5-823E-878FB965B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8588" y="1828586"/>
            <a:ext cx="359154" cy="359154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D6A47F79-6068-4DCE-B9AB-9245B34921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248588" y="2372802"/>
            <a:ext cx="360000" cy="360000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723B1DB5-5F65-4665-80D9-15EBDD4334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48588" y="2917864"/>
            <a:ext cx="359154" cy="359154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F158D729-0181-44E3-8A79-E0C6122289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48588" y="3462080"/>
            <a:ext cx="359154" cy="359154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C556C69E-942D-488C-A141-43A690040D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48588" y="4006295"/>
            <a:ext cx="359154" cy="359154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A62AEB32-3C50-41D7-92A1-14026E2D9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48588" y="1283524"/>
            <a:ext cx="360000" cy="360000"/>
          </a:xfrm>
          <a:prstGeom prst="rect">
            <a:avLst/>
          </a:prstGeom>
        </p:spPr>
      </p:pic>
      <p:sp>
        <p:nvSpPr>
          <p:cNvPr id="18" name="ïṣļíḍe">
            <a:extLst>
              <a:ext uri="{FF2B5EF4-FFF2-40B4-BE49-F238E27FC236}">
                <a16:creationId xmlns:a16="http://schemas.microsoft.com/office/drawing/2014/main" id="{6633A941-78BA-4CF1-8A58-BCCB7774AE8A}"/>
              </a:ext>
            </a:extLst>
          </p:cNvPr>
          <p:cNvSpPr txBox="1">
            <a:spLocks/>
          </p:cNvSpPr>
          <p:nvPr/>
        </p:nvSpPr>
        <p:spPr>
          <a:xfrm rot="5400000">
            <a:off x="115354" y="364872"/>
            <a:ext cx="677109" cy="19735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1400" b="1" spc="600" dirty="0"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A5C9B2B-EF75-4DB4-9F16-2CB1C182F387}"/>
              </a:ext>
            </a:extLst>
          </p:cNvPr>
          <p:cNvSpPr txBox="1"/>
          <p:nvPr/>
        </p:nvSpPr>
        <p:spPr>
          <a:xfrm>
            <a:off x="585476" y="138147"/>
            <a:ext cx="30589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本周数据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Data for this Week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767BAAB-58E7-4774-8964-F1F5325A92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48905" y="1202380"/>
            <a:ext cx="6467105" cy="914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06421"/>
      </p:ext>
    </p:extLst>
  </p:cSld>
  <p:clrMapOvr>
    <a:masterClrMapping/>
  </p:clrMapOvr>
  <p:transition spd="slow" advTm="4000">
    <p:strips dir="r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9402;#369402;#402598;#402597;#402597;#369402;#402600;#402597;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86F3D2"/>
      </a:accent1>
      <a:accent2>
        <a:srgbClr val="00B0C7"/>
      </a:accent2>
      <a:accent3>
        <a:srgbClr val="2E8BF0"/>
      </a:accent3>
      <a:accent4>
        <a:srgbClr val="8F95DB"/>
      </a:accent4>
      <a:accent5>
        <a:srgbClr val="9266ED"/>
      </a:accent5>
      <a:accent6>
        <a:srgbClr val="C9C9C9"/>
      </a:accent6>
      <a:hlink>
        <a:srgbClr val="86F3D2"/>
      </a:hlink>
      <a:folHlink>
        <a:srgbClr val="BFBFBF"/>
      </a:folHlink>
    </a:clrScheme>
    <a:fontScheme name="自定义 1">
      <a:majorFont>
        <a:latin typeface="思源黑体 Medium"/>
        <a:ea typeface="思源黑体 Medium"/>
        <a:cs typeface=""/>
      </a:majorFont>
      <a:minorFont>
        <a:latin typeface="思源黑体 Medium"/>
        <a:ea typeface="思源黑体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94000">
              <a:srgbClr val="D5E8F7"/>
            </a:gs>
            <a:gs pos="15000">
              <a:srgbClr val="FDDFE6"/>
            </a:gs>
          </a:gsLst>
          <a:lin ang="13800000" scaled="0"/>
        </a:gradFill>
        <a:ln w="63500" cap="rnd" cmpd="thickThin">
          <a:noFill/>
          <a:prstDash val="solid"/>
          <a:round/>
        </a:ln>
      </a:spPr>
      <a:bodyPr lIns="0" tIns="0" bIns="0" rtlCol="0" anchor="t"/>
      <a:lstStyle>
        <a:defPPr algn="r">
          <a:defRPr sz="1400" dirty="0">
            <a:solidFill>
              <a:schemeClr val="bg2">
                <a:lumMod val="25000"/>
              </a:schemeClr>
            </a:solidFill>
            <a:latin typeface="思源黑体" panose="020B0500000000000000" pitchFamily="34" charset="-122"/>
            <a:ea typeface="思源黑体" panose="020B05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57256</TotalTime>
  <Words>145</Words>
  <Application>Microsoft Office PowerPoint</Application>
  <PresentationFormat>宽屏</PresentationFormat>
  <Paragraphs>25</Paragraphs>
  <Slides>2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HarmonyOS Sans SC Light</vt:lpstr>
      <vt:lpstr>等线</vt:lpstr>
      <vt:lpstr>思源黑体</vt:lpstr>
      <vt:lpstr>思源黑体 Medium</vt:lpstr>
      <vt:lpstr>思源宋体 CN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昊</dc:creator>
  <cp:lastModifiedBy>peter zhang</cp:lastModifiedBy>
  <cp:revision>407</cp:revision>
  <dcterms:created xsi:type="dcterms:W3CDTF">2020-12-21T13:05:59Z</dcterms:created>
  <dcterms:modified xsi:type="dcterms:W3CDTF">2022-09-09T06:49:38Z</dcterms:modified>
</cp:coreProperties>
</file>